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85" r:id="rId4"/>
    <p:sldId id="286" r:id="rId5"/>
    <p:sldId id="287" r:id="rId6"/>
    <p:sldId id="288" r:id="rId7"/>
    <p:sldId id="289" r:id="rId8"/>
    <p:sldId id="290" r:id="rId9"/>
    <p:sldId id="284" r:id="rId10"/>
    <p:sldId id="282" r:id="rId11"/>
    <p:sldId id="283" r:id="rId12"/>
    <p:sldId id="259" r:id="rId13"/>
    <p:sldId id="260" r:id="rId14"/>
    <p:sldId id="261" r:id="rId15"/>
    <p:sldId id="387" r:id="rId16"/>
    <p:sldId id="388" r:id="rId17"/>
    <p:sldId id="389" r:id="rId18"/>
    <p:sldId id="390" r:id="rId19"/>
    <p:sldId id="274" r:id="rId20"/>
    <p:sldId id="275" r:id="rId21"/>
    <p:sldId id="276" r:id="rId22"/>
    <p:sldId id="277"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 id="347" r:id="rId57"/>
    <p:sldId id="348" r:id="rId58"/>
    <p:sldId id="349" r:id="rId59"/>
    <p:sldId id="350" r:id="rId60"/>
    <p:sldId id="351" r:id="rId61"/>
    <p:sldId id="352" r:id="rId62"/>
    <p:sldId id="353" r:id="rId63"/>
    <p:sldId id="354" r:id="rId64"/>
    <p:sldId id="355" r:id="rId65"/>
    <p:sldId id="356" r:id="rId66"/>
    <p:sldId id="357" r:id="rId67"/>
    <p:sldId id="358" r:id="rId68"/>
    <p:sldId id="359" r:id="rId69"/>
    <p:sldId id="360" r:id="rId70"/>
    <p:sldId id="361" r:id="rId71"/>
    <p:sldId id="362" r:id="rId72"/>
    <p:sldId id="363" r:id="rId73"/>
    <p:sldId id="364" r:id="rId74"/>
    <p:sldId id="365" r:id="rId75"/>
    <p:sldId id="366" r:id="rId76"/>
    <p:sldId id="367" r:id="rId77"/>
    <p:sldId id="368" r:id="rId78"/>
    <p:sldId id="369" r:id="rId79"/>
    <p:sldId id="370" r:id="rId80"/>
    <p:sldId id="371" r:id="rId81"/>
    <p:sldId id="372" r:id="rId82"/>
    <p:sldId id="373" r:id="rId83"/>
    <p:sldId id="374" r:id="rId84"/>
    <p:sldId id="375" r:id="rId85"/>
    <p:sldId id="376" r:id="rId86"/>
    <p:sldId id="377" r:id="rId87"/>
    <p:sldId id="378" r:id="rId88"/>
    <p:sldId id="379" r:id="rId89"/>
    <p:sldId id="380" r:id="rId90"/>
    <p:sldId id="381" r:id="rId91"/>
    <p:sldId id="382" r:id="rId92"/>
    <p:sldId id="383" r:id="rId93"/>
    <p:sldId id="384" r:id="rId94"/>
    <p:sldId id="385" r:id="rId95"/>
    <p:sldId id="386" r:id="rId96"/>
    <p:sldId id="313" r:id="rId9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9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2EF89870-8F6C-4DCC-8236-40EFDAE7EDAE}" type="datetimeFigureOut">
              <a:rPr lang="zh-CN" altLang="en-US" smtClean="0"/>
              <a:t>2024/11/21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074D68-0FA6-4623-8C12-3C6F3A35252E}" type="slidenum">
              <a:rPr lang="zh-CN" altLang="en-US" smtClean="0"/>
              <a:t>‹#›</a:t>
            </a:fld>
            <a:endParaRPr lang="zh-CN" altLang="en-US"/>
          </a:p>
        </p:txBody>
      </p:sp>
    </p:spTree>
    <p:extLst>
      <p:ext uri="{BB962C8B-B14F-4D97-AF65-F5344CB8AC3E}">
        <p14:creationId xmlns:p14="http://schemas.microsoft.com/office/powerpoint/2010/main" val="644956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EF89870-8F6C-4DCC-8236-40EFDAE7EDAE}" type="datetimeFigureOut">
              <a:rPr lang="zh-CN" altLang="en-US" smtClean="0"/>
              <a:t>2024/11/21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074D68-0FA6-4623-8C12-3C6F3A35252E}" type="slidenum">
              <a:rPr lang="zh-CN" altLang="en-US" smtClean="0"/>
              <a:t>‹#›</a:t>
            </a:fld>
            <a:endParaRPr lang="zh-CN" altLang="en-US"/>
          </a:p>
        </p:txBody>
      </p:sp>
    </p:spTree>
    <p:extLst>
      <p:ext uri="{BB962C8B-B14F-4D97-AF65-F5344CB8AC3E}">
        <p14:creationId xmlns:p14="http://schemas.microsoft.com/office/powerpoint/2010/main" val="975113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EF89870-8F6C-4DCC-8236-40EFDAE7EDAE}" type="datetimeFigureOut">
              <a:rPr lang="zh-CN" altLang="en-US" smtClean="0"/>
              <a:t>2024/11/21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074D68-0FA6-4623-8C12-3C6F3A35252E}" type="slidenum">
              <a:rPr lang="zh-CN" altLang="en-US" smtClean="0"/>
              <a:t>‹#›</a:t>
            </a:fld>
            <a:endParaRPr lang="zh-CN" altLang="en-US"/>
          </a:p>
        </p:txBody>
      </p:sp>
    </p:spTree>
    <p:extLst>
      <p:ext uri="{BB962C8B-B14F-4D97-AF65-F5344CB8AC3E}">
        <p14:creationId xmlns:p14="http://schemas.microsoft.com/office/powerpoint/2010/main" val="48734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EF89870-8F6C-4DCC-8236-40EFDAE7EDAE}" type="datetimeFigureOut">
              <a:rPr lang="zh-CN" altLang="en-US" smtClean="0"/>
              <a:t>2024/11/21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074D68-0FA6-4623-8C12-3C6F3A35252E}" type="slidenum">
              <a:rPr lang="zh-CN" altLang="en-US" smtClean="0"/>
              <a:t>‹#›</a:t>
            </a:fld>
            <a:endParaRPr lang="zh-CN" altLang="en-US"/>
          </a:p>
        </p:txBody>
      </p:sp>
    </p:spTree>
    <p:extLst>
      <p:ext uri="{BB962C8B-B14F-4D97-AF65-F5344CB8AC3E}">
        <p14:creationId xmlns:p14="http://schemas.microsoft.com/office/powerpoint/2010/main" val="44254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2EF89870-8F6C-4DCC-8236-40EFDAE7EDAE}" type="datetimeFigureOut">
              <a:rPr lang="zh-CN" altLang="en-US" smtClean="0"/>
              <a:t>2024/11/21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074D68-0FA6-4623-8C12-3C6F3A35252E}" type="slidenum">
              <a:rPr lang="zh-CN" altLang="en-US" smtClean="0"/>
              <a:t>‹#›</a:t>
            </a:fld>
            <a:endParaRPr lang="zh-CN" altLang="en-US"/>
          </a:p>
        </p:txBody>
      </p:sp>
    </p:spTree>
    <p:extLst>
      <p:ext uri="{BB962C8B-B14F-4D97-AF65-F5344CB8AC3E}">
        <p14:creationId xmlns:p14="http://schemas.microsoft.com/office/powerpoint/2010/main" val="145919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EF89870-8F6C-4DCC-8236-40EFDAE7EDAE}" type="datetimeFigureOut">
              <a:rPr lang="zh-CN" altLang="en-US" smtClean="0"/>
              <a:t>2024/11/21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074D68-0FA6-4623-8C12-3C6F3A35252E}" type="slidenum">
              <a:rPr lang="zh-CN" altLang="en-US" smtClean="0"/>
              <a:t>‹#›</a:t>
            </a:fld>
            <a:endParaRPr lang="zh-CN" altLang="en-US"/>
          </a:p>
        </p:txBody>
      </p:sp>
    </p:spTree>
    <p:extLst>
      <p:ext uri="{BB962C8B-B14F-4D97-AF65-F5344CB8AC3E}">
        <p14:creationId xmlns:p14="http://schemas.microsoft.com/office/powerpoint/2010/main" val="2640012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EF89870-8F6C-4DCC-8236-40EFDAE7EDAE}" type="datetimeFigureOut">
              <a:rPr lang="zh-CN" altLang="en-US" smtClean="0"/>
              <a:t>2024/11/21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074D68-0FA6-4623-8C12-3C6F3A35252E}" type="slidenum">
              <a:rPr lang="zh-CN" altLang="en-US" smtClean="0"/>
              <a:t>‹#›</a:t>
            </a:fld>
            <a:endParaRPr lang="zh-CN" altLang="en-US"/>
          </a:p>
        </p:txBody>
      </p:sp>
    </p:spTree>
    <p:extLst>
      <p:ext uri="{BB962C8B-B14F-4D97-AF65-F5344CB8AC3E}">
        <p14:creationId xmlns:p14="http://schemas.microsoft.com/office/powerpoint/2010/main" val="12703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EF89870-8F6C-4DCC-8236-40EFDAE7EDAE}" type="datetimeFigureOut">
              <a:rPr lang="zh-CN" altLang="en-US" smtClean="0"/>
              <a:t>2024/11/21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074D68-0FA6-4623-8C12-3C6F3A35252E}" type="slidenum">
              <a:rPr lang="zh-CN" altLang="en-US" smtClean="0"/>
              <a:t>‹#›</a:t>
            </a:fld>
            <a:endParaRPr lang="zh-CN" altLang="en-US"/>
          </a:p>
        </p:txBody>
      </p:sp>
    </p:spTree>
    <p:extLst>
      <p:ext uri="{BB962C8B-B14F-4D97-AF65-F5344CB8AC3E}">
        <p14:creationId xmlns:p14="http://schemas.microsoft.com/office/powerpoint/2010/main" val="399002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F89870-8F6C-4DCC-8236-40EFDAE7EDAE}" type="datetimeFigureOut">
              <a:rPr lang="zh-CN" altLang="en-US" smtClean="0"/>
              <a:t>2024/11/21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074D68-0FA6-4623-8C12-3C6F3A35252E}" type="slidenum">
              <a:rPr lang="zh-CN" altLang="en-US" smtClean="0"/>
              <a:t>‹#›</a:t>
            </a:fld>
            <a:endParaRPr lang="zh-CN" altLang="en-US"/>
          </a:p>
        </p:txBody>
      </p:sp>
    </p:spTree>
    <p:extLst>
      <p:ext uri="{BB962C8B-B14F-4D97-AF65-F5344CB8AC3E}">
        <p14:creationId xmlns:p14="http://schemas.microsoft.com/office/powerpoint/2010/main" val="2307934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EF89870-8F6C-4DCC-8236-40EFDAE7EDAE}" type="datetimeFigureOut">
              <a:rPr lang="zh-CN" altLang="en-US" smtClean="0"/>
              <a:t>2024/11/21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074D68-0FA6-4623-8C12-3C6F3A35252E}" type="slidenum">
              <a:rPr lang="zh-CN" altLang="en-US" smtClean="0"/>
              <a:t>‹#›</a:t>
            </a:fld>
            <a:endParaRPr lang="zh-CN" altLang="en-US"/>
          </a:p>
        </p:txBody>
      </p:sp>
    </p:spTree>
    <p:extLst>
      <p:ext uri="{BB962C8B-B14F-4D97-AF65-F5344CB8AC3E}">
        <p14:creationId xmlns:p14="http://schemas.microsoft.com/office/powerpoint/2010/main" val="408545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2EF89870-8F6C-4DCC-8236-40EFDAE7EDAE}" type="datetimeFigureOut">
              <a:rPr lang="zh-CN" altLang="en-US" smtClean="0"/>
              <a:t>2024/11/21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074D68-0FA6-4623-8C12-3C6F3A35252E}" type="slidenum">
              <a:rPr lang="zh-CN" altLang="en-US" smtClean="0"/>
              <a:t>‹#›</a:t>
            </a:fld>
            <a:endParaRPr lang="zh-CN" altLang="en-US"/>
          </a:p>
        </p:txBody>
      </p:sp>
    </p:spTree>
    <p:extLst>
      <p:ext uri="{BB962C8B-B14F-4D97-AF65-F5344CB8AC3E}">
        <p14:creationId xmlns:p14="http://schemas.microsoft.com/office/powerpoint/2010/main" val="69326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89870-8F6C-4DCC-8236-40EFDAE7EDAE}" type="datetimeFigureOut">
              <a:rPr lang="zh-CN" altLang="en-US" smtClean="0"/>
              <a:t>2024/11/21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74D68-0FA6-4623-8C12-3C6F3A35252E}" type="slidenum">
              <a:rPr lang="zh-CN" altLang="en-US" smtClean="0"/>
              <a:t>‹#›</a:t>
            </a:fld>
            <a:endParaRPr lang="zh-CN" altLang="en-US"/>
          </a:p>
        </p:txBody>
      </p:sp>
    </p:spTree>
    <p:extLst>
      <p:ext uri="{BB962C8B-B14F-4D97-AF65-F5344CB8AC3E}">
        <p14:creationId xmlns:p14="http://schemas.microsoft.com/office/powerpoint/2010/main" val="35004192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2.png"/></Relationships>
</file>

<file path=ppt/slides/_rels/slide17.xml.rels><?xml version="1.0" encoding="UTF-8" standalone="yes"?>
<Relationships xmlns="http://schemas.openxmlformats.org/package/2006/relationships"><Relationship Id="rId3" Type="http://schemas.openxmlformats.org/officeDocument/2006/relationships/image" Target="../media/image283.png"/><Relationship Id="rId2" Type="http://schemas.openxmlformats.org/officeDocument/2006/relationships/image" Target="../media/image273.png"/><Relationship Id="rId1" Type="http://schemas.openxmlformats.org/officeDocument/2006/relationships/slideLayout" Target="../slideLayouts/slideLayout2.xml"/><Relationship Id="rId6" Type="http://schemas.openxmlformats.org/officeDocument/2006/relationships/image" Target="../media/image312.png"/><Relationship Id="rId5" Type="http://schemas.openxmlformats.org/officeDocument/2006/relationships/image" Target="../media/image302.png"/><Relationship Id="rId4" Type="http://schemas.openxmlformats.org/officeDocument/2006/relationships/image" Target="../media/image292.png"/></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121.png"/><Relationship Id="rId4" Type="http://schemas.openxmlformats.org/officeDocument/2006/relationships/image" Target="../media/image111.png"/></Relationships>
</file>

<file path=ppt/slides/_rels/slide4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55.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41.png"/><Relationship Id="rId2" Type="http://schemas.openxmlformats.org/officeDocument/2006/relationships/image" Target="../media/image331.png"/><Relationship Id="rId1" Type="http://schemas.openxmlformats.org/officeDocument/2006/relationships/slideLayout" Target="../slideLayouts/slideLayout2.xml"/><Relationship Id="rId5" Type="http://schemas.openxmlformats.org/officeDocument/2006/relationships/image" Target="../media/image360.png"/><Relationship Id="rId4" Type="http://schemas.openxmlformats.org/officeDocument/2006/relationships/image" Target="../media/image351.png"/></Relationships>
</file>

<file path=ppt/slides/_rels/slide75.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7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7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7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8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70.png"/><Relationship Id="rId1" Type="http://schemas.openxmlformats.org/officeDocument/2006/relationships/slideLayout" Target="../slideLayouts/slideLayout2.xml"/><Relationship Id="rId4" Type="http://schemas.openxmlformats.org/officeDocument/2006/relationships/image" Target="../media/image390.png"/></Relationships>
</file>

<file path=ppt/slides/_rels/slide93.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400" dirty="0" smtClean="0">
                <a:latin typeface="宋体" panose="02010600030101010101" pitchFamily="2" charset="-122"/>
                <a:ea typeface="宋体" panose="02010600030101010101" pitchFamily="2" charset="-122"/>
              </a:rPr>
              <a:t>数值计算方法</a:t>
            </a:r>
            <a:endParaRPr lang="zh-CN" altLang="en-US" sz="4400" dirty="0">
              <a:latin typeface="宋体" panose="02010600030101010101" pitchFamily="2" charset="-122"/>
              <a:ea typeface="宋体" panose="02010600030101010101" pitchFamily="2" charset="-122"/>
            </a:endParaRPr>
          </a:p>
        </p:txBody>
      </p:sp>
      <p:sp>
        <p:nvSpPr>
          <p:cNvPr id="3" name="副标题 2"/>
          <p:cNvSpPr>
            <a:spLocks noGrp="1"/>
          </p:cNvSpPr>
          <p:nvPr>
            <p:ph type="subTitle" idx="1"/>
          </p:nvPr>
        </p:nvSpPr>
        <p:spPr/>
        <p:txBody>
          <a:bodyPr/>
          <a:lstStyle/>
          <a:p>
            <a:r>
              <a:rPr lang="zh-CN" altLang="en-US" dirty="0" smtClean="0">
                <a:latin typeface="楷体" panose="02010609060101010101" pitchFamily="49" charset="-122"/>
                <a:ea typeface="楷体" panose="02010609060101010101" pitchFamily="49" charset="-122"/>
              </a:rPr>
              <a:t>第七章 常微分方程数值解法</a:t>
            </a:r>
            <a:endParaRPr lang="zh-CN" altLang="en-US"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5910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利用迭代求解函数方程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1843126"/>
              </a:xfrm>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已知</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𝑥</m:t>
                              </m:r>
                            </m:den>
                          </m:f>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oMath>
                  </m:oMathPara>
                </a14:m>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计算函数</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的表达式</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1843126"/>
              </a:xfrm>
              <a:blipFill>
                <a:blip r:embed="rId2"/>
                <a:stretch>
                  <a:fillRect l="-1391" t="-6601" b="-29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内容占位符 2"/>
              <p:cNvSpPr txBox="1">
                <a:spLocks/>
              </p:cNvSpPr>
              <p:nvPr/>
            </p:nvSpPr>
            <p:spPr>
              <a:xfrm>
                <a:off x="628650" y="3668753"/>
                <a:ext cx="7886700" cy="646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反复使用</a:t>
                </a:r>
                <a14:m>
                  <m:oMath xmlns:m="http://schemas.openxmlformats.org/officeDocument/2006/math">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1−</m:t>
                        </m:r>
                        <m:r>
                          <a:rPr lang="en-US" altLang="zh-CN" i="1">
                            <a:latin typeface="Cambria Math" panose="02040503050406030204" pitchFamily="18" charset="0"/>
                            <a:ea typeface="楷体" panose="02010609060101010101" pitchFamily="49" charset="-122"/>
                            <a:cs typeface="Times New Roman" panose="02020603050405020304" pitchFamily="18" charset="0"/>
                          </a:rPr>
                          <m:t>𝑥</m:t>
                        </m:r>
                      </m:den>
                    </m:f>
                  </m:oMath>
                </a14:m>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替换</a:t>
                </a:r>
                <a14:m>
                  <m:oMath xmlns:m="http://schemas.openxmlformats.org/officeDocument/2006/math">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1−</m:t>
                        </m:r>
                        <m:r>
                          <a:rPr lang="en-US" altLang="zh-CN" i="1">
                            <a:latin typeface="Cambria Math" panose="02040503050406030204" pitchFamily="18" charset="0"/>
                            <a:ea typeface="楷体" panose="02010609060101010101" pitchFamily="49" charset="-122"/>
                            <a:cs typeface="Times New Roman" panose="02020603050405020304" pitchFamily="18" charset="0"/>
                          </a:rPr>
                          <m:t>𝑥</m:t>
                        </m:r>
                      </m:den>
                    </m:f>
                  </m:oMath>
                </a14:m>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中的</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p>
            </p:txBody>
          </p:sp>
        </mc:Choice>
        <mc:Fallback xmlns="">
          <p:sp>
            <p:nvSpPr>
              <p:cNvPr id="4" name="内容占位符 2"/>
              <p:cNvSpPr txBox="1">
                <a:spLocks noRot="1" noChangeAspect="1" noMove="1" noResize="1" noEditPoints="1" noAdjustHandles="1" noChangeArrowheads="1" noChangeShapeType="1" noTextEdit="1"/>
              </p:cNvSpPr>
              <p:nvPr/>
            </p:nvSpPr>
            <p:spPr>
              <a:xfrm>
                <a:off x="628650" y="3668753"/>
                <a:ext cx="7886700" cy="646770"/>
              </a:xfrm>
              <a:prstGeom prst="rect">
                <a:avLst/>
              </a:prstGeom>
              <a:blipFill>
                <a:blip r:embed="rId3"/>
                <a:stretch>
                  <a:fillRect l="-1391" t="-8491" b="-12264"/>
                </a:stretch>
              </a:blipFill>
            </p:spPr>
            <p:txBody>
              <a:bodyPr/>
              <a:lstStyle/>
              <a:p>
                <a:r>
                  <a:rPr lang="zh-CN" altLang="en-US">
                    <a:noFill/>
                  </a:rPr>
                  <a:t> </a:t>
                </a:r>
              </a:p>
            </p:txBody>
          </p:sp>
        </mc:Fallback>
      </mc:AlternateContent>
      <p:sp>
        <p:nvSpPr>
          <p:cNvPr id="5" name="内容占位符 2"/>
          <p:cNvSpPr txBox="1">
            <a:spLocks/>
          </p:cNvSpPr>
          <p:nvPr/>
        </p:nvSpPr>
        <p:spPr>
          <a:xfrm>
            <a:off x="628650" y="4984596"/>
            <a:ext cx="7886700" cy="1315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内容占位符 2"/>
              <p:cNvSpPr txBox="1">
                <a:spLocks/>
              </p:cNvSpPr>
              <p:nvPr/>
            </p:nvSpPr>
            <p:spPr>
              <a:xfrm>
                <a:off x="628650" y="4315523"/>
                <a:ext cx="7886700" cy="1025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f>
                            <m:f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den>
                          </m:f>
                        </m:den>
                      </m:f>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num>
                        <m:den>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den>
                      </m:f>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den>
                      </m:f>
                    </m:oMath>
                  </m:oMathPara>
                </a14:m>
                <a:endParaRPr lang="en-US" altLang="zh-CN" sz="2400" i="1" dirty="0" smtClean="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7" name="内容占位符 2"/>
              <p:cNvSpPr txBox="1">
                <a:spLocks noRot="1" noChangeAspect="1" noMove="1" noResize="1" noEditPoints="1" noAdjustHandles="1" noChangeArrowheads="1" noChangeShapeType="1" noTextEdit="1"/>
              </p:cNvSpPr>
              <p:nvPr/>
            </p:nvSpPr>
            <p:spPr>
              <a:xfrm>
                <a:off x="628650" y="4315523"/>
                <a:ext cx="7886700" cy="102591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内容占位符 2"/>
              <p:cNvSpPr txBox="1">
                <a:spLocks/>
              </p:cNvSpPr>
              <p:nvPr/>
            </p:nvSpPr>
            <p:spPr>
              <a:xfrm>
                <a:off x="628650" y="5341435"/>
                <a:ext cx="7886700" cy="1215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fPr>
                        <m:num>
                          <m:f>
                            <m:f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den>
                          </m:f>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num>
                        <m:den>
                          <m:f>
                            <m:f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den>
                          </m:f>
                        </m:den>
                      </m:f>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d>
                            <m:d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e>
                          </m:d>
                        </m:num>
                        <m:den>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den>
                      </m:f>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oMath>
                  </m:oMathPara>
                </a14:m>
                <a:endParaRPr lang="en-US" altLang="zh-CN" sz="2400" i="1" dirty="0" smtClean="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8" name="内容占位符 2"/>
              <p:cNvSpPr txBox="1">
                <a:spLocks noRot="1" noChangeAspect="1" noMove="1" noResize="1" noEditPoints="1" noAdjustHandles="1" noChangeArrowheads="1" noChangeShapeType="1" noTextEdit="1"/>
              </p:cNvSpPr>
              <p:nvPr/>
            </p:nvSpPr>
            <p:spPr>
              <a:xfrm>
                <a:off x="628650" y="5341435"/>
                <a:ext cx="7886700" cy="121548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594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利用迭代求解函数方程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2735224"/>
              </a:xfrm>
            </p:spPr>
            <p:txBody>
              <a:bodyPr>
                <a:normAutofit/>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反复使用</a:t>
                </a:r>
                <a14:m>
                  <m:oMath xmlns:m="http://schemas.openxmlformats.org/officeDocument/2006/math">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1−</m:t>
                        </m:r>
                        <m:r>
                          <a:rPr lang="en-US" altLang="zh-CN" i="1">
                            <a:latin typeface="Cambria Math" panose="02040503050406030204" pitchFamily="18" charset="0"/>
                            <a:ea typeface="楷体" panose="02010609060101010101" pitchFamily="49" charset="-122"/>
                            <a:cs typeface="Times New Roman" panose="02020603050405020304" pitchFamily="18" charset="0"/>
                          </a:rPr>
                          <m:t>𝑥</m:t>
                        </m:r>
                      </m:den>
                    </m:f>
                  </m:oMath>
                </a14:m>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替换约束条件中</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sz="2000" b="0" i="1" smtClean="0">
                              <a:latin typeface="Cambria Math" panose="02040503050406030204" pitchFamily="18" charset="0"/>
                            </a:rPr>
                          </m:ctrlPr>
                        </m:dPr>
                        <m:e>
                          <m:m>
                            <m:mPr>
                              <m:mcs>
                                <m:mc>
                                  <m:mcPr>
                                    <m:count m:val="1"/>
                                    <m:mcJc m:val="center"/>
                                  </m:mcPr>
                                </m:mc>
                              </m:mcs>
                              <m:ctrlPr>
                                <a:rPr lang="en-US" altLang="zh-CN" sz="2000" b="0" i="1" smtClean="0">
                                  <a:latin typeface="Cambria Math" panose="02040503050406030204" pitchFamily="18" charset="0"/>
                                </a:rPr>
                              </m:ctrlPr>
                            </m:mPr>
                            <m:mr>
                              <m:e>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1−</m:t>
                                        </m:r>
                                        <m:r>
                                          <a:rPr lang="en-US" altLang="zh-CN" sz="2000" i="1">
                                            <a:latin typeface="Cambria Math" panose="02040503050406030204" pitchFamily="18" charset="0"/>
                                          </a:rPr>
                                          <m:t>𝑥</m:t>
                                        </m:r>
                                      </m:den>
                                    </m:f>
                                  </m:e>
                                </m:d>
                                <m:r>
                                  <a:rPr lang="en-US" altLang="zh-CN" sz="2000" i="1">
                                    <a:latin typeface="Cambria Math" panose="02040503050406030204" pitchFamily="18" charset="0"/>
                                  </a:rPr>
                                  <m:t>=</m:t>
                                </m:r>
                                <m:r>
                                  <a:rPr lang="en-US" altLang="zh-CN" sz="2000" i="1">
                                    <a:latin typeface="Cambria Math" panose="02040503050406030204" pitchFamily="18" charset="0"/>
                                  </a:rPr>
                                  <m:t>𝑥</m:t>
                                </m:r>
                                <m:r>
                                  <m:rPr>
                                    <m:nor/>
                                  </m:rPr>
                                  <a:rPr lang="en-US" altLang="zh-CN" sz="2000" dirty="0">
                                    <a:latin typeface="Times New Roman" panose="02020603050405020304" pitchFamily="18" charset="0"/>
                                    <a:ea typeface="楷体" panose="02010609060101010101" pitchFamily="49" charset="-122"/>
                                    <a:cs typeface="Times New Roman" panose="02020603050405020304" pitchFamily="18" charset="0"/>
                                  </a:rPr>
                                  <m:t> </m:t>
                                </m:r>
                              </m:e>
                            </m:mr>
                            <m:mr>
                              <m:e>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𝑥</m:t>
                                        </m:r>
                                      </m:den>
                                    </m:f>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𝑥</m:t>
                                        </m:r>
                                      </m:den>
                                    </m:f>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𝑥</m:t>
                                    </m:r>
                                  </m:den>
                                </m:f>
                              </m:e>
                            </m:mr>
                            <m:mr>
                              <m:e>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𝑥</m:t>
                                        </m:r>
                                      </m:den>
                                    </m:f>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𝑥</m:t>
                                    </m:r>
                                  </m:den>
                                </m:f>
                              </m:e>
                            </m:mr>
                          </m:m>
                        </m:e>
                      </m:d>
                    </m:oMath>
                  </m:oMathPara>
                </a14:m>
                <a:endParaRPr lang="en-US" altLang="zh-CN" sz="20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2735224"/>
              </a:xfrm>
              <a:blipFill>
                <a:blip r:embed="rId2"/>
                <a:stretch>
                  <a:fillRect l="-1391" t="-1782"/>
                </a:stretch>
              </a:blipFill>
            </p:spPr>
            <p:txBody>
              <a:bodyPr/>
              <a:lstStyle/>
              <a:p>
                <a:r>
                  <a:rPr lang="zh-CN" altLang="en-US">
                    <a:noFill/>
                  </a:rPr>
                  <a:t> </a:t>
                </a:r>
              </a:p>
            </p:txBody>
          </p:sp>
        </mc:Fallback>
      </mc:AlternateContent>
      <p:sp>
        <p:nvSpPr>
          <p:cNvPr id="5" name="内容占位符 2"/>
          <p:cNvSpPr txBox="1">
            <a:spLocks/>
          </p:cNvSpPr>
          <p:nvPr/>
        </p:nvSpPr>
        <p:spPr>
          <a:xfrm>
            <a:off x="628650" y="4984596"/>
            <a:ext cx="7886700" cy="1315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内容占位符 2"/>
              <p:cNvSpPr txBox="1">
                <a:spLocks/>
              </p:cNvSpPr>
              <p:nvPr/>
            </p:nvSpPr>
            <p:spPr>
              <a:xfrm>
                <a:off x="628650" y="4573122"/>
                <a:ext cx="7886700" cy="13927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从上面的方程组中解出</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e>
                      </m:d>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2</m:t>
                          </m:r>
                        </m:den>
                      </m:f>
                      <m:d>
                        <m:d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𝑥</m:t>
                          </m:r>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sz="2400" i="1">
                                  <a:latin typeface="Cambria Math" panose="02040503050406030204" pitchFamily="18" charset="0"/>
                                  <a:ea typeface="楷体" panose="02010609060101010101" pitchFamily="49" charset="-122"/>
                                  <a:cs typeface="Times New Roman" panose="02020603050405020304" pitchFamily="18" charset="0"/>
                                </a:rPr>
                                <m:t>𝑥</m:t>
                              </m:r>
                              <m:r>
                                <a:rPr lang="en-US" altLang="zh-CN" sz="2400" i="1">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sz="2400" i="1">
                                  <a:latin typeface="Cambria Math" panose="02040503050406030204" pitchFamily="18" charset="0"/>
                                  <a:ea typeface="楷体" panose="02010609060101010101" pitchFamily="49" charset="-122"/>
                                  <a:cs typeface="Times New Roman" panose="02020603050405020304" pitchFamily="18" charset="0"/>
                                </a:rPr>
                                <m:t>𝑥</m:t>
                              </m:r>
                            </m:den>
                          </m:f>
                          <m:r>
                            <a:rPr lang="en-US" altLang="zh-CN" sz="2400" i="1">
                              <a:latin typeface="Cambria Math" panose="02040503050406030204" pitchFamily="18" charset="0"/>
                              <a:ea typeface="楷体" panose="02010609060101010101" pitchFamily="49" charset="-122"/>
                              <a:cs typeface="Times New Roman" panose="02020603050405020304" pitchFamily="18" charset="0"/>
                            </a:rPr>
                            <m:t> −</m:t>
                          </m:r>
                          <m:f>
                            <m:f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sz="2400" i="1">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sz="2400" i="1">
                                  <a:latin typeface="Cambria Math" panose="02040503050406030204" pitchFamily="18" charset="0"/>
                                  <a:ea typeface="楷体" panose="02010609060101010101" pitchFamily="49" charset="-122"/>
                                  <a:cs typeface="Times New Roman" panose="02020603050405020304" pitchFamily="18" charset="0"/>
                                </a:rPr>
                                <m:t>1−</m:t>
                              </m:r>
                              <m:r>
                                <a:rPr lang="en-US" altLang="zh-CN" sz="2400" i="1">
                                  <a:latin typeface="Cambria Math" panose="02040503050406030204" pitchFamily="18" charset="0"/>
                                  <a:ea typeface="楷体" panose="02010609060101010101" pitchFamily="49" charset="-122"/>
                                  <a:cs typeface="Times New Roman" panose="02020603050405020304" pitchFamily="18" charset="0"/>
                                </a:rPr>
                                <m:t>𝑥</m:t>
                              </m:r>
                            </m:den>
                          </m:f>
                        </m:e>
                      </m:d>
                    </m:oMath>
                  </m:oMathPara>
                </a14:m>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9" name="内容占位符 2"/>
              <p:cNvSpPr txBox="1">
                <a:spLocks noRot="1" noChangeAspect="1" noMove="1" noResize="1" noEditPoints="1" noAdjustHandles="1" noChangeArrowheads="1" noChangeShapeType="1" noTextEdit="1"/>
              </p:cNvSpPr>
              <p:nvPr/>
            </p:nvSpPr>
            <p:spPr>
              <a:xfrm>
                <a:off x="628650" y="4573122"/>
                <a:ext cx="7886700" cy="1392780"/>
              </a:xfrm>
              <a:prstGeom prst="rect">
                <a:avLst/>
              </a:prstGeom>
              <a:blipFill>
                <a:blip r:embed="rId3"/>
                <a:stretch>
                  <a:fillRect l="-1391" t="-8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3323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常微分方程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未知函数只有一个自变量</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未知函数可以是数值函数或向量函数</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举例：</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𝑑𝑦</m:t>
                          </m:r>
                        </m:num>
                        <m:den>
                          <m:r>
                            <a:rPr lang="en-US" altLang="zh-CN" b="0" i="1" smtClean="0">
                              <a:latin typeface="Cambria Math" panose="02040503050406030204" pitchFamily="18" charset="0"/>
                              <a:ea typeface="楷体" panose="02010609060101010101" pitchFamily="49" charset="-122"/>
                            </a:rPr>
                            <m:t>𝑑𝑥</m:t>
                          </m:r>
                        </m:den>
                      </m:f>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𝑥</m:t>
                          </m:r>
                        </m:e>
                        <m:sup>
                          <m:r>
                            <a:rPr lang="en-US" altLang="zh-CN" b="0" i="1" smtClean="0">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𝑦</m:t>
                          </m:r>
                        </m:e>
                        <m:sup>
                          <m:r>
                            <a:rPr lang="en-US" altLang="zh-CN" b="0" i="1" smtClean="0">
                              <a:latin typeface="Cambria Math" panose="02040503050406030204" pitchFamily="18" charset="0"/>
                              <a:ea typeface="楷体" panose="02010609060101010101" pitchFamily="49" charset="-122"/>
                            </a:rPr>
                            <m:t>2</m:t>
                          </m:r>
                        </m:sup>
                      </m:sSup>
                    </m:oMath>
                  </m:oMathPara>
                </a14:m>
                <a:endParaRPr lang="en-US" altLang="zh-CN" b="0"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ea typeface="楷体" panose="02010609060101010101" pitchFamily="49" charset="-122"/>
                            </a:rPr>
                          </m:ctrlPr>
                        </m:dPr>
                        <m:e>
                          <m:m>
                            <m:mPr>
                              <m:mcs>
                                <m:mc>
                                  <m:mcPr>
                                    <m:count m:val="1"/>
                                    <m:mcJc m:val="center"/>
                                  </m:mcPr>
                                </m:mc>
                              </m:mcs>
                              <m:ctrlPr>
                                <a:rPr lang="en-US" altLang="zh-CN" b="0" i="1" smtClean="0">
                                  <a:latin typeface="Cambria Math" panose="02040503050406030204" pitchFamily="18" charset="0"/>
                                  <a:ea typeface="楷体" panose="02010609060101010101" pitchFamily="49" charset="-122"/>
                                </a:rPr>
                              </m:ctrlPr>
                            </m:mPr>
                            <m:mr>
                              <m:e>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𝑑</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𝑦</m:t>
                                        </m:r>
                                      </m:e>
                                      <m:sub>
                                        <m:r>
                                          <a:rPr lang="en-US" altLang="zh-CN" b="0" i="1" smtClean="0">
                                            <a:latin typeface="Cambria Math" panose="02040503050406030204" pitchFamily="18" charset="0"/>
                                            <a:ea typeface="楷体" panose="02010609060101010101" pitchFamily="49" charset="-122"/>
                                          </a:rPr>
                                          <m:t>1</m:t>
                                        </m:r>
                                      </m:sub>
                                    </m:sSub>
                                  </m:num>
                                  <m:den>
                                    <m:r>
                                      <a:rPr lang="en-US" altLang="zh-CN" b="0" i="1" smtClean="0">
                                        <a:latin typeface="Cambria Math" panose="02040503050406030204" pitchFamily="18" charset="0"/>
                                        <a:ea typeface="楷体" panose="02010609060101010101" pitchFamily="49" charset="-122"/>
                                      </a:rPr>
                                      <m:t>𝑑𝑥</m:t>
                                    </m:r>
                                  </m:den>
                                </m:f>
                              </m:e>
                            </m:mr>
                            <m:mr>
                              <m:e>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𝑑</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𝑦</m:t>
                                        </m:r>
                                      </m:e>
                                      <m:sub>
                                        <m:r>
                                          <a:rPr lang="en-US" altLang="zh-CN" b="0" i="1" smtClean="0">
                                            <a:latin typeface="Cambria Math" panose="02040503050406030204" pitchFamily="18" charset="0"/>
                                            <a:ea typeface="楷体" panose="02010609060101010101" pitchFamily="49" charset="-122"/>
                                          </a:rPr>
                                          <m:t>2</m:t>
                                        </m:r>
                                      </m:sub>
                                    </m:sSub>
                                  </m:num>
                                  <m:den>
                                    <m:r>
                                      <a:rPr lang="en-US" altLang="zh-CN" b="0" i="1" smtClean="0">
                                        <a:latin typeface="Cambria Math" panose="02040503050406030204" pitchFamily="18" charset="0"/>
                                        <a:ea typeface="楷体" panose="02010609060101010101" pitchFamily="49" charset="-122"/>
                                      </a:rPr>
                                      <m:t>𝑑𝑥</m:t>
                                    </m:r>
                                  </m:den>
                                </m:f>
                              </m:e>
                            </m:mr>
                          </m:m>
                        </m:e>
                      </m:d>
                      <m:r>
                        <a:rPr lang="en-US" altLang="zh-CN" b="0" i="1" smtClean="0">
                          <a:latin typeface="Cambria Math" panose="02040503050406030204" pitchFamily="18" charset="0"/>
                          <a:ea typeface="楷体" panose="02010609060101010101" pitchFamily="49" charset="-122"/>
                        </a:rPr>
                        <m:t>=</m:t>
                      </m:r>
                      <m:d>
                        <m:dPr>
                          <m:ctrlPr>
                            <a:rPr lang="en-US" altLang="zh-CN" b="0" i="1" smtClean="0">
                              <a:latin typeface="Cambria Math" panose="02040503050406030204" pitchFamily="18" charset="0"/>
                              <a:ea typeface="楷体" panose="02010609060101010101" pitchFamily="49" charset="-122"/>
                            </a:rPr>
                          </m:ctrlPr>
                        </m:dPr>
                        <m:e>
                          <m:m>
                            <m:mPr>
                              <m:mcs>
                                <m:mc>
                                  <m:mcPr>
                                    <m:count m:val="2"/>
                                    <m:mcJc m:val="center"/>
                                  </m:mcPr>
                                </m:mc>
                              </m:mcs>
                              <m:ctrlPr>
                                <a:rPr lang="en-US" altLang="zh-CN" b="0" i="1" smtClean="0">
                                  <a:latin typeface="Cambria Math" panose="02040503050406030204" pitchFamily="18" charset="0"/>
                                  <a:ea typeface="楷体" panose="02010609060101010101" pitchFamily="49" charset="-122"/>
                                </a:rPr>
                              </m:ctrlPr>
                            </m:mPr>
                            <m:mr>
                              <m:e>
                                <m:sSub>
                                  <m:sSubPr>
                                    <m:ctrlPr>
                                      <a:rPr lang="en-US" altLang="zh-CN" b="0" i="1" smtClean="0">
                                        <a:latin typeface="Cambria Math" panose="02040503050406030204" pitchFamily="18" charset="0"/>
                                        <a:ea typeface="楷体" panose="02010609060101010101" pitchFamily="49" charset="-122"/>
                                      </a:rPr>
                                    </m:ctrlPr>
                                  </m:sSubPr>
                                  <m:e>
                                    <m:r>
                                      <m:rPr>
                                        <m:brk m:alnAt="7"/>
                                      </m:rPr>
                                      <a:rPr lang="en-US" altLang="zh-CN" b="0" i="1" smtClean="0">
                                        <a:latin typeface="Cambria Math" panose="02040503050406030204" pitchFamily="18" charset="0"/>
                                        <a:ea typeface="楷体" panose="02010609060101010101" pitchFamily="49" charset="-122"/>
                                      </a:rPr>
                                      <m:t>𝑎</m:t>
                                    </m:r>
                                  </m:e>
                                  <m:sub>
                                    <m:r>
                                      <m:rPr>
                                        <m:brk m:alnAt="7"/>
                                      </m:rPr>
                                      <a:rPr lang="en-US" altLang="zh-CN" b="0" i="1" smtClean="0">
                                        <a:latin typeface="Cambria Math" panose="02040503050406030204" pitchFamily="18" charset="0"/>
                                        <a:ea typeface="楷体" panose="02010609060101010101" pitchFamily="49" charset="-122"/>
                                      </a:rPr>
                                      <m:t>1</m:t>
                                    </m:r>
                                    <m:r>
                                      <a:rPr lang="en-US" altLang="zh-CN" b="0" i="1" smtClean="0">
                                        <a:latin typeface="Cambria Math" panose="02040503050406030204" pitchFamily="18" charset="0"/>
                                        <a:ea typeface="楷体" panose="02010609060101010101" pitchFamily="49" charset="-122"/>
                                      </a:rPr>
                                      <m:t>1</m:t>
                                    </m:r>
                                  </m:sub>
                                </m:sSub>
                              </m:e>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12</m:t>
                                    </m:r>
                                  </m:sub>
                                </m:sSub>
                              </m:e>
                            </m:mr>
                            <m:mr>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21</m:t>
                                    </m:r>
                                  </m:sub>
                                </m:sSub>
                              </m:e>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22</m:t>
                                    </m:r>
                                  </m:sub>
                                </m:sSub>
                              </m:e>
                            </m:mr>
                          </m:m>
                        </m:e>
                      </m:d>
                      <m:d>
                        <m:dPr>
                          <m:ctrlPr>
                            <a:rPr lang="en-US" altLang="zh-CN" b="0" i="1" smtClean="0">
                              <a:latin typeface="Cambria Math" panose="02040503050406030204" pitchFamily="18" charset="0"/>
                              <a:ea typeface="楷体" panose="02010609060101010101" pitchFamily="49" charset="-122"/>
                            </a:rPr>
                          </m:ctrlPr>
                        </m:dPr>
                        <m:e>
                          <m:m>
                            <m:mPr>
                              <m:mcs>
                                <m:mc>
                                  <m:mcPr>
                                    <m:count m:val="1"/>
                                    <m:mcJc m:val="center"/>
                                  </m:mcPr>
                                </m:mc>
                              </m:mcs>
                              <m:ctrlPr>
                                <a:rPr lang="en-US" altLang="zh-CN" b="0" i="1" smtClean="0">
                                  <a:latin typeface="Cambria Math" panose="02040503050406030204" pitchFamily="18" charset="0"/>
                                  <a:ea typeface="楷体" panose="02010609060101010101" pitchFamily="49" charset="-122"/>
                                </a:rPr>
                              </m:ctrlPr>
                            </m:mPr>
                            <m:mr>
                              <m:e>
                                <m:sSub>
                                  <m:sSubPr>
                                    <m:ctrlPr>
                                      <a:rPr lang="en-US" altLang="zh-CN" b="0" i="1" smtClean="0">
                                        <a:latin typeface="Cambria Math" panose="02040503050406030204" pitchFamily="18" charset="0"/>
                                        <a:ea typeface="楷体" panose="02010609060101010101" pitchFamily="49" charset="-122"/>
                                      </a:rPr>
                                    </m:ctrlPr>
                                  </m:sSubPr>
                                  <m:e>
                                    <m:r>
                                      <m:rPr>
                                        <m:brk m:alnAt="7"/>
                                      </m:rPr>
                                      <a:rPr lang="en-US" altLang="zh-CN" b="0" i="1" smtClean="0">
                                        <a:latin typeface="Cambria Math" panose="02040503050406030204" pitchFamily="18" charset="0"/>
                                        <a:ea typeface="楷体" panose="02010609060101010101" pitchFamily="49" charset="-122"/>
                                      </a:rPr>
                                      <m:t>𝑦</m:t>
                                    </m:r>
                                  </m:e>
                                  <m:sub>
                                    <m:r>
                                      <m:rPr>
                                        <m:brk m:alnAt="7"/>
                                      </m:rPr>
                                      <a:rPr lang="en-US" altLang="zh-CN" b="0" i="1" smtClean="0">
                                        <a:latin typeface="Cambria Math" panose="02040503050406030204" pitchFamily="18" charset="0"/>
                                        <a:ea typeface="楷体" panose="02010609060101010101" pitchFamily="49" charset="-122"/>
                                      </a:rPr>
                                      <m:t>1</m:t>
                                    </m:r>
                                  </m:sub>
                                </m:sSub>
                              </m:e>
                            </m:mr>
                            <m:mr>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𝑦</m:t>
                                    </m:r>
                                  </m:e>
                                  <m:sub>
                                    <m:r>
                                      <a:rPr lang="en-US" altLang="zh-CN" b="0" i="1" smtClean="0">
                                        <a:latin typeface="Cambria Math" panose="02040503050406030204" pitchFamily="18" charset="0"/>
                                        <a:ea typeface="楷体" panose="02010609060101010101" pitchFamily="49" charset="-122"/>
                                      </a:rPr>
                                      <m:t>2</m:t>
                                    </m:r>
                                  </m:sub>
                                </m:sSub>
                              </m:e>
                            </m:mr>
                          </m:m>
                        </m:e>
                      </m:d>
                    </m:oMath>
                  </m:oMathPara>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2014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常微分方程的积分曲线</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4486939"/>
                <a:ext cx="7886700" cy="1690023"/>
              </a:xfrm>
            </p:spPr>
            <p:txBody>
              <a:bodyPr>
                <a:normAutofit lnSpcReduction="10000"/>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设</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是一个未知一元数量函数，它满足条件：</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𝑑𝑦</m:t>
                          </m:r>
                        </m:num>
                        <m:den>
                          <m:r>
                            <a:rPr lang="en-US" altLang="zh-CN" b="0" i="1" smtClean="0">
                              <a:latin typeface="Cambria Math" panose="02040503050406030204" pitchFamily="18" charset="0"/>
                            </a:rPr>
                            <m:t>𝑑𝑥</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是已知约束函数</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4486939"/>
                <a:ext cx="7886700" cy="1690023"/>
              </a:xfrm>
              <a:blipFill>
                <a:blip r:embed="rId3"/>
                <a:stretch>
                  <a:fillRect l="-1391" t="-9747" b="-6859"/>
                </a:stretch>
              </a:blipFill>
            </p:spPr>
            <p:txBody>
              <a:bodyPr/>
              <a:lstStyle/>
              <a:p>
                <a:r>
                  <a:rPr lang="zh-CN" altLang="en-US">
                    <a:noFill/>
                  </a:rPr>
                  <a:t> </a:t>
                </a:r>
              </a:p>
            </p:txBody>
          </p:sp>
        </mc:Fallback>
      </mc:AlternateContent>
      <p:grpSp>
        <p:nvGrpSpPr>
          <p:cNvPr id="179" name="Group 178"/>
          <p:cNvGrpSpPr>
            <a:grpSpLocks noChangeAspect="1"/>
          </p:cNvGrpSpPr>
          <p:nvPr/>
        </p:nvGrpSpPr>
        <p:grpSpPr bwMode="auto">
          <a:xfrm>
            <a:off x="3230563" y="1738313"/>
            <a:ext cx="2682875" cy="2682875"/>
            <a:chOff x="2035" y="1095"/>
            <a:chExt cx="1690" cy="1690"/>
          </a:xfrm>
        </p:grpSpPr>
        <p:sp>
          <p:nvSpPr>
            <p:cNvPr id="182" name="Line 180"/>
            <p:cNvSpPr>
              <a:spLocks noChangeShapeType="1"/>
            </p:cNvSpPr>
            <p:nvPr/>
          </p:nvSpPr>
          <p:spPr bwMode="auto">
            <a:xfrm flipV="1">
              <a:off x="2338" y="2440"/>
              <a:ext cx="9" cy="76"/>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Line 181"/>
            <p:cNvSpPr>
              <a:spLocks noChangeShapeType="1"/>
            </p:cNvSpPr>
            <p:nvPr/>
          </p:nvSpPr>
          <p:spPr bwMode="auto">
            <a:xfrm flipV="1">
              <a:off x="2334" y="2287"/>
              <a:ext cx="17" cy="75"/>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Line 182"/>
            <p:cNvSpPr>
              <a:spLocks noChangeShapeType="1"/>
            </p:cNvSpPr>
            <p:nvPr/>
          </p:nvSpPr>
          <p:spPr bwMode="auto">
            <a:xfrm flipV="1">
              <a:off x="2330" y="2134"/>
              <a:ext cx="24" cy="73"/>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Line 183"/>
            <p:cNvSpPr>
              <a:spLocks noChangeShapeType="1"/>
            </p:cNvSpPr>
            <p:nvPr/>
          </p:nvSpPr>
          <p:spPr bwMode="auto">
            <a:xfrm flipV="1">
              <a:off x="2327" y="1982"/>
              <a:ext cx="31" cy="70"/>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Line 184"/>
            <p:cNvSpPr>
              <a:spLocks noChangeShapeType="1"/>
            </p:cNvSpPr>
            <p:nvPr/>
          </p:nvSpPr>
          <p:spPr bwMode="auto">
            <a:xfrm flipV="1">
              <a:off x="2324" y="1830"/>
              <a:ext cx="37" cy="67"/>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Line 185"/>
            <p:cNvSpPr>
              <a:spLocks noChangeShapeType="1"/>
            </p:cNvSpPr>
            <p:nvPr/>
          </p:nvSpPr>
          <p:spPr bwMode="auto">
            <a:xfrm flipV="1">
              <a:off x="2321" y="1678"/>
              <a:ext cx="43" cy="64"/>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Line 186"/>
            <p:cNvSpPr>
              <a:spLocks noChangeShapeType="1"/>
            </p:cNvSpPr>
            <p:nvPr/>
          </p:nvSpPr>
          <p:spPr bwMode="auto">
            <a:xfrm flipV="1">
              <a:off x="2319" y="1526"/>
              <a:ext cx="47" cy="61"/>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Line 187"/>
            <p:cNvSpPr>
              <a:spLocks noChangeShapeType="1"/>
            </p:cNvSpPr>
            <p:nvPr/>
          </p:nvSpPr>
          <p:spPr bwMode="auto">
            <a:xfrm flipV="1">
              <a:off x="2317" y="1374"/>
              <a:ext cx="51" cy="57"/>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Line 188"/>
            <p:cNvSpPr>
              <a:spLocks noChangeShapeType="1"/>
            </p:cNvSpPr>
            <p:nvPr/>
          </p:nvSpPr>
          <p:spPr bwMode="auto">
            <a:xfrm flipV="1">
              <a:off x="2315" y="1222"/>
              <a:ext cx="55" cy="54"/>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Line 189"/>
            <p:cNvSpPr>
              <a:spLocks noChangeShapeType="1"/>
            </p:cNvSpPr>
            <p:nvPr/>
          </p:nvSpPr>
          <p:spPr bwMode="auto">
            <a:xfrm flipV="1">
              <a:off x="2491" y="2440"/>
              <a:ext cx="10" cy="76"/>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Line 190"/>
            <p:cNvSpPr>
              <a:spLocks noChangeShapeType="1"/>
            </p:cNvSpPr>
            <p:nvPr/>
          </p:nvSpPr>
          <p:spPr bwMode="auto">
            <a:xfrm flipV="1">
              <a:off x="2487" y="2287"/>
              <a:ext cx="18" cy="75"/>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Line 191"/>
            <p:cNvSpPr>
              <a:spLocks noChangeShapeType="1"/>
            </p:cNvSpPr>
            <p:nvPr/>
          </p:nvSpPr>
          <p:spPr bwMode="auto">
            <a:xfrm flipV="1">
              <a:off x="2482" y="2135"/>
              <a:ext cx="28" cy="72"/>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Line 192"/>
            <p:cNvSpPr>
              <a:spLocks noChangeShapeType="1"/>
            </p:cNvSpPr>
            <p:nvPr/>
          </p:nvSpPr>
          <p:spPr bwMode="auto">
            <a:xfrm flipV="1">
              <a:off x="2479" y="1983"/>
              <a:ext cx="34" cy="68"/>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Line 193"/>
            <p:cNvSpPr>
              <a:spLocks noChangeShapeType="1"/>
            </p:cNvSpPr>
            <p:nvPr/>
          </p:nvSpPr>
          <p:spPr bwMode="auto">
            <a:xfrm flipV="1">
              <a:off x="2476" y="1831"/>
              <a:ext cx="40" cy="65"/>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Line 194"/>
            <p:cNvSpPr>
              <a:spLocks noChangeShapeType="1"/>
            </p:cNvSpPr>
            <p:nvPr/>
          </p:nvSpPr>
          <p:spPr bwMode="auto">
            <a:xfrm flipV="1">
              <a:off x="2473" y="1679"/>
              <a:ext cx="46" cy="61"/>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Line 195"/>
            <p:cNvSpPr>
              <a:spLocks noChangeShapeType="1"/>
            </p:cNvSpPr>
            <p:nvPr/>
          </p:nvSpPr>
          <p:spPr bwMode="auto">
            <a:xfrm flipV="1">
              <a:off x="2471" y="1527"/>
              <a:ext cx="50" cy="58"/>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Line 196"/>
            <p:cNvSpPr>
              <a:spLocks noChangeShapeType="1"/>
            </p:cNvSpPr>
            <p:nvPr/>
          </p:nvSpPr>
          <p:spPr bwMode="auto">
            <a:xfrm flipV="1">
              <a:off x="2469" y="1376"/>
              <a:ext cx="54" cy="54"/>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Line 197"/>
            <p:cNvSpPr>
              <a:spLocks noChangeShapeType="1"/>
            </p:cNvSpPr>
            <p:nvPr/>
          </p:nvSpPr>
          <p:spPr bwMode="auto">
            <a:xfrm flipV="1">
              <a:off x="2467" y="1223"/>
              <a:ext cx="58" cy="51"/>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Line 198"/>
            <p:cNvSpPr>
              <a:spLocks noChangeShapeType="1"/>
            </p:cNvSpPr>
            <p:nvPr/>
          </p:nvSpPr>
          <p:spPr bwMode="auto">
            <a:xfrm flipV="1">
              <a:off x="2644" y="2440"/>
              <a:ext cx="11" cy="76"/>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Line 199"/>
            <p:cNvSpPr>
              <a:spLocks noChangeShapeType="1"/>
            </p:cNvSpPr>
            <p:nvPr/>
          </p:nvSpPr>
          <p:spPr bwMode="auto">
            <a:xfrm flipV="1">
              <a:off x="2639" y="2287"/>
              <a:ext cx="21" cy="74"/>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Line 200"/>
            <p:cNvSpPr>
              <a:spLocks noChangeShapeType="1"/>
            </p:cNvSpPr>
            <p:nvPr/>
          </p:nvSpPr>
          <p:spPr bwMode="auto">
            <a:xfrm flipV="1">
              <a:off x="2635" y="2135"/>
              <a:ext cx="30" cy="71"/>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Line 201"/>
            <p:cNvSpPr>
              <a:spLocks noChangeShapeType="1"/>
            </p:cNvSpPr>
            <p:nvPr/>
          </p:nvSpPr>
          <p:spPr bwMode="auto">
            <a:xfrm flipV="1">
              <a:off x="2631" y="1984"/>
              <a:ext cx="38" cy="66"/>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Line 202"/>
            <p:cNvSpPr>
              <a:spLocks noChangeShapeType="1"/>
            </p:cNvSpPr>
            <p:nvPr/>
          </p:nvSpPr>
          <p:spPr bwMode="auto">
            <a:xfrm flipV="1">
              <a:off x="2627" y="1832"/>
              <a:ext cx="45" cy="63"/>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Line 203"/>
            <p:cNvSpPr>
              <a:spLocks noChangeShapeType="1"/>
            </p:cNvSpPr>
            <p:nvPr/>
          </p:nvSpPr>
          <p:spPr bwMode="auto">
            <a:xfrm flipV="1">
              <a:off x="2625" y="1681"/>
              <a:ext cx="50" cy="58"/>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Line 204"/>
            <p:cNvSpPr>
              <a:spLocks noChangeShapeType="1"/>
            </p:cNvSpPr>
            <p:nvPr/>
          </p:nvSpPr>
          <p:spPr bwMode="auto">
            <a:xfrm flipV="1">
              <a:off x="2622" y="1529"/>
              <a:ext cx="55" cy="54"/>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Line 205"/>
            <p:cNvSpPr>
              <a:spLocks noChangeShapeType="1"/>
            </p:cNvSpPr>
            <p:nvPr/>
          </p:nvSpPr>
          <p:spPr bwMode="auto">
            <a:xfrm flipV="1">
              <a:off x="2621" y="1377"/>
              <a:ext cx="57" cy="51"/>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Line 206"/>
            <p:cNvSpPr>
              <a:spLocks noChangeShapeType="1"/>
            </p:cNvSpPr>
            <p:nvPr/>
          </p:nvSpPr>
          <p:spPr bwMode="auto">
            <a:xfrm flipV="1">
              <a:off x="2619" y="1225"/>
              <a:ext cx="61" cy="48"/>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Line 207"/>
            <p:cNvSpPr>
              <a:spLocks noChangeShapeType="1"/>
            </p:cNvSpPr>
            <p:nvPr/>
          </p:nvSpPr>
          <p:spPr bwMode="auto">
            <a:xfrm flipV="1">
              <a:off x="2797" y="2440"/>
              <a:ext cx="13" cy="76"/>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Line 208"/>
            <p:cNvSpPr>
              <a:spLocks noChangeShapeType="1"/>
            </p:cNvSpPr>
            <p:nvPr/>
          </p:nvSpPr>
          <p:spPr bwMode="auto">
            <a:xfrm flipV="1">
              <a:off x="2791" y="2288"/>
              <a:ext cx="24" cy="73"/>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Line 209"/>
            <p:cNvSpPr>
              <a:spLocks noChangeShapeType="1"/>
            </p:cNvSpPr>
            <p:nvPr/>
          </p:nvSpPr>
          <p:spPr bwMode="auto">
            <a:xfrm flipV="1">
              <a:off x="2786" y="2136"/>
              <a:ext cx="34" cy="69"/>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Line 210"/>
            <p:cNvSpPr>
              <a:spLocks noChangeShapeType="1"/>
            </p:cNvSpPr>
            <p:nvPr/>
          </p:nvSpPr>
          <p:spPr bwMode="auto">
            <a:xfrm flipV="1">
              <a:off x="2782" y="1985"/>
              <a:ext cx="43" cy="64"/>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Line 211"/>
            <p:cNvSpPr>
              <a:spLocks noChangeShapeType="1"/>
            </p:cNvSpPr>
            <p:nvPr/>
          </p:nvSpPr>
          <p:spPr bwMode="auto">
            <a:xfrm flipV="1">
              <a:off x="2779" y="1834"/>
              <a:ext cx="49" cy="59"/>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Line 212"/>
            <p:cNvSpPr>
              <a:spLocks noChangeShapeType="1"/>
            </p:cNvSpPr>
            <p:nvPr/>
          </p:nvSpPr>
          <p:spPr bwMode="auto">
            <a:xfrm flipV="1">
              <a:off x="2776" y="1683"/>
              <a:ext cx="54" cy="54"/>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Line 213"/>
            <p:cNvSpPr>
              <a:spLocks noChangeShapeType="1"/>
            </p:cNvSpPr>
            <p:nvPr/>
          </p:nvSpPr>
          <p:spPr bwMode="auto">
            <a:xfrm flipV="1">
              <a:off x="2774" y="1531"/>
              <a:ext cx="58" cy="50"/>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Line 214"/>
            <p:cNvSpPr>
              <a:spLocks noChangeShapeType="1"/>
            </p:cNvSpPr>
            <p:nvPr/>
          </p:nvSpPr>
          <p:spPr bwMode="auto">
            <a:xfrm flipV="1">
              <a:off x="2773" y="1380"/>
              <a:ext cx="61" cy="46"/>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Line 215"/>
            <p:cNvSpPr>
              <a:spLocks noChangeShapeType="1"/>
            </p:cNvSpPr>
            <p:nvPr/>
          </p:nvSpPr>
          <p:spPr bwMode="auto">
            <a:xfrm flipV="1">
              <a:off x="2771" y="1228"/>
              <a:ext cx="64" cy="42"/>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Line 216"/>
            <p:cNvSpPr>
              <a:spLocks noChangeShapeType="1"/>
            </p:cNvSpPr>
            <p:nvPr/>
          </p:nvSpPr>
          <p:spPr bwMode="auto">
            <a:xfrm flipV="1">
              <a:off x="2949" y="2440"/>
              <a:ext cx="15" cy="76"/>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Line 217"/>
            <p:cNvSpPr>
              <a:spLocks noChangeShapeType="1"/>
            </p:cNvSpPr>
            <p:nvPr/>
          </p:nvSpPr>
          <p:spPr bwMode="auto">
            <a:xfrm flipV="1">
              <a:off x="2943" y="2289"/>
              <a:ext cx="28" cy="71"/>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Line 218"/>
            <p:cNvSpPr>
              <a:spLocks noChangeShapeType="1"/>
            </p:cNvSpPr>
            <p:nvPr/>
          </p:nvSpPr>
          <p:spPr bwMode="auto">
            <a:xfrm flipV="1">
              <a:off x="2937" y="2138"/>
              <a:ext cx="40" cy="66"/>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Line 219"/>
            <p:cNvSpPr>
              <a:spLocks noChangeShapeType="1"/>
            </p:cNvSpPr>
            <p:nvPr/>
          </p:nvSpPr>
          <p:spPr bwMode="auto">
            <a:xfrm flipV="1">
              <a:off x="2933" y="1987"/>
              <a:ext cx="48" cy="60"/>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Line 220"/>
            <p:cNvSpPr>
              <a:spLocks noChangeShapeType="1"/>
            </p:cNvSpPr>
            <p:nvPr/>
          </p:nvSpPr>
          <p:spPr bwMode="auto">
            <a:xfrm flipV="1">
              <a:off x="2930" y="1836"/>
              <a:ext cx="54" cy="55"/>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Line 221"/>
            <p:cNvSpPr>
              <a:spLocks noChangeShapeType="1"/>
            </p:cNvSpPr>
            <p:nvPr/>
          </p:nvSpPr>
          <p:spPr bwMode="auto">
            <a:xfrm flipV="1">
              <a:off x="2927" y="1685"/>
              <a:ext cx="60" cy="50"/>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Line 222"/>
            <p:cNvSpPr>
              <a:spLocks noChangeShapeType="1"/>
            </p:cNvSpPr>
            <p:nvPr/>
          </p:nvSpPr>
          <p:spPr bwMode="auto">
            <a:xfrm flipV="1">
              <a:off x="2926" y="1534"/>
              <a:ext cx="62" cy="44"/>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Line 223"/>
            <p:cNvSpPr>
              <a:spLocks noChangeShapeType="1"/>
            </p:cNvSpPr>
            <p:nvPr/>
          </p:nvSpPr>
          <p:spPr bwMode="auto">
            <a:xfrm flipV="1">
              <a:off x="2925" y="1382"/>
              <a:ext cx="64" cy="41"/>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Line 224"/>
            <p:cNvSpPr>
              <a:spLocks noChangeShapeType="1"/>
            </p:cNvSpPr>
            <p:nvPr/>
          </p:nvSpPr>
          <p:spPr bwMode="auto">
            <a:xfrm flipV="1">
              <a:off x="2923" y="1230"/>
              <a:ext cx="68" cy="38"/>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Line 225"/>
            <p:cNvSpPr>
              <a:spLocks noChangeShapeType="1"/>
            </p:cNvSpPr>
            <p:nvPr/>
          </p:nvSpPr>
          <p:spPr bwMode="auto">
            <a:xfrm flipV="1">
              <a:off x="3101" y="2441"/>
              <a:ext cx="19" cy="74"/>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Line 226"/>
            <p:cNvSpPr>
              <a:spLocks noChangeShapeType="1"/>
            </p:cNvSpPr>
            <p:nvPr/>
          </p:nvSpPr>
          <p:spPr bwMode="auto">
            <a:xfrm flipV="1">
              <a:off x="3093" y="2290"/>
              <a:ext cx="35" cy="69"/>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Line 227"/>
            <p:cNvSpPr>
              <a:spLocks noChangeShapeType="1"/>
            </p:cNvSpPr>
            <p:nvPr/>
          </p:nvSpPr>
          <p:spPr bwMode="auto">
            <a:xfrm flipV="1">
              <a:off x="3088" y="2140"/>
              <a:ext cx="46" cy="61"/>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Line 228"/>
            <p:cNvSpPr>
              <a:spLocks noChangeShapeType="1"/>
            </p:cNvSpPr>
            <p:nvPr/>
          </p:nvSpPr>
          <p:spPr bwMode="auto">
            <a:xfrm flipV="1">
              <a:off x="3084" y="1990"/>
              <a:ext cx="54" cy="54"/>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Line 229"/>
            <p:cNvSpPr>
              <a:spLocks noChangeShapeType="1"/>
            </p:cNvSpPr>
            <p:nvPr/>
          </p:nvSpPr>
          <p:spPr bwMode="auto">
            <a:xfrm flipV="1">
              <a:off x="3081" y="1839"/>
              <a:ext cx="60" cy="49"/>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Line 230"/>
            <p:cNvSpPr>
              <a:spLocks noChangeShapeType="1"/>
            </p:cNvSpPr>
            <p:nvPr/>
          </p:nvSpPr>
          <p:spPr bwMode="auto">
            <a:xfrm flipV="1">
              <a:off x="3079" y="1689"/>
              <a:ext cx="64" cy="42"/>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Line 231"/>
            <p:cNvSpPr>
              <a:spLocks noChangeShapeType="1"/>
            </p:cNvSpPr>
            <p:nvPr/>
          </p:nvSpPr>
          <p:spPr bwMode="auto">
            <a:xfrm flipV="1">
              <a:off x="3077" y="1537"/>
              <a:ext cx="67" cy="38"/>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Line 232"/>
            <p:cNvSpPr>
              <a:spLocks noChangeShapeType="1"/>
            </p:cNvSpPr>
            <p:nvPr/>
          </p:nvSpPr>
          <p:spPr bwMode="auto">
            <a:xfrm flipV="1">
              <a:off x="3076" y="1385"/>
              <a:ext cx="69" cy="35"/>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Line 233"/>
            <p:cNvSpPr>
              <a:spLocks noChangeShapeType="1"/>
            </p:cNvSpPr>
            <p:nvPr/>
          </p:nvSpPr>
          <p:spPr bwMode="auto">
            <a:xfrm flipV="1">
              <a:off x="3076" y="1233"/>
              <a:ext cx="70" cy="31"/>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Line 234"/>
            <p:cNvSpPr>
              <a:spLocks noChangeShapeType="1"/>
            </p:cNvSpPr>
            <p:nvPr/>
          </p:nvSpPr>
          <p:spPr bwMode="auto">
            <a:xfrm flipV="1">
              <a:off x="3252" y="2441"/>
              <a:ext cx="25" cy="73"/>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Line 235"/>
            <p:cNvSpPr>
              <a:spLocks noChangeShapeType="1"/>
            </p:cNvSpPr>
            <p:nvPr/>
          </p:nvSpPr>
          <p:spPr bwMode="auto">
            <a:xfrm flipV="1">
              <a:off x="3243" y="2292"/>
              <a:ext cx="43" cy="64"/>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Line 236"/>
            <p:cNvSpPr>
              <a:spLocks noChangeShapeType="1"/>
            </p:cNvSpPr>
            <p:nvPr/>
          </p:nvSpPr>
          <p:spPr bwMode="auto">
            <a:xfrm flipV="1">
              <a:off x="3237" y="2144"/>
              <a:ext cx="55" cy="54"/>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Line 237"/>
            <p:cNvSpPr>
              <a:spLocks noChangeShapeType="1"/>
            </p:cNvSpPr>
            <p:nvPr/>
          </p:nvSpPr>
          <p:spPr bwMode="auto">
            <a:xfrm flipV="1">
              <a:off x="3233" y="1994"/>
              <a:ext cx="62" cy="46"/>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Line 238"/>
            <p:cNvSpPr>
              <a:spLocks noChangeShapeType="1"/>
            </p:cNvSpPr>
            <p:nvPr/>
          </p:nvSpPr>
          <p:spPr bwMode="auto">
            <a:xfrm flipV="1">
              <a:off x="3232" y="1844"/>
              <a:ext cx="65" cy="39"/>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Line 239"/>
            <p:cNvSpPr>
              <a:spLocks noChangeShapeType="1"/>
            </p:cNvSpPr>
            <p:nvPr/>
          </p:nvSpPr>
          <p:spPr bwMode="auto">
            <a:xfrm flipV="1">
              <a:off x="3230" y="1693"/>
              <a:ext cx="69" cy="34"/>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Line 240"/>
            <p:cNvSpPr>
              <a:spLocks noChangeShapeType="1"/>
            </p:cNvSpPr>
            <p:nvPr/>
          </p:nvSpPr>
          <p:spPr bwMode="auto">
            <a:xfrm flipV="1">
              <a:off x="3229" y="1541"/>
              <a:ext cx="71" cy="30"/>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Line 241"/>
            <p:cNvSpPr>
              <a:spLocks noChangeShapeType="1"/>
            </p:cNvSpPr>
            <p:nvPr/>
          </p:nvSpPr>
          <p:spPr bwMode="auto">
            <a:xfrm flipV="1">
              <a:off x="3228" y="1389"/>
              <a:ext cx="72" cy="27"/>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Line 242"/>
            <p:cNvSpPr>
              <a:spLocks noChangeShapeType="1"/>
            </p:cNvSpPr>
            <p:nvPr/>
          </p:nvSpPr>
          <p:spPr bwMode="auto">
            <a:xfrm flipV="1">
              <a:off x="3228" y="1237"/>
              <a:ext cx="73" cy="24"/>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Line 243"/>
            <p:cNvSpPr>
              <a:spLocks noChangeShapeType="1"/>
            </p:cNvSpPr>
            <p:nvPr/>
          </p:nvSpPr>
          <p:spPr bwMode="auto">
            <a:xfrm flipV="1">
              <a:off x="3401" y="2443"/>
              <a:ext cx="34" cy="69"/>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Line 244"/>
            <p:cNvSpPr>
              <a:spLocks noChangeShapeType="1"/>
            </p:cNvSpPr>
            <p:nvPr/>
          </p:nvSpPr>
          <p:spPr bwMode="auto">
            <a:xfrm flipV="1">
              <a:off x="3391" y="2297"/>
              <a:ext cx="54" cy="54"/>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Line 245"/>
            <p:cNvSpPr>
              <a:spLocks noChangeShapeType="1"/>
            </p:cNvSpPr>
            <p:nvPr/>
          </p:nvSpPr>
          <p:spPr bwMode="auto">
            <a:xfrm flipV="1">
              <a:off x="3386" y="2149"/>
              <a:ext cx="64" cy="43"/>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Line 246"/>
            <p:cNvSpPr>
              <a:spLocks noChangeShapeType="1"/>
            </p:cNvSpPr>
            <p:nvPr/>
          </p:nvSpPr>
          <p:spPr bwMode="auto">
            <a:xfrm flipV="1">
              <a:off x="3384" y="2000"/>
              <a:ext cx="68" cy="34"/>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Line 247"/>
            <p:cNvSpPr>
              <a:spLocks noChangeShapeType="1"/>
            </p:cNvSpPr>
            <p:nvPr/>
          </p:nvSpPr>
          <p:spPr bwMode="auto">
            <a:xfrm flipV="1">
              <a:off x="3382" y="1849"/>
              <a:ext cx="72" cy="29"/>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Line 248"/>
            <p:cNvSpPr>
              <a:spLocks noChangeShapeType="1"/>
            </p:cNvSpPr>
            <p:nvPr/>
          </p:nvSpPr>
          <p:spPr bwMode="auto">
            <a:xfrm flipV="1">
              <a:off x="3381" y="1698"/>
              <a:ext cx="74" cy="24"/>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Line 249"/>
            <p:cNvSpPr>
              <a:spLocks noChangeShapeType="1"/>
            </p:cNvSpPr>
            <p:nvPr/>
          </p:nvSpPr>
          <p:spPr bwMode="auto">
            <a:xfrm flipV="1">
              <a:off x="3381" y="1546"/>
              <a:ext cx="74" cy="21"/>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Line 250"/>
            <p:cNvSpPr>
              <a:spLocks noChangeShapeType="1"/>
            </p:cNvSpPr>
            <p:nvPr/>
          </p:nvSpPr>
          <p:spPr bwMode="auto">
            <a:xfrm flipV="1">
              <a:off x="3381" y="1393"/>
              <a:ext cx="74" cy="19"/>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Line 251"/>
            <p:cNvSpPr>
              <a:spLocks noChangeShapeType="1"/>
            </p:cNvSpPr>
            <p:nvPr/>
          </p:nvSpPr>
          <p:spPr bwMode="auto">
            <a:xfrm flipV="1">
              <a:off x="3381" y="1241"/>
              <a:ext cx="74" cy="16"/>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Line 252"/>
            <p:cNvSpPr>
              <a:spLocks noChangeShapeType="1"/>
            </p:cNvSpPr>
            <p:nvPr/>
          </p:nvSpPr>
          <p:spPr bwMode="auto">
            <a:xfrm flipV="1">
              <a:off x="3544" y="2451"/>
              <a:ext cx="55" cy="54"/>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Line 253"/>
            <p:cNvSpPr>
              <a:spLocks noChangeShapeType="1"/>
            </p:cNvSpPr>
            <p:nvPr/>
          </p:nvSpPr>
          <p:spPr bwMode="auto">
            <a:xfrm flipV="1">
              <a:off x="3537" y="2307"/>
              <a:ext cx="69" cy="34"/>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Line 254"/>
            <p:cNvSpPr>
              <a:spLocks noChangeShapeType="1"/>
            </p:cNvSpPr>
            <p:nvPr/>
          </p:nvSpPr>
          <p:spPr bwMode="auto">
            <a:xfrm flipV="1">
              <a:off x="3535" y="2158"/>
              <a:ext cx="73" cy="25"/>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Line 255"/>
            <p:cNvSpPr>
              <a:spLocks noChangeShapeType="1"/>
            </p:cNvSpPr>
            <p:nvPr/>
          </p:nvSpPr>
          <p:spPr bwMode="auto">
            <a:xfrm flipV="1">
              <a:off x="3535" y="2008"/>
              <a:ext cx="74" cy="18"/>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Line 256"/>
            <p:cNvSpPr>
              <a:spLocks noChangeShapeType="1"/>
            </p:cNvSpPr>
            <p:nvPr/>
          </p:nvSpPr>
          <p:spPr bwMode="auto">
            <a:xfrm flipV="1">
              <a:off x="3534" y="1856"/>
              <a:ext cx="75" cy="15"/>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Line 257"/>
            <p:cNvSpPr>
              <a:spLocks noChangeShapeType="1"/>
            </p:cNvSpPr>
            <p:nvPr/>
          </p:nvSpPr>
          <p:spPr bwMode="auto">
            <a:xfrm flipV="1">
              <a:off x="3534" y="1704"/>
              <a:ext cx="76" cy="12"/>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Line 258"/>
            <p:cNvSpPr>
              <a:spLocks noChangeShapeType="1"/>
            </p:cNvSpPr>
            <p:nvPr/>
          </p:nvSpPr>
          <p:spPr bwMode="auto">
            <a:xfrm flipV="1">
              <a:off x="3534" y="1551"/>
              <a:ext cx="76" cy="11"/>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Line 259"/>
            <p:cNvSpPr>
              <a:spLocks noChangeShapeType="1"/>
            </p:cNvSpPr>
            <p:nvPr/>
          </p:nvSpPr>
          <p:spPr bwMode="auto">
            <a:xfrm flipV="1">
              <a:off x="3534" y="1398"/>
              <a:ext cx="76" cy="9"/>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Line 260"/>
            <p:cNvSpPr>
              <a:spLocks noChangeShapeType="1"/>
            </p:cNvSpPr>
            <p:nvPr/>
          </p:nvSpPr>
          <p:spPr bwMode="auto">
            <a:xfrm flipV="1">
              <a:off x="3534" y="1245"/>
              <a:ext cx="76" cy="8"/>
            </a:xfrm>
            <a:prstGeom prst="line">
              <a:avLst/>
            </a:prstGeom>
            <a:noFill/>
            <a:ln w="14288"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Line 261"/>
            <p:cNvSpPr>
              <a:spLocks noChangeShapeType="1"/>
            </p:cNvSpPr>
            <p:nvPr/>
          </p:nvSpPr>
          <p:spPr bwMode="auto">
            <a:xfrm>
              <a:off x="2035" y="2632"/>
              <a:ext cx="1690" cy="0"/>
            </a:xfrm>
            <a:prstGeom prst="line">
              <a:avLst/>
            </a:prstGeom>
            <a:noFill/>
            <a:ln w="14288"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Line 262"/>
            <p:cNvSpPr>
              <a:spLocks noChangeShapeType="1"/>
            </p:cNvSpPr>
            <p:nvPr/>
          </p:nvSpPr>
          <p:spPr bwMode="auto">
            <a:xfrm flipV="1">
              <a:off x="2189" y="1095"/>
              <a:ext cx="0" cy="1690"/>
            </a:xfrm>
            <a:prstGeom prst="line">
              <a:avLst/>
            </a:prstGeom>
            <a:noFill/>
            <a:ln w="14288"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579405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常微分方程的积分曲线</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4274288"/>
                <a:ext cx="7886700" cy="1902674"/>
              </a:xfrm>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则在平面</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xOy</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中，有向量场</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1" i="0" smtClean="0">
                          <a:latin typeface="Cambria Math" panose="02040503050406030204" pitchFamily="18" charset="0"/>
                          <a:ea typeface="楷体" panose="02010609060101010101" pitchFamily="49" charset="-122"/>
                        </a:rPr>
                        <m:t>𝐟</m:t>
                      </m:r>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1,</m:t>
                              </m:r>
                              <m:r>
                                <a:rPr lang="en-US" altLang="zh-CN" b="0" i="1" smtClean="0">
                                  <a:latin typeface="Cambria Math" panose="02040503050406030204" pitchFamily="18" charset="0"/>
                                  <a:ea typeface="楷体" panose="02010609060101010101" pitchFamily="49" charset="-122"/>
                                </a:rPr>
                                <m:t>𝑔</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e>
                              </m:d>
                            </m:e>
                          </m:d>
                        </m:e>
                        <m:sup>
                          <m:r>
                            <a:rPr lang="en-US" altLang="zh-CN" b="0" i="1" smtClean="0">
                              <a:latin typeface="Cambria Math" panose="02040503050406030204" pitchFamily="18" charset="0"/>
                              <a:ea typeface="楷体" panose="02010609060101010101" pitchFamily="49" charset="-122"/>
                            </a:rPr>
                            <m:t>𝑇</m:t>
                          </m:r>
                        </m:sup>
                      </m:sSup>
                    </m:oMath>
                  </m:oMathPara>
                </a14:m>
                <a:endParaRPr lang="en-US" altLang="zh-CN" b="0"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只要曲线</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每点的切线与</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f</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重合，即是微分方程的解，这条曲线称为积分曲线</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4274288"/>
                <a:ext cx="7886700" cy="1902674"/>
              </a:xfrm>
              <a:blipFill>
                <a:blip r:embed="rId2"/>
                <a:stretch>
                  <a:fillRect l="-1391" t="-6410" b="-6731"/>
                </a:stretch>
              </a:blipFill>
            </p:spPr>
            <p:txBody>
              <a:bodyPr/>
              <a:lstStyle/>
              <a:p>
                <a:r>
                  <a:rPr lang="zh-CN" altLang="en-US">
                    <a:noFill/>
                  </a:rPr>
                  <a:t> </a:t>
                </a:r>
              </a:p>
            </p:txBody>
          </p:sp>
        </mc:Fallback>
      </mc:AlternateContent>
      <p:grpSp>
        <p:nvGrpSpPr>
          <p:cNvPr id="5" name="Group 4"/>
          <p:cNvGrpSpPr>
            <a:grpSpLocks noChangeAspect="1"/>
          </p:cNvGrpSpPr>
          <p:nvPr/>
        </p:nvGrpSpPr>
        <p:grpSpPr bwMode="auto">
          <a:xfrm>
            <a:off x="3306763" y="1693863"/>
            <a:ext cx="2530475" cy="2579687"/>
            <a:chOff x="2083" y="1067"/>
            <a:chExt cx="1594" cy="1625"/>
          </a:xfrm>
        </p:grpSpPr>
        <p:sp>
          <p:nvSpPr>
            <p:cNvPr id="6" name="AutoShape 3"/>
            <p:cNvSpPr>
              <a:spLocks noChangeAspect="1" noChangeArrowheads="1" noTextEdit="1"/>
            </p:cNvSpPr>
            <p:nvPr/>
          </p:nvSpPr>
          <p:spPr bwMode="auto">
            <a:xfrm>
              <a:off x="2083" y="1067"/>
              <a:ext cx="1594" cy="1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6"/>
            <p:cNvSpPr>
              <a:spLocks noChangeShapeType="1"/>
            </p:cNvSpPr>
            <p:nvPr/>
          </p:nvSpPr>
          <p:spPr bwMode="auto">
            <a:xfrm flipV="1">
              <a:off x="2380" y="2336"/>
              <a:ext cx="8" cy="70"/>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7"/>
            <p:cNvSpPr>
              <a:spLocks noChangeShapeType="1"/>
            </p:cNvSpPr>
            <p:nvPr/>
          </p:nvSpPr>
          <p:spPr bwMode="auto">
            <a:xfrm flipV="1">
              <a:off x="2376" y="2194"/>
              <a:ext cx="16" cy="70"/>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8"/>
            <p:cNvSpPr>
              <a:spLocks noChangeShapeType="1"/>
            </p:cNvSpPr>
            <p:nvPr/>
          </p:nvSpPr>
          <p:spPr bwMode="auto">
            <a:xfrm flipV="1">
              <a:off x="2373" y="2054"/>
              <a:ext cx="22" cy="67"/>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9"/>
            <p:cNvSpPr>
              <a:spLocks noChangeShapeType="1"/>
            </p:cNvSpPr>
            <p:nvPr/>
          </p:nvSpPr>
          <p:spPr bwMode="auto">
            <a:xfrm flipV="1">
              <a:off x="2370" y="1913"/>
              <a:ext cx="28" cy="65"/>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0"/>
            <p:cNvSpPr>
              <a:spLocks noChangeShapeType="1"/>
            </p:cNvSpPr>
            <p:nvPr/>
          </p:nvSpPr>
          <p:spPr bwMode="auto">
            <a:xfrm flipV="1">
              <a:off x="2367" y="1773"/>
              <a:ext cx="34" cy="62"/>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1"/>
            <p:cNvSpPr>
              <a:spLocks noChangeShapeType="1"/>
            </p:cNvSpPr>
            <p:nvPr/>
          </p:nvSpPr>
          <p:spPr bwMode="auto">
            <a:xfrm flipV="1">
              <a:off x="2364" y="1633"/>
              <a:ext cx="40" cy="59"/>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2"/>
            <p:cNvSpPr>
              <a:spLocks noChangeShapeType="1"/>
            </p:cNvSpPr>
            <p:nvPr/>
          </p:nvSpPr>
          <p:spPr bwMode="auto">
            <a:xfrm flipV="1">
              <a:off x="2362" y="1492"/>
              <a:ext cx="44" cy="56"/>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3"/>
            <p:cNvSpPr>
              <a:spLocks noChangeShapeType="1"/>
            </p:cNvSpPr>
            <p:nvPr/>
          </p:nvSpPr>
          <p:spPr bwMode="auto">
            <a:xfrm flipV="1">
              <a:off x="2360" y="1352"/>
              <a:ext cx="48" cy="53"/>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4"/>
            <p:cNvSpPr>
              <a:spLocks noChangeShapeType="1"/>
            </p:cNvSpPr>
            <p:nvPr/>
          </p:nvSpPr>
          <p:spPr bwMode="auto">
            <a:xfrm flipV="1">
              <a:off x="2359" y="1212"/>
              <a:ext cx="50" cy="50"/>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5"/>
            <p:cNvSpPr>
              <a:spLocks noChangeShapeType="1"/>
            </p:cNvSpPr>
            <p:nvPr/>
          </p:nvSpPr>
          <p:spPr bwMode="auto">
            <a:xfrm flipV="1">
              <a:off x="2521" y="2336"/>
              <a:ext cx="9" cy="70"/>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6"/>
            <p:cNvSpPr>
              <a:spLocks noChangeShapeType="1"/>
            </p:cNvSpPr>
            <p:nvPr/>
          </p:nvSpPr>
          <p:spPr bwMode="auto">
            <a:xfrm flipV="1">
              <a:off x="2517" y="2195"/>
              <a:ext cx="17" cy="68"/>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7"/>
            <p:cNvSpPr>
              <a:spLocks noChangeShapeType="1"/>
            </p:cNvSpPr>
            <p:nvPr/>
          </p:nvSpPr>
          <p:spPr bwMode="auto">
            <a:xfrm flipV="1">
              <a:off x="2513" y="2054"/>
              <a:ext cx="25" cy="66"/>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8"/>
            <p:cNvSpPr>
              <a:spLocks noChangeShapeType="1"/>
            </p:cNvSpPr>
            <p:nvPr/>
          </p:nvSpPr>
          <p:spPr bwMode="auto">
            <a:xfrm flipV="1">
              <a:off x="2510" y="1914"/>
              <a:ext cx="32" cy="63"/>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9"/>
            <p:cNvSpPr>
              <a:spLocks noChangeShapeType="1"/>
            </p:cNvSpPr>
            <p:nvPr/>
          </p:nvSpPr>
          <p:spPr bwMode="auto">
            <a:xfrm flipV="1">
              <a:off x="2507" y="1774"/>
              <a:ext cx="38" cy="60"/>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20"/>
            <p:cNvSpPr>
              <a:spLocks noChangeShapeType="1"/>
            </p:cNvSpPr>
            <p:nvPr/>
          </p:nvSpPr>
          <p:spPr bwMode="auto">
            <a:xfrm flipV="1">
              <a:off x="2505" y="1634"/>
              <a:ext cx="42" cy="56"/>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21"/>
            <p:cNvSpPr>
              <a:spLocks noChangeShapeType="1"/>
            </p:cNvSpPr>
            <p:nvPr/>
          </p:nvSpPr>
          <p:spPr bwMode="auto">
            <a:xfrm flipV="1">
              <a:off x="2502" y="1494"/>
              <a:ext cx="47" cy="53"/>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22"/>
            <p:cNvSpPr>
              <a:spLocks noChangeShapeType="1"/>
            </p:cNvSpPr>
            <p:nvPr/>
          </p:nvSpPr>
          <p:spPr bwMode="auto">
            <a:xfrm flipV="1">
              <a:off x="2501" y="1354"/>
              <a:ext cx="50" cy="50"/>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23"/>
            <p:cNvSpPr>
              <a:spLocks noChangeShapeType="1"/>
            </p:cNvSpPr>
            <p:nvPr/>
          </p:nvSpPr>
          <p:spPr bwMode="auto">
            <a:xfrm flipV="1">
              <a:off x="2499" y="1213"/>
              <a:ext cx="53" cy="47"/>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4"/>
            <p:cNvSpPr>
              <a:spLocks noChangeShapeType="1"/>
            </p:cNvSpPr>
            <p:nvPr/>
          </p:nvSpPr>
          <p:spPr bwMode="auto">
            <a:xfrm flipV="1">
              <a:off x="2662" y="2336"/>
              <a:ext cx="10" cy="70"/>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25"/>
            <p:cNvSpPr>
              <a:spLocks noChangeShapeType="1"/>
            </p:cNvSpPr>
            <p:nvPr/>
          </p:nvSpPr>
          <p:spPr bwMode="auto">
            <a:xfrm flipV="1">
              <a:off x="2658" y="2195"/>
              <a:ext cx="19" cy="68"/>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6"/>
            <p:cNvSpPr>
              <a:spLocks noChangeShapeType="1"/>
            </p:cNvSpPr>
            <p:nvPr/>
          </p:nvSpPr>
          <p:spPr bwMode="auto">
            <a:xfrm flipV="1">
              <a:off x="2654" y="2055"/>
              <a:ext cx="28" cy="65"/>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7"/>
            <p:cNvSpPr>
              <a:spLocks noChangeShapeType="1"/>
            </p:cNvSpPr>
            <p:nvPr/>
          </p:nvSpPr>
          <p:spPr bwMode="auto">
            <a:xfrm flipV="1">
              <a:off x="2650" y="1915"/>
              <a:ext cx="35" cy="61"/>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28"/>
            <p:cNvSpPr>
              <a:spLocks noChangeShapeType="1"/>
            </p:cNvSpPr>
            <p:nvPr/>
          </p:nvSpPr>
          <p:spPr bwMode="auto">
            <a:xfrm flipV="1">
              <a:off x="2647" y="1775"/>
              <a:ext cx="41" cy="58"/>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9"/>
            <p:cNvSpPr>
              <a:spLocks noChangeShapeType="1"/>
            </p:cNvSpPr>
            <p:nvPr/>
          </p:nvSpPr>
          <p:spPr bwMode="auto">
            <a:xfrm flipV="1">
              <a:off x="2644" y="1635"/>
              <a:ext cx="46" cy="54"/>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Line 30"/>
            <p:cNvSpPr>
              <a:spLocks noChangeShapeType="1"/>
            </p:cNvSpPr>
            <p:nvPr/>
          </p:nvSpPr>
          <p:spPr bwMode="auto">
            <a:xfrm flipV="1">
              <a:off x="2642" y="1495"/>
              <a:ext cx="51" cy="50"/>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Line 31"/>
            <p:cNvSpPr>
              <a:spLocks noChangeShapeType="1"/>
            </p:cNvSpPr>
            <p:nvPr/>
          </p:nvSpPr>
          <p:spPr bwMode="auto">
            <a:xfrm flipV="1">
              <a:off x="2641" y="1355"/>
              <a:ext cx="53" cy="47"/>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Line 32"/>
            <p:cNvSpPr>
              <a:spLocks noChangeShapeType="1"/>
            </p:cNvSpPr>
            <p:nvPr/>
          </p:nvSpPr>
          <p:spPr bwMode="auto">
            <a:xfrm flipV="1">
              <a:off x="2639" y="1215"/>
              <a:ext cx="56" cy="44"/>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Line 33"/>
            <p:cNvSpPr>
              <a:spLocks noChangeShapeType="1"/>
            </p:cNvSpPr>
            <p:nvPr/>
          </p:nvSpPr>
          <p:spPr bwMode="auto">
            <a:xfrm flipV="1">
              <a:off x="2803" y="2336"/>
              <a:ext cx="12" cy="70"/>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Line 34"/>
            <p:cNvSpPr>
              <a:spLocks noChangeShapeType="1"/>
            </p:cNvSpPr>
            <p:nvPr/>
          </p:nvSpPr>
          <p:spPr bwMode="auto">
            <a:xfrm flipV="1">
              <a:off x="2798" y="2195"/>
              <a:ext cx="22" cy="68"/>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Line 35"/>
            <p:cNvSpPr>
              <a:spLocks noChangeShapeType="1"/>
            </p:cNvSpPr>
            <p:nvPr/>
          </p:nvSpPr>
          <p:spPr bwMode="auto">
            <a:xfrm flipV="1">
              <a:off x="2793" y="2056"/>
              <a:ext cx="32" cy="63"/>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Line 36"/>
            <p:cNvSpPr>
              <a:spLocks noChangeShapeType="1"/>
            </p:cNvSpPr>
            <p:nvPr/>
          </p:nvSpPr>
          <p:spPr bwMode="auto">
            <a:xfrm flipV="1">
              <a:off x="2790" y="1916"/>
              <a:ext cx="39" cy="59"/>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37"/>
            <p:cNvSpPr>
              <a:spLocks noChangeShapeType="1"/>
            </p:cNvSpPr>
            <p:nvPr/>
          </p:nvSpPr>
          <p:spPr bwMode="auto">
            <a:xfrm flipV="1">
              <a:off x="2787" y="1777"/>
              <a:ext cx="45" cy="54"/>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38"/>
            <p:cNvSpPr>
              <a:spLocks noChangeShapeType="1"/>
            </p:cNvSpPr>
            <p:nvPr/>
          </p:nvSpPr>
          <p:spPr bwMode="auto">
            <a:xfrm flipV="1">
              <a:off x="2784" y="1637"/>
              <a:ext cx="50" cy="50"/>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Line 39"/>
            <p:cNvSpPr>
              <a:spLocks noChangeShapeType="1"/>
            </p:cNvSpPr>
            <p:nvPr/>
          </p:nvSpPr>
          <p:spPr bwMode="auto">
            <a:xfrm flipV="1">
              <a:off x="2782" y="1497"/>
              <a:ext cx="54" cy="46"/>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40"/>
            <p:cNvSpPr>
              <a:spLocks noChangeShapeType="1"/>
            </p:cNvSpPr>
            <p:nvPr/>
          </p:nvSpPr>
          <p:spPr bwMode="auto">
            <a:xfrm flipV="1">
              <a:off x="2781" y="1357"/>
              <a:ext cx="57" cy="43"/>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41"/>
            <p:cNvSpPr>
              <a:spLocks noChangeShapeType="1"/>
            </p:cNvSpPr>
            <p:nvPr/>
          </p:nvSpPr>
          <p:spPr bwMode="auto">
            <a:xfrm flipV="1">
              <a:off x="2780" y="1217"/>
              <a:ext cx="59" cy="39"/>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42"/>
            <p:cNvSpPr>
              <a:spLocks noChangeShapeType="1"/>
            </p:cNvSpPr>
            <p:nvPr/>
          </p:nvSpPr>
          <p:spPr bwMode="auto">
            <a:xfrm flipV="1">
              <a:off x="2944" y="2336"/>
              <a:ext cx="14" cy="70"/>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Line 43"/>
            <p:cNvSpPr>
              <a:spLocks noChangeShapeType="1"/>
            </p:cNvSpPr>
            <p:nvPr/>
          </p:nvSpPr>
          <p:spPr bwMode="auto">
            <a:xfrm flipV="1">
              <a:off x="2938" y="2196"/>
              <a:ext cx="26" cy="66"/>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44"/>
            <p:cNvSpPr>
              <a:spLocks noChangeShapeType="1"/>
            </p:cNvSpPr>
            <p:nvPr/>
          </p:nvSpPr>
          <p:spPr bwMode="auto">
            <a:xfrm flipV="1">
              <a:off x="2933" y="2057"/>
              <a:ext cx="36" cy="61"/>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Line 45"/>
            <p:cNvSpPr>
              <a:spLocks noChangeShapeType="1"/>
            </p:cNvSpPr>
            <p:nvPr/>
          </p:nvSpPr>
          <p:spPr bwMode="auto">
            <a:xfrm flipV="1">
              <a:off x="2929" y="1918"/>
              <a:ext cx="44" cy="55"/>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Line 46"/>
            <p:cNvSpPr>
              <a:spLocks noChangeShapeType="1"/>
            </p:cNvSpPr>
            <p:nvPr/>
          </p:nvSpPr>
          <p:spPr bwMode="auto">
            <a:xfrm flipV="1">
              <a:off x="2926" y="1779"/>
              <a:ext cx="50" cy="50"/>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47"/>
            <p:cNvSpPr>
              <a:spLocks noChangeShapeType="1"/>
            </p:cNvSpPr>
            <p:nvPr/>
          </p:nvSpPr>
          <p:spPr bwMode="auto">
            <a:xfrm flipV="1">
              <a:off x="2924" y="1639"/>
              <a:ext cx="54" cy="46"/>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Line 48"/>
            <p:cNvSpPr>
              <a:spLocks noChangeShapeType="1"/>
            </p:cNvSpPr>
            <p:nvPr/>
          </p:nvSpPr>
          <p:spPr bwMode="auto">
            <a:xfrm flipV="1">
              <a:off x="2922" y="1500"/>
              <a:ext cx="58" cy="41"/>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Line 49"/>
            <p:cNvSpPr>
              <a:spLocks noChangeShapeType="1"/>
            </p:cNvSpPr>
            <p:nvPr/>
          </p:nvSpPr>
          <p:spPr bwMode="auto">
            <a:xfrm flipV="1">
              <a:off x="2921" y="1360"/>
              <a:ext cx="60" cy="37"/>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50"/>
            <p:cNvSpPr>
              <a:spLocks noChangeShapeType="1"/>
            </p:cNvSpPr>
            <p:nvPr/>
          </p:nvSpPr>
          <p:spPr bwMode="auto">
            <a:xfrm flipV="1">
              <a:off x="2920" y="1219"/>
              <a:ext cx="62" cy="35"/>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Line 51"/>
            <p:cNvSpPr>
              <a:spLocks noChangeShapeType="1"/>
            </p:cNvSpPr>
            <p:nvPr/>
          </p:nvSpPr>
          <p:spPr bwMode="auto">
            <a:xfrm flipV="1">
              <a:off x="3084" y="2336"/>
              <a:ext cx="17" cy="69"/>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Line 52"/>
            <p:cNvSpPr>
              <a:spLocks noChangeShapeType="1"/>
            </p:cNvSpPr>
            <p:nvPr/>
          </p:nvSpPr>
          <p:spPr bwMode="auto">
            <a:xfrm flipV="1">
              <a:off x="3077" y="2197"/>
              <a:ext cx="32" cy="64"/>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Line 53"/>
            <p:cNvSpPr>
              <a:spLocks noChangeShapeType="1"/>
            </p:cNvSpPr>
            <p:nvPr/>
          </p:nvSpPr>
          <p:spPr bwMode="auto">
            <a:xfrm flipV="1">
              <a:off x="3071" y="2059"/>
              <a:ext cx="43" cy="57"/>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Line 54"/>
            <p:cNvSpPr>
              <a:spLocks noChangeShapeType="1"/>
            </p:cNvSpPr>
            <p:nvPr/>
          </p:nvSpPr>
          <p:spPr bwMode="auto">
            <a:xfrm flipV="1">
              <a:off x="3068" y="1920"/>
              <a:ext cx="50" cy="51"/>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Line 55"/>
            <p:cNvSpPr>
              <a:spLocks noChangeShapeType="1"/>
            </p:cNvSpPr>
            <p:nvPr/>
          </p:nvSpPr>
          <p:spPr bwMode="auto">
            <a:xfrm flipV="1">
              <a:off x="3065" y="1782"/>
              <a:ext cx="56" cy="44"/>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Line 56"/>
            <p:cNvSpPr>
              <a:spLocks noChangeShapeType="1"/>
            </p:cNvSpPr>
            <p:nvPr/>
          </p:nvSpPr>
          <p:spPr bwMode="auto">
            <a:xfrm flipV="1">
              <a:off x="3063" y="1642"/>
              <a:ext cx="59" cy="40"/>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Line 57"/>
            <p:cNvSpPr>
              <a:spLocks noChangeShapeType="1"/>
            </p:cNvSpPr>
            <p:nvPr/>
          </p:nvSpPr>
          <p:spPr bwMode="auto">
            <a:xfrm flipV="1">
              <a:off x="3062" y="1503"/>
              <a:ext cx="61" cy="35"/>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Line 58"/>
            <p:cNvSpPr>
              <a:spLocks noChangeShapeType="1"/>
            </p:cNvSpPr>
            <p:nvPr/>
          </p:nvSpPr>
          <p:spPr bwMode="auto">
            <a:xfrm flipV="1">
              <a:off x="3061" y="1363"/>
              <a:ext cx="64" cy="31"/>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Line 59"/>
            <p:cNvSpPr>
              <a:spLocks noChangeShapeType="1"/>
            </p:cNvSpPr>
            <p:nvPr/>
          </p:nvSpPr>
          <p:spPr bwMode="auto">
            <a:xfrm flipV="1">
              <a:off x="3060" y="1222"/>
              <a:ext cx="65" cy="29"/>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Line 60"/>
            <p:cNvSpPr>
              <a:spLocks noChangeShapeType="1"/>
            </p:cNvSpPr>
            <p:nvPr/>
          </p:nvSpPr>
          <p:spPr bwMode="auto">
            <a:xfrm flipV="1">
              <a:off x="3223" y="2337"/>
              <a:ext cx="23" cy="67"/>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Line 61"/>
            <p:cNvSpPr>
              <a:spLocks noChangeShapeType="1"/>
            </p:cNvSpPr>
            <p:nvPr/>
          </p:nvSpPr>
          <p:spPr bwMode="auto">
            <a:xfrm flipV="1">
              <a:off x="3215" y="2200"/>
              <a:ext cx="39" cy="58"/>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Line 62"/>
            <p:cNvSpPr>
              <a:spLocks noChangeShapeType="1"/>
            </p:cNvSpPr>
            <p:nvPr/>
          </p:nvSpPr>
          <p:spPr bwMode="auto">
            <a:xfrm flipV="1">
              <a:off x="3209" y="2062"/>
              <a:ext cx="51" cy="50"/>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Line 63"/>
            <p:cNvSpPr>
              <a:spLocks noChangeShapeType="1"/>
            </p:cNvSpPr>
            <p:nvPr/>
          </p:nvSpPr>
          <p:spPr bwMode="auto">
            <a:xfrm flipV="1">
              <a:off x="3206" y="1924"/>
              <a:ext cx="57" cy="43"/>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Line 64"/>
            <p:cNvSpPr>
              <a:spLocks noChangeShapeType="1"/>
            </p:cNvSpPr>
            <p:nvPr/>
          </p:nvSpPr>
          <p:spPr bwMode="auto">
            <a:xfrm flipV="1">
              <a:off x="3204" y="1785"/>
              <a:ext cx="61" cy="37"/>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Line 65"/>
            <p:cNvSpPr>
              <a:spLocks noChangeShapeType="1"/>
            </p:cNvSpPr>
            <p:nvPr/>
          </p:nvSpPr>
          <p:spPr bwMode="auto">
            <a:xfrm flipV="1">
              <a:off x="3203" y="1646"/>
              <a:ext cx="63" cy="32"/>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Line 66"/>
            <p:cNvSpPr>
              <a:spLocks noChangeShapeType="1"/>
            </p:cNvSpPr>
            <p:nvPr/>
          </p:nvSpPr>
          <p:spPr bwMode="auto">
            <a:xfrm flipV="1">
              <a:off x="3202" y="1506"/>
              <a:ext cx="65" cy="28"/>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Line 67"/>
            <p:cNvSpPr>
              <a:spLocks noChangeShapeType="1"/>
            </p:cNvSpPr>
            <p:nvPr/>
          </p:nvSpPr>
          <p:spPr bwMode="auto">
            <a:xfrm flipV="1">
              <a:off x="3201" y="1366"/>
              <a:ext cx="67" cy="25"/>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Line 68"/>
            <p:cNvSpPr>
              <a:spLocks noChangeShapeType="1"/>
            </p:cNvSpPr>
            <p:nvPr/>
          </p:nvSpPr>
          <p:spPr bwMode="auto">
            <a:xfrm flipV="1">
              <a:off x="3201" y="1225"/>
              <a:ext cx="67" cy="23"/>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Line 69"/>
            <p:cNvSpPr>
              <a:spLocks noChangeShapeType="1"/>
            </p:cNvSpPr>
            <p:nvPr/>
          </p:nvSpPr>
          <p:spPr bwMode="auto">
            <a:xfrm flipV="1">
              <a:off x="3360" y="2339"/>
              <a:ext cx="32" cy="64"/>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Line 70"/>
            <p:cNvSpPr>
              <a:spLocks noChangeShapeType="1"/>
            </p:cNvSpPr>
            <p:nvPr/>
          </p:nvSpPr>
          <p:spPr bwMode="auto">
            <a:xfrm flipV="1">
              <a:off x="3351" y="2204"/>
              <a:ext cx="50" cy="50"/>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Line 71"/>
            <p:cNvSpPr>
              <a:spLocks noChangeShapeType="1"/>
            </p:cNvSpPr>
            <p:nvPr/>
          </p:nvSpPr>
          <p:spPr bwMode="auto">
            <a:xfrm flipV="1">
              <a:off x="3347" y="2068"/>
              <a:ext cx="59" cy="39"/>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Line 72"/>
            <p:cNvSpPr>
              <a:spLocks noChangeShapeType="1"/>
            </p:cNvSpPr>
            <p:nvPr/>
          </p:nvSpPr>
          <p:spPr bwMode="auto">
            <a:xfrm flipV="1">
              <a:off x="3345" y="1930"/>
              <a:ext cx="63" cy="31"/>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Line 73"/>
            <p:cNvSpPr>
              <a:spLocks noChangeShapeType="1"/>
            </p:cNvSpPr>
            <p:nvPr/>
          </p:nvSpPr>
          <p:spPr bwMode="auto">
            <a:xfrm flipV="1">
              <a:off x="3343" y="1791"/>
              <a:ext cx="66" cy="26"/>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Line 74"/>
            <p:cNvSpPr>
              <a:spLocks noChangeShapeType="1"/>
            </p:cNvSpPr>
            <p:nvPr/>
          </p:nvSpPr>
          <p:spPr bwMode="auto">
            <a:xfrm flipV="1">
              <a:off x="3343" y="1651"/>
              <a:ext cx="67" cy="22"/>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Line 75"/>
            <p:cNvSpPr>
              <a:spLocks noChangeShapeType="1"/>
            </p:cNvSpPr>
            <p:nvPr/>
          </p:nvSpPr>
          <p:spPr bwMode="auto">
            <a:xfrm flipV="1">
              <a:off x="3342" y="1510"/>
              <a:ext cx="68" cy="20"/>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Line 76"/>
            <p:cNvSpPr>
              <a:spLocks noChangeShapeType="1"/>
            </p:cNvSpPr>
            <p:nvPr/>
          </p:nvSpPr>
          <p:spPr bwMode="auto">
            <a:xfrm flipV="1">
              <a:off x="3342" y="1370"/>
              <a:ext cx="69" cy="17"/>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Line 77"/>
            <p:cNvSpPr>
              <a:spLocks noChangeShapeType="1"/>
            </p:cNvSpPr>
            <p:nvPr/>
          </p:nvSpPr>
          <p:spPr bwMode="auto">
            <a:xfrm flipV="1">
              <a:off x="3342" y="1229"/>
              <a:ext cx="69" cy="16"/>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Line 78"/>
            <p:cNvSpPr>
              <a:spLocks noChangeShapeType="1"/>
            </p:cNvSpPr>
            <p:nvPr/>
          </p:nvSpPr>
          <p:spPr bwMode="auto">
            <a:xfrm flipV="1">
              <a:off x="3493" y="2346"/>
              <a:ext cx="50" cy="50"/>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Line 79"/>
            <p:cNvSpPr>
              <a:spLocks noChangeShapeType="1"/>
            </p:cNvSpPr>
            <p:nvPr/>
          </p:nvSpPr>
          <p:spPr bwMode="auto">
            <a:xfrm flipV="1">
              <a:off x="3486" y="2213"/>
              <a:ext cx="64" cy="32"/>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Line 80"/>
            <p:cNvSpPr>
              <a:spLocks noChangeShapeType="1"/>
            </p:cNvSpPr>
            <p:nvPr/>
          </p:nvSpPr>
          <p:spPr bwMode="auto">
            <a:xfrm flipV="1">
              <a:off x="3485" y="2076"/>
              <a:ext cx="67" cy="22"/>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Line 81"/>
            <p:cNvSpPr>
              <a:spLocks noChangeShapeType="1"/>
            </p:cNvSpPr>
            <p:nvPr/>
          </p:nvSpPr>
          <p:spPr bwMode="auto">
            <a:xfrm flipV="1">
              <a:off x="3484" y="1937"/>
              <a:ext cx="69" cy="17"/>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Line 82"/>
            <p:cNvSpPr>
              <a:spLocks noChangeShapeType="1"/>
            </p:cNvSpPr>
            <p:nvPr/>
          </p:nvSpPr>
          <p:spPr bwMode="auto">
            <a:xfrm flipV="1">
              <a:off x="3483" y="1797"/>
              <a:ext cx="70" cy="14"/>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Line 83"/>
            <p:cNvSpPr>
              <a:spLocks noChangeShapeType="1"/>
            </p:cNvSpPr>
            <p:nvPr/>
          </p:nvSpPr>
          <p:spPr bwMode="auto">
            <a:xfrm flipV="1">
              <a:off x="3483" y="1656"/>
              <a:ext cx="70" cy="12"/>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Line 84"/>
            <p:cNvSpPr>
              <a:spLocks noChangeShapeType="1"/>
            </p:cNvSpPr>
            <p:nvPr/>
          </p:nvSpPr>
          <p:spPr bwMode="auto">
            <a:xfrm flipV="1">
              <a:off x="3483" y="1515"/>
              <a:ext cx="70" cy="10"/>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Line 85"/>
            <p:cNvSpPr>
              <a:spLocks noChangeShapeType="1"/>
            </p:cNvSpPr>
            <p:nvPr/>
          </p:nvSpPr>
          <p:spPr bwMode="auto">
            <a:xfrm flipV="1">
              <a:off x="3483" y="1374"/>
              <a:ext cx="70" cy="9"/>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Line 86"/>
            <p:cNvSpPr>
              <a:spLocks noChangeShapeType="1"/>
            </p:cNvSpPr>
            <p:nvPr/>
          </p:nvSpPr>
          <p:spPr bwMode="auto">
            <a:xfrm flipV="1">
              <a:off x="3483" y="1233"/>
              <a:ext cx="70" cy="8"/>
            </a:xfrm>
            <a:prstGeom prst="line">
              <a:avLst/>
            </a:prstGeom>
            <a:noFill/>
            <a:ln w="12700" cap="rnd">
              <a:solidFill>
                <a:srgbClr val="0000FF"/>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7"/>
            <p:cNvSpPr>
              <a:spLocks/>
            </p:cNvSpPr>
            <p:nvPr/>
          </p:nvSpPr>
          <p:spPr bwMode="auto">
            <a:xfrm>
              <a:off x="2531" y="1384"/>
              <a:ext cx="1016" cy="1016"/>
            </a:xfrm>
            <a:custGeom>
              <a:avLst/>
              <a:gdLst>
                <a:gd name="T0" fmla="*/ 3884 w 3884"/>
                <a:gd name="T1" fmla="*/ 0 h 3884"/>
                <a:gd name="T2" fmla="*/ 0 w 3884"/>
                <a:gd name="T3" fmla="*/ 3884 h 3884"/>
              </a:gdLst>
              <a:ahLst/>
              <a:cxnLst>
                <a:cxn ang="0">
                  <a:pos x="T0" y="T1"/>
                </a:cxn>
                <a:cxn ang="0">
                  <a:pos x="T2" y="T3"/>
                </a:cxn>
              </a:cxnLst>
              <a:rect l="0" t="0" r="r" b="b"/>
              <a:pathLst>
                <a:path w="3884" h="3884">
                  <a:moveTo>
                    <a:pt x="3884" y="0"/>
                  </a:moveTo>
                  <a:cubicBezTo>
                    <a:pt x="1830" y="205"/>
                    <a:pt x="205" y="1830"/>
                    <a:pt x="0" y="3884"/>
                  </a:cubicBezTo>
                </a:path>
              </a:pathLst>
            </a:custGeom>
            <a:noFill/>
            <a:ln w="20638" cap="rnd">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88"/>
            <p:cNvSpPr>
              <a:spLocks/>
            </p:cNvSpPr>
            <p:nvPr/>
          </p:nvSpPr>
          <p:spPr bwMode="auto">
            <a:xfrm>
              <a:off x="2814" y="1666"/>
              <a:ext cx="761" cy="762"/>
            </a:xfrm>
            <a:custGeom>
              <a:avLst/>
              <a:gdLst>
                <a:gd name="T0" fmla="*/ 2913 w 2913"/>
                <a:gd name="T1" fmla="*/ 0 h 2913"/>
                <a:gd name="T2" fmla="*/ 0 w 2913"/>
                <a:gd name="T3" fmla="*/ 2913 h 2913"/>
              </a:gdLst>
              <a:ahLst/>
              <a:cxnLst>
                <a:cxn ang="0">
                  <a:pos x="T0" y="T1"/>
                </a:cxn>
                <a:cxn ang="0">
                  <a:pos x="T2" y="T3"/>
                </a:cxn>
              </a:cxnLst>
              <a:rect l="0" t="0" r="r" b="b"/>
              <a:pathLst>
                <a:path w="2913" h="2913">
                  <a:moveTo>
                    <a:pt x="2913" y="0"/>
                  </a:moveTo>
                  <a:cubicBezTo>
                    <a:pt x="1372" y="154"/>
                    <a:pt x="154" y="1373"/>
                    <a:pt x="0" y="2913"/>
                  </a:cubicBezTo>
                </a:path>
              </a:pathLst>
            </a:custGeom>
            <a:noFill/>
            <a:ln w="20638" cap="rnd">
              <a:solidFill>
                <a:srgbClr val="FF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Line 89"/>
            <p:cNvSpPr>
              <a:spLocks noChangeShapeType="1"/>
            </p:cNvSpPr>
            <p:nvPr/>
          </p:nvSpPr>
          <p:spPr bwMode="auto">
            <a:xfrm>
              <a:off x="2100" y="2513"/>
              <a:ext cx="1560" cy="0"/>
            </a:xfrm>
            <a:prstGeom prst="line">
              <a:avLst/>
            </a:prstGeom>
            <a:noFill/>
            <a:ln w="12700"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Line 90"/>
            <p:cNvSpPr>
              <a:spLocks noChangeShapeType="1"/>
            </p:cNvSpPr>
            <p:nvPr/>
          </p:nvSpPr>
          <p:spPr bwMode="auto">
            <a:xfrm flipV="1">
              <a:off x="2242" y="1095"/>
              <a:ext cx="0" cy="1559"/>
            </a:xfrm>
            <a:prstGeom prst="line">
              <a:avLst/>
            </a:prstGeom>
            <a:noFill/>
            <a:ln w="12700"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871484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可分离变量问题的求解</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1296716"/>
              </a:xfrm>
            </p:spPr>
            <p:txBody>
              <a:bodyPr/>
              <a:lstStyle/>
              <a:p>
                <a:r>
                  <a:rPr lang="zh-CN" altLang="en-US" dirty="0" smtClean="0">
                    <a:latin typeface="楷体" panose="02010609060101010101" pitchFamily="49" charset="-122"/>
                    <a:ea typeface="楷体" panose="02010609060101010101" pitchFamily="49" charset="-122"/>
                  </a:rPr>
                  <a:t>最简单的形式：</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𝑑𝑦</m:t>
                          </m:r>
                        </m:num>
                        <m:den>
                          <m:r>
                            <a:rPr lang="en-US" altLang="zh-CN" b="0" i="1" smtClean="0">
                              <a:latin typeface="Cambria Math" panose="02040503050406030204" pitchFamily="18" charset="0"/>
                            </a:rPr>
                            <m:t>𝑑𝑥</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m:oMathPara>
                </a14:m>
                <a:endParaRPr lang="en-US" altLang="zh-CN" b="0" dirty="0" smtClean="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1296716"/>
              </a:xfrm>
              <a:blipFill>
                <a:blip r:embed="rId2"/>
                <a:stretch>
                  <a:fillRect l="-1391" t="-79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3635523" y="3216760"/>
                <a:ext cx="208133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𝑑𝑦</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𝑑𝑥</m:t>
                      </m:r>
                    </m:oMath>
                  </m:oMathPara>
                </a14:m>
                <a:endParaRPr lang="zh-CN" altLang="en-US" sz="2800" dirty="0"/>
              </a:p>
            </p:txBody>
          </p:sp>
        </mc:Choice>
        <mc:Fallback xmlns="">
          <p:sp>
            <p:nvSpPr>
              <p:cNvPr id="4" name="文本框 3"/>
              <p:cNvSpPr txBox="1">
                <a:spLocks noRot="1" noChangeAspect="1" noMove="1" noResize="1" noEditPoints="1" noAdjustHandles="1" noChangeArrowheads="1" noChangeShapeType="1" noTextEdit="1"/>
              </p:cNvSpPr>
              <p:nvPr/>
            </p:nvSpPr>
            <p:spPr>
              <a:xfrm>
                <a:off x="3635523" y="3216760"/>
                <a:ext cx="2081339" cy="43088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3564992" y="3742066"/>
                <a:ext cx="2222403" cy="11301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𝑦</m:t>
                      </m:r>
                      <m:r>
                        <a:rPr lang="en-US" altLang="zh-CN" sz="2800" b="0" i="1" smtClean="0">
                          <a:latin typeface="Cambria Math" panose="02040503050406030204" pitchFamily="18" charset="0"/>
                        </a:rPr>
                        <m:t>=</m:t>
                      </m:r>
                      <m:nary>
                        <m:naryPr>
                          <m:limLoc m:val="undOvr"/>
                          <m:subHide m:val="on"/>
                          <m:supHide m:val="on"/>
                          <m:ctrlPr>
                            <a:rPr lang="en-US" altLang="zh-CN" sz="2800" b="0" i="1" smtClean="0">
                              <a:latin typeface="Cambria Math" panose="02040503050406030204" pitchFamily="18" charset="0"/>
                            </a:rPr>
                          </m:ctrlPr>
                        </m:naryPr>
                        <m:sub/>
                        <m:sup/>
                        <m:e>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𝑑𝑥</m:t>
                          </m:r>
                        </m:e>
                      </m:nary>
                    </m:oMath>
                  </m:oMathPara>
                </a14:m>
                <a:endParaRPr lang="zh-CN" altLang="en-US" sz="2800" dirty="0"/>
              </a:p>
            </p:txBody>
          </p:sp>
        </mc:Choice>
        <mc:Fallback xmlns="">
          <p:sp>
            <p:nvSpPr>
              <p:cNvPr id="5" name="文本框 4"/>
              <p:cNvSpPr txBox="1">
                <a:spLocks noRot="1" noChangeAspect="1" noMove="1" noResize="1" noEditPoints="1" noAdjustHandles="1" noChangeArrowheads="1" noChangeShapeType="1" noTextEdit="1"/>
              </p:cNvSpPr>
              <p:nvPr/>
            </p:nvSpPr>
            <p:spPr>
              <a:xfrm>
                <a:off x="3564992" y="3742066"/>
                <a:ext cx="2222403" cy="1130181"/>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4612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可分离变量问题的求解</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6"/>
                <a:ext cx="7886700" cy="1229808"/>
              </a:xfrm>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只含</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的形式</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𝑑𝑦</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𝑑𝑥</m:t>
                          </m:r>
                        </m:den>
                      </m:f>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6"/>
                <a:ext cx="7886700" cy="1229808"/>
              </a:xfrm>
              <a:blipFill>
                <a:blip r:embed="rId2"/>
                <a:stretch>
                  <a:fillRect l="-1391" t="-99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3736290" y="3055434"/>
                <a:ext cx="1671420" cy="8944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𝑑𝑦</m:t>
                          </m:r>
                        </m:num>
                        <m:den>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𝑦</m:t>
                          </m:r>
                          <m:r>
                            <a:rPr lang="en-US" altLang="zh-CN" sz="2800" b="0" i="1" smtClean="0">
                              <a:latin typeface="Cambria Math" panose="02040503050406030204" pitchFamily="18" charset="0"/>
                            </a:rPr>
                            <m:t>)</m:t>
                          </m:r>
                        </m:den>
                      </m:f>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𝑑𝑥</m:t>
                      </m:r>
                    </m:oMath>
                  </m:oMathPara>
                </a14:m>
                <a:endParaRPr lang="zh-CN" altLang="en-US" sz="2800" dirty="0"/>
              </a:p>
            </p:txBody>
          </p:sp>
        </mc:Choice>
        <mc:Fallback xmlns="">
          <p:sp>
            <p:nvSpPr>
              <p:cNvPr id="4" name="文本框 3"/>
              <p:cNvSpPr txBox="1">
                <a:spLocks noRot="1" noChangeAspect="1" noMove="1" noResize="1" noEditPoints="1" noAdjustHandles="1" noChangeArrowheads="1" noChangeShapeType="1" noTextEdit="1"/>
              </p:cNvSpPr>
              <p:nvPr/>
            </p:nvSpPr>
            <p:spPr>
              <a:xfrm>
                <a:off x="3736290" y="3055434"/>
                <a:ext cx="1671420" cy="89447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3665758" y="3949910"/>
                <a:ext cx="1812484" cy="11301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en-US" altLang="zh-CN" sz="2800" b="0" i="1" smtClean="0">
                              <a:latin typeface="Cambria Math" panose="02040503050406030204" pitchFamily="18" charset="0"/>
                            </a:rPr>
                          </m:ctrlPr>
                        </m:naryPr>
                        <m:sub/>
                        <m:sup/>
                        <m:e>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𝑑𝑦</m:t>
                              </m:r>
                            </m:num>
                            <m:den>
                              <m:r>
                                <a:rPr lang="en-US" altLang="zh-CN" sz="2800" i="1">
                                  <a:latin typeface="Cambria Math" panose="02040503050406030204" pitchFamily="18" charset="0"/>
                                </a:rPr>
                                <m:t>𝑓</m:t>
                              </m:r>
                              <m:r>
                                <a:rPr lang="en-US" altLang="zh-CN" sz="2800" i="1">
                                  <a:latin typeface="Cambria Math" panose="02040503050406030204" pitchFamily="18" charset="0"/>
                                </a:rPr>
                                <m:t>(</m:t>
                              </m:r>
                              <m:r>
                                <a:rPr lang="en-US" altLang="zh-CN" sz="2800" i="1">
                                  <a:latin typeface="Cambria Math" panose="02040503050406030204" pitchFamily="18" charset="0"/>
                                </a:rPr>
                                <m:t>𝑦</m:t>
                              </m:r>
                              <m:r>
                                <a:rPr lang="en-US" altLang="zh-CN" sz="2800" i="1">
                                  <a:latin typeface="Cambria Math" panose="02040503050406030204" pitchFamily="18" charset="0"/>
                                </a:rPr>
                                <m:t>)</m:t>
                              </m:r>
                            </m:den>
                          </m:f>
                        </m:e>
                      </m:nary>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oMath>
                  </m:oMathPara>
                </a14:m>
                <a:endParaRPr lang="zh-CN" altLang="en-US" sz="2800" dirty="0"/>
              </a:p>
            </p:txBody>
          </p:sp>
        </mc:Choice>
        <mc:Fallback xmlns="">
          <p:sp>
            <p:nvSpPr>
              <p:cNvPr id="5" name="文本框 4"/>
              <p:cNvSpPr txBox="1">
                <a:spLocks noRot="1" noChangeAspect="1" noMove="1" noResize="1" noEditPoints="1" noAdjustHandles="1" noChangeArrowheads="1" noChangeShapeType="1" noTextEdit="1"/>
              </p:cNvSpPr>
              <p:nvPr/>
            </p:nvSpPr>
            <p:spPr>
              <a:xfrm>
                <a:off x="3665758" y="3949910"/>
                <a:ext cx="1812484" cy="1130181"/>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952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可换元问题的求解</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1285565"/>
              </a:xfrm>
            </p:spPr>
            <p:txBody>
              <a:bodyPr/>
              <a:lstStyle/>
              <a:p>
                <a:r>
                  <a:rPr lang="zh-CN" altLang="en-US" dirty="0" smtClean="0">
                    <a:latin typeface="楷体" panose="02010609060101010101" pitchFamily="49" charset="-122"/>
                    <a:ea typeface="楷体" panose="02010609060101010101" pitchFamily="49" charset="-122"/>
                  </a:rPr>
                  <a:t>一次式的形式</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𝑑𝑦</m:t>
                          </m:r>
                        </m:num>
                        <m:den>
                          <m:r>
                            <a:rPr lang="en-US" altLang="zh-CN" b="0" i="1" smtClean="0">
                              <a:latin typeface="Cambria Math" panose="02040503050406030204" pitchFamily="18" charset="0"/>
                              <a:ea typeface="楷体" panose="02010609060101010101" pitchFamily="49" charset="-122"/>
                            </a:rPr>
                            <m:t>𝑑𝑥</m:t>
                          </m:r>
                        </m:den>
                      </m:f>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𝑎𝑥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𝑏𝑦</m:t>
                      </m:r>
                    </m:oMath>
                  </m:oMathPara>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1285565"/>
              </a:xfrm>
              <a:blipFill>
                <a:blip r:embed="rId2"/>
                <a:stretch>
                  <a:fillRect l="-1391" t="-80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3574675" y="3111190"/>
                <a:ext cx="199464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𝑢</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𝑎𝑥</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𝑏𝑦</m:t>
                      </m:r>
                    </m:oMath>
                  </m:oMathPara>
                </a14:m>
                <a:endParaRPr lang="zh-CN" altLang="en-US" sz="2800" dirty="0"/>
              </a:p>
            </p:txBody>
          </p:sp>
        </mc:Choice>
        <mc:Fallback xmlns="">
          <p:sp>
            <p:nvSpPr>
              <p:cNvPr id="4" name="文本框 3"/>
              <p:cNvSpPr txBox="1">
                <a:spLocks noRot="1" noChangeAspect="1" noMove="1" noResize="1" noEditPoints="1" noAdjustHandles="1" noChangeArrowheads="1" noChangeShapeType="1" noTextEdit="1"/>
              </p:cNvSpPr>
              <p:nvPr/>
            </p:nvSpPr>
            <p:spPr>
              <a:xfrm>
                <a:off x="3574675" y="3111190"/>
                <a:ext cx="1994649" cy="43088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2672120" y="3542077"/>
                <a:ext cx="3799758" cy="818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𝑑𝑢</m:t>
                          </m:r>
                        </m:num>
                        <m:den>
                          <m:r>
                            <a:rPr lang="en-US" altLang="zh-CN" sz="2800" b="0" i="1" smtClean="0">
                              <a:latin typeface="Cambria Math" panose="02040503050406030204" pitchFamily="18" charset="0"/>
                            </a:rPr>
                            <m:t>𝑑𝑥</m:t>
                          </m:r>
                        </m:den>
                      </m:f>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𝑏</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𝑑𝑦</m:t>
                          </m:r>
                        </m:num>
                        <m:den>
                          <m:r>
                            <a:rPr lang="en-US" altLang="zh-CN" sz="2800" b="0" i="1" smtClean="0">
                              <a:latin typeface="Cambria Math" panose="02040503050406030204" pitchFamily="18" charset="0"/>
                            </a:rPr>
                            <m:t>𝑑𝑥</m:t>
                          </m:r>
                        </m:den>
                      </m:f>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𝑏𝑢</m:t>
                      </m:r>
                    </m:oMath>
                  </m:oMathPara>
                </a14:m>
                <a:endParaRPr lang="zh-CN" altLang="en-US" sz="2800" dirty="0"/>
              </a:p>
            </p:txBody>
          </p:sp>
        </mc:Choice>
        <mc:Fallback xmlns="">
          <p:sp>
            <p:nvSpPr>
              <p:cNvPr id="5" name="文本框 4"/>
              <p:cNvSpPr txBox="1">
                <a:spLocks noRot="1" noChangeAspect="1" noMove="1" noResize="1" noEditPoints="1" noAdjustHandles="1" noChangeArrowheads="1" noChangeShapeType="1" noTextEdit="1"/>
              </p:cNvSpPr>
              <p:nvPr/>
            </p:nvSpPr>
            <p:spPr>
              <a:xfrm>
                <a:off x="2672120" y="3542077"/>
                <a:ext cx="3799758" cy="81804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2672120" y="4360121"/>
                <a:ext cx="3659335" cy="8361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𝑑</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𝑏𝑢</m:t>
                              </m:r>
                            </m:e>
                          </m:d>
                        </m:num>
                        <m:den>
                          <m:r>
                            <a:rPr lang="en-US" altLang="zh-CN" sz="2800" b="0" i="1" smtClean="0">
                              <a:latin typeface="Cambria Math" panose="02040503050406030204" pitchFamily="18" charset="0"/>
                            </a:rPr>
                            <m:t>𝑑𝑥</m:t>
                          </m:r>
                        </m:den>
                      </m:f>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𝑏</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𝑏𝑢</m:t>
                      </m:r>
                      <m:r>
                        <a:rPr lang="en-US" altLang="zh-CN" sz="2800" b="0" i="1" smtClean="0">
                          <a:latin typeface="Cambria Math" panose="02040503050406030204" pitchFamily="18" charset="0"/>
                        </a:rPr>
                        <m:t>)</m:t>
                      </m:r>
                    </m:oMath>
                  </m:oMathPara>
                </a14:m>
                <a:endParaRPr lang="zh-CN" altLang="en-US" sz="2800" dirty="0"/>
              </a:p>
            </p:txBody>
          </p:sp>
        </mc:Choice>
        <mc:Fallback xmlns="">
          <p:sp>
            <p:nvSpPr>
              <p:cNvPr id="6" name="文本框 5"/>
              <p:cNvSpPr txBox="1">
                <a:spLocks noRot="1" noChangeAspect="1" noMove="1" noResize="1" noEditPoints="1" noAdjustHandles="1" noChangeArrowheads="1" noChangeShapeType="1" noTextEdit="1"/>
              </p:cNvSpPr>
              <p:nvPr/>
            </p:nvSpPr>
            <p:spPr>
              <a:xfrm>
                <a:off x="2672120" y="4360121"/>
                <a:ext cx="3659335" cy="83619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3213454" y="5196312"/>
                <a:ext cx="2717089" cy="8433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𝑑</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𝑎</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𝑏𝑢</m:t>
                              </m:r>
                            </m:e>
                          </m:d>
                        </m:num>
                        <m:den>
                          <m:r>
                            <a:rPr lang="en-US" altLang="zh-CN" sz="2800" i="1">
                              <a:latin typeface="Cambria Math" panose="02040503050406030204" pitchFamily="18" charset="0"/>
                            </a:rPr>
                            <m:t>𝑎</m:t>
                          </m:r>
                          <m:r>
                            <a:rPr lang="en-US" altLang="zh-CN" sz="2800" i="1">
                              <a:latin typeface="Cambria Math" panose="02040503050406030204" pitchFamily="18" charset="0"/>
                            </a:rPr>
                            <m:t>+</m:t>
                          </m:r>
                          <m:r>
                            <a:rPr lang="en-US" altLang="zh-CN" sz="2800" i="1">
                              <a:latin typeface="Cambria Math" panose="02040503050406030204" pitchFamily="18" charset="0"/>
                            </a:rPr>
                            <m:t>𝑏𝑢</m:t>
                          </m:r>
                        </m:den>
                      </m:f>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𝑏𝑑𝑥</m:t>
                      </m:r>
                    </m:oMath>
                  </m:oMathPara>
                </a14:m>
                <a:endParaRPr lang="zh-CN" altLang="en-US" sz="2800" dirty="0"/>
              </a:p>
            </p:txBody>
          </p:sp>
        </mc:Choice>
        <mc:Fallback xmlns="">
          <p:sp>
            <p:nvSpPr>
              <p:cNvPr id="7" name="文本框 6"/>
              <p:cNvSpPr txBox="1">
                <a:spLocks noRot="1" noChangeAspect="1" noMove="1" noResize="1" noEditPoints="1" noAdjustHandles="1" noChangeArrowheads="1" noChangeShapeType="1" noTextEdit="1"/>
              </p:cNvSpPr>
              <p:nvPr/>
            </p:nvSpPr>
            <p:spPr>
              <a:xfrm>
                <a:off x="3213454" y="5196312"/>
                <a:ext cx="2717089" cy="84337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54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齐次问题的求解</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1207507"/>
              </a:xfrm>
            </p:spPr>
            <p:txBody>
              <a:bodyPr>
                <a:normAutofit/>
              </a:bodyPr>
              <a:lstStyle/>
              <a:p>
                <a:r>
                  <a:rPr lang="zh-CN" altLang="en-US" b="0" dirty="0" smtClean="0">
                    <a:latin typeface="楷体" panose="02010609060101010101" pitchFamily="49" charset="-122"/>
                    <a:ea typeface="楷体" panose="02010609060101010101" pitchFamily="49" charset="-122"/>
                  </a:rPr>
                  <a:t>一般形式：</a:t>
                </a:r>
                <a:endParaRPr lang="en-US" altLang="zh-CN" i="1"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𝑑𝑦</m:t>
                          </m:r>
                        </m:num>
                        <m:den>
                          <m:r>
                            <a:rPr lang="en-US" altLang="zh-CN" b="0" i="1" smtClean="0">
                              <a:latin typeface="Cambria Math" panose="02040503050406030204" pitchFamily="18" charset="0"/>
                            </a:rPr>
                            <m:t>𝑑𝑥</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𝑦</m:t>
                              </m:r>
                            </m:num>
                            <m:den>
                              <m:r>
                                <a:rPr lang="en-US" altLang="zh-CN" b="0" i="1" smtClean="0">
                                  <a:latin typeface="Cambria Math" panose="02040503050406030204" pitchFamily="18" charset="0"/>
                                </a:rPr>
                                <m:t>𝑥</m:t>
                              </m:r>
                            </m:den>
                          </m:f>
                        </m:e>
                      </m:d>
                    </m:oMath>
                  </m:oMathPara>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1207507"/>
              </a:xfrm>
              <a:blipFill>
                <a:blip r:embed="rId2"/>
                <a:stretch>
                  <a:fillRect l="-1391" t="-85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3932790" y="3026833"/>
                <a:ext cx="971420" cy="7377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𝑢</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𝑦</m:t>
                          </m:r>
                        </m:num>
                        <m:den>
                          <m:r>
                            <a:rPr lang="en-US" altLang="zh-CN" sz="2800" b="0" i="1" smtClean="0">
                              <a:latin typeface="Cambria Math" panose="02040503050406030204" pitchFamily="18" charset="0"/>
                            </a:rPr>
                            <m:t>𝑥</m:t>
                          </m:r>
                        </m:den>
                      </m:f>
                    </m:oMath>
                  </m:oMathPara>
                </a14:m>
                <a:endParaRPr lang="zh-CN" altLang="en-US" sz="2800" dirty="0"/>
              </a:p>
            </p:txBody>
          </p:sp>
        </mc:Choice>
        <mc:Fallback xmlns="">
          <p:sp>
            <p:nvSpPr>
              <p:cNvPr id="4" name="文本框 3"/>
              <p:cNvSpPr txBox="1">
                <a:spLocks noRot="1" noChangeAspect="1" noMove="1" noResize="1" noEditPoints="1" noAdjustHandles="1" noChangeArrowheads="1" noChangeShapeType="1" noTextEdit="1"/>
              </p:cNvSpPr>
              <p:nvPr/>
            </p:nvSpPr>
            <p:spPr>
              <a:xfrm>
                <a:off x="3932790" y="3026833"/>
                <a:ext cx="971420" cy="73770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2820287" y="3800112"/>
                <a:ext cx="116397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𝑦</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𝑢𝑥</m:t>
                      </m:r>
                    </m:oMath>
                  </m:oMathPara>
                </a14:m>
                <a:endParaRPr lang="zh-CN" altLang="en-US" sz="2800" dirty="0"/>
              </a:p>
            </p:txBody>
          </p:sp>
        </mc:Choice>
        <mc:Fallback xmlns="">
          <p:sp>
            <p:nvSpPr>
              <p:cNvPr id="5" name="文本框 4"/>
              <p:cNvSpPr txBox="1">
                <a:spLocks noRot="1" noChangeAspect="1" noMove="1" noResize="1" noEditPoints="1" noAdjustHandles="1" noChangeArrowheads="1" noChangeShapeType="1" noTextEdit="1"/>
              </p:cNvSpPr>
              <p:nvPr/>
            </p:nvSpPr>
            <p:spPr>
              <a:xfrm>
                <a:off x="2820287" y="3800112"/>
                <a:ext cx="1163973" cy="43088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4813489" y="3775466"/>
                <a:ext cx="262302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𝑑𝑦</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𝑥𝑑𝑢</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𝑢𝑑𝑥</m:t>
                      </m:r>
                    </m:oMath>
                  </m:oMathPara>
                </a14:m>
                <a:endParaRPr lang="zh-CN" altLang="en-US" sz="2800" dirty="0"/>
              </a:p>
            </p:txBody>
          </p:sp>
        </mc:Choice>
        <mc:Fallback xmlns="">
          <p:sp>
            <p:nvSpPr>
              <p:cNvPr id="6" name="文本框 5"/>
              <p:cNvSpPr txBox="1">
                <a:spLocks noRot="1" noChangeAspect="1" noMove="1" noResize="1" noEditPoints="1" noAdjustHandles="1" noChangeArrowheads="1" noChangeShapeType="1" noTextEdit="1"/>
              </p:cNvSpPr>
              <p:nvPr/>
            </p:nvSpPr>
            <p:spPr>
              <a:xfrm>
                <a:off x="4813489" y="3775466"/>
                <a:ext cx="2623026" cy="43088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3584531" y="4206354"/>
                <a:ext cx="2292807" cy="818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𝑑𝑦</m:t>
                          </m:r>
                        </m:num>
                        <m:den>
                          <m:r>
                            <a:rPr lang="en-US" altLang="zh-CN" sz="2800" b="0" i="1" smtClean="0">
                              <a:latin typeface="Cambria Math" panose="02040503050406030204" pitchFamily="18" charset="0"/>
                            </a:rPr>
                            <m:t>𝑑𝑥</m:t>
                          </m:r>
                        </m:den>
                      </m:f>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𝑑𝑢</m:t>
                          </m:r>
                        </m:num>
                        <m:den>
                          <m:r>
                            <a:rPr lang="en-US" altLang="zh-CN" sz="2800" b="0" i="1" smtClean="0">
                              <a:latin typeface="Cambria Math" panose="02040503050406030204" pitchFamily="18" charset="0"/>
                            </a:rPr>
                            <m:t>𝑑𝑥</m:t>
                          </m:r>
                        </m:den>
                      </m:f>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𝑢</m:t>
                      </m:r>
                    </m:oMath>
                  </m:oMathPara>
                </a14:m>
                <a:endParaRPr lang="zh-CN" altLang="en-US" sz="2800" dirty="0"/>
              </a:p>
            </p:txBody>
          </p:sp>
        </mc:Choice>
        <mc:Fallback xmlns="">
          <p:sp>
            <p:nvSpPr>
              <p:cNvPr id="7" name="文本框 6"/>
              <p:cNvSpPr txBox="1">
                <a:spLocks noRot="1" noChangeAspect="1" noMove="1" noResize="1" noEditPoints="1" noAdjustHandles="1" noChangeArrowheads="1" noChangeShapeType="1" noTextEdit="1"/>
              </p:cNvSpPr>
              <p:nvPr/>
            </p:nvSpPr>
            <p:spPr>
              <a:xfrm>
                <a:off x="3584531" y="4206354"/>
                <a:ext cx="2292807" cy="81804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1840611" y="5046263"/>
                <a:ext cx="2599494" cy="818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𝑢</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𝑢</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𝑑𝑢</m:t>
                          </m:r>
                        </m:num>
                        <m:den>
                          <m:r>
                            <a:rPr lang="en-US" altLang="zh-CN" sz="2800" b="0" i="1" smtClean="0">
                              <a:latin typeface="Cambria Math" panose="02040503050406030204" pitchFamily="18" charset="0"/>
                            </a:rPr>
                            <m:t>𝑑𝑥</m:t>
                          </m:r>
                        </m:den>
                      </m:f>
                    </m:oMath>
                  </m:oMathPara>
                </a14:m>
                <a:endParaRPr lang="zh-CN" altLang="en-US" sz="2800" dirty="0"/>
              </a:p>
            </p:txBody>
          </p:sp>
        </mc:Choice>
        <mc:Fallback xmlns="">
          <p:sp>
            <p:nvSpPr>
              <p:cNvPr id="8" name="文本框 7"/>
              <p:cNvSpPr txBox="1">
                <a:spLocks noRot="1" noChangeAspect="1" noMove="1" noResize="1" noEditPoints="1" noAdjustHandles="1" noChangeArrowheads="1" noChangeShapeType="1" noTextEdit="1"/>
              </p:cNvSpPr>
              <p:nvPr/>
            </p:nvSpPr>
            <p:spPr>
              <a:xfrm>
                <a:off x="1840611" y="5046263"/>
                <a:ext cx="2599494" cy="81804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4963113" y="5053436"/>
                <a:ext cx="2323777" cy="8935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800" b="0" i="1" smtClean="0">
                              <a:latin typeface="Cambria Math" panose="02040503050406030204" pitchFamily="18" charset="0"/>
                            </a:rPr>
                          </m:ctrlPr>
                        </m:fPr>
                        <m:num>
                          <m:r>
                            <a:rPr lang="en-US" altLang="zh-CN" sz="2800" i="1" smtClean="0">
                              <a:latin typeface="Cambria Math" panose="02040503050406030204" pitchFamily="18" charset="0"/>
                            </a:rPr>
                            <m:t>𝑑𝑥</m:t>
                          </m:r>
                        </m:num>
                        <m:den>
                          <m:r>
                            <a:rPr lang="en-US" altLang="zh-CN" sz="2800" b="0" i="1" smtClean="0">
                              <a:latin typeface="Cambria Math" panose="02040503050406030204" pitchFamily="18" charset="0"/>
                            </a:rPr>
                            <m:t>𝑥</m:t>
                          </m:r>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𝑑𝑢</m:t>
                          </m:r>
                        </m:num>
                        <m:den>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𝑢</m:t>
                              </m:r>
                            </m:e>
                          </m:d>
                          <m:r>
                            <a:rPr lang="en-US" altLang="zh-CN" sz="2800" i="1">
                              <a:latin typeface="Cambria Math" panose="02040503050406030204" pitchFamily="18" charset="0"/>
                            </a:rPr>
                            <m:t>−</m:t>
                          </m:r>
                          <m:r>
                            <a:rPr lang="en-US" altLang="zh-CN" sz="2800" i="1">
                              <a:latin typeface="Cambria Math" panose="02040503050406030204" pitchFamily="18" charset="0"/>
                            </a:rPr>
                            <m:t>𝑢</m:t>
                          </m:r>
                        </m:den>
                      </m:f>
                    </m:oMath>
                  </m:oMathPara>
                </a14:m>
                <a:endParaRPr lang="zh-CN" altLang="en-US" sz="2800" dirty="0"/>
              </a:p>
            </p:txBody>
          </p:sp>
        </mc:Choice>
        <mc:Fallback xmlns="">
          <p:sp>
            <p:nvSpPr>
              <p:cNvPr id="9" name="文本框 8"/>
              <p:cNvSpPr txBox="1">
                <a:spLocks noRot="1" noChangeAspect="1" noMove="1" noResize="1" noEditPoints="1" noAdjustHandles="1" noChangeArrowheads="1" noChangeShapeType="1" noTextEdit="1"/>
              </p:cNvSpPr>
              <p:nvPr/>
            </p:nvSpPr>
            <p:spPr>
              <a:xfrm>
                <a:off x="4963113" y="5053436"/>
                <a:ext cx="2323777" cy="893578"/>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160763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欧拉法计算常微分方程数值解</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一阶微分方程满足</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𝑑𝑦</m:t>
                          </m:r>
                        </m:num>
                        <m:den>
                          <m:r>
                            <a:rPr lang="en-US" altLang="zh-CN" b="0" i="1" smtClean="0">
                              <a:latin typeface="Cambria Math" panose="02040503050406030204" pitchFamily="18" charset="0"/>
                            </a:rPr>
                            <m:t>𝑑𝑥</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e>
                      </m:d>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计算过点</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0</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的数值解</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对</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y</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做泰勒展开：</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𝑦</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2!</m:t>
                          </m:r>
                        </m:den>
                      </m:f>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取到</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次项，有</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947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微分方程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构成微分方程的条件：</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自变量在同一数值下</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约束条件含有未知函数和未知函数导函数</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不满足微分方程条件的例子：</a:t>
                </a:r>
                <a:endParaRPr lang="en-US" altLang="zh-CN" dirty="0" smtClean="0">
                  <a:latin typeface="楷体" panose="02010609060101010101" pitchFamily="49" charset="-122"/>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𝑓</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𝑓</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e>
                          </m:d>
                        </m:e>
                      </m:d>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𝑒</m:t>
                          </m:r>
                        </m:e>
                        <m:sup>
                          <m:r>
                            <a:rPr lang="en-US" altLang="zh-CN" b="0" i="1" smtClean="0">
                              <a:latin typeface="Cambria Math" panose="02040503050406030204" pitchFamily="18" charset="0"/>
                              <a:ea typeface="楷体" panose="02010609060101010101" pitchFamily="49" charset="-122"/>
                            </a:rPr>
                            <m:t>𝑥</m:t>
                          </m:r>
                        </m:sup>
                      </m:sSup>
                    </m:oMath>
                  </m:oMathPara>
                </a14:m>
                <a:endParaRPr lang="en-US" altLang="zh-CN" dirty="0" smtClean="0">
                  <a:latin typeface="楷体" panose="02010609060101010101" pitchFamily="49" charset="-122"/>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𝑓</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e>
                      </m:d>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𝑓</m:t>
                      </m:r>
                      <m:d>
                        <m:dPr>
                          <m:ctrlPr>
                            <a:rPr lang="en-US" altLang="zh-CN" b="0" i="1" smtClean="0">
                              <a:latin typeface="Cambria Math" panose="02040503050406030204" pitchFamily="18" charset="0"/>
                              <a:ea typeface="楷体" panose="02010609060101010101" pitchFamily="49" charset="-122"/>
                            </a:rPr>
                          </m:ctrlPr>
                        </m:dPr>
                        <m:e>
                          <m:f>
                            <m:fPr>
                              <m:ctrlPr>
                                <a:rPr lang="en-US" altLang="zh-CN" i="1">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1</m:t>
                              </m:r>
                            </m:num>
                            <m:den>
                              <m:r>
                                <a:rPr lang="en-US" altLang="zh-CN" i="1">
                                  <a:latin typeface="Cambria Math" panose="02040503050406030204" pitchFamily="18" charset="0"/>
                                  <a:ea typeface="楷体" panose="02010609060101010101" pitchFamily="49" charset="-122"/>
                                </a:rPr>
                                <m:t>1−</m:t>
                              </m:r>
                              <m:r>
                                <a:rPr lang="en-US" altLang="zh-CN" i="1">
                                  <a:latin typeface="Cambria Math" panose="02040503050406030204" pitchFamily="18" charset="0"/>
                                  <a:ea typeface="楷体" panose="02010609060101010101" pitchFamily="49" charset="-122"/>
                                </a:rPr>
                                <m:t>𝑥</m:t>
                              </m:r>
                            </m:den>
                          </m:f>
                        </m:e>
                      </m:d>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oMath>
                  </m:oMathPara>
                </a14:m>
                <a:endParaRPr lang="en-US" altLang="zh-CN" b="0" dirty="0" smtClean="0">
                  <a:latin typeface="楷体" panose="02010609060101010101" pitchFamily="49" charset="-122"/>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𝑓</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e>
                      </m:d>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𝑓</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𝑇</m:t>
                      </m:r>
                      <m:r>
                        <a:rPr lang="en-US" altLang="zh-CN" b="0" i="1" smtClean="0">
                          <a:latin typeface="Cambria Math" panose="02040503050406030204" pitchFamily="18" charset="0"/>
                          <a:ea typeface="楷体" panose="02010609060101010101" pitchFamily="49" charset="-122"/>
                        </a:rPr>
                        <m:t>)</m:t>
                      </m:r>
                    </m:oMath>
                  </m:oMathPara>
                </a14:m>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31918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欧拉法计算常微分方程数值解</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以</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h</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为步长对方程的近似解做迭代：</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sz="2400" i="1" smtClean="0">
                              <a:latin typeface="Cambria Math" panose="02040503050406030204" pitchFamily="18" charset="0"/>
                            </a:rPr>
                          </m:ctrlPr>
                        </m:dPr>
                        <m:e>
                          <m:eqArr>
                            <m:eqArrPr>
                              <m:ctrlPr>
                                <a:rPr lang="en-US" altLang="zh-CN" sz="2400" i="1" smtClean="0">
                                  <a:latin typeface="Cambria Math" panose="02040503050406030204" pitchFamily="18" charset="0"/>
                                </a:rPr>
                              </m:ctrlPr>
                            </m:eqArr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m:t>
                                      </m:r>
                                    </m:e>
                                  </m:d>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h</m:t>
                              </m:r>
                            </m:e>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𝑦</m:t>
                                  </m:r>
                                </m:e>
                                <m: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𝑦</m:t>
                                  </m:r>
                                </m:e>
                                <m: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e>
                                  </m:d>
                                </m:sup>
                              </m:s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h𝑓</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𝑥</m:t>
                                      </m:r>
                                    </m:e>
                                    <m: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e>
                                      </m:d>
                                    </m:sup>
                                  </m:sSup>
                                  <m:r>
                                    <a:rPr lang="en-US" altLang="zh-CN" sz="2400" b="0" i="1" smtClean="0">
                                      <a:latin typeface="Cambria Math" panose="02040503050406030204" pitchFamily="18" charset="0"/>
                                    </a:rPr>
                                    <m:t>, </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𝑦</m:t>
                                      </m:r>
                                    </m:e>
                                    <m: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−1</m:t>
                                          </m:r>
                                        </m:e>
                                      </m:d>
                                    </m:sup>
                                  </m:sSup>
                                </m:e>
                              </m:d>
                            </m:e>
                          </m:eqArr>
                        </m:e>
                      </m:d>
                    </m:oMath>
                  </m:oMathPara>
                </a14:m>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积分曲线变成一条折线</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当</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变化时，</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也在变化，折线近似会引起误差</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矫正方案：用两个位置的</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的平均值做导数</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𝑦</m:t>
                          </m:r>
                        </m:e>
                        <m:sup>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sup>
                      </m:sSup>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𝑦</m:t>
                          </m:r>
                        </m:e>
                        <m:sup>
                          <m:d>
                            <m:d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e>
                          </m:d>
                        </m:sup>
                      </m:sSup>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h</m:t>
                      </m:r>
                      <m:f>
                        <m:f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sz="2400" i="1">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sSup>
                                <m:sSup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𝑥</m:t>
                                  </m:r>
                                </m:e>
                                <m:sup>
                                  <m:d>
                                    <m:d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𝑘</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e>
                                  </m:d>
                                </m:sup>
                              </m:sSup>
                              <m:r>
                                <a:rPr lang="en-US" altLang="zh-CN" sz="2400" i="1">
                                  <a:latin typeface="Cambria Math" panose="02040503050406030204" pitchFamily="18" charset="0"/>
                                  <a:ea typeface="楷体" panose="02010609060101010101" pitchFamily="49" charset="-122"/>
                                  <a:cs typeface="Times New Roman" panose="02020603050405020304" pitchFamily="18" charset="0"/>
                                </a:rPr>
                                <m:t>,  </m:t>
                              </m:r>
                              <m:sSup>
                                <m:sSup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𝑦</m:t>
                                  </m:r>
                                </m:e>
                                <m:sup>
                                  <m:d>
                                    <m:d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𝑘</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e>
                                  </m:d>
                                </m:sup>
                              </m:sSup>
                            </m:e>
                          </m:d>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sSup>
                                <m:sSup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e>
                                <m:sup>
                                  <m:d>
                                    <m:d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𝑘</m:t>
                                      </m:r>
                                    </m:e>
                                  </m:d>
                                </m:sup>
                              </m:sSup>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  </m:t>
                              </m:r>
                              <m:sSup>
                                <m:sSup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𝑦</m:t>
                                  </m:r>
                                </m:e>
                                <m:sup>
                                  <m:d>
                                    <m:d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𝑘</m:t>
                                      </m:r>
                                    </m:e>
                                  </m:d>
                                </m:sup>
                              </m:sSup>
                            </m:e>
                          </m:d>
                        </m:num>
                        <m:den>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2</m:t>
                          </m:r>
                        </m:den>
                      </m:f>
                    </m:oMath>
                  </m:oMathPara>
                </a14:m>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3529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改进欧拉法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10000"/>
              </a:bodyPr>
              <a:lstStyle/>
              <a:p>
                <a:pPr>
                  <a:lnSpc>
                    <a:spcPct val="110000"/>
                  </a:lnSpc>
                </a:pPr>
                <a:r>
                  <a:rPr lang="zh-CN" altLang="en-US" sz="3300" dirty="0" smtClean="0">
                    <a:latin typeface="Times New Roman" panose="02020603050405020304" pitchFamily="18" charset="0"/>
                    <a:ea typeface="楷体" panose="02010609060101010101" pitchFamily="49" charset="-122"/>
                    <a:cs typeface="Times New Roman" panose="02020603050405020304" pitchFamily="18" charset="0"/>
                  </a:rPr>
                  <a:t>主要问题：上式两边都带着</a:t>
                </a:r>
                <a:r>
                  <a:rPr lang="en-US" altLang="zh-CN" sz="3300"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sz="3300" baseline="30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3300" i="1" baseline="30000" dirty="0" smtClean="0">
                    <a:latin typeface="Times New Roman" panose="02020603050405020304" pitchFamily="18" charset="0"/>
                    <a:ea typeface="楷体" panose="02010609060101010101" pitchFamily="49" charset="-122"/>
                    <a:cs typeface="Times New Roman" panose="02020603050405020304" pitchFamily="18" charset="0"/>
                  </a:rPr>
                  <a:t>k</a:t>
                </a:r>
                <a:r>
                  <a:rPr lang="en-US" altLang="zh-CN" sz="3300" baseline="30000" dirty="0" smtClean="0">
                    <a:latin typeface="Times New Roman" panose="02020603050405020304" pitchFamily="18" charset="0"/>
                    <a:ea typeface="楷体" panose="02010609060101010101" pitchFamily="49" charset="-122"/>
                    <a:cs typeface="Times New Roman" panose="02020603050405020304" pitchFamily="18" charset="0"/>
                  </a:rPr>
                  <a:t> + 1)</a:t>
                </a:r>
                <a:endParaRPr lang="en-US" altLang="zh-CN" sz="3300" baseline="300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zh-CN" altLang="en-US" sz="3300" dirty="0" smtClean="0">
                    <a:latin typeface="Times New Roman" panose="02020603050405020304" pitchFamily="18" charset="0"/>
                    <a:ea typeface="楷体" panose="02010609060101010101" pitchFamily="49" charset="-122"/>
                    <a:cs typeface="Times New Roman" panose="02020603050405020304" pitchFamily="18" charset="0"/>
                  </a:rPr>
                  <a:t>可行改进：先算一个近似的</a:t>
                </a:r>
                <a:r>
                  <a:rPr lang="en-US" altLang="zh-CN" sz="3300"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sz="3300" baseline="30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3300" i="1" baseline="30000" dirty="0" smtClean="0">
                    <a:latin typeface="Times New Roman" panose="02020603050405020304" pitchFamily="18" charset="0"/>
                    <a:ea typeface="楷体" panose="02010609060101010101" pitchFamily="49" charset="-122"/>
                    <a:cs typeface="Times New Roman" panose="02020603050405020304" pitchFamily="18" charset="0"/>
                  </a:rPr>
                  <a:t>k</a:t>
                </a:r>
                <a:r>
                  <a:rPr lang="en-US" altLang="zh-CN" sz="3300" baseline="30000" dirty="0" smtClean="0">
                    <a:latin typeface="Times New Roman" panose="02020603050405020304" pitchFamily="18" charset="0"/>
                    <a:ea typeface="楷体" panose="02010609060101010101" pitchFamily="49" charset="-122"/>
                    <a:cs typeface="Times New Roman" panose="02020603050405020304" pitchFamily="18" charset="0"/>
                  </a:rPr>
                  <a:t> + 1)</a:t>
                </a:r>
                <a:r>
                  <a:rPr lang="zh-CN" altLang="en-US" sz="3300" dirty="0" smtClean="0">
                    <a:latin typeface="Times New Roman" panose="02020603050405020304" pitchFamily="18" charset="0"/>
                    <a:ea typeface="楷体" panose="02010609060101010101" pitchFamily="49" charset="-122"/>
                    <a:cs typeface="Times New Roman" panose="02020603050405020304" pitchFamily="18" charset="0"/>
                  </a:rPr>
                  <a:t>，再更新导数</a:t>
                </a:r>
                <a:endParaRPr lang="en-US" altLang="zh-CN" sz="33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10000"/>
                  </a:lnSpc>
                </a:pPr>
                <a:r>
                  <a:rPr lang="zh-CN" altLang="en-US" sz="3300" dirty="0" smtClean="0">
                    <a:latin typeface="Times New Roman" panose="02020603050405020304" pitchFamily="18" charset="0"/>
                    <a:ea typeface="楷体" panose="02010609060101010101" pitchFamily="49" charset="-122"/>
                    <a:cs typeface="Times New Roman" panose="02020603050405020304" pitchFamily="18" charset="0"/>
                  </a:rPr>
                  <a:t>迭代公式：</a:t>
                </a:r>
                <a:endParaRPr lang="en-US" altLang="zh-CN" sz="3300"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h𝑓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sup>
                                  </m:sSup>
                                </m:e>
                              </m:d>
                            </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e>
                                  </m:d>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sup>
                              </m:sSup>
                              <m:r>
                                <a:rPr lang="en-US" altLang="zh-CN" b="0" i="1" smtClean="0">
                                  <a:latin typeface="Cambria Math" panose="02040503050406030204" pitchFamily="18" charset="0"/>
                                </a:rPr>
                                <m:t>+</m:t>
                              </m:r>
                              <m:r>
                                <a:rPr lang="en-US" altLang="zh-CN" b="0" i="1" smtClean="0">
                                  <a:latin typeface="Cambria Math" panose="02040503050406030204" pitchFamily="18" charset="0"/>
                                </a:rPr>
                                <m:t>h</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sup>
                                      </m:sSup>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sup>
                                      </m:sSup>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−1</m:t>
                                              </m:r>
                                            </m:e>
                                          </m:d>
                                        </m:sup>
                                      </m:sSup>
                                    </m:e>
                                  </m:d>
                                </m:num>
                                <m:den>
                                  <m:r>
                                    <a:rPr lang="en-US" altLang="zh-CN" b="0" i="1" smtClean="0">
                                      <a:latin typeface="Cambria Math" panose="02040503050406030204" pitchFamily="18" charset="0"/>
                                    </a:rPr>
                                    <m:t>2</m:t>
                                  </m:r>
                                </m:den>
                              </m:f>
                            </m:e>
                          </m:eqArr>
                        </m:e>
                      </m:d>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2587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Times New Roman" panose="02020603050405020304" pitchFamily="18" charset="0"/>
                <a:ea typeface="宋体" panose="02010600030101010101" pitchFamily="2" charset="-122"/>
                <a:cs typeface="Times New Roman" panose="02020603050405020304" pitchFamily="18" charset="0"/>
              </a:rPr>
              <a:t>Runge-Kutta</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方法</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主要思想：用多次迭代的平均值估计较为准确的导函数</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取</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h</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smtClean="0">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smtClean="0">
                    <a:latin typeface="Times New Roman" panose="02020603050405020304" pitchFamily="18" charset="0"/>
                    <a:ea typeface="楷体" panose="02010609060101010101" pitchFamily="49" charset="-122"/>
                    <a:cs typeface="Times New Roman" panose="02020603050405020304" pitchFamily="18" charset="0"/>
                  </a:rPr>
                  <a:t>k</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 – 1</a:t>
                </a:r>
                <a:endParaRPr lang="en-US" altLang="zh-CN" i="1" baseline="-25000" dirty="0" smtClean="0">
                  <a:latin typeface="Cambria Math" panose="02040503050406030204" pitchFamily="18" charset="0"/>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sz="2000" i="1">
                              <a:latin typeface="Cambria Math" panose="02040503050406030204" pitchFamily="18" charset="0"/>
                              <a:ea typeface="楷体" panose="02010609060101010101" pitchFamily="49" charset="-122"/>
                            </a:rPr>
                          </m:ctrlPr>
                        </m:dPr>
                        <m:e>
                          <m:eqArr>
                            <m:eqArrPr>
                              <m:ctrlPr>
                                <a:rPr lang="en-US" altLang="zh-CN" sz="2000" i="1">
                                  <a:latin typeface="Cambria Math" panose="02040503050406030204" pitchFamily="18" charset="0"/>
                                  <a:ea typeface="楷体" panose="02010609060101010101" pitchFamily="49" charset="-122"/>
                                </a:rPr>
                              </m:ctrlPr>
                            </m:eqArrPr>
                            <m:e>
                              <m:m>
                                <m:mPr>
                                  <m:mcs>
                                    <m:mc>
                                      <m:mcPr>
                                        <m:count m:val="1"/>
                                        <m:mcJc m:val="center"/>
                                      </m:mcPr>
                                    </m:mc>
                                  </m:mcs>
                                  <m:ctrlPr>
                                    <a:rPr lang="en-US" altLang="zh-CN" sz="2000" i="1">
                                      <a:latin typeface="Cambria Math" panose="02040503050406030204" pitchFamily="18" charset="0"/>
                                      <a:ea typeface="楷体" panose="02010609060101010101" pitchFamily="49" charset="-122"/>
                                    </a:rPr>
                                  </m:ctrlPr>
                                </m:mPr>
                                <m:mr>
                                  <m:e>
                                    <m:sSub>
                                      <m:sSubPr>
                                        <m:ctrlPr>
                                          <a:rPr lang="en-US" altLang="zh-CN" sz="2000" i="1">
                                            <a:latin typeface="Cambria Math" panose="02040503050406030204" pitchFamily="18" charset="0"/>
                                            <a:ea typeface="楷体" panose="02010609060101010101" pitchFamily="49" charset="-122"/>
                                          </a:rPr>
                                        </m:ctrlPr>
                                      </m:sSubPr>
                                      <m:e>
                                        <m:r>
                                          <m:rPr>
                                            <m:brk m:alnAt="7"/>
                                          </m:rPr>
                                          <a:rPr lang="en-US" altLang="zh-CN" sz="2000" i="1">
                                            <a:latin typeface="Cambria Math" panose="02040503050406030204" pitchFamily="18" charset="0"/>
                                            <a:ea typeface="楷体" panose="02010609060101010101" pitchFamily="49" charset="-122"/>
                                          </a:rPr>
                                          <m:t>𝐾</m:t>
                                        </m:r>
                                      </m:e>
                                      <m:sub>
                                        <m:r>
                                          <m:rPr>
                                            <m:brk m:alnAt="7"/>
                                          </m:rPr>
                                          <a:rPr lang="en-US" altLang="zh-CN" sz="2000" i="1">
                                            <a:latin typeface="Cambria Math" panose="02040503050406030204" pitchFamily="18" charset="0"/>
                                            <a:ea typeface="楷体" panose="02010609060101010101" pitchFamily="49" charset="-122"/>
                                          </a:rPr>
                                          <m:t>1</m:t>
                                        </m:r>
                                      </m:sub>
                                    </m:sSub>
                                    <m:r>
                                      <m:rPr>
                                        <m:brk m:alnAt="7"/>
                                      </m:rPr>
                                      <a:rPr lang="en-US" altLang="zh-CN" sz="2000" i="1">
                                        <a:latin typeface="Cambria Math" panose="02040503050406030204" pitchFamily="18" charset="0"/>
                                        <a:ea typeface="楷体" panose="02010609060101010101" pitchFamily="49" charset="-122"/>
                                      </a:rPr>
                                      <m:t>=</m:t>
                                    </m:r>
                                    <m:r>
                                      <a:rPr lang="en-US" altLang="zh-CN" sz="2000" i="1">
                                        <a:latin typeface="Cambria Math" panose="02040503050406030204" pitchFamily="18" charset="0"/>
                                        <a:ea typeface="楷体" panose="02010609060101010101" pitchFamily="49" charset="-122"/>
                                      </a:rPr>
                                      <m:t>𝑓</m:t>
                                    </m:r>
                                    <m:d>
                                      <m:dPr>
                                        <m:ctrlPr>
                                          <a:rPr lang="en-US" altLang="zh-CN" sz="2000" i="1">
                                            <a:latin typeface="Cambria Math" panose="02040503050406030204" pitchFamily="18" charset="0"/>
                                            <a:ea typeface="楷体" panose="02010609060101010101" pitchFamily="49" charset="-122"/>
                                          </a:rPr>
                                        </m:ctrlPr>
                                      </m:dPr>
                                      <m:e>
                                        <m:sSub>
                                          <m:sSubPr>
                                            <m:ctrlPr>
                                              <a:rPr lang="en-US" altLang="zh-CN" sz="2000" i="1">
                                                <a:latin typeface="Cambria Math" panose="02040503050406030204" pitchFamily="18" charset="0"/>
                                                <a:ea typeface="楷体" panose="02010609060101010101" pitchFamily="49" charset="-122"/>
                                              </a:rPr>
                                            </m:ctrlPr>
                                          </m:sSubPr>
                                          <m:e>
                                            <m:r>
                                              <a:rPr lang="en-US" altLang="zh-CN" sz="2000" i="1">
                                                <a:latin typeface="Cambria Math" panose="02040503050406030204" pitchFamily="18" charset="0"/>
                                                <a:ea typeface="楷体" panose="02010609060101010101" pitchFamily="49" charset="-122"/>
                                              </a:rPr>
                                              <m:t>𝑥</m:t>
                                            </m:r>
                                          </m:e>
                                          <m:sub>
                                            <m:r>
                                              <a:rPr lang="en-US" altLang="zh-CN" sz="2000" i="1">
                                                <a:latin typeface="Cambria Math" panose="02040503050406030204" pitchFamily="18" charset="0"/>
                                                <a:ea typeface="楷体" panose="02010609060101010101" pitchFamily="49" charset="-122"/>
                                              </a:rPr>
                                              <m:t>𝑘</m:t>
                                            </m:r>
                                            <m:r>
                                              <a:rPr lang="en-US" altLang="zh-CN" sz="2000" i="1">
                                                <a:latin typeface="Cambria Math" panose="02040503050406030204" pitchFamily="18" charset="0"/>
                                                <a:ea typeface="楷体" panose="02010609060101010101" pitchFamily="49" charset="-122"/>
                                              </a:rPr>
                                              <m:t>−1</m:t>
                                            </m:r>
                                          </m:sub>
                                        </m:sSub>
                                        <m:r>
                                          <a:rPr lang="en-US" altLang="zh-CN" sz="2000" i="1">
                                            <a:latin typeface="Cambria Math" panose="02040503050406030204" pitchFamily="18" charset="0"/>
                                            <a:ea typeface="楷体" panose="02010609060101010101" pitchFamily="49" charset="-122"/>
                                          </a:rPr>
                                          <m:t>, </m:t>
                                        </m:r>
                                        <m:sSub>
                                          <m:sSubPr>
                                            <m:ctrlPr>
                                              <a:rPr lang="en-US" altLang="zh-CN" sz="2000" i="1">
                                                <a:latin typeface="Cambria Math" panose="02040503050406030204" pitchFamily="18" charset="0"/>
                                                <a:ea typeface="楷体" panose="02010609060101010101" pitchFamily="49" charset="-122"/>
                                              </a:rPr>
                                            </m:ctrlPr>
                                          </m:sSubPr>
                                          <m:e>
                                            <m:r>
                                              <a:rPr lang="en-US" altLang="zh-CN" sz="2000" i="1">
                                                <a:latin typeface="Cambria Math" panose="02040503050406030204" pitchFamily="18" charset="0"/>
                                                <a:ea typeface="楷体" panose="02010609060101010101" pitchFamily="49" charset="-122"/>
                                              </a:rPr>
                                              <m:t>𝑦</m:t>
                                            </m:r>
                                          </m:e>
                                          <m:sub>
                                            <m:r>
                                              <a:rPr lang="en-US" altLang="zh-CN" sz="2000" i="1">
                                                <a:latin typeface="Cambria Math" panose="02040503050406030204" pitchFamily="18" charset="0"/>
                                                <a:ea typeface="楷体" panose="02010609060101010101" pitchFamily="49" charset="-122"/>
                                              </a:rPr>
                                              <m:t>𝑘</m:t>
                                            </m:r>
                                            <m:r>
                                              <a:rPr lang="en-US" altLang="zh-CN" sz="2000" i="1">
                                                <a:latin typeface="Cambria Math" panose="02040503050406030204" pitchFamily="18" charset="0"/>
                                                <a:ea typeface="楷体" panose="02010609060101010101" pitchFamily="49" charset="-122"/>
                                              </a:rPr>
                                              <m:t>−1</m:t>
                                            </m:r>
                                          </m:sub>
                                        </m:sSub>
                                      </m:e>
                                    </m:d>
                                  </m:e>
                                </m:mr>
                                <m:mr>
                                  <m:e>
                                    <m:sSub>
                                      <m:sSubPr>
                                        <m:ctrlPr>
                                          <a:rPr lang="en-US" altLang="zh-CN" sz="2000" i="1">
                                            <a:latin typeface="Cambria Math" panose="02040503050406030204" pitchFamily="18" charset="0"/>
                                            <a:ea typeface="楷体" panose="02010609060101010101" pitchFamily="49" charset="-122"/>
                                          </a:rPr>
                                        </m:ctrlPr>
                                      </m:sSubPr>
                                      <m:e>
                                        <m:r>
                                          <a:rPr lang="en-US" altLang="zh-CN" sz="2000" i="1">
                                            <a:latin typeface="Cambria Math" panose="02040503050406030204" pitchFamily="18" charset="0"/>
                                            <a:ea typeface="楷体" panose="02010609060101010101" pitchFamily="49" charset="-122"/>
                                          </a:rPr>
                                          <m:t>𝐾</m:t>
                                        </m:r>
                                      </m:e>
                                      <m:sub>
                                        <m:r>
                                          <a:rPr lang="en-US" altLang="zh-CN" sz="2000" i="1">
                                            <a:latin typeface="Cambria Math" panose="02040503050406030204" pitchFamily="18" charset="0"/>
                                            <a:ea typeface="楷体" panose="02010609060101010101" pitchFamily="49" charset="-122"/>
                                          </a:rPr>
                                          <m:t>2</m:t>
                                        </m:r>
                                      </m:sub>
                                    </m:sSub>
                                    <m:r>
                                      <a:rPr lang="en-US" altLang="zh-CN" sz="2000" i="1">
                                        <a:latin typeface="Cambria Math" panose="02040503050406030204" pitchFamily="18" charset="0"/>
                                        <a:ea typeface="楷体" panose="02010609060101010101" pitchFamily="49" charset="-122"/>
                                      </a:rPr>
                                      <m:t>=</m:t>
                                    </m:r>
                                    <m:r>
                                      <a:rPr lang="en-US" altLang="zh-CN" sz="2000" i="1">
                                        <a:latin typeface="Cambria Math" panose="02040503050406030204" pitchFamily="18" charset="0"/>
                                        <a:ea typeface="楷体" panose="02010609060101010101" pitchFamily="49" charset="-122"/>
                                      </a:rPr>
                                      <m:t>𝑓</m:t>
                                    </m:r>
                                    <m:d>
                                      <m:dPr>
                                        <m:ctrlPr>
                                          <a:rPr lang="en-US" altLang="zh-CN" sz="2000" i="1">
                                            <a:latin typeface="Cambria Math" panose="02040503050406030204" pitchFamily="18" charset="0"/>
                                            <a:ea typeface="楷体" panose="02010609060101010101" pitchFamily="49" charset="-122"/>
                                          </a:rPr>
                                        </m:ctrlPr>
                                      </m:dPr>
                                      <m:e>
                                        <m:sSub>
                                          <m:sSubPr>
                                            <m:ctrlPr>
                                              <a:rPr lang="en-US" altLang="zh-CN" sz="2000" i="1">
                                                <a:latin typeface="Cambria Math" panose="02040503050406030204" pitchFamily="18" charset="0"/>
                                                <a:ea typeface="楷体" panose="02010609060101010101" pitchFamily="49" charset="-122"/>
                                              </a:rPr>
                                            </m:ctrlPr>
                                          </m:sSubPr>
                                          <m:e>
                                            <m:r>
                                              <a:rPr lang="en-US" altLang="zh-CN" sz="2000" i="1">
                                                <a:latin typeface="Cambria Math" panose="02040503050406030204" pitchFamily="18" charset="0"/>
                                                <a:ea typeface="楷体" panose="02010609060101010101" pitchFamily="49" charset="-122"/>
                                              </a:rPr>
                                              <m:t>𝑥</m:t>
                                            </m:r>
                                          </m:e>
                                          <m:sub>
                                            <m:r>
                                              <a:rPr lang="en-US" altLang="zh-CN" sz="2000" i="1">
                                                <a:latin typeface="Cambria Math" panose="02040503050406030204" pitchFamily="18" charset="0"/>
                                                <a:ea typeface="楷体" panose="02010609060101010101" pitchFamily="49" charset="-122"/>
                                              </a:rPr>
                                              <m:t>𝑘</m:t>
                                            </m:r>
                                            <m:r>
                                              <a:rPr lang="en-US" altLang="zh-CN" sz="2000" i="1">
                                                <a:latin typeface="Cambria Math" panose="02040503050406030204" pitchFamily="18" charset="0"/>
                                                <a:ea typeface="楷体" panose="02010609060101010101" pitchFamily="49" charset="-122"/>
                                              </a:rPr>
                                              <m:t>−1</m:t>
                                            </m:r>
                                          </m:sub>
                                        </m:sSub>
                                        <m:r>
                                          <a:rPr lang="en-US" altLang="zh-CN" sz="2000" i="1">
                                            <a:latin typeface="Cambria Math" panose="02040503050406030204" pitchFamily="18" charset="0"/>
                                            <a:ea typeface="楷体" panose="02010609060101010101" pitchFamily="49" charset="-122"/>
                                          </a:rPr>
                                          <m:t>+</m:t>
                                        </m:r>
                                        <m:f>
                                          <m:fPr>
                                            <m:ctrlPr>
                                              <a:rPr lang="en-US" altLang="zh-CN" sz="2000" i="1">
                                                <a:latin typeface="Cambria Math" panose="02040503050406030204" pitchFamily="18" charset="0"/>
                                                <a:ea typeface="楷体" panose="02010609060101010101" pitchFamily="49" charset="-122"/>
                                              </a:rPr>
                                            </m:ctrlPr>
                                          </m:fPr>
                                          <m:num>
                                            <m:r>
                                              <a:rPr lang="en-US" altLang="zh-CN" sz="2000" i="1">
                                                <a:latin typeface="Cambria Math" panose="02040503050406030204" pitchFamily="18" charset="0"/>
                                                <a:ea typeface="楷体" panose="02010609060101010101" pitchFamily="49" charset="-122"/>
                                              </a:rPr>
                                              <m:t>h</m:t>
                                            </m:r>
                                          </m:num>
                                          <m:den>
                                            <m:r>
                                              <a:rPr lang="en-US" altLang="zh-CN" sz="2000" i="1">
                                                <a:latin typeface="Cambria Math" panose="02040503050406030204" pitchFamily="18" charset="0"/>
                                                <a:ea typeface="楷体" panose="02010609060101010101" pitchFamily="49" charset="-122"/>
                                              </a:rPr>
                                              <m:t>2</m:t>
                                            </m:r>
                                          </m:den>
                                        </m:f>
                                        <m:r>
                                          <a:rPr lang="en-US" altLang="zh-CN" sz="2000" i="1">
                                            <a:latin typeface="Cambria Math" panose="02040503050406030204" pitchFamily="18" charset="0"/>
                                            <a:ea typeface="楷体" panose="02010609060101010101" pitchFamily="49" charset="-122"/>
                                          </a:rPr>
                                          <m:t>, </m:t>
                                        </m:r>
                                        <m:sSub>
                                          <m:sSubPr>
                                            <m:ctrlPr>
                                              <a:rPr lang="en-US" altLang="zh-CN" sz="2000" i="1">
                                                <a:latin typeface="Cambria Math" panose="02040503050406030204" pitchFamily="18" charset="0"/>
                                                <a:ea typeface="楷体" panose="02010609060101010101" pitchFamily="49" charset="-122"/>
                                              </a:rPr>
                                            </m:ctrlPr>
                                          </m:sSubPr>
                                          <m:e>
                                            <m:r>
                                              <a:rPr lang="en-US" altLang="zh-CN" sz="2000" i="1">
                                                <a:latin typeface="Cambria Math" panose="02040503050406030204" pitchFamily="18" charset="0"/>
                                                <a:ea typeface="楷体" panose="02010609060101010101" pitchFamily="49" charset="-122"/>
                                              </a:rPr>
                                              <m:t>𝑦</m:t>
                                            </m:r>
                                          </m:e>
                                          <m:sub>
                                            <m:r>
                                              <a:rPr lang="en-US" altLang="zh-CN" sz="2000" i="1">
                                                <a:latin typeface="Cambria Math" panose="02040503050406030204" pitchFamily="18" charset="0"/>
                                                <a:ea typeface="楷体" panose="02010609060101010101" pitchFamily="49" charset="-122"/>
                                              </a:rPr>
                                              <m:t>𝑘</m:t>
                                            </m:r>
                                            <m:r>
                                              <a:rPr lang="en-US" altLang="zh-CN" sz="2000" i="1">
                                                <a:latin typeface="Cambria Math" panose="02040503050406030204" pitchFamily="18" charset="0"/>
                                                <a:ea typeface="楷体" panose="02010609060101010101" pitchFamily="49" charset="-122"/>
                                              </a:rPr>
                                              <m:t>−1</m:t>
                                            </m:r>
                                          </m:sub>
                                        </m:sSub>
                                        <m:r>
                                          <a:rPr lang="en-US" altLang="zh-CN" sz="2000" i="1">
                                            <a:latin typeface="Cambria Math" panose="02040503050406030204" pitchFamily="18" charset="0"/>
                                            <a:ea typeface="楷体" panose="02010609060101010101" pitchFamily="49" charset="-122"/>
                                          </a:rPr>
                                          <m:t>+</m:t>
                                        </m:r>
                                        <m:f>
                                          <m:fPr>
                                            <m:ctrlPr>
                                              <a:rPr lang="en-US" altLang="zh-CN" sz="2000" i="1">
                                                <a:latin typeface="Cambria Math" panose="02040503050406030204" pitchFamily="18" charset="0"/>
                                                <a:ea typeface="楷体" panose="02010609060101010101" pitchFamily="49" charset="-122"/>
                                              </a:rPr>
                                            </m:ctrlPr>
                                          </m:fPr>
                                          <m:num>
                                            <m:r>
                                              <a:rPr lang="en-US" altLang="zh-CN" sz="2000" i="1">
                                                <a:latin typeface="Cambria Math" panose="02040503050406030204" pitchFamily="18" charset="0"/>
                                                <a:ea typeface="楷体" panose="02010609060101010101" pitchFamily="49" charset="-122"/>
                                              </a:rPr>
                                              <m:t>h</m:t>
                                            </m:r>
                                          </m:num>
                                          <m:den>
                                            <m:r>
                                              <a:rPr lang="en-US" altLang="zh-CN" sz="2000" i="1">
                                                <a:latin typeface="Cambria Math" panose="02040503050406030204" pitchFamily="18" charset="0"/>
                                                <a:ea typeface="楷体" panose="02010609060101010101" pitchFamily="49" charset="-122"/>
                                              </a:rPr>
                                              <m:t>2</m:t>
                                            </m:r>
                                          </m:den>
                                        </m:f>
                                        <m:sSub>
                                          <m:sSubPr>
                                            <m:ctrlPr>
                                              <a:rPr lang="en-US" altLang="zh-CN" sz="2000" i="1">
                                                <a:latin typeface="Cambria Math" panose="02040503050406030204" pitchFamily="18" charset="0"/>
                                                <a:ea typeface="楷体" panose="02010609060101010101" pitchFamily="49" charset="-122"/>
                                              </a:rPr>
                                            </m:ctrlPr>
                                          </m:sSubPr>
                                          <m:e>
                                            <m:r>
                                              <a:rPr lang="en-US" altLang="zh-CN" sz="2000" i="1">
                                                <a:latin typeface="Cambria Math" panose="02040503050406030204" pitchFamily="18" charset="0"/>
                                                <a:ea typeface="楷体" panose="02010609060101010101" pitchFamily="49" charset="-122"/>
                                              </a:rPr>
                                              <m:t>𝐾</m:t>
                                            </m:r>
                                          </m:e>
                                          <m:sub>
                                            <m:r>
                                              <a:rPr lang="en-US" altLang="zh-CN" sz="2000" i="1">
                                                <a:latin typeface="Cambria Math" panose="02040503050406030204" pitchFamily="18" charset="0"/>
                                                <a:ea typeface="楷体" panose="02010609060101010101" pitchFamily="49" charset="-122"/>
                                              </a:rPr>
                                              <m:t>1</m:t>
                                            </m:r>
                                          </m:sub>
                                        </m:sSub>
                                      </m:e>
                                    </m:d>
                                  </m:e>
                                </m:mr>
                              </m:m>
                            </m:e>
                            <m:e>
                              <m:m>
                                <m:mPr>
                                  <m:mcs>
                                    <m:mc>
                                      <m:mcPr>
                                        <m:count m:val="1"/>
                                        <m:mcJc m:val="center"/>
                                      </m:mcPr>
                                    </m:mc>
                                  </m:mcs>
                                  <m:ctrlPr>
                                    <a:rPr lang="en-US" altLang="zh-CN" sz="2000" i="1">
                                      <a:latin typeface="Cambria Math" panose="02040503050406030204" pitchFamily="18" charset="0"/>
                                      <a:ea typeface="楷体" panose="02010609060101010101" pitchFamily="49" charset="-122"/>
                                    </a:rPr>
                                  </m:ctrlPr>
                                </m:mPr>
                                <m:mr>
                                  <m:e>
                                    <m:sSub>
                                      <m:sSubPr>
                                        <m:ctrlPr>
                                          <a:rPr lang="en-US" altLang="zh-CN" sz="2000" i="1">
                                            <a:latin typeface="Cambria Math" panose="02040503050406030204" pitchFamily="18" charset="0"/>
                                            <a:ea typeface="楷体" panose="02010609060101010101" pitchFamily="49" charset="-122"/>
                                          </a:rPr>
                                        </m:ctrlPr>
                                      </m:sSubPr>
                                      <m:e>
                                        <m:r>
                                          <m:rPr>
                                            <m:brk m:alnAt="7"/>
                                          </m:rPr>
                                          <a:rPr lang="en-US" altLang="zh-CN" sz="2000" i="1">
                                            <a:latin typeface="Cambria Math" panose="02040503050406030204" pitchFamily="18" charset="0"/>
                                            <a:ea typeface="楷体" panose="02010609060101010101" pitchFamily="49" charset="-122"/>
                                          </a:rPr>
                                          <m:t>𝐾</m:t>
                                        </m:r>
                                      </m:e>
                                      <m:sub>
                                        <m:r>
                                          <m:rPr>
                                            <m:brk m:alnAt="7"/>
                                          </m:rPr>
                                          <a:rPr lang="en-US" altLang="zh-CN" sz="2000" i="1">
                                            <a:latin typeface="Cambria Math" panose="02040503050406030204" pitchFamily="18" charset="0"/>
                                            <a:ea typeface="楷体" panose="02010609060101010101" pitchFamily="49" charset="-122"/>
                                          </a:rPr>
                                          <m:t>3</m:t>
                                        </m:r>
                                      </m:sub>
                                    </m:sSub>
                                    <m:r>
                                      <m:rPr>
                                        <m:brk m:alnAt="7"/>
                                      </m:rPr>
                                      <a:rPr lang="en-US" altLang="zh-CN" sz="2000" i="1">
                                        <a:latin typeface="Cambria Math" panose="02040503050406030204" pitchFamily="18" charset="0"/>
                                        <a:ea typeface="楷体" panose="02010609060101010101" pitchFamily="49" charset="-122"/>
                                      </a:rPr>
                                      <m:t>=</m:t>
                                    </m:r>
                                    <m:r>
                                      <a:rPr lang="en-US" altLang="zh-CN" sz="2000" i="1">
                                        <a:latin typeface="Cambria Math" panose="02040503050406030204" pitchFamily="18" charset="0"/>
                                        <a:ea typeface="楷体" panose="02010609060101010101" pitchFamily="49" charset="-122"/>
                                      </a:rPr>
                                      <m:t>𝑓</m:t>
                                    </m:r>
                                    <m:d>
                                      <m:dPr>
                                        <m:ctrlPr>
                                          <a:rPr lang="en-US" altLang="zh-CN" sz="2000" i="1">
                                            <a:latin typeface="Cambria Math" panose="02040503050406030204" pitchFamily="18" charset="0"/>
                                            <a:ea typeface="楷体" panose="02010609060101010101" pitchFamily="49" charset="-122"/>
                                          </a:rPr>
                                        </m:ctrlPr>
                                      </m:dPr>
                                      <m:e>
                                        <m:sSub>
                                          <m:sSubPr>
                                            <m:ctrlPr>
                                              <a:rPr lang="en-US" altLang="zh-CN" sz="2000" i="1">
                                                <a:latin typeface="Cambria Math" panose="02040503050406030204" pitchFamily="18" charset="0"/>
                                                <a:ea typeface="楷体" panose="02010609060101010101" pitchFamily="49" charset="-122"/>
                                              </a:rPr>
                                            </m:ctrlPr>
                                          </m:sSubPr>
                                          <m:e>
                                            <m:r>
                                              <a:rPr lang="en-US" altLang="zh-CN" sz="2000" i="1">
                                                <a:latin typeface="Cambria Math" panose="02040503050406030204" pitchFamily="18" charset="0"/>
                                                <a:ea typeface="楷体" panose="02010609060101010101" pitchFamily="49" charset="-122"/>
                                              </a:rPr>
                                              <m:t>𝑥</m:t>
                                            </m:r>
                                          </m:e>
                                          <m:sub>
                                            <m:r>
                                              <a:rPr lang="en-US" altLang="zh-CN" sz="2000" i="1">
                                                <a:latin typeface="Cambria Math" panose="02040503050406030204" pitchFamily="18" charset="0"/>
                                                <a:ea typeface="楷体" panose="02010609060101010101" pitchFamily="49" charset="-122"/>
                                              </a:rPr>
                                              <m:t>𝑘</m:t>
                                            </m:r>
                                            <m:r>
                                              <a:rPr lang="en-US" altLang="zh-CN" sz="2000" i="1">
                                                <a:latin typeface="Cambria Math" panose="02040503050406030204" pitchFamily="18" charset="0"/>
                                                <a:ea typeface="楷体" panose="02010609060101010101" pitchFamily="49" charset="-122"/>
                                              </a:rPr>
                                              <m:t>−1</m:t>
                                            </m:r>
                                          </m:sub>
                                        </m:sSub>
                                        <m:r>
                                          <a:rPr lang="en-US" altLang="zh-CN" sz="2000" i="1">
                                            <a:latin typeface="Cambria Math" panose="02040503050406030204" pitchFamily="18" charset="0"/>
                                            <a:ea typeface="楷体" panose="02010609060101010101" pitchFamily="49" charset="-122"/>
                                          </a:rPr>
                                          <m:t>+</m:t>
                                        </m:r>
                                        <m:f>
                                          <m:fPr>
                                            <m:ctrlPr>
                                              <a:rPr lang="en-US" altLang="zh-CN" sz="2000" i="1">
                                                <a:latin typeface="Cambria Math" panose="02040503050406030204" pitchFamily="18" charset="0"/>
                                                <a:ea typeface="楷体" panose="02010609060101010101" pitchFamily="49" charset="-122"/>
                                              </a:rPr>
                                            </m:ctrlPr>
                                          </m:fPr>
                                          <m:num>
                                            <m:r>
                                              <a:rPr lang="en-US" altLang="zh-CN" sz="2000" i="1">
                                                <a:latin typeface="Cambria Math" panose="02040503050406030204" pitchFamily="18" charset="0"/>
                                                <a:ea typeface="楷体" panose="02010609060101010101" pitchFamily="49" charset="-122"/>
                                              </a:rPr>
                                              <m:t>h</m:t>
                                            </m:r>
                                          </m:num>
                                          <m:den>
                                            <m:r>
                                              <a:rPr lang="en-US" altLang="zh-CN" sz="2000" i="1">
                                                <a:latin typeface="Cambria Math" panose="02040503050406030204" pitchFamily="18" charset="0"/>
                                                <a:ea typeface="楷体" panose="02010609060101010101" pitchFamily="49" charset="-122"/>
                                              </a:rPr>
                                              <m:t>2</m:t>
                                            </m:r>
                                          </m:den>
                                        </m:f>
                                        <m:r>
                                          <a:rPr lang="en-US" altLang="zh-CN" sz="2000" i="1">
                                            <a:latin typeface="Cambria Math" panose="02040503050406030204" pitchFamily="18" charset="0"/>
                                            <a:ea typeface="楷体" panose="02010609060101010101" pitchFamily="49" charset="-122"/>
                                          </a:rPr>
                                          <m:t>, </m:t>
                                        </m:r>
                                        <m:sSub>
                                          <m:sSubPr>
                                            <m:ctrlPr>
                                              <a:rPr lang="en-US" altLang="zh-CN" sz="2000" i="1">
                                                <a:latin typeface="Cambria Math" panose="02040503050406030204" pitchFamily="18" charset="0"/>
                                                <a:ea typeface="楷体" panose="02010609060101010101" pitchFamily="49" charset="-122"/>
                                              </a:rPr>
                                            </m:ctrlPr>
                                          </m:sSubPr>
                                          <m:e>
                                            <m:r>
                                              <a:rPr lang="en-US" altLang="zh-CN" sz="2000" i="1">
                                                <a:latin typeface="Cambria Math" panose="02040503050406030204" pitchFamily="18" charset="0"/>
                                                <a:ea typeface="楷体" panose="02010609060101010101" pitchFamily="49" charset="-122"/>
                                              </a:rPr>
                                              <m:t>𝑦</m:t>
                                            </m:r>
                                          </m:e>
                                          <m:sub>
                                            <m:r>
                                              <a:rPr lang="en-US" altLang="zh-CN" sz="2000" i="1">
                                                <a:latin typeface="Cambria Math" panose="02040503050406030204" pitchFamily="18" charset="0"/>
                                                <a:ea typeface="楷体" panose="02010609060101010101" pitchFamily="49" charset="-122"/>
                                              </a:rPr>
                                              <m:t>𝑘</m:t>
                                            </m:r>
                                            <m:r>
                                              <a:rPr lang="en-US" altLang="zh-CN" sz="2000" i="1">
                                                <a:latin typeface="Cambria Math" panose="02040503050406030204" pitchFamily="18" charset="0"/>
                                                <a:ea typeface="楷体" panose="02010609060101010101" pitchFamily="49" charset="-122"/>
                                              </a:rPr>
                                              <m:t>−1</m:t>
                                            </m:r>
                                          </m:sub>
                                        </m:sSub>
                                        <m:r>
                                          <a:rPr lang="en-US" altLang="zh-CN" sz="2000" i="1">
                                            <a:latin typeface="Cambria Math" panose="02040503050406030204" pitchFamily="18" charset="0"/>
                                            <a:ea typeface="楷体" panose="02010609060101010101" pitchFamily="49" charset="-122"/>
                                          </a:rPr>
                                          <m:t>+</m:t>
                                        </m:r>
                                        <m:f>
                                          <m:fPr>
                                            <m:ctrlPr>
                                              <a:rPr lang="en-US" altLang="zh-CN" sz="2000" i="1">
                                                <a:latin typeface="Cambria Math" panose="02040503050406030204" pitchFamily="18" charset="0"/>
                                                <a:ea typeface="楷体" panose="02010609060101010101" pitchFamily="49" charset="-122"/>
                                              </a:rPr>
                                            </m:ctrlPr>
                                          </m:fPr>
                                          <m:num>
                                            <m:r>
                                              <a:rPr lang="en-US" altLang="zh-CN" sz="2000" i="1">
                                                <a:latin typeface="Cambria Math" panose="02040503050406030204" pitchFamily="18" charset="0"/>
                                                <a:ea typeface="楷体" panose="02010609060101010101" pitchFamily="49" charset="-122"/>
                                              </a:rPr>
                                              <m:t>h</m:t>
                                            </m:r>
                                          </m:num>
                                          <m:den>
                                            <m:r>
                                              <a:rPr lang="en-US" altLang="zh-CN" sz="2000" i="1">
                                                <a:latin typeface="Cambria Math" panose="02040503050406030204" pitchFamily="18" charset="0"/>
                                                <a:ea typeface="楷体" panose="02010609060101010101" pitchFamily="49" charset="-122"/>
                                              </a:rPr>
                                              <m:t>2</m:t>
                                            </m:r>
                                          </m:den>
                                        </m:f>
                                        <m:sSub>
                                          <m:sSubPr>
                                            <m:ctrlPr>
                                              <a:rPr lang="en-US" altLang="zh-CN" sz="2000" i="1">
                                                <a:latin typeface="Cambria Math" panose="02040503050406030204" pitchFamily="18" charset="0"/>
                                                <a:ea typeface="楷体" panose="02010609060101010101" pitchFamily="49" charset="-122"/>
                                              </a:rPr>
                                            </m:ctrlPr>
                                          </m:sSubPr>
                                          <m:e>
                                            <m:r>
                                              <a:rPr lang="en-US" altLang="zh-CN" sz="2000" i="1">
                                                <a:latin typeface="Cambria Math" panose="02040503050406030204" pitchFamily="18" charset="0"/>
                                                <a:ea typeface="楷体" panose="02010609060101010101" pitchFamily="49" charset="-122"/>
                                              </a:rPr>
                                              <m:t>𝐾</m:t>
                                            </m:r>
                                          </m:e>
                                          <m:sub>
                                            <m:r>
                                              <a:rPr lang="en-US" altLang="zh-CN" sz="2000" i="1">
                                                <a:latin typeface="Cambria Math" panose="02040503050406030204" pitchFamily="18" charset="0"/>
                                                <a:ea typeface="楷体" panose="02010609060101010101" pitchFamily="49" charset="-122"/>
                                              </a:rPr>
                                              <m:t>2</m:t>
                                            </m:r>
                                          </m:sub>
                                        </m:sSub>
                                      </m:e>
                                    </m:d>
                                  </m:e>
                                </m:mr>
                                <m:mr>
                                  <m:e>
                                    <m:sSub>
                                      <m:sSubPr>
                                        <m:ctrlPr>
                                          <a:rPr lang="en-US" altLang="zh-CN" sz="2000" i="1">
                                            <a:latin typeface="Cambria Math" panose="02040503050406030204" pitchFamily="18" charset="0"/>
                                            <a:ea typeface="楷体" panose="02010609060101010101" pitchFamily="49" charset="-122"/>
                                          </a:rPr>
                                        </m:ctrlPr>
                                      </m:sSubPr>
                                      <m:e>
                                        <m:r>
                                          <a:rPr lang="en-US" altLang="zh-CN" sz="2000" i="1">
                                            <a:latin typeface="Cambria Math" panose="02040503050406030204" pitchFamily="18" charset="0"/>
                                            <a:ea typeface="楷体" panose="02010609060101010101" pitchFamily="49" charset="-122"/>
                                          </a:rPr>
                                          <m:t>𝐾</m:t>
                                        </m:r>
                                      </m:e>
                                      <m:sub>
                                        <m:r>
                                          <a:rPr lang="en-US" altLang="zh-CN" sz="2000" i="1">
                                            <a:latin typeface="Cambria Math" panose="02040503050406030204" pitchFamily="18" charset="0"/>
                                            <a:ea typeface="楷体" panose="02010609060101010101" pitchFamily="49" charset="-122"/>
                                          </a:rPr>
                                          <m:t>4</m:t>
                                        </m:r>
                                      </m:sub>
                                    </m:sSub>
                                    <m:r>
                                      <a:rPr lang="en-US" altLang="zh-CN" sz="2000" i="1">
                                        <a:latin typeface="Cambria Math" panose="02040503050406030204" pitchFamily="18" charset="0"/>
                                        <a:ea typeface="楷体" panose="02010609060101010101" pitchFamily="49" charset="-122"/>
                                      </a:rPr>
                                      <m:t>=</m:t>
                                    </m:r>
                                    <m:r>
                                      <a:rPr lang="en-US" altLang="zh-CN" sz="2000" i="1">
                                        <a:latin typeface="Cambria Math" panose="02040503050406030204" pitchFamily="18" charset="0"/>
                                        <a:ea typeface="楷体" panose="02010609060101010101" pitchFamily="49" charset="-122"/>
                                      </a:rPr>
                                      <m:t>𝑓</m:t>
                                    </m:r>
                                    <m:d>
                                      <m:dPr>
                                        <m:ctrlPr>
                                          <a:rPr lang="en-US" altLang="zh-CN" sz="2000" i="1">
                                            <a:latin typeface="Cambria Math" panose="02040503050406030204" pitchFamily="18" charset="0"/>
                                            <a:ea typeface="楷体" panose="02010609060101010101" pitchFamily="49" charset="-122"/>
                                          </a:rPr>
                                        </m:ctrlPr>
                                      </m:dPr>
                                      <m:e>
                                        <m:sSub>
                                          <m:sSubPr>
                                            <m:ctrlPr>
                                              <a:rPr lang="en-US" altLang="zh-CN" sz="2000" i="1">
                                                <a:latin typeface="Cambria Math" panose="02040503050406030204" pitchFamily="18" charset="0"/>
                                                <a:ea typeface="楷体" panose="02010609060101010101" pitchFamily="49" charset="-122"/>
                                              </a:rPr>
                                            </m:ctrlPr>
                                          </m:sSubPr>
                                          <m:e>
                                            <m:r>
                                              <a:rPr lang="en-US" altLang="zh-CN" sz="2000" i="1">
                                                <a:latin typeface="Cambria Math" panose="02040503050406030204" pitchFamily="18" charset="0"/>
                                                <a:ea typeface="楷体" panose="02010609060101010101" pitchFamily="49" charset="-122"/>
                                              </a:rPr>
                                              <m:t>𝑥</m:t>
                                            </m:r>
                                          </m:e>
                                          <m:sub>
                                            <m:r>
                                              <a:rPr lang="en-US" altLang="zh-CN" sz="2000" i="1">
                                                <a:latin typeface="Cambria Math" panose="02040503050406030204" pitchFamily="18" charset="0"/>
                                                <a:ea typeface="楷体" panose="02010609060101010101" pitchFamily="49" charset="-122"/>
                                              </a:rPr>
                                              <m:t>𝑘</m:t>
                                            </m:r>
                                            <m:r>
                                              <a:rPr lang="en-US" altLang="zh-CN" sz="2000" i="1">
                                                <a:latin typeface="Cambria Math" panose="02040503050406030204" pitchFamily="18" charset="0"/>
                                                <a:ea typeface="楷体" panose="02010609060101010101" pitchFamily="49" charset="-122"/>
                                              </a:rPr>
                                              <m:t>−1</m:t>
                                            </m:r>
                                          </m:sub>
                                        </m:sSub>
                                        <m:r>
                                          <a:rPr lang="en-US" altLang="zh-CN" sz="2000" i="1">
                                            <a:latin typeface="Cambria Math" panose="02040503050406030204" pitchFamily="18" charset="0"/>
                                            <a:ea typeface="楷体" panose="02010609060101010101" pitchFamily="49" charset="-122"/>
                                          </a:rPr>
                                          <m:t>+</m:t>
                                        </m:r>
                                        <m:r>
                                          <a:rPr lang="en-US" altLang="zh-CN" sz="2000" i="1">
                                            <a:latin typeface="Cambria Math" panose="02040503050406030204" pitchFamily="18" charset="0"/>
                                            <a:ea typeface="楷体" panose="02010609060101010101" pitchFamily="49" charset="-122"/>
                                          </a:rPr>
                                          <m:t>h</m:t>
                                        </m:r>
                                        <m:r>
                                          <a:rPr lang="en-US" altLang="zh-CN" sz="2000" i="1">
                                            <a:latin typeface="Cambria Math" panose="02040503050406030204" pitchFamily="18" charset="0"/>
                                            <a:ea typeface="楷体" panose="02010609060101010101" pitchFamily="49" charset="-122"/>
                                          </a:rPr>
                                          <m:t>, </m:t>
                                        </m:r>
                                        <m:sSub>
                                          <m:sSubPr>
                                            <m:ctrlPr>
                                              <a:rPr lang="en-US" altLang="zh-CN" sz="2000" i="1">
                                                <a:latin typeface="Cambria Math" panose="02040503050406030204" pitchFamily="18" charset="0"/>
                                                <a:ea typeface="楷体" panose="02010609060101010101" pitchFamily="49" charset="-122"/>
                                              </a:rPr>
                                            </m:ctrlPr>
                                          </m:sSubPr>
                                          <m:e>
                                            <m:r>
                                              <a:rPr lang="en-US" altLang="zh-CN" sz="2000" i="1">
                                                <a:latin typeface="Cambria Math" panose="02040503050406030204" pitchFamily="18" charset="0"/>
                                                <a:ea typeface="楷体" panose="02010609060101010101" pitchFamily="49" charset="-122"/>
                                              </a:rPr>
                                              <m:t>𝑦</m:t>
                                            </m:r>
                                          </m:e>
                                          <m:sub>
                                            <m:r>
                                              <a:rPr lang="en-US" altLang="zh-CN" sz="2000" i="1">
                                                <a:latin typeface="Cambria Math" panose="02040503050406030204" pitchFamily="18" charset="0"/>
                                                <a:ea typeface="楷体" panose="02010609060101010101" pitchFamily="49" charset="-122"/>
                                              </a:rPr>
                                              <m:t>𝑘</m:t>
                                            </m:r>
                                            <m:r>
                                              <a:rPr lang="en-US" altLang="zh-CN" sz="2000" i="1">
                                                <a:latin typeface="Cambria Math" panose="02040503050406030204" pitchFamily="18" charset="0"/>
                                                <a:ea typeface="楷体" panose="02010609060101010101" pitchFamily="49" charset="-122"/>
                                              </a:rPr>
                                              <m:t>−1</m:t>
                                            </m:r>
                                          </m:sub>
                                        </m:sSub>
                                        <m:r>
                                          <a:rPr lang="en-US" altLang="zh-CN" sz="2000" i="1">
                                            <a:latin typeface="Cambria Math" panose="02040503050406030204" pitchFamily="18" charset="0"/>
                                            <a:ea typeface="楷体" panose="02010609060101010101" pitchFamily="49" charset="-122"/>
                                          </a:rPr>
                                          <m:t>+</m:t>
                                        </m:r>
                                        <m:r>
                                          <a:rPr lang="en-US" altLang="zh-CN" sz="2000" i="1">
                                            <a:latin typeface="Cambria Math" panose="02040503050406030204" pitchFamily="18" charset="0"/>
                                            <a:ea typeface="楷体" panose="02010609060101010101" pitchFamily="49" charset="-122"/>
                                          </a:rPr>
                                          <m:t>h</m:t>
                                        </m:r>
                                        <m:sSub>
                                          <m:sSubPr>
                                            <m:ctrlPr>
                                              <a:rPr lang="en-US" altLang="zh-CN" sz="2000" i="1">
                                                <a:latin typeface="Cambria Math" panose="02040503050406030204" pitchFamily="18" charset="0"/>
                                                <a:ea typeface="楷体" panose="02010609060101010101" pitchFamily="49" charset="-122"/>
                                              </a:rPr>
                                            </m:ctrlPr>
                                          </m:sSubPr>
                                          <m:e>
                                            <m:r>
                                              <a:rPr lang="en-US" altLang="zh-CN" sz="2000" i="1">
                                                <a:latin typeface="Cambria Math" panose="02040503050406030204" pitchFamily="18" charset="0"/>
                                                <a:ea typeface="楷体" panose="02010609060101010101" pitchFamily="49" charset="-122"/>
                                              </a:rPr>
                                              <m:t>𝐾</m:t>
                                            </m:r>
                                          </m:e>
                                          <m:sub>
                                            <m:r>
                                              <a:rPr lang="en-US" altLang="zh-CN" sz="2000" i="1">
                                                <a:latin typeface="Cambria Math" panose="02040503050406030204" pitchFamily="18" charset="0"/>
                                                <a:ea typeface="楷体" panose="02010609060101010101" pitchFamily="49" charset="-122"/>
                                              </a:rPr>
                                              <m:t>3</m:t>
                                            </m:r>
                                          </m:sub>
                                        </m:sSub>
                                      </m:e>
                                    </m:d>
                                  </m:e>
                                </m:mr>
                              </m:m>
                            </m:e>
                          </m:eqArr>
                        </m:e>
                      </m:d>
                    </m:oMath>
                  </m:oMathPara>
                </a14:m>
                <a:endParaRPr lang="en-US" altLang="zh-CN" sz="2000"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𝑦</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𝑘</m:t>
                          </m:r>
                        </m:sub>
                      </m:s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𝑦</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h</m:t>
                          </m:r>
                        </m:num>
                        <m:den>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6</m:t>
                          </m:r>
                        </m:den>
                      </m:f>
                      <m:d>
                        <m:d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𝐾</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+2</m:t>
                          </m:r>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𝐾</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2</m:t>
                              </m:r>
                            </m:sub>
                          </m:s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+2</m:t>
                          </m:r>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𝐾</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3</m:t>
                              </m:r>
                            </m:sub>
                          </m:s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𝐾</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4</m:t>
                              </m:r>
                            </m:sub>
                          </m:sSub>
                        </m:e>
                      </m:d>
                    </m:oMath>
                  </m:oMathPara>
                </a14:m>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pP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1401" r="-1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643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矩阵常微分方程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dirty="0" smtClean="0">
                    <a:latin typeface="楷体" panose="02010609060101010101" pitchFamily="49" charset="-122"/>
                    <a:ea typeface="楷体" panose="02010609060101010101" pitchFamily="49" charset="-122"/>
                  </a:rPr>
                  <a:t>基本形式：</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𝑑</m:t>
                          </m:r>
                        </m:num>
                        <m:den>
                          <m:r>
                            <a:rPr lang="en-US" altLang="zh-CN" b="0" i="1" smtClean="0">
                              <a:latin typeface="Cambria Math" panose="02040503050406030204" pitchFamily="18" charset="0"/>
                              <a:ea typeface="楷体" panose="02010609060101010101" pitchFamily="49" charset="-122"/>
                            </a:rPr>
                            <m:t>𝑑𝑡</m:t>
                          </m:r>
                        </m:den>
                      </m:f>
                      <m:d>
                        <m:dPr>
                          <m:begChr m:val="["/>
                          <m:endChr m:val="]"/>
                          <m:ctrlPr>
                            <a:rPr lang="en-US" altLang="zh-CN" b="0" i="1" smtClean="0">
                              <a:latin typeface="Cambria Math" panose="02040503050406030204" pitchFamily="18" charset="0"/>
                              <a:ea typeface="楷体" panose="02010609060101010101" pitchFamily="49" charset="-122"/>
                            </a:rPr>
                          </m:ctrlPr>
                        </m:dPr>
                        <m:e>
                          <m:m>
                            <m:mPr>
                              <m:mcs>
                                <m:mc>
                                  <m:mcPr>
                                    <m:count m:val="1"/>
                                    <m:mcJc m:val="center"/>
                                  </m:mcPr>
                                </m:mc>
                              </m:mcs>
                              <m:ctrlPr>
                                <a:rPr lang="en-US" altLang="zh-CN" i="1">
                                  <a:latin typeface="Cambria Math" panose="02040503050406030204" pitchFamily="18" charset="0"/>
                                  <a:ea typeface="楷体" panose="02010609060101010101" pitchFamily="49" charset="-122"/>
                                </a:rPr>
                              </m:ctrlPr>
                            </m:mPr>
                            <m:mr>
                              <m:e>
                                <m:sSub>
                                  <m:sSubPr>
                                    <m:ctrlPr>
                                      <a:rPr lang="en-US" altLang="zh-CN" i="1">
                                        <a:latin typeface="Cambria Math" panose="02040503050406030204" pitchFamily="18" charset="0"/>
                                        <a:ea typeface="楷体" panose="02010609060101010101" pitchFamily="49" charset="-122"/>
                                      </a:rPr>
                                    </m:ctrlPr>
                                  </m:sSubPr>
                                  <m:e>
                                    <m:r>
                                      <m:rPr>
                                        <m:brk m:alnAt="7"/>
                                      </m:rPr>
                                      <a:rPr lang="en-US" altLang="zh-CN" i="1">
                                        <a:latin typeface="Cambria Math" panose="02040503050406030204" pitchFamily="18" charset="0"/>
                                        <a:ea typeface="楷体" panose="02010609060101010101" pitchFamily="49" charset="-122"/>
                                      </a:rPr>
                                      <m:t>𝑥</m:t>
                                    </m:r>
                                  </m:e>
                                  <m:sub>
                                    <m:r>
                                      <a:rPr lang="en-US" altLang="zh-CN" i="1">
                                        <a:latin typeface="Cambria Math" panose="02040503050406030204" pitchFamily="18" charset="0"/>
                                        <a:ea typeface="楷体" panose="02010609060101010101" pitchFamily="49" charset="-122"/>
                                      </a:rPr>
                                      <m:t>1</m:t>
                                    </m:r>
                                  </m:sub>
                                </m:sSub>
                              </m:e>
                            </m:mr>
                            <m:mr>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𝑥</m:t>
                                    </m:r>
                                  </m:e>
                                  <m:sub>
                                    <m:r>
                                      <a:rPr lang="en-US" altLang="zh-CN" i="1">
                                        <a:latin typeface="Cambria Math" panose="02040503050406030204" pitchFamily="18" charset="0"/>
                                        <a:ea typeface="楷体" panose="02010609060101010101" pitchFamily="49" charset="-122"/>
                                      </a:rPr>
                                      <m:t>2</m:t>
                                    </m:r>
                                  </m:sub>
                                </m:sSub>
                              </m:e>
                            </m:mr>
                            <m:mr>
                              <m:e>
                                <m:r>
                                  <a:rPr lang="en-US" altLang="zh-CN" i="1">
                                    <a:latin typeface="Cambria Math" panose="02040503050406030204" pitchFamily="18" charset="0"/>
                                    <a:ea typeface="楷体" panose="02010609060101010101" pitchFamily="49" charset="-122"/>
                                  </a:rPr>
                                  <m:t>⋯</m:t>
                                </m:r>
                              </m:e>
                            </m:mr>
                            <m:mr>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𝑥</m:t>
                                    </m:r>
                                  </m:e>
                                  <m:sub>
                                    <m:r>
                                      <a:rPr lang="en-US" altLang="zh-CN" i="1">
                                        <a:latin typeface="Cambria Math" panose="02040503050406030204" pitchFamily="18" charset="0"/>
                                        <a:ea typeface="楷体" panose="02010609060101010101" pitchFamily="49" charset="-122"/>
                                      </a:rPr>
                                      <m:t>𝑛</m:t>
                                    </m:r>
                                  </m:sub>
                                </m:sSub>
                              </m:e>
                            </m:mr>
                          </m:m>
                        </m:e>
                      </m:d>
                      <m:r>
                        <a:rPr lang="en-US" altLang="zh-CN" b="0" i="1" smtClean="0">
                          <a:latin typeface="Cambria Math" panose="02040503050406030204" pitchFamily="18" charset="0"/>
                          <a:ea typeface="楷体" panose="02010609060101010101" pitchFamily="49" charset="-122"/>
                        </a:rPr>
                        <m:t>=</m:t>
                      </m:r>
                      <m:d>
                        <m:dPr>
                          <m:begChr m:val="["/>
                          <m:endChr m:val="]"/>
                          <m:ctrlPr>
                            <a:rPr lang="en-US" altLang="zh-CN" b="0" i="1" smtClean="0">
                              <a:latin typeface="Cambria Math" panose="02040503050406030204" pitchFamily="18" charset="0"/>
                              <a:ea typeface="楷体" panose="02010609060101010101" pitchFamily="49" charset="-122"/>
                            </a:rPr>
                          </m:ctrlPr>
                        </m:dPr>
                        <m:e>
                          <m:m>
                            <m:mPr>
                              <m:mcs>
                                <m:mc>
                                  <m:mcPr>
                                    <m:count m:val="4"/>
                                    <m:mcJc m:val="center"/>
                                  </m:mcPr>
                                </m:mc>
                              </m:mcs>
                              <m:ctrlPr>
                                <a:rPr lang="en-US" altLang="zh-CN" b="0" i="1" smtClean="0">
                                  <a:latin typeface="Cambria Math" panose="02040503050406030204" pitchFamily="18" charset="0"/>
                                  <a:ea typeface="楷体" panose="02010609060101010101" pitchFamily="49" charset="-122"/>
                                </a:rPr>
                              </m:ctrlPr>
                            </m:mPr>
                            <m:mr>
                              <m:e>
                                <m:sSub>
                                  <m:sSubPr>
                                    <m:ctrlPr>
                                      <a:rPr lang="en-US" altLang="zh-CN" b="0" i="1" smtClean="0">
                                        <a:latin typeface="Cambria Math" panose="02040503050406030204" pitchFamily="18" charset="0"/>
                                        <a:ea typeface="楷体" panose="02010609060101010101" pitchFamily="49" charset="-122"/>
                                      </a:rPr>
                                    </m:ctrlPr>
                                  </m:sSubPr>
                                  <m:e>
                                    <m:r>
                                      <m:rPr>
                                        <m:brk m:alnAt="7"/>
                                      </m:rP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11</m:t>
                                    </m:r>
                                  </m:sub>
                                </m:sSub>
                              </m:e>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12</m:t>
                                    </m:r>
                                  </m:sub>
                                </m:sSub>
                              </m:e>
                              <m:e>
                                <m:r>
                                  <a:rPr lang="en-US" altLang="zh-CN" b="0" i="1" smtClean="0">
                                    <a:latin typeface="Cambria Math" panose="02040503050406030204" pitchFamily="18" charset="0"/>
                                    <a:ea typeface="楷体" panose="02010609060101010101" pitchFamily="49" charset="-122"/>
                                  </a:rPr>
                                  <m:t>⋯</m:t>
                                </m:r>
                              </m:e>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1</m:t>
                                    </m:r>
                                    <m:r>
                                      <a:rPr lang="en-US" altLang="zh-CN" b="0" i="1" smtClean="0">
                                        <a:latin typeface="Cambria Math" panose="02040503050406030204" pitchFamily="18" charset="0"/>
                                        <a:ea typeface="楷体" panose="02010609060101010101" pitchFamily="49" charset="-122"/>
                                      </a:rPr>
                                      <m:t>𝑛</m:t>
                                    </m:r>
                                  </m:sub>
                                </m:sSub>
                              </m:e>
                            </m:mr>
                            <m:mr>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21</m:t>
                                    </m:r>
                                  </m:sub>
                                </m:sSub>
                              </m:e>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22</m:t>
                                    </m:r>
                                  </m:sub>
                                </m:sSub>
                              </m:e>
                              <m:e>
                                <m:r>
                                  <a:rPr lang="en-US" altLang="zh-CN" b="0" i="1" smtClean="0">
                                    <a:latin typeface="Cambria Math" panose="02040503050406030204" pitchFamily="18" charset="0"/>
                                    <a:ea typeface="楷体" panose="02010609060101010101" pitchFamily="49" charset="-122"/>
                                  </a:rPr>
                                  <m:t>⋯</m:t>
                                </m:r>
                              </m:e>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2</m:t>
                                    </m:r>
                                    <m:r>
                                      <a:rPr lang="en-US" altLang="zh-CN" b="0" i="1" smtClean="0">
                                        <a:latin typeface="Cambria Math" panose="02040503050406030204" pitchFamily="18" charset="0"/>
                                        <a:ea typeface="楷体" panose="02010609060101010101" pitchFamily="49" charset="-122"/>
                                      </a:rPr>
                                      <m:t>𝑛</m:t>
                                    </m:r>
                                  </m:sub>
                                </m:sSub>
                              </m:e>
                            </m:mr>
                            <m:mr>
                              <m:e>
                                <m:r>
                                  <a:rPr lang="en-US" altLang="zh-CN" b="0" i="1" smtClean="0">
                                    <a:latin typeface="Cambria Math" panose="02040503050406030204" pitchFamily="18" charset="0"/>
                                    <a:ea typeface="楷体" panose="02010609060101010101" pitchFamily="49" charset="-122"/>
                                  </a:rPr>
                                  <m:t>⋯</m:t>
                                </m:r>
                              </m:e>
                              <m:e>
                                <m:r>
                                  <a:rPr lang="en-US" altLang="zh-CN" b="0" i="1" smtClean="0">
                                    <a:latin typeface="Cambria Math" panose="02040503050406030204" pitchFamily="18" charset="0"/>
                                    <a:ea typeface="楷体" panose="02010609060101010101" pitchFamily="49" charset="-122"/>
                                  </a:rPr>
                                  <m:t>⋯</m:t>
                                </m:r>
                              </m:e>
                              <m:e>
                                <m:r>
                                  <a:rPr lang="en-US" altLang="zh-CN" b="0" i="1" smtClean="0">
                                    <a:latin typeface="Cambria Math" panose="02040503050406030204" pitchFamily="18" charset="0"/>
                                    <a:ea typeface="楷体" panose="02010609060101010101" pitchFamily="49" charset="-122"/>
                                  </a:rPr>
                                  <m:t>⋯</m:t>
                                </m:r>
                              </m:e>
                              <m:e>
                                <m:r>
                                  <a:rPr lang="en-US" altLang="zh-CN" b="0" i="1" smtClean="0">
                                    <a:latin typeface="Cambria Math" panose="02040503050406030204" pitchFamily="18" charset="0"/>
                                    <a:ea typeface="楷体" panose="02010609060101010101" pitchFamily="49" charset="-122"/>
                                  </a:rPr>
                                  <m:t>⋯</m:t>
                                </m:r>
                              </m:e>
                            </m:mr>
                            <m:mr>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𝑛</m:t>
                                    </m:r>
                                    <m:r>
                                      <a:rPr lang="en-US" altLang="zh-CN" b="0" i="1" smtClean="0">
                                        <a:latin typeface="Cambria Math" panose="02040503050406030204" pitchFamily="18" charset="0"/>
                                        <a:ea typeface="楷体" panose="02010609060101010101" pitchFamily="49" charset="-122"/>
                                      </a:rPr>
                                      <m:t>1</m:t>
                                    </m:r>
                                  </m:sub>
                                </m:sSub>
                              </m:e>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𝑛</m:t>
                                    </m:r>
                                    <m:r>
                                      <a:rPr lang="en-US" altLang="zh-CN" b="0" i="1" smtClean="0">
                                        <a:latin typeface="Cambria Math" panose="02040503050406030204" pitchFamily="18" charset="0"/>
                                        <a:ea typeface="楷体" panose="02010609060101010101" pitchFamily="49" charset="-122"/>
                                      </a:rPr>
                                      <m:t>2</m:t>
                                    </m:r>
                                  </m:sub>
                                </m:sSub>
                              </m:e>
                              <m:e>
                                <m:r>
                                  <a:rPr lang="en-US" altLang="zh-CN" b="0" i="1" smtClean="0">
                                    <a:latin typeface="Cambria Math" panose="02040503050406030204" pitchFamily="18" charset="0"/>
                                    <a:ea typeface="楷体" panose="02010609060101010101" pitchFamily="49" charset="-122"/>
                                  </a:rPr>
                                  <m:t>⋯</m:t>
                                </m:r>
                              </m:e>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𝑎</m:t>
                                    </m:r>
                                  </m:e>
                                  <m:sub>
                                    <m:r>
                                      <a:rPr lang="en-US" altLang="zh-CN" b="0" i="1" smtClean="0">
                                        <a:latin typeface="Cambria Math" panose="02040503050406030204" pitchFamily="18" charset="0"/>
                                        <a:ea typeface="楷体" panose="02010609060101010101" pitchFamily="49" charset="-122"/>
                                      </a:rPr>
                                      <m:t>𝑛𝑛</m:t>
                                    </m:r>
                                  </m:sub>
                                </m:sSub>
                              </m:e>
                            </m:mr>
                          </m:m>
                        </m:e>
                      </m:d>
                      <m:d>
                        <m:dPr>
                          <m:begChr m:val="["/>
                          <m:endChr m:val="]"/>
                          <m:ctrlPr>
                            <a:rPr lang="en-US" altLang="zh-CN" i="1">
                              <a:latin typeface="Cambria Math" panose="02040503050406030204" pitchFamily="18" charset="0"/>
                              <a:ea typeface="楷体" panose="02010609060101010101" pitchFamily="49" charset="-122"/>
                            </a:rPr>
                          </m:ctrlPr>
                        </m:dPr>
                        <m:e>
                          <m:m>
                            <m:mPr>
                              <m:mcs>
                                <m:mc>
                                  <m:mcPr>
                                    <m:count m:val="1"/>
                                    <m:mcJc m:val="center"/>
                                  </m:mcPr>
                                </m:mc>
                              </m:mcs>
                              <m:ctrlPr>
                                <a:rPr lang="en-US" altLang="zh-CN" i="1">
                                  <a:latin typeface="Cambria Math" panose="02040503050406030204" pitchFamily="18" charset="0"/>
                                  <a:ea typeface="楷体" panose="02010609060101010101" pitchFamily="49" charset="-122"/>
                                </a:rPr>
                              </m:ctrlPr>
                            </m:mPr>
                            <m:mr>
                              <m:e>
                                <m:sSub>
                                  <m:sSubPr>
                                    <m:ctrlPr>
                                      <a:rPr lang="en-US" altLang="zh-CN" i="1">
                                        <a:latin typeface="Cambria Math" panose="02040503050406030204" pitchFamily="18" charset="0"/>
                                        <a:ea typeface="楷体" panose="02010609060101010101" pitchFamily="49" charset="-122"/>
                                      </a:rPr>
                                    </m:ctrlPr>
                                  </m:sSubPr>
                                  <m:e>
                                    <m:r>
                                      <m:rPr>
                                        <m:brk m:alnAt="7"/>
                                      </m:rPr>
                                      <a:rPr lang="en-US" altLang="zh-CN" i="1">
                                        <a:latin typeface="Cambria Math" panose="02040503050406030204" pitchFamily="18" charset="0"/>
                                        <a:ea typeface="楷体" panose="02010609060101010101" pitchFamily="49" charset="-122"/>
                                      </a:rPr>
                                      <m:t>𝑥</m:t>
                                    </m:r>
                                  </m:e>
                                  <m:sub>
                                    <m:r>
                                      <a:rPr lang="en-US" altLang="zh-CN" i="1">
                                        <a:latin typeface="Cambria Math" panose="02040503050406030204" pitchFamily="18" charset="0"/>
                                        <a:ea typeface="楷体" panose="02010609060101010101" pitchFamily="49" charset="-122"/>
                                      </a:rPr>
                                      <m:t>1</m:t>
                                    </m:r>
                                  </m:sub>
                                </m:sSub>
                              </m:e>
                            </m:mr>
                            <m:mr>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𝑥</m:t>
                                    </m:r>
                                  </m:e>
                                  <m:sub>
                                    <m:r>
                                      <a:rPr lang="en-US" altLang="zh-CN" i="1">
                                        <a:latin typeface="Cambria Math" panose="02040503050406030204" pitchFamily="18" charset="0"/>
                                        <a:ea typeface="楷体" panose="02010609060101010101" pitchFamily="49" charset="-122"/>
                                      </a:rPr>
                                      <m:t>2</m:t>
                                    </m:r>
                                  </m:sub>
                                </m:sSub>
                              </m:e>
                            </m:mr>
                            <m:mr>
                              <m:e>
                                <m:r>
                                  <a:rPr lang="en-US" altLang="zh-CN" i="1">
                                    <a:latin typeface="Cambria Math" panose="02040503050406030204" pitchFamily="18" charset="0"/>
                                    <a:ea typeface="楷体" panose="02010609060101010101" pitchFamily="49" charset="-122"/>
                                  </a:rPr>
                                  <m:t>⋯</m:t>
                                </m:r>
                              </m:e>
                            </m:mr>
                            <m:mr>
                              <m:e>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𝑥</m:t>
                                    </m:r>
                                  </m:e>
                                  <m:sub>
                                    <m:r>
                                      <a:rPr lang="en-US" altLang="zh-CN" i="1">
                                        <a:latin typeface="Cambria Math" panose="02040503050406030204" pitchFamily="18" charset="0"/>
                                        <a:ea typeface="楷体" panose="02010609060101010101" pitchFamily="49" charset="-122"/>
                                      </a:rPr>
                                      <m:t>𝑛</m:t>
                                    </m:r>
                                  </m:sub>
                                </m:sSub>
                              </m:e>
                            </m:mr>
                          </m:m>
                        </m:e>
                      </m:d>
                    </m:oMath>
                  </m:oMathPara>
                </a14:m>
                <a:endParaRPr lang="en-US" altLang="zh-CN" dirty="0" smtClean="0">
                  <a:latin typeface="楷体" panose="02010609060101010101" pitchFamily="49" charset="-122"/>
                  <a:ea typeface="楷体" panose="02010609060101010101" pitchFamily="49" charset="-122"/>
                </a:endParaRPr>
              </a:p>
              <a:p>
                <a:r>
                  <a:rPr lang="zh-CN" altLang="en-US" b="0" dirty="0" smtClean="0">
                    <a:latin typeface="Cambria Math" panose="02040503050406030204" pitchFamily="18" charset="0"/>
                    <a:ea typeface="楷体" panose="02010609060101010101" pitchFamily="49" charset="-122"/>
                  </a:rPr>
                  <a:t>简写为：</a:t>
                </a:r>
                <a:endParaRPr lang="en-US" altLang="zh-CN" b="0"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𝑑𝑋</m:t>
                          </m:r>
                        </m:num>
                        <m:den>
                          <m:r>
                            <a:rPr lang="en-US" altLang="zh-CN" b="0" i="1" smtClean="0">
                              <a:latin typeface="Cambria Math" panose="02040503050406030204" pitchFamily="18" charset="0"/>
                              <a:ea typeface="楷体" panose="02010609060101010101" pitchFamily="49" charset="-122"/>
                            </a:rPr>
                            <m:t>𝑑𝑡</m:t>
                          </m:r>
                        </m:den>
                      </m:f>
                      <m:r>
                        <a:rPr lang="en-US" altLang="zh-CN" b="0" i="1" smtClean="0">
                          <a:latin typeface="Cambria Math" panose="02040503050406030204" pitchFamily="18" charset="0"/>
                          <a:ea typeface="楷体" panose="02010609060101010101" pitchFamily="49" charset="-122"/>
                        </a:rPr>
                        <m:t>=</m:t>
                      </m:r>
                      <m:r>
                        <a:rPr lang="en-US" altLang="zh-CN" b="1" i="0" smtClean="0">
                          <a:latin typeface="Cambria Math" panose="02040503050406030204" pitchFamily="18" charset="0"/>
                          <a:ea typeface="楷体" panose="02010609060101010101" pitchFamily="49" charset="-122"/>
                        </a:rPr>
                        <m:t>𝐀</m:t>
                      </m:r>
                      <m:r>
                        <a:rPr lang="en-US" altLang="zh-CN" b="0" i="1" smtClean="0">
                          <a:latin typeface="Cambria Math" panose="02040503050406030204" pitchFamily="18" charset="0"/>
                          <a:ea typeface="楷体" panose="02010609060101010101" pitchFamily="49" charset="-122"/>
                        </a:rPr>
                        <m:t>𝑋</m:t>
                      </m:r>
                    </m:oMath>
                  </m:oMathPara>
                </a14:m>
                <a:endParaRPr lang="en-US" altLang="zh-CN" dirty="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908528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矩阵常微分方程的解</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取</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0" smtClean="0">
                                  <a:latin typeface="Cambria Math" panose="02040503050406030204" pitchFamily="18" charset="0"/>
                                </a:rPr>
                                <m:t>𝐈</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1" i="0" smtClean="0">
                              <a:latin typeface="Cambria Math" panose="02040503050406030204" pitchFamily="18" charset="0"/>
                            </a:rPr>
                            <m:t>𝐀</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2!</m:t>
                              </m:r>
                            </m:den>
                          </m:f>
                          <m:sSup>
                            <m:sSupPr>
                              <m:ctrlPr>
                                <a:rPr lang="en-US" altLang="zh-CN" b="0" i="1" smtClean="0">
                                  <a:latin typeface="Cambria Math" panose="02040503050406030204" pitchFamily="18" charset="0"/>
                                </a:rPr>
                              </m:ctrlPr>
                            </m:sSupPr>
                            <m:e>
                              <m:r>
                                <a:rPr lang="en-US" altLang="zh-CN" b="1" i="0" smtClean="0">
                                  <a:latin typeface="Cambria Math" panose="02040503050406030204" pitchFamily="18" charset="0"/>
                                </a:rPr>
                                <m:t>𝐀</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3</m:t>
                                  </m:r>
                                </m:sup>
                              </m:sSup>
                            </m:num>
                            <m:den>
                              <m:r>
                                <a:rPr lang="en-US" altLang="zh-CN" b="0" i="1" smtClean="0">
                                  <a:latin typeface="Cambria Math" panose="02040503050406030204" pitchFamily="18" charset="0"/>
                                </a:rPr>
                                <m:t>3!</m:t>
                              </m:r>
                            </m:den>
                          </m:f>
                          <m:sSup>
                            <m:sSupPr>
                              <m:ctrlPr>
                                <a:rPr lang="en-US" altLang="zh-CN" b="0" i="1" smtClean="0">
                                  <a:latin typeface="Cambria Math" panose="02040503050406030204" pitchFamily="18" charset="0"/>
                                </a:rPr>
                              </m:ctrlPr>
                            </m:sSupPr>
                            <m:e>
                              <m:r>
                                <a:rPr lang="en-US" altLang="zh-CN" b="1" i="0" smtClean="0">
                                  <a:latin typeface="Cambria Math" panose="02040503050406030204" pitchFamily="18" charset="0"/>
                                </a:rPr>
                                <m:t>𝐀</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0</m:t>
                          </m:r>
                        </m:sub>
                      </m:sSub>
                    </m:oMath>
                  </m:oMathPara>
                </a14:m>
                <a:endParaRPr lang="en-US" altLang="zh-CN" b="0"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则它满足：</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𝑑𝑋</m:t>
                          </m:r>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1" i="0" smtClean="0">
                              <a:latin typeface="Cambria Math" panose="02040503050406030204" pitchFamily="18" charset="0"/>
                            </a:rPr>
                            <m:t>𝐀</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sSup>
                            <m:sSupPr>
                              <m:ctrlPr>
                                <a:rPr lang="en-US" altLang="zh-CN" b="0" i="1" smtClean="0">
                                  <a:latin typeface="Cambria Math" panose="02040503050406030204" pitchFamily="18" charset="0"/>
                                </a:rPr>
                              </m:ctrlPr>
                            </m:sSupPr>
                            <m:e>
                              <m:r>
                                <a:rPr lang="en-US" altLang="zh-CN" b="1" i="0" smtClean="0">
                                  <a:latin typeface="Cambria Math" panose="02040503050406030204" pitchFamily="18" charset="0"/>
                                </a:rPr>
                                <m:t>𝐀</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2!</m:t>
                              </m:r>
                            </m:den>
                          </m:f>
                          <m:sSup>
                            <m:sSupPr>
                              <m:ctrlPr>
                                <a:rPr lang="en-US" altLang="zh-CN" b="0" i="1" smtClean="0">
                                  <a:latin typeface="Cambria Math" panose="02040503050406030204" pitchFamily="18" charset="0"/>
                                </a:rPr>
                              </m:ctrlPr>
                            </m:sSupPr>
                            <m:e>
                              <m:r>
                                <a:rPr lang="en-US" altLang="zh-CN" b="1" i="0" smtClean="0">
                                  <a:latin typeface="Cambria Math" panose="02040503050406030204" pitchFamily="18" charset="0"/>
                                </a:rPr>
                                <m:t>𝐀</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3</m:t>
                                  </m:r>
                                </m:sup>
                              </m:sSup>
                            </m:num>
                            <m:den>
                              <m:r>
                                <a:rPr lang="en-US" altLang="zh-CN" b="0" i="1" smtClean="0">
                                  <a:latin typeface="Cambria Math" panose="02040503050406030204" pitchFamily="18" charset="0"/>
                                </a:rPr>
                                <m:t>3!</m:t>
                              </m:r>
                            </m:den>
                          </m:f>
                          <m:sSup>
                            <m:sSupPr>
                              <m:ctrlPr>
                                <a:rPr lang="en-US" altLang="zh-CN" b="0" i="1" smtClean="0">
                                  <a:latin typeface="Cambria Math" panose="02040503050406030204" pitchFamily="18" charset="0"/>
                                </a:rPr>
                              </m:ctrlPr>
                            </m:sSupPr>
                            <m:e>
                              <m:r>
                                <a:rPr lang="en-US" altLang="zh-CN" b="1" i="0" smtClean="0">
                                  <a:latin typeface="Cambria Math" panose="02040503050406030204" pitchFamily="18" charset="0"/>
                                </a:rPr>
                                <m:t>𝐀</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0</m:t>
                          </m:r>
                        </m:sub>
                      </m:sSub>
                    </m:oMath>
                  </m:oMathPara>
                </a14:m>
                <a:endParaRPr lang="en-US" altLang="zh-CN" b="0" i="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1" i="0" smtClean="0">
                          <a:latin typeface="Cambria Math" panose="02040503050406030204" pitchFamily="18" charset="0"/>
                        </a:rPr>
                        <m:t>𝐀</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0">
                                  <a:latin typeface="Cambria Math" panose="02040503050406030204" pitchFamily="18" charset="0"/>
                                </a:rPr>
                                <m:t>𝐈</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b="1" i="0">
                              <a:latin typeface="Cambria Math" panose="02040503050406030204" pitchFamily="18" charset="0"/>
                            </a:rPr>
                            <m:t>𝐀</m:t>
                          </m:r>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𝑡</m:t>
                                  </m:r>
                                </m:e>
                                <m:sup>
                                  <m:r>
                                    <a:rPr lang="en-US" altLang="zh-CN" i="1">
                                      <a:latin typeface="Cambria Math" panose="02040503050406030204" pitchFamily="18" charset="0"/>
                                    </a:rPr>
                                    <m:t>2</m:t>
                                  </m:r>
                                </m:sup>
                              </m:sSup>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r>
                                <a:rPr lang="en-US" altLang="zh-CN" b="1" i="0">
                                  <a:latin typeface="Cambria Math" panose="02040503050406030204" pitchFamily="18" charset="0"/>
                                </a:rPr>
                                <m:t>𝐀</m:t>
                              </m:r>
                            </m:e>
                            <m:sup>
                              <m:r>
                                <a:rPr lang="en-US" altLang="zh-CN" i="1">
                                  <a:latin typeface="Cambria Math" panose="02040503050406030204" pitchFamily="18" charset="0"/>
                                </a:rPr>
                                <m:t>2</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𝑡</m:t>
                                  </m:r>
                                </m:e>
                                <m:sup>
                                  <m:r>
                                    <a:rPr lang="en-US" altLang="zh-CN" i="1">
                                      <a:latin typeface="Cambria Math" panose="02040503050406030204" pitchFamily="18" charset="0"/>
                                    </a:rPr>
                                    <m:t>3</m:t>
                                  </m:r>
                                </m:sup>
                              </m:sSup>
                            </m:num>
                            <m:den>
                              <m:r>
                                <a:rPr lang="en-US" altLang="zh-CN" i="1">
                                  <a:latin typeface="Cambria Math" panose="02040503050406030204" pitchFamily="18" charset="0"/>
                                </a:rPr>
                                <m:t>3!</m:t>
                              </m:r>
                            </m:den>
                          </m:f>
                          <m:sSup>
                            <m:sSupPr>
                              <m:ctrlPr>
                                <a:rPr lang="en-US" altLang="zh-CN" i="1">
                                  <a:latin typeface="Cambria Math" panose="02040503050406030204" pitchFamily="18" charset="0"/>
                                </a:rPr>
                              </m:ctrlPr>
                            </m:sSupPr>
                            <m:e>
                              <m:r>
                                <a:rPr lang="en-US" altLang="zh-CN" b="1" i="0">
                                  <a:latin typeface="Cambria Math" panose="02040503050406030204" pitchFamily="18" charset="0"/>
                                </a:rPr>
                                <m:t>𝐀</m:t>
                              </m:r>
                            </m:e>
                            <m:sup>
                              <m:r>
                                <a:rPr lang="en-US" altLang="zh-CN" i="1">
                                  <a:latin typeface="Cambria Math" panose="02040503050406030204" pitchFamily="18" charset="0"/>
                                </a:rPr>
                                <m:t>3</m:t>
                              </m:r>
                            </m:sup>
                          </m:sSup>
                          <m:r>
                            <a:rPr lang="en-US" altLang="zh-CN" i="1">
                              <a:latin typeface="Cambria Math" panose="02040503050406030204" pitchFamily="18" charset="0"/>
                            </a:rPr>
                            <m:t>+⋯</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1" i="0" smtClean="0">
                          <a:latin typeface="Cambria Math" panose="02040503050406030204" pitchFamily="18" charset="0"/>
                        </a:rPr>
                        <m:t>𝐀</m:t>
                      </m:r>
                      <m:r>
                        <a:rPr lang="en-US" altLang="zh-CN" b="0" i="1" smtClean="0">
                          <a:latin typeface="Cambria Math" panose="02040503050406030204" pitchFamily="18" charset="0"/>
                        </a:rPr>
                        <m:t>𝑋</m:t>
                      </m:r>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是微分方程的解</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87390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矩阵的指数运算</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对于</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矩阵</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和实变量</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，定义指数运算：</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1" i="0" smtClean="0">
                                  <a:latin typeface="Cambria Math" panose="02040503050406030204" pitchFamily="18" charset="0"/>
                                </a:rPr>
                                <m:t>𝐀</m:t>
                              </m:r>
                              <m:r>
                                <a:rPr lang="en-US" altLang="zh-CN" b="0" i="1" smtClean="0">
                                  <a:latin typeface="Cambria Math" panose="02040503050406030204" pitchFamily="18" charset="0"/>
                                </a:rPr>
                                <m:t>𝑡</m:t>
                              </m:r>
                            </m:e>
                          </m:d>
                        </m:e>
                      </m:func>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b="1" i="0">
                          <a:latin typeface="Cambria Math" panose="02040503050406030204" pitchFamily="18" charset="0"/>
                        </a:rPr>
                        <m:t>𝐀</m:t>
                      </m:r>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𝑡</m:t>
                              </m:r>
                            </m:e>
                            <m:sup>
                              <m:r>
                                <a:rPr lang="en-US" altLang="zh-CN" i="1">
                                  <a:latin typeface="Cambria Math" panose="02040503050406030204" pitchFamily="18" charset="0"/>
                                </a:rPr>
                                <m:t>2</m:t>
                              </m:r>
                            </m:sup>
                          </m:sSup>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r>
                            <a:rPr lang="en-US" altLang="zh-CN" b="1" i="0">
                              <a:latin typeface="Cambria Math" panose="02040503050406030204" pitchFamily="18" charset="0"/>
                            </a:rPr>
                            <m:t>𝐀</m:t>
                          </m:r>
                        </m:e>
                        <m:sup>
                          <m:r>
                            <a:rPr lang="en-US" altLang="zh-CN" i="1">
                              <a:latin typeface="Cambria Math" panose="02040503050406030204" pitchFamily="18" charset="0"/>
                            </a:rPr>
                            <m:t>2</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𝑡</m:t>
                              </m:r>
                            </m:e>
                            <m:sup>
                              <m:r>
                                <a:rPr lang="en-US" altLang="zh-CN" i="1">
                                  <a:latin typeface="Cambria Math" panose="02040503050406030204" pitchFamily="18" charset="0"/>
                                </a:rPr>
                                <m:t>3</m:t>
                              </m:r>
                            </m:sup>
                          </m:sSup>
                        </m:num>
                        <m:den>
                          <m:r>
                            <a:rPr lang="en-US" altLang="zh-CN" i="1">
                              <a:latin typeface="Cambria Math" panose="02040503050406030204" pitchFamily="18" charset="0"/>
                            </a:rPr>
                            <m:t>3!</m:t>
                          </m:r>
                        </m:den>
                      </m:f>
                      <m:sSup>
                        <m:sSupPr>
                          <m:ctrlPr>
                            <a:rPr lang="en-US" altLang="zh-CN" i="1">
                              <a:latin typeface="Cambria Math" panose="02040503050406030204" pitchFamily="18" charset="0"/>
                            </a:rPr>
                          </m:ctrlPr>
                        </m:sSupPr>
                        <m:e>
                          <m:r>
                            <a:rPr lang="en-US" altLang="zh-CN" b="1" i="0">
                              <a:latin typeface="Cambria Math" panose="02040503050406030204" pitchFamily="18" charset="0"/>
                            </a:rPr>
                            <m:t>𝐀</m:t>
                          </m:r>
                        </m:e>
                        <m:sup>
                          <m:r>
                            <a:rPr lang="en-US" altLang="zh-CN" i="1">
                              <a:latin typeface="Cambria Math" panose="02040503050406030204" pitchFamily="18" charset="0"/>
                            </a:rPr>
                            <m:t>3</m:t>
                          </m:r>
                        </m:sup>
                      </m:sSup>
                      <m:r>
                        <a:rPr lang="en-US" altLang="zh-CN" i="1">
                          <a:latin typeface="Cambria Math" panose="02040503050406030204" pitchFamily="18" charset="0"/>
                        </a:rPr>
                        <m:t>+⋯</m:t>
                      </m:r>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利用矩阵指数运算表示微分方程的解：</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𝑑𝑋</m:t>
                          </m:r>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m:t>
                      </m:r>
                      <m:r>
                        <a:rPr lang="en-US" altLang="zh-CN" b="1" i="0" smtClean="0">
                          <a:latin typeface="Cambria Math" panose="02040503050406030204" pitchFamily="18" charset="0"/>
                        </a:rPr>
                        <m:t>𝐀</m:t>
                      </m:r>
                      <m:r>
                        <a:rPr lang="en-US" altLang="zh-CN" b="0" i="1" smtClean="0">
                          <a:latin typeface="Cambria Math" panose="02040503050406030204" pitchFamily="18" charset="0"/>
                        </a:rPr>
                        <m:t>𝑋</m:t>
                      </m:r>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1" i="0" smtClean="0">
                                  <a:latin typeface="Cambria Math" panose="02040503050406030204" pitchFamily="18" charset="0"/>
                                </a:rPr>
                                <m:t>𝐀</m:t>
                              </m:r>
                              <m:r>
                                <a:rPr lang="en-US" altLang="zh-CN" b="0" i="1" smtClean="0">
                                  <a:latin typeface="Cambria Math" panose="02040503050406030204" pitchFamily="18" charset="0"/>
                                </a:rPr>
                                <m:t>𝑡</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0</m:t>
                              </m:r>
                            </m:sub>
                          </m:sSub>
                        </m:e>
                      </m:func>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2073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计算示例</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8650" y="4536831"/>
            <a:ext cx="7886700" cy="1640132"/>
          </a:xfrm>
        </p:spPr>
        <p:txBody>
          <a:bodyPr>
            <a:normAutofit/>
          </a:bodyPr>
          <a:lstStyle/>
          <a:p>
            <a:pPr>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向量</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z</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baseline="30000" dirty="0" smtClean="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绕单位旋转轴</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ω</a:t>
            </a:r>
            <a:r>
              <a:rPr lang="en-US" altLang="zh-CN" i="1" baseline="-25000" dirty="0" err="1"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ω</a:t>
            </a:r>
            <a:r>
              <a:rPr lang="en-US" altLang="zh-CN" i="1" baseline="-25000" dirty="0" err="1"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ω</a:t>
            </a:r>
            <a:r>
              <a:rPr lang="en-US" altLang="zh-CN" i="1" baseline="-25000" dirty="0" err="1" smtClean="0">
                <a:latin typeface="Times New Roman" panose="02020603050405020304" pitchFamily="18" charset="0"/>
                <a:ea typeface="楷体" panose="02010609060101010101" pitchFamily="49" charset="-122"/>
                <a:cs typeface="Times New Roman" panose="02020603050405020304" pitchFamily="18" charset="0"/>
              </a:rPr>
              <a:t>z</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baseline="30000" dirty="0" smtClean="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以单位角速度匀速旋转，计算</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时刻的旋转矩阵</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单位旋转轴满足：</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ω</a:t>
            </a:r>
            <a:r>
              <a:rPr lang="en-US" altLang="zh-CN" i="1" baseline="-25000"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ω</a:t>
            </a:r>
            <a:r>
              <a:rPr lang="en-US" altLang="zh-CN" i="1" baseline="-25000"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ω</a:t>
            </a:r>
            <a:r>
              <a:rPr lang="en-US" altLang="zh-CN" i="1" baseline="-25000" dirty="0" smtClean="0">
                <a:latin typeface="Times New Roman" panose="02020603050405020304" pitchFamily="18" charset="0"/>
                <a:ea typeface="楷体" panose="02010609060101010101" pitchFamily="49" charset="-122"/>
                <a:cs typeface="Times New Roman" panose="02020603050405020304" pitchFamily="18" charset="0"/>
              </a:rPr>
              <a:t>z</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1</a:t>
            </a:r>
          </a:p>
          <a:p>
            <a:pPr>
              <a:lnSpc>
                <a:spcPct val="100000"/>
              </a:lnSpc>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4" name="Group 18"/>
          <p:cNvGrpSpPr>
            <a:grpSpLocks noChangeAspect="1"/>
          </p:cNvGrpSpPr>
          <p:nvPr/>
        </p:nvGrpSpPr>
        <p:grpSpPr bwMode="auto">
          <a:xfrm>
            <a:off x="2661505" y="1612150"/>
            <a:ext cx="3692525" cy="2763837"/>
            <a:chOff x="495" y="1070"/>
            <a:chExt cx="2326" cy="1741"/>
          </a:xfrm>
        </p:grpSpPr>
        <p:sp>
          <p:nvSpPr>
            <p:cNvPr id="5" name="Freeform 20"/>
            <p:cNvSpPr>
              <a:spLocks/>
            </p:cNvSpPr>
            <p:nvPr/>
          </p:nvSpPr>
          <p:spPr bwMode="auto">
            <a:xfrm>
              <a:off x="1766" y="1070"/>
              <a:ext cx="721" cy="1630"/>
            </a:xfrm>
            <a:custGeom>
              <a:avLst/>
              <a:gdLst>
                <a:gd name="T0" fmla="*/ 291 w 2101"/>
                <a:gd name="T1" fmla="*/ 97 h 4753"/>
                <a:gd name="T2" fmla="*/ 525 w 2101"/>
                <a:gd name="T3" fmla="*/ 2552 h 4753"/>
                <a:gd name="T4" fmla="*/ 1811 w 2101"/>
                <a:gd name="T5" fmla="*/ 4656 h 4753"/>
                <a:gd name="T6" fmla="*/ 1577 w 2101"/>
                <a:gd name="T7" fmla="*/ 2201 h 4753"/>
                <a:gd name="T8" fmla="*/ 291 w 2101"/>
                <a:gd name="T9" fmla="*/ 97 h 4753"/>
              </a:gdLst>
              <a:ahLst/>
              <a:cxnLst>
                <a:cxn ang="0">
                  <a:pos x="T0" y="T1"/>
                </a:cxn>
                <a:cxn ang="0">
                  <a:pos x="T2" y="T3"/>
                </a:cxn>
                <a:cxn ang="0">
                  <a:pos x="T4" y="T5"/>
                </a:cxn>
                <a:cxn ang="0">
                  <a:pos x="T6" y="T7"/>
                </a:cxn>
                <a:cxn ang="0">
                  <a:pos x="T8" y="T9"/>
                </a:cxn>
              </a:cxnLst>
              <a:rect l="0" t="0" r="r" b="b"/>
              <a:pathLst>
                <a:path w="2101" h="4753">
                  <a:moveTo>
                    <a:pt x="291" y="97"/>
                  </a:moveTo>
                  <a:cubicBezTo>
                    <a:pt x="0" y="193"/>
                    <a:pt x="105" y="1293"/>
                    <a:pt x="525" y="2552"/>
                  </a:cubicBezTo>
                  <a:cubicBezTo>
                    <a:pt x="944" y="3811"/>
                    <a:pt x="1520" y="4753"/>
                    <a:pt x="1811" y="4656"/>
                  </a:cubicBezTo>
                  <a:cubicBezTo>
                    <a:pt x="2101" y="4559"/>
                    <a:pt x="1997" y="3460"/>
                    <a:pt x="1577" y="2201"/>
                  </a:cubicBezTo>
                  <a:cubicBezTo>
                    <a:pt x="1157" y="942"/>
                    <a:pt x="581" y="0"/>
                    <a:pt x="291" y="97"/>
                  </a:cubicBezTo>
                  <a:close/>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1"/>
            <p:cNvSpPr>
              <a:spLocks/>
            </p:cNvSpPr>
            <p:nvPr/>
          </p:nvSpPr>
          <p:spPr bwMode="auto">
            <a:xfrm>
              <a:off x="2042" y="1688"/>
              <a:ext cx="81" cy="313"/>
            </a:xfrm>
            <a:custGeom>
              <a:avLst/>
              <a:gdLst>
                <a:gd name="T0" fmla="*/ 69 w 235"/>
                <a:gd name="T1" fmla="*/ 3 h 912"/>
                <a:gd name="T2" fmla="*/ 35 w 235"/>
                <a:gd name="T3" fmla="*/ 312 h 912"/>
                <a:gd name="T4" fmla="*/ 235 w 235"/>
                <a:gd name="T5" fmla="*/ 912 h 912"/>
              </a:gdLst>
              <a:ahLst/>
              <a:cxnLst>
                <a:cxn ang="0">
                  <a:pos x="T0" y="T1"/>
                </a:cxn>
                <a:cxn ang="0">
                  <a:pos x="T2" y="T3"/>
                </a:cxn>
                <a:cxn ang="0">
                  <a:pos x="T4" y="T5"/>
                </a:cxn>
              </a:cxnLst>
              <a:rect l="0" t="0" r="r" b="b"/>
              <a:pathLst>
                <a:path w="235" h="912">
                  <a:moveTo>
                    <a:pt x="69" y="3"/>
                  </a:moveTo>
                  <a:cubicBezTo>
                    <a:pt x="13" y="0"/>
                    <a:pt x="0" y="120"/>
                    <a:pt x="35" y="312"/>
                  </a:cubicBezTo>
                  <a:cubicBezTo>
                    <a:pt x="70" y="505"/>
                    <a:pt x="148" y="737"/>
                    <a:pt x="235" y="912"/>
                  </a:cubicBez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2"/>
            <p:cNvSpPr>
              <a:spLocks/>
            </p:cNvSpPr>
            <p:nvPr/>
          </p:nvSpPr>
          <p:spPr bwMode="auto">
            <a:xfrm>
              <a:off x="654" y="2151"/>
              <a:ext cx="81" cy="312"/>
            </a:xfrm>
            <a:custGeom>
              <a:avLst/>
              <a:gdLst>
                <a:gd name="T0" fmla="*/ 69 w 235"/>
                <a:gd name="T1" fmla="*/ 3 h 912"/>
                <a:gd name="T2" fmla="*/ 35 w 235"/>
                <a:gd name="T3" fmla="*/ 313 h 912"/>
                <a:gd name="T4" fmla="*/ 235 w 235"/>
                <a:gd name="T5" fmla="*/ 912 h 912"/>
              </a:gdLst>
              <a:ahLst/>
              <a:cxnLst>
                <a:cxn ang="0">
                  <a:pos x="T0" y="T1"/>
                </a:cxn>
                <a:cxn ang="0">
                  <a:pos x="T2" y="T3"/>
                </a:cxn>
                <a:cxn ang="0">
                  <a:pos x="T4" y="T5"/>
                </a:cxn>
              </a:cxnLst>
              <a:rect l="0" t="0" r="r" b="b"/>
              <a:pathLst>
                <a:path w="235" h="912">
                  <a:moveTo>
                    <a:pt x="69" y="3"/>
                  </a:moveTo>
                  <a:cubicBezTo>
                    <a:pt x="13" y="0"/>
                    <a:pt x="0" y="120"/>
                    <a:pt x="35" y="313"/>
                  </a:cubicBezTo>
                  <a:cubicBezTo>
                    <a:pt x="70" y="505"/>
                    <a:pt x="147" y="737"/>
                    <a:pt x="235" y="912"/>
                  </a:cubicBezTo>
                </a:path>
              </a:pathLst>
            </a:custGeom>
            <a:noFill/>
            <a:ln w="11113"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23"/>
            <p:cNvSpPr>
              <a:spLocks noChangeShapeType="1"/>
            </p:cNvSpPr>
            <p:nvPr/>
          </p:nvSpPr>
          <p:spPr bwMode="auto">
            <a:xfrm flipH="1" flipV="1">
              <a:off x="1883" y="1101"/>
              <a:ext cx="244" cy="784"/>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24"/>
            <p:cNvSpPr>
              <a:spLocks noChangeShapeType="1"/>
            </p:cNvSpPr>
            <p:nvPr/>
          </p:nvSpPr>
          <p:spPr bwMode="auto">
            <a:xfrm flipH="1">
              <a:off x="2111" y="1885"/>
              <a:ext cx="16" cy="462"/>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25"/>
            <p:cNvSpPr>
              <a:spLocks noChangeShapeType="1"/>
            </p:cNvSpPr>
            <p:nvPr/>
          </p:nvSpPr>
          <p:spPr bwMode="auto">
            <a:xfrm flipV="1">
              <a:off x="495" y="1101"/>
              <a:ext cx="1388" cy="462"/>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26"/>
            <p:cNvSpPr>
              <a:spLocks noChangeShapeType="1"/>
            </p:cNvSpPr>
            <p:nvPr/>
          </p:nvSpPr>
          <p:spPr bwMode="auto">
            <a:xfrm flipV="1">
              <a:off x="722" y="2347"/>
              <a:ext cx="1389" cy="464"/>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29"/>
            <p:cNvSpPr>
              <a:spLocks noChangeShapeType="1"/>
            </p:cNvSpPr>
            <p:nvPr/>
          </p:nvSpPr>
          <p:spPr bwMode="auto">
            <a:xfrm flipV="1">
              <a:off x="708" y="2217"/>
              <a:ext cx="98" cy="33"/>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30"/>
            <p:cNvSpPr>
              <a:spLocks noChangeShapeType="1"/>
            </p:cNvSpPr>
            <p:nvPr/>
          </p:nvSpPr>
          <p:spPr bwMode="auto">
            <a:xfrm flipH="1" flipV="1">
              <a:off x="806" y="2217"/>
              <a:ext cx="30" cy="98"/>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31"/>
            <p:cNvSpPr>
              <a:spLocks noChangeShapeType="1"/>
            </p:cNvSpPr>
            <p:nvPr/>
          </p:nvSpPr>
          <p:spPr bwMode="auto">
            <a:xfrm flipV="1">
              <a:off x="739" y="1171"/>
              <a:ext cx="1079" cy="1176"/>
            </a:xfrm>
            <a:prstGeom prst="line">
              <a:avLst/>
            </a:prstGeom>
            <a:noFill/>
            <a:ln w="11113" cap="rnd">
              <a:solidFill>
                <a:srgbClr val="FF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2"/>
            <p:cNvSpPr>
              <a:spLocks/>
            </p:cNvSpPr>
            <p:nvPr/>
          </p:nvSpPr>
          <p:spPr bwMode="auto">
            <a:xfrm>
              <a:off x="1801" y="1101"/>
              <a:ext cx="82" cy="87"/>
            </a:xfrm>
            <a:custGeom>
              <a:avLst/>
              <a:gdLst>
                <a:gd name="T0" fmla="*/ 241 w 241"/>
                <a:gd name="T1" fmla="*/ 0 h 254"/>
                <a:gd name="T2" fmla="*/ 103 w 241"/>
                <a:gd name="T3" fmla="*/ 254 h 254"/>
                <a:gd name="T4" fmla="*/ 0 w 241"/>
                <a:gd name="T5" fmla="*/ 159 h 254"/>
                <a:gd name="T6" fmla="*/ 241 w 241"/>
                <a:gd name="T7" fmla="*/ 0 h 254"/>
              </a:gdLst>
              <a:ahLst/>
              <a:cxnLst>
                <a:cxn ang="0">
                  <a:pos x="T0" y="T1"/>
                </a:cxn>
                <a:cxn ang="0">
                  <a:pos x="T2" y="T3"/>
                </a:cxn>
                <a:cxn ang="0">
                  <a:pos x="T4" y="T5"/>
                </a:cxn>
                <a:cxn ang="0">
                  <a:pos x="T6" y="T7"/>
                </a:cxn>
              </a:cxnLst>
              <a:rect l="0" t="0" r="r" b="b"/>
              <a:pathLst>
                <a:path w="241" h="254">
                  <a:moveTo>
                    <a:pt x="241" y="0"/>
                  </a:moveTo>
                  <a:lnTo>
                    <a:pt x="103" y="254"/>
                  </a:lnTo>
                  <a:lnTo>
                    <a:pt x="0" y="159"/>
                  </a:lnTo>
                  <a:lnTo>
                    <a:pt x="241" y="0"/>
                  </a:lnTo>
                  <a:close/>
                </a:path>
              </a:pathLst>
            </a:custGeom>
            <a:solidFill>
              <a:srgbClr val="FF00FF"/>
            </a:solidFill>
            <a:ln w="11113" cap="rnd">
              <a:solidFill>
                <a:srgbClr val="FF00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Line 33"/>
            <p:cNvSpPr>
              <a:spLocks noChangeShapeType="1"/>
            </p:cNvSpPr>
            <p:nvPr/>
          </p:nvSpPr>
          <p:spPr bwMode="auto">
            <a:xfrm>
              <a:off x="739" y="2347"/>
              <a:ext cx="1276" cy="0"/>
            </a:xfrm>
            <a:prstGeom prst="line">
              <a:avLst/>
            </a:prstGeom>
            <a:noFill/>
            <a:ln w="11113" cap="rnd">
              <a:solidFill>
                <a:srgbClr val="FF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4"/>
            <p:cNvSpPr>
              <a:spLocks/>
            </p:cNvSpPr>
            <p:nvPr/>
          </p:nvSpPr>
          <p:spPr bwMode="auto">
            <a:xfrm>
              <a:off x="2015" y="2324"/>
              <a:ext cx="96" cy="48"/>
            </a:xfrm>
            <a:custGeom>
              <a:avLst/>
              <a:gdLst>
                <a:gd name="T0" fmla="*/ 280 w 280"/>
                <a:gd name="T1" fmla="*/ 70 h 140"/>
                <a:gd name="T2" fmla="*/ 0 w 280"/>
                <a:gd name="T3" fmla="*/ 140 h 140"/>
                <a:gd name="T4" fmla="*/ 0 w 280"/>
                <a:gd name="T5" fmla="*/ 0 h 140"/>
                <a:gd name="T6" fmla="*/ 280 w 280"/>
                <a:gd name="T7" fmla="*/ 70 h 140"/>
              </a:gdLst>
              <a:ahLst/>
              <a:cxnLst>
                <a:cxn ang="0">
                  <a:pos x="T0" y="T1"/>
                </a:cxn>
                <a:cxn ang="0">
                  <a:pos x="T2" y="T3"/>
                </a:cxn>
                <a:cxn ang="0">
                  <a:pos x="T4" y="T5"/>
                </a:cxn>
                <a:cxn ang="0">
                  <a:pos x="T6" y="T7"/>
                </a:cxn>
              </a:cxnLst>
              <a:rect l="0" t="0" r="r" b="b"/>
              <a:pathLst>
                <a:path w="280" h="140">
                  <a:moveTo>
                    <a:pt x="280" y="70"/>
                  </a:moveTo>
                  <a:lnTo>
                    <a:pt x="0" y="140"/>
                  </a:lnTo>
                  <a:lnTo>
                    <a:pt x="0" y="0"/>
                  </a:lnTo>
                  <a:lnTo>
                    <a:pt x="280" y="70"/>
                  </a:lnTo>
                  <a:close/>
                </a:path>
              </a:pathLst>
            </a:custGeom>
            <a:solidFill>
              <a:srgbClr val="FF00FF"/>
            </a:solidFill>
            <a:ln w="11113" cap="rnd">
              <a:solidFill>
                <a:srgbClr val="FF00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Line 35"/>
            <p:cNvSpPr>
              <a:spLocks noChangeShapeType="1"/>
            </p:cNvSpPr>
            <p:nvPr/>
          </p:nvSpPr>
          <p:spPr bwMode="auto">
            <a:xfrm flipH="1" flipV="1">
              <a:off x="524" y="1655"/>
              <a:ext cx="215" cy="692"/>
            </a:xfrm>
            <a:prstGeom prst="line">
              <a:avLst/>
            </a:prstGeom>
            <a:noFill/>
            <a:ln w="11113" cap="rnd">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36"/>
            <p:cNvSpPr>
              <a:spLocks/>
            </p:cNvSpPr>
            <p:nvPr/>
          </p:nvSpPr>
          <p:spPr bwMode="auto">
            <a:xfrm>
              <a:off x="495" y="1563"/>
              <a:ext cx="52" cy="99"/>
            </a:xfrm>
            <a:custGeom>
              <a:avLst/>
              <a:gdLst>
                <a:gd name="T0" fmla="*/ 0 w 150"/>
                <a:gd name="T1" fmla="*/ 0 h 288"/>
                <a:gd name="T2" fmla="*/ 150 w 150"/>
                <a:gd name="T3" fmla="*/ 247 h 288"/>
                <a:gd name="T4" fmla="*/ 17 w 150"/>
                <a:gd name="T5" fmla="*/ 288 h 288"/>
                <a:gd name="T6" fmla="*/ 0 w 150"/>
                <a:gd name="T7" fmla="*/ 0 h 288"/>
              </a:gdLst>
              <a:ahLst/>
              <a:cxnLst>
                <a:cxn ang="0">
                  <a:pos x="T0" y="T1"/>
                </a:cxn>
                <a:cxn ang="0">
                  <a:pos x="T2" y="T3"/>
                </a:cxn>
                <a:cxn ang="0">
                  <a:pos x="T4" y="T5"/>
                </a:cxn>
                <a:cxn ang="0">
                  <a:pos x="T6" y="T7"/>
                </a:cxn>
              </a:cxnLst>
              <a:rect l="0" t="0" r="r" b="b"/>
              <a:pathLst>
                <a:path w="150" h="288">
                  <a:moveTo>
                    <a:pt x="0" y="0"/>
                  </a:moveTo>
                  <a:lnTo>
                    <a:pt x="150" y="247"/>
                  </a:lnTo>
                  <a:lnTo>
                    <a:pt x="17" y="288"/>
                  </a:lnTo>
                  <a:lnTo>
                    <a:pt x="0" y="0"/>
                  </a:lnTo>
                  <a:close/>
                </a:path>
              </a:pathLst>
            </a:custGeom>
            <a:solidFill>
              <a:srgbClr val="0000FF"/>
            </a:solidFill>
            <a:ln w="11113" cap="rnd">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Line 37"/>
            <p:cNvSpPr>
              <a:spLocks noChangeShapeType="1"/>
            </p:cNvSpPr>
            <p:nvPr/>
          </p:nvSpPr>
          <p:spPr bwMode="auto">
            <a:xfrm flipH="1">
              <a:off x="726" y="2347"/>
              <a:ext cx="13" cy="368"/>
            </a:xfrm>
            <a:prstGeom prst="line">
              <a:avLst/>
            </a:prstGeom>
            <a:noFill/>
            <a:ln w="11113" cap="rnd">
              <a:solidFill>
                <a:srgbClr val="0000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8"/>
            <p:cNvSpPr>
              <a:spLocks/>
            </p:cNvSpPr>
            <p:nvPr/>
          </p:nvSpPr>
          <p:spPr bwMode="auto">
            <a:xfrm>
              <a:off x="702" y="2713"/>
              <a:ext cx="48" cy="98"/>
            </a:xfrm>
            <a:custGeom>
              <a:avLst/>
              <a:gdLst>
                <a:gd name="T0" fmla="*/ 60 w 140"/>
                <a:gd name="T1" fmla="*/ 283 h 283"/>
                <a:gd name="T2" fmla="*/ 0 w 140"/>
                <a:gd name="T3" fmla="*/ 0 h 283"/>
                <a:gd name="T4" fmla="*/ 140 w 140"/>
                <a:gd name="T5" fmla="*/ 5 h 283"/>
                <a:gd name="T6" fmla="*/ 60 w 140"/>
                <a:gd name="T7" fmla="*/ 283 h 283"/>
              </a:gdLst>
              <a:ahLst/>
              <a:cxnLst>
                <a:cxn ang="0">
                  <a:pos x="T0" y="T1"/>
                </a:cxn>
                <a:cxn ang="0">
                  <a:pos x="T2" y="T3"/>
                </a:cxn>
                <a:cxn ang="0">
                  <a:pos x="T4" y="T5"/>
                </a:cxn>
                <a:cxn ang="0">
                  <a:pos x="T6" y="T7"/>
                </a:cxn>
              </a:cxnLst>
              <a:rect l="0" t="0" r="r" b="b"/>
              <a:pathLst>
                <a:path w="140" h="283">
                  <a:moveTo>
                    <a:pt x="60" y="283"/>
                  </a:moveTo>
                  <a:lnTo>
                    <a:pt x="0" y="0"/>
                  </a:lnTo>
                  <a:lnTo>
                    <a:pt x="140" y="5"/>
                  </a:lnTo>
                  <a:lnTo>
                    <a:pt x="60" y="283"/>
                  </a:lnTo>
                  <a:close/>
                </a:path>
              </a:pathLst>
            </a:custGeom>
            <a:solidFill>
              <a:srgbClr val="0000FF"/>
            </a:solidFill>
            <a:ln w="11113" cap="rnd">
              <a:solidFill>
                <a:srgbClr val="0000FF"/>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Line 39"/>
            <p:cNvSpPr>
              <a:spLocks noChangeShapeType="1"/>
            </p:cNvSpPr>
            <p:nvPr/>
          </p:nvSpPr>
          <p:spPr bwMode="auto">
            <a:xfrm flipV="1">
              <a:off x="739" y="1684"/>
              <a:ext cx="1991" cy="663"/>
            </a:xfrm>
            <a:prstGeom prst="line">
              <a:avLst/>
            </a:prstGeom>
            <a:noFill/>
            <a:ln w="11113" cap="rnd">
              <a:solidFill>
                <a:srgbClr val="007F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0"/>
            <p:cNvSpPr>
              <a:spLocks/>
            </p:cNvSpPr>
            <p:nvPr/>
          </p:nvSpPr>
          <p:spPr bwMode="auto">
            <a:xfrm>
              <a:off x="2722" y="1654"/>
              <a:ext cx="99" cy="53"/>
            </a:xfrm>
            <a:custGeom>
              <a:avLst/>
              <a:gdLst>
                <a:gd name="T0" fmla="*/ 288 w 288"/>
                <a:gd name="T1" fmla="*/ 0 h 155"/>
                <a:gd name="T2" fmla="*/ 44 w 288"/>
                <a:gd name="T3" fmla="*/ 155 h 155"/>
                <a:gd name="T4" fmla="*/ 0 w 288"/>
                <a:gd name="T5" fmla="*/ 22 h 155"/>
                <a:gd name="T6" fmla="*/ 288 w 288"/>
                <a:gd name="T7" fmla="*/ 0 h 155"/>
              </a:gdLst>
              <a:ahLst/>
              <a:cxnLst>
                <a:cxn ang="0">
                  <a:pos x="T0" y="T1"/>
                </a:cxn>
                <a:cxn ang="0">
                  <a:pos x="T2" y="T3"/>
                </a:cxn>
                <a:cxn ang="0">
                  <a:pos x="T4" y="T5"/>
                </a:cxn>
                <a:cxn ang="0">
                  <a:pos x="T6" y="T7"/>
                </a:cxn>
              </a:cxnLst>
              <a:rect l="0" t="0" r="r" b="b"/>
              <a:pathLst>
                <a:path w="288" h="155">
                  <a:moveTo>
                    <a:pt x="288" y="0"/>
                  </a:moveTo>
                  <a:lnTo>
                    <a:pt x="44" y="155"/>
                  </a:lnTo>
                  <a:lnTo>
                    <a:pt x="0" y="22"/>
                  </a:lnTo>
                  <a:lnTo>
                    <a:pt x="288" y="0"/>
                  </a:lnTo>
                  <a:close/>
                </a:path>
              </a:pathLst>
            </a:custGeom>
            <a:solidFill>
              <a:srgbClr val="007F00"/>
            </a:solidFill>
            <a:ln w="11113" cap="rnd">
              <a:solidFill>
                <a:srgbClr val="007F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a14="http://schemas.microsoft.com/office/drawing/2010/main">
        <mc:Choice Requires="a14">
          <p:sp>
            <p:nvSpPr>
              <p:cNvPr id="30" name="文本框 29"/>
              <p:cNvSpPr txBox="1"/>
              <p:nvPr/>
            </p:nvSpPr>
            <p:spPr>
              <a:xfrm>
                <a:off x="4792784" y="998508"/>
                <a:ext cx="1538562" cy="11574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cs typeface="Times New Roman" panose="02020603050405020304" pitchFamily="18" charset="0"/>
                            </a:rPr>
                          </m:ctrlPr>
                        </m:sSubPr>
                        <m:e>
                          <m:r>
                            <a:rPr lang="en-US" altLang="zh-CN" sz="2800" b="1" i="0" smtClean="0">
                              <a:latin typeface="Cambria Math" panose="02040503050406030204" pitchFamily="18" charset="0"/>
                              <a:cs typeface="Times New Roman" panose="02020603050405020304" pitchFamily="18" charset="0"/>
                            </a:rPr>
                            <m:t>𝐫</m:t>
                          </m:r>
                        </m:e>
                        <m:sub>
                          <m:r>
                            <a:rPr lang="en-US" altLang="zh-CN" sz="2800" b="0" i="0" smtClean="0">
                              <a:latin typeface="Cambria Math" panose="02040503050406030204" pitchFamily="18" charset="0"/>
                              <a:cs typeface="Times New Roman" panose="02020603050405020304" pitchFamily="18" charset="0"/>
                            </a:rPr>
                            <m:t>0</m:t>
                          </m:r>
                        </m:sub>
                      </m:sSub>
                      <m:r>
                        <a:rPr lang="en-US" altLang="zh-CN" sz="2800" b="0" i="1" smtClean="0">
                          <a:latin typeface="Cambria Math" panose="02040503050406030204" pitchFamily="18" charset="0"/>
                          <a:cs typeface="Times New Roman" panose="02020603050405020304" pitchFamily="18" charset="0"/>
                        </a:rPr>
                        <m:t>=</m:t>
                      </m:r>
                      <m:d>
                        <m:dPr>
                          <m:begChr m:val="["/>
                          <m:endChr m:val="]"/>
                          <m:ctrlPr>
                            <a:rPr lang="en-US" altLang="zh-CN" sz="2800" b="0" i="1" smtClean="0">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sz="2800" b="0" i="1" smtClean="0">
                                  <a:latin typeface="Cambria Math" panose="02040503050406030204" pitchFamily="18" charset="0"/>
                                  <a:cs typeface="Times New Roman" panose="02020603050405020304" pitchFamily="18" charset="0"/>
                                </a:rPr>
                              </m:ctrlPr>
                            </m:mPr>
                            <m:mr>
                              <m:e>
                                <m:r>
                                  <m:rPr>
                                    <m:brk m:alnAt="7"/>
                                  </m:rPr>
                                  <a:rPr lang="en-US" altLang="zh-CN" sz="2800" b="0" i="1" smtClean="0">
                                    <a:latin typeface="Cambria Math" panose="02040503050406030204" pitchFamily="18" charset="0"/>
                                    <a:cs typeface="Times New Roman" panose="02020603050405020304" pitchFamily="18" charset="0"/>
                                  </a:rPr>
                                  <m:t>𝑥</m:t>
                                </m:r>
                              </m:e>
                            </m:mr>
                            <m:mr>
                              <m:e>
                                <m:r>
                                  <a:rPr lang="en-US" altLang="zh-CN" sz="2800" b="0" i="1" smtClean="0">
                                    <a:latin typeface="Cambria Math" panose="02040503050406030204" pitchFamily="18" charset="0"/>
                                    <a:cs typeface="Times New Roman" panose="02020603050405020304" pitchFamily="18" charset="0"/>
                                  </a:rPr>
                                  <m:t>𝑦</m:t>
                                </m:r>
                              </m:e>
                            </m:mr>
                            <m:mr>
                              <m:e>
                                <m:r>
                                  <a:rPr lang="en-US" altLang="zh-CN" sz="2800" b="0" i="1" smtClean="0">
                                    <a:latin typeface="Cambria Math" panose="02040503050406030204" pitchFamily="18" charset="0"/>
                                    <a:cs typeface="Times New Roman" panose="02020603050405020304" pitchFamily="18" charset="0"/>
                                  </a:rPr>
                                  <m:t>𝑧</m:t>
                                </m:r>
                              </m:e>
                            </m:mr>
                          </m:m>
                        </m:e>
                      </m:d>
                    </m:oMath>
                  </m:oMathPara>
                </a14:m>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792784" y="998508"/>
                <a:ext cx="1538562" cy="1157433"/>
              </a:xfrm>
              <a:prstGeom prst="rect">
                <a:avLst/>
              </a:prstGeom>
              <a:blipFill>
                <a:blip r:embed="rId2"/>
                <a:stretch>
                  <a:fillRect/>
                </a:stretch>
              </a:blipFill>
            </p:spPr>
            <p:txBody>
              <a:bodyPr/>
              <a:lstStyle/>
              <a:p>
                <a:r>
                  <a:rPr lang="zh-CN" altLang="en-US">
                    <a:noFill/>
                  </a:rPr>
                  <a:t> </a:t>
                </a:r>
              </a:p>
            </p:txBody>
          </p:sp>
        </mc:Fallback>
      </mc:AlternateContent>
      <p:sp>
        <p:nvSpPr>
          <p:cNvPr id="31" name="文本框 30"/>
          <p:cNvSpPr txBox="1"/>
          <p:nvPr/>
        </p:nvSpPr>
        <p:spPr>
          <a:xfrm>
            <a:off x="4883800" y="3579653"/>
            <a:ext cx="704039"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r</a:t>
            </a:r>
            <a:r>
              <a:rPr lang="en-US" altLang="zh-CN" sz="2800" dirty="0" smtClean="0">
                <a:latin typeface="Times New Roman" panose="02020603050405020304" pitchFamily="18" charset="0"/>
                <a:cs typeface="Times New Roman" panose="02020603050405020304" pitchFamily="18" charset="0"/>
              </a:rPr>
              <a:t>(</a:t>
            </a:r>
            <a:r>
              <a:rPr lang="en-US" altLang="zh-CN" sz="2800" i="1" dirty="0" smtClean="0">
                <a:latin typeface="Times New Roman" panose="02020603050405020304" pitchFamily="18" charset="0"/>
                <a:cs typeface="Times New Roman" panose="02020603050405020304" pitchFamily="18" charset="0"/>
              </a:rPr>
              <a:t>t</a:t>
            </a:r>
            <a:r>
              <a:rPr lang="en-US" altLang="zh-CN" sz="2800" dirty="0" smtClean="0">
                <a:latin typeface="Times New Roman" panose="02020603050405020304" pitchFamily="18" charset="0"/>
                <a:cs typeface="Times New Roman" panose="02020603050405020304" pitchFamily="18" charset="0"/>
              </a:rPr>
              <a:t>)</a:t>
            </a:r>
            <a:endParaRPr lang="zh-CN" altLang="en-US" sz="2800" i="1" baseline="-25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2" name="文本框 31"/>
              <p:cNvSpPr txBox="1"/>
              <p:nvPr/>
            </p:nvSpPr>
            <p:spPr>
              <a:xfrm>
                <a:off x="6321089" y="2065765"/>
                <a:ext cx="996170" cy="12307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800" b="0" i="1" smtClean="0">
                              <a:latin typeface="Cambria Math" panose="02040503050406030204" pitchFamily="18" charset="0"/>
                              <a:cs typeface="Times New Roman" panose="02020603050405020304" pitchFamily="18" charset="0"/>
                            </a:rPr>
                          </m:ctrlPr>
                        </m:dPr>
                        <m:e>
                          <m:m>
                            <m:mPr>
                              <m:mcs>
                                <m:mc>
                                  <m:mcPr>
                                    <m:count m:val="1"/>
                                    <m:mcJc m:val="center"/>
                                  </m:mcPr>
                                </m:mc>
                              </m:mcs>
                              <m:ctrlPr>
                                <a:rPr lang="en-US" altLang="zh-CN" sz="2800" b="0" i="1" smtClean="0">
                                  <a:latin typeface="Cambria Math" panose="02040503050406030204" pitchFamily="18" charset="0"/>
                                  <a:cs typeface="Times New Roman" panose="02020603050405020304" pitchFamily="18" charset="0"/>
                                </a:rPr>
                              </m:ctrlPr>
                            </m:mPr>
                            <m:mr>
                              <m:e>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𝜔</m:t>
                                    </m:r>
                                  </m:e>
                                  <m:sub>
                                    <m:r>
                                      <a:rPr lang="en-US" altLang="zh-CN" sz="2800" b="0" i="1" smtClean="0">
                                        <a:latin typeface="Cambria Math" panose="02040503050406030204" pitchFamily="18" charset="0"/>
                                        <a:cs typeface="Times New Roman" panose="02020603050405020304" pitchFamily="18" charset="0"/>
                                      </a:rPr>
                                      <m:t>𝑥</m:t>
                                    </m:r>
                                  </m:sub>
                                </m:sSub>
                              </m:e>
                            </m:mr>
                            <m:mr>
                              <m:e>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𝜔</m:t>
                                    </m:r>
                                  </m:e>
                                  <m:sub>
                                    <m:r>
                                      <a:rPr lang="en-US" altLang="zh-CN" sz="2800" b="0" i="1" smtClean="0">
                                        <a:latin typeface="Cambria Math" panose="02040503050406030204" pitchFamily="18" charset="0"/>
                                        <a:cs typeface="Times New Roman" panose="02020603050405020304" pitchFamily="18" charset="0"/>
                                      </a:rPr>
                                      <m:t>𝑦</m:t>
                                    </m:r>
                                  </m:sub>
                                </m:sSub>
                              </m:e>
                            </m:mr>
                            <m:mr>
                              <m:e>
                                <m:sSub>
                                  <m:sSubPr>
                                    <m:ctrlPr>
                                      <a:rPr lang="en-US" altLang="zh-CN" sz="2800" b="0" i="1" smtClean="0">
                                        <a:latin typeface="Cambria Math" panose="02040503050406030204" pitchFamily="18" charset="0"/>
                                        <a:cs typeface="Times New Roman" panose="02020603050405020304" pitchFamily="18" charset="0"/>
                                      </a:rPr>
                                    </m:ctrlPr>
                                  </m:sSubPr>
                                  <m:e>
                                    <m:r>
                                      <a:rPr lang="en-US" altLang="zh-CN" sz="2800" b="0" i="1" smtClean="0">
                                        <a:latin typeface="Cambria Math" panose="02040503050406030204" pitchFamily="18" charset="0"/>
                                        <a:cs typeface="Times New Roman" panose="02020603050405020304" pitchFamily="18" charset="0"/>
                                      </a:rPr>
                                      <m:t>𝜔</m:t>
                                    </m:r>
                                  </m:e>
                                  <m:sub>
                                    <m:r>
                                      <a:rPr lang="en-US" altLang="zh-CN" sz="2800" b="0" i="1" smtClean="0">
                                        <a:latin typeface="Cambria Math" panose="02040503050406030204" pitchFamily="18" charset="0"/>
                                        <a:cs typeface="Times New Roman" panose="02020603050405020304" pitchFamily="18" charset="0"/>
                                      </a:rPr>
                                      <m:t>𝑧</m:t>
                                    </m:r>
                                  </m:sub>
                                </m:sSub>
                              </m:e>
                            </m:mr>
                          </m:m>
                        </m:e>
                      </m:d>
                    </m:oMath>
                  </m:oMathPara>
                </a14:m>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6321089" y="2065765"/>
                <a:ext cx="996170" cy="1230722"/>
              </a:xfrm>
              <a:prstGeom prst="rect">
                <a:avLst/>
              </a:prstGeom>
              <a:blipFill>
                <a:blip r:embed="rId3"/>
                <a:stretch>
                  <a:fillRect/>
                </a:stretch>
              </a:blipFill>
            </p:spPr>
            <p:txBody>
              <a:bodyPr/>
              <a:lstStyle/>
              <a:p>
                <a:r>
                  <a:rPr lang="zh-CN" altLang="en-US">
                    <a:noFill/>
                  </a:rPr>
                  <a:t> </a:t>
                </a:r>
              </a:p>
            </p:txBody>
          </p:sp>
        </mc:Fallback>
      </mc:AlternateContent>
      <p:sp>
        <p:nvSpPr>
          <p:cNvPr id="33" name="文本框 32"/>
          <p:cNvSpPr txBox="1"/>
          <p:nvPr/>
        </p:nvSpPr>
        <p:spPr>
          <a:xfrm>
            <a:off x="2726703" y="3265243"/>
            <a:ext cx="284052"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t</a:t>
            </a:r>
            <a:endParaRPr lang="zh-CN" altLang="en-US" sz="2800" i="1" dirty="0">
              <a:latin typeface="Times New Roman" panose="02020603050405020304" pitchFamily="18" charset="0"/>
              <a:cs typeface="Times New Roman" panose="02020603050405020304" pitchFamily="18" charset="0"/>
            </a:endParaRPr>
          </a:p>
        </p:txBody>
      </p:sp>
      <p:sp>
        <p:nvSpPr>
          <p:cNvPr id="34" name="文本框 33"/>
          <p:cNvSpPr txBox="1"/>
          <p:nvPr/>
        </p:nvSpPr>
        <p:spPr>
          <a:xfrm>
            <a:off x="4907935" y="2464328"/>
            <a:ext cx="284052"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t</a:t>
            </a:r>
            <a:endParaRPr lang="zh-CN" altLang="en-US"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3757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计算示例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向量</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z</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baseline="30000" dirty="0" smtClean="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绕单位旋转轴</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ω</a:t>
                </a:r>
                <a:r>
                  <a:rPr lang="en-US" altLang="zh-CN" i="1" baseline="-25000" dirty="0" err="1"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ω</a:t>
                </a:r>
                <a:r>
                  <a:rPr lang="en-US" altLang="zh-CN" i="1" baseline="-25000" dirty="0" err="1"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ω</a:t>
                </a:r>
                <a:r>
                  <a:rPr lang="en-US" altLang="zh-CN" i="1" baseline="-25000" dirty="0" err="1" smtClean="0">
                    <a:latin typeface="Times New Roman" panose="02020603050405020304" pitchFamily="18" charset="0"/>
                    <a:ea typeface="楷体" panose="02010609060101010101" pitchFamily="49" charset="-122"/>
                    <a:cs typeface="Times New Roman" panose="02020603050405020304" pitchFamily="18" charset="0"/>
                  </a:rPr>
                  <a:t>z</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baseline="30000" dirty="0" smtClean="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以单位角速度匀速旋转，计算</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时刻的旋转矩阵</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旋转的变化量为：</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𝑑</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𝑑𝑡</m:t>
                          </m:r>
                        </m:den>
                      </m:f>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1"/>
                                    <m:mcJc m:val="center"/>
                                  </m:mcPr>
                                </m:mc>
                              </m:mcs>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mr>
                            <m:m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e>
                            </m:mr>
                            <m:m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𝑧</m:t>
                                </m:r>
                              </m:e>
                            </m:mr>
                          </m:m>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1"/>
                                    <m:mcJc m:val="center"/>
                                  </m:mcPr>
                                </m:mc>
                              </m:mcs>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mPr>
                            <m:mr>
                              <m:e>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𝜔</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sub>
                                </m:sSub>
                              </m:e>
                            </m:mr>
                            <m:mr>
                              <m:e>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𝜔</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sub>
                                </m:sSub>
                              </m:e>
                            </m:mr>
                            <m:mr>
                              <m:e>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𝜔</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𝑧</m:t>
                                    </m:r>
                                  </m:sub>
                                </m:sSub>
                              </m:e>
                            </m:mr>
                          </m:m>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d>
                        <m:dPr>
                          <m:begChr m:val="["/>
                          <m:endChr m:val="]"/>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1"/>
                                    <m:mcJc m:val="center"/>
                                  </m:mcPr>
                                </m:mc>
                              </m:mcs>
                              <m:ctrlPr>
                                <a:rPr lang="en-US" altLang="zh-CN" i="1">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i="1">
                                    <a:latin typeface="Cambria Math" panose="02040503050406030204" pitchFamily="18" charset="0"/>
                                    <a:ea typeface="楷体" panose="02010609060101010101" pitchFamily="49" charset="-122"/>
                                    <a:cs typeface="Times New Roman" panose="02020603050405020304" pitchFamily="18" charset="0"/>
                                  </a:rPr>
                                  <m:t>𝑥</m:t>
                                </m:r>
                              </m:e>
                            </m:mr>
                            <m:mr>
                              <m:e>
                                <m:r>
                                  <a:rPr lang="en-US" altLang="zh-CN" i="1">
                                    <a:latin typeface="Cambria Math" panose="02040503050406030204" pitchFamily="18" charset="0"/>
                                    <a:ea typeface="楷体" panose="02010609060101010101" pitchFamily="49" charset="-122"/>
                                    <a:cs typeface="Times New Roman" panose="02020603050405020304" pitchFamily="18" charset="0"/>
                                  </a:rPr>
                                  <m:t>𝑦</m:t>
                                </m:r>
                              </m:e>
                            </m:mr>
                            <m:mr>
                              <m:e>
                                <m:r>
                                  <a:rPr lang="en-US" altLang="zh-CN" i="1">
                                    <a:latin typeface="Cambria Math" panose="02040503050406030204" pitchFamily="18" charset="0"/>
                                    <a:ea typeface="楷体" panose="02010609060101010101" pitchFamily="49" charset="-122"/>
                                    <a:cs typeface="Times New Roman" panose="02020603050405020304" pitchFamily="18" charset="0"/>
                                  </a:rPr>
                                  <m:t>𝑧</m:t>
                                </m:r>
                              </m:e>
                            </m:mr>
                          </m:m>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1"/>
                                    <m:mcJc m:val="center"/>
                                  </m:mcPr>
                                </m:mc>
                              </m:mcs>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mPr>
                            <m:mr>
                              <m:e>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𝜔</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𝑧</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𝜔</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𝑧</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e>
                            </m:mr>
                            <m:mr>
                              <m:e>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𝜔</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𝑧</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 −</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𝜔</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𝑧</m:t>
                                </m:r>
                              </m:e>
                            </m:mr>
                            <m:mr>
                              <m:e>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𝜔</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𝜔</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mr>
                          </m:m>
                        </m:e>
                      </m:d>
                    </m:oMath>
                  </m:oMathPara>
                </a14:m>
                <a:endParaRPr lang="en-US" altLang="zh-CN" b="0" i="1" dirty="0" smtClean="0">
                  <a:latin typeface="Cambria Math" panose="020405030504060302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e>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𝑧</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𝑦</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𝑧</m:t>
                                    </m:r>
                                  </m:sub>
                                </m:sSub>
                              </m:e>
                              <m:e>
                                <m:r>
                                  <a:rPr lang="en-US" altLang="zh-CN" i="1">
                                    <a:latin typeface="Cambria Math" panose="02040503050406030204" pitchFamily="18" charset="0"/>
                                  </a:rPr>
                                  <m:t>0</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𝜔</m:t>
                                    </m:r>
                                  </m:e>
                                  <m:sub>
                                    <m:r>
                                      <a:rPr lang="en-US" altLang="zh-CN" i="1">
                                        <a:latin typeface="Cambria Math" panose="02040503050406030204" pitchFamily="18" charset="0"/>
                                      </a:rPr>
                                      <m:t>𝑥</m:t>
                                    </m:r>
                                  </m:sub>
                                </m:sSub>
                              </m:e>
                            </m:mr>
                            <m:m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𝑦</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𝑥</m:t>
                                    </m:r>
                                  </m:sub>
                                </m:sSub>
                              </m:e>
                              <m:e>
                                <m:r>
                                  <a:rPr lang="en-US" altLang="zh-CN" i="1">
                                    <a:latin typeface="Cambria Math" panose="02040503050406030204" pitchFamily="18" charset="0"/>
                                  </a:rPr>
                                  <m:t>0</m:t>
                                </m:r>
                              </m:e>
                            </m:mr>
                          </m:m>
                        </m:e>
                      </m:d>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1"/>
                                    <m:mcJc m:val="center"/>
                                  </m:mcPr>
                                </m:mc>
                              </m:mcs>
                              <m:ctrlPr>
                                <a:rPr lang="en-US" altLang="zh-CN" i="1">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i="1">
                                    <a:latin typeface="Cambria Math" panose="02040503050406030204" pitchFamily="18" charset="0"/>
                                    <a:ea typeface="楷体" panose="02010609060101010101" pitchFamily="49" charset="-122"/>
                                    <a:cs typeface="Times New Roman" panose="02020603050405020304" pitchFamily="18" charset="0"/>
                                  </a:rPr>
                                  <m:t>𝑥</m:t>
                                </m:r>
                              </m:e>
                            </m:mr>
                            <m:mr>
                              <m:e>
                                <m:r>
                                  <a:rPr lang="en-US" altLang="zh-CN" i="1">
                                    <a:latin typeface="Cambria Math" panose="02040503050406030204" pitchFamily="18" charset="0"/>
                                    <a:ea typeface="楷体" panose="02010609060101010101" pitchFamily="49" charset="-122"/>
                                    <a:cs typeface="Times New Roman" panose="02020603050405020304" pitchFamily="18" charset="0"/>
                                  </a:rPr>
                                  <m:t>𝑦</m:t>
                                </m:r>
                              </m:e>
                            </m:mr>
                            <m:mr>
                              <m:e>
                                <m:r>
                                  <a:rPr lang="en-US" altLang="zh-CN" i="1">
                                    <a:latin typeface="Cambria Math" panose="02040503050406030204" pitchFamily="18" charset="0"/>
                                    <a:ea typeface="楷体" panose="02010609060101010101" pitchFamily="49" charset="-122"/>
                                    <a:cs typeface="Times New Roman" panose="02020603050405020304" pitchFamily="18" charset="0"/>
                                  </a:rPr>
                                  <m:t>𝑧</m:t>
                                </m:r>
                              </m:e>
                            </m:mr>
                          </m:m>
                        </m:e>
                      </m:d>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1821" r="-9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79382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计算示例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匀速旋转的向量坐标随时间变化率满足：</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𝑑</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𝑑𝑡</m:t>
                          </m:r>
                        </m:den>
                      </m:f>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1"/>
                                    <m:mcJc m:val="center"/>
                                  </m:mcPr>
                                </m:mc>
                              </m:mcs>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mr>
                            <m:m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e>
                            </m:mr>
                            <m:m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𝑧</m:t>
                                </m:r>
                              </m:e>
                            </m:mr>
                          </m:m>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d>
                        <m:dPr>
                          <m:begChr m:val="["/>
                          <m:endChr m:val="]"/>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e>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𝑧</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𝑦</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𝑧</m:t>
                                    </m:r>
                                  </m:sub>
                                </m:sSub>
                              </m:e>
                              <m:e>
                                <m:r>
                                  <a:rPr lang="en-US" altLang="zh-CN" i="1">
                                    <a:latin typeface="Cambria Math" panose="02040503050406030204" pitchFamily="18" charset="0"/>
                                  </a:rPr>
                                  <m:t>0</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𝜔</m:t>
                                    </m:r>
                                  </m:e>
                                  <m:sub>
                                    <m:r>
                                      <a:rPr lang="en-US" altLang="zh-CN" i="1">
                                        <a:latin typeface="Cambria Math" panose="02040503050406030204" pitchFamily="18" charset="0"/>
                                      </a:rPr>
                                      <m:t>𝑥</m:t>
                                    </m:r>
                                  </m:sub>
                                </m:sSub>
                              </m:e>
                            </m:mr>
                            <m:m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𝑦</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𝑥</m:t>
                                    </m:r>
                                  </m:sub>
                                </m:sSub>
                              </m:e>
                              <m:e>
                                <m:r>
                                  <a:rPr lang="en-US" altLang="zh-CN" i="1">
                                    <a:latin typeface="Cambria Math" panose="02040503050406030204" pitchFamily="18" charset="0"/>
                                  </a:rPr>
                                  <m:t>0</m:t>
                                </m:r>
                              </m:e>
                            </m:mr>
                          </m:m>
                        </m:e>
                      </m:d>
                      <m:d>
                        <m:dPr>
                          <m:begChr m:val="["/>
                          <m:endChr m:val="]"/>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1"/>
                                    <m:mcJc m:val="center"/>
                                  </m:mcPr>
                                </m:mc>
                              </m:mcs>
                              <m:ctrlPr>
                                <a:rPr lang="en-US" altLang="zh-CN" i="1">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i="1">
                                    <a:latin typeface="Cambria Math" panose="02040503050406030204" pitchFamily="18" charset="0"/>
                                    <a:ea typeface="楷体" panose="02010609060101010101" pitchFamily="49" charset="-122"/>
                                    <a:cs typeface="Times New Roman" panose="02020603050405020304" pitchFamily="18" charset="0"/>
                                  </a:rPr>
                                  <m:t>𝑥</m:t>
                                </m:r>
                              </m:e>
                            </m:mr>
                            <m:mr>
                              <m:e>
                                <m:r>
                                  <a:rPr lang="en-US" altLang="zh-CN" i="1">
                                    <a:latin typeface="Cambria Math" panose="02040503050406030204" pitchFamily="18" charset="0"/>
                                    <a:ea typeface="楷体" panose="02010609060101010101" pitchFamily="49" charset="-122"/>
                                    <a:cs typeface="Times New Roman" panose="02020603050405020304" pitchFamily="18" charset="0"/>
                                  </a:rPr>
                                  <m:t>𝑦</m:t>
                                </m:r>
                              </m:e>
                            </m:mr>
                            <m:mr>
                              <m:e>
                                <m:r>
                                  <a:rPr lang="en-US" altLang="zh-CN" i="1">
                                    <a:latin typeface="Cambria Math" panose="02040503050406030204" pitchFamily="18" charset="0"/>
                                    <a:ea typeface="楷体" panose="02010609060101010101" pitchFamily="49" charset="-122"/>
                                    <a:cs typeface="Times New Roman" panose="02020603050405020304" pitchFamily="18" charset="0"/>
                                  </a:rPr>
                                  <m:t>𝑧</m:t>
                                </m:r>
                              </m:e>
                            </m:mr>
                          </m:m>
                        </m:e>
                      </m:d>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问题转化为对于矩阵</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Ω</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𝑧</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𝑦</m:t>
                                    </m:r>
                                  </m:sub>
                                </m:sSub>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𝑧</m:t>
                                    </m:r>
                                  </m:sub>
                                </m:sSub>
                              </m:e>
                              <m:e>
                                <m:r>
                                  <a:rPr lang="en-US" altLang="zh-CN" b="0" i="1" smtClean="0">
                                    <a:latin typeface="Cambria Math" panose="02040503050406030204" pitchFamily="18" charset="0"/>
                                  </a:rPr>
                                  <m:t>0</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𝜔</m:t>
                                    </m:r>
                                  </m:e>
                                  <m:sub>
                                    <m:r>
                                      <a:rPr lang="en-US" altLang="zh-CN" b="0" i="1" smtClean="0">
                                        <a:latin typeface="Cambria Math" panose="02040503050406030204" pitchFamily="18" charset="0"/>
                                      </a:rPr>
                                      <m:t>𝑥</m:t>
                                    </m:r>
                                  </m:sub>
                                </m:sSub>
                              </m:e>
                            </m:mr>
                            <m:m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𝑦</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𝑥</m:t>
                                    </m:r>
                                  </m:sub>
                                </m:sSub>
                              </m:e>
                              <m:e>
                                <m:r>
                                  <a:rPr lang="en-US" altLang="zh-CN" b="0" i="1" smtClean="0">
                                    <a:latin typeface="Cambria Math" panose="02040503050406030204" pitchFamily="18" charset="0"/>
                                  </a:rPr>
                                  <m:t>0</m:t>
                                </m:r>
                              </m:e>
                            </m:mr>
                          </m:m>
                        </m:e>
                      </m:d>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计算</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exp</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Ω</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p>
              <a:p>
                <a:pPr>
                  <a:lnSpc>
                    <a:spcPct val="100000"/>
                  </a:lnSpc>
                </a:pPr>
                <a:endParaRPr lang="zh-CN" altLang="en-US" baseline="300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1821" b="-37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19950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计算示例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先计算</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Ω</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2</a:t>
                </a: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m:rPr>
                              <m:sty m:val="p"/>
                            </m:rPr>
                            <a:rPr lang="en-US" altLang="zh-CN" sz="2400">
                              <a:latin typeface="Cambria Math" panose="02040503050406030204" pitchFamily="18" charset="0"/>
                            </a:rPr>
                            <m:t>Ω</m:t>
                          </m:r>
                        </m:e>
                        <m:sup>
                          <m:r>
                            <a:rPr lang="en-US" altLang="zh-CN" sz="2400" b="0" i="0" smtClean="0">
                              <a:latin typeface="Cambria Math" panose="02040503050406030204" pitchFamily="18" charset="0"/>
                            </a:rPr>
                            <m:t>2</m:t>
                          </m:r>
                        </m:sup>
                      </m:sSup>
                      <m:r>
                        <a:rPr lang="en-US" altLang="zh-CN" sz="2400" i="1">
                          <a:latin typeface="Cambria Math" panose="02040503050406030204" pitchFamily="18" charset="0"/>
                        </a:rPr>
                        <m:t>=</m:t>
                      </m:r>
                      <m:d>
                        <m:dPr>
                          <m:begChr m:val="["/>
                          <m:endChr m:val="]"/>
                          <m:ctrlPr>
                            <a:rPr lang="en-US" altLang="zh-CN" sz="2400" i="1">
                              <a:latin typeface="Cambria Math" panose="02040503050406030204" pitchFamily="18" charset="0"/>
                            </a:rPr>
                          </m:ctrlPr>
                        </m:dPr>
                        <m:e>
                          <m:m>
                            <m:mPr>
                              <m:mcs>
                                <m:mc>
                                  <m:mcPr>
                                    <m:count m:val="3"/>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0</m:t>
                                </m:r>
                              </m:e>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𝑧</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𝑦</m:t>
                                    </m:r>
                                  </m:sub>
                                </m:sSub>
                              </m:e>
                            </m:m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𝑧</m:t>
                                    </m:r>
                                  </m:sub>
                                </m:sSub>
                              </m:e>
                              <m:e>
                                <m:r>
                                  <a:rPr lang="en-US" altLang="zh-CN" sz="2400" i="1">
                                    <a:latin typeface="Cambria Math" panose="02040503050406030204" pitchFamily="18" charset="0"/>
                                  </a:rPr>
                                  <m:t>0</m:t>
                                </m:r>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m:t>
                                    </m:r>
                                    <m:r>
                                      <a:rPr lang="en-US" altLang="zh-CN" sz="2400" i="1">
                                        <a:latin typeface="Cambria Math" panose="02040503050406030204" pitchFamily="18" charset="0"/>
                                      </a:rPr>
                                      <m:t>𝜔</m:t>
                                    </m:r>
                                  </m:e>
                                  <m:sub>
                                    <m:r>
                                      <a:rPr lang="en-US" altLang="zh-CN" sz="2400" i="1">
                                        <a:latin typeface="Cambria Math" panose="02040503050406030204" pitchFamily="18" charset="0"/>
                                      </a:rPr>
                                      <m:t>𝑥</m:t>
                                    </m:r>
                                  </m:sub>
                                </m:sSub>
                              </m:e>
                            </m:mr>
                            <m:mr>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𝑦</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𝑥</m:t>
                                    </m:r>
                                  </m:sub>
                                </m:sSub>
                              </m:e>
                              <m:e>
                                <m:r>
                                  <a:rPr lang="en-US" altLang="zh-CN" sz="2400" i="1">
                                    <a:latin typeface="Cambria Math" panose="02040503050406030204" pitchFamily="18" charset="0"/>
                                  </a:rPr>
                                  <m:t>0</m:t>
                                </m:r>
                              </m:e>
                            </m:mr>
                          </m:m>
                        </m:e>
                      </m:d>
                      <m:d>
                        <m:dPr>
                          <m:begChr m:val="["/>
                          <m:endChr m:val="]"/>
                          <m:ctrlPr>
                            <a:rPr lang="en-US" altLang="zh-CN" sz="2400" b="0" i="1" smtClean="0">
                              <a:latin typeface="Cambria Math" panose="02040503050406030204" pitchFamily="18" charset="0"/>
                            </a:rPr>
                          </m:ctrlPr>
                        </m:dPr>
                        <m:e>
                          <m:m>
                            <m:mPr>
                              <m:mcs>
                                <m:mc>
                                  <m:mcPr>
                                    <m:count m:val="3"/>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0</m:t>
                                </m:r>
                              </m:e>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𝑧</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𝑦</m:t>
                                    </m:r>
                                  </m:sub>
                                </m:sSub>
                              </m:e>
                            </m:m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𝑧</m:t>
                                    </m:r>
                                  </m:sub>
                                </m:sSub>
                              </m:e>
                              <m:e>
                                <m:r>
                                  <a:rPr lang="en-US" altLang="zh-CN" sz="2400" i="1">
                                    <a:latin typeface="Cambria Math" panose="02040503050406030204" pitchFamily="18" charset="0"/>
                                  </a:rPr>
                                  <m:t>0</m:t>
                                </m:r>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m:t>
                                    </m:r>
                                    <m:r>
                                      <a:rPr lang="en-US" altLang="zh-CN" sz="2400" i="1">
                                        <a:latin typeface="Cambria Math" panose="02040503050406030204" pitchFamily="18" charset="0"/>
                                      </a:rPr>
                                      <m:t>𝜔</m:t>
                                    </m:r>
                                  </m:e>
                                  <m:sub>
                                    <m:r>
                                      <a:rPr lang="en-US" altLang="zh-CN" sz="2400" i="1">
                                        <a:latin typeface="Cambria Math" panose="02040503050406030204" pitchFamily="18" charset="0"/>
                                      </a:rPr>
                                      <m:t>𝑥</m:t>
                                    </m:r>
                                  </m:sub>
                                </m:sSub>
                              </m:e>
                            </m:mr>
                            <m:mr>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𝑦</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𝑥</m:t>
                                    </m:r>
                                  </m:sub>
                                </m:sSub>
                              </m:e>
                              <m:e>
                                <m:r>
                                  <a:rPr lang="en-US" altLang="zh-CN" sz="2400" i="1">
                                    <a:latin typeface="Cambria Math" panose="02040503050406030204" pitchFamily="18" charset="0"/>
                                  </a:rPr>
                                  <m:t>0</m:t>
                                </m:r>
                              </m:e>
                            </m:mr>
                          </m:m>
                        </m:e>
                      </m:d>
                    </m:oMath>
                  </m:oMathPara>
                </a14:m>
                <a:endParaRPr lang="en-US" altLang="zh-CN" sz="2400" b="0" i="1" dirty="0" smtClean="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m>
                            <m:mPr>
                              <m:mcs>
                                <m:mc>
                                  <m:mcPr>
                                    <m:count m:val="3"/>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𝑧</m:t>
                                    </m:r>
                                  </m:sub>
                                  <m:sup>
                                    <m:r>
                                      <a:rPr lang="en-US" altLang="zh-CN" sz="2400" b="0" i="1" smtClean="0">
                                        <a:latin typeface="Cambria Math" panose="02040503050406030204" pitchFamily="18" charset="0"/>
                                      </a:rPr>
                                      <m:t>2</m:t>
                                    </m:r>
                                  </m:sup>
                                </m:sSubSup>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𝑦</m:t>
                                    </m:r>
                                  </m:sub>
                                  <m:sup>
                                    <m:r>
                                      <a:rPr lang="en-US" altLang="zh-CN" sz="2400" b="0" i="1" smtClean="0">
                                        <a:latin typeface="Cambria Math" panose="02040503050406030204" pitchFamily="18" charset="0"/>
                                      </a:rPr>
                                      <m:t>2</m:t>
                                    </m:r>
                                  </m:sup>
                                </m:sSubSup>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𝑥</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𝑦</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𝑥</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𝑧</m:t>
                                    </m:r>
                                  </m:sub>
                                </m:sSub>
                              </m:e>
                            </m:m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𝑥</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𝑦</m:t>
                                    </m:r>
                                  </m:sub>
                                </m:sSub>
                              </m:e>
                              <m:e>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𝑧</m:t>
                                    </m:r>
                                  </m:sub>
                                  <m:sup>
                                    <m:r>
                                      <a:rPr lang="en-US" altLang="zh-CN" sz="2400" b="0" i="1" smtClean="0">
                                        <a:latin typeface="Cambria Math" panose="02040503050406030204" pitchFamily="18" charset="0"/>
                                      </a:rPr>
                                      <m:t>2</m:t>
                                    </m:r>
                                  </m:sup>
                                </m:sSubSup>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𝑥</m:t>
                                    </m:r>
                                  </m:sub>
                                  <m:sup>
                                    <m:r>
                                      <a:rPr lang="en-US" altLang="zh-CN" sz="2400" b="0" i="1" smtClean="0">
                                        <a:latin typeface="Cambria Math" panose="02040503050406030204" pitchFamily="18" charset="0"/>
                                      </a:rPr>
                                      <m:t>2</m:t>
                                    </m:r>
                                  </m:sup>
                                </m:sSubSup>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𝑦</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𝑧</m:t>
                                    </m:r>
                                  </m:sub>
                                </m:sSub>
                              </m:e>
                            </m:m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𝑥</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𝑧</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𝑦</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𝑧</m:t>
                                    </m:r>
                                  </m:sub>
                                </m:sSub>
                              </m:e>
                              <m:e>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𝑦</m:t>
                                    </m:r>
                                  </m:sub>
                                  <m:sup>
                                    <m:r>
                                      <a:rPr lang="en-US" altLang="zh-CN" sz="2400" b="0" i="1" smtClean="0">
                                        <a:latin typeface="Cambria Math" panose="02040503050406030204" pitchFamily="18" charset="0"/>
                                      </a:rPr>
                                      <m:t>2</m:t>
                                    </m:r>
                                  </m:sup>
                                </m:sSubSup>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𝜔</m:t>
                                    </m:r>
                                  </m:e>
                                  <m:sub>
                                    <m:r>
                                      <a:rPr lang="en-US" altLang="zh-CN" sz="2400" b="0" i="1" smtClean="0">
                                        <a:latin typeface="Cambria Math" panose="02040503050406030204" pitchFamily="18" charset="0"/>
                                      </a:rPr>
                                      <m:t>𝑥</m:t>
                                    </m:r>
                                  </m:sub>
                                  <m:sup>
                                    <m:r>
                                      <a:rPr lang="en-US" altLang="zh-CN" sz="2400" b="0" i="1" smtClean="0">
                                        <a:latin typeface="Cambria Math" panose="02040503050406030204" pitchFamily="18" charset="0"/>
                                      </a:rPr>
                                      <m:t>2</m:t>
                                    </m:r>
                                  </m:sup>
                                </m:sSubSup>
                              </m:e>
                            </m:mr>
                          </m:m>
                        </m:e>
                      </m:d>
                    </m:oMath>
                  </m:oMathPara>
                </a14:m>
                <a:endParaRPr lang="en-US" altLang="zh-CN" sz="2400" b="0" i="1" dirty="0" smtClean="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d>
                        <m:dPr>
                          <m:begChr m:val="["/>
                          <m:endChr m:val="]"/>
                          <m:ctrlPr>
                            <a:rPr lang="en-US" altLang="zh-CN" sz="2400" i="1">
                              <a:latin typeface="Cambria Math" panose="02040503050406030204" pitchFamily="18" charset="0"/>
                            </a:rPr>
                          </m:ctrlPr>
                        </m:dPr>
                        <m:e>
                          <m:m>
                            <m:mPr>
                              <m:mcs>
                                <m:mc>
                                  <m:mcPr>
                                    <m:count m:val="1"/>
                                    <m:mcJc m:val="center"/>
                                  </m:mcPr>
                                </m:mc>
                              </m:mcs>
                              <m:ctrlPr>
                                <a:rPr lang="en-US" altLang="zh-CN" sz="2400" i="1">
                                  <a:latin typeface="Cambria Math" panose="02040503050406030204" pitchFamily="18" charset="0"/>
                                </a:rPr>
                              </m:ctrlPr>
                            </m:mP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𝑥</m:t>
                                    </m:r>
                                  </m:sub>
                                </m:sSub>
                              </m:e>
                            </m:m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𝑦</m:t>
                                    </m:r>
                                  </m:sub>
                                </m:sSub>
                              </m:e>
                            </m:m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𝑧</m:t>
                                    </m:r>
                                  </m:sub>
                                </m:sSub>
                              </m:e>
                            </m:mr>
                          </m:m>
                        </m:e>
                      </m:d>
                      <m:d>
                        <m:dPr>
                          <m:begChr m:val="["/>
                          <m:endChr m:val="]"/>
                          <m:ctrlPr>
                            <a:rPr lang="en-US" altLang="zh-CN" sz="2400" i="1">
                              <a:latin typeface="Cambria Math" panose="02040503050406030204" pitchFamily="18" charset="0"/>
                            </a:rPr>
                          </m:ctrlPr>
                        </m:dPr>
                        <m:e>
                          <m:m>
                            <m:mPr>
                              <m:mcs>
                                <m:mc>
                                  <m:mcPr>
                                    <m:count m:val="3"/>
                                    <m:mcJc m:val="center"/>
                                  </m:mcPr>
                                </m:mc>
                              </m:mcs>
                              <m:ctrlPr>
                                <a:rPr lang="en-US" altLang="zh-CN" sz="2400" i="1">
                                  <a:latin typeface="Cambria Math" panose="02040503050406030204" pitchFamily="18" charset="0"/>
                                </a:rPr>
                              </m:ctrlPr>
                            </m:mP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𝑥</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𝑦</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𝑧</m:t>
                                    </m:r>
                                  </m:sub>
                                </m:sSub>
                              </m:e>
                            </m:mr>
                          </m:m>
                        </m:e>
                      </m:d>
                      <m:r>
                        <a:rPr lang="en-US" altLang="zh-CN" sz="2400" b="0" i="1" smtClean="0">
                          <a:latin typeface="Cambria Math" panose="02040503050406030204" pitchFamily="18" charset="0"/>
                        </a:rPr>
                        <m:t>−</m:t>
                      </m:r>
                      <m:d>
                        <m:dPr>
                          <m:begChr m:val="["/>
                          <m:endChr m:val="]"/>
                          <m:ctrlPr>
                            <a:rPr lang="en-US" altLang="zh-CN" sz="2400" i="1">
                              <a:latin typeface="Cambria Math" panose="02040503050406030204" pitchFamily="18" charset="0"/>
                            </a:rPr>
                          </m:ctrlPr>
                        </m:dPr>
                        <m:e>
                          <m:m>
                            <m:mPr>
                              <m:mcs>
                                <m:mc>
                                  <m:mcPr>
                                    <m:count m:val="3"/>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1</m:t>
                                </m:r>
                              </m:e>
                              <m:e>
                                <m:r>
                                  <a:rPr lang="en-US" altLang="zh-CN" sz="2400" i="1">
                                    <a:latin typeface="Cambria Math" panose="02040503050406030204" pitchFamily="18" charset="0"/>
                                  </a:rPr>
                                  <m:t>0</m:t>
                                </m:r>
                              </m:e>
                              <m:e>
                                <m:r>
                                  <a:rPr lang="en-US" altLang="zh-CN" sz="2400" i="1">
                                    <a:latin typeface="Cambria Math" panose="02040503050406030204" pitchFamily="18" charset="0"/>
                                  </a:rPr>
                                  <m:t>0</m:t>
                                </m:r>
                              </m:e>
                            </m:mr>
                            <m:mr>
                              <m:e>
                                <m:r>
                                  <a:rPr lang="en-US" altLang="zh-CN" sz="2400" i="1">
                                    <a:latin typeface="Cambria Math" panose="02040503050406030204" pitchFamily="18" charset="0"/>
                                  </a:rPr>
                                  <m:t>0</m:t>
                                </m:r>
                              </m:e>
                              <m:e>
                                <m:r>
                                  <a:rPr lang="en-US" altLang="zh-CN" sz="2400" i="1">
                                    <a:latin typeface="Cambria Math" panose="02040503050406030204" pitchFamily="18" charset="0"/>
                                  </a:rPr>
                                  <m:t>1</m:t>
                                </m:r>
                              </m:e>
                              <m:e>
                                <m:r>
                                  <a:rPr lang="en-US" altLang="zh-CN" sz="2400" i="1">
                                    <a:latin typeface="Cambria Math" panose="02040503050406030204" pitchFamily="18" charset="0"/>
                                  </a:rPr>
                                  <m:t>0</m:t>
                                </m:r>
                              </m:e>
                            </m:mr>
                            <m:mr>
                              <m:e>
                                <m:r>
                                  <a:rPr lang="en-US" altLang="zh-CN" sz="2400" i="1">
                                    <a:latin typeface="Cambria Math" panose="02040503050406030204" pitchFamily="18" charset="0"/>
                                  </a:rPr>
                                  <m:t>0</m:t>
                                </m:r>
                              </m:e>
                              <m:e>
                                <m:r>
                                  <a:rPr lang="en-US" altLang="zh-CN" sz="2400" i="1">
                                    <a:latin typeface="Cambria Math" panose="02040503050406030204" pitchFamily="18" charset="0"/>
                                  </a:rPr>
                                  <m:t>0</m:t>
                                </m:r>
                              </m:e>
                              <m:e>
                                <m:r>
                                  <a:rPr lang="en-US" altLang="zh-CN" sz="2400" i="1">
                                    <a:latin typeface="Cambria Math" panose="02040503050406030204" pitchFamily="18" charset="0"/>
                                  </a:rPr>
                                  <m:t>1</m:t>
                                </m:r>
                              </m:e>
                            </m:mr>
                          </m:m>
                        </m:e>
                      </m:d>
                    </m:oMath>
                  </m:oMathPara>
                </a14:m>
                <a:endPar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0269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利用极限求解函数方程</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已知</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是一个连续函数，且满足</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计算</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04694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计算示例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计算</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Ω</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左乘</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ω</a:t>
                </a:r>
                <a:r>
                  <a:rPr lang="en-US" altLang="zh-CN" i="1" baseline="-25000" dirty="0" err="1"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ω</a:t>
                </a:r>
                <a:r>
                  <a:rPr lang="en-US" altLang="zh-CN" i="1" baseline="-25000" dirty="0" err="1"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ω</a:t>
                </a:r>
                <a:r>
                  <a:rPr lang="en-US" altLang="zh-CN" i="1" baseline="-25000" dirty="0" err="1" smtClean="0">
                    <a:latin typeface="Times New Roman" panose="02020603050405020304" pitchFamily="18" charset="0"/>
                    <a:ea typeface="楷体" panose="02010609060101010101" pitchFamily="49" charset="-122"/>
                    <a:cs typeface="Times New Roman" panose="02020603050405020304" pitchFamily="18" charset="0"/>
                  </a:rPr>
                  <a:t>z</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和右乘</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ω</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ω</a:t>
                </a:r>
                <a:r>
                  <a:rPr lang="en-US" altLang="zh-CN" i="1" baseline="-25000" dirty="0" err="1">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ω</a:t>
                </a:r>
                <a:r>
                  <a:rPr lang="en-US" altLang="zh-CN" i="1" baseline="-25000" dirty="0" err="1" smtClean="0">
                    <a:latin typeface="Times New Roman" panose="02020603050405020304" pitchFamily="18" charset="0"/>
                    <a:ea typeface="楷体" panose="02010609060101010101" pitchFamily="49" charset="-122"/>
                    <a:cs typeface="Times New Roman" panose="02020603050405020304" pitchFamily="18" charset="0"/>
                  </a:rPr>
                  <a:t>z</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baseline="30000" dirty="0" smtClean="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mPr>
                            <m:mr>
                              <m:e>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𝜔</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sub>
                                </m:sSub>
                              </m:e>
                              <m:e>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𝜔</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sub>
                                </m:sSub>
                              </m:e>
                              <m:e>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𝜔</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𝑧</m:t>
                                    </m:r>
                                  </m:sub>
                                </m:sSub>
                              </m:e>
                            </m:mr>
                          </m:m>
                        </m:e>
                      </m:d>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e>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𝑧</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𝑦</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𝑧</m:t>
                                    </m:r>
                                  </m:sub>
                                </m:sSub>
                              </m:e>
                              <m:e>
                                <m:r>
                                  <a:rPr lang="en-US" altLang="zh-CN" i="1">
                                    <a:latin typeface="Cambria Math" panose="02040503050406030204" pitchFamily="18" charset="0"/>
                                  </a:rPr>
                                  <m:t>0</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𝜔</m:t>
                                    </m:r>
                                  </m:e>
                                  <m:sub>
                                    <m:r>
                                      <a:rPr lang="en-US" altLang="zh-CN" i="1">
                                        <a:latin typeface="Cambria Math" panose="02040503050406030204" pitchFamily="18" charset="0"/>
                                      </a:rPr>
                                      <m:t>𝑥</m:t>
                                    </m:r>
                                  </m:sub>
                                </m:sSub>
                              </m:e>
                            </m:mr>
                            <m:m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𝑦</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𝑥</m:t>
                                    </m:r>
                                  </m:sub>
                                </m:sSub>
                              </m:e>
                              <m:e>
                                <m:r>
                                  <a:rPr lang="en-US" altLang="zh-CN" i="1">
                                    <a:latin typeface="Cambria Math" panose="02040503050406030204" pitchFamily="18" charset="0"/>
                                  </a:rPr>
                                  <m:t>0</m:t>
                                </m:r>
                              </m:e>
                            </m:mr>
                          </m:m>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e>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e>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e>
                            </m:mr>
                          </m:m>
                        </m:e>
                      </m:d>
                    </m:oMath>
                  </m:oMathPara>
                </a14:m>
                <a:endParaRPr lang="en-US" altLang="zh-CN" b="0"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e>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𝑧</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𝑦</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𝑧</m:t>
                                    </m:r>
                                  </m:sub>
                                </m:sSub>
                              </m:e>
                              <m:e>
                                <m:r>
                                  <a:rPr lang="en-US" altLang="zh-CN" i="1">
                                    <a:latin typeface="Cambria Math" panose="02040503050406030204" pitchFamily="18" charset="0"/>
                                  </a:rPr>
                                  <m:t>0</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𝜔</m:t>
                                    </m:r>
                                  </m:e>
                                  <m:sub>
                                    <m:r>
                                      <a:rPr lang="en-US" altLang="zh-CN" i="1">
                                        <a:latin typeface="Cambria Math" panose="02040503050406030204" pitchFamily="18" charset="0"/>
                                      </a:rPr>
                                      <m:t>𝑥</m:t>
                                    </m:r>
                                  </m:sub>
                                </m:sSub>
                              </m:e>
                            </m:mr>
                            <m:m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𝑦</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𝜔</m:t>
                                    </m:r>
                                  </m:e>
                                  <m:sub>
                                    <m:r>
                                      <a:rPr lang="en-US" altLang="zh-CN" i="1">
                                        <a:latin typeface="Cambria Math" panose="02040503050406030204" pitchFamily="18" charset="0"/>
                                      </a:rPr>
                                      <m:t>𝑥</m:t>
                                    </m:r>
                                  </m:sub>
                                </m:sSub>
                              </m:e>
                              <m:e>
                                <m:r>
                                  <a:rPr lang="en-US" altLang="zh-CN" i="1">
                                    <a:latin typeface="Cambria Math" panose="02040503050406030204" pitchFamily="18" charset="0"/>
                                  </a:rPr>
                                  <m:t>0</m:t>
                                </m:r>
                              </m:e>
                            </m:mr>
                          </m:m>
                        </m:e>
                      </m:d>
                      <m:d>
                        <m:dPr>
                          <m:begChr m:val="["/>
                          <m:endChr m:val="]"/>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1"/>
                                    <m:mcJc m:val="center"/>
                                  </m:mcPr>
                                </m:mc>
                              </m:mcs>
                              <m:ctrlPr>
                                <a:rPr lang="en-US" altLang="zh-CN" i="1" smtClean="0">
                                  <a:latin typeface="Cambria Math" panose="02040503050406030204" pitchFamily="18" charset="0"/>
                                  <a:ea typeface="楷体" panose="02010609060101010101" pitchFamily="49" charset="-122"/>
                                  <a:cs typeface="Times New Roman" panose="02020603050405020304" pitchFamily="18" charset="0"/>
                                </a:rPr>
                              </m:ctrlPr>
                            </m:mPr>
                            <m:mr>
                              <m:e>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a:latin typeface="Cambria Math" panose="02040503050406030204" pitchFamily="18" charset="0"/>
                                        <a:ea typeface="楷体" panose="02010609060101010101" pitchFamily="49" charset="-122"/>
                                        <a:cs typeface="Times New Roman" panose="02020603050405020304" pitchFamily="18" charset="0"/>
                                      </a:rPr>
                                      <m:t>𝜔</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𝑥</m:t>
                                    </m:r>
                                  </m:sub>
                                </m:sSub>
                              </m:e>
                            </m:mr>
                            <m:mr>
                              <m:e>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a:latin typeface="Cambria Math" panose="02040503050406030204" pitchFamily="18" charset="0"/>
                                        <a:ea typeface="楷体" panose="02010609060101010101" pitchFamily="49" charset="-122"/>
                                        <a:cs typeface="Times New Roman" panose="02020603050405020304" pitchFamily="18" charset="0"/>
                                      </a:rPr>
                                      <m:t>𝜔</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𝑦</m:t>
                                    </m:r>
                                  </m:sub>
                                </m:sSub>
                              </m:e>
                            </m:mr>
                            <m:mr>
                              <m:e>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a:latin typeface="Cambria Math" panose="02040503050406030204" pitchFamily="18" charset="0"/>
                                        <a:ea typeface="楷体" panose="02010609060101010101" pitchFamily="49" charset="-122"/>
                                        <a:cs typeface="Times New Roman" panose="02020603050405020304" pitchFamily="18" charset="0"/>
                                      </a:rPr>
                                      <m:t>𝜔</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𝑧</m:t>
                                    </m:r>
                                  </m:sub>
                                </m:sSub>
                              </m:e>
                            </m:mr>
                          </m:m>
                        </m:e>
                      </m:d>
                      <m:r>
                        <a:rPr lang="en-US" altLang="zh-CN" i="1">
                          <a:latin typeface="Cambria Math" panose="02040503050406030204" pitchFamily="18" charset="0"/>
                          <a:ea typeface="楷体" panose="02010609060101010101" pitchFamily="49" charset="-122"/>
                          <a:cs typeface="Times New Roman" panose="02020603050405020304" pitchFamily="18" charset="0"/>
                        </a:rPr>
                        <m:t>=</m:t>
                      </m:r>
                      <m:d>
                        <m:dPr>
                          <m:begChr m:val="["/>
                          <m:endChr m:val="]"/>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1"/>
                                    <m:mcJc m:val="center"/>
                                  </m:mcPr>
                                </m:mc>
                              </m:mcs>
                              <m:ctrlPr>
                                <a:rPr lang="en-US" altLang="zh-CN" i="1" smtClean="0">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e>
                            </m:mr>
                          </m:m>
                        </m:e>
                      </m:d>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35694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计算示例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4375884"/>
              </a:xfrm>
            </p:spPr>
            <p:txBody>
              <a:bodyPr>
                <a:normAutofit/>
              </a:bodyPr>
              <a:lstStyle/>
              <a:p>
                <a:pPr>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由此计算</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Ω</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的高阶幂次：</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m:rPr>
                              <m:sty m:val="p"/>
                            </m:rPr>
                            <a:rPr lang="en-US" altLang="zh-CN" sz="2400" b="0" i="0" smtClean="0">
                              <a:latin typeface="Cambria Math" panose="02040503050406030204" pitchFamily="18" charset="0"/>
                            </a:rPr>
                            <m:t>Ω</m:t>
                          </m:r>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m:t>
                      </m:r>
                      <m:r>
                        <m:rPr>
                          <m:sty m:val="p"/>
                        </m:rPr>
                        <a:rPr lang="en-US" altLang="zh-CN" sz="2400" b="0" i="0" smtClean="0">
                          <a:latin typeface="Cambria Math" panose="02040503050406030204" pitchFamily="18" charset="0"/>
                        </a:rPr>
                        <m:t>Ω</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m:rPr>
                                  <m:sty m:val="p"/>
                                </m:rPr>
                                <a:rPr lang="en-US" altLang="zh-CN" sz="2400" b="0" i="0" smtClean="0">
                                  <a:latin typeface="Cambria Math" panose="02040503050406030204" pitchFamily="18" charset="0"/>
                                </a:rPr>
                                <m:t>Ω</m:t>
                              </m:r>
                            </m:e>
                            <m:sup>
                              <m:r>
                                <a:rPr lang="en-US" altLang="zh-CN" sz="2400" b="0" i="1" smtClean="0">
                                  <a:latin typeface="Cambria Math" panose="02040503050406030204" pitchFamily="18" charset="0"/>
                                </a:rPr>
                                <m:t>2</m:t>
                              </m:r>
                            </m:sup>
                          </m:sSup>
                        </m:e>
                      </m:d>
                      <m:r>
                        <a:rPr lang="en-US" altLang="zh-CN" sz="2400" b="0" i="1" smtClean="0">
                          <a:latin typeface="Cambria Math" panose="02040503050406030204" pitchFamily="18" charset="0"/>
                        </a:rPr>
                        <m:t>=</m:t>
                      </m:r>
                      <m:d>
                        <m:dPr>
                          <m:begChr m:val="["/>
                          <m:endChr m:val="]"/>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0</m:t>
                                </m:r>
                              </m:e>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𝑧</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𝑦</m:t>
                                    </m:r>
                                  </m:sub>
                                </m:sSub>
                              </m:e>
                            </m:m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𝑧</m:t>
                                    </m:r>
                                  </m:sub>
                                </m:sSub>
                              </m:e>
                              <m:e>
                                <m:r>
                                  <a:rPr lang="en-US" altLang="zh-CN" sz="2400" i="1">
                                    <a:latin typeface="Cambria Math" panose="02040503050406030204" pitchFamily="18" charset="0"/>
                                  </a:rPr>
                                  <m:t>0</m:t>
                                </m:r>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m:t>
                                    </m:r>
                                    <m:r>
                                      <a:rPr lang="en-US" altLang="zh-CN" sz="2400" i="1">
                                        <a:latin typeface="Cambria Math" panose="02040503050406030204" pitchFamily="18" charset="0"/>
                                      </a:rPr>
                                      <m:t>𝜔</m:t>
                                    </m:r>
                                  </m:e>
                                  <m:sub>
                                    <m:r>
                                      <a:rPr lang="en-US" altLang="zh-CN" sz="2400" i="1">
                                        <a:latin typeface="Cambria Math" panose="02040503050406030204" pitchFamily="18" charset="0"/>
                                      </a:rPr>
                                      <m:t>𝑥</m:t>
                                    </m:r>
                                  </m:sub>
                                </m:sSub>
                              </m:e>
                            </m:mr>
                            <m:mr>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𝑦</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𝑥</m:t>
                                    </m:r>
                                  </m:sub>
                                </m:sSub>
                              </m:e>
                              <m:e>
                                <m:r>
                                  <a:rPr lang="en-US" altLang="zh-CN" sz="2400" i="1">
                                    <a:latin typeface="Cambria Math" panose="02040503050406030204" pitchFamily="18" charset="0"/>
                                  </a:rPr>
                                  <m:t>0</m:t>
                                </m:r>
                              </m:e>
                            </m:mr>
                          </m:m>
                        </m:e>
                      </m:d>
                    </m:oMath>
                  </m:oMathPara>
                </a14:m>
                <a:endParaRPr lang="en-US" altLang="zh-CN" sz="2400" i="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d>
                        <m:dPr>
                          <m:ctrlPr>
                            <a:rPr lang="en-US" altLang="zh-CN" sz="2400" b="0" i="1" smtClean="0">
                              <a:latin typeface="Cambria Math" panose="02040503050406030204" pitchFamily="18" charset="0"/>
                            </a:rPr>
                          </m:ctrlPr>
                        </m:dPr>
                        <m:e>
                          <m:d>
                            <m:dPr>
                              <m:begChr m:val="["/>
                              <m:endChr m:val="]"/>
                              <m:ctrlPr>
                                <a:rPr lang="en-US" altLang="zh-CN" sz="2400" i="1">
                                  <a:latin typeface="Cambria Math" panose="02040503050406030204" pitchFamily="18" charset="0"/>
                                </a:rPr>
                              </m:ctrlPr>
                            </m:dPr>
                            <m:e>
                              <m:m>
                                <m:mPr>
                                  <m:mcs>
                                    <m:mc>
                                      <m:mcPr>
                                        <m:count m:val="1"/>
                                        <m:mcJc m:val="center"/>
                                      </m:mcPr>
                                    </m:mc>
                                  </m:mcs>
                                  <m:ctrlPr>
                                    <a:rPr lang="en-US" altLang="zh-CN" sz="2400" i="1">
                                      <a:latin typeface="Cambria Math" panose="02040503050406030204" pitchFamily="18" charset="0"/>
                                    </a:rPr>
                                  </m:ctrlPr>
                                </m:mP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𝑥</m:t>
                                        </m:r>
                                      </m:sub>
                                    </m:sSub>
                                  </m:e>
                                </m:m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𝑦</m:t>
                                        </m:r>
                                      </m:sub>
                                    </m:sSub>
                                  </m:e>
                                </m:m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𝑧</m:t>
                                        </m:r>
                                      </m:sub>
                                    </m:sSub>
                                  </m:e>
                                </m:mr>
                              </m:m>
                            </m:e>
                          </m:d>
                          <m:d>
                            <m:dPr>
                              <m:begChr m:val="["/>
                              <m:endChr m:val="]"/>
                              <m:ctrlPr>
                                <a:rPr lang="en-US" altLang="zh-CN" sz="2400" i="1">
                                  <a:latin typeface="Cambria Math" panose="02040503050406030204" pitchFamily="18" charset="0"/>
                                </a:rPr>
                              </m:ctrlPr>
                            </m:dPr>
                            <m:e>
                              <m:m>
                                <m:mPr>
                                  <m:mcs>
                                    <m:mc>
                                      <m:mcPr>
                                        <m:count m:val="3"/>
                                        <m:mcJc m:val="center"/>
                                      </m:mcPr>
                                    </m:mc>
                                  </m:mcs>
                                  <m:ctrlPr>
                                    <a:rPr lang="en-US" altLang="zh-CN" sz="2400" i="1">
                                      <a:latin typeface="Cambria Math" panose="02040503050406030204" pitchFamily="18" charset="0"/>
                                    </a:rPr>
                                  </m:ctrlPr>
                                </m:mP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𝑥</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𝑦</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𝑧</m:t>
                                        </m:r>
                                      </m:sub>
                                    </m:sSub>
                                  </m:e>
                                </m:mr>
                              </m:m>
                            </m:e>
                          </m:d>
                          <m:r>
                            <a:rPr lang="en-US" altLang="zh-CN" sz="2400" i="1">
                              <a:latin typeface="Cambria Math" panose="02040503050406030204" pitchFamily="18" charset="0"/>
                            </a:rPr>
                            <m:t>−</m:t>
                          </m:r>
                          <m:d>
                            <m:dPr>
                              <m:begChr m:val="["/>
                              <m:endChr m:val="]"/>
                              <m:ctrlPr>
                                <a:rPr lang="en-US" altLang="zh-CN" sz="2400" i="1">
                                  <a:latin typeface="Cambria Math" panose="02040503050406030204" pitchFamily="18" charset="0"/>
                                </a:rPr>
                              </m:ctrlPr>
                            </m:dPr>
                            <m:e>
                              <m:m>
                                <m:mPr>
                                  <m:mcs>
                                    <m:mc>
                                      <m:mcPr>
                                        <m:count m:val="3"/>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1</m:t>
                                    </m:r>
                                  </m:e>
                                  <m:e>
                                    <m:r>
                                      <a:rPr lang="en-US" altLang="zh-CN" sz="2400" i="1">
                                        <a:latin typeface="Cambria Math" panose="02040503050406030204" pitchFamily="18" charset="0"/>
                                      </a:rPr>
                                      <m:t>0</m:t>
                                    </m:r>
                                  </m:e>
                                  <m:e>
                                    <m:r>
                                      <a:rPr lang="en-US" altLang="zh-CN" sz="2400" i="1">
                                        <a:latin typeface="Cambria Math" panose="02040503050406030204" pitchFamily="18" charset="0"/>
                                      </a:rPr>
                                      <m:t>0</m:t>
                                    </m:r>
                                  </m:e>
                                </m:mr>
                                <m:mr>
                                  <m:e>
                                    <m:r>
                                      <a:rPr lang="en-US" altLang="zh-CN" sz="2400" i="1">
                                        <a:latin typeface="Cambria Math" panose="02040503050406030204" pitchFamily="18" charset="0"/>
                                      </a:rPr>
                                      <m:t>0</m:t>
                                    </m:r>
                                  </m:e>
                                  <m:e>
                                    <m:r>
                                      <a:rPr lang="en-US" altLang="zh-CN" sz="2400" i="1">
                                        <a:latin typeface="Cambria Math" panose="02040503050406030204" pitchFamily="18" charset="0"/>
                                      </a:rPr>
                                      <m:t>1</m:t>
                                    </m:r>
                                  </m:e>
                                  <m:e>
                                    <m:r>
                                      <a:rPr lang="en-US" altLang="zh-CN" sz="2400" i="1">
                                        <a:latin typeface="Cambria Math" panose="02040503050406030204" pitchFamily="18" charset="0"/>
                                      </a:rPr>
                                      <m:t>0</m:t>
                                    </m:r>
                                  </m:e>
                                </m:mr>
                                <m:mr>
                                  <m:e>
                                    <m:r>
                                      <a:rPr lang="en-US" altLang="zh-CN" sz="2400" i="1">
                                        <a:latin typeface="Cambria Math" panose="02040503050406030204" pitchFamily="18" charset="0"/>
                                      </a:rPr>
                                      <m:t>0</m:t>
                                    </m:r>
                                  </m:e>
                                  <m:e>
                                    <m:r>
                                      <a:rPr lang="en-US" altLang="zh-CN" sz="2400" i="1">
                                        <a:latin typeface="Cambria Math" panose="02040503050406030204" pitchFamily="18" charset="0"/>
                                      </a:rPr>
                                      <m:t>0</m:t>
                                    </m:r>
                                  </m:e>
                                  <m:e>
                                    <m:r>
                                      <a:rPr lang="en-US" altLang="zh-CN" sz="2400" i="1">
                                        <a:latin typeface="Cambria Math" panose="02040503050406030204" pitchFamily="18" charset="0"/>
                                      </a:rPr>
                                      <m:t>1</m:t>
                                    </m:r>
                                  </m:e>
                                </m:mr>
                              </m:m>
                            </m:e>
                          </m:d>
                        </m:e>
                      </m:d>
                      <m:r>
                        <a:rPr lang="en-US" altLang="zh-CN" sz="2400" b="0" i="1" smtClean="0">
                          <a:latin typeface="Cambria Math" panose="02040503050406030204" pitchFamily="18" charset="0"/>
                        </a:rPr>
                        <m:t>=−</m:t>
                      </m:r>
                      <m:r>
                        <m:rPr>
                          <m:sty m:val="p"/>
                        </m:rPr>
                        <a:rPr lang="en-US" altLang="zh-CN" sz="2400" b="0" i="0" smtClean="0">
                          <a:latin typeface="Cambria Math" panose="02040503050406030204" pitchFamily="18" charset="0"/>
                        </a:rPr>
                        <m:t>Ω</m:t>
                      </m:r>
                    </m:oMath>
                  </m:oMathPara>
                </a14:m>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00000"/>
                  </a:lnSpc>
                </a:pP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由此导出：</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lnSpc>
                    <a:spcPct val="100000"/>
                  </a:lnSpc>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Ω</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4</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Ω</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3</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Ω = –ΩΩ = – Ω</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2</a:t>
                </a:r>
              </a:p>
              <a:p>
                <a:pPr marL="0" indent="0" algn="ctr">
                  <a:lnSpc>
                    <a:spcPct val="100000"/>
                  </a:lnSpc>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Ω</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5</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Ω</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4</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Ω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Ω</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Ω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–Ω</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3</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–(–Ω) =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Ω</a:t>
                </a:r>
              </a:p>
              <a:p>
                <a:pPr>
                  <a:lnSpc>
                    <a:spcPct val="100000"/>
                  </a:lnSpc>
                </a:pP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4375884"/>
              </a:xfrm>
              <a:blipFill>
                <a:blip r:embed="rId2"/>
                <a:stretch>
                  <a:fillRect l="-1391" t="-1811" b="-23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95750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计算示例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exp</m:t>
                          </m:r>
                        </m:fName>
                        <m:e>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Ω</m:t>
                              </m:r>
                              <m:r>
                                <a:rPr lang="en-US" altLang="zh-CN" sz="2400" b="0" i="1" smtClean="0">
                                  <a:latin typeface="Cambria Math" panose="02040503050406030204" pitchFamily="18" charset="0"/>
                                </a:rPr>
                                <m:t>𝑡</m:t>
                              </m:r>
                            </m:e>
                          </m:d>
                        </m:e>
                      </m:func>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0">
                              <a:latin typeface="Cambria Math" panose="02040503050406030204" pitchFamily="18" charset="0"/>
                            </a:rPr>
                            <m:t>𝐈</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m:t>
                      </m:r>
                      <m:r>
                        <a:rPr lang="en-US" altLang="zh-CN" sz="2400" i="1">
                          <a:latin typeface="Cambria Math" panose="02040503050406030204" pitchFamily="18" charset="0"/>
                        </a:rPr>
                        <m:t>𝑡</m:t>
                      </m:r>
                      <m:r>
                        <m:rPr>
                          <m:sty m:val="p"/>
                        </m:rPr>
                        <a:rPr lang="en-US" altLang="zh-CN" sz="2400">
                          <a:latin typeface="Cambria Math" panose="02040503050406030204" pitchFamily="18" charset="0"/>
                        </a:rPr>
                        <m:t>Ω</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𝑡</m:t>
                              </m:r>
                            </m:e>
                            <m:sup>
                              <m:r>
                                <a:rPr lang="en-US" altLang="zh-CN" sz="2400" i="1">
                                  <a:latin typeface="Cambria Math" panose="02040503050406030204" pitchFamily="18" charset="0"/>
                                </a:rPr>
                                <m:t>2</m:t>
                              </m:r>
                            </m:sup>
                          </m:sSup>
                        </m:num>
                        <m:den>
                          <m:r>
                            <a:rPr lang="en-US" altLang="zh-CN" sz="2400" i="1">
                              <a:latin typeface="Cambria Math" panose="02040503050406030204" pitchFamily="18" charset="0"/>
                            </a:rPr>
                            <m:t>2!</m:t>
                          </m:r>
                        </m:den>
                      </m:f>
                      <m:sSup>
                        <m:sSupPr>
                          <m:ctrlPr>
                            <a:rPr lang="en-US" altLang="zh-CN" sz="2400" i="1">
                              <a:latin typeface="Cambria Math" panose="02040503050406030204" pitchFamily="18" charset="0"/>
                            </a:rPr>
                          </m:ctrlPr>
                        </m:sSupPr>
                        <m:e>
                          <m:r>
                            <m:rPr>
                              <m:sty m:val="p"/>
                            </m:rPr>
                            <a:rPr lang="en-US" altLang="zh-CN" sz="2400">
                              <a:latin typeface="Cambria Math" panose="02040503050406030204" pitchFamily="18" charset="0"/>
                            </a:rPr>
                            <m:t>Ω</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𝑡</m:t>
                              </m:r>
                            </m:e>
                            <m:sup>
                              <m:r>
                                <a:rPr lang="en-US" altLang="zh-CN" sz="2400" i="1">
                                  <a:latin typeface="Cambria Math" panose="02040503050406030204" pitchFamily="18" charset="0"/>
                                </a:rPr>
                                <m:t>3</m:t>
                              </m:r>
                            </m:sup>
                          </m:sSup>
                        </m:num>
                        <m:den>
                          <m:r>
                            <a:rPr lang="en-US" altLang="zh-CN" sz="2400" i="1">
                              <a:latin typeface="Cambria Math" panose="02040503050406030204" pitchFamily="18" charset="0"/>
                            </a:rPr>
                            <m:t>3!</m:t>
                          </m:r>
                        </m:den>
                      </m:f>
                      <m:sSup>
                        <m:sSupPr>
                          <m:ctrlPr>
                            <a:rPr lang="en-US" altLang="zh-CN" sz="2400" i="1">
                              <a:latin typeface="Cambria Math" panose="02040503050406030204" pitchFamily="18" charset="0"/>
                            </a:rPr>
                          </m:ctrlPr>
                        </m:sSupPr>
                        <m:e>
                          <m:r>
                            <m:rPr>
                              <m:sty m:val="p"/>
                            </m:rPr>
                            <a:rPr lang="en-US" altLang="zh-CN" sz="2400">
                              <a:latin typeface="Cambria Math" panose="02040503050406030204" pitchFamily="18" charset="0"/>
                            </a:rPr>
                            <m:t>Ω</m:t>
                          </m:r>
                        </m:e>
                        <m:sup>
                          <m:r>
                            <a:rPr lang="en-US" altLang="zh-CN" sz="2400" i="1">
                              <a:latin typeface="Cambria Math" panose="02040503050406030204" pitchFamily="18" charset="0"/>
                            </a:rPr>
                            <m:t>3</m:t>
                          </m:r>
                        </m:sup>
                      </m:sSup>
                      <m:r>
                        <a:rPr lang="en-US" altLang="zh-CN" sz="2400" i="1">
                          <a:latin typeface="Cambria Math" panose="02040503050406030204" pitchFamily="18" charset="0"/>
                        </a:rPr>
                        <m:t>+⋯</m:t>
                      </m:r>
                    </m:oMath>
                  </m:oMathPara>
                </a14:m>
                <a:endParaRPr lang="en-US" altLang="zh-CN" sz="2400" i="1" dirty="0" smtClean="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1" i="0" smtClean="0">
                                  <a:latin typeface="Cambria Math" panose="02040503050406030204" pitchFamily="18" charset="0"/>
                                </a:rPr>
                                <m:t>𝐈</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𝑡</m:t>
                                  </m:r>
                                </m:e>
                                <m:sup>
                                  <m:r>
                                    <a:rPr lang="en-US" altLang="zh-CN" sz="2400" i="1">
                                      <a:latin typeface="Cambria Math" panose="02040503050406030204" pitchFamily="18" charset="0"/>
                                    </a:rPr>
                                    <m:t>2</m:t>
                                  </m:r>
                                </m:sup>
                              </m:sSup>
                            </m:num>
                            <m:den>
                              <m:r>
                                <a:rPr lang="en-US" altLang="zh-CN" sz="2400" i="1">
                                  <a:latin typeface="Cambria Math" panose="02040503050406030204" pitchFamily="18" charset="0"/>
                                </a:rPr>
                                <m:t>2!</m:t>
                              </m:r>
                            </m:den>
                          </m:f>
                          <m:sSup>
                            <m:sSupPr>
                              <m:ctrlPr>
                                <a:rPr lang="en-US" altLang="zh-CN" sz="2400" i="1">
                                  <a:latin typeface="Cambria Math" panose="02040503050406030204" pitchFamily="18" charset="0"/>
                                </a:rPr>
                              </m:ctrlPr>
                            </m:sSupPr>
                            <m:e>
                              <m:r>
                                <m:rPr>
                                  <m:sty m:val="p"/>
                                </m:rPr>
                                <a:rPr lang="en-US" altLang="zh-CN" sz="2400">
                                  <a:latin typeface="Cambria Math" panose="02040503050406030204" pitchFamily="18" charset="0"/>
                                </a:rPr>
                                <m:t>Ω</m:t>
                              </m:r>
                            </m:e>
                            <m:sup>
                              <m:r>
                                <a:rPr lang="en-US" altLang="zh-CN" sz="2400" i="1">
                                  <a:latin typeface="Cambria Math" panose="02040503050406030204" pitchFamily="18" charset="0"/>
                                </a:rPr>
                                <m:t>2</m:t>
                              </m:r>
                            </m:sup>
                          </m:s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𝑡</m:t>
                                  </m:r>
                                </m:e>
                                <m:sup>
                                  <m:r>
                                    <a:rPr lang="en-US" altLang="zh-CN" sz="2400" b="0" i="1" smtClean="0">
                                      <a:latin typeface="Cambria Math" panose="02040503050406030204" pitchFamily="18" charset="0"/>
                                    </a:rPr>
                                    <m:t>4</m:t>
                                  </m:r>
                                </m:sup>
                              </m:sSup>
                            </m:num>
                            <m:den>
                              <m:r>
                                <a:rPr lang="en-US" altLang="zh-CN" sz="2400" b="0" i="1" smtClean="0">
                                  <a:latin typeface="Cambria Math" panose="02040503050406030204" pitchFamily="18" charset="0"/>
                                </a:rPr>
                                <m:t>4!</m:t>
                              </m:r>
                            </m:den>
                          </m:f>
                          <m:sSup>
                            <m:sSupPr>
                              <m:ctrlPr>
                                <a:rPr lang="en-US" altLang="zh-CN" sz="2400" b="0" i="1" smtClean="0">
                                  <a:latin typeface="Cambria Math" panose="02040503050406030204" pitchFamily="18" charset="0"/>
                                </a:rPr>
                              </m:ctrlPr>
                            </m:sSupPr>
                            <m:e>
                              <m:r>
                                <m:rPr>
                                  <m:sty m:val="p"/>
                                </m:rPr>
                                <a:rPr lang="en-US" altLang="zh-CN" sz="2400" b="0" i="0" smtClean="0">
                                  <a:latin typeface="Cambria Math" panose="02040503050406030204" pitchFamily="18" charset="0"/>
                                </a:rPr>
                                <m:t>Ω</m:t>
                              </m:r>
                            </m:e>
                            <m:sup>
                              <m:r>
                                <a:rPr lang="en-US" altLang="zh-CN" sz="2400" b="0" i="1" smtClean="0">
                                  <a:latin typeface="Cambria Math" panose="02040503050406030204" pitchFamily="18" charset="0"/>
                                </a:rPr>
                                <m:t>4</m:t>
                              </m:r>
                            </m:sup>
                          </m:s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𝑡</m:t>
                                  </m:r>
                                </m:e>
                                <m:sup>
                                  <m:r>
                                    <a:rPr lang="en-US" altLang="zh-CN" sz="2400" b="0" i="1" smtClean="0">
                                      <a:latin typeface="Cambria Math" panose="02040503050406030204" pitchFamily="18" charset="0"/>
                                    </a:rPr>
                                    <m:t>6</m:t>
                                  </m:r>
                                </m:sup>
                              </m:sSup>
                            </m:num>
                            <m:den>
                              <m:r>
                                <a:rPr lang="en-US" altLang="zh-CN" sz="2400" b="0" i="1" smtClean="0">
                                  <a:latin typeface="Cambria Math" panose="02040503050406030204" pitchFamily="18" charset="0"/>
                                </a:rPr>
                                <m:t>6!</m:t>
                              </m:r>
                            </m:den>
                          </m:f>
                          <m:sSup>
                            <m:sSupPr>
                              <m:ctrlPr>
                                <a:rPr lang="en-US" altLang="zh-CN" sz="2400" b="0" i="1" smtClean="0">
                                  <a:latin typeface="Cambria Math" panose="02040503050406030204" pitchFamily="18" charset="0"/>
                                </a:rPr>
                              </m:ctrlPr>
                            </m:sSupPr>
                            <m:e>
                              <m:r>
                                <m:rPr>
                                  <m:sty m:val="p"/>
                                </m:rPr>
                                <a:rPr lang="en-US" altLang="zh-CN" sz="2400" b="0" i="0" smtClean="0">
                                  <a:latin typeface="Cambria Math" panose="02040503050406030204" pitchFamily="18" charset="0"/>
                                </a:rPr>
                                <m:t>Ω</m:t>
                              </m:r>
                            </m:e>
                            <m:sup>
                              <m:r>
                                <a:rPr lang="en-US" altLang="zh-CN" sz="2400" b="0" i="1" smtClean="0">
                                  <a:latin typeface="Cambria Math" panose="02040503050406030204" pitchFamily="18" charset="0"/>
                                </a:rPr>
                                <m:t>6</m:t>
                              </m:r>
                            </m:sup>
                          </m:sSup>
                          <m:r>
                            <a:rPr lang="en-US" altLang="zh-CN" sz="2400" b="0" i="1" smtClean="0">
                              <a:latin typeface="Cambria Math" panose="02040503050406030204" pitchFamily="18" charset="0"/>
                            </a:rPr>
                            <m:t>+⋯</m:t>
                          </m:r>
                        </m:e>
                      </m:d>
                    </m:oMath>
                  </m:oMathPara>
                </a14:m>
                <a:endParaRPr lang="en-US" altLang="zh-CN" sz="2400" b="0" i="1" dirty="0" smtClean="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r>
                            <m:rPr>
                              <m:sty m:val="p"/>
                            </m:rPr>
                            <a:rPr lang="en-US" altLang="zh-CN" sz="2400" b="0" i="0" smtClean="0">
                              <a:latin typeface="Cambria Math" panose="02040503050406030204" pitchFamily="18" charset="0"/>
                            </a:rPr>
                            <m:t>Ω</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𝑡</m:t>
                                  </m:r>
                                </m:e>
                                <m:sup>
                                  <m:r>
                                    <a:rPr lang="en-US" altLang="zh-CN" sz="2400" b="0" i="1" smtClean="0">
                                      <a:latin typeface="Cambria Math" panose="02040503050406030204" pitchFamily="18" charset="0"/>
                                    </a:rPr>
                                    <m:t>3</m:t>
                                  </m:r>
                                </m:sup>
                              </m:sSup>
                            </m:num>
                            <m:den>
                              <m:r>
                                <a:rPr lang="en-US" altLang="zh-CN" sz="2400" b="0" i="1" smtClean="0">
                                  <a:latin typeface="Cambria Math" panose="02040503050406030204" pitchFamily="18" charset="0"/>
                                </a:rPr>
                                <m:t>3!</m:t>
                              </m:r>
                            </m:den>
                          </m:f>
                          <m:sSup>
                            <m:sSupPr>
                              <m:ctrlPr>
                                <a:rPr lang="en-US" altLang="zh-CN" sz="2400" b="0" i="1" smtClean="0">
                                  <a:latin typeface="Cambria Math" panose="02040503050406030204" pitchFamily="18" charset="0"/>
                                </a:rPr>
                              </m:ctrlPr>
                            </m:sSupPr>
                            <m:e>
                              <m:r>
                                <m:rPr>
                                  <m:sty m:val="p"/>
                                </m:rPr>
                                <a:rPr lang="en-US" altLang="zh-CN" sz="2400" b="0" i="0" smtClean="0">
                                  <a:latin typeface="Cambria Math" panose="02040503050406030204" pitchFamily="18" charset="0"/>
                                </a:rPr>
                                <m:t>Ω</m:t>
                              </m:r>
                            </m:e>
                            <m:sup>
                              <m:r>
                                <a:rPr lang="en-US" altLang="zh-CN" sz="2400" b="0" i="1" smtClean="0">
                                  <a:latin typeface="Cambria Math" panose="02040503050406030204" pitchFamily="18" charset="0"/>
                                </a:rPr>
                                <m:t>3</m:t>
                              </m:r>
                            </m:sup>
                          </m:s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𝑡</m:t>
                                  </m:r>
                                </m:e>
                                <m:sup>
                                  <m:r>
                                    <a:rPr lang="en-US" altLang="zh-CN" sz="2400" b="0" i="1" smtClean="0">
                                      <a:latin typeface="Cambria Math" panose="02040503050406030204" pitchFamily="18" charset="0"/>
                                    </a:rPr>
                                    <m:t>5</m:t>
                                  </m:r>
                                </m:sup>
                              </m:sSup>
                            </m:num>
                            <m:den>
                              <m:r>
                                <a:rPr lang="en-US" altLang="zh-CN" sz="2400" b="0" i="1" smtClean="0">
                                  <a:latin typeface="Cambria Math" panose="02040503050406030204" pitchFamily="18" charset="0"/>
                                </a:rPr>
                                <m:t>5!</m:t>
                              </m:r>
                            </m:den>
                          </m:f>
                          <m:sSup>
                            <m:sSupPr>
                              <m:ctrlPr>
                                <a:rPr lang="en-US" altLang="zh-CN" sz="2400" b="0" i="1" smtClean="0">
                                  <a:latin typeface="Cambria Math" panose="02040503050406030204" pitchFamily="18" charset="0"/>
                                </a:rPr>
                              </m:ctrlPr>
                            </m:sSupPr>
                            <m:e>
                              <m:r>
                                <m:rPr>
                                  <m:sty m:val="p"/>
                                </m:rPr>
                                <a:rPr lang="en-US" altLang="zh-CN" sz="2400" b="0" i="0" smtClean="0">
                                  <a:latin typeface="Cambria Math" panose="02040503050406030204" pitchFamily="18" charset="0"/>
                                </a:rPr>
                                <m:t>Ω</m:t>
                              </m:r>
                            </m:e>
                            <m:sup>
                              <m:r>
                                <a:rPr lang="en-US" altLang="zh-CN" sz="2400" b="0" i="1" smtClean="0">
                                  <a:latin typeface="Cambria Math" panose="02040503050406030204" pitchFamily="18" charset="0"/>
                                </a:rPr>
                                <m:t>5</m:t>
                              </m:r>
                            </m:sup>
                          </m:sSup>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𝑡</m:t>
                                  </m:r>
                                </m:e>
                                <m:sup>
                                  <m:r>
                                    <a:rPr lang="en-US" altLang="zh-CN" sz="2400" b="0" i="1" smtClean="0">
                                      <a:latin typeface="Cambria Math" panose="02040503050406030204" pitchFamily="18" charset="0"/>
                                    </a:rPr>
                                    <m:t>7</m:t>
                                  </m:r>
                                </m:sup>
                              </m:sSup>
                              <m:r>
                                <a:rPr lang="en-US" altLang="zh-CN" sz="2400" b="0" i="1" smtClean="0">
                                  <a:latin typeface="Cambria Math" panose="02040503050406030204" pitchFamily="18" charset="0"/>
                                </a:rPr>
                                <m:t> </m:t>
                              </m:r>
                            </m:num>
                            <m:den>
                              <m:r>
                                <a:rPr lang="en-US" altLang="zh-CN" sz="2400" b="0" i="1" smtClean="0">
                                  <a:latin typeface="Cambria Math" panose="02040503050406030204" pitchFamily="18" charset="0"/>
                                </a:rPr>
                                <m:t>7!</m:t>
                              </m:r>
                            </m:den>
                          </m:f>
                          <m:sSup>
                            <m:sSupPr>
                              <m:ctrlPr>
                                <a:rPr lang="en-US" altLang="zh-CN" sz="2400" b="0" i="1" smtClean="0">
                                  <a:latin typeface="Cambria Math" panose="02040503050406030204" pitchFamily="18" charset="0"/>
                                </a:rPr>
                              </m:ctrlPr>
                            </m:sSupPr>
                            <m:e>
                              <m:r>
                                <m:rPr>
                                  <m:sty m:val="p"/>
                                </m:rPr>
                                <a:rPr lang="en-US" altLang="zh-CN" sz="2400" b="0" i="0" smtClean="0">
                                  <a:latin typeface="Cambria Math" panose="02040503050406030204" pitchFamily="18" charset="0"/>
                                </a:rPr>
                                <m:t>Ω</m:t>
                              </m:r>
                            </m:e>
                            <m:sup>
                              <m:r>
                                <a:rPr lang="en-US" altLang="zh-CN" sz="2400" b="0" i="0" smtClean="0">
                                  <a:latin typeface="Cambria Math" panose="02040503050406030204" pitchFamily="18" charset="0"/>
                                </a:rPr>
                                <m:t>7</m:t>
                              </m:r>
                            </m:sup>
                          </m:sSup>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m:t>
                          </m:r>
                        </m:e>
                      </m:d>
                    </m:oMath>
                  </m:oMathPara>
                </a14:m>
                <a:endParaRPr lang="en-US" altLang="zh-CN" sz="2400" b="0" i="1" dirty="0" smtClean="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𝑡</m:t>
                      </m:r>
                      <m:r>
                        <m:rPr>
                          <m:sty m:val="p"/>
                        </m:rPr>
                        <a:rPr lang="en-US" altLang="zh-CN" sz="2400">
                          <a:latin typeface="Cambria Math" panose="02040503050406030204" pitchFamily="18" charset="0"/>
                        </a:rPr>
                        <m:t>Ω</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𝑡</m:t>
                              </m:r>
                            </m:e>
                            <m:sup>
                              <m:r>
                                <a:rPr lang="en-US" altLang="zh-CN" sz="2400" i="1">
                                  <a:latin typeface="Cambria Math" panose="02040503050406030204" pitchFamily="18" charset="0"/>
                                </a:rPr>
                                <m:t>3</m:t>
                              </m:r>
                            </m:sup>
                          </m:sSup>
                        </m:num>
                        <m:den>
                          <m:r>
                            <a:rPr lang="en-US" altLang="zh-CN" sz="2400" i="1">
                              <a:latin typeface="Cambria Math" panose="02040503050406030204" pitchFamily="18" charset="0"/>
                            </a:rPr>
                            <m:t>3!</m:t>
                          </m:r>
                        </m:den>
                      </m:f>
                      <m:sSup>
                        <m:sSupPr>
                          <m:ctrlPr>
                            <a:rPr lang="en-US" altLang="zh-CN" sz="2400" i="1">
                              <a:latin typeface="Cambria Math" panose="02040503050406030204" pitchFamily="18" charset="0"/>
                            </a:rPr>
                          </m:ctrlPr>
                        </m:sSupPr>
                        <m:e>
                          <m:r>
                            <m:rPr>
                              <m:sty m:val="p"/>
                            </m:rPr>
                            <a:rPr lang="en-US" altLang="zh-CN" sz="2400">
                              <a:latin typeface="Cambria Math" panose="02040503050406030204" pitchFamily="18" charset="0"/>
                            </a:rPr>
                            <m:t>Ω</m:t>
                          </m:r>
                        </m:e>
                        <m:sup>
                          <m:r>
                            <a:rPr lang="en-US" altLang="zh-CN" sz="2400" i="1">
                              <a:latin typeface="Cambria Math" panose="02040503050406030204" pitchFamily="18" charset="0"/>
                            </a:rPr>
                            <m:t>3</m:t>
                          </m:r>
                        </m:sup>
                      </m:sSup>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𝑡</m:t>
                              </m:r>
                            </m:e>
                            <m:sup>
                              <m:r>
                                <a:rPr lang="en-US" altLang="zh-CN" sz="2400" i="1">
                                  <a:latin typeface="Cambria Math" panose="02040503050406030204" pitchFamily="18" charset="0"/>
                                </a:rPr>
                                <m:t>5</m:t>
                              </m:r>
                            </m:sup>
                          </m:sSup>
                        </m:num>
                        <m:den>
                          <m:r>
                            <a:rPr lang="en-US" altLang="zh-CN" sz="2400" i="1">
                              <a:latin typeface="Cambria Math" panose="02040503050406030204" pitchFamily="18" charset="0"/>
                            </a:rPr>
                            <m:t>5!</m:t>
                          </m:r>
                        </m:den>
                      </m:f>
                      <m:sSup>
                        <m:sSupPr>
                          <m:ctrlPr>
                            <a:rPr lang="en-US" altLang="zh-CN" sz="2400" i="1">
                              <a:latin typeface="Cambria Math" panose="02040503050406030204" pitchFamily="18" charset="0"/>
                            </a:rPr>
                          </m:ctrlPr>
                        </m:sSupPr>
                        <m:e>
                          <m:r>
                            <m:rPr>
                              <m:sty m:val="p"/>
                            </m:rPr>
                            <a:rPr lang="en-US" altLang="zh-CN" sz="2400">
                              <a:latin typeface="Cambria Math" panose="02040503050406030204" pitchFamily="18" charset="0"/>
                            </a:rPr>
                            <m:t>Ω</m:t>
                          </m:r>
                        </m:e>
                        <m:sup>
                          <m:r>
                            <a:rPr lang="en-US" altLang="zh-CN" sz="2400" i="1">
                              <a:latin typeface="Cambria Math" panose="02040503050406030204" pitchFamily="18" charset="0"/>
                            </a:rPr>
                            <m:t>5</m:t>
                          </m:r>
                        </m:sup>
                      </m:sSup>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𝑡</m:t>
                              </m:r>
                            </m:e>
                            <m:sup>
                              <m:r>
                                <a:rPr lang="en-US" altLang="zh-CN" sz="2400" i="1">
                                  <a:latin typeface="Cambria Math" panose="02040503050406030204" pitchFamily="18" charset="0"/>
                                </a:rPr>
                                <m:t>7</m:t>
                              </m:r>
                            </m:sup>
                          </m:sSup>
                          <m:r>
                            <a:rPr lang="en-US" altLang="zh-CN" sz="2400" i="1">
                              <a:latin typeface="Cambria Math" panose="02040503050406030204" pitchFamily="18" charset="0"/>
                            </a:rPr>
                            <m:t> </m:t>
                          </m:r>
                        </m:num>
                        <m:den>
                          <m:r>
                            <a:rPr lang="en-US" altLang="zh-CN" sz="2400" i="1">
                              <a:latin typeface="Cambria Math" panose="02040503050406030204" pitchFamily="18" charset="0"/>
                            </a:rPr>
                            <m:t>7!</m:t>
                          </m:r>
                        </m:den>
                      </m:f>
                      <m:sSup>
                        <m:sSupPr>
                          <m:ctrlPr>
                            <a:rPr lang="en-US" altLang="zh-CN" sz="2400" i="1">
                              <a:latin typeface="Cambria Math" panose="02040503050406030204" pitchFamily="18" charset="0"/>
                            </a:rPr>
                          </m:ctrlPr>
                        </m:sSupPr>
                        <m:e>
                          <m:r>
                            <m:rPr>
                              <m:sty m:val="p"/>
                            </m:rPr>
                            <a:rPr lang="en-US" altLang="zh-CN" sz="2400">
                              <a:latin typeface="Cambria Math" panose="02040503050406030204" pitchFamily="18" charset="0"/>
                            </a:rPr>
                            <m:t>Ω</m:t>
                          </m:r>
                        </m:e>
                        <m:sup>
                          <m:r>
                            <a:rPr lang="en-US" altLang="zh-CN" sz="2400">
                              <a:latin typeface="Cambria Math" panose="02040503050406030204" pitchFamily="18" charset="0"/>
                            </a:rPr>
                            <m:t>7</m:t>
                          </m:r>
                        </m:sup>
                      </m:sSup>
                      <m:r>
                        <a:rPr lang="en-US" altLang="zh-CN" sz="2400">
                          <a:latin typeface="Cambria Math" panose="02040503050406030204" pitchFamily="18" charset="0"/>
                        </a:rPr>
                        <m:t>+</m:t>
                      </m:r>
                      <m:r>
                        <a:rPr lang="en-US" altLang="zh-CN" sz="2400" i="1">
                          <a:latin typeface="Cambria Math" panose="02040503050406030204" pitchFamily="18" charset="0"/>
                        </a:rPr>
                        <m:t>⋯</m:t>
                      </m:r>
                    </m:oMath>
                  </m:oMathPara>
                </a14:m>
                <a:endParaRPr lang="en-US" altLang="zh-CN" sz="2400" i="1" dirty="0" smtClean="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r>
                        <a:rPr lang="en-US" altLang="zh-CN" sz="2400" i="1">
                          <a:latin typeface="Cambria Math" panose="02040503050406030204" pitchFamily="18" charset="0"/>
                        </a:rPr>
                        <m:t>𝑡</m:t>
                      </m:r>
                      <m:r>
                        <m:rPr>
                          <m:sty m:val="p"/>
                        </m:rPr>
                        <a:rPr lang="en-US" altLang="zh-CN" sz="2400">
                          <a:latin typeface="Cambria Math" panose="02040503050406030204" pitchFamily="18" charset="0"/>
                        </a:rPr>
                        <m:t>Ω</m:t>
                      </m:r>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𝑡</m:t>
                              </m:r>
                            </m:e>
                            <m:sup>
                              <m:r>
                                <a:rPr lang="en-US" altLang="zh-CN" sz="2400" i="1">
                                  <a:latin typeface="Cambria Math" panose="02040503050406030204" pitchFamily="18" charset="0"/>
                                </a:rPr>
                                <m:t>3</m:t>
                              </m:r>
                            </m:sup>
                          </m:sSup>
                        </m:num>
                        <m:den>
                          <m:r>
                            <a:rPr lang="en-US" altLang="zh-CN" sz="2400" i="1">
                              <a:latin typeface="Cambria Math" panose="02040503050406030204" pitchFamily="18" charset="0"/>
                            </a:rPr>
                            <m:t>3!</m:t>
                          </m:r>
                        </m:den>
                      </m:f>
                      <m:r>
                        <m:rPr>
                          <m:sty m:val="p"/>
                        </m:rPr>
                        <a:rPr lang="en-US" altLang="zh-CN" sz="2400" b="0" i="0" smtClean="0">
                          <a:latin typeface="Cambria Math" panose="02040503050406030204" pitchFamily="18" charset="0"/>
                        </a:rPr>
                        <m:t>Ω</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𝑡</m:t>
                              </m:r>
                            </m:e>
                            <m:sup>
                              <m:r>
                                <a:rPr lang="en-US" altLang="zh-CN" sz="2400" i="1">
                                  <a:latin typeface="Cambria Math" panose="02040503050406030204" pitchFamily="18" charset="0"/>
                                </a:rPr>
                                <m:t>5</m:t>
                              </m:r>
                            </m:sup>
                          </m:sSup>
                        </m:num>
                        <m:den>
                          <m:r>
                            <a:rPr lang="en-US" altLang="zh-CN" sz="2400" i="1">
                              <a:latin typeface="Cambria Math" panose="02040503050406030204" pitchFamily="18" charset="0"/>
                            </a:rPr>
                            <m:t>5!</m:t>
                          </m:r>
                        </m:den>
                      </m:f>
                      <m:r>
                        <m:rPr>
                          <m:sty m:val="p"/>
                        </m:rPr>
                        <a:rPr lang="en-US" altLang="zh-CN" sz="2400" b="0" i="0" smtClean="0">
                          <a:latin typeface="Cambria Math" panose="02040503050406030204" pitchFamily="18" charset="0"/>
                        </a:rPr>
                        <m:t>Ω</m:t>
                      </m:r>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𝑡</m:t>
                              </m:r>
                            </m:e>
                            <m:sup>
                              <m:r>
                                <a:rPr lang="en-US" altLang="zh-CN" sz="2400" i="1">
                                  <a:latin typeface="Cambria Math" panose="02040503050406030204" pitchFamily="18" charset="0"/>
                                </a:rPr>
                                <m:t>7</m:t>
                              </m:r>
                            </m:sup>
                          </m:sSup>
                          <m:r>
                            <a:rPr lang="en-US" altLang="zh-CN" sz="2400" i="1">
                              <a:latin typeface="Cambria Math" panose="02040503050406030204" pitchFamily="18" charset="0"/>
                            </a:rPr>
                            <m:t> </m:t>
                          </m:r>
                        </m:num>
                        <m:den>
                          <m:r>
                            <a:rPr lang="en-US" altLang="zh-CN" sz="2400" i="1">
                              <a:latin typeface="Cambria Math" panose="02040503050406030204" pitchFamily="18" charset="0"/>
                            </a:rPr>
                            <m:t>7!</m:t>
                          </m:r>
                        </m:den>
                      </m:f>
                      <m:r>
                        <m:rPr>
                          <m:sty m:val="p"/>
                        </m:rPr>
                        <a:rPr lang="en-US" altLang="zh-CN" sz="2400" b="0" i="0" smtClean="0">
                          <a:latin typeface="Cambria Math" panose="02040503050406030204" pitchFamily="18" charset="0"/>
                        </a:rPr>
                        <m:t>Ω</m:t>
                      </m:r>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sin</m:t>
                          </m:r>
                        </m:fName>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e>
                          </m:d>
                        </m:e>
                      </m:func>
                      <m:r>
                        <m:rPr>
                          <m:sty m:val="p"/>
                        </m:rPr>
                        <a:rPr lang="en-US" altLang="zh-CN" sz="2400" b="0" i="0" smtClean="0">
                          <a:latin typeface="Cambria Math" panose="02040503050406030204" pitchFamily="18" charset="0"/>
                        </a:rPr>
                        <m:t>Ω</m:t>
                      </m:r>
                    </m:oMath>
                  </m:oMathPara>
                </a14:m>
                <a:endParaRPr lang="en-US" altLang="zh-CN" sz="2400" b="0" i="1" dirty="0" smtClean="0">
                  <a:latin typeface="Cambria Math" panose="020405030504060302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41167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计算示例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1">
                              <a:latin typeface="Cambria Math" panose="02040503050406030204" pitchFamily="18" charset="0"/>
                            </a:rPr>
                            <m:t>𝐈</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𝑡</m:t>
                              </m:r>
                            </m:e>
                            <m:sup>
                              <m:r>
                                <a:rPr lang="en-US" altLang="zh-CN" sz="2400" i="1">
                                  <a:latin typeface="Cambria Math" panose="02040503050406030204" pitchFamily="18" charset="0"/>
                                </a:rPr>
                                <m:t>2</m:t>
                              </m:r>
                            </m:sup>
                          </m:sSup>
                        </m:num>
                        <m:den>
                          <m:r>
                            <a:rPr lang="en-US" altLang="zh-CN" sz="2400" i="1">
                              <a:latin typeface="Cambria Math" panose="02040503050406030204" pitchFamily="18" charset="0"/>
                            </a:rPr>
                            <m:t>2!</m:t>
                          </m:r>
                        </m:den>
                      </m:f>
                      <m:sSup>
                        <m:sSupPr>
                          <m:ctrlPr>
                            <a:rPr lang="en-US" altLang="zh-CN" sz="2400" i="1">
                              <a:latin typeface="Cambria Math" panose="02040503050406030204" pitchFamily="18" charset="0"/>
                            </a:rPr>
                          </m:ctrlPr>
                        </m:sSupPr>
                        <m:e>
                          <m:r>
                            <m:rPr>
                              <m:sty m:val="p"/>
                            </m:rPr>
                            <a:rPr lang="en-US" altLang="zh-CN" sz="2400">
                              <a:latin typeface="Cambria Math" panose="02040503050406030204" pitchFamily="18" charset="0"/>
                            </a:rPr>
                            <m:t>Ω</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𝑡</m:t>
                              </m:r>
                            </m:e>
                            <m:sup>
                              <m:r>
                                <a:rPr lang="en-US" altLang="zh-CN" sz="2400" i="1">
                                  <a:latin typeface="Cambria Math" panose="02040503050406030204" pitchFamily="18" charset="0"/>
                                </a:rPr>
                                <m:t>4</m:t>
                              </m:r>
                            </m:sup>
                          </m:sSup>
                        </m:num>
                        <m:den>
                          <m:r>
                            <a:rPr lang="en-US" altLang="zh-CN" sz="2400" i="1">
                              <a:latin typeface="Cambria Math" panose="02040503050406030204" pitchFamily="18" charset="0"/>
                            </a:rPr>
                            <m:t>4!</m:t>
                          </m:r>
                        </m:den>
                      </m:f>
                      <m:sSup>
                        <m:sSupPr>
                          <m:ctrlPr>
                            <a:rPr lang="en-US" altLang="zh-CN" sz="2400" i="1">
                              <a:latin typeface="Cambria Math" panose="02040503050406030204" pitchFamily="18" charset="0"/>
                            </a:rPr>
                          </m:ctrlPr>
                        </m:sSupPr>
                        <m:e>
                          <m:r>
                            <m:rPr>
                              <m:sty m:val="p"/>
                            </m:rPr>
                            <a:rPr lang="en-US" altLang="zh-CN" sz="2400">
                              <a:latin typeface="Cambria Math" panose="02040503050406030204" pitchFamily="18" charset="0"/>
                            </a:rPr>
                            <m:t>Ω</m:t>
                          </m:r>
                        </m:e>
                        <m:sup>
                          <m:r>
                            <a:rPr lang="en-US" altLang="zh-CN" sz="2400" i="1">
                              <a:latin typeface="Cambria Math" panose="02040503050406030204" pitchFamily="18" charset="0"/>
                            </a:rPr>
                            <m:t>4</m:t>
                          </m:r>
                        </m:sup>
                      </m:sSup>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𝑡</m:t>
                              </m:r>
                            </m:e>
                            <m:sup>
                              <m:r>
                                <a:rPr lang="en-US" altLang="zh-CN" sz="2400" i="1">
                                  <a:latin typeface="Cambria Math" panose="02040503050406030204" pitchFamily="18" charset="0"/>
                                </a:rPr>
                                <m:t>6</m:t>
                              </m:r>
                            </m:sup>
                          </m:sSup>
                        </m:num>
                        <m:den>
                          <m:r>
                            <a:rPr lang="en-US" altLang="zh-CN" sz="2400" i="1">
                              <a:latin typeface="Cambria Math" panose="02040503050406030204" pitchFamily="18" charset="0"/>
                            </a:rPr>
                            <m:t>6!</m:t>
                          </m:r>
                        </m:den>
                      </m:f>
                      <m:sSup>
                        <m:sSupPr>
                          <m:ctrlPr>
                            <a:rPr lang="en-US" altLang="zh-CN" sz="2400" i="1">
                              <a:latin typeface="Cambria Math" panose="02040503050406030204" pitchFamily="18" charset="0"/>
                            </a:rPr>
                          </m:ctrlPr>
                        </m:sSupPr>
                        <m:e>
                          <m:r>
                            <m:rPr>
                              <m:sty m:val="p"/>
                            </m:rPr>
                            <a:rPr lang="en-US" altLang="zh-CN" sz="2400">
                              <a:latin typeface="Cambria Math" panose="02040503050406030204" pitchFamily="18" charset="0"/>
                            </a:rPr>
                            <m:t>Ω</m:t>
                          </m:r>
                        </m:e>
                        <m:sup>
                          <m:r>
                            <a:rPr lang="en-US" altLang="zh-CN" sz="2400" i="1">
                              <a:latin typeface="Cambria Math" panose="02040503050406030204" pitchFamily="18" charset="0"/>
                            </a:rPr>
                            <m:t>6</m:t>
                          </m:r>
                        </m:sup>
                      </m:sSup>
                      <m:r>
                        <a:rPr lang="en-US" altLang="zh-CN" sz="2400" b="0" i="1" smtClean="0">
                          <a:latin typeface="Cambria Math" panose="02040503050406030204" pitchFamily="18" charset="0"/>
                        </a:rPr>
                        <m:t>+</m:t>
                      </m:r>
                      <m:r>
                        <a:rPr lang="en-US" altLang="zh-CN" sz="2400" i="1">
                          <a:latin typeface="Cambria Math" panose="02040503050406030204" pitchFamily="18" charset="0"/>
                        </a:rPr>
                        <m:t>⋯</m:t>
                      </m:r>
                    </m:oMath>
                  </m:oMathPara>
                </a14:m>
                <a:endParaRPr lang="en-US" altLang="zh-CN" sz="2400" i="1" dirty="0" smtClean="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a:latin typeface="Cambria Math" panose="02040503050406030204" pitchFamily="18" charset="0"/>
                            </a:rPr>
                            <m:t>𝐈</m:t>
                          </m:r>
                        </m:e>
                        <m:sub>
                          <m:r>
                            <a:rPr lang="en-US" altLang="zh-CN" sz="2400" i="1">
                              <a:latin typeface="Cambria Math" panose="02040503050406030204" pitchFamily="18" charset="0"/>
                            </a:rPr>
                            <m:t>3</m:t>
                          </m:r>
                        </m:sub>
                      </m:sSub>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m:rPr>
                              <m:sty m:val="p"/>
                            </m:rPr>
                            <a:rPr lang="en-US" altLang="zh-CN" sz="2400" b="0" i="0" smtClean="0">
                              <a:latin typeface="Cambria Math" panose="02040503050406030204" pitchFamily="18" charset="0"/>
                            </a:rPr>
                            <m:t>Ω</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m:rPr>
                                  <m:sty m:val="p"/>
                                </m:rPr>
                                <a:rPr lang="en-US" altLang="zh-CN" sz="2400" b="0" i="0" smtClean="0">
                                  <a:latin typeface="Cambria Math" panose="02040503050406030204" pitchFamily="18" charset="0"/>
                                </a:rPr>
                                <m:t>Ω</m:t>
                              </m:r>
                            </m:e>
                            <m:sup>
                              <m:r>
                                <a:rPr lang="en-US" altLang="zh-CN" sz="2400" b="0" i="1" smtClean="0">
                                  <a:latin typeface="Cambria Math" panose="02040503050406030204" pitchFamily="18" charset="0"/>
                                </a:rPr>
                                <m:t>2</m:t>
                              </m:r>
                            </m:sup>
                          </m:sSup>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𝑡</m:t>
                                  </m:r>
                                </m:e>
                                <m:sup>
                                  <m:r>
                                    <a:rPr lang="en-US" altLang="zh-CN" sz="2400" i="1">
                                      <a:latin typeface="Cambria Math" panose="02040503050406030204" pitchFamily="18" charset="0"/>
                                    </a:rPr>
                                    <m:t>2</m:t>
                                  </m:r>
                                </m:sup>
                              </m:sSup>
                            </m:num>
                            <m:den>
                              <m:r>
                                <a:rPr lang="en-US" altLang="zh-CN" sz="2400" i="1">
                                  <a:latin typeface="Cambria Math" panose="02040503050406030204" pitchFamily="18" charset="0"/>
                                </a:rPr>
                                <m:t>2!</m:t>
                              </m:r>
                            </m:den>
                          </m:f>
                          <m:sSup>
                            <m:sSupPr>
                              <m:ctrlPr>
                                <a:rPr lang="en-US" altLang="zh-CN" sz="2400" i="1">
                                  <a:latin typeface="Cambria Math" panose="02040503050406030204" pitchFamily="18" charset="0"/>
                                </a:rPr>
                              </m:ctrlPr>
                            </m:sSupPr>
                            <m:e>
                              <m:r>
                                <m:rPr>
                                  <m:sty m:val="p"/>
                                </m:rPr>
                                <a:rPr lang="en-US" altLang="zh-CN" sz="2400">
                                  <a:latin typeface="Cambria Math" panose="02040503050406030204" pitchFamily="18" charset="0"/>
                                </a:rPr>
                                <m:t>Ω</m:t>
                              </m:r>
                            </m:e>
                            <m:sup>
                              <m:r>
                                <a:rPr lang="en-US" altLang="zh-CN" sz="2400" i="1">
                                  <a:latin typeface="Cambria Math" panose="02040503050406030204" pitchFamily="18" charset="0"/>
                                </a:rPr>
                                <m:t>2</m:t>
                              </m:r>
                            </m:sup>
                          </m:sSup>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𝑡</m:t>
                                  </m:r>
                                </m:e>
                                <m:sup>
                                  <m:r>
                                    <a:rPr lang="en-US" altLang="zh-CN" sz="2400" i="1">
                                      <a:latin typeface="Cambria Math" panose="02040503050406030204" pitchFamily="18" charset="0"/>
                                    </a:rPr>
                                    <m:t>4</m:t>
                                  </m:r>
                                </m:sup>
                              </m:sSup>
                            </m:num>
                            <m:den>
                              <m:r>
                                <a:rPr lang="en-US" altLang="zh-CN" sz="2400" i="1">
                                  <a:latin typeface="Cambria Math" panose="02040503050406030204" pitchFamily="18" charset="0"/>
                                </a:rPr>
                                <m:t>4!</m:t>
                              </m:r>
                            </m:den>
                          </m:f>
                          <m:sSup>
                            <m:sSupPr>
                              <m:ctrlPr>
                                <a:rPr lang="en-US" altLang="zh-CN" sz="2400" i="1">
                                  <a:latin typeface="Cambria Math" panose="02040503050406030204" pitchFamily="18" charset="0"/>
                                </a:rPr>
                              </m:ctrlPr>
                            </m:sSupPr>
                            <m:e>
                              <m:r>
                                <m:rPr>
                                  <m:sty m:val="p"/>
                                </m:rPr>
                                <a:rPr lang="en-US" altLang="zh-CN" sz="2400">
                                  <a:latin typeface="Cambria Math" panose="02040503050406030204" pitchFamily="18" charset="0"/>
                                </a:rPr>
                                <m:t>Ω</m:t>
                              </m:r>
                            </m:e>
                            <m:sup>
                              <m:r>
                                <a:rPr lang="en-US" altLang="zh-CN" sz="2400" i="1">
                                  <a:latin typeface="Cambria Math" panose="02040503050406030204" pitchFamily="18" charset="0"/>
                                </a:rPr>
                                <m:t>2</m:t>
                              </m:r>
                            </m:sup>
                          </m:sSup>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𝑡</m:t>
                                  </m:r>
                                </m:e>
                                <m:sup>
                                  <m:r>
                                    <a:rPr lang="en-US" altLang="zh-CN" sz="2400" i="1">
                                      <a:latin typeface="Cambria Math" panose="02040503050406030204" pitchFamily="18" charset="0"/>
                                    </a:rPr>
                                    <m:t>6</m:t>
                                  </m:r>
                                </m:sup>
                              </m:sSup>
                            </m:num>
                            <m:den>
                              <m:r>
                                <a:rPr lang="en-US" altLang="zh-CN" sz="2400" i="1">
                                  <a:latin typeface="Cambria Math" panose="02040503050406030204" pitchFamily="18" charset="0"/>
                                </a:rPr>
                                <m:t>6!</m:t>
                              </m:r>
                            </m:den>
                          </m:f>
                          <m:sSup>
                            <m:sSupPr>
                              <m:ctrlPr>
                                <a:rPr lang="en-US" altLang="zh-CN" sz="2400" i="1">
                                  <a:latin typeface="Cambria Math" panose="02040503050406030204" pitchFamily="18" charset="0"/>
                                </a:rPr>
                              </m:ctrlPr>
                            </m:sSupPr>
                            <m:e>
                              <m:r>
                                <m:rPr>
                                  <m:sty m:val="p"/>
                                </m:rPr>
                                <a:rPr lang="en-US" altLang="zh-CN" sz="2400">
                                  <a:latin typeface="Cambria Math" panose="02040503050406030204" pitchFamily="18" charset="0"/>
                                </a:rPr>
                                <m:t>Ω</m:t>
                              </m:r>
                            </m:e>
                            <m:sup>
                              <m:r>
                                <a:rPr lang="en-US" altLang="zh-CN" sz="2400" i="1">
                                  <a:latin typeface="Cambria Math" panose="02040503050406030204" pitchFamily="18" charset="0"/>
                                </a:rPr>
                                <m:t>2</m:t>
                              </m:r>
                            </m:sup>
                          </m:sSup>
                          <m:r>
                            <a:rPr lang="en-US" altLang="zh-CN" sz="2400" b="0" i="1" smtClean="0">
                              <a:latin typeface="Cambria Math" panose="02040503050406030204" pitchFamily="18" charset="0"/>
                            </a:rPr>
                            <m:t>+</m:t>
                          </m:r>
                          <m:r>
                            <a:rPr lang="en-US" altLang="zh-CN" sz="2400" i="1">
                              <a:latin typeface="Cambria Math" panose="02040503050406030204" pitchFamily="18" charset="0"/>
                            </a:rPr>
                            <m:t>⋯</m:t>
                          </m:r>
                        </m:e>
                      </m:d>
                    </m:oMath>
                  </m:oMathPara>
                </a14:m>
                <a:endParaRPr lang="en-US" altLang="zh-CN" sz="2400" b="0" i="1" dirty="0" smtClean="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0">
                              <a:latin typeface="Cambria Math" panose="02040503050406030204" pitchFamily="18" charset="0"/>
                            </a:rPr>
                            <m:t>𝐈</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cos</m:t>
                              </m:r>
                            </m:fName>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e>
                          </m:func>
                        </m:e>
                      </m:d>
                      <m:sSup>
                        <m:sSupPr>
                          <m:ctrlPr>
                            <a:rPr lang="en-US" altLang="zh-CN" sz="2400" i="1">
                              <a:latin typeface="Cambria Math" panose="02040503050406030204" pitchFamily="18" charset="0"/>
                            </a:rPr>
                          </m:ctrlPr>
                        </m:sSupPr>
                        <m:e>
                          <m:r>
                            <m:rPr>
                              <m:sty m:val="p"/>
                            </m:rPr>
                            <a:rPr lang="en-US" altLang="zh-CN" sz="2400">
                              <a:latin typeface="Cambria Math" panose="02040503050406030204" pitchFamily="18" charset="0"/>
                            </a:rPr>
                            <m:t>Ω</m:t>
                          </m:r>
                        </m:e>
                        <m:sup>
                          <m:r>
                            <a:rPr lang="en-US" altLang="zh-CN" sz="2400" i="1">
                              <a:latin typeface="Cambria Math" panose="02040503050406030204" pitchFamily="18" charset="0"/>
                            </a:rPr>
                            <m:t>2</m:t>
                          </m:r>
                        </m:sup>
                      </m:sSup>
                    </m:oMath>
                  </m:oMathPara>
                </a14:m>
                <a:endParaRPr lang="en-US" altLang="zh-CN" sz="2400" i="1" dirty="0" smtClean="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0" smtClean="0">
                              <a:latin typeface="Cambria Math" panose="02040503050406030204" pitchFamily="18" charset="0"/>
                            </a:rPr>
                            <m:t>𝐈</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cos</m:t>
                              </m:r>
                            </m:fName>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e>
                              </m:d>
                            </m:e>
                          </m:func>
                        </m:e>
                      </m:d>
                      <m:d>
                        <m:dPr>
                          <m:ctrlPr>
                            <a:rPr lang="en-US" altLang="zh-CN" sz="2400" b="0" i="1" smtClean="0">
                              <a:latin typeface="Cambria Math" panose="02040503050406030204" pitchFamily="18" charset="0"/>
                            </a:rPr>
                          </m:ctrlPr>
                        </m:dPr>
                        <m:e>
                          <m:d>
                            <m:dPr>
                              <m:begChr m:val="["/>
                              <m:endChr m:val="]"/>
                              <m:ctrlPr>
                                <a:rPr lang="en-US" altLang="zh-CN" sz="2400" i="1">
                                  <a:latin typeface="Cambria Math" panose="02040503050406030204" pitchFamily="18" charset="0"/>
                                </a:rPr>
                              </m:ctrlPr>
                            </m:dPr>
                            <m:e>
                              <m:m>
                                <m:mPr>
                                  <m:mcs>
                                    <m:mc>
                                      <m:mcPr>
                                        <m:count m:val="1"/>
                                        <m:mcJc m:val="center"/>
                                      </m:mcPr>
                                    </m:mc>
                                  </m:mcs>
                                  <m:ctrlPr>
                                    <a:rPr lang="en-US" altLang="zh-CN" sz="2400" i="1">
                                      <a:latin typeface="Cambria Math" panose="02040503050406030204" pitchFamily="18" charset="0"/>
                                    </a:rPr>
                                  </m:ctrlPr>
                                </m:mP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𝑥</m:t>
                                        </m:r>
                                      </m:sub>
                                    </m:sSub>
                                  </m:e>
                                </m:m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𝑦</m:t>
                                        </m:r>
                                      </m:sub>
                                    </m:sSub>
                                  </m:e>
                                </m:m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𝑧</m:t>
                                        </m:r>
                                      </m:sub>
                                    </m:sSub>
                                  </m:e>
                                </m:mr>
                              </m:m>
                            </m:e>
                          </m:d>
                          <m:d>
                            <m:dPr>
                              <m:begChr m:val="["/>
                              <m:endChr m:val="]"/>
                              <m:ctrlPr>
                                <a:rPr lang="en-US" altLang="zh-CN" sz="2400" i="1">
                                  <a:latin typeface="Cambria Math" panose="02040503050406030204" pitchFamily="18" charset="0"/>
                                </a:rPr>
                              </m:ctrlPr>
                            </m:dPr>
                            <m:e>
                              <m:m>
                                <m:mPr>
                                  <m:mcs>
                                    <m:mc>
                                      <m:mcPr>
                                        <m:count m:val="3"/>
                                        <m:mcJc m:val="center"/>
                                      </m:mcPr>
                                    </m:mc>
                                  </m:mcs>
                                  <m:ctrlPr>
                                    <a:rPr lang="en-US" altLang="zh-CN" sz="2400" i="1">
                                      <a:latin typeface="Cambria Math" panose="02040503050406030204" pitchFamily="18" charset="0"/>
                                    </a:rPr>
                                  </m:ctrlPr>
                                </m:mP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𝑥</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𝑦</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𝑧</m:t>
                                        </m:r>
                                      </m:sub>
                                    </m:sSub>
                                  </m:e>
                                </m:mr>
                              </m:m>
                            </m:e>
                          </m:d>
                          <m:r>
                            <a:rPr lang="en-US" altLang="zh-CN"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0" smtClean="0">
                                  <a:latin typeface="Cambria Math" panose="02040503050406030204" pitchFamily="18" charset="0"/>
                                </a:rPr>
                                <m:t>𝐈</m:t>
                              </m:r>
                            </m:e>
                            <m:sub>
                              <m:r>
                                <a:rPr lang="en-US" altLang="zh-CN" sz="2400" b="0" i="1" smtClean="0">
                                  <a:latin typeface="Cambria Math" panose="02040503050406030204" pitchFamily="18" charset="0"/>
                                </a:rPr>
                                <m:t>3</m:t>
                              </m:r>
                            </m:sub>
                          </m:sSub>
                        </m:e>
                      </m:d>
                    </m:oMath>
                  </m:oMathPara>
                </a14:m>
                <a:endParaRPr lang="en-US" altLang="zh-CN" sz="2400" b="0" i="1" dirty="0" smtClean="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cos</m:t>
                          </m:r>
                        </m:fName>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e>
                          </m:d>
                          <m:sSub>
                            <m:sSubPr>
                              <m:ctrlPr>
                                <a:rPr lang="en-US" altLang="zh-CN" sz="2400" b="0" i="1" smtClean="0">
                                  <a:latin typeface="Cambria Math" panose="02040503050406030204" pitchFamily="18" charset="0"/>
                                </a:rPr>
                              </m:ctrlPr>
                            </m:sSubPr>
                            <m:e>
                              <m:r>
                                <a:rPr lang="en-US" altLang="zh-CN" sz="2400" b="1" i="0" smtClean="0">
                                  <a:latin typeface="Cambria Math" panose="02040503050406030204" pitchFamily="18" charset="0"/>
                                </a:rPr>
                                <m:t>𝐈</m:t>
                              </m:r>
                            </m:e>
                            <m:sub>
                              <m:r>
                                <a:rPr lang="en-US" altLang="zh-CN" sz="2400" b="0" i="1" smtClean="0">
                                  <a:latin typeface="Cambria Math" panose="02040503050406030204" pitchFamily="18" charset="0"/>
                                </a:rPr>
                                <m:t>3</m:t>
                              </m:r>
                            </m:sub>
                          </m:sSub>
                        </m:e>
                      </m:func>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1−</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cos</m:t>
                              </m:r>
                            </m:fName>
                            <m:e>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e>
                          </m:func>
                        </m:e>
                      </m:d>
                      <m:d>
                        <m:dPr>
                          <m:begChr m:val="["/>
                          <m:endChr m:val="]"/>
                          <m:ctrlPr>
                            <a:rPr lang="en-US" altLang="zh-CN" sz="2400" i="1">
                              <a:latin typeface="Cambria Math" panose="02040503050406030204" pitchFamily="18" charset="0"/>
                            </a:rPr>
                          </m:ctrlPr>
                        </m:dPr>
                        <m:e>
                          <m:m>
                            <m:mPr>
                              <m:mcs>
                                <m:mc>
                                  <m:mcPr>
                                    <m:count m:val="1"/>
                                    <m:mcJc m:val="center"/>
                                  </m:mcPr>
                                </m:mc>
                              </m:mcs>
                              <m:ctrlPr>
                                <a:rPr lang="en-US" altLang="zh-CN" sz="2400" i="1">
                                  <a:latin typeface="Cambria Math" panose="02040503050406030204" pitchFamily="18" charset="0"/>
                                </a:rPr>
                              </m:ctrlPr>
                            </m:mP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𝑥</m:t>
                                    </m:r>
                                  </m:sub>
                                </m:sSub>
                              </m:e>
                            </m:m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𝑦</m:t>
                                    </m:r>
                                  </m:sub>
                                </m:sSub>
                              </m:e>
                            </m:m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𝑧</m:t>
                                    </m:r>
                                  </m:sub>
                                </m:sSub>
                              </m:e>
                            </m:mr>
                          </m:m>
                        </m:e>
                      </m:d>
                      <m:d>
                        <m:dPr>
                          <m:begChr m:val="["/>
                          <m:endChr m:val="]"/>
                          <m:ctrlPr>
                            <a:rPr lang="en-US" altLang="zh-CN" sz="2400" i="1">
                              <a:latin typeface="Cambria Math" panose="02040503050406030204" pitchFamily="18" charset="0"/>
                            </a:rPr>
                          </m:ctrlPr>
                        </m:dPr>
                        <m:e>
                          <m:m>
                            <m:mPr>
                              <m:mcs>
                                <m:mc>
                                  <m:mcPr>
                                    <m:count m:val="3"/>
                                    <m:mcJc m:val="center"/>
                                  </m:mcPr>
                                </m:mc>
                              </m:mcs>
                              <m:ctrlPr>
                                <a:rPr lang="en-US" altLang="zh-CN" sz="2400" i="1">
                                  <a:latin typeface="Cambria Math" panose="02040503050406030204" pitchFamily="18" charset="0"/>
                                </a:rPr>
                              </m:ctrlPr>
                            </m:mP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𝑥</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𝑦</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𝑧</m:t>
                                    </m:r>
                                  </m:sub>
                                </m:sSub>
                              </m:e>
                            </m:mr>
                          </m:m>
                        </m:e>
                      </m:d>
                    </m:oMath>
                  </m:oMathPara>
                </a14:m>
                <a:endParaRPr lang="en-US" altLang="zh-CN" sz="2400" i="1" dirty="0">
                  <a:latin typeface="Cambria Math" panose="02040503050406030204" pitchFamily="18" charset="0"/>
                </a:endParaRPr>
              </a:p>
              <a:p>
                <a:pPr>
                  <a:lnSpc>
                    <a:spcPct val="100000"/>
                  </a:lnSpc>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63466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计算示例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b="0" dirty="0" smtClean="0">
                    <a:latin typeface="楷体" panose="02010609060101010101" pitchFamily="49" charset="-122"/>
                    <a:ea typeface="楷体" panose="02010609060101010101" pitchFamily="49" charset="-122"/>
                  </a:rPr>
                  <a:t>最终结果：</a:t>
                </a:r>
                <a:endParaRPr lang="en-US" altLang="zh-CN" b="0" dirty="0" smtClean="0">
                  <a:latin typeface="楷体" panose="02010609060101010101" pitchFamily="49" charset="-122"/>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exp</m:t>
                          </m:r>
                        </m:fName>
                        <m:e>
                          <m:d>
                            <m:dPr>
                              <m:ctrlPr>
                                <a:rPr lang="en-US" altLang="zh-CN" sz="2400" b="0" i="1" smtClean="0">
                                  <a:latin typeface="Cambria Math" panose="02040503050406030204" pitchFamily="18" charset="0"/>
                                </a:rPr>
                              </m:ctrlPr>
                            </m:dPr>
                            <m:e>
                              <m:d>
                                <m:dPr>
                                  <m:begChr m:val="["/>
                                  <m:endChr m:val="]"/>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0</m:t>
                                        </m:r>
                                      </m:e>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𝑧</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𝑦</m:t>
                                            </m:r>
                                          </m:sub>
                                        </m:sSub>
                                      </m:e>
                                    </m:m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𝑧</m:t>
                                            </m:r>
                                          </m:sub>
                                        </m:sSub>
                                      </m:e>
                                      <m:e>
                                        <m:r>
                                          <a:rPr lang="en-US" altLang="zh-CN" sz="2400" i="1">
                                            <a:latin typeface="Cambria Math" panose="02040503050406030204" pitchFamily="18" charset="0"/>
                                          </a:rPr>
                                          <m:t>0</m:t>
                                        </m:r>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m:t>
                                            </m:r>
                                            <m:r>
                                              <a:rPr lang="en-US" altLang="zh-CN" sz="2400" i="1">
                                                <a:latin typeface="Cambria Math" panose="02040503050406030204" pitchFamily="18" charset="0"/>
                                              </a:rPr>
                                              <m:t>𝜔</m:t>
                                            </m:r>
                                          </m:e>
                                          <m:sub>
                                            <m:r>
                                              <a:rPr lang="en-US" altLang="zh-CN" sz="2400" i="1">
                                                <a:latin typeface="Cambria Math" panose="02040503050406030204" pitchFamily="18" charset="0"/>
                                              </a:rPr>
                                              <m:t>𝑥</m:t>
                                            </m:r>
                                          </m:sub>
                                        </m:sSub>
                                      </m:e>
                                    </m:mr>
                                    <m:mr>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𝑦</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𝑥</m:t>
                                            </m:r>
                                          </m:sub>
                                        </m:sSub>
                                      </m:e>
                                      <m:e>
                                        <m:r>
                                          <a:rPr lang="en-US" altLang="zh-CN" sz="2400" i="1">
                                            <a:latin typeface="Cambria Math" panose="02040503050406030204" pitchFamily="18" charset="0"/>
                                          </a:rPr>
                                          <m:t>0</m:t>
                                        </m:r>
                                      </m:e>
                                    </m:mr>
                                  </m:m>
                                </m:e>
                              </m:d>
                              <m:r>
                                <a:rPr lang="en-US" altLang="zh-CN" sz="2400" b="0" i="1" smtClean="0">
                                  <a:latin typeface="Cambria Math" panose="02040503050406030204" pitchFamily="18" charset="0"/>
                                </a:rPr>
                                <m:t>𝑡</m:t>
                              </m:r>
                            </m:e>
                          </m:d>
                        </m:e>
                      </m:func>
                    </m:oMath>
                  </m:oMathPara>
                </a14:m>
                <a:endParaRPr lang="en-US" altLang="zh-CN" sz="2400" b="0" i="1" dirty="0" smtClean="0">
                  <a:latin typeface="楷体" panose="02010609060101010101" pitchFamily="49" charset="-122"/>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cos</m:t>
                          </m:r>
                        </m:fName>
                        <m:e>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d>
                            <m:dPr>
                              <m:begChr m:val="["/>
                              <m:endChr m:val="]"/>
                              <m:ctrlPr>
                                <a:rPr lang="en-US" altLang="zh-CN" sz="2400" b="0" i="1" smtClean="0">
                                  <a:latin typeface="Cambria Math" panose="02040503050406030204" pitchFamily="18" charset="0"/>
                                </a:rPr>
                              </m:ctrlPr>
                            </m:dPr>
                            <m:e>
                              <m:m>
                                <m:mPr>
                                  <m:mcs>
                                    <m:mc>
                                      <m:mcPr>
                                        <m:count m:val="3"/>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1</m:t>
                                    </m:r>
                                  </m:e>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0</m:t>
                                    </m:r>
                                  </m:e>
                                </m:mr>
                                <m:mr>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1</m:t>
                                    </m:r>
                                  </m:e>
                                  <m:e>
                                    <m:r>
                                      <a:rPr lang="en-US" altLang="zh-CN" sz="2400" b="0" i="1" smtClean="0">
                                        <a:latin typeface="Cambria Math" panose="02040503050406030204" pitchFamily="18" charset="0"/>
                                      </a:rPr>
                                      <m:t>0</m:t>
                                    </m:r>
                                  </m:e>
                                </m:mr>
                                <m:mr>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0</m:t>
                                    </m:r>
                                  </m:e>
                                  <m:e>
                                    <m:r>
                                      <a:rPr lang="en-US" altLang="zh-CN" sz="2400" b="0" i="1" smtClean="0">
                                        <a:latin typeface="Cambria Math" panose="02040503050406030204" pitchFamily="18" charset="0"/>
                                      </a:rPr>
                                      <m:t>1</m:t>
                                    </m:r>
                                  </m:e>
                                </m:mr>
                              </m:m>
                            </m:e>
                          </m:d>
                        </m:e>
                      </m:func>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1−</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cos</m:t>
                              </m:r>
                            </m:fName>
                            <m:e>
                              <m:d>
                                <m:dPr>
                                  <m:ctrlPr>
                                    <a:rPr lang="en-US" altLang="zh-CN" sz="2400" i="1">
                                      <a:latin typeface="Cambria Math" panose="02040503050406030204" pitchFamily="18" charset="0"/>
                                    </a:rPr>
                                  </m:ctrlPr>
                                </m:dPr>
                                <m:e>
                                  <m:r>
                                    <a:rPr lang="en-US" altLang="zh-CN" sz="2400" i="1">
                                      <a:latin typeface="Cambria Math" panose="02040503050406030204" pitchFamily="18" charset="0"/>
                                    </a:rPr>
                                    <m:t>𝑡</m:t>
                                  </m:r>
                                </m:e>
                              </m:d>
                            </m:e>
                          </m:func>
                        </m:e>
                      </m:d>
                      <m:d>
                        <m:dPr>
                          <m:begChr m:val="["/>
                          <m:endChr m:val="]"/>
                          <m:ctrlPr>
                            <a:rPr lang="en-US" altLang="zh-CN" sz="2400" i="1">
                              <a:latin typeface="Cambria Math" panose="02040503050406030204" pitchFamily="18" charset="0"/>
                            </a:rPr>
                          </m:ctrlPr>
                        </m:dPr>
                        <m:e>
                          <m:m>
                            <m:mPr>
                              <m:mcs>
                                <m:mc>
                                  <m:mcPr>
                                    <m:count m:val="1"/>
                                    <m:mcJc m:val="center"/>
                                  </m:mcPr>
                                </m:mc>
                              </m:mcs>
                              <m:ctrlPr>
                                <a:rPr lang="en-US" altLang="zh-CN" sz="2400" i="1">
                                  <a:latin typeface="Cambria Math" panose="02040503050406030204" pitchFamily="18" charset="0"/>
                                </a:rPr>
                              </m:ctrlPr>
                            </m:mP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𝑥</m:t>
                                    </m:r>
                                  </m:sub>
                                </m:sSub>
                              </m:e>
                            </m:m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𝑦</m:t>
                                    </m:r>
                                  </m:sub>
                                </m:sSub>
                              </m:e>
                            </m:m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𝑧</m:t>
                                    </m:r>
                                  </m:sub>
                                </m:sSub>
                              </m:e>
                            </m:mr>
                          </m:m>
                        </m:e>
                      </m:d>
                      <m:d>
                        <m:dPr>
                          <m:begChr m:val="["/>
                          <m:endChr m:val="]"/>
                          <m:ctrlPr>
                            <a:rPr lang="en-US" altLang="zh-CN" sz="2400" i="1">
                              <a:latin typeface="Cambria Math" panose="02040503050406030204" pitchFamily="18" charset="0"/>
                            </a:rPr>
                          </m:ctrlPr>
                        </m:dPr>
                        <m:e>
                          <m:m>
                            <m:mPr>
                              <m:mcs>
                                <m:mc>
                                  <m:mcPr>
                                    <m:count m:val="3"/>
                                    <m:mcJc m:val="center"/>
                                  </m:mcPr>
                                </m:mc>
                              </m:mcs>
                              <m:ctrlPr>
                                <a:rPr lang="en-US" altLang="zh-CN" sz="2400" i="1">
                                  <a:latin typeface="Cambria Math" panose="02040503050406030204" pitchFamily="18" charset="0"/>
                                </a:rPr>
                              </m:ctrlPr>
                            </m:mP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𝑥</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𝑦</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𝑧</m:t>
                                    </m:r>
                                  </m:sub>
                                </m:sSub>
                              </m:e>
                            </m:mr>
                          </m:m>
                        </m:e>
                      </m:d>
                    </m:oMath>
                  </m:oMathPara>
                </a14:m>
                <a:endParaRPr lang="en-US" altLang="zh-CN" sz="2400" i="1" dirty="0" smtClean="0">
                  <a:latin typeface="楷体" panose="02010609060101010101" pitchFamily="49" charset="-122"/>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sin</m:t>
                          </m:r>
                        </m:fName>
                        <m:e>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𝑡</m:t>
                              </m:r>
                            </m:e>
                          </m:d>
                        </m:e>
                      </m:func>
                      <m:d>
                        <m:dPr>
                          <m:begChr m:val="["/>
                          <m:endChr m:val="]"/>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3"/>
                                    <m:mcJc m:val="center"/>
                                  </m:mcPr>
                                </m:mc>
                              </m:mcs>
                              <m:ctrlPr>
                                <a:rPr lang="en-US" altLang="zh-CN" sz="2400" i="1">
                                  <a:latin typeface="Cambria Math" panose="02040503050406030204" pitchFamily="18" charset="0"/>
                                </a:rPr>
                              </m:ctrlPr>
                            </m:mPr>
                            <m:mr>
                              <m:e>
                                <m:r>
                                  <m:rPr>
                                    <m:brk m:alnAt="7"/>
                                  </m:rPr>
                                  <a:rPr lang="en-US" altLang="zh-CN" sz="2400" i="1">
                                    <a:latin typeface="Cambria Math" panose="02040503050406030204" pitchFamily="18" charset="0"/>
                                  </a:rPr>
                                  <m:t>0</m:t>
                                </m:r>
                              </m:e>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𝑧</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𝑦</m:t>
                                    </m:r>
                                  </m:sub>
                                </m:sSub>
                              </m:e>
                            </m:m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𝑧</m:t>
                                    </m:r>
                                  </m:sub>
                                </m:sSub>
                              </m:e>
                              <m:e>
                                <m:r>
                                  <a:rPr lang="en-US" altLang="zh-CN" sz="2400" i="1">
                                    <a:latin typeface="Cambria Math" panose="02040503050406030204" pitchFamily="18" charset="0"/>
                                  </a:rPr>
                                  <m:t>0</m:t>
                                </m:r>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m:t>
                                    </m:r>
                                    <m:r>
                                      <a:rPr lang="en-US" altLang="zh-CN" sz="2400" i="1">
                                        <a:latin typeface="Cambria Math" panose="02040503050406030204" pitchFamily="18" charset="0"/>
                                      </a:rPr>
                                      <m:t>𝜔</m:t>
                                    </m:r>
                                  </m:e>
                                  <m:sub>
                                    <m:r>
                                      <a:rPr lang="en-US" altLang="zh-CN" sz="2400" i="1">
                                        <a:latin typeface="Cambria Math" panose="02040503050406030204" pitchFamily="18" charset="0"/>
                                      </a:rPr>
                                      <m:t>𝑥</m:t>
                                    </m:r>
                                  </m:sub>
                                </m:sSub>
                              </m:e>
                            </m:mr>
                            <m:mr>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𝑦</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𝜔</m:t>
                                    </m:r>
                                  </m:e>
                                  <m:sub>
                                    <m:r>
                                      <a:rPr lang="en-US" altLang="zh-CN" sz="2400" i="1">
                                        <a:latin typeface="Cambria Math" panose="02040503050406030204" pitchFamily="18" charset="0"/>
                                      </a:rPr>
                                      <m:t>𝑥</m:t>
                                    </m:r>
                                  </m:sub>
                                </m:sSub>
                              </m:e>
                              <m:e>
                                <m:r>
                                  <a:rPr lang="en-US" altLang="zh-CN" sz="2400" i="1">
                                    <a:latin typeface="Cambria Math" panose="02040503050406030204" pitchFamily="18" charset="0"/>
                                  </a:rPr>
                                  <m:t>0</m:t>
                                </m:r>
                              </m:e>
                            </m:mr>
                          </m:m>
                        </m:e>
                      </m:d>
                    </m:oMath>
                  </m:oMathPara>
                </a14:m>
                <a:endParaRPr lang="zh-CN" altLang="en-US" sz="2400"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77442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对角矩阵指数运算</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对于可对角化矩阵</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，设</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P</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AP</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D</a:t>
                </a:r>
              </a:p>
              <a:p>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D</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由</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的特征值</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λ</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λ</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λ</a:t>
                </a:r>
                <a:r>
                  <a:rPr lang="en-US" altLang="zh-CN" i="1" baseline="-25000" dirty="0" err="1"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组成的对角矩阵，有</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A</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PDP</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–1</a:t>
                </a:r>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en-US" altLang="zh-CN" i="1">
                                  <a:latin typeface="Cambria Math" panose="02040503050406030204" pitchFamily="18" charset="0"/>
                                </a:rPr>
                              </m:ctrlPr>
                            </m:dPr>
                            <m:e>
                              <m:r>
                                <a:rPr lang="en-US" altLang="zh-CN" b="1" i="0">
                                  <a:latin typeface="Cambria Math" panose="02040503050406030204" pitchFamily="18" charset="0"/>
                                </a:rPr>
                                <m:t>𝐀</m:t>
                              </m:r>
                              <m:r>
                                <a:rPr lang="en-US" altLang="zh-CN" i="1">
                                  <a:latin typeface="Cambria Math" panose="02040503050406030204" pitchFamily="18" charset="0"/>
                                </a:rPr>
                                <m:t>𝑡</m:t>
                              </m:r>
                            </m:e>
                          </m:d>
                        </m:e>
                      </m:func>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0">
                              <a:latin typeface="Cambria Math" panose="02040503050406030204" pitchFamily="18" charset="0"/>
                            </a:rPr>
                            <m:t>𝐈</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b="1" i="0">
                          <a:latin typeface="Cambria Math" panose="02040503050406030204" pitchFamily="18" charset="0"/>
                        </a:rPr>
                        <m:t>𝐀</m:t>
                      </m:r>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𝑡</m:t>
                              </m:r>
                            </m:e>
                            <m:sup>
                              <m:r>
                                <a:rPr lang="en-US" altLang="zh-CN" i="1">
                                  <a:latin typeface="Cambria Math" panose="02040503050406030204" pitchFamily="18" charset="0"/>
                                </a:rPr>
                                <m:t>2</m:t>
                              </m:r>
                            </m:sup>
                          </m:sSup>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r>
                            <a:rPr lang="en-US" altLang="zh-CN" b="1" i="0">
                              <a:latin typeface="Cambria Math" panose="02040503050406030204" pitchFamily="18" charset="0"/>
                            </a:rPr>
                            <m:t>𝐀</m:t>
                          </m:r>
                        </m:e>
                        <m:sup>
                          <m:r>
                            <a:rPr lang="en-US" altLang="zh-CN" i="1">
                              <a:latin typeface="Cambria Math" panose="02040503050406030204" pitchFamily="18" charset="0"/>
                            </a:rPr>
                            <m:t>2</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𝑡</m:t>
                              </m:r>
                            </m:e>
                            <m:sup>
                              <m:r>
                                <a:rPr lang="en-US" altLang="zh-CN" i="1">
                                  <a:latin typeface="Cambria Math" panose="02040503050406030204" pitchFamily="18" charset="0"/>
                                </a:rPr>
                                <m:t>3</m:t>
                              </m:r>
                            </m:sup>
                          </m:sSup>
                        </m:num>
                        <m:den>
                          <m:r>
                            <a:rPr lang="en-US" altLang="zh-CN" i="1">
                              <a:latin typeface="Cambria Math" panose="02040503050406030204" pitchFamily="18" charset="0"/>
                            </a:rPr>
                            <m:t>3!</m:t>
                          </m:r>
                        </m:den>
                      </m:f>
                      <m:sSup>
                        <m:sSupPr>
                          <m:ctrlPr>
                            <a:rPr lang="en-US" altLang="zh-CN" i="1">
                              <a:latin typeface="Cambria Math" panose="02040503050406030204" pitchFamily="18" charset="0"/>
                            </a:rPr>
                          </m:ctrlPr>
                        </m:sSupPr>
                        <m:e>
                          <m:r>
                            <a:rPr lang="en-US" altLang="zh-CN" b="1" i="0">
                              <a:latin typeface="Cambria Math" panose="02040503050406030204" pitchFamily="18" charset="0"/>
                            </a:rPr>
                            <m:t>𝐀</m:t>
                          </m:r>
                        </m:e>
                        <m:sup>
                          <m:r>
                            <a:rPr lang="en-US" altLang="zh-CN" i="1">
                              <a:latin typeface="Cambria Math" panose="02040503050406030204" pitchFamily="18" charset="0"/>
                            </a:rPr>
                            <m:t>3</m:t>
                          </m:r>
                        </m:sup>
                      </m:sSup>
                      <m:r>
                        <a:rPr lang="en-US" altLang="zh-CN" i="1">
                          <a:latin typeface="Cambria Math" panose="02040503050406030204" pitchFamily="18" charset="0"/>
                        </a:rPr>
                        <m:t>+⋯</m:t>
                      </m:r>
                    </m:oMath>
                  </m:oMathPara>
                </a14:m>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1" i="0" smtClean="0">
                          <a:latin typeface="Cambria Math" panose="02040503050406030204" pitchFamily="18" charset="0"/>
                        </a:rPr>
                        <m:t>𝐏</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0">
                                  <a:latin typeface="Cambria Math" panose="02040503050406030204" pitchFamily="18" charset="0"/>
                                </a:rPr>
                                <m:t>𝐈</m:t>
                              </m:r>
                            </m:e>
                            <m:sub>
                              <m:r>
                                <a:rPr lang="en-US" altLang="zh-CN" i="1">
                                  <a:latin typeface="Cambria Math" panose="02040503050406030204" pitchFamily="18" charset="0"/>
                                </a:rPr>
                                <m:t>𝑛</m:t>
                              </m:r>
                            </m:sub>
                          </m:sSub>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b="1" i="0">
                              <a:latin typeface="Cambria Math" panose="02040503050406030204" pitchFamily="18" charset="0"/>
                            </a:rPr>
                            <m:t>𝐃</m:t>
                          </m:r>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𝑡</m:t>
                                  </m:r>
                                </m:e>
                                <m:sup>
                                  <m:r>
                                    <a:rPr lang="en-US" altLang="zh-CN" i="1">
                                      <a:latin typeface="Cambria Math" panose="02040503050406030204" pitchFamily="18" charset="0"/>
                                    </a:rPr>
                                    <m:t>2</m:t>
                                  </m:r>
                                </m:sup>
                              </m:sSup>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r>
                                <a:rPr lang="en-US" altLang="zh-CN" b="1" i="0" smtClean="0">
                                  <a:latin typeface="Cambria Math" panose="02040503050406030204" pitchFamily="18" charset="0"/>
                                </a:rPr>
                                <m:t>𝐃</m:t>
                              </m:r>
                            </m:e>
                            <m:sup>
                              <m:r>
                                <a:rPr lang="en-US" altLang="zh-CN" i="1">
                                  <a:latin typeface="Cambria Math" panose="02040503050406030204" pitchFamily="18" charset="0"/>
                                </a:rPr>
                                <m:t>2</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𝑡</m:t>
                                  </m:r>
                                </m:e>
                                <m:sup>
                                  <m:r>
                                    <a:rPr lang="en-US" altLang="zh-CN" i="1">
                                      <a:latin typeface="Cambria Math" panose="02040503050406030204" pitchFamily="18" charset="0"/>
                                    </a:rPr>
                                    <m:t>3</m:t>
                                  </m:r>
                                </m:sup>
                              </m:sSup>
                            </m:num>
                            <m:den>
                              <m:r>
                                <a:rPr lang="en-US" altLang="zh-CN" i="1">
                                  <a:latin typeface="Cambria Math" panose="02040503050406030204" pitchFamily="18" charset="0"/>
                                </a:rPr>
                                <m:t>3!</m:t>
                              </m:r>
                            </m:den>
                          </m:f>
                          <m:sSup>
                            <m:sSupPr>
                              <m:ctrlPr>
                                <a:rPr lang="en-US" altLang="zh-CN" i="1">
                                  <a:latin typeface="Cambria Math" panose="02040503050406030204" pitchFamily="18" charset="0"/>
                                </a:rPr>
                              </m:ctrlPr>
                            </m:sSupPr>
                            <m:e>
                              <m:r>
                                <a:rPr lang="en-US" altLang="zh-CN" b="1" i="0" smtClean="0">
                                  <a:latin typeface="Cambria Math" panose="02040503050406030204" pitchFamily="18" charset="0"/>
                                </a:rPr>
                                <m:t>𝐃</m:t>
                              </m:r>
                            </m:e>
                            <m:sup>
                              <m:r>
                                <a:rPr lang="en-US" altLang="zh-CN" i="1">
                                  <a:latin typeface="Cambria Math" panose="02040503050406030204" pitchFamily="18" charset="0"/>
                                </a:rPr>
                                <m:t>3</m:t>
                              </m:r>
                            </m:sup>
                          </m:sSup>
                          <m:r>
                            <a:rPr lang="en-US" altLang="zh-CN" i="1">
                              <a:latin typeface="Cambria Math" panose="02040503050406030204" pitchFamily="18" charset="0"/>
                            </a:rPr>
                            <m:t>+⋯</m:t>
                          </m:r>
                          <m:r>
                            <m:rPr>
                              <m:nor/>
                            </m:rPr>
                            <a:rPr lang="en-US" altLang="zh-CN" i="1" dirty="0">
                              <a:latin typeface="Cambria Math" panose="02040503050406030204" pitchFamily="18" charset="0"/>
                            </a:rPr>
                            <m:t> </m:t>
                          </m:r>
                        </m:e>
                      </m:d>
                      <m:sSup>
                        <m:sSupPr>
                          <m:ctrlPr>
                            <a:rPr lang="en-US" altLang="zh-CN" b="0" i="1" smtClean="0">
                              <a:latin typeface="Cambria Math" panose="02040503050406030204" pitchFamily="18" charset="0"/>
                            </a:rPr>
                          </m:ctrlPr>
                        </m:sSupPr>
                        <m:e>
                          <m:r>
                            <a:rPr lang="en-US" altLang="zh-CN" b="1" i="0" smtClean="0">
                              <a:latin typeface="Cambria Math" panose="02040503050406030204" pitchFamily="18" charset="0"/>
                            </a:rPr>
                            <m:t>𝐏</m:t>
                          </m:r>
                        </m:e>
                        <m:sup>
                          <m:r>
                            <a:rPr lang="en-US" altLang="zh-CN" b="0" i="1" smtClean="0">
                              <a:latin typeface="Cambria Math" panose="02040503050406030204" pitchFamily="18" charset="0"/>
                            </a:rPr>
                            <m:t>−1</m:t>
                          </m:r>
                        </m:sup>
                      </m:sSup>
                    </m:oMath>
                  </m:oMathPara>
                </a14:m>
                <a:endParaRPr lang="en-US" altLang="zh-CN"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1" i="0" smtClean="0">
                          <a:latin typeface="Cambria Math" panose="02040503050406030204" pitchFamily="18" charset="0"/>
                        </a:rPr>
                        <m:t>𝐏</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r>
                                <a:rPr lang="en-US" altLang="zh-CN" b="1" i="0" smtClean="0">
                                  <a:latin typeface="Cambria Math" panose="02040503050406030204" pitchFamily="18" charset="0"/>
                                </a:rPr>
                                <m:t>𝐃</m:t>
                              </m:r>
                            </m:e>
                          </m:d>
                          <m:sSup>
                            <m:sSupPr>
                              <m:ctrlPr>
                                <a:rPr lang="en-US" altLang="zh-CN" b="0" i="1" smtClean="0">
                                  <a:latin typeface="Cambria Math" panose="02040503050406030204" pitchFamily="18" charset="0"/>
                                </a:rPr>
                              </m:ctrlPr>
                            </m:sSupPr>
                            <m:e>
                              <m:r>
                                <a:rPr lang="en-US" altLang="zh-CN" b="1" i="0" smtClean="0">
                                  <a:latin typeface="Cambria Math" panose="02040503050406030204" pitchFamily="18" charset="0"/>
                                </a:rPr>
                                <m:t>𝐏</m:t>
                              </m:r>
                            </m:e>
                            <m:sup>
                              <m:r>
                                <a:rPr lang="en-US" altLang="zh-CN" b="0" i="1" smtClean="0">
                                  <a:latin typeface="Cambria Math" panose="02040503050406030204" pitchFamily="18" charset="0"/>
                                </a:rPr>
                                <m:t>−1</m:t>
                              </m:r>
                            </m:sup>
                          </m:sSup>
                        </m:e>
                      </m:func>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790208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对角矩阵指数运算</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00000"/>
                  </a:lnSpc>
                </a:pPr>
                <a:r>
                  <a:rPr lang="zh-CN" altLang="en-US" dirty="0" smtClean="0">
                    <a:latin typeface="楷体" panose="02010609060101010101" pitchFamily="49" charset="-122"/>
                    <a:ea typeface="楷体" panose="02010609060101010101" pitchFamily="49" charset="-122"/>
                  </a:rPr>
                  <a:t>其中</a:t>
                </a:r>
                <a:endParaRPr lang="en-US" altLang="zh-CN" dirty="0" smtClean="0">
                  <a:latin typeface="楷体" panose="02010609060101010101" pitchFamily="49" charset="-122"/>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1" i="0" smtClean="0">
                                  <a:latin typeface="Cambria Math" panose="02040503050406030204" pitchFamily="18" charset="0"/>
                                </a:rPr>
                                <m:t>𝐃</m:t>
                              </m:r>
                              <m:r>
                                <a:rPr lang="en-US" altLang="zh-CN" b="0" i="1" smtClean="0">
                                  <a:latin typeface="Cambria Math" panose="02040503050406030204" pitchFamily="18" charset="0"/>
                                </a:rPr>
                                <m:t>𝑡</m:t>
                              </m:r>
                            </m:e>
                          </m:d>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d>
                                <m:dPr>
                                  <m:begChr m:val="["/>
                                  <m:endChr m:val="]"/>
                                  <m:ctrlPr>
                                    <a:rPr lang="en-US" altLang="zh-CN" b="0" i="1" smtClean="0">
                                      <a:latin typeface="Cambria Math" panose="02040503050406030204" pitchFamily="18" charset="0"/>
                                    </a:rPr>
                                  </m:ctrlPr>
                                </m:dPr>
                                <m:e>
                                  <m:m>
                                    <m:mPr>
                                      <m:mcs>
                                        <m:mc>
                                          <m:mcPr>
                                            <m:count m:val="4"/>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1</m:t>
                                            </m:r>
                                          </m:sub>
                                        </m:sSub>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2</m:t>
                                            </m:r>
                                          </m:sub>
                                        </m:sSub>
                                      </m:e>
                                      <m:e>
                                        <m:r>
                                          <a:rPr lang="en-US" altLang="zh-CN" b="0" i="1" smtClean="0">
                                            <a:latin typeface="Cambria Math" panose="02040503050406030204" pitchFamily="18" charset="0"/>
                                          </a:rPr>
                                          <m:t>⋯</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𝑛</m:t>
                                            </m:r>
                                          </m:sub>
                                        </m:sSub>
                                      </m:e>
                                    </m:mr>
                                  </m:m>
                                </m:e>
                              </m:d>
                            </m:e>
                          </m:d>
                        </m:e>
                      </m:func>
                    </m:oMath>
                  </m:oMathPara>
                </a14:m>
                <a:endParaRPr lang="en-US" altLang="zh-CN" b="0" i="1" dirty="0" smtClean="0">
                  <a:latin typeface="楷体" panose="02010609060101010101" pitchFamily="49" charset="-122"/>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4"/>
                                    <m:mcJc m:val="center"/>
                                  </m:mcPr>
                                </m:mc>
                              </m:mcs>
                              <m:ctrlPr>
                                <a:rPr lang="en-US" altLang="zh-CN" b="0" i="1" smtClean="0">
                                  <a:latin typeface="Cambria Math" panose="02040503050406030204" pitchFamily="18" charset="0"/>
                                </a:rPr>
                              </m:ctrlPr>
                            </m:mPr>
                            <m:mr>
                              <m:e>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𝑒</m:t>
                                    </m:r>
                                  </m:e>
                                  <m:sup>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𝜆</m:t>
                                        </m:r>
                                      </m:e>
                                      <m:sub>
                                        <m:r>
                                          <m:rPr>
                                            <m:brk m:alnAt="7"/>
                                          </m:rPr>
                                          <a:rPr lang="en-US" altLang="zh-CN" b="0" i="1" smtClean="0">
                                            <a:latin typeface="Cambria Math" panose="02040503050406030204" pitchFamily="18" charset="0"/>
                                          </a:rPr>
                                          <m:t>1</m:t>
                                        </m:r>
                                      </m:sub>
                                    </m:sSub>
                                    <m:r>
                                      <m:rPr>
                                        <m:brk m:alnAt="7"/>
                                      </m:rPr>
                                      <a:rPr lang="en-US" altLang="zh-CN" b="0" i="1" smtClean="0">
                                        <a:latin typeface="Cambria Math" panose="02040503050406030204" pitchFamily="18" charset="0"/>
                                      </a:rPr>
                                      <m:t>𝑡</m:t>
                                    </m:r>
                                  </m:sup>
                                </m:sSup>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𝑡</m:t>
                                    </m:r>
                                  </m:sup>
                                </m:sSup>
                              </m:e>
                              <m:e>
                                <m:r>
                                  <a:rPr lang="en-US" altLang="zh-CN" b="0" i="1" smtClean="0">
                                    <a:latin typeface="Cambria Math" panose="02040503050406030204" pitchFamily="18" charset="0"/>
                                  </a:rPr>
                                  <m:t>⋯</m:t>
                                </m:r>
                              </m:e>
                              <m:e>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m:t>
                                </m:r>
                              </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𝑡</m:t>
                                    </m:r>
                                  </m:sup>
                                </m:sSup>
                              </m:e>
                            </m:mr>
                          </m:m>
                        </m:e>
                      </m:d>
                    </m:oMath>
                  </m:oMathPara>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38989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偏微分方程分类</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3125971"/>
                <a:ext cx="7886700" cy="3050991"/>
              </a:xfrm>
            </p:spPr>
            <p:txBody>
              <a:bodyPr/>
              <a:lstStyle/>
              <a:p>
                <a:pPr>
                  <a:lnSpc>
                    <a:spcPct val="100000"/>
                  </a:lnSpc>
                </a:pPr>
                <a:r>
                  <a:rPr lang="zh-CN" altLang="en-US" dirty="0" smtClean="0">
                    <a:latin typeface="楷体" panose="02010609060101010101" pitchFamily="49" charset="-122"/>
                    <a:ea typeface="楷体" panose="02010609060101010101" pitchFamily="49" charset="-122"/>
                  </a:rPr>
                  <a:t>拟线性方程</a:t>
                </a:r>
                <a:endParaRPr lang="en-US" altLang="zh-CN" dirty="0" smtClean="0">
                  <a:latin typeface="楷体" panose="02010609060101010101" pitchFamily="49" charset="-122"/>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𝑓</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𝑢</m:t>
                          </m:r>
                        </m:e>
                      </m:d>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𝑢</m:t>
                          </m:r>
                        </m:num>
                        <m:den>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den>
                      </m:f>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𝑔</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 </m:t>
                          </m:r>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 </m:t>
                          </m:r>
                          <m:r>
                            <a:rPr lang="en-US" altLang="zh-CN" b="0" i="1" smtClean="0">
                              <a:latin typeface="Cambria Math" panose="02040503050406030204" pitchFamily="18" charset="0"/>
                              <a:ea typeface="楷体" panose="02010609060101010101" pitchFamily="49" charset="-122"/>
                            </a:rPr>
                            <m:t>𝑢</m:t>
                          </m:r>
                        </m:e>
                      </m:d>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𝑢</m:t>
                          </m:r>
                        </m:num>
                        <m:den>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den>
                      </m:f>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h</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𝑢</m:t>
                      </m:r>
                      <m:r>
                        <a:rPr lang="en-US" altLang="zh-CN" b="0" i="1" smtClean="0">
                          <a:latin typeface="Cambria Math" panose="02040503050406030204" pitchFamily="18" charset="0"/>
                          <a:ea typeface="楷体" panose="02010609060101010101" pitchFamily="49" charset="-122"/>
                        </a:rPr>
                        <m:t>)</m:t>
                      </m:r>
                    </m:oMath>
                  </m:oMathPara>
                </a14:m>
                <a:endParaRPr lang="en-US" altLang="zh-CN" dirty="0">
                  <a:latin typeface="楷体" panose="02010609060101010101" pitchFamily="49" charset="-122"/>
                  <a:ea typeface="楷体" panose="02010609060101010101" pitchFamily="49" charset="-122"/>
                </a:endParaRPr>
              </a:p>
              <a:p>
                <a:pPr>
                  <a:lnSpc>
                    <a:spcPct val="100000"/>
                  </a:lnSpc>
                </a:pPr>
                <a:r>
                  <a:rPr lang="zh-CN" altLang="en-US" dirty="0" smtClean="0">
                    <a:latin typeface="楷体" panose="02010609060101010101" pitchFamily="49" charset="-122"/>
                    <a:ea typeface="楷体" panose="02010609060101010101" pitchFamily="49" charset="-122"/>
                  </a:rPr>
                  <a:t>波动方程</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双曲型方程</a:t>
                </a:r>
                <a:r>
                  <a:rPr lang="en-US" altLang="zh-CN" dirty="0" smtClean="0">
                    <a:latin typeface="楷体" panose="02010609060101010101" pitchFamily="49" charset="-122"/>
                    <a:ea typeface="楷体" panose="02010609060101010101" pitchFamily="49" charset="-122"/>
                  </a:rPr>
                  <a:t>)</a:t>
                </a:r>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楷体" panose="02010609060101010101" pitchFamily="49" charset="-122"/>
                            </a:rPr>
                          </m:ctrlPr>
                        </m:fPr>
                        <m:num>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m:t>
                              </m:r>
                            </m:e>
                            <m:sup>
                              <m:r>
                                <a:rPr lang="en-US" altLang="zh-CN" b="0" i="1" smtClean="0">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𝑢</m:t>
                          </m:r>
                        </m:num>
                        <m:den>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𝑡</m:t>
                              </m:r>
                            </m:e>
                            <m:sup>
                              <m:r>
                                <a:rPr lang="en-US" altLang="zh-CN" b="0" i="1" smtClean="0">
                                  <a:latin typeface="Cambria Math" panose="02040503050406030204" pitchFamily="18" charset="0"/>
                                  <a:ea typeface="楷体" panose="02010609060101010101" pitchFamily="49" charset="-122"/>
                                </a:rPr>
                                <m:t>2</m:t>
                              </m:r>
                            </m:sup>
                          </m:sSup>
                        </m:den>
                      </m:f>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𝑎</m:t>
                          </m:r>
                        </m:e>
                        <m:sup>
                          <m:r>
                            <a:rPr lang="en-US" altLang="zh-CN" b="0" i="1" smtClean="0">
                              <a:latin typeface="Cambria Math" panose="02040503050406030204" pitchFamily="18" charset="0"/>
                              <a:ea typeface="楷体" panose="02010609060101010101" pitchFamily="49" charset="-122"/>
                            </a:rPr>
                            <m:t>2</m:t>
                          </m:r>
                        </m:sup>
                      </m:sSup>
                      <m:d>
                        <m:dPr>
                          <m:ctrlPr>
                            <a:rPr lang="en-US" altLang="zh-CN" b="0" i="1" smtClean="0">
                              <a:latin typeface="Cambria Math" panose="02040503050406030204" pitchFamily="18" charset="0"/>
                              <a:ea typeface="楷体" panose="02010609060101010101" pitchFamily="49" charset="-122"/>
                            </a:rPr>
                          </m:ctrlPr>
                        </m:dPr>
                        <m:e>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m:t>
                                  </m:r>
                                </m:e>
                                <m:sup>
                                  <m:r>
                                    <a:rPr lang="en-US" altLang="zh-CN" i="1">
                                      <a:latin typeface="Cambria Math" panose="02040503050406030204" pitchFamily="18" charset="0"/>
                                      <a:ea typeface="楷体" panose="02010609060101010101" pitchFamily="49" charset="-122"/>
                                    </a:rPr>
                                    <m:t>2</m:t>
                                  </m:r>
                                </m:sup>
                              </m:sSup>
                              <m:r>
                                <a:rPr lang="en-US" altLang="zh-CN" i="1">
                                  <a:latin typeface="Cambria Math" panose="02040503050406030204" pitchFamily="18" charset="0"/>
                                  <a:ea typeface="楷体" panose="02010609060101010101" pitchFamily="49" charset="-122"/>
                                </a:rPr>
                                <m:t>𝑢</m:t>
                              </m:r>
                            </m:num>
                            <m:den>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𝑥</m:t>
                                  </m:r>
                                </m:e>
                                <m:sup>
                                  <m:r>
                                    <a:rPr lang="en-US" altLang="zh-CN" i="1">
                                      <a:latin typeface="Cambria Math" panose="02040503050406030204" pitchFamily="18" charset="0"/>
                                      <a:ea typeface="楷体" panose="02010609060101010101" pitchFamily="49" charset="-122"/>
                                    </a:rPr>
                                    <m:t>2</m:t>
                                  </m:r>
                                </m:sup>
                              </m:sSup>
                            </m:den>
                          </m:f>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m:t>
                                  </m:r>
                                </m:e>
                                <m:sup>
                                  <m:r>
                                    <a:rPr lang="en-US" altLang="zh-CN" b="0" i="1" smtClean="0">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𝑢</m:t>
                              </m:r>
                            </m:num>
                            <m:den>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𝑦</m:t>
                                  </m:r>
                                </m:e>
                                <m:sup>
                                  <m:r>
                                    <a:rPr lang="en-US" altLang="zh-CN" b="0" i="1" smtClean="0">
                                      <a:latin typeface="Cambria Math" panose="02040503050406030204" pitchFamily="18" charset="0"/>
                                      <a:ea typeface="楷体" panose="02010609060101010101" pitchFamily="49" charset="-122"/>
                                    </a:rPr>
                                    <m:t>2</m:t>
                                  </m:r>
                                </m:sup>
                              </m:sSup>
                            </m:den>
                          </m:f>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m:t>
                                  </m:r>
                                </m:e>
                                <m:sup>
                                  <m:r>
                                    <a:rPr lang="en-US" altLang="zh-CN" b="0" i="1" smtClean="0">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𝑢</m:t>
                              </m:r>
                            </m:num>
                            <m:den>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𝑧</m:t>
                                  </m:r>
                                </m:e>
                                <m:sup>
                                  <m:r>
                                    <a:rPr lang="en-US" altLang="zh-CN" b="0" i="1" smtClean="0">
                                      <a:latin typeface="Cambria Math" panose="02040503050406030204" pitchFamily="18" charset="0"/>
                                      <a:ea typeface="楷体" panose="02010609060101010101" pitchFamily="49" charset="-122"/>
                                    </a:rPr>
                                    <m:t>2</m:t>
                                  </m:r>
                                </m:sup>
                              </m:sSup>
                            </m:den>
                          </m:f>
                        </m:e>
                      </m:d>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𝑓</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𝑧</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m:t>
                      </m:r>
                      <m:r>
                        <a:rPr lang="en-US" altLang="zh-CN" b="0" i="1" smtClean="0">
                          <a:latin typeface="Cambria Math" panose="02040503050406030204" pitchFamily="18" charset="0"/>
                          <a:ea typeface="楷体" panose="02010609060101010101" pitchFamily="49" charset="-122"/>
                        </a:rPr>
                        <m:t>)</m:t>
                      </m:r>
                    </m:oMath>
                  </m:oMathPara>
                </a14:m>
                <a:endParaRPr lang="en-US" altLang="zh-CN" dirty="0" smtClean="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3125971"/>
                <a:ext cx="7886700" cy="3050991"/>
              </a:xfrm>
              <a:blipFill>
                <a:blip r:embed="rId2"/>
                <a:stretch>
                  <a:fillRect l="-1391" t="-2200"/>
                </a:stretch>
              </a:blipFill>
            </p:spPr>
            <p:txBody>
              <a:bodyPr/>
              <a:lstStyle/>
              <a:p>
                <a:r>
                  <a:rPr lang="zh-CN" altLang="en-US">
                    <a:noFill/>
                  </a:rPr>
                  <a:t> </a:t>
                </a:r>
              </a:p>
            </p:txBody>
          </p:sp>
        </mc:Fallback>
      </mc:AlternateContent>
      <p:grpSp>
        <p:nvGrpSpPr>
          <p:cNvPr id="5" name="Group 4"/>
          <p:cNvGrpSpPr>
            <a:grpSpLocks noChangeAspect="1"/>
          </p:cNvGrpSpPr>
          <p:nvPr/>
        </p:nvGrpSpPr>
        <p:grpSpPr bwMode="auto">
          <a:xfrm>
            <a:off x="991929" y="1690689"/>
            <a:ext cx="3294063" cy="1100138"/>
            <a:chOff x="444" y="1134"/>
            <a:chExt cx="2075" cy="693"/>
          </a:xfrm>
        </p:grpSpPr>
        <p:sp>
          <p:nvSpPr>
            <p:cNvPr id="8" name="Freeform 6"/>
            <p:cNvSpPr>
              <a:spLocks/>
            </p:cNvSpPr>
            <p:nvPr/>
          </p:nvSpPr>
          <p:spPr bwMode="auto">
            <a:xfrm>
              <a:off x="617" y="1134"/>
              <a:ext cx="343" cy="693"/>
            </a:xfrm>
            <a:custGeom>
              <a:avLst/>
              <a:gdLst>
                <a:gd name="T0" fmla="*/ 7 w 992"/>
                <a:gd name="T1" fmla="*/ 1999 h 2000"/>
                <a:gd name="T2" fmla="*/ 39 w 992"/>
                <a:gd name="T3" fmla="*/ 1992 h 2000"/>
                <a:gd name="T4" fmla="*/ 70 w 992"/>
                <a:gd name="T5" fmla="*/ 1975 h 2000"/>
                <a:gd name="T6" fmla="*/ 101 w 992"/>
                <a:gd name="T7" fmla="*/ 1949 h 2000"/>
                <a:gd name="T8" fmla="*/ 132 w 992"/>
                <a:gd name="T9" fmla="*/ 1914 h 2000"/>
                <a:gd name="T10" fmla="*/ 148 w 992"/>
                <a:gd name="T11" fmla="*/ 1893 h 2000"/>
                <a:gd name="T12" fmla="*/ 164 w 992"/>
                <a:gd name="T13" fmla="*/ 1870 h 2000"/>
                <a:gd name="T14" fmla="*/ 179 w 992"/>
                <a:gd name="T15" fmla="*/ 1844 h 2000"/>
                <a:gd name="T16" fmla="*/ 195 w 992"/>
                <a:gd name="T17" fmla="*/ 1817 h 2000"/>
                <a:gd name="T18" fmla="*/ 210 w 992"/>
                <a:gd name="T19" fmla="*/ 1788 h 2000"/>
                <a:gd name="T20" fmla="*/ 226 w 992"/>
                <a:gd name="T21" fmla="*/ 1757 h 2000"/>
                <a:gd name="T22" fmla="*/ 242 w 992"/>
                <a:gd name="T23" fmla="*/ 1724 h 2000"/>
                <a:gd name="T24" fmla="*/ 257 w 992"/>
                <a:gd name="T25" fmla="*/ 1689 h 2000"/>
                <a:gd name="T26" fmla="*/ 273 w 992"/>
                <a:gd name="T27" fmla="*/ 1653 h 2000"/>
                <a:gd name="T28" fmla="*/ 289 w 992"/>
                <a:gd name="T29" fmla="*/ 1615 h 2000"/>
                <a:gd name="T30" fmla="*/ 304 w 992"/>
                <a:gd name="T31" fmla="*/ 1575 h 2000"/>
                <a:gd name="T32" fmla="*/ 320 w 992"/>
                <a:gd name="T33" fmla="*/ 1534 h 2000"/>
                <a:gd name="T34" fmla="*/ 335 w 992"/>
                <a:gd name="T35" fmla="*/ 1492 h 2000"/>
                <a:gd name="T36" fmla="*/ 351 w 992"/>
                <a:gd name="T37" fmla="*/ 1449 h 2000"/>
                <a:gd name="T38" fmla="*/ 367 w 992"/>
                <a:gd name="T39" fmla="*/ 1405 h 2000"/>
                <a:gd name="T40" fmla="*/ 382 w 992"/>
                <a:gd name="T41" fmla="*/ 1359 h 2000"/>
                <a:gd name="T42" fmla="*/ 398 w 992"/>
                <a:gd name="T43" fmla="*/ 1313 h 2000"/>
                <a:gd name="T44" fmla="*/ 414 w 992"/>
                <a:gd name="T45" fmla="*/ 1266 h 2000"/>
                <a:gd name="T46" fmla="*/ 429 w 992"/>
                <a:gd name="T47" fmla="*/ 1219 h 2000"/>
                <a:gd name="T48" fmla="*/ 445 w 992"/>
                <a:gd name="T49" fmla="*/ 1170 h 2000"/>
                <a:gd name="T50" fmla="*/ 460 w 992"/>
                <a:gd name="T51" fmla="*/ 1122 h 2000"/>
                <a:gd name="T52" fmla="*/ 476 w 992"/>
                <a:gd name="T53" fmla="*/ 1073 h 2000"/>
                <a:gd name="T54" fmla="*/ 492 w 992"/>
                <a:gd name="T55" fmla="*/ 1024 h 2000"/>
                <a:gd name="T56" fmla="*/ 507 w 992"/>
                <a:gd name="T57" fmla="*/ 975 h 2000"/>
                <a:gd name="T58" fmla="*/ 523 w 992"/>
                <a:gd name="T59" fmla="*/ 926 h 2000"/>
                <a:gd name="T60" fmla="*/ 539 w 992"/>
                <a:gd name="T61" fmla="*/ 877 h 2000"/>
                <a:gd name="T62" fmla="*/ 554 w 992"/>
                <a:gd name="T63" fmla="*/ 829 h 2000"/>
                <a:gd name="T64" fmla="*/ 570 w 992"/>
                <a:gd name="T65" fmla="*/ 780 h 2000"/>
                <a:gd name="T66" fmla="*/ 585 w 992"/>
                <a:gd name="T67" fmla="*/ 733 h 2000"/>
                <a:gd name="T68" fmla="*/ 601 w 992"/>
                <a:gd name="T69" fmla="*/ 686 h 2000"/>
                <a:gd name="T70" fmla="*/ 617 w 992"/>
                <a:gd name="T71" fmla="*/ 640 h 2000"/>
                <a:gd name="T72" fmla="*/ 632 w 992"/>
                <a:gd name="T73" fmla="*/ 594 h 2000"/>
                <a:gd name="T74" fmla="*/ 648 w 992"/>
                <a:gd name="T75" fmla="*/ 550 h 2000"/>
                <a:gd name="T76" fmla="*/ 664 w 992"/>
                <a:gd name="T77" fmla="*/ 507 h 2000"/>
                <a:gd name="T78" fmla="*/ 679 w 992"/>
                <a:gd name="T79" fmla="*/ 465 h 2000"/>
                <a:gd name="T80" fmla="*/ 695 w 992"/>
                <a:gd name="T81" fmla="*/ 424 h 2000"/>
                <a:gd name="T82" fmla="*/ 710 w 992"/>
                <a:gd name="T83" fmla="*/ 384 h 2000"/>
                <a:gd name="T84" fmla="*/ 726 w 992"/>
                <a:gd name="T85" fmla="*/ 346 h 2000"/>
                <a:gd name="T86" fmla="*/ 742 w 992"/>
                <a:gd name="T87" fmla="*/ 310 h 2000"/>
                <a:gd name="T88" fmla="*/ 757 w 992"/>
                <a:gd name="T89" fmla="*/ 275 h 2000"/>
                <a:gd name="T90" fmla="*/ 773 w 992"/>
                <a:gd name="T91" fmla="*/ 242 h 2000"/>
                <a:gd name="T92" fmla="*/ 789 w 992"/>
                <a:gd name="T93" fmla="*/ 211 h 2000"/>
                <a:gd name="T94" fmla="*/ 804 w 992"/>
                <a:gd name="T95" fmla="*/ 182 h 2000"/>
                <a:gd name="T96" fmla="*/ 820 w 992"/>
                <a:gd name="T97" fmla="*/ 155 h 2000"/>
                <a:gd name="T98" fmla="*/ 835 w 992"/>
                <a:gd name="T99" fmla="*/ 129 h 2000"/>
                <a:gd name="T100" fmla="*/ 851 w 992"/>
                <a:gd name="T101" fmla="*/ 106 h 2000"/>
                <a:gd name="T102" fmla="*/ 867 w 992"/>
                <a:gd name="T103" fmla="*/ 85 h 2000"/>
                <a:gd name="T104" fmla="*/ 898 w 992"/>
                <a:gd name="T105" fmla="*/ 50 h 2000"/>
                <a:gd name="T106" fmla="*/ 929 w 992"/>
                <a:gd name="T107" fmla="*/ 24 h 2000"/>
                <a:gd name="T108" fmla="*/ 960 w 992"/>
                <a:gd name="T109" fmla="*/ 7 h 2000"/>
                <a:gd name="T110" fmla="*/ 992 w 992"/>
                <a:gd name="T111" fmla="*/ 0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92" h="2000">
                  <a:moveTo>
                    <a:pt x="0" y="2000"/>
                  </a:moveTo>
                  <a:lnTo>
                    <a:pt x="7" y="1999"/>
                  </a:lnTo>
                  <a:lnTo>
                    <a:pt x="23" y="1997"/>
                  </a:lnTo>
                  <a:lnTo>
                    <a:pt x="39" y="1992"/>
                  </a:lnTo>
                  <a:lnTo>
                    <a:pt x="54" y="1985"/>
                  </a:lnTo>
                  <a:lnTo>
                    <a:pt x="70" y="1975"/>
                  </a:lnTo>
                  <a:lnTo>
                    <a:pt x="85" y="1963"/>
                  </a:lnTo>
                  <a:lnTo>
                    <a:pt x="101" y="1949"/>
                  </a:lnTo>
                  <a:lnTo>
                    <a:pt x="117" y="1932"/>
                  </a:lnTo>
                  <a:lnTo>
                    <a:pt x="132" y="1914"/>
                  </a:lnTo>
                  <a:lnTo>
                    <a:pt x="140" y="1903"/>
                  </a:lnTo>
                  <a:lnTo>
                    <a:pt x="148" y="1893"/>
                  </a:lnTo>
                  <a:lnTo>
                    <a:pt x="156" y="1881"/>
                  </a:lnTo>
                  <a:lnTo>
                    <a:pt x="164" y="1870"/>
                  </a:lnTo>
                  <a:lnTo>
                    <a:pt x="171" y="1857"/>
                  </a:lnTo>
                  <a:lnTo>
                    <a:pt x="179" y="1844"/>
                  </a:lnTo>
                  <a:lnTo>
                    <a:pt x="187" y="1831"/>
                  </a:lnTo>
                  <a:lnTo>
                    <a:pt x="195" y="1817"/>
                  </a:lnTo>
                  <a:lnTo>
                    <a:pt x="203" y="1803"/>
                  </a:lnTo>
                  <a:lnTo>
                    <a:pt x="210" y="1788"/>
                  </a:lnTo>
                  <a:lnTo>
                    <a:pt x="218" y="1773"/>
                  </a:lnTo>
                  <a:lnTo>
                    <a:pt x="226" y="1757"/>
                  </a:lnTo>
                  <a:lnTo>
                    <a:pt x="234" y="1740"/>
                  </a:lnTo>
                  <a:lnTo>
                    <a:pt x="242" y="1724"/>
                  </a:lnTo>
                  <a:lnTo>
                    <a:pt x="250" y="1707"/>
                  </a:lnTo>
                  <a:lnTo>
                    <a:pt x="257" y="1689"/>
                  </a:lnTo>
                  <a:lnTo>
                    <a:pt x="265" y="1671"/>
                  </a:lnTo>
                  <a:lnTo>
                    <a:pt x="273" y="1653"/>
                  </a:lnTo>
                  <a:lnTo>
                    <a:pt x="281" y="1634"/>
                  </a:lnTo>
                  <a:lnTo>
                    <a:pt x="289" y="1615"/>
                  </a:lnTo>
                  <a:lnTo>
                    <a:pt x="296" y="1595"/>
                  </a:lnTo>
                  <a:lnTo>
                    <a:pt x="304" y="1575"/>
                  </a:lnTo>
                  <a:lnTo>
                    <a:pt x="312" y="1555"/>
                  </a:lnTo>
                  <a:lnTo>
                    <a:pt x="320" y="1534"/>
                  </a:lnTo>
                  <a:lnTo>
                    <a:pt x="328" y="1514"/>
                  </a:lnTo>
                  <a:lnTo>
                    <a:pt x="335" y="1492"/>
                  </a:lnTo>
                  <a:lnTo>
                    <a:pt x="343" y="1471"/>
                  </a:lnTo>
                  <a:lnTo>
                    <a:pt x="351" y="1449"/>
                  </a:lnTo>
                  <a:lnTo>
                    <a:pt x="359" y="1427"/>
                  </a:lnTo>
                  <a:lnTo>
                    <a:pt x="367" y="1405"/>
                  </a:lnTo>
                  <a:lnTo>
                    <a:pt x="375" y="1382"/>
                  </a:lnTo>
                  <a:lnTo>
                    <a:pt x="382" y="1359"/>
                  </a:lnTo>
                  <a:lnTo>
                    <a:pt x="390" y="1336"/>
                  </a:lnTo>
                  <a:lnTo>
                    <a:pt x="398" y="1313"/>
                  </a:lnTo>
                  <a:lnTo>
                    <a:pt x="406" y="1290"/>
                  </a:lnTo>
                  <a:lnTo>
                    <a:pt x="414" y="1266"/>
                  </a:lnTo>
                  <a:lnTo>
                    <a:pt x="421" y="1242"/>
                  </a:lnTo>
                  <a:lnTo>
                    <a:pt x="429" y="1219"/>
                  </a:lnTo>
                  <a:lnTo>
                    <a:pt x="437" y="1195"/>
                  </a:lnTo>
                  <a:lnTo>
                    <a:pt x="445" y="1170"/>
                  </a:lnTo>
                  <a:lnTo>
                    <a:pt x="453" y="1146"/>
                  </a:lnTo>
                  <a:lnTo>
                    <a:pt x="460" y="1122"/>
                  </a:lnTo>
                  <a:lnTo>
                    <a:pt x="468" y="1098"/>
                  </a:lnTo>
                  <a:lnTo>
                    <a:pt x="476" y="1073"/>
                  </a:lnTo>
                  <a:lnTo>
                    <a:pt x="484" y="1049"/>
                  </a:lnTo>
                  <a:lnTo>
                    <a:pt x="492" y="1024"/>
                  </a:lnTo>
                  <a:lnTo>
                    <a:pt x="500" y="1000"/>
                  </a:lnTo>
                  <a:lnTo>
                    <a:pt x="507" y="975"/>
                  </a:lnTo>
                  <a:lnTo>
                    <a:pt x="515" y="950"/>
                  </a:lnTo>
                  <a:lnTo>
                    <a:pt x="523" y="926"/>
                  </a:lnTo>
                  <a:lnTo>
                    <a:pt x="531" y="901"/>
                  </a:lnTo>
                  <a:lnTo>
                    <a:pt x="539" y="877"/>
                  </a:lnTo>
                  <a:lnTo>
                    <a:pt x="546" y="853"/>
                  </a:lnTo>
                  <a:lnTo>
                    <a:pt x="554" y="829"/>
                  </a:lnTo>
                  <a:lnTo>
                    <a:pt x="562" y="804"/>
                  </a:lnTo>
                  <a:lnTo>
                    <a:pt x="570" y="780"/>
                  </a:lnTo>
                  <a:lnTo>
                    <a:pt x="578" y="757"/>
                  </a:lnTo>
                  <a:lnTo>
                    <a:pt x="585" y="733"/>
                  </a:lnTo>
                  <a:lnTo>
                    <a:pt x="593" y="709"/>
                  </a:lnTo>
                  <a:lnTo>
                    <a:pt x="601" y="686"/>
                  </a:lnTo>
                  <a:lnTo>
                    <a:pt x="609" y="663"/>
                  </a:lnTo>
                  <a:lnTo>
                    <a:pt x="617" y="640"/>
                  </a:lnTo>
                  <a:lnTo>
                    <a:pt x="625" y="617"/>
                  </a:lnTo>
                  <a:lnTo>
                    <a:pt x="632" y="594"/>
                  </a:lnTo>
                  <a:lnTo>
                    <a:pt x="640" y="572"/>
                  </a:lnTo>
                  <a:lnTo>
                    <a:pt x="648" y="550"/>
                  </a:lnTo>
                  <a:lnTo>
                    <a:pt x="656" y="528"/>
                  </a:lnTo>
                  <a:lnTo>
                    <a:pt x="664" y="507"/>
                  </a:lnTo>
                  <a:lnTo>
                    <a:pt x="671" y="485"/>
                  </a:lnTo>
                  <a:lnTo>
                    <a:pt x="679" y="465"/>
                  </a:lnTo>
                  <a:lnTo>
                    <a:pt x="687" y="444"/>
                  </a:lnTo>
                  <a:lnTo>
                    <a:pt x="695" y="424"/>
                  </a:lnTo>
                  <a:lnTo>
                    <a:pt x="703" y="404"/>
                  </a:lnTo>
                  <a:lnTo>
                    <a:pt x="710" y="384"/>
                  </a:lnTo>
                  <a:lnTo>
                    <a:pt x="718" y="365"/>
                  </a:lnTo>
                  <a:lnTo>
                    <a:pt x="726" y="346"/>
                  </a:lnTo>
                  <a:lnTo>
                    <a:pt x="734" y="328"/>
                  </a:lnTo>
                  <a:lnTo>
                    <a:pt x="742" y="310"/>
                  </a:lnTo>
                  <a:lnTo>
                    <a:pt x="750" y="292"/>
                  </a:lnTo>
                  <a:lnTo>
                    <a:pt x="757" y="275"/>
                  </a:lnTo>
                  <a:lnTo>
                    <a:pt x="765" y="259"/>
                  </a:lnTo>
                  <a:lnTo>
                    <a:pt x="773" y="242"/>
                  </a:lnTo>
                  <a:lnTo>
                    <a:pt x="781" y="226"/>
                  </a:lnTo>
                  <a:lnTo>
                    <a:pt x="789" y="211"/>
                  </a:lnTo>
                  <a:lnTo>
                    <a:pt x="796" y="196"/>
                  </a:lnTo>
                  <a:lnTo>
                    <a:pt x="804" y="182"/>
                  </a:lnTo>
                  <a:lnTo>
                    <a:pt x="812" y="168"/>
                  </a:lnTo>
                  <a:lnTo>
                    <a:pt x="820" y="155"/>
                  </a:lnTo>
                  <a:lnTo>
                    <a:pt x="828" y="142"/>
                  </a:lnTo>
                  <a:lnTo>
                    <a:pt x="835" y="129"/>
                  </a:lnTo>
                  <a:lnTo>
                    <a:pt x="843" y="118"/>
                  </a:lnTo>
                  <a:lnTo>
                    <a:pt x="851" y="106"/>
                  </a:lnTo>
                  <a:lnTo>
                    <a:pt x="859" y="96"/>
                  </a:lnTo>
                  <a:lnTo>
                    <a:pt x="867" y="85"/>
                  </a:lnTo>
                  <a:lnTo>
                    <a:pt x="882" y="67"/>
                  </a:lnTo>
                  <a:lnTo>
                    <a:pt x="898" y="50"/>
                  </a:lnTo>
                  <a:lnTo>
                    <a:pt x="914" y="36"/>
                  </a:lnTo>
                  <a:lnTo>
                    <a:pt x="929" y="24"/>
                  </a:lnTo>
                  <a:lnTo>
                    <a:pt x="945" y="14"/>
                  </a:lnTo>
                  <a:lnTo>
                    <a:pt x="960" y="7"/>
                  </a:lnTo>
                  <a:lnTo>
                    <a:pt x="976" y="2"/>
                  </a:lnTo>
                  <a:lnTo>
                    <a:pt x="992" y="0"/>
                  </a:lnTo>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732" y="1134"/>
              <a:ext cx="343" cy="693"/>
            </a:xfrm>
            <a:custGeom>
              <a:avLst/>
              <a:gdLst>
                <a:gd name="T0" fmla="*/ 8 w 992"/>
                <a:gd name="T1" fmla="*/ 1999 h 2000"/>
                <a:gd name="T2" fmla="*/ 39 w 992"/>
                <a:gd name="T3" fmla="*/ 1992 h 2000"/>
                <a:gd name="T4" fmla="*/ 70 w 992"/>
                <a:gd name="T5" fmla="*/ 1975 h 2000"/>
                <a:gd name="T6" fmla="*/ 101 w 992"/>
                <a:gd name="T7" fmla="*/ 1949 h 2000"/>
                <a:gd name="T8" fmla="*/ 133 w 992"/>
                <a:gd name="T9" fmla="*/ 1914 h 2000"/>
                <a:gd name="T10" fmla="*/ 148 w 992"/>
                <a:gd name="T11" fmla="*/ 1893 h 2000"/>
                <a:gd name="T12" fmla="*/ 164 w 992"/>
                <a:gd name="T13" fmla="*/ 1870 h 2000"/>
                <a:gd name="T14" fmla="*/ 180 w 992"/>
                <a:gd name="T15" fmla="*/ 1844 h 2000"/>
                <a:gd name="T16" fmla="*/ 195 w 992"/>
                <a:gd name="T17" fmla="*/ 1817 h 2000"/>
                <a:gd name="T18" fmla="*/ 211 w 992"/>
                <a:gd name="T19" fmla="*/ 1788 h 2000"/>
                <a:gd name="T20" fmla="*/ 226 w 992"/>
                <a:gd name="T21" fmla="*/ 1757 h 2000"/>
                <a:gd name="T22" fmla="*/ 242 w 992"/>
                <a:gd name="T23" fmla="*/ 1724 h 2000"/>
                <a:gd name="T24" fmla="*/ 258 w 992"/>
                <a:gd name="T25" fmla="*/ 1689 h 2000"/>
                <a:gd name="T26" fmla="*/ 273 w 992"/>
                <a:gd name="T27" fmla="*/ 1653 h 2000"/>
                <a:gd name="T28" fmla="*/ 289 w 992"/>
                <a:gd name="T29" fmla="*/ 1615 h 2000"/>
                <a:gd name="T30" fmla="*/ 305 w 992"/>
                <a:gd name="T31" fmla="*/ 1575 h 2000"/>
                <a:gd name="T32" fmla="*/ 320 w 992"/>
                <a:gd name="T33" fmla="*/ 1534 h 2000"/>
                <a:gd name="T34" fmla="*/ 336 w 992"/>
                <a:gd name="T35" fmla="*/ 1492 h 2000"/>
                <a:gd name="T36" fmla="*/ 351 w 992"/>
                <a:gd name="T37" fmla="*/ 1449 h 2000"/>
                <a:gd name="T38" fmla="*/ 367 w 992"/>
                <a:gd name="T39" fmla="*/ 1405 h 2000"/>
                <a:gd name="T40" fmla="*/ 383 w 992"/>
                <a:gd name="T41" fmla="*/ 1359 h 2000"/>
                <a:gd name="T42" fmla="*/ 398 w 992"/>
                <a:gd name="T43" fmla="*/ 1313 h 2000"/>
                <a:gd name="T44" fmla="*/ 414 w 992"/>
                <a:gd name="T45" fmla="*/ 1266 h 2000"/>
                <a:gd name="T46" fmla="*/ 430 w 992"/>
                <a:gd name="T47" fmla="*/ 1219 h 2000"/>
                <a:gd name="T48" fmla="*/ 445 w 992"/>
                <a:gd name="T49" fmla="*/ 1170 h 2000"/>
                <a:gd name="T50" fmla="*/ 461 w 992"/>
                <a:gd name="T51" fmla="*/ 1122 h 2000"/>
                <a:gd name="T52" fmla="*/ 476 w 992"/>
                <a:gd name="T53" fmla="*/ 1073 h 2000"/>
                <a:gd name="T54" fmla="*/ 492 w 992"/>
                <a:gd name="T55" fmla="*/ 1024 h 2000"/>
                <a:gd name="T56" fmla="*/ 508 w 992"/>
                <a:gd name="T57" fmla="*/ 975 h 2000"/>
                <a:gd name="T58" fmla="*/ 523 w 992"/>
                <a:gd name="T59" fmla="*/ 926 h 2000"/>
                <a:gd name="T60" fmla="*/ 539 w 992"/>
                <a:gd name="T61" fmla="*/ 877 h 2000"/>
                <a:gd name="T62" fmla="*/ 555 w 992"/>
                <a:gd name="T63" fmla="*/ 829 h 2000"/>
                <a:gd name="T64" fmla="*/ 570 w 992"/>
                <a:gd name="T65" fmla="*/ 780 h 2000"/>
                <a:gd name="T66" fmla="*/ 586 w 992"/>
                <a:gd name="T67" fmla="*/ 733 h 2000"/>
                <a:gd name="T68" fmla="*/ 601 w 992"/>
                <a:gd name="T69" fmla="*/ 686 h 2000"/>
                <a:gd name="T70" fmla="*/ 617 w 992"/>
                <a:gd name="T71" fmla="*/ 640 h 2000"/>
                <a:gd name="T72" fmla="*/ 633 w 992"/>
                <a:gd name="T73" fmla="*/ 594 h 2000"/>
                <a:gd name="T74" fmla="*/ 648 w 992"/>
                <a:gd name="T75" fmla="*/ 550 h 2000"/>
                <a:gd name="T76" fmla="*/ 664 w 992"/>
                <a:gd name="T77" fmla="*/ 507 h 2000"/>
                <a:gd name="T78" fmla="*/ 680 w 992"/>
                <a:gd name="T79" fmla="*/ 465 h 2000"/>
                <a:gd name="T80" fmla="*/ 695 w 992"/>
                <a:gd name="T81" fmla="*/ 424 h 2000"/>
                <a:gd name="T82" fmla="*/ 711 w 992"/>
                <a:gd name="T83" fmla="*/ 384 h 2000"/>
                <a:gd name="T84" fmla="*/ 726 w 992"/>
                <a:gd name="T85" fmla="*/ 346 h 2000"/>
                <a:gd name="T86" fmla="*/ 742 w 992"/>
                <a:gd name="T87" fmla="*/ 310 h 2000"/>
                <a:gd name="T88" fmla="*/ 758 w 992"/>
                <a:gd name="T89" fmla="*/ 275 h 2000"/>
                <a:gd name="T90" fmla="*/ 773 w 992"/>
                <a:gd name="T91" fmla="*/ 242 h 2000"/>
                <a:gd name="T92" fmla="*/ 789 w 992"/>
                <a:gd name="T93" fmla="*/ 211 h 2000"/>
                <a:gd name="T94" fmla="*/ 805 w 992"/>
                <a:gd name="T95" fmla="*/ 182 h 2000"/>
                <a:gd name="T96" fmla="*/ 820 w 992"/>
                <a:gd name="T97" fmla="*/ 155 h 2000"/>
                <a:gd name="T98" fmla="*/ 836 w 992"/>
                <a:gd name="T99" fmla="*/ 129 h 2000"/>
                <a:gd name="T100" fmla="*/ 851 w 992"/>
                <a:gd name="T101" fmla="*/ 106 h 2000"/>
                <a:gd name="T102" fmla="*/ 867 w 992"/>
                <a:gd name="T103" fmla="*/ 85 h 2000"/>
                <a:gd name="T104" fmla="*/ 898 w 992"/>
                <a:gd name="T105" fmla="*/ 50 h 2000"/>
                <a:gd name="T106" fmla="*/ 930 w 992"/>
                <a:gd name="T107" fmla="*/ 24 h 2000"/>
                <a:gd name="T108" fmla="*/ 961 w 992"/>
                <a:gd name="T109" fmla="*/ 7 h 2000"/>
                <a:gd name="T110" fmla="*/ 992 w 992"/>
                <a:gd name="T111" fmla="*/ 0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92" h="2000">
                  <a:moveTo>
                    <a:pt x="0" y="2000"/>
                  </a:moveTo>
                  <a:lnTo>
                    <a:pt x="8" y="1999"/>
                  </a:lnTo>
                  <a:lnTo>
                    <a:pt x="23" y="1997"/>
                  </a:lnTo>
                  <a:lnTo>
                    <a:pt x="39" y="1992"/>
                  </a:lnTo>
                  <a:lnTo>
                    <a:pt x="55" y="1985"/>
                  </a:lnTo>
                  <a:lnTo>
                    <a:pt x="70" y="1975"/>
                  </a:lnTo>
                  <a:lnTo>
                    <a:pt x="86" y="1963"/>
                  </a:lnTo>
                  <a:lnTo>
                    <a:pt x="101" y="1949"/>
                  </a:lnTo>
                  <a:lnTo>
                    <a:pt x="117" y="1932"/>
                  </a:lnTo>
                  <a:lnTo>
                    <a:pt x="133" y="1914"/>
                  </a:lnTo>
                  <a:lnTo>
                    <a:pt x="140" y="1903"/>
                  </a:lnTo>
                  <a:lnTo>
                    <a:pt x="148" y="1893"/>
                  </a:lnTo>
                  <a:lnTo>
                    <a:pt x="156" y="1881"/>
                  </a:lnTo>
                  <a:lnTo>
                    <a:pt x="164" y="1870"/>
                  </a:lnTo>
                  <a:lnTo>
                    <a:pt x="172" y="1857"/>
                  </a:lnTo>
                  <a:lnTo>
                    <a:pt x="180" y="1844"/>
                  </a:lnTo>
                  <a:lnTo>
                    <a:pt x="187" y="1831"/>
                  </a:lnTo>
                  <a:lnTo>
                    <a:pt x="195" y="1817"/>
                  </a:lnTo>
                  <a:lnTo>
                    <a:pt x="203" y="1803"/>
                  </a:lnTo>
                  <a:lnTo>
                    <a:pt x="211" y="1788"/>
                  </a:lnTo>
                  <a:lnTo>
                    <a:pt x="219" y="1773"/>
                  </a:lnTo>
                  <a:lnTo>
                    <a:pt x="226" y="1757"/>
                  </a:lnTo>
                  <a:lnTo>
                    <a:pt x="234" y="1740"/>
                  </a:lnTo>
                  <a:lnTo>
                    <a:pt x="242" y="1724"/>
                  </a:lnTo>
                  <a:lnTo>
                    <a:pt x="250" y="1707"/>
                  </a:lnTo>
                  <a:lnTo>
                    <a:pt x="258" y="1689"/>
                  </a:lnTo>
                  <a:lnTo>
                    <a:pt x="265" y="1671"/>
                  </a:lnTo>
                  <a:lnTo>
                    <a:pt x="273" y="1653"/>
                  </a:lnTo>
                  <a:lnTo>
                    <a:pt x="281" y="1634"/>
                  </a:lnTo>
                  <a:lnTo>
                    <a:pt x="289" y="1615"/>
                  </a:lnTo>
                  <a:lnTo>
                    <a:pt x="297" y="1595"/>
                  </a:lnTo>
                  <a:lnTo>
                    <a:pt x="305" y="1575"/>
                  </a:lnTo>
                  <a:lnTo>
                    <a:pt x="312" y="1555"/>
                  </a:lnTo>
                  <a:lnTo>
                    <a:pt x="320" y="1534"/>
                  </a:lnTo>
                  <a:lnTo>
                    <a:pt x="328" y="1514"/>
                  </a:lnTo>
                  <a:lnTo>
                    <a:pt x="336" y="1492"/>
                  </a:lnTo>
                  <a:lnTo>
                    <a:pt x="344" y="1471"/>
                  </a:lnTo>
                  <a:lnTo>
                    <a:pt x="351" y="1449"/>
                  </a:lnTo>
                  <a:lnTo>
                    <a:pt x="359" y="1427"/>
                  </a:lnTo>
                  <a:lnTo>
                    <a:pt x="367" y="1405"/>
                  </a:lnTo>
                  <a:lnTo>
                    <a:pt x="375" y="1382"/>
                  </a:lnTo>
                  <a:lnTo>
                    <a:pt x="383" y="1359"/>
                  </a:lnTo>
                  <a:lnTo>
                    <a:pt x="390" y="1336"/>
                  </a:lnTo>
                  <a:lnTo>
                    <a:pt x="398" y="1313"/>
                  </a:lnTo>
                  <a:lnTo>
                    <a:pt x="406" y="1290"/>
                  </a:lnTo>
                  <a:lnTo>
                    <a:pt x="414" y="1266"/>
                  </a:lnTo>
                  <a:lnTo>
                    <a:pt x="422" y="1242"/>
                  </a:lnTo>
                  <a:lnTo>
                    <a:pt x="430" y="1219"/>
                  </a:lnTo>
                  <a:lnTo>
                    <a:pt x="437" y="1195"/>
                  </a:lnTo>
                  <a:lnTo>
                    <a:pt x="445" y="1170"/>
                  </a:lnTo>
                  <a:lnTo>
                    <a:pt x="453" y="1146"/>
                  </a:lnTo>
                  <a:lnTo>
                    <a:pt x="461" y="1122"/>
                  </a:lnTo>
                  <a:lnTo>
                    <a:pt x="469" y="1098"/>
                  </a:lnTo>
                  <a:lnTo>
                    <a:pt x="476" y="1073"/>
                  </a:lnTo>
                  <a:lnTo>
                    <a:pt x="484" y="1049"/>
                  </a:lnTo>
                  <a:lnTo>
                    <a:pt x="492" y="1024"/>
                  </a:lnTo>
                  <a:lnTo>
                    <a:pt x="500" y="1000"/>
                  </a:lnTo>
                  <a:lnTo>
                    <a:pt x="508" y="975"/>
                  </a:lnTo>
                  <a:lnTo>
                    <a:pt x="515" y="950"/>
                  </a:lnTo>
                  <a:lnTo>
                    <a:pt x="523" y="926"/>
                  </a:lnTo>
                  <a:lnTo>
                    <a:pt x="531" y="901"/>
                  </a:lnTo>
                  <a:lnTo>
                    <a:pt x="539" y="877"/>
                  </a:lnTo>
                  <a:lnTo>
                    <a:pt x="547" y="853"/>
                  </a:lnTo>
                  <a:lnTo>
                    <a:pt x="555" y="829"/>
                  </a:lnTo>
                  <a:lnTo>
                    <a:pt x="562" y="804"/>
                  </a:lnTo>
                  <a:lnTo>
                    <a:pt x="570" y="780"/>
                  </a:lnTo>
                  <a:lnTo>
                    <a:pt x="578" y="757"/>
                  </a:lnTo>
                  <a:lnTo>
                    <a:pt x="586" y="733"/>
                  </a:lnTo>
                  <a:lnTo>
                    <a:pt x="594" y="709"/>
                  </a:lnTo>
                  <a:lnTo>
                    <a:pt x="601" y="686"/>
                  </a:lnTo>
                  <a:lnTo>
                    <a:pt x="609" y="663"/>
                  </a:lnTo>
                  <a:lnTo>
                    <a:pt x="617" y="640"/>
                  </a:lnTo>
                  <a:lnTo>
                    <a:pt x="625" y="617"/>
                  </a:lnTo>
                  <a:lnTo>
                    <a:pt x="633" y="594"/>
                  </a:lnTo>
                  <a:lnTo>
                    <a:pt x="640" y="572"/>
                  </a:lnTo>
                  <a:lnTo>
                    <a:pt x="648" y="550"/>
                  </a:lnTo>
                  <a:lnTo>
                    <a:pt x="656" y="528"/>
                  </a:lnTo>
                  <a:lnTo>
                    <a:pt x="664" y="507"/>
                  </a:lnTo>
                  <a:lnTo>
                    <a:pt x="672" y="485"/>
                  </a:lnTo>
                  <a:lnTo>
                    <a:pt x="680" y="465"/>
                  </a:lnTo>
                  <a:lnTo>
                    <a:pt x="687" y="444"/>
                  </a:lnTo>
                  <a:lnTo>
                    <a:pt x="695" y="424"/>
                  </a:lnTo>
                  <a:lnTo>
                    <a:pt x="703" y="404"/>
                  </a:lnTo>
                  <a:lnTo>
                    <a:pt x="711" y="384"/>
                  </a:lnTo>
                  <a:lnTo>
                    <a:pt x="719" y="365"/>
                  </a:lnTo>
                  <a:lnTo>
                    <a:pt x="726" y="346"/>
                  </a:lnTo>
                  <a:lnTo>
                    <a:pt x="734" y="328"/>
                  </a:lnTo>
                  <a:lnTo>
                    <a:pt x="742" y="310"/>
                  </a:lnTo>
                  <a:lnTo>
                    <a:pt x="750" y="292"/>
                  </a:lnTo>
                  <a:lnTo>
                    <a:pt x="758" y="275"/>
                  </a:lnTo>
                  <a:lnTo>
                    <a:pt x="765" y="259"/>
                  </a:lnTo>
                  <a:lnTo>
                    <a:pt x="773" y="242"/>
                  </a:lnTo>
                  <a:lnTo>
                    <a:pt x="781" y="226"/>
                  </a:lnTo>
                  <a:lnTo>
                    <a:pt x="789" y="211"/>
                  </a:lnTo>
                  <a:lnTo>
                    <a:pt x="797" y="196"/>
                  </a:lnTo>
                  <a:lnTo>
                    <a:pt x="805" y="182"/>
                  </a:lnTo>
                  <a:lnTo>
                    <a:pt x="812" y="168"/>
                  </a:lnTo>
                  <a:lnTo>
                    <a:pt x="820" y="155"/>
                  </a:lnTo>
                  <a:lnTo>
                    <a:pt x="828" y="142"/>
                  </a:lnTo>
                  <a:lnTo>
                    <a:pt x="836" y="129"/>
                  </a:lnTo>
                  <a:lnTo>
                    <a:pt x="844" y="118"/>
                  </a:lnTo>
                  <a:lnTo>
                    <a:pt x="851" y="106"/>
                  </a:lnTo>
                  <a:lnTo>
                    <a:pt x="859" y="96"/>
                  </a:lnTo>
                  <a:lnTo>
                    <a:pt x="867" y="85"/>
                  </a:lnTo>
                  <a:lnTo>
                    <a:pt x="883" y="67"/>
                  </a:lnTo>
                  <a:lnTo>
                    <a:pt x="898" y="50"/>
                  </a:lnTo>
                  <a:lnTo>
                    <a:pt x="914" y="36"/>
                  </a:lnTo>
                  <a:lnTo>
                    <a:pt x="930" y="24"/>
                  </a:lnTo>
                  <a:lnTo>
                    <a:pt x="945" y="14"/>
                  </a:lnTo>
                  <a:lnTo>
                    <a:pt x="961" y="7"/>
                  </a:lnTo>
                  <a:lnTo>
                    <a:pt x="976" y="2"/>
                  </a:lnTo>
                  <a:lnTo>
                    <a:pt x="992" y="0"/>
                  </a:lnTo>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p:nvSpPr>
          <p:spPr bwMode="auto">
            <a:xfrm>
              <a:off x="848" y="1134"/>
              <a:ext cx="343" cy="693"/>
            </a:xfrm>
            <a:custGeom>
              <a:avLst/>
              <a:gdLst>
                <a:gd name="T0" fmla="*/ 8 w 992"/>
                <a:gd name="T1" fmla="*/ 1999 h 2000"/>
                <a:gd name="T2" fmla="*/ 39 w 992"/>
                <a:gd name="T3" fmla="*/ 1992 h 2000"/>
                <a:gd name="T4" fmla="*/ 70 w 992"/>
                <a:gd name="T5" fmla="*/ 1975 h 2000"/>
                <a:gd name="T6" fmla="*/ 102 w 992"/>
                <a:gd name="T7" fmla="*/ 1949 h 2000"/>
                <a:gd name="T8" fmla="*/ 133 w 992"/>
                <a:gd name="T9" fmla="*/ 1914 h 2000"/>
                <a:gd name="T10" fmla="*/ 149 w 992"/>
                <a:gd name="T11" fmla="*/ 1893 h 2000"/>
                <a:gd name="T12" fmla="*/ 164 w 992"/>
                <a:gd name="T13" fmla="*/ 1870 h 2000"/>
                <a:gd name="T14" fmla="*/ 180 w 992"/>
                <a:gd name="T15" fmla="*/ 1844 h 2000"/>
                <a:gd name="T16" fmla="*/ 195 w 992"/>
                <a:gd name="T17" fmla="*/ 1817 h 2000"/>
                <a:gd name="T18" fmla="*/ 211 w 992"/>
                <a:gd name="T19" fmla="*/ 1788 h 2000"/>
                <a:gd name="T20" fmla="*/ 227 w 992"/>
                <a:gd name="T21" fmla="*/ 1757 h 2000"/>
                <a:gd name="T22" fmla="*/ 242 w 992"/>
                <a:gd name="T23" fmla="*/ 1724 h 2000"/>
                <a:gd name="T24" fmla="*/ 258 w 992"/>
                <a:gd name="T25" fmla="*/ 1689 h 2000"/>
                <a:gd name="T26" fmla="*/ 274 w 992"/>
                <a:gd name="T27" fmla="*/ 1653 h 2000"/>
                <a:gd name="T28" fmla="*/ 289 w 992"/>
                <a:gd name="T29" fmla="*/ 1615 h 2000"/>
                <a:gd name="T30" fmla="*/ 305 w 992"/>
                <a:gd name="T31" fmla="*/ 1575 h 2000"/>
                <a:gd name="T32" fmla="*/ 320 w 992"/>
                <a:gd name="T33" fmla="*/ 1534 h 2000"/>
                <a:gd name="T34" fmla="*/ 336 w 992"/>
                <a:gd name="T35" fmla="*/ 1492 h 2000"/>
                <a:gd name="T36" fmla="*/ 352 w 992"/>
                <a:gd name="T37" fmla="*/ 1449 h 2000"/>
                <a:gd name="T38" fmla="*/ 367 w 992"/>
                <a:gd name="T39" fmla="*/ 1405 h 2000"/>
                <a:gd name="T40" fmla="*/ 383 w 992"/>
                <a:gd name="T41" fmla="*/ 1359 h 2000"/>
                <a:gd name="T42" fmla="*/ 399 w 992"/>
                <a:gd name="T43" fmla="*/ 1313 h 2000"/>
                <a:gd name="T44" fmla="*/ 414 w 992"/>
                <a:gd name="T45" fmla="*/ 1266 h 2000"/>
                <a:gd name="T46" fmla="*/ 430 w 992"/>
                <a:gd name="T47" fmla="*/ 1219 h 2000"/>
                <a:gd name="T48" fmla="*/ 445 w 992"/>
                <a:gd name="T49" fmla="*/ 1170 h 2000"/>
                <a:gd name="T50" fmla="*/ 461 w 992"/>
                <a:gd name="T51" fmla="*/ 1122 h 2000"/>
                <a:gd name="T52" fmla="*/ 477 w 992"/>
                <a:gd name="T53" fmla="*/ 1073 h 2000"/>
                <a:gd name="T54" fmla="*/ 492 w 992"/>
                <a:gd name="T55" fmla="*/ 1024 h 2000"/>
                <a:gd name="T56" fmla="*/ 508 w 992"/>
                <a:gd name="T57" fmla="*/ 975 h 2000"/>
                <a:gd name="T58" fmla="*/ 524 w 992"/>
                <a:gd name="T59" fmla="*/ 926 h 2000"/>
                <a:gd name="T60" fmla="*/ 539 w 992"/>
                <a:gd name="T61" fmla="*/ 877 h 2000"/>
                <a:gd name="T62" fmla="*/ 555 w 992"/>
                <a:gd name="T63" fmla="*/ 829 h 2000"/>
                <a:gd name="T64" fmla="*/ 570 w 992"/>
                <a:gd name="T65" fmla="*/ 780 h 2000"/>
                <a:gd name="T66" fmla="*/ 586 w 992"/>
                <a:gd name="T67" fmla="*/ 733 h 2000"/>
                <a:gd name="T68" fmla="*/ 602 w 992"/>
                <a:gd name="T69" fmla="*/ 686 h 2000"/>
                <a:gd name="T70" fmla="*/ 617 w 992"/>
                <a:gd name="T71" fmla="*/ 640 h 2000"/>
                <a:gd name="T72" fmla="*/ 633 w 992"/>
                <a:gd name="T73" fmla="*/ 594 h 2000"/>
                <a:gd name="T74" fmla="*/ 649 w 992"/>
                <a:gd name="T75" fmla="*/ 550 h 2000"/>
                <a:gd name="T76" fmla="*/ 664 w 992"/>
                <a:gd name="T77" fmla="*/ 507 h 2000"/>
                <a:gd name="T78" fmla="*/ 680 w 992"/>
                <a:gd name="T79" fmla="*/ 465 h 2000"/>
                <a:gd name="T80" fmla="*/ 695 w 992"/>
                <a:gd name="T81" fmla="*/ 424 h 2000"/>
                <a:gd name="T82" fmla="*/ 711 w 992"/>
                <a:gd name="T83" fmla="*/ 384 h 2000"/>
                <a:gd name="T84" fmla="*/ 727 w 992"/>
                <a:gd name="T85" fmla="*/ 346 h 2000"/>
                <a:gd name="T86" fmla="*/ 742 w 992"/>
                <a:gd name="T87" fmla="*/ 310 h 2000"/>
                <a:gd name="T88" fmla="*/ 758 w 992"/>
                <a:gd name="T89" fmla="*/ 275 h 2000"/>
                <a:gd name="T90" fmla="*/ 774 w 992"/>
                <a:gd name="T91" fmla="*/ 242 h 2000"/>
                <a:gd name="T92" fmla="*/ 789 w 992"/>
                <a:gd name="T93" fmla="*/ 211 h 2000"/>
                <a:gd name="T94" fmla="*/ 805 w 992"/>
                <a:gd name="T95" fmla="*/ 182 h 2000"/>
                <a:gd name="T96" fmla="*/ 820 w 992"/>
                <a:gd name="T97" fmla="*/ 155 h 2000"/>
                <a:gd name="T98" fmla="*/ 836 w 992"/>
                <a:gd name="T99" fmla="*/ 129 h 2000"/>
                <a:gd name="T100" fmla="*/ 852 w 992"/>
                <a:gd name="T101" fmla="*/ 106 h 2000"/>
                <a:gd name="T102" fmla="*/ 867 w 992"/>
                <a:gd name="T103" fmla="*/ 85 h 2000"/>
                <a:gd name="T104" fmla="*/ 899 w 992"/>
                <a:gd name="T105" fmla="*/ 50 h 2000"/>
                <a:gd name="T106" fmla="*/ 930 w 992"/>
                <a:gd name="T107" fmla="*/ 24 h 2000"/>
                <a:gd name="T108" fmla="*/ 961 w 992"/>
                <a:gd name="T109" fmla="*/ 7 h 2000"/>
                <a:gd name="T110" fmla="*/ 992 w 992"/>
                <a:gd name="T111" fmla="*/ 0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92" h="2000">
                  <a:moveTo>
                    <a:pt x="0" y="2000"/>
                  </a:moveTo>
                  <a:lnTo>
                    <a:pt x="8" y="1999"/>
                  </a:lnTo>
                  <a:lnTo>
                    <a:pt x="24" y="1997"/>
                  </a:lnTo>
                  <a:lnTo>
                    <a:pt x="39" y="1992"/>
                  </a:lnTo>
                  <a:lnTo>
                    <a:pt x="55" y="1985"/>
                  </a:lnTo>
                  <a:lnTo>
                    <a:pt x="70" y="1975"/>
                  </a:lnTo>
                  <a:lnTo>
                    <a:pt x="86" y="1963"/>
                  </a:lnTo>
                  <a:lnTo>
                    <a:pt x="102" y="1949"/>
                  </a:lnTo>
                  <a:lnTo>
                    <a:pt x="117" y="1932"/>
                  </a:lnTo>
                  <a:lnTo>
                    <a:pt x="133" y="1914"/>
                  </a:lnTo>
                  <a:lnTo>
                    <a:pt x="141" y="1903"/>
                  </a:lnTo>
                  <a:lnTo>
                    <a:pt x="149" y="1893"/>
                  </a:lnTo>
                  <a:lnTo>
                    <a:pt x="156" y="1881"/>
                  </a:lnTo>
                  <a:lnTo>
                    <a:pt x="164" y="1870"/>
                  </a:lnTo>
                  <a:lnTo>
                    <a:pt x="172" y="1857"/>
                  </a:lnTo>
                  <a:lnTo>
                    <a:pt x="180" y="1844"/>
                  </a:lnTo>
                  <a:lnTo>
                    <a:pt x="188" y="1831"/>
                  </a:lnTo>
                  <a:lnTo>
                    <a:pt x="195" y="1817"/>
                  </a:lnTo>
                  <a:lnTo>
                    <a:pt x="203" y="1803"/>
                  </a:lnTo>
                  <a:lnTo>
                    <a:pt x="211" y="1788"/>
                  </a:lnTo>
                  <a:lnTo>
                    <a:pt x="219" y="1773"/>
                  </a:lnTo>
                  <a:lnTo>
                    <a:pt x="227" y="1757"/>
                  </a:lnTo>
                  <a:lnTo>
                    <a:pt x="235" y="1740"/>
                  </a:lnTo>
                  <a:lnTo>
                    <a:pt x="242" y="1724"/>
                  </a:lnTo>
                  <a:lnTo>
                    <a:pt x="250" y="1707"/>
                  </a:lnTo>
                  <a:lnTo>
                    <a:pt x="258" y="1689"/>
                  </a:lnTo>
                  <a:lnTo>
                    <a:pt x="266" y="1671"/>
                  </a:lnTo>
                  <a:lnTo>
                    <a:pt x="274" y="1653"/>
                  </a:lnTo>
                  <a:lnTo>
                    <a:pt x="281" y="1634"/>
                  </a:lnTo>
                  <a:lnTo>
                    <a:pt x="289" y="1615"/>
                  </a:lnTo>
                  <a:lnTo>
                    <a:pt x="297" y="1595"/>
                  </a:lnTo>
                  <a:lnTo>
                    <a:pt x="305" y="1575"/>
                  </a:lnTo>
                  <a:lnTo>
                    <a:pt x="313" y="1555"/>
                  </a:lnTo>
                  <a:lnTo>
                    <a:pt x="320" y="1534"/>
                  </a:lnTo>
                  <a:lnTo>
                    <a:pt x="328" y="1514"/>
                  </a:lnTo>
                  <a:lnTo>
                    <a:pt x="336" y="1492"/>
                  </a:lnTo>
                  <a:lnTo>
                    <a:pt x="344" y="1471"/>
                  </a:lnTo>
                  <a:lnTo>
                    <a:pt x="352" y="1449"/>
                  </a:lnTo>
                  <a:lnTo>
                    <a:pt x="360" y="1427"/>
                  </a:lnTo>
                  <a:lnTo>
                    <a:pt x="367" y="1405"/>
                  </a:lnTo>
                  <a:lnTo>
                    <a:pt x="375" y="1382"/>
                  </a:lnTo>
                  <a:lnTo>
                    <a:pt x="383" y="1359"/>
                  </a:lnTo>
                  <a:lnTo>
                    <a:pt x="391" y="1336"/>
                  </a:lnTo>
                  <a:lnTo>
                    <a:pt x="399" y="1313"/>
                  </a:lnTo>
                  <a:lnTo>
                    <a:pt x="406" y="1290"/>
                  </a:lnTo>
                  <a:lnTo>
                    <a:pt x="414" y="1266"/>
                  </a:lnTo>
                  <a:lnTo>
                    <a:pt x="422" y="1242"/>
                  </a:lnTo>
                  <a:lnTo>
                    <a:pt x="430" y="1219"/>
                  </a:lnTo>
                  <a:lnTo>
                    <a:pt x="438" y="1195"/>
                  </a:lnTo>
                  <a:lnTo>
                    <a:pt x="445" y="1170"/>
                  </a:lnTo>
                  <a:lnTo>
                    <a:pt x="453" y="1146"/>
                  </a:lnTo>
                  <a:lnTo>
                    <a:pt x="461" y="1122"/>
                  </a:lnTo>
                  <a:lnTo>
                    <a:pt x="469" y="1098"/>
                  </a:lnTo>
                  <a:lnTo>
                    <a:pt x="477" y="1073"/>
                  </a:lnTo>
                  <a:lnTo>
                    <a:pt x="485" y="1049"/>
                  </a:lnTo>
                  <a:lnTo>
                    <a:pt x="492" y="1024"/>
                  </a:lnTo>
                  <a:lnTo>
                    <a:pt x="500" y="1000"/>
                  </a:lnTo>
                  <a:lnTo>
                    <a:pt x="508" y="975"/>
                  </a:lnTo>
                  <a:lnTo>
                    <a:pt x="516" y="950"/>
                  </a:lnTo>
                  <a:lnTo>
                    <a:pt x="524" y="926"/>
                  </a:lnTo>
                  <a:lnTo>
                    <a:pt x="531" y="901"/>
                  </a:lnTo>
                  <a:lnTo>
                    <a:pt x="539" y="877"/>
                  </a:lnTo>
                  <a:lnTo>
                    <a:pt x="547" y="853"/>
                  </a:lnTo>
                  <a:lnTo>
                    <a:pt x="555" y="829"/>
                  </a:lnTo>
                  <a:lnTo>
                    <a:pt x="563" y="804"/>
                  </a:lnTo>
                  <a:lnTo>
                    <a:pt x="570" y="780"/>
                  </a:lnTo>
                  <a:lnTo>
                    <a:pt x="578" y="757"/>
                  </a:lnTo>
                  <a:lnTo>
                    <a:pt x="586" y="733"/>
                  </a:lnTo>
                  <a:lnTo>
                    <a:pt x="594" y="709"/>
                  </a:lnTo>
                  <a:lnTo>
                    <a:pt x="602" y="686"/>
                  </a:lnTo>
                  <a:lnTo>
                    <a:pt x="610" y="663"/>
                  </a:lnTo>
                  <a:lnTo>
                    <a:pt x="617" y="640"/>
                  </a:lnTo>
                  <a:lnTo>
                    <a:pt x="625" y="617"/>
                  </a:lnTo>
                  <a:lnTo>
                    <a:pt x="633" y="594"/>
                  </a:lnTo>
                  <a:lnTo>
                    <a:pt x="641" y="572"/>
                  </a:lnTo>
                  <a:lnTo>
                    <a:pt x="649" y="550"/>
                  </a:lnTo>
                  <a:lnTo>
                    <a:pt x="656" y="528"/>
                  </a:lnTo>
                  <a:lnTo>
                    <a:pt x="664" y="507"/>
                  </a:lnTo>
                  <a:lnTo>
                    <a:pt x="672" y="485"/>
                  </a:lnTo>
                  <a:lnTo>
                    <a:pt x="680" y="465"/>
                  </a:lnTo>
                  <a:lnTo>
                    <a:pt x="688" y="444"/>
                  </a:lnTo>
                  <a:lnTo>
                    <a:pt x="695" y="424"/>
                  </a:lnTo>
                  <a:lnTo>
                    <a:pt x="703" y="404"/>
                  </a:lnTo>
                  <a:lnTo>
                    <a:pt x="711" y="384"/>
                  </a:lnTo>
                  <a:lnTo>
                    <a:pt x="719" y="365"/>
                  </a:lnTo>
                  <a:lnTo>
                    <a:pt x="727" y="346"/>
                  </a:lnTo>
                  <a:lnTo>
                    <a:pt x="735" y="328"/>
                  </a:lnTo>
                  <a:lnTo>
                    <a:pt x="742" y="310"/>
                  </a:lnTo>
                  <a:lnTo>
                    <a:pt x="750" y="292"/>
                  </a:lnTo>
                  <a:lnTo>
                    <a:pt x="758" y="275"/>
                  </a:lnTo>
                  <a:lnTo>
                    <a:pt x="766" y="259"/>
                  </a:lnTo>
                  <a:lnTo>
                    <a:pt x="774" y="242"/>
                  </a:lnTo>
                  <a:lnTo>
                    <a:pt x="781" y="226"/>
                  </a:lnTo>
                  <a:lnTo>
                    <a:pt x="789" y="211"/>
                  </a:lnTo>
                  <a:lnTo>
                    <a:pt x="797" y="196"/>
                  </a:lnTo>
                  <a:lnTo>
                    <a:pt x="805" y="182"/>
                  </a:lnTo>
                  <a:lnTo>
                    <a:pt x="813" y="168"/>
                  </a:lnTo>
                  <a:lnTo>
                    <a:pt x="820" y="155"/>
                  </a:lnTo>
                  <a:lnTo>
                    <a:pt x="828" y="142"/>
                  </a:lnTo>
                  <a:lnTo>
                    <a:pt x="836" y="129"/>
                  </a:lnTo>
                  <a:lnTo>
                    <a:pt x="844" y="118"/>
                  </a:lnTo>
                  <a:lnTo>
                    <a:pt x="852" y="106"/>
                  </a:lnTo>
                  <a:lnTo>
                    <a:pt x="860" y="96"/>
                  </a:lnTo>
                  <a:lnTo>
                    <a:pt x="867" y="85"/>
                  </a:lnTo>
                  <a:lnTo>
                    <a:pt x="883" y="67"/>
                  </a:lnTo>
                  <a:lnTo>
                    <a:pt x="899" y="50"/>
                  </a:lnTo>
                  <a:lnTo>
                    <a:pt x="914" y="36"/>
                  </a:lnTo>
                  <a:lnTo>
                    <a:pt x="930" y="24"/>
                  </a:lnTo>
                  <a:lnTo>
                    <a:pt x="945" y="14"/>
                  </a:lnTo>
                  <a:lnTo>
                    <a:pt x="961" y="7"/>
                  </a:lnTo>
                  <a:lnTo>
                    <a:pt x="977" y="2"/>
                  </a:lnTo>
                  <a:lnTo>
                    <a:pt x="992" y="0"/>
                  </a:lnTo>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p:cNvSpPr>
            <p:nvPr/>
          </p:nvSpPr>
          <p:spPr bwMode="auto">
            <a:xfrm>
              <a:off x="963" y="1134"/>
              <a:ext cx="343" cy="693"/>
            </a:xfrm>
            <a:custGeom>
              <a:avLst/>
              <a:gdLst>
                <a:gd name="T0" fmla="*/ 7 w 992"/>
                <a:gd name="T1" fmla="*/ 1999 h 2000"/>
                <a:gd name="T2" fmla="*/ 39 w 992"/>
                <a:gd name="T3" fmla="*/ 1992 h 2000"/>
                <a:gd name="T4" fmla="*/ 70 w 992"/>
                <a:gd name="T5" fmla="*/ 1975 h 2000"/>
                <a:gd name="T6" fmla="*/ 101 w 992"/>
                <a:gd name="T7" fmla="*/ 1949 h 2000"/>
                <a:gd name="T8" fmla="*/ 132 w 992"/>
                <a:gd name="T9" fmla="*/ 1914 h 2000"/>
                <a:gd name="T10" fmla="*/ 148 w 992"/>
                <a:gd name="T11" fmla="*/ 1893 h 2000"/>
                <a:gd name="T12" fmla="*/ 164 w 992"/>
                <a:gd name="T13" fmla="*/ 1870 h 2000"/>
                <a:gd name="T14" fmla="*/ 179 w 992"/>
                <a:gd name="T15" fmla="*/ 1844 h 2000"/>
                <a:gd name="T16" fmla="*/ 195 w 992"/>
                <a:gd name="T17" fmla="*/ 1817 h 2000"/>
                <a:gd name="T18" fmla="*/ 210 w 992"/>
                <a:gd name="T19" fmla="*/ 1788 h 2000"/>
                <a:gd name="T20" fmla="*/ 226 w 992"/>
                <a:gd name="T21" fmla="*/ 1757 h 2000"/>
                <a:gd name="T22" fmla="*/ 242 w 992"/>
                <a:gd name="T23" fmla="*/ 1724 h 2000"/>
                <a:gd name="T24" fmla="*/ 257 w 992"/>
                <a:gd name="T25" fmla="*/ 1689 h 2000"/>
                <a:gd name="T26" fmla="*/ 273 w 992"/>
                <a:gd name="T27" fmla="*/ 1653 h 2000"/>
                <a:gd name="T28" fmla="*/ 289 w 992"/>
                <a:gd name="T29" fmla="*/ 1615 h 2000"/>
                <a:gd name="T30" fmla="*/ 304 w 992"/>
                <a:gd name="T31" fmla="*/ 1575 h 2000"/>
                <a:gd name="T32" fmla="*/ 320 w 992"/>
                <a:gd name="T33" fmla="*/ 1534 h 2000"/>
                <a:gd name="T34" fmla="*/ 335 w 992"/>
                <a:gd name="T35" fmla="*/ 1492 h 2000"/>
                <a:gd name="T36" fmla="*/ 351 w 992"/>
                <a:gd name="T37" fmla="*/ 1449 h 2000"/>
                <a:gd name="T38" fmla="*/ 367 w 992"/>
                <a:gd name="T39" fmla="*/ 1405 h 2000"/>
                <a:gd name="T40" fmla="*/ 382 w 992"/>
                <a:gd name="T41" fmla="*/ 1359 h 2000"/>
                <a:gd name="T42" fmla="*/ 398 w 992"/>
                <a:gd name="T43" fmla="*/ 1313 h 2000"/>
                <a:gd name="T44" fmla="*/ 414 w 992"/>
                <a:gd name="T45" fmla="*/ 1266 h 2000"/>
                <a:gd name="T46" fmla="*/ 429 w 992"/>
                <a:gd name="T47" fmla="*/ 1219 h 2000"/>
                <a:gd name="T48" fmla="*/ 445 w 992"/>
                <a:gd name="T49" fmla="*/ 1170 h 2000"/>
                <a:gd name="T50" fmla="*/ 460 w 992"/>
                <a:gd name="T51" fmla="*/ 1122 h 2000"/>
                <a:gd name="T52" fmla="*/ 476 w 992"/>
                <a:gd name="T53" fmla="*/ 1073 h 2000"/>
                <a:gd name="T54" fmla="*/ 492 w 992"/>
                <a:gd name="T55" fmla="*/ 1024 h 2000"/>
                <a:gd name="T56" fmla="*/ 507 w 992"/>
                <a:gd name="T57" fmla="*/ 975 h 2000"/>
                <a:gd name="T58" fmla="*/ 523 w 992"/>
                <a:gd name="T59" fmla="*/ 926 h 2000"/>
                <a:gd name="T60" fmla="*/ 539 w 992"/>
                <a:gd name="T61" fmla="*/ 877 h 2000"/>
                <a:gd name="T62" fmla="*/ 554 w 992"/>
                <a:gd name="T63" fmla="*/ 829 h 2000"/>
                <a:gd name="T64" fmla="*/ 570 w 992"/>
                <a:gd name="T65" fmla="*/ 780 h 2000"/>
                <a:gd name="T66" fmla="*/ 585 w 992"/>
                <a:gd name="T67" fmla="*/ 733 h 2000"/>
                <a:gd name="T68" fmla="*/ 601 w 992"/>
                <a:gd name="T69" fmla="*/ 686 h 2000"/>
                <a:gd name="T70" fmla="*/ 617 w 992"/>
                <a:gd name="T71" fmla="*/ 640 h 2000"/>
                <a:gd name="T72" fmla="*/ 632 w 992"/>
                <a:gd name="T73" fmla="*/ 594 h 2000"/>
                <a:gd name="T74" fmla="*/ 648 w 992"/>
                <a:gd name="T75" fmla="*/ 550 h 2000"/>
                <a:gd name="T76" fmla="*/ 664 w 992"/>
                <a:gd name="T77" fmla="*/ 507 h 2000"/>
                <a:gd name="T78" fmla="*/ 679 w 992"/>
                <a:gd name="T79" fmla="*/ 465 h 2000"/>
                <a:gd name="T80" fmla="*/ 695 w 992"/>
                <a:gd name="T81" fmla="*/ 424 h 2000"/>
                <a:gd name="T82" fmla="*/ 710 w 992"/>
                <a:gd name="T83" fmla="*/ 384 h 2000"/>
                <a:gd name="T84" fmla="*/ 726 w 992"/>
                <a:gd name="T85" fmla="*/ 346 h 2000"/>
                <a:gd name="T86" fmla="*/ 742 w 992"/>
                <a:gd name="T87" fmla="*/ 310 h 2000"/>
                <a:gd name="T88" fmla="*/ 757 w 992"/>
                <a:gd name="T89" fmla="*/ 275 h 2000"/>
                <a:gd name="T90" fmla="*/ 773 w 992"/>
                <a:gd name="T91" fmla="*/ 242 h 2000"/>
                <a:gd name="T92" fmla="*/ 789 w 992"/>
                <a:gd name="T93" fmla="*/ 211 h 2000"/>
                <a:gd name="T94" fmla="*/ 804 w 992"/>
                <a:gd name="T95" fmla="*/ 182 h 2000"/>
                <a:gd name="T96" fmla="*/ 820 w 992"/>
                <a:gd name="T97" fmla="*/ 155 h 2000"/>
                <a:gd name="T98" fmla="*/ 835 w 992"/>
                <a:gd name="T99" fmla="*/ 129 h 2000"/>
                <a:gd name="T100" fmla="*/ 851 w 992"/>
                <a:gd name="T101" fmla="*/ 106 h 2000"/>
                <a:gd name="T102" fmla="*/ 867 w 992"/>
                <a:gd name="T103" fmla="*/ 85 h 2000"/>
                <a:gd name="T104" fmla="*/ 898 w 992"/>
                <a:gd name="T105" fmla="*/ 50 h 2000"/>
                <a:gd name="T106" fmla="*/ 929 w 992"/>
                <a:gd name="T107" fmla="*/ 24 h 2000"/>
                <a:gd name="T108" fmla="*/ 960 w 992"/>
                <a:gd name="T109" fmla="*/ 7 h 2000"/>
                <a:gd name="T110" fmla="*/ 992 w 992"/>
                <a:gd name="T111" fmla="*/ 0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92" h="2000">
                  <a:moveTo>
                    <a:pt x="0" y="2000"/>
                  </a:moveTo>
                  <a:lnTo>
                    <a:pt x="7" y="1999"/>
                  </a:lnTo>
                  <a:lnTo>
                    <a:pt x="23" y="1997"/>
                  </a:lnTo>
                  <a:lnTo>
                    <a:pt x="39" y="1992"/>
                  </a:lnTo>
                  <a:lnTo>
                    <a:pt x="54" y="1985"/>
                  </a:lnTo>
                  <a:lnTo>
                    <a:pt x="70" y="1975"/>
                  </a:lnTo>
                  <a:lnTo>
                    <a:pt x="85" y="1963"/>
                  </a:lnTo>
                  <a:lnTo>
                    <a:pt x="101" y="1949"/>
                  </a:lnTo>
                  <a:lnTo>
                    <a:pt x="117" y="1932"/>
                  </a:lnTo>
                  <a:lnTo>
                    <a:pt x="132" y="1914"/>
                  </a:lnTo>
                  <a:lnTo>
                    <a:pt x="140" y="1903"/>
                  </a:lnTo>
                  <a:lnTo>
                    <a:pt x="148" y="1893"/>
                  </a:lnTo>
                  <a:lnTo>
                    <a:pt x="156" y="1881"/>
                  </a:lnTo>
                  <a:lnTo>
                    <a:pt x="164" y="1870"/>
                  </a:lnTo>
                  <a:lnTo>
                    <a:pt x="171" y="1857"/>
                  </a:lnTo>
                  <a:lnTo>
                    <a:pt x="179" y="1844"/>
                  </a:lnTo>
                  <a:lnTo>
                    <a:pt x="187" y="1831"/>
                  </a:lnTo>
                  <a:lnTo>
                    <a:pt x="195" y="1817"/>
                  </a:lnTo>
                  <a:lnTo>
                    <a:pt x="203" y="1803"/>
                  </a:lnTo>
                  <a:lnTo>
                    <a:pt x="210" y="1788"/>
                  </a:lnTo>
                  <a:lnTo>
                    <a:pt x="218" y="1773"/>
                  </a:lnTo>
                  <a:lnTo>
                    <a:pt x="226" y="1757"/>
                  </a:lnTo>
                  <a:lnTo>
                    <a:pt x="234" y="1740"/>
                  </a:lnTo>
                  <a:lnTo>
                    <a:pt x="242" y="1724"/>
                  </a:lnTo>
                  <a:lnTo>
                    <a:pt x="250" y="1707"/>
                  </a:lnTo>
                  <a:lnTo>
                    <a:pt x="257" y="1689"/>
                  </a:lnTo>
                  <a:lnTo>
                    <a:pt x="265" y="1671"/>
                  </a:lnTo>
                  <a:lnTo>
                    <a:pt x="273" y="1653"/>
                  </a:lnTo>
                  <a:lnTo>
                    <a:pt x="281" y="1634"/>
                  </a:lnTo>
                  <a:lnTo>
                    <a:pt x="289" y="1615"/>
                  </a:lnTo>
                  <a:lnTo>
                    <a:pt x="296" y="1595"/>
                  </a:lnTo>
                  <a:lnTo>
                    <a:pt x="304" y="1575"/>
                  </a:lnTo>
                  <a:lnTo>
                    <a:pt x="312" y="1555"/>
                  </a:lnTo>
                  <a:lnTo>
                    <a:pt x="320" y="1534"/>
                  </a:lnTo>
                  <a:lnTo>
                    <a:pt x="328" y="1514"/>
                  </a:lnTo>
                  <a:lnTo>
                    <a:pt x="335" y="1492"/>
                  </a:lnTo>
                  <a:lnTo>
                    <a:pt x="343" y="1471"/>
                  </a:lnTo>
                  <a:lnTo>
                    <a:pt x="351" y="1449"/>
                  </a:lnTo>
                  <a:lnTo>
                    <a:pt x="359" y="1427"/>
                  </a:lnTo>
                  <a:lnTo>
                    <a:pt x="367" y="1405"/>
                  </a:lnTo>
                  <a:lnTo>
                    <a:pt x="375" y="1382"/>
                  </a:lnTo>
                  <a:lnTo>
                    <a:pt x="382" y="1359"/>
                  </a:lnTo>
                  <a:lnTo>
                    <a:pt x="390" y="1336"/>
                  </a:lnTo>
                  <a:lnTo>
                    <a:pt x="398" y="1313"/>
                  </a:lnTo>
                  <a:lnTo>
                    <a:pt x="406" y="1290"/>
                  </a:lnTo>
                  <a:lnTo>
                    <a:pt x="414" y="1266"/>
                  </a:lnTo>
                  <a:lnTo>
                    <a:pt x="421" y="1242"/>
                  </a:lnTo>
                  <a:lnTo>
                    <a:pt x="429" y="1219"/>
                  </a:lnTo>
                  <a:lnTo>
                    <a:pt x="437" y="1195"/>
                  </a:lnTo>
                  <a:lnTo>
                    <a:pt x="445" y="1170"/>
                  </a:lnTo>
                  <a:lnTo>
                    <a:pt x="453" y="1146"/>
                  </a:lnTo>
                  <a:lnTo>
                    <a:pt x="460" y="1122"/>
                  </a:lnTo>
                  <a:lnTo>
                    <a:pt x="468" y="1098"/>
                  </a:lnTo>
                  <a:lnTo>
                    <a:pt x="476" y="1073"/>
                  </a:lnTo>
                  <a:lnTo>
                    <a:pt x="484" y="1049"/>
                  </a:lnTo>
                  <a:lnTo>
                    <a:pt x="492" y="1024"/>
                  </a:lnTo>
                  <a:lnTo>
                    <a:pt x="500" y="1000"/>
                  </a:lnTo>
                  <a:lnTo>
                    <a:pt x="507" y="975"/>
                  </a:lnTo>
                  <a:lnTo>
                    <a:pt x="515" y="950"/>
                  </a:lnTo>
                  <a:lnTo>
                    <a:pt x="523" y="926"/>
                  </a:lnTo>
                  <a:lnTo>
                    <a:pt x="531" y="901"/>
                  </a:lnTo>
                  <a:lnTo>
                    <a:pt x="539" y="877"/>
                  </a:lnTo>
                  <a:lnTo>
                    <a:pt x="546" y="853"/>
                  </a:lnTo>
                  <a:lnTo>
                    <a:pt x="554" y="829"/>
                  </a:lnTo>
                  <a:lnTo>
                    <a:pt x="562" y="804"/>
                  </a:lnTo>
                  <a:lnTo>
                    <a:pt x="570" y="780"/>
                  </a:lnTo>
                  <a:lnTo>
                    <a:pt x="578" y="757"/>
                  </a:lnTo>
                  <a:lnTo>
                    <a:pt x="585" y="733"/>
                  </a:lnTo>
                  <a:lnTo>
                    <a:pt x="593" y="709"/>
                  </a:lnTo>
                  <a:lnTo>
                    <a:pt x="601" y="686"/>
                  </a:lnTo>
                  <a:lnTo>
                    <a:pt x="609" y="663"/>
                  </a:lnTo>
                  <a:lnTo>
                    <a:pt x="617" y="640"/>
                  </a:lnTo>
                  <a:lnTo>
                    <a:pt x="625" y="617"/>
                  </a:lnTo>
                  <a:lnTo>
                    <a:pt x="632" y="594"/>
                  </a:lnTo>
                  <a:lnTo>
                    <a:pt x="640" y="572"/>
                  </a:lnTo>
                  <a:lnTo>
                    <a:pt x="648" y="550"/>
                  </a:lnTo>
                  <a:lnTo>
                    <a:pt x="656" y="528"/>
                  </a:lnTo>
                  <a:lnTo>
                    <a:pt x="664" y="507"/>
                  </a:lnTo>
                  <a:lnTo>
                    <a:pt x="671" y="485"/>
                  </a:lnTo>
                  <a:lnTo>
                    <a:pt x="679" y="465"/>
                  </a:lnTo>
                  <a:lnTo>
                    <a:pt x="687" y="444"/>
                  </a:lnTo>
                  <a:lnTo>
                    <a:pt x="695" y="424"/>
                  </a:lnTo>
                  <a:lnTo>
                    <a:pt x="703" y="404"/>
                  </a:lnTo>
                  <a:lnTo>
                    <a:pt x="710" y="384"/>
                  </a:lnTo>
                  <a:lnTo>
                    <a:pt x="718" y="365"/>
                  </a:lnTo>
                  <a:lnTo>
                    <a:pt x="726" y="346"/>
                  </a:lnTo>
                  <a:lnTo>
                    <a:pt x="734" y="328"/>
                  </a:lnTo>
                  <a:lnTo>
                    <a:pt x="742" y="310"/>
                  </a:lnTo>
                  <a:lnTo>
                    <a:pt x="750" y="292"/>
                  </a:lnTo>
                  <a:lnTo>
                    <a:pt x="757" y="275"/>
                  </a:lnTo>
                  <a:lnTo>
                    <a:pt x="765" y="259"/>
                  </a:lnTo>
                  <a:lnTo>
                    <a:pt x="773" y="242"/>
                  </a:lnTo>
                  <a:lnTo>
                    <a:pt x="781" y="226"/>
                  </a:lnTo>
                  <a:lnTo>
                    <a:pt x="789" y="211"/>
                  </a:lnTo>
                  <a:lnTo>
                    <a:pt x="796" y="196"/>
                  </a:lnTo>
                  <a:lnTo>
                    <a:pt x="804" y="182"/>
                  </a:lnTo>
                  <a:lnTo>
                    <a:pt x="812" y="168"/>
                  </a:lnTo>
                  <a:lnTo>
                    <a:pt x="820" y="155"/>
                  </a:lnTo>
                  <a:lnTo>
                    <a:pt x="828" y="142"/>
                  </a:lnTo>
                  <a:lnTo>
                    <a:pt x="835" y="129"/>
                  </a:lnTo>
                  <a:lnTo>
                    <a:pt x="843" y="118"/>
                  </a:lnTo>
                  <a:lnTo>
                    <a:pt x="851" y="106"/>
                  </a:lnTo>
                  <a:lnTo>
                    <a:pt x="859" y="96"/>
                  </a:lnTo>
                  <a:lnTo>
                    <a:pt x="867" y="85"/>
                  </a:lnTo>
                  <a:lnTo>
                    <a:pt x="882" y="67"/>
                  </a:lnTo>
                  <a:lnTo>
                    <a:pt x="898" y="50"/>
                  </a:lnTo>
                  <a:lnTo>
                    <a:pt x="914" y="36"/>
                  </a:lnTo>
                  <a:lnTo>
                    <a:pt x="929" y="24"/>
                  </a:lnTo>
                  <a:lnTo>
                    <a:pt x="945" y="14"/>
                  </a:lnTo>
                  <a:lnTo>
                    <a:pt x="960" y="7"/>
                  </a:lnTo>
                  <a:lnTo>
                    <a:pt x="976" y="2"/>
                  </a:lnTo>
                  <a:lnTo>
                    <a:pt x="992" y="0"/>
                  </a:lnTo>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1078" y="1134"/>
              <a:ext cx="343" cy="693"/>
            </a:xfrm>
            <a:custGeom>
              <a:avLst/>
              <a:gdLst>
                <a:gd name="T0" fmla="*/ 8 w 992"/>
                <a:gd name="T1" fmla="*/ 1999 h 2000"/>
                <a:gd name="T2" fmla="*/ 39 w 992"/>
                <a:gd name="T3" fmla="*/ 1992 h 2000"/>
                <a:gd name="T4" fmla="*/ 70 w 992"/>
                <a:gd name="T5" fmla="*/ 1975 h 2000"/>
                <a:gd name="T6" fmla="*/ 101 w 992"/>
                <a:gd name="T7" fmla="*/ 1949 h 2000"/>
                <a:gd name="T8" fmla="*/ 133 w 992"/>
                <a:gd name="T9" fmla="*/ 1914 h 2000"/>
                <a:gd name="T10" fmla="*/ 148 w 992"/>
                <a:gd name="T11" fmla="*/ 1893 h 2000"/>
                <a:gd name="T12" fmla="*/ 164 w 992"/>
                <a:gd name="T13" fmla="*/ 1870 h 2000"/>
                <a:gd name="T14" fmla="*/ 180 w 992"/>
                <a:gd name="T15" fmla="*/ 1844 h 2000"/>
                <a:gd name="T16" fmla="*/ 195 w 992"/>
                <a:gd name="T17" fmla="*/ 1817 h 2000"/>
                <a:gd name="T18" fmla="*/ 211 w 992"/>
                <a:gd name="T19" fmla="*/ 1788 h 2000"/>
                <a:gd name="T20" fmla="*/ 226 w 992"/>
                <a:gd name="T21" fmla="*/ 1757 h 2000"/>
                <a:gd name="T22" fmla="*/ 242 w 992"/>
                <a:gd name="T23" fmla="*/ 1724 h 2000"/>
                <a:gd name="T24" fmla="*/ 258 w 992"/>
                <a:gd name="T25" fmla="*/ 1689 h 2000"/>
                <a:gd name="T26" fmla="*/ 273 w 992"/>
                <a:gd name="T27" fmla="*/ 1653 h 2000"/>
                <a:gd name="T28" fmla="*/ 289 w 992"/>
                <a:gd name="T29" fmla="*/ 1615 h 2000"/>
                <a:gd name="T30" fmla="*/ 305 w 992"/>
                <a:gd name="T31" fmla="*/ 1575 h 2000"/>
                <a:gd name="T32" fmla="*/ 320 w 992"/>
                <a:gd name="T33" fmla="*/ 1534 h 2000"/>
                <a:gd name="T34" fmla="*/ 336 w 992"/>
                <a:gd name="T35" fmla="*/ 1492 h 2000"/>
                <a:gd name="T36" fmla="*/ 351 w 992"/>
                <a:gd name="T37" fmla="*/ 1449 h 2000"/>
                <a:gd name="T38" fmla="*/ 367 w 992"/>
                <a:gd name="T39" fmla="*/ 1405 h 2000"/>
                <a:gd name="T40" fmla="*/ 383 w 992"/>
                <a:gd name="T41" fmla="*/ 1359 h 2000"/>
                <a:gd name="T42" fmla="*/ 398 w 992"/>
                <a:gd name="T43" fmla="*/ 1313 h 2000"/>
                <a:gd name="T44" fmla="*/ 414 w 992"/>
                <a:gd name="T45" fmla="*/ 1266 h 2000"/>
                <a:gd name="T46" fmla="*/ 430 w 992"/>
                <a:gd name="T47" fmla="*/ 1219 h 2000"/>
                <a:gd name="T48" fmla="*/ 445 w 992"/>
                <a:gd name="T49" fmla="*/ 1170 h 2000"/>
                <a:gd name="T50" fmla="*/ 461 w 992"/>
                <a:gd name="T51" fmla="*/ 1122 h 2000"/>
                <a:gd name="T52" fmla="*/ 476 w 992"/>
                <a:gd name="T53" fmla="*/ 1073 h 2000"/>
                <a:gd name="T54" fmla="*/ 492 w 992"/>
                <a:gd name="T55" fmla="*/ 1024 h 2000"/>
                <a:gd name="T56" fmla="*/ 508 w 992"/>
                <a:gd name="T57" fmla="*/ 975 h 2000"/>
                <a:gd name="T58" fmla="*/ 523 w 992"/>
                <a:gd name="T59" fmla="*/ 926 h 2000"/>
                <a:gd name="T60" fmla="*/ 539 w 992"/>
                <a:gd name="T61" fmla="*/ 877 h 2000"/>
                <a:gd name="T62" fmla="*/ 555 w 992"/>
                <a:gd name="T63" fmla="*/ 829 h 2000"/>
                <a:gd name="T64" fmla="*/ 570 w 992"/>
                <a:gd name="T65" fmla="*/ 780 h 2000"/>
                <a:gd name="T66" fmla="*/ 586 w 992"/>
                <a:gd name="T67" fmla="*/ 733 h 2000"/>
                <a:gd name="T68" fmla="*/ 601 w 992"/>
                <a:gd name="T69" fmla="*/ 686 h 2000"/>
                <a:gd name="T70" fmla="*/ 617 w 992"/>
                <a:gd name="T71" fmla="*/ 640 h 2000"/>
                <a:gd name="T72" fmla="*/ 633 w 992"/>
                <a:gd name="T73" fmla="*/ 594 h 2000"/>
                <a:gd name="T74" fmla="*/ 648 w 992"/>
                <a:gd name="T75" fmla="*/ 550 h 2000"/>
                <a:gd name="T76" fmla="*/ 664 w 992"/>
                <a:gd name="T77" fmla="*/ 507 h 2000"/>
                <a:gd name="T78" fmla="*/ 680 w 992"/>
                <a:gd name="T79" fmla="*/ 465 h 2000"/>
                <a:gd name="T80" fmla="*/ 695 w 992"/>
                <a:gd name="T81" fmla="*/ 424 h 2000"/>
                <a:gd name="T82" fmla="*/ 711 w 992"/>
                <a:gd name="T83" fmla="*/ 384 h 2000"/>
                <a:gd name="T84" fmla="*/ 726 w 992"/>
                <a:gd name="T85" fmla="*/ 346 h 2000"/>
                <a:gd name="T86" fmla="*/ 742 w 992"/>
                <a:gd name="T87" fmla="*/ 310 h 2000"/>
                <a:gd name="T88" fmla="*/ 758 w 992"/>
                <a:gd name="T89" fmla="*/ 275 h 2000"/>
                <a:gd name="T90" fmla="*/ 773 w 992"/>
                <a:gd name="T91" fmla="*/ 242 h 2000"/>
                <a:gd name="T92" fmla="*/ 789 w 992"/>
                <a:gd name="T93" fmla="*/ 211 h 2000"/>
                <a:gd name="T94" fmla="*/ 805 w 992"/>
                <a:gd name="T95" fmla="*/ 182 h 2000"/>
                <a:gd name="T96" fmla="*/ 820 w 992"/>
                <a:gd name="T97" fmla="*/ 155 h 2000"/>
                <a:gd name="T98" fmla="*/ 836 w 992"/>
                <a:gd name="T99" fmla="*/ 129 h 2000"/>
                <a:gd name="T100" fmla="*/ 851 w 992"/>
                <a:gd name="T101" fmla="*/ 106 h 2000"/>
                <a:gd name="T102" fmla="*/ 867 w 992"/>
                <a:gd name="T103" fmla="*/ 85 h 2000"/>
                <a:gd name="T104" fmla="*/ 898 w 992"/>
                <a:gd name="T105" fmla="*/ 50 h 2000"/>
                <a:gd name="T106" fmla="*/ 930 w 992"/>
                <a:gd name="T107" fmla="*/ 24 h 2000"/>
                <a:gd name="T108" fmla="*/ 961 w 992"/>
                <a:gd name="T109" fmla="*/ 7 h 2000"/>
                <a:gd name="T110" fmla="*/ 992 w 992"/>
                <a:gd name="T111" fmla="*/ 0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92" h="2000">
                  <a:moveTo>
                    <a:pt x="0" y="2000"/>
                  </a:moveTo>
                  <a:lnTo>
                    <a:pt x="8" y="1999"/>
                  </a:lnTo>
                  <a:lnTo>
                    <a:pt x="23" y="1997"/>
                  </a:lnTo>
                  <a:lnTo>
                    <a:pt x="39" y="1992"/>
                  </a:lnTo>
                  <a:lnTo>
                    <a:pt x="55" y="1985"/>
                  </a:lnTo>
                  <a:lnTo>
                    <a:pt x="70" y="1975"/>
                  </a:lnTo>
                  <a:lnTo>
                    <a:pt x="86" y="1963"/>
                  </a:lnTo>
                  <a:lnTo>
                    <a:pt x="101" y="1949"/>
                  </a:lnTo>
                  <a:lnTo>
                    <a:pt x="117" y="1932"/>
                  </a:lnTo>
                  <a:lnTo>
                    <a:pt x="133" y="1914"/>
                  </a:lnTo>
                  <a:lnTo>
                    <a:pt x="140" y="1903"/>
                  </a:lnTo>
                  <a:lnTo>
                    <a:pt x="148" y="1893"/>
                  </a:lnTo>
                  <a:lnTo>
                    <a:pt x="156" y="1881"/>
                  </a:lnTo>
                  <a:lnTo>
                    <a:pt x="164" y="1870"/>
                  </a:lnTo>
                  <a:lnTo>
                    <a:pt x="172" y="1857"/>
                  </a:lnTo>
                  <a:lnTo>
                    <a:pt x="180" y="1844"/>
                  </a:lnTo>
                  <a:lnTo>
                    <a:pt x="187" y="1831"/>
                  </a:lnTo>
                  <a:lnTo>
                    <a:pt x="195" y="1817"/>
                  </a:lnTo>
                  <a:lnTo>
                    <a:pt x="203" y="1803"/>
                  </a:lnTo>
                  <a:lnTo>
                    <a:pt x="211" y="1788"/>
                  </a:lnTo>
                  <a:lnTo>
                    <a:pt x="219" y="1773"/>
                  </a:lnTo>
                  <a:lnTo>
                    <a:pt x="226" y="1757"/>
                  </a:lnTo>
                  <a:lnTo>
                    <a:pt x="234" y="1740"/>
                  </a:lnTo>
                  <a:lnTo>
                    <a:pt x="242" y="1724"/>
                  </a:lnTo>
                  <a:lnTo>
                    <a:pt x="250" y="1707"/>
                  </a:lnTo>
                  <a:lnTo>
                    <a:pt x="258" y="1689"/>
                  </a:lnTo>
                  <a:lnTo>
                    <a:pt x="265" y="1671"/>
                  </a:lnTo>
                  <a:lnTo>
                    <a:pt x="273" y="1653"/>
                  </a:lnTo>
                  <a:lnTo>
                    <a:pt x="281" y="1634"/>
                  </a:lnTo>
                  <a:lnTo>
                    <a:pt x="289" y="1615"/>
                  </a:lnTo>
                  <a:lnTo>
                    <a:pt x="297" y="1595"/>
                  </a:lnTo>
                  <a:lnTo>
                    <a:pt x="305" y="1575"/>
                  </a:lnTo>
                  <a:lnTo>
                    <a:pt x="312" y="1555"/>
                  </a:lnTo>
                  <a:lnTo>
                    <a:pt x="320" y="1534"/>
                  </a:lnTo>
                  <a:lnTo>
                    <a:pt x="328" y="1514"/>
                  </a:lnTo>
                  <a:lnTo>
                    <a:pt x="336" y="1492"/>
                  </a:lnTo>
                  <a:lnTo>
                    <a:pt x="344" y="1471"/>
                  </a:lnTo>
                  <a:lnTo>
                    <a:pt x="351" y="1449"/>
                  </a:lnTo>
                  <a:lnTo>
                    <a:pt x="359" y="1427"/>
                  </a:lnTo>
                  <a:lnTo>
                    <a:pt x="367" y="1405"/>
                  </a:lnTo>
                  <a:lnTo>
                    <a:pt x="375" y="1382"/>
                  </a:lnTo>
                  <a:lnTo>
                    <a:pt x="383" y="1359"/>
                  </a:lnTo>
                  <a:lnTo>
                    <a:pt x="390" y="1336"/>
                  </a:lnTo>
                  <a:lnTo>
                    <a:pt x="398" y="1313"/>
                  </a:lnTo>
                  <a:lnTo>
                    <a:pt x="406" y="1290"/>
                  </a:lnTo>
                  <a:lnTo>
                    <a:pt x="414" y="1266"/>
                  </a:lnTo>
                  <a:lnTo>
                    <a:pt x="422" y="1242"/>
                  </a:lnTo>
                  <a:lnTo>
                    <a:pt x="430" y="1219"/>
                  </a:lnTo>
                  <a:lnTo>
                    <a:pt x="437" y="1195"/>
                  </a:lnTo>
                  <a:lnTo>
                    <a:pt x="445" y="1170"/>
                  </a:lnTo>
                  <a:lnTo>
                    <a:pt x="453" y="1146"/>
                  </a:lnTo>
                  <a:lnTo>
                    <a:pt x="461" y="1122"/>
                  </a:lnTo>
                  <a:lnTo>
                    <a:pt x="469" y="1098"/>
                  </a:lnTo>
                  <a:lnTo>
                    <a:pt x="476" y="1073"/>
                  </a:lnTo>
                  <a:lnTo>
                    <a:pt x="484" y="1049"/>
                  </a:lnTo>
                  <a:lnTo>
                    <a:pt x="492" y="1024"/>
                  </a:lnTo>
                  <a:lnTo>
                    <a:pt x="500" y="1000"/>
                  </a:lnTo>
                  <a:lnTo>
                    <a:pt x="508" y="975"/>
                  </a:lnTo>
                  <a:lnTo>
                    <a:pt x="515" y="950"/>
                  </a:lnTo>
                  <a:lnTo>
                    <a:pt x="523" y="926"/>
                  </a:lnTo>
                  <a:lnTo>
                    <a:pt x="531" y="901"/>
                  </a:lnTo>
                  <a:lnTo>
                    <a:pt x="539" y="877"/>
                  </a:lnTo>
                  <a:lnTo>
                    <a:pt x="547" y="853"/>
                  </a:lnTo>
                  <a:lnTo>
                    <a:pt x="555" y="829"/>
                  </a:lnTo>
                  <a:lnTo>
                    <a:pt x="562" y="804"/>
                  </a:lnTo>
                  <a:lnTo>
                    <a:pt x="570" y="780"/>
                  </a:lnTo>
                  <a:lnTo>
                    <a:pt x="578" y="757"/>
                  </a:lnTo>
                  <a:lnTo>
                    <a:pt x="586" y="733"/>
                  </a:lnTo>
                  <a:lnTo>
                    <a:pt x="594" y="709"/>
                  </a:lnTo>
                  <a:lnTo>
                    <a:pt x="601" y="686"/>
                  </a:lnTo>
                  <a:lnTo>
                    <a:pt x="609" y="663"/>
                  </a:lnTo>
                  <a:lnTo>
                    <a:pt x="617" y="640"/>
                  </a:lnTo>
                  <a:lnTo>
                    <a:pt x="625" y="617"/>
                  </a:lnTo>
                  <a:lnTo>
                    <a:pt x="633" y="594"/>
                  </a:lnTo>
                  <a:lnTo>
                    <a:pt x="640" y="572"/>
                  </a:lnTo>
                  <a:lnTo>
                    <a:pt x="648" y="550"/>
                  </a:lnTo>
                  <a:lnTo>
                    <a:pt x="656" y="528"/>
                  </a:lnTo>
                  <a:lnTo>
                    <a:pt x="664" y="507"/>
                  </a:lnTo>
                  <a:lnTo>
                    <a:pt x="672" y="485"/>
                  </a:lnTo>
                  <a:lnTo>
                    <a:pt x="680" y="465"/>
                  </a:lnTo>
                  <a:lnTo>
                    <a:pt x="687" y="444"/>
                  </a:lnTo>
                  <a:lnTo>
                    <a:pt x="695" y="424"/>
                  </a:lnTo>
                  <a:lnTo>
                    <a:pt x="703" y="404"/>
                  </a:lnTo>
                  <a:lnTo>
                    <a:pt x="711" y="384"/>
                  </a:lnTo>
                  <a:lnTo>
                    <a:pt x="719" y="365"/>
                  </a:lnTo>
                  <a:lnTo>
                    <a:pt x="726" y="346"/>
                  </a:lnTo>
                  <a:lnTo>
                    <a:pt x="734" y="328"/>
                  </a:lnTo>
                  <a:lnTo>
                    <a:pt x="742" y="310"/>
                  </a:lnTo>
                  <a:lnTo>
                    <a:pt x="750" y="292"/>
                  </a:lnTo>
                  <a:lnTo>
                    <a:pt x="758" y="275"/>
                  </a:lnTo>
                  <a:lnTo>
                    <a:pt x="765" y="259"/>
                  </a:lnTo>
                  <a:lnTo>
                    <a:pt x="773" y="242"/>
                  </a:lnTo>
                  <a:lnTo>
                    <a:pt x="781" y="226"/>
                  </a:lnTo>
                  <a:lnTo>
                    <a:pt x="789" y="211"/>
                  </a:lnTo>
                  <a:lnTo>
                    <a:pt x="797" y="196"/>
                  </a:lnTo>
                  <a:lnTo>
                    <a:pt x="805" y="182"/>
                  </a:lnTo>
                  <a:lnTo>
                    <a:pt x="812" y="168"/>
                  </a:lnTo>
                  <a:lnTo>
                    <a:pt x="820" y="155"/>
                  </a:lnTo>
                  <a:lnTo>
                    <a:pt x="828" y="142"/>
                  </a:lnTo>
                  <a:lnTo>
                    <a:pt x="836" y="129"/>
                  </a:lnTo>
                  <a:lnTo>
                    <a:pt x="844" y="118"/>
                  </a:lnTo>
                  <a:lnTo>
                    <a:pt x="851" y="106"/>
                  </a:lnTo>
                  <a:lnTo>
                    <a:pt x="859" y="96"/>
                  </a:lnTo>
                  <a:lnTo>
                    <a:pt x="867" y="85"/>
                  </a:lnTo>
                  <a:lnTo>
                    <a:pt x="883" y="67"/>
                  </a:lnTo>
                  <a:lnTo>
                    <a:pt x="898" y="50"/>
                  </a:lnTo>
                  <a:lnTo>
                    <a:pt x="914" y="36"/>
                  </a:lnTo>
                  <a:lnTo>
                    <a:pt x="930" y="24"/>
                  </a:lnTo>
                  <a:lnTo>
                    <a:pt x="945" y="14"/>
                  </a:lnTo>
                  <a:lnTo>
                    <a:pt x="961" y="7"/>
                  </a:lnTo>
                  <a:lnTo>
                    <a:pt x="976" y="2"/>
                  </a:lnTo>
                  <a:lnTo>
                    <a:pt x="992" y="0"/>
                  </a:lnTo>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1193" y="1134"/>
              <a:ext cx="343" cy="693"/>
            </a:xfrm>
            <a:custGeom>
              <a:avLst/>
              <a:gdLst>
                <a:gd name="T0" fmla="*/ 8 w 992"/>
                <a:gd name="T1" fmla="*/ 1999 h 2000"/>
                <a:gd name="T2" fmla="*/ 39 w 992"/>
                <a:gd name="T3" fmla="*/ 1992 h 2000"/>
                <a:gd name="T4" fmla="*/ 70 w 992"/>
                <a:gd name="T5" fmla="*/ 1975 h 2000"/>
                <a:gd name="T6" fmla="*/ 102 w 992"/>
                <a:gd name="T7" fmla="*/ 1949 h 2000"/>
                <a:gd name="T8" fmla="*/ 133 w 992"/>
                <a:gd name="T9" fmla="*/ 1914 h 2000"/>
                <a:gd name="T10" fmla="*/ 149 w 992"/>
                <a:gd name="T11" fmla="*/ 1893 h 2000"/>
                <a:gd name="T12" fmla="*/ 164 w 992"/>
                <a:gd name="T13" fmla="*/ 1870 h 2000"/>
                <a:gd name="T14" fmla="*/ 180 w 992"/>
                <a:gd name="T15" fmla="*/ 1844 h 2000"/>
                <a:gd name="T16" fmla="*/ 195 w 992"/>
                <a:gd name="T17" fmla="*/ 1817 h 2000"/>
                <a:gd name="T18" fmla="*/ 211 w 992"/>
                <a:gd name="T19" fmla="*/ 1788 h 2000"/>
                <a:gd name="T20" fmla="*/ 227 w 992"/>
                <a:gd name="T21" fmla="*/ 1757 h 2000"/>
                <a:gd name="T22" fmla="*/ 242 w 992"/>
                <a:gd name="T23" fmla="*/ 1724 h 2000"/>
                <a:gd name="T24" fmla="*/ 258 w 992"/>
                <a:gd name="T25" fmla="*/ 1689 h 2000"/>
                <a:gd name="T26" fmla="*/ 274 w 992"/>
                <a:gd name="T27" fmla="*/ 1653 h 2000"/>
                <a:gd name="T28" fmla="*/ 289 w 992"/>
                <a:gd name="T29" fmla="*/ 1615 h 2000"/>
                <a:gd name="T30" fmla="*/ 305 w 992"/>
                <a:gd name="T31" fmla="*/ 1575 h 2000"/>
                <a:gd name="T32" fmla="*/ 320 w 992"/>
                <a:gd name="T33" fmla="*/ 1534 h 2000"/>
                <a:gd name="T34" fmla="*/ 336 w 992"/>
                <a:gd name="T35" fmla="*/ 1492 h 2000"/>
                <a:gd name="T36" fmla="*/ 352 w 992"/>
                <a:gd name="T37" fmla="*/ 1449 h 2000"/>
                <a:gd name="T38" fmla="*/ 367 w 992"/>
                <a:gd name="T39" fmla="*/ 1405 h 2000"/>
                <a:gd name="T40" fmla="*/ 383 w 992"/>
                <a:gd name="T41" fmla="*/ 1359 h 2000"/>
                <a:gd name="T42" fmla="*/ 399 w 992"/>
                <a:gd name="T43" fmla="*/ 1313 h 2000"/>
                <a:gd name="T44" fmla="*/ 414 w 992"/>
                <a:gd name="T45" fmla="*/ 1266 h 2000"/>
                <a:gd name="T46" fmla="*/ 430 w 992"/>
                <a:gd name="T47" fmla="*/ 1219 h 2000"/>
                <a:gd name="T48" fmla="*/ 445 w 992"/>
                <a:gd name="T49" fmla="*/ 1170 h 2000"/>
                <a:gd name="T50" fmla="*/ 461 w 992"/>
                <a:gd name="T51" fmla="*/ 1122 h 2000"/>
                <a:gd name="T52" fmla="*/ 477 w 992"/>
                <a:gd name="T53" fmla="*/ 1073 h 2000"/>
                <a:gd name="T54" fmla="*/ 492 w 992"/>
                <a:gd name="T55" fmla="*/ 1024 h 2000"/>
                <a:gd name="T56" fmla="*/ 508 w 992"/>
                <a:gd name="T57" fmla="*/ 975 h 2000"/>
                <a:gd name="T58" fmla="*/ 524 w 992"/>
                <a:gd name="T59" fmla="*/ 926 h 2000"/>
                <a:gd name="T60" fmla="*/ 539 w 992"/>
                <a:gd name="T61" fmla="*/ 877 h 2000"/>
                <a:gd name="T62" fmla="*/ 555 w 992"/>
                <a:gd name="T63" fmla="*/ 829 h 2000"/>
                <a:gd name="T64" fmla="*/ 570 w 992"/>
                <a:gd name="T65" fmla="*/ 780 h 2000"/>
                <a:gd name="T66" fmla="*/ 586 w 992"/>
                <a:gd name="T67" fmla="*/ 733 h 2000"/>
                <a:gd name="T68" fmla="*/ 602 w 992"/>
                <a:gd name="T69" fmla="*/ 686 h 2000"/>
                <a:gd name="T70" fmla="*/ 617 w 992"/>
                <a:gd name="T71" fmla="*/ 640 h 2000"/>
                <a:gd name="T72" fmla="*/ 633 w 992"/>
                <a:gd name="T73" fmla="*/ 594 h 2000"/>
                <a:gd name="T74" fmla="*/ 649 w 992"/>
                <a:gd name="T75" fmla="*/ 550 h 2000"/>
                <a:gd name="T76" fmla="*/ 664 w 992"/>
                <a:gd name="T77" fmla="*/ 507 h 2000"/>
                <a:gd name="T78" fmla="*/ 680 w 992"/>
                <a:gd name="T79" fmla="*/ 465 h 2000"/>
                <a:gd name="T80" fmla="*/ 695 w 992"/>
                <a:gd name="T81" fmla="*/ 424 h 2000"/>
                <a:gd name="T82" fmla="*/ 711 w 992"/>
                <a:gd name="T83" fmla="*/ 384 h 2000"/>
                <a:gd name="T84" fmla="*/ 727 w 992"/>
                <a:gd name="T85" fmla="*/ 346 h 2000"/>
                <a:gd name="T86" fmla="*/ 742 w 992"/>
                <a:gd name="T87" fmla="*/ 310 h 2000"/>
                <a:gd name="T88" fmla="*/ 758 w 992"/>
                <a:gd name="T89" fmla="*/ 275 h 2000"/>
                <a:gd name="T90" fmla="*/ 774 w 992"/>
                <a:gd name="T91" fmla="*/ 242 h 2000"/>
                <a:gd name="T92" fmla="*/ 789 w 992"/>
                <a:gd name="T93" fmla="*/ 211 h 2000"/>
                <a:gd name="T94" fmla="*/ 805 w 992"/>
                <a:gd name="T95" fmla="*/ 182 h 2000"/>
                <a:gd name="T96" fmla="*/ 820 w 992"/>
                <a:gd name="T97" fmla="*/ 155 h 2000"/>
                <a:gd name="T98" fmla="*/ 836 w 992"/>
                <a:gd name="T99" fmla="*/ 129 h 2000"/>
                <a:gd name="T100" fmla="*/ 852 w 992"/>
                <a:gd name="T101" fmla="*/ 106 h 2000"/>
                <a:gd name="T102" fmla="*/ 867 w 992"/>
                <a:gd name="T103" fmla="*/ 85 h 2000"/>
                <a:gd name="T104" fmla="*/ 899 w 992"/>
                <a:gd name="T105" fmla="*/ 50 h 2000"/>
                <a:gd name="T106" fmla="*/ 930 w 992"/>
                <a:gd name="T107" fmla="*/ 24 h 2000"/>
                <a:gd name="T108" fmla="*/ 961 w 992"/>
                <a:gd name="T109" fmla="*/ 7 h 2000"/>
                <a:gd name="T110" fmla="*/ 992 w 992"/>
                <a:gd name="T111" fmla="*/ 0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92" h="2000">
                  <a:moveTo>
                    <a:pt x="0" y="2000"/>
                  </a:moveTo>
                  <a:lnTo>
                    <a:pt x="8" y="1999"/>
                  </a:lnTo>
                  <a:lnTo>
                    <a:pt x="24" y="1997"/>
                  </a:lnTo>
                  <a:lnTo>
                    <a:pt x="39" y="1992"/>
                  </a:lnTo>
                  <a:lnTo>
                    <a:pt x="55" y="1985"/>
                  </a:lnTo>
                  <a:lnTo>
                    <a:pt x="70" y="1975"/>
                  </a:lnTo>
                  <a:lnTo>
                    <a:pt x="86" y="1963"/>
                  </a:lnTo>
                  <a:lnTo>
                    <a:pt x="102" y="1949"/>
                  </a:lnTo>
                  <a:lnTo>
                    <a:pt x="117" y="1932"/>
                  </a:lnTo>
                  <a:lnTo>
                    <a:pt x="133" y="1914"/>
                  </a:lnTo>
                  <a:lnTo>
                    <a:pt x="141" y="1903"/>
                  </a:lnTo>
                  <a:lnTo>
                    <a:pt x="149" y="1893"/>
                  </a:lnTo>
                  <a:lnTo>
                    <a:pt x="156" y="1881"/>
                  </a:lnTo>
                  <a:lnTo>
                    <a:pt x="164" y="1870"/>
                  </a:lnTo>
                  <a:lnTo>
                    <a:pt x="172" y="1857"/>
                  </a:lnTo>
                  <a:lnTo>
                    <a:pt x="180" y="1844"/>
                  </a:lnTo>
                  <a:lnTo>
                    <a:pt x="188" y="1831"/>
                  </a:lnTo>
                  <a:lnTo>
                    <a:pt x="195" y="1817"/>
                  </a:lnTo>
                  <a:lnTo>
                    <a:pt x="203" y="1803"/>
                  </a:lnTo>
                  <a:lnTo>
                    <a:pt x="211" y="1788"/>
                  </a:lnTo>
                  <a:lnTo>
                    <a:pt x="219" y="1773"/>
                  </a:lnTo>
                  <a:lnTo>
                    <a:pt x="227" y="1757"/>
                  </a:lnTo>
                  <a:lnTo>
                    <a:pt x="235" y="1740"/>
                  </a:lnTo>
                  <a:lnTo>
                    <a:pt x="242" y="1724"/>
                  </a:lnTo>
                  <a:lnTo>
                    <a:pt x="250" y="1707"/>
                  </a:lnTo>
                  <a:lnTo>
                    <a:pt x="258" y="1689"/>
                  </a:lnTo>
                  <a:lnTo>
                    <a:pt x="266" y="1671"/>
                  </a:lnTo>
                  <a:lnTo>
                    <a:pt x="274" y="1653"/>
                  </a:lnTo>
                  <a:lnTo>
                    <a:pt x="281" y="1634"/>
                  </a:lnTo>
                  <a:lnTo>
                    <a:pt x="289" y="1615"/>
                  </a:lnTo>
                  <a:lnTo>
                    <a:pt x="297" y="1595"/>
                  </a:lnTo>
                  <a:lnTo>
                    <a:pt x="305" y="1575"/>
                  </a:lnTo>
                  <a:lnTo>
                    <a:pt x="313" y="1555"/>
                  </a:lnTo>
                  <a:lnTo>
                    <a:pt x="320" y="1534"/>
                  </a:lnTo>
                  <a:lnTo>
                    <a:pt x="328" y="1514"/>
                  </a:lnTo>
                  <a:lnTo>
                    <a:pt x="336" y="1492"/>
                  </a:lnTo>
                  <a:lnTo>
                    <a:pt x="344" y="1471"/>
                  </a:lnTo>
                  <a:lnTo>
                    <a:pt x="352" y="1449"/>
                  </a:lnTo>
                  <a:lnTo>
                    <a:pt x="360" y="1427"/>
                  </a:lnTo>
                  <a:lnTo>
                    <a:pt x="367" y="1405"/>
                  </a:lnTo>
                  <a:lnTo>
                    <a:pt x="375" y="1382"/>
                  </a:lnTo>
                  <a:lnTo>
                    <a:pt x="383" y="1359"/>
                  </a:lnTo>
                  <a:lnTo>
                    <a:pt x="391" y="1336"/>
                  </a:lnTo>
                  <a:lnTo>
                    <a:pt x="399" y="1313"/>
                  </a:lnTo>
                  <a:lnTo>
                    <a:pt x="406" y="1290"/>
                  </a:lnTo>
                  <a:lnTo>
                    <a:pt x="414" y="1266"/>
                  </a:lnTo>
                  <a:lnTo>
                    <a:pt x="422" y="1242"/>
                  </a:lnTo>
                  <a:lnTo>
                    <a:pt x="430" y="1219"/>
                  </a:lnTo>
                  <a:lnTo>
                    <a:pt x="438" y="1195"/>
                  </a:lnTo>
                  <a:lnTo>
                    <a:pt x="445" y="1170"/>
                  </a:lnTo>
                  <a:lnTo>
                    <a:pt x="453" y="1146"/>
                  </a:lnTo>
                  <a:lnTo>
                    <a:pt x="461" y="1122"/>
                  </a:lnTo>
                  <a:lnTo>
                    <a:pt x="469" y="1098"/>
                  </a:lnTo>
                  <a:lnTo>
                    <a:pt x="477" y="1073"/>
                  </a:lnTo>
                  <a:lnTo>
                    <a:pt x="485" y="1049"/>
                  </a:lnTo>
                  <a:lnTo>
                    <a:pt x="492" y="1024"/>
                  </a:lnTo>
                  <a:lnTo>
                    <a:pt x="500" y="1000"/>
                  </a:lnTo>
                  <a:lnTo>
                    <a:pt x="508" y="975"/>
                  </a:lnTo>
                  <a:lnTo>
                    <a:pt x="516" y="950"/>
                  </a:lnTo>
                  <a:lnTo>
                    <a:pt x="524" y="926"/>
                  </a:lnTo>
                  <a:lnTo>
                    <a:pt x="531" y="901"/>
                  </a:lnTo>
                  <a:lnTo>
                    <a:pt x="539" y="877"/>
                  </a:lnTo>
                  <a:lnTo>
                    <a:pt x="547" y="853"/>
                  </a:lnTo>
                  <a:lnTo>
                    <a:pt x="555" y="829"/>
                  </a:lnTo>
                  <a:lnTo>
                    <a:pt x="563" y="804"/>
                  </a:lnTo>
                  <a:lnTo>
                    <a:pt x="570" y="780"/>
                  </a:lnTo>
                  <a:lnTo>
                    <a:pt x="578" y="757"/>
                  </a:lnTo>
                  <a:lnTo>
                    <a:pt x="586" y="733"/>
                  </a:lnTo>
                  <a:lnTo>
                    <a:pt x="594" y="709"/>
                  </a:lnTo>
                  <a:lnTo>
                    <a:pt x="602" y="686"/>
                  </a:lnTo>
                  <a:lnTo>
                    <a:pt x="610" y="663"/>
                  </a:lnTo>
                  <a:lnTo>
                    <a:pt x="617" y="640"/>
                  </a:lnTo>
                  <a:lnTo>
                    <a:pt x="625" y="617"/>
                  </a:lnTo>
                  <a:lnTo>
                    <a:pt x="633" y="594"/>
                  </a:lnTo>
                  <a:lnTo>
                    <a:pt x="641" y="572"/>
                  </a:lnTo>
                  <a:lnTo>
                    <a:pt x="649" y="550"/>
                  </a:lnTo>
                  <a:lnTo>
                    <a:pt x="656" y="528"/>
                  </a:lnTo>
                  <a:lnTo>
                    <a:pt x="664" y="507"/>
                  </a:lnTo>
                  <a:lnTo>
                    <a:pt x="672" y="485"/>
                  </a:lnTo>
                  <a:lnTo>
                    <a:pt x="680" y="465"/>
                  </a:lnTo>
                  <a:lnTo>
                    <a:pt x="688" y="444"/>
                  </a:lnTo>
                  <a:lnTo>
                    <a:pt x="695" y="424"/>
                  </a:lnTo>
                  <a:lnTo>
                    <a:pt x="703" y="404"/>
                  </a:lnTo>
                  <a:lnTo>
                    <a:pt x="711" y="384"/>
                  </a:lnTo>
                  <a:lnTo>
                    <a:pt x="719" y="365"/>
                  </a:lnTo>
                  <a:lnTo>
                    <a:pt x="727" y="346"/>
                  </a:lnTo>
                  <a:lnTo>
                    <a:pt x="735" y="328"/>
                  </a:lnTo>
                  <a:lnTo>
                    <a:pt x="742" y="310"/>
                  </a:lnTo>
                  <a:lnTo>
                    <a:pt x="750" y="292"/>
                  </a:lnTo>
                  <a:lnTo>
                    <a:pt x="758" y="275"/>
                  </a:lnTo>
                  <a:lnTo>
                    <a:pt x="766" y="259"/>
                  </a:lnTo>
                  <a:lnTo>
                    <a:pt x="774" y="242"/>
                  </a:lnTo>
                  <a:lnTo>
                    <a:pt x="781" y="226"/>
                  </a:lnTo>
                  <a:lnTo>
                    <a:pt x="789" y="211"/>
                  </a:lnTo>
                  <a:lnTo>
                    <a:pt x="797" y="196"/>
                  </a:lnTo>
                  <a:lnTo>
                    <a:pt x="805" y="182"/>
                  </a:lnTo>
                  <a:lnTo>
                    <a:pt x="813" y="168"/>
                  </a:lnTo>
                  <a:lnTo>
                    <a:pt x="820" y="155"/>
                  </a:lnTo>
                  <a:lnTo>
                    <a:pt x="828" y="142"/>
                  </a:lnTo>
                  <a:lnTo>
                    <a:pt x="836" y="129"/>
                  </a:lnTo>
                  <a:lnTo>
                    <a:pt x="844" y="118"/>
                  </a:lnTo>
                  <a:lnTo>
                    <a:pt x="852" y="106"/>
                  </a:lnTo>
                  <a:lnTo>
                    <a:pt x="860" y="96"/>
                  </a:lnTo>
                  <a:lnTo>
                    <a:pt x="867" y="85"/>
                  </a:lnTo>
                  <a:lnTo>
                    <a:pt x="883" y="67"/>
                  </a:lnTo>
                  <a:lnTo>
                    <a:pt x="899" y="50"/>
                  </a:lnTo>
                  <a:lnTo>
                    <a:pt x="914" y="36"/>
                  </a:lnTo>
                  <a:lnTo>
                    <a:pt x="930" y="24"/>
                  </a:lnTo>
                  <a:lnTo>
                    <a:pt x="945" y="14"/>
                  </a:lnTo>
                  <a:lnTo>
                    <a:pt x="961" y="7"/>
                  </a:lnTo>
                  <a:lnTo>
                    <a:pt x="977" y="2"/>
                  </a:lnTo>
                  <a:lnTo>
                    <a:pt x="992" y="0"/>
                  </a:lnTo>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1309" y="1134"/>
              <a:ext cx="343" cy="693"/>
            </a:xfrm>
            <a:custGeom>
              <a:avLst/>
              <a:gdLst>
                <a:gd name="T0" fmla="*/ 7 w 992"/>
                <a:gd name="T1" fmla="*/ 1999 h 2000"/>
                <a:gd name="T2" fmla="*/ 39 w 992"/>
                <a:gd name="T3" fmla="*/ 1992 h 2000"/>
                <a:gd name="T4" fmla="*/ 70 w 992"/>
                <a:gd name="T5" fmla="*/ 1975 h 2000"/>
                <a:gd name="T6" fmla="*/ 101 w 992"/>
                <a:gd name="T7" fmla="*/ 1949 h 2000"/>
                <a:gd name="T8" fmla="*/ 132 w 992"/>
                <a:gd name="T9" fmla="*/ 1914 h 2000"/>
                <a:gd name="T10" fmla="*/ 148 w 992"/>
                <a:gd name="T11" fmla="*/ 1893 h 2000"/>
                <a:gd name="T12" fmla="*/ 164 w 992"/>
                <a:gd name="T13" fmla="*/ 1870 h 2000"/>
                <a:gd name="T14" fmla="*/ 179 w 992"/>
                <a:gd name="T15" fmla="*/ 1844 h 2000"/>
                <a:gd name="T16" fmla="*/ 195 w 992"/>
                <a:gd name="T17" fmla="*/ 1817 h 2000"/>
                <a:gd name="T18" fmla="*/ 210 w 992"/>
                <a:gd name="T19" fmla="*/ 1788 h 2000"/>
                <a:gd name="T20" fmla="*/ 226 w 992"/>
                <a:gd name="T21" fmla="*/ 1757 h 2000"/>
                <a:gd name="T22" fmla="*/ 242 w 992"/>
                <a:gd name="T23" fmla="*/ 1724 h 2000"/>
                <a:gd name="T24" fmla="*/ 257 w 992"/>
                <a:gd name="T25" fmla="*/ 1689 h 2000"/>
                <a:gd name="T26" fmla="*/ 273 w 992"/>
                <a:gd name="T27" fmla="*/ 1653 h 2000"/>
                <a:gd name="T28" fmla="*/ 289 w 992"/>
                <a:gd name="T29" fmla="*/ 1615 h 2000"/>
                <a:gd name="T30" fmla="*/ 304 w 992"/>
                <a:gd name="T31" fmla="*/ 1575 h 2000"/>
                <a:gd name="T32" fmla="*/ 320 w 992"/>
                <a:gd name="T33" fmla="*/ 1534 h 2000"/>
                <a:gd name="T34" fmla="*/ 335 w 992"/>
                <a:gd name="T35" fmla="*/ 1492 h 2000"/>
                <a:gd name="T36" fmla="*/ 351 w 992"/>
                <a:gd name="T37" fmla="*/ 1449 h 2000"/>
                <a:gd name="T38" fmla="*/ 367 w 992"/>
                <a:gd name="T39" fmla="*/ 1405 h 2000"/>
                <a:gd name="T40" fmla="*/ 382 w 992"/>
                <a:gd name="T41" fmla="*/ 1359 h 2000"/>
                <a:gd name="T42" fmla="*/ 398 w 992"/>
                <a:gd name="T43" fmla="*/ 1313 h 2000"/>
                <a:gd name="T44" fmla="*/ 414 w 992"/>
                <a:gd name="T45" fmla="*/ 1266 h 2000"/>
                <a:gd name="T46" fmla="*/ 429 w 992"/>
                <a:gd name="T47" fmla="*/ 1219 h 2000"/>
                <a:gd name="T48" fmla="*/ 445 w 992"/>
                <a:gd name="T49" fmla="*/ 1170 h 2000"/>
                <a:gd name="T50" fmla="*/ 460 w 992"/>
                <a:gd name="T51" fmla="*/ 1122 h 2000"/>
                <a:gd name="T52" fmla="*/ 476 w 992"/>
                <a:gd name="T53" fmla="*/ 1073 h 2000"/>
                <a:gd name="T54" fmla="*/ 492 w 992"/>
                <a:gd name="T55" fmla="*/ 1024 h 2000"/>
                <a:gd name="T56" fmla="*/ 507 w 992"/>
                <a:gd name="T57" fmla="*/ 975 h 2000"/>
                <a:gd name="T58" fmla="*/ 523 w 992"/>
                <a:gd name="T59" fmla="*/ 926 h 2000"/>
                <a:gd name="T60" fmla="*/ 539 w 992"/>
                <a:gd name="T61" fmla="*/ 877 h 2000"/>
                <a:gd name="T62" fmla="*/ 554 w 992"/>
                <a:gd name="T63" fmla="*/ 829 h 2000"/>
                <a:gd name="T64" fmla="*/ 570 w 992"/>
                <a:gd name="T65" fmla="*/ 780 h 2000"/>
                <a:gd name="T66" fmla="*/ 585 w 992"/>
                <a:gd name="T67" fmla="*/ 733 h 2000"/>
                <a:gd name="T68" fmla="*/ 601 w 992"/>
                <a:gd name="T69" fmla="*/ 686 h 2000"/>
                <a:gd name="T70" fmla="*/ 617 w 992"/>
                <a:gd name="T71" fmla="*/ 640 h 2000"/>
                <a:gd name="T72" fmla="*/ 632 w 992"/>
                <a:gd name="T73" fmla="*/ 594 h 2000"/>
                <a:gd name="T74" fmla="*/ 648 w 992"/>
                <a:gd name="T75" fmla="*/ 550 h 2000"/>
                <a:gd name="T76" fmla="*/ 664 w 992"/>
                <a:gd name="T77" fmla="*/ 507 h 2000"/>
                <a:gd name="T78" fmla="*/ 679 w 992"/>
                <a:gd name="T79" fmla="*/ 465 h 2000"/>
                <a:gd name="T80" fmla="*/ 695 w 992"/>
                <a:gd name="T81" fmla="*/ 424 h 2000"/>
                <a:gd name="T82" fmla="*/ 710 w 992"/>
                <a:gd name="T83" fmla="*/ 384 h 2000"/>
                <a:gd name="T84" fmla="*/ 726 w 992"/>
                <a:gd name="T85" fmla="*/ 346 h 2000"/>
                <a:gd name="T86" fmla="*/ 742 w 992"/>
                <a:gd name="T87" fmla="*/ 310 h 2000"/>
                <a:gd name="T88" fmla="*/ 757 w 992"/>
                <a:gd name="T89" fmla="*/ 275 h 2000"/>
                <a:gd name="T90" fmla="*/ 773 w 992"/>
                <a:gd name="T91" fmla="*/ 242 h 2000"/>
                <a:gd name="T92" fmla="*/ 789 w 992"/>
                <a:gd name="T93" fmla="*/ 211 h 2000"/>
                <a:gd name="T94" fmla="*/ 804 w 992"/>
                <a:gd name="T95" fmla="*/ 182 h 2000"/>
                <a:gd name="T96" fmla="*/ 820 w 992"/>
                <a:gd name="T97" fmla="*/ 155 h 2000"/>
                <a:gd name="T98" fmla="*/ 835 w 992"/>
                <a:gd name="T99" fmla="*/ 129 h 2000"/>
                <a:gd name="T100" fmla="*/ 851 w 992"/>
                <a:gd name="T101" fmla="*/ 106 h 2000"/>
                <a:gd name="T102" fmla="*/ 867 w 992"/>
                <a:gd name="T103" fmla="*/ 85 h 2000"/>
                <a:gd name="T104" fmla="*/ 898 w 992"/>
                <a:gd name="T105" fmla="*/ 50 h 2000"/>
                <a:gd name="T106" fmla="*/ 929 w 992"/>
                <a:gd name="T107" fmla="*/ 24 h 2000"/>
                <a:gd name="T108" fmla="*/ 960 w 992"/>
                <a:gd name="T109" fmla="*/ 7 h 2000"/>
                <a:gd name="T110" fmla="*/ 992 w 992"/>
                <a:gd name="T111" fmla="*/ 0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92" h="2000">
                  <a:moveTo>
                    <a:pt x="0" y="2000"/>
                  </a:moveTo>
                  <a:lnTo>
                    <a:pt x="7" y="1999"/>
                  </a:lnTo>
                  <a:lnTo>
                    <a:pt x="23" y="1997"/>
                  </a:lnTo>
                  <a:lnTo>
                    <a:pt x="39" y="1992"/>
                  </a:lnTo>
                  <a:lnTo>
                    <a:pt x="54" y="1985"/>
                  </a:lnTo>
                  <a:lnTo>
                    <a:pt x="70" y="1975"/>
                  </a:lnTo>
                  <a:lnTo>
                    <a:pt x="85" y="1963"/>
                  </a:lnTo>
                  <a:lnTo>
                    <a:pt x="101" y="1949"/>
                  </a:lnTo>
                  <a:lnTo>
                    <a:pt x="117" y="1932"/>
                  </a:lnTo>
                  <a:lnTo>
                    <a:pt x="132" y="1914"/>
                  </a:lnTo>
                  <a:lnTo>
                    <a:pt x="140" y="1903"/>
                  </a:lnTo>
                  <a:lnTo>
                    <a:pt x="148" y="1893"/>
                  </a:lnTo>
                  <a:lnTo>
                    <a:pt x="156" y="1881"/>
                  </a:lnTo>
                  <a:lnTo>
                    <a:pt x="164" y="1870"/>
                  </a:lnTo>
                  <a:lnTo>
                    <a:pt x="171" y="1857"/>
                  </a:lnTo>
                  <a:lnTo>
                    <a:pt x="179" y="1844"/>
                  </a:lnTo>
                  <a:lnTo>
                    <a:pt x="187" y="1831"/>
                  </a:lnTo>
                  <a:lnTo>
                    <a:pt x="195" y="1817"/>
                  </a:lnTo>
                  <a:lnTo>
                    <a:pt x="203" y="1803"/>
                  </a:lnTo>
                  <a:lnTo>
                    <a:pt x="210" y="1788"/>
                  </a:lnTo>
                  <a:lnTo>
                    <a:pt x="218" y="1773"/>
                  </a:lnTo>
                  <a:lnTo>
                    <a:pt x="226" y="1757"/>
                  </a:lnTo>
                  <a:lnTo>
                    <a:pt x="234" y="1740"/>
                  </a:lnTo>
                  <a:lnTo>
                    <a:pt x="242" y="1724"/>
                  </a:lnTo>
                  <a:lnTo>
                    <a:pt x="250" y="1707"/>
                  </a:lnTo>
                  <a:lnTo>
                    <a:pt x="257" y="1689"/>
                  </a:lnTo>
                  <a:lnTo>
                    <a:pt x="265" y="1671"/>
                  </a:lnTo>
                  <a:lnTo>
                    <a:pt x="273" y="1653"/>
                  </a:lnTo>
                  <a:lnTo>
                    <a:pt x="281" y="1634"/>
                  </a:lnTo>
                  <a:lnTo>
                    <a:pt x="289" y="1615"/>
                  </a:lnTo>
                  <a:lnTo>
                    <a:pt x="296" y="1595"/>
                  </a:lnTo>
                  <a:lnTo>
                    <a:pt x="304" y="1575"/>
                  </a:lnTo>
                  <a:lnTo>
                    <a:pt x="312" y="1555"/>
                  </a:lnTo>
                  <a:lnTo>
                    <a:pt x="320" y="1534"/>
                  </a:lnTo>
                  <a:lnTo>
                    <a:pt x="328" y="1514"/>
                  </a:lnTo>
                  <a:lnTo>
                    <a:pt x="335" y="1492"/>
                  </a:lnTo>
                  <a:lnTo>
                    <a:pt x="343" y="1471"/>
                  </a:lnTo>
                  <a:lnTo>
                    <a:pt x="351" y="1449"/>
                  </a:lnTo>
                  <a:lnTo>
                    <a:pt x="359" y="1427"/>
                  </a:lnTo>
                  <a:lnTo>
                    <a:pt x="367" y="1405"/>
                  </a:lnTo>
                  <a:lnTo>
                    <a:pt x="375" y="1382"/>
                  </a:lnTo>
                  <a:lnTo>
                    <a:pt x="382" y="1359"/>
                  </a:lnTo>
                  <a:lnTo>
                    <a:pt x="390" y="1336"/>
                  </a:lnTo>
                  <a:lnTo>
                    <a:pt x="398" y="1313"/>
                  </a:lnTo>
                  <a:lnTo>
                    <a:pt x="406" y="1290"/>
                  </a:lnTo>
                  <a:lnTo>
                    <a:pt x="414" y="1266"/>
                  </a:lnTo>
                  <a:lnTo>
                    <a:pt x="421" y="1242"/>
                  </a:lnTo>
                  <a:lnTo>
                    <a:pt x="429" y="1219"/>
                  </a:lnTo>
                  <a:lnTo>
                    <a:pt x="437" y="1195"/>
                  </a:lnTo>
                  <a:lnTo>
                    <a:pt x="445" y="1170"/>
                  </a:lnTo>
                  <a:lnTo>
                    <a:pt x="453" y="1146"/>
                  </a:lnTo>
                  <a:lnTo>
                    <a:pt x="460" y="1122"/>
                  </a:lnTo>
                  <a:lnTo>
                    <a:pt x="468" y="1098"/>
                  </a:lnTo>
                  <a:lnTo>
                    <a:pt x="476" y="1073"/>
                  </a:lnTo>
                  <a:lnTo>
                    <a:pt x="484" y="1049"/>
                  </a:lnTo>
                  <a:lnTo>
                    <a:pt x="492" y="1024"/>
                  </a:lnTo>
                  <a:lnTo>
                    <a:pt x="500" y="1000"/>
                  </a:lnTo>
                  <a:lnTo>
                    <a:pt x="507" y="975"/>
                  </a:lnTo>
                  <a:lnTo>
                    <a:pt x="515" y="950"/>
                  </a:lnTo>
                  <a:lnTo>
                    <a:pt x="523" y="926"/>
                  </a:lnTo>
                  <a:lnTo>
                    <a:pt x="531" y="901"/>
                  </a:lnTo>
                  <a:lnTo>
                    <a:pt x="539" y="877"/>
                  </a:lnTo>
                  <a:lnTo>
                    <a:pt x="546" y="853"/>
                  </a:lnTo>
                  <a:lnTo>
                    <a:pt x="554" y="829"/>
                  </a:lnTo>
                  <a:lnTo>
                    <a:pt x="562" y="804"/>
                  </a:lnTo>
                  <a:lnTo>
                    <a:pt x="570" y="780"/>
                  </a:lnTo>
                  <a:lnTo>
                    <a:pt x="578" y="757"/>
                  </a:lnTo>
                  <a:lnTo>
                    <a:pt x="585" y="733"/>
                  </a:lnTo>
                  <a:lnTo>
                    <a:pt x="593" y="709"/>
                  </a:lnTo>
                  <a:lnTo>
                    <a:pt x="601" y="686"/>
                  </a:lnTo>
                  <a:lnTo>
                    <a:pt x="609" y="663"/>
                  </a:lnTo>
                  <a:lnTo>
                    <a:pt x="617" y="640"/>
                  </a:lnTo>
                  <a:lnTo>
                    <a:pt x="625" y="617"/>
                  </a:lnTo>
                  <a:lnTo>
                    <a:pt x="632" y="594"/>
                  </a:lnTo>
                  <a:lnTo>
                    <a:pt x="640" y="572"/>
                  </a:lnTo>
                  <a:lnTo>
                    <a:pt x="648" y="550"/>
                  </a:lnTo>
                  <a:lnTo>
                    <a:pt x="656" y="528"/>
                  </a:lnTo>
                  <a:lnTo>
                    <a:pt x="664" y="507"/>
                  </a:lnTo>
                  <a:lnTo>
                    <a:pt x="671" y="485"/>
                  </a:lnTo>
                  <a:lnTo>
                    <a:pt x="679" y="465"/>
                  </a:lnTo>
                  <a:lnTo>
                    <a:pt x="687" y="444"/>
                  </a:lnTo>
                  <a:lnTo>
                    <a:pt x="695" y="424"/>
                  </a:lnTo>
                  <a:lnTo>
                    <a:pt x="703" y="404"/>
                  </a:lnTo>
                  <a:lnTo>
                    <a:pt x="710" y="384"/>
                  </a:lnTo>
                  <a:lnTo>
                    <a:pt x="718" y="365"/>
                  </a:lnTo>
                  <a:lnTo>
                    <a:pt x="726" y="346"/>
                  </a:lnTo>
                  <a:lnTo>
                    <a:pt x="734" y="328"/>
                  </a:lnTo>
                  <a:lnTo>
                    <a:pt x="742" y="310"/>
                  </a:lnTo>
                  <a:lnTo>
                    <a:pt x="750" y="292"/>
                  </a:lnTo>
                  <a:lnTo>
                    <a:pt x="757" y="275"/>
                  </a:lnTo>
                  <a:lnTo>
                    <a:pt x="765" y="259"/>
                  </a:lnTo>
                  <a:lnTo>
                    <a:pt x="773" y="242"/>
                  </a:lnTo>
                  <a:lnTo>
                    <a:pt x="781" y="226"/>
                  </a:lnTo>
                  <a:lnTo>
                    <a:pt x="789" y="211"/>
                  </a:lnTo>
                  <a:lnTo>
                    <a:pt x="796" y="196"/>
                  </a:lnTo>
                  <a:lnTo>
                    <a:pt x="804" y="182"/>
                  </a:lnTo>
                  <a:lnTo>
                    <a:pt x="812" y="168"/>
                  </a:lnTo>
                  <a:lnTo>
                    <a:pt x="820" y="155"/>
                  </a:lnTo>
                  <a:lnTo>
                    <a:pt x="828" y="142"/>
                  </a:lnTo>
                  <a:lnTo>
                    <a:pt x="835" y="129"/>
                  </a:lnTo>
                  <a:lnTo>
                    <a:pt x="843" y="118"/>
                  </a:lnTo>
                  <a:lnTo>
                    <a:pt x="851" y="106"/>
                  </a:lnTo>
                  <a:lnTo>
                    <a:pt x="859" y="96"/>
                  </a:lnTo>
                  <a:lnTo>
                    <a:pt x="867" y="85"/>
                  </a:lnTo>
                  <a:lnTo>
                    <a:pt x="882" y="67"/>
                  </a:lnTo>
                  <a:lnTo>
                    <a:pt x="898" y="50"/>
                  </a:lnTo>
                  <a:lnTo>
                    <a:pt x="914" y="36"/>
                  </a:lnTo>
                  <a:lnTo>
                    <a:pt x="929" y="24"/>
                  </a:lnTo>
                  <a:lnTo>
                    <a:pt x="945" y="14"/>
                  </a:lnTo>
                  <a:lnTo>
                    <a:pt x="960" y="7"/>
                  </a:lnTo>
                  <a:lnTo>
                    <a:pt x="976" y="2"/>
                  </a:lnTo>
                  <a:lnTo>
                    <a:pt x="992" y="0"/>
                  </a:lnTo>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1424" y="1134"/>
              <a:ext cx="343" cy="693"/>
            </a:xfrm>
            <a:custGeom>
              <a:avLst/>
              <a:gdLst>
                <a:gd name="T0" fmla="*/ 8 w 992"/>
                <a:gd name="T1" fmla="*/ 1999 h 2000"/>
                <a:gd name="T2" fmla="*/ 39 w 992"/>
                <a:gd name="T3" fmla="*/ 1992 h 2000"/>
                <a:gd name="T4" fmla="*/ 70 w 992"/>
                <a:gd name="T5" fmla="*/ 1975 h 2000"/>
                <a:gd name="T6" fmla="*/ 101 w 992"/>
                <a:gd name="T7" fmla="*/ 1949 h 2000"/>
                <a:gd name="T8" fmla="*/ 133 w 992"/>
                <a:gd name="T9" fmla="*/ 1914 h 2000"/>
                <a:gd name="T10" fmla="*/ 148 w 992"/>
                <a:gd name="T11" fmla="*/ 1893 h 2000"/>
                <a:gd name="T12" fmla="*/ 164 w 992"/>
                <a:gd name="T13" fmla="*/ 1870 h 2000"/>
                <a:gd name="T14" fmla="*/ 180 w 992"/>
                <a:gd name="T15" fmla="*/ 1844 h 2000"/>
                <a:gd name="T16" fmla="*/ 195 w 992"/>
                <a:gd name="T17" fmla="*/ 1817 h 2000"/>
                <a:gd name="T18" fmla="*/ 211 w 992"/>
                <a:gd name="T19" fmla="*/ 1788 h 2000"/>
                <a:gd name="T20" fmla="*/ 226 w 992"/>
                <a:gd name="T21" fmla="*/ 1757 h 2000"/>
                <a:gd name="T22" fmla="*/ 242 w 992"/>
                <a:gd name="T23" fmla="*/ 1724 h 2000"/>
                <a:gd name="T24" fmla="*/ 258 w 992"/>
                <a:gd name="T25" fmla="*/ 1689 h 2000"/>
                <a:gd name="T26" fmla="*/ 273 w 992"/>
                <a:gd name="T27" fmla="*/ 1653 h 2000"/>
                <a:gd name="T28" fmla="*/ 289 w 992"/>
                <a:gd name="T29" fmla="*/ 1615 h 2000"/>
                <a:gd name="T30" fmla="*/ 305 w 992"/>
                <a:gd name="T31" fmla="*/ 1575 h 2000"/>
                <a:gd name="T32" fmla="*/ 320 w 992"/>
                <a:gd name="T33" fmla="*/ 1534 h 2000"/>
                <a:gd name="T34" fmla="*/ 336 w 992"/>
                <a:gd name="T35" fmla="*/ 1492 h 2000"/>
                <a:gd name="T36" fmla="*/ 351 w 992"/>
                <a:gd name="T37" fmla="*/ 1449 h 2000"/>
                <a:gd name="T38" fmla="*/ 367 w 992"/>
                <a:gd name="T39" fmla="*/ 1405 h 2000"/>
                <a:gd name="T40" fmla="*/ 383 w 992"/>
                <a:gd name="T41" fmla="*/ 1359 h 2000"/>
                <a:gd name="T42" fmla="*/ 398 w 992"/>
                <a:gd name="T43" fmla="*/ 1313 h 2000"/>
                <a:gd name="T44" fmla="*/ 414 w 992"/>
                <a:gd name="T45" fmla="*/ 1266 h 2000"/>
                <a:gd name="T46" fmla="*/ 430 w 992"/>
                <a:gd name="T47" fmla="*/ 1219 h 2000"/>
                <a:gd name="T48" fmla="*/ 445 w 992"/>
                <a:gd name="T49" fmla="*/ 1170 h 2000"/>
                <a:gd name="T50" fmla="*/ 461 w 992"/>
                <a:gd name="T51" fmla="*/ 1122 h 2000"/>
                <a:gd name="T52" fmla="*/ 476 w 992"/>
                <a:gd name="T53" fmla="*/ 1073 h 2000"/>
                <a:gd name="T54" fmla="*/ 492 w 992"/>
                <a:gd name="T55" fmla="*/ 1024 h 2000"/>
                <a:gd name="T56" fmla="*/ 508 w 992"/>
                <a:gd name="T57" fmla="*/ 975 h 2000"/>
                <a:gd name="T58" fmla="*/ 523 w 992"/>
                <a:gd name="T59" fmla="*/ 926 h 2000"/>
                <a:gd name="T60" fmla="*/ 539 w 992"/>
                <a:gd name="T61" fmla="*/ 877 h 2000"/>
                <a:gd name="T62" fmla="*/ 555 w 992"/>
                <a:gd name="T63" fmla="*/ 829 h 2000"/>
                <a:gd name="T64" fmla="*/ 570 w 992"/>
                <a:gd name="T65" fmla="*/ 780 h 2000"/>
                <a:gd name="T66" fmla="*/ 586 w 992"/>
                <a:gd name="T67" fmla="*/ 733 h 2000"/>
                <a:gd name="T68" fmla="*/ 601 w 992"/>
                <a:gd name="T69" fmla="*/ 686 h 2000"/>
                <a:gd name="T70" fmla="*/ 617 w 992"/>
                <a:gd name="T71" fmla="*/ 640 h 2000"/>
                <a:gd name="T72" fmla="*/ 633 w 992"/>
                <a:gd name="T73" fmla="*/ 594 h 2000"/>
                <a:gd name="T74" fmla="*/ 648 w 992"/>
                <a:gd name="T75" fmla="*/ 550 h 2000"/>
                <a:gd name="T76" fmla="*/ 664 w 992"/>
                <a:gd name="T77" fmla="*/ 507 h 2000"/>
                <a:gd name="T78" fmla="*/ 680 w 992"/>
                <a:gd name="T79" fmla="*/ 465 h 2000"/>
                <a:gd name="T80" fmla="*/ 695 w 992"/>
                <a:gd name="T81" fmla="*/ 424 h 2000"/>
                <a:gd name="T82" fmla="*/ 711 w 992"/>
                <a:gd name="T83" fmla="*/ 384 h 2000"/>
                <a:gd name="T84" fmla="*/ 726 w 992"/>
                <a:gd name="T85" fmla="*/ 346 h 2000"/>
                <a:gd name="T86" fmla="*/ 742 w 992"/>
                <a:gd name="T87" fmla="*/ 310 h 2000"/>
                <a:gd name="T88" fmla="*/ 758 w 992"/>
                <a:gd name="T89" fmla="*/ 275 h 2000"/>
                <a:gd name="T90" fmla="*/ 773 w 992"/>
                <a:gd name="T91" fmla="*/ 242 h 2000"/>
                <a:gd name="T92" fmla="*/ 789 w 992"/>
                <a:gd name="T93" fmla="*/ 211 h 2000"/>
                <a:gd name="T94" fmla="*/ 805 w 992"/>
                <a:gd name="T95" fmla="*/ 182 h 2000"/>
                <a:gd name="T96" fmla="*/ 820 w 992"/>
                <a:gd name="T97" fmla="*/ 155 h 2000"/>
                <a:gd name="T98" fmla="*/ 836 w 992"/>
                <a:gd name="T99" fmla="*/ 129 h 2000"/>
                <a:gd name="T100" fmla="*/ 851 w 992"/>
                <a:gd name="T101" fmla="*/ 106 h 2000"/>
                <a:gd name="T102" fmla="*/ 867 w 992"/>
                <a:gd name="T103" fmla="*/ 85 h 2000"/>
                <a:gd name="T104" fmla="*/ 898 w 992"/>
                <a:gd name="T105" fmla="*/ 50 h 2000"/>
                <a:gd name="T106" fmla="*/ 930 w 992"/>
                <a:gd name="T107" fmla="*/ 24 h 2000"/>
                <a:gd name="T108" fmla="*/ 961 w 992"/>
                <a:gd name="T109" fmla="*/ 7 h 2000"/>
                <a:gd name="T110" fmla="*/ 992 w 992"/>
                <a:gd name="T111" fmla="*/ 0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92" h="2000">
                  <a:moveTo>
                    <a:pt x="0" y="2000"/>
                  </a:moveTo>
                  <a:lnTo>
                    <a:pt x="8" y="1999"/>
                  </a:lnTo>
                  <a:lnTo>
                    <a:pt x="23" y="1997"/>
                  </a:lnTo>
                  <a:lnTo>
                    <a:pt x="39" y="1992"/>
                  </a:lnTo>
                  <a:lnTo>
                    <a:pt x="55" y="1985"/>
                  </a:lnTo>
                  <a:lnTo>
                    <a:pt x="70" y="1975"/>
                  </a:lnTo>
                  <a:lnTo>
                    <a:pt x="86" y="1963"/>
                  </a:lnTo>
                  <a:lnTo>
                    <a:pt x="101" y="1949"/>
                  </a:lnTo>
                  <a:lnTo>
                    <a:pt x="117" y="1932"/>
                  </a:lnTo>
                  <a:lnTo>
                    <a:pt x="133" y="1914"/>
                  </a:lnTo>
                  <a:lnTo>
                    <a:pt x="140" y="1903"/>
                  </a:lnTo>
                  <a:lnTo>
                    <a:pt x="148" y="1893"/>
                  </a:lnTo>
                  <a:lnTo>
                    <a:pt x="156" y="1881"/>
                  </a:lnTo>
                  <a:lnTo>
                    <a:pt x="164" y="1870"/>
                  </a:lnTo>
                  <a:lnTo>
                    <a:pt x="172" y="1857"/>
                  </a:lnTo>
                  <a:lnTo>
                    <a:pt x="180" y="1844"/>
                  </a:lnTo>
                  <a:lnTo>
                    <a:pt x="187" y="1831"/>
                  </a:lnTo>
                  <a:lnTo>
                    <a:pt x="195" y="1817"/>
                  </a:lnTo>
                  <a:lnTo>
                    <a:pt x="203" y="1803"/>
                  </a:lnTo>
                  <a:lnTo>
                    <a:pt x="211" y="1788"/>
                  </a:lnTo>
                  <a:lnTo>
                    <a:pt x="219" y="1773"/>
                  </a:lnTo>
                  <a:lnTo>
                    <a:pt x="226" y="1757"/>
                  </a:lnTo>
                  <a:lnTo>
                    <a:pt x="234" y="1740"/>
                  </a:lnTo>
                  <a:lnTo>
                    <a:pt x="242" y="1724"/>
                  </a:lnTo>
                  <a:lnTo>
                    <a:pt x="250" y="1707"/>
                  </a:lnTo>
                  <a:lnTo>
                    <a:pt x="258" y="1689"/>
                  </a:lnTo>
                  <a:lnTo>
                    <a:pt x="265" y="1671"/>
                  </a:lnTo>
                  <a:lnTo>
                    <a:pt x="273" y="1653"/>
                  </a:lnTo>
                  <a:lnTo>
                    <a:pt x="281" y="1634"/>
                  </a:lnTo>
                  <a:lnTo>
                    <a:pt x="289" y="1615"/>
                  </a:lnTo>
                  <a:lnTo>
                    <a:pt x="297" y="1595"/>
                  </a:lnTo>
                  <a:lnTo>
                    <a:pt x="305" y="1575"/>
                  </a:lnTo>
                  <a:lnTo>
                    <a:pt x="312" y="1555"/>
                  </a:lnTo>
                  <a:lnTo>
                    <a:pt x="320" y="1534"/>
                  </a:lnTo>
                  <a:lnTo>
                    <a:pt x="328" y="1514"/>
                  </a:lnTo>
                  <a:lnTo>
                    <a:pt x="336" y="1492"/>
                  </a:lnTo>
                  <a:lnTo>
                    <a:pt x="344" y="1471"/>
                  </a:lnTo>
                  <a:lnTo>
                    <a:pt x="351" y="1449"/>
                  </a:lnTo>
                  <a:lnTo>
                    <a:pt x="359" y="1427"/>
                  </a:lnTo>
                  <a:lnTo>
                    <a:pt x="367" y="1405"/>
                  </a:lnTo>
                  <a:lnTo>
                    <a:pt x="375" y="1382"/>
                  </a:lnTo>
                  <a:lnTo>
                    <a:pt x="383" y="1359"/>
                  </a:lnTo>
                  <a:lnTo>
                    <a:pt x="390" y="1336"/>
                  </a:lnTo>
                  <a:lnTo>
                    <a:pt x="398" y="1313"/>
                  </a:lnTo>
                  <a:lnTo>
                    <a:pt x="406" y="1290"/>
                  </a:lnTo>
                  <a:lnTo>
                    <a:pt x="414" y="1266"/>
                  </a:lnTo>
                  <a:lnTo>
                    <a:pt x="422" y="1242"/>
                  </a:lnTo>
                  <a:lnTo>
                    <a:pt x="430" y="1219"/>
                  </a:lnTo>
                  <a:lnTo>
                    <a:pt x="437" y="1195"/>
                  </a:lnTo>
                  <a:lnTo>
                    <a:pt x="445" y="1170"/>
                  </a:lnTo>
                  <a:lnTo>
                    <a:pt x="453" y="1146"/>
                  </a:lnTo>
                  <a:lnTo>
                    <a:pt x="461" y="1122"/>
                  </a:lnTo>
                  <a:lnTo>
                    <a:pt x="469" y="1098"/>
                  </a:lnTo>
                  <a:lnTo>
                    <a:pt x="476" y="1073"/>
                  </a:lnTo>
                  <a:lnTo>
                    <a:pt x="484" y="1049"/>
                  </a:lnTo>
                  <a:lnTo>
                    <a:pt x="492" y="1024"/>
                  </a:lnTo>
                  <a:lnTo>
                    <a:pt x="500" y="1000"/>
                  </a:lnTo>
                  <a:lnTo>
                    <a:pt x="508" y="975"/>
                  </a:lnTo>
                  <a:lnTo>
                    <a:pt x="515" y="950"/>
                  </a:lnTo>
                  <a:lnTo>
                    <a:pt x="523" y="926"/>
                  </a:lnTo>
                  <a:lnTo>
                    <a:pt x="531" y="901"/>
                  </a:lnTo>
                  <a:lnTo>
                    <a:pt x="539" y="877"/>
                  </a:lnTo>
                  <a:lnTo>
                    <a:pt x="547" y="853"/>
                  </a:lnTo>
                  <a:lnTo>
                    <a:pt x="555" y="829"/>
                  </a:lnTo>
                  <a:lnTo>
                    <a:pt x="562" y="804"/>
                  </a:lnTo>
                  <a:lnTo>
                    <a:pt x="570" y="780"/>
                  </a:lnTo>
                  <a:lnTo>
                    <a:pt x="578" y="757"/>
                  </a:lnTo>
                  <a:lnTo>
                    <a:pt x="586" y="733"/>
                  </a:lnTo>
                  <a:lnTo>
                    <a:pt x="594" y="709"/>
                  </a:lnTo>
                  <a:lnTo>
                    <a:pt x="601" y="686"/>
                  </a:lnTo>
                  <a:lnTo>
                    <a:pt x="609" y="663"/>
                  </a:lnTo>
                  <a:lnTo>
                    <a:pt x="617" y="640"/>
                  </a:lnTo>
                  <a:lnTo>
                    <a:pt x="625" y="617"/>
                  </a:lnTo>
                  <a:lnTo>
                    <a:pt x="633" y="594"/>
                  </a:lnTo>
                  <a:lnTo>
                    <a:pt x="640" y="572"/>
                  </a:lnTo>
                  <a:lnTo>
                    <a:pt x="648" y="550"/>
                  </a:lnTo>
                  <a:lnTo>
                    <a:pt x="656" y="528"/>
                  </a:lnTo>
                  <a:lnTo>
                    <a:pt x="664" y="507"/>
                  </a:lnTo>
                  <a:lnTo>
                    <a:pt x="672" y="485"/>
                  </a:lnTo>
                  <a:lnTo>
                    <a:pt x="680" y="465"/>
                  </a:lnTo>
                  <a:lnTo>
                    <a:pt x="687" y="444"/>
                  </a:lnTo>
                  <a:lnTo>
                    <a:pt x="695" y="424"/>
                  </a:lnTo>
                  <a:lnTo>
                    <a:pt x="703" y="404"/>
                  </a:lnTo>
                  <a:lnTo>
                    <a:pt x="711" y="384"/>
                  </a:lnTo>
                  <a:lnTo>
                    <a:pt x="719" y="365"/>
                  </a:lnTo>
                  <a:lnTo>
                    <a:pt x="726" y="346"/>
                  </a:lnTo>
                  <a:lnTo>
                    <a:pt x="734" y="328"/>
                  </a:lnTo>
                  <a:lnTo>
                    <a:pt x="742" y="310"/>
                  </a:lnTo>
                  <a:lnTo>
                    <a:pt x="750" y="292"/>
                  </a:lnTo>
                  <a:lnTo>
                    <a:pt x="758" y="275"/>
                  </a:lnTo>
                  <a:lnTo>
                    <a:pt x="765" y="259"/>
                  </a:lnTo>
                  <a:lnTo>
                    <a:pt x="773" y="242"/>
                  </a:lnTo>
                  <a:lnTo>
                    <a:pt x="781" y="226"/>
                  </a:lnTo>
                  <a:lnTo>
                    <a:pt x="789" y="211"/>
                  </a:lnTo>
                  <a:lnTo>
                    <a:pt x="797" y="196"/>
                  </a:lnTo>
                  <a:lnTo>
                    <a:pt x="805" y="182"/>
                  </a:lnTo>
                  <a:lnTo>
                    <a:pt x="812" y="168"/>
                  </a:lnTo>
                  <a:lnTo>
                    <a:pt x="820" y="155"/>
                  </a:lnTo>
                  <a:lnTo>
                    <a:pt x="828" y="142"/>
                  </a:lnTo>
                  <a:lnTo>
                    <a:pt x="836" y="129"/>
                  </a:lnTo>
                  <a:lnTo>
                    <a:pt x="844" y="118"/>
                  </a:lnTo>
                  <a:lnTo>
                    <a:pt x="851" y="106"/>
                  </a:lnTo>
                  <a:lnTo>
                    <a:pt x="859" y="96"/>
                  </a:lnTo>
                  <a:lnTo>
                    <a:pt x="867" y="85"/>
                  </a:lnTo>
                  <a:lnTo>
                    <a:pt x="883" y="67"/>
                  </a:lnTo>
                  <a:lnTo>
                    <a:pt x="898" y="50"/>
                  </a:lnTo>
                  <a:lnTo>
                    <a:pt x="914" y="36"/>
                  </a:lnTo>
                  <a:lnTo>
                    <a:pt x="930" y="24"/>
                  </a:lnTo>
                  <a:lnTo>
                    <a:pt x="945" y="14"/>
                  </a:lnTo>
                  <a:lnTo>
                    <a:pt x="961" y="7"/>
                  </a:lnTo>
                  <a:lnTo>
                    <a:pt x="976" y="2"/>
                  </a:lnTo>
                  <a:lnTo>
                    <a:pt x="992" y="0"/>
                  </a:lnTo>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p:cNvSpPr>
            <p:nvPr/>
          </p:nvSpPr>
          <p:spPr bwMode="auto">
            <a:xfrm>
              <a:off x="1539" y="1134"/>
              <a:ext cx="343" cy="693"/>
            </a:xfrm>
            <a:custGeom>
              <a:avLst/>
              <a:gdLst>
                <a:gd name="T0" fmla="*/ 8 w 992"/>
                <a:gd name="T1" fmla="*/ 1999 h 2000"/>
                <a:gd name="T2" fmla="*/ 39 w 992"/>
                <a:gd name="T3" fmla="*/ 1992 h 2000"/>
                <a:gd name="T4" fmla="*/ 70 w 992"/>
                <a:gd name="T5" fmla="*/ 1975 h 2000"/>
                <a:gd name="T6" fmla="*/ 102 w 992"/>
                <a:gd name="T7" fmla="*/ 1949 h 2000"/>
                <a:gd name="T8" fmla="*/ 133 w 992"/>
                <a:gd name="T9" fmla="*/ 1914 h 2000"/>
                <a:gd name="T10" fmla="*/ 149 w 992"/>
                <a:gd name="T11" fmla="*/ 1893 h 2000"/>
                <a:gd name="T12" fmla="*/ 164 w 992"/>
                <a:gd name="T13" fmla="*/ 1870 h 2000"/>
                <a:gd name="T14" fmla="*/ 180 w 992"/>
                <a:gd name="T15" fmla="*/ 1844 h 2000"/>
                <a:gd name="T16" fmla="*/ 195 w 992"/>
                <a:gd name="T17" fmla="*/ 1817 h 2000"/>
                <a:gd name="T18" fmla="*/ 211 w 992"/>
                <a:gd name="T19" fmla="*/ 1788 h 2000"/>
                <a:gd name="T20" fmla="*/ 227 w 992"/>
                <a:gd name="T21" fmla="*/ 1757 h 2000"/>
                <a:gd name="T22" fmla="*/ 242 w 992"/>
                <a:gd name="T23" fmla="*/ 1724 h 2000"/>
                <a:gd name="T24" fmla="*/ 258 w 992"/>
                <a:gd name="T25" fmla="*/ 1689 h 2000"/>
                <a:gd name="T26" fmla="*/ 274 w 992"/>
                <a:gd name="T27" fmla="*/ 1653 h 2000"/>
                <a:gd name="T28" fmla="*/ 289 w 992"/>
                <a:gd name="T29" fmla="*/ 1615 h 2000"/>
                <a:gd name="T30" fmla="*/ 305 w 992"/>
                <a:gd name="T31" fmla="*/ 1575 h 2000"/>
                <a:gd name="T32" fmla="*/ 320 w 992"/>
                <a:gd name="T33" fmla="*/ 1534 h 2000"/>
                <a:gd name="T34" fmla="*/ 336 w 992"/>
                <a:gd name="T35" fmla="*/ 1492 h 2000"/>
                <a:gd name="T36" fmla="*/ 352 w 992"/>
                <a:gd name="T37" fmla="*/ 1449 h 2000"/>
                <a:gd name="T38" fmla="*/ 367 w 992"/>
                <a:gd name="T39" fmla="*/ 1405 h 2000"/>
                <a:gd name="T40" fmla="*/ 383 w 992"/>
                <a:gd name="T41" fmla="*/ 1359 h 2000"/>
                <a:gd name="T42" fmla="*/ 399 w 992"/>
                <a:gd name="T43" fmla="*/ 1313 h 2000"/>
                <a:gd name="T44" fmla="*/ 414 w 992"/>
                <a:gd name="T45" fmla="*/ 1266 h 2000"/>
                <a:gd name="T46" fmla="*/ 430 w 992"/>
                <a:gd name="T47" fmla="*/ 1219 h 2000"/>
                <a:gd name="T48" fmla="*/ 445 w 992"/>
                <a:gd name="T49" fmla="*/ 1170 h 2000"/>
                <a:gd name="T50" fmla="*/ 461 w 992"/>
                <a:gd name="T51" fmla="*/ 1122 h 2000"/>
                <a:gd name="T52" fmla="*/ 477 w 992"/>
                <a:gd name="T53" fmla="*/ 1073 h 2000"/>
                <a:gd name="T54" fmla="*/ 492 w 992"/>
                <a:gd name="T55" fmla="*/ 1024 h 2000"/>
                <a:gd name="T56" fmla="*/ 508 w 992"/>
                <a:gd name="T57" fmla="*/ 975 h 2000"/>
                <a:gd name="T58" fmla="*/ 524 w 992"/>
                <a:gd name="T59" fmla="*/ 926 h 2000"/>
                <a:gd name="T60" fmla="*/ 539 w 992"/>
                <a:gd name="T61" fmla="*/ 877 h 2000"/>
                <a:gd name="T62" fmla="*/ 555 w 992"/>
                <a:gd name="T63" fmla="*/ 829 h 2000"/>
                <a:gd name="T64" fmla="*/ 570 w 992"/>
                <a:gd name="T65" fmla="*/ 780 h 2000"/>
                <a:gd name="T66" fmla="*/ 586 w 992"/>
                <a:gd name="T67" fmla="*/ 733 h 2000"/>
                <a:gd name="T68" fmla="*/ 602 w 992"/>
                <a:gd name="T69" fmla="*/ 686 h 2000"/>
                <a:gd name="T70" fmla="*/ 617 w 992"/>
                <a:gd name="T71" fmla="*/ 640 h 2000"/>
                <a:gd name="T72" fmla="*/ 633 w 992"/>
                <a:gd name="T73" fmla="*/ 594 h 2000"/>
                <a:gd name="T74" fmla="*/ 649 w 992"/>
                <a:gd name="T75" fmla="*/ 550 h 2000"/>
                <a:gd name="T76" fmla="*/ 664 w 992"/>
                <a:gd name="T77" fmla="*/ 507 h 2000"/>
                <a:gd name="T78" fmla="*/ 680 w 992"/>
                <a:gd name="T79" fmla="*/ 465 h 2000"/>
                <a:gd name="T80" fmla="*/ 695 w 992"/>
                <a:gd name="T81" fmla="*/ 424 h 2000"/>
                <a:gd name="T82" fmla="*/ 711 w 992"/>
                <a:gd name="T83" fmla="*/ 384 h 2000"/>
                <a:gd name="T84" fmla="*/ 727 w 992"/>
                <a:gd name="T85" fmla="*/ 346 h 2000"/>
                <a:gd name="T86" fmla="*/ 742 w 992"/>
                <a:gd name="T87" fmla="*/ 310 h 2000"/>
                <a:gd name="T88" fmla="*/ 758 w 992"/>
                <a:gd name="T89" fmla="*/ 275 h 2000"/>
                <a:gd name="T90" fmla="*/ 774 w 992"/>
                <a:gd name="T91" fmla="*/ 242 h 2000"/>
                <a:gd name="T92" fmla="*/ 789 w 992"/>
                <a:gd name="T93" fmla="*/ 211 h 2000"/>
                <a:gd name="T94" fmla="*/ 805 w 992"/>
                <a:gd name="T95" fmla="*/ 182 h 2000"/>
                <a:gd name="T96" fmla="*/ 820 w 992"/>
                <a:gd name="T97" fmla="*/ 155 h 2000"/>
                <a:gd name="T98" fmla="*/ 836 w 992"/>
                <a:gd name="T99" fmla="*/ 129 h 2000"/>
                <a:gd name="T100" fmla="*/ 852 w 992"/>
                <a:gd name="T101" fmla="*/ 106 h 2000"/>
                <a:gd name="T102" fmla="*/ 867 w 992"/>
                <a:gd name="T103" fmla="*/ 85 h 2000"/>
                <a:gd name="T104" fmla="*/ 899 w 992"/>
                <a:gd name="T105" fmla="*/ 50 h 2000"/>
                <a:gd name="T106" fmla="*/ 930 w 992"/>
                <a:gd name="T107" fmla="*/ 24 h 2000"/>
                <a:gd name="T108" fmla="*/ 961 w 992"/>
                <a:gd name="T109" fmla="*/ 7 h 2000"/>
                <a:gd name="T110" fmla="*/ 992 w 992"/>
                <a:gd name="T111" fmla="*/ 0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92" h="2000">
                  <a:moveTo>
                    <a:pt x="0" y="2000"/>
                  </a:moveTo>
                  <a:lnTo>
                    <a:pt x="8" y="1999"/>
                  </a:lnTo>
                  <a:lnTo>
                    <a:pt x="24" y="1997"/>
                  </a:lnTo>
                  <a:lnTo>
                    <a:pt x="39" y="1992"/>
                  </a:lnTo>
                  <a:lnTo>
                    <a:pt x="55" y="1985"/>
                  </a:lnTo>
                  <a:lnTo>
                    <a:pt x="70" y="1975"/>
                  </a:lnTo>
                  <a:lnTo>
                    <a:pt x="86" y="1963"/>
                  </a:lnTo>
                  <a:lnTo>
                    <a:pt x="102" y="1949"/>
                  </a:lnTo>
                  <a:lnTo>
                    <a:pt x="117" y="1932"/>
                  </a:lnTo>
                  <a:lnTo>
                    <a:pt x="133" y="1914"/>
                  </a:lnTo>
                  <a:lnTo>
                    <a:pt x="141" y="1903"/>
                  </a:lnTo>
                  <a:lnTo>
                    <a:pt x="149" y="1893"/>
                  </a:lnTo>
                  <a:lnTo>
                    <a:pt x="156" y="1881"/>
                  </a:lnTo>
                  <a:lnTo>
                    <a:pt x="164" y="1870"/>
                  </a:lnTo>
                  <a:lnTo>
                    <a:pt x="172" y="1857"/>
                  </a:lnTo>
                  <a:lnTo>
                    <a:pt x="180" y="1844"/>
                  </a:lnTo>
                  <a:lnTo>
                    <a:pt x="188" y="1831"/>
                  </a:lnTo>
                  <a:lnTo>
                    <a:pt x="195" y="1817"/>
                  </a:lnTo>
                  <a:lnTo>
                    <a:pt x="203" y="1803"/>
                  </a:lnTo>
                  <a:lnTo>
                    <a:pt x="211" y="1788"/>
                  </a:lnTo>
                  <a:lnTo>
                    <a:pt x="219" y="1773"/>
                  </a:lnTo>
                  <a:lnTo>
                    <a:pt x="227" y="1757"/>
                  </a:lnTo>
                  <a:lnTo>
                    <a:pt x="235" y="1740"/>
                  </a:lnTo>
                  <a:lnTo>
                    <a:pt x="242" y="1724"/>
                  </a:lnTo>
                  <a:lnTo>
                    <a:pt x="250" y="1707"/>
                  </a:lnTo>
                  <a:lnTo>
                    <a:pt x="258" y="1689"/>
                  </a:lnTo>
                  <a:lnTo>
                    <a:pt x="266" y="1671"/>
                  </a:lnTo>
                  <a:lnTo>
                    <a:pt x="274" y="1653"/>
                  </a:lnTo>
                  <a:lnTo>
                    <a:pt x="281" y="1634"/>
                  </a:lnTo>
                  <a:lnTo>
                    <a:pt x="289" y="1615"/>
                  </a:lnTo>
                  <a:lnTo>
                    <a:pt x="297" y="1595"/>
                  </a:lnTo>
                  <a:lnTo>
                    <a:pt x="305" y="1575"/>
                  </a:lnTo>
                  <a:lnTo>
                    <a:pt x="313" y="1555"/>
                  </a:lnTo>
                  <a:lnTo>
                    <a:pt x="320" y="1534"/>
                  </a:lnTo>
                  <a:lnTo>
                    <a:pt x="328" y="1514"/>
                  </a:lnTo>
                  <a:lnTo>
                    <a:pt x="336" y="1492"/>
                  </a:lnTo>
                  <a:lnTo>
                    <a:pt x="344" y="1471"/>
                  </a:lnTo>
                  <a:lnTo>
                    <a:pt x="352" y="1449"/>
                  </a:lnTo>
                  <a:lnTo>
                    <a:pt x="360" y="1427"/>
                  </a:lnTo>
                  <a:lnTo>
                    <a:pt x="367" y="1405"/>
                  </a:lnTo>
                  <a:lnTo>
                    <a:pt x="375" y="1382"/>
                  </a:lnTo>
                  <a:lnTo>
                    <a:pt x="383" y="1359"/>
                  </a:lnTo>
                  <a:lnTo>
                    <a:pt x="391" y="1336"/>
                  </a:lnTo>
                  <a:lnTo>
                    <a:pt x="399" y="1313"/>
                  </a:lnTo>
                  <a:lnTo>
                    <a:pt x="406" y="1290"/>
                  </a:lnTo>
                  <a:lnTo>
                    <a:pt x="414" y="1266"/>
                  </a:lnTo>
                  <a:lnTo>
                    <a:pt x="422" y="1242"/>
                  </a:lnTo>
                  <a:lnTo>
                    <a:pt x="430" y="1219"/>
                  </a:lnTo>
                  <a:lnTo>
                    <a:pt x="438" y="1195"/>
                  </a:lnTo>
                  <a:lnTo>
                    <a:pt x="445" y="1170"/>
                  </a:lnTo>
                  <a:lnTo>
                    <a:pt x="453" y="1146"/>
                  </a:lnTo>
                  <a:lnTo>
                    <a:pt x="461" y="1122"/>
                  </a:lnTo>
                  <a:lnTo>
                    <a:pt x="469" y="1098"/>
                  </a:lnTo>
                  <a:lnTo>
                    <a:pt x="477" y="1073"/>
                  </a:lnTo>
                  <a:lnTo>
                    <a:pt x="485" y="1049"/>
                  </a:lnTo>
                  <a:lnTo>
                    <a:pt x="492" y="1024"/>
                  </a:lnTo>
                  <a:lnTo>
                    <a:pt x="500" y="1000"/>
                  </a:lnTo>
                  <a:lnTo>
                    <a:pt x="508" y="975"/>
                  </a:lnTo>
                  <a:lnTo>
                    <a:pt x="516" y="950"/>
                  </a:lnTo>
                  <a:lnTo>
                    <a:pt x="524" y="926"/>
                  </a:lnTo>
                  <a:lnTo>
                    <a:pt x="531" y="901"/>
                  </a:lnTo>
                  <a:lnTo>
                    <a:pt x="539" y="877"/>
                  </a:lnTo>
                  <a:lnTo>
                    <a:pt x="547" y="853"/>
                  </a:lnTo>
                  <a:lnTo>
                    <a:pt x="555" y="829"/>
                  </a:lnTo>
                  <a:lnTo>
                    <a:pt x="563" y="804"/>
                  </a:lnTo>
                  <a:lnTo>
                    <a:pt x="570" y="780"/>
                  </a:lnTo>
                  <a:lnTo>
                    <a:pt x="578" y="757"/>
                  </a:lnTo>
                  <a:lnTo>
                    <a:pt x="586" y="733"/>
                  </a:lnTo>
                  <a:lnTo>
                    <a:pt x="594" y="709"/>
                  </a:lnTo>
                  <a:lnTo>
                    <a:pt x="602" y="686"/>
                  </a:lnTo>
                  <a:lnTo>
                    <a:pt x="610" y="663"/>
                  </a:lnTo>
                  <a:lnTo>
                    <a:pt x="617" y="640"/>
                  </a:lnTo>
                  <a:lnTo>
                    <a:pt x="625" y="617"/>
                  </a:lnTo>
                  <a:lnTo>
                    <a:pt x="633" y="594"/>
                  </a:lnTo>
                  <a:lnTo>
                    <a:pt x="641" y="572"/>
                  </a:lnTo>
                  <a:lnTo>
                    <a:pt x="649" y="550"/>
                  </a:lnTo>
                  <a:lnTo>
                    <a:pt x="656" y="528"/>
                  </a:lnTo>
                  <a:lnTo>
                    <a:pt x="664" y="507"/>
                  </a:lnTo>
                  <a:lnTo>
                    <a:pt x="672" y="485"/>
                  </a:lnTo>
                  <a:lnTo>
                    <a:pt x="680" y="465"/>
                  </a:lnTo>
                  <a:lnTo>
                    <a:pt x="688" y="444"/>
                  </a:lnTo>
                  <a:lnTo>
                    <a:pt x="695" y="424"/>
                  </a:lnTo>
                  <a:lnTo>
                    <a:pt x="703" y="404"/>
                  </a:lnTo>
                  <a:lnTo>
                    <a:pt x="711" y="384"/>
                  </a:lnTo>
                  <a:lnTo>
                    <a:pt x="719" y="365"/>
                  </a:lnTo>
                  <a:lnTo>
                    <a:pt x="727" y="346"/>
                  </a:lnTo>
                  <a:lnTo>
                    <a:pt x="735" y="328"/>
                  </a:lnTo>
                  <a:lnTo>
                    <a:pt x="742" y="310"/>
                  </a:lnTo>
                  <a:lnTo>
                    <a:pt x="750" y="292"/>
                  </a:lnTo>
                  <a:lnTo>
                    <a:pt x="758" y="275"/>
                  </a:lnTo>
                  <a:lnTo>
                    <a:pt x="766" y="259"/>
                  </a:lnTo>
                  <a:lnTo>
                    <a:pt x="774" y="242"/>
                  </a:lnTo>
                  <a:lnTo>
                    <a:pt x="781" y="226"/>
                  </a:lnTo>
                  <a:lnTo>
                    <a:pt x="789" y="211"/>
                  </a:lnTo>
                  <a:lnTo>
                    <a:pt x="797" y="196"/>
                  </a:lnTo>
                  <a:lnTo>
                    <a:pt x="805" y="182"/>
                  </a:lnTo>
                  <a:lnTo>
                    <a:pt x="813" y="168"/>
                  </a:lnTo>
                  <a:lnTo>
                    <a:pt x="820" y="155"/>
                  </a:lnTo>
                  <a:lnTo>
                    <a:pt x="828" y="142"/>
                  </a:lnTo>
                  <a:lnTo>
                    <a:pt x="836" y="129"/>
                  </a:lnTo>
                  <a:lnTo>
                    <a:pt x="844" y="118"/>
                  </a:lnTo>
                  <a:lnTo>
                    <a:pt x="852" y="106"/>
                  </a:lnTo>
                  <a:lnTo>
                    <a:pt x="860" y="96"/>
                  </a:lnTo>
                  <a:lnTo>
                    <a:pt x="867" y="85"/>
                  </a:lnTo>
                  <a:lnTo>
                    <a:pt x="883" y="67"/>
                  </a:lnTo>
                  <a:lnTo>
                    <a:pt x="899" y="50"/>
                  </a:lnTo>
                  <a:lnTo>
                    <a:pt x="914" y="36"/>
                  </a:lnTo>
                  <a:lnTo>
                    <a:pt x="930" y="24"/>
                  </a:lnTo>
                  <a:lnTo>
                    <a:pt x="945" y="14"/>
                  </a:lnTo>
                  <a:lnTo>
                    <a:pt x="961" y="7"/>
                  </a:lnTo>
                  <a:lnTo>
                    <a:pt x="977" y="2"/>
                  </a:lnTo>
                  <a:lnTo>
                    <a:pt x="992" y="0"/>
                  </a:lnTo>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p:nvSpPr>
          <p:spPr bwMode="auto">
            <a:xfrm>
              <a:off x="1655" y="1134"/>
              <a:ext cx="342" cy="693"/>
            </a:xfrm>
            <a:custGeom>
              <a:avLst/>
              <a:gdLst>
                <a:gd name="T0" fmla="*/ 7 w 992"/>
                <a:gd name="T1" fmla="*/ 1999 h 2000"/>
                <a:gd name="T2" fmla="*/ 39 w 992"/>
                <a:gd name="T3" fmla="*/ 1992 h 2000"/>
                <a:gd name="T4" fmla="*/ 70 w 992"/>
                <a:gd name="T5" fmla="*/ 1975 h 2000"/>
                <a:gd name="T6" fmla="*/ 101 w 992"/>
                <a:gd name="T7" fmla="*/ 1949 h 2000"/>
                <a:gd name="T8" fmla="*/ 132 w 992"/>
                <a:gd name="T9" fmla="*/ 1914 h 2000"/>
                <a:gd name="T10" fmla="*/ 148 w 992"/>
                <a:gd name="T11" fmla="*/ 1893 h 2000"/>
                <a:gd name="T12" fmla="*/ 164 w 992"/>
                <a:gd name="T13" fmla="*/ 1870 h 2000"/>
                <a:gd name="T14" fmla="*/ 179 w 992"/>
                <a:gd name="T15" fmla="*/ 1844 h 2000"/>
                <a:gd name="T16" fmla="*/ 195 w 992"/>
                <a:gd name="T17" fmla="*/ 1817 h 2000"/>
                <a:gd name="T18" fmla="*/ 210 w 992"/>
                <a:gd name="T19" fmla="*/ 1788 h 2000"/>
                <a:gd name="T20" fmla="*/ 226 w 992"/>
                <a:gd name="T21" fmla="*/ 1757 h 2000"/>
                <a:gd name="T22" fmla="*/ 242 w 992"/>
                <a:gd name="T23" fmla="*/ 1724 h 2000"/>
                <a:gd name="T24" fmla="*/ 257 w 992"/>
                <a:gd name="T25" fmla="*/ 1689 h 2000"/>
                <a:gd name="T26" fmla="*/ 273 w 992"/>
                <a:gd name="T27" fmla="*/ 1653 h 2000"/>
                <a:gd name="T28" fmla="*/ 289 w 992"/>
                <a:gd name="T29" fmla="*/ 1615 h 2000"/>
                <a:gd name="T30" fmla="*/ 304 w 992"/>
                <a:gd name="T31" fmla="*/ 1575 h 2000"/>
                <a:gd name="T32" fmla="*/ 320 w 992"/>
                <a:gd name="T33" fmla="*/ 1534 h 2000"/>
                <a:gd name="T34" fmla="*/ 335 w 992"/>
                <a:gd name="T35" fmla="*/ 1492 h 2000"/>
                <a:gd name="T36" fmla="*/ 351 w 992"/>
                <a:gd name="T37" fmla="*/ 1449 h 2000"/>
                <a:gd name="T38" fmla="*/ 367 w 992"/>
                <a:gd name="T39" fmla="*/ 1405 h 2000"/>
                <a:gd name="T40" fmla="*/ 382 w 992"/>
                <a:gd name="T41" fmla="*/ 1359 h 2000"/>
                <a:gd name="T42" fmla="*/ 398 w 992"/>
                <a:gd name="T43" fmla="*/ 1313 h 2000"/>
                <a:gd name="T44" fmla="*/ 414 w 992"/>
                <a:gd name="T45" fmla="*/ 1266 h 2000"/>
                <a:gd name="T46" fmla="*/ 429 w 992"/>
                <a:gd name="T47" fmla="*/ 1219 h 2000"/>
                <a:gd name="T48" fmla="*/ 445 w 992"/>
                <a:gd name="T49" fmla="*/ 1170 h 2000"/>
                <a:gd name="T50" fmla="*/ 460 w 992"/>
                <a:gd name="T51" fmla="*/ 1122 h 2000"/>
                <a:gd name="T52" fmla="*/ 476 w 992"/>
                <a:gd name="T53" fmla="*/ 1073 h 2000"/>
                <a:gd name="T54" fmla="*/ 492 w 992"/>
                <a:gd name="T55" fmla="*/ 1024 h 2000"/>
                <a:gd name="T56" fmla="*/ 507 w 992"/>
                <a:gd name="T57" fmla="*/ 975 h 2000"/>
                <a:gd name="T58" fmla="*/ 523 w 992"/>
                <a:gd name="T59" fmla="*/ 926 h 2000"/>
                <a:gd name="T60" fmla="*/ 539 w 992"/>
                <a:gd name="T61" fmla="*/ 877 h 2000"/>
                <a:gd name="T62" fmla="*/ 554 w 992"/>
                <a:gd name="T63" fmla="*/ 829 h 2000"/>
                <a:gd name="T64" fmla="*/ 570 w 992"/>
                <a:gd name="T65" fmla="*/ 780 h 2000"/>
                <a:gd name="T66" fmla="*/ 585 w 992"/>
                <a:gd name="T67" fmla="*/ 733 h 2000"/>
                <a:gd name="T68" fmla="*/ 601 w 992"/>
                <a:gd name="T69" fmla="*/ 686 h 2000"/>
                <a:gd name="T70" fmla="*/ 617 w 992"/>
                <a:gd name="T71" fmla="*/ 640 h 2000"/>
                <a:gd name="T72" fmla="*/ 632 w 992"/>
                <a:gd name="T73" fmla="*/ 594 h 2000"/>
                <a:gd name="T74" fmla="*/ 648 w 992"/>
                <a:gd name="T75" fmla="*/ 550 h 2000"/>
                <a:gd name="T76" fmla="*/ 664 w 992"/>
                <a:gd name="T77" fmla="*/ 507 h 2000"/>
                <a:gd name="T78" fmla="*/ 679 w 992"/>
                <a:gd name="T79" fmla="*/ 465 h 2000"/>
                <a:gd name="T80" fmla="*/ 695 w 992"/>
                <a:gd name="T81" fmla="*/ 424 h 2000"/>
                <a:gd name="T82" fmla="*/ 710 w 992"/>
                <a:gd name="T83" fmla="*/ 384 h 2000"/>
                <a:gd name="T84" fmla="*/ 726 w 992"/>
                <a:gd name="T85" fmla="*/ 346 h 2000"/>
                <a:gd name="T86" fmla="*/ 742 w 992"/>
                <a:gd name="T87" fmla="*/ 310 h 2000"/>
                <a:gd name="T88" fmla="*/ 757 w 992"/>
                <a:gd name="T89" fmla="*/ 275 h 2000"/>
                <a:gd name="T90" fmla="*/ 773 w 992"/>
                <a:gd name="T91" fmla="*/ 242 h 2000"/>
                <a:gd name="T92" fmla="*/ 789 w 992"/>
                <a:gd name="T93" fmla="*/ 211 h 2000"/>
                <a:gd name="T94" fmla="*/ 804 w 992"/>
                <a:gd name="T95" fmla="*/ 182 h 2000"/>
                <a:gd name="T96" fmla="*/ 820 w 992"/>
                <a:gd name="T97" fmla="*/ 155 h 2000"/>
                <a:gd name="T98" fmla="*/ 835 w 992"/>
                <a:gd name="T99" fmla="*/ 129 h 2000"/>
                <a:gd name="T100" fmla="*/ 851 w 992"/>
                <a:gd name="T101" fmla="*/ 106 h 2000"/>
                <a:gd name="T102" fmla="*/ 867 w 992"/>
                <a:gd name="T103" fmla="*/ 85 h 2000"/>
                <a:gd name="T104" fmla="*/ 898 w 992"/>
                <a:gd name="T105" fmla="*/ 50 h 2000"/>
                <a:gd name="T106" fmla="*/ 929 w 992"/>
                <a:gd name="T107" fmla="*/ 24 h 2000"/>
                <a:gd name="T108" fmla="*/ 960 w 992"/>
                <a:gd name="T109" fmla="*/ 7 h 2000"/>
                <a:gd name="T110" fmla="*/ 992 w 992"/>
                <a:gd name="T111" fmla="*/ 0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92" h="2000">
                  <a:moveTo>
                    <a:pt x="0" y="2000"/>
                  </a:moveTo>
                  <a:lnTo>
                    <a:pt x="7" y="1999"/>
                  </a:lnTo>
                  <a:lnTo>
                    <a:pt x="23" y="1997"/>
                  </a:lnTo>
                  <a:lnTo>
                    <a:pt x="39" y="1992"/>
                  </a:lnTo>
                  <a:lnTo>
                    <a:pt x="54" y="1985"/>
                  </a:lnTo>
                  <a:lnTo>
                    <a:pt x="70" y="1975"/>
                  </a:lnTo>
                  <a:lnTo>
                    <a:pt x="85" y="1963"/>
                  </a:lnTo>
                  <a:lnTo>
                    <a:pt x="101" y="1949"/>
                  </a:lnTo>
                  <a:lnTo>
                    <a:pt x="117" y="1932"/>
                  </a:lnTo>
                  <a:lnTo>
                    <a:pt x="132" y="1914"/>
                  </a:lnTo>
                  <a:lnTo>
                    <a:pt x="140" y="1903"/>
                  </a:lnTo>
                  <a:lnTo>
                    <a:pt x="148" y="1893"/>
                  </a:lnTo>
                  <a:lnTo>
                    <a:pt x="156" y="1881"/>
                  </a:lnTo>
                  <a:lnTo>
                    <a:pt x="164" y="1870"/>
                  </a:lnTo>
                  <a:lnTo>
                    <a:pt x="171" y="1857"/>
                  </a:lnTo>
                  <a:lnTo>
                    <a:pt x="179" y="1844"/>
                  </a:lnTo>
                  <a:lnTo>
                    <a:pt x="187" y="1831"/>
                  </a:lnTo>
                  <a:lnTo>
                    <a:pt x="195" y="1817"/>
                  </a:lnTo>
                  <a:lnTo>
                    <a:pt x="203" y="1803"/>
                  </a:lnTo>
                  <a:lnTo>
                    <a:pt x="210" y="1788"/>
                  </a:lnTo>
                  <a:lnTo>
                    <a:pt x="218" y="1773"/>
                  </a:lnTo>
                  <a:lnTo>
                    <a:pt x="226" y="1757"/>
                  </a:lnTo>
                  <a:lnTo>
                    <a:pt x="234" y="1740"/>
                  </a:lnTo>
                  <a:lnTo>
                    <a:pt x="242" y="1724"/>
                  </a:lnTo>
                  <a:lnTo>
                    <a:pt x="250" y="1707"/>
                  </a:lnTo>
                  <a:lnTo>
                    <a:pt x="257" y="1689"/>
                  </a:lnTo>
                  <a:lnTo>
                    <a:pt x="265" y="1671"/>
                  </a:lnTo>
                  <a:lnTo>
                    <a:pt x="273" y="1653"/>
                  </a:lnTo>
                  <a:lnTo>
                    <a:pt x="281" y="1634"/>
                  </a:lnTo>
                  <a:lnTo>
                    <a:pt x="289" y="1615"/>
                  </a:lnTo>
                  <a:lnTo>
                    <a:pt x="296" y="1595"/>
                  </a:lnTo>
                  <a:lnTo>
                    <a:pt x="304" y="1575"/>
                  </a:lnTo>
                  <a:lnTo>
                    <a:pt x="312" y="1555"/>
                  </a:lnTo>
                  <a:lnTo>
                    <a:pt x="320" y="1534"/>
                  </a:lnTo>
                  <a:lnTo>
                    <a:pt x="328" y="1514"/>
                  </a:lnTo>
                  <a:lnTo>
                    <a:pt x="335" y="1492"/>
                  </a:lnTo>
                  <a:lnTo>
                    <a:pt x="343" y="1471"/>
                  </a:lnTo>
                  <a:lnTo>
                    <a:pt x="351" y="1449"/>
                  </a:lnTo>
                  <a:lnTo>
                    <a:pt x="359" y="1427"/>
                  </a:lnTo>
                  <a:lnTo>
                    <a:pt x="367" y="1405"/>
                  </a:lnTo>
                  <a:lnTo>
                    <a:pt x="375" y="1382"/>
                  </a:lnTo>
                  <a:lnTo>
                    <a:pt x="382" y="1359"/>
                  </a:lnTo>
                  <a:lnTo>
                    <a:pt x="390" y="1336"/>
                  </a:lnTo>
                  <a:lnTo>
                    <a:pt x="398" y="1313"/>
                  </a:lnTo>
                  <a:lnTo>
                    <a:pt x="406" y="1290"/>
                  </a:lnTo>
                  <a:lnTo>
                    <a:pt x="414" y="1266"/>
                  </a:lnTo>
                  <a:lnTo>
                    <a:pt x="421" y="1242"/>
                  </a:lnTo>
                  <a:lnTo>
                    <a:pt x="429" y="1219"/>
                  </a:lnTo>
                  <a:lnTo>
                    <a:pt x="437" y="1195"/>
                  </a:lnTo>
                  <a:lnTo>
                    <a:pt x="445" y="1170"/>
                  </a:lnTo>
                  <a:lnTo>
                    <a:pt x="453" y="1146"/>
                  </a:lnTo>
                  <a:lnTo>
                    <a:pt x="460" y="1122"/>
                  </a:lnTo>
                  <a:lnTo>
                    <a:pt x="468" y="1098"/>
                  </a:lnTo>
                  <a:lnTo>
                    <a:pt x="476" y="1073"/>
                  </a:lnTo>
                  <a:lnTo>
                    <a:pt x="484" y="1049"/>
                  </a:lnTo>
                  <a:lnTo>
                    <a:pt x="492" y="1024"/>
                  </a:lnTo>
                  <a:lnTo>
                    <a:pt x="500" y="1000"/>
                  </a:lnTo>
                  <a:lnTo>
                    <a:pt x="507" y="975"/>
                  </a:lnTo>
                  <a:lnTo>
                    <a:pt x="515" y="950"/>
                  </a:lnTo>
                  <a:lnTo>
                    <a:pt x="523" y="926"/>
                  </a:lnTo>
                  <a:lnTo>
                    <a:pt x="531" y="901"/>
                  </a:lnTo>
                  <a:lnTo>
                    <a:pt x="539" y="877"/>
                  </a:lnTo>
                  <a:lnTo>
                    <a:pt x="546" y="853"/>
                  </a:lnTo>
                  <a:lnTo>
                    <a:pt x="554" y="829"/>
                  </a:lnTo>
                  <a:lnTo>
                    <a:pt x="562" y="804"/>
                  </a:lnTo>
                  <a:lnTo>
                    <a:pt x="570" y="780"/>
                  </a:lnTo>
                  <a:lnTo>
                    <a:pt x="578" y="757"/>
                  </a:lnTo>
                  <a:lnTo>
                    <a:pt x="585" y="733"/>
                  </a:lnTo>
                  <a:lnTo>
                    <a:pt x="593" y="709"/>
                  </a:lnTo>
                  <a:lnTo>
                    <a:pt x="601" y="686"/>
                  </a:lnTo>
                  <a:lnTo>
                    <a:pt x="609" y="663"/>
                  </a:lnTo>
                  <a:lnTo>
                    <a:pt x="617" y="640"/>
                  </a:lnTo>
                  <a:lnTo>
                    <a:pt x="625" y="617"/>
                  </a:lnTo>
                  <a:lnTo>
                    <a:pt x="632" y="594"/>
                  </a:lnTo>
                  <a:lnTo>
                    <a:pt x="640" y="572"/>
                  </a:lnTo>
                  <a:lnTo>
                    <a:pt x="648" y="550"/>
                  </a:lnTo>
                  <a:lnTo>
                    <a:pt x="656" y="528"/>
                  </a:lnTo>
                  <a:lnTo>
                    <a:pt x="664" y="507"/>
                  </a:lnTo>
                  <a:lnTo>
                    <a:pt x="671" y="485"/>
                  </a:lnTo>
                  <a:lnTo>
                    <a:pt x="679" y="465"/>
                  </a:lnTo>
                  <a:lnTo>
                    <a:pt x="687" y="444"/>
                  </a:lnTo>
                  <a:lnTo>
                    <a:pt x="695" y="424"/>
                  </a:lnTo>
                  <a:lnTo>
                    <a:pt x="703" y="404"/>
                  </a:lnTo>
                  <a:lnTo>
                    <a:pt x="710" y="384"/>
                  </a:lnTo>
                  <a:lnTo>
                    <a:pt x="718" y="365"/>
                  </a:lnTo>
                  <a:lnTo>
                    <a:pt x="726" y="346"/>
                  </a:lnTo>
                  <a:lnTo>
                    <a:pt x="734" y="328"/>
                  </a:lnTo>
                  <a:lnTo>
                    <a:pt x="742" y="310"/>
                  </a:lnTo>
                  <a:lnTo>
                    <a:pt x="750" y="292"/>
                  </a:lnTo>
                  <a:lnTo>
                    <a:pt x="757" y="275"/>
                  </a:lnTo>
                  <a:lnTo>
                    <a:pt x="765" y="259"/>
                  </a:lnTo>
                  <a:lnTo>
                    <a:pt x="773" y="242"/>
                  </a:lnTo>
                  <a:lnTo>
                    <a:pt x="781" y="226"/>
                  </a:lnTo>
                  <a:lnTo>
                    <a:pt x="789" y="211"/>
                  </a:lnTo>
                  <a:lnTo>
                    <a:pt x="796" y="196"/>
                  </a:lnTo>
                  <a:lnTo>
                    <a:pt x="804" y="182"/>
                  </a:lnTo>
                  <a:lnTo>
                    <a:pt x="812" y="168"/>
                  </a:lnTo>
                  <a:lnTo>
                    <a:pt x="820" y="155"/>
                  </a:lnTo>
                  <a:lnTo>
                    <a:pt x="828" y="142"/>
                  </a:lnTo>
                  <a:lnTo>
                    <a:pt x="835" y="129"/>
                  </a:lnTo>
                  <a:lnTo>
                    <a:pt x="843" y="118"/>
                  </a:lnTo>
                  <a:lnTo>
                    <a:pt x="851" y="106"/>
                  </a:lnTo>
                  <a:lnTo>
                    <a:pt x="859" y="96"/>
                  </a:lnTo>
                  <a:lnTo>
                    <a:pt x="867" y="85"/>
                  </a:lnTo>
                  <a:lnTo>
                    <a:pt x="882" y="67"/>
                  </a:lnTo>
                  <a:lnTo>
                    <a:pt x="898" y="50"/>
                  </a:lnTo>
                  <a:lnTo>
                    <a:pt x="914" y="36"/>
                  </a:lnTo>
                  <a:lnTo>
                    <a:pt x="929" y="24"/>
                  </a:lnTo>
                  <a:lnTo>
                    <a:pt x="945" y="14"/>
                  </a:lnTo>
                  <a:lnTo>
                    <a:pt x="960" y="7"/>
                  </a:lnTo>
                  <a:lnTo>
                    <a:pt x="976" y="2"/>
                  </a:lnTo>
                  <a:lnTo>
                    <a:pt x="992" y="0"/>
                  </a:lnTo>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p:nvSpPr>
          <p:spPr bwMode="auto">
            <a:xfrm>
              <a:off x="1770" y="1134"/>
              <a:ext cx="343" cy="693"/>
            </a:xfrm>
            <a:custGeom>
              <a:avLst/>
              <a:gdLst>
                <a:gd name="T0" fmla="*/ 8 w 992"/>
                <a:gd name="T1" fmla="*/ 1999 h 2000"/>
                <a:gd name="T2" fmla="*/ 39 w 992"/>
                <a:gd name="T3" fmla="*/ 1992 h 2000"/>
                <a:gd name="T4" fmla="*/ 70 w 992"/>
                <a:gd name="T5" fmla="*/ 1975 h 2000"/>
                <a:gd name="T6" fmla="*/ 101 w 992"/>
                <a:gd name="T7" fmla="*/ 1949 h 2000"/>
                <a:gd name="T8" fmla="*/ 133 w 992"/>
                <a:gd name="T9" fmla="*/ 1914 h 2000"/>
                <a:gd name="T10" fmla="*/ 148 w 992"/>
                <a:gd name="T11" fmla="*/ 1893 h 2000"/>
                <a:gd name="T12" fmla="*/ 164 w 992"/>
                <a:gd name="T13" fmla="*/ 1870 h 2000"/>
                <a:gd name="T14" fmla="*/ 180 w 992"/>
                <a:gd name="T15" fmla="*/ 1844 h 2000"/>
                <a:gd name="T16" fmla="*/ 195 w 992"/>
                <a:gd name="T17" fmla="*/ 1817 h 2000"/>
                <a:gd name="T18" fmla="*/ 211 w 992"/>
                <a:gd name="T19" fmla="*/ 1788 h 2000"/>
                <a:gd name="T20" fmla="*/ 226 w 992"/>
                <a:gd name="T21" fmla="*/ 1757 h 2000"/>
                <a:gd name="T22" fmla="*/ 242 w 992"/>
                <a:gd name="T23" fmla="*/ 1724 h 2000"/>
                <a:gd name="T24" fmla="*/ 258 w 992"/>
                <a:gd name="T25" fmla="*/ 1689 h 2000"/>
                <a:gd name="T26" fmla="*/ 273 w 992"/>
                <a:gd name="T27" fmla="*/ 1653 h 2000"/>
                <a:gd name="T28" fmla="*/ 289 w 992"/>
                <a:gd name="T29" fmla="*/ 1615 h 2000"/>
                <a:gd name="T30" fmla="*/ 305 w 992"/>
                <a:gd name="T31" fmla="*/ 1575 h 2000"/>
                <a:gd name="T32" fmla="*/ 320 w 992"/>
                <a:gd name="T33" fmla="*/ 1534 h 2000"/>
                <a:gd name="T34" fmla="*/ 336 w 992"/>
                <a:gd name="T35" fmla="*/ 1492 h 2000"/>
                <a:gd name="T36" fmla="*/ 351 w 992"/>
                <a:gd name="T37" fmla="*/ 1449 h 2000"/>
                <a:gd name="T38" fmla="*/ 367 w 992"/>
                <a:gd name="T39" fmla="*/ 1405 h 2000"/>
                <a:gd name="T40" fmla="*/ 383 w 992"/>
                <a:gd name="T41" fmla="*/ 1359 h 2000"/>
                <a:gd name="T42" fmla="*/ 398 w 992"/>
                <a:gd name="T43" fmla="*/ 1313 h 2000"/>
                <a:gd name="T44" fmla="*/ 414 w 992"/>
                <a:gd name="T45" fmla="*/ 1266 h 2000"/>
                <a:gd name="T46" fmla="*/ 430 w 992"/>
                <a:gd name="T47" fmla="*/ 1219 h 2000"/>
                <a:gd name="T48" fmla="*/ 445 w 992"/>
                <a:gd name="T49" fmla="*/ 1170 h 2000"/>
                <a:gd name="T50" fmla="*/ 461 w 992"/>
                <a:gd name="T51" fmla="*/ 1122 h 2000"/>
                <a:gd name="T52" fmla="*/ 476 w 992"/>
                <a:gd name="T53" fmla="*/ 1073 h 2000"/>
                <a:gd name="T54" fmla="*/ 492 w 992"/>
                <a:gd name="T55" fmla="*/ 1024 h 2000"/>
                <a:gd name="T56" fmla="*/ 508 w 992"/>
                <a:gd name="T57" fmla="*/ 975 h 2000"/>
                <a:gd name="T58" fmla="*/ 523 w 992"/>
                <a:gd name="T59" fmla="*/ 926 h 2000"/>
                <a:gd name="T60" fmla="*/ 539 w 992"/>
                <a:gd name="T61" fmla="*/ 877 h 2000"/>
                <a:gd name="T62" fmla="*/ 555 w 992"/>
                <a:gd name="T63" fmla="*/ 829 h 2000"/>
                <a:gd name="T64" fmla="*/ 570 w 992"/>
                <a:gd name="T65" fmla="*/ 780 h 2000"/>
                <a:gd name="T66" fmla="*/ 586 w 992"/>
                <a:gd name="T67" fmla="*/ 733 h 2000"/>
                <a:gd name="T68" fmla="*/ 601 w 992"/>
                <a:gd name="T69" fmla="*/ 686 h 2000"/>
                <a:gd name="T70" fmla="*/ 617 w 992"/>
                <a:gd name="T71" fmla="*/ 640 h 2000"/>
                <a:gd name="T72" fmla="*/ 633 w 992"/>
                <a:gd name="T73" fmla="*/ 594 h 2000"/>
                <a:gd name="T74" fmla="*/ 648 w 992"/>
                <a:gd name="T75" fmla="*/ 550 h 2000"/>
                <a:gd name="T76" fmla="*/ 664 w 992"/>
                <a:gd name="T77" fmla="*/ 507 h 2000"/>
                <a:gd name="T78" fmla="*/ 680 w 992"/>
                <a:gd name="T79" fmla="*/ 465 h 2000"/>
                <a:gd name="T80" fmla="*/ 695 w 992"/>
                <a:gd name="T81" fmla="*/ 424 h 2000"/>
                <a:gd name="T82" fmla="*/ 711 w 992"/>
                <a:gd name="T83" fmla="*/ 384 h 2000"/>
                <a:gd name="T84" fmla="*/ 726 w 992"/>
                <a:gd name="T85" fmla="*/ 346 h 2000"/>
                <a:gd name="T86" fmla="*/ 742 w 992"/>
                <a:gd name="T87" fmla="*/ 310 h 2000"/>
                <a:gd name="T88" fmla="*/ 758 w 992"/>
                <a:gd name="T89" fmla="*/ 275 h 2000"/>
                <a:gd name="T90" fmla="*/ 773 w 992"/>
                <a:gd name="T91" fmla="*/ 242 h 2000"/>
                <a:gd name="T92" fmla="*/ 789 w 992"/>
                <a:gd name="T93" fmla="*/ 211 h 2000"/>
                <a:gd name="T94" fmla="*/ 805 w 992"/>
                <a:gd name="T95" fmla="*/ 182 h 2000"/>
                <a:gd name="T96" fmla="*/ 820 w 992"/>
                <a:gd name="T97" fmla="*/ 155 h 2000"/>
                <a:gd name="T98" fmla="*/ 836 w 992"/>
                <a:gd name="T99" fmla="*/ 129 h 2000"/>
                <a:gd name="T100" fmla="*/ 851 w 992"/>
                <a:gd name="T101" fmla="*/ 106 h 2000"/>
                <a:gd name="T102" fmla="*/ 867 w 992"/>
                <a:gd name="T103" fmla="*/ 85 h 2000"/>
                <a:gd name="T104" fmla="*/ 898 w 992"/>
                <a:gd name="T105" fmla="*/ 50 h 2000"/>
                <a:gd name="T106" fmla="*/ 930 w 992"/>
                <a:gd name="T107" fmla="*/ 24 h 2000"/>
                <a:gd name="T108" fmla="*/ 961 w 992"/>
                <a:gd name="T109" fmla="*/ 7 h 2000"/>
                <a:gd name="T110" fmla="*/ 992 w 992"/>
                <a:gd name="T111" fmla="*/ 0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92" h="2000">
                  <a:moveTo>
                    <a:pt x="0" y="2000"/>
                  </a:moveTo>
                  <a:lnTo>
                    <a:pt x="8" y="1999"/>
                  </a:lnTo>
                  <a:lnTo>
                    <a:pt x="23" y="1997"/>
                  </a:lnTo>
                  <a:lnTo>
                    <a:pt x="39" y="1992"/>
                  </a:lnTo>
                  <a:lnTo>
                    <a:pt x="55" y="1985"/>
                  </a:lnTo>
                  <a:lnTo>
                    <a:pt x="70" y="1975"/>
                  </a:lnTo>
                  <a:lnTo>
                    <a:pt x="86" y="1963"/>
                  </a:lnTo>
                  <a:lnTo>
                    <a:pt x="101" y="1949"/>
                  </a:lnTo>
                  <a:lnTo>
                    <a:pt x="117" y="1932"/>
                  </a:lnTo>
                  <a:lnTo>
                    <a:pt x="133" y="1914"/>
                  </a:lnTo>
                  <a:lnTo>
                    <a:pt x="140" y="1903"/>
                  </a:lnTo>
                  <a:lnTo>
                    <a:pt x="148" y="1893"/>
                  </a:lnTo>
                  <a:lnTo>
                    <a:pt x="156" y="1881"/>
                  </a:lnTo>
                  <a:lnTo>
                    <a:pt x="164" y="1870"/>
                  </a:lnTo>
                  <a:lnTo>
                    <a:pt x="172" y="1857"/>
                  </a:lnTo>
                  <a:lnTo>
                    <a:pt x="180" y="1844"/>
                  </a:lnTo>
                  <a:lnTo>
                    <a:pt x="187" y="1831"/>
                  </a:lnTo>
                  <a:lnTo>
                    <a:pt x="195" y="1817"/>
                  </a:lnTo>
                  <a:lnTo>
                    <a:pt x="203" y="1803"/>
                  </a:lnTo>
                  <a:lnTo>
                    <a:pt x="211" y="1788"/>
                  </a:lnTo>
                  <a:lnTo>
                    <a:pt x="219" y="1773"/>
                  </a:lnTo>
                  <a:lnTo>
                    <a:pt x="226" y="1757"/>
                  </a:lnTo>
                  <a:lnTo>
                    <a:pt x="234" y="1740"/>
                  </a:lnTo>
                  <a:lnTo>
                    <a:pt x="242" y="1724"/>
                  </a:lnTo>
                  <a:lnTo>
                    <a:pt x="250" y="1707"/>
                  </a:lnTo>
                  <a:lnTo>
                    <a:pt x="258" y="1689"/>
                  </a:lnTo>
                  <a:lnTo>
                    <a:pt x="265" y="1671"/>
                  </a:lnTo>
                  <a:lnTo>
                    <a:pt x="273" y="1653"/>
                  </a:lnTo>
                  <a:lnTo>
                    <a:pt x="281" y="1634"/>
                  </a:lnTo>
                  <a:lnTo>
                    <a:pt x="289" y="1615"/>
                  </a:lnTo>
                  <a:lnTo>
                    <a:pt x="297" y="1595"/>
                  </a:lnTo>
                  <a:lnTo>
                    <a:pt x="305" y="1575"/>
                  </a:lnTo>
                  <a:lnTo>
                    <a:pt x="312" y="1555"/>
                  </a:lnTo>
                  <a:lnTo>
                    <a:pt x="320" y="1534"/>
                  </a:lnTo>
                  <a:lnTo>
                    <a:pt x="328" y="1514"/>
                  </a:lnTo>
                  <a:lnTo>
                    <a:pt x="336" y="1492"/>
                  </a:lnTo>
                  <a:lnTo>
                    <a:pt x="344" y="1471"/>
                  </a:lnTo>
                  <a:lnTo>
                    <a:pt x="351" y="1449"/>
                  </a:lnTo>
                  <a:lnTo>
                    <a:pt x="359" y="1427"/>
                  </a:lnTo>
                  <a:lnTo>
                    <a:pt x="367" y="1405"/>
                  </a:lnTo>
                  <a:lnTo>
                    <a:pt x="375" y="1382"/>
                  </a:lnTo>
                  <a:lnTo>
                    <a:pt x="383" y="1359"/>
                  </a:lnTo>
                  <a:lnTo>
                    <a:pt x="390" y="1336"/>
                  </a:lnTo>
                  <a:lnTo>
                    <a:pt x="398" y="1313"/>
                  </a:lnTo>
                  <a:lnTo>
                    <a:pt x="406" y="1290"/>
                  </a:lnTo>
                  <a:lnTo>
                    <a:pt x="414" y="1266"/>
                  </a:lnTo>
                  <a:lnTo>
                    <a:pt x="422" y="1242"/>
                  </a:lnTo>
                  <a:lnTo>
                    <a:pt x="430" y="1219"/>
                  </a:lnTo>
                  <a:lnTo>
                    <a:pt x="437" y="1195"/>
                  </a:lnTo>
                  <a:lnTo>
                    <a:pt x="445" y="1170"/>
                  </a:lnTo>
                  <a:lnTo>
                    <a:pt x="453" y="1146"/>
                  </a:lnTo>
                  <a:lnTo>
                    <a:pt x="461" y="1122"/>
                  </a:lnTo>
                  <a:lnTo>
                    <a:pt x="469" y="1098"/>
                  </a:lnTo>
                  <a:lnTo>
                    <a:pt x="476" y="1073"/>
                  </a:lnTo>
                  <a:lnTo>
                    <a:pt x="484" y="1049"/>
                  </a:lnTo>
                  <a:lnTo>
                    <a:pt x="492" y="1024"/>
                  </a:lnTo>
                  <a:lnTo>
                    <a:pt x="500" y="1000"/>
                  </a:lnTo>
                  <a:lnTo>
                    <a:pt x="508" y="975"/>
                  </a:lnTo>
                  <a:lnTo>
                    <a:pt x="515" y="950"/>
                  </a:lnTo>
                  <a:lnTo>
                    <a:pt x="523" y="926"/>
                  </a:lnTo>
                  <a:lnTo>
                    <a:pt x="531" y="901"/>
                  </a:lnTo>
                  <a:lnTo>
                    <a:pt x="539" y="877"/>
                  </a:lnTo>
                  <a:lnTo>
                    <a:pt x="547" y="853"/>
                  </a:lnTo>
                  <a:lnTo>
                    <a:pt x="555" y="829"/>
                  </a:lnTo>
                  <a:lnTo>
                    <a:pt x="562" y="804"/>
                  </a:lnTo>
                  <a:lnTo>
                    <a:pt x="570" y="780"/>
                  </a:lnTo>
                  <a:lnTo>
                    <a:pt x="578" y="757"/>
                  </a:lnTo>
                  <a:lnTo>
                    <a:pt x="586" y="733"/>
                  </a:lnTo>
                  <a:lnTo>
                    <a:pt x="594" y="709"/>
                  </a:lnTo>
                  <a:lnTo>
                    <a:pt x="601" y="686"/>
                  </a:lnTo>
                  <a:lnTo>
                    <a:pt x="609" y="663"/>
                  </a:lnTo>
                  <a:lnTo>
                    <a:pt x="617" y="640"/>
                  </a:lnTo>
                  <a:lnTo>
                    <a:pt x="625" y="617"/>
                  </a:lnTo>
                  <a:lnTo>
                    <a:pt x="633" y="594"/>
                  </a:lnTo>
                  <a:lnTo>
                    <a:pt x="640" y="572"/>
                  </a:lnTo>
                  <a:lnTo>
                    <a:pt x="648" y="550"/>
                  </a:lnTo>
                  <a:lnTo>
                    <a:pt x="656" y="528"/>
                  </a:lnTo>
                  <a:lnTo>
                    <a:pt x="664" y="507"/>
                  </a:lnTo>
                  <a:lnTo>
                    <a:pt x="672" y="485"/>
                  </a:lnTo>
                  <a:lnTo>
                    <a:pt x="680" y="465"/>
                  </a:lnTo>
                  <a:lnTo>
                    <a:pt x="687" y="444"/>
                  </a:lnTo>
                  <a:lnTo>
                    <a:pt x="695" y="424"/>
                  </a:lnTo>
                  <a:lnTo>
                    <a:pt x="703" y="404"/>
                  </a:lnTo>
                  <a:lnTo>
                    <a:pt x="711" y="384"/>
                  </a:lnTo>
                  <a:lnTo>
                    <a:pt x="719" y="365"/>
                  </a:lnTo>
                  <a:lnTo>
                    <a:pt x="726" y="346"/>
                  </a:lnTo>
                  <a:lnTo>
                    <a:pt x="734" y="328"/>
                  </a:lnTo>
                  <a:lnTo>
                    <a:pt x="742" y="310"/>
                  </a:lnTo>
                  <a:lnTo>
                    <a:pt x="750" y="292"/>
                  </a:lnTo>
                  <a:lnTo>
                    <a:pt x="758" y="275"/>
                  </a:lnTo>
                  <a:lnTo>
                    <a:pt x="765" y="259"/>
                  </a:lnTo>
                  <a:lnTo>
                    <a:pt x="773" y="242"/>
                  </a:lnTo>
                  <a:lnTo>
                    <a:pt x="781" y="226"/>
                  </a:lnTo>
                  <a:lnTo>
                    <a:pt x="789" y="211"/>
                  </a:lnTo>
                  <a:lnTo>
                    <a:pt x="797" y="196"/>
                  </a:lnTo>
                  <a:lnTo>
                    <a:pt x="805" y="182"/>
                  </a:lnTo>
                  <a:lnTo>
                    <a:pt x="812" y="168"/>
                  </a:lnTo>
                  <a:lnTo>
                    <a:pt x="820" y="155"/>
                  </a:lnTo>
                  <a:lnTo>
                    <a:pt x="828" y="142"/>
                  </a:lnTo>
                  <a:lnTo>
                    <a:pt x="836" y="129"/>
                  </a:lnTo>
                  <a:lnTo>
                    <a:pt x="844" y="118"/>
                  </a:lnTo>
                  <a:lnTo>
                    <a:pt x="851" y="106"/>
                  </a:lnTo>
                  <a:lnTo>
                    <a:pt x="859" y="96"/>
                  </a:lnTo>
                  <a:lnTo>
                    <a:pt x="867" y="85"/>
                  </a:lnTo>
                  <a:lnTo>
                    <a:pt x="883" y="67"/>
                  </a:lnTo>
                  <a:lnTo>
                    <a:pt x="898" y="50"/>
                  </a:lnTo>
                  <a:lnTo>
                    <a:pt x="914" y="36"/>
                  </a:lnTo>
                  <a:lnTo>
                    <a:pt x="930" y="24"/>
                  </a:lnTo>
                  <a:lnTo>
                    <a:pt x="945" y="14"/>
                  </a:lnTo>
                  <a:lnTo>
                    <a:pt x="961" y="7"/>
                  </a:lnTo>
                  <a:lnTo>
                    <a:pt x="976" y="2"/>
                  </a:lnTo>
                  <a:lnTo>
                    <a:pt x="992" y="0"/>
                  </a:lnTo>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p:cNvSpPr>
              <a:spLocks/>
            </p:cNvSpPr>
            <p:nvPr/>
          </p:nvSpPr>
          <p:spPr bwMode="auto">
            <a:xfrm>
              <a:off x="1885" y="1134"/>
              <a:ext cx="343" cy="693"/>
            </a:xfrm>
            <a:custGeom>
              <a:avLst/>
              <a:gdLst>
                <a:gd name="T0" fmla="*/ 8 w 992"/>
                <a:gd name="T1" fmla="*/ 1999 h 2000"/>
                <a:gd name="T2" fmla="*/ 39 w 992"/>
                <a:gd name="T3" fmla="*/ 1992 h 2000"/>
                <a:gd name="T4" fmla="*/ 70 w 992"/>
                <a:gd name="T5" fmla="*/ 1975 h 2000"/>
                <a:gd name="T6" fmla="*/ 102 w 992"/>
                <a:gd name="T7" fmla="*/ 1949 h 2000"/>
                <a:gd name="T8" fmla="*/ 133 w 992"/>
                <a:gd name="T9" fmla="*/ 1914 h 2000"/>
                <a:gd name="T10" fmla="*/ 149 w 992"/>
                <a:gd name="T11" fmla="*/ 1893 h 2000"/>
                <a:gd name="T12" fmla="*/ 164 w 992"/>
                <a:gd name="T13" fmla="*/ 1870 h 2000"/>
                <a:gd name="T14" fmla="*/ 180 w 992"/>
                <a:gd name="T15" fmla="*/ 1844 h 2000"/>
                <a:gd name="T16" fmla="*/ 195 w 992"/>
                <a:gd name="T17" fmla="*/ 1817 h 2000"/>
                <a:gd name="T18" fmla="*/ 211 w 992"/>
                <a:gd name="T19" fmla="*/ 1788 h 2000"/>
                <a:gd name="T20" fmla="*/ 227 w 992"/>
                <a:gd name="T21" fmla="*/ 1757 h 2000"/>
                <a:gd name="T22" fmla="*/ 242 w 992"/>
                <a:gd name="T23" fmla="*/ 1724 h 2000"/>
                <a:gd name="T24" fmla="*/ 258 w 992"/>
                <a:gd name="T25" fmla="*/ 1689 h 2000"/>
                <a:gd name="T26" fmla="*/ 274 w 992"/>
                <a:gd name="T27" fmla="*/ 1653 h 2000"/>
                <a:gd name="T28" fmla="*/ 289 w 992"/>
                <a:gd name="T29" fmla="*/ 1615 h 2000"/>
                <a:gd name="T30" fmla="*/ 305 w 992"/>
                <a:gd name="T31" fmla="*/ 1575 h 2000"/>
                <a:gd name="T32" fmla="*/ 320 w 992"/>
                <a:gd name="T33" fmla="*/ 1534 h 2000"/>
                <a:gd name="T34" fmla="*/ 336 w 992"/>
                <a:gd name="T35" fmla="*/ 1492 h 2000"/>
                <a:gd name="T36" fmla="*/ 352 w 992"/>
                <a:gd name="T37" fmla="*/ 1449 h 2000"/>
                <a:gd name="T38" fmla="*/ 367 w 992"/>
                <a:gd name="T39" fmla="*/ 1405 h 2000"/>
                <a:gd name="T40" fmla="*/ 383 w 992"/>
                <a:gd name="T41" fmla="*/ 1359 h 2000"/>
                <a:gd name="T42" fmla="*/ 399 w 992"/>
                <a:gd name="T43" fmla="*/ 1313 h 2000"/>
                <a:gd name="T44" fmla="*/ 414 w 992"/>
                <a:gd name="T45" fmla="*/ 1266 h 2000"/>
                <a:gd name="T46" fmla="*/ 430 w 992"/>
                <a:gd name="T47" fmla="*/ 1219 h 2000"/>
                <a:gd name="T48" fmla="*/ 445 w 992"/>
                <a:gd name="T49" fmla="*/ 1170 h 2000"/>
                <a:gd name="T50" fmla="*/ 461 w 992"/>
                <a:gd name="T51" fmla="*/ 1122 h 2000"/>
                <a:gd name="T52" fmla="*/ 477 w 992"/>
                <a:gd name="T53" fmla="*/ 1073 h 2000"/>
                <a:gd name="T54" fmla="*/ 492 w 992"/>
                <a:gd name="T55" fmla="*/ 1024 h 2000"/>
                <a:gd name="T56" fmla="*/ 508 w 992"/>
                <a:gd name="T57" fmla="*/ 975 h 2000"/>
                <a:gd name="T58" fmla="*/ 524 w 992"/>
                <a:gd name="T59" fmla="*/ 926 h 2000"/>
                <a:gd name="T60" fmla="*/ 539 w 992"/>
                <a:gd name="T61" fmla="*/ 877 h 2000"/>
                <a:gd name="T62" fmla="*/ 555 w 992"/>
                <a:gd name="T63" fmla="*/ 829 h 2000"/>
                <a:gd name="T64" fmla="*/ 570 w 992"/>
                <a:gd name="T65" fmla="*/ 780 h 2000"/>
                <a:gd name="T66" fmla="*/ 586 w 992"/>
                <a:gd name="T67" fmla="*/ 733 h 2000"/>
                <a:gd name="T68" fmla="*/ 602 w 992"/>
                <a:gd name="T69" fmla="*/ 686 h 2000"/>
                <a:gd name="T70" fmla="*/ 617 w 992"/>
                <a:gd name="T71" fmla="*/ 640 h 2000"/>
                <a:gd name="T72" fmla="*/ 633 w 992"/>
                <a:gd name="T73" fmla="*/ 594 h 2000"/>
                <a:gd name="T74" fmla="*/ 649 w 992"/>
                <a:gd name="T75" fmla="*/ 550 h 2000"/>
                <a:gd name="T76" fmla="*/ 664 w 992"/>
                <a:gd name="T77" fmla="*/ 507 h 2000"/>
                <a:gd name="T78" fmla="*/ 680 w 992"/>
                <a:gd name="T79" fmla="*/ 465 h 2000"/>
                <a:gd name="T80" fmla="*/ 695 w 992"/>
                <a:gd name="T81" fmla="*/ 424 h 2000"/>
                <a:gd name="T82" fmla="*/ 711 w 992"/>
                <a:gd name="T83" fmla="*/ 384 h 2000"/>
                <a:gd name="T84" fmla="*/ 727 w 992"/>
                <a:gd name="T85" fmla="*/ 346 h 2000"/>
                <a:gd name="T86" fmla="*/ 742 w 992"/>
                <a:gd name="T87" fmla="*/ 310 h 2000"/>
                <a:gd name="T88" fmla="*/ 758 w 992"/>
                <a:gd name="T89" fmla="*/ 275 h 2000"/>
                <a:gd name="T90" fmla="*/ 774 w 992"/>
                <a:gd name="T91" fmla="*/ 242 h 2000"/>
                <a:gd name="T92" fmla="*/ 789 w 992"/>
                <a:gd name="T93" fmla="*/ 211 h 2000"/>
                <a:gd name="T94" fmla="*/ 805 w 992"/>
                <a:gd name="T95" fmla="*/ 182 h 2000"/>
                <a:gd name="T96" fmla="*/ 820 w 992"/>
                <a:gd name="T97" fmla="*/ 155 h 2000"/>
                <a:gd name="T98" fmla="*/ 836 w 992"/>
                <a:gd name="T99" fmla="*/ 129 h 2000"/>
                <a:gd name="T100" fmla="*/ 852 w 992"/>
                <a:gd name="T101" fmla="*/ 106 h 2000"/>
                <a:gd name="T102" fmla="*/ 867 w 992"/>
                <a:gd name="T103" fmla="*/ 85 h 2000"/>
                <a:gd name="T104" fmla="*/ 899 w 992"/>
                <a:gd name="T105" fmla="*/ 50 h 2000"/>
                <a:gd name="T106" fmla="*/ 930 w 992"/>
                <a:gd name="T107" fmla="*/ 24 h 2000"/>
                <a:gd name="T108" fmla="*/ 961 w 992"/>
                <a:gd name="T109" fmla="*/ 7 h 2000"/>
                <a:gd name="T110" fmla="*/ 992 w 992"/>
                <a:gd name="T111" fmla="*/ 0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92" h="2000">
                  <a:moveTo>
                    <a:pt x="0" y="2000"/>
                  </a:moveTo>
                  <a:lnTo>
                    <a:pt x="8" y="1999"/>
                  </a:lnTo>
                  <a:lnTo>
                    <a:pt x="24" y="1997"/>
                  </a:lnTo>
                  <a:lnTo>
                    <a:pt x="39" y="1992"/>
                  </a:lnTo>
                  <a:lnTo>
                    <a:pt x="55" y="1985"/>
                  </a:lnTo>
                  <a:lnTo>
                    <a:pt x="70" y="1975"/>
                  </a:lnTo>
                  <a:lnTo>
                    <a:pt x="86" y="1963"/>
                  </a:lnTo>
                  <a:lnTo>
                    <a:pt x="102" y="1949"/>
                  </a:lnTo>
                  <a:lnTo>
                    <a:pt x="117" y="1932"/>
                  </a:lnTo>
                  <a:lnTo>
                    <a:pt x="133" y="1914"/>
                  </a:lnTo>
                  <a:lnTo>
                    <a:pt x="141" y="1903"/>
                  </a:lnTo>
                  <a:lnTo>
                    <a:pt x="149" y="1893"/>
                  </a:lnTo>
                  <a:lnTo>
                    <a:pt x="156" y="1881"/>
                  </a:lnTo>
                  <a:lnTo>
                    <a:pt x="164" y="1870"/>
                  </a:lnTo>
                  <a:lnTo>
                    <a:pt x="172" y="1857"/>
                  </a:lnTo>
                  <a:lnTo>
                    <a:pt x="180" y="1844"/>
                  </a:lnTo>
                  <a:lnTo>
                    <a:pt x="188" y="1831"/>
                  </a:lnTo>
                  <a:lnTo>
                    <a:pt x="195" y="1817"/>
                  </a:lnTo>
                  <a:lnTo>
                    <a:pt x="203" y="1803"/>
                  </a:lnTo>
                  <a:lnTo>
                    <a:pt x="211" y="1788"/>
                  </a:lnTo>
                  <a:lnTo>
                    <a:pt x="219" y="1773"/>
                  </a:lnTo>
                  <a:lnTo>
                    <a:pt x="227" y="1757"/>
                  </a:lnTo>
                  <a:lnTo>
                    <a:pt x="235" y="1740"/>
                  </a:lnTo>
                  <a:lnTo>
                    <a:pt x="242" y="1724"/>
                  </a:lnTo>
                  <a:lnTo>
                    <a:pt x="250" y="1707"/>
                  </a:lnTo>
                  <a:lnTo>
                    <a:pt x="258" y="1689"/>
                  </a:lnTo>
                  <a:lnTo>
                    <a:pt x="266" y="1671"/>
                  </a:lnTo>
                  <a:lnTo>
                    <a:pt x="274" y="1653"/>
                  </a:lnTo>
                  <a:lnTo>
                    <a:pt x="281" y="1634"/>
                  </a:lnTo>
                  <a:lnTo>
                    <a:pt x="289" y="1615"/>
                  </a:lnTo>
                  <a:lnTo>
                    <a:pt x="297" y="1595"/>
                  </a:lnTo>
                  <a:lnTo>
                    <a:pt x="305" y="1575"/>
                  </a:lnTo>
                  <a:lnTo>
                    <a:pt x="313" y="1555"/>
                  </a:lnTo>
                  <a:lnTo>
                    <a:pt x="320" y="1534"/>
                  </a:lnTo>
                  <a:lnTo>
                    <a:pt x="328" y="1514"/>
                  </a:lnTo>
                  <a:lnTo>
                    <a:pt x="336" y="1492"/>
                  </a:lnTo>
                  <a:lnTo>
                    <a:pt x="344" y="1471"/>
                  </a:lnTo>
                  <a:lnTo>
                    <a:pt x="352" y="1449"/>
                  </a:lnTo>
                  <a:lnTo>
                    <a:pt x="360" y="1427"/>
                  </a:lnTo>
                  <a:lnTo>
                    <a:pt x="367" y="1405"/>
                  </a:lnTo>
                  <a:lnTo>
                    <a:pt x="375" y="1382"/>
                  </a:lnTo>
                  <a:lnTo>
                    <a:pt x="383" y="1359"/>
                  </a:lnTo>
                  <a:lnTo>
                    <a:pt x="391" y="1336"/>
                  </a:lnTo>
                  <a:lnTo>
                    <a:pt x="399" y="1313"/>
                  </a:lnTo>
                  <a:lnTo>
                    <a:pt x="406" y="1290"/>
                  </a:lnTo>
                  <a:lnTo>
                    <a:pt x="414" y="1266"/>
                  </a:lnTo>
                  <a:lnTo>
                    <a:pt x="422" y="1242"/>
                  </a:lnTo>
                  <a:lnTo>
                    <a:pt x="430" y="1219"/>
                  </a:lnTo>
                  <a:lnTo>
                    <a:pt x="438" y="1195"/>
                  </a:lnTo>
                  <a:lnTo>
                    <a:pt x="445" y="1170"/>
                  </a:lnTo>
                  <a:lnTo>
                    <a:pt x="453" y="1146"/>
                  </a:lnTo>
                  <a:lnTo>
                    <a:pt x="461" y="1122"/>
                  </a:lnTo>
                  <a:lnTo>
                    <a:pt x="469" y="1098"/>
                  </a:lnTo>
                  <a:lnTo>
                    <a:pt x="477" y="1073"/>
                  </a:lnTo>
                  <a:lnTo>
                    <a:pt x="485" y="1049"/>
                  </a:lnTo>
                  <a:lnTo>
                    <a:pt x="492" y="1024"/>
                  </a:lnTo>
                  <a:lnTo>
                    <a:pt x="500" y="1000"/>
                  </a:lnTo>
                  <a:lnTo>
                    <a:pt x="508" y="975"/>
                  </a:lnTo>
                  <a:lnTo>
                    <a:pt x="516" y="950"/>
                  </a:lnTo>
                  <a:lnTo>
                    <a:pt x="524" y="926"/>
                  </a:lnTo>
                  <a:lnTo>
                    <a:pt x="531" y="901"/>
                  </a:lnTo>
                  <a:lnTo>
                    <a:pt x="539" y="877"/>
                  </a:lnTo>
                  <a:lnTo>
                    <a:pt x="547" y="853"/>
                  </a:lnTo>
                  <a:lnTo>
                    <a:pt x="555" y="829"/>
                  </a:lnTo>
                  <a:lnTo>
                    <a:pt x="563" y="804"/>
                  </a:lnTo>
                  <a:lnTo>
                    <a:pt x="570" y="780"/>
                  </a:lnTo>
                  <a:lnTo>
                    <a:pt x="578" y="757"/>
                  </a:lnTo>
                  <a:lnTo>
                    <a:pt x="586" y="733"/>
                  </a:lnTo>
                  <a:lnTo>
                    <a:pt x="594" y="709"/>
                  </a:lnTo>
                  <a:lnTo>
                    <a:pt x="602" y="686"/>
                  </a:lnTo>
                  <a:lnTo>
                    <a:pt x="610" y="663"/>
                  </a:lnTo>
                  <a:lnTo>
                    <a:pt x="617" y="640"/>
                  </a:lnTo>
                  <a:lnTo>
                    <a:pt x="625" y="617"/>
                  </a:lnTo>
                  <a:lnTo>
                    <a:pt x="633" y="594"/>
                  </a:lnTo>
                  <a:lnTo>
                    <a:pt x="641" y="572"/>
                  </a:lnTo>
                  <a:lnTo>
                    <a:pt x="649" y="550"/>
                  </a:lnTo>
                  <a:lnTo>
                    <a:pt x="656" y="528"/>
                  </a:lnTo>
                  <a:lnTo>
                    <a:pt x="664" y="507"/>
                  </a:lnTo>
                  <a:lnTo>
                    <a:pt x="672" y="485"/>
                  </a:lnTo>
                  <a:lnTo>
                    <a:pt x="680" y="465"/>
                  </a:lnTo>
                  <a:lnTo>
                    <a:pt x="688" y="444"/>
                  </a:lnTo>
                  <a:lnTo>
                    <a:pt x="695" y="424"/>
                  </a:lnTo>
                  <a:lnTo>
                    <a:pt x="703" y="404"/>
                  </a:lnTo>
                  <a:lnTo>
                    <a:pt x="711" y="384"/>
                  </a:lnTo>
                  <a:lnTo>
                    <a:pt x="719" y="365"/>
                  </a:lnTo>
                  <a:lnTo>
                    <a:pt x="727" y="346"/>
                  </a:lnTo>
                  <a:lnTo>
                    <a:pt x="735" y="328"/>
                  </a:lnTo>
                  <a:lnTo>
                    <a:pt x="742" y="310"/>
                  </a:lnTo>
                  <a:lnTo>
                    <a:pt x="750" y="292"/>
                  </a:lnTo>
                  <a:lnTo>
                    <a:pt x="758" y="275"/>
                  </a:lnTo>
                  <a:lnTo>
                    <a:pt x="766" y="259"/>
                  </a:lnTo>
                  <a:lnTo>
                    <a:pt x="774" y="242"/>
                  </a:lnTo>
                  <a:lnTo>
                    <a:pt x="781" y="226"/>
                  </a:lnTo>
                  <a:lnTo>
                    <a:pt x="789" y="211"/>
                  </a:lnTo>
                  <a:lnTo>
                    <a:pt x="797" y="196"/>
                  </a:lnTo>
                  <a:lnTo>
                    <a:pt x="805" y="182"/>
                  </a:lnTo>
                  <a:lnTo>
                    <a:pt x="813" y="168"/>
                  </a:lnTo>
                  <a:lnTo>
                    <a:pt x="820" y="155"/>
                  </a:lnTo>
                  <a:lnTo>
                    <a:pt x="828" y="142"/>
                  </a:lnTo>
                  <a:lnTo>
                    <a:pt x="836" y="129"/>
                  </a:lnTo>
                  <a:lnTo>
                    <a:pt x="844" y="118"/>
                  </a:lnTo>
                  <a:lnTo>
                    <a:pt x="852" y="106"/>
                  </a:lnTo>
                  <a:lnTo>
                    <a:pt x="860" y="96"/>
                  </a:lnTo>
                  <a:lnTo>
                    <a:pt x="867" y="85"/>
                  </a:lnTo>
                  <a:lnTo>
                    <a:pt x="883" y="67"/>
                  </a:lnTo>
                  <a:lnTo>
                    <a:pt x="899" y="50"/>
                  </a:lnTo>
                  <a:lnTo>
                    <a:pt x="914" y="36"/>
                  </a:lnTo>
                  <a:lnTo>
                    <a:pt x="930" y="24"/>
                  </a:lnTo>
                  <a:lnTo>
                    <a:pt x="945" y="14"/>
                  </a:lnTo>
                  <a:lnTo>
                    <a:pt x="961" y="7"/>
                  </a:lnTo>
                  <a:lnTo>
                    <a:pt x="977" y="2"/>
                  </a:lnTo>
                  <a:lnTo>
                    <a:pt x="992" y="0"/>
                  </a:lnTo>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p:cNvSpPr>
              <a:spLocks/>
            </p:cNvSpPr>
            <p:nvPr/>
          </p:nvSpPr>
          <p:spPr bwMode="auto">
            <a:xfrm>
              <a:off x="2000" y="1134"/>
              <a:ext cx="343" cy="693"/>
            </a:xfrm>
            <a:custGeom>
              <a:avLst/>
              <a:gdLst>
                <a:gd name="T0" fmla="*/ 7 w 992"/>
                <a:gd name="T1" fmla="*/ 1999 h 2000"/>
                <a:gd name="T2" fmla="*/ 39 w 992"/>
                <a:gd name="T3" fmla="*/ 1992 h 2000"/>
                <a:gd name="T4" fmla="*/ 70 w 992"/>
                <a:gd name="T5" fmla="*/ 1975 h 2000"/>
                <a:gd name="T6" fmla="*/ 101 w 992"/>
                <a:gd name="T7" fmla="*/ 1949 h 2000"/>
                <a:gd name="T8" fmla="*/ 132 w 992"/>
                <a:gd name="T9" fmla="*/ 1914 h 2000"/>
                <a:gd name="T10" fmla="*/ 148 w 992"/>
                <a:gd name="T11" fmla="*/ 1893 h 2000"/>
                <a:gd name="T12" fmla="*/ 164 w 992"/>
                <a:gd name="T13" fmla="*/ 1870 h 2000"/>
                <a:gd name="T14" fmla="*/ 179 w 992"/>
                <a:gd name="T15" fmla="*/ 1844 h 2000"/>
                <a:gd name="T16" fmla="*/ 195 w 992"/>
                <a:gd name="T17" fmla="*/ 1817 h 2000"/>
                <a:gd name="T18" fmla="*/ 210 w 992"/>
                <a:gd name="T19" fmla="*/ 1788 h 2000"/>
                <a:gd name="T20" fmla="*/ 226 w 992"/>
                <a:gd name="T21" fmla="*/ 1757 h 2000"/>
                <a:gd name="T22" fmla="*/ 242 w 992"/>
                <a:gd name="T23" fmla="*/ 1724 h 2000"/>
                <a:gd name="T24" fmla="*/ 257 w 992"/>
                <a:gd name="T25" fmla="*/ 1689 h 2000"/>
                <a:gd name="T26" fmla="*/ 273 w 992"/>
                <a:gd name="T27" fmla="*/ 1653 h 2000"/>
                <a:gd name="T28" fmla="*/ 289 w 992"/>
                <a:gd name="T29" fmla="*/ 1615 h 2000"/>
                <a:gd name="T30" fmla="*/ 304 w 992"/>
                <a:gd name="T31" fmla="*/ 1575 h 2000"/>
                <a:gd name="T32" fmla="*/ 320 w 992"/>
                <a:gd name="T33" fmla="*/ 1534 h 2000"/>
                <a:gd name="T34" fmla="*/ 335 w 992"/>
                <a:gd name="T35" fmla="*/ 1492 h 2000"/>
                <a:gd name="T36" fmla="*/ 351 w 992"/>
                <a:gd name="T37" fmla="*/ 1449 h 2000"/>
                <a:gd name="T38" fmla="*/ 367 w 992"/>
                <a:gd name="T39" fmla="*/ 1405 h 2000"/>
                <a:gd name="T40" fmla="*/ 382 w 992"/>
                <a:gd name="T41" fmla="*/ 1359 h 2000"/>
                <a:gd name="T42" fmla="*/ 398 w 992"/>
                <a:gd name="T43" fmla="*/ 1313 h 2000"/>
                <a:gd name="T44" fmla="*/ 414 w 992"/>
                <a:gd name="T45" fmla="*/ 1266 h 2000"/>
                <a:gd name="T46" fmla="*/ 429 w 992"/>
                <a:gd name="T47" fmla="*/ 1219 h 2000"/>
                <a:gd name="T48" fmla="*/ 445 w 992"/>
                <a:gd name="T49" fmla="*/ 1170 h 2000"/>
                <a:gd name="T50" fmla="*/ 460 w 992"/>
                <a:gd name="T51" fmla="*/ 1122 h 2000"/>
                <a:gd name="T52" fmla="*/ 476 w 992"/>
                <a:gd name="T53" fmla="*/ 1073 h 2000"/>
                <a:gd name="T54" fmla="*/ 492 w 992"/>
                <a:gd name="T55" fmla="*/ 1024 h 2000"/>
                <a:gd name="T56" fmla="*/ 507 w 992"/>
                <a:gd name="T57" fmla="*/ 975 h 2000"/>
                <a:gd name="T58" fmla="*/ 523 w 992"/>
                <a:gd name="T59" fmla="*/ 926 h 2000"/>
                <a:gd name="T60" fmla="*/ 539 w 992"/>
                <a:gd name="T61" fmla="*/ 877 h 2000"/>
                <a:gd name="T62" fmla="*/ 554 w 992"/>
                <a:gd name="T63" fmla="*/ 829 h 2000"/>
                <a:gd name="T64" fmla="*/ 570 w 992"/>
                <a:gd name="T65" fmla="*/ 780 h 2000"/>
                <a:gd name="T66" fmla="*/ 585 w 992"/>
                <a:gd name="T67" fmla="*/ 733 h 2000"/>
                <a:gd name="T68" fmla="*/ 601 w 992"/>
                <a:gd name="T69" fmla="*/ 686 h 2000"/>
                <a:gd name="T70" fmla="*/ 617 w 992"/>
                <a:gd name="T71" fmla="*/ 640 h 2000"/>
                <a:gd name="T72" fmla="*/ 632 w 992"/>
                <a:gd name="T73" fmla="*/ 594 h 2000"/>
                <a:gd name="T74" fmla="*/ 648 w 992"/>
                <a:gd name="T75" fmla="*/ 550 h 2000"/>
                <a:gd name="T76" fmla="*/ 664 w 992"/>
                <a:gd name="T77" fmla="*/ 507 h 2000"/>
                <a:gd name="T78" fmla="*/ 679 w 992"/>
                <a:gd name="T79" fmla="*/ 465 h 2000"/>
                <a:gd name="T80" fmla="*/ 695 w 992"/>
                <a:gd name="T81" fmla="*/ 424 h 2000"/>
                <a:gd name="T82" fmla="*/ 710 w 992"/>
                <a:gd name="T83" fmla="*/ 384 h 2000"/>
                <a:gd name="T84" fmla="*/ 726 w 992"/>
                <a:gd name="T85" fmla="*/ 346 h 2000"/>
                <a:gd name="T86" fmla="*/ 742 w 992"/>
                <a:gd name="T87" fmla="*/ 310 h 2000"/>
                <a:gd name="T88" fmla="*/ 757 w 992"/>
                <a:gd name="T89" fmla="*/ 275 h 2000"/>
                <a:gd name="T90" fmla="*/ 773 w 992"/>
                <a:gd name="T91" fmla="*/ 242 h 2000"/>
                <a:gd name="T92" fmla="*/ 789 w 992"/>
                <a:gd name="T93" fmla="*/ 211 h 2000"/>
                <a:gd name="T94" fmla="*/ 804 w 992"/>
                <a:gd name="T95" fmla="*/ 182 h 2000"/>
                <a:gd name="T96" fmla="*/ 820 w 992"/>
                <a:gd name="T97" fmla="*/ 155 h 2000"/>
                <a:gd name="T98" fmla="*/ 835 w 992"/>
                <a:gd name="T99" fmla="*/ 129 h 2000"/>
                <a:gd name="T100" fmla="*/ 851 w 992"/>
                <a:gd name="T101" fmla="*/ 106 h 2000"/>
                <a:gd name="T102" fmla="*/ 867 w 992"/>
                <a:gd name="T103" fmla="*/ 85 h 2000"/>
                <a:gd name="T104" fmla="*/ 898 w 992"/>
                <a:gd name="T105" fmla="*/ 50 h 2000"/>
                <a:gd name="T106" fmla="*/ 929 w 992"/>
                <a:gd name="T107" fmla="*/ 24 h 2000"/>
                <a:gd name="T108" fmla="*/ 960 w 992"/>
                <a:gd name="T109" fmla="*/ 7 h 2000"/>
                <a:gd name="T110" fmla="*/ 992 w 992"/>
                <a:gd name="T111" fmla="*/ 0 h 2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92" h="2000">
                  <a:moveTo>
                    <a:pt x="0" y="2000"/>
                  </a:moveTo>
                  <a:lnTo>
                    <a:pt x="7" y="1999"/>
                  </a:lnTo>
                  <a:lnTo>
                    <a:pt x="23" y="1997"/>
                  </a:lnTo>
                  <a:lnTo>
                    <a:pt x="39" y="1992"/>
                  </a:lnTo>
                  <a:lnTo>
                    <a:pt x="54" y="1985"/>
                  </a:lnTo>
                  <a:lnTo>
                    <a:pt x="70" y="1975"/>
                  </a:lnTo>
                  <a:lnTo>
                    <a:pt x="85" y="1963"/>
                  </a:lnTo>
                  <a:lnTo>
                    <a:pt x="101" y="1949"/>
                  </a:lnTo>
                  <a:lnTo>
                    <a:pt x="117" y="1932"/>
                  </a:lnTo>
                  <a:lnTo>
                    <a:pt x="132" y="1914"/>
                  </a:lnTo>
                  <a:lnTo>
                    <a:pt x="140" y="1903"/>
                  </a:lnTo>
                  <a:lnTo>
                    <a:pt x="148" y="1893"/>
                  </a:lnTo>
                  <a:lnTo>
                    <a:pt x="156" y="1881"/>
                  </a:lnTo>
                  <a:lnTo>
                    <a:pt x="164" y="1870"/>
                  </a:lnTo>
                  <a:lnTo>
                    <a:pt x="171" y="1857"/>
                  </a:lnTo>
                  <a:lnTo>
                    <a:pt x="179" y="1844"/>
                  </a:lnTo>
                  <a:lnTo>
                    <a:pt x="187" y="1831"/>
                  </a:lnTo>
                  <a:lnTo>
                    <a:pt x="195" y="1817"/>
                  </a:lnTo>
                  <a:lnTo>
                    <a:pt x="203" y="1803"/>
                  </a:lnTo>
                  <a:lnTo>
                    <a:pt x="210" y="1788"/>
                  </a:lnTo>
                  <a:lnTo>
                    <a:pt x="218" y="1773"/>
                  </a:lnTo>
                  <a:lnTo>
                    <a:pt x="226" y="1757"/>
                  </a:lnTo>
                  <a:lnTo>
                    <a:pt x="234" y="1740"/>
                  </a:lnTo>
                  <a:lnTo>
                    <a:pt x="242" y="1724"/>
                  </a:lnTo>
                  <a:lnTo>
                    <a:pt x="250" y="1707"/>
                  </a:lnTo>
                  <a:lnTo>
                    <a:pt x="257" y="1689"/>
                  </a:lnTo>
                  <a:lnTo>
                    <a:pt x="265" y="1671"/>
                  </a:lnTo>
                  <a:lnTo>
                    <a:pt x="273" y="1653"/>
                  </a:lnTo>
                  <a:lnTo>
                    <a:pt x="281" y="1634"/>
                  </a:lnTo>
                  <a:lnTo>
                    <a:pt x="289" y="1615"/>
                  </a:lnTo>
                  <a:lnTo>
                    <a:pt x="296" y="1595"/>
                  </a:lnTo>
                  <a:lnTo>
                    <a:pt x="304" y="1575"/>
                  </a:lnTo>
                  <a:lnTo>
                    <a:pt x="312" y="1555"/>
                  </a:lnTo>
                  <a:lnTo>
                    <a:pt x="320" y="1534"/>
                  </a:lnTo>
                  <a:lnTo>
                    <a:pt x="328" y="1514"/>
                  </a:lnTo>
                  <a:lnTo>
                    <a:pt x="335" y="1492"/>
                  </a:lnTo>
                  <a:lnTo>
                    <a:pt x="343" y="1471"/>
                  </a:lnTo>
                  <a:lnTo>
                    <a:pt x="351" y="1449"/>
                  </a:lnTo>
                  <a:lnTo>
                    <a:pt x="359" y="1427"/>
                  </a:lnTo>
                  <a:lnTo>
                    <a:pt x="367" y="1405"/>
                  </a:lnTo>
                  <a:lnTo>
                    <a:pt x="375" y="1382"/>
                  </a:lnTo>
                  <a:lnTo>
                    <a:pt x="382" y="1359"/>
                  </a:lnTo>
                  <a:lnTo>
                    <a:pt x="390" y="1336"/>
                  </a:lnTo>
                  <a:lnTo>
                    <a:pt x="398" y="1313"/>
                  </a:lnTo>
                  <a:lnTo>
                    <a:pt x="406" y="1290"/>
                  </a:lnTo>
                  <a:lnTo>
                    <a:pt x="414" y="1266"/>
                  </a:lnTo>
                  <a:lnTo>
                    <a:pt x="421" y="1242"/>
                  </a:lnTo>
                  <a:lnTo>
                    <a:pt x="429" y="1219"/>
                  </a:lnTo>
                  <a:lnTo>
                    <a:pt x="437" y="1195"/>
                  </a:lnTo>
                  <a:lnTo>
                    <a:pt x="445" y="1170"/>
                  </a:lnTo>
                  <a:lnTo>
                    <a:pt x="453" y="1146"/>
                  </a:lnTo>
                  <a:lnTo>
                    <a:pt x="460" y="1122"/>
                  </a:lnTo>
                  <a:lnTo>
                    <a:pt x="468" y="1098"/>
                  </a:lnTo>
                  <a:lnTo>
                    <a:pt x="476" y="1073"/>
                  </a:lnTo>
                  <a:lnTo>
                    <a:pt x="484" y="1049"/>
                  </a:lnTo>
                  <a:lnTo>
                    <a:pt x="492" y="1024"/>
                  </a:lnTo>
                  <a:lnTo>
                    <a:pt x="500" y="1000"/>
                  </a:lnTo>
                  <a:lnTo>
                    <a:pt x="507" y="975"/>
                  </a:lnTo>
                  <a:lnTo>
                    <a:pt x="515" y="950"/>
                  </a:lnTo>
                  <a:lnTo>
                    <a:pt x="523" y="926"/>
                  </a:lnTo>
                  <a:lnTo>
                    <a:pt x="531" y="901"/>
                  </a:lnTo>
                  <a:lnTo>
                    <a:pt x="539" y="877"/>
                  </a:lnTo>
                  <a:lnTo>
                    <a:pt x="546" y="853"/>
                  </a:lnTo>
                  <a:lnTo>
                    <a:pt x="554" y="829"/>
                  </a:lnTo>
                  <a:lnTo>
                    <a:pt x="562" y="804"/>
                  </a:lnTo>
                  <a:lnTo>
                    <a:pt x="570" y="780"/>
                  </a:lnTo>
                  <a:lnTo>
                    <a:pt x="578" y="757"/>
                  </a:lnTo>
                  <a:lnTo>
                    <a:pt x="585" y="733"/>
                  </a:lnTo>
                  <a:lnTo>
                    <a:pt x="593" y="709"/>
                  </a:lnTo>
                  <a:lnTo>
                    <a:pt x="601" y="686"/>
                  </a:lnTo>
                  <a:lnTo>
                    <a:pt x="609" y="663"/>
                  </a:lnTo>
                  <a:lnTo>
                    <a:pt x="617" y="640"/>
                  </a:lnTo>
                  <a:lnTo>
                    <a:pt x="625" y="617"/>
                  </a:lnTo>
                  <a:lnTo>
                    <a:pt x="632" y="594"/>
                  </a:lnTo>
                  <a:lnTo>
                    <a:pt x="640" y="572"/>
                  </a:lnTo>
                  <a:lnTo>
                    <a:pt x="648" y="550"/>
                  </a:lnTo>
                  <a:lnTo>
                    <a:pt x="656" y="528"/>
                  </a:lnTo>
                  <a:lnTo>
                    <a:pt x="664" y="507"/>
                  </a:lnTo>
                  <a:lnTo>
                    <a:pt x="671" y="485"/>
                  </a:lnTo>
                  <a:lnTo>
                    <a:pt x="679" y="465"/>
                  </a:lnTo>
                  <a:lnTo>
                    <a:pt x="687" y="444"/>
                  </a:lnTo>
                  <a:lnTo>
                    <a:pt x="695" y="424"/>
                  </a:lnTo>
                  <a:lnTo>
                    <a:pt x="703" y="404"/>
                  </a:lnTo>
                  <a:lnTo>
                    <a:pt x="710" y="384"/>
                  </a:lnTo>
                  <a:lnTo>
                    <a:pt x="718" y="365"/>
                  </a:lnTo>
                  <a:lnTo>
                    <a:pt x="726" y="346"/>
                  </a:lnTo>
                  <a:lnTo>
                    <a:pt x="734" y="328"/>
                  </a:lnTo>
                  <a:lnTo>
                    <a:pt x="742" y="310"/>
                  </a:lnTo>
                  <a:lnTo>
                    <a:pt x="750" y="292"/>
                  </a:lnTo>
                  <a:lnTo>
                    <a:pt x="757" y="275"/>
                  </a:lnTo>
                  <a:lnTo>
                    <a:pt x="765" y="259"/>
                  </a:lnTo>
                  <a:lnTo>
                    <a:pt x="773" y="242"/>
                  </a:lnTo>
                  <a:lnTo>
                    <a:pt x="781" y="226"/>
                  </a:lnTo>
                  <a:lnTo>
                    <a:pt x="789" y="211"/>
                  </a:lnTo>
                  <a:lnTo>
                    <a:pt x="796" y="196"/>
                  </a:lnTo>
                  <a:lnTo>
                    <a:pt x="804" y="182"/>
                  </a:lnTo>
                  <a:lnTo>
                    <a:pt x="812" y="168"/>
                  </a:lnTo>
                  <a:lnTo>
                    <a:pt x="820" y="155"/>
                  </a:lnTo>
                  <a:lnTo>
                    <a:pt x="828" y="142"/>
                  </a:lnTo>
                  <a:lnTo>
                    <a:pt x="835" y="129"/>
                  </a:lnTo>
                  <a:lnTo>
                    <a:pt x="843" y="118"/>
                  </a:lnTo>
                  <a:lnTo>
                    <a:pt x="851" y="106"/>
                  </a:lnTo>
                  <a:lnTo>
                    <a:pt x="859" y="96"/>
                  </a:lnTo>
                  <a:lnTo>
                    <a:pt x="867" y="85"/>
                  </a:lnTo>
                  <a:lnTo>
                    <a:pt x="882" y="67"/>
                  </a:lnTo>
                  <a:lnTo>
                    <a:pt x="898" y="50"/>
                  </a:lnTo>
                  <a:lnTo>
                    <a:pt x="914" y="36"/>
                  </a:lnTo>
                  <a:lnTo>
                    <a:pt x="929" y="24"/>
                  </a:lnTo>
                  <a:lnTo>
                    <a:pt x="945" y="14"/>
                  </a:lnTo>
                  <a:lnTo>
                    <a:pt x="960" y="7"/>
                  </a:lnTo>
                  <a:lnTo>
                    <a:pt x="976" y="2"/>
                  </a:lnTo>
                  <a:lnTo>
                    <a:pt x="992" y="0"/>
                  </a:lnTo>
                </a:path>
              </a:pathLst>
            </a:custGeom>
            <a:noFill/>
            <a:ln w="269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9"/>
            <p:cNvSpPr>
              <a:spLocks noChangeShapeType="1"/>
            </p:cNvSpPr>
            <p:nvPr/>
          </p:nvSpPr>
          <p:spPr bwMode="auto">
            <a:xfrm>
              <a:off x="444" y="1827"/>
              <a:ext cx="2075" cy="0"/>
            </a:xfrm>
            <a:prstGeom prst="line">
              <a:avLst/>
            </a:prstGeom>
            <a:noFill/>
            <a:ln w="26988" cap="rnd">
              <a:solidFill>
                <a:srgbClr val="FF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3" name="Group 22"/>
          <p:cNvGrpSpPr>
            <a:grpSpLocks noChangeAspect="1"/>
          </p:cNvGrpSpPr>
          <p:nvPr/>
        </p:nvGrpSpPr>
        <p:grpSpPr bwMode="auto">
          <a:xfrm>
            <a:off x="5449888" y="1668463"/>
            <a:ext cx="1835150" cy="1835150"/>
            <a:chOff x="3433" y="1051"/>
            <a:chExt cx="1156" cy="1156"/>
          </a:xfrm>
        </p:grpSpPr>
        <p:sp>
          <p:nvSpPr>
            <p:cNvPr id="26" name="Oval 24"/>
            <p:cNvSpPr>
              <a:spLocks noChangeArrowheads="1"/>
            </p:cNvSpPr>
            <p:nvPr/>
          </p:nvSpPr>
          <p:spPr bwMode="auto">
            <a:xfrm>
              <a:off x="3915" y="1533"/>
              <a:ext cx="192" cy="192"/>
            </a:xfrm>
            <a:prstGeom prst="ellipse">
              <a:avLst/>
            </a:pr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Oval 25"/>
            <p:cNvSpPr>
              <a:spLocks noChangeArrowheads="1"/>
            </p:cNvSpPr>
            <p:nvPr/>
          </p:nvSpPr>
          <p:spPr bwMode="auto">
            <a:xfrm>
              <a:off x="3818" y="1436"/>
              <a:ext cx="386" cy="385"/>
            </a:xfrm>
            <a:prstGeom prst="ellipse">
              <a:avLst/>
            </a:pr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26"/>
            <p:cNvSpPr>
              <a:spLocks noChangeArrowheads="1"/>
            </p:cNvSpPr>
            <p:nvPr/>
          </p:nvSpPr>
          <p:spPr bwMode="auto">
            <a:xfrm>
              <a:off x="3722" y="1340"/>
              <a:ext cx="578" cy="578"/>
            </a:xfrm>
            <a:prstGeom prst="ellipse">
              <a:avLst/>
            </a:pr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Oval 27"/>
            <p:cNvSpPr>
              <a:spLocks noChangeArrowheads="1"/>
            </p:cNvSpPr>
            <p:nvPr/>
          </p:nvSpPr>
          <p:spPr bwMode="auto">
            <a:xfrm>
              <a:off x="3626" y="1244"/>
              <a:ext cx="770" cy="770"/>
            </a:xfrm>
            <a:prstGeom prst="ellipse">
              <a:avLst/>
            </a:pr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28"/>
            <p:cNvSpPr>
              <a:spLocks noChangeArrowheads="1"/>
            </p:cNvSpPr>
            <p:nvPr/>
          </p:nvSpPr>
          <p:spPr bwMode="auto">
            <a:xfrm>
              <a:off x="3529" y="1147"/>
              <a:ext cx="964" cy="963"/>
            </a:xfrm>
            <a:prstGeom prst="ellipse">
              <a:avLst/>
            </a:pr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Oval 29"/>
            <p:cNvSpPr>
              <a:spLocks noChangeArrowheads="1"/>
            </p:cNvSpPr>
            <p:nvPr/>
          </p:nvSpPr>
          <p:spPr bwMode="auto">
            <a:xfrm>
              <a:off x="3433" y="1051"/>
              <a:ext cx="1156" cy="1156"/>
            </a:xfrm>
            <a:prstGeom prst="ellipse">
              <a:avLst/>
            </a:pr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261613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偏微分方程分类</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3211033"/>
                <a:ext cx="7886700" cy="2965930"/>
              </a:xfrm>
            </p:spPr>
            <p:txBody>
              <a:bodyPr>
                <a:normAutofit lnSpcReduction="10000"/>
              </a:bodyPr>
              <a:lstStyle/>
              <a:p>
                <a:pPr>
                  <a:lnSpc>
                    <a:spcPct val="100000"/>
                  </a:lnSpc>
                </a:pPr>
                <a:r>
                  <a:rPr lang="zh-CN" altLang="en-US" dirty="0" smtClean="0">
                    <a:latin typeface="楷体" panose="02010609060101010101" pitchFamily="49" charset="-122"/>
                    <a:ea typeface="楷体" panose="02010609060101010101" pitchFamily="49" charset="-122"/>
                  </a:rPr>
                  <a:t>热传导方程</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扩散方程，抛物型方程</a:t>
                </a:r>
                <a:r>
                  <a:rPr lang="en-US" altLang="zh-CN" dirty="0" smtClean="0">
                    <a:latin typeface="楷体" panose="02010609060101010101" pitchFamily="49" charset="-122"/>
                    <a:ea typeface="楷体" panose="02010609060101010101" pitchFamily="49" charset="-122"/>
                  </a:rPr>
                  <a:t>)</a:t>
                </a:r>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𝑢</m:t>
                          </m:r>
                        </m:num>
                        <m:den>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m:t>
                          </m:r>
                        </m:den>
                      </m:f>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𝑎</m:t>
                          </m:r>
                        </m:e>
                        <m:sup>
                          <m:r>
                            <a:rPr lang="en-US" altLang="zh-CN" b="0" i="1" smtClean="0">
                              <a:latin typeface="Cambria Math" panose="02040503050406030204" pitchFamily="18" charset="0"/>
                              <a:ea typeface="楷体" panose="02010609060101010101" pitchFamily="49" charset="-122"/>
                            </a:rPr>
                            <m:t>2</m:t>
                          </m:r>
                        </m:sup>
                      </m:sSup>
                      <m:d>
                        <m:dPr>
                          <m:ctrlPr>
                            <a:rPr lang="en-US" altLang="zh-CN" b="0" i="1" smtClean="0">
                              <a:latin typeface="Cambria Math" panose="02040503050406030204" pitchFamily="18" charset="0"/>
                              <a:ea typeface="楷体" panose="02010609060101010101" pitchFamily="49" charset="-122"/>
                            </a:rPr>
                          </m:ctrlPr>
                        </m:dPr>
                        <m:e>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m:t>
                                  </m:r>
                                </m:e>
                                <m:sup>
                                  <m:r>
                                    <a:rPr lang="en-US" altLang="zh-CN" i="1">
                                      <a:latin typeface="Cambria Math" panose="02040503050406030204" pitchFamily="18" charset="0"/>
                                      <a:ea typeface="楷体" panose="02010609060101010101" pitchFamily="49" charset="-122"/>
                                    </a:rPr>
                                    <m:t>2</m:t>
                                  </m:r>
                                </m:sup>
                              </m:sSup>
                              <m:r>
                                <a:rPr lang="en-US" altLang="zh-CN" i="1">
                                  <a:latin typeface="Cambria Math" panose="02040503050406030204" pitchFamily="18" charset="0"/>
                                  <a:ea typeface="楷体" panose="02010609060101010101" pitchFamily="49" charset="-122"/>
                                </a:rPr>
                                <m:t>𝑢</m:t>
                              </m:r>
                            </m:num>
                            <m:den>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𝑥</m:t>
                                  </m:r>
                                </m:e>
                                <m:sup>
                                  <m:r>
                                    <a:rPr lang="en-US" altLang="zh-CN" i="1">
                                      <a:latin typeface="Cambria Math" panose="02040503050406030204" pitchFamily="18" charset="0"/>
                                      <a:ea typeface="楷体" panose="02010609060101010101" pitchFamily="49" charset="-122"/>
                                    </a:rPr>
                                    <m:t>2</m:t>
                                  </m:r>
                                </m:sup>
                              </m:sSup>
                            </m:den>
                          </m:f>
                          <m:r>
                            <a:rPr lang="en-US" altLang="zh-CN" i="1">
                              <a:latin typeface="Cambria Math" panose="02040503050406030204" pitchFamily="18" charset="0"/>
                              <a:ea typeface="楷体" panose="02010609060101010101" pitchFamily="49" charset="-122"/>
                            </a:rPr>
                            <m:t>+</m:t>
                          </m:r>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m:t>
                                  </m:r>
                                </m:e>
                                <m:sup>
                                  <m:r>
                                    <a:rPr lang="en-US" altLang="zh-CN" i="1">
                                      <a:latin typeface="Cambria Math" panose="02040503050406030204" pitchFamily="18" charset="0"/>
                                      <a:ea typeface="楷体" panose="02010609060101010101" pitchFamily="49" charset="-122"/>
                                    </a:rPr>
                                    <m:t>2</m:t>
                                  </m:r>
                                </m:sup>
                              </m:sSup>
                              <m:r>
                                <a:rPr lang="en-US" altLang="zh-CN" i="1">
                                  <a:latin typeface="Cambria Math" panose="02040503050406030204" pitchFamily="18" charset="0"/>
                                  <a:ea typeface="楷体" panose="02010609060101010101" pitchFamily="49" charset="-122"/>
                                </a:rPr>
                                <m:t>𝑢</m:t>
                              </m:r>
                            </m:num>
                            <m:den>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𝑦</m:t>
                                  </m:r>
                                </m:e>
                                <m:sup>
                                  <m:r>
                                    <a:rPr lang="en-US" altLang="zh-CN" i="1">
                                      <a:latin typeface="Cambria Math" panose="02040503050406030204" pitchFamily="18" charset="0"/>
                                      <a:ea typeface="楷体" panose="02010609060101010101" pitchFamily="49" charset="-122"/>
                                    </a:rPr>
                                    <m:t>2</m:t>
                                  </m:r>
                                </m:sup>
                              </m:sSup>
                            </m:den>
                          </m:f>
                          <m:r>
                            <a:rPr lang="en-US" altLang="zh-CN" i="1">
                              <a:latin typeface="Cambria Math" panose="02040503050406030204" pitchFamily="18" charset="0"/>
                              <a:ea typeface="楷体" panose="02010609060101010101" pitchFamily="49" charset="-122"/>
                            </a:rPr>
                            <m:t>+</m:t>
                          </m:r>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m:t>
                                  </m:r>
                                </m:e>
                                <m:sup>
                                  <m:r>
                                    <a:rPr lang="en-US" altLang="zh-CN" i="1">
                                      <a:latin typeface="Cambria Math" panose="02040503050406030204" pitchFamily="18" charset="0"/>
                                      <a:ea typeface="楷体" panose="02010609060101010101" pitchFamily="49" charset="-122"/>
                                    </a:rPr>
                                    <m:t>2</m:t>
                                  </m:r>
                                </m:sup>
                              </m:sSup>
                              <m:r>
                                <a:rPr lang="en-US" altLang="zh-CN" i="1">
                                  <a:latin typeface="Cambria Math" panose="02040503050406030204" pitchFamily="18" charset="0"/>
                                  <a:ea typeface="楷体" panose="02010609060101010101" pitchFamily="49" charset="-122"/>
                                </a:rPr>
                                <m:t>𝑢</m:t>
                              </m:r>
                            </m:num>
                            <m:den>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𝑧</m:t>
                                  </m:r>
                                </m:e>
                                <m:sup>
                                  <m:r>
                                    <a:rPr lang="en-US" altLang="zh-CN" i="1">
                                      <a:latin typeface="Cambria Math" panose="02040503050406030204" pitchFamily="18" charset="0"/>
                                      <a:ea typeface="楷体" panose="02010609060101010101" pitchFamily="49" charset="-122"/>
                                    </a:rPr>
                                    <m:t>2</m:t>
                                  </m:r>
                                </m:sup>
                              </m:sSup>
                            </m:den>
                          </m:f>
                        </m:e>
                      </m:d>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𝑓</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𝑧</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m:t>
                      </m:r>
                      <m:r>
                        <a:rPr lang="en-US" altLang="zh-CN" b="0" i="1" smtClean="0">
                          <a:latin typeface="Cambria Math" panose="02040503050406030204" pitchFamily="18" charset="0"/>
                          <a:ea typeface="楷体" panose="02010609060101010101" pitchFamily="49" charset="-122"/>
                        </a:rPr>
                        <m:t>)</m:t>
                      </m:r>
                    </m:oMath>
                  </m:oMathPara>
                </a14:m>
                <a:endParaRPr lang="en-US" altLang="zh-CN" dirty="0">
                  <a:latin typeface="楷体" panose="02010609060101010101" pitchFamily="49" charset="-122"/>
                  <a:ea typeface="楷体" panose="02010609060101010101" pitchFamily="49" charset="-122"/>
                </a:endParaRPr>
              </a:p>
              <a:p>
                <a:pPr>
                  <a:lnSpc>
                    <a:spcPct val="100000"/>
                  </a:lnSpc>
                </a:pPr>
                <a:r>
                  <a:rPr lang="zh-CN" altLang="en-US" dirty="0" smtClean="0">
                    <a:latin typeface="楷体" panose="02010609060101010101" pitchFamily="49" charset="-122"/>
                    <a:ea typeface="楷体" panose="02010609060101010101" pitchFamily="49" charset="-122"/>
                  </a:rPr>
                  <a:t>位势方程</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椭圆型方程</a:t>
                </a:r>
                <a:r>
                  <a:rPr lang="en-US" altLang="zh-CN" dirty="0" smtClean="0">
                    <a:latin typeface="楷体" panose="02010609060101010101" pitchFamily="49" charset="-122"/>
                    <a:ea typeface="楷体" panose="02010609060101010101" pitchFamily="49" charset="-122"/>
                  </a:rPr>
                  <a:t>)</a:t>
                </a:r>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m:t>
                              </m:r>
                            </m:e>
                            <m:sup>
                              <m:r>
                                <a:rPr lang="en-US" altLang="zh-CN" i="1">
                                  <a:latin typeface="Cambria Math" panose="02040503050406030204" pitchFamily="18" charset="0"/>
                                  <a:ea typeface="楷体" panose="02010609060101010101" pitchFamily="49" charset="-122"/>
                                </a:rPr>
                                <m:t>2</m:t>
                              </m:r>
                            </m:sup>
                          </m:sSup>
                          <m:r>
                            <a:rPr lang="en-US" altLang="zh-CN" i="1">
                              <a:latin typeface="Cambria Math" panose="02040503050406030204" pitchFamily="18" charset="0"/>
                              <a:ea typeface="楷体" panose="02010609060101010101" pitchFamily="49" charset="-122"/>
                            </a:rPr>
                            <m:t>𝑢</m:t>
                          </m:r>
                        </m:num>
                        <m:den>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𝑥</m:t>
                              </m:r>
                            </m:e>
                            <m:sup>
                              <m:r>
                                <a:rPr lang="en-US" altLang="zh-CN" i="1">
                                  <a:latin typeface="Cambria Math" panose="02040503050406030204" pitchFamily="18" charset="0"/>
                                  <a:ea typeface="楷体" panose="02010609060101010101" pitchFamily="49" charset="-122"/>
                                </a:rPr>
                                <m:t>2</m:t>
                              </m:r>
                            </m:sup>
                          </m:sSup>
                        </m:den>
                      </m:f>
                      <m:r>
                        <a:rPr lang="en-US" altLang="zh-CN" i="1">
                          <a:latin typeface="Cambria Math" panose="02040503050406030204" pitchFamily="18" charset="0"/>
                          <a:ea typeface="楷体" panose="02010609060101010101" pitchFamily="49" charset="-122"/>
                        </a:rPr>
                        <m:t>+</m:t>
                      </m:r>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m:t>
                              </m:r>
                            </m:e>
                            <m:sup>
                              <m:r>
                                <a:rPr lang="en-US" altLang="zh-CN" i="1">
                                  <a:latin typeface="Cambria Math" panose="02040503050406030204" pitchFamily="18" charset="0"/>
                                  <a:ea typeface="楷体" panose="02010609060101010101" pitchFamily="49" charset="-122"/>
                                </a:rPr>
                                <m:t>2</m:t>
                              </m:r>
                            </m:sup>
                          </m:sSup>
                          <m:r>
                            <a:rPr lang="en-US" altLang="zh-CN" i="1">
                              <a:latin typeface="Cambria Math" panose="02040503050406030204" pitchFamily="18" charset="0"/>
                              <a:ea typeface="楷体" panose="02010609060101010101" pitchFamily="49" charset="-122"/>
                            </a:rPr>
                            <m:t>𝑢</m:t>
                          </m:r>
                        </m:num>
                        <m:den>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𝑦</m:t>
                              </m:r>
                            </m:e>
                            <m:sup>
                              <m:r>
                                <a:rPr lang="en-US" altLang="zh-CN" i="1">
                                  <a:latin typeface="Cambria Math" panose="02040503050406030204" pitchFamily="18" charset="0"/>
                                  <a:ea typeface="楷体" panose="02010609060101010101" pitchFamily="49" charset="-122"/>
                                </a:rPr>
                                <m:t>2</m:t>
                              </m:r>
                            </m:sup>
                          </m:sSup>
                        </m:den>
                      </m:f>
                      <m:r>
                        <a:rPr lang="en-US" altLang="zh-CN" i="1">
                          <a:latin typeface="Cambria Math" panose="02040503050406030204" pitchFamily="18" charset="0"/>
                          <a:ea typeface="楷体" panose="02010609060101010101" pitchFamily="49" charset="-122"/>
                        </a:rPr>
                        <m:t>+</m:t>
                      </m:r>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m:t>
                              </m:r>
                            </m:e>
                            <m:sup>
                              <m:r>
                                <a:rPr lang="en-US" altLang="zh-CN" i="1">
                                  <a:latin typeface="Cambria Math" panose="02040503050406030204" pitchFamily="18" charset="0"/>
                                  <a:ea typeface="楷体" panose="02010609060101010101" pitchFamily="49" charset="-122"/>
                                </a:rPr>
                                <m:t>2</m:t>
                              </m:r>
                            </m:sup>
                          </m:sSup>
                          <m:r>
                            <a:rPr lang="en-US" altLang="zh-CN" i="1">
                              <a:latin typeface="Cambria Math" panose="02040503050406030204" pitchFamily="18" charset="0"/>
                              <a:ea typeface="楷体" panose="02010609060101010101" pitchFamily="49" charset="-122"/>
                            </a:rPr>
                            <m:t>𝑢</m:t>
                          </m:r>
                        </m:num>
                        <m:den>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𝑧</m:t>
                              </m:r>
                            </m:e>
                            <m:sup>
                              <m:r>
                                <a:rPr lang="en-US" altLang="zh-CN" i="1">
                                  <a:latin typeface="Cambria Math" panose="02040503050406030204" pitchFamily="18" charset="0"/>
                                  <a:ea typeface="楷体" panose="02010609060101010101" pitchFamily="49" charset="-122"/>
                                </a:rPr>
                                <m:t>2</m:t>
                              </m:r>
                            </m:sup>
                          </m:sSup>
                        </m:den>
                      </m:f>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𝑓</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𝑧</m:t>
                      </m:r>
                      <m:r>
                        <a:rPr lang="en-US" altLang="zh-CN" b="0" i="1" smtClean="0">
                          <a:latin typeface="Cambria Math" panose="02040503050406030204" pitchFamily="18" charset="0"/>
                          <a:ea typeface="楷体" panose="02010609060101010101" pitchFamily="49" charset="-122"/>
                        </a:rPr>
                        <m:t>)</m:t>
                      </m:r>
                    </m:oMath>
                  </m:oMathPara>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3211033"/>
                <a:ext cx="7886700" cy="2965930"/>
              </a:xfrm>
              <a:blipFill>
                <a:blip r:embed="rId2"/>
                <a:stretch>
                  <a:fillRect l="-1391" t="-3704"/>
                </a:stretch>
              </a:blipFill>
            </p:spPr>
            <p:txBody>
              <a:bodyPr/>
              <a:lstStyle/>
              <a:p>
                <a:r>
                  <a:rPr lang="zh-CN" altLang="en-US">
                    <a:noFill/>
                  </a:rPr>
                  <a:t> </a:t>
                </a:r>
              </a:p>
            </p:txBody>
          </p:sp>
        </mc:Fallback>
      </mc:AlternateContent>
      <p:grpSp>
        <p:nvGrpSpPr>
          <p:cNvPr id="5" name="Group 4"/>
          <p:cNvGrpSpPr>
            <a:grpSpLocks noChangeAspect="1"/>
          </p:cNvGrpSpPr>
          <p:nvPr/>
        </p:nvGrpSpPr>
        <p:grpSpPr bwMode="auto">
          <a:xfrm>
            <a:off x="628650" y="1872919"/>
            <a:ext cx="3815759" cy="872572"/>
            <a:chOff x="474" y="1153"/>
            <a:chExt cx="3013" cy="689"/>
          </a:xfrm>
        </p:grpSpPr>
        <p:sp>
          <p:nvSpPr>
            <p:cNvPr id="8" name="Freeform 6"/>
            <p:cNvSpPr>
              <a:spLocks/>
            </p:cNvSpPr>
            <p:nvPr/>
          </p:nvSpPr>
          <p:spPr bwMode="auto">
            <a:xfrm>
              <a:off x="689" y="1153"/>
              <a:ext cx="2583" cy="682"/>
            </a:xfrm>
            <a:custGeom>
              <a:avLst/>
              <a:gdLst>
                <a:gd name="T0" fmla="*/ 93 w 6000"/>
                <a:gd name="T1" fmla="*/ 1572 h 1578"/>
                <a:gd name="T2" fmla="*/ 234 w 6000"/>
                <a:gd name="T3" fmla="*/ 1561 h 1578"/>
                <a:gd name="T4" fmla="*/ 375 w 6000"/>
                <a:gd name="T5" fmla="*/ 1545 h 1578"/>
                <a:gd name="T6" fmla="*/ 515 w 6000"/>
                <a:gd name="T7" fmla="*/ 1523 h 1578"/>
                <a:gd name="T8" fmla="*/ 656 w 6000"/>
                <a:gd name="T9" fmla="*/ 1493 h 1578"/>
                <a:gd name="T10" fmla="*/ 796 w 6000"/>
                <a:gd name="T11" fmla="*/ 1455 h 1578"/>
                <a:gd name="T12" fmla="*/ 937 w 6000"/>
                <a:gd name="T13" fmla="*/ 1405 h 1578"/>
                <a:gd name="T14" fmla="*/ 1078 w 6000"/>
                <a:gd name="T15" fmla="*/ 1344 h 1578"/>
                <a:gd name="T16" fmla="*/ 1218 w 6000"/>
                <a:gd name="T17" fmla="*/ 1269 h 1578"/>
                <a:gd name="T18" fmla="*/ 1359 w 6000"/>
                <a:gd name="T19" fmla="*/ 1180 h 1578"/>
                <a:gd name="T20" fmla="*/ 1500 w 6000"/>
                <a:gd name="T21" fmla="*/ 1077 h 1578"/>
                <a:gd name="T22" fmla="*/ 1640 w 6000"/>
                <a:gd name="T23" fmla="*/ 962 h 1578"/>
                <a:gd name="T24" fmla="*/ 1781 w 6000"/>
                <a:gd name="T25" fmla="*/ 836 h 1578"/>
                <a:gd name="T26" fmla="*/ 1921 w 6000"/>
                <a:gd name="T27" fmla="*/ 703 h 1578"/>
                <a:gd name="T28" fmla="*/ 2062 w 6000"/>
                <a:gd name="T29" fmla="*/ 567 h 1578"/>
                <a:gd name="T30" fmla="*/ 2203 w 6000"/>
                <a:gd name="T31" fmla="*/ 434 h 1578"/>
                <a:gd name="T32" fmla="*/ 2343 w 6000"/>
                <a:gd name="T33" fmla="*/ 309 h 1578"/>
                <a:gd name="T34" fmla="*/ 2484 w 6000"/>
                <a:gd name="T35" fmla="*/ 198 h 1578"/>
                <a:gd name="T36" fmla="*/ 2625 w 6000"/>
                <a:gd name="T37" fmla="*/ 108 h 1578"/>
                <a:gd name="T38" fmla="*/ 2765 w 6000"/>
                <a:gd name="T39" fmla="*/ 43 h 1578"/>
                <a:gd name="T40" fmla="*/ 2906 w 6000"/>
                <a:gd name="T41" fmla="*/ 7 h 1578"/>
                <a:gd name="T42" fmla="*/ 3046 w 6000"/>
                <a:gd name="T43" fmla="*/ 1 h 1578"/>
                <a:gd name="T44" fmla="*/ 3187 w 6000"/>
                <a:gd name="T45" fmla="*/ 28 h 1578"/>
                <a:gd name="T46" fmla="*/ 3328 w 6000"/>
                <a:gd name="T47" fmla="*/ 83 h 1578"/>
                <a:gd name="T48" fmla="*/ 3468 w 6000"/>
                <a:gd name="T49" fmla="*/ 166 h 1578"/>
                <a:gd name="T50" fmla="*/ 3609 w 6000"/>
                <a:gd name="T51" fmla="*/ 270 h 1578"/>
                <a:gd name="T52" fmla="*/ 3750 w 6000"/>
                <a:gd name="T53" fmla="*/ 391 h 1578"/>
                <a:gd name="T54" fmla="*/ 3890 w 6000"/>
                <a:gd name="T55" fmla="*/ 522 h 1578"/>
                <a:gd name="T56" fmla="*/ 4031 w 6000"/>
                <a:gd name="T57" fmla="*/ 658 h 1578"/>
                <a:gd name="T58" fmla="*/ 4171 w 6000"/>
                <a:gd name="T59" fmla="*/ 792 h 1578"/>
                <a:gd name="T60" fmla="*/ 4312 w 6000"/>
                <a:gd name="T61" fmla="*/ 921 h 1578"/>
                <a:gd name="T62" fmla="*/ 4453 w 6000"/>
                <a:gd name="T63" fmla="*/ 1040 h 1578"/>
                <a:gd name="T64" fmla="*/ 4593 w 6000"/>
                <a:gd name="T65" fmla="*/ 1147 h 1578"/>
                <a:gd name="T66" fmla="*/ 4734 w 6000"/>
                <a:gd name="T67" fmla="*/ 1241 h 1578"/>
                <a:gd name="T68" fmla="*/ 4875 w 6000"/>
                <a:gd name="T69" fmla="*/ 1320 h 1578"/>
                <a:gd name="T70" fmla="*/ 5015 w 6000"/>
                <a:gd name="T71" fmla="*/ 1386 h 1578"/>
                <a:gd name="T72" fmla="*/ 5156 w 6000"/>
                <a:gd name="T73" fmla="*/ 1439 h 1578"/>
                <a:gd name="T74" fmla="*/ 5296 w 6000"/>
                <a:gd name="T75" fmla="*/ 1481 h 1578"/>
                <a:gd name="T76" fmla="*/ 5437 w 6000"/>
                <a:gd name="T77" fmla="*/ 1514 h 1578"/>
                <a:gd name="T78" fmla="*/ 5578 w 6000"/>
                <a:gd name="T79" fmla="*/ 1538 h 1578"/>
                <a:gd name="T80" fmla="*/ 5718 w 6000"/>
                <a:gd name="T81" fmla="*/ 1556 h 1578"/>
                <a:gd name="T82" fmla="*/ 5859 w 6000"/>
                <a:gd name="T83" fmla="*/ 1569 h 1578"/>
                <a:gd name="T84" fmla="*/ 6000 w 6000"/>
                <a:gd name="T85" fmla="*/ 1578 h 1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00" h="1578">
                  <a:moveTo>
                    <a:pt x="0" y="1578"/>
                  </a:moveTo>
                  <a:lnTo>
                    <a:pt x="46" y="1575"/>
                  </a:lnTo>
                  <a:lnTo>
                    <a:pt x="93" y="1572"/>
                  </a:lnTo>
                  <a:lnTo>
                    <a:pt x="140" y="1569"/>
                  </a:lnTo>
                  <a:lnTo>
                    <a:pt x="187" y="1565"/>
                  </a:lnTo>
                  <a:lnTo>
                    <a:pt x="234" y="1561"/>
                  </a:lnTo>
                  <a:lnTo>
                    <a:pt x="281" y="1556"/>
                  </a:lnTo>
                  <a:lnTo>
                    <a:pt x="328" y="1551"/>
                  </a:lnTo>
                  <a:lnTo>
                    <a:pt x="375" y="1545"/>
                  </a:lnTo>
                  <a:lnTo>
                    <a:pt x="421" y="1538"/>
                  </a:lnTo>
                  <a:lnTo>
                    <a:pt x="468" y="1531"/>
                  </a:lnTo>
                  <a:lnTo>
                    <a:pt x="515" y="1523"/>
                  </a:lnTo>
                  <a:lnTo>
                    <a:pt x="562" y="1514"/>
                  </a:lnTo>
                  <a:lnTo>
                    <a:pt x="609" y="1504"/>
                  </a:lnTo>
                  <a:lnTo>
                    <a:pt x="656" y="1493"/>
                  </a:lnTo>
                  <a:lnTo>
                    <a:pt x="703" y="1481"/>
                  </a:lnTo>
                  <a:lnTo>
                    <a:pt x="750" y="1469"/>
                  </a:lnTo>
                  <a:lnTo>
                    <a:pt x="796" y="1455"/>
                  </a:lnTo>
                  <a:lnTo>
                    <a:pt x="843" y="1439"/>
                  </a:lnTo>
                  <a:lnTo>
                    <a:pt x="890" y="1423"/>
                  </a:lnTo>
                  <a:lnTo>
                    <a:pt x="937" y="1405"/>
                  </a:lnTo>
                  <a:lnTo>
                    <a:pt x="984" y="1386"/>
                  </a:lnTo>
                  <a:lnTo>
                    <a:pt x="1031" y="1366"/>
                  </a:lnTo>
                  <a:lnTo>
                    <a:pt x="1078" y="1344"/>
                  </a:lnTo>
                  <a:lnTo>
                    <a:pt x="1125" y="1320"/>
                  </a:lnTo>
                  <a:lnTo>
                    <a:pt x="1171" y="1295"/>
                  </a:lnTo>
                  <a:lnTo>
                    <a:pt x="1218" y="1269"/>
                  </a:lnTo>
                  <a:lnTo>
                    <a:pt x="1265" y="1241"/>
                  </a:lnTo>
                  <a:lnTo>
                    <a:pt x="1312" y="1211"/>
                  </a:lnTo>
                  <a:lnTo>
                    <a:pt x="1359" y="1180"/>
                  </a:lnTo>
                  <a:lnTo>
                    <a:pt x="1406" y="1147"/>
                  </a:lnTo>
                  <a:lnTo>
                    <a:pt x="1453" y="1113"/>
                  </a:lnTo>
                  <a:lnTo>
                    <a:pt x="1500" y="1077"/>
                  </a:lnTo>
                  <a:lnTo>
                    <a:pt x="1546" y="1040"/>
                  </a:lnTo>
                  <a:lnTo>
                    <a:pt x="1593" y="1002"/>
                  </a:lnTo>
                  <a:lnTo>
                    <a:pt x="1640" y="962"/>
                  </a:lnTo>
                  <a:lnTo>
                    <a:pt x="1687" y="921"/>
                  </a:lnTo>
                  <a:lnTo>
                    <a:pt x="1734" y="879"/>
                  </a:lnTo>
                  <a:lnTo>
                    <a:pt x="1781" y="836"/>
                  </a:lnTo>
                  <a:lnTo>
                    <a:pt x="1828" y="792"/>
                  </a:lnTo>
                  <a:lnTo>
                    <a:pt x="1875" y="748"/>
                  </a:lnTo>
                  <a:lnTo>
                    <a:pt x="1921" y="703"/>
                  </a:lnTo>
                  <a:lnTo>
                    <a:pt x="1968" y="658"/>
                  </a:lnTo>
                  <a:lnTo>
                    <a:pt x="2015" y="612"/>
                  </a:lnTo>
                  <a:lnTo>
                    <a:pt x="2062" y="567"/>
                  </a:lnTo>
                  <a:lnTo>
                    <a:pt x="2109" y="522"/>
                  </a:lnTo>
                  <a:lnTo>
                    <a:pt x="2156" y="478"/>
                  </a:lnTo>
                  <a:lnTo>
                    <a:pt x="2203" y="434"/>
                  </a:lnTo>
                  <a:lnTo>
                    <a:pt x="2250" y="391"/>
                  </a:lnTo>
                  <a:lnTo>
                    <a:pt x="2296" y="349"/>
                  </a:lnTo>
                  <a:lnTo>
                    <a:pt x="2343" y="309"/>
                  </a:lnTo>
                  <a:lnTo>
                    <a:pt x="2390" y="270"/>
                  </a:lnTo>
                  <a:lnTo>
                    <a:pt x="2437" y="233"/>
                  </a:lnTo>
                  <a:lnTo>
                    <a:pt x="2484" y="198"/>
                  </a:lnTo>
                  <a:lnTo>
                    <a:pt x="2531" y="166"/>
                  </a:lnTo>
                  <a:lnTo>
                    <a:pt x="2578" y="136"/>
                  </a:lnTo>
                  <a:lnTo>
                    <a:pt x="2625" y="108"/>
                  </a:lnTo>
                  <a:lnTo>
                    <a:pt x="2671" y="83"/>
                  </a:lnTo>
                  <a:lnTo>
                    <a:pt x="2718" y="62"/>
                  </a:lnTo>
                  <a:lnTo>
                    <a:pt x="2765" y="43"/>
                  </a:lnTo>
                  <a:lnTo>
                    <a:pt x="2812" y="28"/>
                  </a:lnTo>
                  <a:lnTo>
                    <a:pt x="2859" y="15"/>
                  </a:lnTo>
                  <a:lnTo>
                    <a:pt x="2906" y="7"/>
                  </a:lnTo>
                  <a:lnTo>
                    <a:pt x="2953" y="1"/>
                  </a:lnTo>
                  <a:lnTo>
                    <a:pt x="3000" y="0"/>
                  </a:lnTo>
                  <a:lnTo>
                    <a:pt x="3046" y="1"/>
                  </a:lnTo>
                  <a:lnTo>
                    <a:pt x="3093" y="7"/>
                  </a:lnTo>
                  <a:lnTo>
                    <a:pt x="3140" y="15"/>
                  </a:lnTo>
                  <a:lnTo>
                    <a:pt x="3187" y="28"/>
                  </a:lnTo>
                  <a:lnTo>
                    <a:pt x="3234" y="43"/>
                  </a:lnTo>
                  <a:lnTo>
                    <a:pt x="3281" y="62"/>
                  </a:lnTo>
                  <a:lnTo>
                    <a:pt x="3328" y="83"/>
                  </a:lnTo>
                  <a:lnTo>
                    <a:pt x="3375" y="108"/>
                  </a:lnTo>
                  <a:lnTo>
                    <a:pt x="3421" y="136"/>
                  </a:lnTo>
                  <a:lnTo>
                    <a:pt x="3468" y="166"/>
                  </a:lnTo>
                  <a:lnTo>
                    <a:pt x="3515" y="198"/>
                  </a:lnTo>
                  <a:lnTo>
                    <a:pt x="3562" y="233"/>
                  </a:lnTo>
                  <a:lnTo>
                    <a:pt x="3609" y="270"/>
                  </a:lnTo>
                  <a:lnTo>
                    <a:pt x="3656" y="309"/>
                  </a:lnTo>
                  <a:lnTo>
                    <a:pt x="3703" y="349"/>
                  </a:lnTo>
                  <a:lnTo>
                    <a:pt x="3750" y="391"/>
                  </a:lnTo>
                  <a:lnTo>
                    <a:pt x="3796" y="434"/>
                  </a:lnTo>
                  <a:lnTo>
                    <a:pt x="3843" y="478"/>
                  </a:lnTo>
                  <a:lnTo>
                    <a:pt x="3890" y="522"/>
                  </a:lnTo>
                  <a:lnTo>
                    <a:pt x="3937" y="567"/>
                  </a:lnTo>
                  <a:lnTo>
                    <a:pt x="3984" y="612"/>
                  </a:lnTo>
                  <a:lnTo>
                    <a:pt x="4031" y="658"/>
                  </a:lnTo>
                  <a:lnTo>
                    <a:pt x="4078" y="703"/>
                  </a:lnTo>
                  <a:lnTo>
                    <a:pt x="4125" y="748"/>
                  </a:lnTo>
                  <a:lnTo>
                    <a:pt x="4171" y="792"/>
                  </a:lnTo>
                  <a:lnTo>
                    <a:pt x="4218" y="836"/>
                  </a:lnTo>
                  <a:lnTo>
                    <a:pt x="4265" y="879"/>
                  </a:lnTo>
                  <a:lnTo>
                    <a:pt x="4312" y="921"/>
                  </a:lnTo>
                  <a:lnTo>
                    <a:pt x="4359" y="962"/>
                  </a:lnTo>
                  <a:lnTo>
                    <a:pt x="4406" y="1002"/>
                  </a:lnTo>
                  <a:lnTo>
                    <a:pt x="4453" y="1040"/>
                  </a:lnTo>
                  <a:lnTo>
                    <a:pt x="4500" y="1077"/>
                  </a:lnTo>
                  <a:lnTo>
                    <a:pt x="4546" y="1113"/>
                  </a:lnTo>
                  <a:lnTo>
                    <a:pt x="4593" y="1147"/>
                  </a:lnTo>
                  <a:lnTo>
                    <a:pt x="4640" y="1180"/>
                  </a:lnTo>
                  <a:lnTo>
                    <a:pt x="4687" y="1211"/>
                  </a:lnTo>
                  <a:lnTo>
                    <a:pt x="4734" y="1241"/>
                  </a:lnTo>
                  <a:lnTo>
                    <a:pt x="4781" y="1269"/>
                  </a:lnTo>
                  <a:lnTo>
                    <a:pt x="4828" y="1295"/>
                  </a:lnTo>
                  <a:lnTo>
                    <a:pt x="4875" y="1320"/>
                  </a:lnTo>
                  <a:lnTo>
                    <a:pt x="4921" y="1344"/>
                  </a:lnTo>
                  <a:lnTo>
                    <a:pt x="4968" y="1366"/>
                  </a:lnTo>
                  <a:lnTo>
                    <a:pt x="5015" y="1386"/>
                  </a:lnTo>
                  <a:lnTo>
                    <a:pt x="5062" y="1405"/>
                  </a:lnTo>
                  <a:lnTo>
                    <a:pt x="5109" y="1423"/>
                  </a:lnTo>
                  <a:lnTo>
                    <a:pt x="5156" y="1439"/>
                  </a:lnTo>
                  <a:lnTo>
                    <a:pt x="5203" y="1455"/>
                  </a:lnTo>
                  <a:lnTo>
                    <a:pt x="5250" y="1469"/>
                  </a:lnTo>
                  <a:lnTo>
                    <a:pt x="5296" y="1481"/>
                  </a:lnTo>
                  <a:lnTo>
                    <a:pt x="5343" y="1493"/>
                  </a:lnTo>
                  <a:lnTo>
                    <a:pt x="5390" y="1504"/>
                  </a:lnTo>
                  <a:lnTo>
                    <a:pt x="5437" y="1514"/>
                  </a:lnTo>
                  <a:lnTo>
                    <a:pt x="5484" y="1523"/>
                  </a:lnTo>
                  <a:lnTo>
                    <a:pt x="5531" y="1531"/>
                  </a:lnTo>
                  <a:lnTo>
                    <a:pt x="5578" y="1538"/>
                  </a:lnTo>
                  <a:lnTo>
                    <a:pt x="5625" y="1545"/>
                  </a:lnTo>
                  <a:lnTo>
                    <a:pt x="5671" y="1551"/>
                  </a:lnTo>
                  <a:lnTo>
                    <a:pt x="5718" y="1556"/>
                  </a:lnTo>
                  <a:lnTo>
                    <a:pt x="5765" y="1561"/>
                  </a:lnTo>
                  <a:lnTo>
                    <a:pt x="5812" y="1565"/>
                  </a:lnTo>
                  <a:lnTo>
                    <a:pt x="5859" y="1569"/>
                  </a:lnTo>
                  <a:lnTo>
                    <a:pt x="5906" y="1572"/>
                  </a:lnTo>
                  <a:lnTo>
                    <a:pt x="5953" y="1575"/>
                  </a:lnTo>
                  <a:lnTo>
                    <a:pt x="6000" y="1578"/>
                  </a:lnTo>
                </a:path>
              </a:pathLst>
            </a:custGeom>
            <a:noFill/>
            <a:ln w="349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7"/>
            <p:cNvSpPr>
              <a:spLocks noChangeShapeType="1"/>
            </p:cNvSpPr>
            <p:nvPr/>
          </p:nvSpPr>
          <p:spPr bwMode="auto">
            <a:xfrm>
              <a:off x="474" y="1842"/>
              <a:ext cx="3013" cy="0"/>
            </a:xfrm>
            <a:prstGeom prst="line">
              <a:avLst/>
            </a:prstGeom>
            <a:noFill/>
            <a:ln w="349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 name="Group 10"/>
          <p:cNvGrpSpPr>
            <a:grpSpLocks noChangeAspect="1"/>
          </p:cNvGrpSpPr>
          <p:nvPr/>
        </p:nvGrpSpPr>
        <p:grpSpPr bwMode="auto">
          <a:xfrm>
            <a:off x="4625976" y="1450974"/>
            <a:ext cx="3830638" cy="1309686"/>
            <a:chOff x="2914" y="914"/>
            <a:chExt cx="2413" cy="825"/>
          </a:xfrm>
        </p:grpSpPr>
        <p:sp>
          <p:nvSpPr>
            <p:cNvPr id="14" name="Freeform 12"/>
            <p:cNvSpPr>
              <a:spLocks/>
            </p:cNvSpPr>
            <p:nvPr/>
          </p:nvSpPr>
          <p:spPr bwMode="auto">
            <a:xfrm>
              <a:off x="4073" y="1014"/>
              <a:ext cx="47" cy="725"/>
            </a:xfrm>
            <a:custGeom>
              <a:avLst/>
              <a:gdLst>
                <a:gd name="T0" fmla="*/ 197 w 197"/>
                <a:gd name="T1" fmla="*/ 0 h 3000"/>
                <a:gd name="T2" fmla="*/ 0 w 197"/>
                <a:gd name="T3" fmla="*/ 3000 h 3000"/>
              </a:gdLst>
              <a:ahLst/>
              <a:cxnLst>
                <a:cxn ang="0">
                  <a:pos x="T0" y="T1"/>
                </a:cxn>
                <a:cxn ang="0">
                  <a:pos x="T2" y="T3"/>
                </a:cxn>
              </a:cxnLst>
              <a:rect l="0" t="0" r="r" b="b"/>
              <a:pathLst>
                <a:path w="197" h="3000">
                  <a:moveTo>
                    <a:pt x="197" y="0"/>
                  </a:moveTo>
                  <a:cubicBezTo>
                    <a:pt x="66" y="994"/>
                    <a:pt x="0" y="1996"/>
                    <a:pt x="0" y="3000"/>
                  </a:cubicBezTo>
                </a:path>
              </a:pathLst>
            </a:custGeom>
            <a:noFill/>
            <a:ln w="11113" cap="rnd">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3976" y="1014"/>
              <a:ext cx="144" cy="725"/>
            </a:xfrm>
            <a:custGeom>
              <a:avLst/>
              <a:gdLst>
                <a:gd name="T0" fmla="*/ 597 w 597"/>
                <a:gd name="T1" fmla="*/ 0 h 3000"/>
                <a:gd name="T2" fmla="*/ 0 w 597"/>
                <a:gd name="T3" fmla="*/ 3000 h 3000"/>
              </a:gdLst>
              <a:ahLst/>
              <a:cxnLst>
                <a:cxn ang="0">
                  <a:pos x="T0" y="T1"/>
                </a:cxn>
                <a:cxn ang="0">
                  <a:pos x="T2" y="T3"/>
                </a:cxn>
              </a:cxnLst>
              <a:rect l="0" t="0" r="r" b="b"/>
              <a:pathLst>
                <a:path w="597" h="3000">
                  <a:moveTo>
                    <a:pt x="597" y="0"/>
                  </a:moveTo>
                  <a:cubicBezTo>
                    <a:pt x="203" y="952"/>
                    <a:pt x="0" y="1971"/>
                    <a:pt x="0" y="3000"/>
                  </a:cubicBezTo>
                </a:path>
              </a:pathLst>
            </a:custGeom>
            <a:noFill/>
            <a:ln w="11113" cap="rnd">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p:cNvSpPr>
            <p:nvPr/>
          </p:nvSpPr>
          <p:spPr bwMode="auto">
            <a:xfrm>
              <a:off x="3874" y="1014"/>
              <a:ext cx="246" cy="725"/>
            </a:xfrm>
            <a:custGeom>
              <a:avLst/>
              <a:gdLst>
                <a:gd name="T0" fmla="*/ 1019 w 1019"/>
                <a:gd name="T1" fmla="*/ 0 h 3000"/>
                <a:gd name="T2" fmla="*/ 0 w 1019"/>
                <a:gd name="T3" fmla="*/ 3000 h 3000"/>
              </a:gdLst>
              <a:ahLst/>
              <a:cxnLst>
                <a:cxn ang="0">
                  <a:pos x="T0" y="T1"/>
                </a:cxn>
                <a:cxn ang="0">
                  <a:pos x="T2" y="T3"/>
                </a:cxn>
              </a:cxnLst>
              <a:rect l="0" t="0" r="r" b="b"/>
              <a:pathLst>
                <a:path w="1019" h="3000">
                  <a:moveTo>
                    <a:pt x="1019" y="0"/>
                  </a:moveTo>
                  <a:cubicBezTo>
                    <a:pt x="358" y="860"/>
                    <a:pt x="0" y="1915"/>
                    <a:pt x="0" y="3000"/>
                  </a:cubicBezTo>
                </a:path>
              </a:pathLst>
            </a:custGeom>
            <a:noFill/>
            <a:ln w="11113" cap="rnd">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p:nvSpPr>
          <p:spPr bwMode="auto">
            <a:xfrm>
              <a:off x="3763" y="1014"/>
              <a:ext cx="357" cy="725"/>
            </a:xfrm>
            <a:custGeom>
              <a:avLst/>
              <a:gdLst>
                <a:gd name="T0" fmla="*/ 1480 w 1480"/>
                <a:gd name="T1" fmla="*/ 0 h 3000"/>
                <a:gd name="T2" fmla="*/ 0 w 1480"/>
                <a:gd name="T3" fmla="*/ 3000 h 3000"/>
              </a:gdLst>
              <a:ahLst/>
              <a:cxnLst>
                <a:cxn ang="0">
                  <a:pos x="T0" y="T1"/>
                </a:cxn>
                <a:cxn ang="0">
                  <a:pos x="T2" y="T3"/>
                </a:cxn>
              </a:cxnLst>
              <a:rect l="0" t="0" r="r" b="b"/>
              <a:pathLst>
                <a:path w="1480" h="3000">
                  <a:moveTo>
                    <a:pt x="1480" y="0"/>
                  </a:moveTo>
                  <a:cubicBezTo>
                    <a:pt x="547" y="716"/>
                    <a:pt x="0" y="1825"/>
                    <a:pt x="0" y="3000"/>
                  </a:cubicBezTo>
                </a:path>
              </a:pathLst>
            </a:custGeom>
            <a:noFill/>
            <a:ln w="11113" cap="rnd">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p:nvSpPr>
          <p:spPr bwMode="auto">
            <a:xfrm>
              <a:off x="3636" y="1014"/>
              <a:ext cx="484" cy="725"/>
            </a:xfrm>
            <a:custGeom>
              <a:avLst/>
              <a:gdLst>
                <a:gd name="T0" fmla="*/ 2005 w 2005"/>
                <a:gd name="T1" fmla="*/ 0 h 3000"/>
                <a:gd name="T2" fmla="*/ 0 w 2005"/>
                <a:gd name="T3" fmla="*/ 3000 h 3000"/>
              </a:gdLst>
              <a:ahLst/>
              <a:cxnLst>
                <a:cxn ang="0">
                  <a:pos x="T0" y="T1"/>
                </a:cxn>
                <a:cxn ang="0">
                  <a:pos x="T2" y="T3"/>
                </a:cxn>
              </a:cxnLst>
              <a:rect l="0" t="0" r="r" b="b"/>
              <a:pathLst>
                <a:path w="2005" h="3000">
                  <a:moveTo>
                    <a:pt x="2005" y="0"/>
                  </a:moveTo>
                  <a:cubicBezTo>
                    <a:pt x="791" y="503"/>
                    <a:pt x="0" y="1687"/>
                    <a:pt x="0" y="3000"/>
                  </a:cubicBezTo>
                </a:path>
              </a:pathLst>
            </a:custGeom>
            <a:noFill/>
            <a:ln w="11113" cap="rnd">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7"/>
            <p:cNvSpPr>
              <a:spLocks/>
            </p:cNvSpPr>
            <p:nvPr/>
          </p:nvSpPr>
          <p:spPr bwMode="auto">
            <a:xfrm>
              <a:off x="3485" y="1014"/>
              <a:ext cx="635" cy="725"/>
            </a:xfrm>
            <a:custGeom>
              <a:avLst/>
              <a:gdLst>
                <a:gd name="T0" fmla="*/ 2631 w 2631"/>
                <a:gd name="T1" fmla="*/ 0 h 3000"/>
                <a:gd name="T2" fmla="*/ 0 w 2631"/>
                <a:gd name="T3" fmla="*/ 3000 h 3000"/>
              </a:gdLst>
              <a:ahLst/>
              <a:cxnLst>
                <a:cxn ang="0">
                  <a:pos x="T0" y="T1"/>
                </a:cxn>
                <a:cxn ang="0">
                  <a:pos x="T2" y="T3"/>
                </a:cxn>
              </a:cxnLst>
              <a:rect l="0" t="0" r="r" b="b"/>
              <a:pathLst>
                <a:path w="2631" h="3000">
                  <a:moveTo>
                    <a:pt x="2631" y="0"/>
                  </a:moveTo>
                  <a:cubicBezTo>
                    <a:pt x="1125" y="199"/>
                    <a:pt x="0" y="1482"/>
                    <a:pt x="0" y="3000"/>
                  </a:cubicBezTo>
                </a:path>
              </a:pathLst>
            </a:custGeom>
            <a:noFill/>
            <a:ln w="11113" cap="rnd">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8"/>
            <p:cNvSpPr>
              <a:spLocks/>
            </p:cNvSpPr>
            <p:nvPr/>
          </p:nvSpPr>
          <p:spPr bwMode="auto">
            <a:xfrm>
              <a:off x="3295" y="987"/>
              <a:ext cx="825" cy="752"/>
            </a:xfrm>
            <a:custGeom>
              <a:avLst/>
              <a:gdLst>
                <a:gd name="T0" fmla="*/ 3421 w 3421"/>
                <a:gd name="T1" fmla="*/ 113 h 3114"/>
                <a:gd name="T2" fmla="*/ 1030 w 3421"/>
                <a:gd name="T3" fmla="*/ 839 h 3114"/>
                <a:gd name="T4" fmla="*/ 0 w 3421"/>
                <a:gd name="T5" fmla="*/ 3114 h 3114"/>
              </a:gdLst>
              <a:ahLst/>
              <a:cxnLst>
                <a:cxn ang="0">
                  <a:pos x="T0" y="T1"/>
                </a:cxn>
                <a:cxn ang="0">
                  <a:pos x="T2" y="T3"/>
                </a:cxn>
                <a:cxn ang="0">
                  <a:pos x="T4" y="T5"/>
                </a:cxn>
              </a:cxnLst>
              <a:rect l="0" t="0" r="r" b="b"/>
              <a:pathLst>
                <a:path w="3421" h="3114">
                  <a:moveTo>
                    <a:pt x="3421" y="113"/>
                  </a:moveTo>
                  <a:cubicBezTo>
                    <a:pt x="2557" y="0"/>
                    <a:pt x="1686" y="264"/>
                    <a:pt x="1030" y="839"/>
                  </a:cubicBezTo>
                  <a:cubicBezTo>
                    <a:pt x="375" y="1413"/>
                    <a:pt x="0" y="2242"/>
                    <a:pt x="0" y="3114"/>
                  </a:cubicBezTo>
                </a:path>
              </a:pathLst>
            </a:custGeom>
            <a:noFill/>
            <a:ln w="11113" cap="rnd">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9"/>
            <p:cNvSpPr>
              <a:spLocks/>
            </p:cNvSpPr>
            <p:nvPr/>
          </p:nvSpPr>
          <p:spPr bwMode="auto">
            <a:xfrm>
              <a:off x="3037" y="914"/>
              <a:ext cx="1083" cy="825"/>
            </a:xfrm>
            <a:custGeom>
              <a:avLst/>
              <a:gdLst>
                <a:gd name="T0" fmla="*/ 4490 w 4490"/>
                <a:gd name="T1" fmla="*/ 415 h 3415"/>
                <a:gd name="T2" fmla="*/ 1443 w 4490"/>
                <a:gd name="T3" fmla="*/ 716 h 3415"/>
                <a:gd name="T4" fmla="*/ 0 w 4490"/>
                <a:gd name="T5" fmla="*/ 3415 h 3415"/>
              </a:gdLst>
              <a:ahLst/>
              <a:cxnLst>
                <a:cxn ang="0">
                  <a:pos x="T0" y="T1"/>
                </a:cxn>
                <a:cxn ang="0">
                  <a:pos x="T2" y="T3"/>
                </a:cxn>
                <a:cxn ang="0">
                  <a:pos x="T4" y="T5"/>
                </a:cxn>
              </a:cxnLst>
              <a:rect l="0" t="0" r="r" b="b"/>
              <a:pathLst>
                <a:path w="4490" h="3415">
                  <a:moveTo>
                    <a:pt x="4490" y="415"/>
                  </a:moveTo>
                  <a:cubicBezTo>
                    <a:pt x="3488" y="0"/>
                    <a:pt x="2345" y="113"/>
                    <a:pt x="1443" y="716"/>
                  </a:cubicBezTo>
                  <a:cubicBezTo>
                    <a:pt x="541" y="1318"/>
                    <a:pt x="0" y="2331"/>
                    <a:pt x="0" y="3415"/>
                  </a:cubicBezTo>
                </a:path>
              </a:pathLst>
            </a:custGeom>
            <a:noFill/>
            <a:ln w="11113" cap="rnd">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0"/>
            <p:cNvSpPr>
              <a:spLocks/>
            </p:cNvSpPr>
            <p:nvPr/>
          </p:nvSpPr>
          <p:spPr bwMode="auto">
            <a:xfrm>
              <a:off x="4120" y="1014"/>
              <a:ext cx="47" cy="725"/>
            </a:xfrm>
            <a:custGeom>
              <a:avLst/>
              <a:gdLst>
                <a:gd name="T0" fmla="*/ 196 w 196"/>
                <a:gd name="T1" fmla="*/ 3000 h 3000"/>
                <a:gd name="T2" fmla="*/ 0 w 196"/>
                <a:gd name="T3" fmla="*/ 0 h 3000"/>
              </a:gdLst>
              <a:ahLst/>
              <a:cxnLst>
                <a:cxn ang="0">
                  <a:pos x="T0" y="T1"/>
                </a:cxn>
                <a:cxn ang="0">
                  <a:pos x="T2" y="T3"/>
                </a:cxn>
              </a:cxnLst>
              <a:rect l="0" t="0" r="r" b="b"/>
              <a:pathLst>
                <a:path w="196" h="3000">
                  <a:moveTo>
                    <a:pt x="196" y="3000"/>
                  </a:moveTo>
                  <a:cubicBezTo>
                    <a:pt x="196" y="1996"/>
                    <a:pt x="130" y="994"/>
                    <a:pt x="0" y="0"/>
                  </a:cubicBezTo>
                </a:path>
              </a:pathLst>
            </a:custGeom>
            <a:noFill/>
            <a:ln w="11113" cap="rnd">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
            <p:cNvSpPr>
              <a:spLocks/>
            </p:cNvSpPr>
            <p:nvPr/>
          </p:nvSpPr>
          <p:spPr bwMode="auto">
            <a:xfrm>
              <a:off x="4120" y="1014"/>
              <a:ext cx="144" cy="725"/>
            </a:xfrm>
            <a:custGeom>
              <a:avLst/>
              <a:gdLst>
                <a:gd name="T0" fmla="*/ 596 w 596"/>
                <a:gd name="T1" fmla="*/ 3001 h 3001"/>
                <a:gd name="T2" fmla="*/ 0 w 596"/>
                <a:gd name="T3" fmla="*/ 0 h 3001"/>
              </a:gdLst>
              <a:ahLst/>
              <a:cxnLst>
                <a:cxn ang="0">
                  <a:pos x="T0" y="T1"/>
                </a:cxn>
                <a:cxn ang="0">
                  <a:pos x="T2" y="T3"/>
                </a:cxn>
              </a:cxnLst>
              <a:rect l="0" t="0" r="r" b="b"/>
              <a:pathLst>
                <a:path w="596" h="3001">
                  <a:moveTo>
                    <a:pt x="596" y="3001"/>
                  </a:moveTo>
                  <a:cubicBezTo>
                    <a:pt x="596" y="1971"/>
                    <a:pt x="393" y="952"/>
                    <a:pt x="0" y="0"/>
                  </a:cubicBezTo>
                </a:path>
              </a:pathLst>
            </a:custGeom>
            <a:noFill/>
            <a:ln w="11113" cap="rnd">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
            <p:cNvSpPr>
              <a:spLocks/>
            </p:cNvSpPr>
            <p:nvPr/>
          </p:nvSpPr>
          <p:spPr bwMode="auto">
            <a:xfrm>
              <a:off x="4120" y="1014"/>
              <a:ext cx="246" cy="725"/>
            </a:xfrm>
            <a:custGeom>
              <a:avLst/>
              <a:gdLst>
                <a:gd name="T0" fmla="*/ 1018 w 1018"/>
                <a:gd name="T1" fmla="*/ 3001 h 3001"/>
                <a:gd name="T2" fmla="*/ 0 w 1018"/>
                <a:gd name="T3" fmla="*/ 0 h 3001"/>
              </a:gdLst>
              <a:ahLst/>
              <a:cxnLst>
                <a:cxn ang="0">
                  <a:pos x="T0" y="T1"/>
                </a:cxn>
                <a:cxn ang="0">
                  <a:pos x="T2" y="T3"/>
                </a:cxn>
              </a:cxnLst>
              <a:rect l="0" t="0" r="r" b="b"/>
              <a:pathLst>
                <a:path w="1018" h="3001">
                  <a:moveTo>
                    <a:pt x="1018" y="3001"/>
                  </a:moveTo>
                  <a:cubicBezTo>
                    <a:pt x="1018" y="1916"/>
                    <a:pt x="660" y="861"/>
                    <a:pt x="0" y="0"/>
                  </a:cubicBezTo>
                </a:path>
              </a:pathLst>
            </a:custGeom>
            <a:noFill/>
            <a:ln w="11113" cap="rnd">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3"/>
            <p:cNvSpPr>
              <a:spLocks/>
            </p:cNvSpPr>
            <p:nvPr/>
          </p:nvSpPr>
          <p:spPr bwMode="auto">
            <a:xfrm>
              <a:off x="4120" y="1014"/>
              <a:ext cx="357" cy="725"/>
            </a:xfrm>
            <a:custGeom>
              <a:avLst/>
              <a:gdLst>
                <a:gd name="T0" fmla="*/ 1479 w 1479"/>
                <a:gd name="T1" fmla="*/ 3001 h 3001"/>
                <a:gd name="T2" fmla="*/ 0 w 1479"/>
                <a:gd name="T3" fmla="*/ 0 h 3001"/>
              </a:gdLst>
              <a:ahLst/>
              <a:cxnLst>
                <a:cxn ang="0">
                  <a:pos x="T0" y="T1"/>
                </a:cxn>
                <a:cxn ang="0">
                  <a:pos x="T2" y="T3"/>
                </a:cxn>
              </a:cxnLst>
              <a:rect l="0" t="0" r="r" b="b"/>
              <a:pathLst>
                <a:path w="1479" h="3001">
                  <a:moveTo>
                    <a:pt x="1479" y="3001"/>
                  </a:moveTo>
                  <a:cubicBezTo>
                    <a:pt x="1479" y="1825"/>
                    <a:pt x="932" y="716"/>
                    <a:pt x="0" y="0"/>
                  </a:cubicBezTo>
                </a:path>
              </a:pathLst>
            </a:custGeom>
            <a:noFill/>
            <a:ln w="11113" cap="rnd">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4"/>
            <p:cNvSpPr>
              <a:spLocks/>
            </p:cNvSpPr>
            <p:nvPr/>
          </p:nvSpPr>
          <p:spPr bwMode="auto">
            <a:xfrm>
              <a:off x="4120" y="1014"/>
              <a:ext cx="484" cy="725"/>
            </a:xfrm>
            <a:custGeom>
              <a:avLst/>
              <a:gdLst>
                <a:gd name="T0" fmla="*/ 2004 w 2004"/>
                <a:gd name="T1" fmla="*/ 3001 h 3001"/>
                <a:gd name="T2" fmla="*/ 0 w 2004"/>
                <a:gd name="T3" fmla="*/ 0 h 3001"/>
              </a:gdLst>
              <a:ahLst/>
              <a:cxnLst>
                <a:cxn ang="0">
                  <a:pos x="T0" y="T1"/>
                </a:cxn>
                <a:cxn ang="0">
                  <a:pos x="T2" y="T3"/>
                </a:cxn>
              </a:cxnLst>
              <a:rect l="0" t="0" r="r" b="b"/>
              <a:pathLst>
                <a:path w="2004" h="3001">
                  <a:moveTo>
                    <a:pt x="2004" y="3001"/>
                  </a:moveTo>
                  <a:cubicBezTo>
                    <a:pt x="2004" y="1687"/>
                    <a:pt x="1213" y="503"/>
                    <a:pt x="0" y="0"/>
                  </a:cubicBezTo>
                </a:path>
              </a:pathLst>
            </a:custGeom>
            <a:noFill/>
            <a:ln w="11113" cap="rnd">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5"/>
            <p:cNvSpPr>
              <a:spLocks/>
            </p:cNvSpPr>
            <p:nvPr/>
          </p:nvSpPr>
          <p:spPr bwMode="auto">
            <a:xfrm>
              <a:off x="4120" y="1014"/>
              <a:ext cx="635" cy="725"/>
            </a:xfrm>
            <a:custGeom>
              <a:avLst/>
              <a:gdLst>
                <a:gd name="T0" fmla="*/ 2630 w 2630"/>
                <a:gd name="T1" fmla="*/ 3001 h 3001"/>
                <a:gd name="T2" fmla="*/ 0 w 2630"/>
                <a:gd name="T3" fmla="*/ 0 h 3001"/>
              </a:gdLst>
              <a:ahLst/>
              <a:cxnLst>
                <a:cxn ang="0">
                  <a:pos x="T0" y="T1"/>
                </a:cxn>
                <a:cxn ang="0">
                  <a:pos x="T2" y="T3"/>
                </a:cxn>
              </a:cxnLst>
              <a:rect l="0" t="0" r="r" b="b"/>
              <a:pathLst>
                <a:path w="2630" h="3001">
                  <a:moveTo>
                    <a:pt x="2630" y="3001"/>
                  </a:moveTo>
                  <a:cubicBezTo>
                    <a:pt x="2630" y="1482"/>
                    <a:pt x="1505" y="199"/>
                    <a:pt x="0" y="0"/>
                  </a:cubicBezTo>
                </a:path>
              </a:pathLst>
            </a:custGeom>
            <a:noFill/>
            <a:ln w="11113" cap="rnd">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6"/>
            <p:cNvSpPr>
              <a:spLocks/>
            </p:cNvSpPr>
            <p:nvPr/>
          </p:nvSpPr>
          <p:spPr bwMode="auto">
            <a:xfrm>
              <a:off x="4120" y="987"/>
              <a:ext cx="825" cy="752"/>
            </a:xfrm>
            <a:custGeom>
              <a:avLst/>
              <a:gdLst>
                <a:gd name="T0" fmla="*/ 3420 w 3420"/>
                <a:gd name="T1" fmla="*/ 3114 h 3114"/>
                <a:gd name="T2" fmla="*/ 2390 w 3420"/>
                <a:gd name="T3" fmla="*/ 839 h 3114"/>
                <a:gd name="T4" fmla="*/ 0 w 3420"/>
                <a:gd name="T5" fmla="*/ 113 h 3114"/>
              </a:gdLst>
              <a:ahLst/>
              <a:cxnLst>
                <a:cxn ang="0">
                  <a:pos x="T0" y="T1"/>
                </a:cxn>
                <a:cxn ang="0">
                  <a:pos x="T2" y="T3"/>
                </a:cxn>
                <a:cxn ang="0">
                  <a:pos x="T4" y="T5"/>
                </a:cxn>
              </a:cxnLst>
              <a:rect l="0" t="0" r="r" b="b"/>
              <a:pathLst>
                <a:path w="3420" h="3114">
                  <a:moveTo>
                    <a:pt x="3420" y="3114"/>
                  </a:moveTo>
                  <a:cubicBezTo>
                    <a:pt x="3420" y="2242"/>
                    <a:pt x="3045" y="1413"/>
                    <a:pt x="2390" y="839"/>
                  </a:cubicBezTo>
                  <a:cubicBezTo>
                    <a:pt x="1734" y="264"/>
                    <a:pt x="863" y="0"/>
                    <a:pt x="0" y="113"/>
                  </a:cubicBezTo>
                </a:path>
              </a:pathLst>
            </a:custGeom>
            <a:noFill/>
            <a:ln w="11113" cap="rnd">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p:cNvSpPr>
              <a:spLocks/>
            </p:cNvSpPr>
            <p:nvPr/>
          </p:nvSpPr>
          <p:spPr bwMode="auto">
            <a:xfrm>
              <a:off x="4120" y="914"/>
              <a:ext cx="1083" cy="825"/>
            </a:xfrm>
            <a:custGeom>
              <a:avLst/>
              <a:gdLst>
                <a:gd name="T0" fmla="*/ 4489 w 4489"/>
                <a:gd name="T1" fmla="*/ 3416 h 3416"/>
                <a:gd name="T2" fmla="*/ 3046 w 4489"/>
                <a:gd name="T3" fmla="*/ 716 h 3416"/>
                <a:gd name="T4" fmla="*/ 0 w 4489"/>
                <a:gd name="T5" fmla="*/ 415 h 3416"/>
              </a:gdLst>
              <a:ahLst/>
              <a:cxnLst>
                <a:cxn ang="0">
                  <a:pos x="T0" y="T1"/>
                </a:cxn>
                <a:cxn ang="0">
                  <a:pos x="T2" y="T3"/>
                </a:cxn>
                <a:cxn ang="0">
                  <a:pos x="T4" y="T5"/>
                </a:cxn>
              </a:cxnLst>
              <a:rect l="0" t="0" r="r" b="b"/>
              <a:pathLst>
                <a:path w="4489" h="3416">
                  <a:moveTo>
                    <a:pt x="4489" y="3416"/>
                  </a:moveTo>
                  <a:cubicBezTo>
                    <a:pt x="4489" y="2331"/>
                    <a:pt x="3948" y="1318"/>
                    <a:pt x="3046" y="716"/>
                  </a:cubicBezTo>
                  <a:cubicBezTo>
                    <a:pt x="2144" y="113"/>
                    <a:pt x="1001" y="0"/>
                    <a:pt x="0" y="415"/>
                  </a:cubicBezTo>
                </a:path>
              </a:pathLst>
            </a:custGeom>
            <a:noFill/>
            <a:ln w="11113" cap="rnd">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28"/>
            <p:cNvSpPr>
              <a:spLocks noChangeShapeType="1"/>
            </p:cNvSpPr>
            <p:nvPr/>
          </p:nvSpPr>
          <p:spPr bwMode="auto">
            <a:xfrm>
              <a:off x="2914" y="1739"/>
              <a:ext cx="2413" cy="0"/>
            </a:xfrm>
            <a:prstGeom prst="line">
              <a:avLst/>
            </a:prstGeom>
            <a:noFill/>
            <a:ln w="19050"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Oval 29"/>
            <p:cNvSpPr>
              <a:spLocks noChangeArrowheads="1"/>
            </p:cNvSpPr>
            <p:nvPr/>
          </p:nvSpPr>
          <p:spPr bwMode="auto">
            <a:xfrm>
              <a:off x="4101" y="995"/>
              <a:ext cx="38" cy="38"/>
            </a:xfrm>
            <a:prstGeom prst="ellipse">
              <a:avLst/>
            </a:prstGeom>
            <a:solidFill>
              <a:srgbClr val="FF0000"/>
            </a:solidFill>
            <a:ln w="317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952805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拟线性方程的特征线</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对于系数不含未知函数的拟线性方程</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楷体" panose="02010609060101010101" pitchFamily="49" charset="-122"/>
                        </a:rPr>
                        <m:t>𝑓</m:t>
                      </m:r>
                      <m:d>
                        <m:dPr>
                          <m:ctrlPr>
                            <a:rPr lang="en-US" altLang="zh-CN" i="1">
                              <a:latin typeface="Cambria Math" panose="02040503050406030204" pitchFamily="18" charset="0"/>
                              <a:ea typeface="楷体" panose="02010609060101010101" pitchFamily="49" charset="-122"/>
                            </a:rPr>
                          </m:ctrlPr>
                        </m:dPr>
                        <m:e>
                          <m:r>
                            <a:rPr lang="en-US" altLang="zh-CN" i="1">
                              <a:latin typeface="Cambria Math" panose="02040503050406030204" pitchFamily="18" charset="0"/>
                              <a:ea typeface="楷体" panose="02010609060101010101" pitchFamily="49" charset="-122"/>
                            </a:rPr>
                            <m:t>𝑥</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𝑦</m:t>
                          </m:r>
                        </m:e>
                      </m:d>
                      <m:f>
                        <m:fPr>
                          <m:ctrlPr>
                            <a:rPr lang="en-US" altLang="zh-CN" i="1">
                              <a:latin typeface="Cambria Math" panose="02040503050406030204" pitchFamily="18" charset="0"/>
                              <a:ea typeface="楷体" panose="02010609060101010101" pitchFamily="49" charset="-122"/>
                            </a:rPr>
                          </m:ctrlPr>
                        </m:fPr>
                        <m:num>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𝑢</m:t>
                          </m:r>
                        </m:num>
                        <m:den>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𝑥</m:t>
                          </m:r>
                        </m:den>
                      </m:f>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𝑔</m:t>
                      </m:r>
                      <m:d>
                        <m:dPr>
                          <m:ctrlPr>
                            <a:rPr lang="en-US" altLang="zh-CN" i="1">
                              <a:latin typeface="Cambria Math" panose="02040503050406030204" pitchFamily="18" charset="0"/>
                              <a:ea typeface="楷体" panose="02010609060101010101" pitchFamily="49" charset="-122"/>
                            </a:rPr>
                          </m:ctrlPr>
                        </m:dPr>
                        <m:e>
                          <m:r>
                            <a:rPr lang="en-US" altLang="zh-CN" i="1">
                              <a:latin typeface="Cambria Math" panose="02040503050406030204" pitchFamily="18" charset="0"/>
                              <a:ea typeface="楷体" panose="02010609060101010101" pitchFamily="49" charset="-122"/>
                            </a:rPr>
                            <m:t>𝑥</m:t>
                          </m:r>
                          <m:r>
                            <a:rPr lang="en-US" altLang="zh-CN" i="1">
                              <a:latin typeface="Cambria Math" panose="02040503050406030204" pitchFamily="18" charset="0"/>
                              <a:ea typeface="楷体" panose="02010609060101010101" pitchFamily="49" charset="-122"/>
                            </a:rPr>
                            <m:t>, </m:t>
                          </m:r>
                          <m:r>
                            <a:rPr lang="en-US" altLang="zh-CN" i="1">
                              <a:latin typeface="Cambria Math" panose="02040503050406030204" pitchFamily="18" charset="0"/>
                              <a:ea typeface="楷体" panose="02010609060101010101" pitchFamily="49" charset="-122"/>
                            </a:rPr>
                            <m:t>𝑦</m:t>
                          </m:r>
                        </m:e>
                      </m:d>
                      <m:f>
                        <m:fPr>
                          <m:ctrlPr>
                            <a:rPr lang="en-US" altLang="zh-CN" i="1">
                              <a:latin typeface="Cambria Math" panose="02040503050406030204" pitchFamily="18" charset="0"/>
                              <a:ea typeface="楷体" panose="02010609060101010101" pitchFamily="49" charset="-122"/>
                            </a:rPr>
                          </m:ctrlPr>
                        </m:fPr>
                        <m:num>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𝑢</m:t>
                          </m:r>
                        </m:num>
                        <m:den>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𝑦</m:t>
                          </m:r>
                        </m:den>
                      </m:f>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h</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𝑥</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𝑦</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𝑢</m:t>
                      </m:r>
                      <m:r>
                        <a:rPr lang="en-US" altLang="zh-CN" i="1">
                          <a:latin typeface="Cambria Math" panose="02040503050406030204" pitchFamily="18" charset="0"/>
                          <a:ea typeface="楷体" panose="02010609060101010101" pitchFamily="49" charset="-122"/>
                        </a:rPr>
                        <m:t>)</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在坐标平面</a:t>
                </a:r>
                <a:r>
                  <a:rPr lang="en-US" altLang="zh-CN" dirty="0" err="1" smtClean="0">
                    <a:latin typeface="Times New Roman" panose="02020603050405020304" pitchFamily="18" charset="0"/>
                    <a:ea typeface="楷体" panose="02010609060101010101" pitchFamily="49" charset="-122"/>
                    <a:cs typeface="Times New Roman" panose="02020603050405020304" pitchFamily="18" charset="0"/>
                  </a:rPr>
                  <a:t>xOy</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构造向量场</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ea typeface="楷体" panose="02010609060101010101" pitchFamily="49" charset="-122"/>
                            </a:rPr>
                          </m:ctrlPr>
                        </m:sSupPr>
                        <m:e>
                          <m:r>
                            <a:rPr lang="en-US" altLang="zh-CN" b="1" i="0" smtClean="0">
                              <a:latin typeface="Cambria Math" panose="02040503050406030204" pitchFamily="18" charset="0"/>
                              <a:ea typeface="楷体" panose="02010609060101010101" pitchFamily="49" charset="-122"/>
                            </a:rPr>
                            <m:t>𝐩</m:t>
                          </m:r>
                          <m:r>
                            <a:rPr lang="en-US" altLang="zh-CN" b="0" i="1" smtClean="0">
                              <a:latin typeface="Cambria Math" panose="02040503050406030204" pitchFamily="18" charset="0"/>
                              <a:ea typeface="楷体" panose="02010609060101010101" pitchFamily="49" charset="-122"/>
                            </a:rPr>
                            <m:t>=</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𝑓</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e>
                              </m:d>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𝑔</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e>
                              </m:d>
                            </m:e>
                          </m:d>
                        </m:e>
                        <m:sup>
                          <m:r>
                            <a:rPr lang="en-US" altLang="zh-CN" b="0" i="1" smtClean="0">
                              <a:latin typeface="Cambria Math" panose="02040503050406030204" pitchFamily="18" charset="0"/>
                              <a:ea typeface="楷体" panose="02010609060101010101" pitchFamily="49" charset="-122"/>
                            </a:rPr>
                            <m:t>𝑇</m:t>
                          </m:r>
                        </m:sup>
                      </m:sSup>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沿着向量场</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p</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构造积分曲线</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s</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，并为</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s</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构造特殊的参数</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，满足：</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den>
                      </m:f>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den>
                      </m:f>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𝑔</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3473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利用极限求解函数方程</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已知</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是一个连续函数，且满足</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计算</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首先，当</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0</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时，有</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(0)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(0)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(0)</a:t>
            </a: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因而</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(0) = 0</a:t>
            </a:r>
          </a:p>
          <a:p>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14734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拟线性方程的特征线</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如果</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u</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满足微分方程，则在积分曲线线</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s</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上，计算</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u</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关于参数</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的导数</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𝑑𝑢</m:t>
                          </m:r>
                        </m:num>
                        <m:den>
                          <m:r>
                            <a:rPr lang="en-US" altLang="zh-CN" b="0" i="1" smtClean="0">
                              <a:latin typeface="Cambria Math" panose="02040503050406030204" pitchFamily="18" charset="0"/>
                              <a:ea typeface="楷体" panose="02010609060101010101" pitchFamily="49" charset="-122"/>
                            </a:rPr>
                            <m:t>𝑑𝑡</m:t>
                          </m:r>
                        </m:den>
                      </m:f>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𝑢</m:t>
                          </m:r>
                        </m:num>
                        <m:den>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den>
                      </m:f>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𝑑𝑥</m:t>
                          </m:r>
                        </m:num>
                        <m:den>
                          <m:r>
                            <a:rPr lang="en-US" altLang="zh-CN" b="0" i="1" smtClean="0">
                              <a:latin typeface="Cambria Math" panose="02040503050406030204" pitchFamily="18" charset="0"/>
                              <a:ea typeface="楷体" panose="02010609060101010101" pitchFamily="49" charset="-122"/>
                            </a:rPr>
                            <m:t>𝑑𝑡</m:t>
                          </m:r>
                        </m:den>
                      </m:f>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𝑢</m:t>
                          </m:r>
                        </m:num>
                        <m:den>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den>
                      </m:f>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𝑑𝑦</m:t>
                          </m:r>
                        </m:num>
                        <m:den>
                          <m:r>
                            <a:rPr lang="en-US" altLang="zh-CN" b="0" i="1" smtClean="0">
                              <a:latin typeface="Cambria Math" panose="02040503050406030204" pitchFamily="18" charset="0"/>
                              <a:ea typeface="楷体" panose="02010609060101010101" pitchFamily="49" charset="-122"/>
                            </a:rPr>
                            <m:t>𝑑𝑡</m:t>
                          </m:r>
                        </m:den>
                      </m:f>
                    </m:oMath>
                  </m:oMathPara>
                </a14:m>
                <a:endParaRPr lang="en-US" altLang="zh-CN" b="0" i="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𝑓</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e>
                      </m:d>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𝑢</m:t>
                          </m:r>
                        </m:num>
                        <m:den>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den>
                      </m:f>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𝑔</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e>
                      </m:d>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𝑢</m:t>
                          </m:r>
                        </m:num>
                        <m:den>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den>
                      </m:f>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h</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𝑢</m:t>
                      </m:r>
                      <m:r>
                        <a:rPr lang="en-US" altLang="zh-CN" b="0" i="1" smtClean="0">
                          <a:latin typeface="Cambria Math" panose="02040503050406030204" pitchFamily="18" charset="0"/>
                          <a:ea typeface="楷体" panose="02010609060101010101" pitchFamily="49" charset="-122"/>
                        </a:rPr>
                        <m:t>)</m:t>
                      </m:r>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把偏微分方程的约束条件转化为常微分方程的参数曲线称为特征线</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r="-1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7650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一维波动方程的导出</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3668233"/>
                <a:ext cx="7886700" cy="2508729"/>
              </a:xfrm>
            </p:spPr>
            <p:txBody>
              <a:bodyPr>
                <a:normAutofit lnSpcReduction="10000"/>
              </a:bodyPr>
              <a:lstStyle/>
              <a:p>
                <a:r>
                  <a:rPr lang="zh-CN" altLang="en-US" dirty="0" smtClean="0">
                    <a:latin typeface="楷体" panose="02010609060101010101" pitchFamily="49" charset="-122"/>
                    <a:ea typeface="楷体" panose="02010609060101010101" pitchFamily="49" charset="-122"/>
                  </a:rPr>
                  <a:t>来源：弦的受力分析</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基本形式：</a:t>
                </a:r>
                <a:endParaRPr lang="en-US" altLang="zh-CN" b="0" i="1"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楷体" panose="02010609060101010101" pitchFamily="49" charset="-122"/>
                            </a:rPr>
                          </m:ctrlPr>
                        </m:fPr>
                        <m:num>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m:t>
                              </m:r>
                            </m:e>
                            <m:sup>
                              <m:r>
                                <a:rPr lang="en-US" altLang="zh-CN" b="0" i="1" smtClean="0">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𝑢</m:t>
                          </m:r>
                        </m:num>
                        <m:den>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𝑡</m:t>
                              </m:r>
                            </m:e>
                            <m:sup>
                              <m:r>
                                <a:rPr lang="en-US" altLang="zh-CN" b="0" i="1" smtClean="0">
                                  <a:latin typeface="Cambria Math" panose="02040503050406030204" pitchFamily="18" charset="0"/>
                                  <a:ea typeface="楷体" panose="02010609060101010101" pitchFamily="49" charset="-122"/>
                                </a:rPr>
                                <m:t>2</m:t>
                              </m:r>
                            </m:sup>
                          </m:sSup>
                        </m:den>
                      </m:f>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𝑎</m:t>
                          </m:r>
                        </m:e>
                        <m:sup>
                          <m:r>
                            <a:rPr lang="en-US" altLang="zh-CN" b="0" i="1" smtClean="0">
                              <a:latin typeface="Cambria Math" panose="02040503050406030204" pitchFamily="18" charset="0"/>
                              <a:ea typeface="楷体" panose="02010609060101010101" pitchFamily="49" charset="-122"/>
                            </a:rPr>
                            <m:t>2</m:t>
                          </m:r>
                        </m:sup>
                      </m:sSup>
                      <m:f>
                        <m:fPr>
                          <m:ctrlPr>
                            <a:rPr lang="en-US" altLang="zh-CN" b="0" i="1" smtClean="0">
                              <a:latin typeface="Cambria Math" panose="02040503050406030204" pitchFamily="18" charset="0"/>
                              <a:ea typeface="楷体" panose="02010609060101010101" pitchFamily="49" charset="-122"/>
                            </a:rPr>
                          </m:ctrlPr>
                        </m:fPr>
                        <m:num>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m:t>
                              </m:r>
                            </m:e>
                            <m:sup>
                              <m:r>
                                <a:rPr lang="en-US" altLang="zh-CN" b="0" i="1" smtClean="0">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𝑢</m:t>
                          </m:r>
                        </m:num>
                        <m:den>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𝑥</m:t>
                              </m:r>
                            </m:e>
                            <m:sup>
                              <m:r>
                                <a:rPr lang="en-US" altLang="zh-CN" b="0" i="1" smtClean="0">
                                  <a:latin typeface="Cambria Math" panose="02040503050406030204" pitchFamily="18" charset="0"/>
                                  <a:ea typeface="楷体" panose="02010609060101010101" pitchFamily="49" charset="-122"/>
                                </a:rPr>
                                <m:t>2</m:t>
                              </m:r>
                            </m:sup>
                          </m:sSup>
                        </m:den>
                      </m:f>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𝑓</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m:t>
                      </m:r>
                      <m:r>
                        <a:rPr lang="en-US" altLang="zh-CN" b="0" i="1" smtClean="0">
                          <a:latin typeface="Cambria Math" panose="02040503050406030204" pitchFamily="18" charset="0"/>
                          <a:ea typeface="楷体" panose="02010609060101010101" pitchFamily="49" charset="-122"/>
                        </a:rPr>
                        <m:t>)</m:t>
                      </m:r>
                    </m:oMath>
                  </m:oMathPara>
                </a14:m>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初始条件：</a:t>
                </a:r>
                <a14:m>
                  <m:oMath xmlns:m="http://schemas.openxmlformats.org/officeDocument/2006/math">
                    <m:r>
                      <a:rPr lang="en-US" altLang="zh-CN" b="0" i="1" smtClean="0">
                        <a:latin typeface="Cambria Math" panose="02040503050406030204" pitchFamily="18" charset="0"/>
                        <a:ea typeface="楷体" panose="02010609060101010101" pitchFamily="49" charset="-122"/>
                      </a:rPr>
                      <m:t>𝑢</m:t>
                    </m:r>
                    <m:sSub>
                      <m:sSubPr>
                        <m:ctrlPr>
                          <a:rPr lang="en-US" altLang="zh-CN" b="0" i="1" smtClean="0">
                            <a:latin typeface="Cambria Math" panose="02040503050406030204" pitchFamily="18" charset="0"/>
                            <a:ea typeface="楷体" panose="02010609060101010101" pitchFamily="49" charset="-122"/>
                          </a:rPr>
                        </m:ctrlPr>
                      </m:sSubPr>
                      <m:e>
                        <m:d>
                          <m:dPr>
                            <m:begChr m:val=""/>
                            <m:endChr m:val="|"/>
                            <m:ctrlPr>
                              <a:rPr lang="en-US" altLang="zh-CN" b="0" i="1" smtClean="0">
                                <a:latin typeface="Cambria Math" panose="02040503050406030204" pitchFamily="18" charset="0"/>
                                <a:ea typeface="楷体" panose="02010609060101010101" pitchFamily="49" charset="-122"/>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ea typeface="楷体" panose="02010609060101010101" pitchFamily="49" charset="-122"/>
                          </a:rPr>
                          <m:t>𝑡</m:t>
                        </m:r>
                        <m:r>
                          <a:rPr lang="en-US" altLang="zh-CN" b="0" i="1" smtClean="0">
                            <a:latin typeface="Cambria Math" panose="02040503050406030204" pitchFamily="18" charset="0"/>
                            <a:ea typeface="楷体" panose="02010609060101010101" pitchFamily="49" charset="-122"/>
                          </a:rPr>
                          <m:t>=0</m:t>
                        </m:r>
                      </m:sub>
                    </m:s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𝜑</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e>
                    </m:d>
                    <m:r>
                      <a:rPr lang="en-US" altLang="zh-CN" b="0" i="1" smtClean="0">
                        <a:latin typeface="Cambria Math" panose="02040503050406030204" pitchFamily="18" charset="0"/>
                        <a:ea typeface="楷体" panose="02010609060101010101" pitchFamily="49" charset="-122"/>
                      </a:rPr>
                      <m:t>, </m:t>
                    </m:r>
                    <m:sSub>
                      <m:sSubPr>
                        <m:ctrlPr>
                          <a:rPr lang="en-US" altLang="zh-CN" b="0" i="1" smtClean="0">
                            <a:latin typeface="Cambria Math" panose="02040503050406030204" pitchFamily="18" charset="0"/>
                            <a:ea typeface="楷体" panose="02010609060101010101" pitchFamily="49" charset="-122"/>
                          </a:rPr>
                        </m:ctrlPr>
                      </m:sSubPr>
                      <m:e>
                        <m:d>
                          <m:dPr>
                            <m:begChr m:val=""/>
                            <m:endChr m:val="|"/>
                            <m:ctrlPr>
                              <a:rPr lang="en-US" altLang="zh-CN" b="0" i="1" smtClean="0">
                                <a:latin typeface="Cambria Math" panose="02040503050406030204" pitchFamily="18" charset="0"/>
                                <a:ea typeface="楷体" panose="02010609060101010101" pitchFamily="49" charset="-122"/>
                              </a:rPr>
                            </m:ctrlPr>
                          </m:dPr>
                          <m:e>
                            <m:f>
                              <m:fPr>
                                <m:ctrlPr>
                                  <a:rPr lang="en-US" altLang="zh-CN" i="1">
                                    <a:latin typeface="Cambria Math" panose="02040503050406030204" pitchFamily="18" charset="0"/>
                                    <a:ea typeface="楷体" panose="02010609060101010101" pitchFamily="49" charset="-122"/>
                                  </a:rPr>
                                </m:ctrlPr>
                              </m:fPr>
                              <m:num>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𝑢</m:t>
                                </m:r>
                              </m:num>
                              <m:den>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𝑡</m:t>
                                </m:r>
                              </m:den>
                            </m:f>
                          </m:e>
                        </m:d>
                      </m:e>
                      <m:sub>
                        <m:r>
                          <a:rPr lang="en-US" altLang="zh-CN" b="0" i="1" smtClean="0">
                            <a:latin typeface="Cambria Math" panose="02040503050406030204" pitchFamily="18" charset="0"/>
                            <a:ea typeface="楷体" panose="02010609060101010101" pitchFamily="49" charset="-122"/>
                          </a:rPr>
                          <m:t>𝑡</m:t>
                        </m:r>
                        <m:r>
                          <a:rPr lang="en-US" altLang="zh-CN" b="0" i="1" smtClean="0">
                            <a:latin typeface="Cambria Math" panose="02040503050406030204" pitchFamily="18" charset="0"/>
                            <a:ea typeface="楷体" panose="02010609060101010101" pitchFamily="49" charset="-122"/>
                          </a:rPr>
                          <m:t>=0</m:t>
                        </m:r>
                      </m:sub>
                    </m:s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𝜓</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oMath>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3668233"/>
                <a:ext cx="7886700" cy="2508729"/>
              </a:xfrm>
              <a:blipFill>
                <a:blip r:embed="rId2"/>
                <a:stretch>
                  <a:fillRect l="-1391" t="-6083"/>
                </a:stretch>
              </a:blipFill>
            </p:spPr>
            <p:txBody>
              <a:bodyPr/>
              <a:lstStyle/>
              <a:p>
                <a:r>
                  <a:rPr lang="zh-CN" altLang="en-US">
                    <a:noFill/>
                  </a:rPr>
                  <a:t> </a:t>
                </a:r>
              </a:p>
            </p:txBody>
          </p:sp>
        </mc:Fallback>
      </mc:AlternateContent>
      <p:grpSp>
        <p:nvGrpSpPr>
          <p:cNvPr id="5" name="Group 4"/>
          <p:cNvGrpSpPr>
            <a:grpSpLocks noChangeAspect="1"/>
          </p:cNvGrpSpPr>
          <p:nvPr/>
        </p:nvGrpSpPr>
        <p:grpSpPr bwMode="auto">
          <a:xfrm>
            <a:off x="696913" y="2033588"/>
            <a:ext cx="3417888" cy="285750"/>
            <a:chOff x="439" y="1281"/>
            <a:chExt cx="2153" cy="180"/>
          </a:xfrm>
        </p:grpSpPr>
        <p:sp>
          <p:nvSpPr>
            <p:cNvPr id="8" name="Freeform 6"/>
            <p:cNvSpPr>
              <a:spLocks/>
            </p:cNvSpPr>
            <p:nvPr/>
          </p:nvSpPr>
          <p:spPr bwMode="auto">
            <a:xfrm>
              <a:off x="978" y="1281"/>
              <a:ext cx="1076" cy="180"/>
            </a:xfrm>
            <a:custGeom>
              <a:avLst/>
              <a:gdLst>
                <a:gd name="T0" fmla="*/ 62 w 4000"/>
                <a:gd name="T1" fmla="*/ 366 h 667"/>
                <a:gd name="T2" fmla="*/ 156 w 4000"/>
                <a:gd name="T3" fmla="*/ 414 h 667"/>
                <a:gd name="T4" fmla="*/ 250 w 4000"/>
                <a:gd name="T5" fmla="*/ 461 h 667"/>
                <a:gd name="T6" fmla="*/ 343 w 4000"/>
                <a:gd name="T7" fmla="*/ 505 h 667"/>
                <a:gd name="T8" fmla="*/ 437 w 4000"/>
                <a:gd name="T9" fmla="*/ 545 h 667"/>
                <a:gd name="T10" fmla="*/ 531 w 4000"/>
                <a:gd name="T11" fmla="*/ 580 h 667"/>
                <a:gd name="T12" fmla="*/ 625 w 4000"/>
                <a:gd name="T13" fmla="*/ 611 h 667"/>
                <a:gd name="T14" fmla="*/ 718 w 4000"/>
                <a:gd name="T15" fmla="*/ 635 h 667"/>
                <a:gd name="T16" fmla="*/ 812 w 4000"/>
                <a:gd name="T17" fmla="*/ 652 h 667"/>
                <a:gd name="T18" fmla="*/ 906 w 4000"/>
                <a:gd name="T19" fmla="*/ 663 h 667"/>
                <a:gd name="T20" fmla="*/ 1000 w 4000"/>
                <a:gd name="T21" fmla="*/ 667 h 667"/>
                <a:gd name="T22" fmla="*/ 1093 w 4000"/>
                <a:gd name="T23" fmla="*/ 663 h 667"/>
                <a:gd name="T24" fmla="*/ 1187 w 4000"/>
                <a:gd name="T25" fmla="*/ 652 h 667"/>
                <a:gd name="T26" fmla="*/ 1281 w 4000"/>
                <a:gd name="T27" fmla="*/ 635 h 667"/>
                <a:gd name="T28" fmla="*/ 1375 w 4000"/>
                <a:gd name="T29" fmla="*/ 611 h 667"/>
                <a:gd name="T30" fmla="*/ 1468 w 4000"/>
                <a:gd name="T31" fmla="*/ 580 h 667"/>
                <a:gd name="T32" fmla="*/ 1562 w 4000"/>
                <a:gd name="T33" fmla="*/ 545 h 667"/>
                <a:gd name="T34" fmla="*/ 1656 w 4000"/>
                <a:gd name="T35" fmla="*/ 505 h 667"/>
                <a:gd name="T36" fmla="*/ 1750 w 4000"/>
                <a:gd name="T37" fmla="*/ 461 h 667"/>
                <a:gd name="T38" fmla="*/ 1843 w 4000"/>
                <a:gd name="T39" fmla="*/ 414 h 667"/>
                <a:gd name="T40" fmla="*/ 1937 w 4000"/>
                <a:gd name="T41" fmla="*/ 366 h 667"/>
                <a:gd name="T42" fmla="*/ 2031 w 4000"/>
                <a:gd name="T43" fmla="*/ 317 h 667"/>
                <a:gd name="T44" fmla="*/ 2125 w 4000"/>
                <a:gd name="T45" fmla="*/ 268 h 667"/>
                <a:gd name="T46" fmla="*/ 2218 w 4000"/>
                <a:gd name="T47" fmla="*/ 221 h 667"/>
                <a:gd name="T48" fmla="*/ 2312 w 4000"/>
                <a:gd name="T49" fmla="*/ 176 h 667"/>
                <a:gd name="T50" fmla="*/ 2406 w 4000"/>
                <a:gd name="T51" fmla="*/ 135 h 667"/>
                <a:gd name="T52" fmla="*/ 2500 w 4000"/>
                <a:gd name="T53" fmla="*/ 98 h 667"/>
                <a:gd name="T54" fmla="*/ 2593 w 4000"/>
                <a:gd name="T55" fmla="*/ 66 h 667"/>
                <a:gd name="T56" fmla="*/ 2687 w 4000"/>
                <a:gd name="T57" fmla="*/ 40 h 667"/>
                <a:gd name="T58" fmla="*/ 2781 w 4000"/>
                <a:gd name="T59" fmla="*/ 20 h 667"/>
                <a:gd name="T60" fmla="*/ 2875 w 4000"/>
                <a:gd name="T61" fmla="*/ 7 h 667"/>
                <a:gd name="T62" fmla="*/ 2968 w 4000"/>
                <a:gd name="T63" fmla="*/ 1 h 667"/>
                <a:gd name="T64" fmla="*/ 3062 w 4000"/>
                <a:gd name="T65" fmla="*/ 2 h 667"/>
                <a:gd name="T66" fmla="*/ 3156 w 4000"/>
                <a:gd name="T67" fmla="*/ 10 h 667"/>
                <a:gd name="T68" fmla="*/ 3250 w 4000"/>
                <a:gd name="T69" fmla="*/ 26 h 667"/>
                <a:gd name="T70" fmla="*/ 3343 w 4000"/>
                <a:gd name="T71" fmla="*/ 48 h 667"/>
                <a:gd name="T72" fmla="*/ 3437 w 4000"/>
                <a:gd name="T73" fmla="*/ 76 h 667"/>
                <a:gd name="T74" fmla="*/ 3531 w 4000"/>
                <a:gd name="T75" fmla="*/ 110 h 667"/>
                <a:gd name="T76" fmla="*/ 3625 w 4000"/>
                <a:gd name="T77" fmla="*/ 148 h 667"/>
                <a:gd name="T78" fmla="*/ 3718 w 4000"/>
                <a:gd name="T79" fmla="*/ 191 h 667"/>
                <a:gd name="T80" fmla="*/ 3812 w 4000"/>
                <a:gd name="T81" fmla="*/ 237 h 667"/>
                <a:gd name="T82" fmla="*/ 3906 w 4000"/>
                <a:gd name="T83" fmla="*/ 285 h 667"/>
                <a:gd name="T84" fmla="*/ 4000 w 4000"/>
                <a:gd name="T85" fmla="*/ 3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00" h="667">
                  <a:moveTo>
                    <a:pt x="0" y="334"/>
                  </a:moveTo>
                  <a:lnTo>
                    <a:pt x="31" y="350"/>
                  </a:lnTo>
                  <a:lnTo>
                    <a:pt x="62" y="366"/>
                  </a:lnTo>
                  <a:lnTo>
                    <a:pt x="93" y="382"/>
                  </a:lnTo>
                  <a:lnTo>
                    <a:pt x="125" y="399"/>
                  </a:lnTo>
                  <a:lnTo>
                    <a:pt x="156" y="414"/>
                  </a:lnTo>
                  <a:lnTo>
                    <a:pt x="187" y="430"/>
                  </a:lnTo>
                  <a:lnTo>
                    <a:pt x="218" y="446"/>
                  </a:lnTo>
                  <a:lnTo>
                    <a:pt x="250" y="461"/>
                  </a:lnTo>
                  <a:lnTo>
                    <a:pt x="281" y="476"/>
                  </a:lnTo>
                  <a:lnTo>
                    <a:pt x="312" y="491"/>
                  </a:lnTo>
                  <a:lnTo>
                    <a:pt x="343" y="505"/>
                  </a:lnTo>
                  <a:lnTo>
                    <a:pt x="375" y="519"/>
                  </a:lnTo>
                  <a:lnTo>
                    <a:pt x="406" y="532"/>
                  </a:lnTo>
                  <a:lnTo>
                    <a:pt x="437" y="545"/>
                  </a:lnTo>
                  <a:lnTo>
                    <a:pt x="468" y="557"/>
                  </a:lnTo>
                  <a:lnTo>
                    <a:pt x="500" y="569"/>
                  </a:lnTo>
                  <a:lnTo>
                    <a:pt x="531" y="580"/>
                  </a:lnTo>
                  <a:lnTo>
                    <a:pt x="562" y="591"/>
                  </a:lnTo>
                  <a:lnTo>
                    <a:pt x="593" y="601"/>
                  </a:lnTo>
                  <a:lnTo>
                    <a:pt x="625" y="611"/>
                  </a:lnTo>
                  <a:lnTo>
                    <a:pt x="656" y="619"/>
                  </a:lnTo>
                  <a:lnTo>
                    <a:pt x="687" y="627"/>
                  </a:lnTo>
                  <a:lnTo>
                    <a:pt x="718" y="635"/>
                  </a:lnTo>
                  <a:lnTo>
                    <a:pt x="750" y="641"/>
                  </a:lnTo>
                  <a:lnTo>
                    <a:pt x="781" y="647"/>
                  </a:lnTo>
                  <a:lnTo>
                    <a:pt x="812" y="652"/>
                  </a:lnTo>
                  <a:lnTo>
                    <a:pt x="843" y="657"/>
                  </a:lnTo>
                  <a:lnTo>
                    <a:pt x="875" y="660"/>
                  </a:lnTo>
                  <a:lnTo>
                    <a:pt x="906" y="663"/>
                  </a:lnTo>
                  <a:lnTo>
                    <a:pt x="937" y="665"/>
                  </a:lnTo>
                  <a:lnTo>
                    <a:pt x="968" y="666"/>
                  </a:lnTo>
                  <a:lnTo>
                    <a:pt x="1000" y="667"/>
                  </a:lnTo>
                  <a:lnTo>
                    <a:pt x="1031" y="666"/>
                  </a:lnTo>
                  <a:lnTo>
                    <a:pt x="1062" y="665"/>
                  </a:lnTo>
                  <a:lnTo>
                    <a:pt x="1093" y="663"/>
                  </a:lnTo>
                  <a:lnTo>
                    <a:pt x="1125" y="660"/>
                  </a:lnTo>
                  <a:lnTo>
                    <a:pt x="1156" y="657"/>
                  </a:lnTo>
                  <a:lnTo>
                    <a:pt x="1187" y="652"/>
                  </a:lnTo>
                  <a:lnTo>
                    <a:pt x="1218" y="647"/>
                  </a:lnTo>
                  <a:lnTo>
                    <a:pt x="1250" y="641"/>
                  </a:lnTo>
                  <a:lnTo>
                    <a:pt x="1281" y="635"/>
                  </a:lnTo>
                  <a:lnTo>
                    <a:pt x="1312" y="627"/>
                  </a:lnTo>
                  <a:lnTo>
                    <a:pt x="1343" y="619"/>
                  </a:lnTo>
                  <a:lnTo>
                    <a:pt x="1375" y="611"/>
                  </a:lnTo>
                  <a:lnTo>
                    <a:pt x="1406" y="601"/>
                  </a:lnTo>
                  <a:lnTo>
                    <a:pt x="1437" y="591"/>
                  </a:lnTo>
                  <a:lnTo>
                    <a:pt x="1468" y="580"/>
                  </a:lnTo>
                  <a:lnTo>
                    <a:pt x="1500" y="569"/>
                  </a:lnTo>
                  <a:lnTo>
                    <a:pt x="1531" y="557"/>
                  </a:lnTo>
                  <a:lnTo>
                    <a:pt x="1562" y="545"/>
                  </a:lnTo>
                  <a:lnTo>
                    <a:pt x="1593" y="532"/>
                  </a:lnTo>
                  <a:lnTo>
                    <a:pt x="1625" y="519"/>
                  </a:lnTo>
                  <a:lnTo>
                    <a:pt x="1656" y="505"/>
                  </a:lnTo>
                  <a:lnTo>
                    <a:pt x="1687" y="491"/>
                  </a:lnTo>
                  <a:lnTo>
                    <a:pt x="1718" y="476"/>
                  </a:lnTo>
                  <a:lnTo>
                    <a:pt x="1750" y="461"/>
                  </a:lnTo>
                  <a:lnTo>
                    <a:pt x="1781" y="446"/>
                  </a:lnTo>
                  <a:lnTo>
                    <a:pt x="1812" y="430"/>
                  </a:lnTo>
                  <a:lnTo>
                    <a:pt x="1843" y="414"/>
                  </a:lnTo>
                  <a:lnTo>
                    <a:pt x="1875" y="399"/>
                  </a:lnTo>
                  <a:lnTo>
                    <a:pt x="1906" y="382"/>
                  </a:lnTo>
                  <a:lnTo>
                    <a:pt x="1937" y="366"/>
                  </a:lnTo>
                  <a:lnTo>
                    <a:pt x="1968" y="350"/>
                  </a:lnTo>
                  <a:lnTo>
                    <a:pt x="2000" y="334"/>
                  </a:lnTo>
                  <a:lnTo>
                    <a:pt x="2031" y="317"/>
                  </a:lnTo>
                  <a:lnTo>
                    <a:pt x="2062" y="301"/>
                  </a:lnTo>
                  <a:lnTo>
                    <a:pt x="2093" y="285"/>
                  </a:lnTo>
                  <a:lnTo>
                    <a:pt x="2125" y="268"/>
                  </a:lnTo>
                  <a:lnTo>
                    <a:pt x="2156" y="253"/>
                  </a:lnTo>
                  <a:lnTo>
                    <a:pt x="2187" y="237"/>
                  </a:lnTo>
                  <a:lnTo>
                    <a:pt x="2218" y="221"/>
                  </a:lnTo>
                  <a:lnTo>
                    <a:pt x="2250" y="206"/>
                  </a:lnTo>
                  <a:lnTo>
                    <a:pt x="2281" y="191"/>
                  </a:lnTo>
                  <a:lnTo>
                    <a:pt x="2312" y="176"/>
                  </a:lnTo>
                  <a:lnTo>
                    <a:pt x="2343" y="162"/>
                  </a:lnTo>
                  <a:lnTo>
                    <a:pt x="2375" y="148"/>
                  </a:lnTo>
                  <a:lnTo>
                    <a:pt x="2406" y="135"/>
                  </a:lnTo>
                  <a:lnTo>
                    <a:pt x="2437" y="122"/>
                  </a:lnTo>
                  <a:lnTo>
                    <a:pt x="2468" y="110"/>
                  </a:lnTo>
                  <a:lnTo>
                    <a:pt x="2500" y="98"/>
                  </a:lnTo>
                  <a:lnTo>
                    <a:pt x="2531" y="87"/>
                  </a:lnTo>
                  <a:lnTo>
                    <a:pt x="2562" y="76"/>
                  </a:lnTo>
                  <a:lnTo>
                    <a:pt x="2593" y="66"/>
                  </a:lnTo>
                  <a:lnTo>
                    <a:pt x="2625" y="56"/>
                  </a:lnTo>
                  <a:lnTo>
                    <a:pt x="2656" y="48"/>
                  </a:lnTo>
                  <a:lnTo>
                    <a:pt x="2687" y="40"/>
                  </a:lnTo>
                  <a:lnTo>
                    <a:pt x="2718" y="32"/>
                  </a:lnTo>
                  <a:lnTo>
                    <a:pt x="2750" y="26"/>
                  </a:lnTo>
                  <a:lnTo>
                    <a:pt x="2781" y="20"/>
                  </a:lnTo>
                  <a:lnTo>
                    <a:pt x="2812" y="15"/>
                  </a:lnTo>
                  <a:lnTo>
                    <a:pt x="2843" y="10"/>
                  </a:lnTo>
                  <a:lnTo>
                    <a:pt x="2875" y="7"/>
                  </a:lnTo>
                  <a:lnTo>
                    <a:pt x="2906" y="4"/>
                  </a:lnTo>
                  <a:lnTo>
                    <a:pt x="2937" y="2"/>
                  </a:lnTo>
                  <a:lnTo>
                    <a:pt x="2968" y="1"/>
                  </a:lnTo>
                  <a:lnTo>
                    <a:pt x="3000" y="0"/>
                  </a:lnTo>
                  <a:lnTo>
                    <a:pt x="3031" y="1"/>
                  </a:lnTo>
                  <a:lnTo>
                    <a:pt x="3062" y="2"/>
                  </a:lnTo>
                  <a:lnTo>
                    <a:pt x="3093" y="4"/>
                  </a:lnTo>
                  <a:lnTo>
                    <a:pt x="3125" y="7"/>
                  </a:lnTo>
                  <a:lnTo>
                    <a:pt x="3156" y="10"/>
                  </a:lnTo>
                  <a:lnTo>
                    <a:pt x="3187" y="15"/>
                  </a:lnTo>
                  <a:lnTo>
                    <a:pt x="3218" y="20"/>
                  </a:lnTo>
                  <a:lnTo>
                    <a:pt x="3250" y="26"/>
                  </a:lnTo>
                  <a:lnTo>
                    <a:pt x="3281" y="32"/>
                  </a:lnTo>
                  <a:lnTo>
                    <a:pt x="3312" y="40"/>
                  </a:lnTo>
                  <a:lnTo>
                    <a:pt x="3343" y="48"/>
                  </a:lnTo>
                  <a:lnTo>
                    <a:pt x="3375" y="56"/>
                  </a:lnTo>
                  <a:lnTo>
                    <a:pt x="3406" y="66"/>
                  </a:lnTo>
                  <a:lnTo>
                    <a:pt x="3437" y="76"/>
                  </a:lnTo>
                  <a:lnTo>
                    <a:pt x="3468" y="87"/>
                  </a:lnTo>
                  <a:lnTo>
                    <a:pt x="3500" y="98"/>
                  </a:lnTo>
                  <a:lnTo>
                    <a:pt x="3531" y="110"/>
                  </a:lnTo>
                  <a:lnTo>
                    <a:pt x="3562" y="122"/>
                  </a:lnTo>
                  <a:lnTo>
                    <a:pt x="3593" y="135"/>
                  </a:lnTo>
                  <a:lnTo>
                    <a:pt x="3625" y="148"/>
                  </a:lnTo>
                  <a:lnTo>
                    <a:pt x="3656" y="162"/>
                  </a:lnTo>
                  <a:lnTo>
                    <a:pt x="3687" y="176"/>
                  </a:lnTo>
                  <a:lnTo>
                    <a:pt x="3718" y="191"/>
                  </a:lnTo>
                  <a:lnTo>
                    <a:pt x="3750" y="206"/>
                  </a:lnTo>
                  <a:lnTo>
                    <a:pt x="3781" y="221"/>
                  </a:lnTo>
                  <a:lnTo>
                    <a:pt x="3812" y="237"/>
                  </a:lnTo>
                  <a:lnTo>
                    <a:pt x="3843" y="253"/>
                  </a:lnTo>
                  <a:lnTo>
                    <a:pt x="3875" y="268"/>
                  </a:lnTo>
                  <a:lnTo>
                    <a:pt x="3906" y="285"/>
                  </a:lnTo>
                  <a:lnTo>
                    <a:pt x="3937" y="301"/>
                  </a:lnTo>
                  <a:lnTo>
                    <a:pt x="3968" y="317"/>
                  </a:lnTo>
                  <a:lnTo>
                    <a:pt x="4000" y="334"/>
                  </a:lnTo>
                </a:path>
              </a:pathLst>
            </a:custGeom>
            <a:noFill/>
            <a:ln w="2063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7"/>
            <p:cNvSpPr>
              <a:spLocks noChangeShapeType="1"/>
            </p:cNvSpPr>
            <p:nvPr/>
          </p:nvSpPr>
          <p:spPr bwMode="auto">
            <a:xfrm>
              <a:off x="439" y="1371"/>
              <a:ext cx="538" cy="0"/>
            </a:xfrm>
            <a:prstGeom prst="line">
              <a:avLst/>
            </a:prstGeom>
            <a:noFill/>
            <a:ln w="2063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8"/>
            <p:cNvSpPr>
              <a:spLocks noChangeShapeType="1"/>
            </p:cNvSpPr>
            <p:nvPr/>
          </p:nvSpPr>
          <p:spPr bwMode="auto">
            <a:xfrm>
              <a:off x="2054" y="1371"/>
              <a:ext cx="538" cy="0"/>
            </a:xfrm>
            <a:prstGeom prst="line">
              <a:avLst/>
            </a:prstGeom>
            <a:noFill/>
            <a:ln w="2063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cxnSp>
        <p:nvCxnSpPr>
          <p:cNvPr id="12" name="直接箭头连接符 11"/>
          <p:cNvCxnSpPr>
            <a:stCxn id="10" idx="0"/>
          </p:cNvCxnSpPr>
          <p:nvPr/>
        </p:nvCxnSpPr>
        <p:spPr>
          <a:xfrm>
            <a:off x="3260726" y="2176463"/>
            <a:ext cx="301624" cy="14287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259683" y="2033588"/>
            <a:ext cx="301624" cy="142875"/>
          </a:xfrm>
          <a:prstGeom prst="straightConnector1">
            <a:avLst/>
          </a:prstGeom>
          <a:ln>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453533" y="2167492"/>
            <a:ext cx="385042"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T</a:t>
            </a:r>
            <a:endParaRPr lang="zh-CN" altLang="en-US" sz="2800" i="1"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970759" y="1667481"/>
            <a:ext cx="385042"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T</a:t>
            </a:r>
            <a:endParaRPr lang="zh-CN" altLang="en-US" sz="28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文本框 15"/>
              <p:cNvSpPr txBox="1"/>
              <p:nvPr/>
            </p:nvSpPr>
            <p:spPr>
              <a:xfrm>
                <a:off x="4467757" y="1699294"/>
                <a:ext cx="4321439" cy="8109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den>
                      </m:f>
                      <m:nary>
                        <m:naryPr>
                          <m:ctrlPr>
                            <a:rPr lang="zh-CN" altLang="en-US" sz="2000" i="1" smtClean="0">
                              <a:latin typeface="Cambria Math" panose="02040503050406030204" pitchFamily="18" charset="0"/>
                            </a:rPr>
                          </m:ctrlPr>
                        </m:naryPr>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sub>
                        <m: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sup>
                        <m:e>
                          <m:r>
                            <a:rPr lang="en-US" altLang="zh-CN" sz="2000" b="0" i="1" smtClean="0">
                              <a:latin typeface="Cambria Math" panose="02040503050406030204" pitchFamily="18" charset="0"/>
                            </a:rPr>
                            <m:t>𝜌</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𝑢</m:t>
                              </m:r>
                            </m:num>
                            <m:den>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den>
                          </m:f>
                          <m:r>
                            <a:rPr lang="en-US" altLang="zh-CN" sz="2000" b="0" i="1" smtClean="0">
                              <a:latin typeface="Cambria Math" panose="02040503050406030204" pitchFamily="18" charset="0"/>
                            </a:rPr>
                            <m:t>𝑑𝑥</m:t>
                          </m:r>
                        </m:e>
                      </m:nary>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𝑇</m:t>
                      </m:r>
                      <m:d>
                        <m:dPr>
                          <m:ctrlPr>
                            <a:rPr lang="en-US" altLang="zh-CN" sz="2000" b="0" i="1" smtClean="0">
                              <a:latin typeface="Cambria Math" panose="02040503050406030204" pitchFamily="18" charset="0"/>
                            </a:rPr>
                          </m:ctrlPr>
                        </m:dPr>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𝑢</m:t>
                              </m:r>
                            </m:num>
                            <m:den>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den>
                          </m:f>
                          <m:sSub>
                            <m:sSubPr>
                              <m:ctrlPr>
                                <a:rPr lang="en-US" altLang="zh-CN" sz="2000" b="0" i="1" smtClean="0">
                                  <a:latin typeface="Cambria Math" panose="02040503050406030204" pitchFamily="18" charset="0"/>
                                </a:rPr>
                              </m:ctrlPr>
                            </m:sSubPr>
                            <m:e>
                              <m:d>
                                <m:dPr>
                                  <m:begChr m:val=""/>
                                  <m:endChr m:val="|"/>
                                  <m:ctrlPr>
                                    <a:rPr lang="en-US" altLang="zh-CN" sz="2000" b="0" i="1" smtClean="0">
                                      <a:latin typeface="Cambria Math" panose="02040503050406030204" pitchFamily="18" charset="0"/>
                                    </a:rPr>
                                  </m:ctrlPr>
                                </m:dPr>
                                <m:e>
                                  <m:r>
                                    <a:rPr lang="zh-CN" altLang="en-US" sz="2000">
                                      <a:latin typeface="Cambria Math" panose="02040503050406030204" pitchFamily="18" charset="0"/>
                                    </a:rPr>
                                    <m:t>​</m:t>
                                  </m:r>
                                </m:e>
                              </m:d>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𝑢</m:t>
                              </m:r>
                            </m:num>
                            <m:den>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den>
                          </m:f>
                          <m:sSub>
                            <m:sSubPr>
                              <m:ctrlPr>
                                <a:rPr lang="en-US" altLang="zh-CN" sz="2000" b="0" i="1" smtClean="0">
                                  <a:latin typeface="Cambria Math" panose="02040503050406030204" pitchFamily="18" charset="0"/>
                                </a:rPr>
                              </m:ctrlPr>
                            </m:sSubPr>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m:t>
                                  </m:r>
                                </m:e>
                              </m:d>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sub>
                          </m:sSub>
                        </m:e>
                      </m:d>
                    </m:oMath>
                  </m:oMathPara>
                </a14:m>
                <a:endParaRPr lang="zh-CN" altLang="en-US" sz="2000" dirty="0"/>
              </a:p>
            </p:txBody>
          </p:sp>
        </mc:Choice>
        <mc:Fallback xmlns="">
          <p:sp>
            <p:nvSpPr>
              <p:cNvPr id="16" name="文本框 15"/>
              <p:cNvSpPr txBox="1">
                <a:spLocks noRot="1" noChangeAspect="1" noMove="1" noResize="1" noEditPoints="1" noAdjustHandles="1" noChangeArrowheads="1" noChangeShapeType="1" noTextEdit="1"/>
              </p:cNvSpPr>
              <p:nvPr/>
            </p:nvSpPr>
            <p:spPr>
              <a:xfrm>
                <a:off x="4467757" y="1699294"/>
                <a:ext cx="4321439" cy="81099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970759" y="2796141"/>
                <a:ext cx="3521798" cy="8171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𝜌</m:t>
                      </m:r>
                      <m:nary>
                        <m:naryPr>
                          <m:ctrlPr>
                            <a:rPr lang="zh-CN" altLang="en-US" sz="2000" i="1" smtClean="0">
                              <a:latin typeface="Cambria Math" panose="02040503050406030204" pitchFamily="18" charset="0"/>
                            </a:rPr>
                          </m:ctrlPr>
                        </m:naryPr>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sub>
                        <m: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sup>
                        <m:e>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𝑢</m:t>
                              </m:r>
                            </m:num>
                            <m:den>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𝑡</m:t>
                                  </m:r>
                                </m:e>
                                <m:sup>
                                  <m:r>
                                    <a:rPr lang="en-US" altLang="zh-CN" sz="2000" b="0" i="1" smtClean="0">
                                      <a:latin typeface="Cambria Math" panose="02040503050406030204" pitchFamily="18" charset="0"/>
                                    </a:rPr>
                                    <m:t>2</m:t>
                                  </m:r>
                                </m:sup>
                              </m:sSup>
                            </m:den>
                          </m:f>
                          <m:r>
                            <a:rPr lang="en-US" altLang="zh-CN" sz="2000" b="0" i="1" smtClean="0">
                              <a:latin typeface="Cambria Math" panose="02040503050406030204" pitchFamily="18" charset="0"/>
                            </a:rPr>
                            <m:t>𝑑𝑥</m:t>
                          </m:r>
                        </m:e>
                      </m:nary>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𝑇</m:t>
                      </m:r>
                      <m:nary>
                        <m:naryPr>
                          <m:ctrlPr>
                            <a:rPr lang="en-US" altLang="zh-CN" sz="2000" b="0" i="1" smtClean="0">
                              <a:latin typeface="Cambria Math" panose="02040503050406030204" pitchFamily="18" charset="0"/>
                            </a:rPr>
                          </m:ctrlPr>
                        </m:naryPr>
                        <m:sub>
                          <m:sSub>
                            <m:sSubPr>
                              <m:ctrlPr>
                                <a:rPr lang="en-US" altLang="zh-CN" sz="2000" b="0" i="1" smtClean="0">
                                  <a:latin typeface="Cambria Math" panose="02040503050406030204" pitchFamily="18" charset="0"/>
                                </a:rPr>
                              </m:ctrlPr>
                            </m:sSubPr>
                            <m:e>
                              <m:r>
                                <m:rPr>
                                  <m:brk m:alnAt="23"/>
                                </m:rPr>
                                <a:rPr lang="en-US" altLang="zh-CN" sz="2000" b="0" i="1" smtClean="0">
                                  <a:latin typeface="Cambria Math" panose="02040503050406030204" pitchFamily="18" charset="0"/>
                                </a:rPr>
                                <m:t>𝑥</m:t>
                              </m:r>
                            </m:e>
                            <m:sub>
                              <m:r>
                                <m:rPr>
                                  <m:brk m:alnAt="23"/>
                                </m:rPr>
                                <a:rPr lang="en-US" altLang="zh-CN" sz="2000" b="0" i="1" smtClean="0">
                                  <a:latin typeface="Cambria Math" panose="02040503050406030204" pitchFamily="18" charset="0"/>
                                </a:rPr>
                                <m:t>1</m:t>
                              </m:r>
                            </m:sub>
                          </m:sSub>
                        </m:sub>
                        <m: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sup>
                        <m:e>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𝑢</m:t>
                              </m:r>
                            </m:num>
                            <m:den>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2</m:t>
                                  </m:r>
                                </m:sup>
                              </m:sSup>
                            </m:den>
                          </m:f>
                          <m:r>
                            <a:rPr lang="en-US" altLang="zh-CN" sz="2000" b="0" i="1" smtClean="0">
                              <a:latin typeface="Cambria Math" panose="02040503050406030204" pitchFamily="18" charset="0"/>
                            </a:rPr>
                            <m:t>𝑑𝑥</m:t>
                          </m:r>
                        </m:e>
                      </m:nary>
                    </m:oMath>
                  </m:oMathPara>
                </a14:m>
                <a:endParaRPr lang="zh-CN" altLang="en-US" sz="2000" dirty="0"/>
              </a:p>
            </p:txBody>
          </p:sp>
        </mc:Choice>
        <mc:Fallback xmlns="">
          <p:sp>
            <p:nvSpPr>
              <p:cNvPr id="17" name="文本框 16"/>
              <p:cNvSpPr txBox="1">
                <a:spLocks noRot="1" noChangeAspect="1" noMove="1" noResize="1" noEditPoints="1" noAdjustHandles="1" noChangeArrowheads="1" noChangeShapeType="1" noTextEdit="1"/>
              </p:cNvSpPr>
              <p:nvPr/>
            </p:nvSpPr>
            <p:spPr>
              <a:xfrm>
                <a:off x="970759" y="2796141"/>
                <a:ext cx="3521798" cy="81714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4578556" y="2825789"/>
                <a:ext cx="2049920" cy="713337"/>
              </a:xfrm>
              <a:prstGeom prst="rect">
                <a:avLst/>
              </a:prstGeom>
              <a:noFill/>
            </p:spPr>
            <p:txBody>
              <a:bodyPr wrap="none" rtlCol="0">
                <a:spAutoFit/>
              </a:bodyPr>
              <a:lstStyle/>
              <a:p>
                <a14:m>
                  <m:oMath xmlns:m="http://schemas.openxmlformats.org/officeDocument/2006/math">
                    <m:f>
                      <m:fPr>
                        <m:ctrlPr>
                          <a:rPr lang="en-US" altLang="zh-CN" sz="2400" i="1" smtClean="0">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𝑢</m:t>
                        </m:r>
                      </m:num>
                      <m:den>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𝑡</m:t>
                            </m:r>
                          </m:e>
                          <m:sup>
                            <m:r>
                              <a:rPr lang="en-US" altLang="zh-CN" sz="2400" i="1">
                                <a:latin typeface="Cambria Math" panose="02040503050406030204" pitchFamily="18" charset="0"/>
                              </a:rPr>
                              <m:t>2</m:t>
                            </m:r>
                          </m:sup>
                        </m:sSup>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𝑇</m:t>
                        </m:r>
                      </m:num>
                      <m:den>
                        <m:r>
                          <a:rPr lang="en-US" altLang="zh-CN" sz="2400" b="0" i="1" smtClean="0">
                            <a:latin typeface="Cambria Math" panose="02040503050406030204" pitchFamily="18" charset="0"/>
                          </a:rPr>
                          <m:t>𝜌</m:t>
                        </m:r>
                      </m:den>
                    </m:f>
                    <m:f>
                      <m:fPr>
                        <m:ctrlPr>
                          <a:rPr lang="en-US" altLang="zh-CN" sz="2400" i="1">
                            <a:latin typeface="Cambria Math" panose="02040503050406030204" pitchFamily="18" charset="0"/>
                          </a:rPr>
                        </m:ctrlPr>
                      </m:fPr>
                      <m:num>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m:t>
                            </m:r>
                          </m:e>
                          <m:sup>
                            <m:r>
                              <a:rPr lang="en-US" altLang="zh-CN" sz="2400" i="1">
                                <a:latin typeface="Cambria Math" panose="02040503050406030204" pitchFamily="18" charset="0"/>
                              </a:rPr>
                              <m:t>2</m:t>
                            </m:r>
                          </m:sup>
                        </m:sSup>
                        <m:r>
                          <a:rPr lang="en-US" altLang="zh-CN" sz="2400" i="1">
                            <a:latin typeface="Cambria Math" panose="02040503050406030204" pitchFamily="18" charset="0"/>
                          </a:rPr>
                          <m:t>𝑢</m:t>
                        </m:r>
                      </m:num>
                      <m:den>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𝑥</m:t>
                            </m:r>
                          </m:e>
                          <m:sup>
                            <m:r>
                              <a:rPr lang="en-US" altLang="zh-CN" sz="2400" i="1">
                                <a:latin typeface="Cambria Math" panose="02040503050406030204" pitchFamily="18" charset="0"/>
                              </a:rPr>
                              <m:t>2</m:t>
                            </m:r>
                          </m:sup>
                        </m:sSup>
                      </m:den>
                    </m:f>
                    <m:r>
                      <a:rPr lang="en-US" altLang="zh-CN" sz="2400" b="0" i="1" smtClean="0">
                        <a:latin typeface="Cambria Math" panose="02040503050406030204" pitchFamily="18" charset="0"/>
                      </a:rPr>
                      <m:t>=</m:t>
                    </m:r>
                  </m:oMath>
                </a14:m>
                <a:r>
                  <a:rPr lang="en-US" altLang="zh-CN" sz="2400" dirty="0" smtClean="0"/>
                  <a:t>0</a:t>
                </a:r>
                <a:endParaRPr lang="zh-CN" altLang="en-US" sz="24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4578556" y="2825789"/>
                <a:ext cx="2049920" cy="713337"/>
              </a:xfrm>
              <a:prstGeom prst="rect">
                <a:avLst/>
              </a:prstGeom>
              <a:blipFill>
                <a:blip r:embed="rId5"/>
                <a:stretch>
                  <a:fillRect r="-3869" b="-17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548926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波动方程的定解条件</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488019"/>
                <a:ext cx="7886700" cy="3688944"/>
              </a:xfrm>
            </p:spPr>
            <p:txBody>
              <a:bodyPr/>
              <a:lstStyle/>
              <a:p>
                <a:r>
                  <a:rPr lang="zh-CN" altLang="en-US" dirty="0" smtClean="0">
                    <a:latin typeface="楷体" panose="02010609060101010101" pitchFamily="49" charset="-122"/>
                    <a:ea typeface="楷体" panose="02010609060101010101" pitchFamily="49" charset="-122"/>
                  </a:rPr>
                  <a:t>基本方程：</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m:t>
                              </m:r>
                            </m:e>
                            <m:sup>
                              <m:r>
                                <a:rPr lang="en-US" altLang="zh-CN" i="1">
                                  <a:latin typeface="Cambria Math" panose="02040503050406030204" pitchFamily="18" charset="0"/>
                                  <a:ea typeface="楷体" panose="02010609060101010101" pitchFamily="49" charset="-122"/>
                                </a:rPr>
                                <m:t>2</m:t>
                              </m:r>
                            </m:sup>
                          </m:sSup>
                          <m:r>
                            <a:rPr lang="en-US" altLang="zh-CN" i="1">
                              <a:latin typeface="Cambria Math" panose="02040503050406030204" pitchFamily="18" charset="0"/>
                              <a:ea typeface="楷体" panose="02010609060101010101" pitchFamily="49" charset="-122"/>
                            </a:rPr>
                            <m:t>𝑢</m:t>
                          </m:r>
                        </m:num>
                        <m:den>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𝑡</m:t>
                              </m:r>
                            </m:e>
                            <m:sup>
                              <m:r>
                                <a:rPr lang="en-US" altLang="zh-CN" i="1">
                                  <a:latin typeface="Cambria Math" panose="02040503050406030204" pitchFamily="18" charset="0"/>
                                  <a:ea typeface="楷体" panose="02010609060101010101" pitchFamily="49" charset="-122"/>
                                </a:rPr>
                                <m:t>2</m:t>
                              </m:r>
                            </m:sup>
                          </m:sSup>
                        </m:den>
                      </m:f>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𝑎</m:t>
                          </m:r>
                        </m:e>
                        <m:sup>
                          <m:r>
                            <a:rPr lang="en-US" altLang="zh-CN" i="1">
                              <a:latin typeface="Cambria Math" panose="02040503050406030204" pitchFamily="18" charset="0"/>
                              <a:ea typeface="楷体" panose="02010609060101010101" pitchFamily="49" charset="-122"/>
                            </a:rPr>
                            <m:t>2</m:t>
                          </m:r>
                        </m:sup>
                      </m:sSup>
                      <m:r>
                        <a:rPr lang="en-US" altLang="zh-CN" b="0" i="0"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m:t>
                      </m:r>
                      <m:r>
                        <a:rPr lang="en-US" altLang="zh-CN" b="0" i="0"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𝑢</m:t>
                      </m:r>
                      <m:r>
                        <a:rPr lang="en-US" altLang="zh-CN" b="0" i="1" smtClean="0">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𝑓</m:t>
                      </m:r>
                      <m:r>
                        <a:rPr lang="en-US" altLang="zh-CN" b="0" i="1" smtClean="0">
                          <a:latin typeface="Cambria Math" panose="02040503050406030204" pitchFamily="18" charset="0"/>
                          <a:ea typeface="楷体" panose="02010609060101010101" pitchFamily="49" charset="-122"/>
                        </a:rPr>
                        <m:t>(</m:t>
                      </m:r>
                      <m:r>
                        <a:rPr lang="en-US" altLang="zh-CN" b="1" i="0" smtClean="0">
                          <a:latin typeface="Cambria Math" panose="02040503050406030204" pitchFamily="18" charset="0"/>
                          <a:ea typeface="楷体" panose="02010609060101010101" pitchFamily="49" charset="-122"/>
                        </a:rPr>
                        <m:t>𝐱</m:t>
                      </m:r>
                      <m:r>
                        <a:rPr lang="en-US" altLang="zh-CN" b="0" i="1" smtClean="0">
                          <a:latin typeface="Cambria Math" panose="02040503050406030204" pitchFamily="18" charset="0"/>
                          <a:ea typeface="楷体" panose="02010609060101010101" pitchFamily="49" charset="-122"/>
                        </a:rPr>
                        <m:t>)</m:t>
                      </m:r>
                    </m:oMath>
                  </m:oMathPara>
                </a14:m>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初始条件：</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𝑢</m:t>
                      </m:r>
                      <m:sSub>
                        <m:sSubPr>
                          <m:ctrlPr>
                            <a:rPr lang="en-US" altLang="zh-CN" b="0" i="1" smtClean="0">
                              <a:latin typeface="Cambria Math" panose="02040503050406030204" pitchFamily="18" charset="0"/>
                              <a:ea typeface="楷体" panose="02010609060101010101" pitchFamily="49" charset="-122"/>
                            </a:rPr>
                          </m:ctrlPr>
                        </m:sSubPr>
                        <m:e>
                          <m:d>
                            <m:dPr>
                              <m:begChr m:val=""/>
                              <m:endChr m:val="|"/>
                              <m:ctrlPr>
                                <a:rPr lang="en-US" altLang="zh-CN" b="0" i="1" smtClean="0">
                                  <a:latin typeface="Cambria Math" panose="02040503050406030204" pitchFamily="18" charset="0"/>
                                  <a:ea typeface="楷体" panose="02010609060101010101" pitchFamily="49" charset="-122"/>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ea typeface="楷体" panose="02010609060101010101" pitchFamily="49" charset="-122"/>
                            </a:rPr>
                            <m:t>𝑡</m:t>
                          </m:r>
                          <m:r>
                            <a:rPr lang="en-US" altLang="zh-CN" b="0" i="1" smtClean="0">
                              <a:latin typeface="Cambria Math" panose="02040503050406030204" pitchFamily="18" charset="0"/>
                              <a:ea typeface="楷体" panose="02010609060101010101" pitchFamily="49" charset="-122"/>
                            </a:rPr>
                            <m:t>=0</m:t>
                          </m:r>
                        </m:sub>
                      </m:s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𝜑</m:t>
                      </m:r>
                      <m:r>
                        <a:rPr lang="en-US" altLang="zh-CN" b="0" i="1" smtClean="0">
                          <a:latin typeface="Cambria Math" panose="02040503050406030204" pitchFamily="18" charset="0"/>
                          <a:ea typeface="楷体" panose="02010609060101010101" pitchFamily="49" charset="-122"/>
                        </a:rPr>
                        <m:t>(</m:t>
                      </m:r>
                      <m:r>
                        <a:rPr lang="en-US" altLang="zh-CN" b="1" i="0" smtClean="0">
                          <a:latin typeface="Cambria Math" panose="02040503050406030204" pitchFamily="18" charset="0"/>
                          <a:ea typeface="楷体" panose="02010609060101010101" pitchFamily="49" charset="-122"/>
                        </a:rPr>
                        <m:t>𝐱</m:t>
                      </m:r>
                      <m:r>
                        <a:rPr lang="en-US" altLang="zh-CN" b="0" i="1" smtClean="0">
                          <a:latin typeface="Cambria Math" panose="02040503050406030204" pitchFamily="18" charset="0"/>
                          <a:ea typeface="楷体" panose="02010609060101010101" pitchFamily="49" charset="-122"/>
                        </a:rPr>
                        <m:t>)</m:t>
                      </m:r>
                    </m:oMath>
                  </m:oMathPara>
                </a14:m>
                <a:endParaRPr lang="en-US" altLang="zh-CN" b="0"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𝑢</m:t>
                          </m:r>
                        </m:num>
                        <m:den>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m:t>
                          </m:r>
                        </m:den>
                      </m:f>
                      <m:sSub>
                        <m:sSubPr>
                          <m:ctrlPr>
                            <a:rPr lang="en-US" altLang="zh-CN" b="0" i="1" smtClean="0">
                              <a:latin typeface="Cambria Math" panose="02040503050406030204" pitchFamily="18" charset="0"/>
                              <a:ea typeface="楷体" panose="02010609060101010101" pitchFamily="49" charset="-122"/>
                            </a:rPr>
                          </m:ctrlPr>
                        </m:sSubPr>
                        <m:e>
                          <m:d>
                            <m:dPr>
                              <m:begChr m:val=""/>
                              <m:endChr m:val="|"/>
                              <m:ctrlPr>
                                <a:rPr lang="en-US" altLang="zh-CN" b="0" i="1" smtClean="0">
                                  <a:latin typeface="Cambria Math" panose="02040503050406030204" pitchFamily="18" charset="0"/>
                                  <a:ea typeface="楷体" panose="02010609060101010101" pitchFamily="49" charset="-122"/>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ea typeface="楷体" panose="02010609060101010101" pitchFamily="49" charset="-122"/>
                            </a:rPr>
                            <m:t>𝑡</m:t>
                          </m:r>
                          <m:r>
                            <a:rPr lang="en-US" altLang="zh-CN" b="0" i="1" smtClean="0">
                              <a:latin typeface="Cambria Math" panose="02040503050406030204" pitchFamily="18" charset="0"/>
                              <a:ea typeface="楷体" panose="02010609060101010101" pitchFamily="49" charset="-122"/>
                            </a:rPr>
                            <m:t>=0</m:t>
                          </m:r>
                        </m:sub>
                      </m:s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𝜓</m:t>
                      </m:r>
                      <m:r>
                        <a:rPr lang="en-US" altLang="zh-CN" b="0" i="1" smtClean="0">
                          <a:latin typeface="Cambria Math" panose="02040503050406030204" pitchFamily="18" charset="0"/>
                          <a:ea typeface="楷体" panose="02010609060101010101" pitchFamily="49" charset="-122"/>
                        </a:rPr>
                        <m:t>(</m:t>
                      </m:r>
                      <m:r>
                        <a:rPr lang="en-US" altLang="zh-CN" b="1" i="0" smtClean="0">
                          <a:latin typeface="Cambria Math" panose="02040503050406030204" pitchFamily="18" charset="0"/>
                          <a:ea typeface="楷体" panose="02010609060101010101" pitchFamily="49" charset="-122"/>
                        </a:rPr>
                        <m:t>𝐱</m:t>
                      </m:r>
                      <m:r>
                        <a:rPr lang="en-US" altLang="zh-CN" b="0" i="1" smtClean="0">
                          <a:latin typeface="Cambria Math" panose="02040503050406030204" pitchFamily="18" charset="0"/>
                          <a:ea typeface="楷体" panose="02010609060101010101" pitchFamily="49" charset="-122"/>
                        </a:rPr>
                        <m:t>)</m:t>
                      </m:r>
                    </m:oMath>
                  </m:oMathPara>
                </a14:m>
                <a:endParaRPr lang="en-US" altLang="zh-CN" dirty="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488019"/>
                <a:ext cx="7886700" cy="3688944"/>
              </a:xfrm>
              <a:blipFill>
                <a:blip r:embed="rId2"/>
                <a:stretch>
                  <a:fillRect l="-1391" t="-28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0352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波动方程解的可分离性质</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sz="2400" i="1" smtClean="0">
                              <a:latin typeface="Cambria Math" panose="02040503050406030204" pitchFamily="18" charset="0"/>
                            </a:rPr>
                          </m:ctrlPr>
                        </m:dPr>
                        <m:e>
                          <m:m>
                            <m:mPr>
                              <m:mcs>
                                <m:mc>
                                  <m:mcPr>
                                    <m:count m:val="1"/>
                                    <m:mcJc m:val="center"/>
                                  </m:mcPr>
                                </m:mc>
                              </m:mcs>
                              <m:ctrlPr>
                                <a:rPr lang="en-US" altLang="zh-CN" sz="2400" i="1" smtClean="0">
                                  <a:latin typeface="Cambria Math" panose="02040503050406030204" pitchFamily="18" charset="0"/>
                                </a:rPr>
                              </m:ctrlPr>
                            </m:mPr>
                            <m:mr>
                              <m:e>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𝑡𝑡</m:t>
                                    </m:r>
                                  </m:sub>
                                </m:sSub>
                                <m:r>
                                  <m:rPr>
                                    <m:brk m:alnAt="7"/>
                                  </m:rP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m:rPr>
                                        <m:brk m:alnAt="7"/>
                                      </m:rPr>
                                      <a:rPr lang="en-US" altLang="zh-CN" sz="2400" b="0" i="1" smtClean="0">
                                        <a:latin typeface="Cambria Math" panose="02040503050406030204" pitchFamily="18" charset="0"/>
                                      </a:rPr>
                                      <m:t>𝑎</m:t>
                                    </m:r>
                                  </m:e>
                                  <m:sup>
                                    <m:r>
                                      <m:rPr>
                                        <m:brk m:alnAt="7"/>
                                      </m:rPr>
                                      <a:rPr lang="en-US" altLang="zh-CN" sz="2400" b="0" i="1" smtClean="0">
                                        <a:latin typeface="Cambria Math" panose="02040503050406030204" pitchFamily="18" charset="0"/>
                                      </a:rPr>
                                      <m:t>2</m:t>
                                    </m:r>
                                  </m:sup>
                                </m:sSup>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𝑢</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e>
                            </m:mr>
                            <m:mr>
                              <m:e>
                                <m:r>
                                  <a:rPr lang="en-US" altLang="zh-CN" sz="2400" b="0" i="1" smtClean="0">
                                    <a:latin typeface="Cambria Math" panose="02040503050406030204" pitchFamily="18" charset="0"/>
                                  </a:rPr>
                                  <m:t>𝑢</m:t>
                                </m:r>
                                <m:sSub>
                                  <m:sSubPr>
                                    <m:ctrlPr>
                                      <a:rPr lang="en-US" altLang="zh-CN" sz="2400" b="0" i="1" smtClean="0">
                                        <a:latin typeface="Cambria Math" panose="02040503050406030204" pitchFamily="18" charset="0"/>
                                      </a:rPr>
                                    </m:ctrlPr>
                                  </m:sSubPr>
                                  <m:e>
                                    <m:d>
                                      <m:dPr>
                                        <m:begChr m:val=""/>
                                        <m:endChr m:val="|"/>
                                        <m:ctrlPr>
                                          <a:rPr lang="en-US" altLang="zh-CN" sz="2400" b="0" i="1" smtClean="0">
                                            <a:latin typeface="Cambria Math" panose="02040503050406030204" pitchFamily="18" charset="0"/>
                                          </a:rPr>
                                        </m:ctrlPr>
                                      </m:dPr>
                                      <m:e>
                                        <m:r>
                                          <a:rPr lang="zh-CN" altLang="en-US" sz="2400">
                                            <a:latin typeface="Cambria Math" panose="02040503050406030204" pitchFamily="18" charset="0"/>
                                          </a:rPr>
                                          <m:t>​</m:t>
                                        </m:r>
                                      </m:e>
                                    </m:d>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𝜑</m:t>
                                </m:r>
                              </m:e>
                            </m:mr>
                            <m:m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𝑡</m:t>
                                    </m:r>
                                  </m:sub>
                                </m:sSub>
                                <m:sSub>
                                  <m:sSubPr>
                                    <m:ctrlPr>
                                      <a:rPr lang="en-US" altLang="zh-CN" sz="2400" b="0" i="1" smtClean="0">
                                        <a:latin typeface="Cambria Math" panose="02040503050406030204" pitchFamily="18" charset="0"/>
                                      </a:rPr>
                                    </m:ctrlPr>
                                  </m:sSubPr>
                                  <m:e>
                                    <m:d>
                                      <m:dPr>
                                        <m:begChr m:val=""/>
                                        <m:endChr m:val="|"/>
                                        <m:ctrlPr>
                                          <a:rPr lang="en-US" altLang="zh-CN" sz="2400" b="0" i="1" smtClean="0">
                                            <a:latin typeface="Cambria Math" panose="02040503050406030204" pitchFamily="18" charset="0"/>
                                          </a:rPr>
                                        </m:ctrlPr>
                                      </m:dPr>
                                      <m:e>
                                        <m:r>
                                          <a:rPr lang="zh-CN" altLang="en-US" sz="2400">
                                            <a:latin typeface="Cambria Math" panose="02040503050406030204" pitchFamily="18" charset="0"/>
                                          </a:rPr>
                                          <m:t>​</m:t>
                                        </m:r>
                                      </m:e>
                                    </m:d>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=0</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𝜓</m:t>
                                </m:r>
                              </m:e>
                            </m:mr>
                          </m:m>
                        </m:e>
                      </m:d>
                      <m:d>
                        <m:dPr>
                          <m:begChr m:val="{"/>
                          <m:endChr m:val=""/>
                          <m:ctrlPr>
                            <a:rPr lang="en-US" altLang="zh-CN" sz="2400" i="1">
                              <a:latin typeface="Cambria Math" panose="02040503050406030204" pitchFamily="18" charset="0"/>
                            </a:rPr>
                          </m:ctrlPr>
                        </m:dPr>
                        <m:e>
                          <m:m>
                            <m:mPr>
                              <m:mcs>
                                <m:mc>
                                  <m:mcPr>
                                    <m:count m:val="1"/>
                                    <m:mcJc m:val="center"/>
                                  </m:mcPr>
                                </m:mc>
                              </m:mcs>
                              <m:ctrlPr>
                                <a:rPr lang="en-US" altLang="zh-CN" sz="2400" i="1">
                                  <a:latin typeface="Cambria Math" panose="02040503050406030204" pitchFamily="18" charset="0"/>
                                </a:rPr>
                              </m:ctrlPr>
                            </m:mPr>
                            <m:mr>
                              <m:e>
                                <m:sSub>
                                  <m:sSubPr>
                                    <m:ctrlPr>
                                      <a:rPr lang="en-US" altLang="zh-CN" sz="2400" i="1">
                                        <a:latin typeface="Cambria Math" panose="02040503050406030204" pitchFamily="18" charset="0"/>
                                      </a:rPr>
                                    </m:ctrlPr>
                                  </m:sSubPr>
                                  <m:e>
                                    <m:r>
                                      <m:rPr>
                                        <m:brk m:alnAt="7"/>
                                      </m:rPr>
                                      <a:rPr lang="en-US" altLang="zh-CN" sz="2400" i="1">
                                        <a:latin typeface="Cambria Math" panose="02040503050406030204" pitchFamily="18" charset="0"/>
                                      </a:rPr>
                                      <m:t>𝑢</m:t>
                                    </m:r>
                                  </m:e>
                                  <m:sub>
                                    <m:r>
                                      <a:rPr lang="en-US" altLang="zh-CN" sz="2400" i="1">
                                        <a:latin typeface="Cambria Math" panose="02040503050406030204" pitchFamily="18" charset="0"/>
                                      </a:rPr>
                                      <m:t>1</m:t>
                                    </m:r>
                                    <m:r>
                                      <a:rPr lang="en-US" altLang="zh-CN" sz="2400" i="1">
                                        <a:latin typeface="Cambria Math" panose="02040503050406030204" pitchFamily="18" charset="0"/>
                                      </a:rPr>
                                      <m:t>𝑡𝑡</m:t>
                                    </m:r>
                                  </m:sub>
                                </m:sSub>
                                <m:r>
                                  <m:rPr>
                                    <m:brk m:alnAt="7"/>
                                  </m:rP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m:rPr>
                                        <m:brk m:alnAt="7"/>
                                      </m:rPr>
                                      <a:rPr lang="en-US" altLang="zh-CN" sz="2400" i="1">
                                        <a:latin typeface="Cambria Math" panose="02040503050406030204" pitchFamily="18" charset="0"/>
                                      </a:rPr>
                                      <m:t>𝑎</m:t>
                                    </m:r>
                                  </m:e>
                                  <m:sup>
                                    <m:r>
                                      <m:rPr>
                                        <m:brk m:alnAt="7"/>
                                      </m:rPr>
                                      <a:rPr lang="en-US" altLang="zh-CN" sz="2400" i="1">
                                        <a:latin typeface="Cambria Math" panose="02040503050406030204" pitchFamily="18" charset="0"/>
                                      </a:rPr>
                                      <m:t>2</m:t>
                                    </m:r>
                                  </m:sup>
                                </m:sSup>
                                <m:r>
                                  <a:rPr lang="en-US" altLang="zh-CN" sz="2400">
                                    <a:latin typeface="Cambria Math" panose="02040503050406030204" pitchFamily="18" charset="0"/>
                                  </a:rPr>
                                  <m:t>𝛻</m:t>
                                </m:r>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i="1">
                                            <a:latin typeface="Cambria Math" panose="02040503050406030204" pitchFamily="18" charset="0"/>
                                          </a:rPr>
                                          <m:t>1</m:t>
                                        </m:r>
                                      </m:sub>
                                    </m:sSub>
                                  </m:e>
                                </m:d>
                                <m:r>
                                  <a:rPr lang="en-US" altLang="zh-CN" sz="2400" i="1">
                                    <a:latin typeface="Cambria Math" panose="02040503050406030204" pitchFamily="18" charset="0"/>
                                  </a:rPr>
                                  <m:t>=</m:t>
                                </m:r>
                                <m:r>
                                  <a:rPr lang="en-US" altLang="zh-CN" sz="2400" i="1">
                                    <a:latin typeface="Cambria Math" panose="02040503050406030204" pitchFamily="18" charset="0"/>
                                  </a:rPr>
                                  <m:t>𝑓</m:t>
                                </m:r>
                              </m:e>
                            </m:m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i="1">
                                        <a:latin typeface="Cambria Math" panose="02040503050406030204" pitchFamily="18" charset="0"/>
                                      </a:rPr>
                                      <m:t>1</m:t>
                                    </m:r>
                                  </m:sub>
                                </m:sSub>
                                <m:sSub>
                                  <m:sSubPr>
                                    <m:ctrlPr>
                                      <a:rPr lang="en-US" altLang="zh-CN" sz="2400" i="1">
                                        <a:latin typeface="Cambria Math" panose="02040503050406030204" pitchFamily="18" charset="0"/>
                                      </a:rPr>
                                    </m:ctrlPr>
                                  </m:sSubPr>
                                  <m:e>
                                    <m:d>
                                      <m:dPr>
                                        <m:begChr m:val=""/>
                                        <m:endChr m:val="|"/>
                                        <m:ctrlPr>
                                          <a:rPr lang="en-US" altLang="zh-CN" sz="2400" i="1">
                                            <a:latin typeface="Cambria Math" panose="02040503050406030204" pitchFamily="18" charset="0"/>
                                          </a:rPr>
                                        </m:ctrlPr>
                                      </m:dPr>
                                      <m:e>
                                        <m:r>
                                          <a:rPr lang="zh-CN" altLang="en-US" sz="2400">
                                            <a:latin typeface="Cambria Math" panose="02040503050406030204" pitchFamily="18" charset="0"/>
                                          </a:rPr>
                                          <m:t>​</m:t>
                                        </m:r>
                                      </m:e>
                                    </m:d>
                                  </m:e>
                                  <m:sub>
                                    <m:r>
                                      <a:rPr lang="en-US" altLang="zh-CN" sz="2400" i="1">
                                        <a:latin typeface="Cambria Math" panose="02040503050406030204" pitchFamily="18" charset="0"/>
                                      </a:rPr>
                                      <m:t>𝑡</m:t>
                                    </m:r>
                                    <m:r>
                                      <a:rPr lang="en-US" altLang="zh-CN" sz="2400" i="1">
                                        <a:latin typeface="Cambria Math" panose="02040503050406030204" pitchFamily="18" charset="0"/>
                                      </a:rPr>
                                      <m:t>=0</m:t>
                                    </m:r>
                                  </m:sub>
                                </m:sSub>
                                <m:r>
                                  <a:rPr lang="en-US" altLang="zh-CN" sz="2400" i="1">
                                    <a:latin typeface="Cambria Math" panose="02040503050406030204" pitchFamily="18" charset="0"/>
                                  </a:rPr>
                                  <m:t>=0</m:t>
                                </m:r>
                              </m:e>
                            </m:m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i="1">
                                        <a:latin typeface="Cambria Math" panose="02040503050406030204" pitchFamily="18" charset="0"/>
                                      </a:rPr>
                                      <m:t>1</m:t>
                                    </m:r>
                                    <m:r>
                                      <a:rPr lang="en-US" altLang="zh-CN" sz="2400" i="1">
                                        <a:latin typeface="Cambria Math" panose="02040503050406030204" pitchFamily="18" charset="0"/>
                                      </a:rPr>
                                      <m:t>𝑡</m:t>
                                    </m:r>
                                  </m:sub>
                                </m:sSub>
                                <m:sSub>
                                  <m:sSubPr>
                                    <m:ctrlPr>
                                      <a:rPr lang="en-US" altLang="zh-CN" sz="2400" i="1">
                                        <a:latin typeface="Cambria Math" panose="02040503050406030204" pitchFamily="18" charset="0"/>
                                      </a:rPr>
                                    </m:ctrlPr>
                                  </m:sSubPr>
                                  <m:e>
                                    <m:d>
                                      <m:dPr>
                                        <m:begChr m:val=""/>
                                        <m:endChr m:val="|"/>
                                        <m:ctrlPr>
                                          <a:rPr lang="en-US" altLang="zh-CN" sz="2400" i="1">
                                            <a:latin typeface="Cambria Math" panose="02040503050406030204" pitchFamily="18" charset="0"/>
                                          </a:rPr>
                                        </m:ctrlPr>
                                      </m:dPr>
                                      <m:e>
                                        <m:r>
                                          <a:rPr lang="zh-CN" altLang="en-US" sz="2400">
                                            <a:latin typeface="Cambria Math" panose="02040503050406030204" pitchFamily="18" charset="0"/>
                                          </a:rPr>
                                          <m:t>​</m:t>
                                        </m:r>
                                      </m:e>
                                    </m:d>
                                  </m:e>
                                  <m:sub>
                                    <m:r>
                                      <a:rPr lang="en-US" altLang="zh-CN" sz="2400" i="1">
                                        <a:latin typeface="Cambria Math" panose="02040503050406030204" pitchFamily="18" charset="0"/>
                                      </a:rPr>
                                      <m:t>𝑡</m:t>
                                    </m:r>
                                    <m:r>
                                      <a:rPr lang="en-US" altLang="zh-CN" sz="2400" i="1">
                                        <a:latin typeface="Cambria Math" panose="02040503050406030204" pitchFamily="18" charset="0"/>
                                      </a:rPr>
                                      <m:t>=0</m:t>
                                    </m:r>
                                  </m:sub>
                                </m:sSub>
                                <m:r>
                                  <a:rPr lang="en-US" altLang="zh-CN" sz="2400" i="1">
                                    <a:latin typeface="Cambria Math" panose="02040503050406030204" pitchFamily="18" charset="0"/>
                                  </a:rPr>
                                  <m:t>=0</m:t>
                                </m:r>
                              </m:e>
                            </m:mr>
                          </m:m>
                        </m:e>
                      </m:d>
                    </m:oMath>
                  </m:oMathPara>
                </a14:m>
                <a:endParaRPr lang="en-US" altLang="zh-CN" sz="2400" dirty="0" smtClean="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sz="2400" i="1">
                              <a:latin typeface="Cambria Math" panose="02040503050406030204" pitchFamily="18" charset="0"/>
                            </a:rPr>
                          </m:ctrlPr>
                        </m:dPr>
                        <m:e>
                          <m:m>
                            <m:mPr>
                              <m:mcs>
                                <m:mc>
                                  <m:mcPr>
                                    <m:count m:val="1"/>
                                    <m:mcJc m:val="center"/>
                                  </m:mcPr>
                                </m:mc>
                              </m:mcs>
                              <m:ctrlPr>
                                <a:rPr lang="en-US" altLang="zh-CN" sz="2400" i="1">
                                  <a:latin typeface="Cambria Math" panose="02040503050406030204" pitchFamily="18" charset="0"/>
                                </a:rPr>
                              </m:ctrlPr>
                            </m:mPr>
                            <m:mr>
                              <m:e>
                                <m:sSub>
                                  <m:sSubPr>
                                    <m:ctrlPr>
                                      <a:rPr lang="en-US" altLang="zh-CN" sz="2400" i="1">
                                        <a:latin typeface="Cambria Math" panose="02040503050406030204" pitchFamily="18" charset="0"/>
                                      </a:rPr>
                                    </m:ctrlPr>
                                  </m:sSubPr>
                                  <m:e>
                                    <m:r>
                                      <m:rPr>
                                        <m:brk m:alnAt="7"/>
                                      </m:rPr>
                                      <a:rPr lang="en-US" altLang="zh-CN" sz="2400" i="1">
                                        <a:latin typeface="Cambria Math" panose="02040503050406030204" pitchFamily="18" charset="0"/>
                                      </a:rPr>
                                      <m:t>𝑢</m:t>
                                    </m:r>
                                  </m:e>
                                  <m:sub>
                                    <m:r>
                                      <a:rPr lang="en-US" altLang="zh-CN" sz="2400" b="0" i="1" smtClean="0">
                                        <a:latin typeface="Cambria Math" panose="02040503050406030204" pitchFamily="18" charset="0"/>
                                      </a:rPr>
                                      <m:t>2</m:t>
                                    </m:r>
                                    <m:r>
                                      <a:rPr lang="en-US" altLang="zh-CN" sz="2400" i="1">
                                        <a:latin typeface="Cambria Math" panose="02040503050406030204" pitchFamily="18" charset="0"/>
                                      </a:rPr>
                                      <m:t>𝑡𝑡</m:t>
                                    </m:r>
                                  </m:sub>
                                </m:sSub>
                                <m:r>
                                  <m:rPr>
                                    <m:brk m:alnAt="7"/>
                                  </m:rP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m:rPr>
                                        <m:brk m:alnAt="7"/>
                                      </m:rPr>
                                      <a:rPr lang="en-US" altLang="zh-CN" sz="2400" i="1">
                                        <a:latin typeface="Cambria Math" panose="02040503050406030204" pitchFamily="18" charset="0"/>
                                      </a:rPr>
                                      <m:t>𝑎</m:t>
                                    </m:r>
                                  </m:e>
                                  <m:sup>
                                    <m:r>
                                      <m:rPr>
                                        <m:brk m:alnAt="7"/>
                                      </m:rPr>
                                      <a:rPr lang="en-US" altLang="zh-CN" sz="2400" i="1">
                                        <a:latin typeface="Cambria Math" panose="02040503050406030204" pitchFamily="18" charset="0"/>
                                      </a:rPr>
                                      <m:t>2</m:t>
                                    </m:r>
                                  </m:sup>
                                </m:sSup>
                                <m:r>
                                  <a:rPr lang="en-US" altLang="zh-CN" sz="2400">
                                    <a:latin typeface="Cambria Math" panose="02040503050406030204" pitchFamily="18" charset="0"/>
                                  </a:rPr>
                                  <m:t>𝛻</m:t>
                                </m:r>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b="0" i="1" smtClean="0">
                                            <a:latin typeface="Cambria Math" panose="02040503050406030204" pitchFamily="18" charset="0"/>
                                          </a:rPr>
                                          <m:t>2</m:t>
                                        </m:r>
                                      </m:sub>
                                    </m:sSub>
                                  </m:e>
                                </m:d>
                                <m:r>
                                  <a:rPr lang="en-US" altLang="zh-CN" sz="2400" i="1">
                                    <a:latin typeface="Cambria Math" panose="02040503050406030204" pitchFamily="18" charset="0"/>
                                  </a:rPr>
                                  <m:t>=</m:t>
                                </m:r>
                                <m:r>
                                  <a:rPr lang="en-US" altLang="zh-CN" sz="2400" b="0" i="1" smtClean="0">
                                    <a:latin typeface="Cambria Math" panose="02040503050406030204" pitchFamily="18" charset="0"/>
                                  </a:rPr>
                                  <m:t>0</m:t>
                                </m:r>
                              </m:e>
                            </m:mr>
                            <m:mr>
                              <m:e>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b="0" i="1" smtClean="0">
                                        <a:latin typeface="Cambria Math" panose="02040503050406030204" pitchFamily="18" charset="0"/>
                                      </a:rPr>
                                      <m:t>2</m:t>
                                    </m:r>
                                  </m:sub>
                                </m:sSub>
                                <m:sSub>
                                  <m:sSubPr>
                                    <m:ctrlPr>
                                      <a:rPr lang="en-US" altLang="zh-CN" sz="2400" i="1">
                                        <a:latin typeface="Cambria Math" panose="02040503050406030204" pitchFamily="18" charset="0"/>
                                      </a:rPr>
                                    </m:ctrlPr>
                                  </m:sSubPr>
                                  <m:e>
                                    <m:d>
                                      <m:dPr>
                                        <m:begChr m:val=""/>
                                        <m:endChr m:val="|"/>
                                        <m:ctrlPr>
                                          <a:rPr lang="en-US" altLang="zh-CN" sz="2400" i="1">
                                            <a:latin typeface="Cambria Math" panose="02040503050406030204" pitchFamily="18" charset="0"/>
                                          </a:rPr>
                                        </m:ctrlPr>
                                      </m:dPr>
                                      <m:e>
                                        <m:r>
                                          <a:rPr lang="zh-CN" altLang="en-US" sz="2400">
                                            <a:latin typeface="Cambria Math" panose="02040503050406030204" pitchFamily="18" charset="0"/>
                                          </a:rPr>
                                          <m:t>​</m:t>
                                        </m:r>
                                      </m:e>
                                    </m:d>
                                  </m:e>
                                  <m:sub>
                                    <m:r>
                                      <a:rPr lang="en-US" altLang="zh-CN" sz="2400" i="1">
                                        <a:latin typeface="Cambria Math" panose="02040503050406030204" pitchFamily="18" charset="0"/>
                                      </a:rPr>
                                      <m:t>𝑡</m:t>
                                    </m:r>
                                    <m:r>
                                      <a:rPr lang="en-US" altLang="zh-CN" sz="2400" i="1">
                                        <a:latin typeface="Cambria Math" panose="02040503050406030204" pitchFamily="18" charset="0"/>
                                      </a:rPr>
                                      <m:t>=0</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𝜑</m:t>
                                </m:r>
                              </m:e>
                            </m:m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b="0" i="1" smtClean="0">
                                        <a:latin typeface="Cambria Math" panose="02040503050406030204" pitchFamily="18" charset="0"/>
                                      </a:rPr>
                                      <m:t>2</m:t>
                                    </m:r>
                                    <m:r>
                                      <a:rPr lang="en-US" altLang="zh-CN" sz="2400" i="1">
                                        <a:latin typeface="Cambria Math" panose="02040503050406030204" pitchFamily="18" charset="0"/>
                                      </a:rPr>
                                      <m:t>𝑡</m:t>
                                    </m:r>
                                  </m:sub>
                                </m:sSub>
                                <m:sSub>
                                  <m:sSubPr>
                                    <m:ctrlPr>
                                      <a:rPr lang="en-US" altLang="zh-CN" sz="2400" i="1">
                                        <a:latin typeface="Cambria Math" panose="02040503050406030204" pitchFamily="18" charset="0"/>
                                      </a:rPr>
                                    </m:ctrlPr>
                                  </m:sSubPr>
                                  <m:e>
                                    <m:d>
                                      <m:dPr>
                                        <m:begChr m:val=""/>
                                        <m:endChr m:val="|"/>
                                        <m:ctrlPr>
                                          <a:rPr lang="en-US" altLang="zh-CN" sz="2400" i="1">
                                            <a:latin typeface="Cambria Math" panose="02040503050406030204" pitchFamily="18" charset="0"/>
                                          </a:rPr>
                                        </m:ctrlPr>
                                      </m:dPr>
                                      <m:e>
                                        <m:r>
                                          <a:rPr lang="zh-CN" altLang="en-US" sz="2400">
                                            <a:latin typeface="Cambria Math" panose="02040503050406030204" pitchFamily="18" charset="0"/>
                                          </a:rPr>
                                          <m:t>​</m:t>
                                        </m:r>
                                      </m:e>
                                    </m:d>
                                  </m:e>
                                  <m:sub>
                                    <m:r>
                                      <a:rPr lang="en-US" altLang="zh-CN" sz="2400" i="1">
                                        <a:latin typeface="Cambria Math" panose="02040503050406030204" pitchFamily="18" charset="0"/>
                                      </a:rPr>
                                      <m:t>𝑡</m:t>
                                    </m:r>
                                    <m:r>
                                      <a:rPr lang="en-US" altLang="zh-CN" sz="2400" i="1">
                                        <a:latin typeface="Cambria Math" panose="02040503050406030204" pitchFamily="18" charset="0"/>
                                      </a:rPr>
                                      <m:t>=0</m:t>
                                    </m:r>
                                  </m:sub>
                                </m:sSub>
                                <m:r>
                                  <a:rPr lang="en-US" altLang="zh-CN" sz="2400" i="1">
                                    <a:latin typeface="Cambria Math" panose="02040503050406030204" pitchFamily="18" charset="0"/>
                                  </a:rPr>
                                  <m:t>=0</m:t>
                                </m:r>
                              </m:e>
                            </m:mr>
                          </m:m>
                        </m:e>
                      </m:d>
                      <m:d>
                        <m:dPr>
                          <m:begChr m:val="{"/>
                          <m:endChr m:val=""/>
                          <m:ctrlPr>
                            <a:rPr lang="en-US" altLang="zh-CN" sz="2400" i="1">
                              <a:latin typeface="Cambria Math" panose="02040503050406030204" pitchFamily="18" charset="0"/>
                            </a:rPr>
                          </m:ctrlPr>
                        </m:dPr>
                        <m:e>
                          <m:m>
                            <m:mPr>
                              <m:mcs>
                                <m:mc>
                                  <m:mcPr>
                                    <m:count m:val="1"/>
                                    <m:mcJc m:val="center"/>
                                  </m:mcPr>
                                </m:mc>
                              </m:mcs>
                              <m:ctrlPr>
                                <a:rPr lang="en-US" altLang="zh-CN" sz="2400" i="1">
                                  <a:latin typeface="Cambria Math" panose="02040503050406030204" pitchFamily="18" charset="0"/>
                                </a:rPr>
                              </m:ctrlPr>
                            </m:mPr>
                            <m:mr>
                              <m:e>
                                <m:sSub>
                                  <m:sSubPr>
                                    <m:ctrlPr>
                                      <a:rPr lang="en-US" altLang="zh-CN" sz="2400" i="1">
                                        <a:latin typeface="Cambria Math" panose="02040503050406030204" pitchFamily="18" charset="0"/>
                                      </a:rPr>
                                    </m:ctrlPr>
                                  </m:sSubPr>
                                  <m:e>
                                    <m:r>
                                      <m:rPr>
                                        <m:brk m:alnAt="7"/>
                                      </m:rPr>
                                      <a:rPr lang="en-US" altLang="zh-CN" sz="2400" i="1">
                                        <a:latin typeface="Cambria Math" panose="02040503050406030204" pitchFamily="18" charset="0"/>
                                      </a:rPr>
                                      <m:t>𝑢</m:t>
                                    </m:r>
                                  </m:e>
                                  <m:sub>
                                    <m:r>
                                      <a:rPr lang="en-US" altLang="zh-CN" sz="2400" b="0" i="1" smtClean="0">
                                        <a:latin typeface="Cambria Math" panose="02040503050406030204" pitchFamily="18" charset="0"/>
                                      </a:rPr>
                                      <m:t>3</m:t>
                                    </m:r>
                                    <m:r>
                                      <a:rPr lang="en-US" altLang="zh-CN" sz="2400" i="1">
                                        <a:latin typeface="Cambria Math" panose="02040503050406030204" pitchFamily="18" charset="0"/>
                                      </a:rPr>
                                      <m:t>𝑡𝑡</m:t>
                                    </m:r>
                                  </m:sub>
                                </m:sSub>
                                <m:r>
                                  <m:rPr>
                                    <m:brk m:alnAt="7"/>
                                  </m:rP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m:rPr>
                                        <m:brk m:alnAt="7"/>
                                      </m:rPr>
                                      <a:rPr lang="en-US" altLang="zh-CN" sz="2400" i="1">
                                        <a:latin typeface="Cambria Math" panose="02040503050406030204" pitchFamily="18" charset="0"/>
                                      </a:rPr>
                                      <m:t>𝑎</m:t>
                                    </m:r>
                                  </m:e>
                                  <m:sup>
                                    <m:r>
                                      <m:rPr>
                                        <m:brk m:alnAt="7"/>
                                      </m:rPr>
                                      <a:rPr lang="en-US" altLang="zh-CN" sz="2400" i="1">
                                        <a:latin typeface="Cambria Math" panose="02040503050406030204" pitchFamily="18" charset="0"/>
                                      </a:rPr>
                                      <m:t>2</m:t>
                                    </m:r>
                                  </m:sup>
                                </m:sSup>
                                <m:r>
                                  <a:rPr lang="en-US" altLang="zh-CN" sz="2400">
                                    <a:latin typeface="Cambria Math" panose="02040503050406030204" pitchFamily="18" charset="0"/>
                                  </a:rPr>
                                  <m:t>𝛻</m:t>
                                </m:r>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b="0" i="1" smtClean="0">
                                            <a:latin typeface="Cambria Math" panose="02040503050406030204" pitchFamily="18" charset="0"/>
                                          </a:rPr>
                                          <m:t>3</m:t>
                                        </m:r>
                                      </m:sub>
                                    </m:sSub>
                                  </m:e>
                                </m:d>
                                <m:r>
                                  <a:rPr lang="en-US" altLang="zh-CN" sz="2400" i="1">
                                    <a:latin typeface="Cambria Math" panose="02040503050406030204" pitchFamily="18" charset="0"/>
                                  </a:rPr>
                                  <m:t>=0</m:t>
                                </m:r>
                              </m:e>
                            </m:m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b="0" i="1" smtClean="0">
                                        <a:latin typeface="Cambria Math" panose="02040503050406030204" pitchFamily="18" charset="0"/>
                                      </a:rPr>
                                      <m:t>3</m:t>
                                    </m:r>
                                  </m:sub>
                                </m:sSub>
                                <m:sSub>
                                  <m:sSubPr>
                                    <m:ctrlPr>
                                      <a:rPr lang="en-US" altLang="zh-CN" sz="2400" i="1">
                                        <a:latin typeface="Cambria Math" panose="02040503050406030204" pitchFamily="18" charset="0"/>
                                      </a:rPr>
                                    </m:ctrlPr>
                                  </m:sSubPr>
                                  <m:e>
                                    <m:d>
                                      <m:dPr>
                                        <m:begChr m:val=""/>
                                        <m:endChr m:val="|"/>
                                        <m:ctrlPr>
                                          <a:rPr lang="en-US" altLang="zh-CN" sz="2400" i="1">
                                            <a:latin typeface="Cambria Math" panose="02040503050406030204" pitchFamily="18" charset="0"/>
                                          </a:rPr>
                                        </m:ctrlPr>
                                      </m:dPr>
                                      <m:e>
                                        <m:r>
                                          <a:rPr lang="zh-CN" altLang="en-US" sz="2400">
                                            <a:latin typeface="Cambria Math" panose="02040503050406030204" pitchFamily="18" charset="0"/>
                                          </a:rPr>
                                          <m:t>​</m:t>
                                        </m:r>
                                      </m:e>
                                    </m:d>
                                  </m:e>
                                  <m:sub>
                                    <m:r>
                                      <a:rPr lang="en-US" altLang="zh-CN" sz="2400" i="1">
                                        <a:latin typeface="Cambria Math" panose="02040503050406030204" pitchFamily="18" charset="0"/>
                                      </a:rPr>
                                      <m:t>𝑡</m:t>
                                    </m:r>
                                    <m:r>
                                      <a:rPr lang="en-US" altLang="zh-CN" sz="2400" i="1">
                                        <a:latin typeface="Cambria Math" panose="02040503050406030204" pitchFamily="18" charset="0"/>
                                      </a:rPr>
                                      <m:t>=0</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0</m:t>
                                </m:r>
                              </m:e>
                            </m:m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b="0" i="1" smtClean="0">
                                        <a:latin typeface="Cambria Math" panose="02040503050406030204" pitchFamily="18" charset="0"/>
                                      </a:rPr>
                                      <m:t>3</m:t>
                                    </m:r>
                                    <m:r>
                                      <a:rPr lang="en-US" altLang="zh-CN" sz="2400" i="1">
                                        <a:latin typeface="Cambria Math" panose="02040503050406030204" pitchFamily="18" charset="0"/>
                                      </a:rPr>
                                      <m:t>𝑡</m:t>
                                    </m:r>
                                  </m:sub>
                                </m:sSub>
                                <m:sSub>
                                  <m:sSubPr>
                                    <m:ctrlPr>
                                      <a:rPr lang="en-US" altLang="zh-CN" sz="2400" i="1">
                                        <a:latin typeface="Cambria Math" panose="02040503050406030204" pitchFamily="18" charset="0"/>
                                      </a:rPr>
                                    </m:ctrlPr>
                                  </m:sSubPr>
                                  <m:e>
                                    <m:d>
                                      <m:dPr>
                                        <m:begChr m:val=""/>
                                        <m:endChr m:val="|"/>
                                        <m:ctrlPr>
                                          <a:rPr lang="en-US" altLang="zh-CN" sz="2400" i="1">
                                            <a:latin typeface="Cambria Math" panose="02040503050406030204" pitchFamily="18" charset="0"/>
                                          </a:rPr>
                                        </m:ctrlPr>
                                      </m:dPr>
                                      <m:e>
                                        <m:r>
                                          <a:rPr lang="zh-CN" altLang="en-US" sz="2400">
                                            <a:latin typeface="Cambria Math" panose="02040503050406030204" pitchFamily="18" charset="0"/>
                                          </a:rPr>
                                          <m:t>​</m:t>
                                        </m:r>
                                      </m:e>
                                    </m:d>
                                  </m:e>
                                  <m:sub>
                                    <m:r>
                                      <a:rPr lang="en-US" altLang="zh-CN" sz="2400" i="1">
                                        <a:latin typeface="Cambria Math" panose="02040503050406030204" pitchFamily="18" charset="0"/>
                                      </a:rPr>
                                      <m:t>𝑡</m:t>
                                    </m:r>
                                    <m:r>
                                      <a:rPr lang="en-US" altLang="zh-CN" sz="2400" i="1">
                                        <a:latin typeface="Cambria Math" panose="02040503050406030204" pitchFamily="18" charset="0"/>
                                      </a:rPr>
                                      <m:t>=0</m:t>
                                    </m:r>
                                  </m:sub>
                                </m:sSub>
                                <m:r>
                                  <a:rPr lang="en-US" altLang="zh-CN" sz="2400" i="1">
                                    <a:latin typeface="Cambria Math" panose="02040503050406030204" pitchFamily="18" charset="0"/>
                                  </a:rPr>
                                  <m:t>=</m:t>
                                </m:r>
                                <m:r>
                                  <a:rPr lang="en-US" altLang="zh-CN" sz="2400" b="0" i="1" smtClean="0">
                                    <a:latin typeface="Cambria Math" panose="02040503050406030204" pitchFamily="18" charset="0"/>
                                  </a:rPr>
                                  <m:t>𝜓</m:t>
                                </m:r>
                              </m:e>
                            </m:mr>
                          </m:m>
                        </m:e>
                      </m:d>
                    </m:oMath>
                  </m:oMathPara>
                </a14:m>
                <a:endParaRPr lang="en-US" altLang="zh-CN" sz="2400" dirty="0" smtClean="0"/>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𝑢</m:t>
                          </m:r>
                        </m:e>
                        <m:sub>
                          <m:r>
                            <a:rPr lang="en-US" altLang="zh-CN" sz="2400" b="0" i="1" smtClean="0">
                              <a:latin typeface="Cambria Math" panose="02040503050406030204" pitchFamily="18" charset="0"/>
                            </a:rPr>
                            <m:t>3</m:t>
                          </m:r>
                        </m:sub>
                      </m:sSub>
                    </m:oMath>
                  </m:oMathPara>
                </a14:m>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30721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初始条件的微分转化</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设</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w</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满足方程</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1"/>
                                    <m:mcJc m:val="center"/>
                                  </m:mcPr>
                                </m:mc>
                              </m:mcs>
                              <m:ctrlP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ctrlPr>
                            </m:mPr>
                            <m:mr>
                              <m:e>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m:rPr>
                                        <m:brk m:alnAt="7"/>
                                      </m:r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𝑤</m:t>
                                    </m:r>
                                  </m:e>
                                  <m:sub>
                                    <m:r>
                                      <m:rPr>
                                        <m:brk m:alnAt="7"/>
                                      </m:r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𝑡</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𝑡</m:t>
                                    </m:r>
                                  </m:sub>
                                </m:sSub>
                                <m:r>
                                  <m:rPr>
                                    <m:brk m:alnAt="7"/>
                                  </m:r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pPr>
                                  <m:e>
                                    <m:r>
                                      <m:rPr>
                                        <m:brk m:alnAt="7"/>
                                      </m:r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𝑎</m:t>
                                    </m:r>
                                  </m:e>
                                  <m:sup>
                                    <m:r>
                                      <m:rPr>
                                        <m:brk m:alnAt="7"/>
                                      </m:r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sz="2400" b="0" i="0"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0" i="0"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𝑤</m:t>
                                    </m:r>
                                  </m:e>
                                </m:d>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=0</m:t>
                                </m:r>
                              </m:e>
                            </m:mr>
                            <m:mr>
                              <m:e>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𝑤</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𝑡</m:t>
                                    </m:r>
                                  </m:sub>
                                </m:sSub>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d>
                                      <m:dPr>
                                        <m:begChr m:val=""/>
                                        <m:endChr m:val="|"/>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r>
                                          <a:rPr lang="zh-CN" altLang="en-US" sz="2400">
                                            <a:latin typeface="Cambria Math" panose="02040503050406030204" pitchFamily="18" charset="0"/>
                                          </a:rPr>
                                          <m:t>​</m:t>
                                        </m:r>
                                      </m:e>
                                    </m:d>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𝑡</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=0</m:t>
                                    </m:r>
                                  </m:sub>
                                </m:s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𝜑</m:t>
                                </m:r>
                              </m:e>
                            </m:mr>
                            <m:m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𝑤</m:t>
                                </m:r>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d>
                                      <m:dPr>
                                        <m:begChr m:val=""/>
                                        <m:endChr m:val="|"/>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r>
                                          <a:rPr lang="zh-CN" altLang="en-US" sz="2400">
                                            <a:latin typeface="Cambria Math" panose="02040503050406030204" pitchFamily="18" charset="0"/>
                                          </a:rPr>
                                          <m:t>​</m:t>
                                        </m:r>
                                      </m:e>
                                    </m:d>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𝑡</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=0</m:t>
                                    </m:r>
                                  </m:sub>
                                </m:s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=0</m:t>
                                </m:r>
                              </m:e>
                            </m:mr>
                          </m:m>
                        </m:e>
                      </m:d>
                    </m:oMath>
                  </m:oMathPara>
                </a14:m>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令</a:t>
                </a:r>
                <a14:m>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𝑢</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𝑤</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sub>
                    </m:sSub>
                  </m:oMath>
                </a14:m>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，不难验证，</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u</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满足</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1"/>
                                    <m:mcJc m:val="center"/>
                                  </m:mcPr>
                                </m:mc>
                              </m:mcs>
                              <m:ctrlPr>
                                <a:rPr lang="en-US" altLang="zh-CN" sz="2400" i="1" smtClean="0">
                                  <a:latin typeface="Cambria Math" panose="02040503050406030204" pitchFamily="18" charset="0"/>
                                  <a:ea typeface="楷体" panose="02010609060101010101" pitchFamily="49" charset="-122"/>
                                  <a:cs typeface="Times New Roman" panose="02020603050405020304" pitchFamily="18" charset="0"/>
                                </a:rPr>
                              </m:ctrlPr>
                            </m:mPr>
                            <m:mr>
                              <m:e>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m:rPr>
                                        <m:brk m:alnAt="7"/>
                                      </m:r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𝑢</m:t>
                                    </m:r>
                                  </m:e>
                                  <m:sub>
                                    <m:r>
                                      <m:rPr>
                                        <m:brk m:alnAt="7"/>
                                      </m:r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𝑡</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𝑡</m:t>
                                    </m:r>
                                  </m:sub>
                                </m:sSub>
                                <m:r>
                                  <m:rPr>
                                    <m:brk m:alnAt="7"/>
                                  </m:r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pPr>
                                  <m:e>
                                    <m:r>
                                      <m:rPr>
                                        <m:brk m:alnAt="7"/>
                                      </m:r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𝑎</m:t>
                                    </m:r>
                                  </m:e>
                                  <m:sup>
                                    <m:r>
                                      <m:rPr>
                                        <m:brk m:alnAt="7"/>
                                      </m:r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sz="2400" b="0" i="0"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0" i="0"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𝑢</m:t>
                                    </m:r>
                                  </m:e>
                                </m:d>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=0</m:t>
                                </m:r>
                              </m:e>
                            </m:mr>
                            <m:mr>
                              <m:e>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𝑢</m:t>
                                    </m:r>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𝑡</m:t>
                                    </m:r>
                                  </m:sub>
                                </m:sSub>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d>
                                      <m:dPr>
                                        <m:begChr m:val=""/>
                                        <m:endChr m:val="|"/>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r>
                                          <a:rPr lang="zh-CN" altLang="en-US" sz="2400">
                                            <a:latin typeface="Cambria Math" panose="02040503050406030204" pitchFamily="18" charset="0"/>
                                          </a:rPr>
                                          <m:t>​</m:t>
                                        </m:r>
                                      </m:e>
                                    </m:d>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𝑡</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=0</m:t>
                                    </m:r>
                                  </m:sub>
                                </m:s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𝑢</m:t>
                                </m:r>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d>
                                      <m:dPr>
                                        <m:begChr m:val=""/>
                                        <m:endChr m:val="|"/>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r>
                                          <a:rPr lang="zh-CN" altLang="en-US" sz="2400">
                                            <a:latin typeface="Cambria Math" panose="02040503050406030204" pitchFamily="18" charset="0"/>
                                          </a:rPr>
                                          <m:t>​</m:t>
                                        </m:r>
                                      </m:e>
                                    </m:d>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𝑡</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=0</m:t>
                                    </m:r>
                                  </m:sub>
                                </m:s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𝜑</m:t>
                                </m:r>
                              </m:e>
                            </m:mr>
                          </m:m>
                        </m:e>
                      </m:d>
                    </m:oMath>
                  </m:oMathPara>
                </a14:m>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32545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控制函数的积分转化</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设</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i="1" baseline="30000" dirty="0" err="1" smtClean="0">
                    <a:latin typeface="Times New Roman" panose="02020603050405020304" pitchFamily="18" charset="0"/>
                    <a:ea typeface="楷体" panose="02010609060101010101" pitchFamily="49" charset="-122"/>
                    <a:cs typeface="Times New Roman" panose="02020603050405020304" pitchFamily="18" charset="0"/>
                  </a:rPr>
                  <a:t>τ</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满足</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方程</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sz="2600" i="1">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1"/>
                                    <m:mcJc m:val="center"/>
                                  </m:mcPr>
                                </m:mc>
                              </m:mcs>
                              <m:ctrlPr>
                                <a:rPr lang="en-US" altLang="zh-CN" sz="2600" i="1">
                                  <a:latin typeface="Cambria Math" panose="02040503050406030204" pitchFamily="18" charset="0"/>
                                  <a:ea typeface="楷体" panose="02010609060101010101" pitchFamily="49" charset="-122"/>
                                  <a:cs typeface="Times New Roman" panose="02020603050405020304" pitchFamily="18" charset="0"/>
                                </a:rPr>
                              </m:ctrlPr>
                            </m:mPr>
                            <m:mr>
                              <m:e>
                                <m:sSubSup>
                                  <m:sSubSupPr>
                                    <m:ctrlP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ctrlPr>
                                  </m:sSubSupPr>
                                  <m:e>
                                    <m:r>
                                      <m:rPr>
                                        <m:brk m:alnAt="7"/>
                                      </m:rP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t>𝑣</m:t>
                                    </m:r>
                                  </m:e>
                                  <m:sub>
                                    <m:r>
                                      <m:rPr>
                                        <m:brk m:alnAt="7"/>
                                      </m:rP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t>𝑡</m:t>
                                    </m:r>
                                    <m: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t>𝑡</m:t>
                                    </m:r>
                                  </m:sub>
                                  <m:sup>
                                    <m:r>
                                      <m:rPr>
                                        <m:brk m:alnAt="7"/>
                                      </m:rP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t>𝜏</m:t>
                                    </m:r>
                                  </m:sup>
                                </m:sSubSup>
                                <m:r>
                                  <m:rPr>
                                    <m:brk m:alnAt="7"/>
                                  </m:rPr>
                                  <a:rPr lang="en-US" altLang="zh-CN" sz="2600" i="1">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sz="2600" i="1">
                                        <a:latin typeface="Cambria Math" panose="02040503050406030204" pitchFamily="18" charset="0"/>
                                        <a:ea typeface="楷体" panose="02010609060101010101" pitchFamily="49" charset="-122"/>
                                        <a:cs typeface="Times New Roman" panose="02020603050405020304" pitchFamily="18" charset="0"/>
                                      </a:rPr>
                                    </m:ctrlPr>
                                  </m:sSupPr>
                                  <m:e>
                                    <m:r>
                                      <m:rPr>
                                        <m:brk m:alnAt="7"/>
                                      </m:rPr>
                                      <a:rPr lang="en-US" altLang="zh-CN" sz="2600" i="1">
                                        <a:latin typeface="Cambria Math" panose="02040503050406030204" pitchFamily="18" charset="0"/>
                                        <a:ea typeface="楷体" panose="02010609060101010101" pitchFamily="49" charset="-122"/>
                                        <a:cs typeface="Times New Roman" panose="02020603050405020304" pitchFamily="18" charset="0"/>
                                      </a:rPr>
                                      <m:t>𝑎</m:t>
                                    </m:r>
                                  </m:e>
                                  <m:sup>
                                    <m:r>
                                      <m:rPr>
                                        <m:brk m:alnAt="7"/>
                                      </m:rPr>
                                      <a:rPr lang="en-US" altLang="zh-CN" sz="2600" i="1">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sz="2600">
                                    <a:latin typeface="Cambria Math" panose="02040503050406030204" pitchFamily="18" charset="0"/>
                                    <a:ea typeface="楷体" panose="02010609060101010101" pitchFamily="49" charset="-122"/>
                                    <a:cs typeface="Times New Roman" panose="02020603050405020304" pitchFamily="18" charset="0"/>
                                  </a:rPr>
                                  <m:t>𝛻</m:t>
                                </m:r>
                                <m:r>
                                  <a:rPr lang="en-US" altLang="zh-CN" sz="2600" i="1">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sz="2600"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60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t>𝑣</m:t>
                                        </m:r>
                                      </m:e>
                                      <m:sup>
                                        <m: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t>𝜏</m:t>
                                        </m:r>
                                      </m:sup>
                                    </m:sSup>
                                  </m:e>
                                </m:d>
                                <m:r>
                                  <a:rPr lang="en-US" altLang="zh-CN" sz="2600" i="1">
                                    <a:latin typeface="Cambria Math" panose="02040503050406030204" pitchFamily="18" charset="0"/>
                                    <a:ea typeface="楷体" panose="02010609060101010101" pitchFamily="49" charset="-122"/>
                                    <a:cs typeface="Times New Roman" panose="02020603050405020304" pitchFamily="18" charset="0"/>
                                  </a:rPr>
                                  <m:t>=0</m:t>
                                </m:r>
                              </m:e>
                            </m:mr>
                            <m:mr>
                              <m:e>
                                <m:sSubSup>
                                  <m:sSubSupPr>
                                    <m:ctrlP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ctrlPr>
                                  </m:sSubSupPr>
                                  <m:e>
                                    <m: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t>𝑣</m:t>
                                    </m:r>
                                  </m:e>
                                  <m:sub>
                                    <m: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t>𝑡</m:t>
                                    </m:r>
                                  </m:sub>
                                  <m:sup>
                                    <m: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t>𝜏</m:t>
                                    </m:r>
                                  </m:sup>
                                </m:sSubSup>
                                <m:sSub>
                                  <m:sSubPr>
                                    <m:ctrlPr>
                                      <a:rPr lang="en-US" altLang="zh-CN" sz="2600" i="1">
                                        <a:latin typeface="Cambria Math" panose="02040503050406030204" pitchFamily="18" charset="0"/>
                                        <a:ea typeface="楷体" panose="02010609060101010101" pitchFamily="49" charset="-122"/>
                                        <a:cs typeface="Times New Roman" panose="02020603050405020304" pitchFamily="18" charset="0"/>
                                      </a:rPr>
                                    </m:ctrlPr>
                                  </m:sSubPr>
                                  <m:e>
                                    <m:d>
                                      <m:dPr>
                                        <m:begChr m:val=""/>
                                        <m:endChr m:val="|"/>
                                        <m:ctrlPr>
                                          <a:rPr lang="en-US" altLang="zh-CN" sz="2600" i="1">
                                            <a:latin typeface="Cambria Math" panose="02040503050406030204" pitchFamily="18" charset="0"/>
                                            <a:ea typeface="楷体" panose="02010609060101010101" pitchFamily="49" charset="-122"/>
                                            <a:cs typeface="Times New Roman" panose="02020603050405020304" pitchFamily="18" charset="0"/>
                                          </a:rPr>
                                        </m:ctrlPr>
                                      </m:dPr>
                                      <m:e>
                                        <m:r>
                                          <a:rPr lang="zh-CN" altLang="en-US" sz="2600">
                                            <a:latin typeface="Cambria Math" panose="02040503050406030204" pitchFamily="18" charset="0"/>
                                          </a:rPr>
                                          <m:t>​</m:t>
                                        </m:r>
                                      </m:e>
                                    </m:d>
                                  </m:e>
                                  <m:sub>
                                    <m:r>
                                      <a:rPr lang="en-US" altLang="zh-CN" sz="2600" i="1">
                                        <a:latin typeface="Cambria Math" panose="02040503050406030204" pitchFamily="18" charset="0"/>
                                        <a:ea typeface="楷体" panose="02010609060101010101" pitchFamily="49" charset="-122"/>
                                        <a:cs typeface="Times New Roman" panose="02020603050405020304" pitchFamily="18" charset="0"/>
                                      </a:rPr>
                                      <m:t>𝑡</m:t>
                                    </m:r>
                                    <m: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t>𝜏</m:t>
                                    </m:r>
                                  </m:sub>
                                </m:sSub>
                                <m:r>
                                  <a:rPr lang="en-US" altLang="zh-CN" sz="2600" i="1">
                                    <a:latin typeface="Cambria Math" panose="02040503050406030204" pitchFamily="18" charset="0"/>
                                    <a:ea typeface="楷体" panose="02010609060101010101" pitchFamily="49" charset="-122"/>
                                    <a:cs typeface="Times New Roman" panose="02020603050405020304" pitchFamily="18" charset="0"/>
                                  </a:rPr>
                                  <m:t>=</m:t>
                                </m:r>
                                <m: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t>𝑓</m:t>
                                </m:r>
                                <m:sSub>
                                  <m:sSubPr>
                                    <m:ctrlP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ctrlPr>
                                  </m:sSubPr>
                                  <m:e>
                                    <m:d>
                                      <m:dPr>
                                        <m:begChr m:val=""/>
                                        <m:endChr m:val="|"/>
                                        <m:ctrlP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ctrlPr>
                                      </m:dPr>
                                      <m:e>
                                        <m:r>
                                          <a:rPr lang="zh-CN" altLang="en-US">
                                            <a:latin typeface="Cambria Math" panose="02040503050406030204" pitchFamily="18" charset="0"/>
                                          </a:rPr>
                                          <m:t>​</m:t>
                                        </m:r>
                                      </m:e>
                                    </m:d>
                                  </m:e>
                                  <m:sub>
                                    <m: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t>𝑡</m:t>
                                    </m:r>
                                    <m: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t>𝜏</m:t>
                                    </m:r>
                                  </m:sub>
                                </m:sSub>
                              </m:e>
                            </m:mr>
                            <m:mr>
                              <m:e>
                                <m: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t>𝑣</m:t>
                                </m:r>
                                <m: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t>𝜏</m:t>
                                </m:r>
                                <m:sSub>
                                  <m:sSubPr>
                                    <m:ctrlPr>
                                      <a:rPr lang="en-US" altLang="zh-CN" sz="2600" i="1">
                                        <a:latin typeface="Cambria Math" panose="02040503050406030204" pitchFamily="18" charset="0"/>
                                        <a:ea typeface="楷体" panose="02010609060101010101" pitchFamily="49" charset="-122"/>
                                        <a:cs typeface="Times New Roman" panose="02020603050405020304" pitchFamily="18" charset="0"/>
                                      </a:rPr>
                                    </m:ctrlPr>
                                  </m:sSubPr>
                                  <m:e>
                                    <m:d>
                                      <m:dPr>
                                        <m:begChr m:val=""/>
                                        <m:endChr m:val="|"/>
                                        <m:ctrlPr>
                                          <a:rPr lang="en-US" altLang="zh-CN" sz="2600" i="1">
                                            <a:latin typeface="Cambria Math" panose="02040503050406030204" pitchFamily="18" charset="0"/>
                                            <a:ea typeface="楷体" panose="02010609060101010101" pitchFamily="49" charset="-122"/>
                                            <a:cs typeface="Times New Roman" panose="02020603050405020304" pitchFamily="18" charset="0"/>
                                          </a:rPr>
                                        </m:ctrlPr>
                                      </m:dPr>
                                      <m:e>
                                        <m:r>
                                          <a:rPr lang="zh-CN" altLang="en-US" sz="2600">
                                            <a:latin typeface="Cambria Math" panose="02040503050406030204" pitchFamily="18" charset="0"/>
                                          </a:rPr>
                                          <m:t>​</m:t>
                                        </m:r>
                                      </m:e>
                                    </m:d>
                                  </m:e>
                                  <m:sub>
                                    <m:r>
                                      <a:rPr lang="en-US" altLang="zh-CN" sz="2600" i="1">
                                        <a:latin typeface="Cambria Math" panose="02040503050406030204" pitchFamily="18" charset="0"/>
                                        <a:ea typeface="楷体" panose="02010609060101010101" pitchFamily="49" charset="-122"/>
                                        <a:cs typeface="Times New Roman" panose="02020603050405020304" pitchFamily="18" charset="0"/>
                                      </a:rPr>
                                      <m:t>𝑡</m:t>
                                    </m:r>
                                    <m:r>
                                      <a:rPr lang="en-US" altLang="zh-CN" sz="2600" i="1">
                                        <a:latin typeface="Cambria Math" panose="02040503050406030204" pitchFamily="18" charset="0"/>
                                        <a:ea typeface="楷体" panose="02010609060101010101" pitchFamily="49" charset="-122"/>
                                        <a:cs typeface="Times New Roman" panose="02020603050405020304" pitchFamily="18" charset="0"/>
                                      </a:rPr>
                                      <m:t>=</m:t>
                                    </m:r>
                                    <m:r>
                                      <a:rPr lang="en-US" altLang="zh-CN" sz="2600" b="0" i="1" smtClean="0">
                                        <a:latin typeface="Cambria Math" panose="02040503050406030204" pitchFamily="18" charset="0"/>
                                        <a:ea typeface="楷体" panose="02010609060101010101" pitchFamily="49" charset="-122"/>
                                        <a:cs typeface="Times New Roman" panose="02020603050405020304" pitchFamily="18" charset="0"/>
                                      </a:rPr>
                                      <m:t>𝜏</m:t>
                                    </m:r>
                                  </m:sub>
                                </m:sSub>
                                <m:r>
                                  <a:rPr lang="en-US" altLang="zh-CN" sz="2600" i="1">
                                    <a:latin typeface="Cambria Math" panose="02040503050406030204" pitchFamily="18" charset="0"/>
                                    <a:ea typeface="楷体" panose="02010609060101010101" pitchFamily="49" charset="-122"/>
                                    <a:cs typeface="Times New Roman" panose="02020603050405020304" pitchFamily="18" charset="0"/>
                                  </a:rPr>
                                  <m:t>=0</m:t>
                                </m:r>
                              </m:e>
                            </m:mr>
                          </m:m>
                        </m:e>
                      </m:d>
                    </m:oMath>
                  </m:oMathPara>
                </a14:m>
                <a:endParaRPr lang="en-US" altLang="zh-CN" sz="26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令</a:t>
                </a:r>
                <a14:m>
                  <m:oMath xmlns:m="http://schemas.openxmlformats.org/officeDocument/2006/math">
                    <m:r>
                      <a:rPr lang="en-US" altLang="zh-CN" i="1">
                        <a:latin typeface="Cambria Math" panose="02040503050406030204" pitchFamily="18" charset="0"/>
                        <a:ea typeface="楷体" panose="02010609060101010101" pitchFamily="49" charset="-122"/>
                        <a:cs typeface="Times New Roman" panose="02020603050405020304" pitchFamily="18" charset="0"/>
                      </a:rPr>
                      <m:t>𝑢</m:t>
                    </m:r>
                    <m:r>
                      <a:rPr lang="en-US" altLang="zh-CN" i="1">
                        <a:latin typeface="Cambria Math" panose="02040503050406030204" pitchFamily="18" charset="0"/>
                        <a:ea typeface="楷体" panose="02010609060101010101" pitchFamily="49" charset="-122"/>
                        <a:cs typeface="Times New Roman" panose="02020603050405020304" pitchFamily="18" charset="0"/>
                      </a:rPr>
                      <m:t>=</m:t>
                    </m:r>
                    <m:nary>
                      <m:naryPr>
                        <m:ctrlPr>
                          <a:rPr lang="en-US" altLang="zh-CN" i="1" smtClean="0">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sub>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sup>
                      <m:e>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𝑣</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𝜏</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𝑑</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𝜏</m:t>
                        </m:r>
                      </m:e>
                    </m:nary>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，不难验证，</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u</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满足</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1"/>
                                    <m:mcJc m:val="center"/>
                                  </m:mcPr>
                                </m:mc>
                              </m:mcs>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mPr>
                            <m:mr>
                              <m:e>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m:rPr>
                                        <m:brk m:alnAt="7"/>
                                      </m:rPr>
                                      <a:rPr lang="en-US" altLang="zh-CN" sz="2400" i="1">
                                        <a:latin typeface="Cambria Math" panose="02040503050406030204" pitchFamily="18" charset="0"/>
                                        <a:ea typeface="楷体" panose="02010609060101010101" pitchFamily="49" charset="-122"/>
                                        <a:cs typeface="Times New Roman" panose="02020603050405020304" pitchFamily="18" charset="0"/>
                                      </a:rPr>
                                      <m:t>𝑢</m:t>
                                    </m:r>
                                  </m:e>
                                  <m:sub>
                                    <m:r>
                                      <m:rPr>
                                        <m:brk m:alnAt="7"/>
                                      </m:rPr>
                                      <a:rPr lang="en-US" altLang="zh-CN" sz="2400" i="1">
                                        <a:latin typeface="Cambria Math" panose="02040503050406030204" pitchFamily="18" charset="0"/>
                                        <a:ea typeface="楷体" panose="02010609060101010101" pitchFamily="49" charset="-122"/>
                                        <a:cs typeface="Times New Roman" panose="02020603050405020304" pitchFamily="18" charset="0"/>
                                      </a:rPr>
                                      <m:t>𝑡</m:t>
                                    </m:r>
                                    <m:r>
                                      <a:rPr lang="en-US" altLang="zh-CN" sz="2400" i="1">
                                        <a:latin typeface="Cambria Math" panose="02040503050406030204" pitchFamily="18" charset="0"/>
                                        <a:ea typeface="楷体" panose="02010609060101010101" pitchFamily="49" charset="-122"/>
                                        <a:cs typeface="Times New Roman" panose="02020603050405020304" pitchFamily="18" charset="0"/>
                                      </a:rPr>
                                      <m:t>𝑡</m:t>
                                    </m:r>
                                  </m:sub>
                                </m:sSub>
                                <m:r>
                                  <m:rPr>
                                    <m:brk m:alnAt="7"/>
                                  </m:rPr>
                                  <a:rPr lang="en-US" altLang="zh-CN" sz="2400" i="1">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pPr>
                                  <m:e>
                                    <m:r>
                                      <m:rPr>
                                        <m:brk m:alnAt="7"/>
                                      </m:rPr>
                                      <a:rPr lang="en-US" altLang="zh-CN" sz="2400" i="1">
                                        <a:latin typeface="Cambria Math" panose="02040503050406030204" pitchFamily="18" charset="0"/>
                                        <a:ea typeface="楷体" panose="02010609060101010101" pitchFamily="49" charset="-122"/>
                                        <a:cs typeface="Times New Roman" panose="02020603050405020304" pitchFamily="18" charset="0"/>
                                      </a:rPr>
                                      <m:t>𝑎</m:t>
                                    </m:r>
                                  </m:e>
                                  <m:sup>
                                    <m:r>
                                      <m:rPr>
                                        <m:brk m:alnAt="7"/>
                                      </m:rPr>
                                      <a:rPr lang="en-US" altLang="zh-CN" sz="2400" i="1">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sz="2400">
                                    <a:latin typeface="Cambria Math" panose="02040503050406030204" pitchFamily="18" charset="0"/>
                                    <a:ea typeface="楷体" panose="02010609060101010101" pitchFamily="49" charset="-122"/>
                                    <a:cs typeface="Times New Roman" panose="02020603050405020304" pitchFamily="18" charset="0"/>
                                  </a:rPr>
                                  <m:t>𝛻</m:t>
                                </m:r>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a:latin typeface="Cambria Math" panose="02040503050406030204" pitchFamily="18" charset="0"/>
                                        <a:ea typeface="楷体" panose="02010609060101010101" pitchFamily="49" charset="-122"/>
                                        <a:cs typeface="Times New Roman" panose="02020603050405020304" pitchFamily="18" charset="0"/>
                                      </a:rPr>
                                      <m:t>𝛻</m:t>
                                    </m:r>
                                    <m:r>
                                      <a:rPr lang="en-US" altLang="zh-CN" sz="2400" i="1">
                                        <a:latin typeface="Cambria Math" panose="02040503050406030204" pitchFamily="18" charset="0"/>
                                        <a:ea typeface="楷体" panose="02010609060101010101" pitchFamily="49" charset="-122"/>
                                        <a:cs typeface="Times New Roman" panose="02020603050405020304" pitchFamily="18" charset="0"/>
                                      </a:rPr>
                                      <m:t>𝑢</m:t>
                                    </m:r>
                                  </m:e>
                                </m:d>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𝑓</m:t>
                                </m:r>
                              </m:e>
                            </m:mr>
                            <m:mr>
                              <m:e>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𝑢</m:t>
                                    </m:r>
                                  </m:e>
                                  <m:sub>
                                    <m:r>
                                      <a:rPr lang="en-US" altLang="zh-CN" sz="2400" i="1">
                                        <a:latin typeface="Cambria Math" panose="02040503050406030204" pitchFamily="18" charset="0"/>
                                        <a:ea typeface="楷体" panose="02010609060101010101" pitchFamily="49" charset="-122"/>
                                        <a:cs typeface="Times New Roman" panose="02020603050405020304" pitchFamily="18" charset="0"/>
                                      </a:rPr>
                                      <m:t>𝑡</m:t>
                                    </m:r>
                                  </m:sub>
                                </m:sSub>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d>
                                      <m:dPr>
                                        <m:begChr m:val=""/>
                                        <m:endChr m:val="|"/>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r>
                                          <a:rPr lang="zh-CN" altLang="en-US" sz="2400">
                                            <a:latin typeface="Cambria Math" panose="02040503050406030204" pitchFamily="18" charset="0"/>
                                          </a:rPr>
                                          <m:t>​</m:t>
                                        </m:r>
                                      </m:e>
                                    </m:d>
                                  </m:e>
                                  <m:sub>
                                    <m:r>
                                      <a:rPr lang="en-US" altLang="zh-CN" sz="2400" i="1">
                                        <a:latin typeface="Cambria Math" panose="02040503050406030204" pitchFamily="18" charset="0"/>
                                        <a:ea typeface="楷体" panose="02010609060101010101" pitchFamily="49" charset="-122"/>
                                        <a:cs typeface="Times New Roman" panose="02020603050405020304" pitchFamily="18" charset="0"/>
                                      </a:rPr>
                                      <m:t>𝑡</m:t>
                                    </m:r>
                                    <m:r>
                                      <a:rPr lang="en-US" altLang="zh-CN" sz="2400" i="1">
                                        <a:latin typeface="Cambria Math" panose="02040503050406030204" pitchFamily="18" charset="0"/>
                                        <a:ea typeface="楷体" panose="02010609060101010101" pitchFamily="49" charset="-122"/>
                                        <a:cs typeface="Times New Roman" panose="02020603050405020304" pitchFamily="18" charset="0"/>
                                      </a:rPr>
                                      <m:t>=0</m:t>
                                    </m:r>
                                  </m:sub>
                                </m:sSub>
                                <m:r>
                                  <a:rPr lang="en-US" altLang="zh-CN" sz="2400" i="1">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𝑢</m:t>
                                </m:r>
                                <m:sSub>
                                  <m:sSub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bPr>
                                  <m:e>
                                    <m:d>
                                      <m:dPr>
                                        <m:begChr m:val=""/>
                                        <m:endChr m:val="|"/>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r>
                                          <a:rPr lang="zh-CN" altLang="en-US" sz="2400">
                                            <a:latin typeface="Cambria Math" panose="02040503050406030204" pitchFamily="18" charset="0"/>
                                          </a:rPr>
                                          <m:t>​</m:t>
                                        </m:r>
                                      </m:e>
                                    </m:d>
                                  </m:e>
                                  <m:sub>
                                    <m:r>
                                      <a:rPr lang="en-US" altLang="zh-CN" sz="2400" i="1">
                                        <a:latin typeface="Cambria Math" panose="02040503050406030204" pitchFamily="18" charset="0"/>
                                        <a:ea typeface="楷体" panose="02010609060101010101" pitchFamily="49" charset="-122"/>
                                        <a:cs typeface="Times New Roman" panose="02020603050405020304" pitchFamily="18" charset="0"/>
                                      </a:rPr>
                                      <m:t>𝑡</m:t>
                                    </m:r>
                                    <m:r>
                                      <a:rPr lang="en-US" altLang="zh-CN" sz="2400" i="1">
                                        <a:latin typeface="Cambria Math" panose="02040503050406030204" pitchFamily="18" charset="0"/>
                                        <a:ea typeface="楷体" panose="02010609060101010101" pitchFamily="49" charset="-122"/>
                                        <a:cs typeface="Times New Roman" panose="02020603050405020304" pitchFamily="18" charset="0"/>
                                      </a:rPr>
                                      <m:t>=0</m:t>
                                    </m:r>
                                  </m:sub>
                                </m:sSub>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0</m:t>
                                </m:r>
                              </m:e>
                            </m:mr>
                          </m:m>
                        </m:e>
                      </m:d>
                    </m:oMath>
                  </m:oMathPara>
                </a14:m>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37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62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一维波动方程求解</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根据前面的分解，只需要计算下面方程的解即可使用迭加思想写出方程完整的解：</a:t>
                </a:r>
                <a:endParaRPr lang="en-US" altLang="zh-CN" dirty="0" smtClean="0">
                  <a:latin typeface="楷体" panose="02010609060101010101" pitchFamily="49" charset="-122"/>
                  <a:ea typeface="楷体" panose="02010609060101010101" pitchFamily="49" charset="-122"/>
                </a:endParaRPr>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rPr>
                          </m:ctrlPr>
                        </m:dPr>
                        <m:e>
                          <m:m>
                            <m:mPr>
                              <m:mcs>
                                <m:mc>
                                  <m:mcPr>
                                    <m:count m:val="1"/>
                                    <m:mcJc m:val="center"/>
                                  </m:mcPr>
                                </m:mc>
                              </m:mcs>
                              <m:ctrlPr>
                                <a:rPr lang="en-US" altLang="zh-CN" i="1">
                                  <a:latin typeface="Cambria Math" panose="02040503050406030204" pitchFamily="18" charset="0"/>
                                </a:rPr>
                              </m:ctrlPr>
                            </m:mPr>
                            <m:mr>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𝑢</m:t>
                                    </m:r>
                                  </m:num>
                                  <m:den>
                                    <m:r>
                                      <m:rPr>
                                        <m:brk m:alnAt="7"/>
                                      </m:rP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𝑡</m:t>
                                        </m:r>
                                      </m:e>
                                      <m:sup>
                                        <m:r>
                                          <m:rPr>
                                            <m:brk m:alnAt="7"/>
                                          </m:rPr>
                                          <a:rPr lang="en-US" altLang="zh-CN" b="0" i="1" smtClean="0">
                                            <a:latin typeface="Cambria Math" panose="02040503050406030204" pitchFamily="18" charset="0"/>
                                          </a:rPr>
                                          <m:t>2</m:t>
                                        </m:r>
                                      </m:sup>
                                    </m:sSup>
                                  </m:den>
                                </m:f>
                                <m:r>
                                  <m:rPr>
                                    <m:brk m:alnAt="7"/>
                                  </m:rPr>
                                  <a:rPr lang="en-US" altLang="zh-CN" i="1">
                                    <a:latin typeface="Cambria Math" panose="02040503050406030204" pitchFamily="18" charset="0"/>
                                  </a:rPr>
                                  <m:t>−</m:t>
                                </m:r>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𝑎</m:t>
                                    </m:r>
                                  </m:e>
                                  <m:sup>
                                    <m:r>
                                      <m:rPr>
                                        <m:brk m:alnAt="7"/>
                                      </m:rPr>
                                      <a:rPr lang="en-US" altLang="zh-CN" i="1">
                                        <a:latin typeface="Cambria Math" panose="02040503050406030204" pitchFamily="18" charset="0"/>
                                      </a:rPr>
                                      <m:t>2</m:t>
                                    </m:r>
                                  </m:sup>
                                </m:sSup>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𝑢</m:t>
                                    </m:r>
                                  </m:num>
                                  <m:den>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den>
                                </m:f>
                                <m:r>
                                  <a:rPr lang="en-US" altLang="zh-CN" i="1">
                                    <a:latin typeface="Cambria Math" panose="02040503050406030204" pitchFamily="18" charset="0"/>
                                  </a:rPr>
                                  <m:t>=0</m:t>
                                </m:r>
                              </m:e>
                            </m:mr>
                            <m:mr>
                              <m:e>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𝑢</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𝑡</m:t>
                                            </m:r>
                                          </m:den>
                                        </m:f>
                                      </m:e>
                                    </m:d>
                                  </m:e>
                                  <m:sub>
                                    <m:r>
                                      <a:rPr lang="en-US" altLang="zh-CN" i="1">
                                        <a:latin typeface="Cambria Math" panose="02040503050406030204" pitchFamily="18" charset="0"/>
                                      </a:rPr>
                                      <m:t>𝑡</m:t>
                                    </m:r>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b="0" i="1" smtClean="0">
                                    <a:latin typeface="Cambria Math" panose="02040503050406030204" pitchFamily="18" charset="0"/>
                                  </a:rPr>
                                  <m:t>𝜓</m:t>
                                </m:r>
                              </m:e>
                            </m:mr>
                            <m:mr>
                              <m:e>
                                <m:r>
                                  <a:rPr lang="en-US" altLang="zh-CN" b="0" i="1" smtClean="0">
                                    <a:latin typeface="Cambria Math" panose="02040503050406030204" pitchFamily="18" charset="0"/>
                                  </a:rPr>
                                  <m:t>𝑢</m:t>
                                </m:r>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rPr>
                                      <m:t>𝑡</m:t>
                                    </m:r>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b="0" i="1" smtClean="0">
                                    <a:latin typeface="Cambria Math" panose="02040503050406030204" pitchFamily="18" charset="0"/>
                                  </a:rPr>
                                  <m:t>0</m:t>
                                </m:r>
                              </m:e>
                            </m:mr>
                          </m:m>
                        </m:e>
                      </m:d>
                    </m:oMath>
                  </m:oMathPara>
                </a14:m>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寻找特征线是求解这个方程的关键</a:t>
                </a:r>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381" r="-1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44701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一维波动方程的求解</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690689"/>
                <a:ext cx="7886700" cy="4486273"/>
              </a:xfrm>
            </p:spPr>
            <p:txBody>
              <a:bodyPr>
                <a:normAutofit/>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变量替换：</a:t>
                </a:r>
                <a:endParaRPr lang="en-US" altLang="zh-CN" i="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𝑢</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𝑎</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𝑢</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𝑥</m:t>
                          </m:r>
                        </m:den>
                      </m:f>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导出</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的约束条件：</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𝑣</m:t>
                          </m:r>
                        </m:num>
                        <m:den>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m:t>
                          </m:r>
                        </m:den>
                      </m:f>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𝑎</m:t>
                      </m:r>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𝑣</m:t>
                          </m:r>
                        </m:num>
                        <m:den>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den>
                      </m:f>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m:t>
                          </m:r>
                        </m:num>
                        <m:den>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m:t>
                          </m:r>
                        </m:den>
                      </m:f>
                      <m:d>
                        <m:dPr>
                          <m:ctrlPr>
                            <a:rPr lang="en-US" altLang="zh-CN" b="0" i="1" smtClean="0">
                              <a:latin typeface="Cambria Math" panose="02040503050406030204" pitchFamily="18" charset="0"/>
                              <a:ea typeface="楷体" panose="02010609060101010101" pitchFamily="49" charset="-122"/>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𝑢</m:t>
                              </m:r>
                            </m:num>
                            <m:den>
                              <m:r>
                                <a:rPr lang="en-US" altLang="zh-CN" i="1">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m:t>
                          </m:r>
                          <m:r>
                            <a:rPr lang="en-US" altLang="zh-CN" i="1">
                              <a:latin typeface="Cambria Math" panose="02040503050406030204" pitchFamily="18" charset="0"/>
                            </a:rPr>
                            <m:t>𝑎</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𝑢</m:t>
                              </m:r>
                            </m:num>
                            <m:den>
                              <m:r>
                                <a:rPr lang="en-US" altLang="zh-CN" i="1">
                                  <a:latin typeface="Cambria Math" panose="02040503050406030204" pitchFamily="18" charset="0"/>
                                </a:rPr>
                                <m:t>𝜕</m:t>
                              </m:r>
                              <m:r>
                                <a:rPr lang="en-US" altLang="zh-CN" i="1">
                                  <a:latin typeface="Cambria Math" panose="02040503050406030204" pitchFamily="18" charset="0"/>
                                </a:rPr>
                                <m:t>𝑥</m:t>
                              </m:r>
                            </m:den>
                          </m:f>
                        </m:e>
                      </m:d>
                    </m:oMath>
                  </m:oMathPara>
                </a14:m>
                <a:endParaRPr lang="en-US" altLang="zh-CN" b="0" i="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𝑎</m:t>
                      </m:r>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𝑢</m:t>
                          </m:r>
                        </m:num>
                        <m:den>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den>
                      </m:f>
                      <m:d>
                        <m:dPr>
                          <m:ctrlPr>
                            <a:rPr lang="en-US" altLang="zh-CN" b="0" i="1" smtClean="0">
                              <a:latin typeface="Cambria Math" panose="02040503050406030204" pitchFamily="18" charset="0"/>
                              <a:ea typeface="楷体" panose="02010609060101010101" pitchFamily="49" charset="-122"/>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𝑢</m:t>
                              </m:r>
                            </m:num>
                            <m:den>
                              <m:r>
                                <a:rPr lang="en-US" altLang="zh-CN" i="1">
                                  <a:latin typeface="Cambria Math" panose="02040503050406030204" pitchFamily="18" charset="0"/>
                                </a:rPr>
                                <m:t>𝜕</m:t>
                              </m:r>
                              <m:r>
                                <a:rPr lang="en-US" altLang="zh-CN" i="1">
                                  <a:latin typeface="Cambria Math" panose="02040503050406030204" pitchFamily="18" charset="0"/>
                                </a:rPr>
                                <m:t>𝑡</m:t>
                              </m:r>
                            </m:den>
                          </m:f>
                          <m:r>
                            <a:rPr lang="en-US" altLang="zh-CN" b="0" i="1" smtClean="0">
                              <a:latin typeface="Cambria Math" panose="02040503050406030204" pitchFamily="18" charset="0"/>
                            </a:rPr>
                            <m:t>+</m:t>
                          </m:r>
                          <m:r>
                            <a:rPr lang="en-US" altLang="zh-CN" i="1">
                              <a:latin typeface="Cambria Math" panose="02040503050406030204" pitchFamily="18" charset="0"/>
                            </a:rPr>
                            <m:t>𝑎</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𝑢</m:t>
                              </m:r>
                            </m:num>
                            <m:den>
                              <m:r>
                                <a:rPr lang="en-US" altLang="zh-CN" i="1">
                                  <a:latin typeface="Cambria Math" panose="02040503050406030204" pitchFamily="18" charset="0"/>
                                </a:rPr>
                                <m:t>𝜕</m:t>
                              </m:r>
                              <m:r>
                                <a:rPr lang="en-US" altLang="zh-CN" i="1">
                                  <a:latin typeface="Cambria Math" panose="02040503050406030204" pitchFamily="18" charset="0"/>
                                </a:rPr>
                                <m:t>𝑥</m:t>
                              </m:r>
                            </m:den>
                          </m:f>
                        </m:e>
                      </m:d>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m:t>
                              </m:r>
                            </m:e>
                            <m:sup>
                              <m:r>
                                <a:rPr lang="en-US" altLang="zh-CN" b="0" i="1" smtClean="0">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𝑢</m:t>
                          </m:r>
                        </m:num>
                        <m:den>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𝑡</m:t>
                              </m:r>
                            </m:e>
                            <m:sup>
                              <m:r>
                                <a:rPr lang="en-US" altLang="zh-CN" b="0" i="1" smtClean="0">
                                  <a:latin typeface="Cambria Math" panose="02040503050406030204" pitchFamily="18" charset="0"/>
                                  <a:ea typeface="楷体" panose="02010609060101010101" pitchFamily="49" charset="-122"/>
                                </a:rPr>
                                <m:t>2</m:t>
                              </m:r>
                            </m:sup>
                          </m:sSup>
                        </m:den>
                      </m:f>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𝑎</m:t>
                          </m:r>
                        </m:e>
                        <m:sup>
                          <m:r>
                            <a:rPr lang="en-US" altLang="zh-CN" b="0" i="1" smtClean="0">
                              <a:latin typeface="Cambria Math" panose="02040503050406030204" pitchFamily="18" charset="0"/>
                              <a:ea typeface="楷体" panose="02010609060101010101" pitchFamily="49" charset="-122"/>
                            </a:rPr>
                            <m:t>2</m:t>
                          </m:r>
                        </m:sup>
                      </m:sSup>
                      <m:f>
                        <m:fPr>
                          <m:ctrlPr>
                            <a:rPr lang="en-US" altLang="zh-CN" b="0" i="1" smtClean="0">
                              <a:latin typeface="Cambria Math" panose="02040503050406030204" pitchFamily="18" charset="0"/>
                              <a:ea typeface="楷体" panose="02010609060101010101" pitchFamily="49" charset="-122"/>
                            </a:rPr>
                          </m:ctrlPr>
                        </m:fPr>
                        <m:num>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m:t>
                              </m:r>
                            </m:e>
                            <m:sup>
                              <m:r>
                                <a:rPr lang="en-US" altLang="zh-CN" b="0" i="1" smtClean="0">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𝑢</m:t>
                          </m:r>
                        </m:num>
                        <m:den>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𝑥</m:t>
                              </m:r>
                            </m:e>
                            <m:sup>
                              <m:r>
                                <a:rPr lang="en-US" altLang="zh-CN" b="0" i="1" smtClean="0">
                                  <a:latin typeface="Cambria Math" panose="02040503050406030204" pitchFamily="18" charset="0"/>
                                  <a:ea typeface="楷体" panose="02010609060101010101" pitchFamily="49" charset="-122"/>
                                </a:rPr>
                                <m:t>2</m:t>
                              </m:r>
                            </m:sup>
                          </m:sSup>
                        </m:den>
                      </m:f>
                      <m:r>
                        <a:rPr lang="en-US" altLang="zh-CN" b="0" i="1" smtClean="0">
                          <a:latin typeface="Cambria Math" panose="02040503050406030204" pitchFamily="18" charset="0"/>
                          <a:ea typeface="楷体" panose="02010609060101010101" pitchFamily="49" charset="-122"/>
                        </a:rPr>
                        <m:t>=0</m:t>
                      </m:r>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4486273"/>
              </a:xfrm>
              <a:blipFill>
                <a:blip r:embed="rId2"/>
                <a:stretch>
                  <a:fillRect l="-1391" t="-27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85925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一维波动方程的求解</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把</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v</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满足的约束条件视为拟线性方程：</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ea typeface="楷体" panose="02010609060101010101" pitchFamily="49" charset="-122"/>
                            </a:rPr>
                          </m:ctrlPr>
                        </m:fPr>
                        <m:num>
                          <m:r>
                            <a:rPr lang="en-US" altLang="zh-CN" i="1">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𝑣</m:t>
                          </m:r>
                        </m:num>
                        <m:den>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𝑡</m:t>
                          </m:r>
                        </m:den>
                      </m:f>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𝑎</m:t>
                      </m:r>
                      <m:f>
                        <m:fPr>
                          <m:ctrlPr>
                            <a:rPr lang="en-US" altLang="zh-CN" i="1">
                              <a:latin typeface="Cambria Math" panose="02040503050406030204" pitchFamily="18" charset="0"/>
                              <a:ea typeface="楷体" panose="02010609060101010101" pitchFamily="49" charset="-122"/>
                            </a:rPr>
                          </m:ctrlPr>
                        </m:fPr>
                        <m:num>
                          <m:r>
                            <a:rPr lang="en-US" altLang="zh-CN" i="1">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𝑣</m:t>
                          </m:r>
                        </m:num>
                        <m:den>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𝑥</m:t>
                          </m:r>
                        </m:den>
                      </m:f>
                      <m:r>
                        <a:rPr lang="en-US" altLang="zh-CN" i="1">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0</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经过</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点</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ξ</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τ</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的特征线</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方程</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s</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是参数</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as</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aτ</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ξ, τ</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v</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的初始值：</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𝑣</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,0)=</m:t>
                      </m:r>
                      <m:sSub>
                        <m:sSub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bPr>
                        <m:e>
                          <m:d>
                            <m:dPr>
                              <m:begChr m:val=""/>
                              <m:endChr m:val="|"/>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d>
                                <m:d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f>
                                    <m:f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r>
                                        <a:rPr lang="en-US" altLang="zh-CN" sz="2400" i="1">
                                          <a:latin typeface="Cambria Math" panose="02040503050406030204" pitchFamily="18" charset="0"/>
                                          <a:ea typeface="楷体" panose="02010609060101010101" pitchFamily="49" charset="-122"/>
                                          <a:cs typeface="Times New Roman" panose="02020603050405020304" pitchFamily="18" charset="0"/>
                                        </a:rPr>
                                        <m:t>𝑢</m:t>
                                      </m:r>
                                    </m:num>
                                    <m:den>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r>
                                        <a:rPr lang="en-US" altLang="zh-CN" sz="2400" i="1">
                                          <a:latin typeface="Cambria Math" panose="02040503050406030204" pitchFamily="18" charset="0"/>
                                          <a:ea typeface="楷体" panose="02010609060101010101" pitchFamily="49" charset="-122"/>
                                          <a:cs typeface="Times New Roman" panose="02020603050405020304" pitchFamily="18" charset="0"/>
                                        </a:rPr>
                                        <m:t>𝑡</m:t>
                                      </m:r>
                                    </m:den>
                                  </m:f>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r>
                                    <a:rPr lang="en-US" altLang="zh-CN" sz="2400" i="1">
                                      <a:latin typeface="Cambria Math" panose="02040503050406030204" pitchFamily="18" charset="0"/>
                                      <a:ea typeface="楷体" panose="02010609060101010101" pitchFamily="49" charset="-122"/>
                                      <a:cs typeface="Times New Roman" panose="02020603050405020304" pitchFamily="18" charset="0"/>
                                    </a:rPr>
                                    <m:t>𝑎</m:t>
                                  </m:r>
                                  <m:f>
                                    <m:f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r>
                                        <a:rPr lang="en-US" altLang="zh-CN" sz="2400" i="1">
                                          <a:latin typeface="Cambria Math" panose="02040503050406030204" pitchFamily="18" charset="0"/>
                                          <a:ea typeface="楷体" panose="02010609060101010101" pitchFamily="49" charset="-122"/>
                                          <a:cs typeface="Times New Roman" panose="02020603050405020304" pitchFamily="18" charset="0"/>
                                        </a:rPr>
                                        <m:t>𝑢</m:t>
                                      </m:r>
                                    </m:num>
                                    <m:den>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r>
                                        <a:rPr lang="en-US" altLang="zh-CN" sz="2400" i="1">
                                          <a:latin typeface="Cambria Math" panose="02040503050406030204" pitchFamily="18" charset="0"/>
                                          <a:ea typeface="楷体" panose="02010609060101010101" pitchFamily="49" charset="-122"/>
                                          <a:cs typeface="Times New Roman" panose="02020603050405020304" pitchFamily="18" charset="0"/>
                                        </a:rPr>
                                        <m:t>𝑥</m:t>
                                      </m:r>
                                    </m:den>
                                  </m:f>
                                </m:e>
                              </m:d>
                            </m:e>
                          </m:d>
                        </m:e>
                        <m: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𝑡</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=0</m:t>
                          </m:r>
                        </m:sub>
                      </m:sSub>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𝜓</m:t>
                      </m:r>
                      <m:d>
                        <m:d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𝑥</m:t>
                          </m:r>
                        </m:e>
                      </m:d>
                    </m:oMath>
                  </m:oMathPara>
                </a14:m>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29157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一维波动方程求解</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计算</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v</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沿着</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特征线的积分</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𝑣</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a:latin typeface="Cambria Math" panose="02040503050406030204" pitchFamily="18" charset="0"/>
                              <a:ea typeface="楷体" panose="02010609060101010101" pitchFamily="49" charset="-122"/>
                              <a:cs typeface="Times New Roman" panose="02020603050405020304" pitchFamily="18" charset="0"/>
                            </a:rPr>
                            <m:t>𝜉</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𝜏</m:t>
                          </m:r>
                        </m:e>
                      </m:d>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𝑣</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𝑎</m:t>
                          </m:r>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a:latin typeface="Cambria Math" panose="02040503050406030204" pitchFamily="18" charset="0"/>
                                  <a:ea typeface="楷体" panose="02010609060101010101" pitchFamily="49" charset="-122"/>
                                  <a:cs typeface="Times New Roman" panose="02020603050405020304" pitchFamily="18" charset="0"/>
                                </a:rPr>
                                <m:t>𝑠</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0</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𝜉</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𝑎</m:t>
                          </m:r>
                          <m:r>
                            <a:rPr lang="en-US" altLang="zh-CN" i="1">
                              <a:latin typeface="Cambria Math" panose="02040503050406030204" pitchFamily="18" charset="0"/>
                              <a:ea typeface="楷体" panose="02010609060101010101" pitchFamily="49" charset="-122"/>
                              <a:cs typeface="Times New Roman" panose="02020603050405020304" pitchFamily="18" charset="0"/>
                            </a:rPr>
                            <m:t>𝜏</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a:latin typeface="Cambria Math" panose="02040503050406030204" pitchFamily="18" charset="0"/>
                                  <a:ea typeface="楷体" panose="02010609060101010101" pitchFamily="49" charset="-122"/>
                                  <a:cs typeface="Times New Roman" panose="02020603050405020304" pitchFamily="18" charset="0"/>
                                </a:rPr>
                                <m:t>𝑠</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0</m:t>
                              </m:r>
                            </m:sub>
                          </m:sSub>
                        </m:e>
                      </m:d>
                    </m:oMath>
                  </m:oMathPara>
                </a14:m>
                <a:endParaRPr lang="en-US" altLang="zh-CN" i="1" dirty="0" smtClean="0">
                  <a:latin typeface="Cambria Math" panose="020405030504060302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𝑣</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a:latin typeface="Cambria Math" panose="02040503050406030204" pitchFamily="18" charset="0"/>
                              <a:ea typeface="楷体" panose="02010609060101010101" pitchFamily="49" charset="-122"/>
                              <a:cs typeface="Times New Roman" panose="02020603050405020304" pitchFamily="18" charset="0"/>
                            </a:rPr>
                            <m:t>𝜉</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𝑎</m:t>
                          </m:r>
                          <m:r>
                            <a:rPr lang="en-US" altLang="zh-CN" i="1">
                              <a:latin typeface="Cambria Math" panose="02040503050406030204" pitchFamily="18" charset="0"/>
                              <a:ea typeface="楷体" panose="02010609060101010101" pitchFamily="49" charset="-122"/>
                              <a:cs typeface="Times New Roman" panose="02020603050405020304" pitchFamily="18" charset="0"/>
                            </a:rPr>
                            <m:t>𝜏</m:t>
                          </m:r>
                          <m:r>
                            <a:rPr lang="en-US" altLang="zh-CN" i="1">
                              <a:latin typeface="Cambria Math" panose="02040503050406030204" pitchFamily="18" charset="0"/>
                              <a:ea typeface="楷体" panose="02010609060101010101" pitchFamily="49" charset="-122"/>
                              <a:cs typeface="Times New Roman" panose="02020603050405020304" pitchFamily="18" charset="0"/>
                            </a:rPr>
                            <m:t>,0</m:t>
                          </m:r>
                        </m:e>
                      </m:d>
                    </m:oMath>
                  </m:oMathPara>
                </a14:m>
                <a:endParaRPr lang="en-US" altLang="zh-CN" i="1" dirty="0">
                  <a:latin typeface="Cambria Math" panose="020405030504060302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𝜓</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a:latin typeface="Cambria Math" panose="02040503050406030204" pitchFamily="18" charset="0"/>
                              <a:ea typeface="楷体" panose="02010609060101010101" pitchFamily="49" charset="-122"/>
                              <a:cs typeface="Times New Roman" panose="02020603050405020304" pitchFamily="18" charset="0"/>
                            </a:rPr>
                            <m:t>𝜉</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𝑎</m:t>
                          </m:r>
                          <m:r>
                            <a:rPr lang="en-US" altLang="zh-CN" i="1">
                              <a:latin typeface="Cambria Math" panose="02040503050406030204" pitchFamily="18" charset="0"/>
                              <a:ea typeface="楷体" panose="02010609060101010101" pitchFamily="49" charset="-122"/>
                              <a:cs typeface="Times New Roman" panose="02020603050405020304" pitchFamily="18" charset="0"/>
                            </a:rPr>
                            <m:t>𝜏</m:t>
                          </m:r>
                        </m:e>
                      </m:d>
                    </m:oMath>
                  </m:oMathPara>
                </a14:m>
                <a:endParaRPr lang="en-US" altLang="zh-CN" dirty="0" smtClean="0"/>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把变量替换视为关于</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u</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的拟线性方程：</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𝑢</m:t>
                          </m:r>
                        </m:num>
                        <m:den>
                          <m:r>
                            <a:rPr lang="en-US" altLang="zh-CN"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r>
                        <a:rPr lang="en-US" altLang="zh-CN" i="1">
                          <a:latin typeface="Cambria Math" panose="02040503050406030204" pitchFamily="18" charset="0"/>
                        </a:rPr>
                        <m:t>𝑎</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𝑢</m:t>
                          </m:r>
                        </m:num>
                        <m:den>
                          <m:r>
                            <a:rPr lang="en-US" altLang="zh-CN" i="1">
                              <a:latin typeface="Cambria Math" panose="02040503050406030204" pitchFamily="18" charset="0"/>
                            </a:rPr>
                            <m:t>𝜕</m:t>
                          </m:r>
                          <m:r>
                            <a:rPr lang="en-US" altLang="zh-CN" i="1">
                              <a:latin typeface="Cambria Math" panose="02040503050406030204" pitchFamily="18" charset="0"/>
                            </a:rPr>
                            <m:t>𝑥</m:t>
                          </m:r>
                        </m:den>
                      </m:f>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𝑣</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经过点</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的特征线方程</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τ</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是参数</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aτ</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x, τ</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9707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利用极限求解函数方程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再设</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c</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，则对于任意的正整数</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n</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1)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a:t>
                </a:r>
              </a:p>
              <a:p>
                <a:pPr marL="0" indent="0"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n</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2)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a:t>
                </a:r>
              </a:p>
              <a:p>
                <a:pPr marL="0" indent="0"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p>
              <a:p>
                <a:pPr marL="0" indent="0" algn="ctr">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nf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 =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cn</a:t>
                </a:r>
                <a:endParaRPr lang="en-US" altLang="zh-CN" i="1"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再对于有理数</a:t>
                </a:r>
                <a14:m>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𝑚</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den>
                    </m:f>
                    <m:r>
                      <a:rPr lang="zh-CN" altLang="en-US" i="1">
                        <a:latin typeface="Cambria Math" panose="02040503050406030204" pitchFamily="18" charset="0"/>
                        <a:ea typeface="楷体" panose="02010609060101010101" pitchFamily="49" charset="-122"/>
                        <a:cs typeface="Times New Roman" panose="02020603050405020304" pitchFamily="18" charset="0"/>
                      </a:rPr>
                      <m:t>，</m:t>
                    </m:r>
                  </m:oMath>
                </a14:m>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有</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nf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(x)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nx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m</a:t>
                </a:r>
                <a:r>
                  <a:rPr lang="en-US" altLang="zh-CN"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cm</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4384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一维波动方程求解</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u</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的初始值：</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𝑢</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楷体" panose="02010609060101010101" pitchFamily="49" charset="-122"/>
                          <a:cs typeface="Times New Roman" panose="02020603050405020304" pitchFamily="18" charset="0"/>
                        </a:rPr>
                        <m:t>𝑢</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𝑡</m:t>
                          </m:r>
                        </m:e>
                      </m:d>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𝑢</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a:latin typeface="Cambria Math" panose="02040503050406030204" pitchFamily="18" charset="0"/>
                              <a:ea typeface="楷体" panose="02010609060101010101" pitchFamily="49" charset="-122"/>
                              <a:cs typeface="Times New Roman" panose="02020603050405020304" pitchFamily="18" charset="0"/>
                            </a:rPr>
                            <m:t>𝑎</m:t>
                          </m:r>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a:latin typeface="Cambria Math" panose="02040503050406030204" pitchFamily="18" charset="0"/>
                                  <a:ea typeface="楷体" panose="02010609060101010101" pitchFamily="49" charset="-122"/>
                                  <a:cs typeface="Times New Roman" panose="02020603050405020304" pitchFamily="18" charset="0"/>
                                </a:rPr>
                                <m:t>𝜏</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0</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𝑎𝑡</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a:latin typeface="Cambria Math" panose="02040503050406030204" pitchFamily="18" charset="0"/>
                                  <a:ea typeface="楷体" panose="02010609060101010101" pitchFamily="49" charset="-122"/>
                                  <a:cs typeface="Times New Roman" panose="02020603050405020304" pitchFamily="18" charset="0"/>
                                </a:rPr>
                                <m:t>𝜏</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0</m:t>
                              </m:r>
                            </m:sub>
                          </m:sSub>
                        </m:e>
                      </m:d>
                      <m:r>
                        <a:rPr lang="en-US" altLang="zh-CN" i="1">
                          <a:latin typeface="Cambria Math" panose="02040503050406030204" pitchFamily="18" charset="0"/>
                          <a:ea typeface="楷体" panose="02010609060101010101" pitchFamily="49" charset="-122"/>
                          <a:cs typeface="Times New Roman" panose="02020603050405020304" pitchFamily="18" charset="0"/>
                        </a:rPr>
                        <m:t>+</m:t>
                      </m:r>
                      <m:nary>
                        <m:nary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naryPr>
                        <m:sub>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a:latin typeface="Cambria Math" panose="02040503050406030204" pitchFamily="18" charset="0"/>
                                  <a:ea typeface="楷体" panose="02010609060101010101" pitchFamily="49" charset="-122"/>
                                  <a:cs typeface="Times New Roman" panose="02020603050405020304" pitchFamily="18" charset="0"/>
                                </a:rPr>
                                <m:t>𝜏</m:t>
                              </m:r>
                            </m:e>
                            <m:sub>
                              <m:r>
                                <m:rPr>
                                  <m:brk m:alnAt="23"/>
                                </m:rPr>
                                <a:rPr lang="en-US" altLang="zh-CN" i="1">
                                  <a:latin typeface="Cambria Math" panose="02040503050406030204" pitchFamily="18" charset="0"/>
                                  <a:ea typeface="楷体" panose="02010609060101010101" pitchFamily="49" charset="-122"/>
                                  <a:cs typeface="Times New Roman" panose="02020603050405020304" pitchFamily="18" charset="0"/>
                                </a:rPr>
                                <m:t>0</m:t>
                              </m:r>
                            </m:sub>
                          </m:sSub>
                        </m:sub>
                        <m:sup>
                          <m:r>
                            <a:rPr lang="en-US" altLang="zh-CN" i="1">
                              <a:latin typeface="Cambria Math" panose="02040503050406030204" pitchFamily="18" charset="0"/>
                              <a:ea typeface="楷体" panose="02010609060101010101" pitchFamily="49" charset="-122"/>
                              <a:cs typeface="Times New Roman" panose="02020603050405020304" pitchFamily="18" charset="0"/>
                            </a:rPr>
                            <m:t>𝑡</m:t>
                          </m:r>
                        </m:sup>
                        <m:e>
                          <m:r>
                            <a:rPr lang="en-US" altLang="zh-CN" i="1">
                              <a:latin typeface="Cambria Math" panose="02040503050406030204" pitchFamily="18" charset="0"/>
                              <a:ea typeface="楷体" panose="02010609060101010101" pitchFamily="49" charset="-122"/>
                              <a:cs typeface="Times New Roman" panose="02020603050405020304" pitchFamily="18" charset="0"/>
                            </a:rPr>
                            <m:t>𝑣</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𝑎</m:t>
                          </m:r>
                          <m:r>
                            <a:rPr lang="en-US" altLang="zh-CN" i="1">
                              <a:latin typeface="Cambria Math" panose="02040503050406030204" pitchFamily="18" charset="0"/>
                              <a:ea typeface="楷体" panose="02010609060101010101" pitchFamily="49" charset="-122"/>
                              <a:cs typeface="Times New Roman" panose="02020603050405020304" pitchFamily="18" charset="0"/>
                            </a:rPr>
                            <m:t>𝜏</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𝑎𝑡</m:t>
                          </m:r>
                        </m:e>
                      </m:nary>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𝜏</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𝑑</m:t>
                      </m:r>
                      <m:r>
                        <a:rPr lang="en-US" altLang="zh-CN" i="1">
                          <a:latin typeface="Cambria Math" panose="02040503050406030204" pitchFamily="18" charset="0"/>
                          <a:ea typeface="楷体" panose="02010609060101010101" pitchFamily="49" charset="-122"/>
                          <a:cs typeface="Times New Roman" panose="02020603050405020304" pitchFamily="18" charset="0"/>
                        </a:rPr>
                        <m:t>𝜏</m:t>
                      </m:r>
                    </m:oMath>
                  </m:oMathPara>
                </a14:m>
                <a:endParaRPr lang="en-US" altLang="zh-CN" i="1" dirty="0">
                  <a:latin typeface="Cambria Math" panose="020405030504060302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𝑢</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𝑎𝑡</m:t>
                          </m:r>
                          <m:r>
                            <a:rPr lang="en-US" altLang="zh-CN" i="1">
                              <a:latin typeface="Cambria Math" panose="02040503050406030204" pitchFamily="18" charset="0"/>
                              <a:ea typeface="楷体" panose="02010609060101010101" pitchFamily="49" charset="-122"/>
                              <a:cs typeface="Times New Roman" panose="02020603050405020304" pitchFamily="18" charset="0"/>
                            </a:rPr>
                            <m:t>,0</m:t>
                          </m:r>
                        </m:e>
                      </m:d>
                      <m:r>
                        <a:rPr lang="en-US" altLang="zh-CN" i="1">
                          <a:latin typeface="Cambria Math" panose="02040503050406030204" pitchFamily="18" charset="0"/>
                          <a:ea typeface="楷体" panose="02010609060101010101" pitchFamily="49" charset="-122"/>
                          <a:cs typeface="Times New Roman" panose="02020603050405020304" pitchFamily="18" charset="0"/>
                        </a:rPr>
                        <m:t>+</m:t>
                      </m:r>
                      <m:nary>
                        <m:nary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naryPr>
                        <m:sub>
                          <m:r>
                            <a:rPr lang="en-US" altLang="zh-CN" i="1">
                              <a:latin typeface="Cambria Math" panose="02040503050406030204" pitchFamily="18" charset="0"/>
                              <a:ea typeface="楷体" panose="02010609060101010101" pitchFamily="49" charset="-122"/>
                              <a:cs typeface="Times New Roman" panose="02020603050405020304" pitchFamily="18" charset="0"/>
                            </a:rPr>
                            <m:t>0</m:t>
                          </m:r>
                        </m:sub>
                        <m:sup>
                          <m:r>
                            <a:rPr lang="en-US" altLang="zh-CN" i="1">
                              <a:latin typeface="Cambria Math" panose="02040503050406030204" pitchFamily="18" charset="0"/>
                              <a:ea typeface="楷体" panose="02010609060101010101" pitchFamily="49" charset="-122"/>
                              <a:cs typeface="Times New Roman" panose="02020603050405020304" pitchFamily="18" charset="0"/>
                            </a:rPr>
                            <m:t>𝑡</m:t>
                          </m:r>
                        </m:sup>
                        <m:e>
                          <m:r>
                            <a:rPr lang="en-US" altLang="zh-CN" i="1">
                              <a:latin typeface="Cambria Math" panose="02040503050406030204" pitchFamily="18" charset="0"/>
                              <a:ea typeface="楷体" panose="02010609060101010101" pitchFamily="49" charset="-122"/>
                              <a:cs typeface="Times New Roman" panose="02020603050405020304" pitchFamily="18" charset="0"/>
                            </a:rPr>
                            <m:t>𝑣</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a:latin typeface="Cambria Math" panose="02040503050406030204" pitchFamily="18" charset="0"/>
                                  <a:ea typeface="楷体" panose="02010609060101010101" pitchFamily="49" charset="-122"/>
                                  <a:cs typeface="Times New Roman" panose="02020603050405020304" pitchFamily="18" charset="0"/>
                                </a:rPr>
                                <m:t>𝑎</m:t>
                              </m:r>
                              <m:r>
                                <a:rPr lang="en-US" altLang="zh-CN" i="1">
                                  <a:latin typeface="Cambria Math" panose="02040503050406030204" pitchFamily="18" charset="0"/>
                                  <a:ea typeface="楷体" panose="02010609060101010101" pitchFamily="49" charset="-122"/>
                                  <a:cs typeface="Times New Roman" panose="02020603050405020304" pitchFamily="18" charset="0"/>
                                </a:rPr>
                                <m:t>𝜏</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𝑎𝑡</m:t>
                              </m:r>
                              <m:r>
                                <a:rPr lang="en-US" altLang="zh-CN" i="1">
                                  <a:latin typeface="Cambria Math" panose="02040503050406030204" pitchFamily="18" charset="0"/>
                                  <a:ea typeface="楷体" panose="02010609060101010101" pitchFamily="49" charset="-122"/>
                                  <a:cs typeface="Times New Roman" panose="02020603050405020304" pitchFamily="18" charset="0"/>
                                </a:rPr>
                                <m:t>, </m:t>
                              </m:r>
                              <m:r>
                                <a:rPr lang="en-US" altLang="zh-CN" i="1">
                                  <a:latin typeface="Cambria Math" panose="02040503050406030204" pitchFamily="18" charset="0"/>
                                  <a:ea typeface="楷体" panose="02010609060101010101" pitchFamily="49" charset="-122"/>
                                  <a:cs typeface="Times New Roman" panose="02020603050405020304" pitchFamily="18" charset="0"/>
                                </a:rPr>
                                <m:t>𝜏</m:t>
                              </m:r>
                            </m:e>
                          </m:d>
                          <m:r>
                            <a:rPr lang="en-US" altLang="zh-CN" i="1">
                              <a:latin typeface="Cambria Math" panose="02040503050406030204" pitchFamily="18" charset="0"/>
                              <a:ea typeface="楷体" panose="02010609060101010101" pitchFamily="49" charset="-122"/>
                              <a:cs typeface="Times New Roman" panose="02020603050405020304" pitchFamily="18" charset="0"/>
                            </a:rPr>
                            <m:t>𝑑</m:t>
                          </m:r>
                          <m:r>
                            <a:rPr lang="en-US" altLang="zh-CN" i="1">
                              <a:latin typeface="Cambria Math" panose="02040503050406030204" pitchFamily="18" charset="0"/>
                              <a:ea typeface="楷体" panose="02010609060101010101" pitchFamily="49" charset="-122"/>
                              <a:cs typeface="Times New Roman" panose="02020603050405020304" pitchFamily="18" charset="0"/>
                            </a:rPr>
                            <m:t>𝜏</m:t>
                          </m:r>
                        </m:e>
                      </m:nary>
                    </m:oMath>
                  </m:oMathPara>
                </a14:m>
                <a:endParaRPr lang="en-US" altLang="zh-CN" i="1" dirty="0">
                  <a:latin typeface="Cambria Math" panose="020405030504060302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楷体" panose="02010609060101010101" pitchFamily="49" charset="-122"/>
                          <a:cs typeface="Times New Roman" panose="02020603050405020304" pitchFamily="18" charset="0"/>
                        </a:rPr>
                        <m:t>=</m:t>
                      </m:r>
                      <m:nary>
                        <m:nary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i="1">
                              <a:latin typeface="Cambria Math" panose="02040503050406030204" pitchFamily="18" charset="0"/>
                              <a:ea typeface="楷体" panose="02010609060101010101" pitchFamily="49" charset="-122"/>
                              <a:cs typeface="Times New Roman" panose="02020603050405020304" pitchFamily="18" charset="0"/>
                            </a:rPr>
                            <m:t>0</m:t>
                          </m:r>
                        </m:sub>
                        <m:sup>
                          <m:r>
                            <a:rPr lang="en-US" altLang="zh-CN" i="1">
                              <a:latin typeface="Cambria Math" panose="02040503050406030204" pitchFamily="18" charset="0"/>
                              <a:ea typeface="楷体" panose="02010609060101010101" pitchFamily="49" charset="-122"/>
                              <a:cs typeface="Times New Roman" panose="02020603050405020304" pitchFamily="18" charset="0"/>
                            </a:rPr>
                            <m:t>𝑡</m:t>
                          </m:r>
                        </m:sup>
                        <m:e>
                          <m:r>
                            <a:rPr lang="en-US" altLang="zh-CN" i="1">
                              <a:latin typeface="Cambria Math" panose="02040503050406030204" pitchFamily="18" charset="0"/>
                              <a:ea typeface="楷体" panose="02010609060101010101" pitchFamily="49" charset="-122"/>
                              <a:cs typeface="Times New Roman" panose="02020603050405020304" pitchFamily="18" charset="0"/>
                            </a:rPr>
                            <m:t>𝜓</m:t>
                          </m:r>
                          <m:r>
                            <a:rPr lang="en-US" altLang="zh-CN" i="1">
                              <a:latin typeface="Cambria Math" panose="02040503050406030204" pitchFamily="18" charset="0"/>
                              <a:ea typeface="楷体" panose="02010609060101010101" pitchFamily="49" charset="-122"/>
                              <a:cs typeface="Times New Roman" panose="02020603050405020304" pitchFamily="18" charset="0"/>
                            </a:rPr>
                            <m:t>(2</m:t>
                          </m:r>
                          <m:r>
                            <a:rPr lang="en-US" altLang="zh-CN" i="1">
                              <a:latin typeface="Cambria Math" panose="02040503050406030204" pitchFamily="18" charset="0"/>
                              <a:ea typeface="楷体" panose="02010609060101010101" pitchFamily="49" charset="-122"/>
                              <a:cs typeface="Times New Roman" panose="02020603050405020304" pitchFamily="18" charset="0"/>
                            </a:rPr>
                            <m:t>𝑎</m:t>
                          </m:r>
                          <m:r>
                            <a:rPr lang="en-US" altLang="zh-CN" i="1">
                              <a:latin typeface="Cambria Math" panose="02040503050406030204" pitchFamily="18" charset="0"/>
                              <a:ea typeface="楷体" panose="02010609060101010101" pitchFamily="49" charset="-122"/>
                              <a:cs typeface="Times New Roman" panose="02020603050405020304" pitchFamily="18" charset="0"/>
                            </a:rPr>
                            <m:t>𝜏</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𝑎𝑡</m:t>
                          </m:r>
                          <m:r>
                            <a:rPr lang="en-US" altLang="zh-CN" i="1">
                              <a:latin typeface="Cambria Math" panose="02040503050406030204" pitchFamily="18" charset="0"/>
                              <a:ea typeface="楷体" panose="02010609060101010101" pitchFamily="49" charset="-122"/>
                              <a:cs typeface="Times New Roman" panose="02020603050405020304" pitchFamily="18" charset="0"/>
                            </a:rPr>
                            <m:t>)</m:t>
                          </m:r>
                        </m:e>
                      </m:nary>
                      <m:r>
                        <a:rPr lang="en-US" altLang="zh-CN" i="1">
                          <a:latin typeface="Cambria Math" panose="02040503050406030204" pitchFamily="18" charset="0"/>
                          <a:ea typeface="楷体" panose="02010609060101010101" pitchFamily="49" charset="-122"/>
                          <a:cs typeface="Times New Roman" panose="02020603050405020304" pitchFamily="18" charset="0"/>
                        </a:rPr>
                        <m:t>𝑑</m:t>
                      </m:r>
                      <m:r>
                        <a:rPr lang="en-US" altLang="zh-CN" i="1">
                          <a:latin typeface="Cambria Math" panose="02040503050406030204" pitchFamily="18" charset="0"/>
                          <a:ea typeface="楷体" panose="02010609060101010101" pitchFamily="49" charset="-122"/>
                          <a:cs typeface="Times New Roman" panose="02020603050405020304" pitchFamily="18" charset="0"/>
                        </a:rPr>
                        <m:t>𝜏</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den>
                      </m:f>
                      <m:nary>
                        <m:nary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𝑎𝑡</m:t>
                          </m:r>
                        </m:sub>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𝑎𝑡</m:t>
                          </m:r>
                        </m:sup>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𝜓</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𝜉</m:t>
                              </m:r>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𝑑</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𝜉</m:t>
                          </m:r>
                        </m:e>
                      </m:nary>
                    </m:oMath>
                  </m:oMathPara>
                </a14:m>
                <a:endParaRPr lang="en-US" altLang="zh-CN" i="1" dirty="0">
                  <a:latin typeface="Cambria Math" panose="02040503050406030204" pitchFamily="18" charset="0"/>
                  <a:ea typeface="楷体" panose="02010609060101010101" pitchFamily="49" charset="-122"/>
                  <a:cs typeface="Times New Roman" panose="02020603050405020304" pitchFamily="18" charset="0"/>
                </a:endParaRPr>
              </a:p>
              <a:p>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59"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08785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波动方程求解</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根据迭加原理，下面的方程的解可以组合得到：</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sz="2400" i="1">
                              <a:latin typeface="Cambria Math" panose="02040503050406030204" pitchFamily="18" charset="0"/>
                            </a:rPr>
                          </m:ctrlPr>
                        </m:dPr>
                        <m:e>
                          <m:m>
                            <m:mPr>
                              <m:mcs>
                                <m:mc>
                                  <m:mcPr>
                                    <m:count m:val="1"/>
                                    <m:mcJc m:val="center"/>
                                  </m:mcPr>
                                </m:mc>
                              </m:mcs>
                              <m:ctrlPr>
                                <a:rPr lang="en-US" altLang="zh-CN" sz="2400" i="1">
                                  <a:latin typeface="Cambria Math" panose="02040503050406030204" pitchFamily="18" charset="0"/>
                                </a:rPr>
                              </m:ctrlPr>
                            </m:mPr>
                            <m:mr>
                              <m:e>
                                <m:sSub>
                                  <m:sSubPr>
                                    <m:ctrlPr>
                                      <a:rPr lang="en-US" altLang="zh-CN" sz="2400" i="1">
                                        <a:latin typeface="Cambria Math" panose="02040503050406030204" pitchFamily="18" charset="0"/>
                                      </a:rPr>
                                    </m:ctrlPr>
                                  </m:sSubPr>
                                  <m:e>
                                    <m:r>
                                      <m:rPr>
                                        <m:brk m:alnAt="7"/>
                                      </m:rPr>
                                      <a:rPr lang="en-US" altLang="zh-CN" sz="2400" i="1">
                                        <a:latin typeface="Cambria Math" panose="02040503050406030204" pitchFamily="18" charset="0"/>
                                      </a:rPr>
                                      <m:t>𝑢</m:t>
                                    </m:r>
                                  </m:e>
                                  <m:sub>
                                    <m:r>
                                      <a:rPr lang="en-US" altLang="zh-CN" sz="2400" i="1">
                                        <a:latin typeface="Cambria Math" panose="02040503050406030204" pitchFamily="18" charset="0"/>
                                      </a:rPr>
                                      <m:t>𝑡𝑡</m:t>
                                    </m:r>
                                  </m:sub>
                                </m:sSub>
                                <m:r>
                                  <m:rPr>
                                    <m:brk m:alnAt="7"/>
                                  </m:rP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m:rPr>
                                        <m:brk m:alnAt="7"/>
                                      </m:rPr>
                                      <a:rPr lang="en-US" altLang="zh-CN" sz="2400" i="1">
                                        <a:latin typeface="Cambria Math" panose="02040503050406030204" pitchFamily="18" charset="0"/>
                                      </a:rPr>
                                      <m:t>𝑎</m:t>
                                    </m:r>
                                  </m:e>
                                  <m:sup>
                                    <m:r>
                                      <m:rPr>
                                        <m:brk m:alnAt="7"/>
                                      </m:rPr>
                                      <a:rPr lang="en-US" altLang="zh-CN" sz="2400" i="1">
                                        <a:latin typeface="Cambria Math" panose="02040503050406030204" pitchFamily="18" charset="0"/>
                                      </a:rPr>
                                      <m:t>2</m:t>
                                    </m:r>
                                  </m:sup>
                                </m:sSup>
                                <m:r>
                                  <a:rPr lang="en-US" altLang="zh-CN" sz="2400">
                                    <a:latin typeface="Cambria Math" panose="02040503050406030204" pitchFamily="18" charset="0"/>
                                  </a:rPr>
                                  <m:t>𝛻</m:t>
                                </m:r>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m:t>
                                    </m:r>
                                    <m:r>
                                      <a:rPr lang="en-US" altLang="zh-CN" sz="2400" i="1">
                                        <a:latin typeface="Cambria Math" panose="02040503050406030204" pitchFamily="18" charset="0"/>
                                      </a:rPr>
                                      <m:t>𝑢</m:t>
                                    </m:r>
                                  </m:e>
                                </m:d>
                                <m:r>
                                  <a:rPr lang="en-US" altLang="zh-CN" sz="2400" i="1">
                                    <a:latin typeface="Cambria Math" panose="02040503050406030204" pitchFamily="18" charset="0"/>
                                  </a:rPr>
                                  <m:t>=</m:t>
                                </m:r>
                                <m:r>
                                  <a:rPr lang="en-US" altLang="zh-CN" sz="2400" i="1">
                                    <a:latin typeface="Cambria Math" panose="02040503050406030204" pitchFamily="18" charset="0"/>
                                  </a:rPr>
                                  <m:t>𝑓</m:t>
                                </m:r>
                              </m:e>
                            </m:mr>
                            <m:mr>
                              <m:e>
                                <m:r>
                                  <a:rPr lang="en-US" altLang="zh-CN" sz="2400" i="1">
                                    <a:latin typeface="Cambria Math" panose="02040503050406030204" pitchFamily="18" charset="0"/>
                                  </a:rPr>
                                  <m:t>𝑢</m:t>
                                </m:r>
                                <m:sSub>
                                  <m:sSubPr>
                                    <m:ctrlPr>
                                      <a:rPr lang="en-US" altLang="zh-CN" sz="2400" i="1">
                                        <a:latin typeface="Cambria Math" panose="02040503050406030204" pitchFamily="18" charset="0"/>
                                      </a:rPr>
                                    </m:ctrlPr>
                                  </m:sSubPr>
                                  <m:e>
                                    <m:d>
                                      <m:dPr>
                                        <m:begChr m:val=""/>
                                        <m:endChr m:val="|"/>
                                        <m:ctrlPr>
                                          <a:rPr lang="en-US" altLang="zh-CN" sz="2400" i="1">
                                            <a:latin typeface="Cambria Math" panose="02040503050406030204" pitchFamily="18" charset="0"/>
                                          </a:rPr>
                                        </m:ctrlPr>
                                      </m:dPr>
                                      <m:e>
                                        <m:r>
                                          <a:rPr lang="zh-CN" altLang="en-US" sz="2400">
                                            <a:latin typeface="Cambria Math" panose="02040503050406030204" pitchFamily="18" charset="0"/>
                                          </a:rPr>
                                          <m:t>​</m:t>
                                        </m:r>
                                      </m:e>
                                    </m:d>
                                  </m:e>
                                  <m:sub>
                                    <m:r>
                                      <a:rPr lang="en-US" altLang="zh-CN" sz="2400" i="1">
                                        <a:latin typeface="Cambria Math" panose="02040503050406030204" pitchFamily="18" charset="0"/>
                                      </a:rPr>
                                      <m:t>𝑡</m:t>
                                    </m:r>
                                    <m:r>
                                      <a:rPr lang="en-US" altLang="zh-CN" sz="2400" i="1">
                                        <a:latin typeface="Cambria Math" panose="02040503050406030204" pitchFamily="18" charset="0"/>
                                      </a:rPr>
                                      <m:t>=0</m:t>
                                    </m:r>
                                  </m:sub>
                                </m:sSub>
                                <m:r>
                                  <a:rPr lang="en-US" altLang="zh-CN" sz="2400" i="1">
                                    <a:latin typeface="Cambria Math" panose="02040503050406030204" pitchFamily="18" charset="0"/>
                                  </a:rPr>
                                  <m:t>=</m:t>
                                </m:r>
                                <m:r>
                                  <a:rPr lang="en-US" altLang="zh-CN" sz="2400" i="1">
                                    <a:latin typeface="Cambria Math" panose="02040503050406030204" pitchFamily="18" charset="0"/>
                                  </a:rPr>
                                  <m:t>𝜑</m:t>
                                </m:r>
                              </m:e>
                            </m:mr>
                            <m:m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i="1">
                                        <a:latin typeface="Cambria Math" panose="02040503050406030204" pitchFamily="18" charset="0"/>
                                      </a:rPr>
                                      <m:t>𝑡</m:t>
                                    </m:r>
                                  </m:sub>
                                </m:sSub>
                                <m:sSub>
                                  <m:sSubPr>
                                    <m:ctrlPr>
                                      <a:rPr lang="en-US" altLang="zh-CN" sz="2400" i="1">
                                        <a:latin typeface="Cambria Math" panose="02040503050406030204" pitchFamily="18" charset="0"/>
                                      </a:rPr>
                                    </m:ctrlPr>
                                  </m:sSubPr>
                                  <m:e>
                                    <m:d>
                                      <m:dPr>
                                        <m:begChr m:val=""/>
                                        <m:endChr m:val="|"/>
                                        <m:ctrlPr>
                                          <a:rPr lang="en-US" altLang="zh-CN" sz="2400" i="1">
                                            <a:latin typeface="Cambria Math" panose="02040503050406030204" pitchFamily="18" charset="0"/>
                                          </a:rPr>
                                        </m:ctrlPr>
                                      </m:dPr>
                                      <m:e>
                                        <m:r>
                                          <a:rPr lang="zh-CN" altLang="en-US" sz="2400">
                                            <a:latin typeface="Cambria Math" panose="02040503050406030204" pitchFamily="18" charset="0"/>
                                          </a:rPr>
                                          <m:t>​</m:t>
                                        </m:r>
                                      </m:e>
                                    </m:d>
                                  </m:e>
                                  <m:sub>
                                    <m:r>
                                      <a:rPr lang="en-US" altLang="zh-CN" sz="2400" i="1">
                                        <a:latin typeface="Cambria Math" panose="02040503050406030204" pitchFamily="18" charset="0"/>
                                      </a:rPr>
                                      <m:t>𝑡</m:t>
                                    </m:r>
                                    <m:r>
                                      <a:rPr lang="en-US" altLang="zh-CN" sz="2400" i="1">
                                        <a:latin typeface="Cambria Math" panose="02040503050406030204" pitchFamily="18" charset="0"/>
                                      </a:rPr>
                                      <m:t>=0</m:t>
                                    </m:r>
                                  </m:sub>
                                </m:sSub>
                                <m:r>
                                  <a:rPr lang="en-US" altLang="zh-CN" sz="2400" i="1">
                                    <a:latin typeface="Cambria Math" panose="02040503050406030204" pitchFamily="18" charset="0"/>
                                  </a:rPr>
                                  <m:t>=</m:t>
                                </m:r>
                                <m:r>
                                  <a:rPr lang="en-US" altLang="zh-CN" sz="2400" i="1">
                                    <a:latin typeface="Cambria Math" panose="02040503050406030204" pitchFamily="18" charset="0"/>
                                  </a:rPr>
                                  <m:t>𝜓</m:t>
                                </m:r>
                              </m:e>
                            </m:mr>
                          </m:m>
                        </m:e>
                      </m:d>
                    </m:oMath>
                  </m:oMathPara>
                </a14:m>
                <a:endParaRPr lang="en-US" altLang="zh-CN" sz="2400"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𝑢</m:t>
                      </m:r>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m:t>
                          </m:r>
                        </m:num>
                        <m:den>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m:t>
                          </m:r>
                        </m:den>
                      </m:f>
                      <m:d>
                        <m:dPr>
                          <m:ctrlPr>
                            <a:rPr lang="en-US" altLang="zh-CN" b="0" i="1" smtClean="0">
                              <a:latin typeface="Cambria Math" panose="02040503050406030204" pitchFamily="18" charset="0"/>
                              <a:ea typeface="楷体" panose="02010609060101010101" pitchFamily="49" charset="-122"/>
                            </a:rPr>
                          </m:ctrlPr>
                        </m:dPr>
                        <m:e>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2</m:t>
                              </m:r>
                              <m:r>
                                <a:rPr lang="en-US" altLang="zh-CN" i="1">
                                  <a:latin typeface="Cambria Math" panose="02040503050406030204" pitchFamily="18" charset="0"/>
                                  <a:ea typeface="楷体" panose="02010609060101010101" pitchFamily="49" charset="-122"/>
                                  <a:cs typeface="Times New Roman" panose="02020603050405020304" pitchFamily="18" charset="0"/>
                                </a:rPr>
                                <m:t>𝑎</m:t>
                              </m:r>
                            </m:den>
                          </m:f>
                          <m:nary>
                            <m:nary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𝑎𝑡</m:t>
                              </m:r>
                            </m:sub>
                            <m:sup>
                              <m: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𝑎𝑡</m:t>
                              </m:r>
                            </m:sup>
                            <m:e>
                              <m:r>
                                <a:rPr lang="en-US" altLang="zh-CN" i="1">
                                  <a:latin typeface="Cambria Math" panose="02040503050406030204" pitchFamily="18" charset="0"/>
                                  <a:ea typeface="楷体" panose="02010609060101010101" pitchFamily="49" charset="-122"/>
                                  <a:cs typeface="Times New Roman" panose="02020603050405020304" pitchFamily="18" charset="0"/>
                                </a:rPr>
                                <m:t>𝜑</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a:latin typeface="Cambria Math" panose="02040503050406030204" pitchFamily="18" charset="0"/>
                                      <a:ea typeface="楷体" panose="02010609060101010101" pitchFamily="49" charset="-122"/>
                                      <a:cs typeface="Times New Roman" panose="02020603050405020304" pitchFamily="18" charset="0"/>
                                    </a:rPr>
                                    <m:t>𝜉</m:t>
                                  </m:r>
                                </m:e>
                              </m:d>
                              <m:r>
                                <a:rPr lang="en-US" altLang="zh-CN" i="1">
                                  <a:latin typeface="Cambria Math" panose="02040503050406030204" pitchFamily="18" charset="0"/>
                                  <a:ea typeface="楷体" panose="02010609060101010101" pitchFamily="49" charset="-122"/>
                                  <a:cs typeface="Times New Roman" panose="02020603050405020304" pitchFamily="18" charset="0"/>
                                </a:rPr>
                                <m:t>𝑑</m:t>
                              </m:r>
                              <m:r>
                                <a:rPr lang="en-US" altLang="zh-CN" i="1">
                                  <a:latin typeface="Cambria Math" panose="02040503050406030204" pitchFamily="18" charset="0"/>
                                  <a:ea typeface="楷体" panose="02010609060101010101" pitchFamily="49" charset="-122"/>
                                  <a:cs typeface="Times New Roman" panose="02020603050405020304" pitchFamily="18" charset="0"/>
                                </a:rPr>
                                <m:t>𝜉</m:t>
                              </m:r>
                            </m:e>
                          </m:nary>
                        </m:e>
                      </m:d>
                      <m:r>
                        <a:rPr lang="en-US" altLang="zh-CN" b="0" i="0"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2</m:t>
                          </m:r>
                          <m:r>
                            <a:rPr lang="en-US" altLang="zh-CN" i="1">
                              <a:latin typeface="Cambria Math" panose="02040503050406030204" pitchFamily="18" charset="0"/>
                              <a:ea typeface="楷体" panose="02010609060101010101" pitchFamily="49" charset="-122"/>
                              <a:cs typeface="Times New Roman" panose="02020603050405020304" pitchFamily="18" charset="0"/>
                            </a:rPr>
                            <m:t>𝑎</m:t>
                          </m:r>
                        </m:den>
                      </m:f>
                      <m:nary>
                        <m:nary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𝑎𝑡</m:t>
                          </m:r>
                        </m:sub>
                        <m:sup>
                          <m: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𝑎𝑡</m:t>
                          </m:r>
                        </m:sup>
                        <m:e>
                          <m:r>
                            <a:rPr lang="en-US" altLang="zh-CN" i="1">
                              <a:latin typeface="Cambria Math" panose="02040503050406030204" pitchFamily="18" charset="0"/>
                              <a:ea typeface="楷体" panose="02010609060101010101" pitchFamily="49" charset="-122"/>
                              <a:cs typeface="Times New Roman" panose="02020603050405020304" pitchFamily="18" charset="0"/>
                            </a:rPr>
                            <m:t>𝜓</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a:latin typeface="Cambria Math" panose="02040503050406030204" pitchFamily="18" charset="0"/>
                                  <a:ea typeface="楷体" panose="02010609060101010101" pitchFamily="49" charset="-122"/>
                                  <a:cs typeface="Times New Roman" panose="02020603050405020304" pitchFamily="18" charset="0"/>
                                </a:rPr>
                                <m:t>𝜉</m:t>
                              </m:r>
                            </m:e>
                          </m:d>
                          <m:r>
                            <a:rPr lang="en-US" altLang="zh-CN" i="1">
                              <a:latin typeface="Cambria Math" panose="02040503050406030204" pitchFamily="18" charset="0"/>
                              <a:ea typeface="楷体" panose="02010609060101010101" pitchFamily="49" charset="-122"/>
                              <a:cs typeface="Times New Roman" panose="02020603050405020304" pitchFamily="18" charset="0"/>
                            </a:rPr>
                            <m:t>𝑑</m:t>
                          </m:r>
                          <m:r>
                            <a:rPr lang="en-US" altLang="zh-CN" i="1">
                              <a:latin typeface="Cambria Math" panose="02040503050406030204" pitchFamily="18" charset="0"/>
                              <a:ea typeface="楷体" panose="02010609060101010101" pitchFamily="49" charset="-122"/>
                              <a:cs typeface="Times New Roman" panose="02020603050405020304" pitchFamily="18" charset="0"/>
                            </a:rPr>
                            <m:t>𝜉</m:t>
                          </m:r>
                        </m:e>
                      </m:nary>
                    </m:oMath>
                  </m:oMathPara>
                </a14:m>
                <a:endParaRPr lang="en-US" altLang="zh-CN" i="1" dirty="0" smtClean="0">
                  <a:latin typeface="Cambria Math" panose="020405030504060302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2</m:t>
                          </m:r>
                          <m:r>
                            <a:rPr lang="en-US" altLang="zh-CN" i="1">
                              <a:latin typeface="Cambria Math" panose="02040503050406030204" pitchFamily="18" charset="0"/>
                              <a:ea typeface="楷体" panose="02010609060101010101" pitchFamily="49" charset="-122"/>
                              <a:cs typeface="Times New Roman" panose="02020603050405020304" pitchFamily="18" charset="0"/>
                            </a:rPr>
                            <m:t>𝑎</m:t>
                          </m:r>
                        </m:den>
                      </m:f>
                      <m:nary>
                        <m:naryPr>
                          <m:ctrlPr>
                            <a:rPr lang="en-US" altLang="zh-CN" i="1" smtClean="0">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sub>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sup>
                        <m:e>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nary>
                                <m:nary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𝑎</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𝑡</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𝜏</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ub>
                                <m:sup>
                                  <m: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𝑎</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𝑡</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𝜏</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up>
                                <m:e>
                                  <m:r>
                                    <a:rPr lang="en-US" altLang="zh-CN" i="1">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a:latin typeface="Cambria Math" panose="02040503050406030204" pitchFamily="18" charset="0"/>
                                          <a:ea typeface="楷体" panose="02010609060101010101" pitchFamily="49" charset="-122"/>
                                          <a:cs typeface="Times New Roman" panose="02020603050405020304" pitchFamily="18" charset="0"/>
                                        </a:rPr>
                                        <m:t>𝜉</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𝜏</m:t>
                                      </m:r>
                                    </m:e>
                                  </m:d>
                                  <m:r>
                                    <a:rPr lang="en-US" altLang="zh-CN" i="1">
                                      <a:latin typeface="Cambria Math" panose="02040503050406030204" pitchFamily="18" charset="0"/>
                                      <a:ea typeface="楷体" panose="02010609060101010101" pitchFamily="49" charset="-122"/>
                                      <a:cs typeface="Times New Roman" panose="02020603050405020304" pitchFamily="18" charset="0"/>
                                    </a:rPr>
                                    <m:t>𝑑</m:t>
                                  </m:r>
                                  <m:r>
                                    <a:rPr lang="en-US" altLang="zh-CN" i="1">
                                      <a:latin typeface="Cambria Math" panose="02040503050406030204" pitchFamily="18" charset="0"/>
                                      <a:ea typeface="楷体" panose="02010609060101010101" pitchFamily="49" charset="-122"/>
                                      <a:cs typeface="Times New Roman" panose="02020603050405020304" pitchFamily="18" charset="0"/>
                                    </a:rPr>
                                    <m:t>𝜉</m:t>
                                  </m:r>
                                </m:e>
                              </m:nary>
                            </m:e>
                          </m:d>
                        </m:e>
                      </m:nary>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𝑑</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𝜏</m:t>
                      </m:r>
                    </m:oMath>
                  </m:oMathPara>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381" r="-1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74027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达朗贝尔</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D’Alembert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公式</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利用下面公式：</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𝑑</m:t>
                          </m:r>
                        </m:num>
                        <m:den>
                          <m:r>
                            <a:rPr lang="en-US" altLang="zh-CN" b="0" i="1" smtClean="0">
                              <a:latin typeface="Cambria Math" panose="02040503050406030204" pitchFamily="18" charset="0"/>
                              <a:ea typeface="楷体" panose="02010609060101010101" pitchFamily="49" charset="-122"/>
                            </a:rPr>
                            <m:t>𝑑𝑦</m:t>
                          </m:r>
                        </m:den>
                      </m:f>
                      <m:nary>
                        <m:naryPr>
                          <m:ctrlPr>
                            <a:rPr lang="en-US" altLang="zh-CN" i="1" smtClean="0">
                              <a:latin typeface="Cambria Math" panose="02040503050406030204" pitchFamily="18" charset="0"/>
                              <a:ea typeface="楷体" panose="02010609060101010101" pitchFamily="49" charset="-122"/>
                            </a:rPr>
                          </m:ctrlPr>
                        </m:naryPr>
                        <m:sub>
                          <m:r>
                            <a:rPr lang="en-US" altLang="zh-CN" b="0" i="1" smtClean="0">
                              <a:latin typeface="Cambria Math" panose="02040503050406030204" pitchFamily="18" charset="0"/>
                              <a:ea typeface="楷体" panose="02010609060101010101" pitchFamily="49" charset="-122"/>
                            </a:rPr>
                            <m:t>𝛼</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m:t>
                          </m:r>
                        </m:sub>
                        <m:sup>
                          <m:r>
                            <a:rPr lang="en-US" altLang="zh-CN" b="0" i="1" smtClean="0">
                              <a:latin typeface="Cambria Math" panose="02040503050406030204" pitchFamily="18" charset="0"/>
                              <a:ea typeface="楷体" panose="02010609060101010101" pitchFamily="49" charset="-122"/>
                            </a:rPr>
                            <m:t>𝛽</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m:t>
                          </m:r>
                        </m:sup>
                        <m:e>
                          <m:r>
                            <a:rPr lang="en-US" altLang="zh-CN" b="0" i="1" smtClean="0">
                              <a:latin typeface="Cambria Math" panose="02040503050406030204" pitchFamily="18" charset="0"/>
                              <a:ea typeface="楷体" panose="02010609060101010101" pitchFamily="49" charset="-122"/>
                            </a:rPr>
                            <m:t>𝑓</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e>
                          </m:d>
                          <m:r>
                            <a:rPr lang="en-US" altLang="zh-CN" b="0" i="1" smtClean="0">
                              <a:latin typeface="Cambria Math" panose="02040503050406030204" pitchFamily="18" charset="0"/>
                              <a:ea typeface="楷体" panose="02010609060101010101" pitchFamily="49" charset="-122"/>
                            </a:rPr>
                            <m:t>𝑑𝑥</m:t>
                          </m:r>
                        </m:e>
                      </m:nary>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𝛽</m:t>
                          </m:r>
                        </m:e>
                        <m:sup>
                          <m:r>
                            <a:rPr lang="en-US" altLang="zh-CN" i="1">
                              <a:latin typeface="Cambria Math" panose="02040503050406030204" pitchFamily="18" charset="0"/>
                              <a:ea typeface="楷体" panose="02010609060101010101" pitchFamily="49" charset="-122"/>
                            </a:rPr>
                            <m:t>′</m:t>
                          </m:r>
                        </m:sup>
                      </m:sSup>
                      <m:d>
                        <m:dPr>
                          <m:ctrlPr>
                            <a:rPr lang="en-US" altLang="zh-CN" i="1">
                              <a:latin typeface="Cambria Math" panose="02040503050406030204" pitchFamily="18" charset="0"/>
                              <a:ea typeface="楷体" panose="02010609060101010101" pitchFamily="49" charset="-122"/>
                            </a:rPr>
                          </m:ctrlPr>
                        </m:dPr>
                        <m:e>
                          <m:r>
                            <a:rPr lang="en-US" altLang="zh-CN" i="1">
                              <a:latin typeface="Cambria Math" panose="02040503050406030204" pitchFamily="18" charset="0"/>
                              <a:ea typeface="楷体" panose="02010609060101010101" pitchFamily="49" charset="-122"/>
                            </a:rPr>
                            <m:t>𝑦</m:t>
                          </m:r>
                        </m:e>
                      </m:d>
                      <m:r>
                        <a:rPr lang="en-US" altLang="zh-CN" i="1">
                          <a:latin typeface="Cambria Math" panose="02040503050406030204" pitchFamily="18" charset="0"/>
                          <a:ea typeface="楷体" panose="02010609060101010101" pitchFamily="49" charset="-122"/>
                        </a:rPr>
                        <m:t>𝑓</m:t>
                      </m:r>
                      <m:d>
                        <m:dPr>
                          <m:ctrlPr>
                            <a:rPr lang="en-US" altLang="zh-CN" i="1">
                              <a:latin typeface="Cambria Math" panose="02040503050406030204" pitchFamily="18" charset="0"/>
                              <a:ea typeface="楷体" panose="02010609060101010101" pitchFamily="49" charset="-122"/>
                            </a:rPr>
                          </m:ctrlPr>
                        </m:dPr>
                        <m:e>
                          <m:r>
                            <a:rPr lang="en-US" altLang="zh-CN" i="1">
                              <a:latin typeface="Cambria Math" panose="02040503050406030204" pitchFamily="18" charset="0"/>
                              <a:ea typeface="楷体" panose="02010609060101010101" pitchFamily="49" charset="-122"/>
                            </a:rPr>
                            <m:t>𝛽</m:t>
                          </m:r>
                          <m:d>
                            <m:dPr>
                              <m:ctrlPr>
                                <a:rPr lang="en-US" altLang="zh-CN" i="1">
                                  <a:latin typeface="Cambria Math" panose="02040503050406030204" pitchFamily="18" charset="0"/>
                                  <a:ea typeface="楷体" panose="02010609060101010101" pitchFamily="49" charset="-122"/>
                                </a:rPr>
                              </m:ctrlPr>
                            </m:dPr>
                            <m:e>
                              <m:r>
                                <a:rPr lang="en-US" altLang="zh-CN" i="1">
                                  <a:latin typeface="Cambria Math" panose="02040503050406030204" pitchFamily="18" charset="0"/>
                                  <a:ea typeface="楷体" panose="02010609060101010101" pitchFamily="49" charset="-122"/>
                                </a:rPr>
                                <m:t>𝑦</m:t>
                              </m:r>
                            </m:e>
                          </m:d>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𝑦</m:t>
                          </m:r>
                        </m:e>
                      </m:d>
                    </m:oMath>
                  </m:oMathPara>
                </a14:m>
                <a:endParaRPr lang="en-US" altLang="zh-CN" i="1"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𝛼</m:t>
                          </m:r>
                        </m:e>
                        <m:sup>
                          <m:r>
                            <a:rPr lang="en-US" altLang="zh-CN" b="0" i="1" smtClean="0">
                              <a:latin typeface="Cambria Math" panose="02040503050406030204" pitchFamily="18" charset="0"/>
                              <a:ea typeface="楷体" panose="02010609060101010101" pitchFamily="49" charset="-122"/>
                            </a:rPr>
                            <m:t>′</m:t>
                          </m:r>
                        </m:sup>
                      </m:sSup>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𝑦</m:t>
                          </m:r>
                        </m:e>
                      </m:d>
                      <m:r>
                        <a:rPr lang="en-US" altLang="zh-CN" b="0" i="1" smtClean="0">
                          <a:latin typeface="Cambria Math" panose="02040503050406030204" pitchFamily="18" charset="0"/>
                          <a:ea typeface="楷体" panose="02010609060101010101" pitchFamily="49" charset="-122"/>
                        </a:rPr>
                        <m:t>𝑓</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𝛼</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𝑦</m:t>
                              </m:r>
                            </m:e>
                          </m:d>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e>
                      </m:d>
                      <m:r>
                        <a:rPr lang="en-US" altLang="zh-CN" b="0" i="1" smtClean="0">
                          <a:latin typeface="Cambria Math" panose="02040503050406030204" pitchFamily="18" charset="0"/>
                          <a:ea typeface="楷体" panose="02010609060101010101" pitchFamily="49" charset="-122"/>
                        </a:rPr>
                        <m:t>+</m:t>
                      </m:r>
                      <m:nary>
                        <m:naryPr>
                          <m:ctrlPr>
                            <a:rPr lang="en-US" altLang="zh-CN" b="0" i="1" smtClean="0">
                              <a:latin typeface="Cambria Math" panose="02040503050406030204" pitchFamily="18" charset="0"/>
                              <a:ea typeface="楷体" panose="02010609060101010101" pitchFamily="49" charset="-122"/>
                            </a:rPr>
                          </m:ctrlPr>
                        </m:naryPr>
                        <m:sub>
                          <m:r>
                            <a:rPr lang="en-US" altLang="zh-CN" b="0" i="1" smtClean="0">
                              <a:latin typeface="Cambria Math" panose="02040503050406030204" pitchFamily="18" charset="0"/>
                              <a:ea typeface="楷体" panose="02010609060101010101" pitchFamily="49" charset="-122"/>
                            </a:rPr>
                            <m:t>𝛼</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m:t>
                          </m:r>
                        </m:sub>
                        <m:sup>
                          <m:r>
                            <a:rPr lang="en-US" altLang="zh-CN" b="0" i="1" smtClean="0">
                              <a:latin typeface="Cambria Math" panose="02040503050406030204" pitchFamily="18" charset="0"/>
                              <a:ea typeface="楷体" panose="02010609060101010101" pitchFamily="49" charset="-122"/>
                            </a:rPr>
                            <m:t>𝛽</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m:t>
                          </m:r>
                        </m:sup>
                        <m:e>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𝑓</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m:t>
                              </m:r>
                            </m:num>
                            <m:den>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den>
                          </m:f>
                          <m:r>
                            <a:rPr lang="en-US" altLang="zh-CN" b="0" i="1" smtClean="0">
                              <a:latin typeface="Cambria Math" panose="02040503050406030204" pitchFamily="18" charset="0"/>
                              <a:ea typeface="楷体" panose="02010609060101010101" pitchFamily="49" charset="-122"/>
                            </a:rPr>
                            <m:t>𝑑𝑥</m:t>
                          </m:r>
                        </m:e>
                      </m:nary>
                    </m:oMath>
                  </m:oMathPara>
                </a14:m>
                <a:endParaRPr lang="en-US" altLang="zh-CN" dirty="0">
                  <a:latin typeface="楷体" panose="02010609060101010101" pitchFamily="49" charset="-122"/>
                  <a:ea typeface="楷体" panose="02010609060101010101" pitchFamily="49" charset="-122"/>
                </a:endParaRPr>
              </a:p>
              <a:p>
                <a:r>
                  <a:rPr lang="zh-CN" altLang="en-US" dirty="0" smtClean="0">
                    <a:latin typeface="Cambria Math" panose="02040503050406030204" pitchFamily="18" charset="0"/>
                    <a:ea typeface="楷体" panose="02010609060101010101" pitchFamily="49" charset="-122"/>
                  </a:rPr>
                  <a:t>化简前面积分第一项：</a:t>
                </a:r>
                <a:endParaRPr lang="en-US" altLang="zh-CN"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ea typeface="楷体" panose="02010609060101010101" pitchFamily="49" charset="-122"/>
                            </a:rPr>
                          </m:ctrlPr>
                        </m:fPr>
                        <m:num>
                          <m:r>
                            <a:rPr lang="en-US" altLang="zh-CN" i="1">
                              <a:latin typeface="Cambria Math" panose="02040503050406030204" pitchFamily="18" charset="0"/>
                              <a:ea typeface="楷体" panose="02010609060101010101" pitchFamily="49" charset="-122"/>
                            </a:rPr>
                            <m:t>𝜕</m:t>
                          </m:r>
                        </m:num>
                        <m:den>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𝑡</m:t>
                          </m:r>
                        </m:den>
                      </m:f>
                      <m:d>
                        <m:dPr>
                          <m:ctrlPr>
                            <a:rPr lang="en-US" altLang="zh-CN" i="1">
                              <a:latin typeface="Cambria Math" panose="02040503050406030204" pitchFamily="18" charset="0"/>
                              <a:ea typeface="楷体" panose="02010609060101010101" pitchFamily="49" charset="-122"/>
                            </a:rPr>
                          </m:ctrlPr>
                        </m:dPr>
                        <m:e>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2</m:t>
                              </m:r>
                              <m:r>
                                <a:rPr lang="en-US" altLang="zh-CN" i="1">
                                  <a:latin typeface="Cambria Math" panose="02040503050406030204" pitchFamily="18" charset="0"/>
                                  <a:ea typeface="楷体" panose="02010609060101010101" pitchFamily="49" charset="-122"/>
                                  <a:cs typeface="Times New Roman" panose="02020603050405020304" pitchFamily="18" charset="0"/>
                                </a:rPr>
                                <m:t>𝑎</m:t>
                              </m:r>
                            </m:den>
                          </m:f>
                          <m:nary>
                            <m:nary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𝑎𝑡</m:t>
                              </m:r>
                            </m:sub>
                            <m:sup>
                              <m: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𝑎𝑡</m:t>
                              </m:r>
                            </m:sup>
                            <m:e>
                              <m:r>
                                <a:rPr lang="en-US" altLang="zh-CN" i="1">
                                  <a:latin typeface="Cambria Math" panose="02040503050406030204" pitchFamily="18" charset="0"/>
                                  <a:ea typeface="楷体" panose="02010609060101010101" pitchFamily="49" charset="-122"/>
                                  <a:cs typeface="Times New Roman" panose="02020603050405020304" pitchFamily="18" charset="0"/>
                                </a:rPr>
                                <m:t>𝜑</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a:latin typeface="Cambria Math" panose="02040503050406030204" pitchFamily="18" charset="0"/>
                                      <a:ea typeface="楷体" panose="02010609060101010101" pitchFamily="49" charset="-122"/>
                                      <a:cs typeface="Times New Roman" panose="02020603050405020304" pitchFamily="18" charset="0"/>
                                    </a:rPr>
                                    <m:t>𝜉</m:t>
                                  </m:r>
                                </m:e>
                              </m:d>
                              <m:r>
                                <a:rPr lang="en-US" altLang="zh-CN" i="1">
                                  <a:latin typeface="Cambria Math" panose="02040503050406030204" pitchFamily="18" charset="0"/>
                                  <a:ea typeface="楷体" panose="02010609060101010101" pitchFamily="49" charset="-122"/>
                                  <a:cs typeface="Times New Roman" panose="02020603050405020304" pitchFamily="18" charset="0"/>
                                </a:rPr>
                                <m:t>𝑑</m:t>
                              </m:r>
                              <m:r>
                                <a:rPr lang="en-US" altLang="zh-CN" i="1">
                                  <a:latin typeface="Cambria Math" panose="02040503050406030204" pitchFamily="18" charset="0"/>
                                  <a:ea typeface="楷体" panose="02010609060101010101" pitchFamily="49" charset="-122"/>
                                  <a:cs typeface="Times New Roman" panose="02020603050405020304" pitchFamily="18" charset="0"/>
                                </a:rPr>
                                <m:t>𝜉</m:t>
                              </m:r>
                            </m:e>
                          </m:nary>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𝜑</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𝑎𝑡</m:t>
                              </m:r>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𝜑</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𝑎𝑡</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den>
                      </m:f>
                    </m:oMath>
                  </m:oMathPara>
                </a14:m>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83612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达朗贝尔</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D’Alembert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公式</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latin typeface="楷体" panose="02010609060101010101" pitchFamily="49" charset="-122"/>
                    <a:ea typeface="楷体" panose="02010609060101010101" pitchFamily="49" charset="-122"/>
                  </a:rPr>
                  <a:t>根据对第一项积分的化简，最终得到的</a:t>
                </a:r>
                <a:r>
                  <a:rPr lang="en-US" altLang="zh-CN" dirty="0" smtClean="0">
                    <a:latin typeface="楷体" panose="02010609060101010101" pitchFamily="49" charset="-122"/>
                    <a:ea typeface="楷体" panose="02010609060101010101" pitchFamily="49" charset="-122"/>
                  </a:rPr>
                  <a:t>u</a:t>
                </a:r>
                <a:r>
                  <a:rPr lang="zh-CN" altLang="en-US" dirty="0" smtClean="0">
                    <a:latin typeface="楷体" panose="02010609060101010101" pitchFamily="49" charset="-122"/>
                    <a:ea typeface="楷体" panose="02010609060101010101" pitchFamily="49" charset="-122"/>
                  </a:rPr>
                  <a:t>表达式如下：</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d>
                        <m:dPr>
                          <m:ctrlPr>
                            <a:rPr lang="en-US" altLang="zh-CN" i="1">
                              <a:latin typeface="Cambria Math" panose="02040503050406030204" pitchFamily="18" charset="0"/>
                            </a:rPr>
                          </m:ctrlPr>
                        </m:dPr>
                        <m:e>
                          <m:r>
                            <a:rPr lang="en-US" altLang="zh-CN" i="1">
                              <a:latin typeface="Cambria Math" panose="02040503050406030204" pitchFamily="18" charset="0"/>
                            </a:rPr>
                            <m:t>𝜑</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𝑎𝑡</m:t>
                              </m:r>
                            </m:e>
                          </m:d>
                          <m:r>
                            <a:rPr lang="en-US" altLang="zh-CN" i="1">
                              <a:latin typeface="Cambria Math" panose="02040503050406030204" pitchFamily="18" charset="0"/>
                            </a:rPr>
                            <m:t>+</m:t>
                          </m:r>
                          <m:r>
                            <a:rPr lang="en-US" altLang="zh-CN" i="1">
                              <a:latin typeface="Cambria Math" panose="02040503050406030204" pitchFamily="18" charset="0"/>
                            </a:rPr>
                            <m:t>𝜑</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𝑎𝑡</m:t>
                          </m:r>
                          <m:r>
                            <a:rPr lang="en-US" altLang="zh-CN" i="1">
                              <a:latin typeface="Cambria Math" panose="02040503050406030204" pitchFamily="18" charset="0"/>
                            </a:rPr>
                            <m:t>)</m:t>
                          </m:r>
                        </m:e>
                      </m:d>
                    </m:oMath>
                  </m:oMathPara>
                </a14:m>
                <a:endParaRPr lang="en-US" altLang="zh-CN" i="1"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r>
                            <a:rPr lang="en-US" altLang="zh-CN" i="1">
                              <a:latin typeface="Cambria Math" panose="02040503050406030204" pitchFamily="18" charset="0"/>
                            </a:rPr>
                            <m:t>𝑎</m:t>
                          </m:r>
                        </m:den>
                      </m:f>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𝑎𝑡</m:t>
                          </m:r>
                        </m:sub>
                        <m:sup>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𝑎𝑡</m:t>
                          </m:r>
                        </m:sup>
                        <m:e>
                          <m:r>
                            <a:rPr lang="en-US" altLang="zh-CN" i="1">
                              <a:latin typeface="Cambria Math" panose="02040503050406030204" pitchFamily="18" charset="0"/>
                            </a:rPr>
                            <m:t>𝜓</m:t>
                          </m:r>
                          <m:d>
                            <m:dPr>
                              <m:ctrlPr>
                                <a:rPr lang="en-US" altLang="zh-CN" i="1">
                                  <a:latin typeface="Cambria Math" panose="02040503050406030204" pitchFamily="18" charset="0"/>
                                </a:rPr>
                              </m:ctrlPr>
                            </m:dPr>
                            <m:e>
                              <m:r>
                                <a:rPr lang="en-US" altLang="zh-CN" i="1">
                                  <a:latin typeface="Cambria Math" panose="02040503050406030204" pitchFamily="18" charset="0"/>
                                </a:rPr>
                                <m:t>𝜉</m:t>
                              </m:r>
                            </m:e>
                          </m:d>
                          <m:r>
                            <a:rPr lang="en-US" altLang="zh-CN" i="1">
                              <a:latin typeface="Cambria Math" panose="02040503050406030204" pitchFamily="18" charset="0"/>
                            </a:rPr>
                            <m:t>𝑑</m:t>
                          </m:r>
                          <m:r>
                            <a:rPr lang="en-US" altLang="zh-CN" i="1">
                              <a:latin typeface="Cambria Math" panose="02040503050406030204" pitchFamily="18" charset="0"/>
                            </a:rPr>
                            <m:t>𝜉</m:t>
                          </m:r>
                        </m:e>
                      </m:nary>
                    </m:oMath>
                  </m:oMathPara>
                </a14:m>
                <a:endParaRPr lang="en-US" altLang="zh-CN" i="1"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r>
                            <a:rPr lang="en-US" altLang="zh-CN" i="1">
                              <a:latin typeface="Cambria Math" panose="02040503050406030204" pitchFamily="18" charset="0"/>
                            </a:rPr>
                            <m:t>𝑎</m:t>
                          </m:r>
                        </m:den>
                      </m:f>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0</m:t>
                          </m:r>
                        </m:sub>
                        <m:sup>
                          <m:r>
                            <a:rPr lang="en-US" altLang="zh-CN" i="1">
                              <a:latin typeface="Cambria Math" panose="02040503050406030204" pitchFamily="18" charset="0"/>
                            </a:rPr>
                            <m:t>𝑡</m:t>
                          </m:r>
                        </m:sup>
                        <m:e>
                          <m:d>
                            <m:dPr>
                              <m:ctrlPr>
                                <a:rPr lang="en-US" altLang="zh-CN" i="1">
                                  <a:latin typeface="Cambria Math" panose="02040503050406030204" pitchFamily="18" charset="0"/>
                                </a:rPr>
                              </m:ctrlPr>
                            </m:dPr>
                            <m:e>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𝜏</m:t>
                                  </m:r>
                                  <m:r>
                                    <a:rPr lang="en-US" altLang="zh-CN" i="1">
                                      <a:latin typeface="Cambria Math" panose="02040503050406030204" pitchFamily="18" charset="0"/>
                                    </a:rPr>
                                    <m:t>)</m:t>
                                  </m:r>
                                </m:sub>
                                <m:sup>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𝜏</m:t>
                                  </m:r>
                                  <m:r>
                                    <a:rPr lang="en-US" altLang="zh-CN" i="1">
                                      <a:latin typeface="Cambria Math" panose="02040503050406030204" pitchFamily="18" charset="0"/>
                                    </a:rPr>
                                    <m:t>)</m:t>
                                  </m:r>
                                </m:sup>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𝜉</m:t>
                                      </m:r>
                                      <m:r>
                                        <a:rPr lang="en-US" altLang="zh-CN" i="1">
                                          <a:latin typeface="Cambria Math" panose="02040503050406030204" pitchFamily="18" charset="0"/>
                                        </a:rPr>
                                        <m:t>,</m:t>
                                      </m:r>
                                      <m:r>
                                        <a:rPr lang="en-US" altLang="zh-CN" i="1">
                                          <a:latin typeface="Cambria Math" panose="02040503050406030204" pitchFamily="18" charset="0"/>
                                        </a:rPr>
                                        <m:t>𝜏</m:t>
                                      </m:r>
                                    </m:e>
                                  </m:d>
                                  <m:r>
                                    <a:rPr lang="en-US" altLang="zh-CN" i="1">
                                      <a:latin typeface="Cambria Math" panose="02040503050406030204" pitchFamily="18" charset="0"/>
                                    </a:rPr>
                                    <m:t>𝑑</m:t>
                                  </m:r>
                                  <m:r>
                                    <a:rPr lang="en-US" altLang="zh-CN" i="1">
                                      <a:latin typeface="Cambria Math" panose="02040503050406030204" pitchFamily="18" charset="0"/>
                                    </a:rPr>
                                    <m:t>𝜉</m:t>
                                  </m:r>
                                </m:e>
                              </m:nary>
                            </m:e>
                          </m:d>
                          <m:r>
                            <a:rPr lang="en-US" altLang="zh-CN" i="1">
                              <a:latin typeface="Cambria Math" panose="02040503050406030204" pitchFamily="18" charset="0"/>
                            </a:rPr>
                            <m:t>𝑑</m:t>
                          </m:r>
                          <m:r>
                            <a:rPr lang="en-US" altLang="zh-CN" i="1">
                              <a:latin typeface="Cambria Math" panose="02040503050406030204" pitchFamily="18" charset="0"/>
                            </a:rPr>
                            <m:t>𝜏</m:t>
                          </m:r>
                        </m:e>
                      </m:nary>
                    </m:oMath>
                  </m:oMathPara>
                </a14:m>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这个式子即为一阶波动方程的解，称为达朗贝尔公式</a:t>
                </a:r>
                <a:endParaRPr lang="en-US" altLang="zh-CN" dirty="0" smtClean="0">
                  <a:latin typeface="楷体" panose="02010609060101010101" pitchFamily="49" charset="-122"/>
                  <a:ea typeface="楷体" panose="02010609060101010101" pitchFamily="49" charset="-122"/>
                </a:endParaRPr>
              </a:p>
              <a:p>
                <a:pPr marL="0" indent="0">
                  <a:buNone/>
                </a:pPr>
                <a:endParaRPr lang="en-US" altLang="zh-CN" dirty="0" smtClean="0">
                  <a:latin typeface="楷体" panose="02010609060101010101" pitchFamily="49" charset="-122"/>
                  <a:ea typeface="楷体" panose="02010609060101010101" pitchFamily="49" charset="-122"/>
                </a:endParaRPr>
              </a:p>
              <a:p>
                <a:pPr marL="0" indent="0">
                  <a:buNone/>
                </a:pPr>
                <a:endParaRPr lang="en-US" altLang="zh-CN" dirty="0" smtClean="0">
                  <a:latin typeface="楷体" panose="02010609060101010101" pitchFamily="49" charset="-122"/>
                  <a:ea typeface="楷体" panose="02010609060101010101" pitchFamily="49" charset="-122"/>
                </a:endParaRPr>
              </a:p>
              <a:p>
                <a:pPr marL="0" indent="0">
                  <a:buNone/>
                </a:pPr>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381" r="-1546" b="-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216061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三维拉普拉斯算符球面积分</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φ</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是三维直角坐标系中的数量场</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0" smtClean="0">
                              <a:latin typeface="Cambria Math" panose="02040503050406030204" pitchFamily="18" charset="0"/>
                            </a:rPr>
                            <m:t>𝛻</m:t>
                          </m:r>
                          <m:r>
                            <a:rPr lang="en-US" altLang="zh-CN" b="0" i="1" smtClean="0">
                              <a:latin typeface="Cambria Math" panose="02040503050406030204" pitchFamily="18" charset="0"/>
                            </a:rPr>
                            <m:t>𝜑</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𝜑</m:t>
                          </m:r>
                        </m:num>
                        <m:den>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𝜑</m:t>
                          </m:r>
                        </m:num>
                        <m:den>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𝜑</m:t>
                          </m:r>
                        </m:num>
                        <m:den>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2</m:t>
                              </m:r>
                            </m:sup>
                          </m:sSup>
                        </m:den>
                      </m:f>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根据高斯定理，上式在球面</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a14:m>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上的积分相当于向量场</a:t>
                </a:r>
                <a14:m>
                  <m:oMath xmlns:m="http://schemas.openxmlformats.org/officeDocument/2006/math">
                    <m:r>
                      <a:rPr lang="en-US" altLang="zh-CN" b="0" i="0" smtClean="0">
                        <a:latin typeface="Cambria Math" panose="02040503050406030204" pitchFamily="18" charset="0"/>
                      </a:rPr>
                      <m:t>𝛻</m:t>
                    </m:r>
                    <m:r>
                      <a:rPr lang="en-US" altLang="zh-CN" b="0" i="1" smtClean="0">
                        <a:latin typeface="Cambria Math" panose="02040503050406030204" pitchFamily="18" charset="0"/>
                      </a:rPr>
                      <m:t>𝜑</m:t>
                    </m:r>
                  </m:oMath>
                </a14:m>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对球壳的内外通量之差，即：</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rPr>
                          </m:ctrlPr>
                        </m:naryPr>
                        <m:sub>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sub>
                        <m:sup>
                          <m:r>
                            <a:rPr lang="en-US" altLang="zh-CN" b="0" i="1" smtClean="0">
                              <a:latin typeface="Cambria Math" panose="02040503050406030204" pitchFamily="18" charset="0"/>
                            </a:rPr>
                            <m:t> </m:t>
                          </m:r>
                        </m:sup>
                        <m:e>
                          <m:r>
                            <a:rPr lang="en-US" altLang="zh-CN" b="0" i="0" smtClean="0">
                              <a:latin typeface="Cambria Math" panose="02040503050406030204" pitchFamily="18" charset="0"/>
                            </a:rPr>
                            <m:t>𝛻</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0" smtClean="0">
                                  <a:latin typeface="Cambria Math" panose="02040503050406030204" pitchFamily="18" charset="0"/>
                                </a:rPr>
                                <m:t>𝛻</m:t>
                              </m:r>
                              <m:r>
                                <a:rPr lang="en-US" altLang="zh-CN" b="0" i="1" smtClean="0">
                                  <a:latin typeface="Cambria Math" panose="02040503050406030204" pitchFamily="18" charset="0"/>
                                </a:rPr>
                                <m:t>𝜑</m:t>
                              </m:r>
                            </m:e>
                          </m:d>
                          <m:r>
                            <a:rPr lang="en-US" altLang="zh-CN" b="0" i="1" smtClean="0">
                              <a:latin typeface="Cambria Math" panose="02040503050406030204" pitchFamily="18" charset="0"/>
                            </a:rPr>
                            <m:t>𝑑𝐴</m:t>
                          </m:r>
                        </m:e>
                      </m:nary>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𝑟</m:t>
                          </m:r>
                        </m:den>
                      </m:f>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sub>
                        <m:sup>
                          <m:r>
                            <a:rPr lang="en-US" altLang="zh-CN" b="0" i="1" smtClean="0">
                              <a:latin typeface="Cambria Math" panose="02040503050406030204" pitchFamily="18" charset="0"/>
                            </a:rPr>
                            <m:t> </m:t>
                          </m:r>
                        </m:sup>
                        <m:e>
                          <m:r>
                            <a:rPr lang="en-US" altLang="zh-CN" b="0" i="0" smtClean="0">
                              <a:latin typeface="Cambria Math" panose="02040503050406030204" pitchFamily="18" charset="0"/>
                            </a:rPr>
                            <m:t>𝛻</m:t>
                          </m:r>
                          <m:r>
                            <a:rPr lang="en-US" altLang="zh-CN" b="0"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𝑛𝑑𝐴</m:t>
                          </m:r>
                        </m:e>
                      </m:nary>
                    </m:oMath>
                  </m:oMathPara>
                </a14:m>
                <a:endParaRPr lang="en-US" altLang="zh-CN" b="0" i="1" dirty="0" smtClean="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𝑟</m:t>
                          </m:r>
                        </m:den>
                      </m:f>
                      <m:d>
                        <m:dPr>
                          <m:ctrlPr>
                            <a:rPr lang="en-US" altLang="zh-CN" b="0" i="1" smtClean="0">
                              <a:latin typeface="Cambria Math" panose="02040503050406030204" pitchFamily="18" charset="0"/>
                            </a:rPr>
                          </m:ctrlPr>
                        </m:dPr>
                        <m:e>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m:t>
                              </m:r>
                              <m:r>
                                <a:rPr lang="en-US" altLang="zh-CN" i="1">
                                  <a:latin typeface="Cambria Math" panose="02040503050406030204" pitchFamily="18" charset="0"/>
                                </a:rPr>
                                <m:t>𝐵</m:t>
                              </m:r>
                              <m:r>
                                <a:rPr lang="en-US" altLang="zh-CN" i="1">
                                  <a:latin typeface="Cambria Math" panose="02040503050406030204" pitchFamily="18" charset="0"/>
                                </a:rPr>
                                <m:t>(</m:t>
                              </m:r>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sub>
                            <m:sup>
                              <m:r>
                                <a:rPr lang="en-US" altLang="zh-CN" i="1">
                                  <a:latin typeface="Cambria Math" panose="02040503050406030204" pitchFamily="18" charset="0"/>
                                </a:rPr>
                                <m:t> </m:t>
                              </m:r>
                            </m:sup>
                            <m:e>
                              <m:f>
                                <m:fPr>
                                  <m:ctrlPr>
                                    <a:rPr lang="en-US" altLang="zh-CN" i="1">
                                      <a:latin typeface="Cambria Math" panose="02040503050406030204" pitchFamily="18" charset="0"/>
                                    </a:rPr>
                                  </m:ctrlPr>
                                </m:fPr>
                                <m:num>
                                  <m:r>
                                    <a:rPr lang="en-US" altLang="zh-CN" i="1">
                                      <a:latin typeface="Cambria Math" panose="02040503050406030204" pitchFamily="18" charset="0"/>
                                    </a:rPr>
                                    <m:t>𝜕𝜑</m:t>
                                  </m:r>
                                </m:num>
                                <m:den>
                                  <m:r>
                                    <a:rPr lang="en-US" altLang="zh-CN" i="1">
                                      <a:latin typeface="Cambria Math" panose="02040503050406030204" pitchFamily="18" charset="0"/>
                                    </a:rPr>
                                    <m:t>𝜕</m:t>
                                  </m:r>
                                  <m:r>
                                    <a:rPr lang="en-US" altLang="zh-CN" i="1">
                                      <a:latin typeface="Cambria Math" panose="02040503050406030204" pitchFamily="18" charset="0"/>
                                    </a:rPr>
                                    <m:t>𝑟</m:t>
                                  </m:r>
                                </m:den>
                              </m:f>
                              <m:r>
                                <a:rPr lang="en-US" altLang="zh-CN" b="0" i="1" smtClean="0">
                                  <a:latin typeface="Cambria Math" panose="02040503050406030204" pitchFamily="18" charset="0"/>
                                </a:rPr>
                                <m:t>𝑑𝐴</m:t>
                              </m:r>
                            </m:e>
                          </m:nary>
                        </m:e>
                      </m:d>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4"/>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20318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三维球面均值</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4511380"/>
              </a:xfrm>
            </p:spPr>
            <p:txBody>
              <a:bodyPr>
                <a:normAutofit/>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把</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φ</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在球面</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𝐵</m:t>
                    </m:r>
                    <m:r>
                      <a:rPr lang="en-US" altLang="zh-CN" i="1">
                        <a:latin typeface="Cambria Math" panose="02040503050406030204" pitchFamily="18" charset="0"/>
                      </a:rPr>
                      <m:t>(</m:t>
                    </m:r>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oMath>
                </a14:m>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的均值记为</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ψ</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，则有</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sz="2400" i="1">
                              <a:latin typeface="Cambria Math" panose="02040503050406030204" pitchFamily="18" charset="0"/>
                            </a:rPr>
                          </m:ctrlPr>
                        </m:fPr>
                        <m:num>
                          <m:r>
                            <a:rPr lang="en-US" altLang="zh-CN" sz="2400" i="1">
                              <a:latin typeface="Cambria Math" panose="02040503050406030204" pitchFamily="18" charset="0"/>
                            </a:rPr>
                            <m:t>𝜕</m:t>
                          </m:r>
                        </m:num>
                        <m:den>
                          <m:r>
                            <a:rPr lang="en-US" altLang="zh-CN" sz="2400" i="1">
                              <a:latin typeface="Cambria Math" panose="02040503050406030204" pitchFamily="18" charset="0"/>
                            </a:rPr>
                            <m:t>𝜕</m:t>
                          </m:r>
                          <m:r>
                            <a:rPr lang="en-US" altLang="zh-CN" sz="2400" i="1">
                              <a:latin typeface="Cambria Math" panose="02040503050406030204" pitchFamily="18" charset="0"/>
                            </a:rPr>
                            <m:t>𝑟</m:t>
                          </m:r>
                        </m:den>
                      </m:f>
                      <m:d>
                        <m:dPr>
                          <m:ctrlPr>
                            <a:rPr lang="en-US" altLang="zh-CN" sz="2400" i="1">
                              <a:latin typeface="Cambria Math" panose="02040503050406030204" pitchFamily="18" charset="0"/>
                            </a:rPr>
                          </m:ctrlPr>
                        </m:dPr>
                        <m:e>
                          <m:nary>
                            <m:naryPr>
                              <m:chr m:val="∯"/>
                              <m:ctrlPr>
                                <a:rPr lang="en-US" altLang="zh-CN" sz="2400" i="1">
                                  <a:latin typeface="Cambria Math" panose="02040503050406030204" pitchFamily="18" charset="0"/>
                                </a:rPr>
                              </m:ctrlPr>
                            </m:naryPr>
                            <m:sub>
                              <m:r>
                                <a:rPr lang="en-US" altLang="zh-CN" sz="2400" i="1">
                                  <a:latin typeface="Cambria Math" panose="02040503050406030204" pitchFamily="18" charset="0"/>
                                </a:rPr>
                                <m:t>𝜕</m:t>
                              </m:r>
                              <m:r>
                                <a:rPr lang="en-US" altLang="zh-CN" sz="2400" i="1">
                                  <a:latin typeface="Cambria Math" panose="02040503050406030204" pitchFamily="18" charset="0"/>
                                </a:rPr>
                                <m:t>𝐵</m:t>
                              </m:r>
                              <m:r>
                                <a:rPr lang="en-US" altLang="zh-CN" sz="2400" i="1">
                                  <a:latin typeface="Cambria Math" panose="02040503050406030204" pitchFamily="18" charset="0"/>
                                </a:rPr>
                                <m:t>(</m:t>
                              </m:r>
                              <m:r>
                                <a:rPr lang="en-US" altLang="zh-CN" sz="2400" i="1">
                                  <a:latin typeface="Cambria Math" panose="02040503050406030204" pitchFamily="18" charset="0"/>
                                </a:rPr>
                                <m:t>𝑂</m:t>
                              </m:r>
                              <m:r>
                                <a:rPr lang="en-US" altLang="zh-CN" sz="2400" i="1">
                                  <a:latin typeface="Cambria Math" panose="02040503050406030204" pitchFamily="18" charset="0"/>
                                </a:rPr>
                                <m:t>,</m:t>
                              </m:r>
                              <m:r>
                                <a:rPr lang="en-US" altLang="zh-CN" sz="2400" i="1">
                                  <a:latin typeface="Cambria Math" panose="02040503050406030204" pitchFamily="18" charset="0"/>
                                </a:rPr>
                                <m:t>𝑟</m:t>
                              </m:r>
                              <m:r>
                                <a:rPr lang="en-US" altLang="zh-CN" sz="2400" i="1">
                                  <a:latin typeface="Cambria Math" panose="02040503050406030204" pitchFamily="18" charset="0"/>
                                </a:rPr>
                                <m:t>)</m:t>
                              </m:r>
                            </m:sub>
                            <m:sup>
                              <m:r>
                                <a:rPr lang="en-US" altLang="zh-CN" sz="2400" i="1">
                                  <a:latin typeface="Cambria Math" panose="02040503050406030204" pitchFamily="18" charset="0"/>
                                </a:rPr>
                                <m:t> </m:t>
                              </m:r>
                            </m:sup>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𝜕𝜑</m:t>
                                  </m:r>
                                </m:num>
                                <m:den>
                                  <m:r>
                                    <a:rPr lang="en-US" altLang="zh-CN" sz="2400" i="1">
                                      <a:latin typeface="Cambria Math" panose="02040503050406030204" pitchFamily="18" charset="0"/>
                                    </a:rPr>
                                    <m:t>𝜕</m:t>
                                  </m:r>
                                  <m:r>
                                    <a:rPr lang="en-US" altLang="zh-CN" sz="2400" i="1">
                                      <a:latin typeface="Cambria Math" panose="02040503050406030204" pitchFamily="18" charset="0"/>
                                    </a:rPr>
                                    <m:t>𝑟</m:t>
                                  </m:r>
                                </m:den>
                              </m:f>
                              <m:r>
                                <a:rPr lang="en-US" altLang="zh-CN" sz="2400" i="1">
                                  <a:latin typeface="Cambria Math" panose="02040503050406030204" pitchFamily="18" charset="0"/>
                                </a:rPr>
                                <m:t>𝑑𝐴</m:t>
                              </m:r>
                            </m:e>
                          </m:nary>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den>
                      </m:f>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𝜋</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𝑟</m:t>
                              </m:r>
                            </m:e>
                            <m:sup>
                              <m:r>
                                <a:rPr lang="en-US" altLang="zh-CN" sz="2400" b="0" i="1" smtClean="0">
                                  <a:latin typeface="Cambria Math" panose="02040503050406030204" pitchFamily="18" charset="0"/>
                                </a:rPr>
                                <m:t>2</m:t>
                              </m:r>
                            </m:sup>
                          </m:sSup>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𝜕𝜓</m:t>
                              </m:r>
                            </m:num>
                            <m:den>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den>
                          </m:f>
                        </m:e>
                      </m:d>
                    </m:oMath>
                  </m:oMathPara>
                </a14:m>
                <a:endParaRPr lang="en-US" altLang="zh-CN" sz="2400"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𝜋</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den>
                      </m:f>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𝑟</m:t>
                          </m:r>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𝜓</m:t>
                                  </m:r>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den>
                              </m:f>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𝜓</m:t>
                              </m:r>
                            </m:e>
                          </m:d>
                        </m:e>
                      </m:d>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𝜋</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den>
                      </m:f>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𝑟</m:t>
                          </m:r>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𝜓</m:t>
                                  </m:r>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den>
                              </m:f>
                            </m:e>
                          </m:d>
                        </m:e>
                      </m:d>
                    </m:oMath>
                  </m:oMathPara>
                </a14:m>
                <a:endParaRPr lang="en-US" altLang="zh-CN" sz="2400"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𝜋</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𝜓</m:t>
                              </m:r>
                            </m:e>
                          </m:d>
                        </m:num>
                        <m:den>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den>
                      </m:f>
                      <m:r>
                        <a:rPr lang="en-US" altLang="zh-CN" sz="2400" b="0" i="1" smtClean="0">
                          <a:latin typeface="Cambria Math" panose="02040503050406030204" pitchFamily="18" charset="0"/>
                        </a:rPr>
                        <m:t>=4</m:t>
                      </m:r>
                      <m:r>
                        <a:rPr lang="en-US" altLang="zh-CN" sz="2400" b="0" i="1" smtClean="0">
                          <a:latin typeface="Cambria Math" panose="02040503050406030204" pitchFamily="18" charset="0"/>
                        </a:rPr>
                        <m:t>𝜋</m:t>
                      </m:r>
                      <m:r>
                        <a:rPr lang="en-US" altLang="zh-CN" sz="2400" b="0" i="1" smtClean="0">
                          <a:latin typeface="Cambria Math" panose="02040503050406030204" pitchFamily="18" charset="0"/>
                        </a:rPr>
                        <m:t>𝑟</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den>
                      </m:f>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𝜓</m:t>
                          </m:r>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den>
                      </m:f>
                    </m:oMath>
                  </m:oMathPara>
                </a14:m>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由此得出：</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ctrlPr>
                            <a:rPr lang="en-US" altLang="zh-CN" sz="2400" i="1">
                              <a:latin typeface="Cambria Math" panose="02040503050406030204" pitchFamily="18" charset="0"/>
                            </a:rPr>
                          </m:ctrlPr>
                        </m:naryPr>
                        <m:sub>
                          <m:r>
                            <a:rPr lang="en-US" altLang="zh-CN" sz="2400" i="1">
                              <a:latin typeface="Cambria Math" panose="02040503050406030204" pitchFamily="18" charset="0"/>
                            </a:rPr>
                            <m:t>𝜕</m:t>
                          </m:r>
                          <m:r>
                            <a:rPr lang="en-US" altLang="zh-CN" sz="2400" i="1">
                              <a:latin typeface="Cambria Math" panose="02040503050406030204" pitchFamily="18" charset="0"/>
                            </a:rPr>
                            <m:t>𝐵</m:t>
                          </m:r>
                          <m:r>
                            <a:rPr lang="en-US" altLang="zh-CN" sz="2400" i="1">
                              <a:latin typeface="Cambria Math" panose="02040503050406030204" pitchFamily="18" charset="0"/>
                            </a:rPr>
                            <m:t>(</m:t>
                          </m:r>
                          <m:r>
                            <a:rPr lang="en-US" altLang="zh-CN" sz="2400" i="1">
                              <a:latin typeface="Cambria Math" panose="02040503050406030204" pitchFamily="18" charset="0"/>
                            </a:rPr>
                            <m:t>𝑂</m:t>
                          </m:r>
                          <m:r>
                            <a:rPr lang="en-US" altLang="zh-CN" sz="2400" i="1">
                              <a:latin typeface="Cambria Math" panose="02040503050406030204" pitchFamily="18" charset="0"/>
                            </a:rPr>
                            <m:t>,</m:t>
                          </m:r>
                          <m:r>
                            <a:rPr lang="en-US" altLang="zh-CN" sz="2400" i="1">
                              <a:latin typeface="Cambria Math" panose="02040503050406030204" pitchFamily="18" charset="0"/>
                            </a:rPr>
                            <m:t>𝑟</m:t>
                          </m:r>
                          <m:r>
                            <a:rPr lang="en-US" altLang="zh-CN" sz="2400" i="1">
                              <a:latin typeface="Cambria Math" panose="02040503050406030204" pitchFamily="18" charset="0"/>
                            </a:rPr>
                            <m:t>)</m:t>
                          </m:r>
                        </m:sub>
                        <m:sup>
                          <m:r>
                            <a:rPr lang="en-US" altLang="zh-CN" sz="2400" i="1">
                              <a:latin typeface="Cambria Math" panose="02040503050406030204" pitchFamily="18" charset="0"/>
                            </a:rPr>
                            <m:t> </m:t>
                          </m:r>
                        </m:sup>
                        <m:e>
                          <m:r>
                            <a:rPr lang="en-US" altLang="zh-CN" sz="2400">
                              <a:latin typeface="Cambria Math" panose="02040503050406030204" pitchFamily="18" charset="0"/>
                            </a:rPr>
                            <m:t>𝛻</m:t>
                          </m:r>
                          <m:r>
                            <a:rPr lang="en-US" altLang="zh-CN" sz="2400" i="1">
                              <a:latin typeface="Cambria Math" panose="02040503050406030204" pitchFamily="18" charset="0"/>
                            </a:rPr>
                            <m:t>⋅</m:t>
                          </m:r>
                          <m:d>
                            <m:dPr>
                              <m:ctrlPr>
                                <a:rPr lang="en-US" altLang="zh-CN" sz="2400" i="1">
                                  <a:latin typeface="Cambria Math" panose="02040503050406030204" pitchFamily="18" charset="0"/>
                                </a:rPr>
                              </m:ctrlPr>
                            </m:dPr>
                            <m:e>
                              <m:r>
                                <a:rPr lang="en-US" altLang="zh-CN" sz="2400">
                                  <a:latin typeface="Cambria Math" panose="02040503050406030204" pitchFamily="18" charset="0"/>
                                </a:rPr>
                                <m:t>𝛻</m:t>
                              </m:r>
                              <m:r>
                                <a:rPr lang="en-US" altLang="zh-CN" sz="2400" i="1">
                                  <a:latin typeface="Cambria Math" panose="02040503050406030204" pitchFamily="18" charset="0"/>
                                </a:rPr>
                                <m:t>𝜑</m:t>
                              </m:r>
                            </m:e>
                          </m:d>
                          <m:r>
                            <a:rPr lang="en-US" altLang="zh-CN" sz="2400" i="1">
                              <a:latin typeface="Cambria Math" panose="02040503050406030204" pitchFamily="18" charset="0"/>
                            </a:rPr>
                            <m:t>𝑑𝐴</m:t>
                          </m:r>
                        </m:e>
                      </m:nary>
                      <m:r>
                        <a:rPr lang="en-US" altLang="zh-CN" sz="2400" i="1">
                          <a:latin typeface="Cambria Math" panose="02040503050406030204" pitchFamily="18" charset="0"/>
                        </a:rPr>
                        <m:t>=4</m:t>
                      </m:r>
                      <m:r>
                        <a:rPr lang="en-US" altLang="zh-CN" sz="2400" i="1">
                          <a:latin typeface="Cambria Math" panose="02040503050406030204" pitchFamily="18" charset="0"/>
                        </a:rPr>
                        <m:t>𝜋</m:t>
                      </m:r>
                      <m:r>
                        <a:rPr lang="en-US" altLang="zh-CN" sz="2400" i="1">
                          <a:latin typeface="Cambria Math" panose="02040503050406030204" pitchFamily="18" charset="0"/>
                        </a:rPr>
                        <m:t>𝑟</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m:t>
                          </m:r>
                        </m:num>
                        <m:den>
                          <m:r>
                            <a:rPr lang="en-US" altLang="zh-CN" sz="2400" i="1">
                              <a:latin typeface="Cambria Math" panose="02040503050406030204" pitchFamily="18" charset="0"/>
                            </a:rPr>
                            <m:t>𝜕</m:t>
                          </m:r>
                          <m:r>
                            <a:rPr lang="en-US" altLang="zh-CN" sz="2400" i="1">
                              <a:latin typeface="Cambria Math" panose="02040503050406030204" pitchFamily="18" charset="0"/>
                            </a:rPr>
                            <m:t>𝑟</m:t>
                          </m:r>
                        </m:den>
                      </m:f>
                      <m:f>
                        <m:fPr>
                          <m:ctrlPr>
                            <a:rPr lang="en-US" altLang="zh-CN" sz="2400" i="1">
                              <a:latin typeface="Cambria Math" panose="02040503050406030204" pitchFamily="18" charset="0"/>
                            </a:rPr>
                          </m:ctrlPr>
                        </m:fPr>
                        <m:num>
                          <m:r>
                            <a:rPr lang="en-US" altLang="zh-CN" sz="2400" i="1">
                              <a:latin typeface="Cambria Math" panose="02040503050406030204" pitchFamily="18" charset="0"/>
                            </a:rPr>
                            <m:t>𝜕</m:t>
                          </m:r>
                          <m:r>
                            <a:rPr lang="en-US" altLang="zh-CN" sz="2400" i="1">
                              <a:latin typeface="Cambria Math" panose="02040503050406030204" pitchFamily="18" charset="0"/>
                            </a:rPr>
                            <m:t>(</m:t>
                          </m:r>
                          <m:r>
                            <a:rPr lang="en-US" altLang="zh-CN" sz="2400" i="1">
                              <a:latin typeface="Cambria Math" panose="02040503050406030204" pitchFamily="18" charset="0"/>
                            </a:rPr>
                            <m:t>𝑟</m:t>
                          </m:r>
                          <m:r>
                            <a:rPr lang="en-US" altLang="zh-CN" sz="2400" i="1">
                              <a:latin typeface="Cambria Math" panose="02040503050406030204" pitchFamily="18" charset="0"/>
                            </a:rPr>
                            <m:t>𝜓</m:t>
                          </m:r>
                          <m:r>
                            <a:rPr lang="en-US" altLang="zh-CN" sz="2400" i="1">
                              <a:latin typeface="Cambria Math" panose="02040503050406030204" pitchFamily="18" charset="0"/>
                            </a:rPr>
                            <m:t>)</m:t>
                          </m:r>
                        </m:num>
                        <m:den>
                          <m:r>
                            <a:rPr lang="en-US" altLang="zh-CN" sz="2400" i="1">
                              <a:latin typeface="Cambria Math" panose="02040503050406030204" pitchFamily="18" charset="0"/>
                            </a:rPr>
                            <m:t>𝜕</m:t>
                          </m:r>
                          <m:r>
                            <a:rPr lang="en-US" altLang="zh-CN" sz="2400" i="1">
                              <a:latin typeface="Cambria Math" panose="02040503050406030204" pitchFamily="18" charset="0"/>
                            </a:rPr>
                            <m:t>𝑟</m:t>
                          </m:r>
                        </m:den>
                      </m:f>
                    </m:oMath>
                  </m:oMathPara>
                </a14:m>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4511380"/>
              </a:xfrm>
              <a:blipFill>
                <a:blip r:embed="rId2"/>
                <a:stretch>
                  <a:fillRect l="-1391" t="-26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9539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三维波动方程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基本方程：</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m:t>
                              </m:r>
                            </m:e>
                            <m:sup>
                              <m:r>
                                <a:rPr lang="en-US" altLang="zh-CN" i="1">
                                  <a:latin typeface="Cambria Math" panose="02040503050406030204" pitchFamily="18" charset="0"/>
                                  <a:ea typeface="楷体" panose="02010609060101010101" pitchFamily="49" charset="-122"/>
                                </a:rPr>
                                <m:t>2</m:t>
                              </m:r>
                            </m:sup>
                          </m:sSup>
                          <m:r>
                            <a:rPr lang="en-US" altLang="zh-CN" i="1">
                              <a:latin typeface="Cambria Math" panose="02040503050406030204" pitchFamily="18" charset="0"/>
                              <a:ea typeface="楷体" panose="02010609060101010101" pitchFamily="49" charset="-122"/>
                            </a:rPr>
                            <m:t>𝑢</m:t>
                          </m:r>
                        </m:num>
                        <m:den>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𝑡</m:t>
                              </m:r>
                            </m:e>
                            <m:sup>
                              <m:r>
                                <a:rPr lang="en-US" altLang="zh-CN" i="1">
                                  <a:latin typeface="Cambria Math" panose="02040503050406030204" pitchFamily="18" charset="0"/>
                                  <a:ea typeface="楷体" panose="02010609060101010101" pitchFamily="49" charset="-122"/>
                                </a:rPr>
                                <m:t>2</m:t>
                              </m:r>
                            </m:sup>
                          </m:sSup>
                        </m:den>
                      </m:f>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𝑎</m:t>
                          </m:r>
                        </m:e>
                        <m:sup>
                          <m:r>
                            <a:rPr lang="en-US" altLang="zh-CN" i="1">
                              <a:latin typeface="Cambria Math" panose="02040503050406030204" pitchFamily="18" charset="0"/>
                              <a:ea typeface="楷体" panose="02010609060101010101" pitchFamily="49" charset="-122"/>
                            </a:rPr>
                            <m:t>2</m:t>
                          </m:r>
                        </m:sup>
                      </m:sSup>
                      <m:d>
                        <m:dPr>
                          <m:ctrlPr>
                            <a:rPr lang="en-US" altLang="zh-CN" i="1">
                              <a:latin typeface="Cambria Math" panose="02040503050406030204" pitchFamily="18" charset="0"/>
                              <a:ea typeface="楷体" panose="02010609060101010101" pitchFamily="49" charset="-122"/>
                            </a:rPr>
                          </m:ctrlPr>
                        </m:dPr>
                        <m:e>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m:t>
                                  </m:r>
                                </m:e>
                                <m:sup>
                                  <m:r>
                                    <a:rPr lang="en-US" altLang="zh-CN" i="1">
                                      <a:latin typeface="Cambria Math" panose="02040503050406030204" pitchFamily="18" charset="0"/>
                                      <a:ea typeface="楷体" panose="02010609060101010101" pitchFamily="49" charset="-122"/>
                                    </a:rPr>
                                    <m:t>2</m:t>
                                  </m:r>
                                </m:sup>
                              </m:sSup>
                              <m:r>
                                <a:rPr lang="en-US" altLang="zh-CN" i="1">
                                  <a:latin typeface="Cambria Math" panose="02040503050406030204" pitchFamily="18" charset="0"/>
                                  <a:ea typeface="楷体" panose="02010609060101010101" pitchFamily="49" charset="-122"/>
                                </a:rPr>
                                <m:t>𝑢</m:t>
                              </m:r>
                            </m:num>
                            <m:den>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𝑥</m:t>
                                  </m:r>
                                </m:e>
                                <m:sup>
                                  <m:r>
                                    <a:rPr lang="en-US" altLang="zh-CN" i="1">
                                      <a:latin typeface="Cambria Math" panose="02040503050406030204" pitchFamily="18" charset="0"/>
                                      <a:ea typeface="楷体" panose="02010609060101010101" pitchFamily="49" charset="-122"/>
                                    </a:rPr>
                                    <m:t>2</m:t>
                                  </m:r>
                                </m:sup>
                              </m:sSup>
                            </m:den>
                          </m:f>
                          <m:r>
                            <a:rPr lang="en-US" altLang="zh-CN" i="1">
                              <a:latin typeface="Cambria Math" panose="02040503050406030204" pitchFamily="18" charset="0"/>
                              <a:ea typeface="楷体" panose="02010609060101010101" pitchFamily="49" charset="-122"/>
                            </a:rPr>
                            <m:t>+</m:t>
                          </m:r>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m:t>
                                  </m:r>
                                </m:e>
                                <m:sup>
                                  <m:r>
                                    <a:rPr lang="en-US" altLang="zh-CN" i="1">
                                      <a:latin typeface="Cambria Math" panose="02040503050406030204" pitchFamily="18" charset="0"/>
                                      <a:ea typeface="楷体" panose="02010609060101010101" pitchFamily="49" charset="-122"/>
                                    </a:rPr>
                                    <m:t>2</m:t>
                                  </m:r>
                                </m:sup>
                              </m:sSup>
                              <m:r>
                                <a:rPr lang="en-US" altLang="zh-CN" i="1">
                                  <a:latin typeface="Cambria Math" panose="02040503050406030204" pitchFamily="18" charset="0"/>
                                  <a:ea typeface="楷体" panose="02010609060101010101" pitchFamily="49" charset="-122"/>
                                </a:rPr>
                                <m:t>𝑢</m:t>
                              </m:r>
                            </m:num>
                            <m:den>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𝑦</m:t>
                                  </m:r>
                                </m:e>
                                <m:sup>
                                  <m:r>
                                    <a:rPr lang="en-US" altLang="zh-CN" i="1">
                                      <a:latin typeface="Cambria Math" panose="02040503050406030204" pitchFamily="18" charset="0"/>
                                      <a:ea typeface="楷体" panose="02010609060101010101" pitchFamily="49" charset="-122"/>
                                    </a:rPr>
                                    <m:t>2</m:t>
                                  </m:r>
                                </m:sup>
                              </m:sSup>
                            </m:den>
                          </m:f>
                          <m:r>
                            <a:rPr lang="en-US" altLang="zh-CN" i="1">
                              <a:latin typeface="Cambria Math" panose="02040503050406030204" pitchFamily="18" charset="0"/>
                              <a:ea typeface="楷体" panose="02010609060101010101" pitchFamily="49" charset="-122"/>
                            </a:rPr>
                            <m:t>+</m:t>
                          </m:r>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m:t>
                                  </m:r>
                                </m:e>
                                <m:sup>
                                  <m:r>
                                    <a:rPr lang="en-US" altLang="zh-CN" i="1">
                                      <a:latin typeface="Cambria Math" panose="02040503050406030204" pitchFamily="18" charset="0"/>
                                      <a:ea typeface="楷体" panose="02010609060101010101" pitchFamily="49" charset="-122"/>
                                    </a:rPr>
                                    <m:t>2</m:t>
                                  </m:r>
                                </m:sup>
                              </m:sSup>
                              <m:r>
                                <a:rPr lang="en-US" altLang="zh-CN" i="1">
                                  <a:latin typeface="Cambria Math" panose="02040503050406030204" pitchFamily="18" charset="0"/>
                                  <a:ea typeface="楷体" panose="02010609060101010101" pitchFamily="49" charset="-122"/>
                                </a:rPr>
                                <m:t>𝑢</m:t>
                              </m:r>
                            </m:num>
                            <m:den>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𝑧</m:t>
                                  </m:r>
                                </m:e>
                                <m:sup>
                                  <m:r>
                                    <a:rPr lang="en-US" altLang="zh-CN" i="1">
                                      <a:latin typeface="Cambria Math" panose="02040503050406030204" pitchFamily="18" charset="0"/>
                                      <a:ea typeface="楷体" panose="02010609060101010101" pitchFamily="49" charset="-122"/>
                                    </a:rPr>
                                    <m:t>2</m:t>
                                  </m:r>
                                </m:sup>
                              </m:sSup>
                            </m:den>
                          </m:f>
                        </m:e>
                      </m:d>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𝑓</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𝑥</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𝑦</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𝑧</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𝑡</m:t>
                      </m:r>
                      <m:r>
                        <a:rPr lang="en-US" altLang="zh-CN" i="1">
                          <a:latin typeface="Cambria Math" panose="02040503050406030204" pitchFamily="18" charset="0"/>
                          <a:ea typeface="楷体" panose="02010609060101010101" pitchFamily="49" charset="-122"/>
                        </a:rPr>
                        <m:t>)</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初始条件：</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𝑢</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𝑧</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𝜑</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𝑧</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约束条件：</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𝑢</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𝑡</m:t>
                                  </m:r>
                                </m:den>
                              </m:f>
                            </m:e>
                          </m:d>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sub>
                      </m:s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𝜓</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𝑧</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88169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三维波动方程分解</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根据前面的推导，三维波动方程也只需要导出下面方程的解，即可导出完整解：</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a:latin typeface="Cambria Math" panose="02040503050406030204" pitchFamily="18" charset="0"/>
                            </a:rPr>
                          </m:ctrlPr>
                        </m:dPr>
                        <m:e>
                          <m:m>
                            <m:mPr>
                              <m:mcs>
                                <m:mc>
                                  <m:mcPr>
                                    <m:count m:val="1"/>
                                    <m:mcJc m:val="center"/>
                                  </m:mcPr>
                                </m:mc>
                              </m:mcs>
                              <m:ctrlPr>
                                <a:rPr lang="en-US" altLang="zh-CN" i="1">
                                  <a:latin typeface="Cambria Math" panose="02040503050406030204" pitchFamily="18" charset="0"/>
                                </a:rPr>
                              </m:ctrlPr>
                            </m:mPr>
                            <m:mr>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𝑢</m:t>
                                    </m:r>
                                  </m:num>
                                  <m:den>
                                    <m:r>
                                      <m:rPr>
                                        <m:brk m:alnAt="7"/>
                                      </m:rPr>
                                      <a:rPr lang="en-US" altLang="zh-CN" i="1">
                                        <a:latin typeface="Cambria Math" panose="02040503050406030204" pitchFamily="18" charset="0"/>
                                      </a:rPr>
                                      <m:t>𝜕</m:t>
                                    </m:r>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𝑡</m:t>
                                        </m:r>
                                      </m:e>
                                      <m:sup>
                                        <m:r>
                                          <m:rPr>
                                            <m:brk m:alnAt="7"/>
                                          </m:rPr>
                                          <a:rPr lang="en-US" altLang="zh-CN" i="1">
                                            <a:latin typeface="Cambria Math" panose="02040503050406030204" pitchFamily="18" charset="0"/>
                                          </a:rPr>
                                          <m:t>2</m:t>
                                        </m:r>
                                      </m:sup>
                                    </m:sSup>
                                  </m:den>
                                </m:f>
                                <m:r>
                                  <m:rPr>
                                    <m:brk m:alnAt="7"/>
                                  </m:rPr>
                                  <a:rPr lang="en-US" altLang="zh-CN" i="1">
                                    <a:latin typeface="Cambria Math" panose="02040503050406030204" pitchFamily="18" charset="0"/>
                                  </a:rPr>
                                  <m:t>−</m:t>
                                </m:r>
                                <m:sSup>
                                  <m:sSupPr>
                                    <m:ctrlPr>
                                      <a:rPr lang="en-US" altLang="zh-CN" i="1">
                                        <a:latin typeface="Cambria Math" panose="02040503050406030204" pitchFamily="18" charset="0"/>
                                      </a:rPr>
                                    </m:ctrlPr>
                                  </m:sSupPr>
                                  <m:e>
                                    <m:r>
                                      <m:rPr>
                                        <m:brk m:alnAt="7"/>
                                      </m:rPr>
                                      <a:rPr lang="en-US" altLang="zh-CN" i="1">
                                        <a:latin typeface="Cambria Math" panose="02040503050406030204" pitchFamily="18" charset="0"/>
                                      </a:rPr>
                                      <m:t>𝑎</m:t>
                                    </m:r>
                                  </m:e>
                                  <m:sup>
                                    <m:r>
                                      <m:rPr>
                                        <m:brk m:alnAt="7"/>
                                      </m:rPr>
                                      <a:rPr lang="en-US" altLang="zh-CN" i="1">
                                        <a:latin typeface="Cambria Math" panose="02040503050406030204" pitchFamily="18" charset="0"/>
                                      </a:rPr>
                                      <m:t>2</m:t>
                                    </m:r>
                                  </m:sup>
                                </m:sSup>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𝑢</m:t>
                                        </m:r>
                                      </m:num>
                                      <m:den>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𝑢</m:t>
                                        </m:r>
                                      </m:num>
                                      <m:den>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i="1">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𝑢</m:t>
                                        </m:r>
                                      </m:num>
                                      <m:den>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i="1">
                                                <a:latin typeface="Cambria Math" panose="02040503050406030204" pitchFamily="18" charset="0"/>
                                              </a:rPr>
                                              <m:t>2</m:t>
                                            </m:r>
                                          </m:sup>
                                        </m:sSup>
                                      </m:den>
                                    </m:f>
                                  </m:e>
                                </m:d>
                                <m:r>
                                  <a:rPr lang="en-US" altLang="zh-CN" i="1">
                                    <a:latin typeface="Cambria Math" panose="02040503050406030204" pitchFamily="18" charset="0"/>
                                  </a:rPr>
                                  <m:t>=0</m:t>
                                </m:r>
                              </m:e>
                            </m:mr>
                            <m:m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𝑢</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𝑡</m:t>
                                    </m:r>
                                  </m:den>
                                </m:f>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rPr>
                                      <m:t>𝑡</m:t>
                                    </m:r>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e>
                            </m:mr>
                            <m:mr>
                              <m:e>
                                <m:r>
                                  <a:rPr lang="en-US" altLang="zh-CN" b="0" i="1" smtClean="0">
                                    <a:latin typeface="Cambria Math" panose="02040503050406030204" pitchFamily="18" charset="0"/>
                                  </a:rPr>
                                  <m:t>𝑢</m:t>
                                </m:r>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rPr>
                                      <m:t>𝑡</m:t>
                                    </m:r>
                                    <m:r>
                                      <a:rPr lang="en-US" altLang="zh-CN" i="1">
                                        <a:latin typeface="Cambria Math" panose="02040503050406030204" pitchFamily="18" charset="0"/>
                                      </a:rPr>
                                      <m:t>=0</m:t>
                                    </m:r>
                                  </m:sub>
                                </m:sSub>
                                <m:r>
                                  <a:rPr lang="en-US" altLang="zh-CN" i="1">
                                    <a:latin typeface="Cambria Math" panose="02040503050406030204" pitchFamily="18" charset="0"/>
                                  </a:rPr>
                                  <m:t>=0</m:t>
                                </m:r>
                              </m:e>
                            </m:mr>
                          </m:m>
                        </m:e>
                      </m:d>
                    </m:oMath>
                  </m:oMathPara>
                </a14:m>
                <a:endParaRPr lang="en-US" altLang="zh-CN" dirty="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381" r="-1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94316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球面平均法降维</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对第一式式在球面</a:t>
                </a:r>
                <a14:m>
                  <m:oMath xmlns:m="http://schemas.openxmlformats.org/officeDocument/2006/math">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𝐵</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𝑧</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 </m:t>
                    </m:r>
                    <m:r>
                      <a:rPr lang="en-US" altLang="zh-CN" i="1">
                        <a:latin typeface="Cambria Math" panose="02040503050406030204" pitchFamily="18" charset="0"/>
                        <a:ea typeface="楷体" panose="02010609060101010101" pitchFamily="49" charset="-122"/>
                        <a:cs typeface="Times New Roman" panose="02020603050405020304" pitchFamily="18" charset="0"/>
                      </a:rPr>
                      <m:t>𝑟</m:t>
                    </m:r>
                    <m:r>
                      <a:rPr lang="en-US" altLang="zh-CN" i="1">
                        <a:latin typeface="Cambria Math" panose="02040503050406030204" pitchFamily="18" charset="0"/>
                        <a:ea typeface="楷体" panose="02010609060101010101" pitchFamily="49" charset="-122"/>
                        <a:cs typeface="Times New Roman" panose="02020603050405020304" pitchFamily="18" charset="0"/>
                      </a:rPr>
                      <m:t>)</m:t>
                    </m:r>
                  </m:oMath>
                </a14:m>
                <a:r>
                  <a:rPr lang="zh-CN" altLang="en-US" dirty="0">
                    <a:latin typeface="Times New Roman" panose="02020603050405020304" pitchFamily="18" charset="0"/>
                    <a:ea typeface="楷体" panose="02010609060101010101" pitchFamily="49" charset="-122"/>
                    <a:cs typeface="Times New Roman" panose="02020603050405020304" pitchFamily="18" charset="0"/>
                  </a:rPr>
                  <a:t>两边积分，把</a:t>
                </a:r>
                <a:r>
                  <a:rPr lang="en-US" altLang="ja-JP" dirty="0">
                    <a:latin typeface="Times New Roman" panose="02020603050405020304" pitchFamily="18" charset="0"/>
                    <a:ea typeface="楷体" panose="02010609060101010101" pitchFamily="49" charset="-122"/>
                    <a:cs typeface="Times New Roman" panose="02020603050405020304" pitchFamily="18" charset="0"/>
                  </a:rPr>
                  <a:t>u</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在</a:t>
                </a:r>
                <a14:m>
                  <m:oMath xmlns:m="http://schemas.openxmlformats.org/officeDocument/2006/math">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𝐵</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𝑧</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 </m:t>
                    </m:r>
                    <m:r>
                      <a:rPr lang="en-US" altLang="zh-CN" i="1">
                        <a:latin typeface="Cambria Math" panose="02040503050406030204" pitchFamily="18" charset="0"/>
                        <a:ea typeface="楷体" panose="02010609060101010101" pitchFamily="49" charset="-122"/>
                        <a:cs typeface="Times New Roman" panose="02020603050405020304" pitchFamily="18" charset="0"/>
                      </a:rPr>
                      <m:t>𝑟</m:t>
                    </m:r>
                    <m:r>
                      <a:rPr lang="en-US" altLang="zh-CN" i="1">
                        <a:latin typeface="Cambria Math" panose="02040503050406030204" pitchFamily="18" charset="0"/>
                        <a:ea typeface="楷体" panose="02010609060101010101" pitchFamily="49" charset="-122"/>
                        <a:cs typeface="Times New Roman" panose="02020603050405020304" pitchFamily="18" charset="0"/>
                      </a:rPr>
                      <m:t>)</m:t>
                    </m:r>
                  </m:oMath>
                </a14:m>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均值记为</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v</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，利用前面的结果</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，可以导出</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楷体" panose="02010609060101010101" pitchFamily="49" charset="-122"/>
                          <a:cs typeface="Times New Roman" panose="02020603050405020304" pitchFamily="18" charset="0"/>
                        </a:rPr>
                        <m:t>4</m:t>
                      </m:r>
                      <m:r>
                        <a:rPr lang="en-US" altLang="zh-CN" i="1">
                          <a:latin typeface="Cambria Math" panose="02040503050406030204" pitchFamily="18" charset="0"/>
                          <a:ea typeface="楷体" panose="02010609060101010101" pitchFamily="49" charset="-122"/>
                          <a:cs typeface="Times New Roman" panose="02020603050405020304" pitchFamily="18" charset="0"/>
                        </a:rPr>
                        <m:t>𝜋</m:t>
                      </m:r>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𝑟</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2</m:t>
                          </m:r>
                        </m:sup>
                      </m:sSup>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i="1">
                              <a:latin typeface="Cambria Math" panose="02040503050406030204" pitchFamily="18" charset="0"/>
                              <a:ea typeface="楷体" panose="02010609060101010101" pitchFamily="49" charset="-122"/>
                              <a:cs typeface="Times New Roman" panose="02020603050405020304" pitchFamily="18" charset="0"/>
                            </a:rPr>
                            <m:t>𝑣</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𝑡</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2</m:t>
                              </m:r>
                            </m:sup>
                          </m:sSup>
                        </m:den>
                      </m:f>
                      <m:r>
                        <a:rPr lang="en-US" altLang="zh-CN" i="1">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𝑎</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i="1">
                          <a:latin typeface="Cambria Math" panose="02040503050406030204" pitchFamily="18" charset="0"/>
                          <a:ea typeface="楷体" panose="02010609060101010101" pitchFamily="49" charset="-122"/>
                          <a:cs typeface="Times New Roman" panose="02020603050405020304" pitchFamily="18" charset="0"/>
                        </a:rPr>
                        <m:t>4</m:t>
                      </m:r>
                      <m:r>
                        <a:rPr lang="en-US" altLang="zh-CN" i="1">
                          <a:latin typeface="Cambria Math" panose="02040503050406030204" pitchFamily="18" charset="0"/>
                          <a:ea typeface="楷体" panose="02010609060101010101" pitchFamily="49" charset="-122"/>
                          <a:cs typeface="Times New Roman" panose="02020603050405020304" pitchFamily="18" charset="0"/>
                        </a:rPr>
                        <m:t>𝜋</m:t>
                      </m:r>
                      <m:r>
                        <a:rPr lang="en-US" altLang="zh-CN" i="1">
                          <a:latin typeface="Cambria Math" panose="02040503050406030204" pitchFamily="18" charset="0"/>
                          <a:ea typeface="楷体" panose="02010609060101010101" pitchFamily="49" charset="-122"/>
                          <a:cs typeface="Times New Roman" panose="02020603050405020304" pitchFamily="18" charset="0"/>
                        </a:rPr>
                        <m:t>𝑟</m:t>
                      </m:r>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𝑟</m:t>
                          </m:r>
                        </m:den>
                      </m:f>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a:latin typeface="Cambria Math" panose="02040503050406030204" pitchFamily="18" charset="0"/>
                                  <a:ea typeface="楷体" panose="02010609060101010101" pitchFamily="49" charset="-122"/>
                                  <a:cs typeface="Times New Roman" panose="02020603050405020304" pitchFamily="18" charset="0"/>
                                </a:rPr>
                                <m:t>𝑟𝑣</m:t>
                              </m:r>
                            </m:e>
                          </m:d>
                        </m:num>
                        <m:den>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𝑟</m:t>
                          </m:r>
                        </m:den>
                      </m:f>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两边同除以</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πr</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，把</a:t>
                </a:r>
                <a:r>
                  <a:rPr lang="en-US" altLang="zh-CN" i="1" dirty="0" err="1">
                    <a:latin typeface="Times New Roman" panose="02020603050405020304" pitchFamily="18" charset="0"/>
                    <a:ea typeface="楷体" panose="02010609060101010101" pitchFamily="49" charset="-122"/>
                    <a:cs typeface="Times New Roman" panose="02020603050405020304" pitchFamily="18" charset="0"/>
                  </a:rPr>
                  <a:t>rv</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视为一个整体，有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𝑟𝑣</m:t>
                          </m:r>
                          <m:r>
                            <a:rPr lang="en-US" altLang="zh-CN" i="1">
                              <a:latin typeface="Cambria Math" panose="02040503050406030204" pitchFamily="18" charset="0"/>
                              <a:ea typeface="楷体" panose="02010609060101010101" pitchFamily="49" charset="-122"/>
                              <a:cs typeface="Times New Roman" panose="02020603050405020304" pitchFamily="18" charset="0"/>
                            </a:rPr>
                            <m:t>)</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𝑡</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2</m:t>
                              </m:r>
                            </m:sup>
                          </m:sSup>
                        </m:den>
                      </m:f>
                      <m:r>
                        <a:rPr lang="en-US" altLang="zh-CN" i="1">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𝑎</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2</m:t>
                          </m:r>
                        </m:sup>
                      </m:sSup>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𝑟</m:t>
                          </m:r>
                        </m:den>
                      </m:f>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a:latin typeface="Cambria Math" panose="02040503050406030204" pitchFamily="18" charset="0"/>
                                  <a:ea typeface="楷体" panose="02010609060101010101" pitchFamily="49" charset="-122"/>
                                  <a:cs typeface="Times New Roman" panose="02020603050405020304" pitchFamily="18" charset="0"/>
                                </a:rPr>
                                <m:t>𝑟𝑣</m:t>
                              </m:r>
                            </m:e>
                          </m:d>
                        </m:num>
                        <m:den>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𝑟</m:t>
                          </m:r>
                        </m:den>
                      </m:f>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上式即转化为一个关于</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rv</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的一维波动方程</a:t>
                </a:r>
                <a:endPar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r="-61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48325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球面平均法降维</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利用一维波动方程的求解结果，可以导出上面方程的解为：</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𝑟𝑣</m:t>
                      </m:r>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1</m:t>
                          </m:r>
                        </m:num>
                        <m:den>
                          <m:r>
                            <a:rPr lang="en-US" altLang="zh-CN" b="0" i="1" smtClean="0">
                              <a:latin typeface="Cambria Math" panose="02040503050406030204" pitchFamily="18" charset="0"/>
                              <a:ea typeface="楷体" panose="02010609060101010101" pitchFamily="49" charset="-122"/>
                            </a:rPr>
                            <m:t>2</m:t>
                          </m:r>
                          <m:r>
                            <a:rPr lang="en-US" altLang="zh-CN" b="0" i="1" smtClean="0">
                              <a:latin typeface="Cambria Math" panose="02040503050406030204" pitchFamily="18" charset="0"/>
                              <a:ea typeface="楷体" panose="02010609060101010101" pitchFamily="49" charset="-122"/>
                            </a:rPr>
                            <m:t>𝑎</m:t>
                          </m:r>
                        </m:den>
                      </m:f>
                      <m:nary>
                        <m:naryPr>
                          <m:ctrlPr>
                            <a:rPr lang="en-US" altLang="zh-CN" b="0" i="1" smtClean="0">
                              <a:latin typeface="Cambria Math" panose="02040503050406030204" pitchFamily="18" charset="0"/>
                              <a:ea typeface="楷体" panose="02010609060101010101" pitchFamily="49" charset="-122"/>
                            </a:rPr>
                          </m:ctrlPr>
                        </m:naryPr>
                        <m:sub>
                          <m:r>
                            <m:rPr>
                              <m:brk m:alnAt="23"/>
                            </m:rPr>
                            <a:rPr lang="en-US" altLang="zh-CN" b="0" i="1" smtClean="0">
                              <a:latin typeface="Cambria Math" panose="02040503050406030204" pitchFamily="18" charset="0"/>
                              <a:ea typeface="楷体" panose="02010609060101010101" pitchFamily="49" charset="-122"/>
                            </a:rPr>
                            <m:t>𝑟</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𝑎𝑡</m:t>
                          </m:r>
                        </m:sub>
                        <m:sup>
                          <m:r>
                            <a:rPr lang="en-US" altLang="zh-CN" b="0" i="1" smtClean="0">
                              <a:latin typeface="Cambria Math" panose="02040503050406030204" pitchFamily="18" charset="0"/>
                              <a:ea typeface="楷体" panose="02010609060101010101" pitchFamily="49" charset="-122"/>
                            </a:rPr>
                            <m:t>𝑟</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𝑎𝑡</m:t>
                          </m:r>
                        </m:sup>
                        <m:e>
                          <m:d>
                            <m:dPr>
                              <m:ctrlPr>
                                <a:rPr lang="en-US" altLang="zh-CN" b="0" i="1" smtClean="0">
                                  <a:latin typeface="Cambria Math" panose="02040503050406030204" pitchFamily="18" charset="0"/>
                                  <a:ea typeface="楷体" panose="02010609060101010101" pitchFamily="49" charset="-122"/>
                                </a:rPr>
                              </m:ctrlPr>
                            </m:dPr>
                            <m:e>
                              <m:f>
                                <m:fPr>
                                  <m:ctrlPr>
                                    <a:rPr lang="en-US" altLang="zh-CN" i="1">
                                      <a:latin typeface="Cambria Math" panose="02040503050406030204" pitchFamily="18" charset="0"/>
                                      <a:ea typeface="楷体" panose="02010609060101010101" pitchFamily="49" charset="-122"/>
                                    </a:rPr>
                                  </m:ctrlPr>
                                </m:fPr>
                                <m:num>
                                  <m:r>
                                    <a:rPr lang="en-US" altLang="zh-CN" i="1">
                                      <a:latin typeface="Cambria Math" panose="02040503050406030204" pitchFamily="18" charset="0"/>
                                      <a:ea typeface="楷体" panose="02010609060101010101" pitchFamily="49" charset="-122"/>
                                    </a:rPr>
                                    <m:t>1</m:t>
                                  </m:r>
                                </m:num>
                                <m:den>
                                  <m:r>
                                    <a:rPr lang="en-US" altLang="zh-CN" i="1">
                                      <a:latin typeface="Cambria Math" panose="02040503050406030204" pitchFamily="18" charset="0"/>
                                      <a:ea typeface="楷体" panose="02010609060101010101" pitchFamily="49" charset="-122"/>
                                    </a:rPr>
                                    <m:t>4</m:t>
                                  </m:r>
                                  <m:r>
                                    <a:rPr lang="en-US" altLang="zh-CN" i="1">
                                      <a:latin typeface="Cambria Math" panose="02040503050406030204" pitchFamily="18" charset="0"/>
                                      <a:ea typeface="楷体" panose="02010609060101010101" pitchFamily="49" charset="-122"/>
                                    </a:rPr>
                                    <m:t>𝜋</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𝜉</m:t>
                                      </m:r>
                                    </m:e>
                                    <m:sup>
                                      <m:r>
                                        <a:rPr lang="en-US" altLang="zh-CN" b="0" i="1" smtClean="0">
                                          <a:latin typeface="Cambria Math" panose="02040503050406030204" pitchFamily="18" charset="0"/>
                                          <a:ea typeface="楷体" panose="02010609060101010101" pitchFamily="49" charset="-122"/>
                                        </a:rPr>
                                        <m:t>2</m:t>
                                      </m:r>
                                    </m:sup>
                                  </m:sSup>
                                </m:den>
                              </m:f>
                              <m:nary>
                                <m:naryPr>
                                  <m:chr m:val="∯"/>
                                  <m:ctrlPr>
                                    <a:rPr lang="en-US" altLang="zh-CN" i="1">
                                      <a:latin typeface="Cambria Math" panose="02040503050406030204" pitchFamily="18" charset="0"/>
                                      <a:ea typeface="楷体" panose="02010609060101010101" pitchFamily="49" charset="-122"/>
                                    </a:rPr>
                                  </m:ctrlPr>
                                </m:naryPr>
                                <m:sub>
                                  <m:r>
                                    <m:rPr>
                                      <m:brk m:alnAt="23"/>
                                    </m:rPr>
                                    <a:rPr lang="en-US" altLang="zh-CN" i="1">
                                      <a:latin typeface="Cambria Math" panose="02040503050406030204" pitchFamily="18" charset="0"/>
                                      <a:ea typeface="楷体" panose="02010609060101010101" pitchFamily="49" charset="-122"/>
                                    </a:rPr>
                                    <m:t>𝐵</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𝑃</m:t>
                                  </m:r>
                                  <m:r>
                                    <a:rPr lang="en-US" altLang="zh-CN" i="1">
                                      <a:latin typeface="Cambria Math" panose="02040503050406030204" pitchFamily="18" charset="0"/>
                                      <a:ea typeface="楷体" panose="02010609060101010101" pitchFamily="49" charset="-122"/>
                                    </a:rPr>
                                    <m:t>, </m:t>
                                  </m:r>
                                  <m:r>
                                    <a:rPr lang="en-US" altLang="zh-CN" b="0" i="1" smtClean="0">
                                      <a:latin typeface="Cambria Math" panose="02040503050406030204" pitchFamily="18" charset="0"/>
                                      <a:ea typeface="楷体" panose="02010609060101010101" pitchFamily="49" charset="-122"/>
                                    </a:rPr>
                                    <m:t>𝜉</m:t>
                                  </m:r>
                                  <m:r>
                                    <a:rPr lang="en-US" altLang="zh-CN" i="1">
                                      <a:latin typeface="Cambria Math" panose="02040503050406030204" pitchFamily="18" charset="0"/>
                                      <a:ea typeface="楷体" panose="02010609060101010101" pitchFamily="49" charset="-122"/>
                                    </a:rPr>
                                    <m:t>)</m:t>
                                  </m:r>
                                </m:sub>
                                <m:sup>
                                  <m:r>
                                    <a:rPr lang="en-US" altLang="zh-CN" i="1">
                                      <a:latin typeface="Cambria Math" panose="02040503050406030204" pitchFamily="18" charset="0"/>
                                      <a:ea typeface="楷体" panose="02010609060101010101" pitchFamily="49" charset="-122"/>
                                    </a:rPr>
                                    <m:t> </m:t>
                                  </m:r>
                                </m:sup>
                                <m:e>
                                  <m:sSub>
                                    <m:sSubPr>
                                      <m:ctrlPr>
                                        <a:rPr lang="en-US" altLang="zh-CN" i="1">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𝜉</m:t>
                                      </m:r>
                                      <m:r>
                                        <a:rPr lang="en-US" altLang="zh-CN" i="1">
                                          <a:latin typeface="Cambria Math" panose="02040503050406030204" pitchFamily="18" charset="0"/>
                                          <a:ea typeface="楷体" panose="02010609060101010101" pitchFamily="49" charset="-122"/>
                                        </a:rPr>
                                        <m:t>𝑣</m:t>
                                      </m:r>
                                    </m:e>
                                    <m:sub>
                                      <m:r>
                                        <a:rPr lang="en-US" altLang="zh-CN" i="1">
                                          <a:latin typeface="Cambria Math" panose="02040503050406030204" pitchFamily="18" charset="0"/>
                                          <a:ea typeface="楷体" panose="02010609060101010101" pitchFamily="49" charset="-122"/>
                                        </a:rPr>
                                        <m:t>𝑡</m:t>
                                      </m:r>
                                    </m:sub>
                                  </m:sSub>
                                </m:e>
                              </m:nary>
                              <m:r>
                                <a:rPr lang="en-US" altLang="zh-CN" b="0" i="1" smtClean="0">
                                  <a:latin typeface="Cambria Math" panose="02040503050406030204" pitchFamily="18" charset="0"/>
                                  <a:ea typeface="楷体" panose="02010609060101010101" pitchFamily="49" charset="-122"/>
                                </a:rPr>
                                <m:t>𝑑𝐴</m:t>
                              </m:r>
                            </m:e>
                          </m:d>
                          <m:r>
                            <a:rPr lang="en-US" altLang="zh-CN" b="0" i="1" smtClean="0">
                              <a:latin typeface="Cambria Math" panose="02040503050406030204" pitchFamily="18" charset="0"/>
                              <a:ea typeface="楷体" panose="02010609060101010101" pitchFamily="49" charset="-122"/>
                            </a:rPr>
                            <m:t>𝑑</m:t>
                          </m:r>
                          <m:r>
                            <a:rPr lang="en-US" altLang="zh-CN" b="0" i="1" smtClean="0">
                              <a:latin typeface="Cambria Math" panose="02040503050406030204" pitchFamily="18" charset="0"/>
                              <a:ea typeface="楷体" panose="02010609060101010101" pitchFamily="49" charset="-122"/>
                            </a:rPr>
                            <m:t>𝜉</m:t>
                          </m:r>
                        </m:e>
                      </m:nary>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两边同除以</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r</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，并令</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r</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，导出</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u</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在</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P</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点的值：</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𝑢</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den>
                      </m:f>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4</m:t>
                          </m:r>
                          <m:r>
                            <a:rPr lang="en-US" altLang="zh-CN" i="1">
                              <a:latin typeface="Cambria Math" panose="02040503050406030204" pitchFamily="18" charset="0"/>
                              <a:ea typeface="楷体" panose="02010609060101010101" pitchFamily="49" charset="-122"/>
                              <a:cs typeface="Times New Roman" panose="02020603050405020304" pitchFamily="18" charset="0"/>
                            </a:rPr>
                            <m:t>𝜋</m:t>
                          </m:r>
                          <m:r>
                            <a:rPr lang="en-US" altLang="zh-CN" i="1">
                              <a:latin typeface="Cambria Math" panose="02040503050406030204" pitchFamily="18" charset="0"/>
                              <a:ea typeface="楷体" panose="02010609060101010101" pitchFamily="49" charset="-122"/>
                              <a:cs typeface="Times New Roman" panose="02020603050405020304" pitchFamily="18" charset="0"/>
                            </a:rPr>
                            <m:t>𝑎𝑡</m:t>
                          </m:r>
                        </m:den>
                      </m:f>
                      <m:nary>
                        <m:naryPr>
                          <m: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𝐵</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𝑃</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𝑎𝑡</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ub>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 </m:t>
                          </m:r>
                        </m:sup>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𝜓</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𝑑𝐴</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e>
                      </m:nary>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2</m:t>
                          </m:r>
                          <m:r>
                            <a:rPr lang="en-US" altLang="zh-CN" i="1">
                              <a:latin typeface="Cambria Math" panose="02040503050406030204" pitchFamily="18" charset="0"/>
                              <a:ea typeface="楷体" panose="02010609060101010101" pitchFamily="49" charset="-122"/>
                              <a:cs typeface="Times New Roman" panose="02020603050405020304" pitchFamily="18" charset="0"/>
                            </a:rPr>
                            <m:t>𝑎</m:t>
                          </m:r>
                        </m:den>
                      </m:f>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4</m:t>
                          </m:r>
                          <m:r>
                            <a:rPr lang="en-US" altLang="zh-CN" i="1">
                              <a:latin typeface="Cambria Math" panose="02040503050406030204" pitchFamily="18" charset="0"/>
                              <a:ea typeface="楷体" panose="02010609060101010101" pitchFamily="49" charset="-122"/>
                              <a:cs typeface="Times New Roman" panose="02020603050405020304" pitchFamily="18" charset="0"/>
                            </a:rPr>
                            <m:t>𝜋</m:t>
                          </m:r>
                          <m:r>
                            <a:rPr lang="en-US" altLang="zh-CN" i="1">
                              <a:latin typeface="Cambria Math" panose="02040503050406030204" pitchFamily="18" charset="0"/>
                              <a:ea typeface="楷体" panose="02010609060101010101" pitchFamily="49" charset="-122"/>
                              <a:cs typeface="Times New Roman" panose="02020603050405020304" pitchFamily="18" charset="0"/>
                            </a:rPr>
                            <m:t>𝑎𝑡</m:t>
                          </m:r>
                        </m:den>
                      </m:f>
                      <m:nary>
                        <m:naryPr>
                          <m:chr m:val="∬"/>
                          <m:ctrlPr>
                            <a:rPr lang="en-US" altLang="zh-CN" i="1">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i="1">
                              <a:latin typeface="Cambria Math" panose="02040503050406030204" pitchFamily="18" charset="0"/>
                              <a:ea typeface="楷体" panose="02010609060101010101" pitchFamily="49" charset="-122"/>
                              <a:cs typeface="Times New Roman" panose="02020603050405020304" pitchFamily="18" charset="0"/>
                            </a:rPr>
                            <m:t>𝐵</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𝑃</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𝑎𝑡</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ub>
                        <m:sup>
                          <m:r>
                            <a:rPr lang="en-US" altLang="zh-CN" i="1">
                              <a:latin typeface="Cambria Math" panose="02040503050406030204" pitchFamily="18" charset="0"/>
                              <a:ea typeface="楷体" panose="02010609060101010101" pitchFamily="49" charset="-122"/>
                              <a:cs typeface="Times New Roman" panose="02020603050405020304" pitchFamily="18" charset="0"/>
                            </a:rPr>
                            <m:t> </m:t>
                          </m:r>
                        </m:sup>
                        <m:e>
                          <m:r>
                            <a:rPr lang="en-US" altLang="zh-CN" i="1">
                              <a:latin typeface="Cambria Math" panose="02040503050406030204" pitchFamily="18" charset="0"/>
                              <a:ea typeface="楷体" panose="02010609060101010101" pitchFamily="49" charset="-122"/>
                              <a:cs typeface="Times New Roman" panose="02020603050405020304" pitchFamily="18" charset="0"/>
                            </a:rPr>
                            <m:t>𝜓</m:t>
                          </m:r>
                          <m:r>
                            <a:rPr lang="en-US" altLang="zh-CN" i="1">
                              <a:latin typeface="Cambria Math" panose="02040503050406030204" pitchFamily="18" charset="0"/>
                              <a:ea typeface="楷体" panose="02010609060101010101" pitchFamily="49" charset="-122"/>
                              <a:cs typeface="Times New Roman" panose="02020603050405020304" pitchFamily="18" charset="0"/>
                            </a:rPr>
                            <m:t>𝑑𝐴</m:t>
                          </m:r>
                        </m:e>
                      </m:nary>
                    </m:oMath>
                  </m:oMathPara>
                </a14:m>
                <a:endParaRPr lang="en-US" altLang="zh-CN" i="1" dirty="0" smtClean="0">
                  <a:latin typeface="Cambria Math" panose="020405030504060302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4</m:t>
                          </m:r>
                          <m:r>
                            <a:rPr lang="en-US" altLang="zh-CN" i="1">
                              <a:latin typeface="Cambria Math" panose="02040503050406030204" pitchFamily="18" charset="0"/>
                              <a:ea typeface="楷体" panose="02010609060101010101" pitchFamily="49" charset="-122"/>
                              <a:cs typeface="Times New Roman" panose="02020603050405020304" pitchFamily="18" charset="0"/>
                            </a:rPr>
                            <m:t>𝜋</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𝑎</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i="1">
                              <a:latin typeface="Cambria Math" panose="02040503050406030204" pitchFamily="18" charset="0"/>
                              <a:ea typeface="楷体" panose="02010609060101010101" pitchFamily="49" charset="-122"/>
                              <a:cs typeface="Times New Roman" panose="02020603050405020304" pitchFamily="18" charset="0"/>
                            </a:rPr>
                            <m:t>𝑡</m:t>
                          </m:r>
                        </m:den>
                      </m:f>
                      <m:nary>
                        <m:naryPr>
                          <m:chr m:val="∬"/>
                          <m:ctrlPr>
                            <a:rPr lang="en-US" altLang="zh-CN" i="1">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i="1">
                              <a:latin typeface="Cambria Math" panose="02040503050406030204" pitchFamily="18" charset="0"/>
                              <a:ea typeface="楷体" panose="02010609060101010101" pitchFamily="49" charset="-122"/>
                              <a:cs typeface="Times New Roman" panose="02020603050405020304" pitchFamily="18" charset="0"/>
                            </a:rPr>
                            <m:t>𝐵</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𝑃</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𝑎𝑡</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ub>
                        <m:sup>
                          <m:r>
                            <a:rPr lang="en-US" altLang="zh-CN" i="1">
                              <a:latin typeface="Cambria Math" panose="02040503050406030204" pitchFamily="18" charset="0"/>
                              <a:ea typeface="楷体" panose="02010609060101010101" pitchFamily="49" charset="-122"/>
                              <a:cs typeface="Times New Roman" panose="02020603050405020304" pitchFamily="18" charset="0"/>
                            </a:rPr>
                            <m:t> </m:t>
                          </m:r>
                        </m:sup>
                        <m:e>
                          <m:r>
                            <a:rPr lang="en-US" altLang="zh-CN" i="1">
                              <a:latin typeface="Cambria Math" panose="02040503050406030204" pitchFamily="18" charset="0"/>
                              <a:ea typeface="楷体" panose="02010609060101010101" pitchFamily="49" charset="-122"/>
                              <a:cs typeface="Times New Roman" panose="02020603050405020304" pitchFamily="18" charset="0"/>
                            </a:rPr>
                            <m:t>𝜓</m:t>
                          </m:r>
                          <m:r>
                            <a:rPr lang="en-US" altLang="zh-CN" i="1">
                              <a:latin typeface="Cambria Math" panose="02040503050406030204" pitchFamily="18" charset="0"/>
                              <a:ea typeface="楷体" panose="02010609060101010101" pitchFamily="49" charset="-122"/>
                              <a:cs typeface="Times New Roman" panose="02020603050405020304" pitchFamily="18" charset="0"/>
                            </a:rPr>
                            <m:t>𝑑𝐴</m:t>
                          </m:r>
                        </m:e>
                      </m:nary>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381" r="-1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9754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利用极限求解函数方程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因此有：</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𝑐𝑚</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𝑛</m:t>
                          </m:r>
                        </m:den>
                      </m:f>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𝑐𝑥</m:t>
                      </m:r>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对于任意的实数</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，构造有理数序列</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i="1" baseline="-25000" dirty="0" err="1" smtClean="0">
                    <a:latin typeface="Times New Roman" panose="02020603050405020304" pitchFamily="18" charset="0"/>
                    <a:ea typeface="楷体" panose="02010609060101010101" pitchFamily="49" charset="-122"/>
                    <a:cs typeface="Times New Roman" panose="02020603050405020304" pitchFamily="18" charset="0"/>
                  </a:rPr>
                  <a:t>k</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，满足</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uncPr>
                        <m:fName>
                          <m:limLow>
                            <m:limLow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limLowPr>
                            <m:e>
                              <m:r>
                                <m:rPr>
                                  <m:sty m:val="p"/>
                                </m:rPr>
                                <a:rPr lang="en-US" altLang="zh-CN" b="0" i="0" smtClean="0">
                                  <a:latin typeface="Cambria Math" panose="02040503050406030204" pitchFamily="18" charset="0"/>
                                  <a:ea typeface="楷体" panose="02010609060101010101" pitchFamily="49" charset="-122"/>
                                  <a:cs typeface="Times New Roman" panose="02020603050405020304" pitchFamily="18" charset="0"/>
                                </a:rPr>
                                <m:t>lim</m:t>
                              </m:r>
                            </m:e>
                            <m:li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lim>
                          </m:limLow>
                        </m:fName>
                        <m:e>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sub>
                          </m:sSub>
                        </m:e>
                      </m:func>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利用</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函数的连续性，</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func>
                            <m:func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uncPr>
                            <m:fName>
                              <m:limLow>
                                <m:limLow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limLowPr>
                                <m:e>
                                  <m:r>
                                    <m:rPr>
                                      <m:sty m:val="p"/>
                                    </m:rPr>
                                    <a:rPr lang="en-US" altLang="zh-CN">
                                      <a:latin typeface="Cambria Math" panose="02040503050406030204" pitchFamily="18" charset="0"/>
                                      <a:ea typeface="楷体" panose="02010609060101010101" pitchFamily="49" charset="-122"/>
                                      <a:cs typeface="Times New Roman" panose="02020603050405020304" pitchFamily="18" charset="0"/>
                                    </a:rPr>
                                    <m:t>lim</m:t>
                                  </m:r>
                                </m:e>
                                <m:lim>
                                  <m:r>
                                    <a:rPr lang="en-US" altLang="zh-CN" i="1">
                                      <a:latin typeface="Cambria Math" panose="02040503050406030204" pitchFamily="18" charset="0"/>
                                      <a:ea typeface="楷体" panose="02010609060101010101" pitchFamily="49" charset="-122"/>
                                      <a:cs typeface="Times New Roman" panose="02020603050405020304" pitchFamily="18" charset="0"/>
                                    </a:rPr>
                                    <m:t>𝑘</m:t>
                                  </m:r>
                                  <m:r>
                                    <a:rPr lang="en-US" altLang="zh-CN" i="1">
                                      <a:latin typeface="Cambria Math" panose="02040503050406030204" pitchFamily="18" charset="0"/>
                                      <a:ea typeface="楷体" panose="02010609060101010101" pitchFamily="49" charset="-122"/>
                                      <a:cs typeface="Times New Roman" panose="02020603050405020304" pitchFamily="18" charset="0"/>
                                    </a:rPr>
                                    <m:t>→∞</m:t>
                                  </m:r>
                                </m:lim>
                              </m:limLow>
                            </m:fName>
                            <m:e>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sub>
                              </m:sSub>
                            </m:e>
                          </m:func>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unc>
                        <m:func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uncPr>
                        <m:fName>
                          <m:limLow>
                            <m:limLow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limLowPr>
                            <m:e>
                              <m:r>
                                <m:rPr>
                                  <m:sty m:val="p"/>
                                </m:rPr>
                                <a:rPr lang="en-US" altLang="zh-CN">
                                  <a:latin typeface="Cambria Math" panose="02040503050406030204" pitchFamily="18" charset="0"/>
                                  <a:ea typeface="楷体" panose="02010609060101010101" pitchFamily="49" charset="-122"/>
                                  <a:cs typeface="Times New Roman" panose="02020603050405020304" pitchFamily="18" charset="0"/>
                                </a:rPr>
                                <m:t>lim</m:t>
                              </m:r>
                            </m:e>
                            <m:lim>
                              <m:r>
                                <a:rPr lang="en-US" altLang="zh-CN" i="1">
                                  <a:latin typeface="Cambria Math" panose="02040503050406030204" pitchFamily="18" charset="0"/>
                                  <a:ea typeface="楷体" panose="02010609060101010101" pitchFamily="49" charset="-122"/>
                                  <a:cs typeface="Times New Roman" panose="02020603050405020304" pitchFamily="18" charset="0"/>
                                </a:rPr>
                                <m:t>𝑘</m:t>
                              </m:r>
                              <m:r>
                                <a:rPr lang="en-US" altLang="zh-CN" i="1">
                                  <a:latin typeface="Cambria Math" panose="02040503050406030204" pitchFamily="18" charset="0"/>
                                  <a:ea typeface="楷体" panose="02010609060101010101" pitchFamily="49" charset="-122"/>
                                  <a:cs typeface="Times New Roman" panose="02020603050405020304" pitchFamily="18" charset="0"/>
                                </a:rPr>
                                <m:t>→∞</m:t>
                              </m:r>
                            </m:lim>
                          </m:limLow>
                        </m:fName>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sub>
                              </m:sSub>
                            </m:e>
                          </m:d>
                        </m:e>
                      </m:func>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unc>
                        <m:func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uncPr>
                        <m:fName>
                          <m:limLow>
                            <m:limLow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limLowPr>
                            <m:e>
                              <m:r>
                                <m:rPr>
                                  <m:sty m:val="p"/>
                                </m:rPr>
                                <a:rPr lang="en-US" altLang="zh-CN">
                                  <a:latin typeface="Cambria Math" panose="02040503050406030204" pitchFamily="18" charset="0"/>
                                  <a:ea typeface="楷体" panose="02010609060101010101" pitchFamily="49" charset="-122"/>
                                  <a:cs typeface="Times New Roman" panose="02020603050405020304" pitchFamily="18" charset="0"/>
                                </a:rPr>
                                <m:t>lim</m:t>
                              </m:r>
                            </m:e>
                            <m:lim>
                              <m:r>
                                <a:rPr lang="en-US" altLang="zh-CN" i="1">
                                  <a:latin typeface="Cambria Math" panose="02040503050406030204" pitchFamily="18" charset="0"/>
                                  <a:ea typeface="楷体" panose="02010609060101010101" pitchFamily="49" charset="-122"/>
                                  <a:cs typeface="Times New Roman" panose="02020603050405020304" pitchFamily="18" charset="0"/>
                                </a:rPr>
                                <m:t>𝑘</m:t>
                              </m:r>
                              <m:r>
                                <a:rPr lang="en-US" altLang="zh-CN" i="1">
                                  <a:latin typeface="Cambria Math" panose="02040503050406030204" pitchFamily="18" charset="0"/>
                                  <a:ea typeface="楷体" panose="02010609060101010101" pitchFamily="49" charset="-122"/>
                                  <a:cs typeface="Times New Roman" panose="02020603050405020304" pitchFamily="18" charset="0"/>
                                </a:rPr>
                                <m:t>→∞</m:t>
                              </m:r>
                            </m:lim>
                          </m:limLow>
                        </m:fName>
                        <m:e>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𝑐</m:t>
                              </m:r>
                              <m:r>
                                <a:rPr lang="en-US" altLang="zh-CN" i="1">
                                  <a:latin typeface="Cambria Math" panose="02040503050406030204" pitchFamily="18" charset="0"/>
                                  <a:ea typeface="楷体" panose="02010609060101010101" pitchFamily="49" charset="-122"/>
                                  <a:cs typeface="Times New Roman" panose="02020603050405020304" pitchFamily="18" charset="0"/>
                                </a:rPr>
                                <m:t>𝑥</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𝑘</m:t>
                              </m:r>
                            </m:sub>
                          </m:sSub>
                        </m:e>
                      </m:func>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𝑐𝑥</m:t>
                      </m:r>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98045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基尔霍夫</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(Kirchhoff)</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公式</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根据迭加原理，导出三维波动方程的完整解：</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楷体" panose="02010609060101010101" pitchFamily="49" charset="-122"/>
                        </a:rPr>
                        <m:t>𝑢</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𝑧</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m:t>
                      </m:r>
                      <m:r>
                        <a:rPr lang="en-US" altLang="zh-CN" b="0" i="1" smtClean="0">
                          <a:latin typeface="Cambria Math" panose="02040503050406030204" pitchFamily="18" charset="0"/>
                          <a:ea typeface="楷体" panose="02010609060101010101" pitchFamily="49" charset="-122"/>
                        </a:rPr>
                        <m:t>)=</m:t>
                      </m:r>
                      <m:f>
                        <m:fPr>
                          <m:ctrlPr>
                            <a:rPr lang="en-US" altLang="zh-CN" i="1">
                              <a:latin typeface="Cambria Math" panose="02040503050406030204" pitchFamily="18" charset="0"/>
                              <a:ea typeface="楷体" panose="02010609060101010101" pitchFamily="49" charset="-122"/>
                            </a:rPr>
                          </m:ctrlPr>
                        </m:fPr>
                        <m:num>
                          <m:r>
                            <a:rPr lang="en-US" altLang="zh-CN" i="1">
                              <a:latin typeface="Cambria Math" panose="02040503050406030204" pitchFamily="18" charset="0"/>
                              <a:ea typeface="楷体" panose="02010609060101010101" pitchFamily="49" charset="-122"/>
                            </a:rPr>
                            <m:t>𝜕</m:t>
                          </m:r>
                        </m:num>
                        <m:den>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𝑡</m:t>
                          </m:r>
                        </m:den>
                      </m:f>
                      <m:d>
                        <m:dPr>
                          <m:ctrlPr>
                            <a:rPr lang="en-US" altLang="zh-CN" i="1">
                              <a:latin typeface="Cambria Math" panose="02040503050406030204" pitchFamily="18" charset="0"/>
                              <a:ea typeface="楷体" panose="02010609060101010101" pitchFamily="49" charset="-122"/>
                            </a:rPr>
                          </m:ctrlPr>
                        </m:dPr>
                        <m:e>
                          <m:f>
                            <m:fPr>
                              <m:ctrlPr>
                                <a:rPr lang="en-US" altLang="zh-CN" i="1">
                                  <a:latin typeface="Cambria Math" panose="02040503050406030204" pitchFamily="18" charset="0"/>
                                  <a:ea typeface="楷体" panose="02010609060101010101" pitchFamily="49" charset="-122"/>
                                </a:rPr>
                              </m:ctrlPr>
                            </m:fPr>
                            <m:num>
                              <m:r>
                                <a:rPr lang="en-US" altLang="zh-CN" i="1">
                                  <a:latin typeface="Cambria Math" panose="02040503050406030204" pitchFamily="18" charset="0"/>
                                  <a:ea typeface="楷体" panose="02010609060101010101" pitchFamily="49" charset="-122"/>
                                </a:rPr>
                                <m:t>1</m:t>
                              </m:r>
                            </m:num>
                            <m:den>
                              <m:r>
                                <a:rPr lang="en-US" altLang="zh-CN" i="1">
                                  <a:latin typeface="Cambria Math" panose="02040503050406030204" pitchFamily="18" charset="0"/>
                                  <a:ea typeface="楷体" panose="02010609060101010101" pitchFamily="49" charset="-122"/>
                                </a:rPr>
                                <m:t>4</m:t>
                              </m:r>
                              <m:r>
                                <a:rPr lang="en-US" altLang="zh-CN" i="1">
                                  <a:latin typeface="Cambria Math" panose="02040503050406030204" pitchFamily="18" charset="0"/>
                                  <a:ea typeface="楷体" panose="02010609060101010101" pitchFamily="49" charset="-122"/>
                                </a:rPr>
                                <m:t>𝜋</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𝑎</m:t>
                                  </m:r>
                                </m:e>
                                <m:sup>
                                  <m:r>
                                    <a:rPr lang="en-US" altLang="zh-CN" i="1">
                                      <a:latin typeface="Cambria Math" panose="02040503050406030204" pitchFamily="18" charset="0"/>
                                      <a:ea typeface="楷体" panose="02010609060101010101" pitchFamily="49" charset="-122"/>
                                    </a:rPr>
                                    <m:t>2</m:t>
                                  </m:r>
                                </m:sup>
                              </m:sSup>
                              <m:r>
                                <a:rPr lang="en-US" altLang="zh-CN" i="1">
                                  <a:latin typeface="Cambria Math" panose="02040503050406030204" pitchFamily="18" charset="0"/>
                                  <a:ea typeface="楷体" panose="02010609060101010101" pitchFamily="49" charset="-122"/>
                                </a:rPr>
                                <m:t>𝑡</m:t>
                              </m:r>
                            </m:den>
                          </m:f>
                          <m:nary>
                            <m:naryPr>
                              <m:chr m:val="∯"/>
                              <m:ctrlPr>
                                <a:rPr lang="en-US" altLang="zh-CN" i="1">
                                  <a:latin typeface="Cambria Math" panose="02040503050406030204" pitchFamily="18" charset="0"/>
                                  <a:ea typeface="楷体" panose="02010609060101010101" pitchFamily="49" charset="-122"/>
                                </a:rPr>
                              </m:ctrlPr>
                            </m:naryPr>
                            <m:sub>
                              <m:r>
                                <m:rPr>
                                  <m:brk m:alnAt="23"/>
                                </m:rPr>
                                <a:rPr lang="en-US" altLang="zh-CN" b="0" i="1" smtClean="0">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𝐵</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𝑥</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𝑦</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𝑧</m:t>
                              </m:r>
                              <m:r>
                                <a:rPr lang="en-US" altLang="zh-CN" b="0" i="1" smtClean="0">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𝑎𝑡</m:t>
                              </m:r>
                              <m:r>
                                <a:rPr lang="en-US" altLang="zh-CN" i="1">
                                  <a:latin typeface="Cambria Math" panose="02040503050406030204" pitchFamily="18" charset="0"/>
                                  <a:ea typeface="楷体" panose="02010609060101010101" pitchFamily="49" charset="-122"/>
                                </a:rPr>
                                <m:t>)</m:t>
                              </m:r>
                            </m:sub>
                            <m:sup>
                              <m:r>
                                <a:rPr lang="en-US" altLang="zh-CN" i="1">
                                  <a:latin typeface="Cambria Math" panose="02040503050406030204" pitchFamily="18" charset="0"/>
                                  <a:ea typeface="楷体" panose="02010609060101010101" pitchFamily="49" charset="-122"/>
                                </a:rPr>
                                <m:t> </m:t>
                              </m:r>
                            </m:sup>
                            <m:e>
                              <m:r>
                                <a:rPr lang="en-US" altLang="zh-CN" i="1">
                                  <a:latin typeface="Cambria Math" panose="02040503050406030204" pitchFamily="18" charset="0"/>
                                  <a:ea typeface="楷体" panose="02010609060101010101" pitchFamily="49" charset="-122"/>
                                </a:rPr>
                                <m:t>𝜑</m:t>
                              </m:r>
                              <m:r>
                                <a:rPr lang="en-US" altLang="zh-CN" i="1">
                                  <a:latin typeface="Cambria Math" panose="02040503050406030204" pitchFamily="18" charset="0"/>
                                  <a:ea typeface="楷体" panose="02010609060101010101" pitchFamily="49" charset="-122"/>
                                </a:rPr>
                                <m:t>𝑑𝐴</m:t>
                              </m:r>
                            </m:e>
                          </m:nary>
                        </m:e>
                      </m:d>
                    </m:oMath>
                  </m:oMathPara>
                </a14:m>
                <a:endParaRPr lang="en-US" altLang="zh-CN" i="1"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r>
                            <a:rPr lang="en-US" altLang="zh-CN" b="0" i="0" smtClean="0">
                              <a:latin typeface="Cambria Math" panose="02040503050406030204" pitchFamily="18" charset="0"/>
                              <a:ea typeface="楷体" panose="02010609060101010101" pitchFamily="49" charset="-122"/>
                            </a:rPr>
                            <m:t>1</m:t>
                          </m:r>
                        </m:num>
                        <m:den>
                          <m:r>
                            <a:rPr lang="en-US" altLang="zh-CN" b="0" i="1" smtClean="0">
                              <a:latin typeface="Cambria Math" panose="02040503050406030204" pitchFamily="18" charset="0"/>
                              <a:ea typeface="楷体" panose="02010609060101010101" pitchFamily="49" charset="-122"/>
                            </a:rPr>
                            <m:t>4</m:t>
                          </m:r>
                          <m:r>
                            <a:rPr lang="en-US" altLang="zh-CN" b="0" i="1" smtClean="0">
                              <a:latin typeface="Cambria Math" panose="02040503050406030204" pitchFamily="18" charset="0"/>
                              <a:ea typeface="楷体" panose="02010609060101010101" pitchFamily="49" charset="-122"/>
                            </a:rPr>
                            <m:t>𝜋</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𝑎</m:t>
                              </m:r>
                            </m:e>
                            <m:sup>
                              <m:r>
                                <a:rPr lang="en-US" altLang="zh-CN" b="0" i="1" smtClean="0">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𝑡</m:t>
                          </m:r>
                        </m:den>
                      </m:f>
                      <m:nary>
                        <m:naryPr>
                          <m:chr m:val="∯"/>
                          <m:ctrlPr>
                            <a:rPr lang="en-US" altLang="zh-CN" b="0" i="1" smtClean="0">
                              <a:latin typeface="Cambria Math" panose="02040503050406030204" pitchFamily="18" charset="0"/>
                              <a:ea typeface="楷体" panose="02010609060101010101" pitchFamily="49" charset="-122"/>
                            </a:rPr>
                          </m:ctrlPr>
                        </m:naryPr>
                        <m: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𝐵</m:t>
                          </m:r>
                          <m:r>
                            <a:rPr lang="en-US" altLang="zh-CN" b="0" i="1" smtClean="0">
                              <a:latin typeface="Cambria Math" panose="02040503050406030204" pitchFamily="18" charset="0"/>
                              <a:ea typeface="楷体" panose="02010609060101010101" pitchFamily="49" charset="-122"/>
                            </a:rPr>
                            <m:t>(</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𝑧</m:t>
                              </m:r>
                            </m:e>
                          </m:d>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𝑎𝑡</m:t>
                          </m:r>
                          <m:r>
                            <a:rPr lang="en-US" altLang="zh-CN" b="0" i="1" smtClean="0">
                              <a:latin typeface="Cambria Math" panose="02040503050406030204" pitchFamily="18" charset="0"/>
                              <a:ea typeface="楷体" panose="02010609060101010101" pitchFamily="49" charset="-122"/>
                            </a:rPr>
                            <m:t>)</m:t>
                          </m:r>
                        </m:sub>
                        <m:sup>
                          <m:r>
                            <a:rPr lang="en-US" altLang="zh-CN" b="0" i="1" smtClean="0">
                              <a:latin typeface="Cambria Math" panose="02040503050406030204" pitchFamily="18" charset="0"/>
                              <a:ea typeface="楷体" panose="02010609060101010101" pitchFamily="49" charset="-122"/>
                            </a:rPr>
                            <m:t> </m:t>
                          </m:r>
                        </m:sup>
                        <m:e>
                          <m:r>
                            <a:rPr lang="en-US" altLang="zh-CN" b="0" i="1" smtClean="0">
                              <a:latin typeface="Cambria Math" panose="02040503050406030204" pitchFamily="18" charset="0"/>
                              <a:ea typeface="楷体" panose="02010609060101010101" pitchFamily="49" charset="-122"/>
                            </a:rPr>
                            <m:t>𝜓</m:t>
                          </m:r>
                          <m:r>
                            <a:rPr lang="en-US" altLang="zh-CN" b="0" i="1" smtClean="0">
                              <a:latin typeface="Cambria Math" panose="02040503050406030204" pitchFamily="18" charset="0"/>
                              <a:ea typeface="楷体" panose="02010609060101010101" pitchFamily="49" charset="-122"/>
                            </a:rPr>
                            <m:t>𝑑𝐴</m:t>
                          </m:r>
                        </m:e>
                      </m:nary>
                    </m:oMath>
                  </m:oMathPara>
                </a14:m>
                <a:endParaRPr lang="en-US" altLang="zh-CN" b="0" i="1"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m:t>
                      </m:r>
                      <m:nary>
                        <m:naryPr>
                          <m:ctrlPr>
                            <a:rPr lang="en-US" altLang="zh-CN" b="0" i="1" smtClean="0">
                              <a:latin typeface="Cambria Math" panose="02040503050406030204" pitchFamily="18" charset="0"/>
                              <a:ea typeface="楷体" panose="02010609060101010101" pitchFamily="49" charset="-122"/>
                            </a:rPr>
                          </m:ctrlPr>
                        </m:naryPr>
                        <m:sub>
                          <m:r>
                            <m:rPr>
                              <m:brk m:alnAt="23"/>
                            </m:rPr>
                            <a:rPr lang="en-US" altLang="zh-CN" b="0" i="1" smtClean="0">
                              <a:latin typeface="Cambria Math" panose="02040503050406030204" pitchFamily="18" charset="0"/>
                              <a:ea typeface="楷体" panose="02010609060101010101" pitchFamily="49" charset="-122"/>
                            </a:rPr>
                            <m:t>0</m:t>
                          </m:r>
                        </m:sub>
                        <m:sup>
                          <m:r>
                            <a:rPr lang="en-US" altLang="zh-CN" b="0" i="1" smtClean="0">
                              <a:latin typeface="Cambria Math" panose="02040503050406030204" pitchFamily="18" charset="0"/>
                              <a:ea typeface="楷体" panose="02010609060101010101" pitchFamily="49" charset="-122"/>
                            </a:rPr>
                            <m:t>𝑡</m:t>
                          </m:r>
                        </m:sup>
                        <m:e>
                          <m:d>
                            <m:dPr>
                              <m:ctrlPr>
                                <a:rPr lang="en-US" altLang="zh-CN" b="0" i="1" smtClean="0">
                                  <a:latin typeface="Cambria Math" panose="02040503050406030204" pitchFamily="18" charset="0"/>
                                  <a:ea typeface="楷体" panose="02010609060101010101" pitchFamily="49" charset="-122"/>
                                </a:rPr>
                              </m:ctrlPr>
                            </m:dPr>
                            <m:e>
                              <m:nary>
                                <m:naryPr>
                                  <m:chr m:val="∯"/>
                                  <m:ctrlPr>
                                    <a:rPr lang="en-US" altLang="zh-CN" b="0" i="1" smtClean="0">
                                      <a:latin typeface="Cambria Math" panose="02040503050406030204" pitchFamily="18" charset="0"/>
                                      <a:ea typeface="楷体" panose="02010609060101010101" pitchFamily="49" charset="-122"/>
                                    </a:rPr>
                                  </m:ctrlPr>
                                </m:naryPr>
                                <m: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𝐵</m:t>
                                  </m:r>
                                  <m:r>
                                    <a:rPr lang="en-US" altLang="zh-CN" b="0" i="1" smtClean="0">
                                      <a:latin typeface="Cambria Math" panose="02040503050406030204" pitchFamily="18" charset="0"/>
                                      <a:ea typeface="楷体" panose="02010609060101010101" pitchFamily="49" charset="-122"/>
                                    </a:rPr>
                                    <m:t>(</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𝑧</m:t>
                                      </m:r>
                                    </m:e>
                                  </m:d>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𝑎𝑡</m:t>
                                  </m:r>
                                  <m:r>
                                    <a:rPr lang="en-US" altLang="zh-CN" b="0" i="1" smtClean="0">
                                      <a:latin typeface="Cambria Math" panose="02040503050406030204" pitchFamily="18" charset="0"/>
                                      <a:ea typeface="楷体" panose="02010609060101010101" pitchFamily="49" charset="-122"/>
                                    </a:rPr>
                                    <m:t>)</m:t>
                                  </m:r>
                                </m:sub>
                                <m:sup>
                                  <m:r>
                                    <a:rPr lang="en-US" altLang="zh-CN" b="0" i="1" smtClean="0">
                                      <a:latin typeface="Cambria Math" panose="02040503050406030204" pitchFamily="18" charset="0"/>
                                      <a:ea typeface="楷体" panose="02010609060101010101" pitchFamily="49" charset="-122"/>
                                    </a:rPr>
                                    <m:t> </m:t>
                                  </m:r>
                                </m:sup>
                                <m:e>
                                  <m:r>
                                    <a:rPr lang="en-US" altLang="zh-CN" b="0" i="1" smtClean="0">
                                      <a:latin typeface="Cambria Math" panose="02040503050406030204" pitchFamily="18" charset="0"/>
                                      <a:ea typeface="楷体" panose="02010609060101010101" pitchFamily="49" charset="-122"/>
                                    </a:rPr>
                                    <m:t>𝑓𝑑𝐴</m:t>
                                  </m:r>
                                </m:e>
                              </m:nary>
                            </m:e>
                          </m:d>
                        </m:e>
                      </m:nary>
                      <m:r>
                        <a:rPr lang="en-US" altLang="zh-CN" b="0" i="1" smtClean="0">
                          <a:latin typeface="Cambria Math" panose="02040503050406030204" pitchFamily="18" charset="0"/>
                          <a:ea typeface="楷体" panose="02010609060101010101" pitchFamily="49" charset="-122"/>
                        </a:rPr>
                        <m:t>𝑑</m:t>
                      </m:r>
                      <m:r>
                        <a:rPr lang="en-US" altLang="zh-CN" b="0" i="1" smtClean="0">
                          <a:latin typeface="Cambria Math" panose="02040503050406030204" pitchFamily="18" charset="0"/>
                          <a:ea typeface="楷体" panose="02010609060101010101" pitchFamily="49" charset="-122"/>
                        </a:rPr>
                        <m:t>𝜏</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可以看出，三维波动方程每一点</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u</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的值只受到球壳</a:t>
                </a:r>
                <a14:m>
                  <m:oMath xmlns:m="http://schemas.openxmlformats.org/officeDocument/2006/math">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𝐵</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𝑧</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𝑎𝑡</m:t>
                    </m:r>
                    <m:r>
                      <a:rPr lang="en-US" altLang="zh-CN" b="0" i="1" smtClean="0">
                        <a:latin typeface="Cambria Math" panose="02040503050406030204" pitchFamily="18" charset="0"/>
                        <a:ea typeface="楷体" panose="02010609060101010101" pitchFamily="49" charset="-122"/>
                      </a:rPr>
                      <m:t>)</m:t>
                    </m:r>
                  </m:oMath>
                </a14:m>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上</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u</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的值的影响</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82089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二维波动方程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基本方程：</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m:t>
                              </m:r>
                            </m:e>
                            <m:sup>
                              <m:r>
                                <a:rPr lang="en-US" altLang="zh-CN" i="1">
                                  <a:latin typeface="Cambria Math" panose="02040503050406030204" pitchFamily="18" charset="0"/>
                                  <a:ea typeface="楷体" panose="02010609060101010101" pitchFamily="49" charset="-122"/>
                                </a:rPr>
                                <m:t>2</m:t>
                              </m:r>
                            </m:sup>
                          </m:sSup>
                          <m:r>
                            <a:rPr lang="en-US" altLang="zh-CN" i="1">
                              <a:latin typeface="Cambria Math" panose="02040503050406030204" pitchFamily="18" charset="0"/>
                              <a:ea typeface="楷体" panose="02010609060101010101" pitchFamily="49" charset="-122"/>
                            </a:rPr>
                            <m:t>𝑢</m:t>
                          </m:r>
                        </m:num>
                        <m:den>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𝑡</m:t>
                              </m:r>
                            </m:e>
                            <m:sup>
                              <m:r>
                                <a:rPr lang="en-US" altLang="zh-CN" i="1">
                                  <a:latin typeface="Cambria Math" panose="02040503050406030204" pitchFamily="18" charset="0"/>
                                  <a:ea typeface="楷体" panose="02010609060101010101" pitchFamily="49" charset="-122"/>
                                </a:rPr>
                                <m:t>2</m:t>
                              </m:r>
                            </m:sup>
                          </m:sSup>
                        </m:den>
                      </m:f>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𝑎</m:t>
                          </m:r>
                        </m:e>
                        <m:sup>
                          <m:r>
                            <a:rPr lang="en-US" altLang="zh-CN" i="1">
                              <a:latin typeface="Cambria Math" panose="02040503050406030204" pitchFamily="18" charset="0"/>
                              <a:ea typeface="楷体" panose="02010609060101010101" pitchFamily="49" charset="-122"/>
                            </a:rPr>
                            <m:t>2</m:t>
                          </m:r>
                        </m:sup>
                      </m:sSup>
                      <m:d>
                        <m:dPr>
                          <m:ctrlPr>
                            <a:rPr lang="en-US" altLang="zh-CN" i="1">
                              <a:latin typeface="Cambria Math" panose="02040503050406030204" pitchFamily="18" charset="0"/>
                              <a:ea typeface="楷体" panose="02010609060101010101" pitchFamily="49" charset="-122"/>
                            </a:rPr>
                          </m:ctrlPr>
                        </m:dPr>
                        <m:e>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m:t>
                                  </m:r>
                                </m:e>
                                <m:sup>
                                  <m:r>
                                    <a:rPr lang="en-US" altLang="zh-CN" i="1">
                                      <a:latin typeface="Cambria Math" panose="02040503050406030204" pitchFamily="18" charset="0"/>
                                      <a:ea typeface="楷体" panose="02010609060101010101" pitchFamily="49" charset="-122"/>
                                    </a:rPr>
                                    <m:t>2</m:t>
                                  </m:r>
                                </m:sup>
                              </m:sSup>
                              <m:r>
                                <a:rPr lang="en-US" altLang="zh-CN" i="1">
                                  <a:latin typeface="Cambria Math" panose="02040503050406030204" pitchFamily="18" charset="0"/>
                                  <a:ea typeface="楷体" panose="02010609060101010101" pitchFamily="49" charset="-122"/>
                                </a:rPr>
                                <m:t>𝑢</m:t>
                              </m:r>
                            </m:num>
                            <m:den>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𝑥</m:t>
                                  </m:r>
                                </m:e>
                                <m:sup>
                                  <m:r>
                                    <a:rPr lang="en-US" altLang="zh-CN" i="1">
                                      <a:latin typeface="Cambria Math" panose="02040503050406030204" pitchFamily="18" charset="0"/>
                                      <a:ea typeface="楷体" panose="02010609060101010101" pitchFamily="49" charset="-122"/>
                                    </a:rPr>
                                    <m:t>2</m:t>
                                  </m:r>
                                </m:sup>
                              </m:sSup>
                            </m:den>
                          </m:f>
                          <m:r>
                            <a:rPr lang="en-US" altLang="zh-CN" i="1">
                              <a:latin typeface="Cambria Math" panose="02040503050406030204" pitchFamily="18" charset="0"/>
                              <a:ea typeface="楷体" panose="02010609060101010101" pitchFamily="49" charset="-122"/>
                            </a:rPr>
                            <m:t>+</m:t>
                          </m:r>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m:t>
                                  </m:r>
                                </m:e>
                                <m:sup>
                                  <m:r>
                                    <a:rPr lang="en-US" altLang="zh-CN" i="1">
                                      <a:latin typeface="Cambria Math" panose="02040503050406030204" pitchFamily="18" charset="0"/>
                                      <a:ea typeface="楷体" panose="02010609060101010101" pitchFamily="49" charset="-122"/>
                                    </a:rPr>
                                    <m:t>2</m:t>
                                  </m:r>
                                </m:sup>
                              </m:sSup>
                              <m:r>
                                <a:rPr lang="en-US" altLang="zh-CN" i="1">
                                  <a:latin typeface="Cambria Math" panose="02040503050406030204" pitchFamily="18" charset="0"/>
                                  <a:ea typeface="楷体" panose="02010609060101010101" pitchFamily="49" charset="-122"/>
                                </a:rPr>
                                <m:t>𝑢</m:t>
                              </m:r>
                            </m:num>
                            <m:den>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𝑦</m:t>
                                  </m:r>
                                </m:e>
                                <m:sup>
                                  <m:r>
                                    <a:rPr lang="en-US" altLang="zh-CN" i="1">
                                      <a:latin typeface="Cambria Math" panose="02040503050406030204" pitchFamily="18" charset="0"/>
                                      <a:ea typeface="楷体" panose="02010609060101010101" pitchFamily="49" charset="-122"/>
                                    </a:rPr>
                                    <m:t>2</m:t>
                                  </m:r>
                                </m:sup>
                              </m:sSup>
                            </m:den>
                          </m:f>
                        </m:e>
                      </m:d>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𝑓</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𝑥</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𝑦</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𝑡</m:t>
                      </m:r>
                      <m:r>
                        <a:rPr lang="en-US" altLang="zh-CN" i="1">
                          <a:latin typeface="Cambria Math" panose="02040503050406030204" pitchFamily="18" charset="0"/>
                          <a:ea typeface="楷体" panose="02010609060101010101" pitchFamily="49" charset="-122"/>
                        </a:rPr>
                        <m:t>)</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初始条件：</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楷体" panose="02010609060101010101" pitchFamily="49" charset="-122"/>
                          <a:cs typeface="Times New Roman" panose="02020603050405020304" pitchFamily="18" charset="0"/>
                        </a:rPr>
                        <m:t>𝑢</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𝑦</m:t>
                          </m:r>
                          <m:r>
                            <a:rPr lang="en-US" altLang="zh-CN" i="1">
                              <a:latin typeface="Cambria Math" panose="02040503050406030204" pitchFamily="18" charset="0"/>
                              <a:ea typeface="楷体" panose="02010609060101010101" pitchFamily="49" charset="-122"/>
                              <a:cs typeface="Times New Roman" panose="02020603050405020304" pitchFamily="18" charset="0"/>
                            </a:rPr>
                            <m:t>, 0</m:t>
                          </m:r>
                        </m:e>
                      </m:d>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𝜑</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𝑦</m:t>
                      </m:r>
                      <m:r>
                        <a:rPr lang="en-US" altLang="zh-CN" i="1">
                          <a:latin typeface="Cambria Math" panose="02040503050406030204" pitchFamily="18" charset="0"/>
                          <a:ea typeface="楷体" panose="02010609060101010101" pitchFamily="49" charset="-122"/>
                          <a:cs typeface="Times New Roman" panose="02020603050405020304" pitchFamily="18" charset="0"/>
                        </a:rPr>
                        <m:t>)</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约束条件：</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d>
                            <m:dPr>
                              <m:begChr m:val=""/>
                              <m:endChr m:val="|"/>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𝑢</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𝑡</m:t>
                                  </m:r>
                                </m:den>
                              </m:f>
                            </m:e>
                          </m:d>
                        </m:e>
                        <m:sub>
                          <m:r>
                            <a:rPr lang="en-US" altLang="zh-CN" i="1">
                              <a:latin typeface="Cambria Math" panose="02040503050406030204" pitchFamily="18" charset="0"/>
                              <a:ea typeface="楷体" panose="02010609060101010101" pitchFamily="49" charset="-122"/>
                              <a:cs typeface="Times New Roman" panose="02020603050405020304" pitchFamily="18" charset="0"/>
                            </a:rPr>
                            <m:t>𝑡</m:t>
                          </m:r>
                          <m:r>
                            <a:rPr lang="en-US" altLang="zh-CN" i="1">
                              <a:latin typeface="Cambria Math" panose="02040503050406030204" pitchFamily="18" charset="0"/>
                              <a:ea typeface="楷体" panose="02010609060101010101" pitchFamily="49" charset="-122"/>
                              <a:cs typeface="Times New Roman" panose="02020603050405020304" pitchFamily="18" charset="0"/>
                            </a:rPr>
                            <m:t>=0</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𝜓</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𝑦</m:t>
                      </m:r>
                      <m:r>
                        <a:rPr lang="en-US" altLang="zh-CN" i="1">
                          <a:latin typeface="Cambria Math" panose="02040503050406030204" pitchFamily="18" charset="0"/>
                          <a:ea typeface="楷体" panose="02010609060101010101" pitchFamily="49" charset="-122"/>
                          <a:cs typeface="Times New Roman" panose="02020603050405020304" pitchFamily="18" charset="0"/>
                        </a:rPr>
                        <m:t>)</m:t>
                      </m:r>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887832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升维求解</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令</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v</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z</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z</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对</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v</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没有影响，二维问题可以转化为已解决的三维问题：</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m:t>
                              </m:r>
                            </m:e>
                            <m:sup>
                              <m:r>
                                <a:rPr lang="en-US" altLang="zh-CN" i="1">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𝑣</m:t>
                          </m:r>
                        </m:num>
                        <m:den>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𝑡</m:t>
                              </m:r>
                            </m:e>
                            <m:sup>
                              <m:r>
                                <a:rPr lang="en-US" altLang="zh-CN" i="1">
                                  <a:latin typeface="Cambria Math" panose="02040503050406030204" pitchFamily="18" charset="0"/>
                                  <a:ea typeface="楷体" panose="02010609060101010101" pitchFamily="49" charset="-122"/>
                                </a:rPr>
                                <m:t>2</m:t>
                              </m:r>
                            </m:sup>
                          </m:sSup>
                        </m:den>
                      </m:f>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𝑎</m:t>
                          </m:r>
                        </m:e>
                        <m:sup>
                          <m:r>
                            <a:rPr lang="en-US" altLang="zh-CN" i="1">
                              <a:latin typeface="Cambria Math" panose="02040503050406030204" pitchFamily="18" charset="0"/>
                              <a:ea typeface="楷体" panose="02010609060101010101" pitchFamily="49" charset="-122"/>
                            </a:rPr>
                            <m:t>2</m:t>
                          </m:r>
                        </m:sup>
                      </m:sSup>
                      <m:d>
                        <m:dPr>
                          <m:ctrlPr>
                            <a:rPr lang="en-US" altLang="zh-CN" i="1">
                              <a:latin typeface="Cambria Math" panose="02040503050406030204" pitchFamily="18" charset="0"/>
                              <a:ea typeface="楷体" panose="02010609060101010101" pitchFamily="49" charset="-122"/>
                            </a:rPr>
                          </m:ctrlPr>
                        </m:dPr>
                        <m:e>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m:t>
                                  </m:r>
                                </m:e>
                                <m:sup>
                                  <m:r>
                                    <a:rPr lang="en-US" altLang="zh-CN" i="1">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𝑣</m:t>
                              </m:r>
                            </m:num>
                            <m:den>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𝑥</m:t>
                                  </m:r>
                                </m:e>
                                <m:sup>
                                  <m:r>
                                    <a:rPr lang="en-US" altLang="zh-CN" i="1">
                                      <a:latin typeface="Cambria Math" panose="02040503050406030204" pitchFamily="18" charset="0"/>
                                      <a:ea typeface="楷体" panose="02010609060101010101" pitchFamily="49" charset="-122"/>
                                    </a:rPr>
                                    <m:t>2</m:t>
                                  </m:r>
                                </m:sup>
                              </m:sSup>
                            </m:den>
                          </m:f>
                          <m:r>
                            <a:rPr lang="en-US" altLang="zh-CN" i="1">
                              <a:latin typeface="Cambria Math" panose="02040503050406030204" pitchFamily="18" charset="0"/>
                              <a:ea typeface="楷体" panose="02010609060101010101" pitchFamily="49" charset="-122"/>
                            </a:rPr>
                            <m:t>+</m:t>
                          </m:r>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m:t>
                                  </m:r>
                                </m:e>
                                <m:sup>
                                  <m:r>
                                    <a:rPr lang="en-US" altLang="zh-CN" i="1">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𝑣</m:t>
                              </m:r>
                            </m:num>
                            <m:den>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𝑦</m:t>
                                  </m:r>
                                </m:e>
                                <m:sup>
                                  <m:r>
                                    <a:rPr lang="en-US" altLang="zh-CN" i="1">
                                      <a:latin typeface="Cambria Math" panose="02040503050406030204" pitchFamily="18" charset="0"/>
                                      <a:ea typeface="楷体" panose="02010609060101010101" pitchFamily="49" charset="-122"/>
                                    </a:rPr>
                                    <m:t>2</m:t>
                                  </m:r>
                                </m:sup>
                              </m:sSup>
                            </m:den>
                          </m:f>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𝑣</m:t>
                              </m:r>
                            </m:num>
                            <m:den>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𝑧</m:t>
                                  </m:r>
                                </m:e>
                                <m:sup>
                                  <m:r>
                                    <a:rPr lang="en-US" altLang="zh-CN" b="0" i="1" smtClean="0">
                                      <a:latin typeface="Cambria Math" panose="02040503050406030204" pitchFamily="18" charset="0"/>
                                      <a:ea typeface="楷体" panose="02010609060101010101" pitchFamily="49" charset="-122"/>
                                    </a:rPr>
                                    <m:t>2</m:t>
                                  </m:r>
                                </m:sup>
                              </m:sSup>
                            </m:den>
                          </m:f>
                        </m:e>
                      </m:d>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𝑓</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𝑥</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𝑦</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𝑡</m:t>
                      </m:r>
                      <m:r>
                        <a:rPr lang="en-US" altLang="zh-CN" i="1">
                          <a:latin typeface="Cambria Math" panose="02040503050406030204" pitchFamily="18" charset="0"/>
                          <a:ea typeface="楷体" panose="02010609060101010101" pitchFamily="49" charset="-122"/>
                        </a:rPr>
                        <m:t>)</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𝑣</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𝑦</m:t>
                          </m:r>
                          <m:r>
                            <a:rPr lang="en-US" altLang="zh-CN" i="1">
                              <a:latin typeface="Cambria Math" panose="02040503050406030204" pitchFamily="18" charset="0"/>
                              <a:ea typeface="楷体" panose="02010609060101010101" pitchFamily="49" charset="-122"/>
                              <a:cs typeface="Times New Roman" panose="02020603050405020304" pitchFamily="18" charset="0"/>
                            </a:rPr>
                            <m:t>, </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𝑧</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e>
                      </m:d>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𝜑</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𝑦</m:t>
                      </m:r>
                      <m:r>
                        <a:rPr lang="en-US" altLang="zh-CN" i="1">
                          <a:latin typeface="Cambria Math" panose="02040503050406030204" pitchFamily="18" charset="0"/>
                          <a:ea typeface="楷体" panose="02010609060101010101" pitchFamily="49" charset="-122"/>
                          <a:cs typeface="Times New Roman" panose="02020603050405020304" pitchFamily="18" charset="0"/>
                        </a:rPr>
                        <m:t>)</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d>
                            <m:dPr>
                              <m:begChr m:val=""/>
                              <m:endChr m:val="|"/>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𝑣</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𝑡</m:t>
                                  </m:r>
                                </m:den>
                              </m:f>
                            </m:e>
                          </m:d>
                        </m:e>
                        <m:sub>
                          <m:r>
                            <a:rPr lang="en-US" altLang="zh-CN" i="1">
                              <a:latin typeface="Cambria Math" panose="02040503050406030204" pitchFamily="18" charset="0"/>
                              <a:ea typeface="楷体" panose="02010609060101010101" pitchFamily="49" charset="-122"/>
                              <a:cs typeface="Times New Roman" panose="02020603050405020304" pitchFamily="18" charset="0"/>
                            </a:rPr>
                            <m:t>𝑡</m:t>
                          </m:r>
                          <m:r>
                            <a:rPr lang="en-US" altLang="zh-CN" i="1">
                              <a:latin typeface="Cambria Math" panose="02040503050406030204" pitchFamily="18" charset="0"/>
                              <a:ea typeface="楷体" panose="02010609060101010101" pitchFamily="49" charset="-122"/>
                              <a:cs typeface="Times New Roman" panose="02020603050405020304" pitchFamily="18" charset="0"/>
                            </a:rPr>
                            <m:t>=0</m:t>
                          </m:r>
                        </m:sub>
                      </m:sSub>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𝜓</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𝑦</m:t>
                      </m:r>
                      <m:r>
                        <a:rPr lang="en-US" altLang="zh-CN" i="1">
                          <a:latin typeface="Cambria Math" panose="02040503050406030204" pitchFamily="18" charset="0"/>
                          <a:ea typeface="楷体" panose="02010609060101010101" pitchFamily="49" charset="-122"/>
                          <a:cs typeface="Times New Roman" panose="02020603050405020304" pitchFamily="18" charset="0"/>
                        </a:rPr>
                        <m:t>)</m:t>
                      </m:r>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利用基尔霍夫公式导出方程的解</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32789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泊松</a:t>
            </a:r>
            <a:r>
              <a:rPr lang="en-US" altLang="zh-CN" dirty="0" smtClean="0">
                <a:latin typeface="宋体" panose="02010600030101010101" pitchFamily="2" charset="-122"/>
                <a:ea typeface="宋体" panose="02010600030101010101" pitchFamily="2" charset="-122"/>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Poisson</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公式</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4"/>
                <a:ext cx="7886700" cy="4649603"/>
              </a:xfrm>
            </p:spPr>
            <p:txBody>
              <a:bodyPr>
                <a:normAutofit/>
              </a:body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200" i="1" smtClean="0">
                          <a:latin typeface="Cambria Math" panose="02040503050406030204" pitchFamily="18" charset="0"/>
                          <a:ea typeface="楷体" panose="02010609060101010101" pitchFamily="49" charset="-122"/>
                        </a:rPr>
                        <m:t>𝑢</m:t>
                      </m:r>
                      <m:d>
                        <m:dPr>
                          <m:ctrlPr>
                            <a:rPr lang="en-US" altLang="zh-CN" sz="2200" i="1" smtClean="0">
                              <a:latin typeface="Cambria Math" panose="02040503050406030204" pitchFamily="18" charset="0"/>
                              <a:ea typeface="楷体" panose="02010609060101010101" pitchFamily="49" charset="-122"/>
                            </a:rPr>
                          </m:ctrlPr>
                        </m:dPr>
                        <m:e>
                          <m:r>
                            <a:rPr lang="en-US" altLang="zh-CN" sz="2200" i="1" smtClean="0">
                              <a:latin typeface="Cambria Math" panose="02040503050406030204" pitchFamily="18" charset="0"/>
                              <a:ea typeface="楷体" panose="02010609060101010101" pitchFamily="49" charset="-122"/>
                            </a:rPr>
                            <m:t>𝑥</m:t>
                          </m:r>
                          <m:r>
                            <a:rPr lang="en-US" altLang="zh-CN" sz="2200" i="1" smtClean="0">
                              <a:latin typeface="Cambria Math" panose="02040503050406030204" pitchFamily="18" charset="0"/>
                              <a:ea typeface="楷体" panose="02010609060101010101" pitchFamily="49" charset="-122"/>
                            </a:rPr>
                            <m:t>,</m:t>
                          </m:r>
                          <m:r>
                            <a:rPr lang="en-US" altLang="zh-CN" sz="2200" i="1" smtClean="0">
                              <a:latin typeface="Cambria Math" panose="02040503050406030204" pitchFamily="18" charset="0"/>
                              <a:ea typeface="楷体" panose="02010609060101010101" pitchFamily="49" charset="-122"/>
                            </a:rPr>
                            <m:t>𝑦</m:t>
                          </m:r>
                          <m:r>
                            <a:rPr lang="en-US" altLang="zh-CN" sz="2200" i="1" smtClean="0">
                              <a:latin typeface="Cambria Math" panose="02040503050406030204" pitchFamily="18" charset="0"/>
                              <a:ea typeface="楷体" panose="02010609060101010101" pitchFamily="49" charset="-122"/>
                            </a:rPr>
                            <m:t>,</m:t>
                          </m:r>
                          <m:r>
                            <a:rPr lang="en-US" altLang="zh-CN" sz="2200" i="1" smtClean="0">
                              <a:latin typeface="Cambria Math" panose="02040503050406030204" pitchFamily="18" charset="0"/>
                              <a:ea typeface="楷体" panose="02010609060101010101" pitchFamily="49" charset="-122"/>
                            </a:rPr>
                            <m:t>𝑧</m:t>
                          </m:r>
                          <m:r>
                            <a:rPr lang="en-US" altLang="zh-CN" sz="2200" i="1" smtClean="0">
                              <a:latin typeface="Cambria Math" panose="02040503050406030204" pitchFamily="18" charset="0"/>
                              <a:ea typeface="楷体" panose="02010609060101010101" pitchFamily="49" charset="-122"/>
                            </a:rPr>
                            <m:t>,</m:t>
                          </m:r>
                          <m:r>
                            <a:rPr lang="en-US" altLang="zh-CN" sz="2200" i="1" smtClean="0">
                              <a:latin typeface="Cambria Math" panose="02040503050406030204" pitchFamily="18" charset="0"/>
                              <a:ea typeface="楷体" panose="02010609060101010101" pitchFamily="49" charset="-122"/>
                            </a:rPr>
                            <m:t>𝑡</m:t>
                          </m:r>
                        </m:e>
                      </m:d>
                      <m:r>
                        <a:rPr lang="en-US" altLang="zh-CN" sz="2200" i="1" smtClean="0">
                          <a:latin typeface="Cambria Math" panose="02040503050406030204" pitchFamily="18" charset="0"/>
                          <a:ea typeface="楷体" panose="02010609060101010101" pitchFamily="49" charset="-122"/>
                        </a:rPr>
                        <m:t>=</m:t>
                      </m:r>
                      <m:f>
                        <m:fPr>
                          <m:ctrlPr>
                            <a:rPr lang="en-US" altLang="zh-CN" sz="2200" i="1">
                              <a:latin typeface="Cambria Math" panose="02040503050406030204" pitchFamily="18" charset="0"/>
                              <a:ea typeface="楷体" panose="02010609060101010101" pitchFamily="49" charset="-122"/>
                            </a:rPr>
                          </m:ctrlPr>
                        </m:fPr>
                        <m:num>
                          <m:r>
                            <a:rPr lang="en-US" altLang="zh-CN" sz="2200" i="1">
                              <a:latin typeface="Cambria Math" panose="02040503050406030204" pitchFamily="18" charset="0"/>
                              <a:ea typeface="楷体" panose="02010609060101010101" pitchFamily="49" charset="-122"/>
                            </a:rPr>
                            <m:t>𝜕</m:t>
                          </m:r>
                        </m:num>
                        <m:den>
                          <m:r>
                            <a:rPr lang="en-US" altLang="zh-CN" sz="2200" i="1">
                              <a:latin typeface="Cambria Math" panose="02040503050406030204" pitchFamily="18" charset="0"/>
                              <a:ea typeface="楷体" panose="02010609060101010101" pitchFamily="49" charset="-122"/>
                            </a:rPr>
                            <m:t>𝜕</m:t>
                          </m:r>
                          <m:r>
                            <a:rPr lang="en-US" altLang="zh-CN" sz="2200" i="1">
                              <a:latin typeface="Cambria Math" panose="02040503050406030204" pitchFamily="18" charset="0"/>
                              <a:ea typeface="楷体" panose="02010609060101010101" pitchFamily="49" charset="-122"/>
                            </a:rPr>
                            <m:t>𝑡</m:t>
                          </m:r>
                        </m:den>
                      </m:f>
                      <m:d>
                        <m:dPr>
                          <m:ctrlPr>
                            <a:rPr lang="en-US" altLang="zh-CN" sz="2200" i="1">
                              <a:latin typeface="Cambria Math" panose="02040503050406030204" pitchFamily="18" charset="0"/>
                              <a:ea typeface="楷体" panose="02010609060101010101" pitchFamily="49" charset="-122"/>
                            </a:rPr>
                          </m:ctrlPr>
                        </m:dPr>
                        <m:e>
                          <m:f>
                            <m:fPr>
                              <m:ctrlPr>
                                <a:rPr lang="en-US" altLang="zh-CN" sz="2200" i="1">
                                  <a:latin typeface="Cambria Math" panose="02040503050406030204" pitchFamily="18" charset="0"/>
                                  <a:ea typeface="楷体" panose="02010609060101010101" pitchFamily="49" charset="-122"/>
                                </a:rPr>
                              </m:ctrlPr>
                            </m:fPr>
                            <m:num>
                              <m:r>
                                <a:rPr lang="en-US" altLang="zh-CN" sz="2200" i="1">
                                  <a:latin typeface="Cambria Math" panose="02040503050406030204" pitchFamily="18" charset="0"/>
                                  <a:ea typeface="楷体" panose="02010609060101010101" pitchFamily="49" charset="-122"/>
                                </a:rPr>
                                <m:t>1</m:t>
                              </m:r>
                            </m:num>
                            <m:den>
                              <m:r>
                                <a:rPr lang="en-US" altLang="zh-CN" sz="2200" b="0" i="1" smtClean="0">
                                  <a:latin typeface="Cambria Math" panose="02040503050406030204" pitchFamily="18" charset="0"/>
                                  <a:ea typeface="楷体" panose="02010609060101010101" pitchFamily="49" charset="-122"/>
                                </a:rPr>
                                <m:t>2</m:t>
                              </m:r>
                              <m:r>
                                <a:rPr lang="en-US" altLang="zh-CN" sz="2200" i="1">
                                  <a:latin typeface="Cambria Math" panose="02040503050406030204" pitchFamily="18" charset="0"/>
                                  <a:ea typeface="楷体" panose="02010609060101010101" pitchFamily="49" charset="-122"/>
                                </a:rPr>
                                <m:t>𝜋</m:t>
                              </m:r>
                              <m:sSup>
                                <m:sSupPr>
                                  <m:ctrlPr>
                                    <a:rPr lang="en-US" altLang="zh-CN" sz="2200" i="1">
                                      <a:latin typeface="Cambria Math" panose="02040503050406030204" pitchFamily="18" charset="0"/>
                                      <a:ea typeface="楷体" panose="02010609060101010101" pitchFamily="49" charset="-122"/>
                                    </a:rPr>
                                  </m:ctrlPr>
                                </m:sSupPr>
                                <m:e>
                                  <m:r>
                                    <a:rPr lang="en-US" altLang="zh-CN" sz="2200" i="1">
                                      <a:latin typeface="Cambria Math" panose="02040503050406030204" pitchFamily="18" charset="0"/>
                                      <a:ea typeface="楷体" panose="02010609060101010101" pitchFamily="49" charset="-122"/>
                                    </a:rPr>
                                    <m:t>𝑎</m:t>
                                  </m:r>
                                </m:e>
                                <m:sup>
                                  <m:r>
                                    <a:rPr lang="en-US" altLang="zh-CN" sz="2200" i="1">
                                      <a:latin typeface="Cambria Math" panose="02040503050406030204" pitchFamily="18" charset="0"/>
                                      <a:ea typeface="楷体" panose="02010609060101010101" pitchFamily="49" charset="-122"/>
                                    </a:rPr>
                                    <m:t>2</m:t>
                                  </m:r>
                                </m:sup>
                              </m:sSup>
                            </m:den>
                          </m:f>
                          <m:nary>
                            <m:naryPr>
                              <m:chr m:val="∬"/>
                              <m:ctrlPr>
                                <a:rPr lang="en-US" altLang="zh-CN" sz="2200" i="1" smtClean="0">
                                  <a:latin typeface="Cambria Math" panose="02040503050406030204" pitchFamily="18" charset="0"/>
                                  <a:ea typeface="楷体" panose="02010609060101010101" pitchFamily="49" charset="-122"/>
                                </a:rPr>
                              </m:ctrlPr>
                            </m:naryPr>
                            <m:sub>
                              <m:r>
                                <m:rPr>
                                  <m:brk m:alnAt="23"/>
                                </m:rPr>
                                <a:rPr lang="en-US" altLang="zh-CN" sz="2200" b="0" i="1" smtClean="0">
                                  <a:latin typeface="Cambria Math" panose="02040503050406030204" pitchFamily="18" charset="0"/>
                                  <a:ea typeface="楷体" panose="02010609060101010101" pitchFamily="49" charset="-122"/>
                                </a:rPr>
                                <m:t>𝐵</m:t>
                              </m:r>
                              <m:r>
                                <a:rPr lang="en-US" altLang="zh-CN" sz="2200" b="0" i="1" smtClean="0">
                                  <a:latin typeface="Cambria Math" panose="02040503050406030204" pitchFamily="18" charset="0"/>
                                  <a:ea typeface="楷体" panose="02010609060101010101" pitchFamily="49" charset="-122"/>
                                </a:rPr>
                                <m:t>((</m:t>
                              </m:r>
                              <m:r>
                                <a:rPr lang="en-US" altLang="zh-CN" sz="2200" b="0" i="1" smtClean="0">
                                  <a:latin typeface="Cambria Math" panose="02040503050406030204" pitchFamily="18" charset="0"/>
                                  <a:ea typeface="楷体" panose="02010609060101010101" pitchFamily="49" charset="-122"/>
                                </a:rPr>
                                <m:t>𝑥</m:t>
                              </m:r>
                              <m:r>
                                <a:rPr lang="en-US" altLang="zh-CN" sz="2200" b="0" i="1" smtClean="0">
                                  <a:latin typeface="Cambria Math" panose="02040503050406030204" pitchFamily="18" charset="0"/>
                                  <a:ea typeface="楷体" panose="02010609060101010101" pitchFamily="49" charset="-122"/>
                                </a:rPr>
                                <m:t>,</m:t>
                              </m:r>
                              <m:r>
                                <a:rPr lang="en-US" altLang="zh-CN" sz="2200" b="0" i="1" smtClean="0">
                                  <a:latin typeface="Cambria Math" panose="02040503050406030204" pitchFamily="18" charset="0"/>
                                  <a:ea typeface="楷体" panose="02010609060101010101" pitchFamily="49" charset="-122"/>
                                </a:rPr>
                                <m:t>𝑦</m:t>
                              </m:r>
                              <m:r>
                                <a:rPr lang="en-US" altLang="zh-CN" sz="2200" b="0" i="1" smtClean="0">
                                  <a:latin typeface="Cambria Math" panose="02040503050406030204" pitchFamily="18" charset="0"/>
                                  <a:ea typeface="楷体" panose="02010609060101010101" pitchFamily="49" charset="-122"/>
                                </a:rPr>
                                <m:t>),</m:t>
                              </m:r>
                              <m:r>
                                <a:rPr lang="en-US" altLang="zh-CN" sz="2200" b="0" i="1" smtClean="0">
                                  <a:latin typeface="Cambria Math" panose="02040503050406030204" pitchFamily="18" charset="0"/>
                                  <a:ea typeface="楷体" panose="02010609060101010101" pitchFamily="49" charset="-122"/>
                                </a:rPr>
                                <m:t>𝑎𝑡</m:t>
                              </m:r>
                              <m:r>
                                <a:rPr lang="en-US" altLang="zh-CN" sz="2200" b="0" i="1" smtClean="0">
                                  <a:latin typeface="Cambria Math" panose="02040503050406030204" pitchFamily="18" charset="0"/>
                                  <a:ea typeface="楷体" panose="02010609060101010101" pitchFamily="49" charset="-122"/>
                                </a:rPr>
                                <m:t>)</m:t>
                              </m:r>
                            </m:sub>
                            <m:sup>
                              <m:r>
                                <a:rPr lang="en-US" altLang="zh-CN" sz="2200" b="0" i="1" smtClean="0">
                                  <a:latin typeface="Cambria Math" panose="02040503050406030204" pitchFamily="18" charset="0"/>
                                  <a:ea typeface="楷体" panose="02010609060101010101" pitchFamily="49" charset="-122"/>
                                </a:rPr>
                                <m:t> </m:t>
                              </m:r>
                            </m:sup>
                            <m:e>
                              <m:rad>
                                <m:radPr>
                                  <m:degHide m:val="on"/>
                                  <m:ctrlPr>
                                    <a:rPr lang="en-US" altLang="zh-CN" sz="2200" i="1">
                                      <a:latin typeface="Cambria Math" panose="02040503050406030204" pitchFamily="18" charset="0"/>
                                      <a:ea typeface="楷体" panose="02010609060101010101" pitchFamily="49" charset="-122"/>
                                    </a:rPr>
                                  </m:ctrlPr>
                                </m:radPr>
                                <m:deg/>
                                <m:e>
                                  <m:r>
                                    <a:rPr lang="en-US" altLang="zh-CN" sz="2200" i="1">
                                      <a:latin typeface="Cambria Math" panose="02040503050406030204" pitchFamily="18" charset="0"/>
                                      <a:ea typeface="楷体" panose="02010609060101010101" pitchFamily="49" charset="-122"/>
                                    </a:rPr>
                                    <m:t>1−</m:t>
                                  </m:r>
                                  <m:f>
                                    <m:fPr>
                                      <m:ctrlPr>
                                        <a:rPr lang="en-US" altLang="zh-CN" sz="2200" i="1">
                                          <a:latin typeface="Cambria Math" panose="02040503050406030204" pitchFamily="18" charset="0"/>
                                          <a:ea typeface="楷体" panose="02010609060101010101" pitchFamily="49" charset="-122"/>
                                        </a:rPr>
                                      </m:ctrlPr>
                                    </m:fPr>
                                    <m:num>
                                      <m:sSup>
                                        <m:sSupPr>
                                          <m:ctrlPr>
                                            <a:rPr lang="en-US" altLang="zh-CN" sz="2200" i="1">
                                              <a:latin typeface="Cambria Math" panose="02040503050406030204" pitchFamily="18" charset="0"/>
                                              <a:ea typeface="楷体" panose="02010609060101010101" pitchFamily="49" charset="-122"/>
                                            </a:rPr>
                                          </m:ctrlPr>
                                        </m:sSupPr>
                                        <m:e>
                                          <m:r>
                                            <a:rPr lang="en-US" altLang="zh-CN" sz="2200" b="0" i="1" smtClean="0">
                                              <a:latin typeface="Cambria Math" panose="02040503050406030204" pitchFamily="18" charset="0"/>
                                              <a:ea typeface="楷体" panose="02010609060101010101" pitchFamily="49" charset="-122"/>
                                            </a:rPr>
                                            <m:t>𝜉</m:t>
                                          </m:r>
                                        </m:e>
                                        <m:sup>
                                          <m:r>
                                            <a:rPr lang="en-US" altLang="zh-CN" sz="2200" i="1">
                                              <a:latin typeface="Cambria Math" panose="02040503050406030204" pitchFamily="18" charset="0"/>
                                              <a:ea typeface="楷体" panose="02010609060101010101" pitchFamily="49" charset="-122"/>
                                            </a:rPr>
                                            <m:t>2</m:t>
                                          </m:r>
                                        </m:sup>
                                      </m:sSup>
                                      <m:r>
                                        <a:rPr lang="en-US" altLang="zh-CN" sz="2200" i="1">
                                          <a:latin typeface="Cambria Math" panose="02040503050406030204" pitchFamily="18" charset="0"/>
                                          <a:ea typeface="楷体" panose="02010609060101010101" pitchFamily="49" charset="-122"/>
                                        </a:rPr>
                                        <m:t>+</m:t>
                                      </m:r>
                                      <m:sSup>
                                        <m:sSupPr>
                                          <m:ctrlPr>
                                            <a:rPr lang="en-US" altLang="zh-CN" sz="2200" i="1">
                                              <a:latin typeface="Cambria Math" panose="02040503050406030204" pitchFamily="18" charset="0"/>
                                              <a:ea typeface="楷体" panose="02010609060101010101" pitchFamily="49" charset="-122"/>
                                            </a:rPr>
                                          </m:ctrlPr>
                                        </m:sSupPr>
                                        <m:e>
                                          <m:r>
                                            <a:rPr lang="en-US" altLang="zh-CN" sz="2200" b="0" i="1" smtClean="0">
                                              <a:latin typeface="Cambria Math" panose="02040503050406030204" pitchFamily="18" charset="0"/>
                                              <a:ea typeface="楷体" panose="02010609060101010101" pitchFamily="49" charset="-122"/>
                                            </a:rPr>
                                            <m:t>𝜂</m:t>
                                          </m:r>
                                        </m:e>
                                        <m:sup>
                                          <m:r>
                                            <a:rPr lang="en-US" altLang="zh-CN" sz="2200" i="1">
                                              <a:latin typeface="Cambria Math" panose="02040503050406030204" pitchFamily="18" charset="0"/>
                                              <a:ea typeface="楷体" panose="02010609060101010101" pitchFamily="49" charset="-122"/>
                                            </a:rPr>
                                            <m:t>2</m:t>
                                          </m:r>
                                        </m:sup>
                                      </m:sSup>
                                    </m:num>
                                    <m:den>
                                      <m:sSup>
                                        <m:sSupPr>
                                          <m:ctrlPr>
                                            <a:rPr lang="en-US" altLang="zh-CN" sz="2200" i="1">
                                              <a:latin typeface="Cambria Math" panose="02040503050406030204" pitchFamily="18" charset="0"/>
                                              <a:ea typeface="楷体" panose="02010609060101010101" pitchFamily="49" charset="-122"/>
                                            </a:rPr>
                                          </m:ctrlPr>
                                        </m:sSupPr>
                                        <m:e>
                                          <m:r>
                                            <a:rPr lang="en-US" altLang="zh-CN" sz="2200" i="1">
                                              <a:latin typeface="Cambria Math" panose="02040503050406030204" pitchFamily="18" charset="0"/>
                                              <a:ea typeface="楷体" panose="02010609060101010101" pitchFamily="49" charset="-122"/>
                                            </a:rPr>
                                            <m:t>𝑎</m:t>
                                          </m:r>
                                        </m:e>
                                        <m:sup>
                                          <m:r>
                                            <a:rPr lang="en-US" altLang="zh-CN" sz="2200" i="1">
                                              <a:latin typeface="Cambria Math" panose="02040503050406030204" pitchFamily="18" charset="0"/>
                                              <a:ea typeface="楷体" panose="02010609060101010101" pitchFamily="49" charset="-122"/>
                                            </a:rPr>
                                            <m:t>2</m:t>
                                          </m:r>
                                        </m:sup>
                                      </m:sSup>
                                      <m:sSup>
                                        <m:sSupPr>
                                          <m:ctrlPr>
                                            <a:rPr lang="en-US" altLang="zh-CN" sz="2200" i="1">
                                              <a:latin typeface="Cambria Math" panose="02040503050406030204" pitchFamily="18" charset="0"/>
                                              <a:ea typeface="楷体" panose="02010609060101010101" pitchFamily="49" charset="-122"/>
                                            </a:rPr>
                                          </m:ctrlPr>
                                        </m:sSupPr>
                                        <m:e>
                                          <m:r>
                                            <a:rPr lang="en-US" altLang="zh-CN" sz="2200" i="1">
                                              <a:latin typeface="Cambria Math" panose="02040503050406030204" pitchFamily="18" charset="0"/>
                                              <a:ea typeface="楷体" panose="02010609060101010101" pitchFamily="49" charset="-122"/>
                                            </a:rPr>
                                            <m:t>𝑡</m:t>
                                          </m:r>
                                        </m:e>
                                        <m:sup>
                                          <m:r>
                                            <a:rPr lang="en-US" altLang="zh-CN" sz="2200" i="1">
                                              <a:latin typeface="Cambria Math" panose="02040503050406030204" pitchFamily="18" charset="0"/>
                                              <a:ea typeface="楷体" panose="02010609060101010101" pitchFamily="49" charset="-122"/>
                                            </a:rPr>
                                            <m:t>2</m:t>
                                          </m:r>
                                        </m:sup>
                                      </m:sSup>
                                    </m:den>
                                  </m:f>
                                </m:e>
                              </m:rad>
                              <m:r>
                                <a:rPr lang="en-US" altLang="zh-CN" sz="2200" i="1">
                                  <a:latin typeface="Cambria Math" panose="02040503050406030204" pitchFamily="18" charset="0"/>
                                  <a:ea typeface="楷体" panose="02010609060101010101" pitchFamily="49" charset="-122"/>
                                </a:rPr>
                                <m:t>𝜑</m:t>
                              </m:r>
                              <m:r>
                                <a:rPr lang="en-US" altLang="zh-CN" sz="2200" i="1">
                                  <a:latin typeface="Cambria Math" panose="02040503050406030204" pitchFamily="18" charset="0"/>
                                  <a:ea typeface="楷体" panose="02010609060101010101" pitchFamily="49" charset="-122"/>
                                </a:rPr>
                                <m:t>𝑑𝐴</m:t>
                              </m:r>
                            </m:e>
                          </m:nary>
                        </m:e>
                      </m:d>
                    </m:oMath>
                  </m:oMathPara>
                </a14:m>
                <a:endParaRPr lang="en-US" altLang="zh-CN" sz="2200" i="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200">
                          <a:latin typeface="Cambria Math" panose="02040503050406030204" pitchFamily="18" charset="0"/>
                          <a:ea typeface="楷体" panose="02010609060101010101" pitchFamily="49" charset="-122"/>
                        </a:rPr>
                        <m:t>+</m:t>
                      </m:r>
                      <m:f>
                        <m:fPr>
                          <m:ctrlPr>
                            <a:rPr lang="en-US" altLang="zh-CN" sz="2200" i="1">
                              <a:latin typeface="Cambria Math" panose="02040503050406030204" pitchFamily="18" charset="0"/>
                              <a:ea typeface="楷体" panose="02010609060101010101" pitchFamily="49" charset="-122"/>
                            </a:rPr>
                          </m:ctrlPr>
                        </m:fPr>
                        <m:num>
                          <m:r>
                            <a:rPr lang="en-US" altLang="zh-CN" sz="2200">
                              <a:latin typeface="Cambria Math" panose="02040503050406030204" pitchFamily="18" charset="0"/>
                              <a:ea typeface="楷体" panose="02010609060101010101" pitchFamily="49" charset="-122"/>
                            </a:rPr>
                            <m:t>1</m:t>
                          </m:r>
                        </m:num>
                        <m:den>
                          <m:r>
                            <a:rPr lang="en-US" altLang="zh-CN" sz="2200" b="0" i="1" smtClean="0">
                              <a:latin typeface="Cambria Math" panose="02040503050406030204" pitchFamily="18" charset="0"/>
                              <a:ea typeface="楷体" panose="02010609060101010101" pitchFamily="49" charset="-122"/>
                            </a:rPr>
                            <m:t>2</m:t>
                          </m:r>
                          <m:r>
                            <a:rPr lang="en-US" altLang="zh-CN" sz="2200" i="1">
                              <a:latin typeface="Cambria Math" panose="02040503050406030204" pitchFamily="18" charset="0"/>
                              <a:ea typeface="楷体" panose="02010609060101010101" pitchFamily="49" charset="-122"/>
                            </a:rPr>
                            <m:t>𝜋</m:t>
                          </m:r>
                          <m:r>
                            <a:rPr lang="en-US" altLang="zh-CN" sz="2200" b="0" i="1" smtClean="0">
                              <a:latin typeface="Cambria Math" panose="02040503050406030204" pitchFamily="18" charset="0"/>
                              <a:ea typeface="楷体" panose="02010609060101010101" pitchFamily="49" charset="-122"/>
                            </a:rPr>
                            <m:t>𝑎</m:t>
                          </m:r>
                        </m:den>
                      </m:f>
                      <m:nary>
                        <m:naryPr>
                          <m:chr m:val="∬"/>
                          <m:ctrlPr>
                            <a:rPr lang="en-US" altLang="zh-CN" sz="2200" i="1" smtClean="0">
                              <a:latin typeface="Cambria Math" panose="02040503050406030204" pitchFamily="18" charset="0"/>
                              <a:ea typeface="楷体" panose="02010609060101010101" pitchFamily="49" charset="-122"/>
                            </a:rPr>
                          </m:ctrlPr>
                        </m:naryPr>
                        <m:sub>
                          <m:r>
                            <m:rPr>
                              <m:brk m:alnAt="23"/>
                            </m:rPr>
                            <a:rPr lang="en-US" altLang="zh-CN" sz="2200" b="0" i="1" smtClean="0">
                              <a:latin typeface="Cambria Math" panose="02040503050406030204" pitchFamily="18" charset="0"/>
                              <a:ea typeface="楷体" panose="02010609060101010101" pitchFamily="49" charset="-122"/>
                            </a:rPr>
                            <m:t>𝐵</m:t>
                          </m:r>
                          <m:r>
                            <a:rPr lang="en-US" altLang="zh-CN" sz="2200" b="0" i="1" smtClean="0">
                              <a:latin typeface="Cambria Math" panose="02040503050406030204" pitchFamily="18" charset="0"/>
                              <a:ea typeface="楷体" panose="02010609060101010101" pitchFamily="49" charset="-122"/>
                            </a:rPr>
                            <m:t>(</m:t>
                          </m:r>
                          <m:d>
                            <m:dPr>
                              <m:ctrlPr>
                                <a:rPr lang="en-US" altLang="zh-CN" sz="2200" b="0" i="1" smtClean="0">
                                  <a:latin typeface="Cambria Math" panose="02040503050406030204" pitchFamily="18" charset="0"/>
                                  <a:ea typeface="楷体" panose="02010609060101010101" pitchFamily="49" charset="-122"/>
                                </a:rPr>
                              </m:ctrlPr>
                            </m:dPr>
                            <m:e>
                              <m:r>
                                <m:rPr>
                                  <m:brk m:alnAt="23"/>
                                </m:rPr>
                                <a:rPr lang="en-US" altLang="zh-CN" sz="2200" b="0" i="1" smtClean="0">
                                  <a:latin typeface="Cambria Math" panose="02040503050406030204" pitchFamily="18" charset="0"/>
                                  <a:ea typeface="楷体" panose="02010609060101010101" pitchFamily="49" charset="-122"/>
                                </a:rPr>
                                <m:t>𝑥</m:t>
                              </m:r>
                              <m:r>
                                <a:rPr lang="en-US" altLang="zh-CN" sz="2200" b="0" i="1" smtClean="0">
                                  <a:latin typeface="Cambria Math" panose="02040503050406030204" pitchFamily="18" charset="0"/>
                                  <a:ea typeface="楷体" panose="02010609060101010101" pitchFamily="49" charset="-122"/>
                                </a:rPr>
                                <m:t>,</m:t>
                              </m:r>
                              <m:r>
                                <a:rPr lang="en-US" altLang="zh-CN" sz="2200" b="0" i="1" smtClean="0">
                                  <a:latin typeface="Cambria Math" panose="02040503050406030204" pitchFamily="18" charset="0"/>
                                  <a:ea typeface="楷体" panose="02010609060101010101" pitchFamily="49" charset="-122"/>
                                </a:rPr>
                                <m:t>𝑦</m:t>
                              </m:r>
                            </m:e>
                          </m:d>
                          <m:r>
                            <m:rPr>
                              <m:brk m:alnAt="23"/>
                            </m:rPr>
                            <a:rPr lang="en-US" altLang="zh-CN" sz="2200" b="0" i="1" smtClean="0">
                              <a:latin typeface="Cambria Math" panose="02040503050406030204" pitchFamily="18" charset="0"/>
                              <a:ea typeface="楷体" panose="02010609060101010101" pitchFamily="49" charset="-122"/>
                            </a:rPr>
                            <m:t>,</m:t>
                          </m:r>
                          <m:r>
                            <a:rPr lang="en-US" altLang="zh-CN" sz="2200" b="0" i="1" smtClean="0">
                              <a:latin typeface="Cambria Math" panose="02040503050406030204" pitchFamily="18" charset="0"/>
                              <a:ea typeface="楷体" panose="02010609060101010101" pitchFamily="49" charset="-122"/>
                            </a:rPr>
                            <m:t>𝑎𝑡</m:t>
                          </m:r>
                          <m:r>
                            <a:rPr lang="en-US" altLang="zh-CN" sz="2200" b="0" i="1" smtClean="0">
                              <a:latin typeface="Cambria Math" panose="02040503050406030204" pitchFamily="18" charset="0"/>
                              <a:ea typeface="楷体" panose="02010609060101010101" pitchFamily="49" charset="-122"/>
                            </a:rPr>
                            <m:t>)</m:t>
                          </m:r>
                        </m:sub>
                        <m:sup>
                          <m:r>
                            <a:rPr lang="en-US" altLang="zh-CN" sz="2200" b="0" i="1" smtClean="0">
                              <a:latin typeface="Cambria Math" panose="02040503050406030204" pitchFamily="18" charset="0"/>
                              <a:ea typeface="楷体" panose="02010609060101010101" pitchFamily="49" charset="-122"/>
                            </a:rPr>
                            <m:t> </m:t>
                          </m:r>
                        </m:sup>
                        <m:e>
                          <m:rad>
                            <m:radPr>
                              <m:degHide m:val="on"/>
                              <m:ctrlPr>
                                <a:rPr lang="en-US" altLang="zh-CN" sz="2200" i="1">
                                  <a:latin typeface="Cambria Math" panose="02040503050406030204" pitchFamily="18" charset="0"/>
                                  <a:ea typeface="楷体" panose="02010609060101010101" pitchFamily="49" charset="-122"/>
                                </a:rPr>
                              </m:ctrlPr>
                            </m:radPr>
                            <m:deg/>
                            <m:e>
                              <m:r>
                                <a:rPr lang="en-US" altLang="zh-CN" sz="2200" i="1">
                                  <a:latin typeface="Cambria Math" panose="02040503050406030204" pitchFamily="18" charset="0"/>
                                  <a:ea typeface="楷体" panose="02010609060101010101" pitchFamily="49" charset="-122"/>
                                </a:rPr>
                                <m:t>1−</m:t>
                              </m:r>
                              <m:f>
                                <m:fPr>
                                  <m:ctrlPr>
                                    <a:rPr lang="en-US" altLang="zh-CN" sz="2200" i="1">
                                      <a:latin typeface="Cambria Math" panose="02040503050406030204" pitchFamily="18" charset="0"/>
                                      <a:ea typeface="楷体" panose="02010609060101010101" pitchFamily="49" charset="-122"/>
                                    </a:rPr>
                                  </m:ctrlPr>
                                </m:fPr>
                                <m:num>
                                  <m:sSup>
                                    <m:sSupPr>
                                      <m:ctrlPr>
                                        <a:rPr lang="en-US" altLang="zh-CN" sz="2200" i="1">
                                          <a:latin typeface="Cambria Math" panose="02040503050406030204" pitchFamily="18" charset="0"/>
                                          <a:ea typeface="楷体" panose="02010609060101010101" pitchFamily="49" charset="-122"/>
                                        </a:rPr>
                                      </m:ctrlPr>
                                    </m:sSupPr>
                                    <m:e>
                                      <m:r>
                                        <a:rPr lang="en-US" altLang="zh-CN" sz="2200" b="0" i="1" smtClean="0">
                                          <a:latin typeface="Cambria Math" panose="02040503050406030204" pitchFamily="18" charset="0"/>
                                          <a:ea typeface="楷体" panose="02010609060101010101" pitchFamily="49" charset="-122"/>
                                        </a:rPr>
                                        <m:t>𝜉</m:t>
                                      </m:r>
                                    </m:e>
                                    <m:sup>
                                      <m:r>
                                        <a:rPr lang="en-US" altLang="zh-CN" sz="2200" i="1">
                                          <a:latin typeface="Cambria Math" panose="02040503050406030204" pitchFamily="18" charset="0"/>
                                          <a:ea typeface="楷体" panose="02010609060101010101" pitchFamily="49" charset="-122"/>
                                        </a:rPr>
                                        <m:t>2</m:t>
                                      </m:r>
                                    </m:sup>
                                  </m:sSup>
                                  <m:r>
                                    <a:rPr lang="en-US" altLang="zh-CN" sz="2200" i="1">
                                      <a:latin typeface="Cambria Math" panose="02040503050406030204" pitchFamily="18" charset="0"/>
                                      <a:ea typeface="楷体" panose="02010609060101010101" pitchFamily="49" charset="-122"/>
                                    </a:rPr>
                                    <m:t>+</m:t>
                                  </m:r>
                                  <m:sSup>
                                    <m:sSupPr>
                                      <m:ctrlPr>
                                        <a:rPr lang="en-US" altLang="zh-CN" sz="2200" i="1">
                                          <a:latin typeface="Cambria Math" panose="02040503050406030204" pitchFamily="18" charset="0"/>
                                          <a:ea typeface="楷体" panose="02010609060101010101" pitchFamily="49" charset="-122"/>
                                        </a:rPr>
                                      </m:ctrlPr>
                                    </m:sSupPr>
                                    <m:e>
                                      <m:r>
                                        <a:rPr lang="en-US" altLang="zh-CN" sz="2200" b="0" i="1" smtClean="0">
                                          <a:latin typeface="Cambria Math" panose="02040503050406030204" pitchFamily="18" charset="0"/>
                                          <a:ea typeface="楷体" panose="02010609060101010101" pitchFamily="49" charset="-122"/>
                                        </a:rPr>
                                        <m:t>𝜂</m:t>
                                      </m:r>
                                    </m:e>
                                    <m:sup>
                                      <m:r>
                                        <a:rPr lang="en-US" altLang="zh-CN" sz="2200" i="1">
                                          <a:latin typeface="Cambria Math" panose="02040503050406030204" pitchFamily="18" charset="0"/>
                                          <a:ea typeface="楷体" panose="02010609060101010101" pitchFamily="49" charset="-122"/>
                                        </a:rPr>
                                        <m:t>2</m:t>
                                      </m:r>
                                    </m:sup>
                                  </m:sSup>
                                </m:num>
                                <m:den>
                                  <m:sSup>
                                    <m:sSupPr>
                                      <m:ctrlPr>
                                        <a:rPr lang="en-US" altLang="zh-CN" sz="2200" i="1">
                                          <a:latin typeface="Cambria Math" panose="02040503050406030204" pitchFamily="18" charset="0"/>
                                          <a:ea typeface="楷体" panose="02010609060101010101" pitchFamily="49" charset="-122"/>
                                        </a:rPr>
                                      </m:ctrlPr>
                                    </m:sSupPr>
                                    <m:e>
                                      <m:r>
                                        <a:rPr lang="en-US" altLang="zh-CN" sz="2200" i="1">
                                          <a:latin typeface="Cambria Math" panose="02040503050406030204" pitchFamily="18" charset="0"/>
                                          <a:ea typeface="楷体" panose="02010609060101010101" pitchFamily="49" charset="-122"/>
                                        </a:rPr>
                                        <m:t>𝑎</m:t>
                                      </m:r>
                                    </m:e>
                                    <m:sup>
                                      <m:r>
                                        <a:rPr lang="en-US" altLang="zh-CN" sz="2200" i="1">
                                          <a:latin typeface="Cambria Math" panose="02040503050406030204" pitchFamily="18" charset="0"/>
                                          <a:ea typeface="楷体" panose="02010609060101010101" pitchFamily="49" charset="-122"/>
                                        </a:rPr>
                                        <m:t>2</m:t>
                                      </m:r>
                                    </m:sup>
                                  </m:sSup>
                                  <m:sSup>
                                    <m:sSupPr>
                                      <m:ctrlPr>
                                        <a:rPr lang="en-US" altLang="zh-CN" sz="2200" i="1">
                                          <a:latin typeface="Cambria Math" panose="02040503050406030204" pitchFamily="18" charset="0"/>
                                          <a:ea typeface="楷体" panose="02010609060101010101" pitchFamily="49" charset="-122"/>
                                        </a:rPr>
                                      </m:ctrlPr>
                                    </m:sSupPr>
                                    <m:e>
                                      <m:r>
                                        <a:rPr lang="en-US" altLang="zh-CN" sz="2200" i="1">
                                          <a:latin typeface="Cambria Math" panose="02040503050406030204" pitchFamily="18" charset="0"/>
                                          <a:ea typeface="楷体" panose="02010609060101010101" pitchFamily="49" charset="-122"/>
                                        </a:rPr>
                                        <m:t>𝑡</m:t>
                                      </m:r>
                                    </m:e>
                                    <m:sup>
                                      <m:r>
                                        <a:rPr lang="en-US" altLang="zh-CN" sz="2200" i="1">
                                          <a:latin typeface="Cambria Math" panose="02040503050406030204" pitchFamily="18" charset="0"/>
                                          <a:ea typeface="楷体" panose="02010609060101010101" pitchFamily="49" charset="-122"/>
                                        </a:rPr>
                                        <m:t>2</m:t>
                                      </m:r>
                                    </m:sup>
                                  </m:sSup>
                                </m:den>
                              </m:f>
                            </m:e>
                          </m:rad>
                          <m:r>
                            <a:rPr lang="en-US" altLang="zh-CN" sz="2200" i="1">
                              <a:latin typeface="Cambria Math" panose="02040503050406030204" pitchFamily="18" charset="0"/>
                              <a:ea typeface="楷体" panose="02010609060101010101" pitchFamily="49" charset="-122"/>
                            </a:rPr>
                            <m:t>𝜓</m:t>
                          </m:r>
                          <m:r>
                            <a:rPr lang="en-US" altLang="zh-CN" sz="2200" i="1">
                              <a:latin typeface="Cambria Math" panose="02040503050406030204" pitchFamily="18" charset="0"/>
                              <a:ea typeface="楷体" panose="02010609060101010101" pitchFamily="49" charset="-122"/>
                            </a:rPr>
                            <m:t>𝑑𝐴</m:t>
                          </m:r>
                        </m:e>
                      </m:nary>
                    </m:oMath>
                  </m:oMathPara>
                </a14:m>
                <a:endParaRPr lang="en-US" altLang="zh-CN" sz="2200" i="1"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ea typeface="楷体" panose="02010609060101010101" pitchFamily="49" charset="-122"/>
                        </a:rPr>
                        <m:t>+</m:t>
                      </m:r>
                      <m:f>
                        <m:fPr>
                          <m:ctrlPr>
                            <a:rPr lang="en-US" altLang="zh-CN" sz="2200" i="1">
                              <a:latin typeface="Cambria Math" panose="02040503050406030204" pitchFamily="18" charset="0"/>
                              <a:ea typeface="楷体" panose="02010609060101010101" pitchFamily="49" charset="-122"/>
                            </a:rPr>
                          </m:ctrlPr>
                        </m:fPr>
                        <m:num>
                          <m:r>
                            <a:rPr lang="en-US" altLang="zh-CN" sz="2200" i="1">
                              <a:latin typeface="Cambria Math" panose="02040503050406030204" pitchFamily="18" charset="0"/>
                              <a:ea typeface="楷体" panose="02010609060101010101" pitchFamily="49" charset="-122"/>
                            </a:rPr>
                            <m:t>1</m:t>
                          </m:r>
                        </m:num>
                        <m:den>
                          <m:r>
                            <a:rPr lang="en-US" altLang="zh-CN" sz="2200" i="1">
                              <a:latin typeface="Cambria Math" panose="02040503050406030204" pitchFamily="18" charset="0"/>
                              <a:ea typeface="楷体" panose="02010609060101010101" pitchFamily="49" charset="-122"/>
                            </a:rPr>
                            <m:t>2</m:t>
                          </m:r>
                          <m:r>
                            <a:rPr lang="en-US" altLang="zh-CN" sz="2200" i="1">
                              <a:latin typeface="Cambria Math" panose="02040503050406030204" pitchFamily="18" charset="0"/>
                              <a:ea typeface="楷体" panose="02010609060101010101" pitchFamily="49" charset="-122"/>
                            </a:rPr>
                            <m:t>𝜋</m:t>
                          </m:r>
                          <m:r>
                            <a:rPr lang="en-US" altLang="zh-CN" sz="2200" b="0" i="1" smtClean="0">
                              <a:latin typeface="Cambria Math" panose="02040503050406030204" pitchFamily="18" charset="0"/>
                              <a:ea typeface="楷体" panose="02010609060101010101" pitchFamily="49" charset="-122"/>
                            </a:rPr>
                            <m:t>𝑎</m:t>
                          </m:r>
                        </m:den>
                      </m:f>
                      <m:nary>
                        <m:naryPr>
                          <m:ctrlPr>
                            <a:rPr lang="en-US" altLang="zh-CN" sz="2200" i="1">
                              <a:latin typeface="Cambria Math" panose="02040503050406030204" pitchFamily="18" charset="0"/>
                              <a:ea typeface="楷体" panose="02010609060101010101" pitchFamily="49" charset="-122"/>
                            </a:rPr>
                          </m:ctrlPr>
                        </m:naryPr>
                        <m:sub>
                          <m:r>
                            <m:rPr>
                              <m:brk m:alnAt="23"/>
                            </m:rPr>
                            <a:rPr lang="en-US" altLang="zh-CN" sz="2200" i="1">
                              <a:latin typeface="Cambria Math" panose="02040503050406030204" pitchFamily="18" charset="0"/>
                              <a:ea typeface="楷体" panose="02010609060101010101" pitchFamily="49" charset="-122"/>
                            </a:rPr>
                            <m:t>0</m:t>
                          </m:r>
                        </m:sub>
                        <m:sup>
                          <m:r>
                            <a:rPr lang="en-US" altLang="zh-CN" sz="2200" i="1">
                              <a:latin typeface="Cambria Math" panose="02040503050406030204" pitchFamily="18" charset="0"/>
                              <a:ea typeface="楷体" panose="02010609060101010101" pitchFamily="49" charset="-122"/>
                            </a:rPr>
                            <m:t>𝑡</m:t>
                          </m:r>
                        </m:sup>
                        <m:e>
                          <m:d>
                            <m:dPr>
                              <m:ctrlPr>
                                <a:rPr lang="en-US" altLang="zh-CN" sz="2200" i="1">
                                  <a:latin typeface="Cambria Math" panose="02040503050406030204" pitchFamily="18" charset="0"/>
                                  <a:ea typeface="楷体" panose="02010609060101010101" pitchFamily="49" charset="-122"/>
                                </a:rPr>
                              </m:ctrlPr>
                            </m:dPr>
                            <m:e>
                              <m:nary>
                                <m:naryPr>
                                  <m:chr m:val="∬"/>
                                  <m:ctrlPr>
                                    <a:rPr lang="en-US" altLang="zh-CN" sz="2200" i="1" smtClean="0">
                                      <a:latin typeface="Cambria Math" panose="02040503050406030204" pitchFamily="18" charset="0"/>
                                      <a:ea typeface="楷体" panose="02010609060101010101" pitchFamily="49" charset="-122"/>
                                    </a:rPr>
                                  </m:ctrlPr>
                                </m:naryPr>
                                <m:sub>
                                  <m:r>
                                    <m:rPr>
                                      <m:brk m:alnAt="23"/>
                                    </m:rPr>
                                    <a:rPr lang="en-US" altLang="zh-CN" sz="2200" b="0" i="1" smtClean="0">
                                      <a:latin typeface="Cambria Math" panose="02040503050406030204" pitchFamily="18" charset="0"/>
                                      <a:ea typeface="楷体" panose="02010609060101010101" pitchFamily="49" charset="-122"/>
                                    </a:rPr>
                                    <m:t>𝐵</m:t>
                                  </m:r>
                                  <m:r>
                                    <a:rPr lang="en-US" altLang="zh-CN" sz="2200" b="0" i="1" smtClean="0">
                                      <a:latin typeface="Cambria Math" panose="02040503050406030204" pitchFamily="18" charset="0"/>
                                      <a:ea typeface="楷体" panose="02010609060101010101" pitchFamily="49" charset="-122"/>
                                    </a:rPr>
                                    <m:t>(</m:t>
                                  </m:r>
                                  <m:d>
                                    <m:dPr>
                                      <m:ctrlPr>
                                        <a:rPr lang="en-US" altLang="zh-CN" sz="2200" b="0" i="1" smtClean="0">
                                          <a:latin typeface="Cambria Math" panose="02040503050406030204" pitchFamily="18" charset="0"/>
                                          <a:ea typeface="楷体" panose="02010609060101010101" pitchFamily="49" charset="-122"/>
                                        </a:rPr>
                                      </m:ctrlPr>
                                    </m:dPr>
                                    <m:e>
                                      <m:r>
                                        <m:rPr>
                                          <m:brk m:alnAt="23"/>
                                        </m:rPr>
                                        <a:rPr lang="en-US" altLang="zh-CN" sz="2200" b="0" i="1" smtClean="0">
                                          <a:latin typeface="Cambria Math" panose="02040503050406030204" pitchFamily="18" charset="0"/>
                                          <a:ea typeface="楷体" panose="02010609060101010101" pitchFamily="49" charset="-122"/>
                                        </a:rPr>
                                        <m:t>𝑥</m:t>
                                      </m:r>
                                      <m:r>
                                        <a:rPr lang="en-US" altLang="zh-CN" sz="2200" b="0" i="1" smtClean="0">
                                          <a:latin typeface="Cambria Math" panose="02040503050406030204" pitchFamily="18" charset="0"/>
                                          <a:ea typeface="楷体" panose="02010609060101010101" pitchFamily="49" charset="-122"/>
                                        </a:rPr>
                                        <m:t>,</m:t>
                                      </m:r>
                                      <m:r>
                                        <a:rPr lang="en-US" altLang="zh-CN" sz="2200" b="0" i="1" smtClean="0">
                                          <a:latin typeface="Cambria Math" panose="02040503050406030204" pitchFamily="18" charset="0"/>
                                          <a:ea typeface="楷体" panose="02010609060101010101" pitchFamily="49" charset="-122"/>
                                        </a:rPr>
                                        <m:t>𝑦</m:t>
                                      </m:r>
                                    </m:e>
                                  </m:d>
                                  <m:r>
                                    <m:rPr>
                                      <m:brk m:alnAt="23"/>
                                    </m:rPr>
                                    <a:rPr lang="en-US" altLang="zh-CN" sz="2200" b="0" i="1" smtClean="0">
                                      <a:latin typeface="Cambria Math" panose="02040503050406030204" pitchFamily="18" charset="0"/>
                                      <a:ea typeface="楷体" panose="02010609060101010101" pitchFamily="49" charset="-122"/>
                                    </a:rPr>
                                    <m:t>,</m:t>
                                  </m:r>
                                  <m:r>
                                    <a:rPr lang="en-US" altLang="zh-CN" sz="2200" b="0" i="1" smtClean="0">
                                      <a:latin typeface="Cambria Math" panose="02040503050406030204" pitchFamily="18" charset="0"/>
                                      <a:ea typeface="楷体" panose="02010609060101010101" pitchFamily="49" charset="-122"/>
                                    </a:rPr>
                                    <m:t>𝑎</m:t>
                                  </m:r>
                                  <m:r>
                                    <a:rPr lang="en-US" altLang="zh-CN" sz="2200" b="0" i="1" smtClean="0">
                                      <a:latin typeface="Cambria Math" panose="02040503050406030204" pitchFamily="18" charset="0"/>
                                      <a:ea typeface="楷体" panose="02010609060101010101" pitchFamily="49" charset="-122"/>
                                    </a:rPr>
                                    <m:t>(</m:t>
                                  </m:r>
                                  <m:r>
                                    <a:rPr lang="en-US" altLang="zh-CN" sz="2200" b="0" i="1" smtClean="0">
                                      <a:latin typeface="Cambria Math" panose="02040503050406030204" pitchFamily="18" charset="0"/>
                                      <a:ea typeface="楷体" panose="02010609060101010101" pitchFamily="49" charset="-122"/>
                                    </a:rPr>
                                    <m:t>𝑡</m:t>
                                  </m:r>
                                  <m:r>
                                    <a:rPr lang="en-US" altLang="zh-CN" sz="2200" b="0" i="1" smtClean="0">
                                      <a:latin typeface="Cambria Math" panose="02040503050406030204" pitchFamily="18" charset="0"/>
                                      <a:ea typeface="楷体" panose="02010609060101010101" pitchFamily="49" charset="-122"/>
                                    </a:rPr>
                                    <m:t>−</m:t>
                                  </m:r>
                                  <m:r>
                                    <a:rPr lang="en-US" altLang="zh-CN" sz="2200" b="0" i="1" smtClean="0">
                                      <a:latin typeface="Cambria Math" panose="02040503050406030204" pitchFamily="18" charset="0"/>
                                      <a:ea typeface="楷体" panose="02010609060101010101" pitchFamily="49" charset="-122"/>
                                    </a:rPr>
                                    <m:t>𝜏</m:t>
                                  </m:r>
                                  <m:r>
                                    <a:rPr lang="en-US" altLang="zh-CN" sz="2200" b="0" i="1" smtClean="0">
                                      <a:latin typeface="Cambria Math" panose="02040503050406030204" pitchFamily="18" charset="0"/>
                                      <a:ea typeface="楷体" panose="02010609060101010101" pitchFamily="49" charset="-122"/>
                                    </a:rPr>
                                    <m:t>))</m:t>
                                  </m:r>
                                </m:sub>
                                <m:sup>
                                  <m:r>
                                    <a:rPr lang="en-US" altLang="zh-CN" sz="2200" b="0" i="1" smtClean="0">
                                      <a:latin typeface="Cambria Math" panose="02040503050406030204" pitchFamily="18" charset="0"/>
                                      <a:ea typeface="楷体" panose="02010609060101010101" pitchFamily="49" charset="-122"/>
                                    </a:rPr>
                                    <m:t> </m:t>
                                  </m:r>
                                </m:sup>
                                <m:e>
                                  <m:rad>
                                    <m:radPr>
                                      <m:degHide m:val="on"/>
                                      <m:ctrlPr>
                                        <a:rPr lang="en-US" altLang="zh-CN" sz="2200" i="1">
                                          <a:latin typeface="Cambria Math" panose="02040503050406030204" pitchFamily="18" charset="0"/>
                                          <a:ea typeface="楷体" panose="02010609060101010101" pitchFamily="49" charset="-122"/>
                                        </a:rPr>
                                      </m:ctrlPr>
                                    </m:radPr>
                                    <m:deg/>
                                    <m:e>
                                      <m:r>
                                        <a:rPr lang="en-US" altLang="zh-CN" sz="2200" i="1">
                                          <a:latin typeface="Cambria Math" panose="02040503050406030204" pitchFamily="18" charset="0"/>
                                          <a:ea typeface="楷体" panose="02010609060101010101" pitchFamily="49" charset="-122"/>
                                        </a:rPr>
                                        <m:t>1−</m:t>
                                      </m:r>
                                      <m:f>
                                        <m:fPr>
                                          <m:ctrlPr>
                                            <a:rPr lang="en-US" altLang="zh-CN" sz="2200" i="1">
                                              <a:latin typeface="Cambria Math" panose="02040503050406030204" pitchFamily="18" charset="0"/>
                                              <a:ea typeface="楷体" panose="02010609060101010101" pitchFamily="49" charset="-122"/>
                                            </a:rPr>
                                          </m:ctrlPr>
                                        </m:fPr>
                                        <m:num>
                                          <m:sSup>
                                            <m:sSupPr>
                                              <m:ctrlPr>
                                                <a:rPr lang="en-US" altLang="zh-CN" sz="2200" i="1">
                                                  <a:latin typeface="Cambria Math" panose="02040503050406030204" pitchFamily="18" charset="0"/>
                                                  <a:ea typeface="楷体" panose="02010609060101010101" pitchFamily="49" charset="-122"/>
                                                </a:rPr>
                                              </m:ctrlPr>
                                            </m:sSupPr>
                                            <m:e>
                                              <m:r>
                                                <a:rPr lang="en-US" altLang="zh-CN" sz="2200" b="0" i="1" smtClean="0">
                                                  <a:latin typeface="Cambria Math" panose="02040503050406030204" pitchFamily="18" charset="0"/>
                                                  <a:ea typeface="楷体" panose="02010609060101010101" pitchFamily="49" charset="-122"/>
                                                </a:rPr>
                                                <m:t>𝜉</m:t>
                                              </m:r>
                                            </m:e>
                                            <m:sup>
                                              <m:r>
                                                <a:rPr lang="en-US" altLang="zh-CN" sz="2200" i="1">
                                                  <a:latin typeface="Cambria Math" panose="02040503050406030204" pitchFamily="18" charset="0"/>
                                                  <a:ea typeface="楷体" panose="02010609060101010101" pitchFamily="49" charset="-122"/>
                                                </a:rPr>
                                                <m:t>2</m:t>
                                              </m:r>
                                            </m:sup>
                                          </m:sSup>
                                          <m:r>
                                            <a:rPr lang="en-US" altLang="zh-CN" sz="2200" i="1">
                                              <a:latin typeface="Cambria Math" panose="02040503050406030204" pitchFamily="18" charset="0"/>
                                              <a:ea typeface="楷体" panose="02010609060101010101" pitchFamily="49" charset="-122"/>
                                            </a:rPr>
                                            <m:t>+</m:t>
                                          </m:r>
                                          <m:sSup>
                                            <m:sSupPr>
                                              <m:ctrlPr>
                                                <a:rPr lang="en-US" altLang="zh-CN" sz="2200" i="1">
                                                  <a:latin typeface="Cambria Math" panose="02040503050406030204" pitchFamily="18" charset="0"/>
                                                  <a:ea typeface="楷体" panose="02010609060101010101" pitchFamily="49" charset="-122"/>
                                                </a:rPr>
                                              </m:ctrlPr>
                                            </m:sSupPr>
                                            <m:e>
                                              <m:r>
                                                <a:rPr lang="en-US" altLang="zh-CN" sz="2200" b="0" i="1" smtClean="0">
                                                  <a:latin typeface="Cambria Math" panose="02040503050406030204" pitchFamily="18" charset="0"/>
                                                  <a:ea typeface="楷体" panose="02010609060101010101" pitchFamily="49" charset="-122"/>
                                                </a:rPr>
                                                <m:t>𝜂</m:t>
                                              </m:r>
                                            </m:e>
                                            <m:sup>
                                              <m:r>
                                                <a:rPr lang="en-US" altLang="zh-CN" sz="2200" i="1">
                                                  <a:latin typeface="Cambria Math" panose="02040503050406030204" pitchFamily="18" charset="0"/>
                                                  <a:ea typeface="楷体" panose="02010609060101010101" pitchFamily="49" charset="-122"/>
                                                </a:rPr>
                                                <m:t>2</m:t>
                                              </m:r>
                                            </m:sup>
                                          </m:sSup>
                                        </m:num>
                                        <m:den>
                                          <m:sSup>
                                            <m:sSupPr>
                                              <m:ctrlPr>
                                                <a:rPr lang="en-US" altLang="zh-CN" sz="2200" i="1">
                                                  <a:latin typeface="Cambria Math" panose="02040503050406030204" pitchFamily="18" charset="0"/>
                                                  <a:ea typeface="楷体" panose="02010609060101010101" pitchFamily="49" charset="-122"/>
                                                </a:rPr>
                                              </m:ctrlPr>
                                            </m:sSupPr>
                                            <m:e>
                                              <m:r>
                                                <a:rPr lang="en-US" altLang="zh-CN" sz="2200" i="1">
                                                  <a:latin typeface="Cambria Math" panose="02040503050406030204" pitchFamily="18" charset="0"/>
                                                  <a:ea typeface="楷体" panose="02010609060101010101" pitchFamily="49" charset="-122"/>
                                                </a:rPr>
                                                <m:t>𝑎</m:t>
                                              </m:r>
                                            </m:e>
                                            <m:sup>
                                              <m:r>
                                                <a:rPr lang="en-US" altLang="zh-CN" sz="2200" i="1">
                                                  <a:latin typeface="Cambria Math" panose="02040503050406030204" pitchFamily="18" charset="0"/>
                                                  <a:ea typeface="楷体" panose="02010609060101010101" pitchFamily="49" charset="-122"/>
                                                </a:rPr>
                                                <m:t>2</m:t>
                                              </m:r>
                                            </m:sup>
                                          </m:sSup>
                                          <m:sSup>
                                            <m:sSupPr>
                                              <m:ctrlPr>
                                                <a:rPr lang="en-US" altLang="zh-CN" sz="2200" i="1">
                                                  <a:latin typeface="Cambria Math" panose="02040503050406030204" pitchFamily="18" charset="0"/>
                                                  <a:ea typeface="楷体" panose="02010609060101010101" pitchFamily="49" charset="-122"/>
                                                </a:rPr>
                                              </m:ctrlPr>
                                            </m:sSupPr>
                                            <m:e>
                                              <m:r>
                                                <a:rPr lang="en-US" altLang="zh-CN" sz="2200" i="1">
                                                  <a:latin typeface="Cambria Math" panose="02040503050406030204" pitchFamily="18" charset="0"/>
                                                  <a:ea typeface="楷体" panose="02010609060101010101" pitchFamily="49" charset="-122"/>
                                                </a:rPr>
                                                <m:t>𝑡</m:t>
                                              </m:r>
                                            </m:e>
                                            <m:sup>
                                              <m:r>
                                                <a:rPr lang="en-US" altLang="zh-CN" sz="2200" i="1">
                                                  <a:latin typeface="Cambria Math" panose="02040503050406030204" pitchFamily="18" charset="0"/>
                                                  <a:ea typeface="楷体" panose="02010609060101010101" pitchFamily="49" charset="-122"/>
                                                </a:rPr>
                                                <m:t>2</m:t>
                                              </m:r>
                                            </m:sup>
                                          </m:sSup>
                                        </m:den>
                                      </m:f>
                                    </m:e>
                                  </m:rad>
                                  <m:r>
                                    <a:rPr lang="en-US" altLang="zh-CN" sz="2200" i="1">
                                      <a:latin typeface="Cambria Math" panose="02040503050406030204" pitchFamily="18" charset="0"/>
                                      <a:ea typeface="楷体" panose="02010609060101010101" pitchFamily="49" charset="-122"/>
                                    </a:rPr>
                                    <m:t>𝑓𝑑𝐴</m:t>
                                  </m:r>
                                </m:e>
                              </m:nary>
                            </m:e>
                          </m:d>
                        </m:e>
                      </m:nary>
                      <m:r>
                        <a:rPr lang="en-US" altLang="zh-CN" sz="2200" i="1">
                          <a:latin typeface="Cambria Math" panose="02040503050406030204" pitchFamily="18" charset="0"/>
                          <a:ea typeface="楷体" panose="02010609060101010101" pitchFamily="49" charset="-122"/>
                        </a:rPr>
                        <m:t>𝑑</m:t>
                      </m:r>
                      <m:r>
                        <a:rPr lang="en-US" altLang="zh-CN" sz="2200" i="1">
                          <a:latin typeface="Cambria Math" panose="02040503050406030204" pitchFamily="18" charset="0"/>
                          <a:ea typeface="楷体" panose="02010609060101010101" pitchFamily="49" charset="-122"/>
                        </a:rPr>
                        <m:t>𝜏</m:t>
                      </m:r>
                    </m:oMath>
                  </m:oMathPara>
                </a14:m>
                <a:endParaRPr lang="en-US" altLang="zh-CN" sz="22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可以看出二维波动方程每一点的</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u</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值受到整个圆盘</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B</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的影响</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4"/>
                <a:ext cx="7886700" cy="4649603"/>
              </a:xfrm>
              <a:blipFill>
                <a:blip r:embed="rId2"/>
                <a:stretch>
                  <a:fillRect l="-13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79360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有边界约束的波动方程</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波动方程的边界类型</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固定边界：</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Ω</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Ω</m:t>
                          </m:r>
                        </m:sub>
                      </m:sSub>
                    </m:oMath>
                  </m:oMathPara>
                </a14:m>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自由边界：</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m:t>
                      </m:r>
                      <m:r>
                        <a:rPr lang="en-US" altLang="zh-CN" b="0" i="0"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=0</m:t>
                      </m:r>
                    </m:oMath>
                  </m:oMathPara>
                </a14:m>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弹性边界：</a:t>
                </a:r>
                <a:endParaRPr lang="en-US" altLang="zh-CN"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m:t>
                      </m:r>
                      <m:r>
                        <a:rPr lang="en-US" altLang="zh-CN" b="0" i="0"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𝑘𝑢</m:t>
                      </m:r>
                    </m:oMath>
                  </m:oMathPara>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73085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分离变量法</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对于波动方程</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𝑢</m:t>
                          </m:r>
                        </m:num>
                        <m:den>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r>
                        <a:rPr lang="en-US" altLang="zh-CN" b="0" i="0" smtClean="0">
                          <a:latin typeface="Cambria Math" panose="02040503050406030204" pitchFamily="18" charset="0"/>
                        </a:rPr>
                        <m:t>𝛻</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0" smtClean="0">
                              <a:latin typeface="Cambria Math" panose="02040503050406030204" pitchFamily="18" charset="0"/>
                            </a:rPr>
                            <m:t>𝛻</m:t>
                          </m:r>
                          <m:r>
                            <a:rPr lang="en-US" altLang="zh-CN" b="0" i="1" smtClean="0">
                              <a:latin typeface="Cambria Math" panose="02040503050406030204" pitchFamily="18" charset="0"/>
                            </a:rPr>
                            <m:t>𝑢</m:t>
                          </m:r>
                        </m:e>
                      </m:d>
                      <m:r>
                        <a:rPr lang="en-US" altLang="zh-CN" b="0" i="1" smtClean="0">
                          <a:latin typeface="Cambria Math" panose="02040503050406030204" pitchFamily="18" charset="0"/>
                        </a:rPr>
                        <m:t>=0</m:t>
                      </m:r>
                    </m:oMath>
                  </m:oMathPara>
                </a14:m>
                <a:endParaRPr lang="en-US" altLang="zh-CN" b="0"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设</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是只与位置</a:t>
                </a:r>
                <a:r>
                  <a:rPr lang="en-US" altLang="zh-CN" b="1" dirty="0" smtClean="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相关的函数，</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是只与时间</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相关的函数，代入方程，有</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𝑋</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𝑑</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𝑇</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𝑑</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den>
                      </m:f>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𝑇</m:t>
                      </m:r>
                      <m:r>
                        <a:rPr lang="en-US" altLang="zh-CN" b="0" i="0"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0" smtClean="0">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𝑋</m:t>
                          </m:r>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移项并两边同除以</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，有</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𝑇</m:t>
                          </m:r>
                        </m:den>
                      </m:f>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𝑑</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𝑇</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𝑑</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den>
                      </m:f>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𝑋</m:t>
                          </m:r>
                        </m:den>
                      </m:f>
                      <m:r>
                        <a:rPr lang="en-US" altLang="zh-CN" b="0" i="0"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b="0" i="0"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𝑋</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r="-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85703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谱分解</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𝑇</m:t>
                          </m:r>
                        </m:den>
                      </m:f>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𝑑</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i="1">
                              <a:latin typeface="Cambria Math" panose="02040503050406030204" pitchFamily="18" charset="0"/>
                              <a:ea typeface="楷体" panose="02010609060101010101" pitchFamily="49" charset="-122"/>
                              <a:cs typeface="Times New Roman" panose="02020603050405020304" pitchFamily="18" charset="0"/>
                            </a:rPr>
                            <m:t>𝑇</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𝑑</m:t>
                          </m:r>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𝑡</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2</m:t>
                              </m:r>
                            </m:sup>
                          </m:sSup>
                        </m:den>
                      </m:f>
                      <m:r>
                        <a:rPr lang="en-US" altLang="zh-CN" i="1">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𝑎</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2</m:t>
                          </m:r>
                        </m:sup>
                      </m:sSup>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𝑋</m:t>
                          </m:r>
                        </m:den>
                      </m:f>
                      <m:r>
                        <a:rPr lang="en-US" altLang="zh-CN">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𝑋</m:t>
                      </m:r>
                      <m:r>
                        <a:rPr lang="en-US" altLang="zh-CN" i="1">
                          <a:latin typeface="Cambria Math" panose="02040503050406030204" pitchFamily="18" charset="0"/>
                          <a:ea typeface="楷体" panose="02010609060101010101" pitchFamily="49" charset="-122"/>
                          <a:cs typeface="Times New Roman" panose="02020603050405020304" pitchFamily="18" charset="0"/>
                        </a:rPr>
                        <m:t>)</m:t>
                      </m:r>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左右两边相等，要求它们等于常量</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ω</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2 </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，于是有</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𝑑</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𝑇</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𝑑</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den>
                      </m:f>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𝜔</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𝑇</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b="0" i="0"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0"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𝑋</m:t>
                          </m:r>
                        </m:e>
                      </m:d>
                      <m:r>
                        <a:rPr lang="en-US" altLang="zh-CN" b="0" i="0"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𝜔</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𝑋</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左边的方程的解是关于时间</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的周函数</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右边方程的解则是与区域的几何形状，边界条件相关的数量场，称为区域的谱分解</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有边界的热传导方程也可以用这种方法求解</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r="-1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40120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一维谱分解示例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753833"/>
                <a:ext cx="7886700" cy="3423131"/>
              </a:xfrm>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设弦的长度为</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l</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，两端固定，波在上面的传播速度为</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a</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，计算它的振动频率</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以弦的一端为原点，沿着弦为</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轴建立坐标系，波动方程满足：</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𝑢</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den>
                      </m:f>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𝑢</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den>
                      </m:f>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753833"/>
                <a:ext cx="7886700" cy="3423131"/>
              </a:xfrm>
              <a:blipFill>
                <a:blip r:embed="rId2"/>
                <a:stretch>
                  <a:fillRect l="-1391" t="-3743"/>
                </a:stretch>
              </a:blipFill>
            </p:spPr>
            <p:txBody>
              <a:bodyPr/>
              <a:lstStyle/>
              <a:p>
                <a:r>
                  <a:rPr lang="zh-CN" altLang="en-US">
                    <a:noFill/>
                  </a:rPr>
                  <a:t> </a:t>
                </a:r>
              </a:p>
            </p:txBody>
          </p:sp>
        </mc:Fallback>
      </mc:AlternateContent>
      <p:grpSp>
        <p:nvGrpSpPr>
          <p:cNvPr id="5" name="Group 4"/>
          <p:cNvGrpSpPr>
            <a:grpSpLocks noChangeAspect="1"/>
          </p:cNvGrpSpPr>
          <p:nvPr/>
        </p:nvGrpSpPr>
        <p:grpSpPr bwMode="auto">
          <a:xfrm>
            <a:off x="1820863" y="1909763"/>
            <a:ext cx="5484813" cy="612775"/>
            <a:chOff x="1147" y="1203"/>
            <a:chExt cx="3455" cy="386"/>
          </a:xfrm>
        </p:grpSpPr>
        <p:sp>
          <p:nvSpPr>
            <p:cNvPr id="8" name="Freeform 6"/>
            <p:cNvSpPr>
              <a:spLocks/>
            </p:cNvSpPr>
            <p:nvPr/>
          </p:nvSpPr>
          <p:spPr bwMode="auto">
            <a:xfrm>
              <a:off x="1723" y="1203"/>
              <a:ext cx="2304" cy="193"/>
            </a:xfrm>
            <a:custGeom>
              <a:avLst/>
              <a:gdLst>
                <a:gd name="T0" fmla="*/ 62 w 4000"/>
                <a:gd name="T1" fmla="*/ 317 h 334"/>
                <a:gd name="T2" fmla="*/ 156 w 4000"/>
                <a:gd name="T3" fmla="*/ 293 h 334"/>
                <a:gd name="T4" fmla="*/ 250 w 4000"/>
                <a:gd name="T5" fmla="*/ 268 h 334"/>
                <a:gd name="T6" fmla="*/ 343 w 4000"/>
                <a:gd name="T7" fmla="*/ 245 h 334"/>
                <a:gd name="T8" fmla="*/ 437 w 4000"/>
                <a:gd name="T9" fmla="*/ 221 h 334"/>
                <a:gd name="T10" fmla="*/ 531 w 4000"/>
                <a:gd name="T11" fmla="*/ 198 h 334"/>
                <a:gd name="T12" fmla="*/ 625 w 4000"/>
                <a:gd name="T13" fmla="*/ 176 h 334"/>
                <a:gd name="T14" fmla="*/ 718 w 4000"/>
                <a:gd name="T15" fmla="*/ 155 h 334"/>
                <a:gd name="T16" fmla="*/ 812 w 4000"/>
                <a:gd name="T17" fmla="*/ 135 h 334"/>
                <a:gd name="T18" fmla="*/ 906 w 4000"/>
                <a:gd name="T19" fmla="*/ 116 h 334"/>
                <a:gd name="T20" fmla="*/ 1000 w 4000"/>
                <a:gd name="T21" fmla="*/ 98 h 334"/>
                <a:gd name="T22" fmla="*/ 1093 w 4000"/>
                <a:gd name="T23" fmla="*/ 81 h 334"/>
                <a:gd name="T24" fmla="*/ 1187 w 4000"/>
                <a:gd name="T25" fmla="*/ 66 h 334"/>
                <a:gd name="T26" fmla="*/ 1281 w 4000"/>
                <a:gd name="T27" fmla="*/ 52 h 334"/>
                <a:gd name="T28" fmla="*/ 1375 w 4000"/>
                <a:gd name="T29" fmla="*/ 40 h 334"/>
                <a:gd name="T30" fmla="*/ 1468 w 4000"/>
                <a:gd name="T31" fmla="*/ 29 h 334"/>
                <a:gd name="T32" fmla="*/ 1562 w 4000"/>
                <a:gd name="T33" fmla="*/ 20 h 334"/>
                <a:gd name="T34" fmla="*/ 1656 w 4000"/>
                <a:gd name="T35" fmla="*/ 12 h 334"/>
                <a:gd name="T36" fmla="*/ 1750 w 4000"/>
                <a:gd name="T37" fmla="*/ 7 h 334"/>
                <a:gd name="T38" fmla="*/ 1843 w 4000"/>
                <a:gd name="T39" fmla="*/ 3 h 334"/>
                <a:gd name="T40" fmla="*/ 1937 w 4000"/>
                <a:gd name="T41" fmla="*/ 1 h 334"/>
                <a:gd name="T42" fmla="*/ 2031 w 4000"/>
                <a:gd name="T43" fmla="*/ 0 h 334"/>
                <a:gd name="T44" fmla="*/ 2125 w 4000"/>
                <a:gd name="T45" fmla="*/ 2 h 334"/>
                <a:gd name="T46" fmla="*/ 2218 w 4000"/>
                <a:gd name="T47" fmla="*/ 5 h 334"/>
                <a:gd name="T48" fmla="*/ 2312 w 4000"/>
                <a:gd name="T49" fmla="*/ 10 h 334"/>
                <a:gd name="T50" fmla="*/ 2406 w 4000"/>
                <a:gd name="T51" fmla="*/ 17 h 334"/>
                <a:gd name="T52" fmla="*/ 2500 w 4000"/>
                <a:gd name="T53" fmla="*/ 26 h 334"/>
                <a:gd name="T54" fmla="*/ 2593 w 4000"/>
                <a:gd name="T55" fmla="*/ 36 h 334"/>
                <a:gd name="T56" fmla="*/ 2687 w 4000"/>
                <a:gd name="T57" fmla="*/ 48 h 334"/>
                <a:gd name="T58" fmla="*/ 2781 w 4000"/>
                <a:gd name="T59" fmla="*/ 61 h 334"/>
                <a:gd name="T60" fmla="*/ 2875 w 4000"/>
                <a:gd name="T61" fmla="*/ 76 h 334"/>
                <a:gd name="T62" fmla="*/ 2968 w 4000"/>
                <a:gd name="T63" fmla="*/ 92 h 334"/>
                <a:gd name="T64" fmla="*/ 3062 w 4000"/>
                <a:gd name="T65" fmla="*/ 110 h 334"/>
                <a:gd name="T66" fmla="*/ 3156 w 4000"/>
                <a:gd name="T67" fmla="*/ 128 h 334"/>
                <a:gd name="T68" fmla="*/ 3250 w 4000"/>
                <a:gd name="T69" fmla="*/ 148 h 334"/>
                <a:gd name="T70" fmla="*/ 3343 w 4000"/>
                <a:gd name="T71" fmla="*/ 169 h 334"/>
                <a:gd name="T72" fmla="*/ 3437 w 4000"/>
                <a:gd name="T73" fmla="*/ 191 h 334"/>
                <a:gd name="T74" fmla="*/ 3531 w 4000"/>
                <a:gd name="T75" fmla="*/ 214 h 334"/>
                <a:gd name="T76" fmla="*/ 3625 w 4000"/>
                <a:gd name="T77" fmla="*/ 237 h 334"/>
                <a:gd name="T78" fmla="*/ 3718 w 4000"/>
                <a:gd name="T79" fmla="*/ 260 h 334"/>
                <a:gd name="T80" fmla="*/ 3812 w 4000"/>
                <a:gd name="T81" fmla="*/ 285 h 334"/>
                <a:gd name="T82" fmla="*/ 3906 w 4000"/>
                <a:gd name="T83" fmla="*/ 309 h 334"/>
                <a:gd name="T84" fmla="*/ 4000 w 4000"/>
                <a:gd name="T85" fmla="*/ 33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00" h="334">
                  <a:moveTo>
                    <a:pt x="0" y="334"/>
                  </a:moveTo>
                  <a:lnTo>
                    <a:pt x="31" y="325"/>
                  </a:lnTo>
                  <a:lnTo>
                    <a:pt x="62" y="317"/>
                  </a:lnTo>
                  <a:lnTo>
                    <a:pt x="93" y="309"/>
                  </a:lnTo>
                  <a:lnTo>
                    <a:pt x="125" y="301"/>
                  </a:lnTo>
                  <a:lnTo>
                    <a:pt x="156" y="293"/>
                  </a:lnTo>
                  <a:lnTo>
                    <a:pt x="187" y="285"/>
                  </a:lnTo>
                  <a:lnTo>
                    <a:pt x="218" y="277"/>
                  </a:lnTo>
                  <a:lnTo>
                    <a:pt x="250" y="268"/>
                  </a:lnTo>
                  <a:lnTo>
                    <a:pt x="281" y="260"/>
                  </a:lnTo>
                  <a:lnTo>
                    <a:pt x="312" y="253"/>
                  </a:lnTo>
                  <a:lnTo>
                    <a:pt x="343" y="245"/>
                  </a:lnTo>
                  <a:lnTo>
                    <a:pt x="375" y="237"/>
                  </a:lnTo>
                  <a:lnTo>
                    <a:pt x="406" y="229"/>
                  </a:lnTo>
                  <a:lnTo>
                    <a:pt x="437" y="221"/>
                  </a:lnTo>
                  <a:lnTo>
                    <a:pt x="468" y="214"/>
                  </a:lnTo>
                  <a:lnTo>
                    <a:pt x="500" y="206"/>
                  </a:lnTo>
                  <a:lnTo>
                    <a:pt x="531" y="198"/>
                  </a:lnTo>
                  <a:lnTo>
                    <a:pt x="562" y="191"/>
                  </a:lnTo>
                  <a:lnTo>
                    <a:pt x="593" y="184"/>
                  </a:lnTo>
                  <a:lnTo>
                    <a:pt x="625" y="176"/>
                  </a:lnTo>
                  <a:lnTo>
                    <a:pt x="656" y="169"/>
                  </a:lnTo>
                  <a:lnTo>
                    <a:pt x="687" y="162"/>
                  </a:lnTo>
                  <a:lnTo>
                    <a:pt x="718" y="155"/>
                  </a:lnTo>
                  <a:lnTo>
                    <a:pt x="750" y="148"/>
                  </a:lnTo>
                  <a:lnTo>
                    <a:pt x="781" y="142"/>
                  </a:lnTo>
                  <a:lnTo>
                    <a:pt x="812" y="135"/>
                  </a:lnTo>
                  <a:lnTo>
                    <a:pt x="843" y="128"/>
                  </a:lnTo>
                  <a:lnTo>
                    <a:pt x="875" y="122"/>
                  </a:lnTo>
                  <a:lnTo>
                    <a:pt x="906" y="116"/>
                  </a:lnTo>
                  <a:lnTo>
                    <a:pt x="937" y="110"/>
                  </a:lnTo>
                  <a:lnTo>
                    <a:pt x="968" y="104"/>
                  </a:lnTo>
                  <a:lnTo>
                    <a:pt x="1000" y="98"/>
                  </a:lnTo>
                  <a:lnTo>
                    <a:pt x="1031" y="92"/>
                  </a:lnTo>
                  <a:lnTo>
                    <a:pt x="1062" y="87"/>
                  </a:lnTo>
                  <a:lnTo>
                    <a:pt x="1093" y="81"/>
                  </a:lnTo>
                  <a:lnTo>
                    <a:pt x="1125" y="76"/>
                  </a:lnTo>
                  <a:lnTo>
                    <a:pt x="1156" y="71"/>
                  </a:lnTo>
                  <a:lnTo>
                    <a:pt x="1187" y="66"/>
                  </a:lnTo>
                  <a:lnTo>
                    <a:pt x="1218" y="61"/>
                  </a:lnTo>
                  <a:lnTo>
                    <a:pt x="1250" y="56"/>
                  </a:lnTo>
                  <a:lnTo>
                    <a:pt x="1281" y="52"/>
                  </a:lnTo>
                  <a:lnTo>
                    <a:pt x="1312" y="48"/>
                  </a:lnTo>
                  <a:lnTo>
                    <a:pt x="1343" y="43"/>
                  </a:lnTo>
                  <a:lnTo>
                    <a:pt x="1375" y="40"/>
                  </a:lnTo>
                  <a:lnTo>
                    <a:pt x="1406" y="36"/>
                  </a:lnTo>
                  <a:lnTo>
                    <a:pt x="1437" y="32"/>
                  </a:lnTo>
                  <a:lnTo>
                    <a:pt x="1468" y="29"/>
                  </a:lnTo>
                  <a:lnTo>
                    <a:pt x="1500" y="26"/>
                  </a:lnTo>
                  <a:lnTo>
                    <a:pt x="1531" y="23"/>
                  </a:lnTo>
                  <a:lnTo>
                    <a:pt x="1562" y="20"/>
                  </a:lnTo>
                  <a:lnTo>
                    <a:pt x="1593" y="17"/>
                  </a:lnTo>
                  <a:lnTo>
                    <a:pt x="1625" y="15"/>
                  </a:lnTo>
                  <a:lnTo>
                    <a:pt x="1656" y="12"/>
                  </a:lnTo>
                  <a:lnTo>
                    <a:pt x="1687" y="10"/>
                  </a:lnTo>
                  <a:lnTo>
                    <a:pt x="1718" y="8"/>
                  </a:lnTo>
                  <a:lnTo>
                    <a:pt x="1750" y="7"/>
                  </a:lnTo>
                  <a:lnTo>
                    <a:pt x="1781" y="5"/>
                  </a:lnTo>
                  <a:lnTo>
                    <a:pt x="1812" y="4"/>
                  </a:lnTo>
                  <a:lnTo>
                    <a:pt x="1843" y="3"/>
                  </a:lnTo>
                  <a:lnTo>
                    <a:pt x="1875" y="2"/>
                  </a:lnTo>
                  <a:lnTo>
                    <a:pt x="1906" y="1"/>
                  </a:lnTo>
                  <a:lnTo>
                    <a:pt x="1937" y="1"/>
                  </a:lnTo>
                  <a:lnTo>
                    <a:pt x="1968" y="0"/>
                  </a:lnTo>
                  <a:lnTo>
                    <a:pt x="2000" y="0"/>
                  </a:lnTo>
                  <a:lnTo>
                    <a:pt x="2031" y="0"/>
                  </a:lnTo>
                  <a:lnTo>
                    <a:pt x="2062" y="1"/>
                  </a:lnTo>
                  <a:lnTo>
                    <a:pt x="2093" y="1"/>
                  </a:lnTo>
                  <a:lnTo>
                    <a:pt x="2125" y="2"/>
                  </a:lnTo>
                  <a:lnTo>
                    <a:pt x="2156" y="3"/>
                  </a:lnTo>
                  <a:lnTo>
                    <a:pt x="2187" y="4"/>
                  </a:lnTo>
                  <a:lnTo>
                    <a:pt x="2218" y="5"/>
                  </a:lnTo>
                  <a:lnTo>
                    <a:pt x="2250" y="7"/>
                  </a:lnTo>
                  <a:lnTo>
                    <a:pt x="2281" y="8"/>
                  </a:lnTo>
                  <a:lnTo>
                    <a:pt x="2312" y="10"/>
                  </a:lnTo>
                  <a:lnTo>
                    <a:pt x="2343" y="12"/>
                  </a:lnTo>
                  <a:lnTo>
                    <a:pt x="2375" y="15"/>
                  </a:lnTo>
                  <a:lnTo>
                    <a:pt x="2406" y="17"/>
                  </a:lnTo>
                  <a:lnTo>
                    <a:pt x="2437" y="20"/>
                  </a:lnTo>
                  <a:lnTo>
                    <a:pt x="2468" y="23"/>
                  </a:lnTo>
                  <a:lnTo>
                    <a:pt x="2500" y="26"/>
                  </a:lnTo>
                  <a:lnTo>
                    <a:pt x="2531" y="29"/>
                  </a:lnTo>
                  <a:lnTo>
                    <a:pt x="2562" y="32"/>
                  </a:lnTo>
                  <a:lnTo>
                    <a:pt x="2593" y="36"/>
                  </a:lnTo>
                  <a:lnTo>
                    <a:pt x="2625" y="40"/>
                  </a:lnTo>
                  <a:lnTo>
                    <a:pt x="2656" y="43"/>
                  </a:lnTo>
                  <a:lnTo>
                    <a:pt x="2687" y="48"/>
                  </a:lnTo>
                  <a:lnTo>
                    <a:pt x="2718" y="52"/>
                  </a:lnTo>
                  <a:lnTo>
                    <a:pt x="2750" y="56"/>
                  </a:lnTo>
                  <a:lnTo>
                    <a:pt x="2781" y="61"/>
                  </a:lnTo>
                  <a:lnTo>
                    <a:pt x="2812" y="66"/>
                  </a:lnTo>
                  <a:lnTo>
                    <a:pt x="2843" y="71"/>
                  </a:lnTo>
                  <a:lnTo>
                    <a:pt x="2875" y="76"/>
                  </a:lnTo>
                  <a:lnTo>
                    <a:pt x="2906" y="81"/>
                  </a:lnTo>
                  <a:lnTo>
                    <a:pt x="2937" y="87"/>
                  </a:lnTo>
                  <a:lnTo>
                    <a:pt x="2968" y="92"/>
                  </a:lnTo>
                  <a:lnTo>
                    <a:pt x="3000" y="98"/>
                  </a:lnTo>
                  <a:lnTo>
                    <a:pt x="3031" y="104"/>
                  </a:lnTo>
                  <a:lnTo>
                    <a:pt x="3062" y="110"/>
                  </a:lnTo>
                  <a:lnTo>
                    <a:pt x="3093" y="116"/>
                  </a:lnTo>
                  <a:lnTo>
                    <a:pt x="3125" y="122"/>
                  </a:lnTo>
                  <a:lnTo>
                    <a:pt x="3156" y="128"/>
                  </a:lnTo>
                  <a:lnTo>
                    <a:pt x="3187" y="135"/>
                  </a:lnTo>
                  <a:lnTo>
                    <a:pt x="3218" y="142"/>
                  </a:lnTo>
                  <a:lnTo>
                    <a:pt x="3250" y="148"/>
                  </a:lnTo>
                  <a:lnTo>
                    <a:pt x="3281" y="155"/>
                  </a:lnTo>
                  <a:lnTo>
                    <a:pt x="3312" y="162"/>
                  </a:lnTo>
                  <a:lnTo>
                    <a:pt x="3343" y="169"/>
                  </a:lnTo>
                  <a:lnTo>
                    <a:pt x="3375" y="176"/>
                  </a:lnTo>
                  <a:lnTo>
                    <a:pt x="3406" y="184"/>
                  </a:lnTo>
                  <a:lnTo>
                    <a:pt x="3437" y="191"/>
                  </a:lnTo>
                  <a:lnTo>
                    <a:pt x="3468" y="198"/>
                  </a:lnTo>
                  <a:lnTo>
                    <a:pt x="3500" y="206"/>
                  </a:lnTo>
                  <a:lnTo>
                    <a:pt x="3531" y="214"/>
                  </a:lnTo>
                  <a:lnTo>
                    <a:pt x="3562" y="221"/>
                  </a:lnTo>
                  <a:lnTo>
                    <a:pt x="3593" y="229"/>
                  </a:lnTo>
                  <a:lnTo>
                    <a:pt x="3625" y="237"/>
                  </a:lnTo>
                  <a:lnTo>
                    <a:pt x="3656" y="245"/>
                  </a:lnTo>
                  <a:lnTo>
                    <a:pt x="3687" y="253"/>
                  </a:lnTo>
                  <a:lnTo>
                    <a:pt x="3718" y="260"/>
                  </a:lnTo>
                  <a:lnTo>
                    <a:pt x="3750" y="268"/>
                  </a:lnTo>
                  <a:lnTo>
                    <a:pt x="3781" y="277"/>
                  </a:lnTo>
                  <a:lnTo>
                    <a:pt x="3812" y="285"/>
                  </a:lnTo>
                  <a:lnTo>
                    <a:pt x="3843" y="293"/>
                  </a:lnTo>
                  <a:lnTo>
                    <a:pt x="3875" y="301"/>
                  </a:lnTo>
                  <a:lnTo>
                    <a:pt x="3906" y="309"/>
                  </a:lnTo>
                  <a:lnTo>
                    <a:pt x="3937" y="317"/>
                  </a:lnTo>
                  <a:lnTo>
                    <a:pt x="3968" y="325"/>
                  </a:lnTo>
                  <a:lnTo>
                    <a:pt x="4000" y="334"/>
                  </a:lnTo>
                </a:path>
              </a:pathLst>
            </a:custGeom>
            <a:noFill/>
            <a:ln w="269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1723" y="1396"/>
              <a:ext cx="2304" cy="193"/>
            </a:xfrm>
            <a:custGeom>
              <a:avLst/>
              <a:gdLst>
                <a:gd name="T0" fmla="*/ 62 w 4000"/>
                <a:gd name="T1" fmla="*/ 16 h 333"/>
                <a:gd name="T2" fmla="*/ 156 w 4000"/>
                <a:gd name="T3" fmla="*/ 40 h 333"/>
                <a:gd name="T4" fmla="*/ 250 w 4000"/>
                <a:gd name="T5" fmla="*/ 65 h 333"/>
                <a:gd name="T6" fmla="*/ 343 w 4000"/>
                <a:gd name="T7" fmla="*/ 88 h 333"/>
                <a:gd name="T8" fmla="*/ 437 w 4000"/>
                <a:gd name="T9" fmla="*/ 112 h 333"/>
                <a:gd name="T10" fmla="*/ 531 w 4000"/>
                <a:gd name="T11" fmla="*/ 135 h 333"/>
                <a:gd name="T12" fmla="*/ 625 w 4000"/>
                <a:gd name="T13" fmla="*/ 157 h 333"/>
                <a:gd name="T14" fmla="*/ 718 w 4000"/>
                <a:gd name="T15" fmla="*/ 178 h 333"/>
                <a:gd name="T16" fmla="*/ 812 w 4000"/>
                <a:gd name="T17" fmla="*/ 198 h 333"/>
                <a:gd name="T18" fmla="*/ 906 w 4000"/>
                <a:gd name="T19" fmla="*/ 217 h 333"/>
                <a:gd name="T20" fmla="*/ 1000 w 4000"/>
                <a:gd name="T21" fmla="*/ 235 h 333"/>
                <a:gd name="T22" fmla="*/ 1093 w 4000"/>
                <a:gd name="T23" fmla="*/ 252 h 333"/>
                <a:gd name="T24" fmla="*/ 1187 w 4000"/>
                <a:gd name="T25" fmla="*/ 267 h 333"/>
                <a:gd name="T26" fmla="*/ 1281 w 4000"/>
                <a:gd name="T27" fmla="*/ 281 h 333"/>
                <a:gd name="T28" fmla="*/ 1375 w 4000"/>
                <a:gd name="T29" fmla="*/ 293 h 333"/>
                <a:gd name="T30" fmla="*/ 1468 w 4000"/>
                <a:gd name="T31" fmla="*/ 304 h 333"/>
                <a:gd name="T32" fmla="*/ 1562 w 4000"/>
                <a:gd name="T33" fmla="*/ 313 h 333"/>
                <a:gd name="T34" fmla="*/ 1656 w 4000"/>
                <a:gd name="T35" fmla="*/ 321 h 333"/>
                <a:gd name="T36" fmla="*/ 1750 w 4000"/>
                <a:gd name="T37" fmla="*/ 326 h 333"/>
                <a:gd name="T38" fmla="*/ 1843 w 4000"/>
                <a:gd name="T39" fmla="*/ 330 h 333"/>
                <a:gd name="T40" fmla="*/ 1937 w 4000"/>
                <a:gd name="T41" fmla="*/ 332 h 333"/>
                <a:gd name="T42" fmla="*/ 2031 w 4000"/>
                <a:gd name="T43" fmla="*/ 333 h 333"/>
                <a:gd name="T44" fmla="*/ 2125 w 4000"/>
                <a:gd name="T45" fmla="*/ 331 h 333"/>
                <a:gd name="T46" fmla="*/ 2218 w 4000"/>
                <a:gd name="T47" fmla="*/ 328 h 333"/>
                <a:gd name="T48" fmla="*/ 2312 w 4000"/>
                <a:gd name="T49" fmla="*/ 323 h 333"/>
                <a:gd name="T50" fmla="*/ 2406 w 4000"/>
                <a:gd name="T51" fmla="*/ 316 h 333"/>
                <a:gd name="T52" fmla="*/ 2500 w 4000"/>
                <a:gd name="T53" fmla="*/ 307 h 333"/>
                <a:gd name="T54" fmla="*/ 2593 w 4000"/>
                <a:gd name="T55" fmla="*/ 297 h 333"/>
                <a:gd name="T56" fmla="*/ 2687 w 4000"/>
                <a:gd name="T57" fmla="*/ 285 h 333"/>
                <a:gd name="T58" fmla="*/ 2781 w 4000"/>
                <a:gd name="T59" fmla="*/ 272 h 333"/>
                <a:gd name="T60" fmla="*/ 2875 w 4000"/>
                <a:gd name="T61" fmla="*/ 257 h 333"/>
                <a:gd name="T62" fmla="*/ 2968 w 4000"/>
                <a:gd name="T63" fmla="*/ 241 h 333"/>
                <a:gd name="T64" fmla="*/ 3062 w 4000"/>
                <a:gd name="T65" fmla="*/ 223 h 333"/>
                <a:gd name="T66" fmla="*/ 3156 w 4000"/>
                <a:gd name="T67" fmla="*/ 205 h 333"/>
                <a:gd name="T68" fmla="*/ 3250 w 4000"/>
                <a:gd name="T69" fmla="*/ 185 h 333"/>
                <a:gd name="T70" fmla="*/ 3343 w 4000"/>
                <a:gd name="T71" fmla="*/ 164 h 333"/>
                <a:gd name="T72" fmla="*/ 3437 w 4000"/>
                <a:gd name="T73" fmla="*/ 142 h 333"/>
                <a:gd name="T74" fmla="*/ 3531 w 4000"/>
                <a:gd name="T75" fmla="*/ 119 h 333"/>
                <a:gd name="T76" fmla="*/ 3625 w 4000"/>
                <a:gd name="T77" fmla="*/ 96 h 333"/>
                <a:gd name="T78" fmla="*/ 3718 w 4000"/>
                <a:gd name="T79" fmla="*/ 73 h 333"/>
                <a:gd name="T80" fmla="*/ 3812 w 4000"/>
                <a:gd name="T81" fmla="*/ 48 h 333"/>
                <a:gd name="T82" fmla="*/ 3906 w 4000"/>
                <a:gd name="T83" fmla="*/ 24 h 333"/>
                <a:gd name="T84" fmla="*/ 4000 w 4000"/>
                <a:gd name="T85"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00" h="333">
                  <a:moveTo>
                    <a:pt x="0" y="0"/>
                  </a:moveTo>
                  <a:lnTo>
                    <a:pt x="31" y="8"/>
                  </a:lnTo>
                  <a:lnTo>
                    <a:pt x="62" y="16"/>
                  </a:lnTo>
                  <a:lnTo>
                    <a:pt x="93" y="24"/>
                  </a:lnTo>
                  <a:lnTo>
                    <a:pt x="125" y="32"/>
                  </a:lnTo>
                  <a:lnTo>
                    <a:pt x="156" y="40"/>
                  </a:lnTo>
                  <a:lnTo>
                    <a:pt x="187" y="48"/>
                  </a:lnTo>
                  <a:lnTo>
                    <a:pt x="218" y="56"/>
                  </a:lnTo>
                  <a:lnTo>
                    <a:pt x="250" y="65"/>
                  </a:lnTo>
                  <a:lnTo>
                    <a:pt x="281" y="73"/>
                  </a:lnTo>
                  <a:lnTo>
                    <a:pt x="312" y="80"/>
                  </a:lnTo>
                  <a:lnTo>
                    <a:pt x="343" y="88"/>
                  </a:lnTo>
                  <a:lnTo>
                    <a:pt x="375" y="96"/>
                  </a:lnTo>
                  <a:lnTo>
                    <a:pt x="406" y="104"/>
                  </a:lnTo>
                  <a:lnTo>
                    <a:pt x="437" y="112"/>
                  </a:lnTo>
                  <a:lnTo>
                    <a:pt x="468" y="119"/>
                  </a:lnTo>
                  <a:lnTo>
                    <a:pt x="500" y="127"/>
                  </a:lnTo>
                  <a:lnTo>
                    <a:pt x="531" y="135"/>
                  </a:lnTo>
                  <a:lnTo>
                    <a:pt x="562" y="142"/>
                  </a:lnTo>
                  <a:lnTo>
                    <a:pt x="593" y="149"/>
                  </a:lnTo>
                  <a:lnTo>
                    <a:pt x="625" y="157"/>
                  </a:lnTo>
                  <a:lnTo>
                    <a:pt x="656" y="164"/>
                  </a:lnTo>
                  <a:lnTo>
                    <a:pt x="687" y="171"/>
                  </a:lnTo>
                  <a:lnTo>
                    <a:pt x="718" y="178"/>
                  </a:lnTo>
                  <a:lnTo>
                    <a:pt x="750" y="185"/>
                  </a:lnTo>
                  <a:lnTo>
                    <a:pt x="781" y="191"/>
                  </a:lnTo>
                  <a:lnTo>
                    <a:pt x="812" y="198"/>
                  </a:lnTo>
                  <a:lnTo>
                    <a:pt x="843" y="205"/>
                  </a:lnTo>
                  <a:lnTo>
                    <a:pt x="875" y="211"/>
                  </a:lnTo>
                  <a:lnTo>
                    <a:pt x="906" y="217"/>
                  </a:lnTo>
                  <a:lnTo>
                    <a:pt x="937" y="223"/>
                  </a:lnTo>
                  <a:lnTo>
                    <a:pt x="968" y="229"/>
                  </a:lnTo>
                  <a:lnTo>
                    <a:pt x="1000" y="235"/>
                  </a:lnTo>
                  <a:lnTo>
                    <a:pt x="1031" y="241"/>
                  </a:lnTo>
                  <a:lnTo>
                    <a:pt x="1062" y="246"/>
                  </a:lnTo>
                  <a:lnTo>
                    <a:pt x="1093" y="252"/>
                  </a:lnTo>
                  <a:lnTo>
                    <a:pt x="1125" y="257"/>
                  </a:lnTo>
                  <a:lnTo>
                    <a:pt x="1156" y="262"/>
                  </a:lnTo>
                  <a:lnTo>
                    <a:pt x="1187" y="267"/>
                  </a:lnTo>
                  <a:lnTo>
                    <a:pt x="1218" y="272"/>
                  </a:lnTo>
                  <a:lnTo>
                    <a:pt x="1250" y="277"/>
                  </a:lnTo>
                  <a:lnTo>
                    <a:pt x="1281" y="281"/>
                  </a:lnTo>
                  <a:lnTo>
                    <a:pt x="1312" y="285"/>
                  </a:lnTo>
                  <a:lnTo>
                    <a:pt x="1343" y="290"/>
                  </a:lnTo>
                  <a:lnTo>
                    <a:pt x="1375" y="293"/>
                  </a:lnTo>
                  <a:lnTo>
                    <a:pt x="1406" y="297"/>
                  </a:lnTo>
                  <a:lnTo>
                    <a:pt x="1437" y="301"/>
                  </a:lnTo>
                  <a:lnTo>
                    <a:pt x="1468" y="304"/>
                  </a:lnTo>
                  <a:lnTo>
                    <a:pt x="1500" y="307"/>
                  </a:lnTo>
                  <a:lnTo>
                    <a:pt x="1531" y="310"/>
                  </a:lnTo>
                  <a:lnTo>
                    <a:pt x="1562" y="313"/>
                  </a:lnTo>
                  <a:lnTo>
                    <a:pt x="1593" y="316"/>
                  </a:lnTo>
                  <a:lnTo>
                    <a:pt x="1625" y="318"/>
                  </a:lnTo>
                  <a:lnTo>
                    <a:pt x="1656" y="321"/>
                  </a:lnTo>
                  <a:lnTo>
                    <a:pt x="1687" y="323"/>
                  </a:lnTo>
                  <a:lnTo>
                    <a:pt x="1718" y="325"/>
                  </a:lnTo>
                  <a:lnTo>
                    <a:pt x="1750" y="326"/>
                  </a:lnTo>
                  <a:lnTo>
                    <a:pt x="1781" y="328"/>
                  </a:lnTo>
                  <a:lnTo>
                    <a:pt x="1812" y="329"/>
                  </a:lnTo>
                  <a:lnTo>
                    <a:pt x="1843" y="330"/>
                  </a:lnTo>
                  <a:lnTo>
                    <a:pt x="1875" y="331"/>
                  </a:lnTo>
                  <a:lnTo>
                    <a:pt x="1906" y="332"/>
                  </a:lnTo>
                  <a:lnTo>
                    <a:pt x="1937" y="332"/>
                  </a:lnTo>
                  <a:lnTo>
                    <a:pt x="1968" y="333"/>
                  </a:lnTo>
                  <a:lnTo>
                    <a:pt x="2000" y="333"/>
                  </a:lnTo>
                  <a:lnTo>
                    <a:pt x="2031" y="333"/>
                  </a:lnTo>
                  <a:lnTo>
                    <a:pt x="2062" y="332"/>
                  </a:lnTo>
                  <a:lnTo>
                    <a:pt x="2093" y="332"/>
                  </a:lnTo>
                  <a:lnTo>
                    <a:pt x="2125" y="331"/>
                  </a:lnTo>
                  <a:lnTo>
                    <a:pt x="2156" y="330"/>
                  </a:lnTo>
                  <a:lnTo>
                    <a:pt x="2187" y="329"/>
                  </a:lnTo>
                  <a:lnTo>
                    <a:pt x="2218" y="328"/>
                  </a:lnTo>
                  <a:lnTo>
                    <a:pt x="2250" y="326"/>
                  </a:lnTo>
                  <a:lnTo>
                    <a:pt x="2281" y="325"/>
                  </a:lnTo>
                  <a:lnTo>
                    <a:pt x="2312" y="323"/>
                  </a:lnTo>
                  <a:lnTo>
                    <a:pt x="2343" y="321"/>
                  </a:lnTo>
                  <a:lnTo>
                    <a:pt x="2375" y="318"/>
                  </a:lnTo>
                  <a:lnTo>
                    <a:pt x="2406" y="316"/>
                  </a:lnTo>
                  <a:lnTo>
                    <a:pt x="2437" y="313"/>
                  </a:lnTo>
                  <a:lnTo>
                    <a:pt x="2468" y="310"/>
                  </a:lnTo>
                  <a:lnTo>
                    <a:pt x="2500" y="307"/>
                  </a:lnTo>
                  <a:lnTo>
                    <a:pt x="2531" y="304"/>
                  </a:lnTo>
                  <a:lnTo>
                    <a:pt x="2562" y="301"/>
                  </a:lnTo>
                  <a:lnTo>
                    <a:pt x="2593" y="297"/>
                  </a:lnTo>
                  <a:lnTo>
                    <a:pt x="2625" y="293"/>
                  </a:lnTo>
                  <a:lnTo>
                    <a:pt x="2656" y="290"/>
                  </a:lnTo>
                  <a:lnTo>
                    <a:pt x="2687" y="285"/>
                  </a:lnTo>
                  <a:lnTo>
                    <a:pt x="2718" y="281"/>
                  </a:lnTo>
                  <a:lnTo>
                    <a:pt x="2750" y="277"/>
                  </a:lnTo>
                  <a:lnTo>
                    <a:pt x="2781" y="272"/>
                  </a:lnTo>
                  <a:lnTo>
                    <a:pt x="2812" y="267"/>
                  </a:lnTo>
                  <a:lnTo>
                    <a:pt x="2843" y="262"/>
                  </a:lnTo>
                  <a:lnTo>
                    <a:pt x="2875" y="257"/>
                  </a:lnTo>
                  <a:lnTo>
                    <a:pt x="2906" y="252"/>
                  </a:lnTo>
                  <a:lnTo>
                    <a:pt x="2937" y="246"/>
                  </a:lnTo>
                  <a:lnTo>
                    <a:pt x="2968" y="241"/>
                  </a:lnTo>
                  <a:lnTo>
                    <a:pt x="3000" y="235"/>
                  </a:lnTo>
                  <a:lnTo>
                    <a:pt x="3031" y="229"/>
                  </a:lnTo>
                  <a:lnTo>
                    <a:pt x="3062" y="223"/>
                  </a:lnTo>
                  <a:lnTo>
                    <a:pt x="3093" y="217"/>
                  </a:lnTo>
                  <a:lnTo>
                    <a:pt x="3125" y="211"/>
                  </a:lnTo>
                  <a:lnTo>
                    <a:pt x="3156" y="205"/>
                  </a:lnTo>
                  <a:lnTo>
                    <a:pt x="3187" y="198"/>
                  </a:lnTo>
                  <a:lnTo>
                    <a:pt x="3218" y="191"/>
                  </a:lnTo>
                  <a:lnTo>
                    <a:pt x="3250" y="185"/>
                  </a:lnTo>
                  <a:lnTo>
                    <a:pt x="3281" y="178"/>
                  </a:lnTo>
                  <a:lnTo>
                    <a:pt x="3312" y="171"/>
                  </a:lnTo>
                  <a:lnTo>
                    <a:pt x="3343" y="164"/>
                  </a:lnTo>
                  <a:lnTo>
                    <a:pt x="3375" y="157"/>
                  </a:lnTo>
                  <a:lnTo>
                    <a:pt x="3406" y="149"/>
                  </a:lnTo>
                  <a:lnTo>
                    <a:pt x="3437" y="142"/>
                  </a:lnTo>
                  <a:lnTo>
                    <a:pt x="3468" y="135"/>
                  </a:lnTo>
                  <a:lnTo>
                    <a:pt x="3500" y="127"/>
                  </a:lnTo>
                  <a:lnTo>
                    <a:pt x="3531" y="119"/>
                  </a:lnTo>
                  <a:lnTo>
                    <a:pt x="3562" y="112"/>
                  </a:lnTo>
                  <a:lnTo>
                    <a:pt x="3593" y="104"/>
                  </a:lnTo>
                  <a:lnTo>
                    <a:pt x="3625" y="96"/>
                  </a:lnTo>
                  <a:lnTo>
                    <a:pt x="3656" y="88"/>
                  </a:lnTo>
                  <a:lnTo>
                    <a:pt x="3687" y="80"/>
                  </a:lnTo>
                  <a:lnTo>
                    <a:pt x="3718" y="73"/>
                  </a:lnTo>
                  <a:lnTo>
                    <a:pt x="3750" y="65"/>
                  </a:lnTo>
                  <a:lnTo>
                    <a:pt x="3781" y="56"/>
                  </a:lnTo>
                  <a:lnTo>
                    <a:pt x="3812" y="48"/>
                  </a:lnTo>
                  <a:lnTo>
                    <a:pt x="3843" y="40"/>
                  </a:lnTo>
                  <a:lnTo>
                    <a:pt x="3875" y="32"/>
                  </a:lnTo>
                  <a:lnTo>
                    <a:pt x="3906" y="24"/>
                  </a:lnTo>
                  <a:lnTo>
                    <a:pt x="3937" y="16"/>
                  </a:lnTo>
                  <a:lnTo>
                    <a:pt x="3968" y="8"/>
                  </a:lnTo>
                  <a:lnTo>
                    <a:pt x="4000" y="0"/>
                  </a:lnTo>
                </a:path>
              </a:pathLst>
            </a:custGeom>
            <a:noFill/>
            <a:ln w="26988"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8"/>
            <p:cNvSpPr>
              <a:spLocks noChangeShapeType="1"/>
            </p:cNvSpPr>
            <p:nvPr/>
          </p:nvSpPr>
          <p:spPr bwMode="auto">
            <a:xfrm>
              <a:off x="1147" y="1395"/>
              <a:ext cx="3455" cy="0"/>
            </a:xfrm>
            <a:prstGeom prst="line">
              <a:avLst/>
            </a:prstGeom>
            <a:noFill/>
            <a:ln w="26988"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Oval 9"/>
            <p:cNvSpPr>
              <a:spLocks noChangeArrowheads="1"/>
            </p:cNvSpPr>
            <p:nvPr/>
          </p:nvSpPr>
          <p:spPr bwMode="auto">
            <a:xfrm>
              <a:off x="1689" y="1361"/>
              <a:ext cx="69" cy="69"/>
            </a:xfrm>
            <a:prstGeom prst="ellipse">
              <a:avLst/>
            </a:prstGeom>
            <a:solidFill>
              <a:schemeClr val="bg1"/>
            </a:solid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Oval 11"/>
            <p:cNvSpPr>
              <a:spLocks noChangeArrowheads="1"/>
            </p:cNvSpPr>
            <p:nvPr/>
          </p:nvSpPr>
          <p:spPr bwMode="auto">
            <a:xfrm>
              <a:off x="3992" y="1361"/>
              <a:ext cx="69" cy="69"/>
            </a:xfrm>
            <a:prstGeom prst="ellipse">
              <a:avLst/>
            </a:prstGeom>
            <a:solidFill>
              <a:schemeClr val="bg1"/>
            </a:solidFill>
            <a:ln w="1905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5" name="文本框 14"/>
          <p:cNvSpPr txBox="1"/>
          <p:nvPr/>
        </p:nvSpPr>
        <p:spPr>
          <a:xfrm>
            <a:off x="2459111" y="1746906"/>
            <a:ext cx="444352"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O</a:t>
            </a:r>
            <a:endParaRPr lang="zh-CN" altLang="en-US" sz="2800" i="1"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7068566" y="2114966"/>
            <a:ext cx="343364"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x</a:t>
            </a:r>
            <a:endParaRPr lang="zh-CN" altLang="en-US"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2626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一维谱分解示例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设</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，则有</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𝑋</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𝑇</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den>
                      </m:f>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𝑇</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𝑋</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den>
                      </m:f>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取</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i="1">
                              <a:latin typeface="Cambria Math" panose="02040503050406030204" pitchFamily="18" charset="0"/>
                              <a:ea typeface="楷体" panose="02010609060101010101" pitchFamily="49" charset="-122"/>
                              <a:cs typeface="Times New Roman" panose="02020603050405020304" pitchFamily="18" charset="0"/>
                            </a:rPr>
                            <m:t>𝑇</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𝑡</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2</m:t>
                              </m:r>
                            </m:sup>
                          </m:sSup>
                        </m:den>
                      </m:f>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𝑇</m:t>
                          </m:r>
                        </m:den>
                      </m:f>
                      <m:r>
                        <a:rPr lang="en-US" altLang="zh-CN" i="1">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𝑎</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2</m:t>
                          </m:r>
                        </m:sup>
                      </m:sSup>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i="1">
                              <a:latin typeface="Cambria Math" panose="02040503050406030204" pitchFamily="18" charset="0"/>
                              <a:ea typeface="楷体" panose="02010609060101010101" pitchFamily="49" charset="-122"/>
                              <a:cs typeface="Times New Roman" panose="02020603050405020304" pitchFamily="18" charset="0"/>
                            </a:rPr>
                            <m:t>𝑋</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𝑥</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2</m:t>
                              </m:r>
                            </m:sup>
                          </m:sSup>
                        </m:den>
                      </m:f>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𝑋</m:t>
                          </m:r>
                        </m:den>
                      </m:f>
                      <m:r>
                        <a:rPr lang="en-US" altLang="zh-CN" i="1">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𝜔</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2</m:t>
                          </m:r>
                        </m:sup>
                      </m:sSup>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可以分别解出</a:t>
                </a:r>
                <a:r>
                  <a:rPr lang="zh-CN" altLang="en-US"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𝑇</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𝑇</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sub>
                      </m:sSub>
                      <m:func>
                        <m:func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uncPr>
                        <m:fName>
                          <m:r>
                            <m:rPr>
                              <m:sty m:val="p"/>
                            </m:rPr>
                            <a:rPr lang="en-US" altLang="zh-CN" b="0" i="0" smtClean="0">
                              <a:latin typeface="Cambria Math" panose="02040503050406030204" pitchFamily="18" charset="0"/>
                              <a:ea typeface="楷体" panose="02010609060101010101" pitchFamily="49" charset="-122"/>
                              <a:cs typeface="Times New Roman" panose="02020603050405020304" pitchFamily="18" charset="0"/>
                            </a:rPr>
                            <m:t>sin</m:t>
                          </m:r>
                        </m:fName>
                        <m:e>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𝜔</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𝜃</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sub>
                              </m:sSub>
                            </m:e>
                          </m:d>
                        </m:e>
                      </m:func>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𝑋</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𝑐</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b>
                      </m:sSub>
                      <m:func>
                        <m:func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uncPr>
                        <m:fName>
                          <m:r>
                            <m:rPr>
                              <m:sty m:val="p"/>
                            </m:rPr>
                            <a:rPr lang="en-US" altLang="zh-CN" b="0" i="0" smtClean="0">
                              <a:latin typeface="Cambria Math" panose="02040503050406030204" pitchFamily="18" charset="0"/>
                              <a:ea typeface="楷体" panose="02010609060101010101" pitchFamily="49" charset="-122"/>
                              <a:cs typeface="Times New Roman" panose="02020603050405020304" pitchFamily="18" charset="0"/>
                            </a:rPr>
                            <m:t>cos</m:t>
                          </m:r>
                        </m:fName>
                        <m:e>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𝜔</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den>
                          </m:f>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func>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𝑐</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b>
                      </m:sSub>
                      <m:func>
                        <m:func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uncPr>
                        <m:fName>
                          <m:r>
                            <m:rPr>
                              <m:sty m:val="p"/>
                            </m:rPr>
                            <a:rPr lang="en-US" altLang="zh-CN" b="0" i="0" smtClean="0">
                              <a:latin typeface="Cambria Math" panose="02040503050406030204" pitchFamily="18" charset="0"/>
                              <a:ea typeface="楷体" panose="02010609060101010101" pitchFamily="49" charset="-122"/>
                              <a:cs typeface="Times New Roman" panose="02020603050405020304" pitchFamily="18" charset="0"/>
                            </a:rPr>
                            <m:t>sin</m:t>
                          </m:r>
                        </m:fName>
                        <m:e>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𝜔</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den>
                          </m:f>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func>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94303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一维谱分解示例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690689"/>
                <a:ext cx="7886700" cy="4486274"/>
              </a:xfrm>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根据弦的两端固定条件，有</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𝑋</m:t>
                      </m:r>
                      <m:sSub>
                        <m:sSubPr>
                          <m:ctrlPr>
                            <a:rPr lang="en-US" altLang="zh-CN" b="0" i="1" smtClean="0">
                              <a:latin typeface="Cambria Math" panose="02040503050406030204" pitchFamily="18" charset="0"/>
                              <a:ea typeface="楷体" panose="02010609060101010101" pitchFamily="49" charset="-122"/>
                            </a:rPr>
                          </m:ctrlPr>
                        </m:sSubPr>
                        <m:e>
                          <m:d>
                            <m:dPr>
                              <m:begChr m:val=""/>
                              <m:endChr m:val="|"/>
                              <m:ctrlPr>
                                <a:rPr lang="en-US" altLang="zh-CN" b="0" i="1" smtClean="0">
                                  <a:latin typeface="Cambria Math" panose="02040503050406030204" pitchFamily="18" charset="0"/>
                                  <a:ea typeface="楷体" panose="02010609060101010101" pitchFamily="49" charset="-122"/>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=0</m:t>
                          </m:r>
                        </m:sub>
                      </m:sSub>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𝑋</m:t>
                      </m:r>
                      <m:sSub>
                        <m:sSubPr>
                          <m:ctrlPr>
                            <a:rPr lang="en-US" altLang="zh-CN" b="0" i="1" smtClean="0">
                              <a:latin typeface="Cambria Math" panose="02040503050406030204" pitchFamily="18" charset="0"/>
                              <a:ea typeface="楷体" panose="02010609060101010101" pitchFamily="49" charset="-122"/>
                            </a:rPr>
                          </m:ctrlPr>
                        </m:sSubPr>
                        <m:e>
                          <m:d>
                            <m:dPr>
                              <m:begChr m:val=""/>
                              <m:endChr m:val="|"/>
                              <m:ctrlPr>
                                <a:rPr lang="en-US" altLang="zh-CN" b="0" i="1" smtClean="0">
                                  <a:latin typeface="Cambria Math" panose="02040503050406030204" pitchFamily="18" charset="0"/>
                                  <a:ea typeface="楷体" panose="02010609060101010101" pitchFamily="49" charset="-122"/>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𝑙</m:t>
                          </m:r>
                        </m:sub>
                      </m:sSub>
                      <m:r>
                        <a:rPr lang="en-US" altLang="zh-CN" b="0" i="1" smtClean="0">
                          <a:latin typeface="Cambria Math" panose="02040503050406030204" pitchFamily="18" charset="0"/>
                          <a:ea typeface="楷体" panose="02010609060101010101" pitchFamily="49" charset="-122"/>
                        </a:rPr>
                        <m:t>=0</m:t>
                      </m:r>
                    </m:oMath>
                  </m:oMathPara>
                </a14:m>
                <a:endParaRPr lang="en-US" altLang="zh-CN" b="0"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即</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ea typeface="楷体" panose="02010609060101010101" pitchFamily="49" charset="-122"/>
                            </a:rPr>
                          </m:ctrlPr>
                        </m:dPr>
                        <m:e>
                          <m:m>
                            <m:mPr>
                              <m:mcs>
                                <m:mc>
                                  <m:mcPr>
                                    <m:count m:val="1"/>
                                    <m:mcJc m:val="center"/>
                                  </m:mcPr>
                                </m:mc>
                              </m:mcs>
                              <m:ctrlPr>
                                <a:rPr lang="en-US" altLang="zh-CN" i="1" smtClean="0">
                                  <a:latin typeface="Cambria Math" panose="02040503050406030204" pitchFamily="18" charset="0"/>
                                  <a:ea typeface="楷体" panose="02010609060101010101" pitchFamily="49" charset="-122"/>
                                </a:rPr>
                              </m:ctrlPr>
                            </m:mPr>
                            <m:mr>
                              <m:e>
                                <m:sSub>
                                  <m:sSubPr>
                                    <m:ctrlPr>
                                      <a:rPr lang="en-US" altLang="zh-CN" b="0" i="1" smtClean="0">
                                        <a:latin typeface="Cambria Math" panose="02040503050406030204" pitchFamily="18" charset="0"/>
                                        <a:ea typeface="楷体" panose="02010609060101010101" pitchFamily="49" charset="-122"/>
                                      </a:rPr>
                                    </m:ctrlPr>
                                  </m:sSubPr>
                                  <m:e>
                                    <m:r>
                                      <m:rPr>
                                        <m:brk m:alnAt="7"/>
                                      </m:rPr>
                                      <a:rPr lang="en-US" altLang="zh-CN" b="0" i="1" smtClean="0">
                                        <a:latin typeface="Cambria Math" panose="02040503050406030204" pitchFamily="18" charset="0"/>
                                        <a:ea typeface="楷体" panose="02010609060101010101" pitchFamily="49" charset="-122"/>
                                      </a:rPr>
                                      <m:t>𝑐</m:t>
                                    </m:r>
                                  </m:e>
                                  <m:sub>
                                    <m:r>
                                      <m:rPr>
                                        <m:brk m:alnAt="7"/>
                                      </m:rPr>
                                      <a:rPr lang="en-US" altLang="zh-CN" b="0" i="1" smtClean="0">
                                        <a:latin typeface="Cambria Math" panose="02040503050406030204" pitchFamily="18" charset="0"/>
                                        <a:ea typeface="楷体" panose="02010609060101010101" pitchFamily="49" charset="-122"/>
                                      </a:rPr>
                                      <m:t>1</m:t>
                                    </m:r>
                                  </m:sub>
                                </m:sSub>
                                <m:func>
                                  <m:funcPr>
                                    <m:ctrlPr>
                                      <a:rPr lang="en-US" altLang="zh-CN" b="0" i="1" smtClean="0">
                                        <a:latin typeface="Cambria Math" panose="02040503050406030204" pitchFamily="18" charset="0"/>
                                        <a:ea typeface="楷体" panose="02010609060101010101" pitchFamily="49" charset="-122"/>
                                      </a:rPr>
                                    </m:ctrlPr>
                                  </m:funcPr>
                                  <m:fName>
                                    <m:r>
                                      <m:rPr>
                                        <m:sty m:val="p"/>
                                        <m:brk m:alnAt="7"/>
                                      </m:rPr>
                                      <a:rPr lang="en-US" altLang="zh-CN" b="0" i="0" smtClean="0">
                                        <a:latin typeface="Cambria Math" panose="02040503050406030204" pitchFamily="18" charset="0"/>
                                        <a:ea typeface="楷体" panose="02010609060101010101" pitchFamily="49" charset="-122"/>
                                      </a:rPr>
                                      <m:t>c</m:t>
                                    </m:r>
                                    <m:r>
                                      <m:rPr>
                                        <m:sty m:val="p"/>
                                      </m:rPr>
                                      <a:rPr lang="en-US" altLang="zh-CN" b="0" i="0" smtClean="0">
                                        <a:latin typeface="Cambria Math" panose="02040503050406030204" pitchFamily="18" charset="0"/>
                                        <a:ea typeface="楷体" panose="02010609060101010101" pitchFamily="49" charset="-122"/>
                                      </a:rPr>
                                      <m:t>os</m:t>
                                    </m:r>
                                  </m:fName>
                                  <m:e>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𝜔</m:t>
                                        </m:r>
                                      </m:num>
                                      <m:den>
                                        <m:r>
                                          <a:rPr lang="en-US" altLang="zh-CN" b="0" i="1" smtClean="0">
                                            <a:latin typeface="Cambria Math" panose="02040503050406030204" pitchFamily="18" charset="0"/>
                                            <a:ea typeface="楷体" panose="02010609060101010101" pitchFamily="49" charset="-122"/>
                                          </a:rPr>
                                          <m:t>𝑎</m:t>
                                        </m:r>
                                      </m:den>
                                    </m:f>
                                    <m:r>
                                      <a:rPr lang="en-US" altLang="zh-CN" b="0" i="1" smtClean="0">
                                        <a:latin typeface="Cambria Math" panose="02040503050406030204" pitchFamily="18" charset="0"/>
                                        <a:ea typeface="楷体" panose="02010609060101010101" pitchFamily="49" charset="-122"/>
                                      </a:rPr>
                                      <m:t>0</m:t>
                                    </m:r>
                                    <m:r>
                                      <a:rPr lang="en-US" altLang="zh-CN" i="1">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𝑐</m:t>
                                        </m:r>
                                      </m:e>
                                      <m:sub>
                                        <m:r>
                                          <a:rPr lang="en-US" altLang="zh-CN" i="1">
                                            <a:latin typeface="Cambria Math" panose="02040503050406030204" pitchFamily="18" charset="0"/>
                                            <a:ea typeface="楷体" panose="02010609060101010101" pitchFamily="49" charset="-122"/>
                                          </a:rPr>
                                          <m:t>2</m:t>
                                        </m:r>
                                      </m:sub>
                                    </m:sSub>
                                    <m:func>
                                      <m:funcPr>
                                        <m:ctrlPr>
                                          <a:rPr lang="en-US" altLang="zh-CN" i="1">
                                            <a:latin typeface="Cambria Math" panose="02040503050406030204" pitchFamily="18" charset="0"/>
                                            <a:ea typeface="楷体" panose="02010609060101010101" pitchFamily="49" charset="-122"/>
                                          </a:rPr>
                                        </m:ctrlPr>
                                      </m:funcPr>
                                      <m:fName>
                                        <m:r>
                                          <m:rPr>
                                            <m:sty m:val="p"/>
                                          </m:rPr>
                                          <a:rPr lang="en-US" altLang="zh-CN">
                                            <a:latin typeface="Cambria Math" panose="02040503050406030204" pitchFamily="18" charset="0"/>
                                            <a:ea typeface="楷体" panose="02010609060101010101" pitchFamily="49" charset="-122"/>
                                          </a:rPr>
                                          <m:t>sin</m:t>
                                        </m:r>
                                      </m:fName>
                                      <m:e>
                                        <m:f>
                                          <m:fPr>
                                            <m:ctrlPr>
                                              <a:rPr lang="en-US" altLang="zh-CN" i="1">
                                                <a:latin typeface="Cambria Math" panose="02040503050406030204" pitchFamily="18" charset="0"/>
                                                <a:ea typeface="楷体" panose="02010609060101010101" pitchFamily="49" charset="-122"/>
                                              </a:rPr>
                                            </m:ctrlPr>
                                          </m:fPr>
                                          <m:num>
                                            <m:r>
                                              <a:rPr lang="en-US" altLang="zh-CN" i="1">
                                                <a:latin typeface="Cambria Math" panose="02040503050406030204" pitchFamily="18" charset="0"/>
                                                <a:ea typeface="楷体" panose="02010609060101010101" pitchFamily="49" charset="-122"/>
                                              </a:rPr>
                                              <m:t>𝜔</m:t>
                                            </m:r>
                                          </m:num>
                                          <m:den>
                                            <m:r>
                                              <a:rPr lang="en-US" altLang="zh-CN" i="1">
                                                <a:latin typeface="Cambria Math" panose="02040503050406030204" pitchFamily="18" charset="0"/>
                                                <a:ea typeface="楷体" panose="02010609060101010101" pitchFamily="49" charset="-122"/>
                                              </a:rPr>
                                              <m:t>𝑎</m:t>
                                            </m:r>
                                          </m:den>
                                        </m:f>
                                        <m:r>
                                          <a:rPr lang="en-US" altLang="zh-CN" i="1">
                                            <a:latin typeface="Cambria Math" panose="02040503050406030204" pitchFamily="18" charset="0"/>
                                            <a:ea typeface="楷体" panose="02010609060101010101" pitchFamily="49" charset="-122"/>
                                          </a:rPr>
                                          <m:t>0=0</m:t>
                                        </m:r>
                                      </m:e>
                                    </m:func>
                                  </m:e>
                                </m:func>
                              </m:e>
                            </m:mr>
                            <m:mr>
                              <m:e>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𝑐</m:t>
                                    </m:r>
                                  </m:e>
                                  <m:sub>
                                    <m:r>
                                      <a:rPr lang="en-US" altLang="zh-CN" b="0" i="1" smtClean="0">
                                        <a:latin typeface="Cambria Math" panose="02040503050406030204" pitchFamily="18" charset="0"/>
                                        <a:ea typeface="楷体" panose="02010609060101010101" pitchFamily="49" charset="-122"/>
                                      </a:rPr>
                                      <m:t>1</m:t>
                                    </m:r>
                                  </m:sub>
                                </m:sSub>
                                <m:func>
                                  <m:funcPr>
                                    <m:ctrlPr>
                                      <a:rPr lang="en-US" altLang="zh-CN" b="0" i="1" smtClean="0">
                                        <a:latin typeface="Cambria Math" panose="02040503050406030204" pitchFamily="18" charset="0"/>
                                        <a:ea typeface="楷体" panose="02010609060101010101" pitchFamily="49" charset="-122"/>
                                      </a:rPr>
                                    </m:ctrlPr>
                                  </m:funcPr>
                                  <m:fName>
                                    <m:r>
                                      <m:rPr>
                                        <m:sty m:val="p"/>
                                      </m:rPr>
                                      <a:rPr lang="en-US" altLang="zh-CN" b="0" i="0" smtClean="0">
                                        <a:latin typeface="Cambria Math" panose="02040503050406030204" pitchFamily="18" charset="0"/>
                                        <a:ea typeface="楷体" panose="02010609060101010101" pitchFamily="49" charset="-122"/>
                                      </a:rPr>
                                      <m:t>cos</m:t>
                                    </m:r>
                                  </m:fName>
                                  <m:e>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𝜔</m:t>
                                        </m:r>
                                      </m:num>
                                      <m:den>
                                        <m:r>
                                          <a:rPr lang="en-US" altLang="zh-CN" b="0" i="1" smtClean="0">
                                            <a:latin typeface="Cambria Math" panose="02040503050406030204" pitchFamily="18" charset="0"/>
                                            <a:ea typeface="楷体" panose="02010609060101010101" pitchFamily="49" charset="-122"/>
                                          </a:rPr>
                                          <m:t>𝑎</m:t>
                                        </m:r>
                                      </m:den>
                                    </m:f>
                                    <m:r>
                                      <a:rPr lang="en-US" altLang="zh-CN" b="0" i="1" smtClean="0">
                                        <a:latin typeface="Cambria Math" panose="02040503050406030204" pitchFamily="18" charset="0"/>
                                        <a:ea typeface="楷体" panose="02010609060101010101" pitchFamily="49" charset="-122"/>
                                      </a:rPr>
                                      <m:t>𝑙</m:t>
                                    </m:r>
                                  </m:e>
                                </m:func>
                                <m:r>
                                  <a:rPr lang="en-US" altLang="zh-CN" i="1">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𝑐</m:t>
                                    </m:r>
                                  </m:e>
                                  <m:sub>
                                    <m:r>
                                      <a:rPr lang="en-US" altLang="zh-CN" i="1">
                                        <a:latin typeface="Cambria Math" panose="02040503050406030204" pitchFamily="18" charset="0"/>
                                        <a:ea typeface="楷体" panose="02010609060101010101" pitchFamily="49" charset="-122"/>
                                      </a:rPr>
                                      <m:t>2</m:t>
                                    </m:r>
                                  </m:sub>
                                </m:sSub>
                                <m:func>
                                  <m:funcPr>
                                    <m:ctrlPr>
                                      <a:rPr lang="en-US" altLang="zh-CN" i="1">
                                        <a:latin typeface="Cambria Math" panose="02040503050406030204" pitchFamily="18" charset="0"/>
                                        <a:ea typeface="楷体" panose="02010609060101010101" pitchFamily="49" charset="-122"/>
                                      </a:rPr>
                                    </m:ctrlPr>
                                  </m:funcPr>
                                  <m:fName>
                                    <m:r>
                                      <m:rPr>
                                        <m:sty m:val="p"/>
                                      </m:rPr>
                                      <a:rPr lang="en-US" altLang="zh-CN">
                                        <a:latin typeface="Cambria Math" panose="02040503050406030204" pitchFamily="18" charset="0"/>
                                        <a:ea typeface="楷体" panose="02010609060101010101" pitchFamily="49" charset="-122"/>
                                      </a:rPr>
                                      <m:t>sin</m:t>
                                    </m:r>
                                  </m:fName>
                                  <m:e>
                                    <m:f>
                                      <m:fPr>
                                        <m:ctrlPr>
                                          <a:rPr lang="en-US" altLang="zh-CN" i="1">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𝜔</m:t>
                                        </m:r>
                                      </m:num>
                                      <m:den>
                                        <m:r>
                                          <a:rPr lang="en-US" altLang="zh-CN" b="0" i="1" smtClean="0">
                                            <a:latin typeface="Cambria Math" panose="02040503050406030204" pitchFamily="18" charset="0"/>
                                            <a:ea typeface="楷体" panose="02010609060101010101" pitchFamily="49" charset="-122"/>
                                          </a:rPr>
                                          <m:t>𝑎</m:t>
                                        </m:r>
                                      </m:den>
                                    </m:f>
                                    <m:r>
                                      <a:rPr lang="en-US" altLang="zh-CN" i="1">
                                        <a:latin typeface="Cambria Math" panose="02040503050406030204" pitchFamily="18" charset="0"/>
                                        <a:ea typeface="楷体" panose="02010609060101010101" pitchFamily="49" charset="-122"/>
                                      </a:rPr>
                                      <m:t>𝑙</m:t>
                                    </m:r>
                                  </m:e>
                                </m:func>
                                <m:r>
                                  <a:rPr lang="en-US" altLang="zh-CN" i="1">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0</m:t>
                                </m:r>
                              </m:e>
                            </m:mr>
                          </m:m>
                        </m:e>
                      </m:d>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根据第一行，有</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0</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根据第二行，有</a:t>
                </a:r>
                <a14:m>
                  <m:oMath xmlns:m="http://schemas.openxmlformats.org/officeDocument/2006/math">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𝑐</m:t>
                        </m:r>
                      </m:e>
                      <m:sub>
                        <m:r>
                          <a:rPr lang="en-US" altLang="zh-CN" b="0" i="1" smtClean="0">
                            <a:latin typeface="Cambria Math" panose="02040503050406030204" pitchFamily="18" charset="0"/>
                            <a:ea typeface="楷体" panose="02010609060101010101" pitchFamily="49" charset="-122"/>
                          </a:rPr>
                          <m:t>2</m:t>
                        </m:r>
                      </m:sub>
                    </m:sSub>
                    <m:func>
                      <m:funcPr>
                        <m:ctrlPr>
                          <a:rPr lang="en-US" altLang="zh-CN" b="0" i="1" smtClean="0">
                            <a:latin typeface="Cambria Math" panose="02040503050406030204" pitchFamily="18" charset="0"/>
                            <a:ea typeface="楷体" panose="02010609060101010101" pitchFamily="49" charset="-122"/>
                          </a:rPr>
                        </m:ctrlPr>
                      </m:funcPr>
                      <m:fName>
                        <m:r>
                          <m:rPr>
                            <m:sty m:val="p"/>
                          </m:rPr>
                          <a:rPr lang="en-US" altLang="zh-CN" b="0" i="0" smtClean="0">
                            <a:latin typeface="Cambria Math" panose="02040503050406030204" pitchFamily="18" charset="0"/>
                            <a:ea typeface="楷体" panose="02010609060101010101" pitchFamily="49" charset="-122"/>
                          </a:rPr>
                          <m:t>sin</m:t>
                        </m:r>
                      </m:fName>
                      <m:e>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𝜔</m:t>
                            </m:r>
                          </m:num>
                          <m:den>
                            <m:r>
                              <a:rPr lang="en-US" altLang="zh-CN" b="0" i="1" smtClean="0">
                                <a:latin typeface="Cambria Math" panose="02040503050406030204" pitchFamily="18" charset="0"/>
                                <a:ea typeface="楷体" panose="02010609060101010101" pitchFamily="49" charset="-122"/>
                              </a:rPr>
                              <m:t>𝑎</m:t>
                            </m:r>
                          </m:den>
                        </m:f>
                        <m:r>
                          <a:rPr lang="en-US" altLang="zh-CN" b="0" i="1" smtClean="0">
                            <a:latin typeface="Cambria Math" panose="02040503050406030204" pitchFamily="18" charset="0"/>
                            <a:ea typeface="楷体" panose="02010609060101010101" pitchFamily="49" charset="-122"/>
                          </a:rPr>
                          <m:t>𝑙</m:t>
                        </m:r>
                      </m:e>
                    </m:func>
                    <m:r>
                      <a:rPr lang="en-US" altLang="zh-CN" b="0" i="1" smtClean="0">
                        <a:latin typeface="Cambria Math" panose="02040503050406030204" pitchFamily="18" charset="0"/>
                        <a:ea typeface="楷体" panose="02010609060101010101" pitchFamily="49" charset="-122"/>
                      </a:rPr>
                      <m:t>=0</m:t>
                    </m:r>
                  </m:oMath>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4486274"/>
              </a:xfrm>
              <a:blipFill>
                <a:blip r:embed="rId2"/>
                <a:stretch>
                  <a:fillRect l="-1391" t="-27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9899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利用极限求解函数方程</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已知</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是一个连续函数，且满足</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计算</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设</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e</a:t>
            </a:r>
            <a:r>
              <a:rPr lang="en-US" altLang="zh-CN" i="1" baseline="30000" dirty="0" err="1"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baseline="30000"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则有</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e</a:t>
            </a:r>
            <a:r>
              <a:rPr lang="en-US" altLang="zh-CN" i="1" baseline="30000" dirty="0" err="1"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baseline="30000"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baseline="30000"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e</a:t>
            </a:r>
            <a:r>
              <a:rPr lang="en-US" altLang="zh-CN" i="1" baseline="30000" dirty="0" err="1"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baseline="30000"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e</a:t>
            </a:r>
            <a:r>
              <a:rPr lang="en-US" altLang="zh-CN" i="1" baseline="30000" dirty="0" err="1"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baseline="30000"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baseline="30000" dirty="0" smtClean="0">
                <a:latin typeface="Times New Roman" panose="02020603050405020304" pitchFamily="18" charset="0"/>
                <a:ea typeface="楷体" panose="02010609060101010101" pitchFamily="49" charset="-122"/>
                <a:cs typeface="Times New Roman" panose="02020603050405020304" pitchFamily="18" charset="0"/>
              </a:rPr>
              <a:t>)</a:t>
            </a:r>
          </a:p>
          <a:p>
            <a:pPr marL="0" indent="0"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863644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一维谱分解示例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690690"/>
                <a:ext cx="7886700" cy="4486274"/>
              </a:xfrm>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根据</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c</a:t>
                </a:r>
                <a:r>
                  <a:rPr lang="en-US" altLang="zh-CN" baseline="-25000" dirty="0" smtClean="0">
                    <a:latin typeface="Times New Roman" panose="02020603050405020304" pitchFamily="18" charset="0"/>
                    <a:ea typeface="楷体" panose="02010609060101010101" pitchFamily="49" charset="-122"/>
                    <a:cs typeface="Times New Roman" panose="02020603050405020304" pitchFamily="18" charset="0"/>
                  </a:rPr>
                  <a:t>2</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，上式要求</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𝜔</m:t>
                          </m:r>
                        </m:num>
                        <m:den>
                          <m:r>
                            <a:rPr lang="en-US" altLang="zh-CN" b="0" i="1" smtClean="0">
                              <a:latin typeface="Cambria Math" panose="02040503050406030204" pitchFamily="18" charset="0"/>
                            </a:rPr>
                            <m:t>𝑎</m:t>
                          </m:r>
                        </m:den>
                      </m:f>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𝜋</m:t>
                      </m:r>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smtClean="0">
                          <a:latin typeface="Cambria Math" panose="02040503050406030204" pitchFamily="18" charset="0"/>
                        </a:rPr>
                        <m:t>=1, 2, 3⋯⋯</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由此导出</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ω</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的表达式：</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𝜔</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𝜋</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𝑙</m:t>
                          </m:r>
                        </m:den>
                      </m:f>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代入</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，得到方程的解：</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𝑢</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𝑢</m:t>
                          </m:r>
                        </m:e>
                        <m:sub>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sub>
                      </m:sSub>
                      <m:func>
                        <m:func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uncPr>
                        <m:fName>
                          <m:r>
                            <m:rPr>
                              <m:sty m:val="p"/>
                            </m:rPr>
                            <a:rPr lang="en-US" altLang="zh-CN" b="0" i="0" smtClean="0">
                              <a:latin typeface="Cambria Math" panose="02040503050406030204" pitchFamily="18" charset="0"/>
                              <a:ea typeface="楷体" panose="02010609060101010101" pitchFamily="49" charset="-122"/>
                              <a:cs typeface="Times New Roman" panose="02020603050405020304" pitchFamily="18" charset="0"/>
                            </a:rPr>
                            <m:t>sin</m:t>
                          </m:r>
                        </m:fName>
                        <m:e>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𝜋</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𝑙</m:t>
                                  </m:r>
                                </m:den>
                              </m:f>
                              <m:r>
                                <a:rPr lang="en-US" altLang="zh-CN" i="1">
                                  <a:latin typeface="Cambria Math" panose="02040503050406030204" pitchFamily="18" charset="0"/>
                                  <a:ea typeface="楷体" panose="02010609060101010101" pitchFamily="49" charset="-122"/>
                                  <a:cs typeface="Times New Roman" panose="02020603050405020304" pitchFamily="18" charset="0"/>
                                </a:rPr>
                                <m:t>𝑡</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a:latin typeface="Cambria Math" panose="02040503050406030204" pitchFamily="18" charset="0"/>
                                      <a:ea typeface="楷体" panose="02010609060101010101" pitchFamily="49" charset="-122"/>
                                      <a:cs typeface="Times New Roman" panose="02020603050405020304" pitchFamily="18" charset="0"/>
                                    </a:rPr>
                                    <m:t>𝜃</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0</m:t>
                                  </m:r>
                                </m:sub>
                              </m:sSub>
                            </m:e>
                          </m:d>
                        </m:e>
                      </m:func>
                      <m:func>
                        <m:func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uncPr>
                        <m:fName>
                          <m:r>
                            <m:rPr>
                              <m:sty m:val="p"/>
                            </m:rPr>
                            <a:rPr lang="en-US" altLang="zh-CN" b="0" i="0" smtClean="0">
                              <a:latin typeface="Cambria Math" panose="02040503050406030204" pitchFamily="18" charset="0"/>
                              <a:ea typeface="楷体" panose="02010609060101010101" pitchFamily="49" charset="-122"/>
                              <a:cs typeface="Times New Roman" panose="02020603050405020304" pitchFamily="18" charset="0"/>
                            </a:rPr>
                            <m:t>sin</m:t>
                          </m:r>
                        </m:fName>
                        <m:e>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𝑘</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𝜋</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𝑙</m:t>
                                  </m:r>
                                </m:den>
                              </m:f>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d>
                        </m:e>
                      </m:func>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690690"/>
                <a:ext cx="7886700" cy="4486274"/>
              </a:xfrm>
              <a:blipFill>
                <a:blip r:embed="rId2"/>
                <a:stretch>
                  <a:fillRect l="-1391" t="-27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71115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一维驻波</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3147236"/>
                <a:ext cx="7886700" cy="3029727"/>
              </a:xfrm>
            </p:spPr>
            <p:txBody>
              <a:bodyPr/>
              <a:lstStyle/>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楷体" panose="02010609060101010101" pitchFamily="49" charset="-122"/>
                          <a:cs typeface="Times New Roman" panose="02020603050405020304" pitchFamily="18" charset="0"/>
                        </a:rPr>
                        <m:t>𝑢</m:t>
                      </m:r>
                      <m:r>
                        <a:rPr lang="en-US" altLang="zh-CN" i="1" smtClean="0">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a:latin typeface="Cambria Math" panose="02040503050406030204" pitchFamily="18" charset="0"/>
                              <a:ea typeface="楷体" panose="02010609060101010101" pitchFamily="49" charset="-122"/>
                              <a:cs typeface="Times New Roman" panose="02020603050405020304" pitchFamily="18" charset="0"/>
                            </a:rPr>
                            <m:t>𝑢</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0</m:t>
                          </m:r>
                        </m:sub>
                      </m:sSub>
                      <m:func>
                        <m:func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uncPr>
                        <m:fName>
                          <m:r>
                            <m:rPr>
                              <m:sty m:val="p"/>
                            </m:rPr>
                            <a:rPr lang="en-US" altLang="zh-CN">
                              <a:latin typeface="Cambria Math" panose="02040503050406030204" pitchFamily="18" charset="0"/>
                              <a:ea typeface="楷体" panose="02010609060101010101" pitchFamily="49" charset="-122"/>
                              <a:cs typeface="Times New Roman" panose="02020603050405020304" pitchFamily="18" charset="0"/>
                            </a:rPr>
                            <m:t>sin</m:t>
                          </m:r>
                        </m:fName>
                        <m:e>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a:latin typeface="Cambria Math" panose="02040503050406030204" pitchFamily="18" charset="0"/>
                                  <a:ea typeface="楷体" panose="02010609060101010101" pitchFamily="49" charset="-122"/>
                                  <a:cs typeface="Times New Roman" panose="02020603050405020304" pitchFamily="18" charset="0"/>
                                </a:rPr>
                                <m:t>𝑘</m:t>
                              </m:r>
                              <m:r>
                                <a:rPr lang="en-US" altLang="zh-CN" i="1">
                                  <a:latin typeface="Cambria Math" panose="02040503050406030204" pitchFamily="18" charset="0"/>
                                  <a:ea typeface="楷体" panose="02010609060101010101" pitchFamily="49" charset="-122"/>
                                  <a:cs typeface="Times New Roman" panose="02020603050405020304" pitchFamily="18" charset="0"/>
                                </a:rPr>
                                <m:t>𝜋</m:t>
                              </m:r>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𝑎</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𝑙</m:t>
                                  </m:r>
                                </m:den>
                              </m:f>
                              <m:r>
                                <a:rPr lang="en-US" altLang="zh-CN" i="1">
                                  <a:latin typeface="Cambria Math" panose="02040503050406030204" pitchFamily="18" charset="0"/>
                                  <a:ea typeface="楷体" panose="02010609060101010101" pitchFamily="49" charset="-122"/>
                                  <a:cs typeface="Times New Roman" panose="02020603050405020304" pitchFamily="18" charset="0"/>
                                </a:rPr>
                                <m:t>𝑡</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a:latin typeface="Cambria Math" panose="02040503050406030204" pitchFamily="18" charset="0"/>
                                      <a:ea typeface="楷体" panose="02010609060101010101" pitchFamily="49" charset="-122"/>
                                      <a:cs typeface="Times New Roman" panose="02020603050405020304" pitchFamily="18" charset="0"/>
                                    </a:rPr>
                                    <m:t>𝜃</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0</m:t>
                                  </m:r>
                                </m:sub>
                              </m:sSub>
                            </m:e>
                          </m:d>
                        </m:e>
                      </m:func>
                      <m:func>
                        <m:func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uncPr>
                        <m:fName>
                          <m:r>
                            <m:rPr>
                              <m:sty m:val="p"/>
                            </m:rPr>
                            <a:rPr lang="en-US" altLang="zh-CN">
                              <a:latin typeface="Cambria Math" panose="02040503050406030204" pitchFamily="18" charset="0"/>
                              <a:ea typeface="楷体" panose="02010609060101010101" pitchFamily="49" charset="-122"/>
                              <a:cs typeface="Times New Roman" panose="02020603050405020304" pitchFamily="18" charset="0"/>
                            </a:rPr>
                            <m:t>sin</m:t>
                          </m:r>
                        </m:fName>
                        <m:e>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𝑘</m:t>
                                  </m:r>
                                  <m:r>
                                    <a:rPr lang="en-US" altLang="zh-CN" i="1">
                                      <a:latin typeface="Cambria Math" panose="02040503050406030204" pitchFamily="18" charset="0"/>
                                      <a:ea typeface="楷体" panose="02010609060101010101" pitchFamily="49" charset="-122"/>
                                      <a:cs typeface="Times New Roman" panose="02020603050405020304" pitchFamily="18" charset="0"/>
                                    </a:rPr>
                                    <m:t>𝜋</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𝑙</m:t>
                                  </m:r>
                                </m:den>
                              </m:f>
                              <m:r>
                                <a:rPr lang="en-US" altLang="zh-CN" i="1">
                                  <a:latin typeface="Cambria Math" panose="02040503050406030204" pitchFamily="18" charset="0"/>
                                  <a:ea typeface="楷体" panose="02010609060101010101" pitchFamily="49" charset="-122"/>
                                  <a:cs typeface="Times New Roman" panose="02020603050405020304" pitchFamily="18" charset="0"/>
                                </a:rPr>
                                <m:t>𝑥</m:t>
                              </m:r>
                            </m:e>
                          </m:d>
                        </m:e>
                      </m:func>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上式中的</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k</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只能取整数值，对应的频率</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𝑓</m:t>
                      </m:r>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𝜔</m:t>
                          </m:r>
                        </m:num>
                        <m:den>
                          <m:r>
                            <a:rPr lang="en-US" altLang="zh-CN" b="0" i="1" smtClean="0">
                              <a:latin typeface="Cambria Math" panose="02040503050406030204" pitchFamily="18" charset="0"/>
                              <a:ea typeface="楷体" panose="02010609060101010101" pitchFamily="49" charset="-122"/>
                            </a:rPr>
                            <m:t>2</m:t>
                          </m:r>
                          <m:r>
                            <a:rPr lang="en-US" altLang="zh-CN" b="0" i="1" smtClean="0">
                              <a:latin typeface="Cambria Math" panose="02040503050406030204" pitchFamily="18" charset="0"/>
                              <a:ea typeface="楷体" panose="02010609060101010101" pitchFamily="49" charset="-122"/>
                            </a:rPr>
                            <m:t>𝜋</m:t>
                          </m:r>
                        </m:den>
                      </m:f>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𝑘𝑎</m:t>
                          </m:r>
                        </m:num>
                        <m:den>
                          <m:r>
                            <a:rPr lang="en-US" altLang="zh-CN" b="0" i="1" smtClean="0">
                              <a:latin typeface="Cambria Math" panose="02040503050406030204" pitchFamily="18" charset="0"/>
                              <a:ea typeface="楷体" panose="02010609060101010101" pitchFamily="49" charset="-122"/>
                            </a:rPr>
                            <m:t>2</m:t>
                          </m:r>
                          <m:r>
                            <a:rPr lang="en-US" altLang="zh-CN" b="0" i="1" smtClean="0">
                              <a:latin typeface="Cambria Math" panose="02040503050406030204" pitchFamily="18" charset="0"/>
                              <a:ea typeface="楷体" panose="02010609060101010101" pitchFamily="49" charset="-122"/>
                            </a:rPr>
                            <m:t>𝑙</m:t>
                          </m:r>
                        </m:den>
                      </m:f>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也只能是</a:t>
                </a:r>
                <a14:m>
                  <m:oMath xmlns:m="http://schemas.openxmlformats.org/officeDocument/2006/math">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𝑎</m:t>
                        </m:r>
                      </m:num>
                      <m:den>
                        <m:r>
                          <a:rPr lang="en-US" altLang="zh-CN" b="0" i="1" smtClean="0">
                            <a:latin typeface="Cambria Math" panose="02040503050406030204" pitchFamily="18" charset="0"/>
                            <a:ea typeface="楷体" panose="02010609060101010101" pitchFamily="49" charset="-122"/>
                          </a:rPr>
                          <m:t>2</m:t>
                        </m:r>
                        <m:r>
                          <a:rPr lang="en-US" altLang="zh-CN" b="0" i="1" smtClean="0">
                            <a:latin typeface="Cambria Math" panose="02040503050406030204" pitchFamily="18" charset="0"/>
                            <a:ea typeface="楷体" panose="02010609060101010101" pitchFamily="49" charset="-122"/>
                          </a:rPr>
                          <m:t>𝑙</m:t>
                        </m:r>
                      </m:den>
                    </m:f>
                  </m:oMath>
                </a14:m>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的整数倍，这即是弦振动的频率取值</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3147236"/>
                <a:ext cx="7886700" cy="3029727"/>
              </a:xfrm>
              <a:blipFill>
                <a:blip r:embed="rId2"/>
                <a:stretch>
                  <a:fillRect l="-1391" r="-232"/>
                </a:stretch>
              </a:blipFill>
            </p:spPr>
            <p:txBody>
              <a:bodyPr/>
              <a:lstStyle/>
              <a:p>
                <a:r>
                  <a:rPr lang="zh-CN" altLang="en-US">
                    <a:noFill/>
                  </a:rPr>
                  <a:t> </a:t>
                </a:r>
              </a:p>
            </p:txBody>
          </p:sp>
        </mc:Fallback>
      </mc:AlternateContent>
      <p:grpSp>
        <p:nvGrpSpPr>
          <p:cNvPr id="11" name="Group 4"/>
          <p:cNvGrpSpPr>
            <a:grpSpLocks noChangeAspect="1"/>
          </p:cNvGrpSpPr>
          <p:nvPr/>
        </p:nvGrpSpPr>
        <p:grpSpPr bwMode="auto">
          <a:xfrm>
            <a:off x="1333500" y="1747839"/>
            <a:ext cx="3109913" cy="511175"/>
            <a:chOff x="840" y="1101"/>
            <a:chExt cx="1959" cy="322"/>
          </a:xfrm>
        </p:grpSpPr>
        <p:sp>
          <p:nvSpPr>
            <p:cNvPr id="14" name="Freeform 6"/>
            <p:cNvSpPr>
              <a:spLocks/>
            </p:cNvSpPr>
            <p:nvPr/>
          </p:nvSpPr>
          <p:spPr bwMode="auto">
            <a:xfrm>
              <a:off x="859" y="1101"/>
              <a:ext cx="1921" cy="161"/>
            </a:xfrm>
            <a:custGeom>
              <a:avLst/>
              <a:gdLst>
                <a:gd name="T0" fmla="*/ 93 w 6000"/>
                <a:gd name="T1" fmla="*/ 475 h 500"/>
                <a:gd name="T2" fmla="*/ 234 w 6000"/>
                <a:gd name="T3" fmla="*/ 438 h 500"/>
                <a:gd name="T4" fmla="*/ 375 w 6000"/>
                <a:gd name="T5" fmla="*/ 402 h 500"/>
                <a:gd name="T6" fmla="*/ 515 w 6000"/>
                <a:gd name="T7" fmla="*/ 366 h 500"/>
                <a:gd name="T8" fmla="*/ 656 w 6000"/>
                <a:gd name="T9" fmla="*/ 331 h 500"/>
                <a:gd name="T10" fmla="*/ 796 w 6000"/>
                <a:gd name="T11" fmla="*/ 297 h 500"/>
                <a:gd name="T12" fmla="*/ 937 w 6000"/>
                <a:gd name="T13" fmla="*/ 264 h 500"/>
                <a:gd name="T14" fmla="*/ 1078 w 6000"/>
                <a:gd name="T15" fmla="*/ 232 h 500"/>
                <a:gd name="T16" fmla="*/ 1218 w 6000"/>
                <a:gd name="T17" fmla="*/ 202 h 500"/>
                <a:gd name="T18" fmla="*/ 1359 w 6000"/>
                <a:gd name="T19" fmla="*/ 173 h 500"/>
                <a:gd name="T20" fmla="*/ 1500 w 6000"/>
                <a:gd name="T21" fmla="*/ 146 h 500"/>
                <a:gd name="T22" fmla="*/ 1640 w 6000"/>
                <a:gd name="T23" fmla="*/ 121 h 500"/>
                <a:gd name="T24" fmla="*/ 1781 w 6000"/>
                <a:gd name="T25" fmla="*/ 98 h 500"/>
                <a:gd name="T26" fmla="*/ 1921 w 6000"/>
                <a:gd name="T27" fmla="*/ 77 h 500"/>
                <a:gd name="T28" fmla="*/ 2062 w 6000"/>
                <a:gd name="T29" fmla="*/ 59 h 500"/>
                <a:gd name="T30" fmla="*/ 2203 w 6000"/>
                <a:gd name="T31" fmla="*/ 42 h 500"/>
                <a:gd name="T32" fmla="*/ 2343 w 6000"/>
                <a:gd name="T33" fmla="*/ 29 h 500"/>
                <a:gd name="T34" fmla="*/ 2484 w 6000"/>
                <a:gd name="T35" fmla="*/ 18 h 500"/>
                <a:gd name="T36" fmla="*/ 2625 w 6000"/>
                <a:gd name="T37" fmla="*/ 9 h 500"/>
                <a:gd name="T38" fmla="*/ 2765 w 6000"/>
                <a:gd name="T39" fmla="*/ 3 h 500"/>
                <a:gd name="T40" fmla="*/ 2906 w 6000"/>
                <a:gd name="T41" fmla="*/ 0 h 500"/>
                <a:gd name="T42" fmla="*/ 3046 w 6000"/>
                <a:gd name="T43" fmla="*/ 0 h 500"/>
                <a:gd name="T44" fmla="*/ 3187 w 6000"/>
                <a:gd name="T45" fmla="*/ 2 h 500"/>
                <a:gd name="T46" fmla="*/ 3328 w 6000"/>
                <a:gd name="T47" fmla="*/ 7 h 500"/>
                <a:gd name="T48" fmla="*/ 3468 w 6000"/>
                <a:gd name="T49" fmla="*/ 14 h 500"/>
                <a:gd name="T50" fmla="*/ 3609 w 6000"/>
                <a:gd name="T51" fmla="*/ 25 h 500"/>
                <a:gd name="T52" fmla="*/ 3750 w 6000"/>
                <a:gd name="T53" fmla="*/ 38 h 500"/>
                <a:gd name="T54" fmla="*/ 3890 w 6000"/>
                <a:gd name="T55" fmla="*/ 53 h 500"/>
                <a:gd name="T56" fmla="*/ 4031 w 6000"/>
                <a:gd name="T57" fmla="*/ 71 h 500"/>
                <a:gd name="T58" fmla="*/ 4171 w 6000"/>
                <a:gd name="T59" fmla="*/ 91 h 500"/>
                <a:gd name="T60" fmla="*/ 4312 w 6000"/>
                <a:gd name="T61" fmla="*/ 113 h 500"/>
                <a:gd name="T62" fmla="*/ 4453 w 6000"/>
                <a:gd name="T63" fmla="*/ 137 h 500"/>
                <a:gd name="T64" fmla="*/ 4593 w 6000"/>
                <a:gd name="T65" fmla="*/ 164 h 500"/>
                <a:gd name="T66" fmla="*/ 4734 w 6000"/>
                <a:gd name="T67" fmla="*/ 192 h 500"/>
                <a:gd name="T68" fmla="*/ 4875 w 6000"/>
                <a:gd name="T69" fmla="*/ 222 h 500"/>
                <a:gd name="T70" fmla="*/ 5015 w 6000"/>
                <a:gd name="T71" fmla="*/ 253 h 500"/>
                <a:gd name="T72" fmla="*/ 5156 w 6000"/>
                <a:gd name="T73" fmla="*/ 286 h 500"/>
                <a:gd name="T74" fmla="*/ 5296 w 6000"/>
                <a:gd name="T75" fmla="*/ 320 h 500"/>
                <a:gd name="T76" fmla="*/ 5437 w 6000"/>
                <a:gd name="T77" fmla="*/ 354 h 500"/>
                <a:gd name="T78" fmla="*/ 5578 w 6000"/>
                <a:gd name="T79" fmla="*/ 390 h 500"/>
                <a:gd name="T80" fmla="*/ 5718 w 6000"/>
                <a:gd name="T81" fmla="*/ 426 h 500"/>
                <a:gd name="T82" fmla="*/ 5859 w 6000"/>
                <a:gd name="T83" fmla="*/ 463 h 500"/>
                <a:gd name="T84" fmla="*/ 6000 w 6000"/>
                <a:gd name="T85"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00" h="500">
                  <a:moveTo>
                    <a:pt x="0" y="500"/>
                  </a:moveTo>
                  <a:lnTo>
                    <a:pt x="46" y="487"/>
                  </a:lnTo>
                  <a:lnTo>
                    <a:pt x="93" y="475"/>
                  </a:lnTo>
                  <a:lnTo>
                    <a:pt x="140" y="463"/>
                  </a:lnTo>
                  <a:lnTo>
                    <a:pt x="187" y="450"/>
                  </a:lnTo>
                  <a:lnTo>
                    <a:pt x="234" y="438"/>
                  </a:lnTo>
                  <a:lnTo>
                    <a:pt x="281" y="426"/>
                  </a:lnTo>
                  <a:lnTo>
                    <a:pt x="328" y="414"/>
                  </a:lnTo>
                  <a:lnTo>
                    <a:pt x="375" y="402"/>
                  </a:lnTo>
                  <a:lnTo>
                    <a:pt x="421" y="390"/>
                  </a:lnTo>
                  <a:lnTo>
                    <a:pt x="468" y="378"/>
                  </a:lnTo>
                  <a:lnTo>
                    <a:pt x="515" y="366"/>
                  </a:lnTo>
                  <a:lnTo>
                    <a:pt x="562" y="354"/>
                  </a:lnTo>
                  <a:lnTo>
                    <a:pt x="609" y="343"/>
                  </a:lnTo>
                  <a:lnTo>
                    <a:pt x="656" y="331"/>
                  </a:lnTo>
                  <a:lnTo>
                    <a:pt x="703" y="320"/>
                  </a:lnTo>
                  <a:lnTo>
                    <a:pt x="750" y="308"/>
                  </a:lnTo>
                  <a:lnTo>
                    <a:pt x="796" y="297"/>
                  </a:lnTo>
                  <a:lnTo>
                    <a:pt x="843" y="286"/>
                  </a:lnTo>
                  <a:lnTo>
                    <a:pt x="890" y="275"/>
                  </a:lnTo>
                  <a:lnTo>
                    <a:pt x="937" y="264"/>
                  </a:lnTo>
                  <a:lnTo>
                    <a:pt x="984" y="253"/>
                  </a:lnTo>
                  <a:lnTo>
                    <a:pt x="1031" y="242"/>
                  </a:lnTo>
                  <a:lnTo>
                    <a:pt x="1078" y="232"/>
                  </a:lnTo>
                  <a:lnTo>
                    <a:pt x="1125" y="222"/>
                  </a:lnTo>
                  <a:lnTo>
                    <a:pt x="1171" y="212"/>
                  </a:lnTo>
                  <a:lnTo>
                    <a:pt x="1218" y="202"/>
                  </a:lnTo>
                  <a:lnTo>
                    <a:pt x="1265" y="192"/>
                  </a:lnTo>
                  <a:lnTo>
                    <a:pt x="1312" y="182"/>
                  </a:lnTo>
                  <a:lnTo>
                    <a:pt x="1359" y="173"/>
                  </a:lnTo>
                  <a:lnTo>
                    <a:pt x="1406" y="164"/>
                  </a:lnTo>
                  <a:lnTo>
                    <a:pt x="1453" y="155"/>
                  </a:lnTo>
                  <a:lnTo>
                    <a:pt x="1500" y="146"/>
                  </a:lnTo>
                  <a:lnTo>
                    <a:pt x="1546" y="137"/>
                  </a:lnTo>
                  <a:lnTo>
                    <a:pt x="1593" y="129"/>
                  </a:lnTo>
                  <a:lnTo>
                    <a:pt x="1640" y="121"/>
                  </a:lnTo>
                  <a:lnTo>
                    <a:pt x="1687" y="113"/>
                  </a:lnTo>
                  <a:lnTo>
                    <a:pt x="1734" y="105"/>
                  </a:lnTo>
                  <a:lnTo>
                    <a:pt x="1781" y="98"/>
                  </a:lnTo>
                  <a:lnTo>
                    <a:pt x="1828" y="91"/>
                  </a:lnTo>
                  <a:lnTo>
                    <a:pt x="1875" y="84"/>
                  </a:lnTo>
                  <a:lnTo>
                    <a:pt x="1921" y="77"/>
                  </a:lnTo>
                  <a:lnTo>
                    <a:pt x="1968" y="71"/>
                  </a:lnTo>
                  <a:lnTo>
                    <a:pt x="2015" y="64"/>
                  </a:lnTo>
                  <a:lnTo>
                    <a:pt x="2062" y="59"/>
                  </a:lnTo>
                  <a:lnTo>
                    <a:pt x="2109" y="53"/>
                  </a:lnTo>
                  <a:lnTo>
                    <a:pt x="2156" y="48"/>
                  </a:lnTo>
                  <a:lnTo>
                    <a:pt x="2203" y="42"/>
                  </a:lnTo>
                  <a:lnTo>
                    <a:pt x="2250" y="38"/>
                  </a:lnTo>
                  <a:lnTo>
                    <a:pt x="2296" y="33"/>
                  </a:lnTo>
                  <a:lnTo>
                    <a:pt x="2343" y="29"/>
                  </a:lnTo>
                  <a:lnTo>
                    <a:pt x="2390" y="25"/>
                  </a:lnTo>
                  <a:lnTo>
                    <a:pt x="2437" y="21"/>
                  </a:lnTo>
                  <a:lnTo>
                    <a:pt x="2484" y="18"/>
                  </a:lnTo>
                  <a:lnTo>
                    <a:pt x="2531" y="14"/>
                  </a:lnTo>
                  <a:lnTo>
                    <a:pt x="2578" y="12"/>
                  </a:lnTo>
                  <a:lnTo>
                    <a:pt x="2625" y="9"/>
                  </a:lnTo>
                  <a:lnTo>
                    <a:pt x="2671" y="7"/>
                  </a:lnTo>
                  <a:lnTo>
                    <a:pt x="2718" y="5"/>
                  </a:lnTo>
                  <a:lnTo>
                    <a:pt x="2765" y="3"/>
                  </a:lnTo>
                  <a:lnTo>
                    <a:pt x="2812" y="2"/>
                  </a:lnTo>
                  <a:lnTo>
                    <a:pt x="2859" y="1"/>
                  </a:lnTo>
                  <a:lnTo>
                    <a:pt x="2906" y="0"/>
                  </a:lnTo>
                  <a:lnTo>
                    <a:pt x="2953" y="0"/>
                  </a:lnTo>
                  <a:lnTo>
                    <a:pt x="3000" y="0"/>
                  </a:lnTo>
                  <a:lnTo>
                    <a:pt x="3046" y="0"/>
                  </a:lnTo>
                  <a:lnTo>
                    <a:pt x="3093" y="0"/>
                  </a:lnTo>
                  <a:lnTo>
                    <a:pt x="3140" y="1"/>
                  </a:lnTo>
                  <a:lnTo>
                    <a:pt x="3187" y="2"/>
                  </a:lnTo>
                  <a:lnTo>
                    <a:pt x="3234" y="3"/>
                  </a:lnTo>
                  <a:lnTo>
                    <a:pt x="3281" y="5"/>
                  </a:lnTo>
                  <a:lnTo>
                    <a:pt x="3328" y="7"/>
                  </a:lnTo>
                  <a:lnTo>
                    <a:pt x="3375" y="9"/>
                  </a:lnTo>
                  <a:lnTo>
                    <a:pt x="3421" y="12"/>
                  </a:lnTo>
                  <a:lnTo>
                    <a:pt x="3468" y="14"/>
                  </a:lnTo>
                  <a:lnTo>
                    <a:pt x="3515" y="18"/>
                  </a:lnTo>
                  <a:lnTo>
                    <a:pt x="3562" y="21"/>
                  </a:lnTo>
                  <a:lnTo>
                    <a:pt x="3609" y="25"/>
                  </a:lnTo>
                  <a:lnTo>
                    <a:pt x="3656" y="29"/>
                  </a:lnTo>
                  <a:lnTo>
                    <a:pt x="3703" y="33"/>
                  </a:lnTo>
                  <a:lnTo>
                    <a:pt x="3750" y="38"/>
                  </a:lnTo>
                  <a:lnTo>
                    <a:pt x="3796" y="42"/>
                  </a:lnTo>
                  <a:lnTo>
                    <a:pt x="3843" y="48"/>
                  </a:lnTo>
                  <a:lnTo>
                    <a:pt x="3890" y="53"/>
                  </a:lnTo>
                  <a:lnTo>
                    <a:pt x="3937" y="59"/>
                  </a:lnTo>
                  <a:lnTo>
                    <a:pt x="3984" y="64"/>
                  </a:lnTo>
                  <a:lnTo>
                    <a:pt x="4031" y="71"/>
                  </a:lnTo>
                  <a:lnTo>
                    <a:pt x="4078" y="77"/>
                  </a:lnTo>
                  <a:lnTo>
                    <a:pt x="4125" y="84"/>
                  </a:lnTo>
                  <a:lnTo>
                    <a:pt x="4171" y="91"/>
                  </a:lnTo>
                  <a:lnTo>
                    <a:pt x="4218" y="98"/>
                  </a:lnTo>
                  <a:lnTo>
                    <a:pt x="4265" y="105"/>
                  </a:lnTo>
                  <a:lnTo>
                    <a:pt x="4312" y="113"/>
                  </a:lnTo>
                  <a:lnTo>
                    <a:pt x="4359" y="121"/>
                  </a:lnTo>
                  <a:lnTo>
                    <a:pt x="4406" y="129"/>
                  </a:lnTo>
                  <a:lnTo>
                    <a:pt x="4453" y="137"/>
                  </a:lnTo>
                  <a:lnTo>
                    <a:pt x="4500" y="146"/>
                  </a:lnTo>
                  <a:lnTo>
                    <a:pt x="4546" y="155"/>
                  </a:lnTo>
                  <a:lnTo>
                    <a:pt x="4593" y="164"/>
                  </a:lnTo>
                  <a:lnTo>
                    <a:pt x="4640" y="173"/>
                  </a:lnTo>
                  <a:lnTo>
                    <a:pt x="4687" y="182"/>
                  </a:lnTo>
                  <a:lnTo>
                    <a:pt x="4734" y="192"/>
                  </a:lnTo>
                  <a:lnTo>
                    <a:pt x="4781" y="202"/>
                  </a:lnTo>
                  <a:lnTo>
                    <a:pt x="4828" y="212"/>
                  </a:lnTo>
                  <a:lnTo>
                    <a:pt x="4875" y="222"/>
                  </a:lnTo>
                  <a:lnTo>
                    <a:pt x="4921" y="232"/>
                  </a:lnTo>
                  <a:lnTo>
                    <a:pt x="4968" y="242"/>
                  </a:lnTo>
                  <a:lnTo>
                    <a:pt x="5015" y="253"/>
                  </a:lnTo>
                  <a:lnTo>
                    <a:pt x="5062" y="264"/>
                  </a:lnTo>
                  <a:lnTo>
                    <a:pt x="5109" y="275"/>
                  </a:lnTo>
                  <a:lnTo>
                    <a:pt x="5156" y="286"/>
                  </a:lnTo>
                  <a:lnTo>
                    <a:pt x="5203" y="297"/>
                  </a:lnTo>
                  <a:lnTo>
                    <a:pt x="5250" y="308"/>
                  </a:lnTo>
                  <a:lnTo>
                    <a:pt x="5296" y="320"/>
                  </a:lnTo>
                  <a:lnTo>
                    <a:pt x="5343" y="331"/>
                  </a:lnTo>
                  <a:lnTo>
                    <a:pt x="5390" y="343"/>
                  </a:lnTo>
                  <a:lnTo>
                    <a:pt x="5437" y="354"/>
                  </a:lnTo>
                  <a:lnTo>
                    <a:pt x="5484" y="366"/>
                  </a:lnTo>
                  <a:lnTo>
                    <a:pt x="5531" y="378"/>
                  </a:lnTo>
                  <a:lnTo>
                    <a:pt x="5578" y="390"/>
                  </a:lnTo>
                  <a:lnTo>
                    <a:pt x="5625" y="402"/>
                  </a:lnTo>
                  <a:lnTo>
                    <a:pt x="5671" y="414"/>
                  </a:lnTo>
                  <a:lnTo>
                    <a:pt x="5718" y="426"/>
                  </a:lnTo>
                  <a:lnTo>
                    <a:pt x="5765" y="438"/>
                  </a:lnTo>
                  <a:lnTo>
                    <a:pt x="5812" y="450"/>
                  </a:lnTo>
                  <a:lnTo>
                    <a:pt x="5859" y="463"/>
                  </a:lnTo>
                  <a:lnTo>
                    <a:pt x="5906" y="475"/>
                  </a:lnTo>
                  <a:lnTo>
                    <a:pt x="5953" y="487"/>
                  </a:lnTo>
                  <a:lnTo>
                    <a:pt x="6000" y="500"/>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7"/>
            <p:cNvSpPr>
              <a:spLocks/>
            </p:cNvSpPr>
            <p:nvPr/>
          </p:nvSpPr>
          <p:spPr bwMode="auto">
            <a:xfrm>
              <a:off x="859" y="1262"/>
              <a:ext cx="1921" cy="161"/>
            </a:xfrm>
            <a:custGeom>
              <a:avLst/>
              <a:gdLst>
                <a:gd name="T0" fmla="*/ 93 w 6000"/>
                <a:gd name="T1" fmla="*/ 24 h 500"/>
                <a:gd name="T2" fmla="*/ 234 w 6000"/>
                <a:gd name="T3" fmla="*/ 61 h 500"/>
                <a:gd name="T4" fmla="*/ 375 w 6000"/>
                <a:gd name="T5" fmla="*/ 97 h 500"/>
                <a:gd name="T6" fmla="*/ 515 w 6000"/>
                <a:gd name="T7" fmla="*/ 133 h 500"/>
                <a:gd name="T8" fmla="*/ 656 w 6000"/>
                <a:gd name="T9" fmla="*/ 168 h 500"/>
                <a:gd name="T10" fmla="*/ 796 w 6000"/>
                <a:gd name="T11" fmla="*/ 202 h 500"/>
                <a:gd name="T12" fmla="*/ 937 w 6000"/>
                <a:gd name="T13" fmla="*/ 235 h 500"/>
                <a:gd name="T14" fmla="*/ 1078 w 6000"/>
                <a:gd name="T15" fmla="*/ 267 h 500"/>
                <a:gd name="T16" fmla="*/ 1218 w 6000"/>
                <a:gd name="T17" fmla="*/ 297 h 500"/>
                <a:gd name="T18" fmla="*/ 1359 w 6000"/>
                <a:gd name="T19" fmla="*/ 326 h 500"/>
                <a:gd name="T20" fmla="*/ 1500 w 6000"/>
                <a:gd name="T21" fmla="*/ 353 h 500"/>
                <a:gd name="T22" fmla="*/ 1640 w 6000"/>
                <a:gd name="T23" fmla="*/ 378 h 500"/>
                <a:gd name="T24" fmla="*/ 1781 w 6000"/>
                <a:gd name="T25" fmla="*/ 401 h 500"/>
                <a:gd name="T26" fmla="*/ 1921 w 6000"/>
                <a:gd name="T27" fmla="*/ 422 h 500"/>
                <a:gd name="T28" fmla="*/ 2062 w 6000"/>
                <a:gd name="T29" fmla="*/ 440 h 500"/>
                <a:gd name="T30" fmla="*/ 2203 w 6000"/>
                <a:gd name="T31" fmla="*/ 457 h 500"/>
                <a:gd name="T32" fmla="*/ 2343 w 6000"/>
                <a:gd name="T33" fmla="*/ 470 h 500"/>
                <a:gd name="T34" fmla="*/ 2484 w 6000"/>
                <a:gd name="T35" fmla="*/ 481 h 500"/>
                <a:gd name="T36" fmla="*/ 2625 w 6000"/>
                <a:gd name="T37" fmla="*/ 490 h 500"/>
                <a:gd name="T38" fmla="*/ 2765 w 6000"/>
                <a:gd name="T39" fmla="*/ 496 h 500"/>
                <a:gd name="T40" fmla="*/ 2906 w 6000"/>
                <a:gd name="T41" fmla="*/ 499 h 500"/>
                <a:gd name="T42" fmla="*/ 3046 w 6000"/>
                <a:gd name="T43" fmla="*/ 499 h 500"/>
                <a:gd name="T44" fmla="*/ 3187 w 6000"/>
                <a:gd name="T45" fmla="*/ 497 h 500"/>
                <a:gd name="T46" fmla="*/ 3328 w 6000"/>
                <a:gd name="T47" fmla="*/ 492 h 500"/>
                <a:gd name="T48" fmla="*/ 3468 w 6000"/>
                <a:gd name="T49" fmla="*/ 485 h 500"/>
                <a:gd name="T50" fmla="*/ 3609 w 6000"/>
                <a:gd name="T51" fmla="*/ 474 h 500"/>
                <a:gd name="T52" fmla="*/ 3750 w 6000"/>
                <a:gd name="T53" fmla="*/ 461 h 500"/>
                <a:gd name="T54" fmla="*/ 3890 w 6000"/>
                <a:gd name="T55" fmla="*/ 446 h 500"/>
                <a:gd name="T56" fmla="*/ 4031 w 6000"/>
                <a:gd name="T57" fmla="*/ 428 h 500"/>
                <a:gd name="T58" fmla="*/ 4171 w 6000"/>
                <a:gd name="T59" fmla="*/ 408 h 500"/>
                <a:gd name="T60" fmla="*/ 4312 w 6000"/>
                <a:gd name="T61" fmla="*/ 386 h 500"/>
                <a:gd name="T62" fmla="*/ 4453 w 6000"/>
                <a:gd name="T63" fmla="*/ 362 h 500"/>
                <a:gd name="T64" fmla="*/ 4593 w 6000"/>
                <a:gd name="T65" fmla="*/ 335 h 500"/>
                <a:gd name="T66" fmla="*/ 4734 w 6000"/>
                <a:gd name="T67" fmla="*/ 307 h 500"/>
                <a:gd name="T68" fmla="*/ 4875 w 6000"/>
                <a:gd name="T69" fmla="*/ 277 h 500"/>
                <a:gd name="T70" fmla="*/ 5015 w 6000"/>
                <a:gd name="T71" fmla="*/ 246 h 500"/>
                <a:gd name="T72" fmla="*/ 5156 w 6000"/>
                <a:gd name="T73" fmla="*/ 213 h 500"/>
                <a:gd name="T74" fmla="*/ 5296 w 6000"/>
                <a:gd name="T75" fmla="*/ 179 h 500"/>
                <a:gd name="T76" fmla="*/ 5437 w 6000"/>
                <a:gd name="T77" fmla="*/ 145 h 500"/>
                <a:gd name="T78" fmla="*/ 5578 w 6000"/>
                <a:gd name="T79" fmla="*/ 109 h 500"/>
                <a:gd name="T80" fmla="*/ 5718 w 6000"/>
                <a:gd name="T81" fmla="*/ 73 h 500"/>
                <a:gd name="T82" fmla="*/ 5859 w 6000"/>
                <a:gd name="T83" fmla="*/ 36 h 500"/>
                <a:gd name="T84" fmla="*/ 6000 w 6000"/>
                <a:gd name="T85"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00" h="500">
                  <a:moveTo>
                    <a:pt x="0" y="0"/>
                  </a:moveTo>
                  <a:lnTo>
                    <a:pt x="46" y="12"/>
                  </a:lnTo>
                  <a:lnTo>
                    <a:pt x="93" y="24"/>
                  </a:lnTo>
                  <a:lnTo>
                    <a:pt x="140" y="36"/>
                  </a:lnTo>
                  <a:lnTo>
                    <a:pt x="187" y="49"/>
                  </a:lnTo>
                  <a:lnTo>
                    <a:pt x="234" y="61"/>
                  </a:lnTo>
                  <a:lnTo>
                    <a:pt x="281" y="73"/>
                  </a:lnTo>
                  <a:lnTo>
                    <a:pt x="328" y="85"/>
                  </a:lnTo>
                  <a:lnTo>
                    <a:pt x="375" y="97"/>
                  </a:lnTo>
                  <a:lnTo>
                    <a:pt x="421" y="109"/>
                  </a:lnTo>
                  <a:lnTo>
                    <a:pt x="468" y="121"/>
                  </a:lnTo>
                  <a:lnTo>
                    <a:pt x="515" y="133"/>
                  </a:lnTo>
                  <a:lnTo>
                    <a:pt x="562" y="145"/>
                  </a:lnTo>
                  <a:lnTo>
                    <a:pt x="609" y="156"/>
                  </a:lnTo>
                  <a:lnTo>
                    <a:pt x="656" y="168"/>
                  </a:lnTo>
                  <a:lnTo>
                    <a:pt x="703" y="179"/>
                  </a:lnTo>
                  <a:lnTo>
                    <a:pt x="750" y="191"/>
                  </a:lnTo>
                  <a:lnTo>
                    <a:pt x="796" y="202"/>
                  </a:lnTo>
                  <a:lnTo>
                    <a:pt x="843" y="213"/>
                  </a:lnTo>
                  <a:lnTo>
                    <a:pt x="890" y="224"/>
                  </a:lnTo>
                  <a:lnTo>
                    <a:pt x="937" y="235"/>
                  </a:lnTo>
                  <a:lnTo>
                    <a:pt x="984" y="246"/>
                  </a:lnTo>
                  <a:lnTo>
                    <a:pt x="1031" y="257"/>
                  </a:lnTo>
                  <a:lnTo>
                    <a:pt x="1078" y="267"/>
                  </a:lnTo>
                  <a:lnTo>
                    <a:pt x="1125" y="277"/>
                  </a:lnTo>
                  <a:lnTo>
                    <a:pt x="1171" y="287"/>
                  </a:lnTo>
                  <a:lnTo>
                    <a:pt x="1218" y="297"/>
                  </a:lnTo>
                  <a:lnTo>
                    <a:pt x="1265" y="307"/>
                  </a:lnTo>
                  <a:lnTo>
                    <a:pt x="1312" y="317"/>
                  </a:lnTo>
                  <a:lnTo>
                    <a:pt x="1359" y="326"/>
                  </a:lnTo>
                  <a:lnTo>
                    <a:pt x="1406" y="335"/>
                  </a:lnTo>
                  <a:lnTo>
                    <a:pt x="1453" y="344"/>
                  </a:lnTo>
                  <a:lnTo>
                    <a:pt x="1500" y="353"/>
                  </a:lnTo>
                  <a:lnTo>
                    <a:pt x="1546" y="362"/>
                  </a:lnTo>
                  <a:lnTo>
                    <a:pt x="1593" y="370"/>
                  </a:lnTo>
                  <a:lnTo>
                    <a:pt x="1640" y="378"/>
                  </a:lnTo>
                  <a:lnTo>
                    <a:pt x="1687" y="386"/>
                  </a:lnTo>
                  <a:lnTo>
                    <a:pt x="1734" y="394"/>
                  </a:lnTo>
                  <a:lnTo>
                    <a:pt x="1781" y="401"/>
                  </a:lnTo>
                  <a:lnTo>
                    <a:pt x="1828" y="408"/>
                  </a:lnTo>
                  <a:lnTo>
                    <a:pt x="1875" y="415"/>
                  </a:lnTo>
                  <a:lnTo>
                    <a:pt x="1921" y="422"/>
                  </a:lnTo>
                  <a:lnTo>
                    <a:pt x="1968" y="428"/>
                  </a:lnTo>
                  <a:lnTo>
                    <a:pt x="2015" y="435"/>
                  </a:lnTo>
                  <a:lnTo>
                    <a:pt x="2062" y="440"/>
                  </a:lnTo>
                  <a:lnTo>
                    <a:pt x="2109" y="446"/>
                  </a:lnTo>
                  <a:lnTo>
                    <a:pt x="2156" y="451"/>
                  </a:lnTo>
                  <a:lnTo>
                    <a:pt x="2203" y="457"/>
                  </a:lnTo>
                  <a:lnTo>
                    <a:pt x="2250" y="461"/>
                  </a:lnTo>
                  <a:lnTo>
                    <a:pt x="2296" y="466"/>
                  </a:lnTo>
                  <a:lnTo>
                    <a:pt x="2343" y="470"/>
                  </a:lnTo>
                  <a:lnTo>
                    <a:pt x="2390" y="474"/>
                  </a:lnTo>
                  <a:lnTo>
                    <a:pt x="2437" y="478"/>
                  </a:lnTo>
                  <a:lnTo>
                    <a:pt x="2484" y="481"/>
                  </a:lnTo>
                  <a:lnTo>
                    <a:pt x="2531" y="485"/>
                  </a:lnTo>
                  <a:lnTo>
                    <a:pt x="2578" y="487"/>
                  </a:lnTo>
                  <a:lnTo>
                    <a:pt x="2625" y="490"/>
                  </a:lnTo>
                  <a:lnTo>
                    <a:pt x="2671" y="492"/>
                  </a:lnTo>
                  <a:lnTo>
                    <a:pt x="2718" y="494"/>
                  </a:lnTo>
                  <a:lnTo>
                    <a:pt x="2765" y="496"/>
                  </a:lnTo>
                  <a:lnTo>
                    <a:pt x="2812" y="497"/>
                  </a:lnTo>
                  <a:lnTo>
                    <a:pt x="2859" y="498"/>
                  </a:lnTo>
                  <a:lnTo>
                    <a:pt x="2906" y="499"/>
                  </a:lnTo>
                  <a:lnTo>
                    <a:pt x="2953" y="499"/>
                  </a:lnTo>
                  <a:lnTo>
                    <a:pt x="3000" y="500"/>
                  </a:lnTo>
                  <a:lnTo>
                    <a:pt x="3046" y="499"/>
                  </a:lnTo>
                  <a:lnTo>
                    <a:pt x="3093" y="499"/>
                  </a:lnTo>
                  <a:lnTo>
                    <a:pt x="3140" y="498"/>
                  </a:lnTo>
                  <a:lnTo>
                    <a:pt x="3187" y="497"/>
                  </a:lnTo>
                  <a:lnTo>
                    <a:pt x="3234" y="496"/>
                  </a:lnTo>
                  <a:lnTo>
                    <a:pt x="3281" y="494"/>
                  </a:lnTo>
                  <a:lnTo>
                    <a:pt x="3328" y="492"/>
                  </a:lnTo>
                  <a:lnTo>
                    <a:pt x="3375" y="490"/>
                  </a:lnTo>
                  <a:lnTo>
                    <a:pt x="3421" y="487"/>
                  </a:lnTo>
                  <a:lnTo>
                    <a:pt x="3468" y="485"/>
                  </a:lnTo>
                  <a:lnTo>
                    <a:pt x="3515" y="481"/>
                  </a:lnTo>
                  <a:lnTo>
                    <a:pt x="3562" y="478"/>
                  </a:lnTo>
                  <a:lnTo>
                    <a:pt x="3609" y="474"/>
                  </a:lnTo>
                  <a:lnTo>
                    <a:pt x="3656" y="470"/>
                  </a:lnTo>
                  <a:lnTo>
                    <a:pt x="3703" y="466"/>
                  </a:lnTo>
                  <a:lnTo>
                    <a:pt x="3750" y="461"/>
                  </a:lnTo>
                  <a:lnTo>
                    <a:pt x="3796" y="457"/>
                  </a:lnTo>
                  <a:lnTo>
                    <a:pt x="3843" y="451"/>
                  </a:lnTo>
                  <a:lnTo>
                    <a:pt x="3890" y="446"/>
                  </a:lnTo>
                  <a:lnTo>
                    <a:pt x="3937" y="440"/>
                  </a:lnTo>
                  <a:lnTo>
                    <a:pt x="3984" y="435"/>
                  </a:lnTo>
                  <a:lnTo>
                    <a:pt x="4031" y="428"/>
                  </a:lnTo>
                  <a:lnTo>
                    <a:pt x="4078" y="422"/>
                  </a:lnTo>
                  <a:lnTo>
                    <a:pt x="4125" y="415"/>
                  </a:lnTo>
                  <a:lnTo>
                    <a:pt x="4171" y="408"/>
                  </a:lnTo>
                  <a:lnTo>
                    <a:pt x="4218" y="401"/>
                  </a:lnTo>
                  <a:lnTo>
                    <a:pt x="4265" y="394"/>
                  </a:lnTo>
                  <a:lnTo>
                    <a:pt x="4312" y="386"/>
                  </a:lnTo>
                  <a:lnTo>
                    <a:pt x="4359" y="378"/>
                  </a:lnTo>
                  <a:lnTo>
                    <a:pt x="4406" y="370"/>
                  </a:lnTo>
                  <a:lnTo>
                    <a:pt x="4453" y="362"/>
                  </a:lnTo>
                  <a:lnTo>
                    <a:pt x="4500" y="353"/>
                  </a:lnTo>
                  <a:lnTo>
                    <a:pt x="4546" y="344"/>
                  </a:lnTo>
                  <a:lnTo>
                    <a:pt x="4593" y="335"/>
                  </a:lnTo>
                  <a:lnTo>
                    <a:pt x="4640" y="326"/>
                  </a:lnTo>
                  <a:lnTo>
                    <a:pt x="4687" y="317"/>
                  </a:lnTo>
                  <a:lnTo>
                    <a:pt x="4734" y="307"/>
                  </a:lnTo>
                  <a:lnTo>
                    <a:pt x="4781" y="297"/>
                  </a:lnTo>
                  <a:lnTo>
                    <a:pt x="4828" y="287"/>
                  </a:lnTo>
                  <a:lnTo>
                    <a:pt x="4875" y="277"/>
                  </a:lnTo>
                  <a:lnTo>
                    <a:pt x="4921" y="267"/>
                  </a:lnTo>
                  <a:lnTo>
                    <a:pt x="4968" y="257"/>
                  </a:lnTo>
                  <a:lnTo>
                    <a:pt x="5015" y="246"/>
                  </a:lnTo>
                  <a:lnTo>
                    <a:pt x="5062" y="235"/>
                  </a:lnTo>
                  <a:lnTo>
                    <a:pt x="5109" y="224"/>
                  </a:lnTo>
                  <a:lnTo>
                    <a:pt x="5156" y="213"/>
                  </a:lnTo>
                  <a:lnTo>
                    <a:pt x="5203" y="202"/>
                  </a:lnTo>
                  <a:lnTo>
                    <a:pt x="5250" y="191"/>
                  </a:lnTo>
                  <a:lnTo>
                    <a:pt x="5296" y="179"/>
                  </a:lnTo>
                  <a:lnTo>
                    <a:pt x="5343" y="168"/>
                  </a:lnTo>
                  <a:lnTo>
                    <a:pt x="5390" y="156"/>
                  </a:lnTo>
                  <a:lnTo>
                    <a:pt x="5437" y="145"/>
                  </a:lnTo>
                  <a:lnTo>
                    <a:pt x="5484" y="133"/>
                  </a:lnTo>
                  <a:lnTo>
                    <a:pt x="5531" y="121"/>
                  </a:lnTo>
                  <a:lnTo>
                    <a:pt x="5578" y="109"/>
                  </a:lnTo>
                  <a:lnTo>
                    <a:pt x="5625" y="97"/>
                  </a:lnTo>
                  <a:lnTo>
                    <a:pt x="5671" y="85"/>
                  </a:lnTo>
                  <a:lnTo>
                    <a:pt x="5718" y="73"/>
                  </a:lnTo>
                  <a:lnTo>
                    <a:pt x="5765" y="61"/>
                  </a:lnTo>
                  <a:lnTo>
                    <a:pt x="5812" y="49"/>
                  </a:lnTo>
                  <a:lnTo>
                    <a:pt x="5859" y="36"/>
                  </a:lnTo>
                  <a:lnTo>
                    <a:pt x="5906" y="24"/>
                  </a:lnTo>
                  <a:lnTo>
                    <a:pt x="5953" y="12"/>
                  </a:lnTo>
                  <a:lnTo>
                    <a:pt x="6000" y="0"/>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Oval 14"/>
            <p:cNvSpPr>
              <a:spLocks noChangeArrowheads="1"/>
            </p:cNvSpPr>
            <p:nvPr/>
          </p:nvSpPr>
          <p:spPr bwMode="auto">
            <a:xfrm>
              <a:off x="840" y="1243"/>
              <a:ext cx="38" cy="38"/>
            </a:xfrm>
            <a:prstGeom prst="ellipse">
              <a:avLst/>
            </a:prstGeom>
            <a:solidFill>
              <a:srgbClr val="FFFFFF"/>
            </a:solidFill>
            <a:ln w="1587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3" name="Oval 15"/>
            <p:cNvSpPr>
              <a:spLocks noChangeArrowheads="1"/>
            </p:cNvSpPr>
            <p:nvPr/>
          </p:nvSpPr>
          <p:spPr bwMode="auto">
            <a:xfrm>
              <a:off x="840" y="1243"/>
              <a:ext cx="38" cy="38"/>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Oval 16"/>
            <p:cNvSpPr>
              <a:spLocks noChangeArrowheads="1"/>
            </p:cNvSpPr>
            <p:nvPr/>
          </p:nvSpPr>
          <p:spPr bwMode="auto">
            <a:xfrm>
              <a:off x="2761" y="1243"/>
              <a:ext cx="38" cy="38"/>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5" name="Oval 17"/>
            <p:cNvSpPr>
              <a:spLocks noChangeArrowheads="1"/>
            </p:cNvSpPr>
            <p:nvPr/>
          </p:nvSpPr>
          <p:spPr bwMode="auto">
            <a:xfrm>
              <a:off x="2761" y="1243"/>
              <a:ext cx="38" cy="38"/>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6" name="Group 20"/>
          <p:cNvGrpSpPr>
            <a:grpSpLocks noChangeAspect="1"/>
          </p:cNvGrpSpPr>
          <p:nvPr/>
        </p:nvGrpSpPr>
        <p:grpSpPr bwMode="auto">
          <a:xfrm>
            <a:off x="4724401" y="1743077"/>
            <a:ext cx="3109913" cy="509588"/>
            <a:chOff x="2976" y="1098"/>
            <a:chExt cx="1959" cy="321"/>
          </a:xfrm>
        </p:grpSpPr>
        <p:sp>
          <p:nvSpPr>
            <p:cNvPr id="31" name="Freeform 24"/>
            <p:cNvSpPr>
              <a:spLocks/>
            </p:cNvSpPr>
            <p:nvPr/>
          </p:nvSpPr>
          <p:spPr bwMode="auto">
            <a:xfrm>
              <a:off x="2995" y="1098"/>
              <a:ext cx="1921" cy="321"/>
            </a:xfrm>
            <a:custGeom>
              <a:avLst/>
              <a:gdLst>
                <a:gd name="T0" fmla="*/ 93 w 6000"/>
                <a:gd name="T1" fmla="*/ 549 h 1000"/>
                <a:gd name="T2" fmla="*/ 234 w 6000"/>
                <a:gd name="T3" fmla="*/ 621 h 1000"/>
                <a:gd name="T4" fmla="*/ 375 w 6000"/>
                <a:gd name="T5" fmla="*/ 691 h 1000"/>
                <a:gd name="T6" fmla="*/ 515 w 6000"/>
                <a:gd name="T7" fmla="*/ 757 h 1000"/>
                <a:gd name="T8" fmla="*/ 656 w 6000"/>
                <a:gd name="T9" fmla="*/ 817 h 1000"/>
                <a:gd name="T10" fmla="*/ 796 w 6000"/>
                <a:gd name="T11" fmla="*/ 870 h 1000"/>
                <a:gd name="T12" fmla="*/ 937 w 6000"/>
                <a:gd name="T13" fmla="*/ 915 h 1000"/>
                <a:gd name="T14" fmla="*/ 1078 w 6000"/>
                <a:gd name="T15" fmla="*/ 951 h 1000"/>
                <a:gd name="T16" fmla="*/ 1218 w 6000"/>
                <a:gd name="T17" fmla="*/ 978 h 1000"/>
                <a:gd name="T18" fmla="*/ 1359 w 6000"/>
                <a:gd name="T19" fmla="*/ 994 h 1000"/>
                <a:gd name="T20" fmla="*/ 1500 w 6000"/>
                <a:gd name="T21" fmla="*/ 1000 h 1000"/>
                <a:gd name="T22" fmla="*/ 1640 w 6000"/>
                <a:gd name="T23" fmla="*/ 994 h 1000"/>
                <a:gd name="T24" fmla="*/ 1781 w 6000"/>
                <a:gd name="T25" fmla="*/ 978 h 1000"/>
                <a:gd name="T26" fmla="*/ 1921 w 6000"/>
                <a:gd name="T27" fmla="*/ 951 h 1000"/>
                <a:gd name="T28" fmla="*/ 2062 w 6000"/>
                <a:gd name="T29" fmla="*/ 915 h 1000"/>
                <a:gd name="T30" fmla="*/ 2203 w 6000"/>
                <a:gd name="T31" fmla="*/ 870 h 1000"/>
                <a:gd name="T32" fmla="*/ 2343 w 6000"/>
                <a:gd name="T33" fmla="*/ 817 h 1000"/>
                <a:gd name="T34" fmla="*/ 2484 w 6000"/>
                <a:gd name="T35" fmla="*/ 757 h 1000"/>
                <a:gd name="T36" fmla="*/ 2625 w 6000"/>
                <a:gd name="T37" fmla="*/ 691 h 1000"/>
                <a:gd name="T38" fmla="*/ 2765 w 6000"/>
                <a:gd name="T39" fmla="*/ 621 h 1000"/>
                <a:gd name="T40" fmla="*/ 2906 w 6000"/>
                <a:gd name="T41" fmla="*/ 549 h 1000"/>
                <a:gd name="T42" fmla="*/ 3046 w 6000"/>
                <a:gd name="T43" fmla="*/ 475 h 1000"/>
                <a:gd name="T44" fmla="*/ 3187 w 6000"/>
                <a:gd name="T45" fmla="*/ 402 h 1000"/>
                <a:gd name="T46" fmla="*/ 3328 w 6000"/>
                <a:gd name="T47" fmla="*/ 331 h 1000"/>
                <a:gd name="T48" fmla="*/ 3468 w 6000"/>
                <a:gd name="T49" fmla="*/ 264 h 1000"/>
                <a:gd name="T50" fmla="*/ 3609 w 6000"/>
                <a:gd name="T51" fmla="*/ 202 h 1000"/>
                <a:gd name="T52" fmla="*/ 3750 w 6000"/>
                <a:gd name="T53" fmla="*/ 146 h 1000"/>
                <a:gd name="T54" fmla="*/ 3890 w 6000"/>
                <a:gd name="T55" fmla="*/ 98 h 1000"/>
                <a:gd name="T56" fmla="*/ 4031 w 6000"/>
                <a:gd name="T57" fmla="*/ 59 h 1000"/>
                <a:gd name="T58" fmla="*/ 4171 w 6000"/>
                <a:gd name="T59" fmla="*/ 29 h 1000"/>
                <a:gd name="T60" fmla="*/ 4312 w 6000"/>
                <a:gd name="T61" fmla="*/ 9 h 1000"/>
                <a:gd name="T62" fmla="*/ 4453 w 6000"/>
                <a:gd name="T63" fmla="*/ 0 h 1000"/>
                <a:gd name="T64" fmla="*/ 4593 w 6000"/>
                <a:gd name="T65" fmla="*/ 2 h 1000"/>
                <a:gd name="T66" fmla="*/ 4734 w 6000"/>
                <a:gd name="T67" fmla="*/ 14 h 1000"/>
                <a:gd name="T68" fmla="*/ 4875 w 6000"/>
                <a:gd name="T69" fmla="*/ 38 h 1000"/>
                <a:gd name="T70" fmla="*/ 5015 w 6000"/>
                <a:gd name="T71" fmla="*/ 71 h 1000"/>
                <a:gd name="T72" fmla="*/ 5156 w 6000"/>
                <a:gd name="T73" fmla="*/ 113 h 1000"/>
                <a:gd name="T74" fmla="*/ 5296 w 6000"/>
                <a:gd name="T75" fmla="*/ 164 h 1000"/>
                <a:gd name="T76" fmla="*/ 5437 w 6000"/>
                <a:gd name="T77" fmla="*/ 222 h 1000"/>
                <a:gd name="T78" fmla="*/ 5578 w 6000"/>
                <a:gd name="T79" fmla="*/ 286 h 1000"/>
                <a:gd name="T80" fmla="*/ 5718 w 6000"/>
                <a:gd name="T81" fmla="*/ 354 h 1000"/>
                <a:gd name="T82" fmla="*/ 5859 w 6000"/>
                <a:gd name="T83" fmla="*/ 426 h 1000"/>
                <a:gd name="T84" fmla="*/ 6000 w 6000"/>
                <a:gd name="T85" fmla="*/ 500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00" h="1000">
                  <a:moveTo>
                    <a:pt x="0" y="500"/>
                  </a:moveTo>
                  <a:lnTo>
                    <a:pt x="46" y="524"/>
                  </a:lnTo>
                  <a:lnTo>
                    <a:pt x="93" y="549"/>
                  </a:lnTo>
                  <a:lnTo>
                    <a:pt x="140" y="573"/>
                  </a:lnTo>
                  <a:lnTo>
                    <a:pt x="187" y="597"/>
                  </a:lnTo>
                  <a:lnTo>
                    <a:pt x="234" y="621"/>
                  </a:lnTo>
                  <a:lnTo>
                    <a:pt x="281" y="645"/>
                  </a:lnTo>
                  <a:lnTo>
                    <a:pt x="328" y="668"/>
                  </a:lnTo>
                  <a:lnTo>
                    <a:pt x="375" y="691"/>
                  </a:lnTo>
                  <a:lnTo>
                    <a:pt x="421" y="713"/>
                  </a:lnTo>
                  <a:lnTo>
                    <a:pt x="468" y="735"/>
                  </a:lnTo>
                  <a:lnTo>
                    <a:pt x="515" y="757"/>
                  </a:lnTo>
                  <a:lnTo>
                    <a:pt x="562" y="777"/>
                  </a:lnTo>
                  <a:lnTo>
                    <a:pt x="609" y="797"/>
                  </a:lnTo>
                  <a:lnTo>
                    <a:pt x="656" y="817"/>
                  </a:lnTo>
                  <a:lnTo>
                    <a:pt x="703" y="835"/>
                  </a:lnTo>
                  <a:lnTo>
                    <a:pt x="750" y="853"/>
                  </a:lnTo>
                  <a:lnTo>
                    <a:pt x="796" y="870"/>
                  </a:lnTo>
                  <a:lnTo>
                    <a:pt x="843" y="886"/>
                  </a:lnTo>
                  <a:lnTo>
                    <a:pt x="890" y="901"/>
                  </a:lnTo>
                  <a:lnTo>
                    <a:pt x="937" y="915"/>
                  </a:lnTo>
                  <a:lnTo>
                    <a:pt x="984" y="928"/>
                  </a:lnTo>
                  <a:lnTo>
                    <a:pt x="1031" y="940"/>
                  </a:lnTo>
                  <a:lnTo>
                    <a:pt x="1078" y="951"/>
                  </a:lnTo>
                  <a:lnTo>
                    <a:pt x="1125" y="961"/>
                  </a:lnTo>
                  <a:lnTo>
                    <a:pt x="1171" y="970"/>
                  </a:lnTo>
                  <a:lnTo>
                    <a:pt x="1218" y="978"/>
                  </a:lnTo>
                  <a:lnTo>
                    <a:pt x="1265" y="985"/>
                  </a:lnTo>
                  <a:lnTo>
                    <a:pt x="1312" y="990"/>
                  </a:lnTo>
                  <a:lnTo>
                    <a:pt x="1359" y="994"/>
                  </a:lnTo>
                  <a:lnTo>
                    <a:pt x="1406" y="997"/>
                  </a:lnTo>
                  <a:lnTo>
                    <a:pt x="1453" y="999"/>
                  </a:lnTo>
                  <a:lnTo>
                    <a:pt x="1500" y="1000"/>
                  </a:lnTo>
                  <a:lnTo>
                    <a:pt x="1546" y="999"/>
                  </a:lnTo>
                  <a:lnTo>
                    <a:pt x="1593" y="997"/>
                  </a:lnTo>
                  <a:lnTo>
                    <a:pt x="1640" y="994"/>
                  </a:lnTo>
                  <a:lnTo>
                    <a:pt x="1687" y="990"/>
                  </a:lnTo>
                  <a:lnTo>
                    <a:pt x="1734" y="985"/>
                  </a:lnTo>
                  <a:lnTo>
                    <a:pt x="1781" y="978"/>
                  </a:lnTo>
                  <a:lnTo>
                    <a:pt x="1828" y="970"/>
                  </a:lnTo>
                  <a:lnTo>
                    <a:pt x="1875" y="961"/>
                  </a:lnTo>
                  <a:lnTo>
                    <a:pt x="1921" y="951"/>
                  </a:lnTo>
                  <a:lnTo>
                    <a:pt x="1968" y="940"/>
                  </a:lnTo>
                  <a:lnTo>
                    <a:pt x="2015" y="928"/>
                  </a:lnTo>
                  <a:lnTo>
                    <a:pt x="2062" y="915"/>
                  </a:lnTo>
                  <a:lnTo>
                    <a:pt x="2109" y="901"/>
                  </a:lnTo>
                  <a:lnTo>
                    <a:pt x="2156" y="886"/>
                  </a:lnTo>
                  <a:lnTo>
                    <a:pt x="2203" y="870"/>
                  </a:lnTo>
                  <a:lnTo>
                    <a:pt x="2250" y="853"/>
                  </a:lnTo>
                  <a:lnTo>
                    <a:pt x="2296" y="835"/>
                  </a:lnTo>
                  <a:lnTo>
                    <a:pt x="2343" y="817"/>
                  </a:lnTo>
                  <a:lnTo>
                    <a:pt x="2390" y="797"/>
                  </a:lnTo>
                  <a:lnTo>
                    <a:pt x="2437" y="777"/>
                  </a:lnTo>
                  <a:lnTo>
                    <a:pt x="2484" y="757"/>
                  </a:lnTo>
                  <a:lnTo>
                    <a:pt x="2531" y="735"/>
                  </a:lnTo>
                  <a:lnTo>
                    <a:pt x="2578" y="713"/>
                  </a:lnTo>
                  <a:lnTo>
                    <a:pt x="2625" y="691"/>
                  </a:lnTo>
                  <a:lnTo>
                    <a:pt x="2671" y="668"/>
                  </a:lnTo>
                  <a:lnTo>
                    <a:pt x="2718" y="645"/>
                  </a:lnTo>
                  <a:lnTo>
                    <a:pt x="2765" y="621"/>
                  </a:lnTo>
                  <a:lnTo>
                    <a:pt x="2812" y="597"/>
                  </a:lnTo>
                  <a:lnTo>
                    <a:pt x="2859" y="573"/>
                  </a:lnTo>
                  <a:lnTo>
                    <a:pt x="2906" y="549"/>
                  </a:lnTo>
                  <a:lnTo>
                    <a:pt x="2953" y="524"/>
                  </a:lnTo>
                  <a:lnTo>
                    <a:pt x="3000" y="500"/>
                  </a:lnTo>
                  <a:lnTo>
                    <a:pt x="3046" y="475"/>
                  </a:lnTo>
                  <a:lnTo>
                    <a:pt x="3093" y="450"/>
                  </a:lnTo>
                  <a:lnTo>
                    <a:pt x="3140" y="426"/>
                  </a:lnTo>
                  <a:lnTo>
                    <a:pt x="3187" y="402"/>
                  </a:lnTo>
                  <a:lnTo>
                    <a:pt x="3234" y="378"/>
                  </a:lnTo>
                  <a:lnTo>
                    <a:pt x="3281" y="354"/>
                  </a:lnTo>
                  <a:lnTo>
                    <a:pt x="3328" y="331"/>
                  </a:lnTo>
                  <a:lnTo>
                    <a:pt x="3375" y="308"/>
                  </a:lnTo>
                  <a:lnTo>
                    <a:pt x="3421" y="286"/>
                  </a:lnTo>
                  <a:lnTo>
                    <a:pt x="3468" y="264"/>
                  </a:lnTo>
                  <a:lnTo>
                    <a:pt x="3515" y="242"/>
                  </a:lnTo>
                  <a:lnTo>
                    <a:pt x="3562" y="222"/>
                  </a:lnTo>
                  <a:lnTo>
                    <a:pt x="3609" y="202"/>
                  </a:lnTo>
                  <a:lnTo>
                    <a:pt x="3656" y="182"/>
                  </a:lnTo>
                  <a:lnTo>
                    <a:pt x="3703" y="164"/>
                  </a:lnTo>
                  <a:lnTo>
                    <a:pt x="3750" y="146"/>
                  </a:lnTo>
                  <a:lnTo>
                    <a:pt x="3796" y="129"/>
                  </a:lnTo>
                  <a:lnTo>
                    <a:pt x="3843" y="113"/>
                  </a:lnTo>
                  <a:lnTo>
                    <a:pt x="3890" y="98"/>
                  </a:lnTo>
                  <a:lnTo>
                    <a:pt x="3937" y="84"/>
                  </a:lnTo>
                  <a:lnTo>
                    <a:pt x="3984" y="71"/>
                  </a:lnTo>
                  <a:lnTo>
                    <a:pt x="4031" y="59"/>
                  </a:lnTo>
                  <a:lnTo>
                    <a:pt x="4078" y="48"/>
                  </a:lnTo>
                  <a:lnTo>
                    <a:pt x="4125" y="38"/>
                  </a:lnTo>
                  <a:lnTo>
                    <a:pt x="4171" y="29"/>
                  </a:lnTo>
                  <a:lnTo>
                    <a:pt x="4218" y="21"/>
                  </a:lnTo>
                  <a:lnTo>
                    <a:pt x="4265" y="14"/>
                  </a:lnTo>
                  <a:lnTo>
                    <a:pt x="4312" y="9"/>
                  </a:lnTo>
                  <a:lnTo>
                    <a:pt x="4359" y="5"/>
                  </a:lnTo>
                  <a:lnTo>
                    <a:pt x="4406" y="2"/>
                  </a:lnTo>
                  <a:lnTo>
                    <a:pt x="4453" y="0"/>
                  </a:lnTo>
                  <a:lnTo>
                    <a:pt x="4500" y="0"/>
                  </a:lnTo>
                  <a:lnTo>
                    <a:pt x="4546" y="0"/>
                  </a:lnTo>
                  <a:lnTo>
                    <a:pt x="4593" y="2"/>
                  </a:lnTo>
                  <a:lnTo>
                    <a:pt x="4640" y="5"/>
                  </a:lnTo>
                  <a:lnTo>
                    <a:pt x="4687" y="9"/>
                  </a:lnTo>
                  <a:lnTo>
                    <a:pt x="4734" y="14"/>
                  </a:lnTo>
                  <a:lnTo>
                    <a:pt x="4781" y="21"/>
                  </a:lnTo>
                  <a:lnTo>
                    <a:pt x="4828" y="29"/>
                  </a:lnTo>
                  <a:lnTo>
                    <a:pt x="4875" y="38"/>
                  </a:lnTo>
                  <a:lnTo>
                    <a:pt x="4921" y="48"/>
                  </a:lnTo>
                  <a:lnTo>
                    <a:pt x="4968" y="59"/>
                  </a:lnTo>
                  <a:lnTo>
                    <a:pt x="5015" y="71"/>
                  </a:lnTo>
                  <a:lnTo>
                    <a:pt x="5062" y="84"/>
                  </a:lnTo>
                  <a:lnTo>
                    <a:pt x="5109" y="98"/>
                  </a:lnTo>
                  <a:lnTo>
                    <a:pt x="5156" y="113"/>
                  </a:lnTo>
                  <a:lnTo>
                    <a:pt x="5203" y="129"/>
                  </a:lnTo>
                  <a:lnTo>
                    <a:pt x="5250" y="146"/>
                  </a:lnTo>
                  <a:lnTo>
                    <a:pt x="5296" y="164"/>
                  </a:lnTo>
                  <a:lnTo>
                    <a:pt x="5343" y="182"/>
                  </a:lnTo>
                  <a:lnTo>
                    <a:pt x="5390" y="202"/>
                  </a:lnTo>
                  <a:lnTo>
                    <a:pt x="5437" y="222"/>
                  </a:lnTo>
                  <a:lnTo>
                    <a:pt x="5484" y="242"/>
                  </a:lnTo>
                  <a:lnTo>
                    <a:pt x="5531" y="264"/>
                  </a:lnTo>
                  <a:lnTo>
                    <a:pt x="5578" y="286"/>
                  </a:lnTo>
                  <a:lnTo>
                    <a:pt x="5625" y="308"/>
                  </a:lnTo>
                  <a:lnTo>
                    <a:pt x="5671" y="331"/>
                  </a:lnTo>
                  <a:lnTo>
                    <a:pt x="5718" y="354"/>
                  </a:lnTo>
                  <a:lnTo>
                    <a:pt x="5765" y="378"/>
                  </a:lnTo>
                  <a:lnTo>
                    <a:pt x="5812" y="402"/>
                  </a:lnTo>
                  <a:lnTo>
                    <a:pt x="5859" y="426"/>
                  </a:lnTo>
                  <a:lnTo>
                    <a:pt x="5906" y="450"/>
                  </a:lnTo>
                  <a:lnTo>
                    <a:pt x="5953" y="475"/>
                  </a:lnTo>
                  <a:lnTo>
                    <a:pt x="6000" y="500"/>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5"/>
            <p:cNvSpPr>
              <a:spLocks/>
            </p:cNvSpPr>
            <p:nvPr/>
          </p:nvSpPr>
          <p:spPr bwMode="auto">
            <a:xfrm>
              <a:off x="2995" y="1098"/>
              <a:ext cx="1921" cy="321"/>
            </a:xfrm>
            <a:custGeom>
              <a:avLst/>
              <a:gdLst>
                <a:gd name="T0" fmla="*/ 93 w 6000"/>
                <a:gd name="T1" fmla="*/ 450 h 1000"/>
                <a:gd name="T2" fmla="*/ 234 w 6000"/>
                <a:gd name="T3" fmla="*/ 378 h 1000"/>
                <a:gd name="T4" fmla="*/ 375 w 6000"/>
                <a:gd name="T5" fmla="*/ 308 h 1000"/>
                <a:gd name="T6" fmla="*/ 515 w 6000"/>
                <a:gd name="T7" fmla="*/ 242 h 1000"/>
                <a:gd name="T8" fmla="*/ 656 w 6000"/>
                <a:gd name="T9" fmla="*/ 182 h 1000"/>
                <a:gd name="T10" fmla="*/ 796 w 6000"/>
                <a:gd name="T11" fmla="*/ 129 h 1000"/>
                <a:gd name="T12" fmla="*/ 937 w 6000"/>
                <a:gd name="T13" fmla="*/ 84 h 1000"/>
                <a:gd name="T14" fmla="*/ 1078 w 6000"/>
                <a:gd name="T15" fmla="*/ 48 h 1000"/>
                <a:gd name="T16" fmla="*/ 1218 w 6000"/>
                <a:gd name="T17" fmla="*/ 21 h 1000"/>
                <a:gd name="T18" fmla="*/ 1359 w 6000"/>
                <a:gd name="T19" fmla="*/ 5 h 1000"/>
                <a:gd name="T20" fmla="*/ 1500 w 6000"/>
                <a:gd name="T21" fmla="*/ 0 h 1000"/>
                <a:gd name="T22" fmla="*/ 1640 w 6000"/>
                <a:gd name="T23" fmla="*/ 5 h 1000"/>
                <a:gd name="T24" fmla="*/ 1781 w 6000"/>
                <a:gd name="T25" fmla="*/ 21 h 1000"/>
                <a:gd name="T26" fmla="*/ 1921 w 6000"/>
                <a:gd name="T27" fmla="*/ 48 h 1000"/>
                <a:gd name="T28" fmla="*/ 2062 w 6000"/>
                <a:gd name="T29" fmla="*/ 84 h 1000"/>
                <a:gd name="T30" fmla="*/ 2203 w 6000"/>
                <a:gd name="T31" fmla="*/ 129 h 1000"/>
                <a:gd name="T32" fmla="*/ 2343 w 6000"/>
                <a:gd name="T33" fmla="*/ 182 h 1000"/>
                <a:gd name="T34" fmla="*/ 2484 w 6000"/>
                <a:gd name="T35" fmla="*/ 242 h 1000"/>
                <a:gd name="T36" fmla="*/ 2625 w 6000"/>
                <a:gd name="T37" fmla="*/ 308 h 1000"/>
                <a:gd name="T38" fmla="*/ 2765 w 6000"/>
                <a:gd name="T39" fmla="*/ 378 h 1000"/>
                <a:gd name="T40" fmla="*/ 2906 w 6000"/>
                <a:gd name="T41" fmla="*/ 450 h 1000"/>
                <a:gd name="T42" fmla="*/ 3046 w 6000"/>
                <a:gd name="T43" fmla="*/ 524 h 1000"/>
                <a:gd name="T44" fmla="*/ 3187 w 6000"/>
                <a:gd name="T45" fmla="*/ 597 h 1000"/>
                <a:gd name="T46" fmla="*/ 3328 w 6000"/>
                <a:gd name="T47" fmla="*/ 668 h 1000"/>
                <a:gd name="T48" fmla="*/ 3468 w 6000"/>
                <a:gd name="T49" fmla="*/ 735 h 1000"/>
                <a:gd name="T50" fmla="*/ 3609 w 6000"/>
                <a:gd name="T51" fmla="*/ 797 h 1000"/>
                <a:gd name="T52" fmla="*/ 3750 w 6000"/>
                <a:gd name="T53" fmla="*/ 853 h 1000"/>
                <a:gd name="T54" fmla="*/ 3890 w 6000"/>
                <a:gd name="T55" fmla="*/ 901 h 1000"/>
                <a:gd name="T56" fmla="*/ 4031 w 6000"/>
                <a:gd name="T57" fmla="*/ 940 h 1000"/>
                <a:gd name="T58" fmla="*/ 4171 w 6000"/>
                <a:gd name="T59" fmla="*/ 970 h 1000"/>
                <a:gd name="T60" fmla="*/ 4312 w 6000"/>
                <a:gd name="T61" fmla="*/ 990 h 1000"/>
                <a:gd name="T62" fmla="*/ 4453 w 6000"/>
                <a:gd name="T63" fmla="*/ 999 h 1000"/>
                <a:gd name="T64" fmla="*/ 4593 w 6000"/>
                <a:gd name="T65" fmla="*/ 997 h 1000"/>
                <a:gd name="T66" fmla="*/ 4734 w 6000"/>
                <a:gd name="T67" fmla="*/ 985 h 1000"/>
                <a:gd name="T68" fmla="*/ 4875 w 6000"/>
                <a:gd name="T69" fmla="*/ 961 h 1000"/>
                <a:gd name="T70" fmla="*/ 5015 w 6000"/>
                <a:gd name="T71" fmla="*/ 928 h 1000"/>
                <a:gd name="T72" fmla="*/ 5156 w 6000"/>
                <a:gd name="T73" fmla="*/ 886 h 1000"/>
                <a:gd name="T74" fmla="*/ 5296 w 6000"/>
                <a:gd name="T75" fmla="*/ 835 h 1000"/>
                <a:gd name="T76" fmla="*/ 5437 w 6000"/>
                <a:gd name="T77" fmla="*/ 777 h 1000"/>
                <a:gd name="T78" fmla="*/ 5578 w 6000"/>
                <a:gd name="T79" fmla="*/ 713 h 1000"/>
                <a:gd name="T80" fmla="*/ 5718 w 6000"/>
                <a:gd name="T81" fmla="*/ 645 h 1000"/>
                <a:gd name="T82" fmla="*/ 5859 w 6000"/>
                <a:gd name="T83" fmla="*/ 573 h 1000"/>
                <a:gd name="T84" fmla="*/ 6000 w 6000"/>
                <a:gd name="T85" fmla="*/ 500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00" h="1000">
                  <a:moveTo>
                    <a:pt x="0" y="500"/>
                  </a:moveTo>
                  <a:lnTo>
                    <a:pt x="46" y="475"/>
                  </a:lnTo>
                  <a:lnTo>
                    <a:pt x="93" y="450"/>
                  </a:lnTo>
                  <a:lnTo>
                    <a:pt x="140" y="426"/>
                  </a:lnTo>
                  <a:lnTo>
                    <a:pt x="187" y="402"/>
                  </a:lnTo>
                  <a:lnTo>
                    <a:pt x="234" y="378"/>
                  </a:lnTo>
                  <a:lnTo>
                    <a:pt x="281" y="354"/>
                  </a:lnTo>
                  <a:lnTo>
                    <a:pt x="328" y="331"/>
                  </a:lnTo>
                  <a:lnTo>
                    <a:pt x="375" y="308"/>
                  </a:lnTo>
                  <a:lnTo>
                    <a:pt x="421" y="286"/>
                  </a:lnTo>
                  <a:lnTo>
                    <a:pt x="468" y="264"/>
                  </a:lnTo>
                  <a:lnTo>
                    <a:pt x="515" y="242"/>
                  </a:lnTo>
                  <a:lnTo>
                    <a:pt x="562" y="222"/>
                  </a:lnTo>
                  <a:lnTo>
                    <a:pt x="609" y="202"/>
                  </a:lnTo>
                  <a:lnTo>
                    <a:pt x="656" y="182"/>
                  </a:lnTo>
                  <a:lnTo>
                    <a:pt x="703" y="164"/>
                  </a:lnTo>
                  <a:lnTo>
                    <a:pt x="750" y="146"/>
                  </a:lnTo>
                  <a:lnTo>
                    <a:pt x="796" y="129"/>
                  </a:lnTo>
                  <a:lnTo>
                    <a:pt x="843" y="113"/>
                  </a:lnTo>
                  <a:lnTo>
                    <a:pt x="890" y="98"/>
                  </a:lnTo>
                  <a:lnTo>
                    <a:pt x="937" y="84"/>
                  </a:lnTo>
                  <a:lnTo>
                    <a:pt x="984" y="71"/>
                  </a:lnTo>
                  <a:lnTo>
                    <a:pt x="1031" y="59"/>
                  </a:lnTo>
                  <a:lnTo>
                    <a:pt x="1078" y="48"/>
                  </a:lnTo>
                  <a:lnTo>
                    <a:pt x="1125" y="38"/>
                  </a:lnTo>
                  <a:lnTo>
                    <a:pt x="1171" y="29"/>
                  </a:lnTo>
                  <a:lnTo>
                    <a:pt x="1218" y="21"/>
                  </a:lnTo>
                  <a:lnTo>
                    <a:pt x="1265" y="14"/>
                  </a:lnTo>
                  <a:lnTo>
                    <a:pt x="1312" y="9"/>
                  </a:lnTo>
                  <a:lnTo>
                    <a:pt x="1359" y="5"/>
                  </a:lnTo>
                  <a:lnTo>
                    <a:pt x="1406" y="2"/>
                  </a:lnTo>
                  <a:lnTo>
                    <a:pt x="1453" y="0"/>
                  </a:lnTo>
                  <a:lnTo>
                    <a:pt x="1500" y="0"/>
                  </a:lnTo>
                  <a:lnTo>
                    <a:pt x="1546" y="0"/>
                  </a:lnTo>
                  <a:lnTo>
                    <a:pt x="1593" y="2"/>
                  </a:lnTo>
                  <a:lnTo>
                    <a:pt x="1640" y="5"/>
                  </a:lnTo>
                  <a:lnTo>
                    <a:pt x="1687" y="9"/>
                  </a:lnTo>
                  <a:lnTo>
                    <a:pt x="1734" y="14"/>
                  </a:lnTo>
                  <a:lnTo>
                    <a:pt x="1781" y="21"/>
                  </a:lnTo>
                  <a:lnTo>
                    <a:pt x="1828" y="29"/>
                  </a:lnTo>
                  <a:lnTo>
                    <a:pt x="1875" y="38"/>
                  </a:lnTo>
                  <a:lnTo>
                    <a:pt x="1921" y="48"/>
                  </a:lnTo>
                  <a:lnTo>
                    <a:pt x="1968" y="59"/>
                  </a:lnTo>
                  <a:lnTo>
                    <a:pt x="2015" y="71"/>
                  </a:lnTo>
                  <a:lnTo>
                    <a:pt x="2062" y="84"/>
                  </a:lnTo>
                  <a:lnTo>
                    <a:pt x="2109" y="98"/>
                  </a:lnTo>
                  <a:lnTo>
                    <a:pt x="2156" y="113"/>
                  </a:lnTo>
                  <a:lnTo>
                    <a:pt x="2203" y="129"/>
                  </a:lnTo>
                  <a:lnTo>
                    <a:pt x="2250" y="146"/>
                  </a:lnTo>
                  <a:lnTo>
                    <a:pt x="2296" y="164"/>
                  </a:lnTo>
                  <a:lnTo>
                    <a:pt x="2343" y="182"/>
                  </a:lnTo>
                  <a:lnTo>
                    <a:pt x="2390" y="202"/>
                  </a:lnTo>
                  <a:lnTo>
                    <a:pt x="2437" y="222"/>
                  </a:lnTo>
                  <a:lnTo>
                    <a:pt x="2484" y="242"/>
                  </a:lnTo>
                  <a:lnTo>
                    <a:pt x="2531" y="264"/>
                  </a:lnTo>
                  <a:lnTo>
                    <a:pt x="2578" y="286"/>
                  </a:lnTo>
                  <a:lnTo>
                    <a:pt x="2625" y="308"/>
                  </a:lnTo>
                  <a:lnTo>
                    <a:pt x="2671" y="331"/>
                  </a:lnTo>
                  <a:lnTo>
                    <a:pt x="2718" y="354"/>
                  </a:lnTo>
                  <a:lnTo>
                    <a:pt x="2765" y="378"/>
                  </a:lnTo>
                  <a:lnTo>
                    <a:pt x="2812" y="402"/>
                  </a:lnTo>
                  <a:lnTo>
                    <a:pt x="2859" y="426"/>
                  </a:lnTo>
                  <a:lnTo>
                    <a:pt x="2906" y="450"/>
                  </a:lnTo>
                  <a:lnTo>
                    <a:pt x="2953" y="475"/>
                  </a:lnTo>
                  <a:lnTo>
                    <a:pt x="3000" y="500"/>
                  </a:lnTo>
                  <a:lnTo>
                    <a:pt x="3046" y="524"/>
                  </a:lnTo>
                  <a:lnTo>
                    <a:pt x="3093" y="549"/>
                  </a:lnTo>
                  <a:lnTo>
                    <a:pt x="3140" y="573"/>
                  </a:lnTo>
                  <a:lnTo>
                    <a:pt x="3187" y="597"/>
                  </a:lnTo>
                  <a:lnTo>
                    <a:pt x="3234" y="621"/>
                  </a:lnTo>
                  <a:lnTo>
                    <a:pt x="3281" y="645"/>
                  </a:lnTo>
                  <a:lnTo>
                    <a:pt x="3328" y="668"/>
                  </a:lnTo>
                  <a:lnTo>
                    <a:pt x="3375" y="691"/>
                  </a:lnTo>
                  <a:lnTo>
                    <a:pt x="3421" y="713"/>
                  </a:lnTo>
                  <a:lnTo>
                    <a:pt x="3468" y="735"/>
                  </a:lnTo>
                  <a:lnTo>
                    <a:pt x="3515" y="757"/>
                  </a:lnTo>
                  <a:lnTo>
                    <a:pt x="3562" y="777"/>
                  </a:lnTo>
                  <a:lnTo>
                    <a:pt x="3609" y="797"/>
                  </a:lnTo>
                  <a:lnTo>
                    <a:pt x="3656" y="817"/>
                  </a:lnTo>
                  <a:lnTo>
                    <a:pt x="3703" y="835"/>
                  </a:lnTo>
                  <a:lnTo>
                    <a:pt x="3750" y="853"/>
                  </a:lnTo>
                  <a:lnTo>
                    <a:pt x="3796" y="870"/>
                  </a:lnTo>
                  <a:lnTo>
                    <a:pt x="3843" y="886"/>
                  </a:lnTo>
                  <a:lnTo>
                    <a:pt x="3890" y="901"/>
                  </a:lnTo>
                  <a:lnTo>
                    <a:pt x="3937" y="915"/>
                  </a:lnTo>
                  <a:lnTo>
                    <a:pt x="3984" y="928"/>
                  </a:lnTo>
                  <a:lnTo>
                    <a:pt x="4031" y="940"/>
                  </a:lnTo>
                  <a:lnTo>
                    <a:pt x="4078" y="951"/>
                  </a:lnTo>
                  <a:lnTo>
                    <a:pt x="4125" y="961"/>
                  </a:lnTo>
                  <a:lnTo>
                    <a:pt x="4171" y="970"/>
                  </a:lnTo>
                  <a:lnTo>
                    <a:pt x="4218" y="978"/>
                  </a:lnTo>
                  <a:lnTo>
                    <a:pt x="4265" y="985"/>
                  </a:lnTo>
                  <a:lnTo>
                    <a:pt x="4312" y="990"/>
                  </a:lnTo>
                  <a:lnTo>
                    <a:pt x="4359" y="994"/>
                  </a:lnTo>
                  <a:lnTo>
                    <a:pt x="4406" y="997"/>
                  </a:lnTo>
                  <a:lnTo>
                    <a:pt x="4453" y="999"/>
                  </a:lnTo>
                  <a:lnTo>
                    <a:pt x="4500" y="1000"/>
                  </a:lnTo>
                  <a:lnTo>
                    <a:pt x="4546" y="999"/>
                  </a:lnTo>
                  <a:lnTo>
                    <a:pt x="4593" y="997"/>
                  </a:lnTo>
                  <a:lnTo>
                    <a:pt x="4640" y="994"/>
                  </a:lnTo>
                  <a:lnTo>
                    <a:pt x="4687" y="990"/>
                  </a:lnTo>
                  <a:lnTo>
                    <a:pt x="4734" y="985"/>
                  </a:lnTo>
                  <a:lnTo>
                    <a:pt x="4781" y="978"/>
                  </a:lnTo>
                  <a:lnTo>
                    <a:pt x="4828" y="970"/>
                  </a:lnTo>
                  <a:lnTo>
                    <a:pt x="4875" y="961"/>
                  </a:lnTo>
                  <a:lnTo>
                    <a:pt x="4921" y="951"/>
                  </a:lnTo>
                  <a:lnTo>
                    <a:pt x="4968" y="940"/>
                  </a:lnTo>
                  <a:lnTo>
                    <a:pt x="5015" y="928"/>
                  </a:lnTo>
                  <a:lnTo>
                    <a:pt x="5062" y="915"/>
                  </a:lnTo>
                  <a:lnTo>
                    <a:pt x="5109" y="901"/>
                  </a:lnTo>
                  <a:lnTo>
                    <a:pt x="5156" y="886"/>
                  </a:lnTo>
                  <a:lnTo>
                    <a:pt x="5203" y="870"/>
                  </a:lnTo>
                  <a:lnTo>
                    <a:pt x="5250" y="853"/>
                  </a:lnTo>
                  <a:lnTo>
                    <a:pt x="5296" y="835"/>
                  </a:lnTo>
                  <a:lnTo>
                    <a:pt x="5343" y="817"/>
                  </a:lnTo>
                  <a:lnTo>
                    <a:pt x="5390" y="797"/>
                  </a:lnTo>
                  <a:lnTo>
                    <a:pt x="5437" y="777"/>
                  </a:lnTo>
                  <a:lnTo>
                    <a:pt x="5484" y="757"/>
                  </a:lnTo>
                  <a:lnTo>
                    <a:pt x="5531" y="735"/>
                  </a:lnTo>
                  <a:lnTo>
                    <a:pt x="5578" y="713"/>
                  </a:lnTo>
                  <a:lnTo>
                    <a:pt x="5625" y="691"/>
                  </a:lnTo>
                  <a:lnTo>
                    <a:pt x="5671" y="668"/>
                  </a:lnTo>
                  <a:lnTo>
                    <a:pt x="5718" y="645"/>
                  </a:lnTo>
                  <a:lnTo>
                    <a:pt x="5765" y="621"/>
                  </a:lnTo>
                  <a:lnTo>
                    <a:pt x="5812" y="597"/>
                  </a:lnTo>
                  <a:lnTo>
                    <a:pt x="5859" y="573"/>
                  </a:lnTo>
                  <a:lnTo>
                    <a:pt x="5906" y="549"/>
                  </a:lnTo>
                  <a:lnTo>
                    <a:pt x="5953" y="524"/>
                  </a:lnTo>
                  <a:lnTo>
                    <a:pt x="6000" y="500"/>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Oval 30"/>
            <p:cNvSpPr>
              <a:spLocks noChangeArrowheads="1"/>
            </p:cNvSpPr>
            <p:nvPr/>
          </p:nvSpPr>
          <p:spPr bwMode="auto">
            <a:xfrm>
              <a:off x="2976" y="1239"/>
              <a:ext cx="38" cy="39"/>
            </a:xfrm>
            <a:prstGeom prst="ellipse">
              <a:avLst/>
            </a:prstGeom>
            <a:solidFill>
              <a:srgbClr val="FFFFFF"/>
            </a:solidFill>
            <a:ln w="1587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8" name="Oval 31"/>
            <p:cNvSpPr>
              <a:spLocks noChangeArrowheads="1"/>
            </p:cNvSpPr>
            <p:nvPr/>
          </p:nvSpPr>
          <p:spPr bwMode="auto">
            <a:xfrm>
              <a:off x="2976" y="1239"/>
              <a:ext cx="38" cy="39"/>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Oval 32"/>
            <p:cNvSpPr>
              <a:spLocks noChangeArrowheads="1"/>
            </p:cNvSpPr>
            <p:nvPr/>
          </p:nvSpPr>
          <p:spPr bwMode="auto">
            <a:xfrm>
              <a:off x="4897" y="1239"/>
              <a:ext cx="38" cy="39"/>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0" name="Oval 33"/>
            <p:cNvSpPr>
              <a:spLocks noChangeArrowheads="1"/>
            </p:cNvSpPr>
            <p:nvPr/>
          </p:nvSpPr>
          <p:spPr bwMode="auto">
            <a:xfrm>
              <a:off x="4897" y="1239"/>
              <a:ext cx="38" cy="39"/>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 name="Group 36"/>
          <p:cNvGrpSpPr>
            <a:grpSpLocks noChangeAspect="1"/>
          </p:cNvGrpSpPr>
          <p:nvPr/>
        </p:nvGrpSpPr>
        <p:grpSpPr bwMode="auto">
          <a:xfrm>
            <a:off x="1333500" y="2444753"/>
            <a:ext cx="3109913" cy="509588"/>
            <a:chOff x="840" y="1540"/>
            <a:chExt cx="1959" cy="321"/>
          </a:xfrm>
        </p:grpSpPr>
        <p:sp>
          <p:nvSpPr>
            <p:cNvPr id="48" name="Freeform 42"/>
            <p:cNvSpPr>
              <a:spLocks/>
            </p:cNvSpPr>
            <p:nvPr/>
          </p:nvSpPr>
          <p:spPr bwMode="auto">
            <a:xfrm>
              <a:off x="859" y="1540"/>
              <a:ext cx="1921" cy="321"/>
            </a:xfrm>
            <a:custGeom>
              <a:avLst/>
              <a:gdLst>
                <a:gd name="T0" fmla="*/ 93 w 6000"/>
                <a:gd name="T1" fmla="*/ 573 h 999"/>
                <a:gd name="T2" fmla="*/ 234 w 6000"/>
                <a:gd name="T3" fmla="*/ 679 h 999"/>
                <a:gd name="T4" fmla="*/ 375 w 6000"/>
                <a:gd name="T5" fmla="*/ 777 h 999"/>
                <a:gd name="T6" fmla="*/ 515 w 6000"/>
                <a:gd name="T7" fmla="*/ 862 h 999"/>
                <a:gd name="T8" fmla="*/ 656 w 6000"/>
                <a:gd name="T9" fmla="*/ 928 h 999"/>
                <a:gd name="T10" fmla="*/ 796 w 6000"/>
                <a:gd name="T11" fmla="*/ 974 h 999"/>
                <a:gd name="T12" fmla="*/ 937 w 6000"/>
                <a:gd name="T13" fmla="*/ 997 h 999"/>
                <a:gd name="T14" fmla="*/ 1078 w 6000"/>
                <a:gd name="T15" fmla="*/ 996 h 999"/>
                <a:gd name="T16" fmla="*/ 1218 w 6000"/>
                <a:gd name="T17" fmla="*/ 970 h 999"/>
                <a:gd name="T18" fmla="*/ 1359 w 6000"/>
                <a:gd name="T19" fmla="*/ 922 h 999"/>
                <a:gd name="T20" fmla="*/ 1500 w 6000"/>
                <a:gd name="T21" fmla="*/ 853 h 999"/>
                <a:gd name="T22" fmla="*/ 1640 w 6000"/>
                <a:gd name="T23" fmla="*/ 767 h 999"/>
                <a:gd name="T24" fmla="*/ 1781 w 6000"/>
                <a:gd name="T25" fmla="*/ 668 h 999"/>
                <a:gd name="T26" fmla="*/ 1921 w 6000"/>
                <a:gd name="T27" fmla="*/ 561 h 999"/>
                <a:gd name="T28" fmla="*/ 2062 w 6000"/>
                <a:gd name="T29" fmla="*/ 450 h 999"/>
                <a:gd name="T30" fmla="*/ 2203 w 6000"/>
                <a:gd name="T31" fmla="*/ 343 h 999"/>
                <a:gd name="T32" fmla="*/ 2343 w 6000"/>
                <a:gd name="T33" fmla="*/ 242 h 999"/>
                <a:gd name="T34" fmla="*/ 2484 w 6000"/>
                <a:gd name="T35" fmla="*/ 155 h 999"/>
                <a:gd name="T36" fmla="*/ 2625 w 6000"/>
                <a:gd name="T37" fmla="*/ 84 h 999"/>
                <a:gd name="T38" fmla="*/ 2765 w 6000"/>
                <a:gd name="T39" fmla="*/ 33 h 999"/>
                <a:gd name="T40" fmla="*/ 2906 w 6000"/>
                <a:gd name="T41" fmla="*/ 5 h 999"/>
                <a:gd name="T42" fmla="*/ 3046 w 6000"/>
                <a:gd name="T43" fmla="*/ 1 h 999"/>
                <a:gd name="T44" fmla="*/ 3187 w 6000"/>
                <a:gd name="T45" fmla="*/ 21 h 999"/>
                <a:gd name="T46" fmla="*/ 3328 w 6000"/>
                <a:gd name="T47" fmla="*/ 64 h 999"/>
                <a:gd name="T48" fmla="*/ 3468 w 6000"/>
                <a:gd name="T49" fmla="*/ 129 h 999"/>
                <a:gd name="T50" fmla="*/ 3609 w 6000"/>
                <a:gd name="T51" fmla="*/ 212 h 999"/>
                <a:gd name="T52" fmla="*/ 3750 w 6000"/>
                <a:gd name="T53" fmla="*/ 308 h 999"/>
                <a:gd name="T54" fmla="*/ 3890 w 6000"/>
                <a:gd name="T55" fmla="*/ 414 h 999"/>
                <a:gd name="T56" fmla="*/ 4031 w 6000"/>
                <a:gd name="T57" fmla="*/ 524 h 999"/>
                <a:gd name="T58" fmla="*/ 4171 w 6000"/>
                <a:gd name="T59" fmla="*/ 633 h 999"/>
                <a:gd name="T60" fmla="*/ 4312 w 6000"/>
                <a:gd name="T61" fmla="*/ 735 h 999"/>
                <a:gd name="T62" fmla="*/ 4453 w 6000"/>
                <a:gd name="T63" fmla="*/ 826 h 999"/>
                <a:gd name="T64" fmla="*/ 4593 w 6000"/>
                <a:gd name="T65" fmla="*/ 901 h 999"/>
                <a:gd name="T66" fmla="*/ 4734 w 6000"/>
                <a:gd name="T67" fmla="*/ 957 h 999"/>
                <a:gd name="T68" fmla="*/ 4875 w 6000"/>
                <a:gd name="T69" fmla="*/ 990 h 999"/>
                <a:gd name="T70" fmla="*/ 5015 w 6000"/>
                <a:gd name="T71" fmla="*/ 999 h 999"/>
                <a:gd name="T72" fmla="*/ 5156 w 6000"/>
                <a:gd name="T73" fmla="*/ 985 h 999"/>
                <a:gd name="T74" fmla="*/ 5296 w 6000"/>
                <a:gd name="T75" fmla="*/ 946 h 999"/>
                <a:gd name="T76" fmla="*/ 5437 w 6000"/>
                <a:gd name="T77" fmla="*/ 886 h 999"/>
                <a:gd name="T78" fmla="*/ 5578 w 6000"/>
                <a:gd name="T79" fmla="*/ 807 h 999"/>
                <a:gd name="T80" fmla="*/ 5718 w 6000"/>
                <a:gd name="T81" fmla="*/ 713 h 999"/>
                <a:gd name="T82" fmla="*/ 5859 w 6000"/>
                <a:gd name="T83" fmla="*/ 609 h 999"/>
                <a:gd name="T84" fmla="*/ 6000 w 6000"/>
                <a:gd name="T85" fmla="*/ 500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00" h="999">
                  <a:moveTo>
                    <a:pt x="0" y="500"/>
                  </a:moveTo>
                  <a:lnTo>
                    <a:pt x="46" y="536"/>
                  </a:lnTo>
                  <a:lnTo>
                    <a:pt x="93" y="573"/>
                  </a:lnTo>
                  <a:lnTo>
                    <a:pt x="140" y="609"/>
                  </a:lnTo>
                  <a:lnTo>
                    <a:pt x="187" y="645"/>
                  </a:lnTo>
                  <a:lnTo>
                    <a:pt x="234" y="679"/>
                  </a:lnTo>
                  <a:lnTo>
                    <a:pt x="281" y="713"/>
                  </a:lnTo>
                  <a:lnTo>
                    <a:pt x="328" y="746"/>
                  </a:lnTo>
                  <a:lnTo>
                    <a:pt x="375" y="777"/>
                  </a:lnTo>
                  <a:lnTo>
                    <a:pt x="421" y="807"/>
                  </a:lnTo>
                  <a:lnTo>
                    <a:pt x="468" y="835"/>
                  </a:lnTo>
                  <a:lnTo>
                    <a:pt x="515" y="862"/>
                  </a:lnTo>
                  <a:lnTo>
                    <a:pt x="562" y="886"/>
                  </a:lnTo>
                  <a:lnTo>
                    <a:pt x="609" y="908"/>
                  </a:lnTo>
                  <a:lnTo>
                    <a:pt x="656" y="928"/>
                  </a:lnTo>
                  <a:lnTo>
                    <a:pt x="703" y="946"/>
                  </a:lnTo>
                  <a:lnTo>
                    <a:pt x="750" y="961"/>
                  </a:lnTo>
                  <a:lnTo>
                    <a:pt x="796" y="974"/>
                  </a:lnTo>
                  <a:lnTo>
                    <a:pt x="843" y="985"/>
                  </a:lnTo>
                  <a:lnTo>
                    <a:pt x="890" y="992"/>
                  </a:lnTo>
                  <a:lnTo>
                    <a:pt x="937" y="997"/>
                  </a:lnTo>
                  <a:lnTo>
                    <a:pt x="984" y="999"/>
                  </a:lnTo>
                  <a:lnTo>
                    <a:pt x="1031" y="999"/>
                  </a:lnTo>
                  <a:lnTo>
                    <a:pt x="1078" y="996"/>
                  </a:lnTo>
                  <a:lnTo>
                    <a:pt x="1125" y="990"/>
                  </a:lnTo>
                  <a:lnTo>
                    <a:pt x="1171" y="981"/>
                  </a:lnTo>
                  <a:lnTo>
                    <a:pt x="1218" y="970"/>
                  </a:lnTo>
                  <a:lnTo>
                    <a:pt x="1265" y="957"/>
                  </a:lnTo>
                  <a:lnTo>
                    <a:pt x="1312" y="940"/>
                  </a:lnTo>
                  <a:lnTo>
                    <a:pt x="1359" y="922"/>
                  </a:lnTo>
                  <a:lnTo>
                    <a:pt x="1406" y="901"/>
                  </a:lnTo>
                  <a:lnTo>
                    <a:pt x="1453" y="878"/>
                  </a:lnTo>
                  <a:lnTo>
                    <a:pt x="1500" y="853"/>
                  </a:lnTo>
                  <a:lnTo>
                    <a:pt x="1546" y="826"/>
                  </a:lnTo>
                  <a:lnTo>
                    <a:pt x="1593" y="797"/>
                  </a:lnTo>
                  <a:lnTo>
                    <a:pt x="1640" y="767"/>
                  </a:lnTo>
                  <a:lnTo>
                    <a:pt x="1687" y="735"/>
                  </a:lnTo>
                  <a:lnTo>
                    <a:pt x="1734" y="702"/>
                  </a:lnTo>
                  <a:lnTo>
                    <a:pt x="1781" y="668"/>
                  </a:lnTo>
                  <a:lnTo>
                    <a:pt x="1828" y="633"/>
                  </a:lnTo>
                  <a:lnTo>
                    <a:pt x="1875" y="597"/>
                  </a:lnTo>
                  <a:lnTo>
                    <a:pt x="1921" y="561"/>
                  </a:lnTo>
                  <a:lnTo>
                    <a:pt x="1968" y="524"/>
                  </a:lnTo>
                  <a:lnTo>
                    <a:pt x="2015" y="487"/>
                  </a:lnTo>
                  <a:lnTo>
                    <a:pt x="2062" y="450"/>
                  </a:lnTo>
                  <a:lnTo>
                    <a:pt x="2109" y="414"/>
                  </a:lnTo>
                  <a:lnTo>
                    <a:pt x="2156" y="378"/>
                  </a:lnTo>
                  <a:lnTo>
                    <a:pt x="2203" y="343"/>
                  </a:lnTo>
                  <a:lnTo>
                    <a:pt x="2250" y="308"/>
                  </a:lnTo>
                  <a:lnTo>
                    <a:pt x="2296" y="275"/>
                  </a:lnTo>
                  <a:lnTo>
                    <a:pt x="2343" y="242"/>
                  </a:lnTo>
                  <a:lnTo>
                    <a:pt x="2390" y="212"/>
                  </a:lnTo>
                  <a:lnTo>
                    <a:pt x="2437" y="182"/>
                  </a:lnTo>
                  <a:lnTo>
                    <a:pt x="2484" y="155"/>
                  </a:lnTo>
                  <a:lnTo>
                    <a:pt x="2531" y="129"/>
                  </a:lnTo>
                  <a:lnTo>
                    <a:pt x="2578" y="105"/>
                  </a:lnTo>
                  <a:lnTo>
                    <a:pt x="2625" y="84"/>
                  </a:lnTo>
                  <a:lnTo>
                    <a:pt x="2671" y="64"/>
                  </a:lnTo>
                  <a:lnTo>
                    <a:pt x="2718" y="48"/>
                  </a:lnTo>
                  <a:lnTo>
                    <a:pt x="2765" y="33"/>
                  </a:lnTo>
                  <a:lnTo>
                    <a:pt x="2812" y="21"/>
                  </a:lnTo>
                  <a:lnTo>
                    <a:pt x="2859" y="12"/>
                  </a:lnTo>
                  <a:lnTo>
                    <a:pt x="2906" y="5"/>
                  </a:lnTo>
                  <a:lnTo>
                    <a:pt x="2953" y="1"/>
                  </a:lnTo>
                  <a:lnTo>
                    <a:pt x="3000" y="0"/>
                  </a:lnTo>
                  <a:lnTo>
                    <a:pt x="3046" y="1"/>
                  </a:lnTo>
                  <a:lnTo>
                    <a:pt x="3093" y="5"/>
                  </a:lnTo>
                  <a:lnTo>
                    <a:pt x="3140" y="12"/>
                  </a:lnTo>
                  <a:lnTo>
                    <a:pt x="3187" y="21"/>
                  </a:lnTo>
                  <a:lnTo>
                    <a:pt x="3234" y="33"/>
                  </a:lnTo>
                  <a:lnTo>
                    <a:pt x="3281" y="48"/>
                  </a:lnTo>
                  <a:lnTo>
                    <a:pt x="3328" y="64"/>
                  </a:lnTo>
                  <a:lnTo>
                    <a:pt x="3375" y="84"/>
                  </a:lnTo>
                  <a:lnTo>
                    <a:pt x="3421" y="105"/>
                  </a:lnTo>
                  <a:lnTo>
                    <a:pt x="3468" y="129"/>
                  </a:lnTo>
                  <a:lnTo>
                    <a:pt x="3515" y="155"/>
                  </a:lnTo>
                  <a:lnTo>
                    <a:pt x="3562" y="182"/>
                  </a:lnTo>
                  <a:lnTo>
                    <a:pt x="3609" y="212"/>
                  </a:lnTo>
                  <a:lnTo>
                    <a:pt x="3656" y="242"/>
                  </a:lnTo>
                  <a:lnTo>
                    <a:pt x="3703" y="275"/>
                  </a:lnTo>
                  <a:lnTo>
                    <a:pt x="3750" y="308"/>
                  </a:lnTo>
                  <a:lnTo>
                    <a:pt x="3796" y="343"/>
                  </a:lnTo>
                  <a:lnTo>
                    <a:pt x="3843" y="378"/>
                  </a:lnTo>
                  <a:lnTo>
                    <a:pt x="3890" y="414"/>
                  </a:lnTo>
                  <a:lnTo>
                    <a:pt x="3937" y="450"/>
                  </a:lnTo>
                  <a:lnTo>
                    <a:pt x="3984" y="487"/>
                  </a:lnTo>
                  <a:lnTo>
                    <a:pt x="4031" y="524"/>
                  </a:lnTo>
                  <a:lnTo>
                    <a:pt x="4078" y="561"/>
                  </a:lnTo>
                  <a:lnTo>
                    <a:pt x="4125" y="597"/>
                  </a:lnTo>
                  <a:lnTo>
                    <a:pt x="4171" y="633"/>
                  </a:lnTo>
                  <a:lnTo>
                    <a:pt x="4218" y="668"/>
                  </a:lnTo>
                  <a:lnTo>
                    <a:pt x="4265" y="702"/>
                  </a:lnTo>
                  <a:lnTo>
                    <a:pt x="4312" y="735"/>
                  </a:lnTo>
                  <a:lnTo>
                    <a:pt x="4359" y="767"/>
                  </a:lnTo>
                  <a:lnTo>
                    <a:pt x="4406" y="797"/>
                  </a:lnTo>
                  <a:lnTo>
                    <a:pt x="4453" y="826"/>
                  </a:lnTo>
                  <a:lnTo>
                    <a:pt x="4500" y="853"/>
                  </a:lnTo>
                  <a:lnTo>
                    <a:pt x="4546" y="878"/>
                  </a:lnTo>
                  <a:lnTo>
                    <a:pt x="4593" y="901"/>
                  </a:lnTo>
                  <a:lnTo>
                    <a:pt x="4640" y="922"/>
                  </a:lnTo>
                  <a:lnTo>
                    <a:pt x="4687" y="940"/>
                  </a:lnTo>
                  <a:lnTo>
                    <a:pt x="4734" y="957"/>
                  </a:lnTo>
                  <a:lnTo>
                    <a:pt x="4781" y="970"/>
                  </a:lnTo>
                  <a:lnTo>
                    <a:pt x="4828" y="981"/>
                  </a:lnTo>
                  <a:lnTo>
                    <a:pt x="4875" y="990"/>
                  </a:lnTo>
                  <a:lnTo>
                    <a:pt x="4921" y="996"/>
                  </a:lnTo>
                  <a:lnTo>
                    <a:pt x="4968" y="999"/>
                  </a:lnTo>
                  <a:lnTo>
                    <a:pt x="5015" y="999"/>
                  </a:lnTo>
                  <a:lnTo>
                    <a:pt x="5062" y="997"/>
                  </a:lnTo>
                  <a:lnTo>
                    <a:pt x="5109" y="992"/>
                  </a:lnTo>
                  <a:lnTo>
                    <a:pt x="5156" y="985"/>
                  </a:lnTo>
                  <a:lnTo>
                    <a:pt x="5203" y="974"/>
                  </a:lnTo>
                  <a:lnTo>
                    <a:pt x="5250" y="961"/>
                  </a:lnTo>
                  <a:lnTo>
                    <a:pt x="5296" y="946"/>
                  </a:lnTo>
                  <a:lnTo>
                    <a:pt x="5343" y="928"/>
                  </a:lnTo>
                  <a:lnTo>
                    <a:pt x="5390" y="908"/>
                  </a:lnTo>
                  <a:lnTo>
                    <a:pt x="5437" y="886"/>
                  </a:lnTo>
                  <a:lnTo>
                    <a:pt x="5484" y="862"/>
                  </a:lnTo>
                  <a:lnTo>
                    <a:pt x="5531" y="835"/>
                  </a:lnTo>
                  <a:lnTo>
                    <a:pt x="5578" y="807"/>
                  </a:lnTo>
                  <a:lnTo>
                    <a:pt x="5625" y="777"/>
                  </a:lnTo>
                  <a:lnTo>
                    <a:pt x="5671" y="746"/>
                  </a:lnTo>
                  <a:lnTo>
                    <a:pt x="5718" y="713"/>
                  </a:lnTo>
                  <a:lnTo>
                    <a:pt x="5765" y="679"/>
                  </a:lnTo>
                  <a:lnTo>
                    <a:pt x="5812" y="645"/>
                  </a:lnTo>
                  <a:lnTo>
                    <a:pt x="5859" y="609"/>
                  </a:lnTo>
                  <a:lnTo>
                    <a:pt x="5906" y="573"/>
                  </a:lnTo>
                  <a:lnTo>
                    <a:pt x="5953" y="536"/>
                  </a:lnTo>
                  <a:lnTo>
                    <a:pt x="6000" y="500"/>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3"/>
            <p:cNvSpPr>
              <a:spLocks/>
            </p:cNvSpPr>
            <p:nvPr/>
          </p:nvSpPr>
          <p:spPr bwMode="auto">
            <a:xfrm>
              <a:off x="859" y="1540"/>
              <a:ext cx="1921" cy="321"/>
            </a:xfrm>
            <a:custGeom>
              <a:avLst/>
              <a:gdLst>
                <a:gd name="T0" fmla="*/ 93 w 6000"/>
                <a:gd name="T1" fmla="*/ 426 h 1000"/>
                <a:gd name="T2" fmla="*/ 234 w 6000"/>
                <a:gd name="T3" fmla="*/ 320 h 1000"/>
                <a:gd name="T4" fmla="*/ 375 w 6000"/>
                <a:gd name="T5" fmla="*/ 222 h 1000"/>
                <a:gd name="T6" fmla="*/ 515 w 6000"/>
                <a:gd name="T7" fmla="*/ 137 h 1000"/>
                <a:gd name="T8" fmla="*/ 656 w 6000"/>
                <a:gd name="T9" fmla="*/ 71 h 1000"/>
                <a:gd name="T10" fmla="*/ 796 w 6000"/>
                <a:gd name="T11" fmla="*/ 25 h 1000"/>
                <a:gd name="T12" fmla="*/ 937 w 6000"/>
                <a:gd name="T13" fmla="*/ 2 h 1000"/>
                <a:gd name="T14" fmla="*/ 1078 w 6000"/>
                <a:gd name="T15" fmla="*/ 3 h 1000"/>
                <a:gd name="T16" fmla="*/ 1218 w 6000"/>
                <a:gd name="T17" fmla="*/ 29 h 1000"/>
                <a:gd name="T18" fmla="*/ 1359 w 6000"/>
                <a:gd name="T19" fmla="*/ 77 h 1000"/>
                <a:gd name="T20" fmla="*/ 1500 w 6000"/>
                <a:gd name="T21" fmla="*/ 146 h 1000"/>
                <a:gd name="T22" fmla="*/ 1640 w 6000"/>
                <a:gd name="T23" fmla="*/ 232 h 1000"/>
                <a:gd name="T24" fmla="*/ 1781 w 6000"/>
                <a:gd name="T25" fmla="*/ 331 h 1000"/>
                <a:gd name="T26" fmla="*/ 1921 w 6000"/>
                <a:gd name="T27" fmla="*/ 438 h 1000"/>
                <a:gd name="T28" fmla="*/ 2062 w 6000"/>
                <a:gd name="T29" fmla="*/ 549 h 1000"/>
                <a:gd name="T30" fmla="*/ 2203 w 6000"/>
                <a:gd name="T31" fmla="*/ 656 h 1000"/>
                <a:gd name="T32" fmla="*/ 2343 w 6000"/>
                <a:gd name="T33" fmla="*/ 757 h 1000"/>
                <a:gd name="T34" fmla="*/ 2484 w 6000"/>
                <a:gd name="T35" fmla="*/ 844 h 1000"/>
                <a:gd name="T36" fmla="*/ 2625 w 6000"/>
                <a:gd name="T37" fmla="*/ 915 h 1000"/>
                <a:gd name="T38" fmla="*/ 2765 w 6000"/>
                <a:gd name="T39" fmla="*/ 966 h 1000"/>
                <a:gd name="T40" fmla="*/ 2906 w 6000"/>
                <a:gd name="T41" fmla="*/ 994 h 1000"/>
                <a:gd name="T42" fmla="*/ 3046 w 6000"/>
                <a:gd name="T43" fmla="*/ 998 h 1000"/>
                <a:gd name="T44" fmla="*/ 3187 w 6000"/>
                <a:gd name="T45" fmla="*/ 978 h 1000"/>
                <a:gd name="T46" fmla="*/ 3328 w 6000"/>
                <a:gd name="T47" fmla="*/ 935 h 1000"/>
                <a:gd name="T48" fmla="*/ 3468 w 6000"/>
                <a:gd name="T49" fmla="*/ 870 h 1000"/>
                <a:gd name="T50" fmla="*/ 3609 w 6000"/>
                <a:gd name="T51" fmla="*/ 787 h 1000"/>
                <a:gd name="T52" fmla="*/ 3750 w 6000"/>
                <a:gd name="T53" fmla="*/ 691 h 1000"/>
                <a:gd name="T54" fmla="*/ 3890 w 6000"/>
                <a:gd name="T55" fmla="*/ 585 h 1000"/>
                <a:gd name="T56" fmla="*/ 4031 w 6000"/>
                <a:gd name="T57" fmla="*/ 475 h 1000"/>
                <a:gd name="T58" fmla="*/ 4171 w 6000"/>
                <a:gd name="T59" fmla="*/ 366 h 1000"/>
                <a:gd name="T60" fmla="*/ 4312 w 6000"/>
                <a:gd name="T61" fmla="*/ 264 h 1000"/>
                <a:gd name="T62" fmla="*/ 4453 w 6000"/>
                <a:gd name="T63" fmla="*/ 173 h 1000"/>
                <a:gd name="T64" fmla="*/ 4593 w 6000"/>
                <a:gd name="T65" fmla="*/ 98 h 1000"/>
                <a:gd name="T66" fmla="*/ 4734 w 6000"/>
                <a:gd name="T67" fmla="*/ 42 h 1000"/>
                <a:gd name="T68" fmla="*/ 4875 w 6000"/>
                <a:gd name="T69" fmla="*/ 9 h 1000"/>
                <a:gd name="T70" fmla="*/ 5015 w 6000"/>
                <a:gd name="T71" fmla="*/ 0 h 1000"/>
                <a:gd name="T72" fmla="*/ 5156 w 6000"/>
                <a:gd name="T73" fmla="*/ 14 h 1000"/>
                <a:gd name="T74" fmla="*/ 5296 w 6000"/>
                <a:gd name="T75" fmla="*/ 53 h 1000"/>
                <a:gd name="T76" fmla="*/ 5437 w 6000"/>
                <a:gd name="T77" fmla="*/ 113 h 1000"/>
                <a:gd name="T78" fmla="*/ 5578 w 6000"/>
                <a:gd name="T79" fmla="*/ 192 h 1000"/>
                <a:gd name="T80" fmla="*/ 5718 w 6000"/>
                <a:gd name="T81" fmla="*/ 286 h 1000"/>
                <a:gd name="T82" fmla="*/ 5859 w 6000"/>
                <a:gd name="T83" fmla="*/ 390 h 1000"/>
                <a:gd name="T84" fmla="*/ 6000 w 6000"/>
                <a:gd name="T85" fmla="*/ 500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00" h="1000">
                  <a:moveTo>
                    <a:pt x="0" y="500"/>
                  </a:moveTo>
                  <a:lnTo>
                    <a:pt x="46" y="463"/>
                  </a:lnTo>
                  <a:lnTo>
                    <a:pt x="93" y="426"/>
                  </a:lnTo>
                  <a:lnTo>
                    <a:pt x="140" y="390"/>
                  </a:lnTo>
                  <a:lnTo>
                    <a:pt x="187" y="354"/>
                  </a:lnTo>
                  <a:lnTo>
                    <a:pt x="234" y="320"/>
                  </a:lnTo>
                  <a:lnTo>
                    <a:pt x="281" y="286"/>
                  </a:lnTo>
                  <a:lnTo>
                    <a:pt x="328" y="253"/>
                  </a:lnTo>
                  <a:lnTo>
                    <a:pt x="375" y="222"/>
                  </a:lnTo>
                  <a:lnTo>
                    <a:pt x="421" y="192"/>
                  </a:lnTo>
                  <a:lnTo>
                    <a:pt x="468" y="164"/>
                  </a:lnTo>
                  <a:lnTo>
                    <a:pt x="515" y="137"/>
                  </a:lnTo>
                  <a:lnTo>
                    <a:pt x="562" y="113"/>
                  </a:lnTo>
                  <a:lnTo>
                    <a:pt x="609" y="91"/>
                  </a:lnTo>
                  <a:lnTo>
                    <a:pt x="656" y="71"/>
                  </a:lnTo>
                  <a:lnTo>
                    <a:pt x="703" y="53"/>
                  </a:lnTo>
                  <a:lnTo>
                    <a:pt x="750" y="38"/>
                  </a:lnTo>
                  <a:lnTo>
                    <a:pt x="796" y="25"/>
                  </a:lnTo>
                  <a:lnTo>
                    <a:pt x="843" y="14"/>
                  </a:lnTo>
                  <a:lnTo>
                    <a:pt x="890" y="7"/>
                  </a:lnTo>
                  <a:lnTo>
                    <a:pt x="937" y="2"/>
                  </a:lnTo>
                  <a:lnTo>
                    <a:pt x="984" y="0"/>
                  </a:lnTo>
                  <a:lnTo>
                    <a:pt x="1031" y="0"/>
                  </a:lnTo>
                  <a:lnTo>
                    <a:pt x="1078" y="3"/>
                  </a:lnTo>
                  <a:lnTo>
                    <a:pt x="1125" y="9"/>
                  </a:lnTo>
                  <a:lnTo>
                    <a:pt x="1171" y="18"/>
                  </a:lnTo>
                  <a:lnTo>
                    <a:pt x="1218" y="29"/>
                  </a:lnTo>
                  <a:lnTo>
                    <a:pt x="1265" y="42"/>
                  </a:lnTo>
                  <a:lnTo>
                    <a:pt x="1312" y="59"/>
                  </a:lnTo>
                  <a:lnTo>
                    <a:pt x="1359" y="77"/>
                  </a:lnTo>
                  <a:lnTo>
                    <a:pt x="1406" y="98"/>
                  </a:lnTo>
                  <a:lnTo>
                    <a:pt x="1453" y="121"/>
                  </a:lnTo>
                  <a:lnTo>
                    <a:pt x="1500" y="146"/>
                  </a:lnTo>
                  <a:lnTo>
                    <a:pt x="1546" y="173"/>
                  </a:lnTo>
                  <a:lnTo>
                    <a:pt x="1593" y="202"/>
                  </a:lnTo>
                  <a:lnTo>
                    <a:pt x="1640" y="232"/>
                  </a:lnTo>
                  <a:lnTo>
                    <a:pt x="1687" y="264"/>
                  </a:lnTo>
                  <a:lnTo>
                    <a:pt x="1734" y="297"/>
                  </a:lnTo>
                  <a:lnTo>
                    <a:pt x="1781" y="331"/>
                  </a:lnTo>
                  <a:lnTo>
                    <a:pt x="1828" y="366"/>
                  </a:lnTo>
                  <a:lnTo>
                    <a:pt x="1875" y="402"/>
                  </a:lnTo>
                  <a:lnTo>
                    <a:pt x="1921" y="438"/>
                  </a:lnTo>
                  <a:lnTo>
                    <a:pt x="1968" y="475"/>
                  </a:lnTo>
                  <a:lnTo>
                    <a:pt x="2015" y="512"/>
                  </a:lnTo>
                  <a:lnTo>
                    <a:pt x="2062" y="549"/>
                  </a:lnTo>
                  <a:lnTo>
                    <a:pt x="2109" y="585"/>
                  </a:lnTo>
                  <a:lnTo>
                    <a:pt x="2156" y="621"/>
                  </a:lnTo>
                  <a:lnTo>
                    <a:pt x="2203" y="656"/>
                  </a:lnTo>
                  <a:lnTo>
                    <a:pt x="2250" y="691"/>
                  </a:lnTo>
                  <a:lnTo>
                    <a:pt x="2296" y="724"/>
                  </a:lnTo>
                  <a:lnTo>
                    <a:pt x="2343" y="757"/>
                  </a:lnTo>
                  <a:lnTo>
                    <a:pt x="2390" y="787"/>
                  </a:lnTo>
                  <a:lnTo>
                    <a:pt x="2437" y="817"/>
                  </a:lnTo>
                  <a:lnTo>
                    <a:pt x="2484" y="844"/>
                  </a:lnTo>
                  <a:lnTo>
                    <a:pt x="2531" y="870"/>
                  </a:lnTo>
                  <a:lnTo>
                    <a:pt x="2578" y="894"/>
                  </a:lnTo>
                  <a:lnTo>
                    <a:pt x="2625" y="915"/>
                  </a:lnTo>
                  <a:lnTo>
                    <a:pt x="2671" y="935"/>
                  </a:lnTo>
                  <a:lnTo>
                    <a:pt x="2718" y="951"/>
                  </a:lnTo>
                  <a:lnTo>
                    <a:pt x="2765" y="966"/>
                  </a:lnTo>
                  <a:lnTo>
                    <a:pt x="2812" y="978"/>
                  </a:lnTo>
                  <a:lnTo>
                    <a:pt x="2859" y="987"/>
                  </a:lnTo>
                  <a:lnTo>
                    <a:pt x="2906" y="994"/>
                  </a:lnTo>
                  <a:lnTo>
                    <a:pt x="2953" y="998"/>
                  </a:lnTo>
                  <a:lnTo>
                    <a:pt x="3000" y="1000"/>
                  </a:lnTo>
                  <a:lnTo>
                    <a:pt x="3046" y="998"/>
                  </a:lnTo>
                  <a:lnTo>
                    <a:pt x="3093" y="994"/>
                  </a:lnTo>
                  <a:lnTo>
                    <a:pt x="3140" y="987"/>
                  </a:lnTo>
                  <a:lnTo>
                    <a:pt x="3187" y="978"/>
                  </a:lnTo>
                  <a:lnTo>
                    <a:pt x="3234" y="966"/>
                  </a:lnTo>
                  <a:lnTo>
                    <a:pt x="3281" y="951"/>
                  </a:lnTo>
                  <a:lnTo>
                    <a:pt x="3328" y="935"/>
                  </a:lnTo>
                  <a:lnTo>
                    <a:pt x="3375" y="915"/>
                  </a:lnTo>
                  <a:lnTo>
                    <a:pt x="3421" y="894"/>
                  </a:lnTo>
                  <a:lnTo>
                    <a:pt x="3468" y="870"/>
                  </a:lnTo>
                  <a:lnTo>
                    <a:pt x="3515" y="844"/>
                  </a:lnTo>
                  <a:lnTo>
                    <a:pt x="3562" y="817"/>
                  </a:lnTo>
                  <a:lnTo>
                    <a:pt x="3609" y="787"/>
                  </a:lnTo>
                  <a:lnTo>
                    <a:pt x="3656" y="757"/>
                  </a:lnTo>
                  <a:lnTo>
                    <a:pt x="3703" y="724"/>
                  </a:lnTo>
                  <a:lnTo>
                    <a:pt x="3750" y="691"/>
                  </a:lnTo>
                  <a:lnTo>
                    <a:pt x="3796" y="656"/>
                  </a:lnTo>
                  <a:lnTo>
                    <a:pt x="3843" y="621"/>
                  </a:lnTo>
                  <a:lnTo>
                    <a:pt x="3890" y="585"/>
                  </a:lnTo>
                  <a:lnTo>
                    <a:pt x="3937" y="549"/>
                  </a:lnTo>
                  <a:lnTo>
                    <a:pt x="3984" y="512"/>
                  </a:lnTo>
                  <a:lnTo>
                    <a:pt x="4031" y="475"/>
                  </a:lnTo>
                  <a:lnTo>
                    <a:pt x="4078" y="438"/>
                  </a:lnTo>
                  <a:lnTo>
                    <a:pt x="4125" y="402"/>
                  </a:lnTo>
                  <a:lnTo>
                    <a:pt x="4171" y="366"/>
                  </a:lnTo>
                  <a:lnTo>
                    <a:pt x="4218" y="331"/>
                  </a:lnTo>
                  <a:lnTo>
                    <a:pt x="4265" y="297"/>
                  </a:lnTo>
                  <a:lnTo>
                    <a:pt x="4312" y="264"/>
                  </a:lnTo>
                  <a:lnTo>
                    <a:pt x="4359" y="232"/>
                  </a:lnTo>
                  <a:lnTo>
                    <a:pt x="4406" y="202"/>
                  </a:lnTo>
                  <a:lnTo>
                    <a:pt x="4453" y="173"/>
                  </a:lnTo>
                  <a:lnTo>
                    <a:pt x="4500" y="146"/>
                  </a:lnTo>
                  <a:lnTo>
                    <a:pt x="4546" y="121"/>
                  </a:lnTo>
                  <a:lnTo>
                    <a:pt x="4593" y="98"/>
                  </a:lnTo>
                  <a:lnTo>
                    <a:pt x="4640" y="77"/>
                  </a:lnTo>
                  <a:lnTo>
                    <a:pt x="4687" y="59"/>
                  </a:lnTo>
                  <a:lnTo>
                    <a:pt x="4734" y="42"/>
                  </a:lnTo>
                  <a:lnTo>
                    <a:pt x="4781" y="29"/>
                  </a:lnTo>
                  <a:lnTo>
                    <a:pt x="4828" y="18"/>
                  </a:lnTo>
                  <a:lnTo>
                    <a:pt x="4875" y="9"/>
                  </a:lnTo>
                  <a:lnTo>
                    <a:pt x="4921" y="3"/>
                  </a:lnTo>
                  <a:lnTo>
                    <a:pt x="4968" y="0"/>
                  </a:lnTo>
                  <a:lnTo>
                    <a:pt x="5015" y="0"/>
                  </a:lnTo>
                  <a:lnTo>
                    <a:pt x="5062" y="2"/>
                  </a:lnTo>
                  <a:lnTo>
                    <a:pt x="5109" y="7"/>
                  </a:lnTo>
                  <a:lnTo>
                    <a:pt x="5156" y="14"/>
                  </a:lnTo>
                  <a:lnTo>
                    <a:pt x="5203" y="25"/>
                  </a:lnTo>
                  <a:lnTo>
                    <a:pt x="5250" y="38"/>
                  </a:lnTo>
                  <a:lnTo>
                    <a:pt x="5296" y="53"/>
                  </a:lnTo>
                  <a:lnTo>
                    <a:pt x="5343" y="71"/>
                  </a:lnTo>
                  <a:lnTo>
                    <a:pt x="5390" y="91"/>
                  </a:lnTo>
                  <a:lnTo>
                    <a:pt x="5437" y="113"/>
                  </a:lnTo>
                  <a:lnTo>
                    <a:pt x="5484" y="137"/>
                  </a:lnTo>
                  <a:lnTo>
                    <a:pt x="5531" y="164"/>
                  </a:lnTo>
                  <a:lnTo>
                    <a:pt x="5578" y="192"/>
                  </a:lnTo>
                  <a:lnTo>
                    <a:pt x="5625" y="222"/>
                  </a:lnTo>
                  <a:lnTo>
                    <a:pt x="5671" y="253"/>
                  </a:lnTo>
                  <a:lnTo>
                    <a:pt x="5718" y="286"/>
                  </a:lnTo>
                  <a:lnTo>
                    <a:pt x="5765" y="320"/>
                  </a:lnTo>
                  <a:lnTo>
                    <a:pt x="5812" y="354"/>
                  </a:lnTo>
                  <a:lnTo>
                    <a:pt x="5859" y="390"/>
                  </a:lnTo>
                  <a:lnTo>
                    <a:pt x="5906" y="426"/>
                  </a:lnTo>
                  <a:lnTo>
                    <a:pt x="5953" y="463"/>
                  </a:lnTo>
                  <a:lnTo>
                    <a:pt x="6000" y="500"/>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Oval 46"/>
            <p:cNvSpPr>
              <a:spLocks noChangeArrowheads="1"/>
            </p:cNvSpPr>
            <p:nvPr/>
          </p:nvSpPr>
          <p:spPr bwMode="auto">
            <a:xfrm>
              <a:off x="840" y="1681"/>
              <a:ext cx="38" cy="39"/>
            </a:xfrm>
            <a:prstGeom prst="ellipse">
              <a:avLst/>
            </a:prstGeom>
            <a:solidFill>
              <a:srgbClr val="FFFFFF"/>
            </a:solidFill>
            <a:ln w="1587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3" name="Oval 47"/>
            <p:cNvSpPr>
              <a:spLocks noChangeArrowheads="1"/>
            </p:cNvSpPr>
            <p:nvPr/>
          </p:nvSpPr>
          <p:spPr bwMode="auto">
            <a:xfrm>
              <a:off x="840" y="1681"/>
              <a:ext cx="38" cy="39"/>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Oval 48"/>
            <p:cNvSpPr>
              <a:spLocks noChangeArrowheads="1"/>
            </p:cNvSpPr>
            <p:nvPr/>
          </p:nvSpPr>
          <p:spPr bwMode="auto">
            <a:xfrm>
              <a:off x="2761" y="1681"/>
              <a:ext cx="38" cy="39"/>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55" name="Oval 49"/>
            <p:cNvSpPr>
              <a:spLocks noChangeArrowheads="1"/>
            </p:cNvSpPr>
            <p:nvPr/>
          </p:nvSpPr>
          <p:spPr bwMode="auto">
            <a:xfrm>
              <a:off x="2761" y="1681"/>
              <a:ext cx="38" cy="39"/>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 name="Group 52"/>
          <p:cNvGrpSpPr>
            <a:grpSpLocks noChangeAspect="1"/>
          </p:cNvGrpSpPr>
          <p:nvPr/>
        </p:nvGrpSpPr>
        <p:grpSpPr bwMode="auto">
          <a:xfrm>
            <a:off x="4724401" y="2444753"/>
            <a:ext cx="3109913" cy="509588"/>
            <a:chOff x="2976" y="1540"/>
            <a:chExt cx="1959" cy="321"/>
          </a:xfrm>
        </p:grpSpPr>
        <p:sp>
          <p:nvSpPr>
            <p:cNvPr id="65" name="Freeform 60"/>
            <p:cNvSpPr>
              <a:spLocks/>
            </p:cNvSpPr>
            <p:nvPr/>
          </p:nvSpPr>
          <p:spPr bwMode="auto">
            <a:xfrm>
              <a:off x="2995" y="1540"/>
              <a:ext cx="1921" cy="321"/>
            </a:xfrm>
            <a:custGeom>
              <a:avLst/>
              <a:gdLst>
                <a:gd name="T0" fmla="*/ 93 w 6000"/>
                <a:gd name="T1" fmla="*/ 402 h 1000"/>
                <a:gd name="T2" fmla="*/ 234 w 6000"/>
                <a:gd name="T3" fmla="*/ 264 h 1000"/>
                <a:gd name="T4" fmla="*/ 375 w 6000"/>
                <a:gd name="T5" fmla="*/ 146 h 1000"/>
                <a:gd name="T6" fmla="*/ 515 w 6000"/>
                <a:gd name="T7" fmla="*/ 59 h 1000"/>
                <a:gd name="T8" fmla="*/ 656 w 6000"/>
                <a:gd name="T9" fmla="*/ 9 h 1000"/>
                <a:gd name="T10" fmla="*/ 796 w 6000"/>
                <a:gd name="T11" fmla="*/ 2 h 1000"/>
                <a:gd name="T12" fmla="*/ 937 w 6000"/>
                <a:gd name="T13" fmla="*/ 38 h 1000"/>
                <a:gd name="T14" fmla="*/ 1078 w 6000"/>
                <a:gd name="T15" fmla="*/ 113 h 1000"/>
                <a:gd name="T16" fmla="*/ 1218 w 6000"/>
                <a:gd name="T17" fmla="*/ 222 h 1000"/>
                <a:gd name="T18" fmla="*/ 1359 w 6000"/>
                <a:gd name="T19" fmla="*/ 354 h 1000"/>
                <a:gd name="T20" fmla="*/ 1500 w 6000"/>
                <a:gd name="T21" fmla="*/ 500 h 1000"/>
                <a:gd name="T22" fmla="*/ 1640 w 6000"/>
                <a:gd name="T23" fmla="*/ 645 h 1000"/>
                <a:gd name="T24" fmla="*/ 1781 w 6000"/>
                <a:gd name="T25" fmla="*/ 777 h 1000"/>
                <a:gd name="T26" fmla="*/ 1921 w 6000"/>
                <a:gd name="T27" fmla="*/ 886 h 1000"/>
                <a:gd name="T28" fmla="*/ 2062 w 6000"/>
                <a:gd name="T29" fmla="*/ 961 h 1000"/>
                <a:gd name="T30" fmla="*/ 2203 w 6000"/>
                <a:gd name="T31" fmla="*/ 997 h 1000"/>
                <a:gd name="T32" fmla="*/ 2343 w 6000"/>
                <a:gd name="T33" fmla="*/ 990 h 1000"/>
                <a:gd name="T34" fmla="*/ 2484 w 6000"/>
                <a:gd name="T35" fmla="*/ 940 h 1000"/>
                <a:gd name="T36" fmla="*/ 2625 w 6000"/>
                <a:gd name="T37" fmla="*/ 853 h 1000"/>
                <a:gd name="T38" fmla="*/ 2765 w 6000"/>
                <a:gd name="T39" fmla="*/ 735 h 1000"/>
                <a:gd name="T40" fmla="*/ 2906 w 6000"/>
                <a:gd name="T41" fmla="*/ 597 h 1000"/>
                <a:gd name="T42" fmla="*/ 3046 w 6000"/>
                <a:gd name="T43" fmla="*/ 450 h 1000"/>
                <a:gd name="T44" fmla="*/ 3187 w 6000"/>
                <a:gd name="T45" fmla="*/ 308 h 1000"/>
                <a:gd name="T46" fmla="*/ 3328 w 6000"/>
                <a:gd name="T47" fmla="*/ 182 h 1000"/>
                <a:gd name="T48" fmla="*/ 3468 w 6000"/>
                <a:gd name="T49" fmla="*/ 84 h 1000"/>
                <a:gd name="T50" fmla="*/ 3609 w 6000"/>
                <a:gd name="T51" fmla="*/ 21 h 1000"/>
                <a:gd name="T52" fmla="*/ 3750 w 6000"/>
                <a:gd name="T53" fmla="*/ 0 h 1000"/>
                <a:gd name="T54" fmla="*/ 3890 w 6000"/>
                <a:gd name="T55" fmla="*/ 21 h 1000"/>
                <a:gd name="T56" fmla="*/ 4031 w 6000"/>
                <a:gd name="T57" fmla="*/ 84 h 1000"/>
                <a:gd name="T58" fmla="*/ 4171 w 6000"/>
                <a:gd name="T59" fmla="*/ 182 h 1000"/>
                <a:gd name="T60" fmla="*/ 4312 w 6000"/>
                <a:gd name="T61" fmla="*/ 308 h 1000"/>
                <a:gd name="T62" fmla="*/ 4453 w 6000"/>
                <a:gd name="T63" fmla="*/ 450 h 1000"/>
                <a:gd name="T64" fmla="*/ 4593 w 6000"/>
                <a:gd name="T65" fmla="*/ 597 h 1000"/>
                <a:gd name="T66" fmla="*/ 4734 w 6000"/>
                <a:gd name="T67" fmla="*/ 735 h 1000"/>
                <a:gd name="T68" fmla="*/ 4875 w 6000"/>
                <a:gd name="T69" fmla="*/ 853 h 1000"/>
                <a:gd name="T70" fmla="*/ 5015 w 6000"/>
                <a:gd name="T71" fmla="*/ 940 h 1000"/>
                <a:gd name="T72" fmla="*/ 5156 w 6000"/>
                <a:gd name="T73" fmla="*/ 990 h 1000"/>
                <a:gd name="T74" fmla="*/ 5296 w 6000"/>
                <a:gd name="T75" fmla="*/ 997 h 1000"/>
                <a:gd name="T76" fmla="*/ 5437 w 6000"/>
                <a:gd name="T77" fmla="*/ 961 h 1000"/>
                <a:gd name="T78" fmla="*/ 5578 w 6000"/>
                <a:gd name="T79" fmla="*/ 886 h 1000"/>
                <a:gd name="T80" fmla="*/ 5718 w 6000"/>
                <a:gd name="T81" fmla="*/ 777 h 1000"/>
                <a:gd name="T82" fmla="*/ 5859 w 6000"/>
                <a:gd name="T83" fmla="*/ 645 h 1000"/>
                <a:gd name="T84" fmla="*/ 6000 w 6000"/>
                <a:gd name="T85" fmla="*/ 500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00" h="1000">
                  <a:moveTo>
                    <a:pt x="0" y="500"/>
                  </a:moveTo>
                  <a:lnTo>
                    <a:pt x="46" y="450"/>
                  </a:lnTo>
                  <a:lnTo>
                    <a:pt x="93" y="402"/>
                  </a:lnTo>
                  <a:lnTo>
                    <a:pt x="140" y="354"/>
                  </a:lnTo>
                  <a:lnTo>
                    <a:pt x="187" y="308"/>
                  </a:lnTo>
                  <a:lnTo>
                    <a:pt x="234" y="264"/>
                  </a:lnTo>
                  <a:lnTo>
                    <a:pt x="281" y="222"/>
                  </a:lnTo>
                  <a:lnTo>
                    <a:pt x="328" y="182"/>
                  </a:lnTo>
                  <a:lnTo>
                    <a:pt x="375" y="146"/>
                  </a:lnTo>
                  <a:lnTo>
                    <a:pt x="421" y="113"/>
                  </a:lnTo>
                  <a:lnTo>
                    <a:pt x="468" y="84"/>
                  </a:lnTo>
                  <a:lnTo>
                    <a:pt x="515" y="59"/>
                  </a:lnTo>
                  <a:lnTo>
                    <a:pt x="562" y="38"/>
                  </a:lnTo>
                  <a:lnTo>
                    <a:pt x="609" y="21"/>
                  </a:lnTo>
                  <a:lnTo>
                    <a:pt x="656" y="9"/>
                  </a:lnTo>
                  <a:lnTo>
                    <a:pt x="703" y="2"/>
                  </a:lnTo>
                  <a:lnTo>
                    <a:pt x="750" y="0"/>
                  </a:lnTo>
                  <a:lnTo>
                    <a:pt x="796" y="2"/>
                  </a:lnTo>
                  <a:lnTo>
                    <a:pt x="843" y="9"/>
                  </a:lnTo>
                  <a:lnTo>
                    <a:pt x="890" y="21"/>
                  </a:lnTo>
                  <a:lnTo>
                    <a:pt x="937" y="38"/>
                  </a:lnTo>
                  <a:lnTo>
                    <a:pt x="984" y="59"/>
                  </a:lnTo>
                  <a:lnTo>
                    <a:pt x="1031" y="84"/>
                  </a:lnTo>
                  <a:lnTo>
                    <a:pt x="1078" y="113"/>
                  </a:lnTo>
                  <a:lnTo>
                    <a:pt x="1125" y="146"/>
                  </a:lnTo>
                  <a:lnTo>
                    <a:pt x="1171" y="182"/>
                  </a:lnTo>
                  <a:lnTo>
                    <a:pt x="1218" y="222"/>
                  </a:lnTo>
                  <a:lnTo>
                    <a:pt x="1265" y="264"/>
                  </a:lnTo>
                  <a:lnTo>
                    <a:pt x="1312" y="308"/>
                  </a:lnTo>
                  <a:lnTo>
                    <a:pt x="1359" y="354"/>
                  </a:lnTo>
                  <a:lnTo>
                    <a:pt x="1406" y="402"/>
                  </a:lnTo>
                  <a:lnTo>
                    <a:pt x="1453" y="450"/>
                  </a:lnTo>
                  <a:lnTo>
                    <a:pt x="1500" y="500"/>
                  </a:lnTo>
                  <a:lnTo>
                    <a:pt x="1546" y="549"/>
                  </a:lnTo>
                  <a:lnTo>
                    <a:pt x="1593" y="597"/>
                  </a:lnTo>
                  <a:lnTo>
                    <a:pt x="1640" y="645"/>
                  </a:lnTo>
                  <a:lnTo>
                    <a:pt x="1687" y="691"/>
                  </a:lnTo>
                  <a:lnTo>
                    <a:pt x="1734" y="735"/>
                  </a:lnTo>
                  <a:lnTo>
                    <a:pt x="1781" y="777"/>
                  </a:lnTo>
                  <a:lnTo>
                    <a:pt x="1828" y="817"/>
                  </a:lnTo>
                  <a:lnTo>
                    <a:pt x="1875" y="853"/>
                  </a:lnTo>
                  <a:lnTo>
                    <a:pt x="1921" y="886"/>
                  </a:lnTo>
                  <a:lnTo>
                    <a:pt x="1968" y="915"/>
                  </a:lnTo>
                  <a:lnTo>
                    <a:pt x="2015" y="940"/>
                  </a:lnTo>
                  <a:lnTo>
                    <a:pt x="2062" y="961"/>
                  </a:lnTo>
                  <a:lnTo>
                    <a:pt x="2109" y="978"/>
                  </a:lnTo>
                  <a:lnTo>
                    <a:pt x="2156" y="990"/>
                  </a:lnTo>
                  <a:lnTo>
                    <a:pt x="2203" y="997"/>
                  </a:lnTo>
                  <a:lnTo>
                    <a:pt x="2250" y="1000"/>
                  </a:lnTo>
                  <a:lnTo>
                    <a:pt x="2296" y="997"/>
                  </a:lnTo>
                  <a:lnTo>
                    <a:pt x="2343" y="990"/>
                  </a:lnTo>
                  <a:lnTo>
                    <a:pt x="2390" y="978"/>
                  </a:lnTo>
                  <a:lnTo>
                    <a:pt x="2437" y="961"/>
                  </a:lnTo>
                  <a:lnTo>
                    <a:pt x="2484" y="940"/>
                  </a:lnTo>
                  <a:lnTo>
                    <a:pt x="2531" y="915"/>
                  </a:lnTo>
                  <a:lnTo>
                    <a:pt x="2578" y="886"/>
                  </a:lnTo>
                  <a:lnTo>
                    <a:pt x="2625" y="853"/>
                  </a:lnTo>
                  <a:lnTo>
                    <a:pt x="2671" y="817"/>
                  </a:lnTo>
                  <a:lnTo>
                    <a:pt x="2718" y="777"/>
                  </a:lnTo>
                  <a:lnTo>
                    <a:pt x="2765" y="735"/>
                  </a:lnTo>
                  <a:lnTo>
                    <a:pt x="2812" y="691"/>
                  </a:lnTo>
                  <a:lnTo>
                    <a:pt x="2859" y="645"/>
                  </a:lnTo>
                  <a:lnTo>
                    <a:pt x="2906" y="597"/>
                  </a:lnTo>
                  <a:lnTo>
                    <a:pt x="2953" y="549"/>
                  </a:lnTo>
                  <a:lnTo>
                    <a:pt x="3000" y="500"/>
                  </a:lnTo>
                  <a:lnTo>
                    <a:pt x="3046" y="450"/>
                  </a:lnTo>
                  <a:lnTo>
                    <a:pt x="3093" y="402"/>
                  </a:lnTo>
                  <a:lnTo>
                    <a:pt x="3140" y="354"/>
                  </a:lnTo>
                  <a:lnTo>
                    <a:pt x="3187" y="308"/>
                  </a:lnTo>
                  <a:lnTo>
                    <a:pt x="3234" y="264"/>
                  </a:lnTo>
                  <a:lnTo>
                    <a:pt x="3281" y="222"/>
                  </a:lnTo>
                  <a:lnTo>
                    <a:pt x="3328" y="182"/>
                  </a:lnTo>
                  <a:lnTo>
                    <a:pt x="3375" y="146"/>
                  </a:lnTo>
                  <a:lnTo>
                    <a:pt x="3421" y="113"/>
                  </a:lnTo>
                  <a:lnTo>
                    <a:pt x="3468" y="84"/>
                  </a:lnTo>
                  <a:lnTo>
                    <a:pt x="3515" y="59"/>
                  </a:lnTo>
                  <a:lnTo>
                    <a:pt x="3562" y="38"/>
                  </a:lnTo>
                  <a:lnTo>
                    <a:pt x="3609" y="21"/>
                  </a:lnTo>
                  <a:lnTo>
                    <a:pt x="3656" y="9"/>
                  </a:lnTo>
                  <a:lnTo>
                    <a:pt x="3703" y="2"/>
                  </a:lnTo>
                  <a:lnTo>
                    <a:pt x="3750" y="0"/>
                  </a:lnTo>
                  <a:lnTo>
                    <a:pt x="3796" y="2"/>
                  </a:lnTo>
                  <a:lnTo>
                    <a:pt x="3843" y="9"/>
                  </a:lnTo>
                  <a:lnTo>
                    <a:pt x="3890" y="21"/>
                  </a:lnTo>
                  <a:lnTo>
                    <a:pt x="3937" y="38"/>
                  </a:lnTo>
                  <a:lnTo>
                    <a:pt x="3984" y="59"/>
                  </a:lnTo>
                  <a:lnTo>
                    <a:pt x="4031" y="84"/>
                  </a:lnTo>
                  <a:lnTo>
                    <a:pt x="4078" y="113"/>
                  </a:lnTo>
                  <a:lnTo>
                    <a:pt x="4125" y="146"/>
                  </a:lnTo>
                  <a:lnTo>
                    <a:pt x="4171" y="182"/>
                  </a:lnTo>
                  <a:lnTo>
                    <a:pt x="4218" y="222"/>
                  </a:lnTo>
                  <a:lnTo>
                    <a:pt x="4265" y="264"/>
                  </a:lnTo>
                  <a:lnTo>
                    <a:pt x="4312" y="308"/>
                  </a:lnTo>
                  <a:lnTo>
                    <a:pt x="4359" y="354"/>
                  </a:lnTo>
                  <a:lnTo>
                    <a:pt x="4406" y="402"/>
                  </a:lnTo>
                  <a:lnTo>
                    <a:pt x="4453" y="450"/>
                  </a:lnTo>
                  <a:lnTo>
                    <a:pt x="4500" y="500"/>
                  </a:lnTo>
                  <a:lnTo>
                    <a:pt x="4546" y="549"/>
                  </a:lnTo>
                  <a:lnTo>
                    <a:pt x="4593" y="597"/>
                  </a:lnTo>
                  <a:lnTo>
                    <a:pt x="4640" y="645"/>
                  </a:lnTo>
                  <a:lnTo>
                    <a:pt x="4687" y="691"/>
                  </a:lnTo>
                  <a:lnTo>
                    <a:pt x="4734" y="735"/>
                  </a:lnTo>
                  <a:lnTo>
                    <a:pt x="4781" y="777"/>
                  </a:lnTo>
                  <a:lnTo>
                    <a:pt x="4828" y="817"/>
                  </a:lnTo>
                  <a:lnTo>
                    <a:pt x="4875" y="853"/>
                  </a:lnTo>
                  <a:lnTo>
                    <a:pt x="4921" y="886"/>
                  </a:lnTo>
                  <a:lnTo>
                    <a:pt x="4968" y="915"/>
                  </a:lnTo>
                  <a:lnTo>
                    <a:pt x="5015" y="940"/>
                  </a:lnTo>
                  <a:lnTo>
                    <a:pt x="5062" y="961"/>
                  </a:lnTo>
                  <a:lnTo>
                    <a:pt x="5109" y="978"/>
                  </a:lnTo>
                  <a:lnTo>
                    <a:pt x="5156" y="990"/>
                  </a:lnTo>
                  <a:lnTo>
                    <a:pt x="5203" y="997"/>
                  </a:lnTo>
                  <a:lnTo>
                    <a:pt x="5250" y="1000"/>
                  </a:lnTo>
                  <a:lnTo>
                    <a:pt x="5296" y="997"/>
                  </a:lnTo>
                  <a:lnTo>
                    <a:pt x="5343" y="990"/>
                  </a:lnTo>
                  <a:lnTo>
                    <a:pt x="5390" y="978"/>
                  </a:lnTo>
                  <a:lnTo>
                    <a:pt x="5437" y="961"/>
                  </a:lnTo>
                  <a:lnTo>
                    <a:pt x="5484" y="940"/>
                  </a:lnTo>
                  <a:lnTo>
                    <a:pt x="5531" y="915"/>
                  </a:lnTo>
                  <a:lnTo>
                    <a:pt x="5578" y="886"/>
                  </a:lnTo>
                  <a:lnTo>
                    <a:pt x="5625" y="853"/>
                  </a:lnTo>
                  <a:lnTo>
                    <a:pt x="5671" y="817"/>
                  </a:lnTo>
                  <a:lnTo>
                    <a:pt x="5718" y="777"/>
                  </a:lnTo>
                  <a:lnTo>
                    <a:pt x="5765" y="735"/>
                  </a:lnTo>
                  <a:lnTo>
                    <a:pt x="5812" y="691"/>
                  </a:lnTo>
                  <a:lnTo>
                    <a:pt x="5859" y="645"/>
                  </a:lnTo>
                  <a:lnTo>
                    <a:pt x="5906" y="597"/>
                  </a:lnTo>
                  <a:lnTo>
                    <a:pt x="5953" y="549"/>
                  </a:lnTo>
                  <a:lnTo>
                    <a:pt x="6000" y="500"/>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61"/>
            <p:cNvSpPr>
              <a:spLocks/>
            </p:cNvSpPr>
            <p:nvPr/>
          </p:nvSpPr>
          <p:spPr bwMode="auto">
            <a:xfrm>
              <a:off x="2995" y="1540"/>
              <a:ext cx="1921" cy="321"/>
            </a:xfrm>
            <a:custGeom>
              <a:avLst/>
              <a:gdLst>
                <a:gd name="T0" fmla="*/ 93 w 6000"/>
                <a:gd name="T1" fmla="*/ 597 h 1000"/>
                <a:gd name="T2" fmla="*/ 234 w 6000"/>
                <a:gd name="T3" fmla="*/ 735 h 1000"/>
                <a:gd name="T4" fmla="*/ 375 w 6000"/>
                <a:gd name="T5" fmla="*/ 853 h 1000"/>
                <a:gd name="T6" fmla="*/ 515 w 6000"/>
                <a:gd name="T7" fmla="*/ 940 h 1000"/>
                <a:gd name="T8" fmla="*/ 656 w 6000"/>
                <a:gd name="T9" fmla="*/ 990 h 1000"/>
                <a:gd name="T10" fmla="*/ 796 w 6000"/>
                <a:gd name="T11" fmla="*/ 997 h 1000"/>
                <a:gd name="T12" fmla="*/ 937 w 6000"/>
                <a:gd name="T13" fmla="*/ 961 h 1000"/>
                <a:gd name="T14" fmla="*/ 1078 w 6000"/>
                <a:gd name="T15" fmla="*/ 886 h 1000"/>
                <a:gd name="T16" fmla="*/ 1218 w 6000"/>
                <a:gd name="T17" fmla="*/ 777 h 1000"/>
                <a:gd name="T18" fmla="*/ 1359 w 6000"/>
                <a:gd name="T19" fmla="*/ 645 h 1000"/>
                <a:gd name="T20" fmla="*/ 1500 w 6000"/>
                <a:gd name="T21" fmla="*/ 500 h 1000"/>
                <a:gd name="T22" fmla="*/ 1640 w 6000"/>
                <a:gd name="T23" fmla="*/ 354 h 1000"/>
                <a:gd name="T24" fmla="*/ 1781 w 6000"/>
                <a:gd name="T25" fmla="*/ 222 h 1000"/>
                <a:gd name="T26" fmla="*/ 1921 w 6000"/>
                <a:gd name="T27" fmla="*/ 113 h 1000"/>
                <a:gd name="T28" fmla="*/ 2062 w 6000"/>
                <a:gd name="T29" fmla="*/ 38 h 1000"/>
                <a:gd name="T30" fmla="*/ 2203 w 6000"/>
                <a:gd name="T31" fmla="*/ 2 h 1000"/>
                <a:gd name="T32" fmla="*/ 2343 w 6000"/>
                <a:gd name="T33" fmla="*/ 9 h 1000"/>
                <a:gd name="T34" fmla="*/ 2484 w 6000"/>
                <a:gd name="T35" fmla="*/ 59 h 1000"/>
                <a:gd name="T36" fmla="*/ 2625 w 6000"/>
                <a:gd name="T37" fmla="*/ 146 h 1000"/>
                <a:gd name="T38" fmla="*/ 2765 w 6000"/>
                <a:gd name="T39" fmla="*/ 264 h 1000"/>
                <a:gd name="T40" fmla="*/ 2906 w 6000"/>
                <a:gd name="T41" fmla="*/ 402 h 1000"/>
                <a:gd name="T42" fmla="*/ 3046 w 6000"/>
                <a:gd name="T43" fmla="*/ 549 h 1000"/>
                <a:gd name="T44" fmla="*/ 3187 w 6000"/>
                <a:gd name="T45" fmla="*/ 691 h 1000"/>
                <a:gd name="T46" fmla="*/ 3328 w 6000"/>
                <a:gd name="T47" fmla="*/ 817 h 1000"/>
                <a:gd name="T48" fmla="*/ 3468 w 6000"/>
                <a:gd name="T49" fmla="*/ 915 h 1000"/>
                <a:gd name="T50" fmla="*/ 3609 w 6000"/>
                <a:gd name="T51" fmla="*/ 978 h 1000"/>
                <a:gd name="T52" fmla="*/ 3750 w 6000"/>
                <a:gd name="T53" fmla="*/ 1000 h 1000"/>
                <a:gd name="T54" fmla="*/ 3890 w 6000"/>
                <a:gd name="T55" fmla="*/ 978 h 1000"/>
                <a:gd name="T56" fmla="*/ 4031 w 6000"/>
                <a:gd name="T57" fmla="*/ 915 h 1000"/>
                <a:gd name="T58" fmla="*/ 4171 w 6000"/>
                <a:gd name="T59" fmla="*/ 817 h 1000"/>
                <a:gd name="T60" fmla="*/ 4312 w 6000"/>
                <a:gd name="T61" fmla="*/ 691 h 1000"/>
                <a:gd name="T62" fmla="*/ 4453 w 6000"/>
                <a:gd name="T63" fmla="*/ 549 h 1000"/>
                <a:gd name="T64" fmla="*/ 4593 w 6000"/>
                <a:gd name="T65" fmla="*/ 402 h 1000"/>
                <a:gd name="T66" fmla="*/ 4734 w 6000"/>
                <a:gd name="T67" fmla="*/ 264 h 1000"/>
                <a:gd name="T68" fmla="*/ 4875 w 6000"/>
                <a:gd name="T69" fmla="*/ 146 h 1000"/>
                <a:gd name="T70" fmla="*/ 5015 w 6000"/>
                <a:gd name="T71" fmla="*/ 59 h 1000"/>
                <a:gd name="T72" fmla="*/ 5156 w 6000"/>
                <a:gd name="T73" fmla="*/ 9 h 1000"/>
                <a:gd name="T74" fmla="*/ 5296 w 6000"/>
                <a:gd name="T75" fmla="*/ 2 h 1000"/>
                <a:gd name="T76" fmla="*/ 5437 w 6000"/>
                <a:gd name="T77" fmla="*/ 38 h 1000"/>
                <a:gd name="T78" fmla="*/ 5578 w 6000"/>
                <a:gd name="T79" fmla="*/ 113 h 1000"/>
                <a:gd name="T80" fmla="*/ 5718 w 6000"/>
                <a:gd name="T81" fmla="*/ 222 h 1000"/>
                <a:gd name="T82" fmla="*/ 5859 w 6000"/>
                <a:gd name="T83" fmla="*/ 354 h 1000"/>
                <a:gd name="T84" fmla="*/ 6000 w 6000"/>
                <a:gd name="T85" fmla="*/ 500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00" h="1000">
                  <a:moveTo>
                    <a:pt x="0" y="500"/>
                  </a:moveTo>
                  <a:lnTo>
                    <a:pt x="46" y="549"/>
                  </a:lnTo>
                  <a:lnTo>
                    <a:pt x="93" y="597"/>
                  </a:lnTo>
                  <a:lnTo>
                    <a:pt x="140" y="645"/>
                  </a:lnTo>
                  <a:lnTo>
                    <a:pt x="187" y="691"/>
                  </a:lnTo>
                  <a:lnTo>
                    <a:pt x="234" y="735"/>
                  </a:lnTo>
                  <a:lnTo>
                    <a:pt x="281" y="777"/>
                  </a:lnTo>
                  <a:lnTo>
                    <a:pt x="328" y="817"/>
                  </a:lnTo>
                  <a:lnTo>
                    <a:pt x="375" y="853"/>
                  </a:lnTo>
                  <a:lnTo>
                    <a:pt x="421" y="886"/>
                  </a:lnTo>
                  <a:lnTo>
                    <a:pt x="468" y="915"/>
                  </a:lnTo>
                  <a:lnTo>
                    <a:pt x="515" y="940"/>
                  </a:lnTo>
                  <a:lnTo>
                    <a:pt x="562" y="961"/>
                  </a:lnTo>
                  <a:lnTo>
                    <a:pt x="609" y="978"/>
                  </a:lnTo>
                  <a:lnTo>
                    <a:pt x="656" y="990"/>
                  </a:lnTo>
                  <a:lnTo>
                    <a:pt x="703" y="997"/>
                  </a:lnTo>
                  <a:lnTo>
                    <a:pt x="750" y="1000"/>
                  </a:lnTo>
                  <a:lnTo>
                    <a:pt x="796" y="997"/>
                  </a:lnTo>
                  <a:lnTo>
                    <a:pt x="843" y="990"/>
                  </a:lnTo>
                  <a:lnTo>
                    <a:pt x="890" y="978"/>
                  </a:lnTo>
                  <a:lnTo>
                    <a:pt x="937" y="961"/>
                  </a:lnTo>
                  <a:lnTo>
                    <a:pt x="984" y="940"/>
                  </a:lnTo>
                  <a:lnTo>
                    <a:pt x="1031" y="915"/>
                  </a:lnTo>
                  <a:lnTo>
                    <a:pt x="1078" y="886"/>
                  </a:lnTo>
                  <a:lnTo>
                    <a:pt x="1125" y="853"/>
                  </a:lnTo>
                  <a:lnTo>
                    <a:pt x="1171" y="817"/>
                  </a:lnTo>
                  <a:lnTo>
                    <a:pt x="1218" y="777"/>
                  </a:lnTo>
                  <a:lnTo>
                    <a:pt x="1265" y="735"/>
                  </a:lnTo>
                  <a:lnTo>
                    <a:pt x="1312" y="691"/>
                  </a:lnTo>
                  <a:lnTo>
                    <a:pt x="1359" y="645"/>
                  </a:lnTo>
                  <a:lnTo>
                    <a:pt x="1406" y="597"/>
                  </a:lnTo>
                  <a:lnTo>
                    <a:pt x="1453" y="549"/>
                  </a:lnTo>
                  <a:lnTo>
                    <a:pt x="1500" y="500"/>
                  </a:lnTo>
                  <a:lnTo>
                    <a:pt x="1546" y="450"/>
                  </a:lnTo>
                  <a:lnTo>
                    <a:pt x="1593" y="402"/>
                  </a:lnTo>
                  <a:lnTo>
                    <a:pt x="1640" y="354"/>
                  </a:lnTo>
                  <a:lnTo>
                    <a:pt x="1687" y="308"/>
                  </a:lnTo>
                  <a:lnTo>
                    <a:pt x="1734" y="264"/>
                  </a:lnTo>
                  <a:lnTo>
                    <a:pt x="1781" y="222"/>
                  </a:lnTo>
                  <a:lnTo>
                    <a:pt x="1828" y="182"/>
                  </a:lnTo>
                  <a:lnTo>
                    <a:pt x="1875" y="146"/>
                  </a:lnTo>
                  <a:lnTo>
                    <a:pt x="1921" y="113"/>
                  </a:lnTo>
                  <a:lnTo>
                    <a:pt x="1968" y="84"/>
                  </a:lnTo>
                  <a:lnTo>
                    <a:pt x="2015" y="59"/>
                  </a:lnTo>
                  <a:lnTo>
                    <a:pt x="2062" y="38"/>
                  </a:lnTo>
                  <a:lnTo>
                    <a:pt x="2109" y="21"/>
                  </a:lnTo>
                  <a:lnTo>
                    <a:pt x="2156" y="9"/>
                  </a:lnTo>
                  <a:lnTo>
                    <a:pt x="2203" y="2"/>
                  </a:lnTo>
                  <a:lnTo>
                    <a:pt x="2250" y="0"/>
                  </a:lnTo>
                  <a:lnTo>
                    <a:pt x="2296" y="2"/>
                  </a:lnTo>
                  <a:lnTo>
                    <a:pt x="2343" y="9"/>
                  </a:lnTo>
                  <a:lnTo>
                    <a:pt x="2390" y="21"/>
                  </a:lnTo>
                  <a:lnTo>
                    <a:pt x="2437" y="38"/>
                  </a:lnTo>
                  <a:lnTo>
                    <a:pt x="2484" y="59"/>
                  </a:lnTo>
                  <a:lnTo>
                    <a:pt x="2531" y="84"/>
                  </a:lnTo>
                  <a:lnTo>
                    <a:pt x="2578" y="113"/>
                  </a:lnTo>
                  <a:lnTo>
                    <a:pt x="2625" y="146"/>
                  </a:lnTo>
                  <a:lnTo>
                    <a:pt x="2671" y="182"/>
                  </a:lnTo>
                  <a:lnTo>
                    <a:pt x="2718" y="222"/>
                  </a:lnTo>
                  <a:lnTo>
                    <a:pt x="2765" y="264"/>
                  </a:lnTo>
                  <a:lnTo>
                    <a:pt x="2812" y="308"/>
                  </a:lnTo>
                  <a:lnTo>
                    <a:pt x="2859" y="354"/>
                  </a:lnTo>
                  <a:lnTo>
                    <a:pt x="2906" y="402"/>
                  </a:lnTo>
                  <a:lnTo>
                    <a:pt x="2953" y="450"/>
                  </a:lnTo>
                  <a:lnTo>
                    <a:pt x="3000" y="500"/>
                  </a:lnTo>
                  <a:lnTo>
                    <a:pt x="3046" y="549"/>
                  </a:lnTo>
                  <a:lnTo>
                    <a:pt x="3093" y="597"/>
                  </a:lnTo>
                  <a:lnTo>
                    <a:pt x="3140" y="645"/>
                  </a:lnTo>
                  <a:lnTo>
                    <a:pt x="3187" y="691"/>
                  </a:lnTo>
                  <a:lnTo>
                    <a:pt x="3234" y="735"/>
                  </a:lnTo>
                  <a:lnTo>
                    <a:pt x="3281" y="777"/>
                  </a:lnTo>
                  <a:lnTo>
                    <a:pt x="3328" y="817"/>
                  </a:lnTo>
                  <a:lnTo>
                    <a:pt x="3375" y="853"/>
                  </a:lnTo>
                  <a:lnTo>
                    <a:pt x="3421" y="886"/>
                  </a:lnTo>
                  <a:lnTo>
                    <a:pt x="3468" y="915"/>
                  </a:lnTo>
                  <a:lnTo>
                    <a:pt x="3515" y="940"/>
                  </a:lnTo>
                  <a:lnTo>
                    <a:pt x="3562" y="961"/>
                  </a:lnTo>
                  <a:lnTo>
                    <a:pt x="3609" y="978"/>
                  </a:lnTo>
                  <a:lnTo>
                    <a:pt x="3656" y="990"/>
                  </a:lnTo>
                  <a:lnTo>
                    <a:pt x="3703" y="997"/>
                  </a:lnTo>
                  <a:lnTo>
                    <a:pt x="3750" y="1000"/>
                  </a:lnTo>
                  <a:lnTo>
                    <a:pt x="3796" y="997"/>
                  </a:lnTo>
                  <a:lnTo>
                    <a:pt x="3843" y="990"/>
                  </a:lnTo>
                  <a:lnTo>
                    <a:pt x="3890" y="978"/>
                  </a:lnTo>
                  <a:lnTo>
                    <a:pt x="3937" y="961"/>
                  </a:lnTo>
                  <a:lnTo>
                    <a:pt x="3984" y="940"/>
                  </a:lnTo>
                  <a:lnTo>
                    <a:pt x="4031" y="915"/>
                  </a:lnTo>
                  <a:lnTo>
                    <a:pt x="4078" y="886"/>
                  </a:lnTo>
                  <a:lnTo>
                    <a:pt x="4125" y="853"/>
                  </a:lnTo>
                  <a:lnTo>
                    <a:pt x="4171" y="817"/>
                  </a:lnTo>
                  <a:lnTo>
                    <a:pt x="4218" y="777"/>
                  </a:lnTo>
                  <a:lnTo>
                    <a:pt x="4265" y="735"/>
                  </a:lnTo>
                  <a:lnTo>
                    <a:pt x="4312" y="691"/>
                  </a:lnTo>
                  <a:lnTo>
                    <a:pt x="4359" y="645"/>
                  </a:lnTo>
                  <a:lnTo>
                    <a:pt x="4406" y="597"/>
                  </a:lnTo>
                  <a:lnTo>
                    <a:pt x="4453" y="549"/>
                  </a:lnTo>
                  <a:lnTo>
                    <a:pt x="4500" y="500"/>
                  </a:lnTo>
                  <a:lnTo>
                    <a:pt x="4546" y="450"/>
                  </a:lnTo>
                  <a:lnTo>
                    <a:pt x="4593" y="402"/>
                  </a:lnTo>
                  <a:lnTo>
                    <a:pt x="4640" y="354"/>
                  </a:lnTo>
                  <a:lnTo>
                    <a:pt x="4687" y="308"/>
                  </a:lnTo>
                  <a:lnTo>
                    <a:pt x="4734" y="264"/>
                  </a:lnTo>
                  <a:lnTo>
                    <a:pt x="4781" y="222"/>
                  </a:lnTo>
                  <a:lnTo>
                    <a:pt x="4828" y="182"/>
                  </a:lnTo>
                  <a:lnTo>
                    <a:pt x="4875" y="146"/>
                  </a:lnTo>
                  <a:lnTo>
                    <a:pt x="4921" y="113"/>
                  </a:lnTo>
                  <a:lnTo>
                    <a:pt x="4968" y="84"/>
                  </a:lnTo>
                  <a:lnTo>
                    <a:pt x="5015" y="59"/>
                  </a:lnTo>
                  <a:lnTo>
                    <a:pt x="5062" y="38"/>
                  </a:lnTo>
                  <a:lnTo>
                    <a:pt x="5109" y="21"/>
                  </a:lnTo>
                  <a:lnTo>
                    <a:pt x="5156" y="9"/>
                  </a:lnTo>
                  <a:lnTo>
                    <a:pt x="5203" y="2"/>
                  </a:lnTo>
                  <a:lnTo>
                    <a:pt x="5250" y="0"/>
                  </a:lnTo>
                  <a:lnTo>
                    <a:pt x="5296" y="2"/>
                  </a:lnTo>
                  <a:lnTo>
                    <a:pt x="5343" y="9"/>
                  </a:lnTo>
                  <a:lnTo>
                    <a:pt x="5390" y="21"/>
                  </a:lnTo>
                  <a:lnTo>
                    <a:pt x="5437" y="38"/>
                  </a:lnTo>
                  <a:lnTo>
                    <a:pt x="5484" y="59"/>
                  </a:lnTo>
                  <a:lnTo>
                    <a:pt x="5531" y="84"/>
                  </a:lnTo>
                  <a:lnTo>
                    <a:pt x="5578" y="113"/>
                  </a:lnTo>
                  <a:lnTo>
                    <a:pt x="5625" y="146"/>
                  </a:lnTo>
                  <a:lnTo>
                    <a:pt x="5671" y="182"/>
                  </a:lnTo>
                  <a:lnTo>
                    <a:pt x="5718" y="222"/>
                  </a:lnTo>
                  <a:lnTo>
                    <a:pt x="5765" y="264"/>
                  </a:lnTo>
                  <a:lnTo>
                    <a:pt x="5812" y="308"/>
                  </a:lnTo>
                  <a:lnTo>
                    <a:pt x="5859" y="354"/>
                  </a:lnTo>
                  <a:lnTo>
                    <a:pt x="5906" y="402"/>
                  </a:lnTo>
                  <a:lnTo>
                    <a:pt x="5953" y="450"/>
                  </a:lnTo>
                  <a:lnTo>
                    <a:pt x="6000" y="500"/>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Oval 62"/>
            <p:cNvSpPr>
              <a:spLocks noChangeArrowheads="1"/>
            </p:cNvSpPr>
            <p:nvPr/>
          </p:nvSpPr>
          <p:spPr bwMode="auto">
            <a:xfrm>
              <a:off x="2976" y="1681"/>
              <a:ext cx="38" cy="39"/>
            </a:xfrm>
            <a:prstGeom prst="ellipse">
              <a:avLst/>
            </a:prstGeom>
            <a:solidFill>
              <a:srgbClr val="FFFFFF"/>
            </a:solidFill>
            <a:ln w="1587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8" name="Oval 63"/>
            <p:cNvSpPr>
              <a:spLocks noChangeArrowheads="1"/>
            </p:cNvSpPr>
            <p:nvPr/>
          </p:nvSpPr>
          <p:spPr bwMode="auto">
            <a:xfrm>
              <a:off x="2976" y="1681"/>
              <a:ext cx="38" cy="39"/>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Oval 64"/>
            <p:cNvSpPr>
              <a:spLocks noChangeArrowheads="1"/>
            </p:cNvSpPr>
            <p:nvPr/>
          </p:nvSpPr>
          <p:spPr bwMode="auto">
            <a:xfrm>
              <a:off x="4897" y="1681"/>
              <a:ext cx="38" cy="39"/>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70" name="Oval 65"/>
            <p:cNvSpPr>
              <a:spLocks noChangeArrowheads="1"/>
            </p:cNvSpPr>
            <p:nvPr/>
          </p:nvSpPr>
          <p:spPr bwMode="auto">
            <a:xfrm>
              <a:off x="4897" y="1681"/>
              <a:ext cx="38" cy="39"/>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40606320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一维驻波</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881423"/>
                <a:ext cx="7886700" cy="329554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楷体" panose="02010609060101010101" pitchFamily="49" charset="-122"/>
                          <a:cs typeface="Times New Roman" panose="02020603050405020304" pitchFamily="18" charset="0"/>
                        </a:rPr>
                        <m:t>𝑢</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a:latin typeface="Cambria Math" panose="02040503050406030204" pitchFamily="18" charset="0"/>
                              <a:ea typeface="楷体" panose="02010609060101010101" pitchFamily="49" charset="-122"/>
                              <a:cs typeface="Times New Roman" panose="02020603050405020304" pitchFamily="18" charset="0"/>
                            </a:rPr>
                            <m:t>𝑢</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0</m:t>
                          </m:r>
                        </m:sub>
                      </m:sSub>
                      <m:func>
                        <m:func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uncPr>
                        <m:fName>
                          <m:r>
                            <m:rPr>
                              <m:sty m:val="p"/>
                            </m:rPr>
                            <a:rPr lang="en-US" altLang="zh-CN">
                              <a:latin typeface="Cambria Math" panose="02040503050406030204" pitchFamily="18" charset="0"/>
                              <a:ea typeface="楷体" panose="02010609060101010101" pitchFamily="49" charset="-122"/>
                              <a:cs typeface="Times New Roman" panose="02020603050405020304" pitchFamily="18" charset="0"/>
                            </a:rPr>
                            <m:t>sin</m:t>
                          </m:r>
                        </m:fName>
                        <m:e>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a:latin typeface="Cambria Math" panose="02040503050406030204" pitchFamily="18" charset="0"/>
                                  <a:ea typeface="楷体" panose="02010609060101010101" pitchFamily="49" charset="-122"/>
                                  <a:cs typeface="Times New Roman" panose="02020603050405020304" pitchFamily="18" charset="0"/>
                                </a:rPr>
                                <m:t>𝑘</m:t>
                              </m:r>
                              <m:r>
                                <a:rPr lang="en-US" altLang="zh-CN" i="1">
                                  <a:latin typeface="Cambria Math" panose="02040503050406030204" pitchFamily="18" charset="0"/>
                                  <a:ea typeface="楷体" panose="02010609060101010101" pitchFamily="49" charset="-122"/>
                                  <a:cs typeface="Times New Roman" panose="02020603050405020304" pitchFamily="18" charset="0"/>
                                </a:rPr>
                                <m:t>𝜋</m:t>
                              </m:r>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𝑎</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𝑙</m:t>
                                  </m:r>
                                </m:den>
                              </m:f>
                              <m:r>
                                <a:rPr lang="en-US" altLang="zh-CN" i="1">
                                  <a:latin typeface="Cambria Math" panose="02040503050406030204" pitchFamily="18" charset="0"/>
                                  <a:ea typeface="楷体" panose="02010609060101010101" pitchFamily="49" charset="-122"/>
                                  <a:cs typeface="Times New Roman" panose="02020603050405020304" pitchFamily="18" charset="0"/>
                                </a:rPr>
                                <m:t>𝑡</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Sub>
                                <m:sSub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a:latin typeface="Cambria Math" panose="02040503050406030204" pitchFamily="18" charset="0"/>
                                      <a:ea typeface="楷体" panose="02010609060101010101" pitchFamily="49" charset="-122"/>
                                      <a:cs typeface="Times New Roman" panose="02020603050405020304" pitchFamily="18" charset="0"/>
                                    </a:rPr>
                                    <m:t>𝜃</m:t>
                                  </m:r>
                                </m:e>
                                <m:sub>
                                  <m:r>
                                    <a:rPr lang="en-US" altLang="zh-CN" i="1">
                                      <a:latin typeface="Cambria Math" panose="02040503050406030204" pitchFamily="18" charset="0"/>
                                      <a:ea typeface="楷体" panose="02010609060101010101" pitchFamily="49" charset="-122"/>
                                      <a:cs typeface="Times New Roman" panose="02020603050405020304" pitchFamily="18" charset="0"/>
                                    </a:rPr>
                                    <m:t>0</m:t>
                                  </m:r>
                                </m:sub>
                              </m:sSub>
                            </m:e>
                          </m:d>
                        </m:e>
                      </m:func>
                      <m:func>
                        <m:func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uncPr>
                        <m:fName>
                          <m:r>
                            <m:rPr>
                              <m:sty m:val="p"/>
                            </m:rPr>
                            <a:rPr lang="en-US" altLang="zh-CN">
                              <a:latin typeface="Cambria Math" panose="02040503050406030204" pitchFamily="18" charset="0"/>
                              <a:ea typeface="楷体" panose="02010609060101010101" pitchFamily="49" charset="-122"/>
                              <a:cs typeface="Times New Roman" panose="02020603050405020304" pitchFamily="18" charset="0"/>
                            </a:rPr>
                            <m:t>sin</m:t>
                          </m:r>
                        </m:fName>
                        <m:e>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𝑘</m:t>
                                  </m:r>
                                  <m:r>
                                    <a:rPr lang="en-US" altLang="zh-CN" i="1">
                                      <a:latin typeface="Cambria Math" panose="02040503050406030204" pitchFamily="18" charset="0"/>
                                      <a:ea typeface="楷体" panose="02010609060101010101" pitchFamily="49" charset="-122"/>
                                      <a:cs typeface="Times New Roman" panose="02020603050405020304" pitchFamily="18" charset="0"/>
                                    </a:rPr>
                                    <m:t>𝜋</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𝑙</m:t>
                                  </m:r>
                                </m:den>
                              </m:f>
                              <m:r>
                                <a:rPr lang="en-US" altLang="zh-CN" i="1">
                                  <a:latin typeface="Cambria Math" panose="02040503050406030204" pitchFamily="18" charset="0"/>
                                  <a:ea typeface="楷体" panose="02010609060101010101" pitchFamily="49" charset="-122"/>
                                  <a:cs typeface="Times New Roman" panose="02020603050405020304" pitchFamily="18" charset="0"/>
                                </a:rPr>
                                <m:t>𝑥</m:t>
                              </m:r>
                            </m:e>
                          </m:d>
                        </m:e>
                      </m:func>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当</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变化时，每一点只有振幅差别，没有相位差别，波的左右位置没有改变，称为驻波</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驻波的本质是两个传播方向相反的波的迭加干涉，振幅极大的位置称为波腹，振幅为</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0</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的位移称为波节</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881423"/>
                <a:ext cx="7886700" cy="3295540"/>
              </a:xfrm>
              <a:blipFill>
                <a:blip r:embed="rId2"/>
                <a:stretch>
                  <a:fillRect l="-1391" r="-6105"/>
                </a:stretch>
              </a:blipFill>
            </p:spPr>
            <p:txBody>
              <a:bodyPr/>
              <a:lstStyle/>
              <a:p>
                <a:r>
                  <a:rPr lang="zh-CN" altLang="en-US">
                    <a:noFill/>
                  </a:rPr>
                  <a:t> </a:t>
                </a:r>
              </a:p>
            </p:txBody>
          </p:sp>
        </mc:Fallback>
      </mc:AlternateContent>
      <p:grpSp>
        <p:nvGrpSpPr>
          <p:cNvPr id="4" name="Group 4"/>
          <p:cNvGrpSpPr>
            <a:grpSpLocks noChangeAspect="1"/>
          </p:cNvGrpSpPr>
          <p:nvPr/>
        </p:nvGrpSpPr>
        <p:grpSpPr bwMode="auto">
          <a:xfrm>
            <a:off x="1333500" y="1747839"/>
            <a:ext cx="3109913" cy="511175"/>
            <a:chOff x="840" y="1101"/>
            <a:chExt cx="1959" cy="322"/>
          </a:xfrm>
        </p:grpSpPr>
        <p:sp>
          <p:nvSpPr>
            <p:cNvPr id="5" name="Freeform 6"/>
            <p:cNvSpPr>
              <a:spLocks/>
            </p:cNvSpPr>
            <p:nvPr/>
          </p:nvSpPr>
          <p:spPr bwMode="auto">
            <a:xfrm>
              <a:off x="859" y="1101"/>
              <a:ext cx="1921" cy="161"/>
            </a:xfrm>
            <a:custGeom>
              <a:avLst/>
              <a:gdLst>
                <a:gd name="T0" fmla="*/ 93 w 6000"/>
                <a:gd name="T1" fmla="*/ 475 h 500"/>
                <a:gd name="T2" fmla="*/ 234 w 6000"/>
                <a:gd name="T3" fmla="*/ 438 h 500"/>
                <a:gd name="T4" fmla="*/ 375 w 6000"/>
                <a:gd name="T5" fmla="*/ 402 h 500"/>
                <a:gd name="T6" fmla="*/ 515 w 6000"/>
                <a:gd name="T7" fmla="*/ 366 h 500"/>
                <a:gd name="T8" fmla="*/ 656 w 6000"/>
                <a:gd name="T9" fmla="*/ 331 h 500"/>
                <a:gd name="T10" fmla="*/ 796 w 6000"/>
                <a:gd name="T11" fmla="*/ 297 h 500"/>
                <a:gd name="T12" fmla="*/ 937 w 6000"/>
                <a:gd name="T13" fmla="*/ 264 h 500"/>
                <a:gd name="T14" fmla="*/ 1078 w 6000"/>
                <a:gd name="T15" fmla="*/ 232 h 500"/>
                <a:gd name="T16" fmla="*/ 1218 w 6000"/>
                <a:gd name="T17" fmla="*/ 202 h 500"/>
                <a:gd name="T18" fmla="*/ 1359 w 6000"/>
                <a:gd name="T19" fmla="*/ 173 h 500"/>
                <a:gd name="T20" fmla="*/ 1500 w 6000"/>
                <a:gd name="T21" fmla="*/ 146 h 500"/>
                <a:gd name="T22" fmla="*/ 1640 w 6000"/>
                <a:gd name="T23" fmla="*/ 121 h 500"/>
                <a:gd name="T24" fmla="*/ 1781 w 6000"/>
                <a:gd name="T25" fmla="*/ 98 h 500"/>
                <a:gd name="T26" fmla="*/ 1921 w 6000"/>
                <a:gd name="T27" fmla="*/ 77 h 500"/>
                <a:gd name="T28" fmla="*/ 2062 w 6000"/>
                <a:gd name="T29" fmla="*/ 59 h 500"/>
                <a:gd name="T30" fmla="*/ 2203 w 6000"/>
                <a:gd name="T31" fmla="*/ 42 h 500"/>
                <a:gd name="T32" fmla="*/ 2343 w 6000"/>
                <a:gd name="T33" fmla="*/ 29 h 500"/>
                <a:gd name="T34" fmla="*/ 2484 w 6000"/>
                <a:gd name="T35" fmla="*/ 18 h 500"/>
                <a:gd name="T36" fmla="*/ 2625 w 6000"/>
                <a:gd name="T37" fmla="*/ 9 h 500"/>
                <a:gd name="T38" fmla="*/ 2765 w 6000"/>
                <a:gd name="T39" fmla="*/ 3 h 500"/>
                <a:gd name="T40" fmla="*/ 2906 w 6000"/>
                <a:gd name="T41" fmla="*/ 0 h 500"/>
                <a:gd name="T42" fmla="*/ 3046 w 6000"/>
                <a:gd name="T43" fmla="*/ 0 h 500"/>
                <a:gd name="T44" fmla="*/ 3187 w 6000"/>
                <a:gd name="T45" fmla="*/ 2 h 500"/>
                <a:gd name="T46" fmla="*/ 3328 w 6000"/>
                <a:gd name="T47" fmla="*/ 7 h 500"/>
                <a:gd name="T48" fmla="*/ 3468 w 6000"/>
                <a:gd name="T49" fmla="*/ 14 h 500"/>
                <a:gd name="T50" fmla="*/ 3609 w 6000"/>
                <a:gd name="T51" fmla="*/ 25 h 500"/>
                <a:gd name="T52" fmla="*/ 3750 w 6000"/>
                <a:gd name="T53" fmla="*/ 38 h 500"/>
                <a:gd name="T54" fmla="*/ 3890 w 6000"/>
                <a:gd name="T55" fmla="*/ 53 h 500"/>
                <a:gd name="T56" fmla="*/ 4031 w 6000"/>
                <a:gd name="T57" fmla="*/ 71 h 500"/>
                <a:gd name="T58" fmla="*/ 4171 w 6000"/>
                <a:gd name="T59" fmla="*/ 91 h 500"/>
                <a:gd name="T60" fmla="*/ 4312 w 6000"/>
                <a:gd name="T61" fmla="*/ 113 h 500"/>
                <a:gd name="T62" fmla="*/ 4453 w 6000"/>
                <a:gd name="T63" fmla="*/ 137 h 500"/>
                <a:gd name="T64" fmla="*/ 4593 w 6000"/>
                <a:gd name="T65" fmla="*/ 164 h 500"/>
                <a:gd name="T66" fmla="*/ 4734 w 6000"/>
                <a:gd name="T67" fmla="*/ 192 h 500"/>
                <a:gd name="T68" fmla="*/ 4875 w 6000"/>
                <a:gd name="T69" fmla="*/ 222 h 500"/>
                <a:gd name="T70" fmla="*/ 5015 w 6000"/>
                <a:gd name="T71" fmla="*/ 253 h 500"/>
                <a:gd name="T72" fmla="*/ 5156 w 6000"/>
                <a:gd name="T73" fmla="*/ 286 h 500"/>
                <a:gd name="T74" fmla="*/ 5296 w 6000"/>
                <a:gd name="T75" fmla="*/ 320 h 500"/>
                <a:gd name="T76" fmla="*/ 5437 w 6000"/>
                <a:gd name="T77" fmla="*/ 354 h 500"/>
                <a:gd name="T78" fmla="*/ 5578 w 6000"/>
                <a:gd name="T79" fmla="*/ 390 h 500"/>
                <a:gd name="T80" fmla="*/ 5718 w 6000"/>
                <a:gd name="T81" fmla="*/ 426 h 500"/>
                <a:gd name="T82" fmla="*/ 5859 w 6000"/>
                <a:gd name="T83" fmla="*/ 463 h 500"/>
                <a:gd name="T84" fmla="*/ 6000 w 6000"/>
                <a:gd name="T85"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00" h="500">
                  <a:moveTo>
                    <a:pt x="0" y="500"/>
                  </a:moveTo>
                  <a:lnTo>
                    <a:pt x="46" y="487"/>
                  </a:lnTo>
                  <a:lnTo>
                    <a:pt x="93" y="475"/>
                  </a:lnTo>
                  <a:lnTo>
                    <a:pt x="140" y="463"/>
                  </a:lnTo>
                  <a:lnTo>
                    <a:pt x="187" y="450"/>
                  </a:lnTo>
                  <a:lnTo>
                    <a:pt x="234" y="438"/>
                  </a:lnTo>
                  <a:lnTo>
                    <a:pt x="281" y="426"/>
                  </a:lnTo>
                  <a:lnTo>
                    <a:pt x="328" y="414"/>
                  </a:lnTo>
                  <a:lnTo>
                    <a:pt x="375" y="402"/>
                  </a:lnTo>
                  <a:lnTo>
                    <a:pt x="421" y="390"/>
                  </a:lnTo>
                  <a:lnTo>
                    <a:pt x="468" y="378"/>
                  </a:lnTo>
                  <a:lnTo>
                    <a:pt x="515" y="366"/>
                  </a:lnTo>
                  <a:lnTo>
                    <a:pt x="562" y="354"/>
                  </a:lnTo>
                  <a:lnTo>
                    <a:pt x="609" y="343"/>
                  </a:lnTo>
                  <a:lnTo>
                    <a:pt x="656" y="331"/>
                  </a:lnTo>
                  <a:lnTo>
                    <a:pt x="703" y="320"/>
                  </a:lnTo>
                  <a:lnTo>
                    <a:pt x="750" y="308"/>
                  </a:lnTo>
                  <a:lnTo>
                    <a:pt x="796" y="297"/>
                  </a:lnTo>
                  <a:lnTo>
                    <a:pt x="843" y="286"/>
                  </a:lnTo>
                  <a:lnTo>
                    <a:pt x="890" y="275"/>
                  </a:lnTo>
                  <a:lnTo>
                    <a:pt x="937" y="264"/>
                  </a:lnTo>
                  <a:lnTo>
                    <a:pt x="984" y="253"/>
                  </a:lnTo>
                  <a:lnTo>
                    <a:pt x="1031" y="242"/>
                  </a:lnTo>
                  <a:lnTo>
                    <a:pt x="1078" y="232"/>
                  </a:lnTo>
                  <a:lnTo>
                    <a:pt x="1125" y="222"/>
                  </a:lnTo>
                  <a:lnTo>
                    <a:pt x="1171" y="212"/>
                  </a:lnTo>
                  <a:lnTo>
                    <a:pt x="1218" y="202"/>
                  </a:lnTo>
                  <a:lnTo>
                    <a:pt x="1265" y="192"/>
                  </a:lnTo>
                  <a:lnTo>
                    <a:pt x="1312" y="182"/>
                  </a:lnTo>
                  <a:lnTo>
                    <a:pt x="1359" y="173"/>
                  </a:lnTo>
                  <a:lnTo>
                    <a:pt x="1406" y="164"/>
                  </a:lnTo>
                  <a:lnTo>
                    <a:pt x="1453" y="155"/>
                  </a:lnTo>
                  <a:lnTo>
                    <a:pt x="1500" y="146"/>
                  </a:lnTo>
                  <a:lnTo>
                    <a:pt x="1546" y="137"/>
                  </a:lnTo>
                  <a:lnTo>
                    <a:pt x="1593" y="129"/>
                  </a:lnTo>
                  <a:lnTo>
                    <a:pt x="1640" y="121"/>
                  </a:lnTo>
                  <a:lnTo>
                    <a:pt x="1687" y="113"/>
                  </a:lnTo>
                  <a:lnTo>
                    <a:pt x="1734" y="105"/>
                  </a:lnTo>
                  <a:lnTo>
                    <a:pt x="1781" y="98"/>
                  </a:lnTo>
                  <a:lnTo>
                    <a:pt x="1828" y="91"/>
                  </a:lnTo>
                  <a:lnTo>
                    <a:pt x="1875" y="84"/>
                  </a:lnTo>
                  <a:lnTo>
                    <a:pt x="1921" y="77"/>
                  </a:lnTo>
                  <a:lnTo>
                    <a:pt x="1968" y="71"/>
                  </a:lnTo>
                  <a:lnTo>
                    <a:pt x="2015" y="64"/>
                  </a:lnTo>
                  <a:lnTo>
                    <a:pt x="2062" y="59"/>
                  </a:lnTo>
                  <a:lnTo>
                    <a:pt x="2109" y="53"/>
                  </a:lnTo>
                  <a:lnTo>
                    <a:pt x="2156" y="48"/>
                  </a:lnTo>
                  <a:lnTo>
                    <a:pt x="2203" y="42"/>
                  </a:lnTo>
                  <a:lnTo>
                    <a:pt x="2250" y="38"/>
                  </a:lnTo>
                  <a:lnTo>
                    <a:pt x="2296" y="33"/>
                  </a:lnTo>
                  <a:lnTo>
                    <a:pt x="2343" y="29"/>
                  </a:lnTo>
                  <a:lnTo>
                    <a:pt x="2390" y="25"/>
                  </a:lnTo>
                  <a:lnTo>
                    <a:pt x="2437" y="21"/>
                  </a:lnTo>
                  <a:lnTo>
                    <a:pt x="2484" y="18"/>
                  </a:lnTo>
                  <a:lnTo>
                    <a:pt x="2531" y="14"/>
                  </a:lnTo>
                  <a:lnTo>
                    <a:pt x="2578" y="12"/>
                  </a:lnTo>
                  <a:lnTo>
                    <a:pt x="2625" y="9"/>
                  </a:lnTo>
                  <a:lnTo>
                    <a:pt x="2671" y="7"/>
                  </a:lnTo>
                  <a:lnTo>
                    <a:pt x="2718" y="5"/>
                  </a:lnTo>
                  <a:lnTo>
                    <a:pt x="2765" y="3"/>
                  </a:lnTo>
                  <a:lnTo>
                    <a:pt x="2812" y="2"/>
                  </a:lnTo>
                  <a:lnTo>
                    <a:pt x="2859" y="1"/>
                  </a:lnTo>
                  <a:lnTo>
                    <a:pt x="2906" y="0"/>
                  </a:lnTo>
                  <a:lnTo>
                    <a:pt x="2953" y="0"/>
                  </a:lnTo>
                  <a:lnTo>
                    <a:pt x="3000" y="0"/>
                  </a:lnTo>
                  <a:lnTo>
                    <a:pt x="3046" y="0"/>
                  </a:lnTo>
                  <a:lnTo>
                    <a:pt x="3093" y="0"/>
                  </a:lnTo>
                  <a:lnTo>
                    <a:pt x="3140" y="1"/>
                  </a:lnTo>
                  <a:lnTo>
                    <a:pt x="3187" y="2"/>
                  </a:lnTo>
                  <a:lnTo>
                    <a:pt x="3234" y="3"/>
                  </a:lnTo>
                  <a:lnTo>
                    <a:pt x="3281" y="5"/>
                  </a:lnTo>
                  <a:lnTo>
                    <a:pt x="3328" y="7"/>
                  </a:lnTo>
                  <a:lnTo>
                    <a:pt x="3375" y="9"/>
                  </a:lnTo>
                  <a:lnTo>
                    <a:pt x="3421" y="12"/>
                  </a:lnTo>
                  <a:lnTo>
                    <a:pt x="3468" y="14"/>
                  </a:lnTo>
                  <a:lnTo>
                    <a:pt x="3515" y="18"/>
                  </a:lnTo>
                  <a:lnTo>
                    <a:pt x="3562" y="21"/>
                  </a:lnTo>
                  <a:lnTo>
                    <a:pt x="3609" y="25"/>
                  </a:lnTo>
                  <a:lnTo>
                    <a:pt x="3656" y="29"/>
                  </a:lnTo>
                  <a:lnTo>
                    <a:pt x="3703" y="33"/>
                  </a:lnTo>
                  <a:lnTo>
                    <a:pt x="3750" y="38"/>
                  </a:lnTo>
                  <a:lnTo>
                    <a:pt x="3796" y="42"/>
                  </a:lnTo>
                  <a:lnTo>
                    <a:pt x="3843" y="48"/>
                  </a:lnTo>
                  <a:lnTo>
                    <a:pt x="3890" y="53"/>
                  </a:lnTo>
                  <a:lnTo>
                    <a:pt x="3937" y="59"/>
                  </a:lnTo>
                  <a:lnTo>
                    <a:pt x="3984" y="64"/>
                  </a:lnTo>
                  <a:lnTo>
                    <a:pt x="4031" y="71"/>
                  </a:lnTo>
                  <a:lnTo>
                    <a:pt x="4078" y="77"/>
                  </a:lnTo>
                  <a:lnTo>
                    <a:pt x="4125" y="84"/>
                  </a:lnTo>
                  <a:lnTo>
                    <a:pt x="4171" y="91"/>
                  </a:lnTo>
                  <a:lnTo>
                    <a:pt x="4218" y="98"/>
                  </a:lnTo>
                  <a:lnTo>
                    <a:pt x="4265" y="105"/>
                  </a:lnTo>
                  <a:lnTo>
                    <a:pt x="4312" y="113"/>
                  </a:lnTo>
                  <a:lnTo>
                    <a:pt x="4359" y="121"/>
                  </a:lnTo>
                  <a:lnTo>
                    <a:pt x="4406" y="129"/>
                  </a:lnTo>
                  <a:lnTo>
                    <a:pt x="4453" y="137"/>
                  </a:lnTo>
                  <a:lnTo>
                    <a:pt x="4500" y="146"/>
                  </a:lnTo>
                  <a:lnTo>
                    <a:pt x="4546" y="155"/>
                  </a:lnTo>
                  <a:lnTo>
                    <a:pt x="4593" y="164"/>
                  </a:lnTo>
                  <a:lnTo>
                    <a:pt x="4640" y="173"/>
                  </a:lnTo>
                  <a:lnTo>
                    <a:pt x="4687" y="182"/>
                  </a:lnTo>
                  <a:lnTo>
                    <a:pt x="4734" y="192"/>
                  </a:lnTo>
                  <a:lnTo>
                    <a:pt x="4781" y="202"/>
                  </a:lnTo>
                  <a:lnTo>
                    <a:pt x="4828" y="212"/>
                  </a:lnTo>
                  <a:lnTo>
                    <a:pt x="4875" y="222"/>
                  </a:lnTo>
                  <a:lnTo>
                    <a:pt x="4921" y="232"/>
                  </a:lnTo>
                  <a:lnTo>
                    <a:pt x="4968" y="242"/>
                  </a:lnTo>
                  <a:lnTo>
                    <a:pt x="5015" y="253"/>
                  </a:lnTo>
                  <a:lnTo>
                    <a:pt x="5062" y="264"/>
                  </a:lnTo>
                  <a:lnTo>
                    <a:pt x="5109" y="275"/>
                  </a:lnTo>
                  <a:lnTo>
                    <a:pt x="5156" y="286"/>
                  </a:lnTo>
                  <a:lnTo>
                    <a:pt x="5203" y="297"/>
                  </a:lnTo>
                  <a:lnTo>
                    <a:pt x="5250" y="308"/>
                  </a:lnTo>
                  <a:lnTo>
                    <a:pt x="5296" y="320"/>
                  </a:lnTo>
                  <a:lnTo>
                    <a:pt x="5343" y="331"/>
                  </a:lnTo>
                  <a:lnTo>
                    <a:pt x="5390" y="343"/>
                  </a:lnTo>
                  <a:lnTo>
                    <a:pt x="5437" y="354"/>
                  </a:lnTo>
                  <a:lnTo>
                    <a:pt x="5484" y="366"/>
                  </a:lnTo>
                  <a:lnTo>
                    <a:pt x="5531" y="378"/>
                  </a:lnTo>
                  <a:lnTo>
                    <a:pt x="5578" y="390"/>
                  </a:lnTo>
                  <a:lnTo>
                    <a:pt x="5625" y="402"/>
                  </a:lnTo>
                  <a:lnTo>
                    <a:pt x="5671" y="414"/>
                  </a:lnTo>
                  <a:lnTo>
                    <a:pt x="5718" y="426"/>
                  </a:lnTo>
                  <a:lnTo>
                    <a:pt x="5765" y="438"/>
                  </a:lnTo>
                  <a:lnTo>
                    <a:pt x="5812" y="450"/>
                  </a:lnTo>
                  <a:lnTo>
                    <a:pt x="5859" y="463"/>
                  </a:lnTo>
                  <a:lnTo>
                    <a:pt x="5906" y="475"/>
                  </a:lnTo>
                  <a:lnTo>
                    <a:pt x="5953" y="487"/>
                  </a:lnTo>
                  <a:lnTo>
                    <a:pt x="6000" y="500"/>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7"/>
            <p:cNvSpPr>
              <a:spLocks/>
            </p:cNvSpPr>
            <p:nvPr/>
          </p:nvSpPr>
          <p:spPr bwMode="auto">
            <a:xfrm>
              <a:off x="859" y="1262"/>
              <a:ext cx="1921" cy="161"/>
            </a:xfrm>
            <a:custGeom>
              <a:avLst/>
              <a:gdLst>
                <a:gd name="T0" fmla="*/ 93 w 6000"/>
                <a:gd name="T1" fmla="*/ 24 h 500"/>
                <a:gd name="T2" fmla="*/ 234 w 6000"/>
                <a:gd name="T3" fmla="*/ 61 h 500"/>
                <a:gd name="T4" fmla="*/ 375 w 6000"/>
                <a:gd name="T5" fmla="*/ 97 h 500"/>
                <a:gd name="T6" fmla="*/ 515 w 6000"/>
                <a:gd name="T7" fmla="*/ 133 h 500"/>
                <a:gd name="T8" fmla="*/ 656 w 6000"/>
                <a:gd name="T9" fmla="*/ 168 h 500"/>
                <a:gd name="T10" fmla="*/ 796 w 6000"/>
                <a:gd name="T11" fmla="*/ 202 h 500"/>
                <a:gd name="T12" fmla="*/ 937 w 6000"/>
                <a:gd name="T13" fmla="*/ 235 h 500"/>
                <a:gd name="T14" fmla="*/ 1078 w 6000"/>
                <a:gd name="T15" fmla="*/ 267 h 500"/>
                <a:gd name="T16" fmla="*/ 1218 w 6000"/>
                <a:gd name="T17" fmla="*/ 297 h 500"/>
                <a:gd name="T18" fmla="*/ 1359 w 6000"/>
                <a:gd name="T19" fmla="*/ 326 h 500"/>
                <a:gd name="T20" fmla="*/ 1500 w 6000"/>
                <a:gd name="T21" fmla="*/ 353 h 500"/>
                <a:gd name="T22" fmla="*/ 1640 w 6000"/>
                <a:gd name="T23" fmla="*/ 378 h 500"/>
                <a:gd name="T24" fmla="*/ 1781 w 6000"/>
                <a:gd name="T25" fmla="*/ 401 h 500"/>
                <a:gd name="T26" fmla="*/ 1921 w 6000"/>
                <a:gd name="T27" fmla="*/ 422 h 500"/>
                <a:gd name="T28" fmla="*/ 2062 w 6000"/>
                <a:gd name="T29" fmla="*/ 440 h 500"/>
                <a:gd name="T30" fmla="*/ 2203 w 6000"/>
                <a:gd name="T31" fmla="*/ 457 h 500"/>
                <a:gd name="T32" fmla="*/ 2343 w 6000"/>
                <a:gd name="T33" fmla="*/ 470 h 500"/>
                <a:gd name="T34" fmla="*/ 2484 w 6000"/>
                <a:gd name="T35" fmla="*/ 481 h 500"/>
                <a:gd name="T36" fmla="*/ 2625 w 6000"/>
                <a:gd name="T37" fmla="*/ 490 h 500"/>
                <a:gd name="T38" fmla="*/ 2765 w 6000"/>
                <a:gd name="T39" fmla="*/ 496 h 500"/>
                <a:gd name="T40" fmla="*/ 2906 w 6000"/>
                <a:gd name="T41" fmla="*/ 499 h 500"/>
                <a:gd name="T42" fmla="*/ 3046 w 6000"/>
                <a:gd name="T43" fmla="*/ 499 h 500"/>
                <a:gd name="T44" fmla="*/ 3187 w 6000"/>
                <a:gd name="T45" fmla="*/ 497 h 500"/>
                <a:gd name="T46" fmla="*/ 3328 w 6000"/>
                <a:gd name="T47" fmla="*/ 492 h 500"/>
                <a:gd name="T48" fmla="*/ 3468 w 6000"/>
                <a:gd name="T49" fmla="*/ 485 h 500"/>
                <a:gd name="T50" fmla="*/ 3609 w 6000"/>
                <a:gd name="T51" fmla="*/ 474 h 500"/>
                <a:gd name="T52" fmla="*/ 3750 w 6000"/>
                <a:gd name="T53" fmla="*/ 461 h 500"/>
                <a:gd name="T54" fmla="*/ 3890 w 6000"/>
                <a:gd name="T55" fmla="*/ 446 h 500"/>
                <a:gd name="T56" fmla="*/ 4031 w 6000"/>
                <a:gd name="T57" fmla="*/ 428 h 500"/>
                <a:gd name="T58" fmla="*/ 4171 w 6000"/>
                <a:gd name="T59" fmla="*/ 408 h 500"/>
                <a:gd name="T60" fmla="*/ 4312 w 6000"/>
                <a:gd name="T61" fmla="*/ 386 h 500"/>
                <a:gd name="T62" fmla="*/ 4453 w 6000"/>
                <a:gd name="T63" fmla="*/ 362 h 500"/>
                <a:gd name="T64" fmla="*/ 4593 w 6000"/>
                <a:gd name="T65" fmla="*/ 335 h 500"/>
                <a:gd name="T66" fmla="*/ 4734 w 6000"/>
                <a:gd name="T67" fmla="*/ 307 h 500"/>
                <a:gd name="T68" fmla="*/ 4875 w 6000"/>
                <a:gd name="T69" fmla="*/ 277 h 500"/>
                <a:gd name="T70" fmla="*/ 5015 w 6000"/>
                <a:gd name="T71" fmla="*/ 246 h 500"/>
                <a:gd name="T72" fmla="*/ 5156 w 6000"/>
                <a:gd name="T73" fmla="*/ 213 h 500"/>
                <a:gd name="T74" fmla="*/ 5296 w 6000"/>
                <a:gd name="T75" fmla="*/ 179 h 500"/>
                <a:gd name="T76" fmla="*/ 5437 w 6000"/>
                <a:gd name="T77" fmla="*/ 145 h 500"/>
                <a:gd name="T78" fmla="*/ 5578 w 6000"/>
                <a:gd name="T79" fmla="*/ 109 h 500"/>
                <a:gd name="T80" fmla="*/ 5718 w 6000"/>
                <a:gd name="T81" fmla="*/ 73 h 500"/>
                <a:gd name="T82" fmla="*/ 5859 w 6000"/>
                <a:gd name="T83" fmla="*/ 36 h 500"/>
                <a:gd name="T84" fmla="*/ 6000 w 6000"/>
                <a:gd name="T85" fmla="*/ 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00" h="500">
                  <a:moveTo>
                    <a:pt x="0" y="0"/>
                  </a:moveTo>
                  <a:lnTo>
                    <a:pt x="46" y="12"/>
                  </a:lnTo>
                  <a:lnTo>
                    <a:pt x="93" y="24"/>
                  </a:lnTo>
                  <a:lnTo>
                    <a:pt x="140" y="36"/>
                  </a:lnTo>
                  <a:lnTo>
                    <a:pt x="187" y="49"/>
                  </a:lnTo>
                  <a:lnTo>
                    <a:pt x="234" y="61"/>
                  </a:lnTo>
                  <a:lnTo>
                    <a:pt x="281" y="73"/>
                  </a:lnTo>
                  <a:lnTo>
                    <a:pt x="328" y="85"/>
                  </a:lnTo>
                  <a:lnTo>
                    <a:pt x="375" y="97"/>
                  </a:lnTo>
                  <a:lnTo>
                    <a:pt x="421" y="109"/>
                  </a:lnTo>
                  <a:lnTo>
                    <a:pt x="468" y="121"/>
                  </a:lnTo>
                  <a:lnTo>
                    <a:pt x="515" y="133"/>
                  </a:lnTo>
                  <a:lnTo>
                    <a:pt x="562" y="145"/>
                  </a:lnTo>
                  <a:lnTo>
                    <a:pt x="609" y="156"/>
                  </a:lnTo>
                  <a:lnTo>
                    <a:pt x="656" y="168"/>
                  </a:lnTo>
                  <a:lnTo>
                    <a:pt x="703" y="179"/>
                  </a:lnTo>
                  <a:lnTo>
                    <a:pt x="750" y="191"/>
                  </a:lnTo>
                  <a:lnTo>
                    <a:pt x="796" y="202"/>
                  </a:lnTo>
                  <a:lnTo>
                    <a:pt x="843" y="213"/>
                  </a:lnTo>
                  <a:lnTo>
                    <a:pt x="890" y="224"/>
                  </a:lnTo>
                  <a:lnTo>
                    <a:pt x="937" y="235"/>
                  </a:lnTo>
                  <a:lnTo>
                    <a:pt x="984" y="246"/>
                  </a:lnTo>
                  <a:lnTo>
                    <a:pt x="1031" y="257"/>
                  </a:lnTo>
                  <a:lnTo>
                    <a:pt x="1078" y="267"/>
                  </a:lnTo>
                  <a:lnTo>
                    <a:pt x="1125" y="277"/>
                  </a:lnTo>
                  <a:lnTo>
                    <a:pt x="1171" y="287"/>
                  </a:lnTo>
                  <a:lnTo>
                    <a:pt x="1218" y="297"/>
                  </a:lnTo>
                  <a:lnTo>
                    <a:pt x="1265" y="307"/>
                  </a:lnTo>
                  <a:lnTo>
                    <a:pt x="1312" y="317"/>
                  </a:lnTo>
                  <a:lnTo>
                    <a:pt x="1359" y="326"/>
                  </a:lnTo>
                  <a:lnTo>
                    <a:pt x="1406" y="335"/>
                  </a:lnTo>
                  <a:lnTo>
                    <a:pt x="1453" y="344"/>
                  </a:lnTo>
                  <a:lnTo>
                    <a:pt x="1500" y="353"/>
                  </a:lnTo>
                  <a:lnTo>
                    <a:pt x="1546" y="362"/>
                  </a:lnTo>
                  <a:lnTo>
                    <a:pt x="1593" y="370"/>
                  </a:lnTo>
                  <a:lnTo>
                    <a:pt x="1640" y="378"/>
                  </a:lnTo>
                  <a:lnTo>
                    <a:pt x="1687" y="386"/>
                  </a:lnTo>
                  <a:lnTo>
                    <a:pt x="1734" y="394"/>
                  </a:lnTo>
                  <a:lnTo>
                    <a:pt x="1781" y="401"/>
                  </a:lnTo>
                  <a:lnTo>
                    <a:pt x="1828" y="408"/>
                  </a:lnTo>
                  <a:lnTo>
                    <a:pt x="1875" y="415"/>
                  </a:lnTo>
                  <a:lnTo>
                    <a:pt x="1921" y="422"/>
                  </a:lnTo>
                  <a:lnTo>
                    <a:pt x="1968" y="428"/>
                  </a:lnTo>
                  <a:lnTo>
                    <a:pt x="2015" y="435"/>
                  </a:lnTo>
                  <a:lnTo>
                    <a:pt x="2062" y="440"/>
                  </a:lnTo>
                  <a:lnTo>
                    <a:pt x="2109" y="446"/>
                  </a:lnTo>
                  <a:lnTo>
                    <a:pt x="2156" y="451"/>
                  </a:lnTo>
                  <a:lnTo>
                    <a:pt x="2203" y="457"/>
                  </a:lnTo>
                  <a:lnTo>
                    <a:pt x="2250" y="461"/>
                  </a:lnTo>
                  <a:lnTo>
                    <a:pt x="2296" y="466"/>
                  </a:lnTo>
                  <a:lnTo>
                    <a:pt x="2343" y="470"/>
                  </a:lnTo>
                  <a:lnTo>
                    <a:pt x="2390" y="474"/>
                  </a:lnTo>
                  <a:lnTo>
                    <a:pt x="2437" y="478"/>
                  </a:lnTo>
                  <a:lnTo>
                    <a:pt x="2484" y="481"/>
                  </a:lnTo>
                  <a:lnTo>
                    <a:pt x="2531" y="485"/>
                  </a:lnTo>
                  <a:lnTo>
                    <a:pt x="2578" y="487"/>
                  </a:lnTo>
                  <a:lnTo>
                    <a:pt x="2625" y="490"/>
                  </a:lnTo>
                  <a:lnTo>
                    <a:pt x="2671" y="492"/>
                  </a:lnTo>
                  <a:lnTo>
                    <a:pt x="2718" y="494"/>
                  </a:lnTo>
                  <a:lnTo>
                    <a:pt x="2765" y="496"/>
                  </a:lnTo>
                  <a:lnTo>
                    <a:pt x="2812" y="497"/>
                  </a:lnTo>
                  <a:lnTo>
                    <a:pt x="2859" y="498"/>
                  </a:lnTo>
                  <a:lnTo>
                    <a:pt x="2906" y="499"/>
                  </a:lnTo>
                  <a:lnTo>
                    <a:pt x="2953" y="499"/>
                  </a:lnTo>
                  <a:lnTo>
                    <a:pt x="3000" y="500"/>
                  </a:lnTo>
                  <a:lnTo>
                    <a:pt x="3046" y="499"/>
                  </a:lnTo>
                  <a:lnTo>
                    <a:pt x="3093" y="499"/>
                  </a:lnTo>
                  <a:lnTo>
                    <a:pt x="3140" y="498"/>
                  </a:lnTo>
                  <a:lnTo>
                    <a:pt x="3187" y="497"/>
                  </a:lnTo>
                  <a:lnTo>
                    <a:pt x="3234" y="496"/>
                  </a:lnTo>
                  <a:lnTo>
                    <a:pt x="3281" y="494"/>
                  </a:lnTo>
                  <a:lnTo>
                    <a:pt x="3328" y="492"/>
                  </a:lnTo>
                  <a:lnTo>
                    <a:pt x="3375" y="490"/>
                  </a:lnTo>
                  <a:lnTo>
                    <a:pt x="3421" y="487"/>
                  </a:lnTo>
                  <a:lnTo>
                    <a:pt x="3468" y="485"/>
                  </a:lnTo>
                  <a:lnTo>
                    <a:pt x="3515" y="481"/>
                  </a:lnTo>
                  <a:lnTo>
                    <a:pt x="3562" y="478"/>
                  </a:lnTo>
                  <a:lnTo>
                    <a:pt x="3609" y="474"/>
                  </a:lnTo>
                  <a:lnTo>
                    <a:pt x="3656" y="470"/>
                  </a:lnTo>
                  <a:lnTo>
                    <a:pt x="3703" y="466"/>
                  </a:lnTo>
                  <a:lnTo>
                    <a:pt x="3750" y="461"/>
                  </a:lnTo>
                  <a:lnTo>
                    <a:pt x="3796" y="457"/>
                  </a:lnTo>
                  <a:lnTo>
                    <a:pt x="3843" y="451"/>
                  </a:lnTo>
                  <a:lnTo>
                    <a:pt x="3890" y="446"/>
                  </a:lnTo>
                  <a:lnTo>
                    <a:pt x="3937" y="440"/>
                  </a:lnTo>
                  <a:lnTo>
                    <a:pt x="3984" y="435"/>
                  </a:lnTo>
                  <a:lnTo>
                    <a:pt x="4031" y="428"/>
                  </a:lnTo>
                  <a:lnTo>
                    <a:pt x="4078" y="422"/>
                  </a:lnTo>
                  <a:lnTo>
                    <a:pt x="4125" y="415"/>
                  </a:lnTo>
                  <a:lnTo>
                    <a:pt x="4171" y="408"/>
                  </a:lnTo>
                  <a:lnTo>
                    <a:pt x="4218" y="401"/>
                  </a:lnTo>
                  <a:lnTo>
                    <a:pt x="4265" y="394"/>
                  </a:lnTo>
                  <a:lnTo>
                    <a:pt x="4312" y="386"/>
                  </a:lnTo>
                  <a:lnTo>
                    <a:pt x="4359" y="378"/>
                  </a:lnTo>
                  <a:lnTo>
                    <a:pt x="4406" y="370"/>
                  </a:lnTo>
                  <a:lnTo>
                    <a:pt x="4453" y="362"/>
                  </a:lnTo>
                  <a:lnTo>
                    <a:pt x="4500" y="353"/>
                  </a:lnTo>
                  <a:lnTo>
                    <a:pt x="4546" y="344"/>
                  </a:lnTo>
                  <a:lnTo>
                    <a:pt x="4593" y="335"/>
                  </a:lnTo>
                  <a:lnTo>
                    <a:pt x="4640" y="326"/>
                  </a:lnTo>
                  <a:lnTo>
                    <a:pt x="4687" y="317"/>
                  </a:lnTo>
                  <a:lnTo>
                    <a:pt x="4734" y="307"/>
                  </a:lnTo>
                  <a:lnTo>
                    <a:pt x="4781" y="297"/>
                  </a:lnTo>
                  <a:lnTo>
                    <a:pt x="4828" y="287"/>
                  </a:lnTo>
                  <a:lnTo>
                    <a:pt x="4875" y="277"/>
                  </a:lnTo>
                  <a:lnTo>
                    <a:pt x="4921" y="267"/>
                  </a:lnTo>
                  <a:lnTo>
                    <a:pt x="4968" y="257"/>
                  </a:lnTo>
                  <a:lnTo>
                    <a:pt x="5015" y="246"/>
                  </a:lnTo>
                  <a:lnTo>
                    <a:pt x="5062" y="235"/>
                  </a:lnTo>
                  <a:lnTo>
                    <a:pt x="5109" y="224"/>
                  </a:lnTo>
                  <a:lnTo>
                    <a:pt x="5156" y="213"/>
                  </a:lnTo>
                  <a:lnTo>
                    <a:pt x="5203" y="202"/>
                  </a:lnTo>
                  <a:lnTo>
                    <a:pt x="5250" y="191"/>
                  </a:lnTo>
                  <a:lnTo>
                    <a:pt x="5296" y="179"/>
                  </a:lnTo>
                  <a:lnTo>
                    <a:pt x="5343" y="168"/>
                  </a:lnTo>
                  <a:lnTo>
                    <a:pt x="5390" y="156"/>
                  </a:lnTo>
                  <a:lnTo>
                    <a:pt x="5437" y="145"/>
                  </a:lnTo>
                  <a:lnTo>
                    <a:pt x="5484" y="133"/>
                  </a:lnTo>
                  <a:lnTo>
                    <a:pt x="5531" y="121"/>
                  </a:lnTo>
                  <a:lnTo>
                    <a:pt x="5578" y="109"/>
                  </a:lnTo>
                  <a:lnTo>
                    <a:pt x="5625" y="97"/>
                  </a:lnTo>
                  <a:lnTo>
                    <a:pt x="5671" y="85"/>
                  </a:lnTo>
                  <a:lnTo>
                    <a:pt x="5718" y="73"/>
                  </a:lnTo>
                  <a:lnTo>
                    <a:pt x="5765" y="61"/>
                  </a:lnTo>
                  <a:lnTo>
                    <a:pt x="5812" y="49"/>
                  </a:lnTo>
                  <a:lnTo>
                    <a:pt x="5859" y="36"/>
                  </a:lnTo>
                  <a:lnTo>
                    <a:pt x="5906" y="24"/>
                  </a:lnTo>
                  <a:lnTo>
                    <a:pt x="5953" y="12"/>
                  </a:lnTo>
                  <a:lnTo>
                    <a:pt x="6000" y="0"/>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Oval 14"/>
            <p:cNvSpPr>
              <a:spLocks noChangeArrowheads="1"/>
            </p:cNvSpPr>
            <p:nvPr/>
          </p:nvSpPr>
          <p:spPr bwMode="auto">
            <a:xfrm>
              <a:off x="840" y="1243"/>
              <a:ext cx="38" cy="38"/>
            </a:xfrm>
            <a:prstGeom prst="ellipse">
              <a:avLst/>
            </a:prstGeom>
            <a:solidFill>
              <a:srgbClr val="FFFFFF"/>
            </a:solidFill>
            <a:ln w="1587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Oval 15"/>
            <p:cNvSpPr>
              <a:spLocks noChangeArrowheads="1"/>
            </p:cNvSpPr>
            <p:nvPr/>
          </p:nvSpPr>
          <p:spPr bwMode="auto">
            <a:xfrm>
              <a:off x="840" y="1243"/>
              <a:ext cx="38" cy="38"/>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Oval 16"/>
            <p:cNvSpPr>
              <a:spLocks noChangeArrowheads="1"/>
            </p:cNvSpPr>
            <p:nvPr/>
          </p:nvSpPr>
          <p:spPr bwMode="auto">
            <a:xfrm>
              <a:off x="2761" y="1243"/>
              <a:ext cx="38" cy="38"/>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Oval 17"/>
            <p:cNvSpPr>
              <a:spLocks noChangeArrowheads="1"/>
            </p:cNvSpPr>
            <p:nvPr/>
          </p:nvSpPr>
          <p:spPr bwMode="auto">
            <a:xfrm>
              <a:off x="2761" y="1243"/>
              <a:ext cx="38" cy="38"/>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1" name="Group 20"/>
          <p:cNvGrpSpPr>
            <a:grpSpLocks noChangeAspect="1"/>
          </p:cNvGrpSpPr>
          <p:nvPr/>
        </p:nvGrpSpPr>
        <p:grpSpPr bwMode="auto">
          <a:xfrm>
            <a:off x="4724401" y="1743077"/>
            <a:ext cx="3109913" cy="509588"/>
            <a:chOff x="2976" y="1098"/>
            <a:chExt cx="1959" cy="321"/>
          </a:xfrm>
        </p:grpSpPr>
        <p:sp>
          <p:nvSpPr>
            <p:cNvPr id="12" name="Freeform 24"/>
            <p:cNvSpPr>
              <a:spLocks/>
            </p:cNvSpPr>
            <p:nvPr/>
          </p:nvSpPr>
          <p:spPr bwMode="auto">
            <a:xfrm>
              <a:off x="2995" y="1098"/>
              <a:ext cx="1921" cy="321"/>
            </a:xfrm>
            <a:custGeom>
              <a:avLst/>
              <a:gdLst>
                <a:gd name="T0" fmla="*/ 93 w 6000"/>
                <a:gd name="T1" fmla="*/ 549 h 1000"/>
                <a:gd name="T2" fmla="*/ 234 w 6000"/>
                <a:gd name="T3" fmla="*/ 621 h 1000"/>
                <a:gd name="T4" fmla="*/ 375 w 6000"/>
                <a:gd name="T5" fmla="*/ 691 h 1000"/>
                <a:gd name="T6" fmla="*/ 515 w 6000"/>
                <a:gd name="T7" fmla="*/ 757 h 1000"/>
                <a:gd name="T8" fmla="*/ 656 w 6000"/>
                <a:gd name="T9" fmla="*/ 817 h 1000"/>
                <a:gd name="T10" fmla="*/ 796 w 6000"/>
                <a:gd name="T11" fmla="*/ 870 h 1000"/>
                <a:gd name="T12" fmla="*/ 937 w 6000"/>
                <a:gd name="T13" fmla="*/ 915 h 1000"/>
                <a:gd name="T14" fmla="*/ 1078 w 6000"/>
                <a:gd name="T15" fmla="*/ 951 h 1000"/>
                <a:gd name="T16" fmla="*/ 1218 w 6000"/>
                <a:gd name="T17" fmla="*/ 978 h 1000"/>
                <a:gd name="T18" fmla="*/ 1359 w 6000"/>
                <a:gd name="T19" fmla="*/ 994 h 1000"/>
                <a:gd name="T20" fmla="*/ 1500 w 6000"/>
                <a:gd name="T21" fmla="*/ 1000 h 1000"/>
                <a:gd name="T22" fmla="*/ 1640 w 6000"/>
                <a:gd name="T23" fmla="*/ 994 h 1000"/>
                <a:gd name="T24" fmla="*/ 1781 w 6000"/>
                <a:gd name="T25" fmla="*/ 978 h 1000"/>
                <a:gd name="T26" fmla="*/ 1921 w 6000"/>
                <a:gd name="T27" fmla="*/ 951 h 1000"/>
                <a:gd name="T28" fmla="*/ 2062 w 6000"/>
                <a:gd name="T29" fmla="*/ 915 h 1000"/>
                <a:gd name="T30" fmla="*/ 2203 w 6000"/>
                <a:gd name="T31" fmla="*/ 870 h 1000"/>
                <a:gd name="T32" fmla="*/ 2343 w 6000"/>
                <a:gd name="T33" fmla="*/ 817 h 1000"/>
                <a:gd name="T34" fmla="*/ 2484 w 6000"/>
                <a:gd name="T35" fmla="*/ 757 h 1000"/>
                <a:gd name="T36" fmla="*/ 2625 w 6000"/>
                <a:gd name="T37" fmla="*/ 691 h 1000"/>
                <a:gd name="T38" fmla="*/ 2765 w 6000"/>
                <a:gd name="T39" fmla="*/ 621 h 1000"/>
                <a:gd name="T40" fmla="*/ 2906 w 6000"/>
                <a:gd name="T41" fmla="*/ 549 h 1000"/>
                <a:gd name="T42" fmla="*/ 3046 w 6000"/>
                <a:gd name="T43" fmla="*/ 475 h 1000"/>
                <a:gd name="T44" fmla="*/ 3187 w 6000"/>
                <a:gd name="T45" fmla="*/ 402 h 1000"/>
                <a:gd name="T46" fmla="*/ 3328 w 6000"/>
                <a:gd name="T47" fmla="*/ 331 h 1000"/>
                <a:gd name="T48" fmla="*/ 3468 w 6000"/>
                <a:gd name="T49" fmla="*/ 264 h 1000"/>
                <a:gd name="T50" fmla="*/ 3609 w 6000"/>
                <a:gd name="T51" fmla="*/ 202 h 1000"/>
                <a:gd name="T52" fmla="*/ 3750 w 6000"/>
                <a:gd name="T53" fmla="*/ 146 h 1000"/>
                <a:gd name="T54" fmla="*/ 3890 w 6000"/>
                <a:gd name="T55" fmla="*/ 98 h 1000"/>
                <a:gd name="T56" fmla="*/ 4031 w 6000"/>
                <a:gd name="T57" fmla="*/ 59 h 1000"/>
                <a:gd name="T58" fmla="*/ 4171 w 6000"/>
                <a:gd name="T59" fmla="*/ 29 h 1000"/>
                <a:gd name="T60" fmla="*/ 4312 w 6000"/>
                <a:gd name="T61" fmla="*/ 9 h 1000"/>
                <a:gd name="T62" fmla="*/ 4453 w 6000"/>
                <a:gd name="T63" fmla="*/ 0 h 1000"/>
                <a:gd name="T64" fmla="*/ 4593 w 6000"/>
                <a:gd name="T65" fmla="*/ 2 h 1000"/>
                <a:gd name="T66" fmla="*/ 4734 w 6000"/>
                <a:gd name="T67" fmla="*/ 14 h 1000"/>
                <a:gd name="T68" fmla="*/ 4875 w 6000"/>
                <a:gd name="T69" fmla="*/ 38 h 1000"/>
                <a:gd name="T70" fmla="*/ 5015 w 6000"/>
                <a:gd name="T71" fmla="*/ 71 h 1000"/>
                <a:gd name="T72" fmla="*/ 5156 w 6000"/>
                <a:gd name="T73" fmla="*/ 113 h 1000"/>
                <a:gd name="T74" fmla="*/ 5296 w 6000"/>
                <a:gd name="T75" fmla="*/ 164 h 1000"/>
                <a:gd name="T76" fmla="*/ 5437 w 6000"/>
                <a:gd name="T77" fmla="*/ 222 h 1000"/>
                <a:gd name="T78" fmla="*/ 5578 w 6000"/>
                <a:gd name="T79" fmla="*/ 286 h 1000"/>
                <a:gd name="T80" fmla="*/ 5718 w 6000"/>
                <a:gd name="T81" fmla="*/ 354 h 1000"/>
                <a:gd name="T82" fmla="*/ 5859 w 6000"/>
                <a:gd name="T83" fmla="*/ 426 h 1000"/>
                <a:gd name="T84" fmla="*/ 6000 w 6000"/>
                <a:gd name="T85" fmla="*/ 500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00" h="1000">
                  <a:moveTo>
                    <a:pt x="0" y="500"/>
                  </a:moveTo>
                  <a:lnTo>
                    <a:pt x="46" y="524"/>
                  </a:lnTo>
                  <a:lnTo>
                    <a:pt x="93" y="549"/>
                  </a:lnTo>
                  <a:lnTo>
                    <a:pt x="140" y="573"/>
                  </a:lnTo>
                  <a:lnTo>
                    <a:pt x="187" y="597"/>
                  </a:lnTo>
                  <a:lnTo>
                    <a:pt x="234" y="621"/>
                  </a:lnTo>
                  <a:lnTo>
                    <a:pt x="281" y="645"/>
                  </a:lnTo>
                  <a:lnTo>
                    <a:pt x="328" y="668"/>
                  </a:lnTo>
                  <a:lnTo>
                    <a:pt x="375" y="691"/>
                  </a:lnTo>
                  <a:lnTo>
                    <a:pt x="421" y="713"/>
                  </a:lnTo>
                  <a:lnTo>
                    <a:pt x="468" y="735"/>
                  </a:lnTo>
                  <a:lnTo>
                    <a:pt x="515" y="757"/>
                  </a:lnTo>
                  <a:lnTo>
                    <a:pt x="562" y="777"/>
                  </a:lnTo>
                  <a:lnTo>
                    <a:pt x="609" y="797"/>
                  </a:lnTo>
                  <a:lnTo>
                    <a:pt x="656" y="817"/>
                  </a:lnTo>
                  <a:lnTo>
                    <a:pt x="703" y="835"/>
                  </a:lnTo>
                  <a:lnTo>
                    <a:pt x="750" y="853"/>
                  </a:lnTo>
                  <a:lnTo>
                    <a:pt x="796" y="870"/>
                  </a:lnTo>
                  <a:lnTo>
                    <a:pt x="843" y="886"/>
                  </a:lnTo>
                  <a:lnTo>
                    <a:pt x="890" y="901"/>
                  </a:lnTo>
                  <a:lnTo>
                    <a:pt x="937" y="915"/>
                  </a:lnTo>
                  <a:lnTo>
                    <a:pt x="984" y="928"/>
                  </a:lnTo>
                  <a:lnTo>
                    <a:pt x="1031" y="940"/>
                  </a:lnTo>
                  <a:lnTo>
                    <a:pt x="1078" y="951"/>
                  </a:lnTo>
                  <a:lnTo>
                    <a:pt x="1125" y="961"/>
                  </a:lnTo>
                  <a:lnTo>
                    <a:pt x="1171" y="970"/>
                  </a:lnTo>
                  <a:lnTo>
                    <a:pt x="1218" y="978"/>
                  </a:lnTo>
                  <a:lnTo>
                    <a:pt x="1265" y="985"/>
                  </a:lnTo>
                  <a:lnTo>
                    <a:pt x="1312" y="990"/>
                  </a:lnTo>
                  <a:lnTo>
                    <a:pt x="1359" y="994"/>
                  </a:lnTo>
                  <a:lnTo>
                    <a:pt x="1406" y="997"/>
                  </a:lnTo>
                  <a:lnTo>
                    <a:pt x="1453" y="999"/>
                  </a:lnTo>
                  <a:lnTo>
                    <a:pt x="1500" y="1000"/>
                  </a:lnTo>
                  <a:lnTo>
                    <a:pt x="1546" y="999"/>
                  </a:lnTo>
                  <a:lnTo>
                    <a:pt x="1593" y="997"/>
                  </a:lnTo>
                  <a:lnTo>
                    <a:pt x="1640" y="994"/>
                  </a:lnTo>
                  <a:lnTo>
                    <a:pt x="1687" y="990"/>
                  </a:lnTo>
                  <a:lnTo>
                    <a:pt x="1734" y="985"/>
                  </a:lnTo>
                  <a:lnTo>
                    <a:pt x="1781" y="978"/>
                  </a:lnTo>
                  <a:lnTo>
                    <a:pt x="1828" y="970"/>
                  </a:lnTo>
                  <a:lnTo>
                    <a:pt x="1875" y="961"/>
                  </a:lnTo>
                  <a:lnTo>
                    <a:pt x="1921" y="951"/>
                  </a:lnTo>
                  <a:lnTo>
                    <a:pt x="1968" y="940"/>
                  </a:lnTo>
                  <a:lnTo>
                    <a:pt x="2015" y="928"/>
                  </a:lnTo>
                  <a:lnTo>
                    <a:pt x="2062" y="915"/>
                  </a:lnTo>
                  <a:lnTo>
                    <a:pt x="2109" y="901"/>
                  </a:lnTo>
                  <a:lnTo>
                    <a:pt x="2156" y="886"/>
                  </a:lnTo>
                  <a:lnTo>
                    <a:pt x="2203" y="870"/>
                  </a:lnTo>
                  <a:lnTo>
                    <a:pt x="2250" y="853"/>
                  </a:lnTo>
                  <a:lnTo>
                    <a:pt x="2296" y="835"/>
                  </a:lnTo>
                  <a:lnTo>
                    <a:pt x="2343" y="817"/>
                  </a:lnTo>
                  <a:lnTo>
                    <a:pt x="2390" y="797"/>
                  </a:lnTo>
                  <a:lnTo>
                    <a:pt x="2437" y="777"/>
                  </a:lnTo>
                  <a:lnTo>
                    <a:pt x="2484" y="757"/>
                  </a:lnTo>
                  <a:lnTo>
                    <a:pt x="2531" y="735"/>
                  </a:lnTo>
                  <a:lnTo>
                    <a:pt x="2578" y="713"/>
                  </a:lnTo>
                  <a:lnTo>
                    <a:pt x="2625" y="691"/>
                  </a:lnTo>
                  <a:lnTo>
                    <a:pt x="2671" y="668"/>
                  </a:lnTo>
                  <a:lnTo>
                    <a:pt x="2718" y="645"/>
                  </a:lnTo>
                  <a:lnTo>
                    <a:pt x="2765" y="621"/>
                  </a:lnTo>
                  <a:lnTo>
                    <a:pt x="2812" y="597"/>
                  </a:lnTo>
                  <a:lnTo>
                    <a:pt x="2859" y="573"/>
                  </a:lnTo>
                  <a:lnTo>
                    <a:pt x="2906" y="549"/>
                  </a:lnTo>
                  <a:lnTo>
                    <a:pt x="2953" y="524"/>
                  </a:lnTo>
                  <a:lnTo>
                    <a:pt x="3000" y="500"/>
                  </a:lnTo>
                  <a:lnTo>
                    <a:pt x="3046" y="475"/>
                  </a:lnTo>
                  <a:lnTo>
                    <a:pt x="3093" y="450"/>
                  </a:lnTo>
                  <a:lnTo>
                    <a:pt x="3140" y="426"/>
                  </a:lnTo>
                  <a:lnTo>
                    <a:pt x="3187" y="402"/>
                  </a:lnTo>
                  <a:lnTo>
                    <a:pt x="3234" y="378"/>
                  </a:lnTo>
                  <a:lnTo>
                    <a:pt x="3281" y="354"/>
                  </a:lnTo>
                  <a:lnTo>
                    <a:pt x="3328" y="331"/>
                  </a:lnTo>
                  <a:lnTo>
                    <a:pt x="3375" y="308"/>
                  </a:lnTo>
                  <a:lnTo>
                    <a:pt x="3421" y="286"/>
                  </a:lnTo>
                  <a:lnTo>
                    <a:pt x="3468" y="264"/>
                  </a:lnTo>
                  <a:lnTo>
                    <a:pt x="3515" y="242"/>
                  </a:lnTo>
                  <a:lnTo>
                    <a:pt x="3562" y="222"/>
                  </a:lnTo>
                  <a:lnTo>
                    <a:pt x="3609" y="202"/>
                  </a:lnTo>
                  <a:lnTo>
                    <a:pt x="3656" y="182"/>
                  </a:lnTo>
                  <a:lnTo>
                    <a:pt x="3703" y="164"/>
                  </a:lnTo>
                  <a:lnTo>
                    <a:pt x="3750" y="146"/>
                  </a:lnTo>
                  <a:lnTo>
                    <a:pt x="3796" y="129"/>
                  </a:lnTo>
                  <a:lnTo>
                    <a:pt x="3843" y="113"/>
                  </a:lnTo>
                  <a:lnTo>
                    <a:pt x="3890" y="98"/>
                  </a:lnTo>
                  <a:lnTo>
                    <a:pt x="3937" y="84"/>
                  </a:lnTo>
                  <a:lnTo>
                    <a:pt x="3984" y="71"/>
                  </a:lnTo>
                  <a:lnTo>
                    <a:pt x="4031" y="59"/>
                  </a:lnTo>
                  <a:lnTo>
                    <a:pt x="4078" y="48"/>
                  </a:lnTo>
                  <a:lnTo>
                    <a:pt x="4125" y="38"/>
                  </a:lnTo>
                  <a:lnTo>
                    <a:pt x="4171" y="29"/>
                  </a:lnTo>
                  <a:lnTo>
                    <a:pt x="4218" y="21"/>
                  </a:lnTo>
                  <a:lnTo>
                    <a:pt x="4265" y="14"/>
                  </a:lnTo>
                  <a:lnTo>
                    <a:pt x="4312" y="9"/>
                  </a:lnTo>
                  <a:lnTo>
                    <a:pt x="4359" y="5"/>
                  </a:lnTo>
                  <a:lnTo>
                    <a:pt x="4406" y="2"/>
                  </a:lnTo>
                  <a:lnTo>
                    <a:pt x="4453" y="0"/>
                  </a:lnTo>
                  <a:lnTo>
                    <a:pt x="4500" y="0"/>
                  </a:lnTo>
                  <a:lnTo>
                    <a:pt x="4546" y="0"/>
                  </a:lnTo>
                  <a:lnTo>
                    <a:pt x="4593" y="2"/>
                  </a:lnTo>
                  <a:lnTo>
                    <a:pt x="4640" y="5"/>
                  </a:lnTo>
                  <a:lnTo>
                    <a:pt x="4687" y="9"/>
                  </a:lnTo>
                  <a:lnTo>
                    <a:pt x="4734" y="14"/>
                  </a:lnTo>
                  <a:lnTo>
                    <a:pt x="4781" y="21"/>
                  </a:lnTo>
                  <a:lnTo>
                    <a:pt x="4828" y="29"/>
                  </a:lnTo>
                  <a:lnTo>
                    <a:pt x="4875" y="38"/>
                  </a:lnTo>
                  <a:lnTo>
                    <a:pt x="4921" y="48"/>
                  </a:lnTo>
                  <a:lnTo>
                    <a:pt x="4968" y="59"/>
                  </a:lnTo>
                  <a:lnTo>
                    <a:pt x="5015" y="71"/>
                  </a:lnTo>
                  <a:lnTo>
                    <a:pt x="5062" y="84"/>
                  </a:lnTo>
                  <a:lnTo>
                    <a:pt x="5109" y="98"/>
                  </a:lnTo>
                  <a:lnTo>
                    <a:pt x="5156" y="113"/>
                  </a:lnTo>
                  <a:lnTo>
                    <a:pt x="5203" y="129"/>
                  </a:lnTo>
                  <a:lnTo>
                    <a:pt x="5250" y="146"/>
                  </a:lnTo>
                  <a:lnTo>
                    <a:pt x="5296" y="164"/>
                  </a:lnTo>
                  <a:lnTo>
                    <a:pt x="5343" y="182"/>
                  </a:lnTo>
                  <a:lnTo>
                    <a:pt x="5390" y="202"/>
                  </a:lnTo>
                  <a:lnTo>
                    <a:pt x="5437" y="222"/>
                  </a:lnTo>
                  <a:lnTo>
                    <a:pt x="5484" y="242"/>
                  </a:lnTo>
                  <a:lnTo>
                    <a:pt x="5531" y="264"/>
                  </a:lnTo>
                  <a:lnTo>
                    <a:pt x="5578" y="286"/>
                  </a:lnTo>
                  <a:lnTo>
                    <a:pt x="5625" y="308"/>
                  </a:lnTo>
                  <a:lnTo>
                    <a:pt x="5671" y="331"/>
                  </a:lnTo>
                  <a:lnTo>
                    <a:pt x="5718" y="354"/>
                  </a:lnTo>
                  <a:lnTo>
                    <a:pt x="5765" y="378"/>
                  </a:lnTo>
                  <a:lnTo>
                    <a:pt x="5812" y="402"/>
                  </a:lnTo>
                  <a:lnTo>
                    <a:pt x="5859" y="426"/>
                  </a:lnTo>
                  <a:lnTo>
                    <a:pt x="5906" y="450"/>
                  </a:lnTo>
                  <a:lnTo>
                    <a:pt x="5953" y="475"/>
                  </a:lnTo>
                  <a:lnTo>
                    <a:pt x="6000" y="500"/>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25"/>
            <p:cNvSpPr>
              <a:spLocks/>
            </p:cNvSpPr>
            <p:nvPr/>
          </p:nvSpPr>
          <p:spPr bwMode="auto">
            <a:xfrm>
              <a:off x="2995" y="1098"/>
              <a:ext cx="1921" cy="321"/>
            </a:xfrm>
            <a:custGeom>
              <a:avLst/>
              <a:gdLst>
                <a:gd name="T0" fmla="*/ 93 w 6000"/>
                <a:gd name="T1" fmla="*/ 450 h 1000"/>
                <a:gd name="T2" fmla="*/ 234 w 6000"/>
                <a:gd name="T3" fmla="*/ 378 h 1000"/>
                <a:gd name="T4" fmla="*/ 375 w 6000"/>
                <a:gd name="T5" fmla="*/ 308 h 1000"/>
                <a:gd name="T6" fmla="*/ 515 w 6000"/>
                <a:gd name="T7" fmla="*/ 242 h 1000"/>
                <a:gd name="T8" fmla="*/ 656 w 6000"/>
                <a:gd name="T9" fmla="*/ 182 h 1000"/>
                <a:gd name="T10" fmla="*/ 796 w 6000"/>
                <a:gd name="T11" fmla="*/ 129 h 1000"/>
                <a:gd name="T12" fmla="*/ 937 w 6000"/>
                <a:gd name="T13" fmla="*/ 84 h 1000"/>
                <a:gd name="T14" fmla="*/ 1078 w 6000"/>
                <a:gd name="T15" fmla="*/ 48 h 1000"/>
                <a:gd name="T16" fmla="*/ 1218 w 6000"/>
                <a:gd name="T17" fmla="*/ 21 h 1000"/>
                <a:gd name="T18" fmla="*/ 1359 w 6000"/>
                <a:gd name="T19" fmla="*/ 5 h 1000"/>
                <a:gd name="T20" fmla="*/ 1500 w 6000"/>
                <a:gd name="T21" fmla="*/ 0 h 1000"/>
                <a:gd name="T22" fmla="*/ 1640 w 6000"/>
                <a:gd name="T23" fmla="*/ 5 h 1000"/>
                <a:gd name="T24" fmla="*/ 1781 w 6000"/>
                <a:gd name="T25" fmla="*/ 21 h 1000"/>
                <a:gd name="T26" fmla="*/ 1921 w 6000"/>
                <a:gd name="T27" fmla="*/ 48 h 1000"/>
                <a:gd name="T28" fmla="*/ 2062 w 6000"/>
                <a:gd name="T29" fmla="*/ 84 h 1000"/>
                <a:gd name="T30" fmla="*/ 2203 w 6000"/>
                <a:gd name="T31" fmla="*/ 129 h 1000"/>
                <a:gd name="T32" fmla="*/ 2343 w 6000"/>
                <a:gd name="T33" fmla="*/ 182 h 1000"/>
                <a:gd name="T34" fmla="*/ 2484 w 6000"/>
                <a:gd name="T35" fmla="*/ 242 h 1000"/>
                <a:gd name="T36" fmla="*/ 2625 w 6000"/>
                <a:gd name="T37" fmla="*/ 308 h 1000"/>
                <a:gd name="T38" fmla="*/ 2765 w 6000"/>
                <a:gd name="T39" fmla="*/ 378 h 1000"/>
                <a:gd name="T40" fmla="*/ 2906 w 6000"/>
                <a:gd name="T41" fmla="*/ 450 h 1000"/>
                <a:gd name="T42" fmla="*/ 3046 w 6000"/>
                <a:gd name="T43" fmla="*/ 524 h 1000"/>
                <a:gd name="T44" fmla="*/ 3187 w 6000"/>
                <a:gd name="T45" fmla="*/ 597 h 1000"/>
                <a:gd name="T46" fmla="*/ 3328 w 6000"/>
                <a:gd name="T47" fmla="*/ 668 h 1000"/>
                <a:gd name="T48" fmla="*/ 3468 w 6000"/>
                <a:gd name="T49" fmla="*/ 735 h 1000"/>
                <a:gd name="T50" fmla="*/ 3609 w 6000"/>
                <a:gd name="T51" fmla="*/ 797 h 1000"/>
                <a:gd name="T52" fmla="*/ 3750 w 6000"/>
                <a:gd name="T53" fmla="*/ 853 h 1000"/>
                <a:gd name="T54" fmla="*/ 3890 w 6000"/>
                <a:gd name="T55" fmla="*/ 901 h 1000"/>
                <a:gd name="T56" fmla="*/ 4031 w 6000"/>
                <a:gd name="T57" fmla="*/ 940 h 1000"/>
                <a:gd name="T58" fmla="*/ 4171 w 6000"/>
                <a:gd name="T59" fmla="*/ 970 h 1000"/>
                <a:gd name="T60" fmla="*/ 4312 w 6000"/>
                <a:gd name="T61" fmla="*/ 990 h 1000"/>
                <a:gd name="T62" fmla="*/ 4453 w 6000"/>
                <a:gd name="T63" fmla="*/ 999 h 1000"/>
                <a:gd name="T64" fmla="*/ 4593 w 6000"/>
                <a:gd name="T65" fmla="*/ 997 h 1000"/>
                <a:gd name="T66" fmla="*/ 4734 w 6000"/>
                <a:gd name="T67" fmla="*/ 985 h 1000"/>
                <a:gd name="T68" fmla="*/ 4875 w 6000"/>
                <a:gd name="T69" fmla="*/ 961 h 1000"/>
                <a:gd name="T70" fmla="*/ 5015 w 6000"/>
                <a:gd name="T71" fmla="*/ 928 h 1000"/>
                <a:gd name="T72" fmla="*/ 5156 w 6000"/>
                <a:gd name="T73" fmla="*/ 886 h 1000"/>
                <a:gd name="T74" fmla="*/ 5296 w 6000"/>
                <a:gd name="T75" fmla="*/ 835 h 1000"/>
                <a:gd name="T76" fmla="*/ 5437 w 6000"/>
                <a:gd name="T77" fmla="*/ 777 h 1000"/>
                <a:gd name="T78" fmla="*/ 5578 w 6000"/>
                <a:gd name="T79" fmla="*/ 713 h 1000"/>
                <a:gd name="T80" fmla="*/ 5718 w 6000"/>
                <a:gd name="T81" fmla="*/ 645 h 1000"/>
                <a:gd name="T82" fmla="*/ 5859 w 6000"/>
                <a:gd name="T83" fmla="*/ 573 h 1000"/>
                <a:gd name="T84" fmla="*/ 6000 w 6000"/>
                <a:gd name="T85" fmla="*/ 500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00" h="1000">
                  <a:moveTo>
                    <a:pt x="0" y="500"/>
                  </a:moveTo>
                  <a:lnTo>
                    <a:pt x="46" y="475"/>
                  </a:lnTo>
                  <a:lnTo>
                    <a:pt x="93" y="450"/>
                  </a:lnTo>
                  <a:lnTo>
                    <a:pt x="140" y="426"/>
                  </a:lnTo>
                  <a:lnTo>
                    <a:pt x="187" y="402"/>
                  </a:lnTo>
                  <a:lnTo>
                    <a:pt x="234" y="378"/>
                  </a:lnTo>
                  <a:lnTo>
                    <a:pt x="281" y="354"/>
                  </a:lnTo>
                  <a:lnTo>
                    <a:pt x="328" y="331"/>
                  </a:lnTo>
                  <a:lnTo>
                    <a:pt x="375" y="308"/>
                  </a:lnTo>
                  <a:lnTo>
                    <a:pt x="421" y="286"/>
                  </a:lnTo>
                  <a:lnTo>
                    <a:pt x="468" y="264"/>
                  </a:lnTo>
                  <a:lnTo>
                    <a:pt x="515" y="242"/>
                  </a:lnTo>
                  <a:lnTo>
                    <a:pt x="562" y="222"/>
                  </a:lnTo>
                  <a:lnTo>
                    <a:pt x="609" y="202"/>
                  </a:lnTo>
                  <a:lnTo>
                    <a:pt x="656" y="182"/>
                  </a:lnTo>
                  <a:lnTo>
                    <a:pt x="703" y="164"/>
                  </a:lnTo>
                  <a:lnTo>
                    <a:pt x="750" y="146"/>
                  </a:lnTo>
                  <a:lnTo>
                    <a:pt x="796" y="129"/>
                  </a:lnTo>
                  <a:lnTo>
                    <a:pt x="843" y="113"/>
                  </a:lnTo>
                  <a:lnTo>
                    <a:pt x="890" y="98"/>
                  </a:lnTo>
                  <a:lnTo>
                    <a:pt x="937" y="84"/>
                  </a:lnTo>
                  <a:lnTo>
                    <a:pt x="984" y="71"/>
                  </a:lnTo>
                  <a:lnTo>
                    <a:pt x="1031" y="59"/>
                  </a:lnTo>
                  <a:lnTo>
                    <a:pt x="1078" y="48"/>
                  </a:lnTo>
                  <a:lnTo>
                    <a:pt x="1125" y="38"/>
                  </a:lnTo>
                  <a:lnTo>
                    <a:pt x="1171" y="29"/>
                  </a:lnTo>
                  <a:lnTo>
                    <a:pt x="1218" y="21"/>
                  </a:lnTo>
                  <a:lnTo>
                    <a:pt x="1265" y="14"/>
                  </a:lnTo>
                  <a:lnTo>
                    <a:pt x="1312" y="9"/>
                  </a:lnTo>
                  <a:lnTo>
                    <a:pt x="1359" y="5"/>
                  </a:lnTo>
                  <a:lnTo>
                    <a:pt x="1406" y="2"/>
                  </a:lnTo>
                  <a:lnTo>
                    <a:pt x="1453" y="0"/>
                  </a:lnTo>
                  <a:lnTo>
                    <a:pt x="1500" y="0"/>
                  </a:lnTo>
                  <a:lnTo>
                    <a:pt x="1546" y="0"/>
                  </a:lnTo>
                  <a:lnTo>
                    <a:pt x="1593" y="2"/>
                  </a:lnTo>
                  <a:lnTo>
                    <a:pt x="1640" y="5"/>
                  </a:lnTo>
                  <a:lnTo>
                    <a:pt x="1687" y="9"/>
                  </a:lnTo>
                  <a:lnTo>
                    <a:pt x="1734" y="14"/>
                  </a:lnTo>
                  <a:lnTo>
                    <a:pt x="1781" y="21"/>
                  </a:lnTo>
                  <a:lnTo>
                    <a:pt x="1828" y="29"/>
                  </a:lnTo>
                  <a:lnTo>
                    <a:pt x="1875" y="38"/>
                  </a:lnTo>
                  <a:lnTo>
                    <a:pt x="1921" y="48"/>
                  </a:lnTo>
                  <a:lnTo>
                    <a:pt x="1968" y="59"/>
                  </a:lnTo>
                  <a:lnTo>
                    <a:pt x="2015" y="71"/>
                  </a:lnTo>
                  <a:lnTo>
                    <a:pt x="2062" y="84"/>
                  </a:lnTo>
                  <a:lnTo>
                    <a:pt x="2109" y="98"/>
                  </a:lnTo>
                  <a:lnTo>
                    <a:pt x="2156" y="113"/>
                  </a:lnTo>
                  <a:lnTo>
                    <a:pt x="2203" y="129"/>
                  </a:lnTo>
                  <a:lnTo>
                    <a:pt x="2250" y="146"/>
                  </a:lnTo>
                  <a:lnTo>
                    <a:pt x="2296" y="164"/>
                  </a:lnTo>
                  <a:lnTo>
                    <a:pt x="2343" y="182"/>
                  </a:lnTo>
                  <a:lnTo>
                    <a:pt x="2390" y="202"/>
                  </a:lnTo>
                  <a:lnTo>
                    <a:pt x="2437" y="222"/>
                  </a:lnTo>
                  <a:lnTo>
                    <a:pt x="2484" y="242"/>
                  </a:lnTo>
                  <a:lnTo>
                    <a:pt x="2531" y="264"/>
                  </a:lnTo>
                  <a:lnTo>
                    <a:pt x="2578" y="286"/>
                  </a:lnTo>
                  <a:lnTo>
                    <a:pt x="2625" y="308"/>
                  </a:lnTo>
                  <a:lnTo>
                    <a:pt x="2671" y="331"/>
                  </a:lnTo>
                  <a:lnTo>
                    <a:pt x="2718" y="354"/>
                  </a:lnTo>
                  <a:lnTo>
                    <a:pt x="2765" y="378"/>
                  </a:lnTo>
                  <a:lnTo>
                    <a:pt x="2812" y="402"/>
                  </a:lnTo>
                  <a:lnTo>
                    <a:pt x="2859" y="426"/>
                  </a:lnTo>
                  <a:lnTo>
                    <a:pt x="2906" y="450"/>
                  </a:lnTo>
                  <a:lnTo>
                    <a:pt x="2953" y="475"/>
                  </a:lnTo>
                  <a:lnTo>
                    <a:pt x="3000" y="500"/>
                  </a:lnTo>
                  <a:lnTo>
                    <a:pt x="3046" y="524"/>
                  </a:lnTo>
                  <a:lnTo>
                    <a:pt x="3093" y="549"/>
                  </a:lnTo>
                  <a:lnTo>
                    <a:pt x="3140" y="573"/>
                  </a:lnTo>
                  <a:lnTo>
                    <a:pt x="3187" y="597"/>
                  </a:lnTo>
                  <a:lnTo>
                    <a:pt x="3234" y="621"/>
                  </a:lnTo>
                  <a:lnTo>
                    <a:pt x="3281" y="645"/>
                  </a:lnTo>
                  <a:lnTo>
                    <a:pt x="3328" y="668"/>
                  </a:lnTo>
                  <a:lnTo>
                    <a:pt x="3375" y="691"/>
                  </a:lnTo>
                  <a:lnTo>
                    <a:pt x="3421" y="713"/>
                  </a:lnTo>
                  <a:lnTo>
                    <a:pt x="3468" y="735"/>
                  </a:lnTo>
                  <a:lnTo>
                    <a:pt x="3515" y="757"/>
                  </a:lnTo>
                  <a:lnTo>
                    <a:pt x="3562" y="777"/>
                  </a:lnTo>
                  <a:lnTo>
                    <a:pt x="3609" y="797"/>
                  </a:lnTo>
                  <a:lnTo>
                    <a:pt x="3656" y="817"/>
                  </a:lnTo>
                  <a:lnTo>
                    <a:pt x="3703" y="835"/>
                  </a:lnTo>
                  <a:lnTo>
                    <a:pt x="3750" y="853"/>
                  </a:lnTo>
                  <a:lnTo>
                    <a:pt x="3796" y="870"/>
                  </a:lnTo>
                  <a:lnTo>
                    <a:pt x="3843" y="886"/>
                  </a:lnTo>
                  <a:lnTo>
                    <a:pt x="3890" y="901"/>
                  </a:lnTo>
                  <a:lnTo>
                    <a:pt x="3937" y="915"/>
                  </a:lnTo>
                  <a:lnTo>
                    <a:pt x="3984" y="928"/>
                  </a:lnTo>
                  <a:lnTo>
                    <a:pt x="4031" y="940"/>
                  </a:lnTo>
                  <a:lnTo>
                    <a:pt x="4078" y="951"/>
                  </a:lnTo>
                  <a:lnTo>
                    <a:pt x="4125" y="961"/>
                  </a:lnTo>
                  <a:lnTo>
                    <a:pt x="4171" y="970"/>
                  </a:lnTo>
                  <a:lnTo>
                    <a:pt x="4218" y="978"/>
                  </a:lnTo>
                  <a:lnTo>
                    <a:pt x="4265" y="985"/>
                  </a:lnTo>
                  <a:lnTo>
                    <a:pt x="4312" y="990"/>
                  </a:lnTo>
                  <a:lnTo>
                    <a:pt x="4359" y="994"/>
                  </a:lnTo>
                  <a:lnTo>
                    <a:pt x="4406" y="997"/>
                  </a:lnTo>
                  <a:lnTo>
                    <a:pt x="4453" y="999"/>
                  </a:lnTo>
                  <a:lnTo>
                    <a:pt x="4500" y="1000"/>
                  </a:lnTo>
                  <a:lnTo>
                    <a:pt x="4546" y="999"/>
                  </a:lnTo>
                  <a:lnTo>
                    <a:pt x="4593" y="997"/>
                  </a:lnTo>
                  <a:lnTo>
                    <a:pt x="4640" y="994"/>
                  </a:lnTo>
                  <a:lnTo>
                    <a:pt x="4687" y="990"/>
                  </a:lnTo>
                  <a:lnTo>
                    <a:pt x="4734" y="985"/>
                  </a:lnTo>
                  <a:lnTo>
                    <a:pt x="4781" y="978"/>
                  </a:lnTo>
                  <a:lnTo>
                    <a:pt x="4828" y="970"/>
                  </a:lnTo>
                  <a:lnTo>
                    <a:pt x="4875" y="961"/>
                  </a:lnTo>
                  <a:lnTo>
                    <a:pt x="4921" y="951"/>
                  </a:lnTo>
                  <a:lnTo>
                    <a:pt x="4968" y="940"/>
                  </a:lnTo>
                  <a:lnTo>
                    <a:pt x="5015" y="928"/>
                  </a:lnTo>
                  <a:lnTo>
                    <a:pt x="5062" y="915"/>
                  </a:lnTo>
                  <a:lnTo>
                    <a:pt x="5109" y="901"/>
                  </a:lnTo>
                  <a:lnTo>
                    <a:pt x="5156" y="886"/>
                  </a:lnTo>
                  <a:lnTo>
                    <a:pt x="5203" y="870"/>
                  </a:lnTo>
                  <a:lnTo>
                    <a:pt x="5250" y="853"/>
                  </a:lnTo>
                  <a:lnTo>
                    <a:pt x="5296" y="835"/>
                  </a:lnTo>
                  <a:lnTo>
                    <a:pt x="5343" y="817"/>
                  </a:lnTo>
                  <a:lnTo>
                    <a:pt x="5390" y="797"/>
                  </a:lnTo>
                  <a:lnTo>
                    <a:pt x="5437" y="777"/>
                  </a:lnTo>
                  <a:lnTo>
                    <a:pt x="5484" y="757"/>
                  </a:lnTo>
                  <a:lnTo>
                    <a:pt x="5531" y="735"/>
                  </a:lnTo>
                  <a:lnTo>
                    <a:pt x="5578" y="713"/>
                  </a:lnTo>
                  <a:lnTo>
                    <a:pt x="5625" y="691"/>
                  </a:lnTo>
                  <a:lnTo>
                    <a:pt x="5671" y="668"/>
                  </a:lnTo>
                  <a:lnTo>
                    <a:pt x="5718" y="645"/>
                  </a:lnTo>
                  <a:lnTo>
                    <a:pt x="5765" y="621"/>
                  </a:lnTo>
                  <a:lnTo>
                    <a:pt x="5812" y="597"/>
                  </a:lnTo>
                  <a:lnTo>
                    <a:pt x="5859" y="573"/>
                  </a:lnTo>
                  <a:lnTo>
                    <a:pt x="5906" y="549"/>
                  </a:lnTo>
                  <a:lnTo>
                    <a:pt x="5953" y="524"/>
                  </a:lnTo>
                  <a:lnTo>
                    <a:pt x="6000" y="500"/>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Oval 30"/>
            <p:cNvSpPr>
              <a:spLocks noChangeArrowheads="1"/>
            </p:cNvSpPr>
            <p:nvPr/>
          </p:nvSpPr>
          <p:spPr bwMode="auto">
            <a:xfrm>
              <a:off x="2976" y="1239"/>
              <a:ext cx="38" cy="39"/>
            </a:xfrm>
            <a:prstGeom prst="ellipse">
              <a:avLst/>
            </a:prstGeom>
            <a:solidFill>
              <a:srgbClr val="FFFFFF"/>
            </a:solidFill>
            <a:ln w="1587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Oval 31"/>
            <p:cNvSpPr>
              <a:spLocks noChangeArrowheads="1"/>
            </p:cNvSpPr>
            <p:nvPr/>
          </p:nvSpPr>
          <p:spPr bwMode="auto">
            <a:xfrm>
              <a:off x="2976" y="1239"/>
              <a:ext cx="38" cy="39"/>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Oval 32"/>
            <p:cNvSpPr>
              <a:spLocks noChangeArrowheads="1"/>
            </p:cNvSpPr>
            <p:nvPr/>
          </p:nvSpPr>
          <p:spPr bwMode="auto">
            <a:xfrm>
              <a:off x="4897" y="1239"/>
              <a:ext cx="38" cy="39"/>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Oval 33"/>
            <p:cNvSpPr>
              <a:spLocks noChangeArrowheads="1"/>
            </p:cNvSpPr>
            <p:nvPr/>
          </p:nvSpPr>
          <p:spPr bwMode="auto">
            <a:xfrm>
              <a:off x="4897" y="1239"/>
              <a:ext cx="38" cy="39"/>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8" name="Group 36"/>
          <p:cNvGrpSpPr>
            <a:grpSpLocks noChangeAspect="1"/>
          </p:cNvGrpSpPr>
          <p:nvPr/>
        </p:nvGrpSpPr>
        <p:grpSpPr bwMode="auto">
          <a:xfrm>
            <a:off x="1333500" y="2444753"/>
            <a:ext cx="3109913" cy="509588"/>
            <a:chOff x="840" y="1540"/>
            <a:chExt cx="1959" cy="321"/>
          </a:xfrm>
        </p:grpSpPr>
        <p:sp>
          <p:nvSpPr>
            <p:cNvPr id="19" name="Freeform 42"/>
            <p:cNvSpPr>
              <a:spLocks/>
            </p:cNvSpPr>
            <p:nvPr/>
          </p:nvSpPr>
          <p:spPr bwMode="auto">
            <a:xfrm>
              <a:off x="859" y="1540"/>
              <a:ext cx="1921" cy="321"/>
            </a:xfrm>
            <a:custGeom>
              <a:avLst/>
              <a:gdLst>
                <a:gd name="T0" fmla="*/ 93 w 6000"/>
                <a:gd name="T1" fmla="*/ 573 h 999"/>
                <a:gd name="T2" fmla="*/ 234 w 6000"/>
                <a:gd name="T3" fmla="*/ 679 h 999"/>
                <a:gd name="T4" fmla="*/ 375 w 6000"/>
                <a:gd name="T5" fmla="*/ 777 h 999"/>
                <a:gd name="T6" fmla="*/ 515 w 6000"/>
                <a:gd name="T7" fmla="*/ 862 h 999"/>
                <a:gd name="T8" fmla="*/ 656 w 6000"/>
                <a:gd name="T9" fmla="*/ 928 h 999"/>
                <a:gd name="T10" fmla="*/ 796 w 6000"/>
                <a:gd name="T11" fmla="*/ 974 h 999"/>
                <a:gd name="T12" fmla="*/ 937 w 6000"/>
                <a:gd name="T13" fmla="*/ 997 h 999"/>
                <a:gd name="T14" fmla="*/ 1078 w 6000"/>
                <a:gd name="T15" fmla="*/ 996 h 999"/>
                <a:gd name="T16" fmla="*/ 1218 w 6000"/>
                <a:gd name="T17" fmla="*/ 970 h 999"/>
                <a:gd name="T18" fmla="*/ 1359 w 6000"/>
                <a:gd name="T19" fmla="*/ 922 h 999"/>
                <a:gd name="T20" fmla="*/ 1500 w 6000"/>
                <a:gd name="T21" fmla="*/ 853 h 999"/>
                <a:gd name="T22" fmla="*/ 1640 w 6000"/>
                <a:gd name="T23" fmla="*/ 767 h 999"/>
                <a:gd name="T24" fmla="*/ 1781 w 6000"/>
                <a:gd name="T25" fmla="*/ 668 h 999"/>
                <a:gd name="T26" fmla="*/ 1921 w 6000"/>
                <a:gd name="T27" fmla="*/ 561 h 999"/>
                <a:gd name="T28" fmla="*/ 2062 w 6000"/>
                <a:gd name="T29" fmla="*/ 450 h 999"/>
                <a:gd name="T30" fmla="*/ 2203 w 6000"/>
                <a:gd name="T31" fmla="*/ 343 h 999"/>
                <a:gd name="T32" fmla="*/ 2343 w 6000"/>
                <a:gd name="T33" fmla="*/ 242 h 999"/>
                <a:gd name="T34" fmla="*/ 2484 w 6000"/>
                <a:gd name="T35" fmla="*/ 155 h 999"/>
                <a:gd name="T36" fmla="*/ 2625 w 6000"/>
                <a:gd name="T37" fmla="*/ 84 h 999"/>
                <a:gd name="T38" fmla="*/ 2765 w 6000"/>
                <a:gd name="T39" fmla="*/ 33 h 999"/>
                <a:gd name="T40" fmla="*/ 2906 w 6000"/>
                <a:gd name="T41" fmla="*/ 5 h 999"/>
                <a:gd name="T42" fmla="*/ 3046 w 6000"/>
                <a:gd name="T43" fmla="*/ 1 h 999"/>
                <a:gd name="T44" fmla="*/ 3187 w 6000"/>
                <a:gd name="T45" fmla="*/ 21 h 999"/>
                <a:gd name="T46" fmla="*/ 3328 w 6000"/>
                <a:gd name="T47" fmla="*/ 64 h 999"/>
                <a:gd name="T48" fmla="*/ 3468 w 6000"/>
                <a:gd name="T49" fmla="*/ 129 h 999"/>
                <a:gd name="T50" fmla="*/ 3609 w 6000"/>
                <a:gd name="T51" fmla="*/ 212 h 999"/>
                <a:gd name="T52" fmla="*/ 3750 w 6000"/>
                <a:gd name="T53" fmla="*/ 308 h 999"/>
                <a:gd name="T54" fmla="*/ 3890 w 6000"/>
                <a:gd name="T55" fmla="*/ 414 h 999"/>
                <a:gd name="T56" fmla="*/ 4031 w 6000"/>
                <a:gd name="T57" fmla="*/ 524 h 999"/>
                <a:gd name="T58" fmla="*/ 4171 w 6000"/>
                <a:gd name="T59" fmla="*/ 633 h 999"/>
                <a:gd name="T60" fmla="*/ 4312 w 6000"/>
                <a:gd name="T61" fmla="*/ 735 h 999"/>
                <a:gd name="T62" fmla="*/ 4453 w 6000"/>
                <a:gd name="T63" fmla="*/ 826 h 999"/>
                <a:gd name="T64" fmla="*/ 4593 w 6000"/>
                <a:gd name="T65" fmla="*/ 901 h 999"/>
                <a:gd name="T66" fmla="*/ 4734 w 6000"/>
                <a:gd name="T67" fmla="*/ 957 h 999"/>
                <a:gd name="T68" fmla="*/ 4875 w 6000"/>
                <a:gd name="T69" fmla="*/ 990 h 999"/>
                <a:gd name="T70" fmla="*/ 5015 w 6000"/>
                <a:gd name="T71" fmla="*/ 999 h 999"/>
                <a:gd name="T72" fmla="*/ 5156 w 6000"/>
                <a:gd name="T73" fmla="*/ 985 h 999"/>
                <a:gd name="T74" fmla="*/ 5296 w 6000"/>
                <a:gd name="T75" fmla="*/ 946 h 999"/>
                <a:gd name="T76" fmla="*/ 5437 w 6000"/>
                <a:gd name="T77" fmla="*/ 886 h 999"/>
                <a:gd name="T78" fmla="*/ 5578 w 6000"/>
                <a:gd name="T79" fmla="*/ 807 h 999"/>
                <a:gd name="T80" fmla="*/ 5718 w 6000"/>
                <a:gd name="T81" fmla="*/ 713 h 999"/>
                <a:gd name="T82" fmla="*/ 5859 w 6000"/>
                <a:gd name="T83" fmla="*/ 609 h 999"/>
                <a:gd name="T84" fmla="*/ 6000 w 6000"/>
                <a:gd name="T85" fmla="*/ 500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00" h="999">
                  <a:moveTo>
                    <a:pt x="0" y="500"/>
                  </a:moveTo>
                  <a:lnTo>
                    <a:pt x="46" y="536"/>
                  </a:lnTo>
                  <a:lnTo>
                    <a:pt x="93" y="573"/>
                  </a:lnTo>
                  <a:lnTo>
                    <a:pt x="140" y="609"/>
                  </a:lnTo>
                  <a:lnTo>
                    <a:pt x="187" y="645"/>
                  </a:lnTo>
                  <a:lnTo>
                    <a:pt x="234" y="679"/>
                  </a:lnTo>
                  <a:lnTo>
                    <a:pt x="281" y="713"/>
                  </a:lnTo>
                  <a:lnTo>
                    <a:pt x="328" y="746"/>
                  </a:lnTo>
                  <a:lnTo>
                    <a:pt x="375" y="777"/>
                  </a:lnTo>
                  <a:lnTo>
                    <a:pt x="421" y="807"/>
                  </a:lnTo>
                  <a:lnTo>
                    <a:pt x="468" y="835"/>
                  </a:lnTo>
                  <a:lnTo>
                    <a:pt x="515" y="862"/>
                  </a:lnTo>
                  <a:lnTo>
                    <a:pt x="562" y="886"/>
                  </a:lnTo>
                  <a:lnTo>
                    <a:pt x="609" y="908"/>
                  </a:lnTo>
                  <a:lnTo>
                    <a:pt x="656" y="928"/>
                  </a:lnTo>
                  <a:lnTo>
                    <a:pt x="703" y="946"/>
                  </a:lnTo>
                  <a:lnTo>
                    <a:pt x="750" y="961"/>
                  </a:lnTo>
                  <a:lnTo>
                    <a:pt x="796" y="974"/>
                  </a:lnTo>
                  <a:lnTo>
                    <a:pt x="843" y="985"/>
                  </a:lnTo>
                  <a:lnTo>
                    <a:pt x="890" y="992"/>
                  </a:lnTo>
                  <a:lnTo>
                    <a:pt x="937" y="997"/>
                  </a:lnTo>
                  <a:lnTo>
                    <a:pt x="984" y="999"/>
                  </a:lnTo>
                  <a:lnTo>
                    <a:pt x="1031" y="999"/>
                  </a:lnTo>
                  <a:lnTo>
                    <a:pt x="1078" y="996"/>
                  </a:lnTo>
                  <a:lnTo>
                    <a:pt x="1125" y="990"/>
                  </a:lnTo>
                  <a:lnTo>
                    <a:pt x="1171" y="981"/>
                  </a:lnTo>
                  <a:lnTo>
                    <a:pt x="1218" y="970"/>
                  </a:lnTo>
                  <a:lnTo>
                    <a:pt x="1265" y="957"/>
                  </a:lnTo>
                  <a:lnTo>
                    <a:pt x="1312" y="940"/>
                  </a:lnTo>
                  <a:lnTo>
                    <a:pt x="1359" y="922"/>
                  </a:lnTo>
                  <a:lnTo>
                    <a:pt x="1406" y="901"/>
                  </a:lnTo>
                  <a:lnTo>
                    <a:pt x="1453" y="878"/>
                  </a:lnTo>
                  <a:lnTo>
                    <a:pt x="1500" y="853"/>
                  </a:lnTo>
                  <a:lnTo>
                    <a:pt x="1546" y="826"/>
                  </a:lnTo>
                  <a:lnTo>
                    <a:pt x="1593" y="797"/>
                  </a:lnTo>
                  <a:lnTo>
                    <a:pt x="1640" y="767"/>
                  </a:lnTo>
                  <a:lnTo>
                    <a:pt x="1687" y="735"/>
                  </a:lnTo>
                  <a:lnTo>
                    <a:pt x="1734" y="702"/>
                  </a:lnTo>
                  <a:lnTo>
                    <a:pt x="1781" y="668"/>
                  </a:lnTo>
                  <a:lnTo>
                    <a:pt x="1828" y="633"/>
                  </a:lnTo>
                  <a:lnTo>
                    <a:pt x="1875" y="597"/>
                  </a:lnTo>
                  <a:lnTo>
                    <a:pt x="1921" y="561"/>
                  </a:lnTo>
                  <a:lnTo>
                    <a:pt x="1968" y="524"/>
                  </a:lnTo>
                  <a:lnTo>
                    <a:pt x="2015" y="487"/>
                  </a:lnTo>
                  <a:lnTo>
                    <a:pt x="2062" y="450"/>
                  </a:lnTo>
                  <a:lnTo>
                    <a:pt x="2109" y="414"/>
                  </a:lnTo>
                  <a:lnTo>
                    <a:pt x="2156" y="378"/>
                  </a:lnTo>
                  <a:lnTo>
                    <a:pt x="2203" y="343"/>
                  </a:lnTo>
                  <a:lnTo>
                    <a:pt x="2250" y="308"/>
                  </a:lnTo>
                  <a:lnTo>
                    <a:pt x="2296" y="275"/>
                  </a:lnTo>
                  <a:lnTo>
                    <a:pt x="2343" y="242"/>
                  </a:lnTo>
                  <a:lnTo>
                    <a:pt x="2390" y="212"/>
                  </a:lnTo>
                  <a:lnTo>
                    <a:pt x="2437" y="182"/>
                  </a:lnTo>
                  <a:lnTo>
                    <a:pt x="2484" y="155"/>
                  </a:lnTo>
                  <a:lnTo>
                    <a:pt x="2531" y="129"/>
                  </a:lnTo>
                  <a:lnTo>
                    <a:pt x="2578" y="105"/>
                  </a:lnTo>
                  <a:lnTo>
                    <a:pt x="2625" y="84"/>
                  </a:lnTo>
                  <a:lnTo>
                    <a:pt x="2671" y="64"/>
                  </a:lnTo>
                  <a:lnTo>
                    <a:pt x="2718" y="48"/>
                  </a:lnTo>
                  <a:lnTo>
                    <a:pt x="2765" y="33"/>
                  </a:lnTo>
                  <a:lnTo>
                    <a:pt x="2812" y="21"/>
                  </a:lnTo>
                  <a:lnTo>
                    <a:pt x="2859" y="12"/>
                  </a:lnTo>
                  <a:lnTo>
                    <a:pt x="2906" y="5"/>
                  </a:lnTo>
                  <a:lnTo>
                    <a:pt x="2953" y="1"/>
                  </a:lnTo>
                  <a:lnTo>
                    <a:pt x="3000" y="0"/>
                  </a:lnTo>
                  <a:lnTo>
                    <a:pt x="3046" y="1"/>
                  </a:lnTo>
                  <a:lnTo>
                    <a:pt x="3093" y="5"/>
                  </a:lnTo>
                  <a:lnTo>
                    <a:pt x="3140" y="12"/>
                  </a:lnTo>
                  <a:lnTo>
                    <a:pt x="3187" y="21"/>
                  </a:lnTo>
                  <a:lnTo>
                    <a:pt x="3234" y="33"/>
                  </a:lnTo>
                  <a:lnTo>
                    <a:pt x="3281" y="48"/>
                  </a:lnTo>
                  <a:lnTo>
                    <a:pt x="3328" y="64"/>
                  </a:lnTo>
                  <a:lnTo>
                    <a:pt x="3375" y="84"/>
                  </a:lnTo>
                  <a:lnTo>
                    <a:pt x="3421" y="105"/>
                  </a:lnTo>
                  <a:lnTo>
                    <a:pt x="3468" y="129"/>
                  </a:lnTo>
                  <a:lnTo>
                    <a:pt x="3515" y="155"/>
                  </a:lnTo>
                  <a:lnTo>
                    <a:pt x="3562" y="182"/>
                  </a:lnTo>
                  <a:lnTo>
                    <a:pt x="3609" y="212"/>
                  </a:lnTo>
                  <a:lnTo>
                    <a:pt x="3656" y="242"/>
                  </a:lnTo>
                  <a:lnTo>
                    <a:pt x="3703" y="275"/>
                  </a:lnTo>
                  <a:lnTo>
                    <a:pt x="3750" y="308"/>
                  </a:lnTo>
                  <a:lnTo>
                    <a:pt x="3796" y="343"/>
                  </a:lnTo>
                  <a:lnTo>
                    <a:pt x="3843" y="378"/>
                  </a:lnTo>
                  <a:lnTo>
                    <a:pt x="3890" y="414"/>
                  </a:lnTo>
                  <a:lnTo>
                    <a:pt x="3937" y="450"/>
                  </a:lnTo>
                  <a:lnTo>
                    <a:pt x="3984" y="487"/>
                  </a:lnTo>
                  <a:lnTo>
                    <a:pt x="4031" y="524"/>
                  </a:lnTo>
                  <a:lnTo>
                    <a:pt x="4078" y="561"/>
                  </a:lnTo>
                  <a:lnTo>
                    <a:pt x="4125" y="597"/>
                  </a:lnTo>
                  <a:lnTo>
                    <a:pt x="4171" y="633"/>
                  </a:lnTo>
                  <a:lnTo>
                    <a:pt x="4218" y="668"/>
                  </a:lnTo>
                  <a:lnTo>
                    <a:pt x="4265" y="702"/>
                  </a:lnTo>
                  <a:lnTo>
                    <a:pt x="4312" y="735"/>
                  </a:lnTo>
                  <a:lnTo>
                    <a:pt x="4359" y="767"/>
                  </a:lnTo>
                  <a:lnTo>
                    <a:pt x="4406" y="797"/>
                  </a:lnTo>
                  <a:lnTo>
                    <a:pt x="4453" y="826"/>
                  </a:lnTo>
                  <a:lnTo>
                    <a:pt x="4500" y="853"/>
                  </a:lnTo>
                  <a:lnTo>
                    <a:pt x="4546" y="878"/>
                  </a:lnTo>
                  <a:lnTo>
                    <a:pt x="4593" y="901"/>
                  </a:lnTo>
                  <a:lnTo>
                    <a:pt x="4640" y="922"/>
                  </a:lnTo>
                  <a:lnTo>
                    <a:pt x="4687" y="940"/>
                  </a:lnTo>
                  <a:lnTo>
                    <a:pt x="4734" y="957"/>
                  </a:lnTo>
                  <a:lnTo>
                    <a:pt x="4781" y="970"/>
                  </a:lnTo>
                  <a:lnTo>
                    <a:pt x="4828" y="981"/>
                  </a:lnTo>
                  <a:lnTo>
                    <a:pt x="4875" y="990"/>
                  </a:lnTo>
                  <a:lnTo>
                    <a:pt x="4921" y="996"/>
                  </a:lnTo>
                  <a:lnTo>
                    <a:pt x="4968" y="999"/>
                  </a:lnTo>
                  <a:lnTo>
                    <a:pt x="5015" y="999"/>
                  </a:lnTo>
                  <a:lnTo>
                    <a:pt x="5062" y="997"/>
                  </a:lnTo>
                  <a:lnTo>
                    <a:pt x="5109" y="992"/>
                  </a:lnTo>
                  <a:lnTo>
                    <a:pt x="5156" y="985"/>
                  </a:lnTo>
                  <a:lnTo>
                    <a:pt x="5203" y="974"/>
                  </a:lnTo>
                  <a:lnTo>
                    <a:pt x="5250" y="961"/>
                  </a:lnTo>
                  <a:lnTo>
                    <a:pt x="5296" y="946"/>
                  </a:lnTo>
                  <a:lnTo>
                    <a:pt x="5343" y="928"/>
                  </a:lnTo>
                  <a:lnTo>
                    <a:pt x="5390" y="908"/>
                  </a:lnTo>
                  <a:lnTo>
                    <a:pt x="5437" y="886"/>
                  </a:lnTo>
                  <a:lnTo>
                    <a:pt x="5484" y="862"/>
                  </a:lnTo>
                  <a:lnTo>
                    <a:pt x="5531" y="835"/>
                  </a:lnTo>
                  <a:lnTo>
                    <a:pt x="5578" y="807"/>
                  </a:lnTo>
                  <a:lnTo>
                    <a:pt x="5625" y="777"/>
                  </a:lnTo>
                  <a:lnTo>
                    <a:pt x="5671" y="746"/>
                  </a:lnTo>
                  <a:lnTo>
                    <a:pt x="5718" y="713"/>
                  </a:lnTo>
                  <a:lnTo>
                    <a:pt x="5765" y="679"/>
                  </a:lnTo>
                  <a:lnTo>
                    <a:pt x="5812" y="645"/>
                  </a:lnTo>
                  <a:lnTo>
                    <a:pt x="5859" y="609"/>
                  </a:lnTo>
                  <a:lnTo>
                    <a:pt x="5906" y="573"/>
                  </a:lnTo>
                  <a:lnTo>
                    <a:pt x="5953" y="536"/>
                  </a:lnTo>
                  <a:lnTo>
                    <a:pt x="6000" y="500"/>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43"/>
            <p:cNvSpPr>
              <a:spLocks/>
            </p:cNvSpPr>
            <p:nvPr/>
          </p:nvSpPr>
          <p:spPr bwMode="auto">
            <a:xfrm>
              <a:off x="859" y="1540"/>
              <a:ext cx="1921" cy="321"/>
            </a:xfrm>
            <a:custGeom>
              <a:avLst/>
              <a:gdLst>
                <a:gd name="T0" fmla="*/ 93 w 6000"/>
                <a:gd name="T1" fmla="*/ 426 h 1000"/>
                <a:gd name="T2" fmla="*/ 234 w 6000"/>
                <a:gd name="T3" fmla="*/ 320 h 1000"/>
                <a:gd name="T4" fmla="*/ 375 w 6000"/>
                <a:gd name="T5" fmla="*/ 222 h 1000"/>
                <a:gd name="T6" fmla="*/ 515 w 6000"/>
                <a:gd name="T7" fmla="*/ 137 h 1000"/>
                <a:gd name="T8" fmla="*/ 656 w 6000"/>
                <a:gd name="T9" fmla="*/ 71 h 1000"/>
                <a:gd name="T10" fmla="*/ 796 w 6000"/>
                <a:gd name="T11" fmla="*/ 25 h 1000"/>
                <a:gd name="T12" fmla="*/ 937 w 6000"/>
                <a:gd name="T13" fmla="*/ 2 h 1000"/>
                <a:gd name="T14" fmla="*/ 1078 w 6000"/>
                <a:gd name="T15" fmla="*/ 3 h 1000"/>
                <a:gd name="T16" fmla="*/ 1218 w 6000"/>
                <a:gd name="T17" fmla="*/ 29 h 1000"/>
                <a:gd name="T18" fmla="*/ 1359 w 6000"/>
                <a:gd name="T19" fmla="*/ 77 h 1000"/>
                <a:gd name="T20" fmla="*/ 1500 w 6000"/>
                <a:gd name="T21" fmla="*/ 146 h 1000"/>
                <a:gd name="T22" fmla="*/ 1640 w 6000"/>
                <a:gd name="T23" fmla="*/ 232 h 1000"/>
                <a:gd name="T24" fmla="*/ 1781 w 6000"/>
                <a:gd name="T25" fmla="*/ 331 h 1000"/>
                <a:gd name="T26" fmla="*/ 1921 w 6000"/>
                <a:gd name="T27" fmla="*/ 438 h 1000"/>
                <a:gd name="T28" fmla="*/ 2062 w 6000"/>
                <a:gd name="T29" fmla="*/ 549 h 1000"/>
                <a:gd name="T30" fmla="*/ 2203 w 6000"/>
                <a:gd name="T31" fmla="*/ 656 h 1000"/>
                <a:gd name="T32" fmla="*/ 2343 w 6000"/>
                <a:gd name="T33" fmla="*/ 757 h 1000"/>
                <a:gd name="T34" fmla="*/ 2484 w 6000"/>
                <a:gd name="T35" fmla="*/ 844 h 1000"/>
                <a:gd name="T36" fmla="*/ 2625 w 6000"/>
                <a:gd name="T37" fmla="*/ 915 h 1000"/>
                <a:gd name="T38" fmla="*/ 2765 w 6000"/>
                <a:gd name="T39" fmla="*/ 966 h 1000"/>
                <a:gd name="T40" fmla="*/ 2906 w 6000"/>
                <a:gd name="T41" fmla="*/ 994 h 1000"/>
                <a:gd name="T42" fmla="*/ 3046 w 6000"/>
                <a:gd name="T43" fmla="*/ 998 h 1000"/>
                <a:gd name="T44" fmla="*/ 3187 w 6000"/>
                <a:gd name="T45" fmla="*/ 978 h 1000"/>
                <a:gd name="T46" fmla="*/ 3328 w 6000"/>
                <a:gd name="T47" fmla="*/ 935 h 1000"/>
                <a:gd name="T48" fmla="*/ 3468 w 6000"/>
                <a:gd name="T49" fmla="*/ 870 h 1000"/>
                <a:gd name="T50" fmla="*/ 3609 w 6000"/>
                <a:gd name="T51" fmla="*/ 787 h 1000"/>
                <a:gd name="T52" fmla="*/ 3750 w 6000"/>
                <a:gd name="T53" fmla="*/ 691 h 1000"/>
                <a:gd name="T54" fmla="*/ 3890 w 6000"/>
                <a:gd name="T55" fmla="*/ 585 h 1000"/>
                <a:gd name="T56" fmla="*/ 4031 w 6000"/>
                <a:gd name="T57" fmla="*/ 475 h 1000"/>
                <a:gd name="T58" fmla="*/ 4171 w 6000"/>
                <a:gd name="T59" fmla="*/ 366 h 1000"/>
                <a:gd name="T60" fmla="*/ 4312 w 6000"/>
                <a:gd name="T61" fmla="*/ 264 h 1000"/>
                <a:gd name="T62" fmla="*/ 4453 w 6000"/>
                <a:gd name="T63" fmla="*/ 173 h 1000"/>
                <a:gd name="T64" fmla="*/ 4593 w 6000"/>
                <a:gd name="T65" fmla="*/ 98 h 1000"/>
                <a:gd name="T66" fmla="*/ 4734 w 6000"/>
                <a:gd name="T67" fmla="*/ 42 h 1000"/>
                <a:gd name="T68" fmla="*/ 4875 w 6000"/>
                <a:gd name="T69" fmla="*/ 9 h 1000"/>
                <a:gd name="T70" fmla="*/ 5015 w 6000"/>
                <a:gd name="T71" fmla="*/ 0 h 1000"/>
                <a:gd name="T72" fmla="*/ 5156 w 6000"/>
                <a:gd name="T73" fmla="*/ 14 h 1000"/>
                <a:gd name="T74" fmla="*/ 5296 w 6000"/>
                <a:gd name="T75" fmla="*/ 53 h 1000"/>
                <a:gd name="T76" fmla="*/ 5437 w 6000"/>
                <a:gd name="T77" fmla="*/ 113 h 1000"/>
                <a:gd name="T78" fmla="*/ 5578 w 6000"/>
                <a:gd name="T79" fmla="*/ 192 h 1000"/>
                <a:gd name="T80" fmla="*/ 5718 w 6000"/>
                <a:gd name="T81" fmla="*/ 286 h 1000"/>
                <a:gd name="T82" fmla="*/ 5859 w 6000"/>
                <a:gd name="T83" fmla="*/ 390 h 1000"/>
                <a:gd name="T84" fmla="*/ 6000 w 6000"/>
                <a:gd name="T85" fmla="*/ 500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00" h="1000">
                  <a:moveTo>
                    <a:pt x="0" y="500"/>
                  </a:moveTo>
                  <a:lnTo>
                    <a:pt x="46" y="463"/>
                  </a:lnTo>
                  <a:lnTo>
                    <a:pt x="93" y="426"/>
                  </a:lnTo>
                  <a:lnTo>
                    <a:pt x="140" y="390"/>
                  </a:lnTo>
                  <a:lnTo>
                    <a:pt x="187" y="354"/>
                  </a:lnTo>
                  <a:lnTo>
                    <a:pt x="234" y="320"/>
                  </a:lnTo>
                  <a:lnTo>
                    <a:pt x="281" y="286"/>
                  </a:lnTo>
                  <a:lnTo>
                    <a:pt x="328" y="253"/>
                  </a:lnTo>
                  <a:lnTo>
                    <a:pt x="375" y="222"/>
                  </a:lnTo>
                  <a:lnTo>
                    <a:pt x="421" y="192"/>
                  </a:lnTo>
                  <a:lnTo>
                    <a:pt x="468" y="164"/>
                  </a:lnTo>
                  <a:lnTo>
                    <a:pt x="515" y="137"/>
                  </a:lnTo>
                  <a:lnTo>
                    <a:pt x="562" y="113"/>
                  </a:lnTo>
                  <a:lnTo>
                    <a:pt x="609" y="91"/>
                  </a:lnTo>
                  <a:lnTo>
                    <a:pt x="656" y="71"/>
                  </a:lnTo>
                  <a:lnTo>
                    <a:pt x="703" y="53"/>
                  </a:lnTo>
                  <a:lnTo>
                    <a:pt x="750" y="38"/>
                  </a:lnTo>
                  <a:lnTo>
                    <a:pt x="796" y="25"/>
                  </a:lnTo>
                  <a:lnTo>
                    <a:pt x="843" y="14"/>
                  </a:lnTo>
                  <a:lnTo>
                    <a:pt x="890" y="7"/>
                  </a:lnTo>
                  <a:lnTo>
                    <a:pt x="937" y="2"/>
                  </a:lnTo>
                  <a:lnTo>
                    <a:pt x="984" y="0"/>
                  </a:lnTo>
                  <a:lnTo>
                    <a:pt x="1031" y="0"/>
                  </a:lnTo>
                  <a:lnTo>
                    <a:pt x="1078" y="3"/>
                  </a:lnTo>
                  <a:lnTo>
                    <a:pt x="1125" y="9"/>
                  </a:lnTo>
                  <a:lnTo>
                    <a:pt x="1171" y="18"/>
                  </a:lnTo>
                  <a:lnTo>
                    <a:pt x="1218" y="29"/>
                  </a:lnTo>
                  <a:lnTo>
                    <a:pt x="1265" y="42"/>
                  </a:lnTo>
                  <a:lnTo>
                    <a:pt x="1312" y="59"/>
                  </a:lnTo>
                  <a:lnTo>
                    <a:pt x="1359" y="77"/>
                  </a:lnTo>
                  <a:lnTo>
                    <a:pt x="1406" y="98"/>
                  </a:lnTo>
                  <a:lnTo>
                    <a:pt x="1453" y="121"/>
                  </a:lnTo>
                  <a:lnTo>
                    <a:pt x="1500" y="146"/>
                  </a:lnTo>
                  <a:lnTo>
                    <a:pt x="1546" y="173"/>
                  </a:lnTo>
                  <a:lnTo>
                    <a:pt x="1593" y="202"/>
                  </a:lnTo>
                  <a:lnTo>
                    <a:pt x="1640" y="232"/>
                  </a:lnTo>
                  <a:lnTo>
                    <a:pt x="1687" y="264"/>
                  </a:lnTo>
                  <a:lnTo>
                    <a:pt x="1734" y="297"/>
                  </a:lnTo>
                  <a:lnTo>
                    <a:pt x="1781" y="331"/>
                  </a:lnTo>
                  <a:lnTo>
                    <a:pt x="1828" y="366"/>
                  </a:lnTo>
                  <a:lnTo>
                    <a:pt x="1875" y="402"/>
                  </a:lnTo>
                  <a:lnTo>
                    <a:pt x="1921" y="438"/>
                  </a:lnTo>
                  <a:lnTo>
                    <a:pt x="1968" y="475"/>
                  </a:lnTo>
                  <a:lnTo>
                    <a:pt x="2015" y="512"/>
                  </a:lnTo>
                  <a:lnTo>
                    <a:pt x="2062" y="549"/>
                  </a:lnTo>
                  <a:lnTo>
                    <a:pt x="2109" y="585"/>
                  </a:lnTo>
                  <a:lnTo>
                    <a:pt x="2156" y="621"/>
                  </a:lnTo>
                  <a:lnTo>
                    <a:pt x="2203" y="656"/>
                  </a:lnTo>
                  <a:lnTo>
                    <a:pt x="2250" y="691"/>
                  </a:lnTo>
                  <a:lnTo>
                    <a:pt x="2296" y="724"/>
                  </a:lnTo>
                  <a:lnTo>
                    <a:pt x="2343" y="757"/>
                  </a:lnTo>
                  <a:lnTo>
                    <a:pt x="2390" y="787"/>
                  </a:lnTo>
                  <a:lnTo>
                    <a:pt x="2437" y="817"/>
                  </a:lnTo>
                  <a:lnTo>
                    <a:pt x="2484" y="844"/>
                  </a:lnTo>
                  <a:lnTo>
                    <a:pt x="2531" y="870"/>
                  </a:lnTo>
                  <a:lnTo>
                    <a:pt x="2578" y="894"/>
                  </a:lnTo>
                  <a:lnTo>
                    <a:pt x="2625" y="915"/>
                  </a:lnTo>
                  <a:lnTo>
                    <a:pt x="2671" y="935"/>
                  </a:lnTo>
                  <a:lnTo>
                    <a:pt x="2718" y="951"/>
                  </a:lnTo>
                  <a:lnTo>
                    <a:pt x="2765" y="966"/>
                  </a:lnTo>
                  <a:lnTo>
                    <a:pt x="2812" y="978"/>
                  </a:lnTo>
                  <a:lnTo>
                    <a:pt x="2859" y="987"/>
                  </a:lnTo>
                  <a:lnTo>
                    <a:pt x="2906" y="994"/>
                  </a:lnTo>
                  <a:lnTo>
                    <a:pt x="2953" y="998"/>
                  </a:lnTo>
                  <a:lnTo>
                    <a:pt x="3000" y="1000"/>
                  </a:lnTo>
                  <a:lnTo>
                    <a:pt x="3046" y="998"/>
                  </a:lnTo>
                  <a:lnTo>
                    <a:pt x="3093" y="994"/>
                  </a:lnTo>
                  <a:lnTo>
                    <a:pt x="3140" y="987"/>
                  </a:lnTo>
                  <a:lnTo>
                    <a:pt x="3187" y="978"/>
                  </a:lnTo>
                  <a:lnTo>
                    <a:pt x="3234" y="966"/>
                  </a:lnTo>
                  <a:lnTo>
                    <a:pt x="3281" y="951"/>
                  </a:lnTo>
                  <a:lnTo>
                    <a:pt x="3328" y="935"/>
                  </a:lnTo>
                  <a:lnTo>
                    <a:pt x="3375" y="915"/>
                  </a:lnTo>
                  <a:lnTo>
                    <a:pt x="3421" y="894"/>
                  </a:lnTo>
                  <a:lnTo>
                    <a:pt x="3468" y="870"/>
                  </a:lnTo>
                  <a:lnTo>
                    <a:pt x="3515" y="844"/>
                  </a:lnTo>
                  <a:lnTo>
                    <a:pt x="3562" y="817"/>
                  </a:lnTo>
                  <a:lnTo>
                    <a:pt x="3609" y="787"/>
                  </a:lnTo>
                  <a:lnTo>
                    <a:pt x="3656" y="757"/>
                  </a:lnTo>
                  <a:lnTo>
                    <a:pt x="3703" y="724"/>
                  </a:lnTo>
                  <a:lnTo>
                    <a:pt x="3750" y="691"/>
                  </a:lnTo>
                  <a:lnTo>
                    <a:pt x="3796" y="656"/>
                  </a:lnTo>
                  <a:lnTo>
                    <a:pt x="3843" y="621"/>
                  </a:lnTo>
                  <a:lnTo>
                    <a:pt x="3890" y="585"/>
                  </a:lnTo>
                  <a:lnTo>
                    <a:pt x="3937" y="549"/>
                  </a:lnTo>
                  <a:lnTo>
                    <a:pt x="3984" y="512"/>
                  </a:lnTo>
                  <a:lnTo>
                    <a:pt x="4031" y="475"/>
                  </a:lnTo>
                  <a:lnTo>
                    <a:pt x="4078" y="438"/>
                  </a:lnTo>
                  <a:lnTo>
                    <a:pt x="4125" y="402"/>
                  </a:lnTo>
                  <a:lnTo>
                    <a:pt x="4171" y="366"/>
                  </a:lnTo>
                  <a:lnTo>
                    <a:pt x="4218" y="331"/>
                  </a:lnTo>
                  <a:lnTo>
                    <a:pt x="4265" y="297"/>
                  </a:lnTo>
                  <a:lnTo>
                    <a:pt x="4312" y="264"/>
                  </a:lnTo>
                  <a:lnTo>
                    <a:pt x="4359" y="232"/>
                  </a:lnTo>
                  <a:lnTo>
                    <a:pt x="4406" y="202"/>
                  </a:lnTo>
                  <a:lnTo>
                    <a:pt x="4453" y="173"/>
                  </a:lnTo>
                  <a:lnTo>
                    <a:pt x="4500" y="146"/>
                  </a:lnTo>
                  <a:lnTo>
                    <a:pt x="4546" y="121"/>
                  </a:lnTo>
                  <a:lnTo>
                    <a:pt x="4593" y="98"/>
                  </a:lnTo>
                  <a:lnTo>
                    <a:pt x="4640" y="77"/>
                  </a:lnTo>
                  <a:lnTo>
                    <a:pt x="4687" y="59"/>
                  </a:lnTo>
                  <a:lnTo>
                    <a:pt x="4734" y="42"/>
                  </a:lnTo>
                  <a:lnTo>
                    <a:pt x="4781" y="29"/>
                  </a:lnTo>
                  <a:lnTo>
                    <a:pt x="4828" y="18"/>
                  </a:lnTo>
                  <a:lnTo>
                    <a:pt x="4875" y="9"/>
                  </a:lnTo>
                  <a:lnTo>
                    <a:pt x="4921" y="3"/>
                  </a:lnTo>
                  <a:lnTo>
                    <a:pt x="4968" y="0"/>
                  </a:lnTo>
                  <a:lnTo>
                    <a:pt x="5015" y="0"/>
                  </a:lnTo>
                  <a:lnTo>
                    <a:pt x="5062" y="2"/>
                  </a:lnTo>
                  <a:lnTo>
                    <a:pt x="5109" y="7"/>
                  </a:lnTo>
                  <a:lnTo>
                    <a:pt x="5156" y="14"/>
                  </a:lnTo>
                  <a:lnTo>
                    <a:pt x="5203" y="25"/>
                  </a:lnTo>
                  <a:lnTo>
                    <a:pt x="5250" y="38"/>
                  </a:lnTo>
                  <a:lnTo>
                    <a:pt x="5296" y="53"/>
                  </a:lnTo>
                  <a:lnTo>
                    <a:pt x="5343" y="71"/>
                  </a:lnTo>
                  <a:lnTo>
                    <a:pt x="5390" y="91"/>
                  </a:lnTo>
                  <a:lnTo>
                    <a:pt x="5437" y="113"/>
                  </a:lnTo>
                  <a:lnTo>
                    <a:pt x="5484" y="137"/>
                  </a:lnTo>
                  <a:lnTo>
                    <a:pt x="5531" y="164"/>
                  </a:lnTo>
                  <a:lnTo>
                    <a:pt x="5578" y="192"/>
                  </a:lnTo>
                  <a:lnTo>
                    <a:pt x="5625" y="222"/>
                  </a:lnTo>
                  <a:lnTo>
                    <a:pt x="5671" y="253"/>
                  </a:lnTo>
                  <a:lnTo>
                    <a:pt x="5718" y="286"/>
                  </a:lnTo>
                  <a:lnTo>
                    <a:pt x="5765" y="320"/>
                  </a:lnTo>
                  <a:lnTo>
                    <a:pt x="5812" y="354"/>
                  </a:lnTo>
                  <a:lnTo>
                    <a:pt x="5859" y="390"/>
                  </a:lnTo>
                  <a:lnTo>
                    <a:pt x="5906" y="426"/>
                  </a:lnTo>
                  <a:lnTo>
                    <a:pt x="5953" y="463"/>
                  </a:lnTo>
                  <a:lnTo>
                    <a:pt x="6000" y="500"/>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Oval 46"/>
            <p:cNvSpPr>
              <a:spLocks noChangeArrowheads="1"/>
            </p:cNvSpPr>
            <p:nvPr/>
          </p:nvSpPr>
          <p:spPr bwMode="auto">
            <a:xfrm>
              <a:off x="840" y="1681"/>
              <a:ext cx="38" cy="39"/>
            </a:xfrm>
            <a:prstGeom prst="ellipse">
              <a:avLst/>
            </a:prstGeom>
            <a:solidFill>
              <a:srgbClr val="FFFFFF"/>
            </a:solidFill>
            <a:ln w="1587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Oval 47"/>
            <p:cNvSpPr>
              <a:spLocks noChangeArrowheads="1"/>
            </p:cNvSpPr>
            <p:nvPr/>
          </p:nvSpPr>
          <p:spPr bwMode="auto">
            <a:xfrm>
              <a:off x="840" y="1681"/>
              <a:ext cx="38" cy="39"/>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Oval 48"/>
            <p:cNvSpPr>
              <a:spLocks noChangeArrowheads="1"/>
            </p:cNvSpPr>
            <p:nvPr/>
          </p:nvSpPr>
          <p:spPr bwMode="auto">
            <a:xfrm>
              <a:off x="2761" y="1681"/>
              <a:ext cx="38" cy="39"/>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 name="Oval 49"/>
            <p:cNvSpPr>
              <a:spLocks noChangeArrowheads="1"/>
            </p:cNvSpPr>
            <p:nvPr/>
          </p:nvSpPr>
          <p:spPr bwMode="auto">
            <a:xfrm>
              <a:off x="2761" y="1681"/>
              <a:ext cx="38" cy="39"/>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5" name="Group 52"/>
          <p:cNvGrpSpPr>
            <a:grpSpLocks noChangeAspect="1"/>
          </p:cNvGrpSpPr>
          <p:nvPr/>
        </p:nvGrpSpPr>
        <p:grpSpPr bwMode="auto">
          <a:xfrm>
            <a:off x="4724401" y="2444753"/>
            <a:ext cx="3109913" cy="509588"/>
            <a:chOff x="2976" y="1540"/>
            <a:chExt cx="1959" cy="321"/>
          </a:xfrm>
        </p:grpSpPr>
        <p:sp>
          <p:nvSpPr>
            <p:cNvPr id="26" name="Freeform 60"/>
            <p:cNvSpPr>
              <a:spLocks/>
            </p:cNvSpPr>
            <p:nvPr/>
          </p:nvSpPr>
          <p:spPr bwMode="auto">
            <a:xfrm>
              <a:off x="2995" y="1540"/>
              <a:ext cx="1921" cy="321"/>
            </a:xfrm>
            <a:custGeom>
              <a:avLst/>
              <a:gdLst>
                <a:gd name="T0" fmla="*/ 93 w 6000"/>
                <a:gd name="T1" fmla="*/ 402 h 1000"/>
                <a:gd name="T2" fmla="*/ 234 w 6000"/>
                <a:gd name="T3" fmla="*/ 264 h 1000"/>
                <a:gd name="T4" fmla="*/ 375 w 6000"/>
                <a:gd name="T5" fmla="*/ 146 h 1000"/>
                <a:gd name="T6" fmla="*/ 515 w 6000"/>
                <a:gd name="T7" fmla="*/ 59 h 1000"/>
                <a:gd name="T8" fmla="*/ 656 w 6000"/>
                <a:gd name="T9" fmla="*/ 9 h 1000"/>
                <a:gd name="T10" fmla="*/ 796 w 6000"/>
                <a:gd name="T11" fmla="*/ 2 h 1000"/>
                <a:gd name="T12" fmla="*/ 937 w 6000"/>
                <a:gd name="T13" fmla="*/ 38 h 1000"/>
                <a:gd name="T14" fmla="*/ 1078 w 6000"/>
                <a:gd name="T15" fmla="*/ 113 h 1000"/>
                <a:gd name="T16" fmla="*/ 1218 w 6000"/>
                <a:gd name="T17" fmla="*/ 222 h 1000"/>
                <a:gd name="T18" fmla="*/ 1359 w 6000"/>
                <a:gd name="T19" fmla="*/ 354 h 1000"/>
                <a:gd name="T20" fmla="*/ 1500 w 6000"/>
                <a:gd name="T21" fmla="*/ 500 h 1000"/>
                <a:gd name="T22" fmla="*/ 1640 w 6000"/>
                <a:gd name="T23" fmla="*/ 645 h 1000"/>
                <a:gd name="T24" fmla="*/ 1781 w 6000"/>
                <a:gd name="T25" fmla="*/ 777 h 1000"/>
                <a:gd name="T26" fmla="*/ 1921 w 6000"/>
                <a:gd name="T27" fmla="*/ 886 h 1000"/>
                <a:gd name="T28" fmla="*/ 2062 w 6000"/>
                <a:gd name="T29" fmla="*/ 961 h 1000"/>
                <a:gd name="T30" fmla="*/ 2203 w 6000"/>
                <a:gd name="T31" fmla="*/ 997 h 1000"/>
                <a:gd name="T32" fmla="*/ 2343 w 6000"/>
                <a:gd name="T33" fmla="*/ 990 h 1000"/>
                <a:gd name="T34" fmla="*/ 2484 w 6000"/>
                <a:gd name="T35" fmla="*/ 940 h 1000"/>
                <a:gd name="T36" fmla="*/ 2625 w 6000"/>
                <a:gd name="T37" fmla="*/ 853 h 1000"/>
                <a:gd name="T38" fmla="*/ 2765 w 6000"/>
                <a:gd name="T39" fmla="*/ 735 h 1000"/>
                <a:gd name="T40" fmla="*/ 2906 w 6000"/>
                <a:gd name="T41" fmla="*/ 597 h 1000"/>
                <a:gd name="T42" fmla="*/ 3046 w 6000"/>
                <a:gd name="T43" fmla="*/ 450 h 1000"/>
                <a:gd name="T44" fmla="*/ 3187 w 6000"/>
                <a:gd name="T45" fmla="*/ 308 h 1000"/>
                <a:gd name="T46" fmla="*/ 3328 w 6000"/>
                <a:gd name="T47" fmla="*/ 182 h 1000"/>
                <a:gd name="T48" fmla="*/ 3468 w 6000"/>
                <a:gd name="T49" fmla="*/ 84 h 1000"/>
                <a:gd name="T50" fmla="*/ 3609 w 6000"/>
                <a:gd name="T51" fmla="*/ 21 h 1000"/>
                <a:gd name="T52" fmla="*/ 3750 w 6000"/>
                <a:gd name="T53" fmla="*/ 0 h 1000"/>
                <a:gd name="T54" fmla="*/ 3890 w 6000"/>
                <a:gd name="T55" fmla="*/ 21 h 1000"/>
                <a:gd name="T56" fmla="*/ 4031 w 6000"/>
                <a:gd name="T57" fmla="*/ 84 h 1000"/>
                <a:gd name="T58" fmla="*/ 4171 w 6000"/>
                <a:gd name="T59" fmla="*/ 182 h 1000"/>
                <a:gd name="T60" fmla="*/ 4312 w 6000"/>
                <a:gd name="T61" fmla="*/ 308 h 1000"/>
                <a:gd name="T62" fmla="*/ 4453 w 6000"/>
                <a:gd name="T63" fmla="*/ 450 h 1000"/>
                <a:gd name="T64" fmla="*/ 4593 w 6000"/>
                <a:gd name="T65" fmla="*/ 597 h 1000"/>
                <a:gd name="T66" fmla="*/ 4734 w 6000"/>
                <a:gd name="T67" fmla="*/ 735 h 1000"/>
                <a:gd name="T68" fmla="*/ 4875 w 6000"/>
                <a:gd name="T69" fmla="*/ 853 h 1000"/>
                <a:gd name="T70" fmla="*/ 5015 w 6000"/>
                <a:gd name="T71" fmla="*/ 940 h 1000"/>
                <a:gd name="T72" fmla="*/ 5156 w 6000"/>
                <a:gd name="T73" fmla="*/ 990 h 1000"/>
                <a:gd name="T74" fmla="*/ 5296 w 6000"/>
                <a:gd name="T75" fmla="*/ 997 h 1000"/>
                <a:gd name="T76" fmla="*/ 5437 w 6000"/>
                <a:gd name="T77" fmla="*/ 961 h 1000"/>
                <a:gd name="T78" fmla="*/ 5578 w 6000"/>
                <a:gd name="T79" fmla="*/ 886 h 1000"/>
                <a:gd name="T80" fmla="*/ 5718 w 6000"/>
                <a:gd name="T81" fmla="*/ 777 h 1000"/>
                <a:gd name="T82" fmla="*/ 5859 w 6000"/>
                <a:gd name="T83" fmla="*/ 645 h 1000"/>
                <a:gd name="T84" fmla="*/ 6000 w 6000"/>
                <a:gd name="T85" fmla="*/ 500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00" h="1000">
                  <a:moveTo>
                    <a:pt x="0" y="500"/>
                  </a:moveTo>
                  <a:lnTo>
                    <a:pt x="46" y="450"/>
                  </a:lnTo>
                  <a:lnTo>
                    <a:pt x="93" y="402"/>
                  </a:lnTo>
                  <a:lnTo>
                    <a:pt x="140" y="354"/>
                  </a:lnTo>
                  <a:lnTo>
                    <a:pt x="187" y="308"/>
                  </a:lnTo>
                  <a:lnTo>
                    <a:pt x="234" y="264"/>
                  </a:lnTo>
                  <a:lnTo>
                    <a:pt x="281" y="222"/>
                  </a:lnTo>
                  <a:lnTo>
                    <a:pt x="328" y="182"/>
                  </a:lnTo>
                  <a:lnTo>
                    <a:pt x="375" y="146"/>
                  </a:lnTo>
                  <a:lnTo>
                    <a:pt x="421" y="113"/>
                  </a:lnTo>
                  <a:lnTo>
                    <a:pt x="468" y="84"/>
                  </a:lnTo>
                  <a:lnTo>
                    <a:pt x="515" y="59"/>
                  </a:lnTo>
                  <a:lnTo>
                    <a:pt x="562" y="38"/>
                  </a:lnTo>
                  <a:lnTo>
                    <a:pt x="609" y="21"/>
                  </a:lnTo>
                  <a:lnTo>
                    <a:pt x="656" y="9"/>
                  </a:lnTo>
                  <a:lnTo>
                    <a:pt x="703" y="2"/>
                  </a:lnTo>
                  <a:lnTo>
                    <a:pt x="750" y="0"/>
                  </a:lnTo>
                  <a:lnTo>
                    <a:pt x="796" y="2"/>
                  </a:lnTo>
                  <a:lnTo>
                    <a:pt x="843" y="9"/>
                  </a:lnTo>
                  <a:lnTo>
                    <a:pt x="890" y="21"/>
                  </a:lnTo>
                  <a:lnTo>
                    <a:pt x="937" y="38"/>
                  </a:lnTo>
                  <a:lnTo>
                    <a:pt x="984" y="59"/>
                  </a:lnTo>
                  <a:lnTo>
                    <a:pt x="1031" y="84"/>
                  </a:lnTo>
                  <a:lnTo>
                    <a:pt x="1078" y="113"/>
                  </a:lnTo>
                  <a:lnTo>
                    <a:pt x="1125" y="146"/>
                  </a:lnTo>
                  <a:lnTo>
                    <a:pt x="1171" y="182"/>
                  </a:lnTo>
                  <a:lnTo>
                    <a:pt x="1218" y="222"/>
                  </a:lnTo>
                  <a:lnTo>
                    <a:pt x="1265" y="264"/>
                  </a:lnTo>
                  <a:lnTo>
                    <a:pt x="1312" y="308"/>
                  </a:lnTo>
                  <a:lnTo>
                    <a:pt x="1359" y="354"/>
                  </a:lnTo>
                  <a:lnTo>
                    <a:pt x="1406" y="402"/>
                  </a:lnTo>
                  <a:lnTo>
                    <a:pt x="1453" y="450"/>
                  </a:lnTo>
                  <a:lnTo>
                    <a:pt x="1500" y="500"/>
                  </a:lnTo>
                  <a:lnTo>
                    <a:pt x="1546" y="549"/>
                  </a:lnTo>
                  <a:lnTo>
                    <a:pt x="1593" y="597"/>
                  </a:lnTo>
                  <a:lnTo>
                    <a:pt x="1640" y="645"/>
                  </a:lnTo>
                  <a:lnTo>
                    <a:pt x="1687" y="691"/>
                  </a:lnTo>
                  <a:lnTo>
                    <a:pt x="1734" y="735"/>
                  </a:lnTo>
                  <a:lnTo>
                    <a:pt x="1781" y="777"/>
                  </a:lnTo>
                  <a:lnTo>
                    <a:pt x="1828" y="817"/>
                  </a:lnTo>
                  <a:lnTo>
                    <a:pt x="1875" y="853"/>
                  </a:lnTo>
                  <a:lnTo>
                    <a:pt x="1921" y="886"/>
                  </a:lnTo>
                  <a:lnTo>
                    <a:pt x="1968" y="915"/>
                  </a:lnTo>
                  <a:lnTo>
                    <a:pt x="2015" y="940"/>
                  </a:lnTo>
                  <a:lnTo>
                    <a:pt x="2062" y="961"/>
                  </a:lnTo>
                  <a:lnTo>
                    <a:pt x="2109" y="978"/>
                  </a:lnTo>
                  <a:lnTo>
                    <a:pt x="2156" y="990"/>
                  </a:lnTo>
                  <a:lnTo>
                    <a:pt x="2203" y="997"/>
                  </a:lnTo>
                  <a:lnTo>
                    <a:pt x="2250" y="1000"/>
                  </a:lnTo>
                  <a:lnTo>
                    <a:pt x="2296" y="997"/>
                  </a:lnTo>
                  <a:lnTo>
                    <a:pt x="2343" y="990"/>
                  </a:lnTo>
                  <a:lnTo>
                    <a:pt x="2390" y="978"/>
                  </a:lnTo>
                  <a:lnTo>
                    <a:pt x="2437" y="961"/>
                  </a:lnTo>
                  <a:lnTo>
                    <a:pt x="2484" y="940"/>
                  </a:lnTo>
                  <a:lnTo>
                    <a:pt x="2531" y="915"/>
                  </a:lnTo>
                  <a:lnTo>
                    <a:pt x="2578" y="886"/>
                  </a:lnTo>
                  <a:lnTo>
                    <a:pt x="2625" y="853"/>
                  </a:lnTo>
                  <a:lnTo>
                    <a:pt x="2671" y="817"/>
                  </a:lnTo>
                  <a:lnTo>
                    <a:pt x="2718" y="777"/>
                  </a:lnTo>
                  <a:lnTo>
                    <a:pt x="2765" y="735"/>
                  </a:lnTo>
                  <a:lnTo>
                    <a:pt x="2812" y="691"/>
                  </a:lnTo>
                  <a:lnTo>
                    <a:pt x="2859" y="645"/>
                  </a:lnTo>
                  <a:lnTo>
                    <a:pt x="2906" y="597"/>
                  </a:lnTo>
                  <a:lnTo>
                    <a:pt x="2953" y="549"/>
                  </a:lnTo>
                  <a:lnTo>
                    <a:pt x="3000" y="500"/>
                  </a:lnTo>
                  <a:lnTo>
                    <a:pt x="3046" y="450"/>
                  </a:lnTo>
                  <a:lnTo>
                    <a:pt x="3093" y="402"/>
                  </a:lnTo>
                  <a:lnTo>
                    <a:pt x="3140" y="354"/>
                  </a:lnTo>
                  <a:lnTo>
                    <a:pt x="3187" y="308"/>
                  </a:lnTo>
                  <a:lnTo>
                    <a:pt x="3234" y="264"/>
                  </a:lnTo>
                  <a:lnTo>
                    <a:pt x="3281" y="222"/>
                  </a:lnTo>
                  <a:lnTo>
                    <a:pt x="3328" y="182"/>
                  </a:lnTo>
                  <a:lnTo>
                    <a:pt x="3375" y="146"/>
                  </a:lnTo>
                  <a:lnTo>
                    <a:pt x="3421" y="113"/>
                  </a:lnTo>
                  <a:lnTo>
                    <a:pt x="3468" y="84"/>
                  </a:lnTo>
                  <a:lnTo>
                    <a:pt x="3515" y="59"/>
                  </a:lnTo>
                  <a:lnTo>
                    <a:pt x="3562" y="38"/>
                  </a:lnTo>
                  <a:lnTo>
                    <a:pt x="3609" y="21"/>
                  </a:lnTo>
                  <a:lnTo>
                    <a:pt x="3656" y="9"/>
                  </a:lnTo>
                  <a:lnTo>
                    <a:pt x="3703" y="2"/>
                  </a:lnTo>
                  <a:lnTo>
                    <a:pt x="3750" y="0"/>
                  </a:lnTo>
                  <a:lnTo>
                    <a:pt x="3796" y="2"/>
                  </a:lnTo>
                  <a:lnTo>
                    <a:pt x="3843" y="9"/>
                  </a:lnTo>
                  <a:lnTo>
                    <a:pt x="3890" y="21"/>
                  </a:lnTo>
                  <a:lnTo>
                    <a:pt x="3937" y="38"/>
                  </a:lnTo>
                  <a:lnTo>
                    <a:pt x="3984" y="59"/>
                  </a:lnTo>
                  <a:lnTo>
                    <a:pt x="4031" y="84"/>
                  </a:lnTo>
                  <a:lnTo>
                    <a:pt x="4078" y="113"/>
                  </a:lnTo>
                  <a:lnTo>
                    <a:pt x="4125" y="146"/>
                  </a:lnTo>
                  <a:lnTo>
                    <a:pt x="4171" y="182"/>
                  </a:lnTo>
                  <a:lnTo>
                    <a:pt x="4218" y="222"/>
                  </a:lnTo>
                  <a:lnTo>
                    <a:pt x="4265" y="264"/>
                  </a:lnTo>
                  <a:lnTo>
                    <a:pt x="4312" y="308"/>
                  </a:lnTo>
                  <a:lnTo>
                    <a:pt x="4359" y="354"/>
                  </a:lnTo>
                  <a:lnTo>
                    <a:pt x="4406" y="402"/>
                  </a:lnTo>
                  <a:lnTo>
                    <a:pt x="4453" y="450"/>
                  </a:lnTo>
                  <a:lnTo>
                    <a:pt x="4500" y="500"/>
                  </a:lnTo>
                  <a:lnTo>
                    <a:pt x="4546" y="549"/>
                  </a:lnTo>
                  <a:lnTo>
                    <a:pt x="4593" y="597"/>
                  </a:lnTo>
                  <a:lnTo>
                    <a:pt x="4640" y="645"/>
                  </a:lnTo>
                  <a:lnTo>
                    <a:pt x="4687" y="691"/>
                  </a:lnTo>
                  <a:lnTo>
                    <a:pt x="4734" y="735"/>
                  </a:lnTo>
                  <a:lnTo>
                    <a:pt x="4781" y="777"/>
                  </a:lnTo>
                  <a:lnTo>
                    <a:pt x="4828" y="817"/>
                  </a:lnTo>
                  <a:lnTo>
                    <a:pt x="4875" y="853"/>
                  </a:lnTo>
                  <a:lnTo>
                    <a:pt x="4921" y="886"/>
                  </a:lnTo>
                  <a:lnTo>
                    <a:pt x="4968" y="915"/>
                  </a:lnTo>
                  <a:lnTo>
                    <a:pt x="5015" y="940"/>
                  </a:lnTo>
                  <a:lnTo>
                    <a:pt x="5062" y="961"/>
                  </a:lnTo>
                  <a:lnTo>
                    <a:pt x="5109" y="978"/>
                  </a:lnTo>
                  <a:lnTo>
                    <a:pt x="5156" y="990"/>
                  </a:lnTo>
                  <a:lnTo>
                    <a:pt x="5203" y="997"/>
                  </a:lnTo>
                  <a:lnTo>
                    <a:pt x="5250" y="1000"/>
                  </a:lnTo>
                  <a:lnTo>
                    <a:pt x="5296" y="997"/>
                  </a:lnTo>
                  <a:lnTo>
                    <a:pt x="5343" y="990"/>
                  </a:lnTo>
                  <a:lnTo>
                    <a:pt x="5390" y="978"/>
                  </a:lnTo>
                  <a:lnTo>
                    <a:pt x="5437" y="961"/>
                  </a:lnTo>
                  <a:lnTo>
                    <a:pt x="5484" y="940"/>
                  </a:lnTo>
                  <a:lnTo>
                    <a:pt x="5531" y="915"/>
                  </a:lnTo>
                  <a:lnTo>
                    <a:pt x="5578" y="886"/>
                  </a:lnTo>
                  <a:lnTo>
                    <a:pt x="5625" y="853"/>
                  </a:lnTo>
                  <a:lnTo>
                    <a:pt x="5671" y="817"/>
                  </a:lnTo>
                  <a:lnTo>
                    <a:pt x="5718" y="777"/>
                  </a:lnTo>
                  <a:lnTo>
                    <a:pt x="5765" y="735"/>
                  </a:lnTo>
                  <a:lnTo>
                    <a:pt x="5812" y="691"/>
                  </a:lnTo>
                  <a:lnTo>
                    <a:pt x="5859" y="645"/>
                  </a:lnTo>
                  <a:lnTo>
                    <a:pt x="5906" y="597"/>
                  </a:lnTo>
                  <a:lnTo>
                    <a:pt x="5953" y="549"/>
                  </a:lnTo>
                  <a:lnTo>
                    <a:pt x="6000" y="500"/>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61"/>
            <p:cNvSpPr>
              <a:spLocks/>
            </p:cNvSpPr>
            <p:nvPr/>
          </p:nvSpPr>
          <p:spPr bwMode="auto">
            <a:xfrm>
              <a:off x="2995" y="1540"/>
              <a:ext cx="1921" cy="321"/>
            </a:xfrm>
            <a:custGeom>
              <a:avLst/>
              <a:gdLst>
                <a:gd name="T0" fmla="*/ 93 w 6000"/>
                <a:gd name="T1" fmla="*/ 597 h 1000"/>
                <a:gd name="T2" fmla="*/ 234 w 6000"/>
                <a:gd name="T3" fmla="*/ 735 h 1000"/>
                <a:gd name="T4" fmla="*/ 375 w 6000"/>
                <a:gd name="T5" fmla="*/ 853 h 1000"/>
                <a:gd name="T6" fmla="*/ 515 w 6000"/>
                <a:gd name="T7" fmla="*/ 940 h 1000"/>
                <a:gd name="T8" fmla="*/ 656 w 6000"/>
                <a:gd name="T9" fmla="*/ 990 h 1000"/>
                <a:gd name="T10" fmla="*/ 796 w 6000"/>
                <a:gd name="T11" fmla="*/ 997 h 1000"/>
                <a:gd name="T12" fmla="*/ 937 w 6000"/>
                <a:gd name="T13" fmla="*/ 961 h 1000"/>
                <a:gd name="T14" fmla="*/ 1078 w 6000"/>
                <a:gd name="T15" fmla="*/ 886 h 1000"/>
                <a:gd name="T16" fmla="*/ 1218 w 6000"/>
                <a:gd name="T17" fmla="*/ 777 h 1000"/>
                <a:gd name="T18" fmla="*/ 1359 w 6000"/>
                <a:gd name="T19" fmla="*/ 645 h 1000"/>
                <a:gd name="T20" fmla="*/ 1500 w 6000"/>
                <a:gd name="T21" fmla="*/ 500 h 1000"/>
                <a:gd name="T22" fmla="*/ 1640 w 6000"/>
                <a:gd name="T23" fmla="*/ 354 h 1000"/>
                <a:gd name="T24" fmla="*/ 1781 w 6000"/>
                <a:gd name="T25" fmla="*/ 222 h 1000"/>
                <a:gd name="T26" fmla="*/ 1921 w 6000"/>
                <a:gd name="T27" fmla="*/ 113 h 1000"/>
                <a:gd name="T28" fmla="*/ 2062 w 6000"/>
                <a:gd name="T29" fmla="*/ 38 h 1000"/>
                <a:gd name="T30" fmla="*/ 2203 w 6000"/>
                <a:gd name="T31" fmla="*/ 2 h 1000"/>
                <a:gd name="T32" fmla="*/ 2343 w 6000"/>
                <a:gd name="T33" fmla="*/ 9 h 1000"/>
                <a:gd name="T34" fmla="*/ 2484 w 6000"/>
                <a:gd name="T35" fmla="*/ 59 h 1000"/>
                <a:gd name="T36" fmla="*/ 2625 w 6000"/>
                <a:gd name="T37" fmla="*/ 146 h 1000"/>
                <a:gd name="T38" fmla="*/ 2765 w 6000"/>
                <a:gd name="T39" fmla="*/ 264 h 1000"/>
                <a:gd name="T40" fmla="*/ 2906 w 6000"/>
                <a:gd name="T41" fmla="*/ 402 h 1000"/>
                <a:gd name="T42" fmla="*/ 3046 w 6000"/>
                <a:gd name="T43" fmla="*/ 549 h 1000"/>
                <a:gd name="T44" fmla="*/ 3187 w 6000"/>
                <a:gd name="T45" fmla="*/ 691 h 1000"/>
                <a:gd name="T46" fmla="*/ 3328 w 6000"/>
                <a:gd name="T47" fmla="*/ 817 h 1000"/>
                <a:gd name="T48" fmla="*/ 3468 w 6000"/>
                <a:gd name="T49" fmla="*/ 915 h 1000"/>
                <a:gd name="T50" fmla="*/ 3609 w 6000"/>
                <a:gd name="T51" fmla="*/ 978 h 1000"/>
                <a:gd name="T52" fmla="*/ 3750 w 6000"/>
                <a:gd name="T53" fmla="*/ 1000 h 1000"/>
                <a:gd name="T54" fmla="*/ 3890 w 6000"/>
                <a:gd name="T55" fmla="*/ 978 h 1000"/>
                <a:gd name="T56" fmla="*/ 4031 w 6000"/>
                <a:gd name="T57" fmla="*/ 915 h 1000"/>
                <a:gd name="T58" fmla="*/ 4171 w 6000"/>
                <a:gd name="T59" fmla="*/ 817 h 1000"/>
                <a:gd name="T60" fmla="*/ 4312 w 6000"/>
                <a:gd name="T61" fmla="*/ 691 h 1000"/>
                <a:gd name="T62" fmla="*/ 4453 w 6000"/>
                <a:gd name="T63" fmla="*/ 549 h 1000"/>
                <a:gd name="T64" fmla="*/ 4593 w 6000"/>
                <a:gd name="T65" fmla="*/ 402 h 1000"/>
                <a:gd name="T66" fmla="*/ 4734 w 6000"/>
                <a:gd name="T67" fmla="*/ 264 h 1000"/>
                <a:gd name="T68" fmla="*/ 4875 w 6000"/>
                <a:gd name="T69" fmla="*/ 146 h 1000"/>
                <a:gd name="T70" fmla="*/ 5015 w 6000"/>
                <a:gd name="T71" fmla="*/ 59 h 1000"/>
                <a:gd name="T72" fmla="*/ 5156 w 6000"/>
                <a:gd name="T73" fmla="*/ 9 h 1000"/>
                <a:gd name="T74" fmla="*/ 5296 w 6000"/>
                <a:gd name="T75" fmla="*/ 2 h 1000"/>
                <a:gd name="T76" fmla="*/ 5437 w 6000"/>
                <a:gd name="T77" fmla="*/ 38 h 1000"/>
                <a:gd name="T78" fmla="*/ 5578 w 6000"/>
                <a:gd name="T79" fmla="*/ 113 h 1000"/>
                <a:gd name="T80" fmla="*/ 5718 w 6000"/>
                <a:gd name="T81" fmla="*/ 222 h 1000"/>
                <a:gd name="T82" fmla="*/ 5859 w 6000"/>
                <a:gd name="T83" fmla="*/ 354 h 1000"/>
                <a:gd name="T84" fmla="*/ 6000 w 6000"/>
                <a:gd name="T85" fmla="*/ 500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00" h="1000">
                  <a:moveTo>
                    <a:pt x="0" y="500"/>
                  </a:moveTo>
                  <a:lnTo>
                    <a:pt x="46" y="549"/>
                  </a:lnTo>
                  <a:lnTo>
                    <a:pt x="93" y="597"/>
                  </a:lnTo>
                  <a:lnTo>
                    <a:pt x="140" y="645"/>
                  </a:lnTo>
                  <a:lnTo>
                    <a:pt x="187" y="691"/>
                  </a:lnTo>
                  <a:lnTo>
                    <a:pt x="234" y="735"/>
                  </a:lnTo>
                  <a:lnTo>
                    <a:pt x="281" y="777"/>
                  </a:lnTo>
                  <a:lnTo>
                    <a:pt x="328" y="817"/>
                  </a:lnTo>
                  <a:lnTo>
                    <a:pt x="375" y="853"/>
                  </a:lnTo>
                  <a:lnTo>
                    <a:pt x="421" y="886"/>
                  </a:lnTo>
                  <a:lnTo>
                    <a:pt x="468" y="915"/>
                  </a:lnTo>
                  <a:lnTo>
                    <a:pt x="515" y="940"/>
                  </a:lnTo>
                  <a:lnTo>
                    <a:pt x="562" y="961"/>
                  </a:lnTo>
                  <a:lnTo>
                    <a:pt x="609" y="978"/>
                  </a:lnTo>
                  <a:lnTo>
                    <a:pt x="656" y="990"/>
                  </a:lnTo>
                  <a:lnTo>
                    <a:pt x="703" y="997"/>
                  </a:lnTo>
                  <a:lnTo>
                    <a:pt x="750" y="1000"/>
                  </a:lnTo>
                  <a:lnTo>
                    <a:pt x="796" y="997"/>
                  </a:lnTo>
                  <a:lnTo>
                    <a:pt x="843" y="990"/>
                  </a:lnTo>
                  <a:lnTo>
                    <a:pt x="890" y="978"/>
                  </a:lnTo>
                  <a:lnTo>
                    <a:pt x="937" y="961"/>
                  </a:lnTo>
                  <a:lnTo>
                    <a:pt x="984" y="940"/>
                  </a:lnTo>
                  <a:lnTo>
                    <a:pt x="1031" y="915"/>
                  </a:lnTo>
                  <a:lnTo>
                    <a:pt x="1078" y="886"/>
                  </a:lnTo>
                  <a:lnTo>
                    <a:pt x="1125" y="853"/>
                  </a:lnTo>
                  <a:lnTo>
                    <a:pt x="1171" y="817"/>
                  </a:lnTo>
                  <a:lnTo>
                    <a:pt x="1218" y="777"/>
                  </a:lnTo>
                  <a:lnTo>
                    <a:pt x="1265" y="735"/>
                  </a:lnTo>
                  <a:lnTo>
                    <a:pt x="1312" y="691"/>
                  </a:lnTo>
                  <a:lnTo>
                    <a:pt x="1359" y="645"/>
                  </a:lnTo>
                  <a:lnTo>
                    <a:pt x="1406" y="597"/>
                  </a:lnTo>
                  <a:lnTo>
                    <a:pt x="1453" y="549"/>
                  </a:lnTo>
                  <a:lnTo>
                    <a:pt x="1500" y="500"/>
                  </a:lnTo>
                  <a:lnTo>
                    <a:pt x="1546" y="450"/>
                  </a:lnTo>
                  <a:lnTo>
                    <a:pt x="1593" y="402"/>
                  </a:lnTo>
                  <a:lnTo>
                    <a:pt x="1640" y="354"/>
                  </a:lnTo>
                  <a:lnTo>
                    <a:pt x="1687" y="308"/>
                  </a:lnTo>
                  <a:lnTo>
                    <a:pt x="1734" y="264"/>
                  </a:lnTo>
                  <a:lnTo>
                    <a:pt x="1781" y="222"/>
                  </a:lnTo>
                  <a:lnTo>
                    <a:pt x="1828" y="182"/>
                  </a:lnTo>
                  <a:lnTo>
                    <a:pt x="1875" y="146"/>
                  </a:lnTo>
                  <a:lnTo>
                    <a:pt x="1921" y="113"/>
                  </a:lnTo>
                  <a:lnTo>
                    <a:pt x="1968" y="84"/>
                  </a:lnTo>
                  <a:lnTo>
                    <a:pt x="2015" y="59"/>
                  </a:lnTo>
                  <a:lnTo>
                    <a:pt x="2062" y="38"/>
                  </a:lnTo>
                  <a:lnTo>
                    <a:pt x="2109" y="21"/>
                  </a:lnTo>
                  <a:lnTo>
                    <a:pt x="2156" y="9"/>
                  </a:lnTo>
                  <a:lnTo>
                    <a:pt x="2203" y="2"/>
                  </a:lnTo>
                  <a:lnTo>
                    <a:pt x="2250" y="0"/>
                  </a:lnTo>
                  <a:lnTo>
                    <a:pt x="2296" y="2"/>
                  </a:lnTo>
                  <a:lnTo>
                    <a:pt x="2343" y="9"/>
                  </a:lnTo>
                  <a:lnTo>
                    <a:pt x="2390" y="21"/>
                  </a:lnTo>
                  <a:lnTo>
                    <a:pt x="2437" y="38"/>
                  </a:lnTo>
                  <a:lnTo>
                    <a:pt x="2484" y="59"/>
                  </a:lnTo>
                  <a:lnTo>
                    <a:pt x="2531" y="84"/>
                  </a:lnTo>
                  <a:lnTo>
                    <a:pt x="2578" y="113"/>
                  </a:lnTo>
                  <a:lnTo>
                    <a:pt x="2625" y="146"/>
                  </a:lnTo>
                  <a:lnTo>
                    <a:pt x="2671" y="182"/>
                  </a:lnTo>
                  <a:lnTo>
                    <a:pt x="2718" y="222"/>
                  </a:lnTo>
                  <a:lnTo>
                    <a:pt x="2765" y="264"/>
                  </a:lnTo>
                  <a:lnTo>
                    <a:pt x="2812" y="308"/>
                  </a:lnTo>
                  <a:lnTo>
                    <a:pt x="2859" y="354"/>
                  </a:lnTo>
                  <a:lnTo>
                    <a:pt x="2906" y="402"/>
                  </a:lnTo>
                  <a:lnTo>
                    <a:pt x="2953" y="450"/>
                  </a:lnTo>
                  <a:lnTo>
                    <a:pt x="3000" y="500"/>
                  </a:lnTo>
                  <a:lnTo>
                    <a:pt x="3046" y="549"/>
                  </a:lnTo>
                  <a:lnTo>
                    <a:pt x="3093" y="597"/>
                  </a:lnTo>
                  <a:lnTo>
                    <a:pt x="3140" y="645"/>
                  </a:lnTo>
                  <a:lnTo>
                    <a:pt x="3187" y="691"/>
                  </a:lnTo>
                  <a:lnTo>
                    <a:pt x="3234" y="735"/>
                  </a:lnTo>
                  <a:lnTo>
                    <a:pt x="3281" y="777"/>
                  </a:lnTo>
                  <a:lnTo>
                    <a:pt x="3328" y="817"/>
                  </a:lnTo>
                  <a:lnTo>
                    <a:pt x="3375" y="853"/>
                  </a:lnTo>
                  <a:lnTo>
                    <a:pt x="3421" y="886"/>
                  </a:lnTo>
                  <a:lnTo>
                    <a:pt x="3468" y="915"/>
                  </a:lnTo>
                  <a:lnTo>
                    <a:pt x="3515" y="940"/>
                  </a:lnTo>
                  <a:lnTo>
                    <a:pt x="3562" y="961"/>
                  </a:lnTo>
                  <a:lnTo>
                    <a:pt x="3609" y="978"/>
                  </a:lnTo>
                  <a:lnTo>
                    <a:pt x="3656" y="990"/>
                  </a:lnTo>
                  <a:lnTo>
                    <a:pt x="3703" y="997"/>
                  </a:lnTo>
                  <a:lnTo>
                    <a:pt x="3750" y="1000"/>
                  </a:lnTo>
                  <a:lnTo>
                    <a:pt x="3796" y="997"/>
                  </a:lnTo>
                  <a:lnTo>
                    <a:pt x="3843" y="990"/>
                  </a:lnTo>
                  <a:lnTo>
                    <a:pt x="3890" y="978"/>
                  </a:lnTo>
                  <a:lnTo>
                    <a:pt x="3937" y="961"/>
                  </a:lnTo>
                  <a:lnTo>
                    <a:pt x="3984" y="940"/>
                  </a:lnTo>
                  <a:lnTo>
                    <a:pt x="4031" y="915"/>
                  </a:lnTo>
                  <a:lnTo>
                    <a:pt x="4078" y="886"/>
                  </a:lnTo>
                  <a:lnTo>
                    <a:pt x="4125" y="853"/>
                  </a:lnTo>
                  <a:lnTo>
                    <a:pt x="4171" y="817"/>
                  </a:lnTo>
                  <a:lnTo>
                    <a:pt x="4218" y="777"/>
                  </a:lnTo>
                  <a:lnTo>
                    <a:pt x="4265" y="735"/>
                  </a:lnTo>
                  <a:lnTo>
                    <a:pt x="4312" y="691"/>
                  </a:lnTo>
                  <a:lnTo>
                    <a:pt x="4359" y="645"/>
                  </a:lnTo>
                  <a:lnTo>
                    <a:pt x="4406" y="597"/>
                  </a:lnTo>
                  <a:lnTo>
                    <a:pt x="4453" y="549"/>
                  </a:lnTo>
                  <a:lnTo>
                    <a:pt x="4500" y="500"/>
                  </a:lnTo>
                  <a:lnTo>
                    <a:pt x="4546" y="450"/>
                  </a:lnTo>
                  <a:lnTo>
                    <a:pt x="4593" y="402"/>
                  </a:lnTo>
                  <a:lnTo>
                    <a:pt x="4640" y="354"/>
                  </a:lnTo>
                  <a:lnTo>
                    <a:pt x="4687" y="308"/>
                  </a:lnTo>
                  <a:lnTo>
                    <a:pt x="4734" y="264"/>
                  </a:lnTo>
                  <a:lnTo>
                    <a:pt x="4781" y="222"/>
                  </a:lnTo>
                  <a:lnTo>
                    <a:pt x="4828" y="182"/>
                  </a:lnTo>
                  <a:lnTo>
                    <a:pt x="4875" y="146"/>
                  </a:lnTo>
                  <a:lnTo>
                    <a:pt x="4921" y="113"/>
                  </a:lnTo>
                  <a:lnTo>
                    <a:pt x="4968" y="84"/>
                  </a:lnTo>
                  <a:lnTo>
                    <a:pt x="5015" y="59"/>
                  </a:lnTo>
                  <a:lnTo>
                    <a:pt x="5062" y="38"/>
                  </a:lnTo>
                  <a:lnTo>
                    <a:pt x="5109" y="21"/>
                  </a:lnTo>
                  <a:lnTo>
                    <a:pt x="5156" y="9"/>
                  </a:lnTo>
                  <a:lnTo>
                    <a:pt x="5203" y="2"/>
                  </a:lnTo>
                  <a:lnTo>
                    <a:pt x="5250" y="0"/>
                  </a:lnTo>
                  <a:lnTo>
                    <a:pt x="5296" y="2"/>
                  </a:lnTo>
                  <a:lnTo>
                    <a:pt x="5343" y="9"/>
                  </a:lnTo>
                  <a:lnTo>
                    <a:pt x="5390" y="21"/>
                  </a:lnTo>
                  <a:lnTo>
                    <a:pt x="5437" y="38"/>
                  </a:lnTo>
                  <a:lnTo>
                    <a:pt x="5484" y="59"/>
                  </a:lnTo>
                  <a:lnTo>
                    <a:pt x="5531" y="84"/>
                  </a:lnTo>
                  <a:lnTo>
                    <a:pt x="5578" y="113"/>
                  </a:lnTo>
                  <a:lnTo>
                    <a:pt x="5625" y="146"/>
                  </a:lnTo>
                  <a:lnTo>
                    <a:pt x="5671" y="182"/>
                  </a:lnTo>
                  <a:lnTo>
                    <a:pt x="5718" y="222"/>
                  </a:lnTo>
                  <a:lnTo>
                    <a:pt x="5765" y="264"/>
                  </a:lnTo>
                  <a:lnTo>
                    <a:pt x="5812" y="308"/>
                  </a:lnTo>
                  <a:lnTo>
                    <a:pt x="5859" y="354"/>
                  </a:lnTo>
                  <a:lnTo>
                    <a:pt x="5906" y="402"/>
                  </a:lnTo>
                  <a:lnTo>
                    <a:pt x="5953" y="450"/>
                  </a:lnTo>
                  <a:lnTo>
                    <a:pt x="6000" y="500"/>
                  </a:lnTo>
                </a:path>
              </a:pathLst>
            </a:custGeom>
            <a:noFill/>
            <a:ln w="158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62"/>
            <p:cNvSpPr>
              <a:spLocks noChangeArrowheads="1"/>
            </p:cNvSpPr>
            <p:nvPr/>
          </p:nvSpPr>
          <p:spPr bwMode="auto">
            <a:xfrm>
              <a:off x="2976" y="1681"/>
              <a:ext cx="38" cy="39"/>
            </a:xfrm>
            <a:prstGeom prst="ellipse">
              <a:avLst/>
            </a:prstGeom>
            <a:solidFill>
              <a:srgbClr val="FFFFFF"/>
            </a:solidFill>
            <a:ln w="1587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9" name="Oval 63"/>
            <p:cNvSpPr>
              <a:spLocks noChangeArrowheads="1"/>
            </p:cNvSpPr>
            <p:nvPr/>
          </p:nvSpPr>
          <p:spPr bwMode="auto">
            <a:xfrm>
              <a:off x="2976" y="1681"/>
              <a:ext cx="38" cy="39"/>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64"/>
            <p:cNvSpPr>
              <a:spLocks noChangeArrowheads="1"/>
            </p:cNvSpPr>
            <p:nvPr/>
          </p:nvSpPr>
          <p:spPr bwMode="auto">
            <a:xfrm>
              <a:off x="4897" y="1681"/>
              <a:ext cx="38" cy="39"/>
            </a:xfrm>
            <a:prstGeom prst="ellipse">
              <a:avLst/>
            </a:prstGeom>
            <a:solidFill>
              <a:srgbClr val="FFFFFF"/>
            </a:solid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31" name="Oval 65"/>
            <p:cNvSpPr>
              <a:spLocks noChangeArrowheads="1"/>
            </p:cNvSpPr>
            <p:nvPr/>
          </p:nvSpPr>
          <p:spPr bwMode="auto">
            <a:xfrm>
              <a:off x="4897" y="1681"/>
              <a:ext cx="38" cy="39"/>
            </a:xfrm>
            <a:prstGeom prst="ellipse">
              <a:avLst/>
            </a:pr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5599196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驻波法求解混合问题</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对于一般的波动方程混合问题</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14:m>
                  <m:oMath xmlns:m="http://schemas.openxmlformats.org/officeDocument/2006/math">
                    <m:d>
                      <m:dPr>
                        <m:begChr m:val="{"/>
                        <m:endChr m:val=""/>
                        <m:ctrlPr>
                          <a:rPr lang="en-US" altLang="zh-CN" i="1" smtClean="0">
                            <a:latin typeface="Cambria Math" panose="02040503050406030204" pitchFamily="18" charset="0"/>
                          </a:rPr>
                        </m:ctrlPr>
                      </m:dPr>
                      <m:e>
                        <m:m>
                          <m:mPr>
                            <m:mcs>
                              <m:mc>
                                <m:mcPr>
                                  <m:count m:val="1"/>
                                  <m:mcJc m:val="center"/>
                                </m:mcPr>
                              </m:mc>
                            </m:mcs>
                            <m:ctrlPr>
                              <a:rPr lang="en-US" altLang="zh-CN" i="1" smtClean="0">
                                <a:latin typeface="Cambria Math" panose="02040503050406030204" pitchFamily="18" charset="0"/>
                              </a:rPr>
                            </m:ctrlPr>
                          </m:mPr>
                          <m:mr>
                            <m:e>
                              <m:m>
                                <m:mPr>
                                  <m:mcs>
                                    <m:mc>
                                      <m:mcPr>
                                        <m:count m:val="1"/>
                                        <m:mcJc m:val="center"/>
                                      </m:mcPr>
                                    </m:mc>
                                  </m:mcs>
                                  <m:ctrlPr>
                                    <a:rPr lang="en-US" altLang="zh-CN" i="1" smtClean="0">
                                      <a:latin typeface="Cambria Math" panose="02040503050406030204" pitchFamily="18" charset="0"/>
                                    </a:rPr>
                                  </m:ctrlPr>
                                </m:mPr>
                                <m:mr>
                                  <m:e>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𝑢</m:t>
                                        </m:r>
                                      </m:num>
                                      <m:den>
                                        <m:r>
                                          <m:rPr>
                                            <m:brk m:alnAt="7"/>
                                          </m:rP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m:rPr>
                                                <m:brk m:alnAt="7"/>
                                              </m:rPr>
                                              <a:rPr lang="en-US" altLang="zh-CN" b="0" i="1" smtClean="0">
                                                <a:latin typeface="Cambria Math" panose="02040503050406030204" pitchFamily="18" charset="0"/>
                                              </a:rPr>
                                              <m:t>𝑡</m:t>
                                            </m:r>
                                          </m:e>
                                          <m:sup>
                                            <m:r>
                                              <m:rPr>
                                                <m:brk m:alnAt="7"/>
                                              </m:rPr>
                                              <a:rPr lang="en-US" altLang="zh-CN" b="0" i="1" smtClean="0">
                                                <a:latin typeface="Cambria Math" panose="02040503050406030204" pitchFamily="18" charset="0"/>
                                              </a:rPr>
                                              <m:t>2</m:t>
                                            </m:r>
                                          </m:sup>
                                        </m:sSup>
                                      </m:den>
                                    </m:f>
                                    <m:r>
                                      <m:rPr>
                                        <m:brk m:alnAt="7"/>
                                      </m:rPr>
                                      <a:rPr lang="en-US" altLang="zh-CN" b="0" i="1" smtClean="0">
                                        <a:latin typeface="Cambria Math" panose="02040503050406030204" pitchFamily="18" charset="0"/>
                                      </a:rPr>
                                      <m:t>−</m:t>
                                    </m:r>
                                    <m:r>
                                      <a:rPr lang="en-US" altLang="zh-CN" b="0" i="0" smtClean="0">
                                        <a:latin typeface="Cambria Math" panose="02040503050406030204" pitchFamily="18" charset="0"/>
                                      </a:rPr>
                                      <m:t>𝛻</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0" smtClean="0">
                                            <a:latin typeface="Cambria Math" panose="02040503050406030204" pitchFamily="18" charset="0"/>
                                          </a:rPr>
                                          <m:t>𝛻</m:t>
                                        </m:r>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mr>
                                <m:mr>
                                  <m:e>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zh-CN" altLang="en-US">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𝑡</m:t>
                                                </m:r>
                                              </m:den>
                                            </m:f>
                                          </m:e>
                                        </m:d>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brk m:alnAt="7"/>
                                      </m:rPr>
                                      <a:rPr lang="en-US" altLang="zh-CN" b="0" i="1" smtClean="0">
                                        <a:latin typeface="Cambria Math" panose="02040503050406030204" pitchFamily="18" charset="0"/>
                                      </a:rPr>
                                      <m:t>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mr>
                              </m:m>
                            </m:e>
                          </m:mr>
                          <m:mr>
                            <m:e>
                              <m:m>
                                <m:mPr>
                                  <m:mcs>
                                    <m:mc>
                                      <m:mcPr>
                                        <m:count m:val="1"/>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𝑢</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𝑡</m:t>
                                        </m:r>
                                        <m:r>
                                          <a:rPr lang="en-US" altLang="zh-CN" b="0" i="1" smtClean="0">
                                            <a:latin typeface="Cambria Math" panose="02040503050406030204" pitchFamily="18" charset="0"/>
                                          </a:rPr>
                                          <m:t>=0</m:t>
                                        </m:r>
                                      </m:sub>
                                    </m:sSub>
                                    <m:r>
                                      <m:rPr>
                                        <m:brk m:alnAt="7"/>
                                      </m:rPr>
                                      <a:rPr lang="en-US" altLang="zh-CN" b="0" i="1" smtClean="0">
                                        <a:latin typeface="Cambria Math" panose="02040503050406030204" pitchFamily="18" charset="0"/>
                                      </a:rPr>
                                      <m:t>=</m:t>
                                    </m:r>
                                    <m:r>
                                      <a:rPr lang="en-US" altLang="zh-CN" b="0"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 </m:t>
                                    </m:r>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0"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𝑔</m:t>
                                        </m:r>
                                      </m:sub>
                                    </m:sSub>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e>
                                      <m: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Ω</m:t>
                                        </m:r>
                                      </m:sub>
                                    </m:sSub>
                                    <m:r>
                                      <a:rPr lang="en-US" altLang="zh-CN" b="0" i="1" smtClean="0">
                                        <a:latin typeface="Cambria Math" panose="02040503050406030204" pitchFamily="18" charset="0"/>
                                      </a:rPr>
                                      <m:t>=0</m:t>
                                    </m:r>
                                  </m:e>
                                </m:mr>
                              </m:m>
                            </m:e>
                          </m:mr>
                        </m:m>
                      </m:e>
                    </m:d>
                  </m:oMath>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先根据最后一行的边界条件对</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Ω</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分出谱分解，然后以谱分解作为基，分别对</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ψ</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φ</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做分解，导出各自的解作和，即可得到方程的解</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r="-10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86201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热传导方程的导出</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3914775"/>
                <a:ext cx="7886700" cy="2262188"/>
              </a:xfrm>
            </p:spPr>
            <p:txBody>
              <a:bodyPr/>
              <a:lstStyle/>
              <a:p>
                <a:r>
                  <a:rPr lang="zh-CN" altLang="en-US" dirty="0" smtClean="0">
                    <a:latin typeface="楷体" panose="02010609060101010101" pitchFamily="49" charset="-122"/>
                    <a:ea typeface="楷体" panose="02010609060101010101" pitchFamily="49" charset="-122"/>
                  </a:rPr>
                  <a:t>牛顿冷却定律：热总高温物体传向低温物体，在单位时间内通过单位面积的热量与温度梯度成正比，使得高温物体温度下降，低温物体温度上升</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𝑢</m:t>
                          </m:r>
                        </m:num>
                        <m:den>
                          <m:r>
                            <a:rPr lang="en-US" altLang="zh-CN"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m:t>
                              </m:r>
                            </m:e>
                            <m:sup>
                              <m:r>
                                <a:rPr lang="en-US" altLang="zh-CN" i="1">
                                  <a:latin typeface="Cambria Math" panose="02040503050406030204" pitchFamily="18" charset="0"/>
                                </a:rPr>
                                <m:t>2</m:t>
                              </m:r>
                            </m:sup>
                          </m:sSup>
                          <m:r>
                            <a:rPr lang="en-US" altLang="zh-CN" i="1">
                              <a:latin typeface="Cambria Math" panose="02040503050406030204" pitchFamily="18" charset="0"/>
                            </a:rPr>
                            <m:t>𝑢</m:t>
                          </m:r>
                        </m:num>
                        <m:den>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den>
                      </m:f>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3914775"/>
                <a:ext cx="7886700" cy="2262188"/>
              </a:xfrm>
              <a:blipFill>
                <a:blip r:embed="rId2"/>
                <a:stretch>
                  <a:fillRect l="-1391" t="-4582" r="-1546"/>
                </a:stretch>
              </a:blipFill>
            </p:spPr>
            <p:txBody>
              <a:bodyPr/>
              <a:lstStyle/>
              <a:p>
                <a:r>
                  <a:rPr lang="zh-CN" altLang="en-US">
                    <a:noFill/>
                  </a:rPr>
                  <a:t> </a:t>
                </a:r>
              </a:p>
            </p:txBody>
          </p:sp>
        </mc:Fallback>
      </mc:AlternateContent>
      <p:sp>
        <p:nvSpPr>
          <p:cNvPr id="4" name="流程图: 直接访问存储器 3"/>
          <p:cNvSpPr/>
          <p:nvPr/>
        </p:nvSpPr>
        <p:spPr>
          <a:xfrm>
            <a:off x="1381125" y="1945482"/>
            <a:ext cx="1847850" cy="1371600"/>
          </a:xfrm>
          <a:prstGeom prst="flowChartMagneticDrum">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a:off x="2962275" y="2628900"/>
            <a:ext cx="6572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4" idx="1"/>
          </p:cNvCxnSpPr>
          <p:nvPr/>
        </p:nvCxnSpPr>
        <p:spPr>
          <a:xfrm flipH="1">
            <a:off x="876300" y="2631282"/>
            <a:ext cx="5048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本框 8"/>
              <p:cNvSpPr txBox="1"/>
              <p:nvPr/>
            </p:nvSpPr>
            <p:spPr>
              <a:xfrm>
                <a:off x="3962400" y="1539986"/>
                <a:ext cx="3972882" cy="8109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𝑐</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den>
                      </m:f>
                      <m:nary>
                        <m:naryPr>
                          <m:ctrlPr>
                            <a:rPr lang="en-US" altLang="zh-CN" sz="2000" b="0" i="1" smtClean="0">
                              <a:latin typeface="Cambria Math" panose="02040503050406030204" pitchFamily="18" charset="0"/>
                            </a:rPr>
                          </m:ctrlPr>
                        </m:naryPr>
                        <m:sub>
                          <m:sSub>
                            <m:sSubPr>
                              <m:ctrlPr>
                                <a:rPr lang="en-US" altLang="zh-CN" sz="2000" b="0" i="1" smtClean="0">
                                  <a:latin typeface="Cambria Math" panose="02040503050406030204" pitchFamily="18" charset="0"/>
                                </a:rPr>
                              </m:ctrlPr>
                            </m:sSubPr>
                            <m:e>
                              <m:r>
                                <m:rPr>
                                  <m:brk m:alnAt="23"/>
                                </m:rPr>
                                <a:rPr lang="en-US" altLang="zh-CN" sz="2000" b="0" i="1" smtClean="0">
                                  <a:latin typeface="Cambria Math" panose="02040503050406030204" pitchFamily="18" charset="0"/>
                                </a:rPr>
                                <m:t>𝑥</m:t>
                              </m:r>
                            </m:e>
                            <m:sub>
                              <m:r>
                                <m:rPr>
                                  <m:brk m:alnAt="23"/>
                                </m:rPr>
                                <a:rPr lang="en-US" altLang="zh-CN" sz="2000" b="0" i="1" smtClean="0">
                                  <a:latin typeface="Cambria Math" panose="02040503050406030204" pitchFamily="18" charset="0"/>
                                </a:rPr>
                                <m:t>1</m:t>
                              </m:r>
                            </m:sub>
                          </m:sSub>
                        </m:sub>
                        <m: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sup>
                        <m:e>
                          <m:r>
                            <a:rPr lang="en-US" altLang="zh-CN" sz="2000" b="0" i="1" smtClean="0">
                              <a:latin typeface="Cambria Math" panose="02040503050406030204" pitchFamily="18" charset="0"/>
                            </a:rPr>
                            <m:t>𝑢𝑑𝑥</m:t>
                          </m:r>
                        </m:e>
                      </m:nary>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d>
                        <m:dPr>
                          <m:ctrlPr>
                            <a:rPr lang="en-US" altLang="zh-CN" sz="2000" b="0" i="1" smtClean="0">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m:t>
                              </m:r>
                              <m:r>
                                <a:rPr lang="en-US" altLang="zh-CN" sz="2000" i="1">
                                  <a:latin typeface="Cambria Math" panose="02040503050406030204" pitchFamily="18" charset="0"/>
                                </a:rPr>
                                <m:t>𝑢</m:t>
                              </m:r>
                            </m:num>
                            <m:den>
                              <m:r>
                                <a:rPr lang="en-US" altLang="zh-CN" sz="2000" i="1">
                                  <a:latin typeface="Cambria Math" panose="02040503050406030204" pitchFamily="18" charset="0"/>
                                </a:rPr>
                                <m:t>𝜕</m:t>
                              </m:r>
                              <m:r>
                                <a:rPr lang="en-US" altLang="zh-CN" sz="2000" i="1">
                                  <a:latin typeface="Cambria Math" panose="02040503050406030204" pitchFamily="18" charset="0"/>
                                </a:rPr>
                                <m:t>𝑥</m:t>
                              </m:r>
                            </m:den>
                          </m:f>
                          <m:sSub>
                            <m:sSubPr>
                              <m:ctrlPr>
                                <a:rPr lang="en-US" altLang="zh-CN" sz="2000" i="1">
                                  <a:latin typeface="Cambria Math" panose="02040503050406030204" pitchFamily="18" charset="0"/>
                                </a:rPr>
                              </m:ctrlPr>
                            </m:sSubPr>
                            <m:e>
                              <m:d>
                                <m:dPr>
                                  <m:begChr m:val=""/>
                                  <m:endChr m:val="|"/>
                                  <m:ctrlPr>
                                    <a:rPr lang="en-US" altLang="zh-CN" sz="2000" i="1">
                                      <a:latin typeface="Cambria Math" panose="02040503050406030204" pitchFamily="18" charset="0"/>
                                    </a:rPr>
                                  </m:ctrlPr>
                                </m:dPr>
                                <m:e>
                                  <m:r>
                                    <a:rPr lang="zh-CN" altLang="en-US" sz="2000">
                                      <a:latin typeface="Cambria Math" panose="02040503050406030204" pitchFamily="18" charset="0"/>
                                    </a:rPr>
                                    <m:t>​</m:t>
                                  </m:r>
                                </m:e>
                              </m:d>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sub>
                          </m:sSub>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m:t>
                              </m:r>
                              <m:r>
                                <a:rPr lang="en-US" altLang="zh-CN" sz="2000" i="1">
                                  <a:latin typeface="Cambria Math" panose="02040503050406030204" pitchFamily="18" charset="0"/>
                                </a:rPr>
                                <m:t>𝑢</m:t>
                              </m:r>
                            </m:num>
                            <m:den>
                              <m:r>
                                <a:rPr lang="en-US" altLang="zh-CN" sz="2000" i="1">
                                  <a:latin typeface="Cambria Math" panose="02040503050406030204" pitchFamily="18" charset="0"/>
                                </a:rPr>
                                <m:t>𝜕</m:t>
                              </m:r>
                              <m:r>
                                <a:rPr lang="en-US" altLang="zh-CN" sz="2000" i="1">
                                  <a:latin typeface="Cambria Math" panose="02040503050406030204" pitchFamily="18" charset="0"/>
                                </a:rPr>
                                <m:t>𝑥</m:t>
                              </m:r>
                            </m:den>
                          </m:f>
                          <m:sSub>
                            <m:sSubPr>
                              <m:ctrlPr>
                                <a:rPr lang="en-US" altLang="zh-CN" sz="2000" i="1">
                                  <a:latin typeface="Cambria Math" panose="02040503050406030204" pitchFamily="18" charset="0"/>
                                </a:rPr>
                              </m:ctrlPr>
                            </m:sSubPr>
                            <m:e>
                              <m:d>
                                <m:dPr>
                                  <m:begChr m:val=""/>
                                  <m:endChr m:val="|"/>
                                  <m:ctrlPr>
                                    <a:rPr lang="en-US" altLang="zh-CN" sz="2000" i="1">
                                      <a:latin typeface="Cambria Math" panose="02040503050406030204" pitchFamily="18" charset="0"/>
                                    </a:rPr>
                                  </m:ctrlPr>
                                </m:dPr>
                                <m:e>
                                  <m:r>
                                    <a:rPr lang="zh-CN" altLang="en-US" sz="2000">
                                      <a:latin typeface="Cambria Math" panose="02040503050406030204" pitchFamily="18" charset="0"/>
                                    </a:rPr>
                                    <m:t>​</m:t>
                                  </m:r>
                                </m:e>
                              </m:d>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sub>
                          </m:sSub>
                        </m:e>
                      </m:d>
                    </m:oMath>
                  </m:oMathPara>
                </a14:m>
                <a:endParaRPr lang="zh-CN" altLang="en-US" sz="2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3962400" y="1539986"/>
                <a:ext cx="3972882" cy="81099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143375" y="2350977"/>
                <a:ext cx="3253198" cy="8171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𝑐</m:t>
                      </m:r>
                      <m:nary>
                        <m:naryPr>
                          <m:ctrlPr>
                            <a:rPr lang="en-US" altLang="zh-CN" sz="2000" b="0" i="1" smtClean="0">
                              <a:latin typeface="Cambria Math" panose="02040503050406030204" pitchFamily="18" charset="0"/>
                            </a:rPr>
                          </m:ctrlPr>
                        </m:naryPr>
                        <m:sub>
                          <m:sSub>
                            <m:sSubPr>
                              <m:ctrlPr>
                                <a:rPr lang="en-US" altLang="zh-CN" sz="2000" b="0" i="1" smtClean="0">
                                  <a:latin typeface="Cambria Math" panose="02040503050406030204" pitchFamily="18" charset="0"/>
                                </a:rPr>
                              </m:ctrlPr>
                            </m:sSubPr>
                            <m:e>
                              <m:r>
                                <m:rPr>
                                  <m:brk m:alnAt="23"/>
                                </m:rPr>
                                <a:rPr lang="en-US" altLang="zh-CN" sz="2000" b="0" i="1" smtClean="0">
                                  <a:latin typeface="Cambria Math" panose="02040503050406030204" pitchFamily="18" charset="0"/>
                                </a:rPr>
                                <m:t>𝑥</m:t>
                              </m:r>
                            </m:e>
                            <m:sub>
                              <m:r>
                                <m:rPr>
                                  <m:brk m:alnAt="23"/>
                                </m:rPr>
                                <a:rPr lang="en-US" altLang="zh-CN" sz="2000" b="0" i="1" smtClean="0">
                                  <a:latin typeface="Cambria Math" panose="02040503050406030204" pitchFamily="18" charset="0"/>
                                </a:rPr>
                                <m:t>1</m:t>
                              </m:r>
                            </m:sub>
                          </m:sSub>
                        </m:sub>
                        <m:sup>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sup>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m:t>
                              </m:r>
                              <m:r>
                                <a:rPr lang="en-US" altLang="zh-CN" sz="2000" i="1">
                                  <a:latin typeface="Cambria Math" panose="02040503050406030204" pitchFamily="18" charset="0"/>
                                </a:rPr>
                                <m:t>𝑢</m:t>
                              </m:r>
                            </m:num>
                            <m:den>
                              <m:r>
                                <a:rPr lang="en-US" altLang="zh-CN" sz="2000" i="1">
                                  <a:latin typeface="Cambria Math" panose="02040503050406030204" pitchFamily="18" charset="0"/>
                                </a:rPr>
                                <m:t>𝜕</m:t>
                              </m:r>
                              <m:r>
                                <a:rPr lang="en-US" altLang="zh-CN" sz="2000" i="1">
                                  <a:latin typeface="Cambria Math" panose="02040503050406030204" pitchFamily="18" charset="0"/>
                                </a:rPr>
                                <m:t>𝑡</m:t>
                              </m:r>
                            </m:den>
                          </m:f>
                          <m:r>
                            <a:rPr lang="en-US" altLang="zh-CN" sz="2000" b="0" i="1" smtClean="0">
                              <a:latin typeface="Cambria Math" panose="02040503050406030204" pitchFamily="18" charset="0"/>
                            </a:rPr>
                            <m:t>𝑑𝑥</m:t>
                          </m:r>
                        </m:e>
                      </m:nary>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nary>
                        <m:naryPr>
                          <m:ctrlPr>
                            <a:rPr lang="en-US" altLang="zh-CN" sz="2000" i="1">
                              <a:latin typeface="Cambria Math" panose="02040503050406030204" pitchFamily="18" charset="0"/>
                            </a:rPr>
                          </m:ctrlPr>
                        </m:naryPr>
                        <m:sub>
                          <m:sSub>
                            <m:sSubPr>
                              <m:ctrlPr>
                                <a:rPr lang="en-US" altLang="zh-CN" sz="2000" i="1">
                                  <a:latin typeface="Cambria Math" panose="02040503050406030204" pitchFamily="18" charset="0"/>
                                </a:rPr>
                              </m:ctrlPr>
                            </m:sSubPr>
                            <m:e>
                              <m:r>
                                <m:rPr>
                                  <m:brk m:alnAt="23"/>
                                </m:rPr>
                                <a:rPr lang="en-US" altLang="zh-CN" sz="2000" i="1">
                                  <a:latin typeface="Cambria Math" panose="02040503050406030204" pitchFamily="18" charset="0"/>
                                </a:rPr>
                                <m:t>𝑥</m:t>
                              </m:r>
                            </m:e>
                            <m:sub>
                              <m:r>
                                <m:rPr>
                                  <m:brk m:alnAt="23"/>
                                </m:rPr>
                                <a:rPr lang="en-US" altLang="zh-CN" sz="2000" i="1">
                                  <a:latin typeface="Cambria Math" panose="02040503050406030204" pitchFamily="18" charset="0"/>
                                </a:rPr>
                                <m:t>1</m:t>
                              </m:r>
                            </m:sub>
                          </m:sSub>
                        </m:sub>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sup>
                        <m:e>
                          <m:f>
                            <m:fPr>
                              <m:ctrlPr>
                                <a:rPr lang="en-US" altLang="zh-CN" sz="2000" i="1">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i="1">
                                      <a:latin typeface="Cambria Math" panose="02040503050406030204" pitchFamily="18" charset="0"/>
                                    </a:rPr>
                                    <m:t>𝜕</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𝑢</m:t>
                              </m:r>
                            </m:num>
                            <m:den>
                              <m:r>
                                <a:rPr lang="en-US" altLang="zh-CN" sz="2000" i="1">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2</m:t>
                                  </m:r>
                                </m:sup>
                              </m:sSup>
                            </m:den>
                          </m:f>
                          <m:r>
                            <a:rPr lang="en-US" altLang="zh-CN" sz="2000" i="1">
                              <a:latin typeface="Cambria Math" panose="02040503050406030204" pitchFamily="18" charset="0"/>
                            </a:rPr>
                            <m:t>𝑑𝑥</m:t>
                          </m:r>
                        </m:e>
                      </m:nary>
                    </m:oMath>
                  </m:oMathPara>
                </a14:m>
                <a:endParaRPr lang="zh-CN" altLang="en-US" sz="20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4143375" y="2350977"/>
                <a:ext cx="3253198" cy="81714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4676775" y="3097628"/>
                <a:ext cx="1942135" cy="7100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zh-CN" sz="2000" i="1" smtClean="0">
                              <a:latin typeface="Cambria Math" panose="02040503050406030204" pitchFamily="18" charset="0"/>
                            </a:rPr>
                          </m:ctrlPr>
                        </m:fPr>
                        <m:num>
                          <m:r>
                            <a:rPr lang="en-US" altLang="zh-CN" sz="2000" i="1">
                              <a:latin typeface="Cambria Math" panose="02040503050406030204" pitchFamily="18" charset="0"/>
                            </a:rPr>
                            <m:t>𝜕</m:t>
                          </m:r>
                          <m:r>
                            <a:rPr lang="en-US" altLang="zh-CN" sz="2000" i="1">
                              <a:latin typeface="Cambria Math" panose="02040503050406030204" pitchFamily="18" charset="0"/>
                            </a:rPr>
                            <m:t>𝑢</m:t>
                          </m:r>
                        </m:num>
                        <m:den>
                          <m:r>
                            <a:rPr lang="en-US" altLang="zh-CN" sz="2000" i="1">
                              <a:latin typeface="Cambria Math" panose="02040503050406030204" pitchFamily="18" charset="0"/>
                            </a:rPr>
                            <m:t>𝜕</m:t>
                          </m:r>
                          <m:r>
                            <a:rPr lang="en-US" altLang="zh-CN" sz="2000" i="1">
                              <a:latin typeface="Cambria Math" panose="02040503050406030204" pitchFamily="18" charset="0"/>
                            </a:rPr>
                            <m:t>𝑡</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𝑘</m:t>
                          </m:r>
                        </m:num>
                        <m:den>
                          <m:r>
                            <a:rPr lang="en-US" altLang="zh-CN" sz="2000" b="0" i="1" smtClean="0">
                              <a:latin typeface="Cambria Math" panose="02040503050406030204" pitchFamily="18" charset="0"/>
                            </a:rPr>
                            <m:t>𝑐</m:t>
                          </m:r>
                        </m:den>
                      </m:f>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𝑢</m:t>
                          </m:r>
                        </m:num>
                        <m:den>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𝑥</m:t>
                              </m:r>
                            </m:e>
                            <m:sup>
                              <m:r>
                                <a:rPr lang="en-US" altLang="zh-CN" sz="2000" b="0" i="1" smtClean="0">
                                  <a:latin typeface="Cambria Math" panose="02040503050406030204" pitchFamily="18" charset="0"/>
                                </a:rPr>
                                <m:t>2</m:t>
                              </m:r>
                            </m:sup>
                          </m:sSup>
                        </m:den>
                      </m:f>
                      <m:r>
                        <a:rPr lang="en-US" altLang="zh-CN" sz="2000" b="0" i="1" smtClean="0">
                          <a:latin typeface="Cambria Math" panose="02040503050406030204" pitchFamily="18" charset="0"/>
                        </a:rPr>
                        <m:t>=0</m:t>
                      </m:r>
                    </m:oMath>
                  </m:oMathPara>
                </a14:m>
                <a:endParaRPr lang="zh-CN" altLang="en-US"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4676775" y="3097628"/>
                <a:ext cx="1942135" cy="710066"/>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38432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傅里叶</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(Fourier)</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变换</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二元复函数</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对于每个</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，都有正数</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C</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，使得</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e>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𝑑𝑥</m:t>
                          </m:r>
                        </m:e>
                      </m:nary>
                      <m:r>
                        <a:rPr lang="en-US" altLang="zh-CN" b="0" i="1" smtClean="0">
                          <a:latin typeface="Cambria Math" panose="02040503050406030204" pitchFamily="18" charset="0"/>
                        </a:rPr>
                        <m:t>&lt;</m:t>
                      </m:r>
                      <m:r>
                        <a:rPr lang="en-US" altLang="zh-CN" b="0" i="1" smtClean="0">
                          <a:latin typeface="Cambria Math" panose="02040503050406030204" pitchFamily="18" charset="0"/>
                        </a:rPr>
                        <m:t>𝐶</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则</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对</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的傅里叶变换为：</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𝑔</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𝐹</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e>
                          </m:d>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num>
                        <m:den>
                          <m:rad>
                            <m:radPr>
                              <m:degHide m:val="on"/>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radPr>
                            <m:deg/>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𝜋</m:t>
                              </m:r>
                            </m:e>
                          </m:rad>
                        </m:den>
                      </m:f>
                      <m:nary>
                        <m:nary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ub>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up>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e>
                          </m:d>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𝑒</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𝑖𝑥𝑦</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𝑑𝑥</m:t>
                          </m:r>
                        </m:e>
                      </m:nary>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利用</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Fourier</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逆变换可以还原</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𝑡</m:t>
                          </m:r>
                        </m:e>
                      </m:d>
                      <m:r>
                        <a:rPr lang="en-US" altLang="zh-CN" i="1">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𝐹</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p>
                      </m:sSup>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𝑔</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𝑡</m:t>
                              </m:r>
                            </m:e>
                          </m:d>
                        </m:e>
                      </m:d>
                      <m:r>
                        <a:rPr lang="en-US" altLang="zh-CN" i="1">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1</m:t>
                          </m:r>
                        </m:num>
                        <m:den>
                          <m:rad>
                            <m:radPr>
                              <m:degHide m:val="on"/>
                              <m:ctrlPr>
                                <a:rPr lang="en-US" altLang="zh-CN" i="1">
                                  <a:latin typeface="Cambria Math" panose="02040503050406030204" pitchFamily="18" charset="0"/>
                                  <a:ea typeface="楷体" panose="02010609060101010101" pitchFamily="49" charset="-122"/>
                                  <a:cs typeface="Times New Roman" panose="02020603050405020304" pitchFamily="18" charset="0"/>
                                </a:rPr>
                              </m:ctrlPr>
                            </m:radPr>
                            <m:deg/>
                            <m:e>
                              <m:r>
                                <a:rPr lang="en-US" altLang="zh-CN" i="1">
                                  <a:latin typeface="Cambria Math" panose="02040503050406030204" pitchFamily="18" charset="0"/>
                                  <a:ea typeface="楷体" panose="02010609060101010101" pitchFamily="49" charset="-122"/>
                                  <a:cs typeface="Times New Roman" panose="02020603050405020304" pitchFamily="18" charset="0"/>
                                </a:rPr>
                                <m:t>2</m:t>
                              </m:r>
                              <m:r>
                                <a:rPr lang="en-US" altLang="zh-CN" i="1">
                                  <a:latin typeface="Cambria Math" panose="02040503050406030204" pitchFamily="18" charset="0"/>
                                  <a:ea typeface="楷体" panose="02010609060101010101" pitchFamily="49" charset="-122"/>
                                  <a:cs typeface="Times New Roman" panose="02020603050405020304" pitchFamily="18" charset="0"/>
                                </a:rPr>
                                <m:t>𝜋</m:t>
                              </m:r>
                            </m:e>
                          </m:rad>
                        </m:den>
                      </m:f>
                      <m:nary>
                        <m:nary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ub>
                        <m:sup>
                          <m:r>
                            <a:rPr lang="en-US" altLang="zh-CN" i="1">
                              <a:latin typeface="Cambria Math" panose="02040503050406030204" pitchFamily="18" charset="0"/>
                              <a:ea typeface="楷体" panose="02010609060101010101" pitchFamily="49" charset="-122"/>
                              <a:cs typeface="Times New Roman" panose="02020603050405020304" pitchFamily="18" charset="0"/>
                            </a:rPr>
                            <m:t>∞</m:t>
                          </m:r>
                        </m:sup>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𝑔</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𝑡</m:t>
                              </m:r>
                            </m:e>
                          </m:d>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𝑒</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𝑖𝑥𝑦</m:t>
                              </m:r>
                            </m:sup>
                          </m:sSup>
                          <m:r>
                            <a:rPr lang="en-US" altLang="zh-CN" i="1">
                              <a:latin typeface="Cambria Math" panose="02040503050406030204" pitchFamily="18" charset="0"/>
                              <a:ea typeface="楷体" panose="02010609060101010101" pitchFamily="49" charset="-122"/>
                              <a:cs typeface="Times New Roman" panose="02020603050405020304" pitchFamily="18" charset="0"/>
                            </a:rPr>
                            <m:t>𝑑𝑥</m:t>
                          </m:r>
                        </m:e>
                      </m:nary>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05295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傅里叶变换的平移伸缩性质</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楷体" panose="02010609060101010101" pitchFamily="49" charset="-122"/>
                          <a:cs typeface="Times New Roman" panose="02020603050405020304" pitchFamily="18" charset="0"/>
                        </a:rPr>
                        <m:t>𝐹</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𝑏</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e>
                      </m:d>
                      <m:r>
                        <a:rPr lang="en-US" altLang="zh-CN" i="1">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1</m:t>
                          </m:r>
                        </m:num>
                        <m:den>
                          <m:rad>
                            <m:radPr>
                              <m:degHide m:val="on"/>
                              <m:ctrlPr>
                                <a:rPr lang="en-US" altLang="zh-CN" i="1">
                                  <a:latin typeface="Cambria Math" panose="02040503050406030204" pitchFamily="18" charset="0"/>
                                  <a:ea typeface="楷体" panose="02010609060101010101" pitchFamily="49" charset="-122"/>
                                  <a:cs typeface="Times New Roman" panose="02020603050405020304" pitchFamily="18" charset="0"/>
                                </a:rPr>
                              </m:ctrlPr>
                            </m:radPr>
                            <m:deg/>
                            <m:e>
                              <m:r>
                                <a:rPr lang="en-US" altLang="zh-CN" i="1">
                                  <a:latin typeface="Cambria Math" panose="02040503050406030204" pitchFamily="18" charset="0"/>
                                  <a:ea typeface="楷体" panose="02010609060101010101" pitchFamily="49" charset="-122"/>
                                  <a:cs typeface="Times New Roman" panose="02020603050405020304" pitchFamily="18" charset="0"/>
                                </a:rPr>
                                <m:t>2</m:t>
                              </m:r>
                              <m:r>
                                <a:rPr lang="en-US" altLang="zh-CN" i="1">
                                  <a:latin typeface="Cambria Math" panose="02040503050406030204" pitchFamily="18" charset="0"/>
                                  <a:ea typeface="楷体" panose="02010609060101010101" pitchFamily="49" charset="-122"/>
                                  <a:cs typeface="Times New Roman" panose="02020603050405020304" pitchFamily="18" charset="0"/>
                                </a:rPr>
                                <m:t>𝜋</m:t>
                              </m:r>
                            </m:e>
                          </m:rad>
                        </m:den>
                      </m:f>
                      <m:nary>
                        <m:nary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ub>
                        <m:sup>
                          <m:r>
                            <a:rPr lang="en-US" altLang="zh-CN" i="1">
                              <a:latin typeface="Cambria Math" panose="02040503050406030204" pitchFamily="18" charset="0"/>
                              <a:ea typeface="楷体" panose="02010609060101010101" pitchFamily="49" charset="-122"/>
                              <a:cs typeface="Times New Roman" panose="02020603050405020304" pitchFamily="18" charset="0"/>
                            </a:rPr>
                            <m:t>∞</m:t>
                          </m:r>
                        </m:sup>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𝑎𝑏</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𝑒</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𝑖𝑥𝑦</m:t>
                              </m:r>
                            </m:sup>
                          </m:sSup>
                          <m:r>
                            <a:rPr lang="en-US" altLang="zh-CN" i="1">
                              <a:latin typeface="Cambria Math" panose="02040503050406030204" pitchFamily="18" charset="0"/>
                              <a:ea typeface="楷体" panose="02010609060101010101" pitchFamily="49" charset="-122"/>
                              <a:cs typeface="Times New Roman" panose="02020603050405020304" pitchFamily="18" charset="0"/>
                            </a:rPr>
                            <m:t>𝑑𝑥</m:t>
                          </m:r>
                        </m:e>
                      </m:nary>
                    </m:oMath>
                  </m:oMathPara>
                </a14:m>
                <a:endParaRPr lang="en-US" altLang="zh-CN" i="1" dirty="0">
                  <a:latin typeface="楷体" panose="02010609060101010101" pitchFamily="49" charset="-122"/>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𝑒</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𝑏𝑖𝑦</m:t>
                              </m:r>
                            </m:sup>
                          </m:sSup>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rad>
                            <m:radPr>
                              <m:degHide m:val="on"/>
                              <m:ctrlPr>
                                <a:rPr lang="en-US" altLang="zh-CN" i="1">
                                  <a:latin typeface="Cambria Math" panose="02040503050406030204" pitchFamily="18" charset="0"/>
                                  <a:ea typeface="楷体" panose="02010609060101010101" pitchFamily="49" charset="-122"/>
                                  <a:cs typeface="Times New Roman" panose="02020603050405020304" pitchFamily="18" charset="0"/>
                                </a:rPr>
                              </m:ctrlPr>
                            </m:radPr>
                            <m:deg/>
                            <m:e>
                              <m:r>
                                <a:rPr lang="en-US" altLang="zh-CN" i="1">
                                  <a:latin typeface="Cambria Math" panose="02040503050406030204" pitchFamily="18" charset="0"/>
                                  <a:ea typeface="楷体" panose="02010609060101010101" pitchFamily="49" charset="-122"/>
                                  <a:cs typeface="Times New Roman" panose="02020603050405020304" pitchFamily="18" charset="0"/>
                                </a:rPr>
                                <m:t>2</m:t>
                              </m:r>
                              <m:r>
                                <a:rPr lang="en-US" altLang="zh-CN" i="1">
                                  <a:latin typeface="Cambria Math" panose="02040503050406030204" pitchFamily="18" charset="0"/>
                                  <a:ea typeface="楷体" panose="02010609060101010101" pitchFamily="49" charset="-122"/>
                                  <a:cs typeface="Times New Roman" panose="02020603050405020304" pitchFamily="18" charset="0"/>
                                </a:rPr>
                                <m:t>𝜋</m:t>
                              </m:r>
                            </m:e>
                          </m:rad>
                        </m:den>
                      </m:f>
                      <m:nary>
                        <m:nary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ub>
                        <m:sup>
                          <m:r>
                            <a:rPr lang="en-US" altLang="zh-CN" i="1">
                              <a:latin typeface="Cambria Math" panose="02040503050406030204" pitchFamily="18" charset="0"/>
                              <a:ea typeface="楷体" panose="02010609060101010101" pitchFamily="49" charset="-122"/>
                              <a:cs typeface="Times New Roman" panose="02020603050405020304" pitchFamily="18" charset="0"/>
                            </a:rPr>
                            <m:t>∞</m:t>
                          </m:r>
                        </m:sup>
                        <m:e>
                          <m:r>
                            <a:rPr lang="en-US" altLang="zh-CN" i="1">
                              <a:latin typeface="Cambria Math" panose="02040503050406030204" pitchFamily="18" charset="0"/>
                              <a:ea typeface="楷体" panose="02010609060101010101" pitchFamily="49" charset="-122"/>
                              <a:cs typeface="Times New Roman" panose="02020603050405020304" pitchFamily="18" charset="0"/>
                            </a:rPr>
                            <m:t>𝑓</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𝑎𝑏</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𝑡</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𝑒</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𝑖</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𝑎𝑏</m:t>
                                  </m:r>
                                </m:e>
                              </m:d>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den>
                              </m:f>
                            </m:sup>
                          </m:sSup>
                          <m:r>
                            <a:rPr lang="en-US" altLang="zh-CN" i="1">
                              <a:latin typeface="Cambria Math" panose="02040503050406030204" pitchFamily="18" charset="0"/>
                              <a:ea typeface="楷体" panose="02010609060101010101" pitchFamily="49" charset="-122"/>
                              <a:cs typeface="Times New Roman" panose="02020603050405020304" pitchFamily="18" charset="0"/>
                            </a:rPr>
                            <m:t>𝑑</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𝑎𝑏</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e>
                      </m:nary>
                    </m:oMath>
                  </m:oMathPara>
                </a14:m>
                <a:endParaRPr lang="en-US" altLang="zh-CN" i="1" dirty="0">
                  <a:latin typeface="楷体" panose="02010609060101010101" pitchFamily="49" charset="-122"/>
                  <a:ea typeface="楷体" panose="02010609060101010101" pitchFamily="49" charset="-122"/>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𝑒</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𝑖𝑏𝑦</m:t>
                              </m:r>
                            </m:sup>
                          </m:sSup>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rad>
                            <m:radPr>
                              <m:degHide m:val="on"/>
                              <m:ctrlPr>
                                <a:rPr lang="en-US" altLang="zh-CN" i="1">
                                  <a:latin typeface="Cambria Math" panose="02040503050406030204" pitchFamily="18" charset="0"/>
                                  <a:ea typeface="楷体" panose="02010609060101010101" pitchFamily="49" charset="-122"/>
                                  <a:cs typeface="Times New Roman" panose="02020603050405020304" pitchFamily="18" charset="0"/>
                                </a:rPr>
                              </m:ctrlPr>
                            </m:radPr>
                            <m:deg/>
                            <m:e>
                              <m:r>
                                <a:rPr lang="en-US" altLang="zh-CN" i="1">
                                  <a:latin typeface="Cambria Math" panose="02040503050406030204" pitchFamily="18" charset="0"/>
                                  <a:ea typeface="楷体" panose="02010609060101010101" pitchFamily="49" charset="-122"/>
                                  <a:cs typeface="Times New Roman" panose="02020603050405020304" pitchFamily="18" charset="0"/>
                                </a:rPr>
                                <m:t>2</m:t>
                              </m:r>
                              <m:r>
                                <a:rPr lang="en-US" altLang="zh-CN" i="1">
                                  <a:latin typeface="Cambria Math" panose="02040503050406030204" pitchFamily="18" charset="0"/>
                                  <a:ea typeface="楷体" panose="02010609060101010101" pitchFamily="49" charset="-122"/>
                                  <a:cs typeface="Times New Roman" panose="02020603050405020304" pitchFamily="18" charset="0"/>
                                </a:rPr>
                                <m:t>𝜋</m:t>
                              </m:r>
                            </m:e>
                          </m:rad>
                        </m:den>
                      </m:f>
                      <m:nary>
                        <m:nary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ub>
                        <m:sup>
                          <m:r>
                            <a:rPr lang="en-US" altLang="zh-CN" i="1">
                              <a:latin typeface="Cambria Math" panose="02040503050406030204" pitchFamily="18" charset="0"/>
                              <a:ea typeface="楷体" panose="02010609060101010101" pitchFamily="49" charset="-122"/>
                              <a:cs typeface="Times New Roman" panose="02020603050405020304" pitchFamily="18" charset="0"/>
                            </a:rPr>
                            <m:t>∞</m:t>
                          </m:r>
                        </m:sup>
                        <m:e>
                          <m:r>
                            <a:rPr lang="en-US" altLang="zh-CN" i="1">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𝑡</m:t>
                              </m:r>
                            </m:e>
                          </m:d>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𝑒</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𝑖𝑥</m:t>
                              </m:r>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𝑦</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den>
                              </m:f>
                            </m:sup>
                          </m:sSup>
                          <m:r>
                            <a:rPr lang="en-US" altLang="zh-CN" i="1">
                              <a:latin typeface="Cambria Math" panose="02040503050406030204" pitchFamily="18" charset="0"/>
                              <a:ea typeface="楷体" panose="02010609060101010101" pitchFamily="49" charset="-122"/>
                              <a:cs typeface="Times New Roman" panose="02020603050405020304" pitchFamily="18" charset="0"/>
                            </a:rPr>
                            <m:t>𝑑𝑥</m:t>
                          </m:r>
                        </m:e>
                      </m:nary>
                      <m:r>
                        <a:rPr lang="en-US" altLang="zh-CN" i="1">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𝑒</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𝑖𝑏𝑦</m:t>
                              </m:r>
                            </m:sup>
                          </m:sSup>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den>
                      </m:f>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𝑔</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den>
                          </m:f>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e>
                      </m:d>
                    </m:oMath>
                  </m:oMathPara>
                </a14:m>
                <a:endParaRPr lang="en-US" altLang="zh-CN" dirty="0">
                  <a:latin typeface="楷体" panose="02010609060101010101" pitchFamily="49" charset="-122"/>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49439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概率曲线的傅里叶变换</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基本关系式：</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𝐹</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sup>
                          </m:sSup>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e>
                              </m:rad>
                            </m:den>
                          </m:f>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den>
                          </m:f>
                        </m:sup>
                      </m:sSup>
                    </m:oMath>
                  </m:oMathPara>
                </a14:m>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正</a:t>
                </a:r>
                <a:r>
                  <a:rPr lang="zh-CN" altLang="en-US" dirty="0">
                    <a:latin typeface="楷体" panose="02010609060101010101" pitchFamily="49" charset="-122"/>
                    <a:ea typeface="楷体" panose="02010609060101010101" pitchFamily="49" charset="-122"/>
                  </a:rPr>
                  <a:t>态</a:t>
                </a:r>
                <a:r>
                  <a:rPr lang="zh-CN" altLang="en-US" dirty="0" smtClean="0">
                    <a:latin typeface="楷体" panose="02010609060101010101" pitchFamily="49" charset="-122"/>
                    <a:ea typeface="楷体" panose="02010609060101010101" pitchFamily="49" charset="-122"/>
                  </a:rPr>
                  <a:t>分布函数：</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𝑓</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e>
                      </m:d>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1</m:t>
                          </m:r>
                        </m:num>
                        <m:den>
                          <m:rad>
                            <m:radPr>
                              <m:degHide m:val="on"/>
                              <m:ctrlPr>
                                <a:rPr lang="en-US" altLang="zh-CN" b="0" i="1" smtClean="0">
                                  <a:latin typeface="Cambria Math" panose="02040503050406030204" pitchFamily="18" charset="0"/>
                                  <a:ea typeface="楷体" panose="02010609060101010101" pitchFamily="49" charset="-122"/>
                                </a:rPr>
                              </m:ctrlPr>
                            </m:radPr>
                            <m:deg/>
                            <m:e>
                              <m:r>
                                <a:rPr lang="en-US" altLang="zh-CN" b="0" i="1" smtClean="0">
                                  <a:latin typeface="Cambria Math" panose="02040503050406030204" pitchFamily="18" charset="0"/>
                                  <a:ea typeface="楷体" panose="02010609060101010101" pitchFamily="49" charset="-122"/>
                                </a:rPr>
                                <m:t>2</m:t>
                              </m:r>
                              <m:r>
                                <a:rPr lang="en-US" altLang="zh-CN" b="0" i="1" smtClean="0">
                                  <a:latin typeface="Cambria Math" panose="02040503050406030204" pitchFamily="18" charset="0"/>
                                  <a:ea typeface="楷体" panose="02010609060101010101" pitchFamily="49" charset="-122"/>
                                </a:rPr>
                                <m:t>𝜋</m:t>
                              </m:r>
                            </m:e>
                          </m:rad>
                          <m:r>
                            <a:rPr lang="en-US" altLang="zh-CN" b="0" i="1" smtClean="0">
                              <a:latin typeface="Cambria Math" panose="02040503050406030204" pitchFamily="18" charset="0"/>
                              <a:ea typeface="楷体" panose="02010609060101010101" pitchFamily="49" charset="-122"/>
                            </a:rPr>
                            <m:t>𝜎</m:t>
                          </m:r>
                        </m:den>
                      </m:f>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𝑒</m:t>
                          </m:r>
                        </m:e>
                        <m:sup>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sSup>
                                <m:sSupPr>
                                  <m:ctrlPr>
                                    <a:rPr lang="en-US" altLang="zh-CN" b="0" i="1" smtClean="0">
                                      <a:latin typeface="Cambria Math" panose="02040503050406030204" pitchFamily="18" charset="0"/>
                                      <a:ea typeface="楷体" panose="02010609060101010101" pitchFamily="49" charset="-122"/>
                                    </a:rPr>
                                  </m:ctrlPr>
                                </m:sSupPr>
                                <m:e>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𝜇</m:t>
                                      </m:r>
                                    </m:e>
                                  </m:d>
                                </m:e>
                                <m:sup>
                                  <m:r>
                                    <a:rPr lang="en-US" altLang="zh-CN" b="0" i="1" smtClean="0">
                                      <a:latin typeface="Cambria Math" panose="02040503050406030204" pitchFamily="18" charset="0"/>
                                      <a:ea typeface="楷体" panose="02010609060101010101" pitchFamily="49" charset="-122"/>
                                    </a:rPr>
                                    <m:t>2</m:t>
                                  </m:r>
                                </m:sup>
                              </m:sSup>
                            </m:num>
                            <m:den>
                              <m:r>
                                <a:rPr lang="en-US" altLang="zh-CN" b="0" i="1" smtClean="0">
                                  <a:latin typeface="Cambria Math" panose="02040503050406030204" pitchFamily="18" charset="0"/>
                                  <a:ea typeface="楷体" panose="02010609060101010101" pitchFamily="49" charset="-122"/>
                                </a:rPr>
                                <m:t>2</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𝜎</m:t>
                                  </m:r>
                                </m:e>
                                <m:sup>
                                  <m:r>
                                    <a:rPr lang="en-US" altLang="zh-CN" b="0" i="1" smtClean="0">
                                      <a:latin typeface="Cambria Math" panose="02040503050406030204" pitchFamily="18" charset="0"/>
                                      <a:ea typeface="楷体" panose="02010609060101010101" pitchFamily="49" charset="-122"/>
                                    </a:rPr>
                                    <m:t>2</m:t>
                                  </m:r>
                                </m:sup>
                              </m:sSup>
                            </m:den>
                          </m:f>
                        </m:sup>
                      </m:sSup>
                    </m:oMath>
                  </m:oMathPara>
                </a14:m>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正态分布函数变换：</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𝐹</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𝑓</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e>
                          </m:d>
                        </m:e>
                      </m:d>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rad>
                            <m:radPr>
                              <m:degHide m:val="on"/>
                              <m:ctrlPr>
                                <a:rPr lang="en-US" altLang="zh-CN" b="0" i="1" smtClean="0">
                                  <a:latin typeface="Cambria Math" panose="02040503050406030204" pitchFamily="18" charset="0"/>
                                  <a:ea typeface="楷体" panose="02010609060101010101" pitchFamily="49" charset="-122"/>
                                </a:rPr>
                              </m:ctrlPr>
                            </m:radPr>
                            <m:deg/>
                            <m:e>
                              <m:r>
                                <a:rPr lang="en-US" altLang="zh-CN" b="0" i="1" smtClean="0">
                                  <a:latin typeface="Cambria Math" panose="02040503050406030204" pitchFamily="18" charset="0"/>
                                  <a:ea typeface="楷体" panose="02010609060101010101" pitchFamily="49" charset="-122"/>
                                </a:rPr>
                                <m:t>2</m:t>
                              </m:r>
                            </m:e>
                          </m:rad>
                          <m:r>
                            <a:rPr lang="en-US" altLang="zh-CN" b="0" i="1" smtClean="0">
                              <a:latin typeface="Cambria Math" panose="02040503050406030204" pitchFamily="18" charset="0"/>
                              <a:ea typeface="楷体" panose="02010609060101010101" pitchFamily="49" charset="-122"/>
                            </a:rPr>
                            <m:t>𝜎</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𝑒</m:t>
                              </m:r>
                            </m:e>
                            <m:sup>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𝜇</m:t>
                              </m:r>
                              <m:r>
                                <a:rPr lang="en-US" altLang="zh-CN" b="0" i="1" smtClean="0">
                                  <a:latin typeface="Cambria Math" panose="02040503050406030204" pitchFamily="18" charset="0"/>
                                  <a:ea typeface="楷体" panose="02010609060101010101" pitchFamily="49" charset="-122"/>
                                </a:rPr>
                                <m:t>𝑦</m:t>
                              </m:r>
                            </m:sup>
                          </m:sSup>
                        </m:num>
                        <m:den>
                          <m:rad>
                            <m:radPr>
                              <m:degHide m:val="on"/>
                              <m:ctrlPr>
                                <a:rPr lang="en-US" altLang="zh-CN" b="0" i="1" smtClean="0">
                                  <a:latin typeface="Cambria Math" panose="02040503050406030204" pitchFamily="18" charset="0"/>
                                  <a:ea typeface="楷体" panose="02010609060101010101" pitchFamily="49" charset="-122"/>
                                </a:rPr>
                              </m:ctrlPr>
                            </m:radPr>
                            <m:deg/>
                            <m:e>
                              <m:r>
                                <a:rPr lang="en-US" altLang="zh-CN" b="0" i="1" smtClean="0">
                                  <a:latin typeface="Cambria Math" panose="02040503050406030204" pitchFamily="18" charset="0"/>
                                  <a:ea typeface="楷体" panose="02010609060101010101" pitchFamily="49" charset="-122"/>
                                </a:rPr>
                                <m:t>2</m:t>
                              </m:r>
                              <m:r>
                                <a:rPr lang="en-US" altLang="zh-CN" b="0" i="1" smtClean="0">
                                  <a:latin typeface="Cambria Math" panose="02040503050406030204" pitchFamily="18" charset="0"/>
                                  <a:ea typeface="楷体" panose="02010609060101010101" pitchFamily="49" charset="-122"/>
                                </a:rPr>
                                <m:t>𝜋</m:t>
                              </m:r>
                            </m:e>
                          </m:rad>
                          <m:r>
                            <a:rPr lang="en-US" altLang="zh-CN" b="0" i="1" smtClean="0">
                              <a:latin typeface="Cambria Math" panose="02040503050406030204" pitchFamily="18" charset="0"/>
                              <a:ea typeface="楷体" panose="02010609060101010101" pitchFamily="49" charset="-122"/>
                            </a:rPr>
                            <m:t>𝜎</m:t>
                          </m:r>
                        </m:den>
                      </m:f>
                      <m:sSup>
                        <m:sSupPr>
                          <m:ctrlPr>
                            <a:rPr lang="en-US" altLang="zh-CN" b="0" i="1" smtClean="0">
                              <a:latin typeface="Cambria Math" panose="02040503050406030204" pitchFamily="18" charset="0"/>
                              <a:ea typeface="楷体" panose="02010609060101010101" pitchFamily="49" charset="-122"/>
                            </a:rPr>
                          </m:ctrlPr>
                        </m:sSupPr>
                        <m:e>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1</m:t>
                              </m:r>
                            </m:num>
                            <m:den>
                              <m:rad>
                                <m:radPr>
                                  <m:degHide m:val="on"/>
                                  <m:ctrlPr>
                                    <a:rPr lang="en-US" altLang="zh-CN" b="0" i="1" smtClean="0">
                                      <a:latin typeface="Cambria Math" panose="02040503050406030204" pitchFamily="18" charset="0"/>
                                      <a:ea typeface="楷体" panose="02010609060101010101" pitchFamily="49" charset="-122"/>
                                    </a:rPr>
                                  </m:ctrlPr>
                                </m:radPr>
                                <m:deg/>
                                <m:e>
                                  <m:r>
                                    <a:rPr lang="en-US" altLang="zh-CN" b="0" i="1" smtClean="0">
                                      <a:latin typeface="Cambria Math" panose="02040503050406030204" pitchFamily="18" charset="0"/>
                                      <a:ea typeface="楷体" panose="02010609060101010101" pitchFamily="49" charset="-122"/>
                                    </a:rPr>
                                    <m:t>2</m:t>
                                  </m:r>
                                </m:e>
                              </m:rad>
                            </m:den>
                          </m:f>
                          <m:r>
                            <a:rPr lang="en-US" altLang="zh-CN" b="0" i="1" smtClean="0">
                              <a:latin typeface="Cambria Math" panose="02040503050406030204" pitchFamily="18" charset="0"/>
                              <a:ea typeface="楷体" panose="02010609060101010101" pitchFamily="49" charset="-122"/>
                            </a:rPr>
                            <m:t>𝑒</m:t>
                          </m:r>
                        </m:e>
                        <m:sup>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𝜎</m:t>
                                  </m:r>
                                </m:e>
                                <m:sup>
                                  <m:r>
                                    <a:rPr lang="en-US" altLang="zh-CN" b="0" i="1" smtClean="0">
                                      <a:latin typeface="Cambria Math" panose="02040503050406030204" pitchFamily="18" charset="0"/>
                                      <a:ea typeface="楷体" panose="02010609060101010101" pitchFamily="49" charset="-122"/>
                                    </a:rPr>
                                    <m:t>2</m:t>
                                  </m:r>
                                </m:sup>
                              </m:sSup>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𝑦</m:t>
                                  </m:r>
                                </m:e>
                                <m:sup>
                                  <m:r>
                                    <a:rPr lang="en-US" altLang="zh-CN" b="0" i="1" smtClean="0">
                                      <a:latin typeface="Cambria Math" panose="02040503050406030204" pitchFamily="18" charset="0"/>
                                      <a:ea typeface="楷体" panose="02010609060101010101" pitchFamily="49" charset="-122"/>
                                    </a:rPr>
                                    <m:t>2</m:t>
                                  </m:r>
                                </m:sup>
                              </m:sSup>
                            </m:num>
                            <m:den>
                              <m:r>
                                <a:rPr lang="en-US" altLang="zh-CN" b="0" i="1" smtClean="0">
                                  <a:latin typeface="Cambria Math" panose="02040503050406030204" pitchFamily="18" charset="0"/>
                                  <a:ea typeface="楷体" panose="02010609060101010101" pitchFamily="49" charset="-122"/>
                                </a:rPr>
                                <m:t>2</m:t>
                              </m:r>
                            </m:den>
                          </m:f>
                        </m:sup>
                      </m:sSup>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𝑒</m:t>
                              </m:r>
                            </m:e>
                            <m:sup>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𝑖</m:t>
                              </m:r>
                              <m:r>
                                <a:rPr lang="en-US" altLang="zh-CN" b="0" i="1" smtClean="0">
                                  <a:latin typeface="Cambria Math" panose="02040503050406030204" pitchFamily="18" charset="0"/>
                                  <a:ea typeface="楷体" panose="02010609060101010101" pitchFamily="49" charset="-122"/>
                                </a:rPr>
                                <m:t>𝜇</m:t>
                              </m:r>
                              <m:r>
                                <a:rPr lang="en-US" altLang="zh-CN" b="0" i="1" smtClean="0">
                                  <a:latin typeface="Cambria Math" panose="02040503050406030204" pitchFamily="18" charset="0"/>
                                  <a:ea typeface="楷体" panose="02010609060101010101" pitchFamily="49" charset="-122"/>
                                </a:rPr>
                                <m:t>𝑦</m:t>
                              </m:r>
                            </m:sup>
                          </m:sSup>
                        </m:num>
                        <m:den>
                          <m:rad>
                            <m:radPr>
                              <m:degHide m:val="on"/>
                              <m:ctrlPr>
                                <a:rPr lang="en-US" altLang="zh-CN" b="0" i="1" smtClean="0">
                                  <a:latin typeface="Cambria Math" panose="02040503050406030204" pitchFamily="18" charset="0"/>
                                  <a:ea typeface="楷体" panose="02010609060101010101" pitchFamily="49" charset="-122"/>
                                </a:rPr>
                              </m:ctrlPr>
                            </m:radPr>
                            <m:deg/>
                            <m:e>
                              <m:r>
                                <a:rPr lang="en-US" altLang="zh-CN" b="0" i="1" smtClean="0">
                                  <a:latin typeface="Cambria Math" panose="02040503050406030204" pitchFamily="18" charset="0"/>
                                  <a:ea typeface="楷体" panose="02010609060101010101" pitchFamily="49" charset="-122"/>
                                </a:rPr>
                                <m:t>2</m:t>
                              </m:r>
                              <m:r>
                                <a:rPr lang="en-US" altLang="zh-CN" b="0" i="1" smtClean="0">
                                  <a:latin typeface="Cambria Math" panose="02040503050406030204" pitchFamily="18" charset="0"/>
                                  <a:ea typeface="楷体" panose="02010609060101010101" pitchFamily="49" charset="-122"/>
                                </a:rPr>
                                <m:t>𝜋</m:t>
                              </m:r>
                            </m:e>
                          </m:rad>
                        </m:den>
                      </m:f>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𝑒</m:t>
                          </m:r>
                        </m:e>
                        <m:sup>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𝜎</m:t>
                                  </m:r>
                                </m:e>
                                <m:sup>
                                  <m:r>
                                    <a:rPr lang="en-US" altLang="zh-CN" b="0" i="1" smtClean="0">
                                      <a:latin typeface="Cambria Math" panose="02040503050406030204" pitchFamily="18" charset="0"/>
                                      <a:ea typeface="楷体" panose="02010609060101010101" pitchFamily="49" charset="-122"/>
                                    </a:rPr>
                                    <m:t>2</m:t>
                                  </m:r>
                                </m:sup>
                              </m:sSup>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𝑦</m:t>
                                  </m:r>
                                </m:e>
                                <m:sup>
                                  <m:r>
                                    <a:rPr lang="en-US" altLang="zh-CN" b="0" i="1" smtClean="0">
                                      <a:latin typeface="Cambria Math" panose="02040503050406030204" pitchFamily="18" charset="0"/>
                                      <a:ea typeface="楷体" panose="02010609060101010101" pitchFamily="49" charset="-122"/>
                                    </a:rPr>
                                    <m:t>2</m:t>
                                  </m:r>
                                </m:sup>
                              </m:sSup>
                            </m:num>
                            <m:den>
                              <m:r>
                                <a:rPr lang="en-US" altLang="zh-CN" b="0" i="1" smtClean="0">
                                  <a:latin typeface="Cambria Math" panose="02040503050406030204" pitchFamily="18" charset="0"/>
                                  <a:ea typeface="楷体" panose="02010609060101010101" pitchFamily="49" charset="-122"/>
                                </a:rPr>
                                <m:t>2</m:t>
                              </m:r>
                            </m:den>
                          </m:f>
                        </m:sup>
                      </m:sSup>
                    </m:oMath>
                  </m:oMathPara>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05132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傅里叶变换的导数性质</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楷体" panose="02010609060101010101" pitchFamily="49" charset="-122"/>
                          <a:cs typeface="Times New Roman" panose="02020603050405020304" pitchFamily="18" charset="0"/>
                        </a:rPr>
                        <m:t>𝐹</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𝑡</m:t>
                                  </m:r>
                                </m:e>
                              </m:d>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den>
                          </m:f>
                        </m:e>
                      </m:d>
                      <m:r>
                        <a:rPr lang="en-US" altLang="zh-CN" i="1">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1</m:t>
                          </m:r>
                        </m:num>
                        <m:den>
                          <m:rad>
                            <m:radPr>
                              <m:degHide m:val="on"/>
                              <m:ctrlPr>
                                <a:rPr lang="en-US" altLang="zh-CN" i="1">
                                  <a:latin typeface="Cambria Math" panose="02040503050406030204" pitchFamily="18" charset="0"/>
                                  <a:ea typeface="楷体" panose="02010609060101010101" pitchFamily="49" charset="-122"/>
                                  <a:cs typeface="Times New Roman" panose="02020603050405020304" pitchFamily="18" charset="0"/>
                                </a:rPr>
                              </m:ctrlPr>
                            </m:radPr>
                            <m:deg/>
                            <m:e>
                              <m:r>
                                <a:rPr lang="en-US" altLang="zh-CN" i="1">
                                  <a:latin typeface="Cambria Math" panose="02040503050406030204" pitchFamily="18" charset="0"/>
                                  <a:ea typeface="楷体" panose="02010609060101010101" pitchFamily="49" charset="-122"/>
                                  <a:cs typeface="Times New Roman" panose="02020603050405020304" pitchFamily="18" charset="0"/>
                                </a:rPr>
                                <m:t>2</m:t>
                              </m:r>
                              <m:r>
                                <a:rPr lang="en-US" altLang="zh-CN" i="1">
                                  <a:latin typeface="Cambria Math" panose="02040503050406030204" pitchFamily="18" charset="0"/>
                                  <a:ea typeface="楷体" panose="02010609060101010101" pitchFamily="49" charset="-122"/>
                                  <a:cs typeface="Times New Roman" panose="02020603050405020304" pitchFamily="18" charset="0"/>
                                </a:rPr>
                                <m:t>𝜋</m:t>
                              </m:r>
                            </m:e>
                          </m:rad>
                        </m:den>
                      </m:f>
                      <m:nary>
                        <m:nary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m:t>
                          </m:r>
                        </m:sub>
                        <m:sup>
                          <m:r>
                            <a:rPr lang="en-US" altLang="zh-CN" i="1">
                              <a:latin typeface="Cambria Math" panose="02040503050406030204" pitchFamily="18" charset="0"/>
                              <a:ea typeface="楷体" panose="02010609060101010101" pitchFamily="49" charset="-122"/>
                              <a:cs typeface="Times New Roman" panose="02020603050405020304" pitchFamily="18" charset="0"/>
                            </a:rPr>
                            <m:t>∞</m:t>
                          </m:r>
                        </m:sup>
                        <m:e>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𝑡</m:t>
                                  </m:r>
                                </m:e>
                              </m:d>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den>
                          </m:f>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𝑒</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𝑖𝑥𝑦</m:t>
                              </m:r>
                            </m:sup>
                          </m:sSup>
                          <m:r>
                            <a:rPr lang="en-US" altLang="zh-CN" i="1">
                              <a:latin typeface="Cambria Math" panose="02040503050406030204" pitchFamily="18" charset="0"/>
                              <a:ea typeface="楷体" panose="02010609060101010101" pitchFamily="49" charset="-122"/>
                              <a:cs typeface="Times New Roman" panose="02020603050405020304" pitchFamily="18" charset="0"/>
                            </a:rPr>
                            <m:t>𝑑𝑥</m:t>
                          </m:r>
                        </m:e>
                      </m:nary>
                    </m:oMath>
                  </m:oMathPara>
                </a14:m>
                <a:endParaRPr lang="en-US" altLang="zh-CN" i="1"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num>
                        <m:den>
                          <m:rad>
                            <m:radPr>
                              <m:degHide m:val="on"/>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radPr>
                            <m:deg/>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𝜋</m:t>
                              </m:r>
                            </m:e>
                          </m:rad>
                        </m:den>
                      </m:f>
                      <m:nary>
                        <m:nary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ub>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up>
                        <m:e>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f>
                                <m:f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a:latin typeface="Cambria Math" panose="02040503050406030204" pitchFamily="18" charset="0"/>
                                          <a:ea typeface="楷体" panose="02010609060101010101" pitchFamily="49" charset="-122"/>
                                          <a:cs typeface="Times New Roman" panose="02020603050405020304" pitchFamily="18" charset="0"/>
                                        </a:rPr>
                                        <m:t>𝑥</m:t>
                                      </m:r>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𝑡</m:t>
                                      </m:r>
                                    </m:e>
                                  </m:d>
                                  <m:sSup>
                                    <m:sSupPr>
                                      <m:ctrlPr>
                                        <a:rPr lang="en-US" altLang="zh-CN"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i="1">
                                          <a:latin typeface="Cambria Math" panose="02040503050406030204" pitchFamily="18" charset="0"/>
                                          <a:ea typeface="楷体" panose="02010609060101010101" pitchFamily="49" charset="-122"/>
                                          <a:cs typeface="Times New Roman" panose="02020603050405020304" pitchFamily="18" charset="0"/>
                                        </a:rPr>
                                        <m:t>𝑒</m:t>
                                      </m:r>
                                    </m:e>
                                    <m:sup>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𝑖𝑥𝑦</m:t>
                                      </m:r>
                                    </m:sup>
                                  </m:sSup>
                                  <m:r>
                                    <a:rPr lang="en-US" altLang="zh-CN" i="1">
                                      <a:latin typeface="Cambria Math" panose="02040503050406030204" pitchFamily="18" charset="0"/>
                                      <a:ea typeface="楷体" panose="02010609060101010101" pitchFamily="49" charset="-122"/>
                                      <a:cs typeface="Times New Roman" panose="02020603050405020304" pitchFamily="18" charset="0"/>
                                    </a:rPr>
                                    <m:t>)</m:t>
                                  </m:r>
                                </m:num>
                                <m:den>
                                  <m:r>
                                    <a:rPr lang="en-US" altLang="zh-CN" i="1">
                                      <a:latin typeface="Cambria Math" panose="02040503050406030204" pitchFamily="18" charset="0"/>
                                      <a:ea typeface="楷体" panose="02010609060101010101" pitchFamily="49" charset="-122"/>
                                      <a:cs typeface="Times New Roman" panose="02020603050405020304" pitchFamily="18" charset="0"/>
                                    </a:rPr>
                                    <m:t>𝜕</m:t>
                                  </m:r>
                                  <m:r>
                                    <a:rPr lang="en-US" altLang="zh-CN" i="1">
                                      <a:latin typeface="Cambria Math" panose="02040503050406030204" pitchFamily="18" charset="0"/>
                                      <a:ea typeface="楷体" panose="02010609060101010101" pitchFamily="49" charset="-122"/>
                                      <a:cs typeface="Times New Roman" panose="02020603050405020304" pitchFamily="18" charset="0"/>
                                    </a:rPr>
                                    <m:t>𝑥</m:t>
                                  </m:r>
                                </m:den>
                              </m:f>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e>
                              </m:d>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𝑒</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𝑖𝑥𝑦</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den>
                              </m:f>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𝑑𝑥</m:t>
                          </m:r>
                        </m:e>
                      </m:nary>
                    </m:oMath>
                  </m:oMathPara>
                </a14:m>
                <a:endParaRPr lang="en-US" altLang="zh-CN" b="0" i="1" dirty="0" smtClean="0">
                  <a:latin typeface="楷体" panose="02010609060101010101" pitchFamily="49" charset="-122"/>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𝑖𝑦</m:t>
                          </m:r>
                        </m:num>
                        <m:den>
                          <m:rad>
                            <m:radPr>
                              <m:degHide m:val="on"/>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radPr>
                            <m:deg/>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𝜋</m:t>
                              </m:r>
                            </m:e>
                          </m:rad>
                        </m:den>
                      </m:f>
                      <m:nary>
                        <m:nary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ub>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up>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e>
                          </m:d>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𝑒</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𝑖𝑥𝑦</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𝑑𝑥</m:t>
                          </m:r>
                        </m:e>
                      </m:nary>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𝑖𝑦𝑔</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oMath>
                  </m:oMathPara>
                </a14:m>
                <a:endParaRPr lang="en-US" altLang="zh-CN" dirty="0" smtClean="0">
                  <a:latin typeface="楷体" panose="02010609060101010101" pitchFamily="49" charset="-122"/>
                  <a:ea typeface="楷体" panose="02010609060101010101" pitchFamily="49" charset="-122"/>
                  <a:cs typeface="Times New Roman" panose="02020603050405020304" pitchFamily="18" charset="0"/>
                </a:endParaRPr>
              </a:p>
              <a:p>
                <a:r>
                  <a:rPr lang="zh-CN" altLang="en-US" dirty="0" smtClean="0">
                    <a:latin typeface="楷体" panose="02010609060101010101" pitchFamily="49" charset="-122"/>
                    <a:ea typeface="楷体" panose="02010609060101010101" pitchFamily="49" charset="-122"/>
                  </a:rPr>
                  <a:t>傅里叶变换的导函数性质可以用来把热传导方程转化为常微分方程求解</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r="-1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06782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卷积运算</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3795823"/>
                <a:ext cx="7886700" cy="2381139"/>
              </a:xfrm>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设</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与</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都满足平方积分有界性质，定义它们的卷积</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如下：</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𝑑𝑡</m:t>
                          </m:r>
                        </m:e>
                      </m:nary>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卷积运算中的积分自变量变化方向是互为逆向的</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3795823"/>
                <a:ext cx="7886700" cy="2381139"/>
              </a:xfrm>
              <a:blipFill>
                <a:blip r:embed="rId2"/>
                <a:stretch>
                  <a:fillRect l="-1391" t="-5385" r="-1546"/>
                </a:stretch>
              </a:blipFill>
            </p:spPr>
            <p:txBody>
              <a:bodyPr/>
              <a:lstStyle/>
              <a:p>
                <a:r>
                  <a:rPr lang="zh-CN" altLang="en-US">
                    <a:noFill/>
                  </a:rPr>
                  <a:t> </a:t>
                </a:r>
              </a:p>
            </p:txBody>
          </p:sp>
        </mc:Fallback>
      </mc:AlternateContent>
      <p:cxnSp>
        <p:nvCxnSpPr>
          <p:cNvPr id="5" name="直接连接符 4"/>
          <p:cNvCxnSpPr/>
          <p:nvPr/>
        </p:nvCxnSpPr>
        <p:spPr>
          <a:xfrm>
            <a:off x="2714625" y="1933575"/>
            <a:ext cx="3257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714625" y="2524125"/>
            <a:ext cx="3257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714625" y="3152775"/>
            <a:ext cx="32575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314825" y="1933575"/>
            <a:ext cx="0" cy="1219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143143" y="3029716"/>
            <a:ext cx="343364" cy="523220"/>
          </a:xfrm>
          <a:prstGeom prst="rect">
            <a:avLst/>
          </a:prstGeom>
          <a:noFill/>
        </p:spPr>
        <p:txBody>
          <a:bodyPr wrap="none" rtlCol="0">
            <a:spAutoFit/>
          </a:bodyPr>
          <a:lstStyle/>
          <a:p>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x</a:t>
            </a:r>
            <a:endParaRPr lang="zh-CN" altLang="en-US" sz="2800" i="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文本框 10"/>
          <p:cNvSpPr txBox="1"/>
          <p:nvPr/>
        </p:nvSpPr>
        <p:spPr>
          <a:xfrm>
            <a:off x="5972175" y="1671965"/>
            <a:ext cx="284052" cy="523220"/>
          </a:xfrm>
          <a:prstGeom prst="rect">
            <a:avLst/>
          </a:prstGeom>
          <a:noFill/>
        </p:spPr>
        <p:txBody>
          <a:bodyPr wrap="none" rtlCol="0">
            <a:spAutoFit/>
          </a:bodyPr>
          <a:lstStyle/>
          <a:p>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f</a:t>
            </a:r>
            <a:endParaRPr lang="zh-CN" altLang="en-US" sz="2800" i="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文本框 11"/>
          <p:cNvSpPr txBox="1"/>
          <p:nvPr/>
        </p:nvSpPr>
        <p:spPr>
          <a:xfrm>
            <a:off x="5972175" y="2838232"/>
            <a:ext cx="364202" cy="523220"/>
          </a:xfrm>
          <a:prstGeom prst="rect">
            <a:avLst/>
          </a:prstGeom>
          <a:noFill/>
        </p:spPr>
        <p:txBody>
          <a:bodyPr wrap="none" rtlCol="0">
            <a:spAutoFit/>
          </a:bodyPr>
          <a:lstStyle/>
          <a:p>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g</a:t>
            </a:r>
            <a:endParaRPr lang="zh-CN" altLang="en-US" sz="2800" i="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文本框 12"/>
          <p:cNvSpPr txBox="1"/>
          <p:nvPr/>
        </p:nvSpPr>
        <p:spPr>
          <a:xfrm>
            <a:off x="5932100" y="2160122"/>
            <a:ext cx="822661" cy="523220"/>
          </a:xfrm>
          <a:prstGeom prst="rect">
            <a:avLst/>
          </a:prstGeom>
          <a:noFill/>
        </p:spPr>
        <p:txBody>
          <a:bodyPr wrap="none" rtlCol="0">
            <a:spAutoFit/>
          </a:bodyPr>
          <a:lstStyle/>
          <a:p>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f * g</a:t>
            </a:r>
            <a:endParaRPr lang="zh-CN" altLang="en-US" sz="2800" i="1" dirty="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5" name="直接连接符 14"/>
          <p:cNvCxnSpPr/>
          <p:nvPr/>
        </p:nvCxnSpPr>
        <p:spPr>
          <a:xfrm flipV="1">
            <a:off x="3562350" y="1940774"/>
            <a:ext cx="1428750" cy="121200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81450" y="1933574"/>
            <a:ext cx="696093" cy="121920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941408" y="1513448"/>
            <a:ext cx="284052" cy="523220"/>
          </a:xfrm>
          <a:prstGeom prst="rect">
            <a:avLst/>
          </a:prstGeom>
          <a:noFill/>
        </p:spPr>
        <p:txBody>
          <a:bodyPr wrap="none" rtlCol="0">
            <a:spAutoFit/>
          </a:bodyPr>
          <a:lstStyle/>
          <a:p>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t</a:t>
            </a:r>
            <a:endParaRPr lang="zh-CN" altLang="en-US" sz="2800" i="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文本框 18"/>
          <p:cNvSpPr txBox="1"/>
          <p:nvPr/>
        </p:nvSpPr>
        <p:spPr>
          <a:xfrm>
            <a:off x="3106960" y="3007804"/>
            <a:ext cx="801823" cy="523220"/>
          </a:xfrm>
          <a:prstGeom prst="rect">
            <a:avLst/>
          </a:prstGeom>
          <a:noFill/>
        </p:spPr>
        <p:txBody>
          <a:bodyPr wrap="none" rtlCol="0">
            <a:spAutoFit/>
          </a:bodyPr>
          <a:lstStyle/>
          <a:p>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sz="2800"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sz="2800" i="1" dirty="0" smtClean="0">
                <a:latin typeface="Times New Roman" panose="02020603050405020304" pitchFamily="18" charset="0"/>
                <a:ea typeface="楷体" panose="02010609060101010101" pitchFamily="49" charset="-122"/>
                <a:cs typeface="Times New Roman" panose="02020603050405020304" pitchFamily="18" charset="0"/>
              </a:rPr>
              <a:t>t</a:t>
            </a:r>
            <a:endParaRPr lang="zh-CN" altLang="en-US" sz="2800" i="1"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95704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利用极限求解函数方程</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已知</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是一个连续函数，且满足</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xy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计算</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设</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(ln(</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则有</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(ln(</a:t>
            </a:r>
            <a:r>
              <a:rPr lang="en-US" altLang="zh-CN" i="1" dirty="0" err="1" smtClean="0">
                <a:latin typeface="Times New Roman" panose="02020603050405020304" pitchFamily="18" charset="0"/>
                <a:ea typeface="楷体" panose="02010609060101010101" pitchFamily="49" charset="-122"/>
                <a:cs typeface="Times New Roman" panose="02020603050405020304" pitchFamily="18" charset="0"/>
              </a:rPr>
              <a:t>xy</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a:latin typeface="Times New Roman" panose="02020603050405020304" pitchFamily="18" charset="0"/>
                <a:ea typeface="楷体" panose="02010609060101010101" pitchFamily="49" charset="-122"/>
                <a:cs typeface="Times New Roman" panose="02020603050405020304" pitchFamily="18" charset="0"/>
              </a:rPr>
              <a:t>g</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ln(</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a:latin typeface="Times New Roman" panose="02020603050405020304" pitchFamily="18" charset="0"/>
                <a:ea typeface="楷体" panose="02010609060101010101" pitchFamily="49" charset="-122"/>
                <a:cs typeface="Times New Roman" panose="02020603050405020304" pitchFamily="18" charset="0"/>
              </a:rPr>
              <a:t>ln</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p>
          <a:p>
            <a:pPr marL="0" indent="0" algn="ctr">
              <a:buNone/>
            </a:pP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(ln(</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ln(</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(ln(</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g</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(ln(</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748913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傅里叶变换的乘法性质</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oMath>
                  </m:oMathPara>
                </a14:m>
                <a:endParaRPr lang="en-US" altLang="zh-CN"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r>
                                <a:rPr lang="en-US" altLang="zh-CN" b="0" i="1" smtClean="0">
                                  <a:latin typeface="Cambria Math" panose="02040503050406030204" pitchFamily="18" charset="0"/>
                                </a:rPr>
                                <m:t>𝜋</m:t>
                              </m:r>
                            </m:e>
                          </m:rad>
                        </m:den>
                      </m:f>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e>
                          <m:d>
                            <m:dPr>
                              <m:ctrlPr>
                                <a:rPr lang="en-US" altLang="zh-CN" b="0" i="1" smtClean="0">
                                  <a:latin typeface="Cambria Math" panose="02040503050406030204" pitchFamily="18" charset="0"/>
                                </a:rPr>
                              </m:ctrlPr>
                            </m:dPr>
                            <m:e>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r>
                                        <a:rPr lang="en-US" altLang="zh-CN" b="0" i="1" smtClean="0">
                                          <a:latin typeface="Cambria Math" panose="02040503050406030204" pitchFamily="18" charset="0"/>
                                        </a:rPr>
                                        <m:t>𝑡</m:t>
                                      </m:r>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2</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b="0" i="1" smtClean="0">
                                      <a:latin typeface="Cambria Math" panose="02040503050406030204" pitchFamily="18" charset="0"/>
                                    </a:rPr>
                                    <m:t>𝑑𝑡</m:t>
                                  </m:r>
                                </m:e>
                              </m:nary>
                            </m:e>
                          </m:d>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𝑖𝑥𝑦</m:t>
                              </m:r>
                            </m:sup>
                          </m:sSup>
                          <m:r>
                            <a:rPr lang="en-US" altLang="zh-CN" i="1">
                              <a:latin typeface="Cambria Math" panose="02040503050406030204" pitchFamily="18" charset="0"/>
                            </a:rPr>
                            <m:t>𝑑𝑥</m:t>
                          </m:r>
                        </m:e>
                      </m:nary>
                    </m:oMath>
                  </m:oMathPara>
                </a14:m>
                <a:endParaRPr lang="en-US" altLang="zh-CN"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r>
                                <a:rPr lang="en-US" altLang="zh-CN" b="0" i="1" smtClean="0">
                                  <a:latin typeface="Cambria Math" panose="02040503050406030204" pitchFamily="18" charset="0"/>
                                </a:rPr>
                                <m:t>𝜋</m:t>
                              </m:r>
                            </m:e>
                          </m:rad>
                        </m:den>
                      </m:f>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p>
                          </m:sSup>
                          <m:r>
                            <a:rPr lang="en-US" altLang="zh-CN" b="0" i="1" smtClean="0">
                              <a:latin typeface="Cambria Math" panose="02040503050406030204" pitchFamily="18" charset="0"/>
                            </a:rPr>
                            <m:t>𝑑𝑠𝑑𝑡</m:t>
                          </m:r>
                        </m:e>
                      </m:nary>
                    </m:oMath>
                  </m:oMathPara>
                </a14:m>
                <a:endParaRPr lang="en-US" altLang="zh-CN" b="0"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r>
                                <a:rPr lang="en-US" altLang="zh-CN" b="0" i="1" smtClean="0">
                                  <a:latin typeface="Cambria Math" panose="02040503050406030204" pitchFamily="18" charset="0"/>
                                </a:rPr>
                                <m:t>𝜋</m:t>
                              </m:r>
                            </m:e>
                          </m:rad>
                        </m:den>
                      </m:f>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𝑖𝑡𝑦</m:t>
                              </m:r>
                            </m:sup>
                          </m:sSup>
                        </m:e>
                      </m:nary>
                      <m:r>
                        <a:rPr lang="en-US" altLang="zh-CN" b="0" i="1" smtClean="0">
                          <a:latin typeface="Cambria Math" panose="02040503050406030204" pitchFamily="18" charset="0"/>
                        </a:rPr>
                        <m:t>𝑑𝑡</m:t>
                      </m:r>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𝑖𝑠𝑦</m:t>
                              </m:r>
                            </m:sup>
                          </m:sSup>
                          <m:r>
                            <a:rPr lang="en-US" altLang="zh-CN" b="0" i="1" smtClean="0">
                              <a:latin typeface="Cambria Math" panose="02040503050406030204" pitchFamily="18" charset="0"/>
                            </a:rPr>
                            <m:t>𝑑𝑠</m:t>
                          </m:r>
                        </m:e>
                      </m:nary>
                    </m:oMath>
                  </m:oMathPara>
                </a14:m>
                <a:endParaRPr lang="en-US" altLang="zh-CN"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r>
                            <a:rPr lang="en-US" altLang="zh-CN" b="0" i="1" smtClean="0">
                              <a:latin typeface="Cambria Math" panose="02040503050406030204" pitchFamily="18" charset="0"/>
                            </a:rPr>
                            <m:t>𝜋</m:t>
                          </m:r>
                        </m:e>
                      </m:rad>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18721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一维热传导方程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基本方程</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𝑢</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𝑢</m:t>
                          </m:r>
                        </m:num>
                        <m:den>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den>
                      </m:f>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初始条件</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𝑢</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,0</m:t>
                          </m:r>
                        </m:e>
                      </m:d>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𝜑</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e>
                      </m:d>
                    </m:oMath>
                  </m:oMathPara>
                </a14:m>
                <a:endParaRPr lang="en-US" altLang="zh-CN" b="0"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两边对</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做傅里叶变换，令</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𝑣</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m:t>
                          </m:r>
                        </m:e>
                      </m:d>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𝐹</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𝑢</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m:t>
                          </m:r>
                        </m:e>
                      </m:d>
                      <m:r>
                        <a:rPr lang="en-US" altLang="zh-CN" b="0" i="1" smtClean="0">
                          <a:latin typeface="Cambria Math" panose="02040503050406030204" pitchFamily="18" charset="0"/>
                          <a:ea typeface="楷体" panose="02010609060101010101" pitchFamily="49" charset="-122"/>
                        </a:rPr>
                        <m:t>)</m:t>
                      </m:r>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𝑔</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𝐹</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e>
                          </m:d>
                        </m:e>
                      </m:d>
                    </m:oMath>
                  </m:oMathPara>
                </a14:m>
                <a:endParaRPr lang="en-US" altLang="zh-CN" b="0"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𝜓</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𝐹</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𝜑</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36929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热传导方程的转化</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基本方程转化为</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𝑣</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m:oMathPara>
                </a14:m>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初始条件转化为</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𝜓</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m:oMathPara>
                </a14:m>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基本方程转化为常微分方程，两边乘以</a:t>
                </a:r>
                <a14:m>
                  <m:oMath xmlns:m="http://schemas.openxmlformats.org/officeDocument/2006/math">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𝑒</m:t>
                        </m:r>
                      </m:e>
                      <m:sup>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𝑎</m:t>
                            </m:r>
                          </m:e>
                          <m:sup>
                            <m:r>
                              <a:rPr lang="en-US" altLang="zh-CN" b="0" i="1" smtClean="0">
                                <a:latin typeface="Cambria Math" panose="02040503050406030204" pitchFamily="18" charset="0"/>
                                <a:ea typeface="楷体" panose="02010609060101010101" pitchFamily="49" charset="-122"/>
                              </a:rPr>
                              <m:t>2</m:t>
                            </m:r>
                          </m:sup>
                        </m:sSup>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𝑦</m:t>
                            </m:r>
                          </m:e>
                          <m:sup>
                            <m:r>
                              <a:rPr lang="en-US" altLang="zh-CN" b="0" i="1" smtClean="0">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𝑡</m:t>
                        </m:r>
                      </m:sup>
                    </m:sSup>
                  </m:oMath>
                </a14:m>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𝑡</m:t>
                          </m:r>
                        </m:sup>
                      </m:sSup>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𝑣</m:t>
                          </m:r>
                        </m:num>
                        <m:den>
                          <m:r>
                            <a:rPr lang="en-US" altLang="zh-CN"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𝑡</m:t>
                          </m:r>
                        </m:sup>
                      </m:sSup>
                      <m:r>
                        <a:rPr lang="en-US" altLang="zh-CN" i="1">
                          <a:latin typeface="Cambria Math" panose="02040503050406030204" pitchFamily="18" charset="0"/>
                        </a:rPr>
                        <m:t>𝑣</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𝑡</m:t>
                          </m:r>
                        </m:sup>
                      </m:sSup>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𝑡</m:t>
                      </m:r>
                      <m:r>
                        <a:rPr lang="en-US" altLang="zh-CN" i="1">
                          <a:latin typeface="Cambria Math" panose="02040503050406030204" pitchFamily="18" charset="0"/>
                        </a:rPr>
                        <m:t>)</m:t>
                      </m:r>
                    </m:oMath>
                  </m:oMathPara>
                </a14:m>
                <a:endParaRPr lang="en-US" altLang="zh-CN"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m:t>
                          </m:r>
                        </m:num>
                        <m:den>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m:t>
                          </m:r>
                        </m:den>
                      </m:f>
                      <m:d>
                        <m:dPr>
                          <m:ctrlPr>
                            <a:rPr lang="en-US" altLang="zh-CN" b="0" i="1" smtClean="0">
                              <a:latin typeface="Cambria Math" panose="02040503050406030204" pitchFamily="18" charset="0"/>
                              <a:ea typeface="楷体" panose="02010609060101010101" pitchFamily="49" charset="-122"/>
                            </a:rPr>
                          </m:ctrlPr>
                        </m:dPr>
                        <m:e>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𝑒</m:t>
                              </m:r>
                            </m:e>
                            <m:sup>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𝑎</m:t>
                                  </m:r>
                                </m:e>
                                <m:sup>
                                  <m:r>
                                    <a:rPr lang="en-US" altLang="zh-CN" b="0" i="1" smtClean="0">
                                      <a:latin typeface="Cambria Math" panose="02040503050406030204" pitchFamily="18" charset="0"/>
                                      <a:ea typeface="楷体" panose="02010609060101010101" pitchFamily="49" charset="-122"/>
                                    </a:rPr>
                                    <m:t>2</m:t>
                                  </m:r>
                                </m:sup>
                              </m:sSup>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𝑦</m:t>
                                  </m:r>
                                </m:e>
                                <m:sup>
                                  <m:r>
                                    <a:rPr lang="en-US" altLang="zh-CN" b="0" i="1" smtClean="0">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𝑡</m:t>
                              </m:r>
                            </m:sup>
                          </m:sSup>
                          <m:r>
                            <a:rPr lang="en-US" altLang="zh-CN" b="0" i="1" smtClean="0">
                              <a:latin typeface="Cambria Math" panose="02040503050406030204" pitchFamily="18" charset="0"/>
                              <a:ea typeface="楷体" panose="02010609060101010101" pitchFamily="49" charset="-122"/>
                            </a:rPr>
                            <m:t>𝑣</m:t>
                          </m:r>
                        </m:e>
                      </m:d>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𝑒</m:t>
                          </m:r>
                        </m:e>
                        <m:sup>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𝑎</m:t>
                              </m:r>
                            </m:e>
                            <m:sup>
                              <m:r>
                                <a:rPr lang="en-US" altLang="zh-CN" b="0" i="1" smtClean="0">
                                  <a:latin typeface="Cambria Math" panose="02040503050406030204" pitchFamily="18" charset="0"/>
                                  <a:ea typeface="楷体" panose="02010609060101010101" pitchFamily="49" charset="-122"/>
                                </a:rPr>
                                <m:t>2</m:t>
                              </m:r>
                            </m:sup>
                          </m:sSup>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𝑦</m:t>
                              </m:r>
                            </m:e>
                            <m:sup>
                              <m:r>
                                <a:rPr lang="en-US" altLang="zh-CN" b="0" i="1" smtClean="0">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𝑡</m:t>
                          </m:r>
                        </m:sup>
                      </m:sSup>
                      <m:r>
                        <a:rPr lang="en-US" altLang="zh-CN" b="0" i="1" smtClean="0">
                          <a:latin typeface="Cambria Math" panose="02040503050406030204" pitchFamily="18" charset="0"/>
                          <a:ea typeface="楷体" panose="02010609060101010101" pitchFamily="49" charset="-122"/>
                        </a:rPr>
                        <m:t>𝑔</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 </m:t>
                      </m:r>
                      <m:r>
                        <a:rPr lang="en-US" altLang="zh-CN" b="0" i="1" smtClean="0">
                          <a:latin typeface="Cambria Math" panose="02040503050406030204" pitchFamily="18" charset="0"/>
                          <a:ea typeface="楷体" panose="02010609060101010101" pitchFamily="49" charset="-122"/>
                        </a:rPr>
                        <m:t>𝑡</m:t>
                      </m:r>
                      <m:r>
                        <a:rPr lang="en-US" altLang="zh-CN" b="0" i="1" smtClean="0">
                          <a:latin typeface="Cambria Math" panose="02040503050406030204" pitchFamily="18" charset="0"/>
                          <a:ea typeface="楷体" panose="02010609060101010101" pitchFamily="49" charset="-122"/>
                        </a:rPr>
                        <m:t>)</m:t>
                      </m:r>
                    </m:oMath>
                  </m:oMathPara>
                </a14:m>
                <a:endParaRPr lang="en-US"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073731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热传导方程的求解</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两边对</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积分，有</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𝑡</m:t>
                          </m:r>
                        </m:sup>
                      </m:sSup>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𝜓</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𝑡</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2</m:t>
                                  </m:r>
                                </m:sup>
                              </m:sSup>
                              <m:r>
                                <a:rPr lang="en-US" altLang="zh-CN" b="0" i="1" smtClean="0">
                                  <a:latin typeface="Cambria Math" panose="02040503050406030204" pitchFamily="18" charset="0"/>
                                </a:rPr>
                                <m:t>𝜏</m:t>
                              </m:r>
                            </m:sup>
                          </m:sSup>
                          <m:r>
                            <a:rPr lang="en-US" altLang="zh-CN" i="1">
                              <a:latin typeface="Cambria Math" panose="02040503050406030204" pitchFamily="18" charset="0"/>
                            </a:rPr>
                            <m:t>𝑔</m:t>
                          </m:r>
                          <m:d>
                            <m:dPr>
                              <m:ctrlPr>
                                <a:rPr lang="en-US" altLang="zh-CN" i="1">
                                  <a:latin typeface="Cambria Math" panose="02040503050406030204" pitchFamily="18" charset="0"/>
                                </a:rPr>
                              </m:ctrlPr>
                            </m:dPr>
                            <m:e>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b="0" i="1" smtClean="0">
                                  <a:latin typeface="Cambria Math" panose="02040503050406030204" pitchFamily="18" charset="0"/>
                                </a:rPr>
                                <m:t>𝜏</m:t>
                              </m:r>
                            </m:e>
                          </m:d>
                          <m:r>
                            <a:rPr lang="en-US" altLang="zh-CN" b="0" i="1" smtClean="0">
                              <a:latin typeface="Cambria Math" panose="02040503050406030204" pitchFamily="18" charset="0"/>
                            </a:rPr>
                            <m:t>𝑑</m:t>
                          </m:r>
                          <m:r>
                            <a:rPr lang="en-US" altLang="zh-CN" b="0" i="1" smtClean="0">
                              <a:latin typeface="Cambria Math" panose="02040503050406030204" pitchFamily="18" charset="0"/>
                            </a:rPr>
                            <m:t>𝜏</m:t>
                          </m:r>
                        </m:e>
                      </m:nary>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两边同时除以</a:t>
                </a:r>
                <a14:m>
                  <m:oMath xmlns:m="http://schemas.openxmlformats.org/officeDocument/2006/math">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𝑒</m:t>
                        </m:r>
                      </m:e>
                      <m:sup>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sup>
                    </m:sSup>
                    <m:r>
                      <a:rPr lang="zh-CN" altLang="en-US" i="1">
                        <a:latin typeface="Cambria Math" panose="02040503050406030204" pitchFamily="18" charset="0"/>
                        <a:ea typeface="楷体" panose="02010609060101010101" pitchFamily="49" charset="-122"/>
                        <a:cs typeface="Times New Roman" panose="02020603050405020304" pitchFamily="18" charset="0"/>
                      </a:rPr>
                      <m:t>，</m:t>
                    </m:r>
                  </m:oMath>
                </a14:m>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并移项，有</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𝑣</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𝑒</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𝜓</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nary>
                        <m:nary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sub>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sup>
                        <m:e>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𝑒</m:t>
                              </m:r>
                            </m:e>
                            <m:sup>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𝜏</m:t>
                                  </m:r>
                                </m:e>
                              </m:d>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𝑔</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𝜏</m:t>
                              </m:r>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𝑑</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𝜏</m:t>
                          </m:r>
                        </m:e>
                      </m:nary>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为了得到</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u</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，需要对</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y</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做傅里叶逆变换，其中</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𝐹</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sup>
                      </m:sSup>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𝑒</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sup>
                          </m:sSup>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1</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rad>
                            <m:radPr>
                              <m:degHide m:val="on"/>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radPr>
                            <m:deg/>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e>
                          </m:rad>
                        </m:den>
                      </m:f>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𝑒</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num>
                            <m:den>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4</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den>
                          </m:f>
                        </m:sup>
                      </m:sSup>
                    </m:oMath>
                  </m:oMathPara>
                </a14:m>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r="-3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13190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傅里叶逆变换</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𝑢</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𝐹</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e>
                      </m:d>
                    </m:oMath>
                  </m:oMathPara>
                </a14:m>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r>
                                <a:rPr lang="en-US" altLang="zh-CN" b="0" i="1" smtClean="0">
                                  <a:latin typeface="Cambria Math" panose="02040503050406030204" pitchFamily="18" charset="0"/>
                                </a:rPr>
                                <m:t>𝜋</m:t>
                              </m:r>
                            </m:e>
                          </m:rad>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𝐹</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𝑡</m:t>
                              </m:r>
                            </m:sup>
                          </m:sSup>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𝐹</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e>
                      </m:d>
                    </m:oMath>
                  </m:oMathPara>
                </a14:m>
                <a:endParaRPr lang="en-US" altLang="zh-CN"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r>
                                <a:rPr lang="en-US" altLang="zh-CN" b="0" i="1" smtClean="0">
                                  <a:latin typeface="Cambria Math" panose="02040503050406030204" pitchFamily="18" charset="0"/>
                                </a:rPr>
                                <m:t>𝜋</m:t>
                              </m:r>
                            </m:e>
                          </m:rad>
                        </m:den>
                      </m:f>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𝑡</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𝐹</m:t>
                              </m:r>
                            </m:e>
                            <m:sup>
                              <m:r>
                                <a:rPr lang="en-US" altLang="zh-CN" b="0" i="1" smtClean="0">
                                  <a:latin typeface="Cambria Math" panose="02040503050406030204" pitchFamily="18" charset="0"/>
                                </a:rPr>
                                <m:t>−1</m:t>
                              </m:r>
                            </m:sup>
                          </m:sSup>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𝜏</m:t>
                                      </m:r>
                                    </m:e>
                                  </m:d>
                                </m:sup>
                              </m:sSup>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𝐹</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𝜏</m:t>
                              </m:r>
                            </m:e>
                          </m:d>
                          <m:r>
                            <a:rPr lang="en-US" altLang="zh-CN" b="0" i="1" smtClean="0">
                              <a:latin typeface="Cambria Math" panose="02040503050406030204" pitchFamily="18" charset="0"/>
                            </a:rPr>
                            <m:t>𝑑</m:t>
                          </m:r>
                          <m:r>
                            <a:rPr lang="en-US" altLang="zh-CN" b="0" i="1" smtClean="0">
                              <a:latin typeface="Cambria Math" panose="02040503050406030204" pitchFamily="18" charset="0"/>
                            </a:rPr>
                            <m:t>𝜏</m:t>
                          </m:r>
                        </m:e>
                      </m:nary>
                    </m:oMath>
                  </m:oMathPara>
                </a14:m>
                <a:endParaRPr lang="en-US" altLang="zh-CN"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𝑎</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𝜋</m:t>
                              </m:r>
                              <m:r>
                                <a:rPr lang="en-US" altLang="zh-CN" b="0" i="1" smtClean="0">
                                  <a:latin typeface="Cambria Math" panose="02040503050406030204" pitchFamily="18" charset="0"/>
                                </a:rPr>
                                <m:t>𝑡</m:t>
                              </m:r>
                            </m:e>
                          </m:rad>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4</m:t>
                                  </m:r>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𝑡</m:t>
                              </m:r>
                            </m:den>
                          </m:f>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m:oMathPara>
                </a14:m>
                <a:endParaRPr lang="en-US" altLang="zh-CN"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𝑡</m:t>
                          </m:r>
                        </m:sup>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r>
                                <a:rPr lang="en-US" altLang="zh-CN" i="1">
                                  <a:latin typeface="Cambria Math" panose="02040503050406030204" pitchFamily="18" charset="0"/>
                                </a:rPr>
                                <m:t>𝑎</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𝜋</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𝜏</m:t>
                                  </m:r>
                                  <m:r>
                                    <a:rPr lang="en-US" altLang="zh-CN" b="0" i="1" smtClean="0">
                                      <a:latin typeface="Cambria Math" panose="02040503050406030204" pitchFamily="18" charset="0"/>
                                    </a:rPr>
                                    <m:t>)</m:t>
                                  </m:r>
                                </m:e>
                              </m:rad>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4</m:t>
                                      </m:r>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𝜏</m:t>
                                  </m:r>
                                  <m:r>
                                    <a:rPr lang="en-US" altLang="zh-CN" b="0" i="1" smtClean="0">
                                      <a:latin typeface="Cambria Math" panose="02040503050406030204" pitchFamily="18" charset="0"/>
                                    </a:rPr>
                                    <m:t>)</m:t>
                                  </m:r>
                                </m:den>
                              </m:f>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𝜏</m:t>
                              </m:r>
                            </m:e>
                          </m:d>
                          <m:r>
                            <a:rPr lang="en-US" altLang="zh-CN" b="0" i="1" smtClean="0">
                              <a:latin typeface="Cambria Math" panose="02040503050406030204" pitchFamily="18" charset="0"/>
                            </a:rPr>
                            <m:t>𝑑</m:t>
                          </m:r>
                          <m:r>
                            <a:rPr lang="en-US" altLang="zh-CN" b="0" i="1" smtClean="0">
                              <a:latin typeface="Cambria Math" panose="02040503050406030204" pitchFamily="18" charset="0"/>
                            </a:rPr>
                            <m:t>𝜏</m:t>
                          </m:r>
                        </m:e>
                      </m:nary>
                    </m:oMath>
                  </m:oMathPara>
                </a14:m>
                <a:endParaRPr lang="en-US" altLang="zh-CN" b="0" i="1" dirty="0" smtClean="0">
                  <a:latin typeface="Cambria Math" panose="02040503050406030204" pitchFamily="18" charset="0"/>
                </a:endParaRPr>
              </a:p>
              <a:p>
                <a:pPr marL="0"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26240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泊松</a:t>
            </a:r>
            <a:r>
              <a:rPr lang="en-US" altLang="zh-CN" dirty="0">
                <a:latin typeface="宋体" panose="02010600030101010101" pitchFamily="2" charset="-122"/>
                <a:ea typeface="宋体" panose="02010600030101010101" pitchFamily="2" charset="-122"/>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Poisson</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公式</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r>
                                <a:rPr lang="en-US" altLang="zh-CN" i="1">
                                  <a:latin typeface="Cambria Math" panose="02040503050406030204" pitchFamily="18" charset="0"/>
                                </a:rPr>
                                <m:t>𝑎</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𝜋</m:t>
                                  </m:r>
                                  <m:r>
                                    <a:rPr lang="en-US" altLang="zh-CN" i="1">
                                      <a:latin typeface="Cambria Math" panose="02040503050406030204" pitchFamily="18" charset="0"/>
                                    </a:rPr>
                                    <m:t>𝑡</m:t>
                                  </m:r>
                                </m:e>
                              </m:rad>
                            </m:den>
                          </m:f>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𝜉</m:t>
                                          </m:r>
                                        </m:e>
                                      </m:d>
                                    </m:e>
                                    <m:sup>
                                      <m:r>
                                        <a:rPr lang="en-US" altLang="zh-CN" i="1">
                                          <a:latin typeface="Cambria Math" panose="02040503050406030204" pitchFamily="18" charset="0"/>
                                        </a:rPr>
                                        <m:t>2</m:t>
                                      </m:r>
                                    </m:sup>
                                  </m:sSup>
                                </m:num>
                                <m:den>
                                  <m:r>
                                    <a:rPr lang="en-US" altLang="zh-CN" i="1">
                                      <a:latin typeface="Cambria Math" panose="02040503050406030204" pitchFamily="18" charset="0"/>
                                    </a:rPr>
                                    <m:t>4</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r>
                                    <a:rPr lang="en-US" altLang="zh-CN" i="1">
                                      <a:latin typeface="Cambria Math" panose="02040503050406030204" pitchFamily="18" charset="0"/>
                                    </a:rPr>
                                    <m:t>𝑡</m:t>
                                  </m:r>
                                </m:den>
                              </m:f>
                            </m:sup>
                          </m:sSup>
                          <m:r>
                            <a:rPr lang="en-US" altLang="zh-CN" b="0" i="1" smtClean="0">
                              <a:latin typeface="Cambria Math" panose="02040503050406030204" pitchFamily="18" charset="0"/>
                            </a:rPr>
                            <m:t>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𝜉</m:t>
                              </m:r>
                            </m:e>
                          </m:d>
                          <m:r>
                            <a:rPr lang="en-US" altLang="zh-CN" b="0" i="1" smtClean="0">
                              <a:latin typeface="Cambria Math" panose="02040503050406030204" pitchFamily="18" charset="0"/>
                            </a:rPr>
                            <m:t>𝑑</m:t>
                          </m:r>
                          <m:r>
                            <a:rPr lang="en-US" altLang="zh-CN" b="0" i="1" smtClean="0">
                              <a:latin typeface="Cambria Math" panose="02040503050406030204" pitchFamily="18" charset="0"/>
                            </a:rPr>
                            <m:t>𝜉</m:t>
                          </m:r>
                        </m:e>
                      </m:nary>
                    </m:oMath>
                  </m:oMathPara>
                </a14:m>
                <a:endParaRPr lang="en-US" altLang="zh-CN" b="0" i="1"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𝑡</m:t>
                          </m:r>
                        </m:sup>
                        <m:e>
                          <m:d>
                            <m:dPr>
                              <m:ctrlPr>
                                <a:rPr lang="en-US" altLang="zh-CN" b="0" i="1" smtClean="0">
                                  <a:latin typeface="Cambria Math" panose="02040503050406030204" pitchFamily="18" charset="0"/>
                                </a:rPr>
                              </m:ctrlPr>
                            </m:dPr>
                            <m:e>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a:latin typeface="Cambria Math" panose="02040503050406030204" pitchFamily="18" charset="0"/>
                                    </a:rPr>
                                    <m:t>∞</m:t>
                                  </m:r>
                                </m:sub>
                                <m:sup>
                                  <m:r>
                                    <a:rPr lang="en-US" altLang="zh-CN" i="1">
                                      <a:latin typeface="Cambria Math" panose="02040503050406030204" pitchFamily="18" charset="0"/>
                                    </a:rPr>
                                    <m:t>∞</m:t>
                                  </m:r>
                                </m:sup>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𝑎</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𝜏</m:t>
                                              </m:r>
                                            </m:e>
                                          </m:d>
                                        </m:e>
                                      </m:rad>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𝜉</m:t>
                                                  </m:r>
                                                </m:e>
                                              </m:d>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𝜏</m:t>
                                              </m:r>
                                            </m:e>
                                          </m:d>
                                        </m:den>
                                      </m:f>
                                    </m:sup>
                                  </m:sSup>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𝜉</m:t>
                                  </m:r>
                                  <m:r>
                                    <a:rPr lang="en-US" altLang="zh-CN" b="0" i="1" smtClean="0">
                                      <a:latin typeface="Cambria Math" panose="02040503050406030204" pitchFamily="18" charset="0"/>
                                    </a:rPr>
                                    <m:t>,</m:t>
                                  </m:r>
                                  <m:r>
                                    <a:rPr lang="en-US" altLang="zh-CN" b="0" i="1" smtClean="0">
                                      <a:latin typeface="Cambria Math" panose="02040503050406030204" pitchFamily="18" charset="0"/>
                                    </a:rPr>
                                    <m:t>𝜏</m:t>
                                  </m:r>
                                  <m:r>
                                    <a:rPr lang="en-US" altLang="zh-CN" b="0" i="1" smtClean="0">
                                      <a:latin typeface="Cambria Math" panose="02040503050406030204" pitchFamily="18" charset="0"/>
                                    </a:rPr>
                                    <m:t>)</m:t>
                                  </m:r>
                                </m:e>
                              </m:nary>
                            </m:e>
                          </m:d>
                        </m:e>
                      </m:nary>
                      <m:r>
                        <a:rPr lang="en-US" altLang="zh-CN" b="0" i="1" smtClean="0">
                          <a:latin typeface="Cambria Math" panose="02040503050406030204" pitchFamily="18" charset="0"/>
                        </a:rPr>
                        <m:t>𝑑</m:t>
                      </m:r>
                      <m:r>
                        <a:rPr lang="en-US" altLang="zh-CN" b="0" i="1" smtClean="0">
                          <a:latin typeface="Cambria Math" panose="02040503050406030204" pitchFamily="18" charset="0"/>
                        </a:rPr>
                        <m:t>𝜏</m:t>
                      </m:r>
                    </m:oMath>
                  </m:oMathPara>
                </a14:m>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用来构造卷积的函数</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卷积核</a:t>
                </a:r>
                <a:r>
                  <a:rPr lang="en-US" altLang="zh-CN" dirty="0" smtClean="0">
                    <a:latin typeface="楷体" panose="02010609060101010101" pitchFamily="49" charset="-122"/>
                    <a:ea typeface="楷体" panose="02010609060101010101" pitchFamily="49" charset="-122"/>
                  </a:rPr>
                  <a:t>)</a:t>
                </a:r>
                <a:r>
                  <a:rPr lang="zh-CN" altLang="en-US" dirty="0" smtClean="0">
                    <a:latin typeface="楷体" panose="02010609060101010101" pitchFamily="49" charset="-122"/>
                    <a:ea typeface="楷体" panose="02010609060101010101" pitchFamily="49" charset="-122"/>
                  </a:rPr>
                  <a:t>称为基本解</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𝐾</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m:t>
                          </m:r>
                        </m:e>
                      </m:d>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1</m:t>
                          </m:r>
                        </m:num>
                        <m:den>
                          <m:r>
                            <a:rPr lang="en-US" altLang="zh-CN" b="0" i="1" smtClean="0">
                              <a:latin typeface="Cambria Math" panose="02040503050406030204" pitchFamily="18" charset="0"/>
                              <a:ea typeface="楷体" panose="02010609060101010101" pitchFamily="49" charset="-122"/>
                            </a:rPr>
                            <m:t>2</m:t>
                          </m:r>
                          <m:r>
                            <a:rPr lang="en-US" altLang="zh-CN" b="0" i="1" smtClean="0">
                              <a:latin typeface="Cambria Math" panose="02040503050406030204" pitchFamily="18" charset="0"/>
                              <a:ea typeface="楷体" panose="02010609060101010101" pitchFamily="49" charset="-122"/>
                            </a:rPr>
                            <m:t>𝑎</m:t>
                          </m:r>
                          <m:rad>
                            <m:radPr>
                              <m:degHide m:val="on"/>
                              <m:ctrlPr>
                                <a:rPr lang="en-US" altLang="zh-CN" b="0" i="1" smtClean="0">
                                  <a:latin typeface="Cambria Math" panose="02040503050406030204" pitchFamily="18" charset="0"/>
                                  <a:ea typeface="楷体" panose="02010609060101010101" pitchFamily="49" charset="-122"/>
                                </a:rPr>
                              </m:ctrlPr>
                            </m:radPr>
                            <m:deg/>
                            <m:e>
                              <m:r>
                                <a:rPr lang="en-US" altLang="zh-CN" b="0" i="1" smtClean="0">
                                  <a:latin typeface="Cambria Math" panose="02040503050406030204" pitchFamily="18" charset="0"/>
                                  <a:ea typeface="楷体" panose="02010609060101010101" pitchFamily="49" charset="-122"/>
                                </a:rPr>
                                <m:t>𝜋</m:t>
                              </m:r>
                              <m:r>
                                <a:rPr lang="en-US" altLang="zh-CN" b="0" i="1" smtClean="0">
                                  <a:latin typeface="Cambria Math" panose="02040503050406030204" pitchFamily="18" charset="0"/>
                                  <a:ea typeface="楷体" panose="02010609060101010101" pitchFamily="49" charset="-122"/>
                                </a:rPr>
                                <m:t>𝑡</m:t>
                              </m:r>
                            </m:e>
                          </m:rad>
                        </m:den>
                      </m:f>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𝑒</m:t>
                          </m:r>
                        </m:e>
                        <m:sup>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𝑥</m:t>
                                  </m:r>
                                </m:e>
                                <m:sup>
                                  <m:r>
                                    <a:rPr lang="en-US" altLang="zh-CN" b="0" i="1" smtClean="0">
                                      <a:latin typeface="Cambria Math" panose="02040503050406030204" pitchFamily="18" charset="0"/>
                                      <a:ea typeface="楷体" panose="02010609060101010101" pitchFamily="49" charset="-122"/>
                                    </a:rPr>
                                    <m:t>2</m:t>
                                  </m:r>
                                </m:sup>
                              </m:sSup>
                            </m:num>
                            <m:den>
                              <m:r>
                                <a:rPr lang="en-US" altLang="zh-CN" b="0" i="1" smtClean="0">
                                  <a:latin typeface="Cambria Math" panose="02040503050406030204" pitchFamily="18" charset="0"/>
                                  <a:ea typeface="楷体" panose="02010609060101010101" pitchFamily="49" charset="-122"/>
                                </a:rPr>
                                <m:t>4</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𝑎</m:t>
                                  </m:r>
                                </m:e>
                                <m:sup>
                                  <m:r>
                                    <a:rPr lang="en-US" altLang="zh-CN" b="0" i="1" smtClean="0">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𝑡</m:t>
                              </m:r>
                            </m:den>
                          </m:f>
                        </m:sup>
                      </m:sSup>
                    </m:oMath>
                  </m:oMathPara>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851421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基本解</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4670868"/>
              </a:xfrm>
            </p:spPr>
            <p:txBody>
              <a:bodyPr>
                <a:normAutofit/>
              </a:bodyPr>
              <a:lstStyle/>
              <a:p>
                <a:r>
                  <a:rPr lang="zh-CN" altLang="en-US" dirty="0" smtClean="0">
                    <a:latin typeface="楷体" panose="02010609060101010101" pitchFamily="49" charset="-122"/>
                    <a:ea typeface="楷体" panose="02010609060101010101" pitchFamily="49" charset="-122"/>
                  </a:rPr>
                  <a:t>利用基本解</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楷体" panose="02010609060101010101" pitchFamily="49" charset="-122"/>
                        </a:rPr>
                        <m:t>𝐾</m:t>
                      </m:r>
                      <m:d>
                        <m:dPr>
                          <m:ctrlPr>
                            <a:rPr lang="en-US" altLang="zh-CN" i="1">
                              <a:latin typeface="Cambria Math" panose="02040503050406030204" pitchFamily="18" charset="0"/>
                              <a:ea typeface="楷体" panose="02010609060101010101" pitchFamily="49" charset="-122"/>
                            </a:rPr>
                          </m:ctrlPr>
                        </m:dPr>
                        <m:e>
                          <m:r>
                            <a:rPr lang="en-US" altLang="zh-CN" i="1">
                              <a:latin typeface="Cambria Math" panose="02040503050406030204" pitchFamily="18" charset="0"/>
                              <a:ea typeface="楷体" panose="02010609060101010101" pitchFamily="49" charset="-122"/>
                            </a:rPr>
                            <m:t>𝑥</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𝑡</m:t>
                          </m:r>
                        </m:e>
                      </m:d>
                      <m:r>
                        <a:rPr lang="en-US" altLang="zh-CN" i="1">
                          <a:latin typeface="Cambria Math" panose="02040503050406030204" pitchFamily="18" charset="0"/>
                          <a:ea typeface="楷体" panose="02010609060101010101" pitchFamily="49" charset="-122"/>
                        </a:rPr>
                        <m:t>=</m:t>
                      </m:r>
                      <m:f>
                        <m:fPr>
                          <m:ctrlPr>
                            <a:rPr lang="en-US" altLang="zh-CN" i="1">
                              <a:latin typeface="Cambria Math" panose="02040503050406030204" pitchFamily="18" charset="0"/>
                              <a:ea typeface="楷体" panose="02010609060101010101" pitchFamily="49" charset="-122"/>
                            </a:rPr>
                          </m:ctrlPr>
                        </m:fPr>
                        <m:num>
                          <m:r>
                            <a:rPr lang="en-US" altLang="zh-CN" i="1">
                              <a:latin typeface="Cambria Math" panose="02040503050406030204" pitchFamily="18" charset="0"/>
                              <a:ea typeface="楷体" panose="02010609060101010101" pitchFamily="49" charset="-122"/>
                            </a:rPr>
                            <m:t>1</m:t>
                          </m:r>
                        </m:num>
                        <m:den>
                          <m:r>
                            <a:rPr lang="en-US" altLang="zh-CN" i="1">
                              <a:latin typeface="Cambria Math" panose="02040503050406030204" pitchFamily="18" charset="0"/>
                              <a:ea typeface="楷体" panose="02010609060101010101" pitchFamily="49" charset="-122"/>
                            </a:rPr>
                            <m:t>2</m:t>
                          </m:r>
                          <m:r>
                            <a:rPr lang="en-US" altLang="zh-CN" i="1">
                              <a:latin typeface="Cambria Math" panose="02040503050406030204" pitchFamily="18" charset="0"/>
                              <a:ea typeface="楷体" panose="02010609060101010101" pitchFamily="49" charset="-122"/>
                            </a:rPr>
                            <m:t>𝑎</m:t>
                          </m:r>
                          <m:rad>
                            <m:radPr>
                              <m:degHide m:val="on"/>
                              <m:ctrlPr>
                                <a:rPr lang="en-US" altLang="zh-CN" i="1">
                                  <a:latin typeface="Cambria Math" panose="02040503050406030204" pitchFamily="18" charset="0"/>
                                  <a:ea typeface="楷体" panose="02010609060101010101" pitchFamily="49" charset="-122"/>
                                </a:rPr>
                              </m:ctrlPr>
                            </m:radPr>
                            <m:deg/>
                            <m:e>
                              <m:r>
                                <a:rPr lang="en-US" altLang="zh-CN" i="1">
                                  <a:latin typeface="Cambria Math" panose="02040503050406030204" pitchFamily="18" charset="0"/>
                                  <a:ea typeface="楷体" panose="02010609060101010101" pitchFamily="49" charset="-122"/>
                                </a:rPr>
                                <m:t>𝜋</m:t>
                              </m:r>
                              <m:r>
                                <a:rPr lang="en-US" altLang="zh-CN" b="0" i="1" smtClean="0">
                                  <a:latin typeface="Cambria Math" panose="02040503050406030204" pitchFamily="18" charset="0"/>
                                  <a:ea typeface="楷体" panose="02010609060101010101" pitchFamily="49" charset="-122"/>
                                </a:rPr>
                                <m:t>𝑡</m:t>
                              </m:r>
                            </m:e>
                          </m:rad>
                        </m:den>
                      </m:f>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𝑒</m:t>
                          </m:r>
                        </m:e>
                        <m:sup>
                          <m:r>
                            <a:rPr lang="en-US" altLang="zh-CN" i="1">
                              <a:latin typeface="Cambria Math" panose="02040503050406030204" pitchFamily="18" charset="0"/>
                              <a:ea typeface="楷体" panose="02010609060101010101" pitchFamily="49" charset="-122"/>
                            </a:rPr>
                            <m:t>−</m:t>
                          </m:r>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𝑥</m:t>
                                  </m:r>
                                </m:e>
                                <m:sup>
                                  <m:r>
                                    <a:rPr lang="en-US" altLang="zh-CN" i="1">
                                      <a:latin typeface="Cambria Math" panose="02040503050406030204" pitchFamily="18" charset="0"/>
                                      <a:ea typeface="楷体" panose="02010609060101010101" pitchFamily="49" charset="-122"/>
                                    </a:rPr>
                                    <m:t>2</m:t>
                                  </m:r>
                                </m:sup>
                              </m:sSup>
                            </m:num>
                            <m:den>
                              <m:r>
                                <a:rPr lang="en-US" altLang="zh-CN" i="1">
                                  <a:latin typeface="Cambria Math" panose="02040503050406030204" pitchFamily="18" charset="0"/>
                                  <a:ea typeface="楷体" panose="02010609060101010101" pitchFamily="49" charset="-122"/>
                                </a:rPr>
                                <m:t>4</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𝑎</m:t>
                                  </m:r>
                                </m:e>
                                <m:sup>
                                  <m:r>
                                    <a:rPr lang="en-US" altLang="zh-CN" i="1">
                                      <a:latin typeface="Cambria Math" panose="02040503050406030204" pitchFamily="18" charset="0"/>
                                      <a:ea typeface="楷体" panose="02010609060101010101" pitchFamily="49" charset="-122"/>
                                    </a:rPr>
                                    <m:t>2</m:t>
                                  </m:r>
                                </m:sup>
                              </m:sSup>
                              <m:r>
                                <a:rPr lang="en-US" altLang="zh-CN" i="1">
                                  <a:latin typeface="Cambria Math" panose="02040503050406030204" pitchFamily="18" charset="0"/>
                                  <a:ea typeface="楷体" panose="02010609060101010101" pitchFamily="49" charset="-122"/>
                                </a:rPr>
                                <m:t>𝑡</m:t>
                              </m:r>
                            </m:den>
                          </m:f>
                        </m:sup>
                      </m:sSup>
                    </m:oMath>
                  </m:oMathPara>
                </a14:m>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泊松公式可以简化为：</a:t>
                </a:r>
                <a:endParaRPr lang="en-US" altLang="zh-CN"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𝑢</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m:t>
                          </m:r>
                        </m:e>
                      </m:d>
                      <m:r>
                        <a:rPr lang="en-US" altLang="zh-CN" b="0" i="1" smtClean="0">
                          <a:latin typeface="Cambria Math" panose="02040503050406030204" pitchFamily="18" charset="0"/>
                          <a:ea typeface="楷体" panose="02010609060101010101" pitchFamily="49" charset="-122"/>
                        </a:rPr>
                        <m:t>=</m:t>
                      </m:r>
                      <m:nary>
                        <m:naryPr>
                          <m:ctrlPr>
                            <a:rPr lang="en-US" altLang="zh-CN" b="0" i="1" smtClean="0">
                              <a:latin typeface="Cambria Math" panose="02040503050406030204" pitchFamily="18" charset="0"/>
                              <a:ea typeface="楷体" panose="02010609060101010101" pitchFamily="49" charset="-122"/>
                            </a:rPr>
                          </m:ctrlPr>
                        </m:naryPr>
                        <m:sub>
                          <m:r>
                            <m:rPr>
                              <m:brk m:alnAt="23"/>
                            </m:rP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m:t>
                          </m:r>
                        </m:sub>
                        <m:sup>
                          <m:r>
                            <a:rPr lang="en-US" altLang="zh-CN" b="0" i="1" smtClean="0">
                              <a:latin typeface="Cambria Math" panose="02040503050406030204" pitchFamily="18" charset="0"/>
                              <a:ea typeface="楷体" panose="02010609060101010101" pitchFamily="49" charset="-122"/>
                            </a:rPr>
                            <m:t>∞</m:t>
                          </m:r>
                        </m:sup>
                        <m:e>
                          <m:r>
                            <a:rPr lang="en-US" altLang="zh-CN" b="0" i="1" smtClean="0">
                              <a:latin typeface="Cambria Math" panose="02040503050406030204" pitchFamily="18" charset="0"/>
                              <a:ea typeface="楷体" panose="02010609060101010101" pitchFamily="49" charset="-122"/>
                            </a:rPr>
                            <m:t>𝐾</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𝜉</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m:t>
                              </m:r>
                            </m:e>
                          </m:d>
                          <m:r>
                            <a:rPr lang="en-US" altLang="zh-CN" b="0" i="1" smtClean="0">
                              <a:latin typeface="Cambria Math" panose="02040503050406030204" pitchFamily="18" charset="0"/>
                              <a:ea typeface="楷体" panose="02010609060101010101" pitchFamily="49" charset="-122"/>
                            </a:rPr>
                            <m:t>𝜑</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𝜉</m:t>
                              </m:r>
                            </m:e>
                          </m:d>
                          <m:r>
                            <a:rPr lang="en-US" altLang="zh-CN" b="0" i="1" smtClean="0">
                              <a:latin typeface="Cambria Math" panose="02040503050406030204" pitchFamily="18" charset="0"/>
                              <a:ea typeface="楷体" panose="02010609060101010101" pitchFamily="49" charset="-122"/>
                            </a:rPr>
                            <m:t>𝑑</m:t>
                          </m:r>
                          <m:r>
                            <a:rPr lang="en-US" altLang="zh-CN" b="0" i="1" smtClean="0">
                              <a:latin typeface="Cambria Math" panose="02040503050406030204" pitchFamily="18" charset="0"/>
                              <a:ea typeface="楷体" panose="02010609060101010101" pitchFamily="49" charset="-122"/>
                            </a:rPr>
                            <m:t>𝜉</m:t>
                          </m:r>
                        </m:e>
                      </m:nary>
                    </m:oMath>
                  </m:oMathPara>
                </a14:m>
                <a:endParaRPr lang="en-US" altLang="zh-CN" b="0" i="1" dirty="0" smtClean="0">
                  <a:latin typeface="Cambria Math" panose="02040503050406030204" pitchFamily="18" charset="0"/>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m:t>
                      </m:r>
                      <m:nary>
                        <m:naryPr>
                          <m:ctrlPr>
                            <a:rPr lang="en-US" altLang="zh-CN" b="0" i="1" smtClean="0">
                              <a:latin typeface="Cambria Math" panose="02040503050406030204" pitchFamily="18" charset="0"/>
                              <a:ea typeface="楷体" panose="02010609060101010101" pitchFamily="49" charset="-122"/>
                            </a:rPr>
                          </m:ctrlPr>
                        </m:naryPr>
                        <m:sub>
                          <m:r>
                            <m:rPr>
                              <m:brk m:alnAt="23"/>
                            </m:rPr>
                            <a:rPr lang="en-US" altLang="zh-CN" b="0" i="1" smtClean="0">
                              <a:latin typeface="Cambria Math" panose="02040503050406030204" pitchFamily="18" charset="0"/>
                              <a:ea typeface="楷体" panose="02010609060101010101" pitchFamily="49" charset="-122"/>
                            </a:rPr>
                            <m:t>0</m:t>
                          </m:r>
                        </m:sub>
                        <m:sup>
                          <m:r>
                            <a:rPr lang="en-US" altLang="zh-CN" b="0" i="1" smtClean="0">
                              <a:latin typeface="Cambria Math" panose="02040503050406030204" pitchFamily="18" charset="0"/>
                              <a:ea typeface="楷体" panose="02010609060101010101" pitchFamily="49" charset="-122"/>
                            </a:rPr>
                            <m:t>𝑡</m:t>
                          </m:r>
                        </m:sup>
                        <m:e>
                          <m:d>
                            <m:dPr>
                              <m:ctrlPr>
                                <a:rPr lang="en-US" altLang="zh-CN" b="0" i="1" smtClean="0">
                                  <a:latin typeface="Cambria Math" panose="02040503050406030204" pitchFamily="18" charset="0"/>
                                  <a:ea typeface="楷体" panose="02010609060101010101" pitchFamily="49" charset="-122"/>
                                </a:rPr>
                              </m:ctrlPr>
                            </m:dPr>
                            <m:e>
                              <m:nary>
                                <m:naryPr>
                                  <m:ctrlPr>
                                    <a:rPr lang="en-US" altLang="zh-CN" b="0" i="1" smtClean="0">
                                      <a:latin typeface="Cambria Math" panose="02040503050406030204" pitchFamily="18" charset="0"/>
                                      <a:ea typeface="楷体" panose="02010609060101010101" pitchFamily="49" charset="-122"/>
                                    </a:rPr>
                                  </m:ctrlPr>
                                </m:naryPr>
                                <m:sub>
                                  <m:r>
                                    <m:rPr>
                                      <m:brk m:alnAt="23"/>
                                    </m:rP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m:t>
                                  </m:r>
                                </m:sub>
                                <m:sup>
                                  <m:r>
                                    <a:rPr lang="en-US" altLang="zh-CN" b="0" i="1" smtClean="0">
                                      <a:latin typeface="Cambria Math" panose="02040503050406030204" pitchFamily="18" charset="0"/>
                                      <a:ea typeface="楷体" panose="02010609060101010101" pitchFamily="49" charset="-122"/>
                                    </a:rPr>
                                    <m:t>∞</m:t>
                                  </m:r>
                                </m:sup>
                                <m:e>
                                  <m:r>
                                    <a:rPr lang="en-US" altLang="zh-CN" b="0" i="1" smtClean="0">
                                      <a:latin typeface="Cambria Math" panose="02040503050406030204" pitchFamily="18" charset="0"/>
                                      <a:ea typeface="楷体" panose="02010609060101010101" pitchFamily="49" charset="-122"/>
                                    </a:rPr>
                                    <m:t>𝐾</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𝜉</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𝜏</m:t>
                                      </m:r>
                                    </m:e>
                                  </m:d>
                                  <m:r>
                                    <a:rPr lang="en-US" altLang="zh-CN" b="0" i="1" smtClean="0">
                                      <a:latin typeface="Cambria Math" panose="02040503050406030204" pitchFamily="18" charset="0"/>
                                      <a:ea typeface="楷体" panose="02010609060101010101" pitchFamily="49" charset="-122"/>
                                    </a:rPr>
                                    <m:t>𝑓</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𝜉</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𝜏</m:t>
                                      </m:r>
                                    </m:e>
                                  </m:d>
                                  <m:r>
                                    <a:rPr lang="en-US" altLang="zh-CN" b="0" i="1" smtClean="0">
                                      <a:latin typeface="Cambria Math" panose="02040503050406030204" pitchFamily="18" charset="0"/>
                                      <a:ea typeface="楷体" panose="02010609060101010101" pitchFamily="49" charset="-122"/>
                                    </a:rPr>
                                    <m:t>𝑑</m:t>
                                  </m:r>
                                  <m:r>
                                    <a:rPr lang="en-US" altLang="zh-CN" b="0" i="1" smtClean="0">
                                      <a:latin typeface="Cambria Math" panose="02040503050406030204" pitchFamily="18" charset="0"/>
                                      <a:ea typeface="楷体" panose="02010609060101010101" pitchFamily="49" charset="-122"/>
                                    </a:rPr>
                                    <m:t>𝜉</m:t>
                                  </m:r>
                                </m:e>
                              </m:nary>
                            </m:e>
                          </m:d>
                        </m:e>
                      </m:nary>
                      <m:r>
                        <a:rPr lang="en-US" altLang="zh-CN" b="0" i="1" smtClean="0">
                          <a:latin typeface="Cambria Math" panose="02040503050406030204" pitchFamily="18" charset="0"/>
                          <a:ea typeface="楷体" panose="02010609060101010101" pitchFamily="49" charset="-122"/>
                        </a:rPr>
                        <m:t>𝑑</m:t>
                      </m:r>
                      <m:r>
                        <a:rPr lang="en-US" altLang="zh-CN" b="0" i="1" smtClean="0">
                          <a:latin typeface="Cambria Math" panose="02040503050406030204" pitchFamily="18" charset="0"/>
                          <a:ea typeface="楷体" panose="02010609060101010101" pitchFamily="49" charset="-122"/>
                        </a:rPr>
                        <m:t>𝜏</m:t>
                      </m:r>
                    </m:oMath>
                  </m:oMathPara>
                </a14:m>
                <a:endParaRPr lang="en-US" altLang="zh-CN"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4670868"/>
              </a:xfrm>
              <a:blipFill>
                <a:blip r:embed="rId2"/>
                <a:stretch>
                  <a:fillRect l="-1391" t="-22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089971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狄拉克函数</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定义：一种极限分布函数</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δ(x)</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，满足条件：</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14:m>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𝛿</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d>
                      <m:dPr>
                        <m:begChr m:val="{"/>
                        <m:endChr m:val=""/>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m>
                          <m:mPr>
                            <m:mcs>
                              <m:mc>
                                <m:mcPr>
                                  <m:count m:val="2"/>
                                  <m:mcJc m:val="center"/>
                                </m:mcPr>
                              </m:mc>
                            </m:mcs>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mPr>
                          <m:mr>
                            <m:e>
                              <m:r>
                                <m:rPr>
                                  <m:brk m:alnAt="7"/>
                                </m:rP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e>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e>
                          </m:mr>
                          <m:m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e>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e>
                          </m:mr>
                        </m:m>
                      </m:e>
                    </m:d>
                  </m:oMath>
                </a14:m>
                <a:endParaRPr lang="en-US" altLang="zh-CN" b="0"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ea typeface="楷体" panose="02010609060101010101" pitchFamily="49" charset="-122"/>
                    <a:cs typeface="Times New Roman" panose="02020603050405020304" pitchFamily="18" charset="0"/>
                  </a:rPr>
                  <a:t>对任意的</a:t>
                </a:r>
                <a14:m>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𝐶</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oMath>
                </a14:m>
                <a:r>
                  <a:rPr lang="zh-CN" altLang="en-US" dirty="0" smtClean="0">
                    <a:ea typeface="楷体" panose="02010609060101010101" pitchFamily="49" charset="-122"/>
                    <a:cs typeface="Times New Roman" panose="02020603050405020304" pitchFamily="18" charset="0"/>
                  </a:rPr>
                  <a:t>有</a:t>
                </a:r>
                <a:endParaRPr lang="en-US" altLang="zh-CN" dirty="0" smtClean="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nary>
                        <m:naryPr>
                          <m:ctrlPr>
                            <a:rPr lang="en-US" altLang="zh-CN" i="1" smtClean="0">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ub>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up>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𝛿</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𝑑𝑥</m:t>
                          </m:r>
                        </m:e>
                      </m:nary>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𝑓</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(0)</m:t>
                      </m:r>
                    </m:oMath>
                  </m:oMathPara>
                </a14:m>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多元狄拉克函数：</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𝛿</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𝑧</m:t>
                          </m:r>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𝛿</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𝑥</m:t>
                          </m:r>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𝛿</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𝑦</m:t>
                          </m:r>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𝛿</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𝑧</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54528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狄拉克函数</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2993941"/>
                <a:ext cx="7886700" cy="3606884"/>
              </a:xfrm>
            </p:spPr>
            <p:txBody>
              <a:bodyPr>
                <a:normAutofit/>
              </a:bodyPr>
              <a:lstStyle/>
              <a:p>
                <a:r>
                  <a:rPr lang="zh-CN" altLang="en-US" dirty="0" smtClean="0">
                    <a:latin typeface="楷体" panose="02010609060101010101" pitchFamily="49" charset="-122"/>
                    <a:ea typeface="楷体" panose="02010609060101010101" pitchFamily="49" charset="-122"/>
                  </a:rPr>
                  <a:t>导函数性质</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nary>
                        <m:naryPr>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𝛿</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𝑑𝑥</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′(0)</m:t>
                      </m:r>
                    </m:oMath>
                  </m:oMathPara>
                </a14:m>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两个函数的极限函数：</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ea typeface="楷体" panose="02010609060101010101" pitchFamily="49" charset="-122"/>
                            </a:rPr>
                          </m:ctrlPr>
                        </m:funcPr>
                        <m:fName>
                          <m:limLow>
                            <m:limLowPr>
                              <m:ctrlPr>
                                <a:rPr lang="en-US" altLang="zh-CN" i="1" smtClean="0">
                                  <a:latin typeface="Cambria Math" panose="02040503050406030204" pitchFamily="18" charset="0"/>
                                  <a:ea typeface="楷体" panose="02010609060101010101" pitchFamily="49" charset="-122"/>
                                </a:rPr>
                              </m:ctrlPr>
                            </m:limLowPr>
                            <m:e>
                              <m:r>
                                <m:rPr>
                                  <m:sty m:val="p"/>
                                </m:rPr>
                                <a:rPr lang="en-US" altLang="zh-CN" i="0" smtClean="0">
                                  <a:latin typeface="Cambria Math" panose="02040503050406030204" pitchFamily="18" charset="0"/>
                                  <a:ea typeface="楷体" panose="02010609060101010101" pitchFamily="49" charset="-122"/>
                                </a:rPr>
                                <m:t>lim</m:t>
                              </m:r>
                            </m:e>
                            <m:lim>
                              <m:r>
                                <a:rPr lang="en-US" altLang="zh-CN" b="0" i="1" smtClean="0">
                                  <a:latin typeface="Cambria Math" panose="02040503050406030204" pitchFamily="18" charset="0"/>
                                  <a:ea typeface="楷体" panose="02010609060101010101" pitchFamily="49" charset="-122"/>
                                </a:rPr>
                                <m:t>𝑝</m:t>
                              </m:r>
                              <m:r>
                                <a:rPr lang="en-US" altLang="zh-CN" b="0" i="1" smtClean="0">
                                  <a:latin typeface="Cambria Math" panose="02040503050406030204" pitchFamily="18" charset="0"/>
                                  <a:ea typeface="楷体" panose="02010609060101010101" pitchFamily="49" charset="-122"/>
                                </a:rPr>
                                <m:t>→∞</m:t>
                              </m:r>
                            </m:lim>
                          </m:limLow>
                        </m:fName>
                        <m:e>
                          <m:f>
                            <m:fPr>
                              <m:ctrlPr>
                                <a:rPr lang="en-US" altLang="zh-CN" b="0" i="1" smtClean="0">
                                  <a:latin typeface="Cambria Math" panose="02040503050406030204" pitchFamily="18" charset="0"/>
                                  <a:ea typeface="楷体" panose="02010609060101010101" pitchFamily="49" charset="-122"/>
                                </a:rPr>
                              </m:ctrlPr>
                            </m:fPr>
                            <m:num>
                              <m:r>
                                <m:rPr>
                                  <m:sty m:val="p"/>
                                </m:rPr>
                                <a:rPr lang="en-US" altLang="zh-CN" b="0" i="0" smtClean="0">
                                  <a:latin typeface="Cambria Math" panose="02040503050406030204" pitchFamily="18" charset="0"/>
                                  <a:ea typeface="楷体" panose="02010609060101010101" pitchFamily="49" charset="-122"/>
                                </a:rPr>
                                <m:t>sin</m:t>
                              </m:r>
                              <m:r>
                                <a:rPr lang="en-US" altLang="zh-CN" b="0" i="1" smtClean="0">
                                  <a:latin typeface="Cambria Math" panose="02040503050406030204" pitchFamily="18" charset="0"/>
                                  <a:ea typeface="楷体" panose="02010609060101010101" pitchFamily="49" charset="-122"/>
                                </a:rPr>
                                <m:t>𝑝𝑥</m:t>
                              </m:r>
                            </m:num>
                            <m:den>
                              <m:r>
                                <a:rPr lang="en-US" altLang="zh-CN" b="0" i="1" smtClean="0">
                                  <a:latin typeface="Cambria Math" panose="02040503050406030204" pitchFamily="18" charset="0"/>
                                  <a:ea typeface="楷体" panose="02010609060101010101" pitchFamily="49" charset="-122"/>
                                </a:rPr>
                                <m:t>𝑥</m:t>
                              </m:r>
                            </m:den>
                          </m:f>
                        </m:e>
                      </m:func>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𝜋𝛿</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oMath>
                  </m:oMathPara>
                </a14:m>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ea typeface="楷体" panose="02010609060101010101" pitchFamily="49" charset="-122"/>
                            </a:rPr>
                          </m:ctrlPr>
                        </m:funcPr>
                        <m:fName>
                          <m:limLow>
                            <m:limLowPr>
                              <m:ctrlPr>
                                <a:rPr lang="en-US" altLang="zh-CN" i="1" smtClean="0">
                                  <a:latin typeface="Cambria Math" panose="02040503050406030204" pitchFamily="18" charset="0"/>
                                  <a:ea typeface="楷体" panose="02010609060101010101" pitchFamily="49" charset="-122"/>
                                </a:rPr>
                              </m:ctrlPr>
                            </m:limLowPr>
                            <m:e>
                              <m:r>
                                <m:rPr>
                                  <m:sty m:val="p"/>
                                </m:rPr>
                                <a:rPr lang="en-US" altLang="zh-CN" i="0" smtClean="0">
                                  <a:latin typeface="Cambria Math" panose="02040503050406030204" pitchFamily="18" charset="0"/>
                                  <a:ea typeface="楷体" panose="02010609060101010101" pitchFamily="49" charset="-122"/>
                                </a:rPr>
                                <m:t>lim</m:t>
                              </m:r>
                            </m:e>
                            <m:lim>
                              <m:r>
                                <a:rPr lang="en-US" altLang="zh-CN" b="0" i="1" smtClean="0">
                                  <a:latin typeface="Cambria Math" panose="02040503050406030204" pitchFamily="18" charset="0"/>
                                  <a:ea typeface="楷体" panose="02010609060101010101" pitchFamily="49" charset="-122"/>
                                </a:rPr>
                                <m:t>𝜎</m:t>
                              </m:r>
                              <m:r>
                                <a:rPr lang="en-US" altLang="zh-CN" b="0" i="1" smtClean="0">
                                  <a:latin typeface="Cambria Math" panose="02040503050406030204" pitchFamily="18" charset="0"/>
                                  <a:ea typeface="楷体" panose="02010609060101010101" pitchFamily="49" charset="-122"/>
                                </a:rPr>
                                <m:t>→0</m:t>
                              </m:r>
                            </m:lim>
                          </m:limLow>
                        </m:fName>
                        <m:e>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1</m:t>
                              </m:r>
                            </m:num>
                            <m:den>
                              <m:rad>
                                <m:radPr>
                                  <m:degHide m:val="on"/>
                                  <m:ctrlPr>
                                    <a:rPr lang="en-US" altLang="zh-CN" b="0" i="1" smtClean="0">
                                      <a:latin typeface="Cambria Math" panose="02040503050406030204" pitchFamily="18" charset="0"/>
                                      <a:ea typeface="楷体" panose="02010609060101010101" pitchFamily="49" charset="-122"/>
                                    </a:rPr>
                                  </m:ctrlPr>
                                </m:radPr>
                                <m:deg/>
                                <m:e>
                                  <m:r>
                                    <a:rPr lang="en-US" altLang="zh-CN" b="0" i="1" smtClean="0">
                                      <a:latin typeface="Cambria Math" panose="02040503050406030204" pitchFamily="18" charset="0"/>
                                      <a:ea typeface="楷体" panose="02010609060101010101" pitchFamily="49" charset="-122"/>
                                    </a:rPr>
                                    <m:t>2</m:t>
                                  </m:r>
                                  <m:r>
                                    <a:rPr lang="en-US" altLang="zh-CN" b="0" i="1" smtClean="0">
                                      <a:latin typeface="Cambria Math" panose="02040503050406030204" pitchFamily="18" charset="0"/>
                                      <a:ea typeface="楷体" panose="02010609060101010101" pitchFamily="49" charset="-122"/>
                                    </a:rPr>
                                    <m:t>𝜋</m:t>
                                  </m:r>
                                </m:e>
                              </m:rad>
                              <m:r>
                                <a:rPr lang="en-US" altLang="zh-CN" b="0" i="1" smtClean="0">
                                  <a:latin typeface="Cambria Math" panose="02040503050406030204" pitchFamily="18" charset="0"/>
                                  <a:ea typeface="楷体" panose="02010609060101010101" pitchFamily="49" charset="-122"/>
                                </a:rPr>
                                <m:t>𝜎</m:t>
                              </m:r>
                            </m:den>
                          </m:f>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𝑒</m:t>
                              </m:r>
                            </m:e>
                            <m:sup>
                              <m:f>
                                <m:fPr>
                                  <m:ctrlPr>
                                    <a:rPr lang="en-US" altLang="zh-CN" b="0" i="1" smtClean="0">
                                      <a:latin typeface="Cambria Math" panose="02040503050406030204" pitchFamily="18" charset="0"/>
                                      <a:ea typeface="楷体" panose="02010609060101010101" pitchFamily="49" charset="-122"/>
                                    </a:rPr>
                                  </m:ctrlPr>
                                </m:fPr>
                                <m:num>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𝑥</m:t>
                                      </m:r>
                                    </m:e>
                                    <m:sup>
                                      <m:r>
                                        <a:rPr lang="en-US" altLang="zh-CN" b="0" i="1" smtClean="0">
                                          <a:latin typeface="Cambria Math" panose="02040503050406030204" pitchFamily="18" charset="0"/>
                                          <a:ea typeface="楷体" panose="02010609060101010101" pitchFamily="49" charset="-122"/>
                                        </a:rPr>
                                        <m:t>2</m:t>
                                      </m:r>
                                    </m:sup>
                                  </m:sSup>
                                </m:num>
                                <m:den>
                                  <m:r>
                                    <a:rPr lang="en-US" altLang="zh-CN" b="0" i="1" smtClean="0">
                                      <a:latin typeface="Cambria Math" panose="02040503050406030204" pitchFamily="18" charset="0"/>
                                      <a:ea typeface="楷体" panose="02010609060101010101" pitchFamily="49" charset="-122"/>
                                    </a:rPr>
                                    <m:t>2</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𝜎</m:t>
                                      </m:r>
                                    </m:e>
                                    <m:sup>
                                      <m:r>
                                        <a:rPr lang="en-US" altLang="zh-CN" b="0" i="1" smtClean="0">
                                          <a:latin typeface="Cambria Math" panose="02040503050406030204" pitchFamily="18" charset="0"/>
                                          <a:ea typeface="楷体" panose="02010609060101010101" pitchFamily="49" charset="-122"/>
                                        </a:rPr>
                                        <m:t>2</m:t>
                                      </m:r>
                                    </m:sup>
                                  </m:sSup>
                                </m:den>
                              </m:f>
                            </m:sup>
                          </m:sSup>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𝛿</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e>
                      </m:func>
                    </m:oMath>
                  </m:oMathPara>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2993941"/>
                <a:ext cx="7886700" cy="3606884"/>
              </a:xfrm>
              <a:blipFill>
                <a:blip r:embed="rId2"/>
                <a:stretch>
                  <a:fillRect l="-1391" t="-2872"/>
                </a:stretch>
              </a:blipFill>
            </p:spPr>
            <p:txBody>
              <a:bodyPr/>
              <a:lstStyle/>
              <a:p>
                <a:r>
                  <a:rPr lang="zh-CN" altLang="en-US">
                    <a:noFill/>
                  </a:rPr>
                  <a:t> </a:t>
                </a:r>
              </a:p>
            </p:txBody>
          </p:sp>
        </mc:Fallback>
      </mc:AlternateContent>
      <p:grpSp>
        <p:nvGrpSpPr>
          <p:cNvPr id="5" name="Group 4"/>
          <p:cNvGrpSpPr>
            <a:grpSpLocks noChangeAspect="1"/>
          </p:cNvGrpSpPr>
          <p:nvPr/>
        </p:nvGrpSpPr>
        <p:grpSpPr bwMode="auto">
          <a:xfrm>
            <a:off x="5664201" y="1339850"/>
            <a:ext cx="3152775" cy="2873375"/>
            <a:chOff x="3574" y="910"/>
            <a:chExt cx="1986" cy="1810"/>
          </a:xfrm>
        </p:grpSpPr>
        <p:sp>
          <p:nvSpPr>
            <p:cNvPr id="8" name="Freeform 6"/>
            <p:cNvSpPr>
              <a:spLocks/>
            </p:cNvSpPr>
            <p:nvPr/>
          </p:nvSpPr>
          <p:spPr bwMode="auto">
            <a:xfrm>
              <a:off x="3716" y="2268"/>
              <a:ext cx="1702" cy="447"/>
            </a:xfrm>
            <a:custGeom>
              <a:avLst/>
              <a:gdLst>
                <a:gd name="T0" fmla="*/ 93 w 6000"/>
                <a:gd name="T1" fmla="*/ 1572 h 1578"/>
                <a:gd name="T2" fmla="*/ 234 w 6000"/>
                <a:gd name="T3" fmla="*/ 1561 h 1578"/>
                <a:gd name="T4" fmla="*/ 375 w 6000"/>
                <a:gd name="T5" fmla="*/ 1545 h 1578"/>
                <a:gd name="T6" fmla="*/ 515 w 6000"/>
                <a:gd name="T7" fmla="*/ 1523 h 1578"/>
                <a:gd name="T8" fmla="*/ 656 w 6000"/>
                <a:gd name="T9" fmla="*/ 1493 h 1578"/>
                <a:gd name="T10" fmla="*/ 796 w 6000"/>
                <a:gd name="T11" fmla="*/ 1455 h 1578"/>
                <a:gd name="T12" fmla="*/ 937 w 6000"/>
                <a:gd name="T13" fmla="*/ 1405 h 1578"/>
                <a:gd name="T14" fmla="*/ 1078 w 6000"/>
                <a:gd name="T15" fmla="*/ 1344 h 1578"/>
                <a:gd name="T16" fmla="*/ 1218 w 6000"/>
                <a:gd name="T17" fmla="*/ 1269 h 1578"/>
                <a:gd name="T18" fmla="*/ 1359 w 6000"/>
                <a:gd name="T19" fmla="*/ 1180 h 1578"/>
                <a:gd name="T20" fmla="*/ 1500 w 6000"/>
                <a:gd name="T21" fmla="*/ 1077 h 1578"/>
                <a:gd name="T22" fmla="*/ 1640 w 6000"/>
                <a:gd name="T23" fmla="*/ 962 h 1578"/>
                <a:gd name="T24" fmla="*/ 1781 w 6000"/>
                <a:gd name="T25" fmla="*/ 836 h 1578"/>
                <a:gd name="T26" fmla="*/ 1921 w 6000"/>
                <a:gd name="T27" fmla="*/ 703 h 1578"/>
                <a:gd name="T28" fmla="*/ 2062 w 6000"/>
                <a:gd name="T29" fmla="*/ 567 h 1578"/>
                <a:gd name="T30" fmla="*/ 2203 w 6000"/>
                <a:gd name="T31" fmla="*/ 434 h 1578"/>
                <a:gd name="T32" fmla="*/ 2343 w 6000"/>
                <a:gd name="T33" fmla="*/ 309 h 1578"/>
                <a:gd name="T34" fmla="*/ 2484 w 6000"/>
                <a:gd name="T35" fmla="*/ 198 h 1578"/>
                <a:gd name="T36" fmla="*/ 2625 w 6000"/>
                <a:gd name="T37" fmla="*/ 108 h 1578"/>
                <a:gd name="T38" fmla="*/ 2765 w 6000"/>
                <a:gd name="T39" fmla="*/ 43 h 1578"/>
                <a:gd name="T40" fmla="*/ 2906 w 6000"/>
                <a:gd name="T41" fmla="*/ 7 h 1578"/>
                <a:gd name="T42" fmla="*/ 3046 w 6000"/>
                <a:gd name="T43" fmla="*/ 1 h 1578"/>
                <a:gd name="T44" fmla="*/ 3187 w 6000"/>
                <a:gd name="T45" fmla="*/ 28 h 1578"/>
                <a:gd name="T46" fmla="*/ 3328 w 6000"/>
                <a:gd name="T47" fmla="*/ 83 h 1578"/>
                <a:gd name="T48" fmla="*/ 3468 w 6000"/>
                <a:gd name="T49" fmla="*/ 166 h 1578"/>
                <a:gd name="T50" fmla="*/ 3609 w 6000"/>
                <a:gd name="T51" fmla="*/ 270 h 1578"/>
                <a:gd name="T52" fmla="*/ 3750 w 6000"/>
                <a:gd name="T53" fmla="*/ 391 h 1578"/>
                <a:gd name="T54" fmla="*/ 3890 w 6000"/>
                <a:gd name="T55" fmla="*/ 522 h 1578"/>
                <a:gd name="T56" fmla="*/ 4031 w 6000"/>
                <a:gd name="T57" fmla="*/ 658 h 1578"/>
                <a:gd name="T58" fmla="*/ 4171 w 6000"/>
                <a:gd name="T59" fmla="*/ 792 h 1578"/>
                <a:gd name="T60" fmla="*/ 4312 w 6000"/>
                <a:gd name="T61" fmla="*/ 921 h 1578"/>
                <a:gd name="T62" fmla="*/ 4453 w 6000"/>
                <a:gd name="T63" fmla="*/ 1040 h 1578"/>
                <a:gd name="T64" fmla="*/ 4593 w 6000"/>
                <a:gd name="T65" fmla="*/ 1147 h 1578"/>
                <a:gd name="T66" fmla="*/ 4734 w 6000"/>
                <a:gd name="T67" fmla="*/ 1241 h 1578"/>
                <a:gd name="T68" fmla="*/ 4875 w 6000"/>
                <a:gd name="T69" fmla="*/ 1320 h 1578"/>
                <a:gd name="T70" fmla="*/ 5015 w 6000"/>
                <a:gd name="T71" fmla="*/ 1386 h 1578"/>
                <a:gd name="T72" fmla="*/ 5156 w 6000"/>
                <a:gd name="T73" fmla="*/ 1439 h 1578"/>
                <a:gd name="T74" fmla="*/ 5296 w 6000"/>
                <a:gd name="T75" fmla="*/ 1481 h 1578"/>
                <a:gd name="T76" fmla="*/ 5437 w 6000"/>
                <a:gd name="T77" fmla="*/ 1514 h 1578"/>
                <a:gd name="T78" fmla="*/ 5578 w 6000"/>
                <a:gd name="T79" fmla="*/ 1538 h 1578"/>
                <a:gd name="T80" fmla="*/ 5718 w 6000"/>
                <a:gd name="T81" fmla="*/ 1556 h 1578"/>
                <a:gd name="T82" fmla="*/ 5859 w 6000"/>
                <a:gd name="T83" fmla="*/ 1569 h 1578"/>
                <a:gd name="T84" fmla="*/ 6000 w 6000"/>
                <a:gd name="T85" fmla="*/ 1578 h 1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00" h="1578">
                  <a:moveTo>
                    <a:pt x="0" y="1578"/>
                  </a:moveTo>
                  <a:lnTo>
                    <a:pt x="46" y="1575"/>
                  </a:lnTo>
                  <a:lnTo>
                    <a:pt x="93" y="1572"/>
                  </a:lnTo>
                  <a:lnTo>
                    <a:pt x="140" y="1569"/>
                  </a:lnTo>
                  <a:lnTo>
                    <a:pt x="187" y="1565"/>
                  </a:lnTo>
                  <a:lnTo>
                    <a:pt x="234" y="1561"/>
                  </a:lnTo>
                  <a:lnTo>
                    <a:pt x="281" y="1556"/>
                  </a:lnTo>
                  <a:lnTo>
                    <a:pt x="328" y="1551"/>
                  </a:lnTo>
                  <a:lnTo>
                    <a:pt x="375" y="1545"/>
                  </a:lnTo>
                  <a:lnTo>
                    <a:pt x="421" y="1538"/>
                  </a:lnTo>
                  <a:lnTo>
                    <a:pt x="468" y="1531"/>
                  </a:lnTo>
                  <a:lnTo>
                    <a:pt x="515" y="1523"/>
                  </a:lnTo>
                  <a:lnTo>
                    <a:pt x="562" y="1514"/>
                  </a:lnTo>
                  <a:lnTo>
                    <a:pt x="609" y="1504"/>
                  </a:lnTo>
                  <a:lnTo>
                    <a:pt x="656" y="1493"/>
                  </a:lnTo>
                  <a:lnTo>
                    <a:pt x="703" y="1481"/>
                  </a:lnTo>
                  <a:lnTo>
                    <a:pt x="750" y="1469"/>
                  </a:lnTo>
                  <a:lnTo>
                    <a:pt x="796" y="1455"/>
                  </a:lnTo>
                  <a:lnTo>
                    <a:pt x="843" y="1439"/>
                  </a:lnTo>
                  <a:lnTo>
                    <a:pt x="890" y="1423"/>
                  </a:lnTo>
                  <a:lnTo>
                    <a:pt x="937" y="1405"/>
                  </a:lnTo>
                  <a:lnTo>
                    <a:pt x="984" y="1386"/>
                  </a:lnTo>
                  <a:lnTo>
                    <a:pt x="1031" y="1366"/>
                  </a:lnTo>
                  <a:lnTo>
                    <a:pt x="1078" y="1344"/>
                  </a:lnTo>
                  <a:lnTo>
                    <a:pt x="1125" y="1320"/>
                  </a:lnTo>
                  <a:lnTo>
                    <a:pt x="1171" y="1295"/>
                  </a:lnTo>
                  <a:lnTo>
                    <a:pt x="1218" y="1269"/>
                  </a:lnTo>
                  <a:lnTo>
                    <a:pt x="1265" y="1241"/>
                  </a:lnTo>
                  <a:lnTo>
                    <a:pt x="1312" y="1211"/>
                  </a:lnTo>
                  <a:lnTo>
                    <a:pt x="1359" y="1180"/>
                  </a:lnTo>
                  <a:lnTo>
                    <a:pt x="1406" y="1147"/>
                  </a:lnTo>
                  <a:lnTo>
                    <a:pt x="1453" y="1113"/>
                  </a:lnTo>
                  <a:lnTo>
                    <a:pt x="1500" y="1077"/>
                  </a:lnTo>
                  <a:lnTo>
                    <a:pt x="1546" y="1040"/>
                  </a:lnTo>
                  <a:lnTo>
                    <a:pt x="1593" y="1002"/>
                  </a:lnTo>
                  <a:lnTo>
                    <a:pt x="1640" y="962"/>
                  </a:lnTo>
                  <a:lnTo>
                    <a:pt x="1687" y="921"/>
                  </a:lnTo>
                  <a:lnTo>
                    <a:pt x="1734" y="879"/>
                  </a:lnTo>
                  <a:lnTo>
                    <a:pt x="1781" y="836"/>
                  </a:lnTo>
                  <a:lnTo>
                    <a:pt x="1828" y="792"/>
                  </a:lnTo>
                  <a:lnTo>
                    <a:pt x="1875" y="748"/>
                  </a:lnTo>
                  <a:lnTo>
                    <a:pt x="1921" y="703"/>
                  </a:lnTo>
                  <a:lnTo>
                    <a:pt x="1968" y="658"/>
                  </a:lnTo>
                  <a:lnTo>
                    <a:pt x="2015" y="612"/>
                  </a:lnTo>
                  <a:lnTo>
                    <a:pt x="2062" y="567"/>
                  </a:lnTo>
                  <a:lnTo>
                    <a:pt x="2109" y="522"/>
                  </a:lnTo>
                  <a:lnTo>
                    <a:pt x="2156" y="478"/>
                  </a:lnTo>
                  <a:lnTo>
                    <a:pt x="2203" y="434"/>
                  </a:lnTo>
                  <a:lnTo>
                    <a:pt x="2250" y="391"/>
                  </a:lnTo>
                  <a:lnTo>
                    <a:pt x="2296" y="349"/>
                  </a:lnTo>
                  <a:lnTo>
                    <a:pt x="2343" y="309"/>
                  </a:lnTo>
                  <a:lnTo>
                    <a:pt x="2390" y="270"/>
                  </a:lnTo>
                  <a:lnTo>
                    <a:pt x="2437" y="233"/>
                  </a:lnTo>
                  <a:lnTo>
                    <a:pt x="2484" y="198"/>
                  </a:lnTo>
                  <a:lnTo>
                    <a:pt x="2531" y="166"/>
                  </a:lnTo>
                  <a:lnTo>
                    <a:pt x="2578" y="136"/>
                  </a:lnTo>
                  <a:lnTo>
                    <a:pt x="2625" y="108"/>
                  </a:lnTo>
                  <a:lnTo>
                    <a:pt x="2671" y="83"/>
                  </a:lnTo>
                  <a:lnTo>
                    <a:pt x="2718" y="62"/>
                  </a:lnTo>
                  <a:lnTo>
                    <a:pt x="2765" y="43"/>
                  </a:lnTo>
                  <a:lnTo>
                    <a:pt x="2812" y="28"/>
                  </a:lnTo>
                  <a:lnTo>
                    <a:pt x="2859" y="15"/>
                  </a:lnTo>
                  <a:lnTo>
                    <a:pt x="2906" y="7"/>
                  </a:lnTo>
                  <a:lnTo>
                    <a:pt x="2953" y="1"/>
                  </a:lnTo>
                  <a:lnTo>
                    <a:pt x="3000" y="0"/>
                  </a:lnTo>
                  <a:lnTo>
                    <a:pt x="3046" y="1"/>
                  </a:lnTo>
                  <a:lnTo>
                    <a:pt x="3093" y="7"/>
                  </a:lnTo>
                  <a:lnTo>
                    <a:pt x="3140" y="15"/>
                  </a:lnTo>
                  <a:lnTo>
                    <a:pt x="3187" y="28"/>
                  </a:lnTo>
                  <a:lnTo>
                    <a:pt x="3234" y="43"/>
                  </a:lnTo>
                  <a:lnTo>
                    <a:pt x="3281" y="62"/>
                  </a:lnTo>
                  <a:lnTo>
                    <a:pt x="3328" y="83"/>
                  </a:lnTo>
                  <a:lnTo>
                    <a:pt x="3375" y="108"/>
                  </a:lnTo>
                  <a:lnTo>
                    <a:pt x="3421" y="136"/>
                  </a:lnTo>
                  <a:lnTo>
                    <a:pt x="3468" y="166"/>
                  </a:lnTo>
                  <a:lnTo>
                    <a:pt x="3515" y="198"/>
                  </a:lnTo>
                  <a:lnTo>
                    <a:pt x="3562" y="233"/>
                  </a:lnTo>
                  <a:lnTo>
                    <a:pt x="3609" y="270"/>
                  </a:lnTo>
                  <a:lnTo>
                    <a:pt x="3656" y="309"/>
                  </a:lnTo>
                  <a:lnTo>
                    <a:pt x="3703" y="349"/>
                  </a:lnTo>
                  <a:lnTo>
                    <a:pt x="3750" y="391"/>
                  </a:lnTo>
                  <a:lnTo>
                    <a:pt x="3796" y="434"/>
                  </a:lnTo>
                  <a:lnTo>
                    <a:pt x="3843" y="478"/>
                  </a:lnTo>
                  <a:lnTo>
                    <a:pt x="3890" y="522"/>
                  </a:lnTo>
                  <a:lnTo>
                    <a:pt x="3937" y="567"/>
                  </a:lnTo>
                  <a:lnTo>
                    <a:pt x="3984" y="612"/>
                  </a:lnTo>
                  <a:lnTo>
                    <a:pt x="4031" y="658"/>
                  </a:lnTo>
                  <a:lnTo>
                    <a:pt x="4078" y="703"/>
                  </a:lnTo>
                  <a:lnTo>
                    <a:pt x="4125" y="748"/>
                  </a:lnTo>
                  <a:lnTo>
                    <a:pt x="4171" y="792"/>
                  </a:lnTo>
                  <a:lnTo>
                    <a:pt x="4218" y="836"/>
                  </a:lnTo>
                  <a:lnTo>
                    <a:pt x="4265" y="879"/>
                  </a:lnTo>
                  <a:lnTo>
                    <a:pt x="4312" y="921"/>
                  </a:lnTo>
                  <a:lnTo>
                    <a:pt x="4359" y="962"/>
                  </a:lnTo>
                  <a:lnTo>
                    <a:pt x="4406" y="1002"/>
                  </a:lnTo>
                  <a:lnTo>
                    <a:pt x="4453" y="1040"/>
                  </a:lnTo>
                  <a:lnTo>
                    <a:pt x="4500" y="1077"/>
                  </a:lnTo>
                  <a:lnTo>
                    <a:pt x="4546" y="1113"/>
                  </a:lnTo>
                  <a:lnTo>
                    <a:pt x="4593" y="1147"/>
                  </a:lnTo>
                  <a:lnTo>
                    <a:pt x="4640" y="1180"/>
                  </a:lnTo>
                  <a:lnTo>
                    <a:pt x="4687" y="1211"/>
                  </a:lnTo>
                  <a:lnTo>
                    <a:pt x="4734" y="1241"/>
                  </a:lnTo>
                  <a:lnTo>
                    <a:pt x="4781" y="1269"/>
                  </a:lnTo>
                  <a:lnTo>
                    <a:pt x="4828" y="1295"/>
                  </a:lnTo>
                  <a:lnTo>
                    <a:pt x="4875" y="1320"/>
                  </a:lnTo>
                  <a:lnTo>
                    <a:pt x="4921" y="1344"/>
                  </a:lnTo>
                  <a:lnTo>
                    <a:pt x="4968" y="1366"/>
                  </a:lnTo>
                  <a:lnTo>
                    <a:pt x="5015" y="1386"/>
                  </a:lnTo>
                  <a:lnTo>
                    <a:pt x="5062" y="1405"/>
                  </a:lnTo>
                  <a:lnTo>
                    <a:pt x="5109" y="1423"/>
                  </a:lnTo>
                  <a:lnTo>
                    <a:pt x="5156" y="1439"/>
                  </a:lnTo>
                  <a:lnTo>
                    <a:pt x="5203" y="1455"/>
                  </a:lnTo>
                  <a:lnTo>
                    <a:pt x="5250" y="1469"/>
                  </a:lnTo>
                  <a:lnTo>
                    <a:pt x="5296" y="1481"/>
                  </a:lnTo>
                  <a:lnTo>
                    <a:pt x="5343" y="1493"/>
                  </a:lnTo>
                  <a:lnTo>
                    <a:pt x="5390" y="1504"/>
                  </a:lnTo>
                  <a:lnTo>
                    <a:pt x="5437" y="1514"/>
                  </a:lnTo>
                  <a:lnTo>
                    <a:pt x="5484" y="1523"/>
                  </a:lnTo>
                  <a:lnTo>
                    <a:pt x="5531" y="1531"/>
                  </a:lnTo>
                  <a:lnTo>
                    <a:pt x="5578" y="1538"/>
                  </a:lnTo>
                  <a:lnTo>
                    <a:pt x="5625" y="1545"/>
                  </a:lnTo>
                  <a:lnTo>
                    <a:pt x="5671" y="1551"/>
                  </a:lnTo>
                  <a:lnTo>
                    <a:pt x="5718" y="1556"/>
                  </a:lnTo>
                  <a:lnTo>
                    <a:pt x="5765" y="1561"/>
                  </a:lnTo>
                  <a:lnTo>
                    <a:pt x="5812" y="1565"/>
                  </a:lnTo>
                  <a:lnTo>
                    <a:pt x="5859" y="1569"/>
                  </a:lnTo>
                  <a:lnTo>
                    <a:pt x="5906" y="1572"/>
                  </a:lnTo>
                  <a:lnTo>
                    <a:pt x="5953" y="1575"/>
                  </a:lnTo>
                  <a:lnTo>
                    <a:pt x="6000" y="1578"/>
                  </a:lnTo>
                </a:path>
              </a:pathLst>
            </a:custGeom>
            <a:noFill/>
            <a:ln w="22225" cap="rnd">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3716" y="1815"/>
              <a:ext cx="1702" cy="905"/>
            </a:xfrm>
            <a:custGeom>
              <a:avLst/>
              <a:gdLst>
                <a:gd name="T0" fmla="*/ 93 w 6000"/>
                <a:gd name="T1" fmla="*/ 3192 h 3192"/>
                <a:gd name="T2" fmla="*/ 234 w 6000"/>
                <a:gd name="T3" fmla="*/ 3191 h 3192"/>
                <a:gd name="T4" fmla="*/ 375 w 6000"/>
                <a:gd name="T5" fmla="*/ 3191 h 3192"/>
                <a:gd name="T6" fmla="*/ 515 w 6000"/>
                <a:gd name="T7" fmla="*/ 3191 h 3192"/>
                <a:gd name="T8" fmla="*/ 656 w 6000"/>
                <a:gd name="T9" fmla="*/ 3191 h 3192"/>
                <a:gd name="T10" fmla="*/ 796 w 6000"/>
                <a:gd name="T11" fmla="*/ 3191 h 3192"/>
                <a:gd name="T12" fmla="*/ 937 w 6000"/>
                <a:gd name="T13" fmla="*/ 3191 h 3192"/>
                <a:gd name="T14" fmla="*/ 1078 w 6000"/>
                <a:gd name="T15" fmla="*/ 3190 h 3192"/>
                <a:gd name="T16" fmla="*/ 1218 w 6000"/>
                <a:gd name="T17" fmla="*/ 3186 h 3192"/>
                <a:gd name="T18" fmla="*/ 1359 w 6000"/>
                <a:gd name="T19" fmla="*/ 3177 h 3192"/>
                <a:gd name="T20" fmla="*/ 1500 w 6000"/>
                <a:gd name="T21" fmla="*/ 3156 h 3192"/>
                <a:gd name="T22" fmla="*/ 1640 w 6000"/>
                <a:gd name="T23" fmla="*/ 3112 h 3192"/>
                <a:gd name="T24" fmla="*/ 1781 w 6000"/>
                <a:gd name="T25" fmla="*/ 3028 h 3192"/>
                <a:gd name="T26" fmla="*/ 1921 w 6000"/>
                <a:gd name="T27" fmla="*/ 2879 h 3192"/>
                <a:gd name="T28" fmla="*/ 2062 w 6000"/>
                <a:gd name="T29" fmla="*/ 2641 h 3192"/>
                <a:gd name="T30" fmla="*/ 2203 w 6000"/>
                <a:gd name="T31" fmla="*/ 2295 h 3192"/>
                <a:gd name="T32" fmla="*/ 2343 w 6000"/>
                <a:gd name="T33" fmla="*/ 1843 h 3192"/>
                <a:gd name="T34" fmla="*/ 2484 w 6000"/>
                <a:gd name="T35" fmla="*/ 1316 h 3192"/>
                <a:gd name="T36" fmla="*/ 2625 w 6000"/>
                <a:gd name="T37" fmla="*/ 782 h 3192"/>
                <a:gd name="T38" fmla="*/ 2765 w 6000"/>
                <a:gd name="T39" fmla="*/ 332 h 3192"/>
                <a:gd name="T40" fmla="*/ 2906 w 6000"/>
                <a:gd name="T41" fmla="*/ 56 h 3192"/>
                <a:gd name="T42" fmla="*/ 2964 w 6000"/>
                <a:gd name="T43" fmla="*/ 8 h 3192"/>
                <a:gd name="T44" fmla="*/ 3000 w 6000"/>
                <a:gd name="T45" fmla="*/ 0 h 3192"/>
                <a:gd name="T46" fmla="*/ 3035 w 6000"/>
                <a:gd name="T47" fmla="*/ 8 h 3192"/>
                <a:gd name="T48" fmla="*/ 3093 w 6000"/>
                <a:gd name="T49" fmla="*/ 56 h 3192"/>
                <a:gd name="T50" fmla="*/ 3234 w 6000"/>
                <a:gd name="T51" fmla="*/ 332 h 3192"/>
                <a:gd name="T52" fmla="*/ 3375 w 6000"/>
                <a:gd name="T53" fmla="*/ 782 h 3192"/>
                <a:gd name="T54" fmla="*/ 3515 w 6000"/>
                <a:gd name="T55" fmla="*/ 1316 h 3192"/>
                <a:gd name="T56" fmla="*/ 3656 w 6000"/>
                <a:gd name="T57" fmla="*/ 1843 h 3192"/>
                <a:gd name="T58" fmla="*/ 3796 w 6000"/>
                <a:gd name="T59" fmla="*/ 2295 h 3192"/>
                <a:gd name="T60" fmla="*/ 3937 w 6000"/>
                <a:gd name="T61" fmla="*/ 2641 h 3192"/>
                <a:gd name="T62" fmla="*/ 4078 w 6000"/>
                <a:gd name="T63" fmla="*/ 2879 h 3192"/>
                <a:gd name="T64" fmla="*/ 4218 w 6000"/>
                <a:gd name="T65" fmla="*/ 3028 h 3192"/>
                <a:gd name="T66" fmla="*/ 4359 w 6000"/>
                <a:gd name="T67" fmla="*/ 3112 h 3192"/>
                <a:gd name="T68" fmla="*/ 4500 w 6000"/>
                <a:gd name="T69" fmla="*/ 3156 h 3192"/>
                <a:gd name="T70" fmla="*/ 4640 w 6000"/>
                <a:gd name="T71" fmla="*/ 3177 h 3192"/>
                <a:gd name="T72" fmla="*/ 4781 w 6000"/>
                <a:gd name="T73" fmla="*/ 3186 h 3192"/>
                <a:gd name="T74" fmla="*/ 4921 w 6000"/>
                <a:gd name="T75" fmla="*/ 3190 h 3192"/>
                <a:gd name="T76" fmla="*/ 5062 w 6000"/>
                <a:gd name="T77" fmla="*/ 3191 h 3192"/>
                <a:gd name="T78" fmla="*/ 5203 w 6000"/>
                <a:gd name="T79" fmla="*/ 3191 h 3192"/>
                <a:gd name="T80" fmla="*/ 5343 w 6000"/>
                <a:gd name="T81" fmla="*/ 3191 h 3192"/>
                <a:gd name="T82" fmla="*/ 5484 w 6000"/>
                <a:gd name="T83" fmla="*/ 3191 h 3192"/>
                <a:gd name="T84" fmla="*/ 5625 w 6000"/>
                <a:gd name="T85" fmla="*/ 3191 h 3192"/>
                <a:gd name="T86" fmla="*/ 5765 w 6000"/>
                <a:gd name="T87" fmla="*/ 3191 h 3192"/>
                <a:gd name="T88" fmla="*/ 5906 w 6000"/>
                <a:gd name="T89" fmla="*/ 3192 h 3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00" h="3192">
                  <a:moveTo>
                    <a:pt x="0" y="3192"/>
                  </a:moveTo>
                  <a:lnTo>
                    <a:pt x="46" y="3192"/>
                  </a:lnTo>
                  <a:lnTo>
                    <a:pt x="93" y="3192"/>
                  </a:lnTo>
                  <a:lnTo>
                    <a:pt x="140" y="3192"/>
                  </a:lnTo>
                  <a:lnTo>
                    <a:pt x="187" y="3191"/>
                  </a:lnTo>
                  <a:lnTo>
                    <a:pt x="234" y="3191"/>
                  </a:lnTo>
                  <a:lnTo>
                    <a:pt x="281" y="3191"/>
                  </a:lnTo>
                  <a:lnTo>
                    <a:pt x="328" y="3191"/>
                  </a:lnTo>
                  <a:lnTo>
                    <a:pt x="375" y="3191"/>
                  </a:lnTo>
                  <a:lnTo>
                    <a:pt x="421" y="3191"/>
                  </a:lnTo>
                  <a:lnTo>
                    <a:pt x="468" y="3191"/>
                  </a:lnTo>
                  <a:lnTo>
                    <a:pt x="515" y="3191"/>
                  </a:lnTo>
                  <a:lnTo>
                    <a:pt x="562" y="3191"/>
                  </a:lnTo>
                  <a:lnTo>
                    <a:pt x="609" y="3191"/>
                  </a:lnTo>
                  <a:lnTo>
                    <a:pt x="656" y="3191"/>
                  </a:lnTo>
                  <a:lnTo>
                    <a:pt x="703" y="3191"/>
                  </a:lnTo>
                  <a:lnTo>
                    <a:pt x="750" y="3191"/>
                  </a:lnTo>
                  <a:lnTo>
                    <a:pt x="796" y="3191"/>
                  </a:lnTo>
                  <a:lnTo>
                    <a:pt x="843" y="3191"/>
                  </a:lnTo>
                  <a:lnTo>
                    <a:pt x="890" y="3191"/>
                  </a:lnTo>
                  <a:lnTo>
                    <a:pt x="937" y="3191"/>
                  </a:lnTo>
                  <a:lnTo>
                    <a:pt x="984" y="3191"/>
                  </a:lnTo>
                  <a:lnTo>
                    <a:pt x="1031" y="3190"/>
                  </a:lnTo>
                  <a:lnTo>
                    <a:pt x="1078" y="3190"/>
                  </a:lnTo>
                  <a:lnTo>
                    <a:pt x="1125" y="3189"/>
                  </a:lnTo>
                  <a:lnTo>
                    <a:pt x="1171" y="3188"/>
                  </a:lnTo>
                  <a:lnTo>
                    <a:pt x="1218" y="3186"/>
                  </a:lnTo>
                  <a:lnTo>
                    <a:pt x="1265" y="3184"/>
                  </a:lnTo>
                  <a:lnTo>
                    <a:pt x="1312" y="3181"/>
                  </a:lnTo>
                  <a:lnTo>
                    <a:pt x="1359" y="3177"/>
                  </a:lnTo>
                  <a:lnTo>
                    <a:pt x="1406" y="3172"/>
                  </a:lnTo>
                  <a:lnTo>
                    <a:pt x="1453" y="3165"/>
                  </a:lnTo>
                  <a:lnTo>
                    <a:pt x="1500" y="3156"/>
                  </a:lnTo>
                  <a:lnTo>
                    <a:pt x="1546" y="3145"/>
                  </a:lnTo>
                  <a:lnTo>
                    <a:pt x="1593" y="3130"/>
                  </a:lnTo>
                  <a:lnTo>
                    <a:pt x="1640" y="3112"/>
                  </a:lnTo>
                  <a:lnTo>
                    <a:pt x="1687" y="3090"/>
                  </a:lnTo>
                  <a:lnTo>
                    <a:pt x="1734" y="3062"/>
                  </a:lnTo>
                  <a:lnTo>
                    <a:pt x="1781" y="3028"/>
                  </a:lnTo>
                  <a:lnTo>
                    <a:pt x="1828" y="2987"/>
                  </a:lnTo>
                  <a:lnTo>
                    <a:pt x="1875" y="2938"/>
                  </a:lnTo>
                  <a:lnTo>
                    <a:pt x="1921" y="2879"/>
                  </a:lnTo>
                  <a:lnTo>
                    <a:pt x="1968" y="2811"/>
                  </a:lnTo>
                  <a:lnTo>
                    <a:pt x="2015" y="2732"/>
                  </a:lnTo>
                  <a:lnTo>
                    <a:pt x="2062" y="2641"/>
                  </a:lnTo>
                  <a:lnTo>
                    <a:pt x="2109" y="2538"/>
                  </a:lnTo>
                  <a:lnTo>
                    <a:pt x="2156" y="2423"/>
                  </a:lnTo>
                  <a:lnTo>
                    <a:pt x="2203" y="2295"/>
                  </a:lnTo>
                  <a:lnTo>
                    <a:pt x="2250" y="2155"/>
                  </a:lnTo>
                  <a:lnTo>
                    <a:pt x="2296" y="2004"/>
                  </a:lnTo>
                  <a:lnTo>
                    <a:pt x="2343" y="1843"/>
                  </a:lnTo>
                  <a:lnTo>
                    <a:pt x="2390" y="1673"/>
                  </a:lnTo>
                  <a:lnTo>
                    <a:pt x="2437" y="1496"/>
                  </a:lnTo>
                  <a:lnTo>
                    <a:pt x="2484" y="1316"/>
                  </a:lnTo>
                  <a:lnTo>
                    <a:pt x="2531" y="1135"/>
                  </a:lnTo>
                  <a:lnTo>
                    <a:pt x="2578" y="956"/>
                  </a:lnTo>
                  <a:lnTo>
                    <a:pt x="2625" y="782"/>
                  </a:lnTo>
                  <a:lnTo>
                    <a:pt x="2671" y="618"/>
                  </a:lnTo>
                  <a:lnTo>
                    <a:pt x="2718" y="467"/>
                  </a:lnTo>
                  <a:lnTo>
                    <a:pt x="2765" y="332"/>
                  </a:lnTo>
                  <a:lnTo>
                    <a:pt x="2812" y="217"/>
                  </a:lnTo>
                  <a:lnTo>
                    <a:pt x="2859" y="124"/>
                  </a:lnTo>
                  <a:lnTo>
                    <a:pt x="2906" y="56"/>
                  </a:lnTo>
                  <a:lnTo>
                    <a:pt x="2929" y="31"/>
                  </a:lnTo>
                  <a:lnTo>
                    <a:pt x="2953" y="14"/>
                  </a:lnTo>
                  <a:lnTo>
                    <a:pt x="2964" y="8"/>
                  </a:lnTo>
                  <a:lnTo>
                    <a:pt x="2976" y="3"/>
                  </a:lnTo>
                  <a:lnTo>
                    <a:pt x="2988" y="1"/>
                  </a:lnTo>
                  <a:lnTo>
                    <a:pt x="3000" y="0"/>
                  </a:lnTo>
                  <a:lnTo>
                    <a:pt x="3011" y="1"/>
                  </a:lnTo>
                  <a:lnTo>
                    <a:pt x="3023" y="3"/>
                  </a:lnTo>
                  <a:lnTo>
                    <a:pt x="3035" y="8"/>
                  </a:lnTo>
                  <a:lnTo>
                    <a:pt x="3046" y="14"/>
                  </a:lnTo>
                  <a:lnTo>
                    <a:pt x="3070" y="31"/>
                  </a:lnTo>
                  <a:lnTo>
                    <a:pt x="3093" y="56"/>
                  </a:lnTo>
                  <a:lnTo>
                    <a:pt x="3140" y="124"/>
                  </a:lnTo>
                  <a:lnTo>
                    <a:pt x="3187" y="217"/>
                  </a:lnTo>
                  <a:lnTo>
                    <a:pt x="3234" y="332"/>
                  </a:lnTo>
                  <a:lnTo>
                    <a:pt x="3281" y="467"/>
                  </a:lnTo>
                  <a:lnTo>
                    <a:pt x="3328" y="618"/>
                  </a:lnTo>
                  <a:lnTo>
                    <a:pt x="3375" y="782"/>
                  </a:lnTo>
                  <a:lnTo>
                    <a:pt x="3421" y="956"/>
                  </a:lnTo>
                  <a:lnTo>
                    <a:pt x="3468" y="1135"/>
                  </a:lnTo>
                  <a:lnTo>
                    <a:pt x="3515" y="1316"/>
                  </a:lnTo>
                  <a:lnTo>
                    <a:pt x="3562" y="1496"/>
                  </a:lnTo>
                  <a:lnTo>
                    <a:pt x="3609" y="1673"/>
                  </a:lnTo>
                  <a:lnTo>
                    <a:pt x="3656" y="1843"/>
                  </a:lnTo>
                  <a:lnTo>
                    <a:pt x="3703" y="2004"/>
                  </a:lnTo>
                  <a:lnTo>
                    <a:pt x="3750" y="2155"/>
                  </a:lnTo>
                  <a:lnTo>
                    <a:pt x="3796" y="2295"/>
                  </a:lnTo>
                  <a:lnTo>
                    <a:pt x="3843" y="2423"/>
                  </a:lnTo>
                  <a:lnTo>
                    <a:pt x="3890" y="2538"/>
                  </a:lnTo>
                  <a:lnTo>
                    <a:pt x="3937" y="2641"/>
                  </a:lnTo>
                  <a:lnTo>
                    <a:pt x="3984" y="2732"/>
                  </a:lnTo>
                  <a:lnTo>
                    <a:pt x="4031" y="2811"/>
                  </a:lnTo>
                  <a:lnTo>
                    <a:pt x="4078" y="2879"/>
                  </a:lnTo>
                  <a:lnTo>
                    <a:pt x="4125" y="2938"/>
                  </a:lnTo>
                  <a:lnTo>
                    <a:pt x="4171" y="2987"/>
                  </a:lnTo>
                  <a:lnTo>
                    <a:pt x="4218" y="3028"/>
                  </a:lnTo>
                  <a:lnTo>
                    <a:pt x="4265" y="3062"/>
                  </a:lnTo>
                  <a:lnTo>
                    <a:pt x="4312" y="3090"/>
                  </a:lnTo>
                  <a:lnTo>
                    <a:pt x="4359" y="3112"/>
                  </a:lnTo>
                  <a:lnTo>
                    <a:pt x="4406" y="3130"/>
                  </a:lnTo>
                  <a:lnTo>
                    <a:pt x="4453" y="3145"/>
                  </a:lnTo>
                  <a:lnTo>
                    <a:pt x="4500" y="3156"/>
                  </a:lnTo>
                  <a:lnTo>
                    <a:pt x="4546" y="3165"/>
                  </a:lnTo>
                  <a:lnTo>
                    <a:pt x="4593" y="3172"/>
                  </a:lnTo>
                  <a:lnTo>
                    <a:pt x="4640" y="3177"/>
                  </a:lnTo>
                  <a:lnTo>
                    <a:pt x="4687" y="3181"/>
                  </a:lnTo>
                  <a:lnTo>
                    <a:pt x="4734" y="3184"/>
                  </a:lnTo>
                  <a:lnTo>
                    <a:pt x="4781" y="3186"/>
                  </a:lnTo>
                  <a:lnTo>
                    <a:pt x="4828" y="3188"/>
                  </a:lnTo>
                  <a:lnTo>
                    <a:pt x="4875" y="3189"/>
                  </a:lnTo>
                  <a:lnTo>
                    <a:pt x="4921" y="3190"/>
                  </a:lnTo>
                  <a:lnTo>
                    <a:pt x="4968" y="3190"/>
                  </a:lnTo>
                  <a:lnTo>
                    <a:pt x="5015" y="3191"/>
                  </a:lnTo>
                  <a:lnTo>
                    <a:pt x="5062" y="3191"/>
                  </a:lnTo>
                  <a:lnTo>
                    <a:pt x="5109" y="3191"/>
                  </a:lnTo>
                  <a:lnTo>
                    <a:pt x="5156" y="3191"/>
                  </a:lnTo>
                  <a:lnTo>
                    <a:pt x="5203" y="3191"/>
                  </a:lnTo>
                  <a:lnTo>
                    <a:pt x="5250" y="3191"/>
                  </a:lnTo>
                  <a:lnTo>
                    <a:pt x="5296" y="3191"/>
                  </a:lnTo>
                  <a:lnTo>
                    <a:pt x="5343" y="3191"/>
                  </a:lnTo>
                  <a:lnTo>
                    <a:pt x="5390" y="3191"/>
                  </a:lnTo>
                  <a:lnTo>
                    <a:pt x="5437" y="3191"/>
                  </a:lnTo>
                  <a:lnTo>
                    <a:pt x="5484" y="3191"/>
                  </a:lnTo>
                  <a:lnTo>
                    <a:pt x="5531" y="3191"/>
                  </a:lnTo>
                  <a:lnTo>
                    <a:pt x="5578" y="3191"/>
                  </a:lnTo>
                  <a:lnTo>
                    <a:pt x="5625" y="3191"/>
                  </a:lnTo>
                  <a:lnTo>
                    <a:pt x="5671" y="3191"/>
                  </a:lnTo>
                  <a:lnTo>
                    <a:pt x="5718" y="3191"/>
                  </a:lnTo>
                  <a:lnTo>
                    <a:pt x="5765" y="3191"/>
                  </a:lnTo>
                  <a:lnTo>
                    <a:pt x="5812" y="3191"/>
                  </a:lnTo>
                  <a:lnTo>
                    <a:pt x="5859" y="3192"/>
                  </a:lnTo>
                  <a:lnTo>
                    <a:pt x="5906" y="3192"/>
                  </a:lnTo>
                  <a:lnTo>
                    <a:pt x="5953" y="3192"/>
                  </a:lnTo>
                  <a:lnTo>
                    <a:pt x="6000" y="3192"/>
                  </a:lnTo>
                </a:path>
              </a:pathLst>
            </a:custGeom>
            <a:noFill/>
            <a:ln w="22225" cap="rnd">
              <a:solidFill>
                <a:srgbClr val="00FF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p:nvSpPr>
          <p:spPr bwMode="auto">
            <a:xfrm>
              <a:off x="3716" y="910"/>
              <a:ext cx="1702" cy="1810"/>
            </a:xfrm>
            <a:custGeom>
              <a:avLst/>
              <a:gdLst>
                <a:gd name="T0" fmla="*/ 140 w 6000"/>
                <a:gd name="T1" fmla="*/ 6383 h 6383"/>
                <a:gd name="T2" fmla="*/ 328 w 6000"/>
                <a:gd name="T3" fmla="*/ 6383 h 6383"/>
                <a:gd name="T4" fmla="*/ 515 w 6000"/>
                <a:gd name="T5" fmla="*/ 6383 h 6383"/>
                <a:gd name="T6" fmla="*/ 703 w 6000"/>
                <a:gd name="T7" fmla="*/ 6383 h 6383"/>
                <a:gd name="T8" fmla="*/ 890 w 6000"/>
                <a:gd name="T9" fmla="*/ 6383 h 6383"/>
                <a:gd name="T10" fmla="*/ 1078 w 6000"/>
                <a:gd name="T11" fmla="*/ 6383 h 6383"/>
                <a:gd name="T12" fmla="*/ 1265 w 6000"/>
                <a:gd name="T13" fmla="*/ 6383 h 6383"/>
                <a:gd name="T14" fmla="*/ 1453 w 6000"/>
                <a:gd name="T15" fmla="*/ 6383 h 6383"/>
                <a:gd name="T16" fmla="*/ 1640 w 6000"/>
                <a:gd name="T17" fmla="*/ 6382 h 6383"/>
                <a:gd name="T18" fmla="*/ 1828 w 6000"/>
                <a:gd name="T19" fmla="*/ 6382 h 6383"/>
                <a:gd name="T20" fmla="*/ 2015 w 6000"/>
                <a:gd name="T21" fmla="*/ 6380 h 6383"/>
                <a:gd name="T22" fmla="*/ 2203 w 6000"/>
                <a:gd name="T23" fmla="*/ 6343 h 6383"/>
                <a:gd name="T24" fmla="*/ 2296 w 6000"/>
                <a:gd name="T25" fmla="*/ 6260 h 6383"/>
                <a:gd name="T26" fmla="*/ 2460 w 6000"/>
                <a:gd name="T27" fmla="*/ 5758 h 6383"/>
                <a:gd name="T28" fmla="*/ 2542 w 6000"/>
                <a:gd name="T29" fmla="*/ 5182 h 6383"/>
                <a:gd name="T30" fmla="*/ 2589 w 6000"/>
                <a:gd name="T31" fmla="*/ 4721 h 6383"/>
                <a:gd name="T32" fmla="*/ 2636 w 6000"/>
                <a:gd name="T33" fmla="*/ 4162 h 6383"/>
                <a:gd name="T34" fmla="*/ 2683 w 6000"/>
                <a:gd name="T35" fmla="*/ 3517 h 6383"/>
                <a:gd name="T36" fmla="*/ 2730 w 6000"/>
                <a:gd name="T37" fmla="*/ 2813 h 6383"/>
                <a:gd name="T38" fmla="*/ 2777 w 6000"/>
                <a:gd name="T39" fmla="*/ 2089 h 6383"/>
                <a:gd name="T40" fmla="*/ 2824 w 6000"/>
                <a:gd name="T41" fmla="*/ 1397 h 6383"/>
                <a:gd name="T42" fmla="*/ 2871 w 6000"/>
                <a:gd name="T43" fmla="*/ 794 h 6383"/>
                <a:gd name="T44" fmla="*/ 2929 w 6000"/>
                <a:gd name="T45" fmla="*/ 247 h 6383"/>
                <a:gd name="T46" fmla="*/ 2991 w 6000"/>
                <a:gd name="T47" fmla="*/ 3 h 6383"/>
                <a:gd name="T48" fmla="*/ 3046 w 6000"/>
                <a:gd name="T49" fmla="*/ 111 h 6383"/>
                <a:gd name="T50" fmla="*/ 3117 w 6000"/>
                <a:gd name="T51" fmla="*/ 664 h 6383"/>
                <a:gd name="T52" fmla="*/ 3164 w 6000"/>
                <a:gd name="T53" fmla="*/ 1236 h 6383"/>
                <a:gd name="T54" fmla="*/ 3210 w 6000"/>
                <a:gd name="T55" fmla="*/ 1911 h 6383"/>
                <a:gd name="T56" fmla="*/ 3257 w 6000"/>
                <a:gd name="T57" fmla="*/ 2632 h 6383"/>
                <a:gd name="T58" fmla="*/ 3304 w 6000"/>
                <a:gd name="T59" fmla="*/ 3345 h 6383"/>
                <a:gd name="T60" fmla="*/ 3351 w 6000"/>
                <a:gd name="T61" fmla="*/ 4008 h 6383"/>
                <a:gd name="T62" fmla="*/ 3398 w 6000"/>
                <a:gd name="T63" fmla="*/ 4590 h 6383"/>
                <a:gd name="T64" fmla="*/ 3445 w 6000"/>
                <a:gd name="T65" fmla="*/ 5076 h 6383"/>
                <a:gd name="T66" fmla="*/ 3515 w 6000"/>
                <a:gd name="T67" fmla="*/ 5622 h 6383"/>
                <a:gd name="T68" fmla="*/ 3656 w 6000"/>
                <a:gd name="T69" fmla="*/ 6179 h 6383"/>
                <a:gd name="T70" fmla="*/ 3773 w 6000"/>
                <a:gd name="T71" fmla="*/ 6329 h 6383"/>
                <a:gd name="T72" fmla="*/ 3937 w 6000"/>
                <a:gd name="T73" fmla="*/ 6377 h 6383"/>
                <a:gd name="T74" fmla="*/ 4125 w 6000"/>
                <a:gd name="T75" fmla="*/ 6382 h 6383"/>
                <a:gd name="T76" fmla="*/ 4312 w 6000"/>
                <a:gd name="T77" fmla="*/ 6382 h 6383"/>
                <a:gd name="T78" fmla="*/ 4500 w 6000"/>
                <a:gd name="T79" fmla="*/ 6383 h 6383"/>
                <a:gd name="T80" fmla="*/ 4687 w 6000"/>
                <a:gd name="T81" fmla="*/ 6383 h 6383"/>
                <a:gd name="T82" fmla="*/ 4875 w 6000"/>
                <a:gd name="T83" fmla="*/ 6383 h 6383"/>
                <a:gd name="T84" fmla="*/ 5062 w 6000"/>
                <a:gd name="T85" fmla="*/ 6383 h 6383"/>
                <a:gd name="T86" fmla="*/ 5250 w 6000"/>
                <a:gd name="T87" fmla="*/ 6383 h 6383"/>
                <a:gd name="T88" fmla="*/ 5437 w 6000"/>
                <a:gd name="T89" fmla="*/ 6383 h 6383"/>
                <a:gd name="T90" fmla="*/ 5625 w 6000"/>
                <a:gd name="T91" fmla="*/ 6383 h 6383"/>
                <a:gd name="T92" fmla="*/ 5812 w 6000"/>
                <a:gd name="T93" fmla="*/ 6383 h 6383"/>
                <a:gd name="T94" fmla="*/ 6000 w 6000"/>
                <a:gd name="T95" fmla="*/ 6383 h 6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00" h="6383">
                  <a:moveTo>
                    <a:pt x="0" y="6383"/>
                  </a:moveTo>
                  <a:lnTo>
                    <a:pt x="46" y="6383"/>
                  </a:lnTo>
                  <a:lnTo>
                    <a:pt x="93" y="6383"/>
                  </a:lnTo>
                  <a:lnTo>
                    <a:pt x="140" y="6383"/>
                  </a:lnTo>
                  <a:lnTo>
                    <a:pt x="187" y="6383"/>
                  </a:lnTo>
                  <a:lnTo>
                    <a:pt x="234" y="6383"/>
                  </a:lnTo>
                  <a:lnTo>
                    <a:pt x="281" y="6383"/>
                  </a:lnTo>
                  <a:lnTo>
                    <a:pt x="328" y="6383"/>
                  </a:lnTo>
                  <a:lnTo>
                    <a:pt x="375" y="6383"/>
                  </a:lnTo>
                  <a:lnTo>
                    <a:pt x="421" y="6383"/>
                  </a:lnTo>
                  <a:lnTo>
                    <a:pt x="468" y="6383"/>
                  </a:lnTo>
                  <a:lnTo>
                    <a:pt x="515" y="6383"/>
                  </a:lnTo>
                  <a:lnTo>
                    <a:pt x="562" y="6383"/>
                  </a:lnTo>
                  <a:lnTo>
                    <a:pt x="609" y="6383"/>
                  </a:lnTo>
                  <a:lnTo>
                    <a:pt x="656" y="6383"/>
                  </a:lnTo>
                  <a:lnTo>
                    <a:pt x="703" y="6383"/>
                  </a:lnTo>
                  <a:lnTo>
                    <a:pt x="750" y="6383"/>
                  </a:lnTo>
                  <a:lnTo>
                    <a:pt x="796" y="6383"/>
                  </a:lnTo>
                  <a:lnTo>
                    <a:pt x="843" y="6383"/>
                  </a:lnTo>
                  <a:lnTo>
                    <a:pt x="890" y="6383"/>
                  </a:lnTo>
                  <a:lnTo>
                    <a:pt x="937" y="6383"/>
                  </a:lnTo>
                  <a:lnTo>
                    <a:pt x="984" y="6383"/>
                  </a:lnTo>
                  <a:lnTo>
                    <a:pt x="1031" y="6383"/>
                  </a:lnTo>
                  <a:lnTo>
                    <a:pt x="1078" y="6383"/>
                  </a:lnTo>
                  <a:lnTo>
                    <a:pt x="1125" y="6383"/>
                  </a:lnTo>
                  <a:lnTo>
                    <a:pt x="1171" y="6383"/>
                  </a:lnTo>
                  <a:lnTo>
                    <a:pt x="1218" y="6383"/>
                  </a:lnTo>
                  <a:lnTo>
                    <a:pt x="1265" y="6383"/>
                  </a:lnTo>
                  <a:lnTo>
                    <a:pt x="1312" y="6383"/>
                  </a:lnTo>
                  <a:lnTo>
                    <a:pt x="1359" y="6383"/>
                  </a:lnTo>
                  <a:lnTo>
                    <a:pt x="1406" y="6383"/>
                  </a:lnTo>
                  <a:lnTo>
                    <a:pt x="1453" y="6383"/>
                  </a:lnTo>
                  <a:lnTo>
                    <a:pt x="1500" y="6383"/>
                  </a:lnTo>
                  <a:lnTo>
                    <a:pt x="1546" y="6383"/>
                  </a:lnTo>
                  <a:lnTo>
                    <a:pt x="1593" y="6382"/>
                  </a:lnTo>
                  <a:lnTo>
                    <a:pt x="1640" y="6382"/>
                  </a:lnTo>
                  <a:lnTo>
                    <a:pt x="1687" y="6382"/>
                  </a:lnTo>
                  <a:lnTo>
                    <a:pt x="1734" y="6382"/>
                  </a:lnTo>
                  <a:lnTo>
                    <a:pt x="1781" y="6382"/>
                  </a:lnTo>
                  <a:lnTo>
                    <a:pt x="1828" y="6382"/>
                  </a:lnTo>
                  <a:lnTo>
                    <a:pt x="1875" y="6382"/>
                  </a:lnTo>
                  <a:lnTo>
                    <a:pt x="1921" y="6382"/>
                  </a:lnTo>
                  <a:lnTo>
                    <a:pt x="1968" y="6381"/>
                  </a:lnTo>
                  <a:lnTo>
                    <a:pt x="2015" y="6380"/>
                  </a:lnTo>
                  <a:lnTo>
                    <a:pt x="2062" y="6377"/>
                  </a:lnTo>
                  <a:lnTo>
                    <a:pt x="2109" y="6371"/>
                  </a:lnTo>
                  <a:lnTo>
                    <a:pt x="2156" y="6361"/>
                  </a:lnTo>
                  <a:lnTo>
                    <a:pt x="2203" y="6343"/>
                  </a:lnTo>
                  <a:lnTo>
                    <a:pt x="2226" y="6329"/>
                  </a:lnTo>
                  <a:lnTo>
                    <a:pt x="2250" y="6312"/>
                  </a:lnTo>
                  <a:lnTo>
                    <a:pt x="2273" y="6289"/>
                  </a:lnTo>
                  <a:lnTo>
                    <a:pt x="2296" y="6260"/>
                  </a:lnTo>
                  <a:lnTo>
                    <a:pt x="2343" y="6179"/>
                  </a:lnTo>
                  <a:lnTo>
                    <a:pt x="2390" y="6055"/>
                  </a:lnTo>
                  <a:lnTo>
                    <a:pt x="2437" y="5875"/>
                  </a:lnTo>
                  <a:lnTo>
                    <a:pt x="2460" y="5758"/>
                  </a:lnTo>
                  <a:lnTo>
                    <a:pt x="2484" y="5622"/>
                  </a:lnTo>
                  <a:lnTo>
                    <a:pt x="2507" y="5463"/>
                  </a:lnTo>
                  <a:lnTo>
                    <a:pt x="2531" y="5282"/>
                  </a:lnTo>
                  <a:lnTo>
                    <a:pt x="2542" y="5182"/>
                  </a:lnTo>
                  <a:lnTo>
                    <a:pt x="2554" y="5076"/>
                  </a:lnTo>
                  <a:lnTo>
                    <a:pt x="2566" y="4964"/>
                  </a:lnTo>
                  <a:lnTo>
                    <a:pt x="2578" y="4846"/>
                  </a:lnTo>
                  <a:lnTo>
                    <a:pt x="2589" y="4721"/>
                  </a:lnTo>
                  <a:lnTo>
                    <a:pt x="2601" y="4590"/>
                  </a:lnTo>
                  <a:lnTo>
                    <a:pt x="2613" y="4453"/>
                  </a:lnTo>
                  <a:lnTo>
                    <a:pt x="2625" y="4310"/>
                  </a:lnTo>
                  <a:lnTo>
                    <a:pt x="2636" y="4162"/>
                  </a:lnTo>
                  <a:lnTo>
                    <a:pt x="2648" y="4008"/>
                  </a:lnTo>
                  <a:lnTo>
                    <a:pt x="2660" y="3849"/>
                  </a:lnTo>
                  <a:lnTo>
                    <a:pt x="2671" y="3685"/>
                  </a:lnTo>
                  <a:lnTo>
                    <a:pt x="2683" y="3517"/>
                  </a:lnTo>
                  <a:lnTo>
                    <a:pt x="2695" y="3345"/>
                  </a:lnTo>
                  <a:lnTo>
                    <a:pt x="2707" y="3170"/>
                  </a:lnTo>
                  <a:lnTo>
                    <a:pt x="2718" y="2992"/>
                  </a:lnTo>
                  <a:lnTo>
                    <a:pt x="2730" y="2813"/>
                  </a:lnTo>
                  <a:lnTo>
                    <a:pt x="2742" y="2632"/>
                  </a:lnTo>
                  <a:lnTo>
                    <a:pt x="2753" y="2450"/>
                  </a:lnTo>
                  <a:lnTo>
                    <a:pt x="2765" y="2269"/>
                  </a:lnTo>
                  <a:lnTo>
                    <a:pt x="2777" y="2089"/>
                  </a:lnTo>
                  <a:lnTo>
                    <a:pt x="2789" y="1911"/>
                  </a:lnTo>
                  <a:lnTo>
                    <a:pt x="2800" y="1736"/>
                  </a:lnTo>
                  <a:lnTo>
                    <a:pt x="2812" y="1564"/>
                  </a:lnTo>
                  <a:lnTo>
                    <a:pt x="2824" y="1397"/>
                  </a:lnTo>
                  <a:lnTo>
                    <a:pt x="2835" y="1236"/>
                  </a:lnTo>
                  <a:lnTo>
                    <a:pt x="2847" y="1081"/>
                  </a:lnTo>
                  <a:lnTo>
                    <a:pt x="2859" y="933"/>
                  </a:lnTo>
                  <a:lnTo>
                    <a:pt x="2871" y="794"/>
                  </a:lnTo>
                  <a:lnTo>
                    <a:pt x="2882" y="664"/>
                  </a:lnTo>
                  <a:lnTo>
                    <a:pt x="2894" y="543"/>
                  </a:lnTo>
                  <a:lnTo>
                    <a:pt x="2906" y="433"/>
                  </a:lnTo>
                  <a:lnTo>
                    <a:pt x="2929" y="247"/>
                  </a:lnTo>
                  <a:lnTo>
                    <a:pt x="2953" y="111"/>
                  </a:lnTo>
                  <a:lnTo>
                    <a:pt x="2976" y="27"/>
                  </a:lnTo>
                  <a:lnTo>
                    <a:pt x="2982" y="15"/>
                  </a:lnTo>
                  <a:lnTo>
                    <a:pt x="2991" y="3"/>
                  </a:lnTo>
                  <a:lnTo>
                    <a:pt x="3001" y="0"/>
                  </a:lnTo>
                  <a:lnTo>
                    <a:pt x="3011" y="6"/>
                  </a:lnTo>
                  <a:lnTo>
                    <a:pt x="3023" y="27"/>
                  </a:lnTo>
                  <a:lnTo>
                    <a:pt x="3046" y="111"/>
                  </a:lnTo>
                  <a:lnTo>
                    <a:pt x="3070" y="247"/>
                  </a:lnTo>
                  <a:lnTo>
                    <a:pt x="3093" y="433"/>
                  </a:lnTo>
                  <a:lnTo>
                    <a:pt x="3105" y="543"/>
                  </a:lnTo>
                  <a:lnTo>
                    <a:pt x="3117" y="664"/>
                  </a:lnTo>
                  <a:lnTo>
                    <a:pt x="3128" y="794"/>
                  </a:lnTo>
                  <a:lnTo>
                    <a:pt x="3140" y="933"/>
                  </a:lnTo>
                  <a:lnTo>
                    <a:pt x="3152" y="1081"/>
                  </a:lnTo>
                  <a:lnTo>
                    <a:pt x="3164" y="1236"/>
                  </a:lnTo>
                  <a:lnTo>
                    <a:pt x="3175" y="1397"/>
                  </a:lnTo>
                  <a:lnTo>
                    <a:pt x="3187" y="1564"/>
                  </a:lnTo>
                  <a:lnTo>
                    <a:pt x="3199" y="1736"/>
                  </a:lnTo>
                  <a:lnTo>
                    <a:pt x="3210" y="1911"/>
                  </a:lnTo>
                  <a:lnTo>
                    <a:pt x="3222" y="2089"/>
                  </a:lnTo>
                  <a:lnTo>
                    <a:pt x="3234" y="2269"/>
                  </a:lnTo>
                  <a:lnTo>
                    <a:pt x="3246" y="2450"/>
                  </a:lnTo>
                  <a:lnTo>
                    <a:pt x="3257" y="2632"/>
                  </a:lnTo>
                  <a:lnTo>
                    <a:pt x="3269" y="2813"/>
                  </a:lnTo>
                  <a:lnTo>
                    <a:pt x="3281" y="2992"/>
                  </a:lnTo>
                  <a:lnTo>
                    <a:pt x="3292" y="3170"/>
                  </a:lnTo>
                  <a:lnTo>
                    <a:pt x="3304" y="3345"/>
                  </a:lnTo>
                  <a:lnTo>
                    <a:pt x="3316" y="3517"/>
                  </a:lnTo>
                  <a:lnTo>
                    <a:pt x="3328" y="3685"/>
                  </a:lnTo>
                  <a:lnTo>
                    <a:pt x="3339" y="3849"/>
                  </a:lnTo>
                  <a:lnTo>
                    <a:pt x="3351" y="4008"/>
                  </a:lnTo>
                  <a:lnTo>
                    <a:pt x="3363" y="4162"/>
                  </a:lnTo>
                  <a:lnTo>
                    <a:pt x="3375" y="4310"/>
                  </a:lnTo>
                  <a:lnTo>
                    <a:pt x="3386" y="4453"/>
                  </a:lnTo>
                  <a:lnTo>
                    <a:pt x="3398" y="4590"/>
                  </a:lnTo>
                  <a:lnTo>
                    <a:pt x="3410" y="4721"/>
                  </a:lnTo>
                  <a:lnTo>
                    <a:pt x="3421" y="4846"/>
                  </a:lnTo>
                  <a:lnTo>
                    <a:pt x="3433" y="4964"/>
                  </a:lnTo>
                  <a:lnTo>
                    <a:pt x="3445" y="5076"/>
                  </a:lnTo>
                  <a:lnTo>
                    <a:pt x="3457" y="5182"/>
                  </a:lnTo>
                  <a:lnTo>
                    <a:pt x="3468" y="5282"/>
                  </a:lnTo>
                  <a:lnTo>
                    <a:pt x="3492" y="5463"/>
                  </a:lnTo>
                  <a:lnTo>
                    <a:pt x="3515" y="5622"/>
                  </a:lnTo>
                  <a:lnTo>
                    <a:pt x="3539" y="5758"/>
                  </a:lnTo>
                  <a:lnTo>
                    <a:pt x="3562" y="5875"/>
                  </a:lnTo>
                  <a:lnTo>
                    <a:pt x="3609" y="6055"/>
                  </a:lnTo>
                  <a:lnTo>
                    <a:pt x="3656" y="6179"/>
                  </a:lnTo>
                  <a:lnTo>
                    <a:pt x="3703" y="6260"/>
                  </a:lnTo>
                  <a:lnTo>
                    <a:pt x="3726" y="6289"/>
                  </a:lnTo>
                  <a:lnTo>
                    <a:pt x="3750" y="6312"/>
                  </a:lnTo>
                  <a:lnTo>
                    <a:pt x="3773" y="6329"/>
                  </a:lnTo>
                  <a:lnTo>
                    <a:pt x="3796" y="6343"/>
                  </a:lnTo>
                  <a:lnTo>
                    <a:pt x="3843" y="6361"/>
                  </a:lnTo>
                  <a:lnTo>
                    <a:pt x="3890" y="6371"/>
                  </a:lnTo>
                  <a:lnTo>
                    <a:pt x="3937" y="6377"/>
                  </a:lnTo>
                  <a:lnTo>
                    <a:pt x="3984" y="6380"/>
                  </a:lnTo>
                  <a:lnTo>
                    <a:pt x="4031" y="6381"/>
                  </a:lnTo>
                  <a:lnTo>
                    <a:pt x="4078" y="6382"/>
                  </a:lnTo>
                  <a:lnTo>
                    <a:pt x="4125" y="6382"/>
                  </a:lnTo>
                  <a:lnTo>
                    <a:pt x="4171" y="6382"/>
                  </a:lnTo>
                  <a:lnTo>
                    <a:pt x="4218" y="6382"/>
                  </a:lnTo>
                  <a:lnTo>
                    <a:pt x="4265" y="6382"/>
                  </a:lnTo>
                  <a:lnTo>
                    <a:pt x="4312" y="6382"/>
                  </a:lnTo>
                  <a:lnTo>
                    <a:pt x="4359" y="6382"/>
                  </a:lnTo>
                  <a:lnTo>
                    <a:pt x="4406" y="6382"/>
                  </a:lnTo>
                  <a:lnTo>
                    <a:pt x="4453" y="6383"/>
                  </a:lnTo>
                  <a:lnTo>
                    <a:pt x="4500" y="6383"/>
                  </a:lnTo>
                  <a:lnTo>
                    <a:pt x="4546" y="6383"/>
                  </a:lnTo>
                  <a:lnTo>
                    <a:pt x="4593" y="6383"/>
                  </a:lnTo>
                  <a:lnTo>
                    <a:pt x="4640" y="6383"/>
                  </a:lnTo>
                  <a:lnTo>
                    <a:pt x="4687" y="6383"/>
                  </a:lnTo>
                  <a:lnTo>
                    <a:pt x="4734" y="6383"/>
                  </a:lnTo>
                  <a:lnTo>
                    <a:pt x="4781" y="6383"/>
                  </a:lnTo>
                  <a:lnTo>
                    <a:pt x="4828" y="6383"/>
                  </a:lnTo>
                  <a:lnTo>
                    <a:pt x="4875" y="6383"/>
                  </a:lnTo>
                  <a:lnTo>
                    <a:pt x="4921" y="6383"/>
                  </a:lnTo>
                  <a:lnTo>
                    <a:pt x="4968" y="6383"/>
                  </a:lnTo>
                  <a:lnTo>
                    <a:pt x="5015" y="6383"/>
                  </a:lnTo>
                  <a:lnTo>
                    <a:pt x="5062" y="6383"/>
                  </a:lnTo>
                  <a:lnTo>
                    <a:pt x="5109" y="6383"/>
                  </a:lnTo>
                  <a:lnTo>
                    <a:pt x="5156" y="6383"/>
                  </a:lnTo>
                  <a:lnTo>
                    <a:pt x="5203" y="6383"/>
                  </a:lnTo>
                  <a:lnTo>
                    <a:pt x="5250" y="6383"/>
                  </a:lnTo>
                  <a:lnTo>
                    <a:pt x="5296" y="6383"/>
                  </a:lnTo>
                  <a:lnTo>
                    <a:pt x="5343" y="6383"/>
                  </a:lnTo>
                  <a:lnTo>
                    <a:pt x="5390" y="6383"/>
                  </a:lnTo>
                  <a:lnTo>
                    <a:pt x="5437" y="6383"/>
                  </a:lnTo>
                  <a:lnTo>
                    <a:pt x="5484" y="6383"/>
                  </a:lnTo>
                  <a:lnTo>
                    <a:pt x="5531" y="6383"/>
                  </a:lnTo>
                  <a:lnTo>
                    <a:pt x="5578" y="6383"/>
                  </a:lnTo>
                  <a:lnTo>
                    <a:pt x="5625" y="6383"/>
                  </a:lnTo>
                  <a:lnTo>
                    <a:pt x="5671" y="6383"/>
                  </a:lnTo>
                  <a:lnTo>
                    <a:pt x="5718" y="6383"/>
                  </a:lnTo>
                  <a:lnTo>
                    <a:pt x="5765" y="6383"/>
                  </a:lnTo>
                  <a:lnTo>
                    <a:pt x="5812" y="6383"/>
                  </a:lnTo>
                  <a:lnTo>
                    <a:pt x="5859" y="6383"/>
                  </a:lnTo>
                  <a:lnTo>
                    <a:pt x="5906" y="6383"/>
                  </a:lnTo>
                  <a:lnTo>
                    <a:pt x="5953" y="6383"/>
                  </a:lnTo>
                  <a:lnTo>
                    <a:pt x="6000" y="6383"/>
                  </a:lnTo>
                </a:path>
              </a:pathLst>
            </a:custGeom>
            <a:noFill/>
            <a:ln w="2222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9"/>
            <p:cNvSpPr>
              <a:spLocks noChangeShapeType="1"/>
            </p:cNvSpPr>
            <p:nvPr/>
          </p:nvSpPr>
          <p:spPr bwMode="auto">
            <a:xfrm>
              <a:off x="3574" y="2720"/>
              <a:ext cx="1986" cy="0"/>
            </a:xfrm>
            <a:prstGeom prst="line">
              <a:avLst/>
            </a:prstGeom>
            <a:noFill/>
            <a:ln w="222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3" name="Group 12"/>
          <p:cNvGrpSpPr>
            <a:grpSpLocks noChangeAspect="1"/>
          </p:cNvGrpSpPr>
          <p:nvPr/>
        </p:nvGrpSpPr>
        <p:grpSpPr bwMode="auto">
          <a:xfrm>
            <a:off x="1330325" y="1601789"/>
            <a:ext cx="4662488" cy="1357313"/>
            <a:chOff x="838" y="1009"/>
            <a:chExt cx="2937" cy="855"/>
          </a:xfrm>
        </p:grpSpPr>
        <p:sp>
          <p:nvSpPr>
            <p:cNvPr id="16" name="Freeform 14"/>
            <p:cNvSpPr>
              <a:spLocks/>
            </p:cNvSpPr>
            <p:nvPr/>
          </p:nvSpPr>
          <p:spPr bwMode="auto">
            <a:xfrm>
              <a:off x="951" y="1009"/>
              <a:ext cx="2711" cy="855"/>
            </a:xfrm>
            <a:custGeom>
              <a:avLst/>
              <a:gdLst>
                <a:gd name="T0" fmla="*/ 155 w 9918"/>
                <a:gd name="T1" fmla="*/ 2638 h 3123"/>
                <a:gd name="T2" fmla="*/ 388 w 9918"/>
                <a:gd name="T3" fmla="*/ 2708 h 3123"/>
                <a:gd name="T4" fmla="*/ 620 w 9918"/>
                <a:gd name="T5" fmla="*/ 2670 h 3123"/>
                <a:gd name="T6" fmla="*/ 853 w 9918"/>
                <a:gd name="T7" fmla="*/ 2543 h 3123"/>
                <a:gd name="T8" fmla="*/ 1085 w 9918"/>
                <a:gd name="T9" fmla="*/ 2412 h 3123"/>
                <a:gd name="T10" fmla="*/ 1279 w 9918"/>
                <a:gd name="T11" fmla="*/ 2375 h 3123"/>
                <a:gd name="T12" fmla="*/ 1473 w 9918"/>
                <a:gd name="T13" fmla="*/ 2435 h 3123"/>
                <a:gd name="T14" fmla="*/ 1705 w 9918"/>
                <a:gd name="T15" fmla="*/ 2600 h 3123"/>
                <a:gd name="T16" fmla="*/ 1937 w 9918"/>
                <a:gd name="T17" fmla="*/ 2758 h 3123"/>
                <a:gd name="T18" fmla="*/ 2092 w 9918"/>
                <a:gd name="T19" fmla="*/ 2796 h 3123"/>
                <a:gd name="T20" fmla="*/ 2209 w 9918"/>
                <a:gd name="T21" fmla="*/ 2772 h 3123"/>
                <a:gd name="T22" fmla="*/ 2402 w 9918"/>
                <a:gd name="T23" fmla="*/ 2637 h 3123"/>
                <a:gd name="T24" fmla="*/ 2635 w 9918"/>
                <a:gd name="T25" fmla="*/ 2396 h 3123"/>
                <a:gd name="T26" fmla="*/ 2828 w 9918"/>
                <a:gd name="T27" fmla="*/ 2248 h 3123"/>
                <a:gd name="T28" fmla="*/ 2925 w 9918"/>
                <a:gd name="T29" fmla="*/ 2226 h 3123"/>
                <a:gd name="T30" fmla="*/ 3003 w 9918"/>
                <a:gd name="T31" fmla="*/ 2240 h 3123"/>
                <a:gd name="T32" fmla="*/ 3100 w 9918"/>
                <a:gd name="T33" fmla="*/ 2299 h 3123"/>
                <a:gd name="T34" fmla="*/ 3332 w 9918"/>
                <a:gd name="T35" fmla="*/ 2600 h 3123"/>
                <a:gd name="T36" fmla="*/ 3565 w 9918"/>
                <a:gd name="T37" fmla="*/ 2966 h 3123"/>
                <a:gd name="T38" fmla="*/ 3719 w 9918"/>
                <a:gd name="T39" fmla="*/ 3110 h 3123"/>
                <a:gd name="T40" fmla="*/ 3778 w 9918"/>
                <a:gd name="T41" fmla="*/ 3123 h 3123"/>
                <a:gd name="T42" fmla="*/ 3836 w 9918"/>
                <a:gd name="T43" fmla="*/ 3109 h 3123"/>
                <a:gd name="T44" fmla="*/ 3913 w 9918"/>
                <a:gd name="T45" fmla="*/ 3043 h 3123"/>
                <a:gd name="T46" fmla="*/ 4068 w 9918"/>
                <a:gd name="T47" fmla="*/ 2745 h 3123"/>
                <a:gd name="T48" fmla="*/ 4184 w 9918"/>
                <a:gd name="T49" fmla="*/ 2387 h 3123"/>
                <a:gd name="T50" fmla="*/ 4301 w 9918"/>
                <a:gd name="T51" fmla="*/ 1941 h 3123"/>
                <a:gd name="T52" fmla="*/ 4417 w 9918"/>
                <a:gd name="T53" fmla="*/ 1448 h 3123"/>
                <a:gd name="T54" fmla="*/ 4533 w 9918"/>
                <a:gd name="T55" fmla="*/ 958 h 3123"/>
                <a:gd name="T56" fmla="*/ 4649 w 9918"/>
                <a:gd name="T57" fmla="*/ 523 h 3123"/>
                <a:gd name="T58" fmla="*/ 4804 w 9918"/>
                <a:gd name="T59" fmla="*/ 110 h 3123"/>
                <a:gd name="T60" fmla="*/ 5037 w 9918"/>
                <a:gd name="T61" fmla="*/ 0 h 3123"/>
                <a:gd name="T62" fmla="*/ 5192 w 9918"/>
                <a:gd name="T63" fmla="*/ 288 h 3123"/>
                <a:gd name="T64" fmla="*/ 5308 w 9918"/>
                <a:gd name="T65" fmla="*/ 659 h 3123"/>
                <a:gd name="T66" fmla="*/ 5424 w 9918"/>
                <a:gd name="T67" fmla="*/ 1118 h 3123"/>
                <a:gd name="T68" fmla="*/ 5540 w 9918"/>
                <a:gd name="T69" fmla="*/ 1615 h 3123"/>
                <a:gd name="T70" fmla="*/ 5656 w 9918"/>
                <a:gd name="T71" fmla="*/ 2097 h 3123"/>
                <a:gd name="T72" fmla="*/ 5773 w 9918"/>
                <a:gd name="T73" fmla="*/ 2518 h 3123"/>
                <a:gd name="T74" fmla="*/ 5889 w 9918"/>
                <a:gd name="T75" fmla="*/ 2840 h 3123"/>
                <a:gd name="T76" fmla="*/ 6044 w 9918"/>
                <a:gd name="T77" fmla="*/ 3083 h 3123"/>
                <a:gd name="T78" fmla="*/ 6102 w 9918"/>
                <a:gd name="T79" fmla="*/ 3117 h 3123"/>
                <a:gd name="T80" fmla="*/ 6160 w 9918"/>
                <a:gd name="T81" fmla="*/ 3122 h 3123"/>
                <a:gd name="T82" fmla="*/ 6238 w 9918"/>
                <a:gd name="T83" fmla="*/ 3088 h 3123"/>
                <a:gd name="T84" fmla="*/ 6431 w 9918"/>
                <a:gd name="T85" fmla="*/ 2853 h 3123"/>
                <a:gd name="T86" fmla="*/ 6664 w 9918"/>
                <a:gd name="T87" fmla="*/ 2481 h 3123"/>
                <a:gd name="T88" fmla="*/ 6857 w 9918"/>
                <a:gd name="T89" fmla="*/ 2270 h 3123"/>
                <a:gd name="T90" fmla="*/ 6954 w 9918"/>
                <a:gd name="T91" fmla="*/ 2229 h 3123"/>
                <a:gd name="T92" fmla="*/ 7032 w 9918"/>
                <a:gd name="T93" fmla="*/ 2230 h 3123"/>
                <a:gd name="T94" fmla="*/ 7129 w 9918"/>
                <a:gd name="T95" fmla="*/ 2268 h 3123"/>
                <a:gd name="T96" fmla="*/ 7361 w 9918"/>
                <a:gd name="T97" fmla="*/ 2476 h 3123"/>
                <a:gd name="T98" fmla="*/ 7593 w 9918"/>
                <a:gd name="T99" fmla="*/ 2703 h 3123"/>
                <a:gd name="T100" fmla="*/ 7748 w 9918"/>
                <a:gd name="T101" fmla="*/ 2785 h 3123"/>
                <a:gd name="T102" fmla="*/ 7865 w 9918"/>
                <a:gd name="T103" fmla="*/ 2794 h 3123"/>
                <a:gd name="T104" fmla="*/ 8058 w 9918"/>
                <a:gd name="T105" fmla="*/ 2715 h 3123"/>
                <a:gd name="T106" fmla="*/ 8291 w 9918"/>
                <a:gd name="T107" fmla="*/ 2539 h 3123"/>
                <a:gd name="T108" fmla="*/ 8523 w 9918"/>
                <a:gd name="T109" fmla="*/ 2400 h 3123"/>
                <a:gd name="T110" fmla="*/ 8678 w 9918"/>
                <a:gd name="T111" fmla="*/ 2375 h 3123"/>
                <a:gd name="T112" fmla="*/ 8911 w 9918"/>
                <a:gd name="T113" fmla="*/ 2449 h 3123"/>
                <a:gd name="T114" fmla="*/ 9143 w 9918"/>
                <a:gd name="T115" fmla="*/ 2591 h 3123"/>
                <a:gd name="T116" fmla="*/ 9375 w 9918"/>
                <a:gd name="T117" fmla="*/ 2695 h 3123"/>
                <a:gd name="T118" fmla="*/ 9608 w 9918"/>
                <a:gd name="T119" fmla="*/ 2695 h 3123"/>
                <a:gd name="T120" fmla="*/ 9840 w 9918"/>
                <a:gd name="T121" fmla="*/ 2600 h 3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918" h="3123">
                  <a:moveTo>
                    <a:pt x="0" y="2559"/>
                  </a:moveTo>
                  <a:lnTo>
                    <a:pt x="78" y="2600"/>
                  </a:lnTo>
                  <a:lnTo>
                    <a:pt x="155" y="2638"/>
                  </a:lnTo>
                  <a:lnTo>
                    <a:pt x="233" y="2671"/>
                  </a:lnTo>
                  <a:lnTo>
                    <a:pt x="310" y="2695"/>
                  </a:lnTo>
                  <a:lnTo>
                    <a:pt x="388" y="2708"/>
                  </a:lnTo>
                  <a:lnTo>
                    <a:pt x="465" y="2708"/>
                  </a:lnTo>
                  <a:lnTo>
                    <a:pt x="543" y="2695"/>
                  </a:lnTo>
                  <a:lnTo>
                    <a:pt x="620" y="2670"/>
                  </a:lnTo>
                  <a:lnTo>
                    <a:pt x="698" y="2635"/>
                  </a:lnTo>
                  <a:lnTo>
                    <a:pt x="775" y="2591"/>
                  </a:lnTo>
                  <a:lnTo>
                    <a:pt x="853" y="2543"/>
                  </a:lnTo>
                  <a:lnTo>
                    <a:pt x="930" y="2494"/>
                  </a:lnTo>
                  <a:lnTo>
                    <a:pt x="1008" y="2449"/>
                  </a:lnTo>
                  <a:lnTo>
                    <a:pt x="1085" y="2412"/>
                  </a:lnTo>
                  <a:lnTo>
                    <a:pt x="1163" y="2387"/>
                  </a:lnTo>
                  <a:lnTo>
                    <a:pt x="1240" y="2375"/>
                  </a:lnTo>
                  <a:lnTo>
                    <a:pt x="1279" y="2375"/>
                  </a:lnTo>
                  <a:lnTo>
                    <a:pt x="1318" y="2380"/>
                  </a:lnTo>
                  <a:lnTo>
                    <a:pt x="1395" y="2400"/>
                  </a:lnTo>
                  <a:lnTo>
                    <a:pt x="1473" y="2435"/>
                  </a:lnTo>
                  <a:lnTo>
                    <a:pt x="1550" y="2482"/>
                  </a:lnTo>
                  <a:lnTo>
                    <a:pt x="1628" y="2539"/>
                  </a:lnTo>
                  <a:lnTo>
                    <a:pt x="1705" y="2600"/>
                  </a:lnTo>
                  <a:lnTo>
                    <a:pt x="1783" y="2660"/>
                  </a:lnTo>
                  <a:lnTo>
                    <a:pt x="1860" y="2715"/>
                  </a:lnTo>
                  <a:lnTo>
                    <a:pt x="1937" y="2758"/>
                  </a:lnTo>
                  <a:lnTo>
                    <a:pt x="2015" y="2787"/>
                  </a:lnTo>
                  <a:lnTo>
                    <a:pt x="2054" y="2794"/>
                  </a:lnTo>
                  <a:lnTo>
                    <a:pt x="2092" y="2796"/>
                  </a:lnTo>
                  <a:lnTo>
                    <a:pt x="2131" y="2793"/>
                  </a:lnTo>
                  <a:lnTo>
                    <a:pt x="2170" y="2785"/>
                  </a:lnTo>
                  <a:lnTo>
                    <a:pt x="2209" y="2772"/>
                  </a:lnTo>
                  <a:lnTo>
                    <a:pt x="2247" y="2754"/>
                  </a:lnTo>
                  <a:lnTo>
                    <a:pt x="2325" y="2703"/>
                  </a:lnTo>
                  <a:lnTo>
                    <a:pt x="2402" y="2637"/>
                  </a:lnTo>
                  <a:lnTo>
                    <a:pt x="2480" y="2559"/>
                  </a:lnTo>
                  <a:lnTo>
                    <a:pt x="2557" y="2476"/>
                  </a:lnTo>
                  <a:lnTo>
                    <a:pt x="2635" y="2396"/>
                  </a:lnTo>
                  <a:lnTo>
                    <a:pt x="2712" y="2324"/>
                  </a:lnTo>
                  <a:lnTo>
                    <a:pt x="2790" y="2268"/>
                  </a:lnTo>
                  <a:lnTo>
                    <a:pt x="2828" y="2248"/>
                  </a:lnTo>
                  <a:lnTo>
                    <a:pt x="2867" y="2234"/>
                  </a:lnTo>
                  <a:lnTo>
                    <a:pt x="2906" y="2227"/>
                  </a:lnTo>
                  <a:lnTo>
                    <a:pt x="2925" y="2226"/>
                  </a:lnTo>
                  <a:lnTo>
                    <a:pt x="2945" y="2226"/>
                  </a:lnTo>
                  <a:lnTo>
                    <a:pt x="2983" y="2234"/>
                  </a:lnTo>
                  <a:lnTo>
                    <a:pt x="3003" y="2240"/>
                  </a:lnTo>
                  <a:lnTo>
                    <a:pt x="3022" y="2248"/>
                  </a:lnTo>
                  <a:lnTo>
                    <a:pt x="3061" y="2270"/>
                  </a:lnTo>
                  <a:lnTo>
                    <a:pt x="3100" y="2299"/>
                  </a:lnTo>
                  <a:lnTo>
                    <a:pt x="3177" y="2378"/>
                  </a:lnTo>
                  <a:lnTo>
                    <a:pt x="3255" y="2481"/>
                  </a:lnTo>
                  <a:lnTo>
                    <a:pt x="3332" y="2600"/>
                  </a:lnTo>
                  <a:lnTo>
                    <a:pt x="3410" y="2728"/>
                  </a:lnTo>
                  <a:lnTo>
                    <a:pt x="3487" y="2853"/>
                  </a:lnTo>
                  <a:lnTo>
                    <a:pt x="3565" y="2966"/>
                  </a:lnTo>
                  <a:lnTo>
                    <a:pt x="3642" y="3055"/>
                  </a:lnTo>
                  <a:lnTo>
                    <a:pt x="3681" y="3088"/>
                  </a:lnTo>
                  <a:lnTo>
                    <a:pt x="3719" y="3110"/>
                  </a:lnTo>
                  <a:lnTo>
                    <a:pt x="3739" y="3117"/>
                  </a:lnTo>
                  <a:lnTo>
                    <a:pt x="3758" y="3122"/>
                  </a:lnTo>
                  <a:lnTo>
                    <a:pt x="3778" y="3123"/>
                  </a:lnTo>
                  <a:lnTo>
                    <a:pt x="3797" y="3121"/>
                  </a:lnTo>
                  <a:lnTo>
                    <a:pt x="3816" y="3117"/>
                  </a:lnTo>
                  <a:lnTo>
                    <a:pt x="3836" y="3109"/>
                  </a:lnTo>
                  <a:lnTo>
                    <a:pt x="3855" y="3097"/>
                  </a:lnTo>
                  <a:lnTo>
                    <a:pt x="3874" y="3083"/>
                  </a:lnTo>
                  <a:lnTo>
                    <a:pt x="3913" y="3043"/>
                  </a:lnTo>
                  <a:lnTo>
                    <a:pt x="3952" y="2989"/>
                  </a:lnTo>
                  <a:lnTo>
                    <a:pt x="4029" y="2840"/>
                  </a:lnTo>
                  <a:lnTo>
                    <a:pt x="4068" y="2745"/>
                  </a:lnTo>
                  <a:lnTo>
                    <a:pt x="4107" y="2638"/>
                  </a:lnTo>
                  <a:lnTo>
                    <a:pt x="4146" y="2518"/>
                  </a:lnTo>
                  <a:lnTo>
                    <a:pt x="4184" y="2387"/>
                  </a:lnTo>
                  <a:lnTo>
                    <a:pt x="4223" y="2246"/>
                  </a:lnTo>
                  <a:lnTo>
                    <a:pt x="4262" y="2097"/>
                  </a:lnTo>
                  <a:lnTo>
                    <a:pt x="4301" y="1941"/>
                  </a:lnTo>
                  <a:lnTo>
                    <a:pt x="4339" y="1780"/>
                  </a:lnTo>
                  <a:lnTo>
                    <a:pt x="4378" y="1615"/>
                  </a:lnTo>
                  <a:lnTo>
                    <a:pt x="4417" y="1448"/>
                  </a:lnTo>
                  <a:lnTo>
                    <a:pt x="4456" y="1282"/>
                  </a:lnTo>
                  <a:lnTo>
                    <a:pt x="4494" y="1118"/>
                  </a:lnTo>
                  <a:lnTo>
                    <a:pt x="4533" y="958"/>
                  </a:lnTo>
                  <a:lnTo>
                    <a:pt x="4572" y="804"/>
                  </a:lnTo>
                  <a:lnTo>
                    <a:pt x="4611" y="659"/>
                  </a:lnTo>
                  <a:lnTo>
                    <a:pt x="4649" y="523"/>
                  </a:lnTo>
                  <a:lnTo>
                    <a:pt x="4688" y="399"/>
                  </a:lnTo>
                  <a:lnTo>
                    <a:pt x="4727" y="288"/>
                  </a:lnTo>
                  <a:lnTo>
                    <a:pt x="4804" y="110"/>
                  </a:lnTo>
                  <a:lnTo>
                    <a:pt x="4843" y="46"/>
                  </a:lnTo>
                  <a:lnTo>
                    <a:pt x="4882" y="0"/>
                  </a:lnTo>
                  <a:lnTo>
                    <a:pt x="5037" y="0"/>
                  </a:lnTo>
                  <a:lnTo>
                    <a:pt x="5114" y="110"/>
                  </a:lnTo>
                  <a:lnTo>
                    <a:pt x="5153" y="191"/>
                  </a:lnTo>
                  <a:lnTo>
                    <a:pt x="5192" y="288"/>
                  </a:lnTo>
                  <a:lnTo>
                    <a:pt x="5230" y="399"/>
                  </a:lnTo>
                  <a:lnTo>
                    <a:pt x="5269" y="523"/>
                  </a:lnTo>
                  <a:lnTo>
                    <a:pt x="5308" y="659"/>
                  </a:lnTo>
                  <a:lnTo>
                    <a:pt x="5347" y="804"/>
                  </a:lnTo>
                  <a:lnTo>
                    <a:pt x="5385" y="958"/>
                  </a:lnTo>
                  <a:lnTo>
                    <a:pt x="5424" y="1118"/>
                  </a:lnTo>
                  <a:lnTo>
                    <a:pt x="5463" y="1282"/>
                  </a:lnTo>
                  <a:lnTo>
                    <a:pt x="5502" y="1448"/>
                  </a:lnTo>
                  <a:lnTo>
                    <a:pt x="5540" y="1615"/>
                  </a:lnTo>
                  <a:lnTo>
                    <a:pt x="5579" y="1780"/>
                  </a:lnTo>
                  <a:lnTo>
                    <a:pt x="5618" y="1941"/>
                  </a:lnTo>
                  <a:lnTo>
                    <a:pt x="5656" y="2097"/>
                  </a:lnTo>
                  <a:lnTo>
                    <a:pt x="5695" y="2246"/>
                  </a:lnTo>
                  <a:lnTo>
                    <a:pt x="5734" y="2387"/>
                  </a:lnTo>
                  <a:lnTo>
                    <a:pt x="5773" y="2518"/>
                  </a:lnTo>
                  <a:lnTo>
                    <a:pt x="5811" y="2638"/>
                  </a:lnTo>
                  <a:lnTo>
                    <a:pt x="5850" y="2745"/>
                  </a:lnTo>
                  <a:lnTo>
                    <a:pt x="5889" y="2840"/>
                  </a:lnTo>
                  <a:lnTo>
                    <a:pt x="5966" y="2989"/>
                  </a:lnTo>
                  <a:lnTo>
                    <a:pt x="6005" y="3043"/>
                  </a:lnTo>
                  <a:lnTo>
                    <a:pt x="6044" y="3083"/>
                  </a:lnTo>
                  <a:lnTo>
                    <a:pt x="6063" y="3097"/>
                  </a:lnTo>
                  <a:lnTo>
                    <a:pt x="6083" y="3109"/>
                  </a:lnTo>
                  <a:lnTo>
                    <a:pt x="6102" y="3117"/>
                  </a:lnTo>
                  <a:lnTo>
                    <a:pt x="6121" y="3121"/>
                  </a:lnTo>
                  <a:lnTo>
                    <a:pt x="6141" y="3123"/>
                  </a:lnTo>
                  <a:lnTo>
                    <a:pt x="6160" y="3122"/>
                  </a:lnTo>
                  <a:lnTo>
                    <a:pt x="6179" y="3117"/>
                  </a:lnTo>
                  <a:lnTo>
                    <a:pt x="6199" y="3110"/>
                  </a:lnTo>
                  <a:lnTo>
                    <a:pt x="6238" y="3088"/>
                  </a:lnTo>
                  <a:lnTo>
                    <a:pt x="6276" y="3055"/>
                  </a:lnTo>
                  <a:lnTo>
                    <a:pt x="6354" y="2966"/>
                  </a:lnTo>
                  <a:lnTo>
                    <a:pt x="6431" y="2853"/>
                  </a:lnTo>
                  <a:lnTo>
                    <a:pt x="6509" y="2728"/>
                  </a:lnTo>
                  <a:lnTo>
                    <a:pt x="6586" y="2600"/>
                  </a:lnTo>
                  <a:lnTo>
                    <a:pt x="6664" y="2481"/>
                  </a:lnTo>
                  <a:lnTo>
                    <a:pt x="6741" y="2378"/>
                  </a:lnTo>
                  <a:lnTo>
                    <a:pt x="6819" y="2299"/>
                  </a:lnTo>
                  <a:lnTo>
                    <a:pt x="6857" y="2270"/>
                  </a:lnTo>
                  <a:lnTo>
                    <a:pt x="6896" y="2248"/>
                  </a:lnTo>
                  <a:lnTo>
                    <a:pt x="6935" y="2234"/>
                  </a:lnTo>
                  <a:lnTo>
                    <a:pt x="6954" y="2229"/>
                  </a:lnTo>
                  <a:lnTo>
                    <a:pt x="6974" y="2226"/>
                  </a:lnTo>
                  <a:lnTo>
                    <a:pt x="7012" y="2227"/>
                  </a:lnTo>
                  <a:lnTo>
                    <a:pt x="7032" y="2230"/>
                  </a:lnTo>
                  <a:lnTo>
                    <a:pt x="7051" y="2234"/>
                  </a:lnTo>
                  <a:lnTo>
                    <a:pt x="7090" y="2248"/>
                  </a:lnTo>
                  <a:lnTo>
                    <a:pt x="7129" y="2268"/>
                  </a:lnTo>
                  <a:lnTo>
                    <a:pt x="7206" y="2324"/>
                  </a:lnTo>
                  <a:lnTo>
                    <a:pt x="7284" y="2396"/>
                  </a:lnTo>
                  <a:lnTo>
                    <a:pt x="7361" y="2476"/>
                  </a:lnTo>
                  <a:lnTo>
                    <a:pt x="7439" y="2559"/>
                  </a:lnTo>
                  <a:lnTo>
                    <a:pt x="7516" y="2637"/>
                  </a:lnTo>
                  <a:lnTo>
                    <a:pt x="7593" y="2703"/>
                  </a:lnTo>
                  <a:lnTo>
                    <a:pt x="7671" y="2754"/>
                  </a:lnTo>
                  <a:lnTo>
                    <a:pt x="7710" y="2772"/>
                  </a:lnTo>
                  <a:lnTo>
                    <a:pt x="7748" y="2785"/>
                  </a:lnTo>
                  <a:lnTo>
                    <a:pt x="7787" y="2793"/>
                  </a:lnTo>
                  <a:lnTo>
                    <a:pt x="7826" y="2796"/>
                  </a:lnTo>
                  <a:lnTo>
                    <a:pt x="7865" y="2794"/>
                  </a:lnTo>
                  <a:lnTo>
                    <a:pt x="7903" y="2787"/>
                  </a:lnTo>
                  <a:lnTo>
                    <a:pt x="7981" y="2758"/>
                  </a:lnTo>
                  <a:lnTo>
                    <a:pt x="8058" y="2715"/>
                  </a:lnTo>
                  <a:lnTo>
                    <a:pt x="8136" y="2660"/>
                  </a:lnTo>
                  <a:lnTo>
                    <a:pt x="8213" y="2600"/>
                  </a:lnTo>
                  <a:lnTo>
                    <a:pt x="8291" y="2539"/>
                  </a:lnTo>
                  <a:lnTo>
                    <a:pt x="8368" y="2482"/>
                  </a:lnTo>
                  <a:lnTo>
                    <a:pt x="8446" y="2435"/>
                  </a:lnTo>
                  <a:lnTo>
                    <a:pt x="8523" y="2400"/>
                  </a:lnTo>
                  <a:lnTo>
                    <a:pt x="8601" y="2380"/>
                  </a:lnTo>
                  <a:lnTo>
                    <a:pt x="8639" y="2375"/>
                  </a:lnTo>
                  <a:lnTo>
                    <a:pt x="8678" y="2375"/>
                  </a:lnTo>
                  <a:lnTo>
                    <a:pt x="8756" y="2387"/>
                  </a:lnTo>
                  <a:lnTo>
                    <a:pt x="8833" y="2412"/>
                  </a:lnTo>
                  <a:lnTo>
                    <a:pt x="8911" y="2449"/>
                  </a:lnTo>
                  <a:lnTo>
                    <a:pt x="8988" y="2494"/>
                  </a:lnTo>
                  <a:lnTo>
                    <a:pt x="9066" y="2543"/>
                  </a:lnTo>
                  <a:lnTo>
                    <a:pt x="9143" y="2591"/>
                  </a:lnTo>
                  <a:lnTo>
                    <a:pt x="9221" y="2635"/>
                  </a:lnTo>
                  <a:lnTo>
                    <a:pt x="9298" y="2670"/>
                  </a:lnTo>
                  <a:lnTo>
                    <a:pt x="9375" y="2695"/>
                  </a:lnTo>
                  <a:lnTo>
                    <a:pt x="9453" y="2708"/>
                  </a:lnTo>
                  <a:lnTo>
                    <a:pt x="9530" y="2708"/>
                  </a:lnTo>
                  <a:lnTo>
                    <a:pt x="9608" y="2695"/>
                  </a:lnTo>
                  <a:lnTo>
                    <a:pt x="9685" y="2671"/>
                  </a:lnTo>
                  <a:lnTo>
                    <a:pt x="9763" y="2638"/>
                  </a:lnTo>
                  <a:lnTo>
                    <a:pt x="9840" y="2600"/>
                  </a:lnTo>
                  <a:lnTo>
                    <a:pt x="9918" y="2559"/>
                  </a:lnTo>
                </a:path>
              </a:pathLst>
            </a:custGeom>
            <a:noFill/>
            <a:ln w="2222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5"/>
            <p:cNvSpPr>
              <a:spLocks noChangeShapeType="1"/>
            </p:cNvSpPr>
            <p:nvPr/>
          </p:nvSpPr>
          <p:spPr bwMode="auto">
            <a:xfrm>
              <a:off x="838" y="1709"/>
              <a:ext cx="2937" cy="0"/>
            </a:xfrm>
            <a:prstGeom prst="line">
              <a:avLst/>
            </a:prstGeom>
            <a:noFill/>
            <a:ln w="22225"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51309124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基本解的本质</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latin typeface="楷体" panose="02010609060101010101" pitchFamily="49" charset="-122"/>
                    <a:ea typeface="楷体" panose="02010609060101010101" pitchFamily="49" charset="-122"/>
                  </a:rPr>
                  <a:t>在热传导问题中，取</a:t>
                </a:r>
                <a:r>
                  <a:rPr lang="en-US" altLang="zh-CN" dirty="0" smtClean="0">
                    <a:latin typeface="楷体" panose="02010609060101010101" pitchFamily="49" charset="-122"/>
                    <a:ea typeface="楷体" panose="02010609060101010101" pitchFamily="49" charset="-122"/>
                  </a:rPr>
                  <a:t>f(x) = 0, φ(x) = δ(x)</a:t>
                </a:r>
                <a:r>
                  <a:rPr lang="zh-CN" altLang="en-US" dirty="0" smtClean="0">
                    <a:latin typeface="楷体" panose="02010609060101010101" pitchFamily="49" charset="-122"/>
                    <a:ea typeface="楷体" panose="02010609060101010101" pitchFamily="49" charset="-122"/>
                  </a:rPr>
                  <a:t>，则有</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e>
                          <m:r>
                            <a:rPr lang="en-US" altLang="zh-CN" b="0" i="1" smtClean="0">
                              <a:latin typeface="Cambria Math" panose="02040503050406030204" pitchFamily="18" charset="0"/>
                            </a:rPr>
                            <m:t>𝐾</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𝜉</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e>
                      </m:nary>
                      <m:r>
                        <a:rPr lang="en-US" altLang="zh-CN" b="0" i="1" smtClean="0">
                          <a:latin typeface="Cambria Math" panose="02040503050406030204" pitchFamily="18" charset="0"/>
                        </a:rPr>
                        <m:t>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𝜉</m:t>
                          </m:r>
                        </m:e>
                      </m:d>
                      <m:r>
                        <a:rPr lang="en-US" altLang="zh-CN" b="0" i="1" smtClean="0">
                          <a:latin typeface="Cambria Math" panose="02040503050406030204" pitchFamily="18" charset="0"/>
                        </a:rPr>
                        <m:t>𝑑</m:t>
                      </m:r>
                      <m:r>
                        <a:rPr lang="en-US" altLang="zh-CN" b="0" i="1" smtClean="0">
                          <a:latin typeface="Cambria Math" panose="02040503050406030204" pitchFamily="18" charset="0"/>
                        </a:rPr>
                        <m:t>𝜉</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oMath>
                  </m:oMathPara>
                </a14:m>
                <a:endParaRPr lang="en-US" altLang="zh-CN" b="0"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基本解是初值为狄拉克函数的热传导方程的解</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任意函数可以视为狄拉克函数的卷积迭加，因而基本解的卷积迭加即可得到方程的解：</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𝑓</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e>
                      </m:d>
                      <m:r>
                        <a:rPr lang="en-US" altLang="zh-CN" b="0" i="1" smtClean="0">
                          <a:latin typeface="Cambria Math" panose="02040503050406030204" pitchFamily="18" charset="0"/>
                          <a:ea typeface="楷体" panose="02010609060101010101" pitchFamily="49" charset="-122"/>
                        </a:rPr>
                        <m:t>=</m:t>
                      </m:r>
                      <m:nary>
                        <m:naryPr>
                          <m:ctrlPr>
                            <a:rPr lang="en-US" altLang="zh-CN" b="0" i="1" smtClean="0">
                              <a:latin typeface="Cambria Math" panose="02040503050406030204" pitchFamily="18" charset="0"/>
                              <a:ea typeface="楷体" panose="02010609060101010101" pitchFamily="49" charset="-122"/>
                            </a:rPr>
                          </m:ctrlPr>
                        </m:naryPr>
                        <m:sub>
                          <m:r>
                            <m:rPr>
                              <m:brk m:alnAt="23"/>
                            </m:rP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m:t>
                          </m:r>
                        </m:sub>
                        <m:sup>
                          <m:r>
                            <a:rPr lang="en-US" altLang="zh-CN" b="0" i="1" smtClean="0">
                              <a:latin typeface="Cambria Math" panose="02040503050406030204" pitchFamily="18" charset="0"/>
                              <a:ea typeface="楷体" panose="02010609060101010101" pitchFamily="49" charset="-122"/>
                            </a:rPr>
                            <m:t>∞</m:t>
                          </m:r>
                        </m:sup>
                        <m:e>
                          <m:r>
                            <a:rPr lang="en-US" altLang="zh-CN" b="0" i="1" smtClean="0">
                              <a:latin typeface="Cambria Math" panose="02040503050406030204" pitchFamily="18" charset="0"/>
                              <a:ea typeface="楷体" panose="02010609060101010101" pitchFamily="49" charset="-122"/>
                            </a:rPr>
                            <m:t>𝛿</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𝑡</m:t>
                              </m:r>
                            </m:e>
                          </m:d>
                          <m:r>
                            <a:rPr lang="en-US" altLang="zh-CN" b="0" i="1" smtClean="0">
                              <a:latin typeface="Cambria Math" panose="02040503050406030204" pitchFamily="18" charset="0"/>
                              <a:ea typeface="楷体" panose="02010609060101010101" pitchFamily="49" charset="-122"/>
                            </a:rPr>
                            <m:t>𝑓</m:t>
                          </m:r>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m:t>
                              </m:r>
                            </m:e>
                          </m:d>
                          <m:r>
                            <a:rPr lang="en-US" altLang="zh-CN" b="0" i="1" smtClean="0">
                              <a:latin typeface="Cambria Math" panose="02040503050406030204" pitchFamily="18" charset="0"/>
                              <a:ea typeface="楷体" panose="02010609060101010101" pitchFamily="49" charset="-122"/>
                            </a:rPr>
                            <m:t>𝑑𝑡</m:t>
                          </m:r>
                        </m:e>
                      </m:nary>
                    </m:oMath>
                  </m:oMathPara>
                </a14:m>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381" r="-37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9018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利用迭代求解函数方程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825625"/>
                <a:ext cx="7886700" cy="1843126"/>
              </a:xfrm>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已知</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m:t>
                              </m:r>
                            </m:num>
                            <m:den>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𝑥</m:t>
                              </m:r>
                            </m:den>
                          </m:f>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oMath>
                  </m:oMathPara>
                </a14:m>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计算函数</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f</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i="1" dirty="0" smtClean="0">
                    <a:latin typeface="Times New Roman" panose="02020603050405020304" pitchFamily="18" charset="0"/>
                    <a:ea typeface="楷体" panose="02010609060101010101" pitchFamily="49" charset="-122"/>
                    <a:cs typeface="Times New Roman" panose="02020603050405020304" pitchFamily="18" charset="0"/>
                  </a:rPr>
                  <a:t>x</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的表达式</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825625"/>
                <a:ext cx="7886700" cy="1843126"/>
              </a:xfrm>
              <a:blipFill>
                <a:blip r:embed="rId2"/>
                <a:stretch>
                  <a:fillRect l="-1391" t="-6601" b="-2970"/>
                </a:stretch>
              </a:blipFill>
            </p:spPr>
            <p:txBody>
              <a:bodyPr/>
              <a:lstStyle/>
              <a:p>
                <a:r>
                  <a:rPr lang="zh-CN" altLang="en-US">
                    <a:noFill/>
                  </a:rPr>
                  <a:t> </a:t>
                </a:r>
              </a:p>
            </p:txBody>
          </p:sp>
        </mc:Fallback>
      </mc:AlternateContent>
      <p:sp>
        <p:nvSpPr>
          <p:cNvPr id="5" name="内容占位符 2"/>
          <p:cNvSpPr txBox="1">
            <a:spLocks/>
          </p:cNvSpPr>
          <p:nvPr/>
        </p:nvSpPr>
        <p:spPr>
          <a:xfrm>
            <a:off x="628650" y="4984596"/>
            <a:ext cx="7886700" cy="1315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9785808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多维热传导方程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以二维热传导方程为例</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𝑢</m:t>
                          </m:r>
                        </m:num>
                        <m:den>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m:t>
                          </m:r>
                        </m:den>
                      </m:f>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𝑎</m:t>
                          </m:r>
                        </m:e>
                        <m:sup>
                          <m:r>
                            <a:rPr lang="en-US" altLang="zh-CN" b="0" i="1" smtClean="0">
                              <a:latin typeface="Cambria Math" panose="02040503050406030204" pitchFamily="18" charset="0"/>
                              <a:ea typeface="楷体" panose="02010609060101010101" pitchFamily="49" charset="-122"/>
                            </a:rPr>
                            <m:t>2</m:t>
                          </m:r>
                        </m:sup>
                      </m:sSup>
                      <m:d>
                        <m:dPr>
                          <m:ctrlPr>
                            <a:rPr lang="en-US" altLang="zh-CN" b="0" i="1" smtClean="0">
                              <a:latin typeface="Cambria Math" panose="02040503050406030204" pitchFamily="18" charset="0"/>
                              <a:ea typeface="楷体" panose="02010609060101010101" pitchFamily="49" charset="-122"/>
                            </a:rPr>
                          </m:ctrlPr>
                        </m:dPr>
                        <m:e>
                          <m:f>
                            <m:fPr>
                              <m:ctrlPr>
                                <a:rPr lang="en-US" altLang="zh-CN" b="0" i="1" smtClean="0">
                                  <a:latin typeface="Cambria Math" panose="02040503050406030204" pitchFamily="18" charset="0"/>
                                  <a:ea typeface="楷体" panose="02010609060101010101" pitchFamily="49" charset="-122"/>
                                </a:rPr>
                              </m:ctrlPr>
                            </m:fPr>
                            <m:num>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m:t>
                                  </m:r>
                                </m:e>
                                <m:sup>
                                  <m:r>
                                    <a:rPr lang="en-US" altLang="zh-CN" b="0" i="1" smtClean="0">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𝑢</m:t>
                              </m:r>
                            </m:num>
                            <m:den>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𝑥</m:t>
                                  </m:r>
                                </m:e>
                                <m:sup>
                                  <m:r>
                                    <a:rPr lang="en-US" altLang="zh-CN" b="0" i="1" smtClean="0">
                                      <a:latin typeface="Cambria Math" panose="02040503050406030204" pitchFamily="18" charset="0"/>
                                      <a:ea typeface="楷体" panose="02010609060101010101" pitchFamily="49" charset="-122"/>
                                    </a:rPr>
                                    <m:t>2</m:t>
                                  </m:r>
                                </m:sup>
                              </m:sSup>
                            </m:den>
                          </m:f>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m:t>
                                  </m:r>
                                </m:e>
                                <m:sup>
                                  <m:r>
                                    <a:rPr lang="en-US" altLang="zh-CN" b="0" i="1" smtClean="0">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𝑢</m:t>
                              </m:r>
                            </m:num>
                            <m:den>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𝑦</m:t>
                                  </m:r>
                                </m:e>
                                <m:sup>
                                  <m:r>
                                    <a:rPr lang="en-US" altLang="zh-CN" b="0" i="1" smtClean="0">
                                      <a:latin typeface="Cambria Math" panose="02040503050406030204" pitchFamily="18" charset="0"/>
                                      <a:ea typeface="楷体" panose="02010609060101010101" pitchFamily="49" charset="-122"/>
                                    </a:rPr>
                                    <m:t>2</m:t>
                                  </m:r>
                                </m:sup>
                              </m:sSup>
                            </m:den>
                          </m:f>
                        </m:e>
                      </m:d>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𝑓</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m:t>
                      </m:r>
                      <m:r>
                        <a:rPr lang="en-US" altLang="zh-CN" b="0" i="1" smtClean="0">
                          <a:latin typeface="Cambria Math" panose="02040503050406030204" pitchFamily="18" charset="0"/>
                          <a:ea typeface="楷体" panose="02010609060101010101" pitchFamily="49" charset="-122"/>
                        </a:rPr>
                        <m:t>𝑡</m:t>
                      </m:r>
                      <m:r>
                        <a:rPr lang="en-US" altLang="zh-CN" b="0" i="1" smtClean="0">
                          <a:latin typeface="Cambria Math" panose="02040503050406030204" pitchFamily="18" charset="0"/>
                          <a:ea typeface="楷体" panose="02010609060101010101" pitchFamily="49" charset="-122"/>
                        </a:rPr>
                        <m:t>)</m:t>
                      </m:r>
                    </m:oMath>
                  </m:oMathPara>
                </a14:m>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分别对</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x</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y</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都做傅里叶变换，可以得到</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fPr>
                        <m:num>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𝑣</m:t>
                          </m:r>
                        </m:num>
                        <m:den>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den>
                      </m:f>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𝑎</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𝜉</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𝜂</m:t>
                              </m:r>
                            </m:e>
                            <m:sup>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2</m:t>
                              </m:r>
                            </m:sup>
                          </m:sSup>
                        </m:e>
                      </m:d>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𝑔</m:t>
                      </m:r>
                      <m:d>
                        <m:dPr>
                          <m:ctrlPr>
                            <a:rPr lang="en-US" altLang="zh-CN" b="0" i="1" smtClean="0">
                              <a:latin typeface="Cambria Math" panose="02040503050406030204" pitchFamily="18" charset="0"/>
                              <a:ea typeface="楷体" panose="02010609060101010101" pitchFamily="49" charset="-122"/>
                              <a:cs typeface="Times New Roman" panose="02020603050405020304" pitchFamily="18" charset="0"/>
                            </a:rPr>
                          </m:ctrlPr>
                        </m:dPr>
                        <m:e>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𝜉</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𝜂</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b="0" i="1" smtClean="0">
                              <a:latin typeface="Cambria Math" panose="02040503050406030204" pitchFamily="18" charset="0"/>
                              <a:ea typeface="楷体" panose="02010609060101010101" pitchFamily="49" charset="-122"/>
                              <a:cs typeface="Times New Roman" panose="02020603050405020304" pitchFamily="18" charset="0"/>
                            </a:rPr>
                            <m:t>𝑡</m:t>
                          </m:r>
                        </m:e>
                      </m:d>
                    </m:oMath>
                  </m:oMathPara>
                </a14:m>
                <a:endParaRPr lang="en-US" altLang="zh-CN" b="0"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这个方程的解为</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楷体" panose="02010609060101010101" pitchFamily="49" charset="-122"/>
                          <a:cs typeface="Times New Roman" panose="02020603050405020304" pitchFamily="18" charset="0"/>
                        </a:rPr>
                        <m:t>𝑣</m:t>
                      </m:r>
                      <m:d>
                        <m:d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𝜉</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𝜂</m:t>
                          </m:r>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r>
                            <a:rPr lang="en-US" altLang="zh-CN" sz="2400" i="1">
                              <a:latin typeface="Cambria Math" panose="02040503050406030204" pitchFamily="18" charset="0"/>
                              <a:ea typeface="楷体" panose="02010609060101010101" pitchFamily="49" charset="-122"/>
                              <a:cs typeface="Times New Roman" panose="02020603050405020304" pitchFamily="18" charset="0"/>
                            </a:rPr>
                            <m:t>𝑡</m:t>
                          </m:r>
                        </m:e>
                      </m:d>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𝑒</m:t>
                          </m:r>
                        </m:e>
                        <m:sup>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𝑎</m:t>
                              </m:r>
                            </m:e>
                            <m:sup>
                              <m:r>
                                <a:rPr lang="en-US" altLang="zh-CN" sz="2400" i="1">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𝜉</m:t>
                              </m:r>
                            </m:e>
                            <m:sup>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𝜂</m:t>
                              </m:r>
                            </m:e>
                            <m:sup>
                              <m:r>
                                <a:rPr lang="en-US" altLang="zh-CN" sz="2400" i="1">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i="1">
                              <a:latin typeface="Cambria Math" panose="02040503050406030204" pitchFamily="18" charset="0"/>
                              <a:ea typeface="楷体" panose="02010609060101010101" pitchFamily="49" charset="-122"/>
                              <a:cs typeface="Times New Roman" panose="02020603050405020304" pitchFamily="18" charset="0"/>
                            </a:rPr>
                            <m:t>𝑡</m:t>
                          </m:r>
                        </m:sup>
                      </m:sSup>
                      <m:r>
                        <a:rPr lang="en-US" altLang="zh-CN" sz="2400" i="1">
                          <a:latin typeface="Cambria Math" panose="02040503050406030204" pitchFamily="18" charset="0"/>
                          <a:ea typeface="楷体" panose="02010609060101010101" pitchFamily="49" charset="-122"/>
                          <a:cs typeface="Times New Roman" panose="02020603050405020304" pitchFamily="18" charset="0"/>
                        </a:rPr>
                        <m:t>𝜓</m:t>
                      </m:r>
                      <m:d>
                        <m:d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𝜉</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𝜂</m:t>
                          </m:r>
                        </m:e>
                      </m:d>
                    </m:oMath>
                  </m:oMathPara>
                </a14:m>
                <a:endParaRPr lang="en-US" altLang="zh-CN" sz="2400" i="1" dirty="0" smtClean="0">
                  <a:latin typeface="Cambria Math" panose="02040503050406030204" pitchFamily="18" charset="0"/>
                  <a:ea typeface="楷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nary>
                        <m:nary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sz="2400" i="1">
                              <a:latin typeface="Cambria Math" panose="02040503050406030204" pitchFamily="18" charset="0"/>
                              <a:ea typeface="楷体" panose="02010609060101010101" pitchFamily="49" charset="-122"/>
                              <a:cs typeface="Times New Roman" panose="02020603050405020304" pitchFamily="18" charset="0"/>
                            </a:rPr>
                            <m:t>0</m:t>
                          </m:r>
                        </m:sub>
                        <m:sup>
                          <m:r>
                            <a:rPr lang="en-US" altLang="zh-CN" sz="2400" i="1">
                              <a:latin typeface="Cambria Math" panose="02040503050406030204" pitchFamily="18" charset="0"/>
                              <a:ea typeface="楷体" panose="02010609060101010101" pitchFamily="49" charset="-122"/>
                              <a:cs typeface="Times New Roman" panose="02020603050405020304" pitchFamily="18" charset="0"/>
                            </a:rPr>
                            <m:t>𝑡</m:t>
                          </m:r>
                        </m:sup>
                        <m:e>
                          <m:sSup>
                            <m:sSup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𝑒</m:t>
                              </m:r>
                            </m:e>
                            <m:sup>
                              <m:sSup>
                                <m:sSup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r>
                                    <a:rPr lang="en-US" altLang="zh-CN" sz="2400" i="1">
                                      <a:latin typeface="Cambria Math" panose="02040503050406030204" pitchFamily="18" charset="0"/>
                                      <a:ea typeface="楷体" panose="02010609060101010101" pitchFamily="49" charset="-122"/>
                                      <a:cs typeface="Times New Roman" panose="02020603050405020304" pitchFamily="18" charset="0"/>
                                    </a:rPr>
                                    <m:t>𝑎</m:t>
                                  </m:r>
                                </m:e>
                                <m:sup>
                                  <m:r>
                                    <a:rPr lang="en-US" altLang="zh-CN" sz="2400" i="1">
                                      <a:latin typeface="Cambria Math" panose="02040503050406030204" pitchFamily="18" charset="0"/>
                                      <a:ea typeface="楷体" panose="02010609060101010101" pitchFamily="49" charset="-122"/>
                                      <a:cs typeface="Times New Roman" panose="02020603050405020304" pitchFamily="18" charset="0"/>
                                    </a:rPr>
                                    <m:t>2</m:t>
                                  </m:r>
                                </m:sup>
                              </m:sSup>
                              <m:sSup>
                                <m:sSup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sSup>
                                    <m:sSupPr>
                                      <m:ctrlP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𝜉</m:t>
                                      </m:r>
                                    </m:e>
                                    <m:sup>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𝜂</m:t>
                                  </m:r>
                                </m:e>
                                <m:sup>
                                  <m:r>
                                    <a:rPr lang="en-US" altLang="zh-CN" sz="2400" i="1">
                                      <a:latin typeface="Cambria Math" panose="02040503050406030204" pitchFamily="18" charset="0"/>
                                      <a:ea typeface="楷体" panose="02010609060101010101" pitchFamily="49" charset="-122"/>
                                      <a:cs typeface="Times New Roman" panose="02020603050405020304" pitchFamily="18" charset="0"/>
                                    </a:rPr>
                                    <m:t>2</m:t>
                                  </m:r>
                                </m:sup>
                              </m:sSup>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d>
                                <m:d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i="1">
                                      <a:latin typeface="Cambria Math" panose="02040503050406030204" pitchFamily="18" charset="0"/>
                                      <a:ea typeface="楷体" panose="02010609060101010101" pitchFamily="49" charset="-122"/>
                                      <a:cs typeface="Times New Roman" panose="02020603050405020304" pitchFamily="18" charset="0"/>
                                    </a:rPr>
                                    <m:t>𝑡</m:t>
                                  </m:r>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r>
                                    <a:rPr lang="en-US" altLang="zh-CN" sz="2400" i="1">
                                      <a:latin typeface="Cambria Math" panose="02040503050406030204" pitchFamily="18" charset="0"/>
                                      <a:ea typeface="楷体" panose="02010609060101010101" pitchFamily="49" charset="-122"/>
                                      <a:cs typeface="Times New Roman" panose="02020603050405020304" pitchFamily="18" charset="0"/>
                                    </a:rPr>
                                    <m:t>𝜏</m:t>
                                  </m:r>
                                </m:e>
                              </m:d>
                            </m:sup>
                          </m:sSup>
                          <m:r>
                            <a:rPr lang="en-US" altLang="zh-CN" sz="2400" i="1">
                              <a:latin typeface="Cambria Math" panose="02040503050406030204" pitchFamily="18" charset="0"/>
                              <a:ea typeface="楷体" panose="02010609060101010101" pitchFamily="49" charset="-122"/>
                              <a:cs typeface="Times New Roman" panose="02020603050405020304" pitchFamily="18" charset="0"/>
                            </a:rPr>
                            <m:t>𝑔</m:t>
                          </m:r>
                          <m:d>
                            <m:dPr>
                              <m:ctrlPr>
                                <a:rPr lang="en-US" altLang="zh-CN" sz="2400" i="1">
                                  <a:latin typeface="Cambria Math" panose="02040503050406030204" pitchFamily="18" charset="0"/>
                                  <a:ea typeface="楷体" panose="02010609060101010101" pitchFamily="49" charset="-122"/>
                                  <a:cs typeface="Times New Roman" panose="02020603050405020304" pitchFamily="18" charset="0"/>
                                </a:rPr>
                              </m:ctrlPr>
                            </m:dPr>
                            <m:e>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𝜉</m:t>
                              </m:r>
                              <m:r>
                                <a:rPr lang="en-US" altLang="zh-CN" sz="2400" i="1">
                                  <a:latin typeface="Cambria Math" panose="02040503050406030204" pitchFamily="18" charset="0"/>
                                  <a:ea typeface="楷体" panose="02010609060101010101" pitchFamily="49" charset="-122"/>
                                  <a:cs typeface="Times New Roman" panose="02020603050405020304" pitchFamily="18" charset="0"/>
                                </a:rPr>
                                <m:t>,</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𝜂</m:t>
                              </m:r>
                              <m:r>
                                <a:rPr lang="en-US" altLang="zh-CN" sz="2400" b="0" i="1" smtClean="0">
                                  <a:latin typeface="Cambria Math" panose="02040503050406030204" pitchFamily="18" charset="0"/>
                                  <a:ea typeface="楷体" panose="02010609060101010101" pitchFamily="49" charset="-122"/>
                                  <a:cs typeface="Times New Roman" panose="02020603050405020304" pitchFamily="18" charset="0"/>
                                </a:rPr>
                                <m:t>,</m:t>
                              </m:r>
                              <m:r>
                                <a:rPr lang="en-US" altLang="zh-CN" sz="2400" i="1">
                                  <a:latin typeface="Cambria Math" panose="02040503050406030204" pitchFamily="18" charset="0"/>
                                  <a:ea typeface="楷体" panose="02010609060101010101" pitchFamily="49" charset="-122"/>
                                  <a:cs typeface="Times New Roman" panose="02020603050405020304" pitchFamily="18" charset="0"/>
                                </a:rPr>
                                <m:t>𝜏</m:t>
                              </m:r>
                            </m:e>
                          </m:d>
                          <m:r>
                            <a:rPr lang="en-US" altLang="zh-CN" sz="2400" i="1">
                              <a:latin typeface="Cambria Math" panose="02040503050406030204" pitchFamily="18" charset="0"/>
                              <a:ea typeface="楷体" panose="02010609060101010101" pitchFamily="49" charset="-122"/>
                              <a:cs typeface="Times New Roman" panose="02020603050405020304" pitchFamily="18" charset="0"/>
                            </a:rPr>
                            <m:t>𝑑</m:t>
                          </m:r>
                          <m:r>
                            <a:rPr lang="en-US" altLang="zh-CN" sz="2400" i="1">
                              <a:latin typeface="Cambria Math" panose="02040503050406030204" pitchFamily="18" charset="0"/>
                              <a:ea typeface="楷体" panose="02010609060101010101" pitchFamily="49" charset="-122"/>
                              <a:cs typeface="Times New Roman" panose="02020603050405020304" pitchFamily="18" charset="0"/>
                            </a:rPr>
                            <m:t>𝜏</m:t>
                          </m:r>
                        </m:e>
                      </m:nary>
                    </m:oMath>
                  </m:oMathPara>
                </a14:m>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19951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多维热传导方程</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latin typeface="楷体" panose="02010609060101010101" pitchFamily="49" charset="-122"/>
                    <a:ea typeface="楷体" panose="02010609060101010101" pitchFamily="49" charset="-122"/>
                  </a:rPr>
                  <a:t>对上式做傅里叶逆变换，得到求解结果</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d>
                        <m:dPr>
                          <m:ctrlPr>
                            <a:rPr lang="en-US" altLang="zh-CN" i="1">
                              <a:latin typeface="Cambria Math" panose="02040503050406030204" pitchFamily="18" charset="0"/>
                              <a:ea typeface="楷体" panose="02010609060101010101" pitchFamily="49" charset="-122"/>
                            </a:rPr>
                          </m:ctrlPr>
                        </m:dPr>
                        <m:e>
                          <m:r>
                            <a:rPr lang="en-US" altLang="zh-CN" i="1">
                              <a:latin typeface="Cambria Math" panose="02040503050406030204" pitchFamily="18" charset="0"/>
                              <a:ea typeface="楷体" panose="02010609060101010101" pitchFamily="49" charset="-122"/>
                            </a:rPr>
                            <m:t>𝑥</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𝑡</m:t>
                          </m:r>
                        </m:e>
                      </m:d>
                      <m:r>
                        <a:rPr lang="en-US" altLang="zh-CN" i="1">
                          <a:latin typeface="Cambria Math" panose="02040503050406030204" pitchFamily="18" charset="0"/>
                          <a:ea typeface="楷体" panose="02010609060101010101" pitchFamily="49" charset="-122"/>
                        </a:rPr>
                        <m:t>=</m:t>
                      </m:r>
                      <m:nary>
                        <m:naryPr>
                          <m:chr m:val="∬"/>
                          <m:ctrlPr>
                            <a:rPr lang="en-US" altLang="zh-CN" i="1" smtClean="0">
                              <a:latin typeface="Cambria Math" panose="02040503050406030204" pitchFamily="18" charset="0"/>
                              <a:ea typeface="楷体" panose="02010609060101010101" pitchFamily="49" charset="-122"/>
                            </a:rPr>
                          </m:ctrlPr>
                        </m:naryPr>
                        <m:sub>
                          <m:sSup>
                            <m:sSupPr>
                              <m:ctrlPr>
                                <a:rPr lang="en-US" altLang="zh-CN" b="0" i="1" smtClean="0">
                                  <a:latin typeface="Cambria Math" panose="02040503050406030204" pitchFamily="18" charset="0"/>
                                  <a:ea typeface="楷体" panose="02010609060101010101" pitchFamily="49" charset="-122"/>
                                </a:rPr>
                              </m:ctrlPr>
                            </m:sSupPr>
                            <m:e>
                              <m:r>
                                <m:rPr>
                                  <m:brk m:alnAt="23"/>
                                </m:rPr>
                                <a:rPr lang="en-US" altLang="zh-CN" b="0" i="1" smtClean="0">
                                  <a:latin typeface="Cambria Math" panose="02040503050406030204" pitchFamily="18" charset="0"/>
                                  <a:ea typeface="楷体" panose="02010609060101010101" pitchFamily="49" charset="-122"/>
                                </a:rPr>
                                <m:t>𝑅</m:t>
                              </m:r>
                            </m:e>
                            <m:sup>
                              <m:r>
                                <m:rPr>
                                  <m:brk m:alnAt="23"/>
                                </m:rPr>
                                <a:rPr lang="en-US" altLang="zh-CN" b="0" i="1" smtClean="0">
                                  <a:latin typeface="Cambria Math" panose="02040503050406030204" pitchFamily="18" charset="0"/>
                                  <a:ea typeface="楷体" panose="02010609060101010101" pitchFamily="49" charset="-122"/>
                                </a:rPr>
                                <m:t>2</m:t>
                              </m:r>
                            </m:sup>
                          </m:sSup>
                        </m:sub>
                        <m:sup>
                          <m:r>
                            <a:rPr lang="en-US" altLang="zh-CN" b="0" i="1" smtClean="0">
                              <a:latin typeface="Cambria Math" panose="02040503050406030204" pitchFamily="18" charset="0"/>
                              <a:ea typeface="楷体" panose="02010609060101010101" pitchFamily="49" charset="-122"/>
                            </a:rPr>
                            <m:t> </m:t>
                          </m:r>
                        </m:sup>
                        <m:e>
                          <m:r>
                            <a:rPr lang="en-US" altLang="zh-CN" i="1">
                              <a:latin typeface="Cambria Math" panose="02040503050406030204" pitchFamily="18" charset="0"/>
                              <a:ea typeface="楷体" panose="02010609060101010101" pitchFamily="49" charset="-122"/>
                            </a:rPr>
                            <m:t>𝐾</m:t>
                          </m:r>
                          <m:d>
                            <m:dPr>
                              <m:ctrlPr>
                                <a:rPr lang="en-US" altLang="zh-CN" i="1">
                                  <a:latin typeface="Cambria Math" panose="02040503050406030204" pitchFamily="18" charset="0"/>
                                  <a:ea typeface="楷体" panose="02010609060101010101" pitchFamily="49" charset="-122"/>
                                </a:rPr>
                              </m:ctrlPr>
                            </m:dPr>
                            <m:e>
                              <m:r>
                                <a:rPr lang="en-US" altLang="zh-CN" i="1">
                                  <a:latin typeface="Cambria Math" panose="02040503050406030204" pitchFamily="18" charset="0"/>
                                  <a:ea typeface="楷体" panose="02010609060101010101" pitchFamily="49" charset="-122"/>
                                </a:rPr>
                                <m:t>𝑥</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𝜉</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𝑡</m:t>
                              </m:r>
                            </m:e>
                          </m:d>
                          <m:r>
                            <a:rPr lang="en-US" altLang="zh-CN" i="1">
                              <a:latin typeface="Cambria Math" panose="02040503050406030204" pitchFamily="18" charset="0"/>
                              <a:ea typeface="楷体" panose="02010609060101010101" pitchFamily="49" charset="-122"/>
                            </a:rPr>
                            <m:t>𝐾</m:t>
                          </m:r>
                          <m:d>
                            <m:dPr>
                              <m:ctrlPr>
                                <a:rPr lang="en-US" altLang="zh-CN" i="1">
                                  <a:latin typeface="Cambria Math" panose="02040503050406030204" pitchFamily="18" charset="0"/>
                                  <a:ea typeface="楷体" panose="02010609060101010101" pitchFamily="49" charset="-122"/>
                                </a:rPr>
                              </m:ctrlPr>
                            </m:dPr>
                            <m:e>
                              <m:r>
                                <a:rPr lang="en-US" altLang="zh-CN" i="1">
                                  <a:latin typeface="Cambria Math" panose="02040503050406030204" pitchFamily="18" charset="0"/>
                                  <a:ea typeface="楷体" panose="02010609060101010101" pitchFamily="49" charset="-122"/>
                                </a:rPr>
                                <m:t>𝑦</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𝜂</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𝑡</m:t>
                              </m:r>
                            </m:e>
                          </m:d>
                          <m:r>
                            <a:rPr lang="en-US" altLang="zh-CN" i="1">
                              <a:latin typeface="Cambria Math" panose="02040503050406030204" pitchFamily="18" charset="0"/>
                              <a:ea typeface="楷体" panose="02010609060101010101" pitchFamily="49" charset="-122"/>
                            </a:rPr>
                            <m:t>𝜑</m:t>
                          </m:r>
                          <m:d>
                            <m:dPr>
                              <m:ctrlPr>
                                <a:rPr lang="en-US" altLang="zh-CN" i="1">
                                  <a:latin typeface="Cambria Math" panose="02040503050406030204" pitchFamily="18" charset="0"/>
                                  <a:ea typeface="楷体" panose="02010609060101010101" pitchFamily="49" charset="-122"/>
                                </a:rPr>
                              </m:ctrlPr>
                            </m:dPr>
                            <m:e>
                              <m:r>
                                <a:rPr lang="en-US" altLang="zh-CN" i="1">
                                  <a:latin typeface="Cambria Math" panose="02040503050406030204" pitchFamily="18" charset="0"/>
                                  <a:ea typeface="楷体" panose="02010609060101010101" pitchFamily="49" charset="-122"/>
                                </a:rPr>
                                <m:t>𝜉</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𝜂</m:t>
                              </m:r>
                            </m:e>
                          </m:d>
                          <m:r>
                            <a:rPr lang="en-US" altLang="zh-CN" i="1">
                              <a:latin typeface="Cambria Math" panose="02040503050406030204" pitchFamily="18" charset="0"/>
                              <a:ea typeface="楷体" panose="02010609060101010101" pitchFamily="49" charset="-122"/>
                            </a:rPr>
                            <m:t>𝑑</m:t>
                          </m:r>
                          <m:r>
                            <a:rPr lang="en-US" altLang="zh-CN" i="1">
                              <a:latin typeface="Cambria Math" panose="02040503050406030204" pitchFamily="18" charset="0"/>
                              <a:ea typeface="楷体" panose="02010609060101010101" pitchFamily="49" charset="-122"/>
                            </a:rPr>
                            <m:t>𝜉</m:t>
                          </m:r>
                          <m:r>
                            <a:rPr lang="en-US" altLang="zh-CN" i="1">
                              <a:latin typeface="Cambria Math" panose="02040503050406030204" pitchFamily="18" charset="0"/>
                              <a:ea typeface="楷体" panose="02010609060101010101" pitchFamily="49" charset="-122"/>
                            </a:rPr>
                            <m:t>𝑑</m:t>
                          </m:r>
                          <m:r>
                            <a:rPr lang="en-US" altLang="zh-CN" i="1">
                              <a:latin typeface="Cambria Math" panose="02040503050406030204" pitchFamily="18" charset="0"/>
                              <a:ea typeface="楷体" panose="02010609060101010101" pitchFamily="49" charset="-122"/>
                            </a:rPr>
                            <m:t>𝜂</m:t>
                          </m:r>
                        </m:e>
                      </m:nary>
                    </m:oMath>
                  </m:oMathPara>
                </a14:m>
                <a:endParaRPr lang="en-US" altLang="zh-CN" i="1"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楷体" panose="02010609060101010101" pitchFamily="49" charset="-122"/>
                        </a:rPr>
                        <m:t>+</m:t>
                      </m:r>
                      <m:nary>
                        <m:naryPr>
                          <m:ctrlPr>
                            <a:rPr lang="en-US" altLang="zh-CN" i="1">
                              <a:latin typeface="Cambria Math" panose="02040503050406030204" pitchFamily="18" charset="0"/>
                              <a:ea typeface="楷体" panose="02010609060101010101" pitchFamily="49" charset="-122"/>
                            </a:rPr>
                          </m:ctrlPr>
                        </m:naryPr>
                        <m:sub>
                          <m:r>
                            <m:rPr>
                              <m:brk m:alnAt="23"/>
                            </m:rPr>
                            <a:rPr lang="en-US" altLang="zh-CN" i="1">
                              <a:latin typeface="Cambria Math" panose="02040503050406030204" pitchFamily="18" charset="0"/>
                              <a:ea typeface="楷体" panose="02010609060101010101" pitchFamily="49" charset="-122"/>
                            </a:rPr>
                            <m:t>0</m:t>
                          </m:r>
                        </m:sub>
                        <m:sup>
                          <m:r>
                            <a:rPr lang="en-US" altLang="zh-CN" i="1">
                              <a:latin typeface="Cambria Math" panose="02040503050406030204" pitchFamily="18" charset="0"/>
                              <a:ea typeface="楷体" panose="02010609060101010101" pitchFamily="49" charset="-122"/>
                            </a:rPr>
                            <m:t>𝑡</m:t>
                          </m:r>
                        </m:sup>
                        <m:e>
                          <m:d>
                            <m:dPr>
                              <m:ctrlPr>
                                <a:rPr lang="en-US" altLang="zh-CN" i="1">
                                  <a:latin typeface="Cambria Math" panose="02040503050406030204" pitchFamily="18" charset="0"/>
                                  <a:ea typeface="楷体" panose="02010609060101010101" pitchFamily="49" charset="-122"/>
                                </a:rPr>
                              </m:ctrlPr>
                            </m:dPr>
                            <m:e>
                              <m:nary>
                                <m:naryPr>
                                  <m:chr m:val="∬"/>
                                  <m:ctrlPr>
                                    <a:rPr lang="en-US" altLang="zh-CN" i="1" smtClean="0">
                                      <a:latin typeface="Cambria Math" panose="02040503050406030204" pitchFamily="18" charset="0"/>
                                      <a:ea typeface="楷体" panose="02010609060101010101" pitchFamily="49" charset="-122"/>
                                    </a:rPr>
                                  </m:ctrlPr>
                                </m:naryPr>
                                <m:sub>
                                  <m:sSup>
                                    <m:sSupPr>
                                      <m:ctrlPr>
                                        <a:rPr lang="en-US" altLang="zh-CN" b="0" i="1" smtClean="0">
                                          <a:latin typeface="Cambria Math" panose="02040503050406030204" pitchFamily="18" charset="0"/>
                                          <a:ea typeface="楷体" panose="02010609060101010101" pitchFamily="49" charset="-122"/>
                                        </a:rPr>
                                      </m:ctrlPr>
                                    </m:sSupPr>
                                    <m:e>
                                      <m:r>
                                        <m:rPr>
                                          <m:brk m:alnAt="23"/>
                                        </m:rPr>
                                        <a:rPr lang="en-US" altLang="zh-CN" b="0" i="1" smtClean="0">
                                          <a:latin typeface="Cambria Math" panose="02040503050406030204" pitchFamily="18" charset="0"/>
                                          <a:ea typeface="楷体" panose="02010609060101010101" pitchFamily="49" charset="-122"/>
                                        </a:rPr>
                                        <m:t>𝑅</m:t>
                                      </m:r>
                                    </m:e>
                                    <m:sup>
                                      <m:r>
                                        <m:rPr>
                                          <m:brk m:alnAt="23"/>
                                        </m:rPr>
                                        <a:rPr lang="en-US" altLang="zh-CN" b="0" i="1" smtClean="0">
                                          <a:latin typeface="Cambria Math" panose="02040503050406030204" pitchFamily="18" charset="0"/>
                                          <a:ea typeface="楷体" panose="02010609060101010101" pitchFamily="49" charset="-122"/>
                                        </a:rPr>
                                        <m:t>2</m:t>
                                      </m:r>
                                    </m:sup>
                                  </m:sSup>
                                </m:sub>
                                <m:sup>
                                  <m:r>
                                    <a:rPr lang="en-US" altLang="zh-CN" b="0" i="1" smtClean="0">
                                      <a:latin typeface="Cambria Math" panose="02040503050406030204" pitchFamily="18" charset="0"/>
                                      <a:ea typeface="楷体" panose="02010609060101010101" pitchFamily="49" charset="-122"/>
                                    </a:rPr>
                                    <m:t> </m:t>
                                  </m:r>
                                </m:sup>
                                <m:e>
                                  <m:r>
                                    <a:rPr lang="en-US" altLang="zh-CN" i="1">
                                      <a:latin typeface="Cambria Math" panose="02040503050406030204" pitchFamily="18" charset="0"/>
                                      <a:ea typeface="楷体" panose="02010609060101010101" pitchFamily="49" charset="-122"/>
                                    </a:rPr>
                                    <m:t>𝐾</m:t>
                                  </m:r>
                                  <m:d>
                                    <m:dPr>
                                      <m:ctrlPr>
                                        <a:rPr lang="en-US" altLang="zh-CN" i="1">
                                          <a:latin typeface="Cambria Math" panose="02040503050406030204" pitchFamily="18" charset="0"/>
                                          <a:ea typeface="楷体" panose="02010609060101010101" pitchFamily="49" charset="-122"/>
                                        </a:rPr>
                                      </m:ctrlPr>
                                    </m:dPr>
                                    <m:e>
                                      <m:r>
                                        <a:rPr lang="en-US" altLang="zh-CN" i="1">
                                          <a:latin typeface="Cambria Math" panose="02040503050406030204" pitchFamily="18" charset="0"/>
                                          <a:ea typeface="楷体" panose="02010609060101010101" pitchFamily="49" charset="-122"/>
                                        </a:rPr>
                                        <m:t>𝑥</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𝜉</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𝜏</m:t>
                                      </m:r>
                                    </m:e>
                                  </m:d>
                                  <m:r>
                                    <a:rPr lang="en-US" altLang="zh-CN" i="1">
                                      <a:latin typeface="Cambria Math" panose="02040503050406030204" pitchFamily="18" charset="0"/>
                                      <a:ea typeface="楷体" panose="02010609060101010101" pitchFamily="49" charset="-122"/>
                                    </a:rPr>
                                    <m:t>𝐾</m:t>
                                  </m:r>
                                  <m:d>
                                    <m:dPr>
                                      <m:ctrlPr>
                                        <a:rPr lang="en-US" altLang="zh-CN" i="1">
                                          <a:latin typeface="Cambria Math" panose="02040503050406030204" pitchFamily="18" charset="0"/>
                                          <a:ea typeface="楷体" panose="02010609060101010101" pitchFamily="49" charset="-122"/>
                                        </a:rPr>
                                      </m:ctrlPr>
                                    </m:dPr>
                                    <m:e>
                                      <m:r>
                                        <a:rPr lang="en-US" altLang="zh-CN" i="1">
                                          <a:latin typeface="Cambria Math" panose="02040503050406030204" pitchFamily="18" charset="0"/>
                                          <a:ea typeface="楷体" panose="02010609060101010101" pitchFamily="49" charset="-122"/>
                                        </a:rPr>
                                        <m:t>𝑦</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𝜂</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𝜏</m:t>
                                      </m:r>
                                    </m:e>
                                  </m:d>
                                  <m:r>
                                    <a:rPr lang="en-US" altLang="zh-CN" i="1">
                                      <a:latin typeface="Cambria Math" panose="02040503050406030204" pitchFamily="18" charset="0"/>
                                      <a:ea typeface="楷体" panose="02010609060101010101" pitchFamily="49" charset="-122"/>
                                    </a:rPr>
                                    <m:t>𝑓</m:t>
                                  </m:r>
                                  <m:d>
                                    <m:dPr>
                                      <m:ctrlPr>
                                        <a:rPr lang="en-US" altLang="zh-CN" i="1">
                                          <a:latin typeface="Cambria Math" panose="02040503050406030204" pitchFamily="18" charset="0"/>
                                          <a:ea typeface="楷体" panose="02010609060101010101" pitchFamily="49" charset="-122"/>
                                        </a:rPr>
                                      </m:ctrlPr>
                                    </m:dPr>
                                    <m:e>
                                      <m:r>
                                        <a:rPr lang="en-US" altLang="zh-CN" i="1">
                                          <a:latin typeface="Cambria Math" panose="02040503050406030204" pitchFamily="18" charset="0"/>
                                          <a:ea typeface="楷体" panose="02010609060101010101" pitchFamily="49" charset="-122"/>
                                        </a:rPr>
                                        <m:t>𝜉</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𝜂</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𝜏</m:t>
                                      </m:r>
                                    </m:e>
                                  </m:d>
                                  <m:r>
                                    <a:rPr lang="en-US" altLang="zh-CN" i="1">
                                      <a:latin typeface="Cambria Math" panose="02040503050406030204" pitchFamily="18" charset="0"/>
                                      <a:ea typeface="楷体" panose="02010609060101010101" pitchFamily="49" charset="-122"/>
                                    </a:rPr>
                                    <m:t>𝑑</m:t>
                                  </m:r>
                                  <m:r>
                                    <a:rPr lang="en-US" altLang="zh-CN" i="1">
                                      <a:latin typeface="Cambria Math" panose="02040503050406030204" pitchFamily="18" charset="0"/>
                                      <a:ea typeface="楷体" panose="02010609060101010101" pitchFamily="49" charset="-122"/>
                                    </a:rPr>
                                    <m:t>𝜉</m:t>
                                  </m:r>
                                  <m:r>
                                    <a:rPr lang="en-US" altLang="zh-CN" i="1">
                                      <a:latin typeface="Cambria Math" panose="02040503050406030204" pitchFamily="18" charset="0"/>
                                      <a:ea typeface="楷体" panose="02010609060101010101" pitchFamily="49" charset="-122"/>
                                    </a:rPr>
                                    <m:t>𝑑</m:t>
                                  </m:r>
                                  <m:r>
                                    <a:rPr lang="en-US" altLang="zh-CN" i="1">
                                      <a:latin typeface="Cambria Math" panose="02040503050406030204" pitchFamily="18" charset="0"/>
                                      <a:ea typeface="楷体" panose="02010609060101010101" pitchFamily="49" charset="-122"/>
                                    </a:rPr>
                                    <m:t>𝜂</m:t>
                                  </m:r>
                                </m:e>
                              </m:nary>
                            </m:e>
                          </m:d>
                        </m:e>
                      </m:nary>
                      <m:r>
                        <a:rPr lang="en-US" altLang="zh-CN" i="1">
                          <a:latin typeface="Cambria Math" panose="02040503050406030204" pitchFamily="18" charset="0"/>
                          <a:ea typeface="楷体" panose="02010609060101010101" pitchFamily="49" charset="-122"/>
                        </a:rPr>
                        <m:t>𝑑</m:t>
                      </m:r>
                      <m:r>
                        <a:rPr lang="en-US" altLang="zh-CN" i="1">
                          <a:latin typeface="Cambria Math" panose="02040503050406030204" pitchFamily="18" charset="0"/>
                          <a:ea typeface="楷体" panose="02010609060101010101" pitchFamily="49" charset="-122"/>
                        </a:rPr>
                        <m:t>𝜏</m:t>
                      </m:r>
                    </m:oMath>
                  </m:oMathPara>
                </a14:m>
                <a:endParaRPr lang="en-US" altLang="zh-CN" dirty="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可以看出，相比波动方程，热传导方程在不同维数下并没有本质的差别</a:t>
                </a:r>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391" t="-2381" r="-1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902784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位势方程</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a:xfrm>
            <a:off x="628650" y="4845839"/>
            <a:ext cx="7886700" cy="988275"/>
          </a:xfrm>
        </p:spPr>
        <p:txBody>
          <a:bodyPr/>
          <a:lstStyle/>
          <a:p>
            <a:r>
              <a:rPr lang="zh-CN" altLang="en-US" dirty="0" smtClean="0">
                <a:latin typeface="楷体" panose="02010609060101010101" pitchFamily="49" charset="-122"/>
                <a:ea typeface="楷体" panose="02010609060101010101" pitchFamily="49" charset="-122"/>
              </a:rPr>
              <a:t>来源：静电场的麦克斯韦方程组，弹性力学的平衡方程</a:t>
            </a:r>
            <a:endParaRPr lang="zh-CN" altLang="en-US" dirty="0">
              <a:latin typeface="楷体" panose="02010609060101010101" pitchFamily="49" charset="-122"/>
              <a:ea typeface="楷体" panose="02010609060101010101" pitchFamily="49" charset="-122"/>
            </a:endParaRPr>
          </a:p>
        </p:txBody>
      </p:sp>
      <p:sp>
        <p:nvSpPr>
          <p:cNvPr id="4" name="椭圆 3"/>
          <p:cNvSpPr/>
          <p:nvPr/>
        </p:nvSpPr>
        <p:spPr>
          <a:xfrm>
            <a:off x="873198" y="1993716"/>
            <a:ext cx="2806996" cy="18924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flipH="1" flipV="1">
            <a:off x="820036" y="2232837"/>
            <a:ext cx="520995" cy="34024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817378" y="3153197"/>
            <a:ext cx="523653" cy="29180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flipV="1">
            <a:off x="628650" y="2785730"/>
            <a:ext cx="587449" cy="5187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1471281" y="3462227"/>
            <a:ext cx="321634" cy="51533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2446818" y="3573245"/>
            <a:ext cx="79743" cy="52462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978445" y="3445003"/>
            <a:ext cx="414670" cy="49701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3274827" y="3197796"/>
            <a:ext cx="642954" cy="30129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385016" y="2707584"/>
            <a:ext cx="694531" cy="16858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3084767" y="2019645"/>
            <a:ext cx="404041" cy="43895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1500518" y="1786060"/>
            <a:ext cx="244551" cy="59983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2074678" y="1690689"/>
            <a:ext cx="85059" cy="59556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2670099" y="1724144"/>
            <a:ext cx="148856" cy="59983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1762452" y="2530990"/>
            <a:ext cx="108000" cy="10800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283442" y="2424655"/>
            <a:ext cx="108000" cy="108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187760" y="2849965"/>
            <a:ext cx="108000" cy="10800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676850" y="2722374"/>
            <a:ext cx="108000" cy="10800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517906" y="2966924"/>
            <a:ext cx="108000" cy="108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953840" y="3158310"/>
            <a:ext cx="108000" cy="10800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2379136" y="3232737"/>
            <a:ext cx="108000" cy="108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740646" y="3009456"/>
            <a:ext cx="108000" cy="1080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p:cNvSpPr txBox="1"/>
              <p:nvPr/>
            </p:nvSpPr>
            <p:spPr>
              <a:xfrm>
                <a:off x="5325403" y="1580383"/>
                <a:ext cx="170687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𝐸</m:t>
                      </m:r>
                      <m:r>
                        <a:rPr lang="en-US" altLang="zh-CN" sz="2800" b="0" i="1" smtClean="0">
                          <a:latin typeface="Cambria Math" panose="02040503050406030204" pitchFamily="18" charset="0"/>
                        </a:rPr>
                        <m:t>=</m:t>
                      </m:r>
                      <m:r>
                        <a:rPr lang="en-US" altLang="zh-CN" sz="2800" b="0" i="0" smtClean="0">
                          <a:latin typeface="Cambria Math" panose="02040503050406030204" pitchFamily="18" charset="0"/>
                        </a:rPr>
                        <m:t>−</m:t>
                      </m:r>
                      <m:r>
                        <a:rPr lang="en-US" altLang="zh-CN" sz="2800" b="0" i="0" smtClean="0">
                          <a:latin typeface="Cambria Math" panose="02040503050406030204" pitchFamily="18" charset="0"/>
                        </a:rPr>
                        <m:t>𝛻</m:t>
                      </m:r>
                      <m:r>
                        <a:rPr lang="en-US" altLang="zh-CN" sz="2800" b="0" i="1" smtClean="0">
                          <a:latin typeface="Cambria Math" panose="02040503050406030204" pitchFamily="18" charset="0"/>
                        </a:rPr>
                        <m:t>𝑈</m:t>
                      </m:r>
                    </m:oMath>
                  </m:oMathPara>
                </a14:m>
                <a:endParaRPr lang="zh-CN" altLang="en-US" sz="28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5325403" y="1580383"/>
                <a:ext cx="1706878" cy="52322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4061633" y="2050949"/>
                <a:ext cx="4541564" cy="12357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0" smtClean="0">
                          <a:latin typeface="Cambria Math" panose="02040503050406030204" pitchFamily="18" charset="0"/>
                        </a:rPr>
                        <m:t>𝛻</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𝐸</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𝜀</m:t>
                          </m:r>
                        </m:e>
                        <m:sub>
                          <m:r>
                            <a:rPr lang="en-US" altLang="zh-CN" sz="2800" b="0" i="1" smtClean="0">
                              <a:latin typeface="Cambria Math" panose="02040503050406030204" pitchFamily="18" charset="0"/>
                            </a:rPr>
                            <m:t>0</m:t>
                          </m:r>
                        </m:sub>
                      </m:sSub>
                      <m:d>
                        <m:dPr>
                          <m:ctrlPr>
                            <a:rPr lang="en-US" altLang="zh-CN" sz="2800" b="0" i="1" smtClean="0">
                              <a:latin typeface="Cambria Math" panose="02040503050406030204" pitchFamily="18" charset="0"/>
                            </a:rPr>
                          </m:ctrlPr>
                        </m:dPr>
                        <m:e>
                          <m:nary>
                            <m:naryPr>
                              <m:chr m:val="∑"/>
                              <m:subHide m:val="on"/>
                              <m:supHide m:val="on"/>
                              <m:ctrlPr>
                                <a:rPr lang="en-US" altLang="zh-CN" sz="2800" i="1">
                                  <a:latin typeface="Cambria Math" panose="02040503050406030204" pitchFamily="18" charset="0"/>
                                </a:rPr>
                              </m:ctrlPr>
                            </m:naryPr>
                            <m:sub/>
                            <m:sup/>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𝑞</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𝛿</m:t>
                              </m:r>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e>
                          </m:nary>
                        </m:e>
                      </m:d>
                    </m:oMath>
                  </m:oMathPara>
                </a14:m>
                <a:endParaRPr lang="zh-CN" altLang="en-US" sz="2800" dirty="0"/>
              </a:p>
            </p:txBody>
          </p:sp>
        </mc:Choice>
        <mc:Fallback xmlns="">
          <p:sp>
            <p:nvSpPr>
              <p:cNvPr id="28" name="文本框 27"/>
              <p:cNvSpPr txBox="1">
                <a:spLocks noRot="1" noChangeAspect="1" noMove="1" noResize="1" noEditPoints="1" noAdjustHandles="1" noChangeArrowheads="1" noChangeShapeType="1" noTextEdit="1"/>
              </p:cNvSpPr>
              <p:nvPr/>
            </p:nvSpPr>
            <p:spPr>
              <a:xfrm>
                <a:off x="4061633" y="2050949"/>
                <a:ext cx="4541564" cy="123578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3596304" y="3429962"/>
                <a:ext cx="5336013" cy="12357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800" b="0" i="0" smtClean="0">
                          <a:latin typeface="Cambria Math" panose="02040503050406030204" pitchFamily="18" charset="0"/>
                        </a:rPr>
                        <m:t>𝛻</m:t>
                      </m:r>
                      <m:r>
                        <a:rPr lang="en-US" altLang="zh-CN" sz="2800" b="0" i="1" smtClean="0">
                          <a:latin typeface="Cambria Math" panose="02040503050406030204" pitchFamily="18" charset="0"/>
                        </a:rPr>
                        <m:t>⋅(</m:t>
                      </m:r>
                      <m:r>
                        <a:rPr lang="en-US" altLang="zh-CN" sz="2800" b="0" i="0" smtClean="0">
                          <a:latin typeface="Cambria Math" panose="02040503050406030204" pitchFamily="18" charset="0"/>
                        </a:rPr>
                        <m:t>𝛻</m:t>
                      </m:r>
                      <m:r>
                        <a:rPr lang="en-US" altLang="zh-CN" sz="2800" b="0" i="1" smtClean="0">
                          <a:latin typeface="Cambria Math" panose="02040503050406030204" pitchFamily="18" charset="0"/>
                        </a:rPr>
                        <m:t>𝑈</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𝜀</m:t>
                          </m:r>
                        </m:e>
                        <m:sub>
                          <m:r>
                            <a:rPr lang="en-US" altLang="zh-CN" sz="2800" b="0" i="1" smtClean="0">
                              <a:latin typeface="Cambria Math" panose="02040503050406030204" pitchFamily="18" charset="0"/>
                            </a:rPr>
                            <m:t>0</m:t>
                          </m:r>
                        </m:sub>
                      </m:sSub>
                      <m:d>
                        <m:dPr>
                          <m:ctrlPr>
                            <a:rPr lang="en-US" altLang="zh-CN" sz="2800" b="0" i="1" smtClean="0">
                              <a:latin typeface="Cambria Math" panose="02040503050406030204" pitchFamily="18" charset="0"/>
                            </a:rPr>
                          </m:ctrlPr>
                        </m:dPr>
                        <m:e>
                          <m:nary>
                            <m:naryPr>
                              <m:chr m:val="∑"/>
                              <m:subHide m:val="on"/>
                              <m:supHide m:val="on"/>
                              <m:ctrlPr>
                                <a:rPr lang="en-US" altLang="zh-CN" sz="2800" i="1">
                                  <a:latin typeface="Cambria Math" panose="02040503050406030204" pitchFamily="18" charset="0"/>
                                </a:rPr>
                              </m:ctrlPr>
                            </m:naryPr>
                            <m:sub/>
                            <m:sup/>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𝑞</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𝛿</m:t>
                              </m:r>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e>
                          </m:nary>
                        </m:e>
                      </m:d>
                    </m:oMath>
                  </m:oMathPara>
                </a14:m>
                <a:endParaRPr lang="zh-CN" altLang="en-US" sz="2800" dirty="0"/>
              </a:p>
            </p:txBody>
          </p:sp>
        </mc:Choice>
        <mc:Fallback xmlns="">
          <p:sp>
            <p:nvSpPr>
              <p:cNvPr id="29" name="文本框 28"/>
              <p:cNvSpPr txBox="1">
                <a:spLocks noRot="1" noChangeAspect="1" noMove="1" noResize="1" noEditPoints="1" noAdjustHandles="1" noChangeArrowheads="1" noChangeShapeType="1" noTextEdit="1"/>
              </p:cNvSpPr>
              <p:nvPr/>
            </p:nvSpPr>
            <p:spPr>
              <a:xfrm>
                <a:off x="3596304" y="3429962"/>
                <a:ext cx="5336013" cy="1235788"/>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24055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位势方程的基本解</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3997841"/>
                <a:ext cx="7886700" cy="2179121"/>
              </a:xfrm>
            </p:spPr>
            <p:txBody>
              <a:bodyPr/>
              <a:lstStyle/>
              <a:p>
                <a:r>
                  <a:rPr lang="zh-CN" altLang="en-US" dirty="0" smtClean="0">
                    <a:latin typeface="楷体" panose="02010609060101010101" pitchFamily="49" charset="-122"/>
                    <a:ea typeface="楷体" panose="02010609060101010101" pitchFamily="49" charset="-122"/>
                  </a:rPr>
                  <a:t>二维位势方程：</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m:t>
                              </m:r>
                            </m:e>
                            <m:sup>
                              <m:r>
                                <a:rPr lang="en-US" altLang="zh-CN" i="1">
                                  <a:latin typeface="Cambria Math" panose="02040503050406030204" pitchFamily="18" charset="0"/>
                                  <a:ea typeface="楷体" panose="02010609060101010101" pitchFamily="49" charset="-122"/>
                                </a:rPr>
                                <m:t>2</m:t>
                              </m:r>
                            </m:sup>
                          </m:sSup>
                          <m:r>
                            <a:rPr lang="en-US" altLang="zh-CN" i="1">
                              <a:latin typeface="Cambria Math" panose="02040503050406030204" pitchFamily="18" charset="0"/>
                              <a:ea typeface="楷体" panose="02010609060101010101" pitchFamily="49" charset="-122"/>
                            </a:rPr>
                            <m:t>𝑢</m:t>
                          </m:r>
                        </m:num>
                        <m:den>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𝑥</m:t>
                              </m:r>
                            </m:e>
                            <m:sup>
                              <m:r>
                                <a:rPr lang="en-US" altLang="zh-CN" i="1">
                                  <a:latin typeface="Cambria Math" panose="02040503050406030204" pitchFamily="18" charset="0"/>
                                  <a:ea typeface="楷体" panose="02010609060101010101" pitchFamily="49" charset="-122"/>
                                </a:rPr>
                                <m:t>2</m:t>
                              </m:r>
                            </m:sup>
                          </m:sSup>
                        </m:den>
                      </m:f>
                      <m:r>
                        <a:rPr lang="en-US" altLang="zh-CN" i="1">
                          <a:latin typeface="Cambria Math" panose="02040503050406030204" pitchFamily="18" charset="0"/>
                          <a:ea typeface="楷体" panose="02010609060101010101" pitchFamily="49" charset="-122"/>
                        </a:rPr>
                        <m:t>+</m:t>
                      </m:r>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m:t>
                              </m:r>
                            </m:e>
                            <m:sup>
                              <m:r>
                                <a:rPr lang="en-US" altLang="zh-CN" i="1">
                                  <a:latin typeface="Cambria Math" panose="02040503050406030204" pitchFamily="18" charset="0"/>
                                  <a:ea typeface="楷体" panose="02010609060101010101" pitchFamily="49" charset="-122"/>
                                </a:rPr>
                                <m:t>2</m:t>
                              </m:r>
                            </m:sup>
                          </m:sSup>
                          <m:r>
                            <a:rPr lang="en-US" altLang="zh-CN" i="1">
                              <a:latin typeface="Cambria Math" panose="02040503050406030204" pitchFamily="18" charset="0"/>
                              <a:ea typeface="楷体" panose="02010609060101010101" pitchFamily="49" charset="-122"/>
                            </a:rPr>
                            <m:t>𝑢</m:t>
                          </m:r>
                        </m:num>
                        <m:den>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𝑦</m:t>
                              </m:r>
                            </m:e>
                            <m:sup>
                              <m:r>
                                <a:rPr lang="en-US" altLang="zh-CN" i="1">
                                  <a:latin typeface="Cambria Math" panose="02040503050406030204" pitchFamily="18" charset="0"/>
                                  <a:ea typeface="楷体" panose="02010609060101010101" pitchFamily="49" charset="-122"/>
                                </a:rPr>
                                <m:t>2</m:t>
                              </m:r>
                            </m:sup>
                          </m:sSup>
                        </m:den>
                      </m:f>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𝛿</m:t>
                      </m:r>
                      <m:d>
                        <m:dPr>
                          <m:ctrlPr>
                            <a:rPr lang="en-US" altLang="zh-CN" i="1">
                              <a:latin typeface="Cambria Math" panose="02040503050406030204" pitchFamily="18" charset="0"/>
                              <a:ea typeface="楷体" panose="02010609060101010101" pitchFamily="49" charset="-122"/>
                            </a:rPr>
                          </m:ctrlPr>
                        </m:dPr>
                        <m:e>
                          <m:r>
                            <a:rPr lang="en-US" altLang="zh-CN" i="1">
                              <a:latin typeface="Cambria Math" panose="02040503050406030204" pitchFamily="18" charset="0"/>
                              <a:ea typeface="楷体" panose="02010609060101010101" pitchFamily="49" charset="-122"/>
                            </a:rPr>
                            <m:t>𝑥</m:t>
                          </m:r>
                          <m:r>
                            <a:rPr lang="en-US" altLang="zh-CN" i="1">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𝑥</m:t>
                              </m:r>
                            </m:e>
                            <m:sub>
                              <m:r>
                                <a:rPr lang="en-US" altLang="zh-CN" i="1">
                                  <a:latin typeface="Cambria Math" panose="02040503050406030204" pitchFamily="18" charset="0"/>
                                  <a:ea typeface="楷体" panose="02010609060101010101" pitchFamily="49" charset="-122"/>
                                </a:rPr>
                                <m:t>0</m:t>
                              </m:r>
                            </m:sub>
                          </m:sSub>
                        </m:e>
                      </m:d>
                      <m:r>
                        <a:rPr lang="en-US" altLang="zh-CN" i="1">
                          <a:latin typeface="Cambria Math" panose="02040503050406030204" pitchFamily="18" charset="0"/>
                          <a:ea typeface="楷体" panose="02010609060101010101" pitchFamily="49" charset="-122"/>
                        </a:rPr>
                        <m:t>𝛿</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𝑦</m:t>
                      </m:r>
                      <m:r>
                        <a:rPr lang="en-US" altLang="zh-CN" i="1">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𝑦</m:t>
                          </m:r>
                        </m:e>
                        <m:sub>
                          <m:r>
                            <a:rPr lang="en-US" altLang="zh-CN" i="1">
                              <a:latin typeface="Cambria Math" panose="02040503050406030204" pitchFamily="18" charset="0"/>
                              <a:ea typeface="楷体" panose="02010609060101010101" pitchFamily="49" charset="-122"/>
                            </a:rPr>
                            <m:t>0</m:t>
                          </m:r>
                        </m:sub>
                      </m:sSub>
                      <m:r>
                        <a:rPr lang="en-US" altLang="zh-CN" i="1">
                          <a:latin typeface="Cambria Math" panose="02040503050406030204" pitchFamily="18" charset="0"/>
                          <a:ea typeface="楷体" panose="02010609060101010101" pitchFamily="49" charset="-122"/>
                        </a:rPr>
                        <m:t>)</m:t>
                      </m:r>
                    </m:oMath>
                  </m:oMathPara>
                </a14:m>
                <a:endParaRPr lang="zh-CN" altLang="en-US"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楷体" panose="02010609060101010101" pitchFamily="49" charset="-122"/>
                        </a:rPr>
                        <m:t>𝑢</m:t>
                      </m:r>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1</m:t>
                          </m:r>
                        </m:num>
                        <m:den>
                          <m:r>
                            <a:rPr lang="en-US" altLang="zh-CN" b="0" i="1" smtClean="0">
                              <a:latin typeface="Cambria Math" panose="02040503050406030204" pitchFamily="18" charset="0"/>
                              <a:ea typeface="楷体" panose="02010609060101010101" pitchFamily="49" charset="-122"/>
                            </a:rPr>
                            <m:t>2</m:t>
                          </m:r>
                          <m:r>
                            <a:rPr lang="en-US" altLang="zh-CN" b="0" i="1" smtClean="0">
                              <a:latin typeface="Cambria Math" panose="02040503050406030204" pitchFamily="18" charset="0"/>
                              <a:ea typeface="楷体" panose="02010609060101010101" pitchFamily="49" charset="-122"/>
                            </a:rPr>
                            <m:t>𝜋</m:t>
                          </m:r>
                        </m:den>
                      </m:f>
                      <m:func>
                        <m:funcPr>
                          <m:ctrlPr>
                            <a:rPr lang="en-US" altLang="zh-CN" b="0" i="1" smtClean="0">
                              <a:latin typeface="Cambria Math" panose="02040503050406030204" pitchFamily="18" charset="0"/>
                              <a:ea typeface="楷体" panose="02010609060101010101" pitchFamily="49" charset="-122"/>
                            </a:rPr>
                          </m:ctrlPr>
                        </m:funcPr>
                        <m:fName>
                          <m:r>
                            <m:rPr>
                              <m:sty m:val="p"/>
                            </m:rPr>
                            <a:rPr lang="en-US" altLang="zh-CN" b="0" i="0" smtClean="0">
                              <a:latin typeface="Cambria Math" panose="02040503050406030204" pitchFamily="18" charset="0"/>
                              <a:ea typeface="楷体" panose="02010609060101010101" pitchFamily="49" charset="-122"/>
                            </a:rPr>
                            <m:t>ln</m:t>
                          </m:r>
                        </m:fName>
                        <m:e>
                          <m:rad>
                            <m:radPr>
                              <m:degHide m:val="on"/>
                              <m:ctrlPr>
                                <a:rPr lang="en-US" altLang="zh-CN" b="0" i="1" smtClean="0">
                                  <a:latin typeface="Cambria Math" panose="02040503050406030204" pitchFamily="18" charset="0"/>
                                  <a:ea typeface="楷体" panose="02010609060101010101" pitchFamily="49" charset="-122"/>
                                </a:rPr>
                              </m:ctrlPr>
                            </m:radPr>
                            <m:deg/>
                            <m:e>
                              <m:sSup>
                                <m:sSupPr>
                                  <m:ctrlPr>
                                    <a:rPr lang="en-US" altLang="zh-CN" b="0" i="1" smtClean="0">
                                      <a:latin typeface="Cambria Math" panose="02040503050406030204" pitchFamily="18" charset="0"/>
                                      <a:ea typeface="楷体" panose="02010609060101010101" pitchFamily="49" charset="-122"/>
                                    </a:rPr>
                                  </m:ctrlPr>
                                </m:sSupPr>
                                <m:e>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𝑥</m:t>
                                          </m:r>
                                        </m:e>
                                        <m:sub>
                                          <m:r>
                                            <a:rPr lang="en-US" altLang="zh-CN" b="0" i="1" smtClean="0">
                                              <a:latin typeface="Cambria Math" panose="02040503050406030204" pitchFamily="18" charset="0"/>
                                              <a:ea typeface="楷体" panose="02010609060101010101" pitchFamily="49" charset="-122"/>
                                            </a:rPr>
                                            <m:t>0</m:t>
                                          </m:r>
                                        </m:sub>
                                      </m:sSub>
                                    </m:e>
                                  </m:d>
                                </m:e>
                                <m:sup>
                                  <m:r>
                                    <a:rPr lang="en-US" altLang="zh-CN" b="0" i="1" smtClean="0">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𝑦</m:t>
                                          </m:r>
                                        </m:e>
                                        <m:sub>
                                          <m:r>
                                            <a:rPr lang="en-US" altLang="zh-CN" b="0" i="1" smtClean="0">
                                              <a:latin typeface="Cambria Math" panose="02040503050406030204" pitchFamily="18" charset="0"/>
                                              <a:ea typeface="楷体" panose="02010609060101010101" pitchFamily="49" charset="-122"/>
                                            </a:rPr>
                                            <m:t>0</m:t>
                                          </m:r>
                                        </m:sub>
                                      </m:sSub>
                                    </m:e>
                                  </m:d>
                                </m:e>
                                <m:sup>
                                  <m:r>
                                    <a:rPr lang="en-US" altLang="zh-CN" b="0" i="1" smtClean="0">
                                      <a:latin typeface="Cambria Math" panose="02040503050406030204" pitchFamily="18" charset="0"/>
                                      <a:ea typeface="楷体" panose="02010609060101010101" pitchFamily="49" charset="-122"/>
                                    </a:rPr>
                                    <m:t>2</m:t>
                                  </m:r>
                                </m:sup>
                              </m:sSup>
                            </m:e>
                          </m:rad>
                        </m:e>
                      </m:func>
                    </m:oMath>
                  </m:oMathPara>
                </a14:m>
                <a:endParaRPr lang="en-US" altLang="zh-CN" dirty="0" smtClean="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a:p>
                <a:endParaRPr lang="en-US" altLang="zh-CN" dirty="0" smtClean="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3997841"/>
                <a:ext cx="7886700" cy="2179121"/>
              </a:xfrm>
              <a:blipFill>
                <a:blip r:embed="rId2"/>
                <a:stretch>
                  <a:fillRect l="-1391" t="-5042"/>
                </a:stretch>
              </a:blipFill>
            </p:spPr>
            <p:txBody>
              <a:bodyPr/>
              <a:lstStyle/>
              <a:p>
                <a:r>
                  <a:rPr lang="zh-CN" altLang="en-US">
                    <a:noFill/>
                  </a:rPr>
                  <a:t> </a:t>
                </a:r>
              </a:p>
            </p:txBody>
          </p:sp>
        </mc:Fallback>
      </mc:AlternateContent>
      <p:grpSp>
        <p:nvGrpSpPr>
          <p:cNvPr id="5" name="Group 4"/>
          <p:cNvGrpSpPr>
            <a:grpSpLocks noChangeAspect="1"/>
          </p:cNvGrpSpPr>
          <p:nvPr/>
        </p:nvGrpSpPr>
        <p:grpSpPr bwMode="auto">
          <a:xfrm>
            <a:off x="3709988" y="1771651"/>
            <a:ext cx="2708275" cy="2708275"/>
            <a:chOff x="2337" y="1116"/>
            <a:chExt cx="1706" cy="1706"/>
          </a:xfrm>
        </p:grpSpPr>
        <p:sp>
          <p:nvSpPr>
            <p:cNvPr id="8" name="Line 6"/>
            <p:cNvSpPr>
              <a:spLocks noChangeShapeType="1"/>
            </p:cNvSpPr>
            <p:nvPr/>
          </p:nvSpPr>
          <p:spPr bwMode="auto">
            <a:xfrm flipV="1">
              <a:off x="3464" y="1748"/>
              <a:ext cx="550" cy="148"/>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7"/>
            <p:cNvSpPr>
              <a:spLocks noChangeShapeType="1"/>
            </p:cNvSpPr>
            <p:nvPr/>
          </p:nvSpPr>
          <p:spPr bwMode="auto">
            <a:xfrm flipV="1">
              <a:off x="3436" y="1543"/>
              <a:ext cx="493" cy="284"/>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8"/>
            <p:cNvSpPr>
              <a:spLocks noChangeShapeType="1"/>
            </p:cNvSpPr>
            <p:nvPr/>
          </p:nvSpPr>
          <p:spPr bwMode="auto">
            <a:xfrm flipV="1">
              <a:off x="3391" y="1366"/>
              <a:ext cx="402" cy="402"/>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9"/>
            <p:cNvSpPr>
              <a:spLocks noChangeShapeType="1"/>
            </p:cNvSpPr>
            <p:nvPr/>
          </p:nvSpPr>
          <p:spPr bwMode="auto">
            <a:xfrm flipV="1">
              <a:off x="3332" y="1230"/>
              <a:ext cx="284" cy="493"/>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0"/>
            <p:cNvSpPr>
              <a:spLocks noChangeShapeType="1"/>
            </p:cNvSpPr>
            <p:nvPr/>
          </p:nvSpPr>
          <p:spPr bwMode="auto">
            <a:xfrm flipV="1">
              <a:off x="3263" y="1145"/>
              <a:ext cx="147" cy="550"/>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1"/>
            <p:cNvSpPr>
              <a:spLocks noChangeShapeType="1"/>
            </p:cNvSpPr>
            <p:nvPr/>
          </p:nvSpPr>
          <p:spPr bwMode="auto">
            <a:xfrm flipV="1">
              <a:off x="3190" y="1116"/>
              <a:ext cx="0" cy="569"/>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2"/>
            <p:cNvSpPr>
              <a:spLocks noChangeShapeType="1"/>
            </p:cNvSpPr>
            <p:nvPr/>
          </p:nvSpPr>
          <p:spPr bwMode="auto">
            <a:xfrm flipH="1" flipV="1">
              <a:off x="2969" y="1145"/>
              <a:ext cx="147" cy="550"/>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3"/>
            <p:cNvSpPr>
              <a:spLocks noChangeShapeType="1"/>
            </p:cNvSpPr>
            <p:nvPr/>
          </p:nvSpPr>
          <p:spPr bwMode="auto">
            <a:xfrm flipH="1" flipV="1">
              <a:off x="2763" y="1230"/>
              <a:ext cx="285" cy="493"/>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4"/>
            <p:cNvSpPr>
              <a:spLocks noChangeShapeType="1"/>
            </p:cNvSpPr>
            <p:nvPr/>
          </p:nvSpPr>
          <p:spPr bwMode="auto">
            <a:xfrm flipH="1" flipV="1">
              <a:off x="2586" y="1366"/>
              <a:ext cx="402" cy="402"/>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5"/>
            <p:cNvSpPr>
              <a:spLocks noChangeShapeType="1"/>
            </p:cNvSpPr>
            <p:nvPr/>
          </p:nvSpPr>
          <p:spPr bwMode="auto">
            <a:xfrm flipH="1" flipV="1">
              <a:off x="2451" y="1543"/>
              <a:ext cx="492" cy="284"/>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6"/>
            <p:cNvSpPr>
              <a:spLocks noChangeShapeType="1"/>
            </p:cNvSpPr>
            <p:nvPr/>
          </p:nvSpPr>
          <p:spPr bwMode="auto">
            <a:xfrm flipH="1" flipV="1">
              <a:off x="2366" y="1748"/>
              <a:ext cx="549" cy="148"/>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7"/>
            <p:cNvSpPr>
              <a:spLocks noChangeShapeType="1"/>
            </p:cNvSpPr>
            <p:nvPr/>
          </p:nvSpPr>
          <p:spPr bwMode="auto">
            <a:xfrm flipH="1">
              <a:off x="2337" y="1969"/>
              <a:ext cx="568" cy="0"/>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8"/>
            <p:cNvSpPr>
              <a:spLocks noChangeShapeType="1"/>
            </p:cNvSpPr>
            <p:nvPr/>
          </p:nvSpPr>
          <p:spPr bwMode="auto">
            <a:xfrm flipH="1">
              <a:off x="2366" y="2043"/>
              <a:ext cx="549" cy="147"/>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9"/>
            <p:cNvSpPr>
              <a:spLocks noChangeShapeType="1"/>
            </p:cNvSpPr>
            <p:nvPr/>
          </p:nvSpPr>
          <p:spPr bwMode="auto">
            <a:xfrm flipH="1">
              <a:off x="2451" y="2112"/>
              <a:ext cx="492" cy="284"/>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20"/>
            <p:cNvSpPr>
              <a:spLocks noChangeShapeType="1"/>
            </p:cNvSpPr>
            <p:nvPr/>
          </p:nvSpPr>
          <p:spPr bwMode="auto">
            <a:xfrm flipH="1">
              <a:off x="2586" y="2170"/>
              <a:ext cx="402" cy="403"/>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21"/>
            <p:cNvSpPr>
              <a:spLocks noChangeShapeType="1"/>
            </p:cNvSpPr>
            <p:nvPr/>
          </p:nvSpPr>
          <p:spPr bwMode="auto">
            <a:xfrm flipH="1">
              <a:off x="2763" y="2216"/>
              <a:ext cx="285" cy="492"/>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22"/>
            <p:cNvSpPr>
              <a:spLocks noChangeShapeType="1"/>
            </p:cNvSpPr>
            <p:nvPr/>
          </p:nvSpPr>
          <p:spPr bwMode="auto">
            <a:xfrm flipH="1">
              <a:off x="2969" y="2244"/>
              <a:ext cx="147" cy="549"/>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23"/>
            <p:cNvSpPr>
              <a:spLocks noChangeShapeType="1"/>
            </p:cNvSpPr>
            <p:nvPr/>
          </p:nvSpPr>
          <p:spPr bwMode="auto">
            <a:xfrm>
              <a:off x="3190" y="2254"/>
              <a:ext cx="0" cy="568"/>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4"/>
            <p:cNvSpPr>
              <a:spLocks noChangeShapeType="1"/>
            </p:cNvSpPr>
            <p:nvPr/>
          </p:nvSpPr>
          <p:spPr bwMode="auto">
            <a:xfrm>
              <a:off x="3263" y="2244"/>
              <a:ext cx="147" cy="549"/>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25"/>
            <p:cNvSpPr>
              <a:spLocks noChangeShapeType="1"/>
            </p:cNvSpPr>
            <p:nvPr/>
          </p:nvSpPr>
          <p:spPr bwMode="auto">
            <a:xfrm>
              <a:off x="3332" y="2216"/>
              <a:ext cx="284" cy="492"/>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6"/>
            <p:cNvSpPr>
              <a:spLocks noChangeShapeType="1"/>
            </p:cNvSpPr>
            <p:nvPr/>
          </p:nvSpPr>
          <p:spPr bwMode="auto">
            <a:xfrm>
              <a:off x="3391" y="2170"/>
              <a:ext cx="402" cy="403"/>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27"/>
            <p:cNvSpPr>
              <a:spLocks noChangeShapeType="1"/>
            </p:cNvSpPr>
            <p:nvPr/>
          </p:nvSpPr>
          <p:spPr bwMode="auto">
            <a:xfrm>
              <a:off x="3436" y="2112"/>
              <a:ext cx="493" cy="284"/>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28"/>
            <p:cNvSpPr>
              <a:spLocks noChangeShapeType="1"/>
            </p:cNvSpPr>
            <p:nvPr/>
          </p:nvSpPr>
          <p:spPr bwMode="auto">
            <a:xfrm>
              <a:off x="3464" y="2043"/>
              <a:ext cx="550" cy="147"/>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29"/>
            <p:cNvSpPr>
              <a:spLocks noChangeShapeType="1"/>
            </p:cNvSpPr>
            <p:nvPr/>
          </p:nvSpPr>
          <p:spPr bwMode="auto">
            <a:xfrm>
              <a:off x="3474" y="1969"/>
              <a:ext cx="569" cy="0"/>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Oval 30"/>
            <p:cNvSpPr>
              <a:spLocks noChangeArrowheads="1"/>
            </p:cNvSpPr>
            <p:nvPr/>
          </p:nvSpPr>
          <p:spPr bwMode="auto">
            <a:xfrm>
              <a:off x="2905" y="1685"/>
              <a:ext cx="569" cy="569"/>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6667063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位势方程的基本解</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3848985"/>
                <a:ext cx="7886700" cy="2327977"/>
              </a:xfrm>
            </p:spPr>
            <p:txBody>
              <a:bodyPr/>
              <a:lstStyle/>
              <a:p>
                <a:r>
                  <a:rPr lang="zh-CN" altLang="en-US" dirty="0" smtClean="0">
                    <a:latin typeface="楷体" panose="02010609060101010101" pitchFamily="49" charset="-122"/>
                    <a:ea typeface="楷体" panose="02010609060101010101" pitchFamily="49" charset="-122"/>
                  </a:rPr>
                  <a:t>三维</a:t>
                </a:r>
                <a:r>
                  <a:rPr lang="zh-CN" altLang="en-US" dirty="0">
                    <a:latin typeface="楷体" panose="02010609060101010101" pitchFamily="49" charset="-122"/>
                    <a:ea typeface="楷体" panose="02010609060101010101" pitchFamily="49" charset="-122"/>
                  </a:rPr>
                  <a:t>位势方程：</a:t>
                </a:r>
                <a:endParaRPr lang="en-US" altLang="zh-CN"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m:t>
                              </m:r>
                            </m:e>
                            <m:sup>
                              <m:r>
                                <a:rPr lang="en-US" altLang="zh-CN" i="1">
                                  <a:latin typeface="Cambria Math" panose="02040503050406030204" pitchFamily="18" charset="0"/>
                                  <a:ea typeface="楷体" panose="02010609060101010101" pitchFamily="49" charset="-122"/>
                                </a:rPr>
                                <m:t>2</m:t>
                              </m:r>
                            </m:sup>
                          </m:sSup>
                          <m:r>
                            <a:rPr lang="en-US" altLang="zh-CN" i="1">
                              <a:latin typeface="Cambria Math" panose="02040503050406030204" pitchFamily="18" charset="0"/>
                              <a:ea typeface="楷体" panose="02010609060101010101" pitchFamily="49" charset="-122"/>
                            </a:rPr>
                            <m:t>𝑢</m:t>
                          </m:r>
                        </m:num>
                        <m:den>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𝑥</m:t>
                              </m:r>
                            </m:e>
                            <m:sup>
                              <m:r>
                                <a:rPr lang="en-US" altLang="zh-CN" i="1">
                                  <a:latin typeface="Cambria Math" panose="02040503050406030204" pitchFamily="18" charset="0"/>
                                  <a:ea typeface="楷体" panose="02010609060101010101" pitchFamily="49" charset="-122"/>
                                </a:rPr>
                                <m:t>2</m:t>
                              </m:r>
                            </m:sup>
                          </m:sSup>
                        </m:den>
                      </m:f>
                      <m:r>
                        <a:rPr lang="en-US" altLang="zh-CN" i="1">
                          <a:latin typeface="Cambria Math" panose="02040503050406030204" pitchFamily="18" charset="0"/>
                          <a:ea typeface="楷体" panose="02010609060101010101" pitchFamily="49" charset="-122"/>
                        </a:rPr>
                        <m:t>+</m:t>
                      </m:r>
                      <m:f>
                        <m:fPr>
                          <m:ctrlPr>
                            <a:rPr lang="en-US" altLang="zh-CN" i="1">
                              <a:latin typeface="Cambria Math" panose="02040503050406030204" pitchFamily="18" charset="0"/>
                              <a:ea typeface="楷体" panose="02010609060101010101" pitchFamily="49" charset="-122"/>
                            </a:rPr>
                          </m:ctrlPr>
                        </m:fPr>
                        <m:num>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m:t>
                              </m:r>
                            </m:e>
                            <m:sup>
                              <m:r>
                                <a:rPr lang="en-US" altLang="zh-CN" i="1">
                                  <a:latin typeface="Cambria Math" panose="02040503050406030204" pitchFamily="18" charset="0"/>
                                  <a:ea typeface="楷体" panose="02010609060101010101" pitchFamily="49" charset="-122"/>
                                </a:rPr>
                                <m:t>2</m:t>
                              </m:r>
                            </m:sup>
                          </m:sSup>
                          <m:r>
                            <a:rPr lang="en-US" altLang="zh-CN" i="1">
                              <a:latin typeface="Cambria Math" panose="02040503050406030204" pitchFamily="18" charset="0"/>
                              <a:ea typeface="楷体" panose="02010609060101010101" pitchFamily="49" charset="-122"/>
                            </a:rPr>
                            <m:t>𝑢</m:t>
                          </m:r>
                        </m:num>
                        <m:den>
                          <m:r>
                            <a:rPr lang="en-US" altLang="zh-CN" i="1">
                              <a:latin typeface="Cambria Math" panose="02040503050406030204" pitchFamily="18" charset="0"/>
                              <a:ea typeface="楷体" panose="02010609060101010101" pitchFamily="49" charset="-122"/>
                            </a:rPr>
                            <m:t>𝜕</m:t>
                          </m:r>
                          <m:sSup>
                            <m:sSupPr>
                              <m:ctrlPr>
                                <a:rPr lang="en-US" altLang="zh-CN" i="1">
                                  <a:latin typeface="Cambria Math" panose="02040503050406030204" pitchFamily="18" charset="0"/>
                                  <a:ea typeface="楷体" panose="02010609060101010101" pitchFamily="49" charset="-122"/>
                                </a:rPr>
                              </m:ctrlPr>
                            </m:sSupPr>
                            <m:e>
                              <m:r>
                                <a:rPr lang="en-US" altLang="zh-CN" i="1">
                                  <a:latin typeface="Cambria Math" panose="02040503050406030204" pitchFamily="18" charset="0"/>
                                  <a:ea typeface="楷体" panose="02010609060101010101" pitchFamily="49" charset="-122"/>
                                </a:rPr>
                                <m:t>𝑦</m:t>
                              </m:r>
                            </m:e>
                            <m:sup>
                              <m:r>
                                <a:rPr lang="en-US" altLang="zh-CN" i="1">
                                  <a:latin typeface="Cambria Math" panose="02040503050406030204" pitchFamily="18" charset="0"/>
                                  <a:ea typeface="楷体" panose="02010609060101010101" pitchFamily="49" charset="-122"/>
                                </a:rPr>
                                <m:t>2</m:t>
                              </m:r>
                            </m:sup>
                          </m:sSup>
                        </m:den>
                      </m:f>
                      <m:r>
                        <a:rPr lang="en-US" altLang="zh-CN" b="0" i="1" smtClean="0">
                          <a:latin typeface="Cambria Math" panose="02040503050406030204" pitchFamily="18" charset="0"/>
                          <a:ea typeface="楷体" panose="02010609060101010101" pitchFamily="49" charset="-122"/>
                        </a:rPr>
                        <m:t>+</m:t>
                      </m:r>
                      <m:f>
                        <m:fPr>
                          <m:ctrlPr>
                            <a:rPr lang="en-US" altLang="zh-CN" b="0" i="1" smtClean="0">
                              <a:latin typeface="Cambria Math" panose="02040503050406030204" pitchFamily="18" charset="0"/>
                              <a:ea typeface="楷体" panose="02010609060101010101" pitchFamily="49" charset="-122"/>
                            </a:rPr>
                          </m:ctrlPr>
                        </m:fPr>
                        <m:num>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m:t>
                              </m:r>
                            </m:e>
                            <m:sup>
                              <m:r>
                                <a:rPr lang="en-US" altLang="zh-CN" b="0" i="1" smtClean="0">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𝑢</m:t>
                          </m:r>
                        </m:num>
                        <m:den>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r>
                                <a:rPr lang="en-US" altLang="zh-CN" b="0" i="1" smtClean="0">
                                  <a:latin typeface="Cambria Math" panose="02040503050406030204" pitchFamily="18" charset="0"/>
                                  <a:ea typeface="楷体" panose="02010609060101010101" pitchFamily="49" charset="-122"/>
                                </a:rPr>
                                <m:t>𝑧</m:t>
                              </m:r>
                            </m:e>
                            <m:sup>
                              <m:r>
                                <a:rPr lang="en-US" altLang="zh-CN" b="0" i="1" smtClean="0">
                                  <a:latin typeface="Cambria Math" panose="02040503050406030204" pitchFamily="18" charset="0"/>
                                  <a:ea typeface="楷体" panose="02010609060101010101" pitchFamily="49" charset="-122"/>
                                </a:rPr>
                                <m:t>2</m:t>
                              </m:r>
                            </m:sup>
                          </m:sSup>
                        </m:den>
                      </m:f>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𝛿</m:t>
                      </m:r>
                      <m:d>
                        <m:dPr>
                          <m:ctrlPr>
                            <a:rPr lang="en-US" altLang="zh-CN" i="1">
                              <a:latin typeface="Cambria Math" panose="02040503050406030204" pitchFamily="18" charset="0"/>
                              <a:ea typeface="楷体" panose="02010609060101010101" pitchFamily="49" charset="-122"/>
                            </a:rPr>
                          </m:ctrlPr>
                        </m:dPr>
                        <m:e>
                          <m:r>
                            <a:rPr lang="en-US" altLang="zh-CN" i="1">
                              <a:latin typeface="Cambria Math" panose="02040503050406030204" pitchFamily="18" charset="0"/>
                              <a:ea typeface="楷体" panose="02010609060101010101" pitchFamily="49" charset="-122"/>
                            </a:rPr>
                            <m:t>𝑥</m:t>
                          </m:r>
                          <m:r>
                            <a:rPr lang="en-US" altLang="zh-CN" i="1">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𝑥</m:t>
                              </m:r>
                            </m:e>
                            <m:sub>
                              <m:r>
                                <a:rPr lang="en-US" altLang="zh-CN" i="1">
                                  <a:latin typeface="Cambria Math" panose="02040503050406030204" pitchFamily="18" charset="0"/>
                                  <a:ea typeface="楷体" panose="02010609060101010101" pitchFamily="49" charset="-122"/>
                                </a:rPr>
                                <m:t>0</m:t>
                              </m:r>
                            </m:sub>
                          </m:sSub>
                        </m:e>
                      </m:d>
                      <m:r>
                        <a:rPr lang="en-US" altLang="zh-CN" i="1">
                          <a:latin typeface="Cambria Math" panose="02040503050406030204" pitchFamily="18" charset="0"/>
                          <a:ea typeface="楷体" panose="02010609060101010101" pitchFamily="49" charset="-122"/>
                        </a:rPr>
                        <m:t>𝛿</m:t>
                      </m:r>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𝑦</m:t>
                      </m:r>
                      <m:r>
                        <a:rPr lang="en-US" altLang="zh-CN" i="1">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𝑦</m:t>
                          </m:r>
                        </m:e>
                        <m:sub>
                          <m:r>
                            <a:rPr lang="en-US" altLang="zh-CN" i="1">
                              <a:latin typeface="Cambria Math" panose="02040503050406030204" pitchFamily="18" charset="0"/>
                              <a:ea typeface="楷体" panose="02010609060101010101" pitchFamily="49" charset="-122"/>
                            </a:rPr>
                            <m:t>0</m:t>
                          </m:r>
                        </m:sub>
                      </m:sSub>
                      <m:r>
                        <a:rPr lang="en-US" altLang="zh-CN" i="1">
                          <a:latin typeface="Cambria Math" panose="02040503050406030204" pitchFamily="18" charset="0"/>
                          <a:ea typeface="楷体" panose="02010609060101010101" pitchFamily="49" charset="-122"/>
                        </a:rPr>
                        <m:t>)</m:t>
                      </m:r>
                      <m:r>
                        <a:rPr lang="en-US" altLang="zh-CN" i="1">
                          <a:latin typeface="Cambria Math" panose="02040503050406030204" pitchFamily="18" charset="0"/>
                          <a:ea typeface="楷体" panose="02010609060101010101" pitchFamily="49" charset="-122"/>
                        </a:rPr>
                        <m:t>𝛿</m:t>
                      </m:r>
                      <m:d>
                        <m:dPr>
                          <m:ctrlPr>
                            <a:rPr lang="en-US" altLang="zh-CN" i="1">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𝑧</m:t>
                          </m:r>
                          <m:r>
                            <a:rPr lang="en-US" altLang="zh-CN" i="1">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𝑥</m:t>
                              </m:r>
                            </m:e>
                            <m:sub>
                              <m:r>
                                <a:rPr lang="en-US" altLang="zh-CN" i="1">
                                  <a:latin typeface="Cambria Math" panose="02040503050406030204" pitchFamily="18" charset="0"/>
                                  <a:ea typeface="楷体" panose="02010609060101010101" pitchFamily="49" charset="-122"/>
                                </a:rPr>
                                <m:t>0</m:t>
                              </m:r>
                            </m:sub>
                          </m:sSub>
                        </m:e>
                      </m:d>
                    </m:oMath>
                  </m:oMathPara>
                </a14:m>
                <a:endParaRPr lang="zh-CN" altLang="en-US"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楷体" panose="02010609060101010101" pitchFamily="49" charset="-122"/>
                        </a:rPr>
                        <m:t>𝑢</m:t>
                      </m:r>
                      <m:r>
                        <a:rPr lang="en-US" altLang="zh-CN" i="1">
                          <a:latin typeface="Cambria Math" panose="02040503050406030204" pitchFamily="18" charset="0"/>
                          <a:ea typeface="楷体" panose="02010609060101010101" pitchFamily="49" charset="-122"/>
                        </a:rPr>
                        <m:t>=−</m:t>
                      </m:r>
                      <m:f>
                        <m:fPr>
                          <m:ctrlPr>
                            <a:rPr lang="en-US" altLang="zh-CN" i="1">
                              <a:latin typeface="Cambria Math" panose="02040503050406030204" pitchFamily="18" charset="0"/>
                              <a:ea typeface="楷体" panose="02010609060101010101" pitchFamily="49" charset="-122"/>
                            </a:rPr>
                          </m:ctrlPr>
                        </m:fPr>
                        <m:num>
                          <m:r>
                            <a:rPr lang="en-US" altLang="zh-CN" i="1">
                              <a:latin typeface="Cambria Math" panose="02040503050406030204" pitchFamily="18" charset="0"/>
                              <a:ea typeface="楷体" panose="02010609060101010101" pitchFamily="49" charset="-122"/>
                            </a:rPr>
                            <m:t>1</m:t>
                          </m:r>
                        </m:num>
                        <m:den>
                          <m:r>
                            <a:rPr lang="en-US" altLang="zh-CN" b="0" i="1" smtClean="0">
                              <a:latin typeface="Cambria Math" panose="02040503050406030204" pitchFamily="18" charset="0"/>
                              <a:ea typeface="楷体" panose="02010609060101010101" pitchFamily="49" charset="-122"/>
                            </a:rPr>
                            <m:t>4</m:t>
                          </m:r>
                          <m:r>
                            <a:rPr lang="en-US" altLang="zh-CN" i="1">
                              <a:latin typeface="Cambria Math" panose="02040503050406030204" pitchFamily="18" charset="0"/>
                              <a:ea typeface="楷体" panose="02010609060101010101" pitchFamily="49" charset="-122"/>
                            </a:rPr>
                            <m:t>𝜋</m:t>
                          </m:r>
                        </m:den>
                      </m:f>
                      <m:f>
                        <m:fPr>
                          <m:ctrlPr>
                            <a:rPr lang="en-US" altLang="zh-CN" b="0" i="1" smtClean="0">
                              <a:latin typeface="Cambria Math" panose="02040503050406030204" pitchFamily="18" charset="0"/>
                              <a:ea typeface="楷体" panose="02010609060101010101" pitchFamily="49" charset="-122"/>
                            </a:rPr>
                          </m:ctrlPr>
                        </m:fPr>
                        <m:num>
                          <m:r>
                            <a:rPr lang="en-US" altLang="zh-CN" b="0" i="1" smtClean="0">
                              <a:latin typeface="Cambria Math" panose="02040503050406030204" pitchFamily="18" charset="0"/>
                              <a:ea typeface="楷体" panose="02010609060101010101" pitchFamily="49" charset="-122"/>
                            </a:rPr>
                            <m:t>1</m:t>
                          </m:r>
                        </m:num>
                        <m:den>
                          <m:rad>
                            <m:radPr>
                              <m:degHide m:val="on"/>
                              <m:ctrlPr>
                                <a:rPr lang="en-US" altLang="zh-CN" b="0" i="1" smtClean="0">
                                  <a:latin typeface="Cambria Math" panose="02040503050406030204" pitchFamily="18" charset="0"/>
                                  <a:ea typeface="楷体" panose="02010609060101010101" pitchFamily="49" charset="-122"/>
                                </a:rPr>
                              </m:ctrlPr>
                            </m:radPr>
                            <m:deg/>
                            <m:e>
                              <m:sSup>
                                <m:sSupPr>
                                  <m:ctrlPr>
                                    <a:rPr lang="en-US" altLang="zh-CN" b="0" i="1" smtClean="0">
                                      <a:latin typeface="Cambria Math" panose="02040503050406030204" pitchFamily="18" charset="0"/>
                                      <a:ea typeface="楷体" panose="02010609060101010101" pitchFamily="49" charset="-122"/>
                                    </a:rPr>
                                  </m:ctrlPr>
                                </m:sSupPr>
                                <m:e>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𝑥</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𝑥</m:t>
                                          </m:r>
                                        </m:e>
                                        <m:sub>
                                          <m:r>
                                            <a:rPr lang="en-US" altLang="zh-CN" b="0" i="1" smtClean="0">
                                              <a:latin typeface="Cambria Math" panose="02040503050406030204" pitchFamily="18" charset="0"/>
                                              <a:ea typeface="楷体" panose="02010609060101010101" pitchFamily="49" charset="-122"/>
                                            </a:rPr>
                                            <m:t>0</m:t>
                                          </m:r>
                                        </m:sub>
                                      </m:sSub>
                                    </m:e>
                                  </m:d>
                                </m:e>
                                <m:sup>
                                  <m:r>
                                    <a:rPr lang="en-US" altLang="zh-CN" b="0" i="1" smtClean="0">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𝑦</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𝑦</m:t>
                                          </m:r>
                                        </m:e>
                                        <m:sub>
                                          <m:r>
                                            <a:rPr lang="en-US" altLang="zh-CN" b="0" i="1" smtClean="0">
                                              <a:latin typeface="Cambria Math" panose="02040503050406030204" pitchFamily="18" charset="0"/>
                                              <a:ea typeface="楷体" panose="02010609060101010101" pitchFamily="49" charset="-122"/>
                                            </a:rPr>
                                            <m:t>0</m:t>
                                          </m:r>
                                        </m:sub>
                                      </m:sSub>
                                    </m:e>
                                  </m:d>
                                </m:e>
                                <m:sup>
                                  <m:r>
                                    <a:rPr lang="en-US" altLang="zh-CN" b="0" i="1" smtClean="0">
                                      <a:latin typeface="Cambria Math" panose="02040503050406030204" pitchFamily="18" charset="0"/>
                                      <a:ea typeface="楷体" panose="02010609060101010101" pitchFamily="49" charset="-122"/>
                                    </a:rPr>
                                    <m:t>2</m:t>
                                  </m:r>
                                </m:sup>
                              </m:sSup>
                              <m:r>
                                <a:rPr lang="en-US" altLang="zh-CN" b="0" i="1" smtClean="0">
                                  <a:latin typeface="Cambria Math" panose="02040503050406030204" pitchFamily="18" charset="0"/>
                                  <a:ea typeface="楷体" panose="02010609060101010101" pitchFamily="49" charset="-122"/>
                                </a:rPr>
                                <m:t>+</m:t>
                              </m:r>
                              <m:sSup>
                                <m:sSupPr>
                                  <m:ctrlPr>
                                    <a:rPr lang="en-US" altLang="zh-CN" b="0" i="1" smtClean="0">
                                      <a:latin typeface="Cambria Math" panose="02040503050406030204" pitchFamily="18" charset="0"/>
                                      <a:ea typeface="楷体" panose="02010609060101010101" pitchFamily="49" charset="-122"/>
                                    </a:rPr>
                                  </m:ctrlPr>
                                </m:sSupPr>
                                <m:e>
                                  <m:d>
                                    <m:dPr>
                                      <m:ctrlPr>
                                        <a:rPr lang="en-US" altLang="zh-CN" b="0" i="1" smtClean="0">
                                          <a:latin typeface="Cambria Math" panose="02040503050406030204" pitchFamily="18" charset="0"/>
                                          <a:ea typeface="楷体" panose="02010609060101010101" pitchFamily="49" charset="-122"/>
                                        </a:rPr>
                                      </m:ctrlPr>
                                    </m:dPr>
                                    <m:e>
                                      <m:r>
                                        <a:rPr lang="en-US" altLang="zh-CN" b="0" i="1" smtClean="0">
                                          <a:latin typeface="Cambria Math" panose="02040503050406030204" pitchFamily="18" charset="0"/>
                                          <a:ea typeface="楷体" panose="02010609060101010101" pitchFamily="49" charset="-122"/>
                                        </a:rPr>
                                        <m:t>𝑧</m:t>
                                      </m:r>
                                      <m:r>
                                        <a:rPr lang="en-US" altLang="zh-CN" b="0" i="1" smtClean="0">
                                          <a:latin typeface="Cambria Math" panose="02040503050406030204" pitchFamily="18" charset="0"/>
                                          <a:ea typeface="楷体" panose="02010609060101010101" pitchFamily="49" charset="-122"/>
                                        </a:rPr>
                                        <m:t>−</m:t>
                                      </m:r>
                                      <m:sSub>
                                        <m:sSubPr>
                                          <m:ctrlPr>
                                            <a:rPr lang="en-US" altLang="zh-CN" b="0" i="1" smtClean="0">
                                              <a:latin typeface="Cambria Math" panose="02040503050406030204" pitchFamily="18" charset="0"/>
                                              <a:ea typeface="楷体" panose="02010609060101010101" pitchFamily="49" charset="-122"/>
                                            </a:rPr>
                                          </m:ctrlPr>
                                        </m:sSubPr>
                                        <m:e>
                                          <m:r>
                                            <a:rPr lang="en-US" altLang="zh-CN" b="0" i="1" smtClean="0">
                                              <a:latin typeface="Cambria Math" panose="02040503050406030204" pitchFamily="18" charset="0"/>
                                              <a:ea typeface="楷体" panose="02010609060101010101" pitchFamily="49" charset="-122"/>
                                            </a:rPr>
                                            <m:t>𝑧</m:t>
                                          </m:r>
                                        </m:e>
                                        <m:sub>
                                          <m:r>
                                            <a:rPr lang="en-US" altLang="zh-CN" b="0" i="1" smtClean="0">
                                              <a:latin typeface="Cambria Math" panose="02040503050406030204" pitchFamily="18" charset="0"/>
                                              <a:ea typeface="楷体" panose="02010609060101010101" pitchFamily="49" charset="-122"/>
                                            </a:rPr>
                                            <m:t>0</m:t>
                                          </m:r>
                                        </m:sub>
                                      </m:sSub>
                                    </m:e>
                                  </m:d>
                                </m:e>
                                <m:sup>
                                  <m:r>
                                    <a:rPr lang="en-US" altLang="zh-CN" b="0" i="1" smtClean="0">
                                      <a:latin typeface="Cambria Math" panose="02040503050406030204" pitchFamily="18" charset="0"/>
                                      <a:ea typeface="楷体" panose="02010609060101010101" pitchFamily="49" charset="-122"/>
                                    </a:rPr>
                                    <m:t>2</m:t>
                                  </m:r>
                                </m:sup>
                              </m:sSup>
                            </m:e>
                          </m:rad>
                        </m:den>
                      </m:f>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3848985"/>
                <a:ext cx="7886700" cy="2327977"/>
              </a:xfrm>
              <a:blipFill>
                <a:blip r:embed="rId2"/>
                <a:stretch>
                  <a:fillRect l="-1391" t="-4450"/>
                </a:stretch>
              </a:blipFill>
            </p:spPr>
            <p:txBody>
              <a:bodyPr/>
              <a:lstStyle/>
              <a:p>
                <a:r>
                  <a:rPr lang="zh-CN" altLang="en-US">
                    <a:noFill/>
                  </a:rPr>
                  <a:t> </a:t>
                </a:r>
              </a:p>
            </p:txBody>
          </p:sp>
        </mc:Fallback>
      </mc:AlternateContent>
      <p:grpSp>
        <p:nvGrpSpPr>
          <p:cNvPr id="4" name="Group 4"/>
          <p:cNvGrpSpPr>
            <a:grpSpLocks noChangeAspect="1"/>
          </p:cNvGrpSpPr>
          <p:nvPr/>
        </p:nvGrpSpPr>
        <p:grpSpPr bwMode="auto">
          <a:xfrm>
            <a:off x="3709988" y="1771651"/>
            <a:ext cx="2708275" cy="2708275"/>
            <a:chOff x="2337" y="1116"/>
            <a:chExt cx="1706" cy="1706"/>
          </a:xfrm>
        </p:grpSpPr>
        <p:sp>
          <p:nvSpPr>
            <p:cNvPr id="5" name="Line 6"/>
            <p:cNvSpPr>
              <a:spLocks noChangeShapeType="1"/>
            </p:cNvSpPr>
            <p:nvPr/>
          </p:nvSpPr>
          <p:spPr bwMode="auto">
            <a:xfrm flipV="1">
              <a:off x="3464" y="1748"/>
              <a:ext cx="550" cy="148"/>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Line 7"/>
            <p:cNvSpPr>
              <a:spLocks noChangeShapeType="1"/>
            </p:cNvSpPr>
            <p:nvPr/>
          </p:nvSpPr>
          <p:spPr bwMode="auto">
            <a:xfrm flipV="1">
              <a:off x="3436" y="1543"/>
              <a:ext cx="493" cy="284"/>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Line 8"/>
            <p:cNvSpPr>
              <a:spLocks noChangeShapeType="1"/>
            </p:cNvSpPr>
            <p:nvPr/>
          </p:nvSpPr>
          <p:spPr bwMode="auto">
            <a:xfrm flipV="1">
              <a:off x="3391" y="1366"/>
              <a:ext cx="402" cy="402"/>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Line 9"/>
            <p:cNvSpPr>
              <a:spLocks noChangeShapeType="1"/>
            </p:cNvSpPr>
            <p:nvPr/>
          </p:nvSpPr>
          <p:spPr bwMode="auto">
            <a:xfrm flipV="1">
              <a:off x="3332" y="1230"/>
              <a:ext cx="284" cy="493"/>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Line 10"/>
            <p:cNvSpPr>
              <a:spLocks noChangeShapeType="1"/>
            </p:cNvSpPr>
            <p:nvPr/>
          </p:nvSpPr>
          <p:spPr bwMode="auto">
            <a:xfrm flipV="1">
              <a:off x="3263" y="1145"/>
              <a:ext cx="147" cy="550"/>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11"/>
            <p:cNvSpPr>
              <a:spLocks noChangeShapeType="1"/>
            </p:cNvSpPr>
            <p:nvPr/>
          </p:nvSpPr>
          <p:spPr bwMode="auto">
            <a:xfrm flipV="1">
              <a:off x="3190" y="1116"/>
              <a:ext cx="0" cy="569"/>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12"/>
            <p:cNvSpPr>
              <a:spLocks noChangeShapeType="1"/>
            </p:cNvSpPr>
            <p:nvPr/>
          </p:nvSpPr>
          <p:spPr bwMode="auto">
            <a:xfrm flipH="1" flipV="1">
              <a:off x="2969" y="1145"/>
              <a:ext cx="147" cy="550"/>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13"/>
            <p:cNvSpPr>
              <a:spLocks noChangeShapeType="1"/>
            </p:cNvSpPr>
            <p:nvPr/>
          </p:nvSpPr>
          <p:spPr bwMode="auto">
            <a:xfrm flipH="1" flipV="1">
              <a:off x="2763" y="1230"/>
              <a:ext cx="285" cy="493"/>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4"/>
            <p:cNvSpPr>
              <a:spLocks noChangeShapeType="1"/>
            </p:cNvSpPr>
            <p:nvPr/>
          </p:nvSpPr>
          <p:spPr bwMode="auto">
            <a:xfrm flipH="1" flipV="1">
              <a:off x="2586" y="1366"/>
              <a:ext cx="402" cy="402"/>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5"/>
            <p:cNvSpPr>
              <a:spLocks noChangeShapeType="1"/>
            </p:cNvSpPr>
            <p:nvPr/>
          </p:nvSpPr>
          <p:spPr bwMode="auto">
            <a:xfrm flipH="1" flipV="1">
              <a:off x="2451" y="1543"/>
              <a:ext cx="492" cy="284"/>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6"/>
            <p:cNvSpPr>
              <a:spLocks noChangeShapeType="1"/>
            </p:cNvSpPr>
            <p:nvPr/>
          </p:nvSpPr>
          <p:spPr bwMode="auto">
            <a:xfrm flipH="1" flipV="1">
              <a:off x="2366" y="1748"/>
              <a:ext cx="549" cy="148"/>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7"/>
            <p:cNvSpPr>
              <a:spLocks noChangeShapeType="1"/>
            </p:cNvSpPr>
            <p:nvPr/>
          </p:nvSpPr>
          <p:spPr bwMode="auto">
            <a:xfrm flipH="1">
              <a:off x="2337" y="1969"/>
              <a:ext cx="568" cy="0"/>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Line 18"/>
            <p:cNvSpPr>
              <a:spLocks noChangeShapeType="1"/>
            </p:cNvSpPr>
            <p:nvPr/>
          </p:nvSpPr>
          <p:spPr bwMode="auto">
            <a:xfrm flipH="1">
              <a:off x="2366" y="2043"/>
              <a:ext cx="549" cy="147"/>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Line 19"/>
            <p:cNvSpPr>
              <a:spLocks noChangeShapeType="1"/>
            </p:cNvSpPr>
            <p:nvPr/>
          </p:nvSpPr>
          <p:spPr bwMode="auto">
            <a:xfrm flipH="1">
              <a:off x="2451" y="2112"/>
              <a:ext cx="492" cy="284"/>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20"/>
            <p:cNvSpPr>
              <a:spLocks noChangeShapeType="1"/>
            </p:cNvSpPr>
            <p:nvPr/>
          </p:nvSpPr>
          <p:spPr bwMode="auto">
            <a:xfrm flipH="1">
              <a:off x="2586" y="2170"/>
              <a:ext cx="402" cy="403"/>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21"/>
            <p:cNvSpPr>
              <a:spLocks noChangeShapeType="1"/>
            </p:cNvSpPr>
            <p:nvPr/>
          </p:nvSpPr>
          <p:spPr bwMode="auto">
            <a:xfrm flipH="1">
              <a:off x="2763" y="2216"/>
              <a:ext cx="285" cy="492"/>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22"/>
            <p:cNvSpPr>
              <a:spLocks noChangeShapeType="1"/>
            </p:cNvSpPr>
            <p:nvPr/>
          </p:nvSpPr>
          <p:spPr bwMode="auto">
            <a:xfrm flipH="1">
              <a:off x="2969" y="2244"/>
              <a:ext cx="147" cy="549"/>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23"/>
            <p:cNvSpPr>
              <a:spLocks noChangeShapeType="1"/>
            </p:cNvSpPr>
            <p:nvPr/>
          </p:nvSpPr>
          <p:spPr bwMode="auto">
            <a:xfrm>
              <a:off x="3190" y="2254"/>
              <a:ext cx="0" cy="568"/>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24"/>
            <p:cNvSpPr>
              <a:spLocks noChangeShapeType="1"/>
            </p:cNvSpPr>
            <p:nvPr/>
          </p:nvSpPr>
          <p:spPr bwMode="auto">
            <a:xfrm>
              <a:off x="3263" y="2244"/>
              <a:ext cx="147" cy="549"/>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Line 25"/>
            <p:cNvSpPr>
              <a:spLocks noChangeShapeType="1"/>
            </p:cNvSpPr>
            <p:nvPr/>
          </p:nvSpPr>
          <p:spPr bwMode="auto">
            <a:xfrm>
              <a:off x="3332" y="2216"/>
              <a:ext cx="284" cy="492"/>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26"/>
            <p:cNvSpPr>
              <a:spLocks noChangeShapeType="1"/>
            </p:cNvSpPr>
            <p:nvPr/>
          </p:nvSpPr>
          <p:spPr bwMode="auto">
            <a:xfrm>
              <a:off x="3391" y="2170"/>
              <a:ext cx="402" cy="403"/>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27"/>
            <p:cNvSpPr>
              <a:spLocks noChangeShapeType="1"/>
            </p:cNvSpPr>
            <p:nvPr/>
          </p:nvSpPr>
          <p:spPr bwMode="auto">
            <a:xfrm>
              <a:off x="3436" y="2112"/>
              <a:ext cx="493" cy="284"/>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28"/>
            <p:cNvSpPr>
              <a:spLocks noChangeShapeType="1"/>
            </p:cNvSpPr>
            <p:nvPr/>
          </p:nvSpPr>
          <p:spPr bwMode="auto">
            <a:xfrm>
              <a:off x="3464" y="2043"/>
              <a:ext cx="550" cy="147"/>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29"/>
            <p:cNvSpPr>
              <a:spLocks noChangeShapeType="1"/>
            </p:cNvSpPr>
            <p:nvPr/>
          </p:nvSpPr>
          <p:spPr bwMode="auto">
            <a:xfrm>
              <a:off x="3474" y="1969"/>
              <a:ext cx="569" cy="0"/>
            </a:xfrm>
            <a:prstGeom prst="line">
              <a:avLst/>
            </a:prstGeom>
            <a:noFill/>
            <a:ln w="2222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Oval 30"/>
            <p:cNvSpPr>
              <a:spLocks noChangeArrowheads="1"/>
            </p:cNvSpPr>
            <p:nvPr/>
          </p:nvSpPr>
          <p:spPr bwMode="auto">
            <a:xfrm>
              <a:off x="2905" y="1685"/>
              <a:ext cx="569" cy="569"/>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2224837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宋体" panose="02010600030101010101" pitchFamily="2" charset="-122"/>
                <a:ea typeface="宋体" panose="02010600030101010101" pitchFamily="2" charset="-122"/>
              </a:rPr>
              <a:t>位势方程的两种边界条件</a:t>
            </a:r>
            <a:endParaRPr lang="zh-CN" altLang="en-US"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4008473"/>
                <a:ext cx="7886700" cy="2168489"/>
              </a:xfrm>
            </p:spPr>
            <p:txBody>
              <a:bodyPr>
                <a:normAutofit lnSpcReduction="10000"/>
              </a:bodyPr>
              <a:lstStyle/>
              <a:p>
                <a:r>
                  <a:rPr lang="zh-CN" altLang="en-US" dirty="0" smtClean="0">
                    <a:latin typeface="楷体" panose="02010609060101010101" pitchFamily="49" charset="-122"/>
                    <a:ea typeface="楷体" panose="02010609060101010101" pitchFamily="49" charset="-122"/>
                  </a:rPr>
                  <a:t>第一类边界条件：未知量数值约束：</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𝑢</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Ω</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Ω</m:t>
                          </m:r>
                        </m:sub>
                      </m:sSub>
                    </m:oMath>
                  </m:oMathPara>
                </a14:m>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第二类边界条件：未知量梯度通量密度约束：</a:t>
                </a:r>
                <a:endParaRPr lang="en-US" altLang="zh-CN" dirty="0" smtClean="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m:t>
                      </m:r>
                      <m:r>
                        <a:rPr lang="en-US" altLang="zh-CN" b="0" i="1" smtClean="0">
                          <a:latin typeface="Cambria Math" panose="02040503050406030204" pitchFamily="18" charset="0"/>
                        </a:rPr>
                        <m:t>𝑢</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Ω</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𝜓</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e>
                        <m: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Ω</m:t>
                          </m:r>
                        </m:sub>
                      </m:sSub>
                    </m:oMath>
                  </m:oMathPara>
                </a14:m>
                <a:endParaRPr lang="en-US" altLang="zh-CN" dirty="0" smtClean="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4008473"/>
                <a:ext cx="7886700" cy="2168489"/>
              </a:xfrm>
              <a:blipFill>
                <a:blip r:embed="rId2"/>
                <a:stretch>
                  <a:fillRect l="-1391" t="-7042"/>
                </a:stretch>
              </a:blipFill>
            </p:spPr>
            <p:txBody>
              <a:bodyPr/>
              <a:lstStyle/>
              <a:p>
                <a:r>
                  <a:rPr lang="zh-CN" altLang="en-US">
                    <a:noFill/>
                  </a:rPr>
                  <a:t> </a:t>
                </a:r>
              </a:p>
            </p:txBody>
          </p:sp>
        </mc:Fallback>
      </mc:AlternateContent>
      <p:grpSp>
        <p:nvGrpSpPr>
          <p:cNvPr id="6" name="Group 4"/>
          <p:cNvGrpSpPr>
            <a:grpSpLocks noChangeAspect="1"/>
          </p:cNvGrpSpPr>
          <p:nvPr/>
        </p:nvGrpSpPr>
        <p:grpSpPr bwMode="auto">
          <a:xfrm>
            <a:off x="2892425" y="1725613"/>
            <a:ext cx="3216275" cy="2154238"/>
            <a:chOff x="1822" y="1087"/>
            <a:chExt cx="2026" cy="1357"/>
          </a:xfrm>
        </p:grpSpPr>
        <p:sp>
          <p:nvSpPr>
            <p:cNvPr id="9" name="Line 6"/>
            <p:cNvSpPr>
              <a:spLocks noChangeShapeType="1"/>
            </p:cNvSpPr>
            <p:nvPr/>
          </p:nvSpPr>
          <p:spPr bwMode="auto">
            <a:xfrm flipH="1">
              <a:off x="2442" y="2183"/>
              <a:ext cx="50" cy="203"/>
            </a:xfrm>
            <a:prstGeom prst="line">
              <a:avLst/>
            </a:prstGeom>
            <a:noFill/>
            <a:ln w="2857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Line 7"/>
            <p:cNvSpPr>
              <a:spLocks noChangeShapeType="1"/>
            </p:cNvSpPr>
            <p:nvPr/>
          </p:nvSpPr>
          <p:spPr bwMode="auto">
            <a:xfrm>
              <a:off x="2831" y="2224"/>
              <a:ext cx="0" cy="220"/>
            </a:xfrm>
            <a:prstGeom prst="line">
              <a:avLst/>
            </a:prstGeom>
            <a:noFill/>
            <a:ln w="2857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Line 8"/>
            <p:cNvSpPr>
              <a:spLocks noChangeShapeType="1"/>
            </p:cNvSpPr>
            <p:nvPr/>
          </p:nvSpPr>
          <p:spPr bwMode="auto">
            <a:xfrm>
              <a:off x="3169" y="2183"/>
              <a:ext cx="51" cy="203"/>
            </a:xfrm>
            <a:prstGeom prst="line">
              <a:avLst/>
            </a:prstGeom>
            <a:noFill/>
            <a:ln w="2857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Line 9"/>
            <p:cNvSpPr>
              <a:spLocks noChangeShapeType="1"/>
            </p:cNvSpPr>
            <p:nvPr/>
          </p:nvSpPr>
          <p:spPr bwMode="auto">
            <a:xfrm>
              <a:off x="3456" y="2068"/>
              <a:ext cx="94" cy="156"/>
            </a:xfrm>
            <a:prstGeom prst="line">
              <a:avLst/>
            </a:prstGeom>
            <a:noFill/>
            <a:ln w="2857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10"/>
            <p:cNvSpPr>
              <a:spLocks noChangeShapeType="1"/>
            </p:cNvSpPr>
            <p:nvPr/>
          </p:nvSpPr>
          <p:spPr bwMode="auto">
            <a:xfrm>
              <a:off x="3648" y="1896"/>
              <a:ext cx="123" cy="84"/>
            </a:xfrm>
            <a:prstGeom prst="line">
              <a:avLst/>
            </a:prstGeom>
            <a:noFill/>
            <a:ln w="2857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Line 11"/>
            <p:cNvSpPr>
              <a:spLocks noChangeShapeType="1"/>
            </p:cNvSpPr>
            <p:nvPr/>
          </p:nvSpPr>
          <p:spPr bwMode="auto">
            <a:xfrm>
              <a:off x="3715" y="1693"/>
              <a:ext cx="133" cy="0"/>
            </a:xfrm>
            <a:prstGeom prst="line">
              <a:avLst/>
            </a:prstGeom>
            <a:noFill/>
            <a:ln w="2857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Line 12"/>
            <p:cNvSpPr>
              <a:spLocks noChangeShapeType="1"/>
            </p:cNvSpPr>
            <p:nvPr/>
          </p:nvSpPr>
          <p:spPr bwMode="auto">
            <a:xfrm flipV="1">
              <a:off x="3648" y="1405"/>
              <a:ext cx="123" cy="84"/>
            </a:xfrm>
            <a:prstGeom prst="line">
              <a:avLst/>
            </a:prstGeom>
            <a:noFill/>
            <a:ln w="2857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Line 13"/>
            <p:cNvSpPr>
              <a:spLocks noChangeShapeType="1"/>
            </p:cNvSpPr>
            <p:nvPr/>
          </p:nvSpPr>
          <p:spPr bwMode="auto">
            <a:xfrm flipV="1">
              <a:off x="3456" y="1162"/>
              <a:ext cx="94" cy="155"/>
            </a:xfrm>
            <a:prstGeom prst="line">
              <a:avLst/>
            </a:prstGeom>
            <a:noFill/>
            <a:ln w="28575" cap="rnd">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4"/>
            <p:cNvSpPr>
              <a:spLocks/>
            </p:cNvSpPr>
            <p:nvPr/>
          </p:nvSpPr>
          <p:spPr bwMode="auto">
            <a:xfrm>
              <a:off x="1822" y="1087"/>
              <a:ext cx="1399" cy="1082"/>
            </a:xfrm>
            <a:custGeom>
              <a:avLst/>
              <a:gdLst>
                <a:gd name="T0" fmla="*/ 3955 w 3955"/>
                <a:gd name="T1" fmla="*/ 365 h 3058"/>
                <a:gd name="T2" fmla="*/ 609 w 3955"/>
                <a:gd name="T3" fmla="*/ 1050 h 3058"/>
                <a:gd name="T4" fmla="*/ 1750 w 3955"/>
                <a:gd name="T5" fmla="*/ 3058 h 3058"/>
              </a:gdLst>
              <a:ahLst/>
              <a:cxnLst>
                <a:cxn ang="0">
                  <a:pos x="T0" y="T1"/>
                </a:cxn>
                <a:cxn ang="0">
                  <a:pos x="T2" y="T3"/>
                </a:cxn>
                <a:cxn ang="0">
                  <a:pos x="T4" y="T5"/>
                </a:cxn>
              </a:cxnLst>
              <a:rect l="0" t="0" r="r" b="b"/>
              <a:pathLst>
                <a:path w="3955" h="3058">
                  <a:moveTo>
                    <a:pt x="3955" y="365"/>
                  </a:moveTo>
                  <a:cubicBezTo>
                    <a:pt x="2715" y="0"/>
                    <a:pt x="1217" y="307"/>
                    <a:pt x="609" y="1050"/>
                  </a:cubicBezTo>
                  <a:cubicBezTo>
                    <a:pt x="0" y="1794"/>
                    <a:pt x="511" y="2693"/>
                    <a:pt x="1750" y="3058"/>
                  </a:cubicBezTo>
                </a:path>
              </a:pathLst>
            </a:custGeom>
            <a:noFill/>
            <a:ln w="28575" cap="rnd">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5"/>
            <p:cNvSpPr>
              <a:spLocks/>
            </p:cNvSpPr>
            <p:nvPr/>
          </p:nvSpPr>
          <p:spPr bwMode="auto">
            <a:xfrm>
              <a:off x="2441" y="1216"/>
              <a:ext cx="1294" cy="1037"/>
            </a:xfrm>
            <a:custGeom>
              <a:avLst/>
              <a:gdLst>
                <a:gd name="T0" fmla="*/ 0 w 3657"/>
                <a:gd name="T1" fmla="*/ 2693 h 2929"/>
                <a:gd name="T2" fmla="*/ 2495 w 3657"/>
                <a:gd name="T3" fmla="*/ 2592 h 2929"/>
                <a:gd name="T4" fmla="*/ 3597 w 3657"/>
                <a:gd name="T5" fmla="*/ 1246 h 2929"/>
                <a:gd name="T6" fmla="*/ 2205 w 3657"/>
                <a:gd name="T7" fmla="*/ 0 h 2929"/>
              </a:gdLst>
              <a:ahLst/>
              <a:cxnLst>
                <a:cxn ang="0">
                  <a:pos x="T0" y="T1"/>
                </a:cxn>
                <a:cxn ang="0">
                  <a:pos x="T2" y="T3"/>
                </a:cxn>
                <a:cxn ang="0">
                  <a:pos x="T4" y="T5"/>
                </a:cxn>
                <a:cxn ang="0">
                  <a:pos x="T6" y="T7"/>
                </a:cxn>
              </a:cxnLst>
              <a:rect l="0" t="0" r="r" b="b"/>
              <a:pathLst>
                <a:path w="3657" h="2929">
                  <a:moveTo>
                    <a:pt x="0" y="2693"/>
                  </a:moveTo>
                  <a:cubicBezTo>
                    <a:pt x="802" y="2929"/>
                    <a:pt x="1753" y="2891"/>
                    <a:pt x="2495" y="2592"/>
                  </a:cubicBezTo>
                  <a:cubicBezTo>
                    <a:pt x="3237" y="2294"/>
                    <a:pt x="3657" y="1781"/>
                    <a:pt x="3597" y="1246"/>
                  </a:cubicBezTo>
                  <a:cubicBezTo>
                    <a:pt x="3537" y="711"/>
                    <a:pt x="3006" y="236"/>
                    <a:pt x="2205" y="0"/>
                  </a:cubicBezTo>
                </a:path>
              </a:pathLst>
            </a:custGeom>
            <a:noFill/>
            <a:ln w="28575" cap="rnd">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9" name="文本框 18"/>
          <p:cNvSpPr txBox="1"/>
          <p:nvPr/>
        </p:nvSpPr>
        <p:spPr>
          <a:xfrm>
            <a:off x="2947234" y="2090739"/>
            <a:ext cx="343364" cy="523220"/>
          </a:xfrm>
          <a:prstGeom prst="rect">
            <a:avLst/>
          </a:prstGeom>
          <a:noFill/>
        </p:spPr>
        <p:txBody>
          <a:bodyPr wrap="none" rtlCol="0">
            <a:spAutoFit/>
          </a:bodyPr>
          <a:lstStyle/>
          <a:p>
            <a:r>
              <a:rPr lang="en-US" altLang="zh-CN" sz="2800" i="1" dirty="0" smtClean="0">
                <a:latin typeface="Times New Roman" panose="02020603050405020304" pitchFamily="18" charset="0"/>
                <a:cs typeface="Times New Roman" panose="02020603050405020304" pitchFamily="18" charset="0"/>
              </a:rPr>
              <a:t>c</a:t>
            </a:r>
            <a:endParaRPr lang="zh-CN" altLang="en-US" sz="2800" i="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4350584" y="2517005"/>
            <a:ext cx="450764"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Ω</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4637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557" y="1669819"/>
            <a:ext cx="7886700" cy="3905791"/>
          </a:xfrm>
        </p:spPr>
        <p:txBody>
          <a:bodyPr/>
          <a:lstStyle/>
          <a:p>
            <a:pPr algn="ctr"/>
            <a:r>
              <a:rPr lang="en-US" altLang="zh-CN" dirty="0" smtClean="0">
                <a:latin typeface="Times New Roman" panose="02020603050405020304" pitchFamily="18" charset="0"/>
                <a:cs typeface="Times New Roman" panose="02020603050405020304" pitchFamily="18" charset="0"/>
              </a:rPr>
              <a:t>Thank you!</a:t>
            </a:r>
            <a:br>
              <a:rPr lang="en-US" altLang="zh-CN" dirty="0" smtClean="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
            </a:r>
            <a:br>
              <a:rPr lang="en-US" altLang="zh-CN" dirty="0">
                <a:latin typeface="Times New Roman" panose="02020603050405020304" pitchFamily="18" charset="0"/>
                <a:cs typeface="Times New Roman" panose="02020603050405020304" pitchFamily="18" charset="0"/>
              </a:rPr>
            </a:br>
            <a:r>
              <a:rPr lang="en-US" altLang="zh-CN" sz="2800" dirty="0" smtClean="0">
                <a:latin typeface="Times New Roman" panose="02020603050405020304" pitchFamily="18" charset="0"/>
                <a:cs typeface="Times New Roman" panose="02020603050405020304" pitchFamily="18" charset="0"/>
              </a:rPr>
              <a:t>malong@sdu.edu.cn</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220497"/>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406</TotalTime>
  <Words>12346</Words>
  <Application>Microsoft Office PowerPoint</Application>
  <PresentationFormat>全屏显示(4:3)</PresentationFormat>
  <Paragraphs>585</Paragraphs>
  <Slides>96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96</vt:i4>
      </vt:variant>
    </vt:vector>
  </HeadingPairs>
  <TitlesOfParts>
    <vt:vector size="106" baseType="lpstr">
      <vt:lpstr>等线</vt:lpstr>
      <vt:lpstr>等线 Light</vt:lpstr>
      <vt:lpstr>楷体</vt:lpstr>
      <vt:lpstr>宋体</vt:lpstr>
      <vt:lpstr>Arial</vt:lpstr>
      <vt:lpstr>Calibri</vt:lpstr>
      <vt:lpstr>Calibri Light</vt:lpstr>
      <vt:lpstr>Cambria Math</vt:lpstr>
      <vt:lpstr>Times New Roman</vt:lpstr>
      <vt:lpstr>Office 主题​​</vt:lpstr>
      <vt:lpstr>数值计算方法</vt:lpstr>
      <vt:lpstr>微分方程</vt:lpstr>
      <vt:lpstr>利用极限求解函数方程</vt:lpstr>
      <vt:lpstr>利用极限求解函数方程</vt:lpstr>
      <vt:lpstr>利用极限求解函数方程</vt:lpstr>
      <vt:lpstr>利用极限求解函数方程</vt:lpstr>
      <vt:lpstr>利用极限求解函数方程</vt:lpstr>
      <vt:lpstr>利用极限求解函数方程</vt:lpstr>
      <vt:lpstr>利用迭代求解函数方程</vt:lpstr>
      <vt:lpstr>利用迭代求解函数方程</vt:lpstr>
      <vt:lpstr>利用迭代求解函数方程</vt:lpstr>
      <vt:lpstr>常微分方程</vt:lpstr>
      <vt:lpstr>常微分方程的积分曲线</vt:lpstr>
      <vt:lpstr>常微分方程的积分曲线</vt:lpstr>
      <vt:lpstr>可分离变量问题的求解</vt:lpstr>
      <vt:lpstr>可分离变量问题的求解</vt:lpstr>
      <vt:lpstr>可换元问题的求解</vt:lpstr>
      <vt:lpstr>齐次问题的求解</vt:lpstr>
      <vt:lpstr>欧拉法计算常微分方程数值解</vt:lpstr>
      <vt:lpstr>欧拉法计算常微分方程数值解</vt:lpstr>
      <vt:lpstr>改进欧拉法</vt:lpstr>
      <vt:lpstr>Runge-Kutta方法</vt:lpstr>
      <vt:lpstr>矩阵常微分方程</vt:lpstr>
      <vt:lpstr>矩阵常微分方程的解</vt:lpstr>
      <vt:lpstr>矩阵的指数运算</vt:lpstr>
      <vt:lpstr>计算示例</vt:lpstr>
      <vt:lpstr>计算示例</vt:lpstr>
      <vt:lpstr>计算示例</vt:lpstr>
      <vt:lpstr>计算示例</vt:lpstr>
      <vt:lpstr>计算示例</vt:lpstr>
      <vt:lpstr>计算示例</vt:lpstr>
      <vt:lpstr>计算示例</vt:lpstr>
      <vt:lpstr>计算示例</vt:lpstr>
      <vt:lpstr>计算示例</vt:lpstr>
      <vt:lpstr>对角矩阵指数运算</vt:lpstr>
      <vt:lpstr>对角矩阵指数运算</vt:lpstr>
      <vt:lpstr>偏微分方程分类</vt:lpstr>
      <vt:lpstr>偏微分方程分类</vt:lpstr>
      <vt:lpstr>拟线性方程的特征线</vt:lpstr>
      <vt:lpstr>拟线性方程的特征线</vt:lpstr>
      <vt:lpstr>一维波动方程的导出</vt:lpstr>
      <vt:lpstr>波动方程的定解条件</vt:lpstr>
      <vt:lpstr>波动方程解的可分离性质</vt:lpstr>
      <vt:lpstr>初始条件的微分转化</vt:lpstr>
      <vt:lpstr>控制函数的积分转化</vt:lpstr>
      <vt:lpstr>一维波动方程求解</vt:lpstr>
      <vt:lpstr>一维波动方程的求解</vt:lpstr>
      <vt:lpstr>一维波动方程的求解</vt:lpstr>
      <vt:lpstr>一维波动方程求解</vt:lpstr>
      <vt:lpstr>一维波动方程求解</vt:lpstr>
      <vt:lpstr>波动方程求解</vt:lpstr>
      <vt:lpstr>达朗贝尔(D’Alembert)公式</vt:lpstr>
      <vt:lpstr>达朗贝尔(D’Alembert)公式</vt:lpstr>
      <vt:lpstr>三维拉普拉斯算符球面积分</vt:lpstr>
      <vt:lpstr>三维球面均值</vt:lpstr>
      <vt:lpstr>三维波动方程</vt:lpstr>
      <vt:lpstr>三维波动方程分解</vt:lpstr>
      <vt:lpstr>球面平均法降维</vt:lpstr>
      <vt:lpstr>球面平均法降维</vt:lpstr>
      <vt:lpstr>基尔霍夫(Kirchhoff)公式</vt:lpstr>
      <vt:lpstr>二维波动方程</vt:lpstr>
      <vt:lpstr>升维求解</vt:lpstr>
      <vt:lpstr>泊松(Poisson)公式</vt:lpstr>
      <vt:lpstr>有边界约束的波动方程</vt:lpstr>
      <vt:lpstr>分离变量法</vt:lpstr>
      <vt:lpstr>谱分解</vt:lpstr>
      <vt:lpstr>一维谱分解示例</vt:lpstr>
      <vt:lpstr>一维谱分解示例</vt:lpstr>
      <vt:lpstr>一维谱分解示例</vt:lpstr>
      <vt:lpstr>一维谱分解示例</vt:lpstr>
      <vt:lpstr>一维驻波</vt:lpstr>
      <vt:lpstr>一维驻波</vt:lpstr>
      <vt:lpstr>驻波法求解混合问题</vt:lpstr>
      <vt:lpstr>热传导方程的导出</vt:lpstr>
      <vt:lpstr>傅里叶(Fourier)变换</vt:lpstr>
      <vt:lpstr>傅里叶变换的平移伸缩性质</vt:lpstr>
      <vt:lpstr>概率曲线的傅里叶变换</vt:lpstr>
      <vt:lpstr>傅里叶变换的导数性质</vt:lpstr>
      <vt:lpstr>卷积运算</vt:lpstr>
      <vt:lpstr>傅里叶变换的乘法性质</vt:lpstr>
      <vt:lpstr>一维热传导方程</vt:lpstr>
      <vt:lpstr>热传导方程的转化</vt:lpstr>
      <vt:lpstr>热传导方程的求解</vt:lpstr>
      <vt:lpstr>傅里叶逆变换</vt:lpstr>
      <vt:lpstr>泊松(Poisson)公式</vt:lpstr>
      <vt:lpstr>基本解</vt:lpstr>
      <vt:lpstr>狄拉克函数</vt:lpstr>
      <vt:lpstr>狄拉克函数</vt:lpstr>
      <vt:lpstr>基本解的本质</vt:lpstr>
      <vt:lpstr>多维热传导方程</vt:lpstr>
      <vt:lpstr>多维热传导方程</vt:lpstr>
      <vt:lpstr>位势方程</vt:lpstr>
      <vt:lpstr>位势方程的基本解</vt:lpstr>
      <vt:lpstr>位势方程的基本解</vt:lpstr>
      <vt:lpstr>位势方程的两种边界条件</vt:lpstr>
      <vt:lpstr>Thank you!  malong@sdu.edu.cn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数值计算方法</dc:title>
  <dc:creator>malong</dc:creator>
  <cp:lastModifiedBy>_马龙_</cp:lastModifiedBy>
  <cp:revision>29</cp:revision>
  <dcterms:created xsi:type="dcterms:W3CDTF">2022-10-07T09:20:38Z</dcterms:created>
  <dcterms:modified xsi:type="dcterms:W3CDTF">2024-11-21T02:20:37Z</dcterms:modified>
</cp:coreProperties>
</file>