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1" r:id="rId3"/>
    <p:sldId id="272" r:id="rId4"/>
    <p:sldId id="277" r:id="rId5"/>
    <p:sldId id="278" r:id="rId6"/>
    <p:sldId id="290" r:id="rId7"/>
    <p:sldId id="282" r:id="rId8"/>
    <p:sldId id="291" r:id="rId9"/>
    <p:sldId id="286" r:id="rId10"/>
    <p:sldId id="284" r:id="rId11"/>
    <p:sldId id="319" r:id="rId12"/>
    <p:sldId id="280" r:id="rId13"/>
    <p:sldId id="281" r:id="rId14"/>
    <p:sldId id="320" r:id="rId15"/>
    <p:sldId id="323" r:id="rId16"/>
    <p:sldId id="324" r:id="rId17"/>
    <p:sldId id="269" r:id="rId18"/>
    <p:sldId id="325" r:id="rId19"/>
    <p:sldId id="292" r:id="rId20"/>
    <p:sldId id="326" r:id="rId21"/>
    <p:sldId id="275" r:id="rId22"/>
    <p:sldId id="276" r:id="rId23"/>
    <p:sldId id="375" r:id="rId24"/>
    <p:sldId id="376" r:id="rId25"/>
    <p:sldId id="374" r:id="rId26"/>
    <p:sldId id="261" r:id="rId27"/>
    <p:sldId id="262" r:id="rId28"/>
    <p:sldId id="377" r:id="rId29"/>
    <p:sldId id="268" r:id="rId30"/>
    <p:sldId id="270" r:id="rId31"/>
    <p:sldId id="378" r:id="rId32"/>
    <p:sldId id="379" r:id="rId33"/>
    <p:sldId id="289" r:id="rId34"/>
    <p:sldId id="380" r:id="rId35"/>
    <p:sldId id="381" r:id="rId36"/>
    <p:sldId id="283" r:id="rId37"/>
  </p:sldIdLst>
  <p:sldSz cx="12192000" cy="6858000"/>
  <p:notesSz cx="10018713" cy="6888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B68D7-63D7-47AF-A37F-BED492A02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2D0C4-83E8-4F43-8F85-04F4AE7F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2ABE6-6878-446F-BC56-078ABE8F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6A282-055A-4ADF-A087-20CD64D2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DB1C9-27BE-4FD6-947C-8F5BD704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9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EFF64-249F-4FD5-B5C0-829E416F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E92109-1019-4691-930F-42039DE9E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D0504-C54A-4439-8F84-945C7E5E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B1F8-3641-4874-8BE8-CECC66A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4ECCA-885D-41C1-8C86-DB9E0211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0CFD69-D296-4746-A0B4-47C813E36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BE830-BA3C-474A-AF74-CC39ED35D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9497EC-FAF8-4969-93FB-A340ADF4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0C2D1-BE3B-4EEB-AF4D-5B3E9514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5A730-636E-4D74-8EB7-7FD37DE3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43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599C1-C2F7-49E3-9B88-E436B217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0BAA3-5F5D-4746-87BA-52459B7CA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7B520-A4D5-4398-AC4D-0F67FFA9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B474F-2491-41E3-BAFE-F327FFD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EF6D1-A022-4424-A81A-41F1FE8D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0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E3E2-CA68-444C-B019-BCADB1FA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F080DF-C00D-47A1-8FA8-6C1194DEC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EAB98-58B3-4274-9874-4EF62E81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1D600-509C-417F-86A8-AF32F0943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4480C-B147-4996-8013-63B2E4C9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37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E127B-32D1-4B6D-A9AB-17C51093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DFD16-A674-40FD-B4EF-9DB9D5DD3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AE0BB5-0B88-4AFB-AAAC-3F5147D61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7741C-89C9-4FD8-9CF4-8508B118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D7BA8-5FD0-4945-8C3F-2C3C9727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2C2529-43B0-4897-A151-CF37926B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5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6CA34-DA86-4047-B37B-3E61CA9E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67F5FE-734F-4B56-9C9A-796C9159B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06A866-0BB1-4F18-8714-5CD0F5FAF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00D8C9-4C4A-4325-9434-3E4E80618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DDDF3C-2EF7-469E-BE2C-99DB216F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74EB6E-8E95-4AC2-8B7A-FA476A61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7413BB-EAB8-4805-ACF7-0413A7F0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2E3AB7-FB39-425B-8694-9C438841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37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00CB4-4CD1-466A-918B-F829E010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7CD27-2BFC-49FE-95F9-5F444ECB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D452FB-D0D5-435E-8D48-DFC14CAC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C269A0-69F2-42D5-8D3F-862233387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0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FF709E-B45F-4134-859F-B8C3DF77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FB152C-2BE7-4ABE-838E-9E2BA885D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06958-7FD2-4434-82C0-F9757D83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54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831AA-4334-46C6-BA06-E28131B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EF50C-D1D1-4FB1-9EA1-F5993393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73B58A-203D-4869-80E9-800CEE90B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CB8D8-9893-476F-9021-7846E784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A52F8-B1B4-41F7-A589-04202684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C9ADF-DE6F-44C8-9350-6C55563C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DE07D-E391-4574-9D01-6DBB73F5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7B3BD3-08A7-42CA-86CB-C529C1C17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6AB9A-A4B7-4C68-ABF2-970883D5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5D6762-BE9A-4937-AAFB-F615E3A2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9B0C3-0D2C-427A-B29E-19E2216D4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FA22CD-C0A4-40F2-9450-40EE1F2E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A47A9E-F74F-4C6E-A366-D61B39AE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3C57B-C1A2-4501-9FD7-3A8564428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CAA201-907C-47A1-B179-51AB2918F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F24F-F6D7-4356-9E71-5810568B67D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9F90A-F6B8-4B47-AA51-0CC0EC49D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868DA-BEA8-4648-BA86-4B031092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25808-3834-45E5-91AF-0447B40E2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0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多元函数误差示例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病态情况：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</a:t>
                </a:r>
                <a:r>
                  <a:rPr lang="en-US" altLang="zh-CN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→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500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定向弦的中点轨迹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2152650" y="1690689"/>
            <a:ext cx="4495800" cy="2698750"/>
            <a:chOff x="1469" y="1154"/>
            <a:chExt cx="2832" cy="1700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847" y="1381"/>
              <a:ext cx="2076" cy="1246"/>
            </a:xfrm>
            <a:prstGeom prst="ellipse">
              <a:avLst/>
            </a:prstGeom>
            <a:noFill/>
            <a:ln w="19050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 flipH="1">
              <a:off x="2370" y="1463"/>
              <a:ext cx="1030" cy="1082"/>
            </a:xfrm>
            <a:prstGeom prst="line">
              <a:avLst/>
            </a:prstGeom>
            <a:noFill/>
            <a:ln w="19050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382" y="1458"/>
              <a:ext cx="1541" cy="529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2499" y="1154"/>
              <a:ext cx="1802" cy="618"/>
            </a:xfrm>
            <a:prstGeom prst="line">
              <a:avLst/>
            </a:prstGeom>
            <a:noFill/>
            <a:ln w="1905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469" y="2236"/>
              <a:ext cx="1802" cy="618"/>
            </a:xfrm>
            <a:prstGeom prst="line">
              <a:avLst/>
            </a:prstGeom>
            <a:noFill/>
            <a:ln w="19050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3127" y="1698"/>
              <a:ext cx="50" cy="50"/>
            </a:xfrm>
            <a:prstGeom prst="ellipse">
              <a:avLst/>
            </a:pr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2860" y="1979"/>
              <a:ext cx="50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364" y="1436"/>
              <a:ext cx="50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3896" y="1958"/>
              <a:ext cx="50" cy="50"/>
            </a:xfrm>
            <a:prstGeom prst="ellipse">
              <a:avLst/>
            </a:pr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396396" y="1790536"/>
                <a:ext cx="12239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96" y="1790536"/>
                <a:ext cx="1223989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047253" y="2842708"/>
                <a:ext cx="12405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53" y="2842708"/>
                <a:ext cx="124053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293294" y="2585728"/>
                <a:ext cx="14104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94" y="2585728"/>
                <a:ext cx="14104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7441156" y="1655428"/>
                <a:ext cx="1937710" cy="870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6" y="1655428"/>
                <a:ext cx="1937710" cy="870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7441156" y="2622711"/>
                <a:ext cx="1937710" cy="870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56" y="2622711"/>
                <a:ext cx="1937710" cy="870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096000" y="3617222"/>
                <a:ext cx="3554884" cy="87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17222"/>
                <a:ext cx="3554884" cy="871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278566" y="4554152"/>
                <a:ext cx="6766724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66" y="4554152"/>
                <a:ext cx="6766724" cy="8206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2413924" y="5438145"/>
                <a:ext cx="3248005" cy="808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924" y="5438145"/>
                <a:ext cx="3248005" cy="8084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6005513" y="5374826"/>
                <a:ext cx="1963550" cy="935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 sz="28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13" y="5374826"/>
                <a:ext cx="1963550" cy="9350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62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1FCC742-D2A8-4911-8883-9610C725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271588"/>
            <a:ext cx="9029700" cy="431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1BA6F8B-13D6-4812-A97B-4C748C95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706" y="528637"/>
            <a:ext cx="79057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08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如何构造正五边形？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求解方程：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1)(1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0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是平凡解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，它满足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而且有</a:t>
                </a:r>
                <a:endParaRPr lang="en-US" altLang="zh-CN" b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l-GR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i="1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i="1" baseline="30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+ 5</a:t>
                </a:r>
                <a:endParaRPr lang="zh-CN" altLang="en-US" baseline="30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b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1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把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分别视为一个整体，则有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+ 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– 1</a:t>
                </a: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7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= 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– 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是下面方程的两个根：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+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1 = 0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−1±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33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复数在几何中的应用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另一方面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20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由此得到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−1−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−1+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计算示例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2×2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矩阵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重特征值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λ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exp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需要求解的系数方程组为：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&amp;=1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&amp;=0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先对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直接求解得到：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满足的方程变为：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62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计算示例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求解得到</a:t>
                </a:r>
                <a:endParaRPr lang="en-US" altLang="zh-CN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结合前面导出的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根据线性组合表达式，有：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𝐀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8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牛顿法零点计算示例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是一个正实数，用牛顿法计算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f’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2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的零点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于是有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的差，观察误差的收敛速度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ra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，具有二次收敛速度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53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是正定对称矩阵，用梯度下降法计算下面二次型的极值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的梯度为：</a:t>
                </a:r>
                <a:endParaRPr lang="en-US" altLang="zh-CN" b="0" i="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沿着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的相反方向优化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，设系数为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，则有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altLang="zh-CN" b="1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b="1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9F1FFE3-CF72-45AF-B180-3AEFC7E35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993" y="3265587"/>
            <a:ext cx="3298456" cy="596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578994-5239-415E-BDBE-1A876E1F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04" y="5970579"/>
            <a:ext cx="3811762" cy="68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梯度下降法示例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转化为关于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的函数：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𝐠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𝐠</m:t>
                      </m:r>
                    </m:oMath>
                  </m:oMathPara>
                </a14:m>
                <a:endParaRPr lang="en-US" altLang="zh-CN" b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𝐠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𝐀𝐠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取到极小值，导出梯度下降的递推式：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𝐀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0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𝐛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𝐀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0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0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𝐠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第三行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是因为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  <m:r>
                                <a:rPr lang="en-US" altLang="zh-CN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𝛻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𝑓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zh-CN" dirty="0">
                                  <a:solidFill>
                                    <a:srgbClr val="FF0000"/>
                                  </a:solidFill>
                                  <a:latin typeface="Times New Roman" panose="020206030504050203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641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求和顺序对舍入误差的影响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的计算误差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结论：较小的两数先求和误差更小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FC4A2-69C5-4BA8-95EA-5EB8141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38" y="5799096"/>
            <a:ext cx="5008780" cy="94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4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平行六面体的体积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4869160"/>
            <a:ext cx="8229600" cy="108012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平行六面体的体积用三个向量的混合积得到</a:t>
            </a:r>
            <a:endParaRPr lang="en-US" altLang="zh-CN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三个向量的方向符合右手顺序可以得到正的体积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2563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256334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/>
        </p:nvSpPr>
        <p:spPr>
          <a:xfrm>
            <a:off x="3145772" y="2060848"/>
            <a:ext cx="3306459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平行四边形 9"/>
          <p:cNvSpPr/>
          <p:nvPr/>
        </p:nvSpPr>
        <p:spPr>
          <a:xfrm>
            <a:off x="379174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326431" y="408975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86248" y="407616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8843" y="234888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38783" y="3295630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564450" y="4180361"/>
            <a:ext cx="2088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2563847" y="3406591"/>
            <a:ext cx="1224000" cy="766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2567608" y="2826800"/>
            <a:ext cx="579600" cy="13500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452231" y="2615646"/>
                <a:ext cx="2783647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31" y="2615646"/>
                <a:ext cx="2783647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2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三棱锥的体积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5301209"/>
            <a:ext cx="8229600" cy="82495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三棱锥的体积是平行六面体的体积的六分之一</a:t>
            </a:r>
          </a:p>
        </p:txBody>
      </p:sp>
      <p:sp>
        <p:nvSpPr>
          <p:cNvPr id="4" name="平行四边形 3"/>
          <p:cNvSpPr/>
          <p:nvPr/>
        </p:nvSpPr>
        <p:spPr>
          <a:xfrm>
            <a:off x="2563346" y="2831232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2563346" y="3406688"/>
            <a:ext cx="3312368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3145772" y="2060848"/>
            <a:ext cx="3306459" cy="770384"/>
          </a:xfrm>
          <a:prstGeom prst="parallelogram">
            <a:avLst>
              <a:gd name="adj" fmla="val 158941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3791744" y="2060848"/>
            <a:ext cx="2664296" cy="1346448"/>
          </a:xfrm>
          <a:prstGeom prst="parallelogram">
            <a:avLst>
              <a:gd name="adj" fmla="val 4301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26431" y="4089754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86248" y="407616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88843" y="2348880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6056" y="2941092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564450" y="4180361"/>
            <a:ext cx="2088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2563847" y="3406591"/>
            <a:ext cx="1224000" cy="7668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567608" y="2826800"/>
            <a:ext cx="579600" cy="13500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68199" y="2740225"/>
                <a:ext cx="3833422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𝑂𝐴𝐵𝐶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199" y="2740225"/>
                <a:ext cx="3833422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84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三角形面积的计算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5229201"/>
            <a:ext cx="8229600" cy="896963"/>
          </a:xfrm>
        </p:spPr>
        <p:txBody>
          <a:bodyPr/>
          <a:lstStyle/>
          <a:p>
            <a:r>
              <a:rPr lang="zh-CN" altLang="en-US" dirty="0">
                <a:latin typeface="楷体" pitchFamily="49" charset="-122"/>
                <a:ea typeface="楷体" pitchFamily="49" charset="-122"/>
              </a:rPr>
              <a:t>三个顶点逆时针排列可以得到正的面积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3850762" y="2598702"/>
            <a:ext cx="1224136" cy="1494166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 flipV="1">
            <a:off x="3490722" y="2004636"/>
            <a:ext cx="360040" cy="2088232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338594" y="2796724"/>
            <a:ext cx="1512168" cy="129614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2338594" y="2004636"/>
            <a:ext cx="1152128" cy="7920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338594" y="2598702"/>
            <a:ext cx="2736304" cy="1980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 flipV="1">
            <a:off x="3490722" y="2004636"/>
            <a:ext cx="1584176" cy="5940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3848512" y="2497272"/>
            <a:ext cx="0" cy="15841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06746" y="391389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O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800146" y="2766140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h =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1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858874" y="213907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984051" y="1500580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910324" y="2300429"/>
            <a:ext cx="1760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, 1)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890320" y="2881745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OABC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 err="1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i="1" baseline="-25000" dirty="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800" i="1" dirty="0" err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/3 = 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2800" baseline="-250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800" i="1" baseline="-25000" dirty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/3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380761" y="1556183"/>
                <a:ext cx="3833422" cy="11415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𝑂𝐴𝐵𝐶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61" y="1556183"/>
                <a:ext cx="3833422" cy="11415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890321" y="3588998"/>
                <a:ext cx="3567387" cy="136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𝐴𝐵𝐶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321" y="3588998"/>
                <a:ext cx="3567387" cy="136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25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99452-2812-468F-9CDC-3987DC70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拉格朗日插值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DE8DF8-44EB-46A1-8E5D-F411D0B51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6293" y="567515"/>
            <a:ext cx="4784388" cy="6127762"/>
          </a:xfrm>
        </p:spPr>
      </p:pic>
    </p:spTree>
    <p:extLst>
      <p:ext uri="{BB962C8B-B14F-4D97-AF65-F5344CB8AC3E}">
        <p14:creationId xmlns:p14="http://schemas.microsoft.com/office/powerpoint/2010/main" val="394974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1D947-E6F8-41D1-A79A-0F2B702AE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Newton</a:t>
            </a:r>
            <a:r>
              <a:rPr lang="zh-CN" altLang="en-US" dirty="0"/>
              <a:t>插值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4132ECD-93E3-4FFA-A265-BEBD15F77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230" y="1475429"/>
            <a:ext cx="4613931" cy="527460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B0E72A-4BDB-4DE3-A119-06C36934B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61" y="2713939"/>
            <a:ext cx="6322979" cy="21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8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29CF-3EA3-4289-9390-C227EE97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Hermite</a:t>
            </a:r>
            <a:r>
              <a:rPr lang="zh-CN" altLang="en-US" dirty="0"/>
              <a:t>插值</a:t>
            </a:r>
          </a:p>
        </p:txBody>
      </p:sp>
      <p:pic>
        <p:nvPicPr>
          <p:cNvPr id="19" name="内容占位符 18">
            <a:extLst>
              <a:ext uri="{FF2B5EF4-FFF2-40B4-BE49-F238E27FC236}">
                <a16:creationId xmlns:a16="http://schemas.microsoft.com/office/drawing/2014/main" id="{919E3CB3-9EA2-43DB-9356-E1CFED8C6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560" y="1825625"/>
            <a:ext cx="6448881" cy="435133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16C3454-DFCE-46E7-9A10-C7F6E608B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36" y="6176964"/>
            <a:ext cx="4712526" cy="5437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FD5FAEE-63F6-4699-BC93-1B16465B7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325" y="4083811"/>
            <a:ext cx="2934983" cy="36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9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拟棱台公式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3233854"/>
                <a:ext cx="7886700" cy="2943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祖暅原理：幂势既同，则积不容异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拟棱台体积计算公式：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h</m:t>
                      </m:r>
                    </m:oMath>
                  </m:oMathPara>
                </a14:m>
                <a:endParaRPr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𝑡𝑜𝑝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+4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𝑚𝑖𝑑𝑑𝑙𝑒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𝑏𝑜𝑡𝑡𝑜𝑚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h𝑒𝑖𝑔h𝑡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截面的面积与高的的函数关系不超过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次的形状：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球面，棱柱，棱锥，棱台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表示物体每个部分的横截面积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3233854"/>
                <a:ext cx="7886700" cy="2943110"/>
              </a:xfrm>
              <a:blipFill>
                <a:blip r:embed="rId2"/>
                <a:stretch>
                  <a:fillRect l="-850" t="-5176" b="-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3330497" y="1690689"/>
            <a:ext cx="1453955" cy="145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45238" y="1690688"/>
            <a:ext cx="624470" cy="14539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330497" y="2107581"/>
            <a:ext cx="1453955" cy="6199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5713431" y="1738288"/>
            <a:ext cx="1070517" cy="1423788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712928" y="1705772"/>
            <a:ext cx="892097" cy="29029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/>
        </p:nvSpPr>
        <p:spPr>
          <a:xfrm>
            <a:off x="7374983" y="2630751"/>
            <a:ext cx="1567984" cy="483725"/>
          </a:xfrm>
          <a:prstGeom prst="arc">
            <a:avLst>
              <a:gd name="adj1" fmla="val 46778"/>
              <a:gd name="adj2" fmla="val 105488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9" idx="2"/>
            <a:endCxn id="11" idx="2"/>
          </p:cNvCxnSpPr>
          <p:nvPr/>
        </p:nvCxnSpPr>
        <p:spPr>
          <a:xfrm flipH="1">
            <a:off x="7396147" y="1850921"/>
            <a:ext cx="316780" cy="1077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6"/>
            <a:endCxn id="11" idx="0"/>
          </p:cNvCxnSpPr>
          <p:nvPr/>
        </p:nvCxnSpPr>
        <p:spPr>
          <a:xfrm>
            <a:off x="8605025" y="1850921"/>
            <a:ext cx="337181" cy="1032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02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简化思路：把积分区间约束在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范围内，分别检验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, …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的积分结果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梯形法积分（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）精度检验：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梯形法对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541" r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1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依次使用函数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检验抛物线法积分</a:t>
                </a:r>
                <a:r>
                  <a:rPr lang="en-US" altLang="zh-CN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en-US" altLang="zh-CN" b="0" i="0" dirty="0"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4×0+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4BC4A9D-6A78-4EE2-89CD-A4ED4F90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51" y="755210"/>
            <a:ext cx="6422181" cy="6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96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48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4×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抛物线法对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89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乘法与加减的组合顺序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–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)(1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≈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哪种计算方法误差更小？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先平方再减最大误差：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先加减再乘最大误差：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–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21EBA5-A318-4301-9B90-2DF0ADBE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92" y="6029326"/>
            <a:ext cx="5471525" cy="71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45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把梯形法改为：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依次使用函数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ea typeface="楷体" panose="02010609060101010101" pitchFamily="49" charset="-122"/>
                    <a:cs typeface="Times New Roman" panose="02020603050405020304" pitchFamily="18" charset="0"/>
                  </a:rPr>
                  <a:t>检验改进梯形法</a:t>
                </a:r>
                <a:endParaRPr lang="en-US" altLang="zh-CN" dirty="0"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1+1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01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代数精度检验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=0=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40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144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楷体" panose="02010609060101010101" pitchFamily="49" charset="-122"/>
                                              <a:cs typeface="Times New Roman" panose="020206030504050203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改进梯形法对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1,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计算准确，但对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 = 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计算不准确，因而代数精度是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次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444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8E087-252B-4E2F-9DB1-021A9BAF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利用极限求解函数方程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F508526-3714-4B6A-AD08-D62448FB0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3412"/>
            <a:ext cx="4286207" cy="502907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B5D655-88B0-46A5-8BA0-57DCA78AEE2B}"/>
                  </a:ext>
                </a:extLst>
              </p:cNvPr>
              <p:cNvSpPr txBox="1"/>
              <p:nvPr/>
            </p:nvSpPr>
            <p:spPr>
              <a:xfrm>
                <a:off x="4985426" y="3042222"/>
                <a:ext cx="6096000" cy="143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对于任意的实数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，构造有理数序列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{</a:t>
                </a:r>
                <a:r>
                  <a:rPr lang="en-US" altLang="zh-CN" i="1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，满足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利用函数的连续性，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𝑐𝑥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B5D655-88B0-46A5-8BA0-57DCA78A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426" y="3042222"/>
                <a:ext cx="6096000" cy="1438279"/>
              </a:xfrm>
              <a:prstGeom prst="rect">
                <a:avLst/>
              </a:prstGeom>
              <a:blipFill>
                <a:blip r:embed="rId3"/>
                <a:stretch>
                  <a:fillRect l="-900" t="-2966" b="-4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210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利用极限求解函数方程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是一个连续函数，且满足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根据上一题有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)=f(x)+f(y)=&gt;f(x)=cx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g(x)=cx,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f(x)=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i="1" baseline="30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cx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364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利用极限求解函数方程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是一个连续函数，且满足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))+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 algn="ctr">
              <a:buNone/>
            </a:pP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+ 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=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 + 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(ln(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根据上一题有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)=g(x)+g(y)=&gt;g(x)=cx</a:t>
            </a:r>
          </a:p>
          <a:p>
            <a:pPr marL="0" indent="0" algn="ctr">
              <a:buNone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g(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lnx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)=f(x)=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clnx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f(x)=</a:t>
            </a:r>
            <a:r>
              <a:rPr lang="en-US" altLang="zh-CN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clnx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89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利用迭代求解函数方程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1843126"/>
              </a:xfrm>
            </p:spPr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计算函数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的表达式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1843126"/>
              </a:xfrm>
              <a:blipFill>
                <a:blip r:embed="rId2"/>
                <a:stretch>
                  <a:fillRect l="-1391" t="-6601"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/>
              <p:cNvSpPr txBox="1">
                <a:spLocks/>
              </p:cNvSpPr>
              <p:nvPr/>
            </p:nvSpPr>
            <p:spPr>
              <a:xfrm>
                <a:off x="2152650" y="3668753"/>
                <a:ext cx="7886700" cy="6467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反复使用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替换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>
          <p:sp>
            <p:nvSpPr>
              <p:cNvPr id="4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3668753"/>
                <a:ext cx="7886700" cy="646770"/>
              </a:xfrm>
              <a:prstGeom prst="rect">
                <a:avLst/>
              </a:prstGeom>
              <a:blipFill>
                <a:blip r:embed="rId3"/>
                <a:stretch>
                  <a:fillRect l="-1391" t="-15094" b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2152650" y="4984596"/>
            <a:ext cx="7886700" cy="131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/>
              <p:cNvSpPr txBox="1">
                <a:spLocks/>
              </p:cNvSpPr>
              <p:nvPr/>
            </p:nvSpPr>
            <p:spPr>
              <a:xfrm>
                <a:off x="2152650" y="4315523"/>
                <a:ext cx="7886700" cy="10259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4315523"/>
                <a:ext cx="7886700" cy="1025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/>
              <p:cNvSpPr txBox="1">
                <a:spLocks/>
              </p:cNvSpPr>
              <p:nvPr/>
            </p:nvSpPr>
            <p:spPr>
              <a:xfrm>
                <a:off x="2152650" y="5341435"/>
                <a:ext cx="7886700" cy="1215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i="1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5341435"/>
                <a:ext cx="7886700" cy="12154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94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利用迭代求解函数方程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825625"/>
                <a:ext cx="7886700" cy="273522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反复使用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替换约束条件中的</a:t>
                </a:r>
                <a:r>
                  <a:rPr lang="en-US" altLang="zh-CN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dirty="0">
                                    <a:latin typeface="Times New Roman" panose="020206030504050203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825625"/>
                <a:ext cx="7886700" cy="2735224"/>
              </a:xfrm>
              <a:blipFill>
                <a:blip r:embed="rId2"/>
                <a:stretch>
                  <a:fillRect l="-1391" t="-1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/>
          <p:cNvSpPr txBox="1">
            <a:spLocks/>
          </p:cNvSpPr>
          <p:nvPr/>
        </p:nvSpPr>
        <p:spPr>
          <a:xfrm>
            <a:off x="2152650" y="4984596"/>
            <a:ext cx="7886700" cy="131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2152650" y="4573122"/>
                <a:ext cx="7886700" cy="1392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从上面的方程组中解出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0" y="4573122"/>
                <a:ext cx="7886700" cy="1392780"/>
              </a:xfrm>
              <a:prstGeom prst="rect">
                <a:avLst/>
              </a:prstGeom>
              <a:blipFill>
                <a:blip r:embed="rId3"/>
                <a:stretch>
                  <a:fillRect l="-1391" t="-8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32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近似有理数的构造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写出接近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的有理数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1&lt;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&lt;2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+1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3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67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近似有理数的构造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使用递归写出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的近似分数：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这里最开始的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是因为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1&lt;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3&lt;2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，所以取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，如果要求的是根号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，那么这里开头就是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2+(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根号</a:t>
                </a:r>
                <a:r>
                  <a:rPr lang="en-US" altLang="zh-CN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5-2)</a:t>
                </a:r>
                <a:r>
                  <a:rPr lang="zh-CN" altLang="en-US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，然后后面一次找递归</a:t>
                </a:r>
                <a:endParaRPr lang="en-US" altLang="zh-CN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2+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2+⋯</m:t>
                                            </m:r>
                                          </m:den>
                                        </m:f>
                                      </m:den>
                                    </m:f>
                                  </m:den>
                                </m:f>
                              </m:den>
                            </m:f>
                          </m:den>
                        </m:f>
                      </m:den>
                    </m:f>
                  </m:oMath>
                </a14:m>
                <a:endParaRPr lang="en-US" altLang="zh-CN" b="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简写：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⋯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0" t="-3081" r="-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BBAAFCCC-4D68-4241-8719-B33DE72FD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30867" y="396712"/>
            <a:ext cx="6330267" cy="21872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ED71EC-69D1-4D43-BA78-ED5B9CD3DC42}"/>
                  </a:ext>
                </a:extLst>
              </p:cNvPr>
              <p:cNvSpPr txBox="1"/>
              <p:nvPr/>
            </p:nvSpPr>
            <p:spPr>
              <a:xfrm>
                <a:off x="3853841" y="3265118"/>
                <a:ext cx="4572000" cy="1830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4+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1+⋯</m:t>
                                              </m:r>
                                            </m:den>
                                          </m:f>
                                        </m:den>
                                      </m:f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ED71EC-69D1-4D43-BA78-ED5B9CD3D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41" y="3265118"/>
                <a:ext cx="4572000" cy="1830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9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基于递推式的渐进分数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，它的连分数系数为：</a:t>
                </a:r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1, </a:t>
                </a:r>
                <a:r>
                  <a:rPr lang="en-US" altLang="zh-CN" sz="2400" i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400" baseline="-250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= 2……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+1=1×1+1=2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=1+2×2=5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=1+2×1=3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8E283A1-4A2E-4250-9CE1-2702218E2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469" y="3777641"/>
            <a:ext cx="31051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基于递推式的渐进分数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>
                    <a:solidFill>
                      <a:srgbClr val="FF0000"/>
                    </a:solidFill>
                  </a:rPr>
                  <a:t>公式：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福特圆的位置关系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87025" y="1901967"/>
                <a:ext cx="5890634" cy="30106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𝑏𝑑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 algn="ctr">
                  <a:buNone/>
                </a:pP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025" y="1901967"/>
                <a:ext cx="5890634" cy="30106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185740" y="2856101"/>
            <a:ext cx="2344738" cy="2344738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2272927" y="4159439"/>
            <a:ext cx="1042988" cy="1041400"/>
          </a:xfrm>
          <a:prstGeom prst="ellips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2795215" y="5200840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357315" y="5200840"/>
            <a:ext cx="0" cy="74613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95215" y="4680139"/>
            <a:ext cx="1562100" cy="0"/>
          </a:xfrm>
          <a:prstGeom prst="line">
            <a:avLst/>
          </a:prstGeom>
          <a:noFill/>
          <a:ln w="17463" cap="rnd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795215" y="4680139"/>
            <a:ext cx="0" cy="520700"/>
          </a:xfrm>
          <a:prstGeom prst="line">
            <a:avLst/>
          </a:prstGeom>
          <a:noFill/>
          <a:ln w="17463" cap="rnd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357315" y="4027677"/>
            <a:ext cx="0" cy="1173163"/>
          </a:xfrm>
          <a:prstGeom prst="line">
            <a:avLst/>
          </a:prstGeom>
          <a:noFill/>
          <a:ln w="17463" cap="rnd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flipV="1">
            <a:off x="2795215" y="4027677"/>
            <a:ext cx="1562100" cy="652463"/>
          </a:xfrm>
          <a:prstGeom prst="line">
            <a:avLst/>
          </a:prstGeom>
          <a:noFill/>
          <a:ln w="17463" cap="rnd">
            <a:solidFill>
              <a:srgbClr val="FF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272927" y="5200839"/>
            <a:ext cx="3257550" cy="0"/>
          </a:xfrm>
          <a:prstGeom prst="line">
            <a:avLst/>
          </a:prstGeom>
          <a:noFill/>
          <a:ln w="1746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2760290" y="4645214"/>
            <a:ext cx="69850" cy="69850"/>
          </a:xfrm>
          <a:prstGeom prst="ellipse">
            <a:avLst/>
          </a:prstGeom>
          <a:solidFill>
            <a:srgbClr val="FFFFFF"/>
          </a:solidFill>
          <a:ln w="1746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60290" y="4645214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4322390" y="3992751"/>
            <a:ext cx="69850" cy="69850"/>
          </a:xfrm>
          <a:prstGeom prst="ellipse">
            <a:avLst/>
          </a:prstGeom>
          <a:solidFill>
            <a:srgbClr val="FFFFFF"/>
          </a:solidFill>
          <a:ln w="111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4322390" y="3992751"/>
            <a:ext cx="69850" cy="69850"/>
          </a:xfrm>
          <a:prstGeom prst="ellipse">
            <a:avLst/>
          </a:prstGeom>
          <a:noFill/>
          <a:ln w="11113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107043" y="3907014"/>
                <a:ext cx="107247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43" y="3907014"/>
                <a:ext cx="107247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2373601" y="4662828"/>
                <a:ext cx="430438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601" y="4662828"/>
                <a:ext cx="430438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357316" y="4308277"/>
                <a:ext cx="43845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16" y="4308277"/>
                <a:ext cx="438453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2701030" y="5293066"/>
                <a:ext cx="19640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030" y="5293066"/>
                <a:ext cx="196400" cy="474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4263924" y="5293065"/>
                <a:ext cx="202876" cy="47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924" y="5293065"/>
                <a:ext cx="202876" cy="474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294848" y="4676007"/>
                <a:ext cx="612475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48" y="4676007"/>
                <a:ext cx="612475" cy="474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90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2112</Words>
  <Application>Microsoft Office PowerPoint</Application>
  <PresentationFormat>宽屏</PresentationFormat>
  <Paragraphs>236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等线 Light</vt:lpstr>
      <vt:lpstr>楷体</vt:lpstr>
      <vt:lpstr>宋体</vt:lpstr>
      <vt:lpstr>Arial</vt:lpstr>
      <vt:lpstr>Cambria Math</vt:lpstr>
      <vt:lpstr>Times New Roman</vt:lpstr>
      <vt:lpstr>Office 主题​​</vt:lpstr>
      <vt:lpstr>多元函数误差示例</vt:lpstr>
      <vt:lpstr>求和顺序对舍入误差的影响</vt:lpstr>
      <vt:lpstr>乘法与加减的组合顺序</vt:lpstr>
      <vt:lpstr>近似有理数的构造</vt:lpstr>
      <vt:lpstr>近似有理数的构造</vt:lpstr>
      <vt:lpstr>PowerPoint 演示文稿</vt:lpstr>
      <vt:lpstr>基于递推式的渐进分数</vt:lpstr>
      <vt:lpstr>基于递推式的渐进分数</vt:lpstr>
      <vt:lpstr>福特圆的位置关系</vt:lpstr>
      <vt:lpstr>定向弦的中点轨迹</vt:lpstr>
      <vt:lpstr>PowerPoint 演示文稿</vt:lpstr>
      <vt:lpstr>复数在几何中的应用</vt:lpstr>
      <vt:lpstr>复数在几何中的应用</vt:lpstr>
      <vt:lpstr>复数在几何中的应用</vt:lpstr>
      <vt:lpstr>计算示例</vt:lpstr>
      <vt:lpstr>计算示例</vt:lpstr>
      <vt:lpstr>牛顿法零点计算示例</vt:lpstr>
      <vt:lpstr>梯度下降法示例</vt:lpstr>
      <vt:lpstr>梯度下降法示例</vt:lpstr>
      <vt:lpstr>平行六面体的体积</vt:lpstr>
      <vt:lpstr>三棱锥的体积</vt:lpstr>
      <vt:lpstr>三角形面积的计算</vt:lpstr>
      <vt:lpstr>拉格朗日插值</vt:lpstr>
      <vt:lpstr>Newton插值</vt:lpstr>
      <vt:lpstr>Hermite插值</vt:lpstr>
      <vt:lpstr>拟棱台公式</vt:lpstr>
      <vt:lpstr>代数精度检验</vt:lpstr>
      <vt:lpstr>代数精度检验</vt:lpstr>
      <vt:lpstr>代数精度检验</vt:lpstr>
      <vt:lpstr>代数精度检验</vt:lpstr>
      <vt:lpstr>代数精度检验</vt:lpstr>
      <vt:lpstr>利用极限求解函数方程</vt:lpstr>
      <vt:lpstr>利用极限求解函数方程</vt:lpstr>
      <vt:lpstr>利用极限求解函数方程</vt:lpstr>
      <vt:lpstr>利用迭代求解函数方程</vt:lpstr>
      <vt:lpstr>利用迭代求解函数方程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多元函数误差示例</dc:title>
  <dc:creator>Zhihua Sa</dc:creator>
  <cp:lastModifiedBy>Zhihua Sa</cp:lastModifiedBy>
  <cp:revision>16</cp:revision>
  <cp:lastPrinted>2025-01-03T10:19:40Z</cp:lastPrinted>
  <dcterms:created xsi:type="dcterms:W3CDTF">2025-01-03T06:09:01Z</dcterms:created>
  <dcterms:modified xsi:type="dcterms:W3CDTF">2025-01-03T10:19:43Z</dcterms:modified>
</cp:coreProperties>
</file>