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aleway"/>
      <p:regular r:id="rId63"/>
      <p:bold r:id="rId64"/>
      <p:italic r:id="rId65"/>
      <p:boldItalic r:id="rId66"/>
    </p:embeddedFont>
    <p:embeddedFont>
      <p:font typeface="Roboto"/>
      <p:regular r:id="rId67"/>
      <p:bold r:id="rId68"/>
      <p:italic r:id="rId69"/>
      <p:boldItalic r:id="rId70"/>
    </p:embeddedFont>
    <p:embeddedFont>
      <p:font typeface="Proxima Nova"/>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6DF6D8-3980-46CD-8D9A-F34FB5859991}">
  <a:tblStyle styleId="{EC6DF6D8-3980-46CD-8D9A-F34FB58599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italic.fntdata"/><Relationship Id="rId72" Type="http://schemas.openxmlformats.org/officeDocument/2006/relationships/font" Target="fonts/ProximaNova-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ProximaNova-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roximaNova-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aleway-bold.fntdata"/><Relationship Id="rId63" Type="http://schemas.openxmlformats.org/officeDocument/2006/relationships/font" Target="fonts/Raleway-regular.fntdata"/><Relationship Id="rId22" Type="http://schemas.openxmlformats.org/officeDocument/2006/relationships/slide" Target="slides/slide17.xml"/><Relationship Id="rId66" Type="http://schemas.openxmlformats.org/officeDocument/2006/relationships/font" Target="fonts/Raleway-boldItalic.fntdata"/><Relationship Id="rId21" Type="http://schemas.openxmlformats.org/officeDocument/2006/relationships/slide" Target="slides/slide16.xml"/><Relationship Id="rId65" Type="http://schemas.openxmlformats.org/officeDocument/2006/relationships/font" Target="fonts/Raleway-italic.fntdata"/><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8e501d4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e501d4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a8da3d8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8da3d8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91a99ea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1a99ea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a8da3d8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8da3d8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cf54b91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f54b91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cf54b91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f54b91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cf54b916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f54b916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cf54b916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f54b916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abe772ffe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be772ffe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9a15e84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a15e84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701ec54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01ec54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222222"/>
                </a:solidFill>
              </a:rPr>
              <a:t> </a:t>
            </a:r>
            <a:r>
              <a:rPr lang="en" sz="1000">
                <a:solidFill>
                  <a:srgbClr val="222222"/>
                </a:solidFill>
              </a:rPr>
              <a:t>As we all know ‘Digital Bangladesh’ projects is going on . Our Smart Education System is a part of this project. Student can study his/her courses in home.</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2842cc08b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42cc08b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29a15e8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a15e8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9b0aab97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b0aab97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9b0aab97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b0aab97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9a15e84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a15e84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abe772f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be772f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2abe772ff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be772ff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29b157c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b157c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9b157c0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b157c0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2abe772f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be772f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718672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18672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2abe772f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be772f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b536e28c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536e28c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2b537018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537018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2b537018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b537018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cf4173a2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f4173a2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2b536e28c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b536e28c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2b53701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53701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2cf4173a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f4173a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cf4173a2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f4173a2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2cf4173a2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f4173a2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8e66b90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e66b90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2b536e28c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536e28c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b536e28c2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b536e28c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2b536e28c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b536e28c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b536e28c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b536e28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b536e28c2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536e28c2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2c0492c1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0492c1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2c0492c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c0492c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2b1c89e7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1c89e7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2b1c89e70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b1c89e70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2b1c89e70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1c89e70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718672c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18672c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Benchmark products are The Oxford Academy Heritage School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2b0b7c15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b0b7c15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2cf54b9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cf54b9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2cf54b91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cf54b91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2cf54b91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cf54b91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2cf54b91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cf54b91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2cf54b91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cf54b91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2cf54b916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cf54b916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2cf54b916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cf54b916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701ec54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01ec54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718672c4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8672c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8e66b901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e66b90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701ec54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01ec54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 delivers short video lessons taught by some of our nation’s greatest teachers.  After each lesson, students receive practice problems to reinforce their understanding of the concepts.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9.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4.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cience.edu/acellus/" TargetMode="External"/><Relationship Id="rId4" Type="http://schemas.openxmlformats.org/officeDocument/2006/relationships/hyperlink" Target="http://www.theoxfordacademy.org.uk/" TargetMode="External"/><Relationship Id="rId5" Type="http://schemas.openxmlformats.org/officeDocument/2006/relationships/hyperlink" Target="http://www.wcpss.net/Page/215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78200" y="338225"/>
            <a:ext cx="7995600" cy="13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Education System</a:t>
            </a:r>
            <a:endParaRPr/>
          </a:p>
        </p:txBody>
      </p:sp>
      <p:sp>
        <p:nvSpPr>
          <p:cNvPr id="86" name="Google Shape;86;p13"/>
          <p:cNvSpPr txBox="1"/>
          <p:nvPr>
            <p:ph idx="1" type="subTitle"/>
          </p:nvPr>
        </p:nvSpPr>
        <p:spPr>
          <a:xfrm>
            <a:off x="478200" y="2064400"/>
            <a:ext cx="8470800" cy="27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Team Members</a:t>
            </a:r>
            <a:endParaRPr/>
          </a:p>
          <a:p>
            <a:pPr indent="0" lvl="0" marL="0" rtl="0" algn="l">
              <a:spcBef>
                <a:spcPts val="0"/>
              </a:spcBef>
              <a:spcAft>
                <a:spcPts val="0"/>
              </a:spcAft>
              <a:buNone/>
            </a:pPr>
            <a:r>
              <a:t/>
            </a:r>
            <a:endParaRPr/>
          </a:p>
          <a:p>
            <a:pPr indent="-361950" lvl="0" marL="457200" rtl="0" algn="just">
              <a:spcBef>
                <a:spcPts val="0"/>
              </a:spcBef>
              <a:spcAft>
                <a:spcPts val="0"/>
              </a:spcAft>
              <a:buSzPts val="2100"/>
              <a:buAutoNum type="arabicPeriod"/>
            </a:pPr>
            <a:r>
              <a:rPr lang="en"/>
              <a:t>Md. Mafizul Islam (011 143 004)</a:t>
            </a:r>
            <a:endParaRPr/>
          </a:p>
          <a:p>
            <a:pPr indent="-361950" lvl="0" marL="457200" rtl="0" algn="just">
              <a:spcBef>
                <a:spcPts val="0"/>
              </a:spcBef>
              <a:spcAft>
                <a:spcPts val="0"/>
              </a:spcAft>
              <a:buSzPts val="2100"/>
              <a:buAutoNum type="arabicPeriod"/>
            </a:pPr>
            <a:r>
              <a:rPr lang="en"/>
              <a:t>Md. Ashraful Islam(011 143 084)</a:t>
            </a:r>
            <a:endParaRPr/>
          </a:p>
          <a:p>
            <a:pPr indent="-361950" lvl="0" marL="457200" rtl="0" algn="just">
              <a:spcBef>
                <a:spcPts val="0"/>
              </a:spcBef>
              <a:spcAft>
                <a:spcPts val="0"/>
              </a:spcAft>
              <a:buSzPts val="2100"/>
              <a:buAutoNum type="arabicPeriod"/>
            </a:pPr>
            <a:r>
              <a:rPr lang="en"/>
              <a:t>Dewan Asikuzzaman Sazol(011 143 050)</a:t>
            </a:r>
            <a:endParaRPr/>
          </a:p>
          <a:p>
            <a:pPr indent="-361950" lvl="0" marL="457200" rtl="0" algn="just">
              <a:spcBef>
                <a:spcPts val="0"/>
              </a:spcBef>
              <a:spcAft>
                <a:spcPts val="0"/>
              </a:spcAft>
              <a:buSzPts val="2100"/>
              <a:buAutoNum type="arabicPeriod"/>
            </a:pPr>
            <a:r>
              <a:rPr lang="en"/>
              <a:t>Zarin Wamia</a:t>
            </a:r>
            <a:r>
              <a:rPr lang="en"/>
              <a:t>(011 143 088)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graphicFrame>
        <p:nvGraphicFramePr>
          <p:cNvPr id="140" name="Google Shape;140;p22"/>
          <p:cNvGraphicFramePr/>
          <p:nvPr/>
        </p:nvGraphicFramePr>
        <p:xfrm>
          <a:off x="147125" y="798500"/>
          <a:ext cx="3000000" cy="3000000"/>
        </p:xfrm>
        <a:graphic>
          <a:graphicData uri="http://schemas.openxmlformats.org/drawingml/2006/table">
            <a:tbl>
              <a:tblPr>
                <a:noFill/>
                <a:tableStyleId>{EC6DF6D8-3980-46CD-8D9A-F34FB5859991}</a:tableStyleId>
              </a:tblPr>
              <a:tblGrid>
                <a:gridCol w="1087100"/>
                <a:gridCol w="1087100"/>
                <a:gridCol w="1087100"/>
                <a:gridCol w="1087100"/>
                <a:gridCol w="1087100"/>
                <a:gridCol w="1087100"/>
                <a:gridCol w="1087100"/>
                <a:gridCol w="1202500"/>
              </a:tblGrid>
              <a:tr h="743050">
                <a:tc>
                  <a:txBody>
                    <a:bodyPr/>
                    <a:lstStyle/>
                    <a:p>
                      <a:pPr indent="0" lvl="0" marL="0" rtl="0" algn="l">
                        <a:spcBef>
                          <a:spcPts val="0"/>
                        </a:spcBef>
                        <a:spcAft>
                          <a:spcPts val="0"/>
                        </a:spcAft>
                        <a:buNone/>
                      </a:pPr>
                      <a:r>
                        <a:rPr b="1" lang="en"/>
                        <a:t>Websites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Online Admission</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Attendance</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Courses</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Result</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Academic Calendar</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Events</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Email</a:t>
                      </a:r>
                      <a:endParaRPr b="1" sz="1200"/>
                    </a:p>
                  </a:txBody>
                  <a:tcPr marT="91425" marB="91425" marR="91425" marL="91425">
                    <a:lnB cap="flat" cmpd="sng" w="9525">
                      <a:solidFill>
                        <a:srgbClr val="9E9E9E"/>
                      </a:solidFill>
                      <a:prstDash val="solid"/>
                      <a:round/>
                      <a:headEnd len="sm" w="sm" type="none"/>
                      <a:tailEnd len="sm" w="sm" type="none"/>
                    </a:lnB>
                  </a:tcPr>
                </a:tc>
              </a:tr>
              <a:tr h="743050">
                <a:tc>
                  <a:txBody>
                    <a:bodyPr/>
                    <a:lstStyle/>
                    <a:p>
                      <a:pPr indent="0" lvl="0" marL="0" rtl="0" algn="l">
                        <a:spcBef>
                          <a:spcPts val="0"/>
                        </a:spcBef>
                        <a:spcAft>
                          <a:spcPts val="0"/>
                        </a:spcAft>
                        <a:buNone/>
                      </a:pPr>
                      <a:r>
                        <a:rPr lang="en"/>
                        <a:t>The Oxford Academy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3050">
                <a:tc>
                  <a:txBody>
                    <a:bodyPr/>
                    <a:lstStyle/>
                    <a:p>
                      <a:pPr indent="0" lvl="0" marL="0" rtl="0" algn="l">
                        <a:spcBef>
                          <a:spcPts val="0"/>
                        </a:spcBef>
                        <a:spcAft>
                          <a:spcPts val="0"/>
                        </a:spcAft>
                        <a:buNone/>
                      </a:pPr>
                      <a:r>
                        <a:rPr lang="en"/>
                        <a:t>Acellus Learning System</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Yes</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141" name="Google Shape;141;p22"/>
          <p:cNvGraphicFramePr/>
          <p:nvPr/>
        </p:nvGraphicFramePr>
        <p:xfrm>
          <a:off x="147125" y="3096100"/>
          <a:ext cx="3000000" cy="3000000"/>
        </p:xfrm>
        <a:graphic>
          <a:graphicData uri="http://schemas.openxmlformats.org/drawingml/2006/table">
            <a:tbl>
              <a:tblPr>
                <a:noFill/>
                <a:tableStyleId>{EC6DF6D8-3980-46CD-8D9A-F34FB5859991}</a:tableStyleId>
              </a:tblPr>
              <a:tblGrid>
                <a:gridCol w="1087100"/>
                <a:gridCol w="1087100"/>
                <a:gridCol w="1087100"/>
                <a:gridCol w="1087100"/>
                <a:gridCol w="1087100"/>
                <a:gridCol w="1087100"/>
                <a:gridCol w="1087100"/>
                <a:gridCol w="1202500"/>
              </a:tblGrid>
              <a:tr h="772350">
                <a:tc>
                  <a:txBody>
                    <a:bodyPr/>
                    <a:lstStyle/>
                    <a:p>
                      <a:pPr indent="0" lvl="0" marL="0" rtl="0" algn="l">
                        <a:spcBef>
                          <a:spcPts val="0"/>
                        </a:spcBef>
                        <a:spcAft>
                          <a:spcPts val="0"/>
                        </a:spcAft>
                        <a:buNone/>
                      </a:pPr>
                      <a:r>
                        <a:rPr lang="en"/>
                        <a:t>Smart Education</a:t>
                      </a:r>
                      <a:endParaRPr/>
                    </a:p>
                    <a:p>
                      <a:pPr indent="0" lvl="0" marL="0" rtl="0" algn="l">
                        <a:spcBef>
                          <a:spcPts val="0"/>
                        </a:spcBef>
                        <a:spcAft>
                          <a:spcPts val="0"/>
                        </a:spcAft>
                        <a:buNone/>
                      </a:pPr>
                      <a:r>
                        <a:rPr lang="en"/>
                        <a:t>System</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bl>
          </a:graphicData>
        </a:graphic>
      </p:graphicFrame>
      <p:sp>
        <p:nvSpPr>
          <p:cNvPr id="142" name="Google Shape;142;p22"/>
          <p:cNvSpPr txBox="1"/>
          <p:nvPr/>
        </p:nvSpPr>
        <p:spPr>
          <a:xfrm>
            <a:off x="274650" y="87400"/>
            <a:ext cx="35580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0124D"/>
                </a:solidFill>
              </a:rPr>
              <a:t>Comparison Table</a:t>
            </a:r>
            <a:endParaRPr sz="2400">
              <a:solidFill>
                <a:srgbClr val="20124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16675" y="89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Map</a:t>
            </a:r>
            <a:endParaRPr/>
          </a:p>
        </p:txBody>
      </p:sp>
      <p:pic>
        <p:nvPicPr>
          <p:cNvPr descr="site.png" id="148" name="Google Shape;148;p23"/>
          <p:cNvPicPr preferRelativeResize="0"/>
          <p:nvPr/>
        </p:nvPicPr>
        <p:blipFill>
          <a:blip r:embed="rId3">
            <a:alphaModFix/>
          </a:blip>
          <a:stretch>
            <a:fillRect/>
          </a:stretch>
        </p:blipFill>
        <p:spPr>
          <a:xfrm>
            <a:off x="152400" y="605825"/>
            <a:ext cx="8839201" cy="424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40425" y="255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map continued</a:t>
            </a:r>
            <a:endParaRPr/>
          </a:p>
        </p:txBody>
      </p:sp>
      <p:pic>
        <p:nvPicPr>
          <p:cNvPr descr="site2.png" id="154" name="Google Shape;154;p24"/>
          <p:cNvPicPr preferRelativeResize="0"/>
          <p:nvPr/>
        </p:nvPicPr>
        <p:blipFill>
          <a:blip r:embed="rId3">
            <a:alphaModFix/>
          </a:blip>
          <a:stretch>
            <a:fillRect/>
          </a:stretch>
        </p:blipFill>
        <p:spPr>
          <a:xfrm>
            <a:off x="603800" y="1015775"/>
            <a:ext cx="5074250" cy="356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Mockup</a:t>
            </a:r>
            <a:endParaRPr/>
          </a:p>
        </p:txBody>
      </p:sp>
      <p:sp>
        <p:nvSpPr>
          <p:cNvPr id="160" name="Google Shape;160;p25"/>
          <p:cNvSpPr txBox="1"/>
          <p:nvPr>
            <p:ph idx="1" type="body"/>
          </p:nvPr>
        </p:nvSpPr>
        <p:spPr>
          <a:xfrm>
            <a:off x="252025" y="1375825"/>
            <a:ext cx="8520600" cy="10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https://app.moqups.com/Zarin/vhInv0rjXL/view/page/aa9df7b72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7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at glance</a:t>
            </a:r>
            <a:endParaRPr/>
          </a:p>
        </p:txBody>
      </p:sp>
      <p:pic>
        <p:nvPicPr>
          <p:cNvPr id="166" name="Google Shape;166;p26"/>
          <p:cNvPicPr preferRelativeResize="0"/>
          <p:nvPr/>
        </p:nvPicPr>
        <p:blipFill>
          <a:blip r:embed="rId3">
            <a:alphaModFix/>
          </a:blip>
          <a:stretch>
            <a:fillRect/>
          </a:stretch>
        </p:blipFill>
        <p:spPr>
          <a:xfrm>
            <a:off x="150500" y="1490375"/>
            <a:ext cx="8843001" cy="3078500"/>
          </a:xfrm>
          <a:prstGeom prst="rect">
            <a:avLst/>
          </a:prstGeom>
          <a:noFill/>
          <a:ln>
            <a:noFill/>
          </a:ln>
        </p:spPr>
      </p:pic>
      <p:sp>
        <p:nvSpPr>
          <p:cNvPr id="167" name="Google Shape;167;p26"/>
          <p:cNvSpPr txBox="1"/>
          <p:nvPr/>
        </p:nvSpPr>
        <p:spPr>
          <a:xfrm>
            <a:off x="2398700" y="712113"/>
            <a:ext cx="21957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Navbar</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120750" y="398075"/>
            <a:ext cx="311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and Events</a:t>
            </a:r>
            <a:endParaRPr/>
          </a:p>
        </p:txBody>
      </p:sp>
      <p:pic>
        <p:nvPicPr>
          <p:cNvPr id="173" name="Google Shape;173;p27"/>
          <p:cNvPicPr preferRelativeResize="0"/>
          <p:nvPr/>
        </p:nvPicPr>
        <p:blipFill>
          <a:blip r:embed="rId3">
            <a:alphaModFix/>
          </a:blip>
          <a:stretch>
            <a:fillRect/>
          </a:stretch>
        </p:blipFill>
        <p:spPr>
          <a:xfrm>
            <a:off x="3979025" y="164947"/>
            <a:ext cx="4733925" cy="2436625"/>
          </a:xfrm>
          <a:prstGeom prst="rect">
            <a:avLst/>
          </a:prstGeom>
          <a:noFill/>
          <a:ln>
            <a:noFill/>
          </a:ln>
        </p:spPr>
      </p:pic>
      <p:pic>
        <p:nvPicPr>
          <p:cNvPr id="174" name="Google Shape;174;p27"/>
          <p:cNvPicPr preferRelativeResize="0"/>
          <p:nvPr/>
        </p:nvPicPr>
        <p:blipFill>
          <a:blip r:embed="rId4">
            <a:alphaModFix/>
          </a:blip>
          <a:stretch>
            <a:fillRect/>
          </a:stretch>
        </p:blipFill>
        <p:spPr>
          <a:xfrm>
            <a:off x="572825" y="2601575"/>
            <a:ext cx="6432276" cy="2362900"/>
          </a:xfrm>
          <a:prstGeom prst="rect">
            <a:avLst/>
          </a:prstGeom>
          <a:noFill/>
          <a:ln>
            <a:noFill/>
          </a:ln>
        </p:spPr>
      </p:pic>
      <p:sp>
        <p:nvSpPr>
          <p:cNvPr id="175" name="Google Shape;175;p27"/>
          <p:cNvSpPr txBox="1"/>
          <p:nvPr/>
        </p:nvSpPr>
        <p:spPr>
          <a:xfrm>
            <a:off x="179000" y="2100375"/>
            <a:ext cx="2876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Our Tutors</a:t>
            </a:r>
            <a:endParaRPr sz="3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42950" y="207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Admission Form</a:t>
            </a:r>
            <a:endParaRPr/>
          </a:p>
        </p:txBody>
      </p:sp>
      <p:pic>
        <p:nvPicPr>
          <p:cNvPr id="181" name="Google Shape;181;p28"/>
          <p:cNvPicPr preferRelativeResize="0"/>
          <p:nvPr/>
        </p:nvPicPr>
        <p:blipFill>
          <a:blip r:embed="rId3">
            <a:alphaModFix/>
          </a:blip>
          <a:stretch>
            <a:fillRect/>
          </a:stretch>
        </p:blipFill>
        <p:spPr>
          <a:xfrm>
            <a:off x="2219700" y="763750"/>
            <a:ext cx="6588725" cy="43225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5382175" y="231000"/>
            <a:ext cx="2231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Courses</a:t>
            </a:r>
            <a:endParaRPr/>
          </a:p>
        </p:txBody>
      </p:sp>
      <p:sp>
        <p:nvSpPr>
          <p:cNvPr id="187" name="Google Shape;187;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9"/>
          <p:cNvPicPr preferRelativeResize="0"/>
          <p:nvPr/>
        </p:nvPicPr>
        <p:blipFill>
          <a:blip r:embed="rId3">
            <a:alphaModFix/>
          </a:blip>
          <a:stretch>
            <a:fillRect/>
          </a:stretch>
        </p:blipFill>
        <p:spPr>
          <a:xfrm>
            <a:off x="311700" y="231000"/>
            <a:ext cx="4554174" cy="3455401"/>
          </a:xfrm>
          <a:prstGeom prst="rect">
            <a:avLst/>
          </a:prstGeom>
          <a:noFill/>
          <a:ln>
            <a:noFill/>
          </a:ln>
        </p:spPr>
      </p:pic>
      <p:pic>
        <p:nvPicPr>
          <p:cNvPr id="189" name="Google Shape;189;p29"/>
          <p:cNvPicPr preferRelativeResize="0"/>
          <p:nvPr/>
        </p:nvPicPr>
        <p:blipFill>
          <a:blip r:embed="rId4">
            <a:alphaModFix/>
          </a:blip>
          <a:stretch>
            <a:fillRect/>
          </a:stretch>
        </p:blipFill>
        <p:spPr>
          <a:xfrm>
            <a:off x="2207750" y="1058700"/>
            <a:ext cx="6169826" cy="3681350"/>
          </a:xfrm>
          <a:prstGeom prst="rect">
            <a:avLst/>
          </a:prstGeom>
          <a:noFill/>
          <a:ln>
            <a:noFill/>
          </a:ln>
        </p:spPr>
      </p:pic>
      <p:pic>
        <p:nvPicPr>
          <p:cNvPr id="190" name="Google Shape;190;p29"/>
          <p:cNvPicPr preferRelativeResize="0"/>
          <p:nvPr/>
        </p:nvPicPr>
        <p:blipFill>
          <a:blip r:embed="rId5">
            <a:alphaModFix/>
          </a:blip>
          <a:stretch>
            <a:fillRect/>
          </a:stretch>
        </p:blipFill>
        <p:spPr>
          <a:xfrm>
            <a:off x="6030200" y="2951425"/>
            <a:ext cx="2935750" cy="200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Diagram: Symbols</a:t>
            </a:r>
            <a:endParaRPr/>
          </a:p>
        </p:txBody>
      </p:sp>
      <p:sp>
        <p:nvSpPr>
          <p:cNvPr id="196" name="Google Shape;19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←-&gt; means 2 way data flow.</a:t>
            </a:r>
            <a:endParaRPr/>
          </a:p>
          <a:p>
            <a:pPr indent="-342900" lvl="0" marL="457200" rtl="0" algn="l">
              <a:spcBef>
                <a:spcPts val="0"/>
              </a:spcBef>
              <a:spcAft>
                <a:spcPts val="0"/>
              </a:spcAft>
              <a:buSzPts val="1800"/>
              <a:buAutoNum type="arabicPeriod"/>
            </a:pPr>
            <a:r>
              <a:rPr lang="en"/>
              <a:t>→ means single way data flow.</a:t>
            </a:r>
            <a:endParaRPr/>
          </a:p>
        </p:txBody>
      </p:sp>
      <p:pic>
        <p:nvPicPr>
          <p:cNvPr id="197" name="Google Shape;197;p30"/>
          <p:cNvPicPr preferRelativeResize="0"/>
          <p:nvPr/>
        </p:nvPicPr>
        <p:blipFill>
          <a:blip r:embed="rId3">
            <a:alphaModFix/>
          </a:blip>
          <a:stretch>
            <a:fillRect/>
          </a:stretch>
        </p:blipFill>
        <p:spPr>
          <a:xfrm>
            <a:off x="5326913" y="1299850"/>
            <a:ext cx="1666875"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Diagram</a:t>
            </a:r>
            <a:endParaRPr/>
          </a:p>
        </p:txBody>
      </p:sp>
      <p:sp>
        <p:nvSpPr>
          <p:cNvPr id="203" name="Google Shape;203;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1"/>
          <p:cNvPicPr preferRelativeResize="0"/>
          <p:nvPr/>
        </p:nvPicPr>
        <p:blipFill>
          <a:blip r:embed="rId3">
            <a:alphaModFix/>
          </a:blip>
          <a:stretch>
            <a:fillRect/>
          </a:stretch>
        </p:blipFill>
        <p:spPr>
          <a:xfrm>
            <a:off x="311700" y="1229875"/>
            <a:ext cx="6415774" cy="2693425"/>
          </a:xfrm>
          <a:prstGeom prst="rect">
            <a:avLst/>
          </a:prstGeom>
          <a:noFill/>
          <a:ln>
            <a:noFill/>
          </a:ln>
        </p:spPr>
      </p:pic>
      <p:sp>
        <p:nvSpPr>
          <p:cNvPr id="205" name="Google Shape;205;p31"/>
          <p:cNvSpPr txBox="1"/>
          <p:nvPr/>
        </p:nvSpPr>
        <p:spPr>
          <a:xfrm>
            <a:off x="2988025" y="1425575"/>
            <a:ext cx="65691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nvSpPr>
        <p:spPr>
          <a:xfrm>
            <a:off x="3188838" y="1229875"/>
            <a:ext cx="6615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0</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proposal</a:t>
            </a:r>
            <a:endParaRPr/>
          </a:p>
        </p:txBody>
      </p:sp>
      <p:sp>
        <p:nvSpPr>
          <p:cNvPr id="92" name="Google Shape;92;p14"/>
          <p:cNvSpPr txBox="1"/>
          <p:nvPr>
            <p:ph idx="1" type="body"/>
          </p:nvPr>
        </p:nvSpPr>
        <p:spPr>
          <a:xfrm>
            <a:off x="311700" y="1104750"/>
            <a:ext cx="8520600" cy="25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rPr>
              <a:t>Smart Education System is a computer-based learning system which is simple  and user friendly</a:t>
            </a:r>
            <a:endParaRPr>
              <a:solidFill>
                <a:srgbClr val="222222"/>
              </a:solidFill>
            </a:endParaRPr>
          </a:p>
          <a:p>
            <a:pPr indent="0" lvl="0" marL="0" rtl="0" algn="l">
              <a:spcBef>
                <a:spcPts val="1600"/>
              </a:spcBef>
              <a:spcAft>
                <a:spcPts val="0"/>
              </a:spcAft>
              <a:buNone/>
            </a:pPr>
            <a:r>
              <a:rPr lang="en">
                <a:solidFill>
                  <a:srgbClr val="222222"/>
                </a:solidFill>
              </a:rPr>
              <a:t>This website is made for the school Smart Education. It is basically for students for Class 6 to Class 9.</a:t>
            </a:r>
            <a:endParaRPr>
              <a:solidFill>
                <a:srgbClr val="222222"/>
              </a:solidFill>
            </a:endParaRPr>
          </a:p>
          <a:p>
            <a:pPr indent="0" lvl="0" marL="0" rtl="0" algn="l">
              <a:spcBef>
                <a:spcPts val="1600"/>
              </a:spcBef>
              <a:spcAft>
                <a:spcPts val="0"/>
              </a:spcAft>
              <a:buNone/>
            </a:pPr>
            <a:r>
              <a:t/>
            </a:r>
            <a:endParaRPr>
              <a:solidFill>
                <a:srgbClr val="222222"/>
              </a:solidFill>
            </a:endParaRPr>
          </a:p>
          <a:p>
            <a:pPr indent="0" lvl="0" marL="0" rtl="0" algn="l">
              <a:spcBef>
                <a:spcPts val="1600"/>
              </a:spcBef>
              <a:spcAft>
                <a:spcPts val="1600"/>
              </a:spcAft>
              <a:buNone/>
            </a:pPr>
            <a:r>
              <a:t/>
            </a:r>
            <a:endParaRPr>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 Symbol</a:t>
            </a:r>
            <a:endParaRPr/>
          </a:p>
        </p:txBody>
      </p:sp>
      <p:pic>
        <p:nvPicPr>
          <p:cNvPr id="212" name="Google Shape;212;p32"/>
          <p:cNvPicPr preferRelativeResize="0"/>
          <p:nvPr/>
        </p:nvPicPr>
        <p:blipFill>
          <a:blip r:embed="rId3">
            <a:alphaModFix/>
          </a:blip>
          <a:stretch>
            <a:fillRect/>
          </a:stretch>
        </p:blipFill>
        <p:spPr>
          <a:xfrm>
            <a:off x="2220775" y="1297750"/>
            <a:ext cx="4827900" cy="3624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1387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pic>
        <p:nvPicPr>
          <p:cNvPr descr="Screenshot-2017-11-9 Untitled Diagram html - draw io.png" id="218" name="Google Shape;218;p33"/>
          <p:cNvPicPr preferRelativeResize="0"/>
          <p:nvPr/>
        </p:nvPicPr>
        <p:blipFill>
          <a:blip r:embed="rId3">
            <a:alphaModFix/>
          </a:blip>
          <a:stretch>
            <a:fillRect/>
          </a:stretch>
        </p:blipFill>
        <p:spPr>
          <a:xfrm>
            <a:off x="285638" y="607800"/>
            <a:ext cx="8348825" cy="4527825"/>
          </a:xfrm>
          <a:prstGeom prst="rect">
            <a:avLst/>
          </a:prstGeom>
          <a:noFill/>
          <a:ln>
            <a:noFill/>
          </a:ln>
        </p:spPr>
      </p:pic>
      <p:sp>
        <p:nvSpPr>
          <p:cNvPr id="219" name="Google Shape;219;p33"/>
          <p:cNvSpPr txBox="1"/>
          <p:nvPr/>
        </p:nvSpPr>
        <p:spPr>
          <a:xfrm>
            <a:off x="3459950" y="1469750"/>
            <a:ext cx="8127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decide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DFD : Symbols</a:t>
            </a:r>
            <a:endParaRPr/>
          </a:p>
        </p:txBody>
      </p:sp>
      <p:sp>
        <p:nvSpPr>
          <p:cNvPr id="225" name="Google Shape;225;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34"/>
          <p:cNvPicPr preferRelativeResize="0"/>
          <p:nvPr/>
        </p:nvPicPr>
        <p:blipFill>
          <a:blip r:embed="rId3">
            <a:alphaModFix/>
          </a:blip>
          <a:stretch>
            <a:fillRect/>
          </a:stretch>
        </p:blipFill>
        <p:spPr>
          <a:xfrm>
            <a:off x="311700" y="1229875"/>
            <a:ext cx="7811475" cy="367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DFD : Rules</a:t>
            </a:r>
            <a:endParaRPr/>
          </a:p>
        </p:txBody>
      </p:sp>
      <p:sp>
        <p:nvSpPr>
          <p:cNvPr id="232" name="Google Shape;232;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Each process has name and number.</a:t>
            </a:r>
            <a:endParaRPr/>
          </a:p>
          <a:p>
            <a:pPr indent="-342900" lvl="0" marL="457200" rtl="0" algn="l">
              <a:spcBef>
                <a:spcPts val="0"/>
              </a:spcBef>
              <a:spcAft>
                <a:spcPts val="0"/>
              </a:spcAft>
              <a:buSzPts val="1800"/>
              <a:buAutoNum type="arabicPeriod"/>
            </a:pPr>
            <a:r>
              <a:rPr lang="en"/>
              <a:t>Database will be named in capital letter.</a:t>
            </a:r>
            <a:endParaRPr/>
          </a:p>
          <a:p>
            <a:pPr indent="-342900" lvl="0" marL="457200" rtl="0" algn="l">
              <a:spcBef>
                <a:spcPts val="0"/>
              </a:spcBef>
              <a:spcAft>
                <a:spcPts val="0"/>
              </a:spcAft>
              <a:buSzPts val="1800"/>
              <a:buAutoNum type="arabicPeriod"/>
            </a:pPr>
            <a:r>
              <a:rPr lang="en"/>
              <a:t>Start from top left and ended at right bottom.</a:t>
            </a:r>
            <a:endParaRPr/>
          </a:p>
          <a:p>
            <a:pPr indent="-342900" lvl="0" marL="457200" rtl="0" algn="l">
              <a:spcBef>
                <a:spcPts val="0"/>
              </a:spcBef>
              <a:spcAft>
                <a:spcPts val="0"/>
              </a:spcAft>
              <a:buSzPts val="1800"/>
              <a:buAutoNum type="arabicPeriod"/>
            </a:pPr>
            <a:r>
              <a:rPr lang="en"/>
              <a:t>Database will be connected with process only.</a:t>
            </a:r>
            <a:endParaRPr/>
          </a:p>
          <a:p>
            <a:pPr indent="-342900" lvl="0" marL="457200" rtl="0" algn="l">
              <a:spcBef>
                <a:spcPts val="0"/>
              </a:spcBef>
              <a:spcAft>
                <a:spcPts val="0"/>
              </a:spcAft>
              <a:buSzPts val="1800"/>
              <a:buAutoNum type="arabicPeriod"/>
            </a:pPr>
            <a:r>
              <a:rPr lang="en"/>
              <a:t>Database - database, external entity - database, external entity to external entity connection is not allowed.</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0"/>
            <a:ext cx="85206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DFD</a:t>
            </a:r>
            <a:endParaRPr/>
          </a:p>
        </p:txBody>
      </p:sp>
      <p:sp>
        <p:nvSpPr>
          <p:cNvPr id="238" name="Google Shape;238;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9" name="Google Shape;239;p36"/>
          <p:cNvPicPr preferRelativeResize="0"/>
          <p:nvPr/>
        </p:nvPicPr>
        <p:blipFill>
          <a:blip r:embed="rId3">
            <a:alphaModFix/>
          </a:blip>
          <a:stretch>
            <a:fillRect/>
          </a:stretch>
        </p:blipFill>
        <p:spPr>
          <a:xfrm>
            <a:off x="311700" y="465075"/>
            <a:ext cx="7460801" cy="4492700"/>
          </a:xfrm>
          <a:prstGeom prst="rect">
            <a:avLst/>
          </a:prstGeom>
          <a:noFill/>
          <a:ln>
            <a:noFill/>
          </a:ln>
        </p:spPr>
      </p:pic>
      <p:pic>
        <p:nvPicPr>
          <p:cNvPr id="240" name="Google Shape;240;p36"/>
          <p:cNvPicPr preferRelativeResize="0"/>
          <p:nvPr/>
        </p:nvPicPr>
        <p:blipFill>
          <a:blip r:embed="rId4">
            <a:alphaModFix/>
          </a:blip>
          <a:stretch>
            <a:fillRect/>
          </a:stretch>
        </p:blipFill>
        <p:spPr>
          <a:xfrm>
            <a:off x="185900" y="579300"/>
            <a:ext cx="7870175" cy="449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 Diagram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symbols</a:t>
            </a:r>
            <a:endParaRPr/>
          </a:p>
        </p:txBody>
      </p:sp>
      <p:pic>
        <p:nvPicPr>
          <p:cNvPr descr="Usecase.png" id="251" name="Google Shape;251;p38"/>
          <p:cNvPicPr preferRelativeResize="0"/>
          <p:nvPr/>
        </p:nvPicPr>
        <p:blipFill>
          <a:blip r:embed="rId3">
            <a:alphaModFix/>
          </a:blip>
          <a:stretch>
            <a:fillRect/>
          </a:stretch>
        </p:blipFill>
        <p:spPr>
          <a:xfrm>
            <a:off x="234438" y="1552513"/>
            <a:ext cx="7724775" cy="2581275"/>
          </a:xfrm>
          <a:prstGeom prst="rect">
            <a:avLst/>
          </a:prstGeom>
          <a:noFill/>
          <a:ln>
            <a:noFill/>
          </a:ln>
        </p:spPr>
      </p:pic>
      <p:sp>
        <p:nvSpPr>
          <p:cNvPr id="252" name="Google Shape;252;p38"/>
          <p:cNvSpPr txBox="1"/>
          <p:nvPr/>
        </p:nvSpPr>
        <p:spPr>
          <a:xfrm>
            <a:off x="855275" y="1152325"/>
            <a:ext cx="4974300" cy="400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System</a:t>
            </a:r>
            <a:endParaRPr b="1" sz="2400"/>
          </a:p>
        </p:txBody>
      </p:sp>
      <p:sp>
        <p:nvSpPr>
          <p:cNvPr id="253" name="Google Shape;253;p38"/>
          <p:cNvSpPr/>
          <p:nvPr/>
        </p:nvSpPr>
        <p:spPr>
          <a:xfrm>
            <a:off x="3563625" y="914675"/>
            <a:ext cx="1461000" cy="768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9"/>
          <p:cNvPicPr preferRelativeResize="0"/>
          <p:nvPr/>
        </p:nvPicPr>
        <p:blipFill>
          <a:blip r:embed="rId3">
            <a:alphaModFix/>
          </a:blip>
          <a:stretch>
            <a:fillRect/>
          </a:stretch>
        </p:blipFill>
        <p:spPr>
          <a:xfrm>
            <a:off x="1189600" y="169425"/>
            <a:ext cx="5857875" cy="448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r>
              <a:rPr lang="en"/>
              <a:t>: Online Admission</a:t>
            </a:r>
            <a:endParaRPr/>
          </a:p>
        </p:txBody>
      </p:sp>
      <p:sp>
        <p:nvSpPr>
          <p:cNvPr id="264" name="Google Shape;264;p40"/>
          <p:cNvSpPr txBox="1"/>
          <p:nvPr>
            <p:ph idx="1" type="body"/>
          </p:nvPr>
        </p:nvSpPr>
        <p:spPr>
          <a:xfrm>
            <a:off x="311700" y="1229875"/>
            <a:ext cx="8520600" cy="3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 Case 02:</a:t>
            </a:r>
            <a:r>
              <a:rPr lang="en"/>
              <a:t> Online Admission 02</a:t>
            </a:r>
            <a:endParaRPr/>
          </a:p>
          <a:p>
            <a:pPr indent="0" lvl="0" marL="0" rtl="0" algn="l">
              <a:spcBef>
                <a:spcPts val="1600"/>
              </a:spcBef>
              <a:spcAft>
                <a:spcPts val="0"/>
              </a:spcAft>
              <a:buNone/>
            </a:pPr>
            <a:r>
              <a:rPr b="1" lang="en"/>
              <a:t>Primary Actor </a:t>
            </a:r>
            <a:r>
              <a:rPr lang="en"/>
              <a:t>:Student</a:t>
            </a:r>
            <a:endParaRPr/>
          </a:p>
          <a:p>
            <a:pPr indent="0" lvl="0" marL="0" rtl="0" algn="l">
              <a:spcBef>
                <a:spcPts val="1600"/>
              </a:spcBef>
              <a:spcAft>
                <a:spcPts val="0"/>
              </a:spcAft>
              <a:buNone/>
            </a:pPr>
            <a:r>
              <a:rPr b="1" lang="en"/>
              <a:t>Stakeholder and Purposes</a:t>
            </a:r>
            <a:r>
              <a:rPr lang="en"/>
              <a:t>: </a:t>
            </a:r>
            <a:endParaRPr/>
          </a:p>
          <a:p>
            <a:pPr indent="0" lvl="0" marL="0" rtl="0" algn="ctr">
              <a:spcBef>
                <a:spcPts val="1600"/>
              </a:spcBef>
              <a:spcAft>
                <a:spcPts val="0"/>
              </a:spcAft>
              <a:buNone/>
            </a:pPr>
            <a:r>
              <a:rPr lang="en"/>
              <a:t>Admin- Upload admission form and adds the selected students to system</a:t>
            </a:r>
            <a:endParaRPr/>
          </a:p>
          <a:p>
            <a:pPr indent="0" lvl="0" marL="0" rtl="0" algn="l">
              <a:spcBef>
                <a:spcPts val="1600"/>
              </a:spcBef>
              <a:spcAft>
                <a:spcPts val="0"/>
              </a:spcAft>
              <a:buNone/>
            </a:pPr>
            <a:r>
              <a:rPr lang="en"/>
              <a:t>         Student -Fill up Admission form and submit</a:t>
            </a:r>
            <a:endParaRPr/>
          </a:p>
          <a:p>
            <a:pPr indent="0" lvl="0" marL="0" rtl="0" algn="l">
              <a:spcBef>
                <a:spcPts val="1600"/>
              </a:spcBef>
              <a:spcAft>
                <a:spcPts val="0"/>
              </a:spcAft>
              <a:buNone/>
            </a:pPr>
            <a:r>
              <a:rPr b="1" lang="en"/>
              <a:t>Precondition</a:t>
            </a:r>
            <a:r>
              <a:rPr lang="en"/>
              <a:t>:  Admin has to Login to the system</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252300" y="2080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Admission</a:t>
            </a:r>
            <a:endParaRPr/>
          </a:p>
        </p:txBody>
      </p:sp>
      <p:sp>
        <p:nvSpPr>
          <p:cNvPr id="270" name="Google Shape;270;p41"/>
          <p:cNvSpPr txBox="1"/>
          <p:nvPr>
            <p:ph idx="1" type="body"/>
          </p:nvPr>
        </p:nvSpPr>
        <p:spPr>
          <a:xfrm>
            <a:off x="95025" y="1017800"/>
            <a:ext cx="8980200" cy="3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Success Scenario: </a:t>
            </a:r>
            <a:endParaRPr b="1"/>
          </a:p>
          <a:p>
            <a:pPr indent="0" lvl="0" marL="0" rtl="0" algn="l">
              <a:spcBef>
                <a:spcPts val="1600"/>
              </a:spcBef>
              <a:spcAft>
                <a:spcPts val="0"/>
              </a:spcAft>
              <a:buNone/>
            </a:pPr>
            <a:r>
              <a:rPr lang="en"/>
              <a:t>         Step 1: Admin uploads the Application Form </a:t>
            </a:r>
            <a:endParaRPr/>
          </a:p>
          <a:p>
            <a:pPr indent="0" lvl="0" marL="0" rtl="0" algn="l">
              <a:spcBef>
                <a:spcPts val="1600"/>
              </a:spcBef>
              <a:spcAft>
                <a:spcPts val="0"/>
              </a:spcAft>
              <a:buNone/>
            </a:pPr>
            <a:r>
              <a:rPr lang="en"/>
              <a:t>         Step 2: Student visit the site downloads the form and fills up the details of the form and clicks submit button for submission</a:t>
            </a:r>
            <a:endParaRPr/>
          </a:p>
          <a:p>
            <a:pPr indent="0" lvl="0" marL="0" rtl="0" algn="l">
              <a:spcBef>
                <a:spcPts val="1600"/>
              </a:spcBef>
              <a:spcAft>
                <a:spcPts val="0"/>
              </a:spcAft>
              <a:buNone/>
            </a:pPr>
            <a:r>
              <a:rPr lang="en"/>
              <a:t>         Step3:When the admission process finishes email is send to the selected students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project</a:t>
            </a:r>
            <a:endParaRPr/>
          </a:p>
        </p:txBody>
      </p:sp>
      <p:sp>
        <p:nvSpPr>
          <p:cNvPr id="98" name="Google Shape;98;p15"/>
          <p:cNvSpPr txBox="1"/>
          <p:nvPr>
            <p:ph idx="1" type="body"/>
          </p:nvPr>
        </p:nvSpPr>
        <p:spPr>
          <a:xfrm>
            <a:off x="236800" y="1229875"/>
            <a:ext cx="8520600" cy="23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main objective is to allow</a:t>
            </a:r>
            <a:r>
              <a:rPr lang="en">
                <a:solidFill>
                  <a:srgbClr val="222222"/>
                </a:solidFill>
              </a:rPr>
              <a:t> students to access their school materials at home</a:t>
            </a:r>
            <a:endParaRPr/>
          </a:p>
          <a:p>
            <a:pPr indent="-342900" lvl="0" marL="457200" rtl="0" algn="l">
              <a:spcBef>
                <a:spcPts val="0"/>
              </a:spcBef>
              <a:spcAft>
                <a:spcPts val="0"/>
              </a:spcAft>
              <a:buSzPts val="1800"/>
              <a:buChar char="●"/>
            </a:pPr>
            <a:r>
              <a:rPr lang="en"/>
              <a:t>Smart Education System </a:t>
            </a:r>
            <a:r>
              <a:rPr lang="en"/>
              <a:t>empowers learners to study at their own pace have access to high-quality educational material</a:t>
            </a:r>
            <a:endParaRPr/>
          </a:p>
          <a:p>
            <a:pPr indent="-342900" lvl="0" marL="457200" rtl="0" algn="l">
              <a:spcBef>
                <a:spcPts val="0"/>
              </a:spcBef>
              <a:spcAft>
                <a:spcPts val="1600"/>
              </a:spcAft>
              <a:buClr>
                <a:srgbClr val="222222"/>
              </a:buClr>
              <a:buSzPts val="1800"/>
              <a:buChar char="●"/>
            </a:pPr>
            <a:r>
              <a:rPr lang="en">
                <a:solidFill>
                  <a:srgbClr val="222222"/>
                </a:solidFill>
              </a:rPr>
              <a:t>Through this system students can view school materials and download them easily</a:t>
            </a:r>
            <a:endParaRPr>
              <a:solidFill>
                <a:srgbClr val="22222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Admission</a:t>
            </a:r>
            <a:endParaRPr/>
          </a:p>
        </p:txBody>
      </p:sp>
      <p:sp>
        <p:nvSpPr>
          <p:cNvPr id="276" name="Google Shape;276;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Alternate Scenario:</a:t>
            </a:r>
            <a:endParaRPr b="1"/>
          </a:p>
          <a:p>
            <a:pPr indent="0" lvl="0" marL="0" rtl="0" algn="l">
              <a:spcBef>
                <a:spcPts val="1600"/>
              </a:spcBef>
              <a:spcAft>
                <a:spcPts val="0"/>
              </a:spcAft>
              <a:buNone/>
            </a:pPr>
            <a:r>
              <a:rPr lang="en"/>
              <a:t>    For Step2: If not submitted then error message is shown with a dialogue box</a:t>
            </a:r>
            <a:endParaRPr/>
          </a:p>
          <a:p>
            <a:pPr indent="0" lvl="0" marL="0" rtl="0" algn="l">
              <a:spcBef>
                <a:spcPts val="1600"/>
              </a:spcBef>
              <a:spcAft>
                <a:spcPts val="0"/>
              </a:spcAft>
              <a:buNone/>
            </a:pPr>
            <a:r>
              <a:rPr lang="en"/>
              <a:t>     For Step 1-3: In case of system failure restart the system</a:t>
            </a:r>
            <a:endParaRPr/>
          </a:p>
          <a:p>
            <a:pPr indent="0" lvl="0" marL="0" rtl="0" algn="l">
              <a:spcBef>
                <a:spcPts val="1600"/>
              </a:spcBef>
              <a:spcAft>
                <a:spcPts val="0"/>
              </a:spcAft>
              <a:buNone/>
            </a:pPr>
            <a:r>
              <a:rPr b="1" lang="en"/>
              <a:t>Post Condition:</a:t>
            </a:r>
            <a:endParaRPr b="1"/>
          </a:p>
          <a:p>
            <a:pPr indent="0" lvl="0" marL="0" rtl="0" algn="l">
              <a:spcBef>
                <a:spcPts val="1600"/>
              </a:spcBef>
              <a:spcAft>
                <a:spcPts val="0"/>
              </a:spcAft>
              <a:buNone/>
            </a:pPr>
            <a:r>
              <a:rPr lang="en"/>
              <a:t>     Database is updated</a:t>
            </a:r>
            <a:endParaRPr/>
          </a:p>
          <a:p>
            <a:pPr indent="0" lvl="0" marL="0" rtl="0" algn="l">
              <a:spcBef>
                <a:spcPts val="1600"/>
              </a:spcBef>
              <a:spcAft>
                <a:spcPts val="0"/>
              </a:spcAft>
              <a:buNone/>
            </a:pPr>
            <a:r>
              <a:rPr lang="en"/>
              <a:t>     New Students are added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163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Diagram Rules &amp; Symbols</a:t>
            </a:r>
            <a:endParaRPr/>
          </a:p>
        </p:txBody>
      </p:sp>
      <p:pic>
        <p:nvPicPr>
          <p:cNvPr id="282" name="Google Shape;282;p43"/>
          <p:cNvPicPr preferRelativeResize="0"/>
          <p:nvPr/>
        </p:nvPicPr>
        <p:blipFill>
          <a:blip r:embed="rId3">
            <a:alphaModFix/>
          </a:blip>
          <a:stretch>
            <a:fillRect/>
          </a:stretch>
        </p:blipFill>
        <p:spPr>
          <a:xfrm>
            <a:off x="386175" y="712450"/>
            <a:ext cx="4361975" cy="4251375"/>
          </a:xfrm>
          <a:prstGeom prst="rect">
            <a:avLst/>
          </a:prstGeom>
          <a:noFill/>
          <a:ln>
            <a:noFill/>
          </a:ln>
        </p:spPr>
      </p:pic>
      <p:pic>
        <p:nvPicPr>
          <p:cNvPr id="283" name="Google Shape;283;p43"/>
          <p:cNvPicPr preferRelativeResize="0"/>
          <p:nvPr/>
        </p:nvPicPr>
        <p:blipFill rotWithShape="1">
          <a:blip r:embed="rId4">
            <a:alphaModFix/>
          </a:blip>
          <a:srcRect b="79479" l="0" r="0" t="0"/>
          <a:stretch/>
        </p:blipFill>
        <p:spPr>
          <a:xfrm>
            <a:off x="5026850" y="1705525"/>
            <a:ext cx="4037550" cy="83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1594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Diagram</a:t>
            </a:r>
            <a:endParaRPr/>
          </a:p>
        </p:txBody>
      </p:sp>
      <p:pic>
        <p:nvPicPr>
          <p:cNvPr id="289" name="Google Shape;289;p44"/>
          <p:cNvPicPr preferRelativeResize="0"/>
          <p:nvPr/>
        </p:nvPicPr>
        <p:blipFill>
          <a:blip r:embed="rId3">
            <a:alphaModFix/>
          </a:blip>
          <a:stretch>
            <a:fillRect/>
          </a:stretch>
        </p:blipFill>
        <p:spPr>
          <a:xfrm>
            <a:off x="982150" y="998050"/>
            <a:ext cx="7703125" cy="3820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2550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Diagram</a:t>
            </a:r>
            <a:endParaRPr/>
          </a:p>
        </p:txBody>
      </p:sp>
      <p:pic>
        <p:nvPicPr>
          <p:cNvPr id="295" name="Google Shape;295;p45"/>
          <p:cNvPicPr preferRelativeResize="0"/>
          <p:nvPr/>
        </p:nvPicPr>
        <p:blipFill>
          <a:blip r:embed="rId3">
            <a:alphaModFix/>
          </a:blip>
          <a:stretch>
            <a:fillRect/>
          </a:stretch>
        </p:blipFill>
        <p:spPr>
          <a:xfrm>
            <a:off x="152400" y="1015225"/>
            <a:ext cx="7642050" cy="3975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46"/>
          <p:cNvPicPr preferRelativeResize="0"/>
          <p:nvPr/>
        </p:nvPicPr>
        <p:blipFill>
          <a:blip r:embed="rId3">
            <a:alphaModFix/>
          </a:blip>
          <a:stretch>
            <a:fillRect/>
          </a:stretch>
        </p:blipFill>
        <p:spPr>
          <a:xfrm>
            <a:off x="152400" y="1017800"/>
            <a:ext cx="7199251" cy="39733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311700" y="103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Swimlane Diagram Rules &amp; Symbols</a:t>
            </a:r>
            <a:endParaRPr/>
          </a:p>
          <a:p>
            <a:pPr indent="0" lvl="0" marL="0" rtl="0" algn="l">
              <a:spcBef>
                <a:spcPts val="0"/>
              </a:spcBef>
              <a:spcAft>
                <a:spcPts val="0"/>
              </a:spcAft>
              <a:buNone/>
            </a:pPr>
            <a:r>
              <a:t/>
            </a:r>
            <a:endParaRPr/>
          </a:p>
        </p:txBody>
      </p:sp>
      <p:pic>
        <p:nvPicPr>
          <p:cNvPr id="306" name="Google Shape;306;p47"/>
          <p:cNvPicPr preferRelativeResize="0"/>
          <p:nvPr/>
        </p:nvPicPr>
        <p:blipFill>
          <a:blip r:embed="rId3">
            <a:alphaModFix/>
          </a:blip>
          <a:stretch>
            <a:fillRect/>
          </a:stretch>
        </p:blipFill>
        <p:spPr>
          <a:xfrm>
            <a:off x="1640825" y="675200"/>
            <a:ext cx="4913951" cy="42308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220550" y="1973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Swimlane Diagram(Online Admission)</a:t>
            </a:r>
            <a:endParaRPr/>
          </a:p>
        </p:txBody>
      </p:sp>
      <p:pic>
        <p:nvPicPr>
          <p:cNvPr id="312" name="Google Shape;312;p48"/>
          <p:cNvPicPr preferRelativeResize="0"/>
          <p:nvPr/>
        </p:nvPicPr>
        <p:blipFill>
          <a:blip r:embed="rId3">
            <a:alphaModFix/>
          </a:blip>
          <a:stretch>
            <a:fillRect/>
          </a:stretch>
        </p:blipFill>
        <p:spPr>
          <a:xfrm>
            <a:off x="1185525" y="727975"/>
            <a:ext cx="7320776" cy="4116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129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Swimlane Diagram(Download)</a:t>
            </a:r>
            <a:endParaRPr/>
          </a:p>
        </p:txBody>
      </p:sp>
      <p:pic>
        <p:nvPicPr>
          <p:cNvPr id="318" name="Google Shape;318;p49"/>
          <p:cNvPicPr preferRelativeResize="0"/>
          <p:nvPr/>
        </p:nvPicPr>
        <p:blipFill>
          <a:blip r:embed="rId3">
            <a:alphaModFix/>
          </a:blip>
          <a:stretch>
            <a:fillRect/>
          </a:stretch>
        </p:blipFill>
        <p:spPr>
          <a:xfrm>
            <a:off x="685325" y="824650"/>
            <a:ext cx="7773350" cy="4318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11700" y="227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Swimlane Diagram(Upload)</a:t>
            </a:r>
            <a:endParaRPr/>
          </a:p>
        </p:txBody>
      </p:sp>
      <p:pic>
        <p:nvPicPr>
          <p:cNvPr id="324" name="Google Shape;324;p50"/>
          <p:cNvPicPr preferRelativeResize="0"/>
          <p:nvPr/>
        </p:nvPicPr>
        <p:blipFill>
          <a:blip r:embed="rId3">
            <a:alphaModFix/>
          </a:blip>
          <a:stretch>
            <a:fillRect/>
          </a:stretch>
        </p:blipFill>
        <p:spPr>
          <a:xfrm>
            <a:off x="463525" y="1013425"/>
            <a:ext cx="8216951" cy="4003175"/>
          </a:xfrm>
          <a:prstGeom prst="rect">
            <a:avLst/>
          </a:prstGeom>
          <a:noFill/>
          <a:ln>
            <a:noFill/>
          </a:ln>
        </p:spPr>
      </p:pic>
      <p:sp>
        <p:nvSpPr>
          <p:cNvPr id="325" name="Google Shape;325;p50"/>
          <p:cNvSpPr txBox="1"/>
          <p:nvPr/>
        </p:nvSpPr>
        <p:spPr>
          <a:xfrm>
            <a:off x="6478725" y="1428100"/>
            <a:ext cx="11958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1"/>
          <p:cNvSpPr txBox="1"/>
          <p:nvPr/>
        </p:nvSpPr>
        <p:spPr>
          <a:xfrm>
            <a:off x="1912875" y="170025"/>
            <a:ext cx="4896900" cy="5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78D8"/>
                </a:solidFill>
              </a:rPr>
              <a:t>Sequence Diagram Symbols</a:t>
            </a:r>
            <a:endParaRPr b="1" sz="2400">
              <a:solidFill>
                <a:srgbClr val="3C78D8"/>
              </a:solidFill>
            </a:endParaRPr>
          </a:p>
        </p:txBody>
      </p:sp>
      <p:pic>
        <p:nvPicPr>
          <p:cNvPr id="331" name="Google Shape;331;p51"/>
          <p:cNvPicPr preferRelativeResize="0"/>
          <p:nvPr/>
        </p:nvPicPr>
        <p:blipFill>
          <a:blip r:embed="rId3">
            <a:alphaModFix/>
          </a:blip>
          <a:stretch>
            <a:fillRect/>
          </a:stretch>
        </p:blipFill>
        <p:spPr>
          <a:xfrm>
            <a:off x="730525" y="885125"/>
            <a:ext cx="6753225" cy="390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90250" y="262175"/>
            <a:ext cx="5618700" cy="435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BenchMark Analysis</a:t>
            </a:r>
            <a:endParaRPr>
              <a:solidFill>
                <a:srgbClr val="FFFFFF"/>
              </a:solidFill>
            </a:endParaRPr>
          </a:p>
          <a:p>
            <a:pPr indent="0" lvl="0" marL="0" rtl="0" algn="l">
              <a:lnSpc>
                <a:spcPct val="115000"/>
              </a:lnSpc>
              <a:spcBef>
                <a:spcPts val="0"/>
              </a:spcBef>
              <a:spcAft>
                <a:spcPts val="0"/>
              </a:spcAft>
              <a:buNone/>
            </a:pPr>
            <a:r>
              <a:rPr lang="en" sz="2400">
                <a:solidFill>
                  <a:srgbClr val="FFFFFF"/>
                </a:solidFill>
              </a:rPr>
              <a:t>Following are the list of features that we collected from analyzing benchmark products</a:t>
            </a:r>
            <a:endParaRPr sz="2400">
              <a:solidFill>
                <a:srgbClr val="FFFFFF"/>
              </a:solidFill>
            </a:endParaRPr>
          </a:p>
          <a:p>
            <a:pPr indent="0" lvl="0" marL="0" rtl="0" algn="l">
              <a:spcBef>
                <a:spcPts val="16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346375" y="71600"/>
            <a:ext cx="8520600" cy="58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Sequence Diagram</a:t>
            </a:r>
            <a:endParaRPr/>
          </a:p>
        </p:txBody>
      </p:sp>
      <p:pic>
        <p:nvPicPr>
          <p:cNvPr id="337" name="Google Shape;337;p52"/>
          <p:cNvPicPr preferRelativeResize="0"/>
          <p:nvPr/>
        </p:nvPicPr>
        <p:blipFill>
          <a:blip r:embed="rId3">
            <a:alphaModFix/>
          </a:blip>
          <a:stretch>
            <a:fillRect/>
          </a:stretch>
        </p:blipFill>
        <p:spPr>
          <a:xfrm>
            <a:off x="221775" y="656300"/>
            <a:ext cx="8520601" cy="44368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11700" y="78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 Rules &amp; Symbols</a:t>
            </a:r>
            <a:endParaRPr/>
          </a:p>
        </p:txBody>
      </p:sp>
      <p:pic>
        <p:nvPicPr>
          <p:cNvPr id="343" name="Google Shape;343;p53"/>
          <p:cNvPicPr preferRelativeResize="0"/>
          <p:nvPr/>
        </p:nvPicPr>
        <p:blipFill>
          <a:blip r:embed="rId3">
            <a:alphaModFix/>
          </a:blip>
          <a:stretch>
            <a:fillRect/>
          </a:stretch>
        </p:blipFill>
        <p:spPr>
          <a:xfrm>
            <a:off x="807025" y="889625"/>
            <a:ext cx="6381750" cy="4029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311700" y="35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a:t>
            </a:r>
            <a:endParaRPr/>
          </a:p>
        </p:txBody>
      </p:sp>
      <p:pic>
        <p:nvPicPr>
          <p:cNvPr id="349" name="Google Shape;349;p54"/>
          <p:cNvPicPr preferRelativeResize="0"/>
          <p:nvPr/>
        </p:nvPicPr>
        <p:blipFill>
          <a:blip r:embed="rId3">
            <a:alphaModFix/>
          </a:blip>
          <a:stretch>
            <a:fillRect/>
          </a:stretch>
        </p:blipFill>
        <p:spPr>
          <a:xfrm>
            <a:off x="185525" y="696500"/>
            <a:ext cx="8403424" cy="4447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2593000" y="132100"/>
            <a:ext cx="4276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CRC Rules &amp; Symbols</a:t>
            </a:r>
            <a:endParaRPr/>
          </a:p>
        </p:txBody>
      </p:sp>
      <p:sp>
        <p:nvSpPr>
          <p:cNvPr id="355" name="Google Shape;355;p55"/>
          <p:cNvSpPr txBox="1"/>
          <p:nvPr>
            <p:ph idx="1" type="body"/>
          </p:nvPr>
        </p:nvSpPr>
        <p:spPr>
          <a:xfrm>
            <a:off x="311700" y="680250"/>
            <a:ext cx="8520600" cy="41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CRC: Class-Responsibility-Collaborator</a:t>
            </a:r>
            <a:endParaRPr sz="1200">
              <a:solidFill>
                <a:srgbClr val="000000"/>
              </a:solidFill>
              <a:latin typeface="Verdana"/>
              <a:ea typeface="Verdana"/>
              <a:cs typeface="Verdana"/>
              <a:sym typeface="Verdana"/>
            </a:endParaRPr>
          </a:p>
          <a:p>
            <a:pPr indent="0" lvl="0" marL="0" rtl="0" algn="l">
              <a:spcBef>
                <a:spcPts val="1600"/>
              </a:spcBef>
              <a:spcAft>
                <a:spcPts val="0"/>
              </a:spcAft>
              <a:buNone/>
            </a:pPr>
            <a:r>
              <a:rPr lang="en" sz="1200">
                <a:solidFill>
                  <a:srgbClr val="000000"/>
                </a:solidFill>
                <a:latin typeface="Arial"/>
                <a:ea typeface="Arial"/>
                <a:cs typeface="Arial"/>
                <a:sym typeface="Arial"/>
              </a:rPr>
              <a:t>CRC cards provide the means to validate the class model with the use case model</a:t>
            </a:r>
            <a:endParaRPr sz="1200">
              <a:solidFill>
                <a:srgbClr val="000000"/>
              </a:solidFill>
              <a:latin typeface="Verdana"/>
              <a:ea typeface="Verdana"/>
              <a:cs typeface="Verdana"/>
              <a:sym typeface="Verdana"/>
            </a:endParaRPr>
          </a:p>
          <a:p>
            <a:pPr indent="0" lvl="0" marL="0" rtl="0" algn="l">
              <a:spcBef>
                <a:spcPts val="1600"/>
              </a:spcBef>
              <a:spcAft>
                <a:spcPts val="0"/>
              </a:spcAft>
              <a:buNone/>
            </a:pPr>
            <a:r>
              <a:rPr lang="en" sz="1200">
                <a:solidFill>
                  <a:srgbClr val="000000"/>
                </a:solidFill>
                <a:latin typeface="Arial"/>
                <a:ea typeface="Arial"/>
                <a:cs typeface="Arial"/>
                <a:sym typeface="Arial"/>
              </a:rPr>
              <a:t>Responsibilities are a way to state the rationale of the system design</a:t>
            </a:r>
            <a:endParaRPr sz="1200">
              <a:solidFill>
                <a:srgbClr val="000000"/>
              </a:solidFill>
              <a:latin typeface="Verdana"/>
              <a:ea typeface="Verdana"/>
              <a:cs typeface="Verdana"/>
              <a:sym typeface="Verdana"/>
            </a:endParaRPr>
          </a:p>
          <a:p>
            <a:pPr indent="0" lvl="0" marL="0" rtl="0" algn="l">
              <a:spcBef>
                <a:spcPts val="1600"/>
              </a:spcBef>
              <a:spcAft>
                <a:spcPts val="0"/>
              </a:spcAft>
              <a:buNone/>
            </a:pPr>
            <a:r>
              <a:rPr lang="en" sz="1200">
                <a:solidFill>
                  <a:srgbClr val="000000"/>
                </a:solidFill>
                <a:latin typeface="Arial"/>
                <a:ea typeface="Arial"/>
                <a:cs typeface="Arial"/>
                <a:sym typeface="Arial"/>
              </a:rPr>
              <a:t>CRC cards support responsibility-based modelling</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356" name="Google Shape;356;p55"/>
          <p:cNvPicPr preferRelativeResize="0"/>
          <p:nvPr/>
        </p:nvPicPr>
        <p:blipFill>
          <a:blip r:embed="rId3">
            <a:alphaModFix/>
          </a:blip>
          <a:stretch>
            <a:fillRect/>
          </a:stretch>
        </p:blipFill>
        <p:spPr>
          <a:xfrm>
            <a:off x="4272300" y="1784245"/>
            <a:ext cx="4915225" cy="30729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7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CRC Diagram</a:t>
            </a:r>
            <a:endParaRPr/>
          </a:p>
        </p:txBody>
      </p:sp>
      <p:graphicFrame>
        <p:nvGraphicFramePr>
          <p:cNvPr id="362" name="Google Shape;362;p56"/>
          <p:cNvGraphicFramePr/>
          <p:nvPr/>
        </p:nvGraphicFramePr>
        <p:xfrm>
          <a:off x="363350" y="1268700"/>
          <a:ext cx="3000000" cy="3000000"/>
        </p:xfrm>
        <a:graphic>
          <a:graphicData uri="http://schemas.openxmlformats.org/drawingml/2006/table">
            <a:tbl>
              <a:tblPr>
                <a:noFill/>
                <a:tableStyleId>{EC6DF6D8-3980-46CD-8D9A-F34FB5859991}</a:tableStyleId>
              </a:tblPr>
              <a:tblGrid>
                <a:gridCol w="1927625"/>
                <a:gridCol w="1927625"/>
              </a:tblGrid>
              <a:tr h="520300">
                <a:tc>
                  <a:txBody>
                    <a:bodyPr/>
                    <a:lstStyle/>
                    <a:p>
                      <a:pPr indent="0" lvl="0" marL="0" rtl="0" algn="l">
                        <a:spcBef>
                          <a:spcPts val="0"/>
                        </a:spcBef>
                        <a:spcAft>
                          <a:spcPts val="0"/>
                        </a:spcAft>
                        <a:buNone/>
                      </a:pPr>
                      <a:r>
                        <a:rPr lang="en"/>
                        <a:t>Responsibility</a:t>
                      </a:r>
                      <a:endParaRPr/>
                    </a:p>
                  </a:txBody>
                  <a:tcPr marT="91425" marB="91425" marR="91425" marL="91425"/>
                </a:tc>
                <a:tc>
                  <a:txBody>
                    <a:bodyPr/>
                    <a:lstStyle/>
                    <a:p>
                      <a:pPr indent="0" lvl="0" marL="0" rtl="0" algn="l">
                        <a:spcBef>
                          <a:spcPts val="0"/>
                        </a:spcBef>
                        <a:spcAft>
                          <a:spcPts val="0"/>
                        </a:spcAft>
                        <a:buNone/>
                      </a:pPr>
                      <a:r>
                        <a:rPr lang="en"/>
                        <a:t>Collaboration</a:t>
                      </a:r>
                      <a:endParaRPr/>
                    </a:p>
                  </a:txBody>
                  <a:tcPr marT="91425" marB="91425" marR="91425" marL="91425"/>
                </a:tc>
              </a:tr>
              <a:tr h="1033450">
                <a:tc>
                  <a:txBody>
                    <a:bodyPr/>
                    <a:lstStyle/>
                    <a:p>
                      <a:pPr indent="0" lvl="0" marL="0" rtl="0" algn="l">
                        <a:spcBef>
                          <a:spcPts val="0"/>
                        </a:spcBef>
                        <a:spcAft>
                          <a:spcPts val="0"/>
                        </a:spcAft>
                        <a:buNone/>
                      </a:pPr>
                      <a:r>
                        <a:rPr lang="en"/>
                        <a:t>LogIn to system</a:t>
                      </a:r>
                      <a:endParaRPr/>
                    </a:p>
                    <a:p>
                      <a:pPr indent="0" lvl="0" marL="0" rtl="0" algn="l">
                        <a:spcBef>
                          <a:spcPts val="0"/>
                        </a:spcBef>
                        <a:spcAft>
                          <a:spcPts val="0"/>
                        </a:spcAft>
                        <a:buNone/>
                      </a:pPr>
                      <a:r>
                        <a:rPr lang="en"/>
                        <a:t>Add/Remove Teacher</a:t>
                      </a:r>
                      <a:endParaRPr/>
                    </a:p>
                    <a:p>
                      <a:pPr indent="0" lvl="0" marL="0" rtl="0" algn="l">
                        <a:spcBef>
                          <a:spcPts val="0"/>
                        </a:spcBef>
                        <a:spcAft>
                          <a:spcPts val="0"/>
                        </a:spcAft>
                        <a:buNone/>
                      </a:pPr>
                      <a:r>
                        <a:rPr lang="en"/>
                        <a:t>Add/Remove Student</a:t>
                      </a:r>
                      <a:endParaRPr/>
                    </a:p>
                    <a:p>
                      <a:pPr indent="0" lvl="0" marL="0" rtl="0" algn="l">
                        <a:spcBef>
                          <a:spcPts val="0"/>
                        </a:spcBef>
                        <a:spcAft>
                          <a:spcPts val="0"/>
                        </a:spcAft>
                        <a:buNone/>
                      </a:pPr>
                      <a:r>
                        <a:rPr lang="en"/>
                        <a:t>Modify Database</a:t>
                      </a:r>
                      <a:endParaRPr/>
                    </a:p>
                  </a:txBody>
                  <a:tcPr marT="91425" marB="91425" marR="91425" marL="91425"/>
                </a:tc>
                <a:tc>
                  <a:txBody>
                    <a:bodyPr/>
                    <a:lstStyle/>
                    <a:p>
                      <a:pPr indent="0" lvl="0" marL="0" rtl="0" algn="l">
                        <a:spcBef>
                          <a:spcPts val="0"/>
                        </a:spcBef>
                        <a:spcAft>
                          <a:spcPts val="0"/>
                        </a:spcAft>
                        <a:buNone/>
                      </a:pPr>
                      <a:r>
                        <a:rPr lang="en"/>
                        <a:t>Student faculty</a:t>
                      </a:r>
                      <a:endParaRPr/>
                    </a:p>
                  </a:txBody>
                  <a:tcPr marT="91425" marB="91425" marR="91425" marL="91425"/>
                </a:tc>
              </a:tr>
            </a:tbl>
          </a:graphicData>
        </a:graphic>
      </p:graphicFrame>
      <p:graphicFrame>
        <p:nvGraphicFramePr>
          <p:cNvPr id="363" name="Google Shape;363;p56"/>
          <p:cNvGraphicFramePr/>
          <p:nvPr/>
        </p:nvGraphicFramePr>
        <p:xfrm>
          <a:off x="363350" y="881025"/>
          <a:ext cx="3000000" cy="3000000"/>
        </p:xfrm>
        <a:graphic>
          <a:graphicData uri="http://schemas.openxmlformats.org/drawingml/2006/table">
            <a:tbl>
              <a:tblPr>
                <a:noFill/>
                <a:tableStyleId>{EC6DF6D8-3980-46CD-8D9A-F34FB5859991}</a:tableStyleId>
              </a:tblPr>
              <a:tblGrid>
                <a:gridCol w="3855250"/>
              </a:tblGrid>
              <a:tr h="396200">
                <a:tc>
                  <a:txBody>
                    <a:bodyPr/>
                    <a:lstStyle/>
                    <a:p>
                      <a:pPr indent="0" lvl="0" marL="0" rtl="0" algn="ctr">
                        <a:spcBef>
                          <a:spcPts val="0"/>
                        </a:spcBef>
                        <a:spcAft>
                          <a:spcPts val="0"/>
                        </a:spcAft>
                        <a:buNone/>
                      </a:pPr>
                      <a:r>
                        <a:rPr b="1" lang="en"/>
                        <a:t>Admin</a:t>
                      </a:r>
                      <a:endParaRPr b="1"/>
                    </a:p>
                  </a:txBody>
                  <a:tcPr marT="91425" marB="91425" marR="91425" marL="91425"/>
                </a:tc>
              </a:tr>
            </a:tbl>
          </a:graphicData>
        </a:graphic>
      </p:graphicFrame>
      <p:graphicFrame>
        <p:nvGraphicFramePr>
          <p:cNvPr id="364" name="Google Shape;364;p56"/>
          <p:cNvGraphicFramePr/>
          <p:nvPr/>
        </p:nvGraphicFramePr>
        <p:xfrm>
          <a:off x="4700300" y="1268688"/>
          <a:ext cx="3000000" cy="3000000"/>
        </p:xfrm>
        <a:graphic>
          <a:graphicData uri="http://schemas.openxmlformats.org/drawingml/2006/table">
            <a:tbl>
              <a:tblPr>
                <a:noFill/>
                <a:tableStyleId>{EC6DF6D8-3980-46CD-8D9A-F34FB5859991}</a:tableStyleId>
              </a:tblPr>
              <a:tblGrid>
                <a:gridCol w="1927625"/>
                <a:gridCol w="1927625"/>
              </a:tblGrid>
              <a:tr h="520300">
                <a:tc>
                  <a:txBody>
                    <a:bodyPr/>
                    <a:lstStyle/>
                    <a:p>
                      <a:pPr indent="0" lvl="0" marL="0" rtl="0" algn="l">
                        <a:spcBef>
                          <a:spcPts val="0"/>
                        </a:spcBef>
                        <a:spcAft>
                          <a:spcPts val="0"/>
                        </a:spcAft>
                        <a:buNone/>
                      </a:pPr>
                      <a:r>
                        <a:rPr lang="en"/>
                        <a:t>Responsibility</a:t>
                      </a:r>
                      <a:endParaRPr/>
                    </a:p>
                  </a:txBody>
                  <a:tcPr marT="91425" marB="91425" marR="91425" marL="91425"/>
                </a:tc>
                <a:tc>
                  <a:txBody>
                    <a:bodyPr/>
                    <a:lstStyle/>
                    <a:p>
                      <a:pPr indent="0" lvl="0" marL="0" rtl="0" algn="l">
                        <a:spcBef>
                          <a:spcPts val="0"/>
                        </a:spcBef>
                        <a:spcAft>
                          <a:spcPts val="0"/>
                        </a:spcAft>
                        <a:buNone/>
                      </a:pPr>
                      <a:r>
                        <a:rPr lang="en"/>
                        <a:t>Collaboration</a:t>
                      </a:r>
                      <a:endParaRPr/>
                    </a:p>
                  </a:txBody>
                  <a:tcPr marT="91425" marB="91425" marR="91425" marL="91425"/>
                </a:tc>
              </a:tr>
              <a:tr h="1033450">
                <a:tc>
                  <a:txBody>
                    <a:bodyPr/>
                    <a:lstStyle/>
                    <a:p>
                      <a:pPr indent="0" lvl="0" marL="0" rtl="0" algn="l">
                        <a:spcBef>
                          <a:spcPts val="0"/>
                        </a:spcBef>
                        <a:spcAft>
                          <a:spcPts val="0"/>
                        </a:spcAft>
                        <a:buNone/>
                      </a:pPr>
                      <a:r>
                        <a:rPr lang="en"/>
                        <a:t>LogIn to system</a:t>
                      </a:r>
                      <a:endParaRPr/>
                    </a:p>
                    <a:p>
                      <a:pPr indent="0" lvl="0" marL="0" rtl="0" algn="l">
                        <a:spcBef>
                          <a:spcPts val="0"/>
                        </a:spcBef>
                        <a:spcAft>
                          <a:spcPts val="0"/>
                        </a:spcAft>
                        <a:buNone/>
                      </a:pPr>
                      <a:r>
                        <a:rPr lang="en"/>
                        <a:t>Online admission</a:t>
                      </a:r>
                      <a:endParaRPr/>
                    </a:p>
                    <a:p>
                      <a:pPr indent="0" lvl="0" marL="0" rtl="0" algn="l">
                        <a:spcBef>
                          <a:spcPts val="0"/>
                        </a:spcBef>
                        <a:spcAft>
                          <a:spcPts val="0"/>
                        </a:spcAft>
                        <a:buNone/>
                      </a:pPr>
                      <a:r>
                        <a:rPr lang="en"/>
                        <a:t>Download Lectures ,videos,slides.</a:t>
                      </a:r>
                      <a:endParaRPr/>
                    </a:p>
                  </a:txBody>
                  <a:tcPr marT="91425" marB="91425" marR="91425" marL="91425"/>
                </a:tc>
                <a:tc>
                  <a:txBody>
                    <a:bodyPr/>
                    <a:lstStyle/>
                    <a:p>
                      <a:pPr indent="0" lvl="0" marL="0" rtl="0" algn="l">
                        <a:spcBef>
                          <a:spcPts val="0"/>
                        </a:spcBef>
                        <a:spcAft>
                          <a:spcPts val="0"/>
                        </a:spcAft>
                        <a:buNone/>
                      </a:pPr>
                      <a:r>
                        <a:rPr lang="en"/>
                        <a:t>Admin</a:t>
                      </a:r>
                      <a:endParaRPr/>
                    </a:p>
                    <a:p>
                      <a:pPr indent="0" lvl="0" marL="0" rtl="0" algn="l">
                        <a:spcBef>
                          <a:spcPts val="0"/>
                        </a:spcBef>
                        <a:spcAft>
                          <a:spcPts val="0"/>
                        </a:spcAft>
                        <a:buNone/>
                      </a:pPr>
                      <a:r>
                        <a:rPr lang="en"/>
                        <a:t>Online admission</a:t>
                      </a:r>
                      <a:endParaRPr/>
                    </a:p>
                  </a:txBody>
                  <a:tcPr marT="91425" marB="91425" marR="91425" marL="91425"/>
                </a:tc>
              </a:tr>
            </a:tbl>
          </a:graphicData>
        </a:graphic>
      </p:graphicFrame>
      <p:graphicFrame>
        <p:nvGraphicFramePr>
          <p:cNvPr id="365" name="Google Shape;365;p56"/>
          <p:cNvGraphicFramePr/>
          <p:nvPr/>
        </p:nvGraphicFramePr>
        <p:xfrm>
          <a:off x="4700300" y="881013"/>
          <a:ext cx="3000000" cy="3000000"/>
        </p:xfrm>
        <a:graphic>
          <a:graphicData uri="http://schemas.openxmlformats.org/drawingml/2006/table">
            <a:tbl>
              <a:tblPr>
                <a:noFill/>
                <a:tableStyleId>{EC6DF6D8-3980-46CD-8D9A-F34FB5859991}</a:tableStyleId>
              </a:tblPr>
              <a:tblGrid>
                <a:gridCol w="3855250"/>
              </a:tblGrid>
              <a:tr h="396200">
                <a:tc>
                  <a:txBody>
                    <a:bodyPr/>
                    <a:lstStyle/>
                    <a:p>
                      <a:pPr indent="0" lvl="0" marL="0" rtl="0" algn="ctr">
                        <a:spcBef>
                          <a:spcPts val="0"/>
                        </a:spcBef>
                        <a:spcAft>
                          <a:spcPts val="0"/>
                        </a:spcAft>
                        <a:buNone/>
                      </a:pPr>
                      <a:r>
                        <a:rPr b="1" lang="en"/>
                        <a:t>Student</a:t>
                      </a:r>
                      <a:endParaRPr b="1"/>
                    </a:p>
                  </a:txBody>
                  <a:tcPr marT="91425" marB="91425" marR="91425" marL="91425"/>
                </a:tc>
              </a:tr>
            </a:tbl>
          </a:graphicData>
        </a:graphic>
      </p:graphicFrame>
      <p:graphicFrame>
        <p:nvGraphicFramePr>
          <p:cNvPr id="366" name="Google Shape;366;p56"/>
          <p:cNvGraphicFramePr/>
          <p:nvPr/>
        </p:nvGraphicFramePr>
        <p:xfrm>
          <a:off x="1887375" y="3287175"/>
          <a:ext cx="3000000" cy="3000000"/>
        </p:xfrm>
        <a:graphic>
          <a:graphicData uri="http://schemas.openxmlformats.org/drawingml/2006/table">
            <a:tbl>
              <a:tblPr>
                <a:noFill/>
                <a:tableStyleId>{EC6DF6D8-3980-46CD-8D9A-F34FB5859991}</a:tableStyleId>
              </a:tblPr>
              <a:tblGrid>
                <a:gridCol w="1927625"/>
                <a:gridCol w="1927625"/>
              </a:tblGrid>
              <a:tr h="520300">
                <a:tc>
                  <a:txBody>
                    <a:bodyPr/>
                    <a:lstStyle/>
                    <a:p>
                      <a:pPr indent="0" lvl="0" marL="0" rtl="0" algn="l">
                        <a:spcBef>
                          <a:spcPts val="0"/>
                        </a:spcBef>
                        <a:spcAft>
                          <a:spcPts val="0"/>
                        </a:spcAft>
                        <a:buNone/>
                      </a:pPr>
                      <a:r>
                        <a:rPr lang="en"/>
                        <a:t>Responsibility</a:t>
                      </a:r>
                      <a:endParaRPr/>
                    </a:p>
                  </a:txBody>
                  <a:tcPr marT="91425" marB="91425" marR="91425" marL="91425"/>
                </a:tc>
                <a:tc>
                  <a:txBody>
                    <a:bodyPr/>
                    <a:lstStyle/>
                    <a:p>
                      <a:pPr indent="0" lvl="0" marL="0" rtl="0" algn="l">
                        <a:spcBef>
                          <a:spcPts val="0"/>
                        </a:spcBef>
                        <a:spcAft>
                          <a:spcPts val="0"/>
                        </a:spcAft>
                        <a:buNone/>
                      </a:pPr>
                      <a:r>
                        <a:rPr lang="en"/>
                        <a:t>Collaboration</a:t>
                      </a:r>
                      <a:endParaRPr/>
                    </a:p>
                  </a:txBody>
                  <a:tcPr marT="91425" marB="91425" marR="91425" marL="91425"/>
                </a:tc>
              </a:tr>
              <a:tr h="961125">
                <a:tc>
                  <a:txBody>
                    <a:bodyPr/>
                    <a:lstStyle/>
                    <a:p>
                      <a:pPr indent="0" lvl="0" marL="0" rtl="0" algn="l">
                        <a:spcBef>
                          <a:spcPts val="0"/>
                        </a:spcBef>
                        <a:spcAft>
                          <a:spcPts val="0"/>
                        </a:spcAft>
                        <a:buNone/>
                      </a:pPr>
                      <a:r>
                        <a:rPr lang="en"/>
                        <a:t>LogIn to system</a:t>
                      </a:r>
                      <a:endParaRPr/>
                    </a:p>
                    <a:p>
                      <a:pPr indent="0" lvl="0" marL="0" rtl="0" algn="l">
                        <a:spcBef>
                          <a:spcPts val="0"/>
                        </a:spcBef>
                        <a:spcAft>
                          <a:spcPts val="0"/>
                        </a:spcAft>
                        <a:buNone/>
                      </a:pPr>
                      <a:r>
                        <a:rPr lang="en"/>
                        <a:t>Take attendance</a:t>
                      </a:r>
                      <a:endParaRPr/>
                    </a:p>
                    <a:p>
                      <a:pPr indent="0" lvl="0" marL="0" rtl="0" algn="l">
                        <a:spcBef>
                          <a:spcPts val="0"/>
                        </a:spcBef>
                        <a:spcAft>
                          <a:spcPts val="0"/>
                        </a:spcAft>
                        <a:buNone/>
                      </a:pPr>
                      <a:r>
                        <a:rPr lang="en"/>
                        <a:t>Upload materials</a:t>
                      </a:r>
                      <a:endParaRPr/>
                    </a:p>
                  </a:txBody>
                  <a:tcPr marT="91425" marB="91425" marR="91425" marL="91425"/>
                </a:tc>
                <a:tc>
                  <a:txBody>
                    <a:bodyPr/>
                    <a:lstStyle/>
                    <a:p>
                      <a:pPr indent="0" lvl="0" marL="0" rtl="0" algn="l">
                        <a:spcBef>
                          <a:spcPts val="0"/>
                        </a:spcBef>
                        <a:spcAft>
                          <a:spcPts val="0"/>
                        </a:spcAft>
                        <a:buNone/>
                      </a:pPr>
                      <a:r>
                        <a:rPr lang="en"/>
                        <a:t>Faculty</a:t>
                      </a:r>
                      <a:endParaRPr/>
                    </a:p>
                    <a:p>
                      <a:pPr indent="0" lvl="0" marL="0" rtl="0" algn="l">
                        <a:spcBef>
                          <a:spcPts val="0"/>
                        </a:spcBef>
                        <a:spcAft>
                          <a:spcPts val="0"/>
                        </a:spcAft>
                        <a:buNone/>
                      </a:pPr>
                      <a:r>
                        <a:rPr lang="en"/>
                        <a:t>Admin</a:t>
                      </a:r>
                      <a:endParaRPr/>
                    </a:p>
                    <a:p>
                      <a:pPr indent="0" lvl="0" marL="0" rtl="0" algn="l">
                        <a:spcBef>
                          <a:spcPts val="0"/>
                        </a:spcBef>
                        <a:spcAft>
                          <a:spcPts val="0"/>
                        </a:spcAft>
                        <a:buNone/>
                      </a:pPr>
                      <a:r>
                        <a:rPr lang="en"/>
                        <a:t>Attendance </a:t>
                      </a:r>
                      <a:endParaRPr/>
                    </a:p>
                  </a:txBody>
                  <a:tcPr marT="91425" marB="91425" marR="91425" marL="91425"/>
                </a:tc>
              </a:tr>
            </a:tbl>
          </a:graphicData>
        </a:graphic>
      </p:graphicFrame>
      <p:graphicFrame>
        <p:nvGraphicFramePr>
          <p:cNvPr id="367" name="Google Shape;367;p56"/>
          <p:cNvGraphicFramePr/>
          <p:nvPr/>
        </p:nvGraphicFramePr>
        <p:xfrm>
          <a:off x="1887375" y="2894775"/>
          <a:ext cx="3000000" cy="3000000"/>
        </p:xfrm>
        <a:graphic>
          <a:graphicData uri="http://schemas.openxmlformats.org/drawingml/2006/table">
            <a:tbl>
              <a:tblPr>
                <a:noFill/>
                <a:tableStyleId>{EC6DF6D8-3980-46CD-8D9A-F34FB5859991}</a:tableStyleId>
              </a:tblPr>
              <a:tblGrid>
                <a:gridCol w="3855250"/>
              </a:tblGrid>
              <a:tr h="323875">
                <a:tc>
                  <a:txBody>
                    <a:bodyPr/>
                    <a:lstStyle/>
                    <a:p>
                      <a:pPr indent="0" lvl="0" marL="0" rtl="0" algn="ctr">
                        <a:spcBef>
                          <a:spcPts val="0"/>
                        </a:spcBef>
                        <a:spcAft>
                          <a:spcPts val="0"/>
                        </a:spcAft>
                        <a:buNone/>
                      </a:pPr>
                      <a:r>
                        <a:rPr b="1" lang="en"/>
                        <a:t>Admin</a:t>
                      </a:r>
                      <a:endParaRPr b="1"/>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538450" y="87775"/>
            <a:ext cx="3757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Deployment Diagram </a:t>
            </a:r>
            <a:endParaRPr sz="2400"/>
          </a:p>
        </p:txBody>
      </p:sp>
      <p:sp>
        <p:nvSpPr>
          <p:cNvPr id="373" name="Google Shape;373;p57"/>
          <p:cNvSpPr txBox="1"/>
          <p:nvPr>
            <p:ph idx="1" type="body"/>
          </p:nvPr>
        </p:nvSpPr>
        <p:spPr>
          <a:xfrm>
            <a:off x="419100" y="600100"/>
            <a:ext cx="7230600" cy="113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Deployment diagrams are used to visualize the topology of the physical components of a system, where the software components are deployed.</a:t>
            </a:r>
            <a:endParaRPr/>
          </a:p>
        </p:txBody>
      </p:sp>
      <p:pic>
        <p:nvPicPr>
          <p:cNvPr id="374" name="Google Shape;374;p57"/>
          <p:cNvPicPr preferRelativeResize="0"/>
          <p:nvPr/>
        </p:nvPicPr>
        <p:blipFill>
          <a:blip r:embed="rId3">
            <a:alphaModFix/>
          </a:blip>
          <a:stretch>
            <a:fillRect/>
          </a:stretch>
        </p:blipFill>
        <p:spPr>
          <a:xfrm>
            <a:off x="3783025" y="2150925"/>
            <a:ext cx="2327125" cy="2670375"/>
          </a:xfrm>
          <a:prstGeom prst="rect">
            <a:avLst/>
          </a:prstGeom>
          <a:noFill/>
          <a:ln>
            <a:noFill/>
          </a:ln>
        </p:spPr>
      </p:pic>
      <p:sp>
        <p:nvSpPr>
          <p:cNvPr id="375" name="Google Shape;375;p57"/>
          <p:cNvSpPr txBox="1"/>
          <p:nvPr/>
        </p:nvSpPr>
        <p:spPr>
          <a:xfrm>
            <a:off x="346075" y="2091225"/>
            <a:ext cx="22197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Deployment Diagram Symbols</a:t>
            </a:r>
            <a:endParaRPr sz="1800">
              <a:solidFill>
                <a:schemeClr val="dk1"/>
              </a:solidFill>
              <a:latin typeface="Roboto"/>
              <a:ea typeface="Roboto"/>
              <a:cs typeface="Roboto"/>
              <a:sym typeface="Roboto"/>
            </a:endParaRPr>
          </a:p>
        </p:txBody>
      </p:sp>
      <p:sp>
        <p:nvSpPr>
          <p:cNvPr id="376" name="Google Shape;376;p57"/>
          <p:cNvSpPr/>
          <p:nvPr/>
        </p:nvSpPr>
        <p:spPr>
          <a:xfrm>
            <a:off x="2625425" y="2252325"/>
            <a:ext cx="680400" cy="45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diagram</a:t>
            </a:r>
            <a:endParaRPr/>
          </a:p>
        </p:txBody>
      </p:sp>
      <p:sp>
        <p:nvSpPr>
          <p:cNvPr id="382" name="Google Shape;382;p5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3" name="Google Shape;383;p58"/>
          <p:cNvPicPr preferRelativeResize="0"/>
          <p:nvPr/>
        </p:nvPicPr>
        <p:blipFill>
          <a:blip r:embed="rId3">
            <a:alphaModFix/>
          </a:blip>
          <a:stretch>
            <a:fillRect/>
          </a:stretch>
        </p:blipFill>
        <p:spPr>
          <a:xfrm>
            <a:off x="311700" y="1065625"/>
            <a:ext cx="3835950" cy="3756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311700" y="151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 Flow</a:t>
            </a:r>
            <a:endParaRPr/>
          </a:p>
        </p:txBody>
      </p:sp>
      <p:pic>
        <p:nvPicPr>
          <p:cNvPr id="389" name="Google Shape;389;p59"/>
          <p:cNvPicPr preferRelativeResize="0"/>
          <p:nvPr/>
        </p:nvPicPr>
        <p:blipFill>
          <a:blip r:embed="rId3">
            <a:alphaModFix/>
          </a:blip>
          <a:stretch>
            <a:fillRect/>
          </a:stretch>
        </p:blipFill>
        <p:spPr>
          <a:xfrm>
            <a:off x="0" y="839116"/>
            <a:ext cx="8520600" cy="389368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Google Shape;394;p60"/>
          <p:cNvPicPr preferRelativeResize="0"/>
          <p:nvPr/>
        </p:nvPicPr>
        <p:blipFill>
          <a:blip r:embed="rId3">
            <a:alphaModFix/>
          </a:blip>
          <a:stretch>
            <a:fillRect/>
          </a:stretch>
        </p:blipFill>
        <p:spPr>
          <a:xfrm>
            <a:off x="205125" y="878225"/>
            <a:ext cx="8732225" cy="4019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1" name="Google Shape;401;p61"/>
          <p:cNvPicPr preferRelativeResize="0"/>
          <p:nvPr/>
        </p:nvPicPr>
        <p:blipFill>
          <a:blip r:embed="rId3">
            <a:alphaModFix/>
          </a:blip>
          <a:stretch>
            <a:fillRect/>
          </a:stretch>
        </p:blipFill>
        <p:spPr>
          <a:xfrm>
            <a:off x="237050" y="1118713"/>
            <a:ext cx="8595250" cy="3561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36775" y="60450"/>
            <a:ext cx="4045200" cy="5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Benchmark</a:t>
            </a:r>
            <a:endParaRPr/>
          </a:p>
        </p:txBody>
      </p:sp>
      <p:pic>
        <p:nvPicPr>
          <p:cNvPr descr="Oxford.png" id="109" name="Google Shape;109;p17"/>
          <p:cNvPicPr preferRelativeResize="0"/>
          <p:nvPr/>
        </p:nvPicPr>
        <p:blipFill>
          <a:blip r:embed="rId3">
            <a:alphaModFix/>
          </a:blip>
          <a:stretch>
            <a:fillRect/>
          </a:stretch>
        </p:blipFill>
        <p:spPr>
          <a:xfrm>
            <a:off x="236775" y="574350"/>
            <a:ext cx="3019425" cy="885825"/>
          </a:xfrm>
          <a:prstGeom prst="rect">
            <a:avLst/>
          </a:prstGeom>
          <a:noFill/>
          <a:ln>
            <a:noFill/>
          </a:ln>
        </p:spPr>
      </p:pic>
      <p:pic>
        <p:nvPicPr>
          <p:cNvPr descr="5thgrade.png" id="110" name="Google Shape;110;p17"/>
          <p:cNvPicPr preferRelativeResize="0"/>
          <p:nvPr/>
        </p:nvPicPr>
        <p:blipFill>
          <a:blip r:embed="rId4">
            <a:alphaModFix/>
          </a:blip>
          <a:stretch>
            <a:fillRect/>
          </a:stretch>
        </p:blipFill>
        <p:spPr>
          <a:xfrm>
            <a:off x="402100" y="1575275"/>
            <a:ext cx="6014801" cy="3191200"/>
          </a:xfrm>
          <a:prstGeom prst="rect">
            <a:avLst/>
          </a:prstGeom>
          <a:noFill/>
          <a:ln>
            <a:noFill/>
          </a:ln>
        </p:spPr>
      </p:pic>
      <p:pic>
        <p:nvPicPr>
          <p:cNvPr descr="grade5.png" id="111" name="Google Shape;111;p17"/>
          <p:cNvPicPr preferRelativeResize="0"/>
          <p:nvPr/>
        </p:nvPicPr>
        <p:blipFill>
          <a:blip r:embed="rId5">
            <a:alphaModFix/>
          </a:blip>
          <a:stretch>
            <a:fillRect/>
          </a:stretch>
        </p:blipFill>
        <p:spPr>
          <a:xfrm>
            <a:off x="6671525" y="574350"/>
            <a:ext cx="2207300" cy="2685000"/>
          </a:xfrm>
          <a:prstGeom prst="rect">
            <a:avLst/>
          </a:prstGeom>
          <a:noFill/>
          <a:ln>
            <a:noFill/>
          </a:ln>
        </p:spPr>
      </p:pic>
      <p:pic>
        <p:nvPicPr>
          <p:cNvPr descr="heritage school.png" id="112" name="Google Shape;112;p17"/>
          <p:cNvPicPr preferRelativeResize="0"/>
          <p:nvPr/>
        </p:nvPicPr>
        <p:blipFill>
          <a:blip r:embed="rId6">
            <a:alphaModFix/>
          </a:blip>
          <a:stretch>
            <a:fillRect/>
          </a:stretch>
        </p:blipFill>
        <p:spPr>
          <a:xfrm>
            <a:off x="3401425" y="493450"/>
            <a:ext cx="3100725" cy="885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1934725" y="0"/>
            <a:ext cx="416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SWOT Analysis</a:t>
            </a:r>
            <a:endParaRPr/>
          </a:p>
        </p:txBody>
      </p:sp>
      <p:sp>
        <p:nvSpPr>
          <p:cNvPr id="407" name="Google Shape;407;p62"/>
          <p:cNvSpPr txBox="1"/>
          <p:nvPr>
            <p:ph idx="1" type="body"/>
          </p:nvPr>
        </p:nvSpPr>
        <p:spPr>
          <a:xfrm>
            <a:off x="311700" y="7414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 Our team is very organised we can work together and have good understanding between us. Our strength is web development.</a:t>
            </a:r>
            <a:endParaRPr/>
          </a:p>
          <a:p>
            <a:pPr indent="0" lvl="0" marL="0" rtl="0" algn="l">
              <a:spcBef>
                <a:spcPts val="1600"/>
              </a:spcBef>
              <a:spcAft>
                <a:spcPts val="0"/>
              </a:spcAft>
              <a:buNone/>
            </a:pPr>
            <a:r>
              <a:rPr lang="en"/>
              <a:t>Weakness: We are not that expert in this field  We are just beginners in this field.</a:t>
            </a:r>
            <a:endParaRPr/>
          </a:p>
          <a:p>
            <a:pPr indent="0" lvl="0" marL="0" rtl="0" algn="l">
              <a:spcBef>
                <a:spcPts val="1600"/>
              </a:spcBef>
              <a:spcAft>
                <a:spcPts val="0"/>
              </a:spcAft>
              <a:buNone/>
            </a:pPr>
            <a:r>
              <a:rPr lang="en"/>
              <a:t>Opportunity: In the future we can develop this project further,we can add new features. Learn new techniques such as learning  new jquery functions can help to improve project. We can even sell our project when it is finished</a:t>
            </a:r>
            <a:endParaRPr/>
          </a:p>
          <a:p>
            <a:pPr indent="0" lvl="0" marL="0" rtl="0" algn="l">
              <a:spcBef>
                <a:spcPts val="1600"/>
              </a:spcBef>
              <a:spcAft>
                <a:spcPts val="1600"/>
              </a:spcAft>
              <a:buNone/>
            </a:pPr>
            <a:r>
              <a:rPr lang="en"/>
              <a:t>Threat: We might not be able to complete the whole project if we do not utilize our time efficiently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Management Tools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PM tools studied by us are:</a:t>
            </a:r>
            <a:endParaRPr/>
          </a:p>
        </p:txBody>
      </p:sp>
      <p:sp>
        <p:nvSpPr>
          <p:cNvPr id="418" name="Google Shape;418;p64"/>
          <p:cNvSpPr txBox="1"/>
          <p:nvPr>
            <p:ph idx="1" type="body"/>
          </p:nvPr>
        </p:nvSpPr>
        <p:spPr>
          <a:xfrm>
            <a:off x="252025" y="1241800"/>
            <a:ext cx="8520600" cy="33390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chemeClr val="dk1"/>
              </a:buClr>
              <a:buSzPts val="3000"/>
              <a:buFont typeface="Raleway"/>
              <a:buChar char="●"/>
            </a:pPr>
            <a:r>
              <a:rPr b="1" lang="en" sz="3000">
                <a:solidFill>
                  <a:schemeClr val="dk1"/>
                </a:solidFill>
                <a:latin typeface="Raleway"/>
                <a:ea typeface="Raleway"/>
                <a:cs typeface="Raleway"/>
                <a:sym typeface="Raleway"/>
              </a:rPr>
              <a:t>Zoho Projects</a:t>
            </a:r>
            <a:endParaRPr b="1" sz="3000">
              <a:solidFill>
                <a:schemeClr val="dk1"/>
              </a:solidFill>
              <a:latin typeface="Raleway"/>
              <a:ea typeface="Raleway"/>
              <a:cs typeface="Raleway"/>
              <a:sym typeface="Raleway"/>
            </a:endParaRPr>
          </a:p>
          <a:p>
            <a:pPr indent="-419100" lvl="0" marL="457200" rtl="0" algn="l">
              <a:lnSpc>
                <a:spcPct val="100000"/>
              </a:lnSpc>
              <a:spcBef>
                <a:spcPts val="0"/>
              </a:spcBef>
              <a:spcAft>
                <a:spcPts val="0"/>
              </a:spcAft>
              <a:buClr>
                <a:schemeClr val="dk1"/>
              </a:buClr>
              <a:buSzPts val="3000"/>
              <a:buFont typeface="Raleway"/>
              <a:buChar char="●"/>
            </a:pPr>
            <a:r>
              <a:rPr b="1" lang="en" sz="3000">
                <a:solidFill>
                  <a:schemeClr val="dk1"/>
                </a:solidFill>
                <a:latin typeface="Raleway"/>
                <a:ea typeface="Raleway"/>
                <a:cs typeface="Raleway"/>
                <a:sym typeface="Raleway"/>
              </a:rPr>
              <a:t>Scoro</a:t>
            </a:r>
            <a:endParaRPr b="1" sz="3000">
              <a:solidFill>
                <a:schemeClr val="dk1"/>
              </a:solidFill>
              <a:latin typeface="Raleway"/>
              <a:ea typeface="Raleway"/>
              <a:cs typeface="Raleway"/>
              <a:sym typeface="Raleway"/>
            </a:endParaRPr>
          </a:p>
          <a:p>
            <a:pPr indent="-419100" lvl="0" marL="457200" rtl="0" algn="l">
              <a:lnSpc>
                <a:spcPct val="100000"/>
              </a:lnSpc>
              <a:spcBef>
                <a:spcPts val="0"/>
              </a:spcBef>
              <a:spcAft>
                <a:spcPts val="0"/>
              </a:spcAft>
              <a:buClr>
                <a:schemeClr val="dk1"/>
              </a:buClr>
              <a:buSzPts val="3000"/>
              <a:buFont typeface="Raleway"/>
              <a:buChar char="●"/>
            </a:pPr>
            <a:r>
              <a:rPr b="1" lang="en" sz="3000">
                <a:solidFill>
                  <a:schemeClr val="dk1"/>
                </a:solidFill>
                <a:latin typeface="Raleway"/>
                <a:ea typeface="Raleway"/>
                <a:cs typeface="Raleway"/>
                <a:sym typeface="Raleway"/>
              </a:rPr>
              <a:t>Smartsheets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108825" y="123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choose Smartsheets PM tool for our project</a:t>
            </a:r>
            <a:endParaRPr/>
          </a:p>
        </p:txBody>
      </p:sp>
      <p:sp>
        <p:nvSpPr>
          <p:cNvPr id="424" name="Google Shape;424;p65"/>
          <p:cNvSpPr txBox="1"/>
          <p:nvPr>
            <p:ph idx="1" type="body"/>
          </p:nvPr>
        </p:nvSpPr>
        <p:spPr>
          <a:xfrm>
            <a:off x="311700" y="1002450"/>
            <a:ext cx="8520600" cy="35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following are the reasons why we choose it:</a:t>
            </a:r>
            <a:endParaRPr sz="2400"/>
          </a:p>
          <a:p>
            <a:pPr indent="-342900" lvl="0" marL="457200" rtl="0" algn="l">
              <a:spcBef>
                <a:spcPts val="1600"/>
              </a:spcBef>
              <a:spcAft>
                <a:spcPts val="0"/>
              </a:spcAft>
              <a:buClr>
                <a:schemeClr val="dk1"/>
              </a:buClr>
              <a:buSzPts val="1800"/>
              <a:buChar char="●"/>
            </a:pPr>
            <a:r>
              <a:rPr b="1" lang="en">
                <a:solidFill>
                  <a:schemeClr val="dk1"/>
                </a:solidFill>
                <a:latin typeface="Arial"/>
                <a:ea typeface="Arial"/>
                <a:cs typeface="Arial"/>
                <a:sym typeface="Arial"/>
              </a:rPr>
              <a:t>Easy to Use</a:t>
            </a:r>
            <a:r>
              <a:rPr b="1" lang="en">
                <a:solidFill>
                  <a:srgbClr val="0000FF"/>
                </a:solidFill>
                <a:latin typeface="Arial"/>
                <a:ea typeface="Arial"/>
                <a:cs typeface="Arial"/>
                <a:sym typeface="Arial"/>
              </a:rPr>
              <a:t>- </a:t>
            </a:r>
            <a:r>
              <a:rPr lang="en">
                <a:solidFill>
                  <a:srgbClr val="000000"/>
                </a:solidFill>
                <a:latin typeface="Arial"/>
                <a:ea typeface="Arial"/>
                <a:cs typeface="Arial"/>
                <a:sym typeface="Arial"/>
              </a:rPr>
              <a:t>Smartsheet’s spreadsheet interface makes it easy to adopt for users of any technical ability. Provides customizable project management templates to get started quickly.</a:t>
            </a:r>
            <a:endParaRPr>
              <a:solidFill>
                <a:srgbClr val="000000"/>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b="1" lang="en">
                <a:solidFill>
                  <a:schemeClr val="dk1"/>
                </a:solidFill>
                <a:latin typeface="Arial"/>
                <a:ea typeface="Arial"/>
                <a:cs typeface="Arial"/>
                <a:sym typeface="Arial"/>
              </a:rPr>
              <a:t>Scheduling- </a:t>
            </a:r>
            <a:r>
              <a:rPr lang="en">
                <a:solidFill>
                  <a:srgbClr val="000000"/>
                </a:solidFill>
                <a:latin typeface="Arial"/>
                <a:ea typeface="Arial"/>
                <a:cs typeface="Arial"/>
                <a:sym typeface="Arial"/>
              </a:rPr>
              <a:t>Easy to  create interactive timelines with Gantt charts.Can also attach files and add notes.</a:t>
            </a:r>
            <a:endParaRPr>
              <a:solidFill>
                <a:srgbClr val="000000"/>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b="1" lang="en">
                <a:solidFill>
                  <a:schemeClr val="dk1"/>
                </a:solidFill>
                <a:latin typeface="Arial"/>
                <a:ea typeface="Arial"/>
                <a:cs typeface="Arial"/>
                <a:sym typeface="Arial"/>
              </a:rPr>
              <a:t>Mobile-</a:t>
            </a:r>
            <a:r>
              <a:rPr b="1" lang="en">
                <a:solidFill>
                  <a:srgbClr val="0000FF"/>
                </a:solidFill>
                <a:latin typeface="Arial"/>
                <a:ea typeface="Arial"/>
                <a:cs typeface="Arial"/>
                <a:sym typeface="Arial"/>
              </a:rPr>
              <a:t>  </a:t>
            </a:r>
            <a:r>
              <a:rPr lang="en">
                <a:solidFill>
                  <a:srgbClr val="000000"/>
                </a:solidFill>
                <a:latin typeface="Arial"/>
                <a:ea typeface="Arial"/>
                <a:cs typeface="Arial"/>
                <a:sym typeface="Arial"/>
              </a:rPr>
              <a:t>Smartsheet’s mobile apps enable you to access project details from anywhere at  any time.</a:t>
            </a:r>
            <a:endParaRPr>
              <a:solidFill>
                <a:srgbClr val="000000"/>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b="1" lang="en">
                <a:solidFill>
                  <a:schemeClr val="dk1"/>
                </a:solidFill>
                <a:latin typeface="Arial"/>
                <a:ea typeface="Arial"/>
                <a:cs typeface="Arial"/>
                <a:sym typeface="Arial"/>
              </a:rPr>
              <a:t>Cost effective</a:t>
            </a:r>
            <a:r>
              <a:rPr lang="en">
                <a:solidFill>
                  <a:schemeClr val="dk1"/>
                </a:solidFill>
                <a:latin typeface="Arial"/>
                <a:ea typeface="Arial"/>
                <a:cs typeface="Arial"/>
                <a:sym typeface="Arial"/>
              </a:rPr>
              <a:t>- </a:t>
            </a:r>
            <a:r>
              <a:rPr lang="en">
                <a:solidFill>
                  <a:srgbClr val="000000"/>
                </a:solidFill>
                <a:latin typeface="Arial"/>
                <a:ea typeface="Arial"/>
                <a:cs typeface="Arial"/>
                <a:sym typeface="Arial"/>
              </a:rPr>
              <a:t>It provides a 30 day free trial period</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6"/>
          <p:cNvSpPr txBox="1"/>
          <p:nvPr>
            <p:ph type="title"/>
          </p:nvPr>
        </p:nvSpPr>
        <p:spPr>
          <a:xfrm>
            <a:off x="101975" y="135525"/>
            <a:ext cx="22968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11BB8"/>
                </a:solidFill>
                <a:latin typeface="Raleway"/>
                <a:ea typeface="Raleway"/>
                <a:cs typeface="Raleway"/>
                <a:sym typeface="Raleway"/>
              </a:rPr>
              <a:t>Review</a:t>
            </a:r>
            <a:endParaRPr/>
          </a:p>
        </p:txBody>
      </p:sp>
      <p:pic>
        <p:nvPicPr>
          <p:cNvPr id="430" name="Google Shape;430;p66"/>
          <p:cNvPicPr preferRelativeResize="0"/>
          <p:nvPr/>
        </p:nvPicPr>
        <p:blipFill>
          <a:blip r:embed="rId3">
            <a:alphaModFix/>
          </a:blip>
          <a:stretch>
            <a:fillRect/>
          </a:stretch>
        </p:blipFill>
        <p:spPr>
          <a:xfrm>
            <a:off x="101975" y="743313"/>
            <a:ext cx="9144000" cy="1685925"/>
          </a:xfrm>
          <a:prstGeom prst="rect">
            <a:avLst/>
          </a:prstGeom>
          <a:noFill/>
          <a:ln>
            <a:noFill/>
          </a:ln>
        </p:spPr>
      </p:pic>
      <p:pic>
        <p:nvPicPr>
          <p:cNvPr id="431" name="Google Shape;431;p66"/>
          <p:cNvPicPr preferRelativeResize="0"/>
          <p:nvPr/>
        </p:nvPicPr>
        <p:blipFill>
          <a:blip r:embed="rId4">
            <a:alphaModFix/>
          </a:blip>
          <a:stretch>
            <a:fillRect/>
          </a:stretch>
        </p:blipFill>
        <p:spPr>
          <a:xfrm>
            <a:off x="4564675" y="2369562"/>
            <a:ext cx="4424192" cy="2633338"/>
          </a:xfrm>
          <a:prstGeom prst="rect">
            <a:avLst/>
          </a:prstGeom>
          <a:noFill/>
          <a:ln>
            <a:noFill/>
          </a:ln>
        </p:spPr>
      </p:pic>
      <p:sp>
        <p:nvSpPr>
          <p:cNvPr id="432" name="Google Shape;432;p66"/>
          <p:cNvSpPr txBox="1"/>
          <p:nvPr/>
        </p:nvSpPr>
        <p:spPr>
          <a:xfrm>
            <a:off x="0" y="3269875"/>
            <a:ext cx="30312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611BB8"/>
                </a:solidFill>
                <a:latin typeface="Raleway"/>
                <a:ea typeface="Raleway"/>
                <a:cs typeface="Raleway"/>
                <a:sym typeface="Raleway"/>
              </a:rPr>
              <a:t>Pricing</a:t>
            </a:r>
            <a:endParaRPr sz="3000">
              <a:solidFill>
                <a:schemeClr val="dk1"/>
              </a:solidFill>
              <a:latin typeface="Roboto"/>
              <a:ea typeface="Roboto"/>
              <a:cs typeface="Roboto"/>
              <a:sym typeface="Roboto"/>
            </a:endParaRPr>
          </a:p>
        </p:txBody>
      </p:sp>
      <p:sp>
        <p:nvSpPr>
          <p:cNvPr id="433" name="Google Shape;433;p66"/>
          <p:cNvSpPr/>
          <p:nvPr/>
        </p:nvSpPr>
        <p:spPr>
          <a:xfrm>
            <a:off x="2756725" y="3346975"/>
            <a:ext cx="811500" cy="45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7"/>
          <p:cNvSpPr txBox="1"/>
          <p:nvPr>
            <p:ph type="title"/>
          </p:nvPr>
        </p:nvSpPr>
        <p:spPr>
          <a:xfrm>
            <a:off x="311700" y="410000"/>
            <a:ext cx="28269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how we incorporated Smartsheet in our project</a:t>
            </a:r>
            <a:endParaRPr sz="1800"/>
          </a:p>
        </p:txBody>
      </p:sp>
      <p:pic>
        <p:nvPicPr>
          <p:cNvPr id="439" name="Google Shape;439;p67"/>
          <p:cNvPicPr preferRelativeResize="0"/>
          <p:nvPr/>
        </p:nvPicPr>
        <p:blipFill>
          <a:blip r:embed="rId3">
            <a:alphaModFix/>
          </a:blip>
          <a:stretch>
            <a:fillRect/>
          </a:stretch>
        </p:blipFill>
        <p:spPr>
          <a:xfrm>
            <a:off x="3089325" y="0"/>
            <a:ext cx="6054674" cy="4896950"/>
          </a:xfrm>
          <a:prstGeom prst="rect">
            <a:avLst/>
          </a:prstGeom>
          <a:noFill/>
          <a:ln>
            <a:noFill/>
          </a:ln>
        </p:spPr>
      </p:pic>
      <p:sp>
        <p:nvSpPr>
          <p:cNvPr id="440" name="Google Shape;440;p67"/>
          <p:cNvSpPr/>
          <p:nvPr/>
        </p:nvSpPr>
        <p:spPr>
          <a:xfrm>
            <a:off x="668300" y="2279375"/>
            <a:ext cx="1933200" cy="71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pic>
        <p:nvPicPr>
          <p:cNvPr id="445" name="Google Shape;445;p68"/>
          <p:cNvPicPr preferRelativeResize="0"/>
          <p:nvPr/>
        </p:nvPicPr>
        <p:blipFill>
          <a:blip r:embed="rId3">
            <a:alphaModFix/>
          </a:blip>
          <a:stretch>
            <a:fillRect/>
          </a:stretch>
        </p:blipFill>
        <p:spPr>
          <a:xfrm>
            <a:off x="107450" y="52700"/>
            <a:ext cx="5134750" cy="4807575"/>
          </a:xfrm>
          <a:prstGeom prst="rect">
            <a:avLst/>
          </a:prstGeom>
          <a:noFill/>
          <a:ln>
            <a:noFill/>
          </a:ln>
        </p:spPr>
      </p:pic>
      <p:pic>
        <p:nvPicPr>
          <p:cNvPr id="446" name="Google Shape;446;p68"/>
          <p:cNvPicPr preferRelativeResize="0"/>
          <p:nvPr/>
        </p:nvPicPr>
        <p:blipFill>
          <a:blip r:embed="rId4">
            <a:alphaModFix/>
          </a:blip>
          <a:stretch>
            <a:fillRect/>
          </a:stretch>
        </p:blipFill>
        <p:spPr>
          <a:xfrm>
            <a:off x="4928699" y="1635075"/>
            <a:ext cx="4215300" cy="17621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9"/>
          <p:cNvSpPr txBox="1"/>
          <p:nvPr>
            <p:ph type="title"/>
          </p:nvPr>
        </p:nvSpPr>
        <p:spPr>
          <a:xfrm>
            <a:off x="490250" y="0"/>
            <a:ext cx="8274900" cy="496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Hope you all like our project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6000"/>
              <a:t>  </a:t>
            </a:r>
            <a:r>
              <a:rPr lang="en" sz="6000"/>
              <a:t>Than</a:t>
            </a:r>
            <a:r>
              <a:rPr lang="en" sz="6000"/>
              <a:t>k You :) </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Benchmark Website</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https://www.science.edu/acellus/</a:t>
            </a:r>
            <a:endParaRPr/>
          </a:p>
          <a:p>
            <a:pPr indent="0" lvl="0" marL="0" rtl="0" algn="l">
              <a:spcBef>
                <a:spcPts val="1600"/>
              </a:spcBef>
              <a:spcAft>
                <a:spcPts val="0"/>
              </a:spcAft>
              <a:buNone/>
            </a:pPr>
            <a:r>
              <a:rPr lang="en" u="sng">
                <a:solidFill>
                  <a:schemeClr val="hlink"/>
                </a:solidFill>
                <a:hlinkClick r:id="rId4"/>
              </a:rPr>
              <a:t>http://www.theoxfordacademy.org.uk/</a:t>
            </a:r>
            <a:endParaRPr/>
          </a:p>
          <a:p>
            <a:pPr indent="0" lvl="0" marL="0" rtl="0" algn="l">
              <a:spcBef>
                <a:spcPts val="1600"/>
              </a:spcBef>
              <a:spcAft>
                <a:spcPts val="0"/>
              </a:spcAft>
              <a:buNone/>
            </a:pPr>
            <a:r>
              <a:rPr lang="en" u="sng">
                <a:solidFill>
                  <a:schemeClr val="hlink"/>
                </a:solidFill>
                <a:hlinkClick r:id="rId5"/>
              </a:rPr>
              <a:t>http://www.wcpss.net/Page/21510</a:t>
            </a:r>
            <a:endParaRPr/>
          </a:p>
          <a:p>
            <a:pPr indent="0" lvl="0" marL="0" rtl="0" algn="l">
              <a:spcBef>
                <a:spcPts val="1600"/>
              </a:spcBef>
              <a:spcAft>
                <a:spcPts val="0"/>
              </a:spcAft>
              <a:buNone/>
            </a:pPr>
            <a:r>
              <a:rPr lang="en"/>
              <a:t>https://www.bellevuecollege.edu/bcconnect/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Our Feature Fixation</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11950" y="43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features</a:t>
            </a:r>
            <a:endParaRPr/>
          </a:p>
          <a:p>
            <a:pPr indent="0" lvl="0" marL="0" rtl="0" algn="l">
              <a:spcBef>
                <a:spcPts val="0"/>
              </a:spcBef>
              <a:spcAft>
                <a:spcPts val="0"/>
              </a:spcAft>
              <a:buNone/>
            </a:pPr>
            <a:r>
              <a:t/>
            </a:r>
            <a:endParaRPr/>
          </a:p>
        </p:txBody>
      </p:sp>
      <p:sp>
        <p:nvSpPr>
          <p:cNvPr id="129" name="Google Shape;129;p20"/>
          <p:cNvSpPr txBox="1"/>
          <p:nvPr/>
        </p:nvSpPr>
        <p:spPr>
          <a:xfrm>
            <a:off x="839400" y="1049550"/>
            <a:ext cx="5605500" cy="3521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Online Admission</a:t>
            </a:r>
            <a:endParaRPr sz="2400">
              <a:solidFill>
                <a:srgbClr val="666666"/>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Courses</a:t>
            </a:r>
            <a:endParaRPr sz="2400">
              <a:solidFill>
                <a:srgbClr val="666666"/>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Events</a:t>
            </a:r>
            <a:endParaRPr sz="2400">
              <a:solidFill>
                <a:srgbClr val="666666"/>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News</a:t>
            </a:r>
            <a:endParaRPr sz="2400">
              <a:solidFill>
                <a:srgbClr val="666666"/>
              </a:solidFill>
              <a:latin typeface="Proxima Nova"/>
              <a:ea typeface="Proxima Nova"/>
              <a:cs typeface="Proxima Nova"/>
              <a:sym typeface="Proxima Nova"/>
            </a:endParaRPr>
          </a:p>
          <a:p>
            <a:pPr indent="-381000" lvl="0" marL="457200" rtl="0" algn="l">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Faculty</a:t>
            </a:r>
            <a:endParaRPr sz="2400">
              <a:solidFill>
                <a:srgbClr val="666666"/>
              </a:solidFill>
              <a:latin typeface="Proxima Nova"/>
              <a:ea typeface="Proxima Nova"/>
              <a:cs typeface="Proxima Nova"/>
              <a:sym typeface="Proxima Nova"/>
            </a:endParaRPr>
          </a:p>
          <a:p>
            <a:pPr indent="0" lvl="0" marL="0" rtl="0" algn="l">
              <a:spcBef>
                <a:spcPts val="16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311700" y="1152475"/>
            <a:ext cx="8520600" cy="2428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Course Overview</a:t>
            </a:r>
            <a:endParaRPr/>
          </a:p>
          <a:p>
            <a:pPr indent="-342900" lvl="0" marL="457200" rtl="0" algn="l">
              <a:lnSpc>
                <a:spcPct val="150000"/>
              </a:lnSpc>
              <a:spcBef>
                <a:spcPts val="0"/>
              </a:spcBef>
              <a:spcAft>
                <a:spcPts val="0"/>
              </a:spcAft>
              <a:buSzPts val="1800"/>
              <a:buChar char="●"/>
            </a:pPr>
            <a:r>
              <a:rPr lang="en"/>
              <a:t>Learning Outcome</a:t>
            </a:r>
            <a:endParaRPr/>
          </a:p>
          <a:p>
            <a:pPr indent="-342900" lvl="0" marL="457200" rtl="0" algn="l">
              <a:lnSpc>
                <a:spcPct val="150000"/>
              </a:lnSpc>
              <a:spcBef>
                <a:spcPts val="0"/>
              </a:spcBef>
              <a:spcAft>
                <a:spcPts val="0"/>
              </a:spcAft>
              <a:buSzPts val="1800"/>
              <a:buChar char="●"/>
            </a:pPr>
            <a:r>
              <a:rPr lang="en"/>
              <a:t>Video-based Lessons</a:t>
            </a:r>
            <a:endParaRPr/>
          </a:p>
          <a:p>
            <a:pPr indent="-342900" lvl="0" marL="457200" rtl="0" algn="l">
              <a:lnSpc>
                <a:spcPct val="150000"/>
              </a:lnSpc>
              <a:spcBef>
                <a:spcPts val="0"/>
              </a:spcBef>
              <a:spcAft>
                <a:spcPts val="0"/>
              </a:spcAft>
              <a:buSzPts val="1800"/>
              <a:buChar char="●"/>
            </a:pPr>
            <a:r>
              <a:rPr lang="en"/>
              <a:t>Lecture</a:t>
            </a:r>
            <a:endParaRPr/>
          </a:p>
          <a:p>
            <a:pPr indent="-342900" lvl="0" marL="457200" rtl="0" algn="l">
              <a:lnSpc>
                <a:spcPct val="150000"/>
              </a:lnSpc>
              <a:spcBef>
                <a:spcPts val="0"/>
              </a:spcBef>
              <a:spcAft>
                <a:spcPts val="0"/>
              </a:spcAft>
              <a:buSzPts val="1800"/>
              <a:buChar char="●"/>
            </a:pPr>
            <a:r>
              <a:rPr lang="en"/>
              <a:t>E-Textbook</a:t>
            </a:r>
            <a:endParaRPr/>
          </a:p>
          <a:p>
            <a:pPr indent="-342900" lvl="0" marL="457200" rtl="0" algn="l">
              <a:spcBef>
                <a:spcPts val="0"/>
              </a:spcBef>
              <a:spcAft>
                <a:spcPts val="0"/>
              </a:spcAft>
              <a:buSzPts val="1800"/>
              <a:buChar char="●"/>
            </a:pPr>
            <a:r>
              <a:rPr lang="en"/>
              <a:t>Sample Question</a:t>
            </a:r>
            <a:endParaRPr/>
          </a:p>
          <a:p>
            <a:pPr indent="0" lvl="0" marL="0" rtl="0" algn="l">
              <a:spcBef>
                <a:spcPts val="1600"/>
              </a:spcBef>
              <a:spcAft>
                <a:spcPts val="1600"/>
              </a:spcAft>
              <a:buNone/>
            </a:pPr>
            <a:r>
              <a:t/>
            </a:r>
            <a:endParaRPr/>
          </a:p>
        </p:txBody>
      </p:sp>
      <p:sp>
        <p:nvSpPr>
          <p:cNvPr id="135" name="Google Shape;135;p21"/>
          <p:cNvSpPr txBox="1"/>
          <p:nvPr/>
        </p:nvSpPr>
        <p:spPr>
          <a:xfrm>
            <a:off x="395225" y="543775"/>
            <a:ext cx="58302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a:t>
            </a:r>
            <a:r>
              <a:rPr lang="en" sz="3000">
                <a:solidFill>
                  <a:schemeClr val="dk1"/>
                </a:solidFill>
                <a:latin typeface="Roboto"/>
                <a:ea typeface="Roboto"/>
                <a:cs typeface="Roboto"/>
                <a:sym typeface="Roboto"/>
              </a:rPr>
              <a:t>Our features  </a:t>
            </a:r>
            <a:r>
              <a:rPr lang="en" sz="3000"/>
              <a:t>:</a:t>
            </a:r>
            <a:r>
              <a:rPr lang="en" sz="3000">
                <a:solidFill>
                  <a:schemeClr val="dk1"/>
                </a:solidFill>
                <a:latin typeface="Roboto"/>
                <a:ea typeface="Roboto"/>
                <a:cs typeface="Roboto"/>
                <a:sym typeface="Roboto"/>
              </a:rPr>
              <a:t>Courses</a:t>
            </a:r>
            <a:r>
              <a:rPr lang="en" sz="3000"/>
              <a:t>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