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 id="2147483748" r:id="rId4"/>
  </p:sldMasterIdLst>
  <p:notesMasterIdLst>
    <p:notesMasterId r:id="rId66"/>
  </p:notesMasterIdLst>
  <p:sldIdLst>
    <p:sldId id="256" r:id="rId5"/>
    <p:sldId id="272" r:id="rId6"/>
    <p:sldId id="261" r:id="rId7"/>
    <p:sldId id="310" r:id="rId8"/>
    <p:sldId id="323" r:id="rId9"/>
    <p:sldId id="371" r:id="rId10"/>
    <p:sldId id="372" r:id="rId11"/>
    <p:sldId id="373" r:id="rId12"/>
    <p:sldId id="339" r:id="rId13"/>
    <p:sldId id="340" r:id="rId14"/>
    <p:sldId id="333" r:id="rId15"/>
    <p:sldId id="334" r:id="rId16"/>
    <p:sldId id="341" r:id="rId17"/>
    <p:sldId id="329" r:id="rId18"/>
    <p:sldId id="344" r:id="rId19"/>
    <p:sldId id="342" r:id="rId20"/>
    <p:sldId id="332" r:id="rId21"/>
    <p:sldId id="330" r:id="rId22"/>
    <p:sldId id="325" r:id="rId23"/>
    <p:sldId id="326" r:id="rId24"/>
    <p:sldId id="327" r:id="rId25"/>
    <p:sldId id="328" r:id="rId26"/>
    <p:sldId id="346" r:id="rId27"/>
    <p:sldId id="347" r:id="rId28"/>
    <p:sldId id="348" r:id="rId29"/>
    <p:sldId id="349" r:id="rId30"/>
    <p:sldId id="350" r:id="rId31"/>
    <p:sldId id="351" r:id="rId32"/>
    <p:sldId id="353" r:id="rId33"/>
    <p:sldId id="352" r:id="rId34"/>
    <p:sldId id="354" r:id="rId35"/>
    <p:sldId id="355" r:id="rId36"/>
    <p:sldId id="356" r:id="rId37"/>
    <p:sldId id="370" r:id="rId38"/>
    <p:sldId id="345" r:id="rId39"/>
    <p:sldId id="365" r:id="rId40"/>
    <p:sldId id="366" r:id="rId41"/>
    <p:sldId id="367" r:id="rId42"/>
    <p:sldId id="368" r:id="rId43"/>
    <p:sldId id="369" r:id="rId44"/>
    <p:sldId id="364" r:id="rId45"/>
    <p:sldId id="363" r:id="rId46"/>
    <p:sldId id="336" r:id="rId47"/>
    <p:sldId id="374" r:id="rId48"/>
    <p:sldId id="335" r:id="rId49"/>
    <p:sldId id="357" r:id="rId50"/>
    <p:sldId id="338" r:id="rId51"/>
    <p:sldId id="375" r:id="rId52"/>
    <p:sldId id="376" r:id="rId53"/>
    <p:sldId id="377" r:id="rId54"/>
    <p:sldId id="378" r:id="rId55"/>
    <p:sldId id="379" r:id="rId56"/>
    <p:sldId id="380" r:id="rId57"/>
    <p:sldId id="381" r:id="rId58"/>
    <p:sldId id="382" r:id="rId59"/>
    <p:sldId id="383" r:id="rId60"/>
    <p:sldId id="384" r:id="rId61"/>
    <p:sldId id="385" r:id="rId62"/>
    <p:sldId id="386" r:id="rId63"/>
    <p:sldId id="337" r:id="rId64"/>
    <p:sldId id="321" r:id="rId65"/>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60"/>
  </p:normalViewPr>
  <p:slideViewPr>
    <p:cSldViewPr snapToGrid="0">
      <p:cViewPr varScale="1">
        <p:scale>
          <a:sx n="69" d="100"/>
          <a:sy n="69" d="100"/>
        </p:scale>
        <p:origin x="960" y="66"/>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1B8A9-05B4-4D86-925E-390CC4C71E87}" type="datetimeFigureOut">
              <a:rPr lang="en-US" smtClean="0"/>
              <a:t>04-Jan-20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3D19B-74C2-4CDC-A382-FEFC5A20E760}" type="slidenum">
              <a:rPr lang="en-US" smtClean="0"/>
              <a:t>‹#›</a:t>
            </a:fld>
            <a:endParaRPr lang="en-US"/>
          </a:p>
        </p:txBody>
      </p:sp>
    </p:spTree>
    <p:extLst>
      <p:ext uri="{BB962C8B-B14F-4D97-AF65-F5344CB8AC3E}">
        <p14:creationId xmlns:p14="http://schemas.microsoft.com/office/powerpoint/2010/main" val="155057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03D19B-74C2-4CDC-A382-FEFC5A20E760}" type="slidenum">
              <a:rPr lang="en-US" smtClean="0"/>
              <a:t>5</a:t>
            </a:fld>
            <a:endParaRPr lang="en-US"/>
          </a:p>
        </p:txBody>
      </p:sp>
    </p:spTree>
    <p:extLst>
      <p:ext uri="{BB962C8B-B14F-4D97-AF65-F5344CB8AC3E}">
        <p14:creationId xmlns:p14="http://schemas.microsoft.com/office/powerpoint/2010/main" val="388377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03D19B-74C2-4CDC-A382-FEFC5A20E760}" type="slidenum">
              <a:rPr lang="en-US" smtClean="0"/>
              <a:t>19</a:t>
            </a:fld>
            <a:endParaRPr lang="en-US"/>
          </a:p>
        </p:txBody>
      </p:sp>
    </p:spTree>
    <p:extLst>
      <p:ext uri="{BB962C8B-B14F-4D97-AF65-F5344CB8AC3E}">
        <p14:creationId xmlns:p14="http://schemas.microsoft.com/office/powerpoint/2010/main" val="2828612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03D19B-74C2-4CDC-A382-FEFC5A20E760}" type="slidenum">
              <a:rPr lang="en-US" smtClean="0"/>
              <a:t>20</a:t>
            </a:fld>
            <a:endParaRPr lang="en-US"/>
          </a:p>
        </p:txBody>
      </p:sp>
    </p:spTree>
    <p:extLst>
      <p:ext uri="{BB962C8B-B14F-4D97-AF65-F5344CB8AC3E}">
        <p14:creationId xmlns:p14="http://schemas.microsoft.com/office/powerpoint/2010/main" val="3256699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03D19B-74C2-4CDC-A382-FEFC5A20E760}" type="slidenum">
              <a:rPr lang="en-US" smtClean="0"/>
              <a:t>21</a:t>
            </a:fld>
            <a:endParaRPr lang="en-US"/>
          </a:p>
        </p:txBody>
      </p:sp>
    </p:spTree>
    <p:extLst>
      <p:ext uri="{BB962C8B-B14F-4D97-AF65-F5344CB8AC3E}">
        <p14:creationId xmlns:p14="http://schemas.microsoft.com/office/powerpoint/2010/main" val="875864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03D19B-74C2-4CDC-A382-FEFC5A20E760}" type="slidenum">
              <a:rPr lang="en-US" smtClean="0"/>
              <a:t>22</a:t>
            </a:fld>
            <a:endParaRPr lang="en-US"/>
          </a:p>
        </p:txBody>
      </p:sp>
    </p:spTree>
    <p:extLst>
      <p:ext uri="{BB962C8B-B14F-4D97-AF65-F5344CB8AC3E}">
        <p14:creationId xmlns:p14="http://schemas.microsoft.com/office/powerpoint/2010/main" val="991060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03D19B-74C2-4CDC-A382-FEFC5A20E760}" type="slidenum">
              <a:rPr lang="en-US" smtClean="0"/>
              <a:t>34</a:t>
            </a:fld>
            <a:endParaRPr lang="en-US"/>
          </a:p>
        </p:txBody>
      </p:sp>
    </p:spTree>
    <p:extLst>
      <p:ext uri="{BB962C8B-B14F-4D97-AF65-F5344CB8AC3E}">
        <p14:creationId xmlns:p14="http://schemas.microsoft.com/office/powerpoint/2010/main" val="2201760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9B03D19B-74C2-4CDC-A382-FEFC5A20E76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0891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6594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353706"/>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254932" y="2463834"/>
            <a:ext cx="5610577" cy="923330"/>
          </a:xfrm>
          <a:prstGeom prst="rect">
            <a:avLst/>
          </a:prstGeom>
          <a:noFill/>
        </p:spPr>
        <p:txBody>
          <a:bodyPr wrap="square" rtlCol="0" anchor="ctr">
            <a:spAutoFit/>
          </a:bodyPr>
          <a:lstStyle/>
          <a:p>
            <a:pPr algn="ctr"/>
            <a:r>
              <a:rPr lang="en-GB" altLang="ko-KR" sz="5400" dirty="0" smtClean="0">
                <a:solidFill>
                  <a:srgbClr val="00FF00"/>
                </a:solidFill>
                <a:cs typeface="Arial" pitchFamily="34" charset="0"/>
              </a:rPr>
              <a:t>Silent Speaker</a:t>
            </a:r>
            <a:endParaRPr lang="ko-KR" altLang="en-US" sz="5400" dirty="0">
              <a:solidFill>
                <a:srgbClr val="00FF00"/>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254932" y="3387164"/>
            <a:ext cx="5610509" cy="1815882"/>
          </a:xfrm>
          <a:prstGeom prst="rect">
            <a:avLst/>
          </a:prstGeom>
          <a:noFill/>
        </p:spPr>
        <p:txBody>
          <a:bodyPr wrap="square" rtlCol="0" anchor="ctr">
            <a:spAutoFit/>
          </a:bodyPr>
          <a:lstStyle/>
          <a:p>
            <a:pPr algn="ctr"/>
            <a:r>
              <a:rPr lang="en-US" altLang="ko-KR" sz="2800" dirty="0" smtClean="0">
                <a:solidFill>
                  <a:schemeClr val="bg1"/>
                </a:solidFill>
                <a:cs typeface="Arial" pitchFamily="34" charset="0"/>
              </a:rPr>
              <a:t>A Lip-reading Model Using Deep </a:t>
            </a:r>
            <a:r>
              <a:rPr lang="en-US" altLang="ko-KR" sz="2800" dirty="0" smtClean="0">
                <a:solidFill>
                  <a:schemeClr val="bg1"/>
                </a:solidFill>
                <a:cs typeface="Arial" pitchFamily="34" charset="0"/>
              </a:rPr>
              <a:t>Learning</a:t>
            </a:r>
          </a:p>
          <a:p>
            <a:pPr algn="ctr"/>
            <a:endParaRPr lang="en-GB" altLang="ko-KR" sz="2800" dirty="0">
              <a:solidFill>
                <a:schemeClr val="bg1"/>
              </a:solidFill>
              <a:cs typeface="Arial" pitchFamily="34" charset="0"/>
            </a:endParaRPr>
          </a:p>
          <a:p>
            <a:pPr algn="ctr"/>
            <a:r>
              <a:rPr lang="en-GB" altLang="ko-KR" sz="2800" dirty="0" smtClean="0">
                <a:solidFill>
                  <a:srgbClr val="00FF00"/>
                </a:solidFill>
                <a:cs typeface="Arial" pitchFamily="34" charset="0"/>
              </a:rPr>
              <a:t>Final Presentation</a:t>
            </a:r>
            <a:endParaRPr lang="ko-KR" altLang="en-US" sz="2800" dirty="0">
              <a:solidFill>
                <a:srgbClr val="00FF00"/>
              </a:solidFill>
              <a:cs typeface="Arial" pitchFamily="34" charset="0"/>
            </a:endParaRPr>
          </a:p>
        </p:txBody>
      </p:sp>
      <p:pic>
        <p:nvPicPr>
          <p:cNvPr id="5" name="Picture 4"/>
          <p:cNvPicPr>
            <a:picLocks noChangeAspect="1"/>
          </p:cNvPicPr>
          <p:nvPr/>
        </p:nvPicPr>
        <p:blipFill>
          <a:blip r:embed="rId2"/>
          <a:stretch>
            <a:fillRect/>
          </a:stretch>
        </p:blipFill>
        <p:spPr>
          <a:xfrm>
            <a:off x="344022" y="1454565"/>
            <a:ext cx="5584420" cy="3865199"/>
          </a:xfrm>
          <a:prstGeom prst="rect">
            <a:avLst/>
          </a:prstGeom>
        </p:spPr>
      </p:pic>
    </p:spTree>
    <p:extLst>
      <p:ext uri="{BB962C8B-B14F-4D97-AF65-F5344CB8AC3E}">
        <p14:creationId xmlns:p14="http://schemas.microsoft.com/office/powerpoint/2010/main" val="40324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6" name="TextBox 5">
            <a:extLst>
              <a:ext uri="{FF2B5EF4-FFF2-40B4-BE49-F238E27FC236}">
                <a16:creationId xmlns:a16="http://schemas.microsoft.com/office/drawing/2014/main" id="{C3406489-5597-43A4-B42F-CCC9FE8B833A}"/>
              </a:ext>
            </a:extLst>
          </p:cNvPr>
          <p:cNvSpPr txBox="1"/>
          <p:nvPr/>
        </p:nvSpPr>
        <p:spPr>
          <a:xfrm>
            <a:off x="2246811" y="307971"/>
            <a:ext cx="8090219" cy="369332"/>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a:ea typeface="Arial Unicode MS"/>
                <a:cs typeface="+mn-cs"/>
              </a:rPr>
              <a:t>Why this features have been used?</a:t>
            </a:r>
          </a:p>
        </p:txBody>
      </p:sp>
      <p:sp>
        <p:nvSpPr>
          <p:cNvPr id="3" name="Rectangle 2">
            <a:extLst>
              <a:ext uri="{FF2B5EF4-FFF2-40B4-BE49-F238E27FC236}">
                <a16:creationId xmlns:a16="http://schemas.microsoft.com/office/drawing/2014/main" id="{8AB82527-AD1C-4BB6-B3FB-9877F99E77AF}"/>
              </a:ext>
            </a:extLst>
          </p:cNvPr>
          <p:cNvSpPr/>
          <p:nvPr/>
        </p:nvSpPr>
        <p:spPr>
          <a:xfrm>
            <a:off x="2246810" y="966291"/>
            <a:ext cx="9238608" cy="3816429"/>
          </a:xfrm>
          <a:prstGeom prst="rect">
            <a:avLst/>
          </a:prstGeom>
        </p:spPr>
        <p:txBody>
          <a:bodyPr wrap="square">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sz="2200" b="1" u="none" strike="noStrike" kern="1200" cap="none" spc="0" normalizeH="0" baseline="0" noProof="0" dirty="0">
                <a:ln>
                  <a:noFill/>
                </a:ln>
                <a:solidFill>
                  <a:schemeClr val="bg1"/>
                </a:solidFill>
                <a:effectLst/>
                <a:uLnTx/>
                <a:uFillTx/>
                <a:latin typeface="Arial"/>
                <a:ea typeface="Arial Unicode MS"/>
              </a:rPr>
              <a:t>Raw Gray Level ROI Features</a:t>
            </a:r>
            <a:r>
              <a:rPr kumimoji="0" lang="en-US" sz="2200" b="1" i="1" u="none" strike="noStrike" kern="1200" cap="none" spc="0" normalizeH="0" baseline="0" noProof="0" dirty="0">
                <a:ln>
                  <a:noFill/>
                </a:ln>
                <a:solidFill>
                  <a:srgbClr val="00FF00"/>
                </a:solidFill>
                <a:effectLst/>
                <a:uLnTx/>
                <a:uFillTx/>
                <a:latin typeface="Arial"/>
                <a:ea typeface="Arial Unicode MS"/>
              </a:rPr>
              <a:t/>
            </a:r>
            <a:br>
              <a:rPr kumimoji="0" lang="en-US" sz="2200" b="1" i="1" u="none" strike="noStrike" kern="1200" cap="none" spc="0" normalizeH="0" baseline="0" noProof="0" dirty="0">
                <a:ln>
                  <a:noFill/>
                </a:ln>
                <a:solidFill>
                  <a:srgbClr val="00FF00"/>
                </a:solidFill>
                <a:effectLst/>
                <a:uLnTx/>
                <a:uFillTx/>
                <a:latin typeface="Arial"/>
                <a:ea typeface="Arial Unicode MS"/>
              </a:rPr>
            </a:br>
            <a:r>
              <a:rPr kumimoji="0" lang="en-US" sz="2200" b="1" i="1" u="none" strike="noStrike" kern="1200" cap="none" spc="0" normalizeH="0" baseline="0" noProof="0" dirty="0">
                <a:ln>
                  <a:noFill/>
                </a:ln>
                <a:solidFill>
                  <a:srgbClr val="00FF00"/>
                </a:solidFill>
                <a:effectLst/>
                <a:uLnTx/>
                <a:uFillTx/>
                <a:latin typeface="Arial"/>
                <a:ea typeface="Arial Unicode MS"/>
              </a:rPr>
              <a:t/>
            </a:r>
            <a:br>
              <a:rPr kumimoji="0" lang="en-US" sz="2200" b="1" i="1" u="none" strike="noStrike" kern="1200" cap="none" spc="0" normalizeH="0" baseline="0" noProof="0" dirty="0">
                <a:ln>
                  <a:noFill/>
                </a:ln>
                <a:solidFill>
                  <a:srgbClr val="00FF00"/>
                </a:solidFill>
                <a:effectLst/>
                <a:uLnTx/>
                <a:uFillTx/>
                <a:latin typeface="Arial"/>
                <a:ea typeface="Arial Unicode MS"/>
              </a:rPr>
            </a:br>
            <a:r>
              <a:rPr kumimoji="0" lang="en-US" sz="2200" b="1" u="none" strike="noStrike" kern="1200" cap="none" spc="0" normalizeH="0" baseline="0" noProof="0" dirty="0">
                <a:ln>
                  <a:noFill/>
                </a:ln>
                <a:solidFill>
                  <a:srgbClr val="00FF00"/>
                </a:solidFill>
                <a:effectLst/>
                <a:uLnTx/>
                <a:uFillTx/>
                <a:latin typeface="Arial"/>
                <a:ea typeface="Arial Unicode MS"/>
              </a:rPr>
              <a:t>ROI convert the matrix of grayscale images to a 1000×1 vector.</a:t>
            </a:r>
          </a:p>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2200" b="1" i="0" u="none" strike="noStrike" kern="1200" cap="none" spc="0" normalizeH="0" baseline="0" noProof="0" dirty="0">
              <a:ln>
                <a:noFill/>
              </a:ln>
              <a:solidFill>
                <a:srgbClr val="00FF00"/>
              </a:solidFill>
              <a:effectLst/>
              <a:uLnTx/>
              <a:uFillTx/>
              <a:latin typeface="Arial"/>
              <a:ea typeface="Arial Unicode MS"/>
            </a:endParaRP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chemeClr val="bg1"/>
                </a:solidFill>
                <a:effectLst/>
                <a:uLnTx/>
                <a:uFillTx/>
                <a:latin typeface="Arial"/>
                <a:ea typeface="Times New Roman" panose="02020603050405020304" pitchFamily="18" charset="0"/>
                <a:cs typeface="Calibri" panose="020F0502020204030204" pitchFamily="34" charset="0"/>
              </a:rPr>
              <a:t>Lips Shape Features</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FF00"/>
                </a:solidFill>
                <a:effectLst/>
                <a:uLnTx/>
                <a:uFillTx/>
                <a:latin typeface="Arial"/>
                <a:ea typeface="Arial Unicode MS"/>
              </a:rPr>
              <a:t/>
            </a:r>
            <a:br>
              <a:rPr kumimoji="0" lang="en-US" sz="2200" b="1" i="0" u="none" strike="noStrike" kern="1200" cap="none" spc="0" normalizeH="0" baseline="0" noProof="0" dirty="0">
                <a:ln>
                  <a:noFill/>
                </a:ln>
                <a:solidFill>
                  <a:srgbClr val="00FF00"/>
                </a:solidFill>
                <a:effectLst/>
                <a:uLnTx/>
                <a:uFillTx/>
                <a:latin typeface="Arial"/>
                <a:ea typeface="Arial Unicode MS"/>
              </a:rPr>
            </a:br>
            <a:r>
              <a:rPr kumimoji="0" lang="en-US" sz="2200" b="1" i="0" u="none" strike="noStrike" kern="1200" cap="none" spc="0" normalizeH="0" baseline="0" noProof="0" dirty="0">
                <a:ln>
                  <a:noFill/>
                </a:ln>
                <a:solidFill>
                  <a:srgbClr val="00FF00"/>
                </a:solidFill>
                <a:effectLst/>
                <a:uLnTx/>
                <a:uFillTx/>
                <a:latin typeface="Arial"/>
                <a:ea typeface="Times New Roman" panose="02020603050405020304" pitchFamily="18" charset="0"/>
                <a:cs typeface="Calibri" panose="020F0502020204030204" pitchFamily="34" charset="0"/>
              </a:rPr>
              <a:t>The Active Shape Model (ASM) approach is employed to locate landmarks on speaker’s lips, using STASM library. In order to make the feature vector, the coordinates of all the lips inner and outer landmarks must be concatenated. Furthermore, the height and width of the lips are evaluated and added to the feature vector.</a:t>
            </a:r>
            <a:endParaRPr kumimoji="0" lang="en-US" sz="2200" b="1" i="0" u="none" strike="noStrike" kern="1200" cap="none" spc="0" normalizeH="0" baseline="0" noProof="0" dirty="0">
              <a:ln>
                <a:noFill/>
              </a:ln>
              <a:solidFill>
                <a:srgbClr val="00FF00"/>
              </a:solidFill>
              <a:effectLst/>
              <a:uLnTx/>
              <a:uFillTx/>
              <a:latin typeface="Arial"/>
              <a:ea typeface="Arial Unicode MS"/>
            </a:endParaRPr>
          </a:p>
        </p:txBody>
      </p:sp>
    </p:spTree>
    <p:extLst>
      <p:ext uri="{BB962C8B-B14F-4D97-AF65-F5344CB8AC3E}">
        <p14:creationId xmlns:p14="http://schemas.microsoft.com/office/powerpoint/2010/main" val="36430152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4" name="TextBox 3">
            <a:extLst>
              <a:ext uri="{FF2B5EF4-FFF2-40B4-BE49-F238E27FC236}">
                <a16:creationId xmlns:a16="http://schemas.microsoft.com/office/drawing/2014/main" id="{06148252-77A7-438A-83B5-C9E90A80FF28}"/>
              </a:ext>
            </a:extLst>
          </p:cNvPr>
          <p:cNvSpPr txBox="1"/>
          <p:nvPr/>
        </p:nvSpPr>
        <p:spPr>
          <a:xfrm>
            <a:off x="2429389" y="515601"/>
            <a:ext cx="8384019" cy="369332"/>
          </a:xfrm>
          <a:prstGeom prst="rect">
            <a:avLst/>
          </a:prstGeom>
          <a:solidFill>
            <a:srgbClr val="00FF00"/>
          </a:solidFill>
        </p:spPr>
        <p:txBody>
          <a:bodyPr wrap="square" lIns="36000" tIns="0" rIns="36000" bIns="0" rtlCol="0">
            <a:spAutoFit/>
          </a:bodyPr>
          <a:lstStyle/>
          <a:p>
            <a:pPr lvl="0" algn="ctr">
              <a:defRPr/>
            </a:pPr>
            <a:r>
              <a:rPr lang="en-GB" sz="2400" b="1" dirty="0" smtClean="0">
                <a:solidFill>
                  <a:prstClr val="black"/>
                </a:solidFill>
              </a:rPr>
              <a:t>Paper’s </a:t>
            </a:r>
            <a:r>
              <a:rPr lang="en-GB" sz="2400" b="1" dirty="0">
                <a:solidFill>
                  <a:prstClr val="black"/>
                </a:solidFill>
              </a:rPr>
              <a:t>Name - </a:t>
            </a:r>
            <a:r>
              <a:rPr lang="en-GB" sz="2400" b="1" dirty="0" smtClean="0">
                <a:solidFill>
                  <a:prstClr val="black"/>
                </a:solidFill>
              </a:rPr>
              <a:t>Lip </a:t>
            </a:r>
            <a:r>
              <a:rPr lang="en-GB" sz="2400" b="1" dirty="0">
                <a:solidFill>
                  <a:prstClr val="black"/>
                </a:solidFill>
              </a:rPr>
              <a:t>Reading in the Wild </a:t>
            </a:r>
          </a:p>
        </p:txBody>
      </p:sp>
      <p:sp>
        <p:nvSpPr>
          <p:cNvPr id="5" name="Rectangle 4">
            <a:extLst>
              <a:ext uri="{FF2B5EF4-FFF2-40B4-BE49-F238E27FC236}">
                <a16:creationId xmlns:a16="http://schemas.microsoft.com/office/drawing/2014/main" id="{3928FBBD-F2A8-4161-B680-49F9306D843E}"/>
              </a:ext>
            </a:extLst>
          </p:cNvPr>
          <p:cNvSpPr/>
          <p:nvPr/>
        </p:nvSpPr>
        <p:spPr>
          <a:xfrm>
            <a:off x="2429389" y="1263008"/>
            <a:ext cx="9277702" cy="4059060"/>
          </a:xfrm>
          <a:prstGeom prst="rect">
            <a:avLst/>
          </a:prstGeom>
        </p:spPr>
        <p:txBody>
          <a:bodyPr wrap="square">
            <a:spAutoFit/>
          </a:bodyPr>
          <a:lstStyle/>
          <a:p>
            <a:pPr marL="285750" lvl="0" indent="-285750">
              <a:lnSpc>
                <a:spcPct val="107000"/>
              </a:lnSpc>
              <a:spcAft>
                <a:spcPts val="800"/>
              </a:spcAft>
              <a:buFont typeface="Wingdings" panose="05000000000000000000" pitchFamily="2" charset="2"/>
              <a:buChar char="v"/>
            </a:pPr>
            <a:r>
              <a:rPr lang="en-GB" b="1" dirty="0">
                <a:solidFill>
                  <a:srgbClr val="00FF00"/>
                </a:solidFill>
              </a:rPr>
              <a:t>They </a:t>
            </a:r>
            <a:r>
              <a:rPr lang="en-GB" b="1" dirty="0" smtClean="0">
                <a:solidFill>
                  <a:srgbClr val="00FF00"/>
                </a:solidFill>
              </a:rPr>
              <a:t>show </a:t>
            </a:r>
            <a:r>
              <a:rPr lang="en-GB" b="1" dirty="0">
                <a:solidFill>
                  <a:srgbClr val="00FF00"/>
                </a:solidFill>
              </a:rPr>
              <a:t>that CNN architectures can be used to classify temporal sequences with excellent results. </a:t>
            </a:r>
            <a:endParaRPr lang="en-GB" b="1" dirty="0" smtClean="0">
              <a:solidFill>
                <a:srgbClr val="00FF00"/>
              </a:solidFill>
            </a:endParaRPr>
          </a:p>
          <a:p>
            <a:pPr marL="285750" lvl="0" indent="-285750">
              <a:lnSpc>
                <a:spcPct val="107000"/>
              </a:lnSpc>
              <a:spcAft>
                <a:spcPts val="800"/>
              </a:spcAft>
              <a:buFont typeface="Wingdings" panose="05000000000000000000" pitchFamily="2" charset="2"/>
              <a:buChar char="v"/>
            </a:pPr>
            <a:r>
              <a:rPr lang="en-GB" b="1" dirty="0" smtClean="0">
                <a:solidFill>
                  <a:srgbClr val="00FF00"/>
                </a:solidFill>
              </a:rPr>
              <a:t>On </a:t>
            </a:r>
            <a:r>
              <a:rPr lang="en-GB" b="1" dirty="0">
                <a:solidFill>
                  <a:srgbClr val="00FF00"/>
                </a:solidFill>
              </a:rPr>
              <a:t>the 333-word test set, </a:t>
            </a:r>
            <a:r>
              <a:rPr lang="en-GB" b="1" dirty="0" smtClean="0">
                <a:solidFill>
                  <a:srgbClr val="00FF00"/>
                </a:solidFill>
              </a:rPr>
              <a:t>they achieved </a:t>
            </a:r>
            <a:r>
              <a:rPr lang="en-GB" b="1" dirty="0">
                <a:solidFill>
                  <a:srgbClr val="00FF00"/>
                </a:solidFill>
              </a:rPr>
              <a:t>top-1 accuracy of 65.4%, which exceeds state-of-the-art on multiple datasets that have lexicon sizes that are orders of magnitude smaller, and a top-10 accuracy of 92.3</a:t>
            </a:r>
            <a:r>
              <a:rPr lang="en-GB" b="1" dirty="0" smtClean="0">
                <a:solidFill>
                  <a:srgbClr val="00FF00"/>
                </a:solidFill>
              </a:rPr>
              <a:t>%.</a:t>
            </a:r>
          </a:p>
          <a:p>
            <a:pPr marL="285750" lvl="0" indent="-285750">
              <a:lnSpc>
                <a:spcPct val="107000"/>
              </a:lnSpc>
              <a:spcAft>
                <a:spcPts val="800"/>
              </a:spcAft>
              <a:buFont typeface="Wingdings" panose="05000000000000000000" pitchFamily="2" charset="2"/>
              <a:buChar char="v"/>
            </a:pPr>
            <a:r>
              <a:rPr lang="en-GB" b="1" dirty="0" smtClean="0">
                <a:solidFill>
                  <a:srgbClr val="00FF00"/>
                </a:solidFill>
              </a:rPr>
              <a:t>They </a:t>
            </a:r>
            <a:r>
              <a:rPr lang="en-GB" b="1" dirty="0">
                <a:solidFill>
                  <a:srgbClr val="00FF00"/>
                </a:solidFill>
              </a:rPr>
              <a:t>also demonstrate a recognition performance that exceeds the state of the art on a standard public benchmark dataset, Oulu VS. </a:t>
            </a:r>
            <a:endParaRPr lang="en-GB" b="1" dirty="0" smtClean="0">
              <a:solidFill>
                <a:srgbClr val="00FF00"/>
              </a:solidFill>
            </a:endParaRPr>
          </a:p>
          <a:p>
            <a:pPr marL="285750" lvl="0" indent="-285750">
              <a:lnSpc>
                <a:spcPct val="107000"/>
              </a:lnSpc>
              <a:spcAft>
                <a:spcPts val="800"/>
              </a:spcAft>
              <a:buFont typeface="Wingdings" panose="05000000000000000000" pitchFamily="2" charset="2"/>
              <a:buChar char="v"/>
            </a:pPr>
            <a:r>
              <a:rPr lang="en-GB" b="1" dirty="0" smtClean="0">
                <a:solidFill>
                  <a:srgbClr val="00FF00"/>
                </a:solidFill>
              </a:rPr>
              <a:t>Next </a:t>
            </a:r>
            <a:r>
              <a:rPr lang="en-GB" b="1" dirty="0">
                <a:solidFill>
                  <a:srgbClr val="00FF00"/>
                </a:solidFill>
              </a:rPr>
              <a:t>steps include extending to lip reading of proﬁle views, and combining the CNNs pre-trained using this approach with LSTMs trained with a language model in order to recognize sentences rather than individual words. </a:t>
            </a:r>
            <a:endParaRPr lang="en-GB" b="1" dirty="0" smtClean="0">
              <a:solidFill>
                <a:srgbClr val="00FF00"/>
              </a:solidFill>
            </a:endParaRPr>
          </a:p>
          <a:p>
            <a:pPr marL="285750" lvl="0" indent="-285750">
              <a:lnSpc>
                <a:spcPct val="107000"/>
              </a:lnSpc>
              <a:spcAft>
                <a:spcPts val="800"/>
              </a:spcAft>
              <a:buFont typeface="Wingdings" panose="05000000000000000000" pitchFamily="2" charset="2"/>
              <a:buChar char="v"/>
            </a:pPr>
            <a:r>
              <a:rPr lang="en-GB" b="1" dirty="0" smtClean="0">
                <a:solidFill>
                  <a:srgbClr val="00FF00"/>
                </a:solidFill>
              </a:rPr>
              <a:t>Of course, the visual </a:t>
            </a:r>
            <a:r>
              <a:rPr lang="en-GB" b="1" dirty="0">
                <a:solidFill>
                  <a:srgbClr val="00FF00"/>
                </a:solidFill>
              </a:rPr>
              <a:t>only speech recognition method developed here can also be combined with audio only speech recognition to both their </a:t>
            </a:r>
            <a:r>
              <a:rPr lang="en-GB" b="1" dirty="0" smtClean="0">
                <a:solidFill>
                  <a:srgbClr val="00FF00"/>
                </a:solidFill>
              </a:rPr>
              <a:t>beneﬁts</a:t>
            </a:r>
            <a:r>
              <a:rPr lang="en-GB" dirty="0" smtClean="0">
                <a:solidFill>
                  <a:srgbClr val="00FF00"/>
                </a:solidFill>
              </a:rPr>
              <a:t>.</a:t>
            </a:r>
            <a:endParaRPr kumimoji="0" lang="en-US" b="0"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9141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4" name="TextBox 3">
            <a:extLst>
              <a:ext uri="{FF2B5EF4-FFF2-40B4-BE49-F238E27FC236}">
                <a16:creationId xmlns:a16="http://schemas.microsoft.com/office/drawing/2014/main" id="{06148252-77A7-438A-83B5-C9E90A80FF28}"/>
              </a:ext>
            </a:extLst>
          </p:cNvPr>
          <p:cNvSpPr txBox="1"/>
          <p:nvPr/>
        </p:nvSpPr>
        <p:spPr>
          <a:xfrm>
            <a:off x="2429389" y="515601"/>
            <a:ext cx="8384019" cy="738664"/>
          </a:xfrm>
          <a:prstGeom prst="rect">
            <a:avLst/>
          </a:prstGeom>
          <a:solidFill>
            <a:srgbClr val="00FF00"/>
          </a:solidFill>
        </p:spPr>
        <p:txBody>
          <a:bodyPr wrap="square" lIns="36000" tIns="0" rIns="36000" bIns="0" rtlCol="0">
            <a:spAutoFit/>
          </a:bodyPr>
          <a:lstStyle/>
          <a:p>
            <a:pPr lvl="0" algn="ctr">
              <a:defRPr/>
            </a:pPr>
            <a:r>
              <a:rPr lang="en-GB" sz="2400" b="1" dirty="0">
                <a:solidFill>
                  <a:prstClr val="black"/>
                </a:solidFill>
              </a:rPr>
              <a:t>Papers Name - Thai Lip-Reading CAI for Hearing Impairment Student</a:t>
            </a:r>
          </a:p>
        </p:txBody>
      </p:sp>
      <p:sp>
        <p:nvSpPr>
          <p:cNvPr id="5" name="Rectangle 4">
            <a:extLst>
              <a:ext uri="{FF2B5EF4-FFF2-40B4-BE49-F238E27FC236}">
                <a16:creationId xmlns:a16="http://schemas.microsoft.com/office/drawing/2014/main" id="{3928FBBD-F2A8-4161-B680-49F9306D843E}"/>
              </a:ext>
            </a:extLst>
          </p:cNvPr>
          <p:cNvSpPr/>
          <p:nvPr/>
        </p:nvSpPr>
        <p:spPr>
          <a:xfrm>
            <a:off x="2429388" y="1526707"/>
            <a:ext cx="9457811" cy="5050742"/>
          </a:xfrm>
          <a:prstGeom prst="rect">
            <a:avLst/>
          </a:prstGeom>
        </p:spPr>
        <p:txBody>
          <a:bodyPr wrap="square">
            <a:spAutoFit/>
          </a:bodyPr>
          <a:lstStyle/>
          <a:p>
            <a:pPr marL="285750" lvl="0" indent="-285750">
              <a:lnSpc>
                <a:spcPct val="107000"/>
              </a:lnSpc>
              <a:spcAft>
                <a:spcPts val="800"/>
              </a:spcAft>
              <a:buFont typeface="Wingdings" panose="05000000000000000000" pitchFamily="2" charset="2"/>
              <a:buChar char="v"/>
            </a:pPr>
            <a:r>
              <a:rPr lang="en-GB" b="1" dirty="0" smtClean="0">
                <a:solidFill>
                  <a:srgbClr val="00FF00"/>
                </a:solidFill>
              </a:rPr>
              <a:t>They </a:t>
            </a:r>
            <a:r>
              <a:rPr lang="en-GB" b="1" dirty="0">
                <a:solidFill>
                  <a:srgbClr val="00FF00"/>
                </a:solidFill>
              </a:rPr>
              <a:t>developed the CAI application that is used as a </a:t>
            </a:r>
            <a:r>
              <a:rPr lang="en-GB" b="1" dirty="0" smtClean="0">
                <a:solidFill>
                  <a:srgbClr val="00FF00"/>
                </a:solidFill>
              </a:rPr>
              <a:t>lip reading </a:t>
            </a:r>
            <a:r>
              <a:rPr lang="en-GB" b="1" dirty="0">
                <a:solidFill>
                  <a:srgbClr val="00FF00"/>
                </a:solidFill>
              </a:rPr>
              <a:t>learning tool for hearing impaired student. </a:t>
            </a:r>
            <a:endParaRPr lang="en-GB" b="1" dirty="0" smtClean="0">
              <a:solidFill>
                <a:srgbClr val="00FF00"/>
              </a:solidFill>
            </a:endParaRPr>
          </a:p>
          <a:p>
            <a:pPr marL="285750" lvl="0" indent="-285750">
              <a:lnSpc>
                <a:spcPct val="107000"/>
              </a:lnSpc>
              <a:spcAft>
                <a:spcPts val="800"/>
              </a:spcAft>
              <a:buFont typeface="Wingdings" panose="05000000000000000000" pitchFamily="2" charset="2"/>
              <a:buChar char="v"/>
            </a:pPr>
            <a:r>
              <a:rPr lang="en-GB" b="1" dirty="0" smtClean="0">
                <a:solidFill>
                  <a:srgbClr val="00FF00"/>
                </a:solidFill>
              </a:rPr>
              <a:t>Structure </a:t>
            </a:r>
            <a:r>
              <a:rPr lang="en-GB" b="1" dirty="0">
                <a:solidFill>
                  <a:srgbClr val="00FF00"/>
                </a:solidFill>
              </a:rPr>
              <a:t>of this CAI consist of learning lesson unit and game unit. </a:t>
            </a:r>
            <a:endParaRPr lang="en-GB" b="1" dirty="0" smtClean="0">
              <a:solidFill>
                <a:srgbClr val="00FF00"/>
              </a:solidFill>
            </a:endParaRPr>
          </a:p>
          <a:p>
            <a:pPr marL="285750" lvl="0" indent="-285750">
              <a:lnSpc>
                <a:spcPct val="107000"/>
              </a:lnSpc>
              <a:spcAft>
                <a:spcPts val="800"/>
              </a:spcAft>
              <a:buFont typeface="Wingdings" panose="05000000000000000000" pitchFamily="2" charset="2"/>
              <a:buChar char="v"/>
            </a:pPr>
            <a:r>
              <a:rPr lang="en-GB" b="1" dirty="0" smtClean="0">
                <a:solidFill>
                  <a:srgbClr val="00FF00"/>
                </a:solidFill>
              </a:rPr>
              <a:t>For </a:t>
            </a:r>
            <a:r>
              <a:rPr lang="en-GB" b="1" dirty="0">
                <a:solidFill>
                  <a:srgbClr val="00FF00"/>
                </a:solidFill>
              </a:rPr>
              <a:t>The learning lesson unit, student will learn to understand mouth movement of each vocabulary that use in daily life. They can practice and compare their mouth shape with example mouth model. </a:t>
            </a:r>
            <a:endParaRPr lang="en-GB" b="1" dirty="0" smtClean="0">
              <a:solidFill>
                <a:srgbClr val="00FF00"/>
              </a:solidFill>
            </a:endParaRPr>
          </a:p>
          <a:p>
            <a:pPr marL="285750" lvl="0" indent="-285750">
              <a:lnSpc>
                <a:spcPct val="107000"/>
              </a:lnSpc>
              <a:spcAft>
                <a:spcPts val="800"/>
              </a:spcAft>
              <a:buFont typeface="Wingdings" panose="05000000000000000000" pitchFamily="2" charset="2"/>
              <a:buChar char="v"/>
            </a:pPr>
            <a:r>
              <a:rPr lang="en-GB" b="1" dirty="0" smtClean="0">
                <a:solidFill>
                  <a:srgbClr val="00FF00"/>
                </a:solidFill>
              </a:rPr>
              <a:t>For </a:t>
            </a:r>
            <a:r>
              <a:rPr lang="en-GB" b="1" dirty="0">
                <a:solidFill>
                  <a:srgbClr val="00FF00"/>
                </a:solidFill>
              </a:rPr>
              <a:t>the game unit, student plays the multiple-choice game to select the correct answer of the question. </a:t>
            </a:r>
            <a:endParaRPr lang="en-GB" b="1" dirty="0" smtClean="0">
              <a:solidFill>
                <a:srgbClr val="00FF00"/>
              </a:solidFill>
            </a:endParaRPr>
          </a:p>
          <a:p>
            <a:pPr marL="285750" lvl="0" indent="-285750">
              <a:lnSpc>
                <a:spcPct val="107000"/>
              </a:lnSpc>
              <a:spcAft>
                <a:spcPts val="800"/>
              </a:spcAft>
              <a:buFont typeface="Wingdings" panose="05000000000000000000" pitchFamily="2" charset="2"/>
              <a:buChar char="v"/>
            </a:pPr>
            <a:r>
              <a:rPr lang="en-GB" b="1" dirty="0" smtClean="0">
                <a:solidFill>
                  <a:srgbClr val="00FF00"/>
                </a:solidFill>
              </a:rPr>
              <a:t>They </a:t>
            </a:r>
            <a:r>
              <a:rPr lang="en-GB" b="1" dirty="0">
                <a:solidFill>
                  <a:srgbClr val="00FF00"/>
                </a:solidFill>
              </a:rPr>
              <a:t>conducted an experiment to test if the CAI can help and serve as a learning platform. The result is measured from effectiveness. The test </a:t>
            </a:r>
            <a:r>
              <a:rPr lang="en-GB" b="1" dirty="0" smtClean="0">
                <a:solidFill>
                  <a:srgbClr val="00FF00"/>
                </a:solidFill>
              </a:rPr>
              <a:t>for effectiveness </a:t>
            </a:r>
            <a:r>
              <a:rPr lang="en-GB" b="1" dirty="0">
                <a:solidFill>
                  <a:srgbClr val="00FF00"/>
                </a:solidFill>
              </a:rPr>
              <a:t>showed positive results. </a:t>
            </a:r>
            <a:endParaRPr lang="en-GB" b="1" dirty="0" smtClean="0">
              <a:solidFill>
                <a:srgbClr val="00FF00"/>
              </a:solidFill>
            </a:endParaRPr>
          </a:p>
          <a:p>
            <a:pPr marL="285750" lvl="0" indent="-285750">
              <a:lnSpc>
                <a:spcPct val="107000"/>
              </a:lnSpc>
              <a:spcAft>
                <a:spcPts val="800"/>
              </a:spcAft>
              <a:buFont typeface="Wingdings" panose="05000000000000000000" pitchFamily="2" charset="2"/>
              <a:buChar char="v"/>
            </a:pPr>
            <a:r>
              <a:rPr lang="en-GB" b="1" dirty="0" smtClean="0">
                <a:solidFill>
                  <a:srgbClr val="00FF00"/>
                </a:solidFill>
              </a:rPr>
              <a:t>From </a:t>
            </a:r>
            <a:r>
              <a:rPr lang="en-GB" b="1" dirty="0">
                <a:solidFill>
                  <a:srgbClr val="00FF00"/>
                </a:solidFill>
              </a:rPr>
              <a:t>the pre-test and post-test process, all student scored are more after learning the CAI. Experiment data showed that the number of correct answer increased. In addition, the feedback after CAI using, the students attend to learn and would like to play the </a:t>
            </a:r>
            <a:r>
              <a:rPr lang="en-GB" b="1" dirty="0" smtClean="0">
                <a:solidFill>
                  <a:srgbClr val="00FF00"/>
                </a:solidFill>
              </a:rPr>
              <a:t>game.</a:t>
            </a:r>
            <a:endParaRPr lang="en-GB" b="1" dirty="0">
              <a:solidFill>
                <a:srgbClr val="00FF00"/>
              </a:solidFill>
            </a:endParaRPr>
          </a:p>
        </p:txBody>
      </p:sp>
    </p:spTree>
    <p:extLst>
      <p:ext uri="{BB962C8B-B14F-4D97-AF65-F5344CB8AC3E}">
        <p14:creationId xmlns:p14="http://schemas.microsoft.com/office/powerpoint/2010/main" val="12189608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6" name="TextBox 5">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a:t>
            </a:r>
            <a:r>
              <a:rPr kumimoji="0" lang="en-US" sz="2400" b="1" i="0" u="none" strike="noStrike" kern="1200" cap="none" spc="0" normalizeH="0" noProof="0" dirty="0" smtClean="0">
                <a:ln>
                  <a:noFill/>
                </a:ln>
                <a:solidFill>
                  <a:prstClr val="black"/>
                </a:solidFill>
                <a:effectLst/>
                <a:uLnTx/>
                <a:uFillTx/>
                <a:latin typeface="Arial"/>
                <a:ea typeface="Arial Unicode MS"/>
                <a:cs typeface="+mn-cs"/>
              </a:rPr>
              <a:t> -</a:t>
            </a: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 </a:t>
            </a:r>
            <a:r>
              <a:rPr kumimoji="0" lang="en-US" sz="2400" b="1" i="0" u="none" strike="noStrike" kern="1200" cap="none" spc="0" normalizeH="0" baseline="0" noProof="0" dirty="0" err="1">
                <a:ln>
                  <a:noFill/>
                </a:ln>
                <a:solidFill>
                  <a:prstClr val="black"/>
                </a:solidFill>
                <a:effectLst/>
                <a:uLnTx/>
                <a:uFillTx/>
                <a:latin typeface="Arial"/>
                <a:ea typeface="Arial Unicode MS"/>
                <a:cs typeface="+mn-cs"/>
              </a:rPr>
              <a:t>LCANet</a:t>
            </a:r>
            <a:r>
              <a:rPr kumimoji="0" lang="en-US" sz="2400" b="1" i="0" u="none" strike="noStrike" kern="1200" cap="none" spc="0" normalizeH="0" baseline="0" noProof="0" dirty="0">
                <a:ln>
                  <a:noFill/>
                </a:ln>
                <a:solidFill>
                  <a:prstClr val="black"/>
                </a:solidFill>
                <a:effectLst/>
                <a:uLnTx/>
                <a:uFillTx/>
                <a:latin typeface="Arial"/>
                <a:ea typeface="Arial Unicode MS"/>
                <a:cs typeface="+mn-cs"/>
              </a:rPr>
              <a:t>: End-to-End Lipreading with Cascaded Attention-CTC</a:t>
            </a:r>
          </a:p>
        </p:txBody>
      </p:sp>
      <p:graphicFrame>
        <p:nvGraphicFramePr>
          <p:cNvPr id="3" name="Table 2"/>
          <p:cNvGraphicFramePr>
            <a:graphicFrameLocks noGrp="1"/>
          </p:cNvGraphicFramePr>
          <p:nvPr>
            <p:extLst>
              <p:ext uri="{D42A27DB-BD31-4B8C-83A1-F6EECF244321}">
                <p14:modId xmlns:p14="http://schemas.microsoft.com/office/powerpoint/2010/main" val="1769063487"/>
              </p:ext>
            </p:extLst>
          </p:nvPr>
        </p:nvGraphicFramePr>
        <p:xfrm>
          <a:off x="2600417" y="1751618"/>
          <a:ext cx="8885000" cy="4593763"/>
        </p:xfrm>
        <a:graphic>
          <a:graphicData uri="http://schemas.openxmlformats.org/drawingml/2006/table">
            <a:tbl>
              <a:tblPr firstRow="1" bandRow="1">
                <a:noFill/>
                <a:effectLst>
                  <a:outerShdw blurRad="50800" dist="38100" dir="2700000" algn="tl" rotWithShape="0">
                    <a:prstClr val="black">
                      <a:alpha val="40000"/>
                    </a:prstClr>
                  </a:outerShdw>
                </a:effectLst>
                <a:tableStyleId>{E929F9F4-4A8F-4326-A1B4-22849713DDAB}</a:tableStyleId>
              </a:tblPr>
              <a:tblGrid>
                <a:gridCol w="4442500">
                  <a:extLst>
                    <a:ext uri="{9D8B030D-6E8A-4147-A177-3AD203B41FA5}">
                      <a16:colId xmlns:a16="http://schemas.microsoft.com/office/drawing/2014/main" val="2544776696"/>
                    </a:ext>
                  </a:extLst>
                </a:gridCol>
                <a:gridCol w="4442500">
                  <a:extLst>
                    <a:ext uri="{9D8B030D-6E8A-4147-A177-3AD203B41FA5}">
                      <a16:colId xmlns:a16="http://schemas.microsoft.com/office/drawing/2014/main" val="716567864"/>
                    </a:ext>
                  </a:extLst>
                </a:gridCol>
              </a:tblGrid>
              <a:tr h="440498">
                <a:tc>
                  <a:txBody>
                    <a:bodyPr/>
                    <a:lstStyle/>
                    <a:p>
                      <a:pPr algn="ctr"/>
                      <a:r>
                        <a:rPr lang="en-US" sz="2200" b="1" dirty="0">
                          <a:solidFill>
                            <a:srgbClr val="00FF00"/>
                          </a:solidFill>
                        </a:rPr>
                        <a:t>Data 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en-US" sz="1800" b="1" i="0" kern="1200" dirty="0">
                          <a:solidFill>
                            <a:srgbClr val="00FF00"/>
                          </a:solidFill>
                          <a:effectLst/>
                          <a:latin typeface="+mn-lt"/>
                          <a:ea typeface="+mn-ea"/>
                          <a:cs typeface="+mn-cs"/>
                        </a:rPr>
                        <a:t>    </a:t>
                      </a:r>
                      <a:r>
                        <a:rPr lang="en-US" sz="1800" b="1" i="0" kern="1200" baseline="0" dirty="0">
                          <a:solidFill>
                            <a:srgbClr val="00FF00"/>
                          </a:solidFill>
                          <a:effectLst/>
                          <a:latin typeface="+mn-lt"/>
                          <a:ea typeface="+mn-ea"/>
                          <a:cs typeface="+mn-cs"/>
                        </a:rPr>
                        <a:t> </a:t>
                      </a:r>
                      <a:r>
                        <a:rPr lang="en-US" sz="1800" b="1" dirty="0">
                          <a:solidFill>
                            <a:srgbClr val="00FF00"/>
                          </a:solidFill>
                        </a:rPr>
                        <a:t> </a:t>
                      </a:r>
                      <a:r>
                        <a:rPr lang="en-US" b="1" dirty="0" smtClean="0">
                          <a:solidFill>
                            <a:srgbClr val="00FF00"/>
                          </a:solidFill>
                        </a:rPr>
                        <a:t>GRID corpus</a:t>
                      </a: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76090267"/>
                  </a:ext>
                </a:extLst>
              </a:tr>
              <a:tr h="1793455">
                <a:tc>
                  <a:txBody>
                    <a:bodyPr/>
                    <a:lstStyle/>
                    <a:p>
                      <a:pPr algn="ctr"/>
                      <a:endParaRPr lang="en-US" sz="2200" b="1" dirty="0">
                        <a:solidFill>
                          <a:srgbClr val="00FF00"/>
                        </a:solidFill>
                      </a:endParaRPr>
                    </a:p>
                    <a:p>
                      <a:pPr algn="ctr"/>
                      <a:endParaRPr lang="en-US" sz="2200" b="1" dirty="0">
                        <a:solidFill>
                          <a:srgbClr val="00FF00"/>
                        </a:solidFill>
                      </a:endParaRPr>
                    </a:p>
                    <a:p>
                      <a:pPr algn="ctr"/>
                      <a:r>
                        <a:rPr lang="en-US" sz="2200" b="1" dirty="0">
                          <a:solidFill>
                            <a:srgbClr val="00FF00"/>
                          </a:solidFill>
                        </a:rPr>
                        <a:t>Models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285750" lvl="0" indent="-285750">
                        <a:buFont typeface="Arial" panose="020B0604020202020204" pitchFamily="34" charset="0"/>
                        <a:buChar char="•"/>
                      </a:pPr>
                      <a:r>
                        <a:rPr lang="en-US" sz="1800" b="1" dirty="0" err="1">
                          <a:solidFill>
                            <a:srgbClr val="00FF00"/>
                          </a:solidFill>
                        </a:rPr>
                        <a:t>LCANet</a:t>
                      </a:r>
                      <a:r>
                        <a:rPr lang="en-US" sz="1800" b="1" dirty="0">
                          <a:solidFill>
                            <a:srgbClr val="00FF00"/>
                          </a:solidFill>
                        </a:rPr>
                        <a:t> </a:t>
                      </a:r>
                    </a:p>
                    <a:p>
                      <a:pPr marL="285750" lvl="0" indent="-285750">
                        <a:buFont typeface="Arial" panose="020B0604020202020204" pitchFamily="34" charset="0"/>
                        <a:buChar char="•"/>
                      </a:pPr>
                      <a:r>
                        <a:rPr lang="en-US" sz="1800" b="1" dirty="0">
                          <a:solidFill>
                            <a:srgbClr val="00FF00"/>
                          </a:solidFill>
                        </a:rPr>
                        <a:t>Connectionist Temporal Classification (CTC)</a:t>
                      </a:r>
                    </a:p>
                    <a:p>
                      <a:pPr marL="285750" lvl="0" indent="-285750">
                        <a:buFont typeface="Arial" panose="020B0604020202020204" pitchFamily="34" charset="0"/>
                        <a:buChar char="•"/>
                      </a:pPr>
                      <a:r>
                        <a:rPr lang="en-US" sz="1800" b="1" dirty="0">
                          <a:solidFill>
                            <a:srgbClr val="00FF00"/>
                          </a:solidFill>
                        </a:rPr>
                        <a:t>The attention-based sequence to sequence(seq2seq) model</a:t>
                      </a:r>
                    </a:p>
                    <a:p>
                      <a:pPr marL="285750" lvl="0" indent="-285750">
                        <a:buFont typeface="Arial" panose="020B0604020202020204" pitchFamily="34" charset="0"/>
                        <a:buChar char="•"/>
                      </a:pPr>
                      <a:r>
                        <a:rPr lang="en-US" sz="1800" b="1" dirty="0">
                          <a:solidFill>
                            <a:srgbClr val="00FF00"/>
                          </a:solidFill>
                        </a:rPr>
                        <a:t>Markov models (HMMs)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54017860"/>
                  </a:ext>
                </a:extLst>
              </a:tr>
              <a:tr h="2359810">
                <a:tc>
                  <a:txBody>
                    <a:bodyPr/>
                    <a:lstStyle/>
                    <a:p>
                      <a:pPr marL="0" lvl="0" indent="0" algn="ctr">
                        <a:buNone/>
                      </a:pPr>
                      <a:endParaRPr lang="en-US" sz="2400" b="1" dirty="0">
                        <a:solidFill>
                          <a:srgbClr val="00FF00"/>
                        </a:solidFill>
                      </a:endParaRPr>
                    </a:p>
                    <a:p>
                      <a:pPr marL="0" lvl="0" indent="0" algn="ctr">
                        <a:buNone/>
                      </a:pPr>
                      <a:endParaRPr lang="en-US" sz="2400" b="1" dirty="0">
                        <a:solidFill>
                          <a:srgbClr val="00FF00"/>
                        </a:solidFill>
                      </a:endParaRPr>
                    </a:p>
                    <a:p>
                      <a:pPr marL="0" lvl="0" indent="0" algn="ctr">
                        <a:buNone/>
                      </a:pPr>
                      <a:r>
                        <a:rPr lang="en-US" sz="2200" b="1" dirty="0">
                          <a:solidFill>
                            <a:srgbClr val="00FF00"/>
                          </a:solidFill>
                        </a:rPr>
                        <a:t>Approach</a:t>
                      </a:r>
                      <a:endParaRPr lang="en-US" sz="2200" b="0"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285750" lvl="0" indent="-285750">
                        <a:buFont typeface="Arial" panose="020B0604020202020204" pitchFamily="34" charset="0"/>
                        <a:buChar char="•"/>
                      </a:pPr>
                      <a:r>
                        <a:rPr lang="en-US" b="1" dirty="0">
                          <a:solidFill>
                            <a:srgbClr val="00FF00"/>
                          </a:solidFill>
                        </a:rPr>
                        <a:t>The mouth regions are cropped from the input video frames from aligned faces.</a:t>
                      </a:r>
                    </a:p>
                    <a:p>
                      <a:pPr marL="285750" lvl="0" indent="-285750">
                        <a:buFont typeface="Arial" panose="020B0604020202020204" pitchFamily="34" charset="0"/>
                        <a:buChar char="•"/>
                      </a:pPr>
                      <a:r>
                        <a:rPr lang="en-US" b="1" dirty="0">
                          <a:solidFill>
                            <a:srgbClr val="00FF00"/>
                          </a:solidFill>
                        </a:rPr>
                        <a:t>An encoder extracts spatiotemporal features from the input sequence.</a:t>
                      </a:r>
                    </a:p>
                    <a:p>
                      <a:pPr marL="285750" lvl="0" indent="-285750">
                        <a:buFont typeface="Arial" panose="020B0604020202020204" pitchFamily="34" charset="0"/>
                        <a:buChar char="•"/>
                      </a:pPr>
                      <a:r>
                        <a:rPr lang="en-US" b="1" dirty="0">
                          <a:solidFill>
                            <a:srgbClr val="00FF00"/>
                          </a:solidFill>
                        </a:rPr>
                        <a:t>The cascaded attention-CTC decoder generates text from encoded hidden features.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7099474"/>
                  </a:ext>
                </a:extLst>
              </a:tr>
            </a:tbl>
          </a:graphicData>
        </a:graphic>
      </p:graphicFrame>
    </p:spTree>
    <p:extLst>
      <p:ext uri="{BB962C8B-B14F-4D97-AF65-F5344CB8AC3E}">
        <p14:creationId xmlns:p14="http://schemas.microsoft.com/office/powerpoint/2010/main" val="31672115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3" name="Rectangle 2">
            <a:extLst>
              <a:ext uri="{FF2B5EF4-FFF2-40B4-BE49-F238E27FC236}">
                <a16:creationId xmlns:a16="http://schemas.microsoft.com/office/drawing/2014/main" id="{3928FBBD-F2A8-4161-B680-49F9306D843E}"/>
              </a:ext>
            </a:extLst>
          </p:cNvPr>
          <p:cNvSpPr/>
          <p:nvPr/>
        </p:nvSpPr>
        <p:spPr>
          <a:xfrm>
            <a:off x="2408542" y="1762234"/>
            <a:ext cx="8384019" cy="2247988"/>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v"/>
            </a:pPr>
            <a:r>
              <a:rPr lang="en-US" b="1" dirty="0">
                <a:solidFill>
                  <a:srgbClr val="00FF00"/>
                </a:solidFill>
              </a:rPr>
              <a:t>In this paper they </a:t>
            </a:r>
            <a:r>
              <a:rPr lang="en-US" b="1" dirty="0" smtClean="0">
                <a:solidFill>
                  <a:srgbClr val="00FF00"/>
                </a:solidFill>
              </a:rPr>
              <a:t>have presented </a:t>
            </a:r>
            <a:r>
              <a:rPr lang="en-US" b="1" dirty="0">
                <a:solidFill>
                  <a:srgbClr val="00FF00"/>
                </a:solidFill>
              </a:rPr>
              <a:t>an end-to-end visual speech recognition system which jointly learns to extract features directly from the pixels and perform classiﬁcation using LSTM networks. </a:t>
            </a:r>
            <a:endParaRPr lang="en-US" b="1" dirty="0" smtClean="0">
              <a:solidFill>
                <a:srgbClr val="00FF00"/>
              </a:solidFill>
            </a:endParaRPr>
          </a:p>
          <a:p>
            <a:pPr marL="285750" indent="-285750">
              <a:lnSpc>
                <a:spcPct val="107000"/>
              </a:lnSpc>
              <a:spcAft>
                <a:spcPts val="800"/>
              </a:spcAft>
              <a:buFont typeface="Wingdings" panose="05000000000000000000" pitchFamily="2" charset="2"/>
              <a:buChar char="v"/>
            </a:pPr>
            <a:r>
              <a:rPr lang="en-US" b="1" dirty="0" smtClean="0">
                <a:solidFill>
                  <a:srgbClr val="00FF00"/>
                </a:solidFill>
              </a:rPr>
              <a:t>Results </a:t>
            </a:r>
            <a:r>
              <a:rPr lang="en-US" b="1" dirty="0">
                <a:solidFill>
                  <a:srgbClr val="00FF00"/>
                </a:solidFill>
              </a:rPr>
              <a:t>on subject independent experiments demonstrate that the proposed model achieves state-of-the-art performance on the OuluVS2 and CUAVE databases when compared with models which use a similar visual front end</a:t>
            </a:r>
            <a:r>
              <a:rPr lang="en-US" b="1" dirty="0" smtClean="0">
                <a:solidFill>
                  <a:srgbClr val="00FF00"/>
                </a:solidFill>
              </a:rPr>
              <a:t>.</a:t>
            </a:r>
            <a:endParaRPr lang="en-US" b="1" dirty="0">
              <a:solidFill>
                <a:srgbClr val="00FF00"/>
              </a:solidFill>
            </a:endParaRPr>
          </a:p>
        </p:txBody>
      </p:sp>
      <p:sp>
        <p:nvSpPr>
          <p:cNvPr id="4" name="TextBox 3">
            <a:extLst>
              <a:ext uri="{FF2B5EF4-FFF2-40B4-BE49-F238E27FC236}">
                <a16:creationId xmlns:a16="http://schemas.microsoft.com/office/drawing/2014/main" id="{97202F61-8379-44A0-91CD-C4683B36CF83}"/>
              </a:ext>
            </a:extLst>
          </p:cNvPr>
          <p:cNvSpPr txBox="1"/>
          <p:nvPr/>
        </p:nvSpPr>
        <p:spPr>
          <a:xfrm>
            <a:off x="2429389" y="515601"/>
            <a:ext cx="8384019" cy="738664"/>
          </a:xfrm>
          <a:prstGeom prst="rect">
            <a:avLst/>
          </a:prstGeom>
          <a:solidFill>
            <a:srgbClr val="00FF00"/>
          </a:solidFill>
        </p:spPr>
        <p:txBody>
          <a:bodyPr wrap="square" lIns="36000" tIns="0" rIns="36000" bIns="0" rtlCol="0">
            <a:spAutoFit/>
          </a:bodyPr>
          <a:lstStyle/>
          <a:p>
            <a:pPr algn="ctr">
              <a:defRPr/>
            </a:pPr>
            <a:r>
              <a:rPr lang="en-GB" sz="2400" b="1" dirty="0" smtClean="0">
                <a:solidFill>
                  <a:prstClr val="black"/>
                </a:solidFill>
              </a:rPr>
              <a:t>Paper’s </a:t>
            </a:r>
            <a:r>
              <a:rPr lang="en-GB" sz="2400" b="1" dirty="0">
                <a:solidFill>
                  <a:prstClr val="black"/>
                </a:solidFill>
              </a:rPr>
              <a:t>Name </a:t>
            </a:r>
            <a:r>
              <a:rPr lang="en-US" sz="2400" b="1" dirty="0" smtClean="0"/>
              <a:t>- </a:t>
            </a:r>
            <a:r>
              <a:rPr lang="en-US" sz="2400" b="1" dirty="0"/>
              <a:t>END-TO-END VISUAL SPEECH RECOGNITION WITH LSTMS</a:t>
            </a:r>
            <a:r>
              <a:rPr lang="en-US" sz="2400" b="1" dirty="0" smtClean="0"/>
              <a:t>.</a:t>
            </a:r>
            <a:endParaRPr lang="en-US" sz="2400" b="1" dirty="0"/>
          </a:p>
        </p:txBody>
      </p:sp>
    </p:spTree>
    <p:extLst>
      <p:ext uri="{BB962C8B-B14F-4D97-AF65-F5344CB8AC3E}">
        <p14:creationId xmlns:p14="http://schemas.microsoft.com/office/powerpoint/2010/main" val="16901594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3" name="Rectangle 2">
            <a:extLst>
              <a:ext uri="{FF2B5EF4-FFF2-40B4-BE49-F238E27FC236}">
                <a16:creationId xmlns:a16="http://schemas.microsoft.com/office/drawing/2014/main" id="{3928FBBD-F2A8-4161-B680-49F9306D843E}"/>
              </a:ext>
            </a:extLst>
          </p:cNvPr>
          <p:cNvSpPr/>
          <p:nvPr/>
        </p:nvSpPr>
        <p:spPr>
          <a:xfrm>
            <a:off x="2429388" y="1415870"/>
            <a:ext cx="8384019" cy="3139321"/>
          </a:xfrm>
          <a:prstGeom prst="rect">
            <a:avLst/>
          </a:prstGeom>
        </p:spPr>
        <p:txBody>
          <a:bodyPr wrap="square">
            <a:spAutoFit/>
          </a:bodyPr>
          <a:lstStyle/>
          <a:p>
            <a:pPr marL="285750" indent="-285750">
              <a:buFont typeface="Wingdings" panose="05000000000000000000" pitchFamily="2" charset="2"/>
              <a:buChar char="v"/>
            </a:pPr>
            <a:r>
              <a:rPr lang="en-US" b="1" dirty="0">
                <a:solidFill>
                  <a:srgbClr val="00FF00"/>
                </a:solidFill>
              </a:rPr>
              <a:t>In this work, they </a:t>
            </a:r>
            <a:r>
              <a:rPr lang="en-US" b="1" dirty="0" smtClean="0">
                <a:solidFill>
                  <a:srgbClr val="00FF00"/>
                </a:solidFill>
              </a:rPr>
              <a:t>have presented </a:t>
            </a:r>
            <a:r>
              <a:rPr lang="en-US" b="1" dirty="0">
                <a:solidFill>
                  <a:srgbClr val="00FF00"/>
                </a:solidFill>
              </a:rPr>
              <a:t>an end-to-end </a:t>
            </a:r>
            <a:r>
              <a:rPr lang="en-US" b="1" dirty="0" smtClean="0">
                <a:solidFill>
                  <a:srgbClr val="00FF00"/>
                </a:solidFill>
              </a:rPr>
              <a:t>multi-view </a:t>
            </a:r>
            <a:r>
              <a:rPr lang="en-US" b="1" dirty="0">
                <a:solidFill>
                  <a:srgbClr val="00FF00"/>
                </a:solidFill>
              </a:rPr>
              <a:t>lip reading system which jointly learns to extract features directly from the pixels and performs classification using BLSTM networks. </a:t>
            </a:r>
            <a:endParaRPr lang="en-US" b="1" dirty="0" smtClean="0">
              <a:solidFill>
                <a:srgbClr val="00FF00"/>
              </a:solidFill>
            </a:endParaRPr>
          </a:p>
          <a:p>
            <a:pPr marL="285750" indent="-285750">
              <a:buFont typeface="Wingdings" panose="05000000000000000000" pitchFamily="2" charset="2"/>
              <a:buChar char="v"/>
            </a:pPr>
            <a:r>
              <a:rPr lang="en-US" b="1" dirty="0" smtClean="0">
                <a:solidFill>
                  <a:srgbClr val="00FF00"/>
                </a:solidFill>
              </a:rPr>
              <a:t>The </a:t>
            </a:r>
            <a:r>
              <a:rPr lang="en-US" b="1" dirty="0">
                <a:solidFill>
                  <a:srgbClr val="00FF00"/>
                </a:solidFill>
              </a:rPr>
              <a:t>proposed model achieves state-of-the-art performance on the OuluVS2 without using external data for training or even data augmentation. </a:t>
            </a:r>
            <a:endParaRPr lang="en-US" b="1" dirty="0" smtClean="0">
              <a:solidFill>
                <a:srgbClr val="00FF00"/>
              </a:solidFill>
            </a:endParaRPr>
          </a:p>
          <a:p>
            <a:pPr marL="285750" indent="-285750">
              <a:buFont typeface="Wingdings" panose="05000000000000000000" pitchFamily="2" charset="2"/>
              <a:buChar char="v"/>
            </a:pPr>
            <a:r>
              <a:rPr lang="en-US" b="1" dirty="0" smtClean="0">
                <a:solidFill>
                  <a:srgbClr val="00FF00"/>
                </a:solidFill>
              </a:rPr>
              <a:t>The </a:t>
            </a:r>
            <a:r>
              <a:rPr lang="en-US" b="1" dirty="0">
                <a:solidFill>
                  <a:srgbClr val="00FF00"/>
                </a:solidFill>
              </a:rPr>
              <a:t>provided mouth ROIs are well cropped and this might not be the case when automatic tools for mouth ROI detection are used. </a:t>
            </a:r>
            <a:endParaRPr lang="en-US" b="1" dirty="0" smtClean="0">
              <a:solidFill>
                <a:srgbClr val="00FF00"/>
              </a:solidFill>
            </a:endParaRPr>
          </a:p>
          <a:p>
            <a:pPr marL="285750" indent="-285750">
              <a:buFont typeface="Wingdings" panose="05000000000000000000" pitchFamily="2" charset="2"/>
              <a:buChar char="v"/>
            </a:pPr>
            <a:r>
              <a:rPr lang="en-US" b="1" dirty="0" smtClean="0">
                <a:solidFill>
                  <a:srgbClr val="00FF00"/>
                </a:solidFill>
              </a:rPr>
              <a:t>The </a:t>
            </a:r>
            <a:r>
              <a:rPr lang="en-US" b="1" dirty="0">
                <a:solidFill>
                  <a:srgbClr val="00FF00"/>
                </a:solidFill>
              </a:rPr>
              <a:t>model can be easily extended to multiple streams so </a:t>
            </a:r>
            <a:r>
              <a:rPr lang="en-US" b="1" dirty="0" smtClean="0">
                <a:solidFill>
                  <a:srgbClr val="00FF00"/>
                </a:solidFill>
              </a:rPr>
              <a:t>they added </a:t>
            </a:r>
            <a:r>
              <a:rPr lang="en-US" b="1" dirty="0">
                <a:solidFill>
                  <a:srgbClr val="00FF00"/>
                </a:solidFill>
              </a:rPr>
              <a:t>an audio stream in order to evaluate its performance on audiovisual multi-view speech recognition.</a:t>
            </a:r>
          </a:p>
        </p:txBody>
      </p:sp>
      <p:sp>
        <p:nvSpPr>
          <p:cNvPr id="4" name="TextBox 3">
            <a:extLst>
              <a:ext uri="{FF2B5EF4-FFF2-40B4-BE49-F238E27FC236}">
                <a16:creationId xmlns:a16="http://schemas.microsoft.com/office/drawing/2014/main" id="{97202F61-8379-44A0-91CD-C4683B36CF83}"/>
              </a:ext>
            </a:extLst>
          </p:cNvPr>
          <p:cNvSpPr txBox="1"/>
          <p:nvPr/>
        </p:nvSpPr>
        <p:spPr>
          <a:xfrm>
            <a:off x="2429388" y="737274"/>
            <a:ext cx="8384019" cy="369332"/>
          </a:xfrm>
          <a:prstGeom prst="rect">
            <a:avLst/>
          </a:prstGeom>
          <a:solidFill>
            <a:srgbClr val="00FF00"/>
          </a:solidFill>
        </p:spPr>
        <p:txBody>
          <a:bodyPr wrap="square" lIns="36000" tIns="0" rIns="36000" bIns="0" rtlCol="0">
            <a:spAutoFit/>
          </a:bodyPr>
          <a:lstStyle/>
          <a:p>
            <a:r>
              <a:rPr lang="en-GB" sz="2400" b="1" dirty="0" smtClean="0">
                <a:solidFill>
                  <a:prstClr val="black"/>
                </a:solidFill>
              </a:rPr>
              <a:t>Paper’s </a:t>
            </a:r>
            <a:r>
              <a:rPr lang="en-GB" sz="2400" b="1" dirty="0">
                <a:solidFill>
                  <a:prstClr val="black"/>
                </a:solidFill>
              </a:rPr>
              <a:t>Name </a:t>
            </a:r>
            <a:r>
              <a:rPr lang="en-US" sz="2400" b="1" dirty="0" smtClean="0"/>
              <a:t>- End-to-End </a:t>
            </a:r>
            <a:r>
              <a:rPr lang="en-US" sz="2400" b="1" dirty="0"/>
              <a:t>Multi-View </a:t>
            </a:r>
            <a:r>
              <a:rPr lang="en-US" sz="2400" b="1" dirty="0" smtClean="0"/>
              <a:t>Lip-reading</a:t>
            </a:r>
            <a:endParaRPr lang="en-US" sz="2400" b="1" dirty="0"/>
          </a:p>
        </p:txBody>
      </p:sp>
    </p:spTree>
    <p:extLst>
      <p:ext uri="{BB962C8B-B14F-4D97-AF65-F5344CB8AC3E}">
        <p14:creationId xmlns:p14="http://schemas.microsoft.com/office/powerpoint/2010/main" val="21868755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3" name="Rectangle 2">
            <a:extLst>
              <a:ext uri="{FF2B5EF4-FFF2-40B4-BE49-F238E27FC236}">
                <a16:creationId xmlns:a16="http://schemas.microsoft.com/office/drawing/2014/main" id="{3928FBBD-F2A8-4161-B680-49F9306D843E}"/>
              </a:ext>
            </a:extLst>
          </p:cNvPr>
          <p:cNvSpPr/>
          <p:nvPr/>
        </p:nvSpPr>
        <p:spPr>
          <a:xfrm>
            <a:off x="2408541" y="1471289"/>
            <a:ext cx="8384019" cy="4355423"/>
          </a:xfrm>
          <a:prstGeom prst="rect">
            <a:avLst/>
          </a:prstGeom>
        </p:spPr>
        <p:txBody>
          <a:bodyPr wrap="square">
            <a:spAutoFit/>
          </a:bodyPr>
          <a:lstStyle/>
          <a:p>
            <a:pPr marL="285750" marR="0" lvl="0" indent="-285750" algn="l" defTabSz="914286" rtl="0" eaLnBrk="1" fontAlgn="auto" latinLnBrk="0" hangingPunct="1">
              <a:lnSpc>
                <a:spcPct val="107000"/>
              </a:lnSpc>
              <a:spcBef>
                <a:spcPts val="0"/>
              </a:spcBef>
              <a:spcAft>
                <a:spcPts val="800"/>
              </a:spcAft>
              <a:buClrTx/>
              <a:buSzTx/>
              <a:buFont typeface="Wingdings" panose="05000000000000000000" pitchFamily="2" charset="2"/>
              <a:buChar char="v"/>
              <a:tabLst/>
              <a:defRPr/>
            </a:pPr>
            <a:r>
              <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In this paper, a </a:t>
            </a:r>
            <a:r>
              <a:rPr kumimoji="0" lang="en-US" b="1"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t>novel </a:t>
            </a:r>
            <a:r>
              <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approach, </a:t>
            </a:r>
            <a:r>
              <a:rPr kumimoji="0" lang="en-US" b="1"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t>fix speaker identification has been </a:t>
            </a:r>
            <a:r>
              <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described</a:t>
            </a:r>
            <a:r>
              <a:rPr kumimoji="0" lang="en-US" b="1" i="0" u="none" strike="noStrike" kern="1200" cap="none" spc="0" normalizeH="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 </a:t>
            </a:r>
            <a:r>
              <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on </a:t>
            </a:r>
            <a:r>
              <a:rPr kumimoji="0" lang="en-US" b="1"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t>ca spatial and temporal analysis of the mouth. </a:t>
            </a:r>
            <a:endPar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endParaRPr>
          </a:p>
          <a:p>
            <a:pPr marL="285750" marR="0" lvl="0" indent="-285750" algn="l" defTabSz="914286" rtl="0" eaLnBrk="1" fontAlgn="auto" latinLnBrk="0" hangingPunct="1">
              <a:lnSpc>
                <a:spcPct val="107000"/>
              </a:lnSpc>
              <a:spcBef>
                <a:spcPts val="0"/>
              </a:spcBef>
              <a:spcAft>
                <a:spcPts val="800"/>
              </a:spcAft>
              <a:buClrTx/>
              <a:buSzTx/>
              <a:buFont typeface="Wingdings" panose="05000000000000000000" pitchFamily="2" charset="2"/>
              <a:buChar char="v"/>
              <a:tabLst/>
              <a:defRPr/>
            </a:pPr>
            <a:r>
              <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Facial </a:t>
            </a:r>
            <a:r>
              <a:rPr kumimoji="0" lang="en-US" b="1"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t>features are extracted from image sequences which represent the shape and intensity of the lips. The features are of low dimension and invariant to scale, translation and rotation. </a:t>
            </a:r>
            <a:endPar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endParaRPr>
          </a:p>
          <a:p>
            <a:pPr marL="285750" marR="0" lvl="0" indent="-285750" algn="l" defTabSz="914286" rtl="0" eaLnBrk="1" fontAlgn="auto" latinLnBrk="0" hangingPunct="1">
              <a:lnSpc>
                <a:spcPct val="107000"/>
              </a:lnSpc>
              <a:spcBef>
                <a:spcPts val="0"/>
              </a:spcBef>
              <a:spcAft>
                <a:spcPts val="800"/>
              </a:spcAft>
              <a:buClrTx/>
              <a:buSzTx/>
              <a:buFont typeface="Wingdings" panose="05000000000000000000" pitchFamily="2" charset="2"/>
              <a:buChar char="v"/>
              <a:tabLst/>
              <a:defRPr/>
            </a:pPr>
            <a:r>
              <a:rPr lang="en-US" b="1" dirty="0" smtClean="0">
                <a:solidFill>
                  <a:srgbClr val="00FF00"/>
                </a:solidFill>
                <a:latin typeface="Arial"/>
                <a:ea typeface="Calibri" panose="020F0502020204030204" pitchFamily="34" charset="0"/>
                <a:cs typeface="Times New Roman" panose="02020603050405020304" pitchFamily="18" charset="0"/>
              </a:rPr>
              <a:t>They </a:t>
            </a:r>
            <a:r>
              <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considered</a:t>
            </a:r>
            <a:r>
              <a:rPr lang="en-US" b="1" dirty="0" smtClean="0">
                <a:solidFill>
                  <a:srgbClr val="00FF00"/>
                </a:solidFill>
                <a:latin typeface="Arial"/>
                <a:ea typeface="Calibri" panose="020F0502020204030204" pitchFamily="34" charset="0"/>
                <a:cs typeface="Times New Roman" panose="02020603050405020304" pitchFamily="18" charset="0"/>
              </a:rPr>
              <a:t> </a:t>
            </a:r>
            <a:r>
              <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the </a:t>
            </a:r>
            <a:r>
              <a:rPr kumimoji="0" lang="en-US" b="1"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t>small training and test duration. </a:t>
            </a:r>
            <a:endPar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endParaRPr>
          </a:p>
          <a:p>
            <a:pPr marL="285750" marR="0" lvl="0" indent="-285750" algn="l" defTabSz="914286" rtl="0" eaLnBrk="1" fontAlgn="auto" latinLnBrk="0" hangingPunct="1">
              <a:lnSpc>
                <a:spcPct val="107000"/>
              </a:lnSpc>
              <a:spcBef>
                <a:spcPts val="0"/>
              </a:spcBef>
              <a:spcAft>
                <a:spcPts val="800"/>
              </a:spcAft>
              <a:buClrTx/>
              <a:buSzTx/>
              <a:buFont typeface="Wingdings" panose="05000000000000000000" pitchFamily="2" charset="2"/>
              <a:buChar char="v"/>
              <a:tabLst/>
              <a:defRPr/>
            </a:pPr>
            <a:r>
              <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Results </a:t>
            </a:r>
            <a:r>
              <a:rPr kumimoji="0" lang="en-US" b="1"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t>are encouraging and demonstrate that lip intonation is an important cue for person idmt5catim. </a:t>
            </a:r>
            <a:endPar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endParaRPr>
          </a:p>
          <a:p>
            <a:pPr marL="285750" marR="0" lvl="0" indent="-285750" algn="l" defTabSz="914286" rtl="0" eaLnBrk="1" fontAlgn="auto" latinLnBrk="0" hangingPunct="1">
              <a:lnSpc>
                <a:spcPct val="107000"/>
              </a:lnSpc>
              <a:spcBef>
                <a:spcPts val="0"/>
              </a:spcBef>
              <a:spcAft>
                <a:spcPts val="800"/>
              </a:spcAft>
              <a:buClrTx/>
              <a:buSzTx/>
              <a:buFont typeface="Wingdings" panose="05000000000000000000" pitchFamily="2" charset="2"/>
              <a:buChar char="v"/>
              <a:tabLst/>
              <a:defRPr/>
            </a:pPr>
            <a:r>
              <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Further </a:t>
            </a:r>
            <a:r>
              <a:rPr kumimoji="0" lang="en-US" b="1"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t>experiments are necessary to evaluate the performance of the method for a large number of subjects and to investigate the benefit of combining it with other approaches like speaker recognition and fact recognition.</a:t>
            </a:r>
            <a:r>
              <a:rPr kumimoji="0" lang="en-US" b="0"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t/>
            </a:r>
            <a:br>
              <a:rPr kumimoji="0" lang="en-US" b="0"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br>
            <a:endParaRPr kumimoji="0" lang="en-US" b="0"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7202F61-8379-44A0-91CD-C4683B36CF83}"/>
              </a:ext>
            </a:extLst>
          </p:cNvPr>
          <p:cNvSpPr txBox="1"/>
          <p:nvPr/>
        </p:nvSpPr>
        <p:spPr>
          <a:xfrm>
            <a:off x="2408542" y="695710"/>
            <a:ext cx="8384019" cy="369332"/>
          </a:xfrm>
          <a:prstGeom prst="rect">
            <a:avLst/>
          </a:prstGeom>
          <a:solidFill>
            <a:srgbClr val="00FF00"/>
          </a:solidFill>
        </p:spPr>
        <p:txBody>
          <a:bodyPr wrap="square" lIns="36000" tIns="0" rIns="36000" bIns="0" rtlCol="0">
            <a:spAutoFit/>
          </a:bodyPr>
          <a:lstStyle/>
          <a:p>
            <a:pPr lvl="0" algn="ctr">
              <a:defRPr/>
            </a:pPr>
            <a:r>
              <a:rPr lang="en-GB" sz="2400" b="1" dirty="0" smtClean="0">
                <a:solidFill>
                  <a:prstClr val="black"/>
                </a:solidFill>
              </a:rPr>
              <a:t>Paper’s </a:t>
            </a:r>
            <a:r>
              <a:rPr lang="en-GB" sz="2400" b="1" dirty="0">
                <a:solidFill>
                  <a:prstClr val="black"/>
                </a:solidFill>
              </a:rPr>
              <a:t>Name - S</a:t>
            </a:r>
            <a:r>
              <a:rPr lang="en-GB" sz="2400" b="1" dirty="0" smtClean="0">
                <a:solidFill>
                  <a:prstClr val="black"/>
                </a:solidFill>
              </a:rPr>
              <a:t>peaker identification by </a:t>
            </a:r>
            <a:r>
              <a:rPr lang="en-GB" sz="2400" b="1" dirty="0" err="1" smtClean="0">
                <a:solidFill>
                  <a:prstClr val="black"/>
                </a:solidFill>
              </a:rPr>
              <a:t>lipreading</a:t>
            </a:r>
            <a:endParaRPr lang="en-GB" sz="2400" b="1" dirty="0">
              <a:solidFill>
                <a:prstClr val="black"/>
              </a:solidFill>
            </a:endParaRPr>
          </a:p>
        </p:txBody>
      </p:sp>
    </p:spTree>
    <p:extLst>
      <p:ext uri="{BB962C8B-B14F-4D97-AF65-F5344CB8AC3E}">
        <p14:creationId xmlns:p14="http://schemas.microsoft.com/office/powerpoint/2010/main" val="29366164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3" name="Rectangle 2">
            <a:extLst>
              <a:ext uri="{FF2B5EF4-FFF2-40B4-BE49-F238E27FC236}">
                <a16:creationId xmlns:a16="http://schemas.microsoft.com/office/drawing/2014/main" id="{3928FBBD-F2A8-4161-B680-49F9306D843E}"/>
              </a:ext>
            </a:extLst>
          </p:cNvPr>
          <p:cNvSpPr/>
          <p:nvPr/>
        </p:nvSpPr>
        <p:spPr>
          <a:xfrm>
            <a:off x="2408542" y="1762234"/>
            <a:ext cx="8384019" cy="3594254"/>
          </a:xfrm>
          <a:prstGeom prst="rect">
            <a:avLst/>
          </a:prstGeom>
        </p:spPr>
        <p:txBody>
          <a:bodyPr wrap="square">
            <a:spAutoFit/>
          </a:bodyPr>
          <a:lstStyle/>
          <a:p>
            <a:pPr marL="285750" marR="0" lvl="0" indent="-285750" algn="l" defTabSz="914286" rtl="0" eaLnBrk="1" fontAlgn="auto" latinLnBrk="0" hangingPunct="1">
              <a:lnSpc>
                <a:spcPct val="107000"/>
              </a:lnSpc>
              <a:spcBef>
                <a:spcPts val="0"/>
              </a:spcBef>
              <a:spcAft>
                <a:spcPts val="800"/>
              </a:spcAft>
              <a:buClrTx/>
              <a:buSzTx/>
              <a:buFont typeface="Wingdings" panose="05000000000000000000" pitchFamily="2" charset="2"/>
              <a:buChar char="v"/>
              <a:tabLst/>
              <a:defRPr/>
            </a:pPr>
            <a:r>
              <a:rPr kumimoji="0" lang="en-US" b="1" i="0" u="none" strike="noStrike" kern="1200" cap="none" spc="0" normalizeH="0" baseline="0" noProof="0" dirty="0" smtClean="0">
                <a:ln>
                  <a:noFill/>
                </a:ln>
                <a:solidFill>
                  <a:srgbClr val="00FF00"/>
                </a:solidFill>
                <a:effectLst/>
                <a:uLnTx/>
                <a:uFillTx/>
                <a:latin typeface="Arial"/>
                <a:ea typeface="Arial Unicode MS"/>
              </a:rPr>
              <a:t>In </a:t>
            </a:r>
            <a:r>
              <a:rPr kumimoji="0" lang="en-US" b="1" i="0" u="none" strike="noStrike" kern="1200" cap="none" spc="0" normalizeH="0" baseline="0" noProof="0" dirty="0">
                <a:ln>
                  <a:noFill/>
                </a:ln>
                <a:solidFill>
                  <a:srgbClr val="00FF00"/>
                </a:solidFill>
                <a:effectLst/>
                <a:uLnTx/>
                <a:uFillTx/>
                <a:latin typeface="Arial"/>
                <a:ea typeface="Arial Unicode MS"/>
              </a:rPr>
              <a:t>this paper, </a:t>
            </a:r>
            <a:r>
              <a:rPr lang="en-US" b="1" dirty="0" smtClean="0">
                <a:solidFill>
                  <a:srgbClr val="00FF00"/>
                </a:solidFill>
                <a:latin typeface="Arial"/>
                <a:ea typeface="Arial Unicode MS"/>
              </a:rPr>
              <a:t>they</a:t>
            </a:r>
            <a:r>
              <a:rPr kumimoji="0" lang="en-US" b="1" i="0" u="none" strike="noStrike" kern="1200" cap="none" spc="0" normalizeH="0" baseline="0" noProof="0" dirty="0" smtClean="0">
                <a:ln>
                  <a:noFill/>
                </a:ln>
                <a:solidFill>
                  <a:srgbClr val="00FF00"/>
                </a:solidFill>
                <a:effectLst/>
                <a:uLnTx/>
                <a:uFillTx/>
                <a:latin typeface="Arial"/>
                <a:ea typeface="Arial Unicode MS"/>
              </a:rPr>
              <a:t> described a </a:t>
            </a:r>
            <a:r>
              <a:rPr kumimoji="0" lang="en-US" b="1" i="0" u="none" strike="noStrike" kern="1200" cap="none" spc="0" normalizeH="0" baseline="0" noProof="0" dirty="0">
                <a:ln>
                  <a:noFill/>
                </a:ln>
                <a:solidFill>
                  <a:srgbClr val="00FF00"/>
                </a:solidFill>
                <a:effectLst/>
                <a:uLnTx/>
                <a:uFillTx/>
                <a:latin typeface="Arial"/>
                <a:ea typeface="Arial Unicode MS"/>
              </a:rPr>
              <a:t>new robust approach to improve lip localization and tracking. </a:t>
            </a:r>
            <a:endParaRPr kumimoji="0" lang="en-US" b="1" i="0" u="none" strike="noStrike" kern="1200" cap="none" spc="0" normalizeH="0" baseline="0" noProof="0" dirty="0" smtClean="0">
              <a:ln>
                <a:noFill/>
              </a:ln>
              <a:solidFill>
                <a:srgbClr val="00FF00"/>
              </a:solidFill>
              <a:effectLst/>
              <a:uLnTx/>
              <a:uFillTx/>
              <a:latin typeface="Arial"/>
              <a:ea typeface="Arial Unicode MS"/>
            </a:endParaRPr>
          </a:p>
          <a:p>
            <a:pPr marL="285750" marR="0" lvl="0" indent="-285750" algn="l" defTabSz="914286" rtl="0" eaLnBrk="1" fontAlgn="auto" latinLnBrk="0" hangingPunct="1">
              <a:lnSpc>
                <a:spcPct val="107000"/>
              </a:lnSpc>
              <a:spcBef>
                <a:spcPts val="0"/>
              </a:spcBef>
              <a:spcAft>
                <a:spcPts val="800"/>
              </a:spcAft>
              <a:buClrTx/>
              <a:buSzTx/>
              <a:buFont typeface="Wingdings" panose="05000000000000000000" pitchFamily="2" charset="2"/>
              <a:buChar char="v"/>
              <a:tabLst/>
              <a:defRPr/>
            </a:pPr>
            <a:r>
              <a:rPr kumimoji="0" lang="en-US" b="1" i="0" u="none" strike="noStrike" kern="1200" cap="none" spc="0" normalizeH="0" baseline="0" noProof="0" dirty="0" smtClean="0">
                <a:ln>
                  <a:noFill/>
                </a:ln>
                <a:solidFill>
                  <a:srgbClr val="00FF00"/>
                </a:solidFill>
                <a:effectLst/>
                <a:uLnTx/>
                <a:uFillTx/>
                <a:latin typeface="Arial"/>
                <a:ea typeface="Arial Unicode MS"/>
              </a:rPr>
              <a:t>The </a:t>
            </a:r>
            <a:r>
              <a:rPr kumimoji="0" lang="en-US" b="1" i="0" u="none" strike="noStrike" kern="1200" cap="none" spc="0" normalizeH="0" baseline="0" noProof="0" dirty="0">
                <a:ln>
                  <a:noFill/>
                </a:ln>
                <a:solidFill>
                  <a:srgbClr val="00FF00"/>
                </a:solidFill>
                <a:effectLst/>
                <a:uLnTx/>
                <a:uFillTx/>
                <a:latin typeface="Arial"/>
                <a:ea typeface="Arial Unicode MS"/>
              </a:rPr>
              <a:t>first part of </a:t>
            </a:r>
            <a:r>
              <a:rPr lang="en-US" b="1" dirty="0" smtClean="0">
                <a:solidFill>
                  <a:srgbClr val="00FF00"/>
                </a:solidFill>
                <a:latin typeface="Arial"/>
                <a:ea typeface="Arial Unicode MS"/>
              </a:rPr>
              <a:t>their</a:t>
            </a:r>
            <a:r>
              <a:rPr kumimoji="0" lang="en-US" b="1" i="0" u="none" strike="noStrike" kern="1200" cap="none" spc="0" normalizeH="0" baseline="0" noProof="0" dirty="0" smtClean="0">
                <a:ln>
                  <a:noFill/>
                </a:ln>
                <a:solidFill>
                  <a:srgbClr val="00FF00"/>
                </a:solidFill>
                <a:effectLst/>
                <a:uLnTx/>
                <a:uFillTx/>
                <a:latin typeface="Arial"/>
                <a:ea typeface="Arial Unicode MS"/>
              </a:rPr>
              <a:t> </a:t>
            </a:r>
            <a:r>
              <a:rPr kumimoji="0" lang="en-US" b="1" i="0" u="none" strike="noStrike" kern="1200" cap="none" spc="0" normalizeH="0" baseline="0" noProof="0" dirty="0">
                <a:ln>
                  <a:noFill/>
                </a:ln>
                <a:solidFill>
                  <a:srgbClr val="00FF00"/>
                </a:solidFill>
                <a:effectLst/>
                <a:uLnTx/>
                <a:uFillTx/>
                <a:latin typeface="Arial"/>
                <a:ea typeface="Arial Unicode MS"/>
              </a:rPr>
              <a:t>proposed algorithm is lip location based on </a:t>
            </a:r>
            <a:r>
              <a:rPr kumimoji="0" lang="en-US" b="1" i="0" u="none" strike="noStrike" kern="1200" cap="none" spc="0" normalizeH="0" baseline="0" noProof="0" dirty="0" err="1" smtClean="0">
                <a:ln>
                  <a:noFill/>
                </a:ln>
                <a:solidFill>
                  <a:srgbClr val="00FF00"/>
                </a:solidFill>
                <a:effectLst/>
                <a:uLnTx/>
                <a:uFillTx/>
                <a:latin typeface="Arial"/>
                <a:ea typeface="Arial Unicode MS"/>
              </a:rPr>
              <a:t>OpenCV</a:t>
            </a:r>
            <a:r>
              <a:rPr kumimoji="0" lang="en-US" b="1" i="0" u="none" strike="noStrike" kern="1200" cap="none" spc="0" normalizeH="0" baseline="0" noProof="0" dirty="0" smtClean="0">
                <a:ln>
                  <a:noFill/>
                </a:ln>
                <a:solidFill>
                  <a:srgbClr val="00FF00"/>
                </a:solidFill>
                <a:effectLst/>
                <a:uLnTx/>
                <a:uFillTx/>
                <a:latin typeface="Arial"/>
                <a:ea typeface="Arial Unicode MS"/>
              </a:rPr>
              <a:t>.</a:t>
            </a:r>
            <a:r>
              <a:rPr kumimoji="0" lang="en-US" b="1" i="0" u="none" strike="noStrike" kern="1200" cap="none" spc="0" normalizeH="0" noProof="0" dirty="0" smtClean="0">
                <a:ln>
                  <a:noFill/>
                </a:ln>
                <a:solidFill>
                  <a:srgbClr val="00FF00"/>
                </a:solidFill>
                <a:effectLst/>
                <a:uLnTx/>
                <a:uFillTx/>
                <a:latin typeface="Arial"/>
                <a:ea typeface="Arial Unicode MS"/>
              </a:rPr>
              <a:t> </a:t>
            </a:r>
            <a:r>
              <a:rPr kumimoji="0" lang="en-US" b="1" i="0" u="none" strike="noStrike" kern="1200" cap="none" spc="0" normalizeH="0" baseline="0" noProof="0" dirty="0" smtClean="0">
                <a:ln>
                  <a:noFill/>
                </a:ln>
                <a:solidFill>
                  <a:srgbClr val="00FF00"/>
                </a:solidFill>
                <a:effectLst/>
                <a:uLnTx/>
                <a:uFillTx/>
                <a:latin typeface="Arial"/>
                <a:ea typeface="Arial Unicode MS"/>
              </a:rPr>
              <a:t>From </a:t>
            </a:r>
            <a:r>
              <a:rPr kumimoji="0" lang="en-US" b="1" i="0" u="none" strike="noStrike" kern="1200" cap="none" spc="0" normalizeH="0" baseline="0" noProof="0" dirty="0">
                <a:ln>
                  <a:noFill/>
                </a:ln>
                <a:solidFill>
                  <a:srgbClr val="00FF00"/>
                </a:solidFill>
                <a:effectLst/>
                <a:uLnTx/>
                <a:uFillTx/>
                <a:latin typeface="Arial"/>
                <a:ea typeface="Arial Unicode MS"/>
              </a:rPr>
              <a:t>experimental results, </a:t>
            </a:r>
            <a:r>
              <a:rPr kumimoji="0" lang="en-US" b="1" i="0" u="none" strike="noStrike" kern="1200" cap="none" spc="0" normalizeH="0" baseline="0" noProof="0" dirty="0" smtClean="0">
                <a:ln>
                  <a:noFill/>
                </a:ln>
                <a:solidFill>
                  <a:srgbClr val="00FF00"/>
                </a:solidFill>
                <a:effectLst/>
                <a:uLnTx/>
                <a:uFillTx/>
                <a:latin typeface="Arial"/>
                <a:ea typeface="Arial Unicode MS"/>
              </a:rPr>
              <a:t>their </a:t>
            </a:r>
            <a:r>
              <a:rPr kumimoji="0" lang="en-US" b="1" i="0" u="none" strike="noStrike" kern="1200" cap="none" spc="0" normalizeH="0" baseline="0" noProof="0" dirty="0">
                <a:ln>
                  <a:noFill/>
                </a:ln>
                <a:solidFill>
                  <a:srgbClr val="00FF00"/>
                </a:solidFill>
                <a:effectLst/>
                <a:uLnTx/>
                <a:uFillTx/>
                <a:latin typeface="Arial"/>
                <a:ea typeface="Arial Unicode MS"/>
              </a:rPr>
              <a:t>proposed method can successfully detect the lip region. Results from the lip location accuracy allowed more accurate lip region segmentation. </a:t>
            </a:r>
            <a:endParaRPr kumimoji="0" lang="en-US" b="1" i="0" u="none" strike="noStrike" kern="1200" cap="none" spc="0" normalizeH="0" baseline="0" noProof="0" dirty="0" smtClean="0">
              <a:ln>
                <a:noFill/>
              </a:ln>
              <a:solidFill>
                <a:srgbClr val="00FF00"/>
              </a:solidFill>
              <a:effectLst/>
              <a:uLnTx/>
              <a:uFillTx/>
              <a:latin typeface="Arial"/>
              <a:ea typeface="Arial Unicode MS"/>
            </a:endParaRPr>
          </a:p>
          <a:p>
            <a:pPr marL="285750" marR="0" lvl="0" indent="-285750" algn="l" defTabSz="914286" rtl="0" eaLnBrk="1" fontAlgn="auto" latinLnBrk="0" hangingPunct="1">
              <a:lnSpc>
                <a:spcPct val="107000"/>
              </a:lnSpc>
              <a:spcBef>
                <a:spcPts val="0"/>
              </a:spcBef>
              <a:spcAft>
                <a:spcPts val="800"/>
              </a:spcAft>
              <a:buClrTx/>
              <a:buSzTx/>
              <a:buFont typeface="Wingdings" panose="05000000000000000000" pitchFamily="2" charset="2"/>
              <a:buChar char="v"/>
              <a:tabLst/>
              <a:defRPr/>
            </a:pPr>
            <a:r>
              <a:rPr kumimoji="0" lang="en-US" b="1" i="0" u="none" strike="noStrike" kern="1200" cap="none" spc="0" normalizeH="0" baseline="0" noProof="0" dirty="0" smtClean="0">
                <a:ln>
                  <a:noFill/>
                </a:ln>
                <a:solidFill>
                  <a:srgbClr val="00FF00"/>
                </a:solidFill>
                <a:effectLst/>
                <a:uLnTx/>
                <a:uFillTx/>
                <a:latin typeface="Arial"/>
                <a:ea typeface="Arial Unicode MS"/>
              </a:rPr>
              <a:t>In </a:t>
            </a:r>
            <a:r>
              <a:rPr kumimoji="0" lang="en-US" b="1" i="0" u="none" strike="noStrike" kern="1200" cap="none" spc="0" normalizeH="0" baseline="0" noProof="0" dirty="0">
                <a:ln>
                  <a:noFill/>
                </a:ln>
                <a:solidFill>
                  <a:srgbClr val="00FF00"/>
                </a:solidFill>
                <a:effectLst/>
                <a:uLnTx/>
                <a:uFillTx/>
                <a:latin typeface="Arial"/>
                <a:ea typeface="Arial Unicode MS"/>
              </a:rPr>
              <a:t>the second part, a new method called </a:t>
            </a:r>
            <a:r>
              <a:rPr kumimoji="0" lang="en-US" b="1" i="1" u="none" strike="noStrike" kern="1200" cap="none" spc="0" normalizeH="0" baseline="0" noProof="0" dirty="0">
                <a:ln>
                  <a:noFill/>
                </a:ln>
                <a:solidFill>
                  <a:srgbClr val="00FF00"/>
                </a:solidFill>
                <a:effectLst/>
                <a:uLnTx/>
                <a:uFillTx/>
                <a:latin typeface="Arial"/>
                <a:ea typeface="Arial Unicode MS"/>
              </a:rPr>
              <a:t>a</a:t>
            </a:r>
            <a:r>
              <a:rPr kumimoji="0" lang="en-US" b="1" i="0" u="none" strike="noStrike" kern="1200" cap="none" spc="0" normalizeH="0" baseline="0" noProof="0" dirty="0">
                <a:ln>
                  <a:noFill/>
                </a:ln>
                <a:solidFill>
                  <a:srgbClr val="00FF00"/>
                </a:solidFill>
                <a:effectLst/>
                <a:uLnTx/>
                <a:uFillTx/>
                <a:latin typeface="Arial"/>
                <a:ea typeface="Arial Unicode MS"/>
              </a:rPr>
              <a:t> component of Lab color space is proposed to accurately extract lip shape and track lip region. Overall, </a:t>
            </a:r>
            <a:r>
              <a:rPr kumimoji="0" lang="en-US" b="1" i="0" u="none" strike="noStrike" kern="1200" cap="none" spc="0" normalizeH="0" baseline="0" noProof="0" dirty="0" smtClean="0">
                <a:ln>
                  <a:noFill/>
                </a:ln>
                <a:solidFill>
                  <a:srgbClr val="00FF00"/>
                </a:solidFill>
                <a:effectLst/>
                <a:uLnTx/>
                <a:uFillTx/>
                <a:latin typeface="Arial"/>
                <a:ea typeface="Arial Unicode MS"/>
              </a:rPr>
              <a:t>their </a:t>
            </a:r>
            <a:r>
              <a:rPr kumimoji="0" lang="en-US" b="1" i="0" u="none" strike="noStrike" kern="1200" cap="none" spc="0" normalizeH="0" baseline="0" noProof="0" dirty="0">
                <a:ln>
                  <a:noFill/>
                </a:ln>
                <a:solidFill>
                  <a:srgbClr val="00FF00"/>
                </a:solidFill>
                <a:effectLst/>
                <a:uLnTx/>
                <a:uFillTx/>
                <a:latin typeface="Arial"/>
                <a:ea typeface="Arial Unicode MS"/>
              </a:rPr>
              <a:t>implemented approach has shown high reliability and is able to perform robustly under various conditions.</a:t>
            </a:r>
          </a:p>
          <a:p>
            <a:pPr marL="0" marR="0" lvl="0" indent="0" algn="l" defTabSz="914286" rtl="0" eaLnBrk="1" fontAlgn="auto" latinLnBrk="0" hangingPunct="1">
              <a:lnSpc>
                <a:spcPct val="107000"/>
              </a:lnSpc>
              <a:spcBef>
                <a:spcPts val="0"/>
              </a:spcBef>
              <a:spcAft>
                <a:spcPts val="800"/>
              </a:spcAft>
              <a:buClrTx/>
              <a:buSzTx/>
              <a:buFontTx/>
              <a:buNone/>
              <a:tabLst/>
              <a:defRPr/>
            </a:pPr>
            <a:endParaRPr kumimoji="0" lang="en-US" sz="1400" b="0"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7202F61-8379-44A0-91CD-C4683B36CF83}"/>
              </a:ext>
            </a:extLst>
          </p:cNvPr>
          <p:cNvSpPr txBox="1"/>
          <p:nvPr/>
        </p:nvSpPr>
        <p:spPr>
          <a:xfrm>
            <a:off x="2429389" y="515601"/>
            <a:ext cx="8384019" cy="738664"/>
          </a:xfrm>
          <a:prstGeom prst="rect">
            <a:avLst/>
          </a:prstGeom>
          <a:solidFill>
            <a:srgbClr val="00FF00"/>
          </a:solidFill>
        </p:spPr>
        <p:txBody>
          <a:bodyPr wrap="square" lIns="36000" tIns="0" rIns="36000" bIns="0" rtlCol="0">
            <a:spAutoFit/>
          </a:bodyPr>
          <a:lstStyle/>
          <a:p>
            <a:pPr lvl="0" algn="ctr">
              <a:defRPr/>
            </a:pPr>
            <a:r>
              <a:rPr lang="en-GB" sz="2400" b="1" dirty="0" smtClean="0">
                <a:solidFill>
                  <a:prstClr val="black"/>
                </a:solidFill>
              </a:rPr>
              <a:t>Paper’s </a:t>
            </a:r>
            <a:r>
              <a:rPr lang="en-GB" sz="2400" b="1" dirty="0">
                <a:solidFill>
                  <a:prstClr val="black"/>
                </a:solidFill>
              </a:rPr>
              <a:t>Name - A real-time lip localization and tacking for lip reading</a:t>
            </a:r>
          </a:p>
        </p:txBody>
      </p:sp>
    </p:spTree>
    <p:extLst>
      <p:ext uri="{BB962C8B-B14F-4D97-AF65-F5344CB8AC3E}">
        <p14:creationId xmlns:p14="http://schemas.microsoft.com/office/powerpoint/2010/main" val="1055201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4" name="TextBox 3">
            <a:extLst>
              <a:ext uri="{FF2B5EF4-FFF2-40B4-BE49-F238E27FC236}">
                <a16:creationId xmlns:a16="http://schemas.microsoft.com/office/drawing/2014/main" id="{06148252-77A7-438A-83B5-C9E90A80FF28}"/>
              </a:ext>
            </a:extLst>
          </p:cNvPr>
          <p:cNvSpPr txBox="1"/>
          <p:nvPr/>
        </p:nvSpPr>
        <p:spPr>
          <a:xfrm>
            <a:off x="2429389" y="515601"/>
            <a:ext cx="8384019" cy="1107996"/>
          </a:xfrm>
          <a:prstGeom prst="rect">
            <a:avLst/>
          </a:prstGeom>
          <a:solidFill>
            <a:srgbClr val="00FF00"/>
          </a:solidFill>
        </p:spPr>
        <p:txBody>
          <a:bodyPr wrap="square" lIns="36000" tIns="0" rIns="36000" bIns="0" rtlCol="0">
            <a:spAutoFit/>
          </a:bodyPr>
          <a:lstStyle/>
          <a:p>
            <a:pPr lvl="0" algn="ctr">
              <a:defRPr/>
            </a:pPr>
            <a:r>
              <a:rPr lang="en-GB" sz="2400" b="1" dirty="0" smtClean="0">
                <a:solidFill>
                  <a:prstClr val="black"/>
                </a:solidFill>
              </a:rPr>
              <a:t>Paper’s </a:t>
            </a:r>
            <a:r>
              <a:rPr lang="en-GB" sz="2400" b="1" dirty="0">
                <a:solidFill>
                  <a:prstClr val="black"/>
                </a:solidFill>
              </a:rPr>
              <a:t>Name - Lip localization technique towards an automatic lip reading approach for Myanmar consonants recognition </a:t>
            </a:r>
            <a:endParaRPr kumimoji="0" lang="en-US" sz="2400" b="1" i="0" u="none" strike="noStrike" kern="1200" cap="none" spc="0" normalizeH="0" baseline="0" noProof="0" dirty="0">
              <a:ln>
                <a:noFill/>
              </a:ln>
              <a:solidFill>
                <a:prstClr val="black"/>
              </a:solidFill>
              <a:effectLst/>
              <a:uLnTx/>
              <a:uFillTx/>
              <a:latin typeface="Arial"/>
              <a:ea typeface="Arial Unicode MS"/>
            </a:endParaRPr>
          </a:p>
        </p:txBody>
      </p:sp>
      <p:sp>
        <p:nvSpPr>
          <p:cNvPr id="5" name="Rectangle 4">
            <a:extLst>
              <a:ext uri="{FF2B5EF4-FFF2-40B4-BE49-F238E27FC236}">
                <a16:creationId xmlns:a16="http://schemas.microsoft.com/office/drawing/2014/main" id="{3928FBBD-F2A8-4161-B680-49F9306D843E}"/>
              </a:ext>
            </a:extLst>
          </p:cNvPr>
          <p:cNvSpPr/>
          <p:nvPr/>
        </p:nvSpPr>
        <p:spPr>
          <a:xfrm>
            <a:off x="2429389" y="1956198"/>
            <a:ext cx="8384019" cy="2372060"/>
          </a:xfrm>
          <a:prstGeom prst="rect">
            <a:avLst/>
          </a:prstGeom>
        </p:spPr>
        <p:txBody>
          <a:bodyPr wrap="square">
            <a:spAutoFit/>
          </a:bodyPr>
          <a:lstStyle/>
          <a:p>
            <a:pPr marL="285750" lvl="0" indent="-285750">
              <a:lnSpc>
                <a:spcPct val="107000"/>
              </a:lnSpc>
              <a:spcAft>
                <a:spcPts val="800"/>
              </a:spcAft>
              <a:buFont typeface="Wingdings" panose="05000000000000000000" pitchFamily="2" charset="2"/>
              <a:buChar char="v"/>
            </a:pPr>
            <a:r>
              <a:rPr lang="en-GB" b="1" dirty="0" smtClean="0">
                <a:solidFill>
                  <a:srgbClr val="00FF00"/>
                </a:solidFill>
              </a:rPr>
              <a:t>This </a:t>
            </a:r>
            <a:r>
              <a:rPr lang="en-GB" b="1" dirty="0">
                <a:solidFill>
                  <a:srgbClr val="00FF00"/>
                </a:solidFill>
              </a:rPr>
              <a:t>paper proposed the technique to localize lip region for the Myanmar consonants recognition. </a:t>
            </a:r>
            <a:endParaRPr lang="en-GB" b="1" dirty="0" smtClean="0">
              <a:solidFill>
                <a:srgbClr val="00FF00"/>
              </a:solidFill>
            </a:endParaRPr>
          </a:p>
          <a:p>
            <a:pPr marL="285750" lvl="0" indent="-285750">
              <a:lnSpc>
                <a:spcPct val="107000"/>
              </a:lnSpc>
              <a:spcAft>
                <a:spcPts val="800"/>
              </a:spcAft>
              <a:buFont typeface="Wingdings" panose="05000000000000000000" pitchFamily="2" charset="2"/>
              <a:buChar char="v"/>
            </a:pPr>
            <a:r>
              <a:rPr lang="en-GB" b="1" dirty="0" smtClean="0">
                <a:solidFill>
                  <a:srgbClr val="00FF00"/>
                </a:solidFill>
              </a:rPr>
              <a:t>The </a:t>
            </a:r>
            <a:r>
              <a:rPr lang="en-GB" b="1" dirty="0">
                <a:solidFill>
                  <a:srgbClr val="00FF00"/>
                </a:solidFill>
              </a:rPr>
              <a:t>experimental system demonstrates that this technique performs lip motion sequences in video. </a:t>
            </a:r>
            <a:endParaRPr lang="en-GB" b="1" dirty="0" smtClean="0">
              <a:solidFill>
                <a:srgbClr val="00FF00"/>
              </a:solidFill>
            </a:endParaRPr>
          </a:p>
          <a:p>
            <a:pPr marL="285750" lvl="0" indent="-285750">
              <a:lnSpc>
                <a:spcPct val="107000"/>
              </a:lnSpc>
              <a:spcAft>
                <a:spcPts val="800"/>
              </a:spcAft>
              <a:buFont typeface="Wingdings" panose="05000000000000000000" pitchFamily="2" charset="2"/>
              <a:buChar char="v"/>
            </a:pPr>
            <a:r>
              <a:rPr lang="en-GB" b="1" dirty="0" smtClean="0">
                <a:solidFill>
                  <a:srgbClr val="00FF00"/>
                </a:solidFill>
              </a:rPr>
              <a:t>In their experiment</a:t>
            </a:r>
            <a:r>
              <a:rPr lang="en-GB" b="1" dirty="0">
                <a:solidFill>
                  <a:srgbClr val="00FF00"/>
                </a:solidFill>
              </a:rPr>
              <a:t>, </a:t>
            </a:r>
            <a:r>
              <a:rPr lang="en-GB" b="1" dirty="0" smtClean="0">
                <a:solidFill>
                  <a:srgbClr val="00FF00"/>
                </a:solidFill>
              </a:rPr>
              <a:t>they have localized </a:t>
            </a:r>
            <a:r>
              <a:rPr lang="en-GB" b="1" dirty="0">
                <a:solidFill>
                  <a:srgbClr val="00FF00"/>
                </a:solidFill>
              </a:rPr>
              <a:t>all of the test lip movement successfully and the results were perceived to be acceptable for lip reading. </a:t>
            </a:r>
            <a:endParaRPr kumimoji="0" lang="en-US" sz="1400" b="1"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10826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lvl="0" algn="ctr">
              <a:defRPr/>
            </a:pPr>
            <a:r>
              <a:rPr lang="en-US" sz="2400" b="1" noProof="0" dirty="0" smtClean="0">
                <a:solidFill>
                  <a:prstClr val="black"/>
                </a:solidFill>
                <a:ea typeface="Arial Unicode MS"/>
              </a:rPr>
              <a:t>Paper’s Name - Geometry Based Lip Reading System </a:t>
            </a:r>
            <a:r>
              <a:rPr lang="en-US" sz="2400" b="1" noProof="0" dirty="0" err="1" smtClean="0">
                <a:solidFill>
                  <a:prstClr val="black"/>
                </a:solidFill>
                <a:ea typeface="Arial Unicode MS"/>
              </a:rPr>
              <a:t>Usin</a:t>
            </a:r>
            <a:r>
              <a:rPr lang="en-US" sz="2400" b="1" dirty="0" smtClean="0">
                <a:solidFill>
                  <a:prstClr val="black"/>
                </a:solidFill>
                <a:ea typeface="Arial Unicode MS"/>
              </a:rPr>
              <a:t>g Multi Dimension Dynamic Time warping</a:t>
            </a:r>
            <a:endParaRPr kumimoji="0" lang="en-US" sz="2400" b="1" i="0" u="none" strike="noStrike" kern="1200" cap="none" spc="0" normalizeH="0" baseline="0" noProof="0" dirty="0">
              <a:ln>
                <a:noFill/>
              </a:ln>
              <a:solidFill>
                <a:prstClr val="black"/>
              </a:solidFill>
              <a:effectLst/>
              <a:uLnTx/>
              <a:uFillTx/>
              <a:ea typeface="Arial Unicode MS"/>
            </a:endParaRPr>
          </a:p>
        </p:txBody>
      </p:sp>
      <p:graphicFrame>
        <p:nvGraphicFramePr>
          <p:cNvPr id="6" name="Table 5"/>
          <p:cNvGraphicFramePr>
            <a:graphicFrameLocks noGrp="1"/>
          </p:cNvGraphicFramePr>
          <p:nvPr>
            <p:extLst>
              <p:ext uri="{D42A27DB-BD31-4B8C-83A1-F6EECF244321}">
                <p14:modId xmlns:p14="http://schemas.microsoft.com/office/powerpoint/2010/main" val="3329619649"/>
              </p:ext>
            </p:extLst>
          </p:nvPr>
        </p:nvGraphicFramePr>
        <p:xfrm>
          <a:off x="2600420" y="2406939"/>
          <a:ext cx="8711100" cy="2042160"/>
        </p:xfrm>
        <a:graphic>
          <a:graphicData uri="http://schemas.openxmlformats.org/drawingml/2006/table">
            <a:tbl>
              <a:tblPr firstRow="1" bandRow="1">
                <a:noFill/>
                <a:effectLst>
                  <a:outerShdw blurRad="50800" dist="38100" dir="2700000" algn="tl" rotWithShape="0">
                    <a:prstClr val="black">
                      <a:alpha val="40000"/>
                    </a:prstClr>
                  </a:outerShdw>
                </a:effectLst>
                <a:tableStyleId>{E929F9F4-4A8F-4326-A1B4-22849713DDAB}</a:tableStyleId>
              </a:tblPr>
              <a:tblGrid>
                <a:gridCol w="4355550">
                  <a:extLst>
                    <a:ext uri="{9D8B030D-6E8A-4147-A177-3AD203B41FA5}">
                      <a16:colId xmlns:a16="http://schemas.microsoft.com/office/drawing/2014/main" val="2544776696"/>
                    </a:ext>
                  </a:extLst>
                </a:gridCol>
                <a:gridCol w="4355550">
                  <a:extLst>
                    <a:ext uri="{9D8B030D-6E8A-4147-A177-3AD203B41FA5}">
                      <a16:colId xmlns:a16="http://schemas.microsoft.com/office/drawing/2014/main" val="716567864"/>
                    </a:ext>
                  </a:extLst>
                </a:gridCol>
              </a:tblGrid>
              <a:tr h="370840">
                <a:tc>
                  <a:txBody>
                    <a:bodyPr/>
                    <a:lstStyle/>
                    <a:p>
                      <a:pPr algn="ctr"/>
                      <a:r>
                        <a:rPr lang="en-US" sz="2200" b="1" dirty="0" smtClean="0">
                          <a:solidFill>
                            <a:srgbClr val="00FF00"/>
                          </a:solidFill>
                        </a:rPr>
                        <a:t>Data Set</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en-US" sz="1800" b="1" i="0" kern="1200" dirty="0" smtClean="0">
                          <a:solidFill>
                            <a:srgbClr val="00FF00"/>
                          </a:solidFill>
                          <a:effectLst/>
                          <a:latin typeface="+mn-lt"/>
                          <a:ea typeface="+mn-ea"/>
                          <a:cs typeface="+mn-cs"/>
                        </a:rPr>
                        <a:t>    </a:t>
                      </a:r>
                      <a:r>
                        <a:rPr lang="en-US" sz="1800" b="1" i="0" kern="1200" baseline="0" dirty="0" smtClean="0">
                          <a:solidFill>
                            <a:srgbClr val="00FF00"/>
                          </a:solidFill>
                          <a:effectLst/>
                          <a:latin typeface="+mn-lt"/>
                          <a:ea typeface="+mn-ea"/>
                          <a:cs typeface="+mn-cs"/>
                        </a:rPr>
                        <a:t> </a:t>
                      </a:r>
                      <a:r>
                        <a:rPr lang="en-US" sz="1800" b="1" dirty="0" smtClean="0">
                          <a:solidFill>
                            <a:srgbClr val="00FF00"/>
                          </a:solidFill>
                        </a:rPr>
                        <a:t> CUAVE</a:t>
                      </a: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76090267"/>
                  </a:ext>
                </a:extLst>
              </a:tr>
              <a:tr h="962486">
                <a:tc>
                  <a:txBody>
                    <a:bodyPr/>
                    <a:lstStyle/>
                    <a:p>
                      <a:pPr algn="ctr"/>
                      <a:r>
                        <a:rPr lang="en-US" sz="2200" b="1" dirty="0" smtClean="0">
                          <a:solidFill>
                            <a:srgbClr val="00FF00"/>
                          </a:solidFill>
                        </a:rPr>
                        <a:t>Model </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285750" indent="-285750">
                        <a:buFont typeface="Arial" panose="020B0604020202020204" pitchFamily="34" charset="0"/>
                        <a:buChar char="•"/>
                      </a:pPr>
                      <a:r>
                        <a:rPr lang="en-US" sz="1800" b="1" i="0" kern="1200" dirty="0" smtClean="0">
                          <a:solidFill>
                            <a:srgbClr val="00FF00"/>
                          </a:solidFill>
                          <a:effectLst/>
                          <a:latin typeface="+mn-lt"/>
                          <a:ea typeface="+mn-ea"/>
                          <a:cs typeface="+mn-cs"/>
                        </a:rPr>
                        <a:t>Separate</a:t>
                      </a:r>
                      <a:r>
                        <a:rPr lang="en-US" sz="1800" b="1" i="0" kern="1200" baseline="0" dirty="0" smtClean="0">
                          <a:solidFill>
                            <a:srgbClr val="00FF00"/>
                          </a:solidFill>
                          <a:effectLst/>
                          <a:latin typeface="+mn-lt"/>
                          <a:ea typeface="+mn-ea"/>
                          <a:cs typeface="+mn-cs"/>
                        </a:rPr>
                        <a:t> classification </a:t>
                      </a:r>
                      <a:endParaRPr lang="en-US" sz="1800" b="1" dirty="0" smtClean="0">
                        <a:solidFill>
                          <a:srgbClr val="00FF00"/>
                        </a:solidFill>
                      </a:endParaRPr>
                    </a:p>
                    <a:p>
                      <a:pPr marL="285750" indent="-285750">
                        <a:buFont typeface="Arial" panose="020B0604020202020204" pitchFamily="34" charset="0"/>
                        <a:buChar char="•"/>
                      </a:pPr>
                      <a:r>
                        <a:rPr lang="en-US" sz="1800" b="1" i="0" kern="1200" dirty="0" smtClean="0">
                          <a:solidFill>
                            <a:srgbClr val="00FF00"/>
                          </a:solidFill>
                          <a:effectLst/>
                          <a:latin typeface="+mn-lt"/>
                          <a:ea typeface="+mn-ea"/>
                          <a:cs typeface="+mn-cs"/>
                        </a:rPr>
                        <a:t>Dynamic</a:t>
                      </a:r>
                      <a:r>
                        <a:rPr lang="en-US" sz="1800" b="1" i="0" kern="1200" baseline="0" dirty="0" smtClean="0">
                          <a:solidFill>
                            <a:srgbClr val="00FF00"/>
                          </a:solidFill>
                          <a:effectLst/>
                          <a:latin typeface="+mn-lt"/>
                          <a:ea typeface="+mn-ea"/>
                          <a:cs typeface="+mn-cs"/>
                        </a:rPr>
                        <a:t> Time warping (DTW)</a:t>
                      </a:r>
                    </a:p>
                    <a:p>
                      <a:pPr marL="285750" indent="-285750">
                        <a:buFont typeface="Arial" panose="020B0604020202020204" pitchFamily="34" charset="0"/>
                        <a:buChar char="•"/>
                      </a:pPr>
                      <a:r>
                        <a:rPr lang="en-US" sz="1800" b="1" dirty="0" smtClean="0">
                          <a:solidFill>
                            <a:srgbClr val="00FF00"/>
                          </a:solidFill>
                        </a:rPr>
                        <a:t>Multi</a:t>
                      </a:r>
                      <a:r>
                        <a:rPr lang="en-US" sz="1800" b="1" baseline="0" dirty="0" smtClean="0">
                          <a:solidFill>
                            <a:srgbClr val="00FF00"/>
                          </a:solidFill>
                        </a:rPr>
                        <a:t>- Dimensional DTW</a:t>
                      </a:r>
                      <a:r>
                        <a:rPr lang="en-US" sz="1800" b="1" dirty="0" smtClean="0">
                          <a:solidFill>
                            <a:srgbClr val="00FF00"/>
                          </a:solidFill>
                        </a:rPr>
                        <a:t/>
                      </a:r>
                      <a:br>
                        <a:rPr lang="en-US" sz="1800" b="1" dirty="0" smtClean="0">
                          <a:solidFill>
                            <a:srgbClr val="00FF00"/>
                          </a:solidFill>
                        </a:rPr>
                      </a:b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54017860"/>
                  </a:ext>
                </a:extLst>
              </a:tr>
              <a:tr h="370840">
                <a:tc>
                  <a:txBody>
                    <a:bodyPr/>
                    <a:lstStyle/>
                    <a:p>
                      <a:pPr algn="ctr"/>
                      <a:r>
                        <a:rPr lang="en-US" sz="2200" b="1" dirty="0" smtClean="0">
                          <a:solidFill>
                            <a:srgbClr val="00FF00"/>
                          </a:solidFill>
                        </a:rPr>
                        <a:t>Accuracy</a:t>
                      </a:r>
                      <a:r>
                        <a:rPr lang="en-US" sz="2200" b="1" baseline="0" dirty="0" smtClean="0">
                          <a:solidFill>
                            <a:srgbClr val="00FF00"/>
                          </a:solidFill>
                        </a:rPr>
                        <a:t> </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r>
                        <a:rPr lang="en-US" sz="1800" b="1" baseline="0" dirty="0" smtClean="0">
                          <a:solidFill>
                            <a:srgbClr val="00FF00"/>
                          </a:solidFill>
                        </a:rPr>
                        <a:t>     72%</a:t>
                      </a: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7099474"/>
                  </a:ext>
                </a:extLst>
              </a:tr>
            </a:tbl>
          </a:graphicData>
        </a:graphic>
      </p:graphicFrame>
    </p:spTree>
    <p:extLst>
      <p:ext uri="{BB962C8B-B14F-4D97-AF65-F5344CB8AC3E}">
        <p14:creationId xmlns:p14="http://schemas.microsoft.com/office/powerpoint/2010/main" val="11248317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00FF00">
              <a:alpha val="42000"/>
            </a:srgbClr>
          </a:solidFill>
          <a:ln w="9525" cap="flat">
            <a:solidFill>
              <a:srgbClr val="00FF00">
                <a:alpha val="0"/>
              </a:srgbClr>
            </a:solidFill>
            <a:prstDash val="solid"/>
            <a:miter/>
          </a:ln>
          <a:effectLst>
            <a:glow rad="1905000">
              <a:schemeClr val="accent1">
                <a:alpha val="0"/>
              </a:schemeClr>
            </a:glow>
          </a:effectLst>
        </p:spPr>
        <p:txBody>
          <a:bodyPr rtlCol="0" anchor="ctr"/>
          <a:lstStyle/>
          <a:p>
            <a:endParaRPr lang="en-US"/>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smtClean="0">
                <a:solidFill>
                  <a:srgbClr val="00FF00"/>
                </a:solidFill>
                <a:cs typeface="Arial" pitchFamily="34" charset="0"/>
              </a:rPr>
              <a:t>Group Members</a:t>
            </a:r>
            <a:endParaRPr lang="ko-KR" altLang="en-US" sz="5400" dirty="0">
              <a:solidFill>
                <a:srgbClr val="00FF00"/>
              </a:solidFill>
              <a:cs typeface="Arial" pitchFamily="34" charset="0"/>
            </a:endParaRPr>
          </a:p>
        </p:txBody>
      </p:sp>
      <p:grpSp>
        <p:nvGrpSpPr>
          <p:cNvPr id="3" name="Group 2"/>
          <p:cNvGrpSpPr/>
          <p:nvPr/>
        </p:nvGrpSpPr>
        <p:grpSpPr>
          <a:xfrm>
            <a:off x="1680768" y="1706975"/>
            <a:ext cx="5960552" cy="4443022"/>
            <a:chOff x="1680768" y="1706975"/>
            <a:chExt cx="5960552" cy="4443022"/>
          </a:xfrm>
        </p:grpSpPr>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83988" cy="1038089"/>
              <a:chOff x="1848112" y="1575921"/>
              <a:chExt cx="5383988" cy="1038089"/>
            </a:xfrm>
          </p:grpSpPr>
          <p:sp>
            <p:nvSpPr>
              <p:cNvPr id="8" name="TextBox 7"/>
              <p:cNvSpPr txBox="1"/>
              <p:nvPr/>
            </p:nvSpPr>
            <p:spPr>
              <a:xfrm>
                <a:off x="2724408" y="2213900"/>
                <a:ext cx="4507692" cy="400110"/>
              </a:xfrm>
              <a:prstGeom prst="rect">
                <a:avLst/>
              </a:prstGeom>
              <a:noFill/>
            </p:spPr>
            <p:txBody>
              <a:bodyPr wrap="square" rtlCol="0">
                <a:spAutoFit/>
              </a:bodyPr>
              <a:lstStyle/>
              <a:p>
                <a:r>
                  <a:rPr lang="en-US" altLang="ko-KR" sz="2000" dirty="0" smtClean="0">
                    <a:solidFill>
                      <a:schemeClr val="bg1"/>
                    </a:solidFill>
                    <a:cs typeface="Arial" pitchFamily="34" charset="0"/>
                  </a:rPr>
                  <a:t>ID : 1620424042</a:t>
                </a:r>
                <a:endParaRPr lang="en-US" altLang="ko-KR" sz="1200" dirty="0">
                  <a:solidFill>
                    <a:schemeClr val="bg1"/>
                  </a:solidFill>
                  <a:cs typeface="Arial" pitchFamily="34" charset="0"/>
                </a:endParaRPr>
              </a:p>
            </p:txBody>
          </p:sp>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GB" altLang="ko-KR" sz="2700" b="1" dirty="0" smtClean="0">
                    <a:solidFill>
                      <a:srgbClr val="00FF00"/>
                    </a:solidFill>
                    <a:cs typeface="Arial" pitchFamily="34" charset="0"/>
                  </a:rPr>
                  <a:t>Faria Karim </a:t>
                </a:r>
                <a:r>
                  <a:rPr lang="en-GB" altLang="ko-KR" sz="2700" b="1" dirty="0" err="1" smtClean="0">
                    <a:solidFill>
                      <a:srgbClr val="00FF00"/>
                    </a:solidFill>
                    <a:cs typeface="Arial" pitchFamily="34" charset="0"/>
                  </a:rPr>
                  <a:t>Porna</a:t>
                </a:r>
                <a:endParaRPr lang="ko-KR" altLang="en-US" sz="2700" b="1" dirty="0">
                  <a:solidFill>
                    <a:srgbClr val="00FF00"/>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rgbClr val="00FF00"/>
                    </a:solidFill>
                    <a:cs typeface="Arial" pitchFamily="34" charset="0"/>
                  </a:rPr>
                  <a:t>01</a:t>
                </a:r>
                <a:endParaRPr lang="ko-KR" altLang="en-US" sz="4400" b="1" dirty="0">
                  <a:solidFill>
                    <a:srgbClr val="00FF00"/>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80768" y="2841953"/>
              <a:ext cx="5383988" cy="1038089"/>
              <a:chOff x="1848112" y="1575921"/>
              <a:chExt cx="5383988" cy="1038089"/>
            </a:xfrm>
          </p:grpSpPr>
          <p:sp>
            <p:nvSpPr>
              <p:cNvPr id="18" name="TextBox 17">
                <a:extLst>
                  <a:ext uri="{FF2B5EF4-FFF2-40B4-BE49-F238E27FC236}">
                    <a16:creationId xmlns:a16="http://schemas.microsoft.com/office/drawing/2014/main" id="{4C6F8FA6-DB08-4060-9832-77D337D2BF55}"/>
                  </a:ext>
                </a:extLst>
              </p:cNvPr>
              <p:cNvSpPr txBox="1"/>
              <p:nvPr/>
            </p:nvSpPr>
            <p:spPr>
              <a:xfrm>
                <a:off x="2724408" y="2213900"/>
                <a:ext cx="4507692" cy="400110"/>
              </a:xfrm>
              <a:prstGeom prst="rect">
                <a:avLst/>
              </a:prstGeom>
              <a:noFill/>
            </p:spPr>
            <p:txBody>
              <a:bodyPr wrap="square" rtlCol="0">
                <a:spAutoFit/>
              </a:bodyPr>
              <a:lstStyle/>
              <a:p>
                <a:r>
                  <a:rPr lang="en-US" altLang="ko-KR" sz="2000" dirty="0" smtClean="0">
                    <a:solidFill>
                      <a:schemeClr val="bg1"/>
                    </a:solidFill>
                    <a:cs typeface="Arial" pitchFamily="34" charset="0"/>
                  </a:rPr>
                  <a:t>ID : 1530862642</a:t>
                </a:r>
                <a:endParaRPr lang="en-US" altLang="ko-KR" sz="2000" dirty="0">
                  <a:solidFill>
                    <a:schemeClr val="bg1"/>
                  </a:solidFill>
                  <a:cs typeface="Arial" pitchFamily="34" charset="0"/>
                </a:endParaRPr>
              </a:p>
            </p:txBody>
          </p:sp>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err="1" smtClean="0">
                    <a:solidFill>
                      <a:srgbClr val="00FF00"/>
                    </a:solidFill>
                    <a:cs typeface="Arial" pitchFamily="34" charset="0"/>
                  </a:rPr>
                  <a:t>Nazmul</a:t>
                </a:r>
                <a:r>
                  <a:rPr lang="en-US" altLang="ko-KR" sz="2700" b="1" dirty="0" smtClean="0">
                    <a:solidFill>
                      <a:srgbClr val="00FF00"/>
                    </a:solidFill>
                    <a:cs typeface="Arial" pitchFamily="34" charset="0"/>
                  </a:rPr>
                  <a:t> </a:t>
                </a:r>
                <a:r>
                  <a:rPr lang="en-US" altLang="ko-KR" sz="2700" b="1" dirty="0" err="1" smtClean="0">
                    <a:solidFill>
                      <a:srgbClr val="00FF00"/>
                    </a:solidFill>
                    <a:cs typeface="Arial" pitchFamily="34" charset="0"/>
                  </a:rPr>
                  <a:t>Hauqe</a:t>
                </a:r>
                <a:endParaRPr lang="en-US" altLang="ko-KR" sz="2700" b="1" dirty="0">
                  <a:solidFill>
                    <a:srgbClr val="00FF00"/>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rgbClr val="00FF00"/>
                    </a:solidFill>
                    <a:cs typeface="Arial" pitchFamily="34" charset="0"/>
                  </a:rPr>
                  <a:t>02</a:t>
                </a:r>
                <a:endParaRPr lang="ko-KR" altLang="en-US" sz="4400" b="1" dirty="0">
                  <a:solidFill>
                    <a:srgbClr val="00FF00"/>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80768" y="3976931"/>
              <a:ext cx="5960552" cy="1038089"/>
              <a:chOff x="1848112" y="1575921"/>
              <a:chExt cx="5960552" cy="1038089"/>
            </a:xfrm>
          </p:grpSpPr>
          <p:sp>
            <p:nvSpPr>
              <p:cNvPr id="22" name="TextBox 21">
                <a:extLst>
                  <a:ext uri="{FF2B5EF4-FFF2-40B4-BE49-F238E27FC236}">
                    <a16:creationId xmlns:a16="http://schemas.microsoft.com/office/drawing/2014/main" id="{7DDE46A4-1F4F-419B-85C6-1ABD9A677D50}"/>
                  </a:ext>
                </a:extLst>
              </p:cNvPr>
              <p:cNvSpPr txBox="1"/>
              <p:nvPr/>
            </p:nvSpPr>
            <p:spPr>
              <a:xfrm>
                <a:off x="2724408" y="2213900"/>
                <a:ext cx="4507692" cy="400110"/>
              </a:xfrm>
              <a:prstGeom prst="rect">
                <a:avLst/>
              </a:prstGeom>
              <a:noFill/>
            </p:spPr>
            <p:txBody>
              <a:bodyPr wrap="square" rtlCol="0">
                <a:spAutoFit/>
              </a:bodyPr>
              <a:lstStyle/>
              <a:p>
                <a:r>
                  <a:rPr lang="en-US" altLang="ko-KR" sz="2000" dirty="0" smtClean="0">
                    <a:solidFill>
                      <a:schemeClr val="bg1"/>
                    </a:solidFill>
                    <a:cs typeface="Arial" pitchFamily="34" charset="0"/>
                  </a:rPr>
                  <a:t>ID : </a:t>
                </a:r>
                <a:r>
                  <a:rPr lang="en-US" altLang="ko-KR" sz="2000" dirty="0">
                    <a:solidFill>
                      <a:schemeClr val="bg1"/>
                    </a:solidFill>
                    <a:cs typeface="Arial" pitchFamily="34" charset="0"/>
                  </a:rPr>
                  <a:t>1521643042</a:t>
                </a:r>
                <a:r>
                  <a:rPr lang="en-US" altLang="ko-KR" sz="1200" dirty="0" smtClean="0">
                    <a:solidFill>
                      <a:schemeClr val="tx1">
                        <a:lumMod val="75000"/>
                        <a:lumOff val="25000"/>
                      </a:schemeClr>
                    </a:solidFill>
                    <a:ea typeface="FZShuTi" pitchFamily="2" charset="-122"/>
                    <a:cs typeface="Arial" pitchFamily="34" charset="0"/>
                  </a:rPr>
                  <a:t>.</a:t>
                </a:r>
                <a:endParaRPr lang="en-US" altLang="ko-KR"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5102728" cy="507831"/>
              </a:xfrm>
              <a:prstGeom prst="rect">
                <a:avLst/>
              </a:prstGeom>
              <a:noFill/>
            </p:spPr>
            <p:txBody>
              <a:bodyPr wrap="square" lIns="108000" rIns="108000" rtlCol="0">
                <a:spAutoFit/>
              </a:bodyPr>
              <a:lstStyle/>
              <a:p>
                <a:r>
                  <a:rPr lang="en-US" altLang="ko-KR" sz="2700" b="1" dirty="0">
                    <a:solidFill>
                      <a:srgbClr val="00FF00"/>
                    </a:solidFill>
                    <a:cs typeface="Arial" pitchFamily="34" charset="0"/>
                  </a:rPr>
                  <a:t>Md. </a:t>
                </a:r>
                <a:r>
                  <a:rPr lang="en-US" altLang="ko-KR" sz="2700" b="1" dirty="0" err="1">
                    <a:solidFill>
                      <a:srgbClr val="00FF00"/>
                    </a:solidFill>
                    <a:cs typeface="Arial" pitchFamily="34" charset="0"/>
                  </a:rPr>
                  <a:t>Sazzad</a:t>
                </a:r>
                <a:r>
                  <a:rPr lang="en-US" altLang="ko-KR" sz="2700" b="1" dirty="0">
                    <a:solidFill>
                      <a:srgbClr val="00FF00"/>
                    </a:solidFill>
                    <a:cs typeface="Arial" pitchFamily="34" charset="0"/>
                  </a:rPr>
                  <a:t> Hossain </a:t>
                </a:r>
                <a:r>
                  <a:rPr lang="en-US" altLang="ko-KR" sz="2700" b="1" dirty="0" err="1">
                    <a:solidFill>
                      <a:srgbClr val="00FF00"/>
                    </a:solidFill>
                    <a:cs typeface="Arial" pitchFamily="34" charset="0"/>
                  </a:rPr>
                  <a:t>Bhuiyan</a:t>
                </a:r>
                <a:endParaRPr lang="ko-KR" altLang="en-US" sz="2700" b="1" dirty="0">
                  <a:solidFill>
                    <a:srgbClr val="00FF00"/>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rgbClr val="00FF00"/>
                    </a:solidFill>
                    <a:cs typeface="Arial" pitchFamily="34" charset="0"/>
                  </a:rPr>
                  <a:t>03</a:t>
                </a:r>
                <a:endParaRPr lang="ko-KR" altLang="en-US" sz="4400" b="1" dirty="0">
                  <a:solidFill>
                    <a:srgbClr val="00FF00"/>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80768" y="5111908"/>
              <a:ext cx="5383988" cy="1038089"/>
              <a:chOff x="1848112" y="1575921"/>
              <a:chExt cx="5383988" cy="1038089"/>
            </a:xfrm>
          </p:grpSpPr>
          <p:sp>
            <p:nvSpPr>
              <p:cNvPr id="26" name="TextBox 25">
                <a:extLst>
                  <a:ext uri="{FF2B5EF4-FFF2-40B4-BE49-F238E27FC236}">
                    <a16:creationId xmlns:a16="http://schemas.microsoft.com/office/drawing/2014/main" id="{1D9D096A-3B24-4BB9-A2CC-E0717D579571}"/>
                  </a:ext>
                </a:extLst>
              </p:cNvPr>
              <p:cNvSpPr txBox="1"/>
              <p:nvPr/>
            </p:nvSpPr>
            <p:spPr>
              <a:xfrm>
                <a:off x="2724408" y="2213900"/>
                <a:ext cx="4507692" cy="400110"/>
              </a:xfrm>
              <a:prstGeom prst="rect">
                <a:avLst/>
              </a:prstGeom>
              <a:noFill/>
            </p:spPr>
            <p:txBody>
              <a:bodyPr wrap="square" rtlCol="0">
                <a:spAutoFit/>
              </a:bodyPr>
              <a:lstStyle/>
              <a:p>
                <a:r>
                  <a:rPr lang="en-US" altLang="ko-KR" sz="2000" dirty="0" smtClean="0">
                    <a:solidFill>
                      <a:schemeClr val="bg1"/>
                    </a:solidFill>
                    <a:cs typeface="Arial" pitchFamily="34" charset="0"/>
                  </a:rPr>
                  <a:t>ID : </a:t>
                </a:r>
                <a:r>
                  <a:rPr lang="en-US" altLang="ko-KR" sz="2000" dirty="0">
                    <a:solidFill>
                      <a:schemeClr val="bg1"/>
                    </a:solidFill>
                    <a:cs typeface="Arial" pitchFamily="34" charset="0"/>
                  </a:rPr>
                  <a:t>1522085642</a:t>
                </a:r>
                <a:r>
                  <a:rPr lang="en-US" altLang="ko-KR" sz="1200" dirty="0" smtClean="0">
                    <a:solidFill>
                      <a:schemeClr val="tx1">
                        <a:lumMod val="75000"/>
                        <a:lumOff val="25000"/>
                      </a:schemeClr>
                    </a:solidFill>
                    <a:ea typeface="FZShuTi" pitchFamily="2" charset="-122"/>
                    <a:cs typeface="Arial" pitchFamily="34" charset="0"/>
                  </a:rPr>
                  <a:t>.</a:t>
                </a:r>
                <a:endParaRPr lang="en-US" altLang="ko-KR"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GB" altLang="ko-KR" sz="2700" b="1" dirty="0" smtClean="0">
                    <a:solidFill>
                      <a:srgbClr val="00FF00"/>
                    </a:solidFill>
                    <a:cs typeface="Arial" pitchFamily="34" charset="0"/>
                  </a:rPr>
                  <a:t>Hira</a:t>
                </a:r>
                <a:endParaRPr lang="ko-KR" altLang="en-US" sz="2700" b="1" dirty="0">
                  <a:solidFill>
                    <a:srgbClr val="00FF00"/>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rgbClr val="00FF00"/>
                    </a:solidFill>
                    <a:cs typeface="Arial" pitchFamily="34" charset="0"/>
                  </a:rPr>
                  <a:t>04</a:t>
                </a:r>
                <a:endParaRPr lang="ko-KR" altLang="en-US" sz="4400" b="1" dirty="0">
                  <a:solidFill>
                    <a:srgbClr val="00FF00"/>
                  </a:solidFill>
                  <a:cs typeface="Arial" pitchFamily="34" charset="0"/>
                </a:endParaRPr>
              </a:p>
            </p:txBody>
          </p:sp>
        </p:grpSp>
      </p:grpSp>
      <p:pic>
        <p:nvPicPr>
          <p:cNvPr id="191" name="Graphic 3">
            <a:extLst>
              <a:ext uri="{FF2B5EF4-FFF2-40B4-BE49-F238E27FC236}">
                <a16:creationId xmlns:a16="http://schemas.microsoft.com/office/drawing/2014/main" id="{C2190742-A387-4D30-AB2F-8032059C347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96DAC541-7B7A-43D3-8B79-37D633B846F1}">
                <asvg:svgBlip xmlns="" xmlns:asvg="http://schemas.microsoft.com/office/drawing/2016/SVG/main" r:embed="rId4"/>
              </a:ext>
            </a:extLst>
          </a:blip>
          <a:stretch>
            <a:fillRect/>
          </a:stretch>
        </p:blipFill>
        <p:spPr>
          <a:xfrm>
            <a:off x="8196648" y="2231175"/>
            <a:ext cx="2616290" cy="2396742"/>
          </a:xfrm>
          <a:prstGeom prst="rect">
            <a:avLst/>
          </a:prstGeom>
          <a:solidFill>
            <a:srgbClr val="00FF00">
              <a:alpha val="0"/>
            </a:srgbClr>
          </a:solidFill>
          <a:effectLst>
            <a:glow rad="101600">
              <a:srgbClr val="00FF00">
                <a:alpha val="40000"/>
              </a:srgbClr>
            </a:glow>
          </a:effectLst>
        </p:spPr>
      </p:pic>
    </p:spTree>
    <p:extLst>
      <p:ext uri="{BB962C8B-B14F-4D97-AF65-F5344CB8AC3E}">
        <p14:creationId xmlns:p14="http://schemas.microsoft.com/office/powerpoint/2010/main" val="10921995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500" tmFilter="0, 0; .2, .5; .8, .5; 1, 0"/>
                                        <p:tgtEl>
                                          <p:spTgt spid="191"/>
                                        </p:tgtEl>
                                      </p:cBhvr>
                                    </p:animEffect>
                                    <p:animScale>
                                      <p:cBhvr>
                                        <p:cTn id="7" dur="250" autoRev="1" fill="hold"/>
                                        <p:tgtEl>
                                          <p:spTgt spid="19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l="73694"/>
          <a:stretch/>
        </p:blipFill>
        <p:spPr>
          <a:xfrm>
            <a:off x="-39189" y="0"/>
            <a:ext cx="2286000" cy="6856039"/>
          </a:xfrm>
          <a:prstGeom prst="rect">
            <a:avLst/>
          </a:prstGeom>
        </p:spPr>
      </p:pic>
      <p:sp>
        <p:nvSpPr>
          <p:cNvPr id="8" name="TextBox 7">
            <a:extLst>
              <a:ext uri="{FF2B5EF4-FFF2-40B4-BE49-F238E27FC236}">
                <a16:creationId xmlns:a16="http://schemas.microsoft.com/office/drawing/2014/main" id="{C3406489-5597-43A4-B42F-CCC9FE8B833A}"/>
              </a:ext>
            </a:extLst>
          </p:cNvPr>
          <p:cNvSpPr txBox="1"/>
          <p:nvPr/>
        </p:nvSpPr>
        <p:spPr>
          <a:xfrm>
            <a:off x="2686638" y="125120"/>
            <a:ext cx="8090219" cy="738664"/>
          </a:xfrm>
          <a:prstGeom prst="rect">
            <a:avLst/>
          </a:prstGeom>
          <a:solidFill>
            <a:srgbClr val="00FF00"/>
          </a:solidFill>
        </p:spPr>
        <p:txBody>
          <a:bodyPr wrap="square" lIns="36000" tIns="0" rIns="36000" bIns="0" rtlCol="0">
            <a:spAutoFit/>
          </a:bodyPr>
          <a:lstStyle/>
          <a:p>
            <a:pPr lvl="0" algn="ctr">
              <a:defRPr/>
            </a:pPr>
            <a:r>
              <a:rPr lang="en-US" sz="2400" b="1" dirty="0"/>
              <a:t>L</a:t>
            </a:r>
            <a:r>
              <a:rPr lang="en-US" sz="2400" b="1" dirty="0" smtClean="0"/>
              <a:t>ip geometry feature extraction using skin color filter, border following and convex hull</a:t>
            </a:r>
            <a:endParaRPr kumimoji="0" lang="en-US" sz="2400" b="0" i="0" u="none" strike="noStrike" kern="1200" cap="none" spc="0" normalizeH="0" baseline="0" noProof="0" dirty="0">
              <a:ln>
                <a:noFill/>
              </a:ln>
              <a:solidFill>
                <a:prstClr val="black"/>
              </a:solidFill>
              <a:effectLst/>
              <a:uLnTx/>
              <a:uFillTx/>
              <a:latin typeface="Arial"/>
              <a:ea typeface="Arial Unicode MS"/>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639" y="1330639"/>
            <a:ext cx="4665330" cy="3366732"/>
          </a:xfrm>
          <a:prstGeom prst="rect">
            <a:avLst/>
          </a:prstGeom>
        </p:spPr>
      </p:pic>
      <p:sp>
        <p:nvSpPr>
          <p:cNvPr id="10" name="TextBox 9"/>
          <p:cNvSpPr txBox="1"/>
          <p:nvPr/>
        </p:nvSpPr>
        <p:spPr>
          <a:xfrm>
            <a:off x="8020595" y="2114397"/>
            <a:ext cx="3825041" cy="369332"/>
          </a:xfrm>
          <a:prstGeom prst="rect">
            <a:avLst/>
          </a:prstGeom>
          <a:solidFill>
            <a:schemeClr val="bg1"/>
          </a:solidFill>
        </p:spPr>
        <p:txBody>
          <a:bodyPr wrap="square" rtlCol="0">
            <a:spAutoFit/>
          </a:bodyPr>
          <a:lstStyle/>
          <a:p>
            <a:r>
              <a:rPr lang="en-US" b="1" dirty="0" smtClean="0">
                <a:solidFill>
                  <a:srgbClr val="00FF00"/>
                </a:solidFill>
              </a:rPr>
              <a:t>Main purpose of the thesis paper </a:t>
            </a:r>
            <a:endParaRPr lang="en-US" b="1" dirty="0">
              <a:solidFill>
                <a:srgbClr val="00FF00"/>
              </a:solidFill>
            </a:endParaRPr>
          </a:p>
        </p:txBody>
      </p:sp>
      <p:cxnSp>
        <p:nvCxnSpPr>
          <p:cNvPr id="11" name="Straight Arrow Connector 10"/>
          <p:cNvCxnSpPr/>
          <p:nvPr/>
        </p:nvCxnSpPr>
        <p:spPr>
          <a:xfrm flipH="1">
            <a:off x="7351969" y="2299063"/>
            <a:ext cx="577185"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322721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l="73694"/>
          <a:stretch/>
        </p:blipFill>
        <p:spPr>
          <a:xfrm>
            <a:off x="-39189" y="0"/>
            <a:ext cx="2286000" cy="6856039"/>
          </a:xfrm>
          <a:prstGeom prst="rect">
            <a:avLst/>
          </a:prstGeom>
        </p:spPr>
      </p:pic>
      <p:sp>
        <p:nvSpPr>
          <p:cNvPr id="8" name="TextBox 7">
            <a:extLst>
              <a:ext uri="{FF2B5EF4-FFF2-40B4-BE49-F238E27FC236}">
                <a16:creationId xmlns:a16="http://schemas.microsoft.com/office/drawing/2014/main" id="{C3406489-5597-43A4-B42F-CCC9FE8B833A}"/>
              </a:ext>
            </a:extLst>
          </p:cNvPr>
          <p:cNvSpPr txBox="1"/>
          <p:nvPr/>
        </p:nvSpPr>
        <p:spPr>
          <a:xfrm>
            <a:off x="3660068" y="227969"/>
            <a:ext cx="5808784" cy="369332"/>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Arial"/>
                <a:ea typeface="Arial Unicode MS"/>
              </a:rPr>
              <a:t>Face</a:t>
            </a:r>
            <a:r>
              <a:rPr kumimoji="0" lang="en-US" sz="2400" b="1" i="0" u="none" strike="noStrike" kern="1200" cap="none" spc="0" normalizeH="0" noProof="0" dirty="0" smtClean="0">
                <a:ln>
                  <a:noFill/>
                </a:ln>
                <a:solidFill>
                  <a:prstClr val="black"/>
                </a:solidFill>
                <a:effectLst/>
                <a:uLnTx/>
                <a:uFillTx/>
                <a:latin typeface="Arial"/>
                <a:ea typeface="Arial Unicode MS"/>
              </a:rPr>
              <a:t> and Mouth</a:t>
            </a:r>
            <a:r>
              <a:rPr lang="en-US" sz="2400" b="1" dirty="0" smtClean="0">
                <a:solidFill>
                  <a:prstClr val="black"/>
                </a:solidFill>
                <a:latin typeface="Arial"/>
                <a:ea typeface="Arial Unicode MS"/>
              </a:rPr>
              <a:t> Detection</a:t>
            </a:r>
            <a:endParaRPr kumimoji="0" lang="en-US" sz="2400" b="1" i="0" u="none" strike="noStrike" kern="1200" cap="none" spc="0" normalizeH="0" baseline="0" noProof="0" dirty="0">
              <a:ln>
                <a:noFill/>
              </a:ln>
              <a:solidFill>
                <a:prstClr val="black"/>
              </a:solidFill>
              <a:effectLst/>
              <a:uLnTx/>
              <a:uFillTx/>
              <a:latin typeface="Arial"/>
              <a:ea typeface="Arial Unicode MS"/>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811" y="962825"/>
            <a:ext cx="4441867" cy="2133738"/>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958732480"/>
              </p:ext>
            </p:extLst>
          </p:nvPr>
        </p:nvGraphicFramePr>
        <p:xfrm>
          <a:off x="7236821" y="1091015"/>
          <a:ext cx="4376057" cy="1877357"/>
        </p:xfrm>
        <a:graphic>
          <a:graphicData uri="http://schemas.openxmlformats.org/drawingml/2006/table">
            <a:tbl>
              <a:tblPr firstRow="1" bandRow="1">
                <a:solidFill>
                  <a:schemeClr val="tx1"/>
                </a:solidFill>
                <a:tableStyleId>{5C22544A-7EE6-4342-B048-85BDC9FD1C3A}</a:tableStyleId>
              </a:tblPr>
              <a:tblGrid>
                <a:gridCol w="4376057">
                  <a:extLst>
                    <a:ext uri="{9D8B030D-6E8A-4147-A177-3AD203B41FA5}">
                      <a16:colId xmlns:a16="http://schemas.microsoft.com/office/drawing/2014/main" val="4017610853"/>
                    </a:ext>
                  </a:extLst>
                </a:gridCol>
              </a:tblGrid>
              <a:tr h="1877357">
                <a:tc>
                  <a:txBody>
                    <a:bodyPr/>
                    <a:lstStyle/>
                    <a:p>
                      <a:pPr algn="ctr"/>
                      <a:r>
                        <a:rPr lang="en-US" sz="1400" b="1" i="0" kern="1200" dirty="0" smtClean="0">
                          <a:solidFill>
                            <a:srgbClr val="00FF00"/>
                          </a:solidFill>
                          <a:effectLst/>
                          <a:latin typeface="+mn-lt"/>
                          <a:ea typeface="+mn-ea"/>
                          <a:cs typeface="+mn-cs"/>
                        </a:rPr>
                        <a:t>A wide range of techniques are available for extracting the</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face and mouth region, such as template matching and</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motion detection.</a:t>
                      </a:r>
                      <a:r>
                        <a:rPr lang="en-US" sz="1400" b="1" dirty="0" smtClean="0">
                          <a:solidFill>
                            <a:srgbClr val="00FF00"/>
                          </a:solidFill>
                        </a:rPr>
                        <a:t> Here first detect</a:t>
                      </a:r>
                      <a:r>
                        <a:rPr lang="en-US" sz="1400" b="1" baseline="0" dirty="0" smtClean="0">
                          <a:solidFill>
                            <a:srgbClr val="00FF00"/>
                          </a:solidFill>
                        </a:rPr>
                        <a:t> a mouth and split it two part because lip always in lower part of the mouth and also a reason to avoid </a:t>
                      </a:r>
                      <a:r>
                        <a:rPr lang="en-US" sz="1400" b="1" i="0" kern="1200" dirty="0" smtClean="0">
                          <a:solidFill>
                            <a:srgbClr val="00FF00"/>
                          </a:solidFill>
                          <a:effectLst/>
                          <a:latin typeface="+mn-lt"/>
                          <a:ea typeface="+mn-ea"/>
                          <a:cs typeface="+mn-cs"/>
                        </a:rPr>
                        <a:t>the risk of false detection that can arise</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from the inadvertent classification of an eye as a mouth</a:t>
                      </a:r>
                      <a:r>
                        <a:rPr lang="en-US" sz="1400" b="1" dirty="0" smtClean="0">
                          <a:solidFill>
                            <a:srgbClr val="00FF00"/>
                          </a:solidFill>
                        </a:rPr>
                        <a:t> .</a:t>
                      </a:r>
                      <a:endParaRPr lang="en-US" b="1" dirty="0">
                        <a:solidFill>
                          <a:srgbClr val="00FF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523001606"/>
                  </a:ext>
                </a:extLst>
              </a:tr>
            </a:tbl>
          </a:graphicData>
        </a:graphic>
      </p:graphicFrame>
      <p:sp>
        <p:nvSpPr>
          <p:cNvPr id="11" name="TextBox 10">
            <a:extLst>
              <a:ext uri="{FF2B5EF4-FFF2-40B4-BE49-F238E27FC236}">
                <a16:creationId xmlns:a16="http://schemas.microsoft.com/office/drawing/2014/main" id="{C3406489-5597-43A4-B42F-CCC9FE8B833A}"/>
              </a:ext>
            </a:extLst>
          </p:cNvPr>
          <p:cNvSpPr txBox="1"/>
          <p:nvPr/>
        </p:nvSpPr>
        <p:spPr>
          <a:xfrm>
            <a:off x="3660068" y="3277421"/>
            <a:ext cx="5808784" cy="369332"/>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lang="en-US" sz="2400" b="1" dirty="0" smtClean="0">
                <a:solidFill>
                  <a:prstClr val="black"/>
                </a:solidFill>
                <a:latin typeface="Arial"/>
                <a:ea typeface="Arial Unicode MS"/>
              </a:rPr>
              <a:t>Lip Geometry feature extraction</a:t>
            </a:r>
            <a:endParaRPr kumimoji="0" lang="en-US" sz="2400" b="1" i="0" u="none" strike="noStrike" kern="1200" cap="none" spc="0" normalizeH="0" baseline="0" noProof="0" dirty="0">
              <a:ln>
                <a:noFill/>
              </a:ln>
              <a:solidFill>
                <a:prstClr val="black"/>
              </a:solidFill>
              <a:effectLst/>
              <a:uLnTx/>
              <a:uFillTx/>
              <a:latin typeface="Arial"/>
              <a:ea typeface="Arial Unicode MS"/>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6811" y="3950721"/>
            <a:ext cx="4572000" cy="2314597"/>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3729495389"/>
              </p:ext>
            </p:extLst>
          </p:nvPr>
        </p:nvGraphicFramePr>
        <p:xfrm>
          <a:off x="7236822" y="4083992"/>
          <a:ext cx="4376057" cy="2011680"/>
        </p:xfrm>
        <a:graphic>
          <a:graphicData uri="http://schemas.openxmlformats.org/drawingml/2006/table">
            <a:tbl>
              <a:tblPr firstRow="1" bandRow="1">
                <a:solidFill>
                  <a:schemeClr val="tx1"/>
                </a:solidFill>
                <a:tableStyleId>{5C22544A-7EE6-4342-B048-85BDC9FD1C3A}</a:tableStyleId>
              </a:tblPr>
              <a:tblGrid>
                <a:gridCol w="4376057">
                  <a:extLst>
                    <a:ext uri="{9D8B030D-6E8A-4147-A177-3AD203B41FA5}">
                      <a16:colId xmlns:a16="http://schemas.microsoft.com/office/drawing/2014/main" val="4017610853"/>
                    </a:ext>
                  </a:extLst>
                </a:gridCol>
              </a:tblGrid>
              <a:tr h="1826624">
                <a:tc>
                  <a:txBody>
                    <a:bodyPr/>
                    <a:lstStyle/>
                    <a:p>
                      <a:pPr algn="ctr"/>
                      <a:r>
                        <a:rPr lang="en-US" sz="1400" b="1" i="0" kern="1200" dirty="0" smtClean="0">
                          <a:solidFill>
                            <a:srgbClr val="00FF00"/>
                          </a:solidFill>
                          <a:effectLst/>
                          <a:latin typeface="+mn-lt"/>
                          <a:ea typeface="+mn-ea"/>
                          <a:cs typeface="+mn-cs"/>
                        </a:rPr>
                        <a:t>The segmented image containing the lip region is then</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converted to a binary format and contour extraction using</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border following is applied .When they</a:t>
                      </a:r>
                      <a:r>
                        <a:rPr lang="en-US" sz="1400" b="1" i="0" kern="1200" baseline="0" dirty="0" smtClean="0">
                          <a:solidFill>
                            <a:srgbClr val="00FF00"/>
                          </a:solidFill>
                          <a:effectLst/>
                          <a:latin typeface="+mn-lt"/>
                          <a:ea typeface="+mn-ea"/>
                          <a:cs typeface="+mn-cs"/>
                        </a:rPr>
                        <a:t> wanted</a:t>
                      </a:r>
                      <a:r>
                        <a:rPr lang="en-US" sz="1400" b="1" i="0" kern="1200" dirty="0" smtClean="0">
                          <a:solidFill>
                            <a:srgbClr val="00FF00"/>
                          </a:solidFill>
                          <a:effectLst/>
                          <a:latin typeface="+mn-lt"/>
                          <a:ea typeface="+mn-ea"/>
                          <a:cs typeface="+mn-cs"/>
                        </a:rPr>
                        <a:t> to represent the binary part into graph then that</a:t>
                      </a:r>
                      <a:r>
                        <a:rPr lang="en-US" sz="1400" b="1" i="0" kern="1200" baseline="0" dirty="0" smtClean="0">
                          <a:solidFill>
                            <a:srgbClr val="00FF00"/>
                          </a:solidFill>
                          <a:effectLst/>
                          <a:latin typeface="+mn-lt"/>
                          <a:ea typeface="+mn-ea"/>
                          <a:cs typeface="+mn-cs"/>
                        </a:rPr>
                        <a:t> will be a poor representation because there will a polyline without many intercepting portion to join all intercept and make a large shape need to apply convex hull process.</a:t>
                      </a:r>
                      <a:r>
                        <a:rPr lang="en-US" sz="1400" b="1" dirty="0" smtClean="0">
                          <a:solidFill>
                            <a:srgbClr val="00FF00"/>
                          </a:solidFill>
                        </a:rPr>
                        <a:t/>
                      </a:r>
                      <a:br>
                        <a:rPr lang="en-US" sz="1400" b="1" dirty="0" smtClean="0">
                          <a:solidFill>
                            <a:srgbClr val="00FF00"/>
                          </a:solidFill>
                        </a:rPr>
                      </a:br>
                      <a:endParaRPr lang="en-US" sz="1400" b="1" dirty="0">
                        <a:solidFill>
                          <a:srgbClr val="00FF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523001606"/>
                  </a:ext>
                </a:extLst>
              </a:tr>
            </a:tbl>
          </a:graphicData>
        </a:graphic>
      </p:graphicFrame>
    </p:spTree>
    <p:extLst>
      <p:ext uri="{BB962C8B-B14F-4D97-AF65-F5344CB8AC3E}">
        <p14:creationId xmlns:p14="http://schemas.microsoft.com/office/powerpoint/2010/main" val="15311934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l="73694"/>
          <a:stretch/>
        </p:blipFill>
        <p:spPr>
          <a:xfrm>
            <a:off x="-39189" y="0"/>
            <a:ext cx="2286000" cy="685603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8330" y="318621"/>
            <a:ext cx="3853543" cy="2334718"/>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287858207"/>
              </p:ext>
            </p:extLst>
          </p:nvPr>
        </p:nvGraphicFramePr>
        <p:xfrm>
          <a:off x="7210697" y="775821"/>
          <a:ext cx="4284617" cy="974601"/>
        </p:xfrm>
        <a:graphic>
          <a:graphicData uri="http://schemas.openxmlformats.org/drawingml/2006/table">
            <a:tbl>
              <a:tblPr firstRow="1" bandRow="1">
                <a:solidFill>
                  <a:schemeClr val="tx1"/>
                </a:solidFill>
                <a:tableStyleId>{5C22544A-7EE6-4342-B048-85BDC9FD1C3A}</a:tableStyleId>
              </a:tblPr>
              <a:tblGrid>
                <a:gridCol w="4284617">
                  <a:extLst>
                    <a:ext uri="{9D8B030D-6E8A-4147-A177-3AD203B41FA5}">
                      <a16:colId xmlns:a16="http://schemas.microsoft.com/office/drawing/2014/main" val="4017610853"/>
                    </a:ext>
                  </a:extLst>
                </a:gridCol>
              </a:tblGrid>
              <a:tr h="974601">
                <a:tc>
                  <a:txBody>
                    <a:bodyPr/>
                    <a:lstStyle/>
                    <a:p>
                      <a:pPr algn="ctr"/>
                      <a:r>
                        <a:rPr lang="en-US" sz="1600" b="1" dirty="0" smtClean="0">
                          <a:solidFill>
                            <a:srgbClr val="00FF00"/>
                          </a:solidFill>
                        </a:rPr>
                        <a:t>With</a:t>
                      </a:r>
                      <a:r>
                        <a:rPr lang="en-US" sz="1600" b="1" baseline="0" dirty="0" smtClean="0">
                          <a:solidFill>
                            <a:srgbClr val="00FF00"/>
                          </a:solidFill>
                        </a:rPr>
                        <a:t> applying border following and convex hull they have found a proper shape of a lip. </a:t>
                      </a:r>
                      <a:endParaRPr lang="en-US" sz="1600" b="1" dirty="0">
                        <a:solidFill>
                          <a:srgbClr val="00FF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523001606"/>
                  </a:ext>
                </a:extLst>
              </a:tr>
            </a:tbl>
          </a:graphicData>
        </a:graphic>
      </p:graphicFrame>
      <p:sp>
        <p:nvSpPr>
          <p:cNvPr id="10" name="TextBox 9">
            <a:extLst>
              <a:ext uri="{FF2B5EF4-FFF2-40B4-BE49-F238E27FC236}">
                <a16:creationId xmlns:a16="http://schemas.microsoft.com/office/drawing/2014/main" id="{C3406489-5597-43A4-B42F-CCC9FE8B833A}"/>
              </a:ext>
            </a:extLst>
          </p:cNvPr>
          <p:cNvSpPr txBox="1"/>
          <p:nvPr/>
        </p:nvSpPr>
        <p:spPr>
          <a:xfrm>
            <a:off x="4130331" y="2935576"/>
            <a:ext cx="5808784" cy="369332"/>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lang="en-US" sz="2400" dirty="0" smtClean="0">
                <a:solidFill>
                  <a:prstClr val="black"/>
                </a:solidFill>
                <a:latin typeface="Arial"/>
                <a:ea typeface="Arial Unicode MS"/>
              </a:rPr>
              <a:t>Comparison with state of the art</a:t>
            </a:r>
            <a:endParaRPr kumimoji="0" lang="en-US" sz="2400" b="0" i="0" u="none" strike="noStrike" kern="1200" cap="none" spc="0" normalizeH="0" baseline="0" noProof="0" dirty="0">
              <a:ln>
                <a:noFill/>
              </a:ln>
              <a:solidFill>
                <a:prstClr val="black"/>
              </a:solidFill>
              <a:effectLst/>
              <a:uLnTx/>
              <a:uFillTx/>
              <a:latin typeface="Arial"/>
              <a:ea typeface="Arial Unicode MS"/>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5771" y="3597112"/>
            <a:ext cx="4026102" cy="2972099"/>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1813230190"/>
              </p:ext>
            </p:extLst>
          </p:nvPr>
        </p:nvGraphicFramePr>
        <p:xfrm>
          <a:off x="7210697" y="3696401"/>
          <a:ext cx="4510248" cy="2926080"/>
        </p:xfrm>
        <a:graphic>
          <a:graphicData uri="http://schemas.openxmlformats.org/drawingml/2006/table">
            <a:tbl>
              <a:tblPr firstRow="1" bandRow="1">
                <a:solidFill>
                  <a:schemeClr val="tx1"/>
                </a:solidFill>
                <a:tableStyleId>{5C22544A-7EE6-4342-B048-85BDC9FD1C3A}</a:tableStyleId>
              </a:tblPr>
              <a:tblGrid>
                <a:gridCol w="4510248">
                  <a:extLst>
                    <a:ext uri="{9D8B030D-6E8A-4147-A177-3AD203B41FA5}">
                      <a16:colId xmlns:a16="http://schemas.microsoft.com/office/drawing/2014/main" val="4017610853"/>
                    </a:ext>
                  </a:extLst>
                </a:gridCol>
              </a:tblGrid>
              <a:tr h="2858955">
                <a:tc>
                  <a:txBody>
                    <a:bodyPr/>
                    <a:lstStyle/>
                    <a:p>
                      <a:pPr algn="ctr"/>
                      <a:r>
                        <a:rPr lang="en-US" sz="1400" b="1" i="0" kern="1200" dirty="0" smtClean="0">
                          <a:solidFill>
                            <a:srgbClr val="00FF00"/>
                          </a:solidFill>
                          <a:effectLst/>
                          <a:latin typeface="+mn-lt"/>
                          <a:ea typeface="+mn-ea"/>
                          <a:cs typeface="+mn-cs"/>
                        </a:rPr>
                        <a:t>In</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Fig. 6 using the</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binary lip image as input. It shows that the</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active contour technique was unable to convergence to a</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suitable lip shape</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despite using a wide range of parameters. The failure to converge is due to the external energy</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generated not being clearly confined within the region of</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the mouth. A further drawback of the active contour</a:t>
                      </a:r>
                      <a:br>
                        <a:rPr lang="en-US" sz="1400" b="1" i="0" kern="1200" dirty="0" smtClean="0">
                          <a:solidFill>
                            <a:srgbClr val="00FF00"/>
                          </a:solidFill>
                          <a:effectLst/>
                          <a:latin typeface="+mn-lt"/>
                          <a:ea typeface="+mn-ea"/>
                          <a:cs typeface="+mn-cs"/>
                        </a:rPr>
                      </a:br>
                      <a:r>
                        <a:rPr lang="en-US" sz="1400" b="1" i="0" kern="1200" dirty="0" smtClean="0">
                          <a:solidFill>
                            <a:srgbClr val="00FF00"/>
                          </a:solidFill>
                          <a:effectLst/>
                          <a:latin typeface="+mn-lt"/>
                          <a:ea typeface="+mn-ea"/>
                          <a:cs typeface="+mn-cs"/>
                        </a:rPr>
                        <a:t>method is the time it takes to convergence compared to the</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convex hull approach and the fact that the termination of</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the algorithm is highly dependent on the criteria set during</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evaluation.</a:t>
                      </a:r>
                      <a:r>
                        <a:rPr lang="en-US" sz="1400" b="1" dirty="0" smtClean="0">
                          <a:solidFill>
                            <a:srgbClr val="00FF00"/>
                          </a:solidFill>
                        </a:rPr>
                        <a:t> </a:t>
                      </a:r>
                      <a:r>
                        <a:rPr lang="en-US" sz="1400" dirty="0" smtClean="0"/>
                        <a:t/>
                      </a:r>
                      <a:br>
                        <a:rPr lang="en-US" sz="1400" dirty="0" smtClean="0"/>
                      </a:br>
                      <a:endParaRPr lang="en-US" b="1" dirty="0">
                        <a:solidFill>
                          <a:srgbClr val="00FF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523001606"/>
                  </a:ext>
                </a:extLst>
              </a:tr>
            </a:tbl>
          </a:graphicData>
        </a:graphic>
      </p:graphicFrame>
    </p:spTree>
    <p:extLst>
      <p:ext uri="{BB962C8B-B14F-4D97-AF65-F5344CB8AC3E}">
        <p14:creationId xmlns:p14="http://schemas.microsoft.com/office/powerpoint/2010/main" val="23467620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3" y="1222859"/>
            <a:ext cx="9337720" cy="4493538"/>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In this paper, t</a:t>
            </a:r>
            <a:r>
              <a:rPr lang="en-GB" altLang="ko-KR" sz="2200" b="1" dirty="0" smtClean="0">
                <a:solidFill>
                  <a:srgbClr val="00FF00"/>
                </a:solidFill>
                <a:cs typeface="Arial" pitchFamily="34" charset="0"/>
              </a:rPr>
              <a:t>hey </a:t>
            </a:r>
            <a:r>
              <a:rPr lang="en-GB" altLang="ko-KR" sz="2200" b="1" dirty="0">
                <a:solidFill>
                  <a:srgbClr val="00FF00"/>
                </a:solidFill>
                <a:cs typeface="Arial" pitchFamily="34" charset="0"/>
              </a:rPr>
              <a:t>have trained a CNN with images of a speaker’s mouth area in combination with phoneme labels, the CNN acquires multiple convolutional filters, used to extract visual features essential for recognizing </a:t>
            </a:r>
            <a:r>
              <a:rPr lang="en-GB" altLang="ko-KR" sz="2200" b="1" dirty="0" smtClean="0">
                <a:solidFill>
                  <a:srgbClr val="00FF00"/>
                </a:solidFill>
                <a:cs typeface="Arial" pitchFamily="34" charset="0"/>
              </a:rPr>
              <a:t>phonemes.</a:t>
            </a:r>
          </a:p>
          <a:p>
            <a:pPr lvl="0"/>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Their </a:t>
            </a:r>
            <a:r>
              <a:rPr lang="en-GB" altLang="ko-KR" sz="2200" b="1" dirty="0">
                <a:solidFill>
                  <a:srgbClr val="00FF00"/>
                </a:solidFill>
                <a:cs typeface="Arial" pitchFamily="34" charset="0"/>
              </a:rPr>
              <a:t>proposed system is evaluated on an audio-visual speech dataset which is comprised of 300 Japanese words with six different </a:t>
            </a:r>
            <a:r>
              <a:rPr lang="en-GB" altLang="ko-KR" sz="2200" b="1" dirty="0" smtClean="0">
                <a:solidFill>
                  <a:srgbClr val="00FF00"/>
                </a:solidFill>
                <a:cs typeface="Arial" pitchFamily="34" charset="0"/>
              </a:rPr>
              <a:t>speakers.</a:t>
            </a:r>
          </a:p>
          <a:p>
            <a:pPr marL="457200" lvl="0" indent="-457200">
              <a:buFont typeface="Wingdings" panose="05000000000000000000" pitchFamily="2" charset="2"/>
              <a:buChar char="v"/>
            </a:pP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r>
              <a:rPr lang="en-GB" altLang="ko-KR" sz="2200" b="1" dirty="0">
                <a:solidFill>
                  <a:srgbClr val="00FF00"/>
                </a:solidFill>
                <a:cs typeface="Arial" pitchFamily="34" charset="0"/>
              </a:rPr>
              <a:t>The average phoneme recognition performance is 58</a:t>
            </a:r>
            <a:r>
              <a:rPr lang="en-GB" altLang="ko-KR" sz="2200" b="1" dirty="0" smtClean="0">
                <a:solidFill>
                  <a:srgbClr val="00FF00"/>
                </a:solidFill>
                <a:cs typeface="Arial" pitchFamily="34" charset="0"/>
              </a:rPr>
              <a:t>%.</a:t>
            </a:r>
          </a:p>
          <a:p>
            <a:pPr marL="457200" lvl="0" indent="-457200">
              <a:buFont typeface="Wingdings" panose="05000000000000000000" pitchFamily="2" charset="2"/>
              <a:buChar char="v"/>
            </a:pP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The </a:t>
            </a:r>
            <a:r>
              <a:rPr lang="en-GB" altLang="ko-KR" sz="2200" b="1" dirty="0">
                <a:solidFill>
                  <a:srgbClr val="00FF00"/>
                </a:solidFill>
                <a:cs typeface="Arial" pitchFamily="34" charset="0"/>
              </a:rPr>
              <a:t>mean recognition rate for all vowels is 60-100%, whereas the mean recognition rate for all other phonemes is 20-80%.</a:t>
            </a: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369332"/>
          </a:xfrm>
          <a:prstGeom prst="rect">
            <a:avLst/>
          </a:prstGeom>
          <a:solidFill>
            <a:srgbClr val="00FF00"/>
          </a:solidFill>
        </p:spPr>
        <p:txBody>
          <a:bodyPr wrap="square" lIns="36000" tIns="0" rIns="36000" bIns="0" rtlCol="0">
            <a:spAutoFit/>
          </a:bodyPr>
          <a:lstStyle/>
          <a:p>
            <a:pPr lvl="0" algn="ctr">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lang="en-GB" sz="2400" b="1" dirty="0" err="1" smtClean="0">
                <a:solidFill>
                  <a:prstClr val="black"/>
                </a:solidFill>
              </a:rPr>
              <a:t>Lipreading</a:t>
            </a:r>
            <a:r>
              <a:rPr lang="en-GB" sz="2400" b="1" dirty="0" smtClean="0">
                <a:solidFill>
                  <a:prstClr val="black"/>
                </a:solidFill>
              </a:rPr>
              <a:t> </a:t>
            </a:r>
            <a:r>
              <a:rPr lang="en-GB" sz="2400" b="1" dirty="0">
                <a:solidFill>
                  <a:prstClr val="black"/>
                </a:solidFill>
              </a:rPr>
              <a:t>using convolutional neural network</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31156943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3" y="1222859"/>
            <a:ext cx="9337720" cy="4832092"/>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In this paper, feedforward and recurrent neural network layers (LSTM) are stacked to form a single structure which is trained by back-propagating error gradients through all the layers. The performance of such a stacked network was experimentally evaluated and compared to a SVM classifier using conventional computer vision features (</a:t>
            </a:r>
            <a:r>
              <a:rPr lang="en-GB" altLang="ko-KR" sz="2200" b="1" dirty="0" err="1">
                <a:solidFill>
                  <a:srgbClr val="00FF00"/>
                </a:solidFill>
                <a:cs typeface="Arial" pitchFamily="34" charset="0"/>
              </a:rPr>
              <a:t>Eigenlips</a:t>
            </a:r>
            <a:r>
              <a:rPr lang="en-GB" altLang="ko-KR" sz="2200" b="1" dirty="0">
                <a:solidFill>
                  <a:srgbClr val="00FF00"/>
                </a:solidFill>
                <a:cs typeface="Arial" pitchFamily="34" charset="0"/>
              </a:rPr>
              <a:t> and Histograms of Oriented Gradients). </a:t>
            </a:r>
            <a:endParaRPr lang="en-GB" altLang="ko-KR" sz="2200" b="1" dirty="0" smtClean="0">
              <a:solidFill>
                <a:srgbClr val="00FF00"/>
              </a:solidFill>
              <a:cs typeface="Arial" pitchFamily="34" charset="0"/>
            </a:endParaRPr>
          </a:p>
          <a:p>
            <a:pPr lvl="0"/>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They </a:t>
            </a:r>
            <a:r>
              <a:rPr lang="en-GB" altLang="ko-KR" sz="2200" b="1" dirty="0">
                <a:solidFill>
                  <a:srgbClr val="00FF00"/>
                </a:solidFill>
                <a:cs typeface="Arial" pitchFamily="34" charset="0"/>
              </a:rPr>
              <a:t>have used GRID corpus </a:t>
            </a:r>
            <a:r>
              <a:rPr lang="en-GB" altLang="ko-KR" sz="2200" b="1" dirty="0" smtClean="0">
                <a:solidFill>
                  <a:srgbClr val="00FF00"/>
                </a:solidFill>
                <a:cs typeface="Arial" pitchFamily="34" charset="0"/>
              </a:rPr>
              <a:t>dataset.</a:t>
            </a:r>
          </a:p>
          <a:p>
            <a:pPr lvl="0"/>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GB" altLang="ko-KR" sz="2200" b="1" dirty="0">
                <a:solidFill>
                  <a:srgbClr val="00FF00"/>
                </a:solidFill>
                <a:cs typeface="Arial" pitchFamily="34" charset="0"/>
              </a:rPr>
              <a:t>T</a:t>
            </a:r>
            <a:r>
              <a:rPr lang="en-GB" altLang="ko-KR" sz="2200" b="1" dirty="0" smtClean="0">
                <a:solidFill>
                  <a:srgbClr val="00FF00"/>
                </a:solidFill>
                <a:cs typeface="Arial" pitchFamily="34" charset="0"/>
              </a:rPr>
              <a:t>he </a:t>
            </a:r>
            <a:r>
              <a:rPr lang="en-GB" altLang="ko-KR" sz="2200" b="1" dirty="0">
                <a:solidFill>
                  <a:srgbClr val="00FF00"/>
                </a:solidFill>
                <a:cs typeface="Arial" pitchFamily="34" charset="0"/>
              </a:rPr>
              <a:t>accuracy on the letters is 69.8, the accuracy on the non-letter words is 93.4% . </a:t>
            </a:r>
            <a:endParaRPr lang="en-GB" altLang="ko-KR" sz="2200" b="1" dirty="0" smtClean="0">
              <a:solidFill>
                <a:srgbClr val="00FF00"/>
              </a:solidFill>
              <a:cs typeface="Arial" pitchFamily="34" charset="0"/>
            </a:endParaRPr>
          </a:p>
          <a:p>
            <a:pPr lvl="0"/>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The </a:t>
            </a:r>
            <a:r>
              <a:rPr lang="en-GB" altLang="ko-KR" sz="2200" b="1" dirty="0">
                <a:solidFill>
                  <a:srgbClr val="00FF00"/>
                </a:solidFill>
                <a:cs typeface="Arial" pitchFamily="34" charset="0"/>
              </a:rPr>
              <a:t>total accuracy is 82.0</a:t>
            </a:r>
            <a:r>
              <a:rPr lang="en-GB" altLang="ko-KR" sz="2200" b="1" dirty="0" smtClean="0">
                <a:solidFill>
                  <a:srgbClr val="00FF00"/>
                </a:solidFill>
                <a:cs typeface="Arial" pitchFamily="34" charset="0"/>
              </a:rPr>
              <a:t>%.</a:t>
            </a: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369332"/>
          </a:xfrm>
          <a:prstGeom prst="rect">
            <a:avLst/>
          </a:prstGeom>
          <a:solidFill>
            <a:srgbClr val="00FF00"/>
          </a:solidFill>
        </p:spPr>
        <p:txBody>
          <a:bodyPr wrap="square" lIns="36000" tIns="0" rIns="36000" bIns="0" rtlCol="0">
            <a:spAutoFit/>
          </a:bodyPr>
          <a:lstStyle/>
          <a:p>
            <a:pPr lvl="0" algn="ctr">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lang="en-GB" sz="2400" b="1" dirty="0" err="1">
                <a:solidFill>
                  <a:prstClr val="black"/>
                </a:solidFill>
              </a:rPr>
              <a:t>Lipreading</a:t>
            </a:r>
            <a:r>
              <a:rPr lang="en-GB" sz="2400" b="1" dirty="0">
                <a:solidFill>
                  <a:prstClr val="black"/>
                </a:solidFill>
              </a:rPr>
              <a:t> with long short-term memory</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33919552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3" y="1407525"/>
            <a:ext cx="9337720" cy="4154984"/>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Their visualisation experiments were carried out using a single deep </a:t>
            </a:r>
            <a:r>
              <a:rPr lang="en-GB" altLang="ko-KR" sz="2200" b="1" dirty="0" err="1" smtClean="0">
                <a:solidFill>
                  <a:srgbClr val="00FF00"/>
                </a:solidFill>
                <a:cs typeface="Arial" pitchFamily="34" charset="0"/>
              </a:rPr>
              <a:t>ConvNet</a:t>
            </a:r>
            <a:r>
              <a:rPr lang="en-GB" altLang="ko-KR" sz="2200" b="1" dirty="0" smtClean="0">
                <a:solidFill>
                  <a:srgbClr val="00FF00"/>
                </a:solidFill>
                <a:cs typeface="Arial" pitchFamily="34" charset="0"/>
              </a:rPr>
              <a:t>. Their </a:t>
            </a:r>
            <a:r>
              <a:rPr lang="en-GB" altLang="ko-KR" sz="2200" b="1" dirty="0">
                <a:solidFill>
                  <a:srgbClr val="00FF00"/>
                </a:solidFill>
                <a:cs typeface="Arial" pitchFamily="34" charset="0"/>
              </a:rPr>
              <a:t>weight layer configuration is: conv64-conv256-conv256-conv256-conv256-full4096-full4096-full1000, where </a:t>
            </a:r>
            <a:r>
              <a:rPr lang="en-GB" altLang="ko-KR" sz="2200" b="1" dirty="0" err="1">
                <a:solidFill>
                  <a:srgbClr val="00FF00"/>
                </a:solidFill>
                <a:cs typeface="Arial" pitchFamily="34" charset="0"/>
              </a:rPr>
              <a:t>convN</a:t>
            </a:r>
            <a:r>
              <a:rPr lang="en-GB" altLang="ko-KR" sz="2200" b="1" dirty="0">
                <a:solidFill>
                  <a:srgbClr val="00FF00"/>
                </a:solidFill>
                <a:cs typeface="Arial" pitchFamily="34" charset="0"/>
              </a:rPr>
              <a:t> denotes a convolutional layer with N filters, </a:t>
            </a:r>
            <a:r>
              <a:rPr lang="en-GB" altLang="ko-KR" sz="2200" b="1" dirty="0" err="1">
                <a:solidFill>
                  <a:srgbClr val="00FF00"/>
                </a:solidFill>
                <a:cs typeface="Arial" pitchFamily="34" charset="0"/>
              </a:rPr>
              <a:t>fullM</a:t>
            </a:r>
            <a:r>
              <a:rPr lang="en-GB" altLang="ko-KR" sz="2200" b="1" dirty="0">
                <a:solidFill>
                  <a:srgbClr val="00FF00"/>
                </a:solidFill>
                <a:cs typeface="Arial" pitchFamily="34" charset="0"/>
              </a:rPr>
              <a:t> – a fully-connected layer with M outputs. </a:t>
            </a: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They trained </a:t>
            </a:r>
            <a:r>
              <a:rPr lang="en-GB" altLang="ko-KR" sz="2200" b="1" dirty="0">
                <a:solidFill>
                  <a:srgbClr val="00FF00"/>
                </a:solidFill>
                <a:cs typeface="Arial" pitchFamily="34" charset="0"/>
              </a:rPr>
              <a:t>on the ILSVRC-2013 dataset, which includes 1.2M training images, labelled into 1000 classes.</a:t>
            </a: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On </a:t>
            </a:r>
            <a:r>
              <a:rPr lang="en-GB" altLang="ko-KR" sz="2200" b="1" dirty="0">
                <a:solidFill>
                  <a:srgbClr val="00FF00"/>
                </a:solidFill>
                <a:cs typeface="Arial" pitchFamily="34" charset="0"/>
              </a:rPr>
              <a:t>ILSVRC-2013 validation set, the network achieves the top-1/top-5 classification error of 39:7%=17:7%, which is slightly better than 40:7%/18:2%, reported in for a single </a:t>
            </a:r>
            <a:r>
              <a:rPr lang="en-GB" altLang="ko-KR" sz="2200" b="1" dirty="0" err="1">
                <a:solidFill>
                  <a:srgbClr val="00FF00"/>
                </a:solidFill>
                <a:cs typeface="Arial" pitchFamily="34" charset="0"/>
              </a:rPr>
              <a:t>ConvNet</a:t>
            </a:r>
            <a:r>
              <a:rPr lang="en-GB" altLang="ko-KR" sz="2200" b="1" dirty="0">
                <a:solidFill>
                  <a:srgbClr val="00FF00"/>
                </a:solidFill>
                <a:cs typeface="Arial" pitchFamily="34" charset="0"/>
              </a:rPr>
              <a:t>.</a:t>
            </a: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lvl="0" algn="ctr">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lang="en-GB" sz="2400" b="1" dirty="0" smtClean="0">
                <a:solidFill>
                  <a:prstClr val="black"/>
                </a:solidFill>
              </a:rPr>
              <a:t>Deep </a:t>
            </a:r>
            <a:r>
              <a:rPr lang="en-GB" sz="2400" b="1" dirty="0">
                <a:solidFill>
                  <a:prstClr val="black"/>
                </a:solidFill>
              </a:rPr>
              <a:t>inside convolutional networks: visualizing image classification models and saliency maps</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6561248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2" y="1407525"/>
            <a:ext cx="9504175" cy="3508653"/>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They proposed a novel visual feature extraction approach that connects the lip image to audio features efficiently, and the use of CBN’s increases robustness with respect to speech fluctuations caused by hearing </a:t>
            </a:r>
            <a:r>
              <a:rPr lang="en-GB" altLang="ko-KR" sz="2200" b="1" dirty="0" smtClean="0">
                <a:solidFill>
                  <a:srgbClr val="00FF00"/>
                </a:solidFill>
                <a:cs typeface="Arial" pitchFamily="34" charset="0"/>
              </a:rPr>
              <a:t>loss.</a:t>
            </a: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a:solidFill>
                  <a:srgbClr val="00FF00"/>
                </a:solidFill>
                <a:cs typeface="Arial" pitchFamily="34" charset="0"/>
              </a:rPr>
              <a:t>They have used utterances of one male person with hearing loss, where the text is the same as the ATR Japanese speech database </a:t>
            </a:r>
            <a:r>
              <a:rPr lang="en-GB" altLang="ko-KR" sz="2200" b="1" dirty="0" smtClean="0">
                <a:solidFill>
                  <a:srgbClr val="00FF00"/>
                </a:solidFill>
                <a:cs typeface="Arial" pitchFamily="34" charset="0"/>
              </a:rPr>
              <a:t>A-set where 2,620 words are used as training data, and 216 words as test data.</a:t>
            </a:r>
          </a:p>
          <a:p>
            <a:pPr marL="457200" lvl="0" indent="-457200">
              <a:buFont typeface="Wingdings" panose="05000000000000000000" pitchFamily="2" charset="2"/>
              <a:buChar char="v"/>
            </a:pPr>
            <a:endParaRPr lang="en-GB" altLang="ko-KR" sz="2400" b="1" dirty="0">
              <a:solidFill>
                <a:srgbClr val="00FF00"/>
              </a:solidFill>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lvl="0" algn="ctr">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lang="en-GB" sz="2400" b="1" dirty="0">
                <a:solidFill>
                  <a:prstClr val="black"/>
                </a:solidFill>
              </a:rPr>
              <a:t>Audio-visual speech recognition using bimodal-trained bottleneck features for a person with severe hearing loss</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2930224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2" y="1407525"/>
            <a:ext cx="9504175" cy="3139321"/>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smtClean="0">
                <a:solidFill>
                  <a:srgbClr val="00FF00"/>
                </a:solidFill>
                <a:cs typeface="Arial" pitchFamily="34" charset="0"/>
              </a:rPr>
              <a:t>Their </a:t>
            </a:r>
            <a:r>
              <a:rPr lang="en-GB" altLang="ko-KR" sz="2200" b="1" dirty="0">
                <a:solidFill>
                  <a:srgbClr val="00FF00"/>
                </a:solidFill>
                <a:cs typeface="Arial" pitchFamily="34" charset="0"/>
              </a:rPr>
              <a:t>proposed audio-visual feature outperforms the AV BNF I in the clean environment and SNR of 20dB, where the integrated features between the audio and the proposed visual bottleneck features improved 3.3% and 3.8% compared with the AV BNFs I, respectively. </a:t>
            </a: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However</a:t>
            </a:r>
            <a:r>
              <a:rPr lang="en-GB" altLang="ko-KR" sz="2200" b="1" dirty="0">
                <a:solidFill>
                  <a:srgbClr val="00FF00"/>
                </a:solidFill>
                <a:cs typeface="Arial" pitchFamily="34" charset="0"/>
              </a:rPr>
              <a:t>, at the SNRs of 10dB and 5dB, the integrated feature using their proposed feature could not improve the accuracy in comparison with that of the AV BNF I.</a:t>
            </a: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lvl="0" algn="ctr">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lang="en-GB" sz="2400" b="1" dirty="0">
                <a:solidFill>
                  <a:prstClr val="black"/>
                </a:solidFill>
              </a:rPr>
              <a:t>Audio-visual speech recognition using bimodal-trained bottleneck features for a person with severe hearing loss</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37045075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2" y="1407525"/>
            <a:ext cx="9504175" cy="3477875"/>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They employed a </a:t>
            </a:r>
            <a:r>
              <a:rPr lang="en-GB" altLang="ko-KR" sz="2200" b="1" dirty="0" err="1">
                <a:solidFill>
                  <a:srgbClr val="00FF00"/>
                </a:solidFill>
                <a:cs typeface="Arial" pitchFamily="34" charset="0"/>
              </a:rPr>
              <a:t>VGGNet</a:t>
            </a:r>
            <a:r>
              <a:rPr lang="en-GB" altLang="ko-KR" sz="2200" b="1" dirty="0">
                <a:solidFill>
                  <a:srgbClr val="00FF00"/>
                </a:solidFill>
                <a:cs typeface="Arial" pitchFamily="34" charset="0"/>
              </a:rPr>
              <a:t> pre-trained on human faces of celebrities from IMDB and Google Images. The </a:t>
            </a:r>
            <a:r>
              <a:rPr lang="en-GB" altLang="ko-KR" sz="2200" b="1" dirty="0" err="1">
                <a:solidFill>
                  <a:srgbClr val="00FF00"/>
                </a:solidFill>
                <a:cs typeface="Arial" pitchFamily="34" charset="0"/>
              </a:rPr>
              <a:t>VGGNet</a:t>
            </a:r>
            <a:r>
              <a:rPr lang="en-GB" altLang="ko-KR" sz="2200" b="1" dirty="0">
                <a:solidFill>
                  <a:srgbClr val="00FF00"/>
                </a:solidFill>
                <a:cs typeface="Arial" pitchFamily="34" charset="0"/>
              </a:rPr>
              <a:t> is trained on images concatenated from multiple frames in each sequence, as well as used in conjunction with LSTMs for extracting temporal information</a:t>
            </a:r>
            <a:r>
              <a:rPr lang="en-GB" altLang="ko-KR" sz="2200" b="1" dirty="0" smtClean="0">
                <a:solidFill>
                  <a:srgbClr val="00FF00"/>
                </a:solidFill>
                <a:cs typeface="Arial" pitchFamily="34" charset="0"/>
              </a:rPr>
              <a:t>.</a:t>
            </a:r>
          </a:p>
          <a:p>
            <a:pPr lvl="0"/>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a:solidFill>
                  <a:srgbClr val="00FF00"/>
                </a:solidFill>
                <a:cs typeface="Arial" pitchFamily="34" charset="0"/>
              </a:rPr>
              <a:t>They have used the MIRACL-VC1 dataset in their </a:t>
            </a:r>
            <a:r>
              <a:rPr lang="en-GB" altLang="ko-KR" sz="2200" b="1" dirty="0" smtClean="0">
                <a:solidFill>
                  <a:srgbClr val="00FF00"/>
                </a:solidFill>
                <a:cs typeface="Arial" pitchFamily="34" charset="0"/>
              </a:rPr>
              <a:t>project.</a:t>
            </a:r>
          </a:p>
          <a:p>
            <a:pPr marL="457200" lvl="0" indent="-457200">
              <a:buFont typeface="Wingdings" panose="05000000000000000000" pitchFamily="2" charset="2"/>
              <a:buChar char="v"/>
            </a:pP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They </a:t>
            </a:r>
            <a:r>
              <a:rPr lang="en-GB" altLang="ko-KR" sz="2200" b="1" dirty="0">
                <a:solidFill>
                  <a:srgbClr val="00FF00"/>
                </a:solidFill>
                <a:cs typeface="Arial" pitchFamily="34" charset="0"/>
              </a:rPr>
              <a:t>have achieved best validation accuracy of 76%, and the test accuracy of their best model is 44:5%.</a:t>
            </a: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369332"/>
          </a:xfrm>
          <a:prstGeom prst="rect">
            <a:avLst/>
          </a:prstGeom>
          <a:solidFill>
            <a:srgbClr val="00FF00"/>
          </a:solidFill>
        </p:spPr>
        <p:txBody>
          <a:bodyPr wrap="square" lIns="36000" tIns="0" rIns="36000" bIns="0" rtlCol="0">
            <a:spAutoFit/>
          </a:bodyPr>
          <a:lstStyle/>
          <a:p>
            <a:pPr lvl="0" algn="ctr">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lang="en-GB" sz="2400" b="1" dirty="0">
                <a:solidFill>
                  <a:prstClr val="black"/>
                </a:solidFill>
              </a:rPr>
              <a:t>Lip reading using CNN and LSTM</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3078112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246812" y="1407525"/>
            <a:ext cx="9695806" cy="3139321"/>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In this paper, the authors have contrasted the performance of a machine-based lip-reading system with human lip-reading </a:t>
            </a:r>
            <a:r>
              <a:rPr lang="en-GB" altLang="ko-KR" sz="2200" b="1" dirty="0" smtClean="0">
                <a:solidFill>
                  <a:srgbClr val="00FF00"/>
                </a:solidFill>
                <a:cs typeface="Arial" pitchFamily="34" charset="0"/>
              </a:rPr>
              <a:t>ability. </a:t>
            </a: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a:solidFill>
                  <a:srgbClr val="00FF00"/>
                </a:solidFill>
                <a:cs typeface="Arial" pitchFamily="34" charset="0"/>
              </a:rPr>
              <a:t>To train machine-based lip-reading systems, word-level HMMs were trained from both shape-only and full shape and appearance features using a leave-one-out cross-validation framework. The topology of the HMMs was optimised and the best performing topology used in the evaluation. This was a topology of 16 states each with 3 Gaussian mixture components. </a:t>
            </a:r>
            <a:endParaRPr lang="en-GB" altLang="ko-KR" sz="2200" b="1" dirty="0" smtClean="0">
              <a:solidFill>
                <a:srgbClr val="00FF00"/>
              </a:solidFill>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lvl="0" algn="ctr">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lang="en-GB" sz="2400" b="1" dirty="0" smtClean="0">
                <a:solidFill>
                  <a:prstClr val="black"/>
                </a:solidFill>
              </a:rPr>
              <a:t>Comparison </a:t>
            </a:r>
            <a:r>
              <a:rPr lang="en-GB" sz="2400" b="1" dirty="0">
                <a:solidFill>
                  <a:prstClr val="black"/>
                </a:solidFill>
              </a:rPr>
              <a:t>of human and machine-based lip-reading</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33590347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6" name="TextBox 5">
            <a:extLst>
              <a:ext uri="{FF2B5EF4-FFF2-40B4-BE49-F238E27FC236}">
                <a16:creationId xmlns:a16="http://schemas.microsoft.com/office/drawing/2014/main" id="{C3406489-5597-43A4-B42F-CCC9FE8B833A}"/>
              </a:ext>
            </a:extLst>
          </p:cNvPr>
          <p:cNvSpPr txBox="1"/>
          <p:nvPr/>
        </p:nvSpPr>
        <p:spPr>
          <a:xfrm>
            <a:off x="3757050" y="560478"/>
            <a:ext cx="5808784" cy="369332"/>
          </a:xfrm>
          <a:prstGeom prst="rect">
            <a:avLst/>
          </a:prstGeom>
          <a:solidFill>
            <a:srgbClr val="00FF00"/>
          </a:solidFill>
        </p:spPr>
        <p:txBody>
          <a:bodyPr wrap="square" lIns="36000" tIns="0" rIns="36000" bIns="0" rtlCol="0">
            <a:spAutoFit/>
          </a:bodyPr>
          <a:lstStyle/>
          <a:p>
            <a:pPr algn="ctr"/>
            <a:r>
              <a:rPr lang="en-GB" sz="2400" b="1" dirty="0" smtClean="0"/>
              <a:t>Introduction</a:t>
            </a:r>
            <a:endParaRPr lang="en-US" sz="2400" b="1" dirty="0"/>
          </a:p>
        </p:txBody>
      </p:sp>
      <p:sp>
        <p:nvSpPr>
          <p:cNvPr id="8" name="TextBox 7"/>
          <p:cNvSpPr txBox="1"/>
          <p:nvPr/>
        </p:nvSpPr>
        <p:spPr>
          <a:xfrm>
            <a:off x="2438443" y="1521863"/>
            <a:ext cx="9087351" cy="3816429"/>
          </a:xfrm>
          <a:prstGeom prst="rect">
            <a:avLst/>
          </a:prstGeom>
          <a:noFill/>
        </p:spPr>
        <p:txBody>
          <a:bodyPr wrap="square" lIns="108000" rIns="108000" rtlCol="0">
            <a:spAutoFit/>
          </a:bodyPr>
          <a:lstStyle/>
          <a:p>
            <a:pPr marL="457200" indent="-457200">
              <a:buFont typeface="Wingdings" panose="05000000000000000000" pitchFamily="2" charset="2"/>
              <a:buChar char="v"/>
            </a:pPr>
            <a:r>
              <a:rPr lang="en-GB" altLang="ko-KR" sz="2200" b="1" dirty="0" smtClean="0">
                <a:solidFill>
                  <a:srgbClr val="00FF00"/>
                </a:solidFill>
                <a:cs typeface="Arial" pitchFamily="34" charset="0"/>
              </a:rPr>
              <a:t>Lip-reading </a:t>
            </a:r>
            <a:r>
              <a:rPr lang="en-GB" altLang="ko-KR" sz="2200" b="1" dirty="0">
                <a:solidFill>
                  <a:srgbClr val="00FF00"/>
                </a:solidFill>
                <a:cs typeface="Arial" pitchFamily="34" charset="0"/>
              </a:rPr>
              <a:t>is the task of decoding text from the movement of a speaker’s mouth</a:t>
            </a:r>
            <a:r>
              <a:rPr lang="en-GB" altLang="ko-KR" sz="2200" b="1" dirty="0" smtClean="0">
                <a:solidFill>
                  <a:srgbClr val="00FF00"/>
                </a:solidFill>
                <a:cs typeface="Arial" pitchFamily="34" charset="0"/>
              </a:rPr>
              <a:t>.</a:t>
            </a:r>
          </a:p>
          <a:p>
            <a:endParaRPr lang="en-GB" altLang="ko-KR" sz="2200" b="1" dirty="0" smtClean="0">
              <a:solidFill>
                <a:srgbClr val="00FF00"/>
              </a:solidFill>
              <a:cs typeface="Arial" pitchFamily="34" charset="0"/>
            </a:endParaRPr>
          </a:p>
          <a:p>
            <a:pPr marL="457200" indent="-457200">
              <a:buFont typeface="Wingdings" panose="05000000000000000000" pitchFamily="2" charset="2"/>
              <a:buChar char="v"/>
            </a:pPr>
            <a:r>
              <a:rPr lang="en-GB" altLang="ko-KR" sz="2200" b="1" dirty="0" smtClean="0">
                <a:solidFill>
                  <a:srgbClr val="00FF00"/>
                </a:solidFill>
                <a:cs typeface="Arial" pitchFamily="34" charset="0"/>
              </a:rPr>
              <a:t>Studies </a:t>
            </a:r>
            <a:r>
              <a:rPr lang="en-GB" altLang="ko-KR" sz="2200" b="1" dirty="0">
                <a:solidFill>
                  <a:srgbClr val="00FF00"/>
                </a:solidFill>
                <a:cs typeface="Arial" pitchFamily="34" charset="0"/>
              </a:rPr>
              <a:t>have shown that </a:t>
            </a:r>
            <a:r>
              <a:rPr lang="en-GB" altLang="ko-KR" sz="2200" b="1" dirty="0" smtClean="0">
                <a:solidFill>
                  <a:srgbClr val="00FF00"/>
                </a:solidFill>
                <a:cs typeface="Arial" pitchFamily="34" charset="0"/>
              </a:rPr>
              <a:t>human lip-reading </a:t>
            </a:r>
            <a:r>
              <a:rPr lang="en-GB" altLang="ko-KR" sz="2200" b="1" dirty="0">
                <a:solidFill>
                  <a:srgbClr val="00FF00"/>
                </a:solidFill>
                <a:cs typeface="Arial" pitchFamily="34" charset="0"/>
              </a:rPr>
              <a:t>performance increases for longer </a:t>
            </a:r>
            <a:r>
              <a:rPr lang="en-GB" altLang="ko-KR" sz="2200" b="1" dirty="0" smtClean="0">
                <a:solidFill>
                  <a:srgbClr val="00FF00"/>
                </a:solidFill>
                <a:cs typeface="Arial" pitchFamily="34" charset="0"/>
              </a:rPr>
              <a:t>words.</a:t>
            </a:r>
          </a:p>
          <a:p>
            <a:endParaRPr lang="en-GB" altLang="ko-KR" sz="2200" b="1" dirty="0" smtClean="0">
              <a:solidFill>
                <a:srgbClr val="00FF00"/>
              </a:solidFill>
              <a:cs typeface="Arial" pitchFamily="34" charset="0"/>
            </a:endParaRPr>
          </a:p>
          <a:p>
            <a:pPr marL="457200" indent="-457200">
              <a:buFont typeface="Wingdings" panose="05000000000000000000" pitchFamily="2" charset="2"/>
              <a:buChar char="v"/>
            </a:pPr>
            <a:r>
              <a:rPr lang="en-GB" altLang="ko-KR" sz="2200" b="1" dirty="0">
                <a:solidFill>
                  <a:srgbClr val="00FF00"/>
                </a:solidFill>
                <a:cs typeface="Arial" pitchFamily="34" charset="0"/>
              </a:rPr>
              <a:t>Motivated by this observation, we </a:t>
            </a:r>
            <a:r>
              <a:rPr lang="en-GB" altLang="ko-KR" sz="2200" b="1" dirty="0" smtClean="0">
                <a:solidFill>
                  <a:srgbClr val="00FF00"/>
                </a:solidFill>
                <a:cs typeface="Arial" pitchFamily="34" charset="0"/>
              </a:rPr>
              <a:t>will build a model </a:t>
            </a:r>
            <a:r>
              <a:rPr lang="en-GB" altLang="ko-KR" sz="2200" b="1" dirty="0">
                <a:solidFill>
                  <a:srgbClr val="00FF00"/>
                </a:solidFill>
                <a:cs typeface="Arial" pitchFamily="34" charset="0"/>
              </a:rPr>
              <a:t>that maps a variable-length sequence of video frames to </a:t>
            </a:r>
            <a:r>
              <a:rPr lang="en-GB" altLang="ko-KR" sz="2200" b="1" dirty="0" smtClean="0">
                <a:solidFill>
                  <a:srgbClr val="00FF00"/>
                </a:solidFill>
                <a:cs typeface="Arial" pitchFamily="34" charset="0"/>
              </a:rPr>
              <a:t>text by </a:t>
            </a:r>
            <a:r>
              <a:rPr lang="en-GB" altLang="ko-KR" sz="2200" b="1" dirty="0">
                <a:solidFill>
                  <a:srgbClr val="00FF00"/>
                </a:solidFill>
                <a:cs typeface="Arial" pitchFamily="34" charset="0"/>
              </a:rPr>
              <a:t>using sentence-level sequence </a:t>
            </a:r>
            <a:r>
              <a:rPr lang="en-GB" altLang="ko-KR" sz="2200" b="1" dirty="0" smtClean="0">
                <a:solidFill>
                  <a:srgbClr val="00FF00"/>
                </a:solidFill>
                <a:cs typeface="Arial" pitchFamily="34" charset="0"/>
              </a:rPr>
              <a:t>prediction.</a:t>
            </a:r>
          </a:p>
          <a:p>
            <a:pPr marL="457200" indent="-457200">
              <a:buFont typeface="Wingdings" panose="05000000000000000000" pitchFamily="2" charset="2"/>
              <a:buChar char="v"/>
            </a:pPr>
            <a:endParaRPr lang="en-GB" altLang="ko-KR" sz="2200" b="1" dirty="0">
              <a:solidFill>
                <a:srgbClr val="00FF00"/>
              </a:solidFill>
              <a:cs typeface="Arial" pitchFamily="34" charset="0"/>
            </a:endParaRPr>
          </a:p>
          <a:p>
            <a:pPr marL="457200" indent="-457200">
              <a:buFont typeface="Wingdings" panose="05000000000000000000" pitchFamily="2" charset="2"/>
              <a:buChar char="v"/>
            </a:pPr>
            <a:r>
              <a:rPr lang="en-GB" altLang="ko-KR" sz="2200" b="1" dirty="0" smtClean="0">
                <a:solidFill>
                  <a:srgbClr val="00FF00"/>
                </a:solidFill>
                <a:cs typeface="Arial" pitchFamily="34" charset="0"/>
              </a:rPr>
              <a:t>We will build our model based on Bangla language.</a:t>
            </a:r>
          </a:p>
        </p:txBody>
      </p:sp>
    </p:spTree>
    <p:extLst>
      <p:ext uri="{BB962C8B-B14F-4D97-AF65-F5344CB8AC3E}">
        <p14:creationId xmlns:p14="http://schemas.microsoft.com/office/powerpoint/2010/main" val="11005882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246812" y="1407525"/>
            <a:ext cx="9695806" cy="2800767"/>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smtClean="0">
                <a:solidFill>
                  <a:srgbClr val="00FF00"/>
                </a:solidFill>
                <a:cs typeface="Arial" pitchFamily="34" charset="0"/>
              </a:rPr>
              <a:t>To </a:t>
            </a:r>
            <a:r>
              <a:rPr lang="en-GB" altLang="ko-KR" sz="2200" b="1" dirty="0">
                <a:solidFill>
                  <a:srgbClr val="00FF00"/>
                </a:solidFill>
                <a:cs typeface="Arial" pitchFamily="34" charset="0"/>
              </a:rPr>
              <a:t>measure the baseline performance of human lip-readers, 17 computing undergraduate students from a UK University volunteered to take part in the </a:t>
            </a:r>
            <a:r>
              <a:rPr lang="en-GB" altLang="ko-KR" sz="2200" b="1" dirty="0" smtClean="0">
                <a:solidFill>
                  <a:srgbClr val="00FF00"/>
                </a:solidFill>
                <a:cs typeface="Arial" pitchFamily="34" charset="0"/>
              </a:rPr>
              <a:t>experiment.</a:t>
            </a:r>
          </a:p>
          <a:p>
            <a:pPr marL="457200" lvl="0" indent="-457200">
              <a:buFont typeface="Wingdings" panose="05000000000000000000" pitchFamily="2" charset="2"/>
              <a:buChar char="v"/>
            </a:pP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r>
              <a:rPr lang="en-GB" altLang="ko-KR" sz="2200" b="1" dirty="0">
                <a:solidFill>
                  <a:srgbClr val="00FF00"/>
                </a:solidFill>
                <a:cs typeface="Arial" pitchFamily="34" charset="0"/>
              </a:rPr>
              <a:t>At both the phoneme and </a:t>
            </a:r>
            <a:r>
              <a:rPr lang="en-GB" altLang="ko-KR" sz="2200" b="1" dirty="0" err="1">
                <a:solidFill>
                  <a:srgbClr val="00FF00"/>
                </a:solidFill>
                <a:cs typeface="Arial" pitchFamily="34" charset="0"/>
              </a:rPr>
              <a:t>viseme</a:t>
            </a:r>
            <a:r>
              <a:rPr lang="en-GB" altLang="ko-KR" sz="2200" b="1" dirty="0">
                <a:solidFill>
                  <a:srgbClr val="00FF00"/>
                </a:solidFill>
                <a:cs typeface="Arial" pitchFamily="34" charset="0"/>
              </a:rPr>
              <a:t> levels, the automated system performed significantly better than the human </a:t>
            </a:r>
            <a:r>
              <a:rPr lang="en-GB" altLang="ko-KR" sz="2200" b="1" dirty="0" smtClean="0">
                <a:solidFill>
                  <a:srgbClr val="00FF00"/>
                </a:solidFill>
                <a:cs typeface="Arial" pitchFamily="34" charset="0"/>
              </a:rPr>
              <a:t>participants and </a:t>
            </a:r>
            <a:r>
              <a:rPr lang="en-GB" altLang="ko-KR" sz="2200" b="1" dirty="0">
                <a:solidFill>
                  <a:srgbClr val="00FF00"/>
                </a:solidFill>
                <a:cs typeface="Arial" pitchFamily="34" charset="0"/>
              </a:rPr>
              <a:t>achieved recognition rates of 80.27% and 91.6% (full shape and appearance) compared to 31.6% and 35.4% respectively.</a:t>
            </a: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lvl="0" algn="ctr">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lang="en-GB" sz="2400" b="1" dirty="0" smtClean="0">
                <a:solidFill>
                  <a:prstClr val="black"/>
                </a:solidFill>
              </a:rPr>
              <a:t>Comparison </a:t>
            </a:r>
            <a:r>
              <a:rPr lang="en-GB" sz="2400" b="1" dirty="0">
                <a:solidFill>
                  <a:prstClr val="black"/>
                </a:solidFill>
              </a:rPr>
              <a:t>of human and machine-based lip-reading</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31361171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246812" y="1407525"/>
            <a:ext cx="9695806" cy="4154984"/>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In this paper, it is shown that the application of SAT appears to have considerable promise in speaker-independent </a:t>
            </a:r>
            <a:r>
              <a:rPr lang="en-GB" altLang="ko-KR" sz="2200" b="1" dirty="0" err="1">
                <a:solidFill>
                  <a:srgbClr val="00FF00"/>
                </a:solidFill>
                <a:cs typeface="Arial" pitchFamily="34" charset="0"/>
              </a:rPr>
              <a:t>lipreading</a:t>
            </a:r>
            <a:r>
              <a:rPr lang="en-GB" altLang="ko-KR" sz="2200" b="1" dirty="0">
                <a:solidFill>
                  <a:srgbClr val="00FF00"/>
                </a:solidFill>
                <a:cs typeface="Arial" pitchFamily="34" charset="0"/>
              </a:rPr>
              <a:t>. </a:t>
            </a: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For </a:t>
            </a:r>
            <a:r>
              <a:rPr lang="en-GB" altLang="ko-KR" sz="2200" b="1" dirty="0">
                <a:solidFill>
                  <a:srgbClr val="00FF00"/>
                </a:solidFill>
                <a:cs typeface="Arial" pitchFamily="34" charset="0"/>
              </a:rPr>
              <a:t>data they have used an </a:t>
            </a:r>
            <a:r>
              <a:rPr lang="en-GB" altLang="ko-KR" sz="2200" b="1" dirty="0" err="1">
                <a:solidFill>
                  <a:srgbClr val="00FF00"/>
                </a:solidFill>
                <a:cs typeface="Arial" pitchFamily="34" charset="0"/>
              </a:rPr>
              <a:t>audiovisual</a:t>
            </a:r>
            <a:r>
              <a:rPr lang="en-GB" altLang="ko-KR" sz="2200" b="1" dirty="0">
                <a:solidFill>
                  <a:srgbClr val="00FF00"/>
                </a:solidFill>
                <a:cs typeface="Arial" pitchFamily="34" charset="0"/>
              </a:rPr>
              <a:t> corpus of twelve </a:t>
            </a:r>
            <a:r>
              <a:rPr lang="en-GB" altLang="ko-KR" sz="2200" b="1" dirty="0" smtClean="0">
                <a:solidFill>
                  <a:srgbClr val="00FF00"/>
                </a:solidFill>
                <a:cs typeface="Arial" pitchFamily="34" charset="0"/>
              </a:rPr>
              <a:t>from </a:t>
            </a:r>
            <a:r>
              <a:rPr lang="en-GB" altLang="ko-KR" sz="2200" b="1" dirty="0">
                <a:solidFill>
                  <a:srgbClr val="00FF00"/>
                </a:solidFill>
                <a:cs typeface="Arial" pitchFamily="34" charset="0"/>
              </a:rPr>
              <a:t>the Resource Management Corpus. </a:t>
            </a: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The </a:t>
            </a:r>
            <a:r>
              <a:rPr lang="en-GB" altLang="ko-KR" sz="2200" b="1" dirty="0">
                <a:solidFill>
                  <a:srgbClr val="00FF00"/>
                </a:solidFill>
                <a:cs typeface="Arial" pitchFamily="34" charset="0"/>
              </a:rPr>
              <a:t>HMM/GMM systems that they built are: (</a:t>
            </a:r>
            <a:r>
              <a:rPr lang="en-GB" altLang="ko-KR" sz="2200" b="1" dirty="0" err="1">
                <a:solidFill>
                  <a:srgbClr val="00FF00"/>
                </a:solidFill>
                <a:cs typeface="Arial" pitchFamily="34" charset="0"/>
              </a:rPr>
              <a:t>i</a:t>
            </a:r>
            <a:r>
              <a:rPr lang="en-GB" altLang="ko-KR" sz="2200" b="1" dirty="0">
                <a:solidFill>
                  <a:srgbClr val="00FF00"/>
                </a:solidFill>
                <a:cs typeface="Arial" pitchFamily="34" charset="0"/>
              </a:rPr>
              <a:t>) </a:t>
            </a:r>
            <a:r>
              <a:rPr lang="en-GB" altLang="ko-KR" sz="2200" b="1" dirty="0" err="1">
                <a:solidFill>
                  <a:srgbClr val="00FF00"/>
                </a:solidFill>
                <a:cs typeface="Arial" pitchFamily="34" charset="0"/>
              </a:rPr>
              <a:t>monophone</a:t>
            </a:r>
            <a:r>
              <a:rPr lang="en-GB" altLang="ko-KR" sz="2200" b="1" dirty="0">
                <a:solidFill>
                  <a:srgbClr val="00FF00"/>
                </a:solidFill>
                <a:cs typeface="Arial" pitchFamily="34" charset="0"/>
              </a:rPr>
              <a:t> and </a:t>
            </a:r>
            <a:r>
              <a:rPr lang="en-GB" altLang="ko-KR" sz="2200" b="1" dirty="0" err="1">
                <a:solidFill>
                  <a:srgbClr val="00FF00"/>
                </a:solidFill>
                <a:cs typeface="Arial" pitchFamily="34" charset="0"/>
              </a:rPr>
              <a:t>monoviseme</a:t>
            </a:r>
            <a:r>
              <a:rPr lang="en-GB" altLang="ko-KR" sz="2200" b="1" dirty="0">
                <a:solidFill>
                  <a:srgbClr val="00FF00"/>
                </a:solidFill>
                <a:cs typeface="Arial" pitchFamily="34" charset="0"/>
              </a:rPr>
              <a:t> systems with ∆ and ∆ ∆ </a:t>
            </a:r>
            <a:r>
              <a:rPr lang="en-GB" altLang="ko-KR" sz="2200" b="1" dirty="0" smtClean="0">
                <a:solidFill>
                  <a:srgbClr val="00FF00"/>
                </a:solidFill>
                <a:cs typeface="Arial" pitchFamily="34" charset="0"/>
              </a:rPr>
              <a:t>features (Mono), </a:t>
            </a:r>
            <a:r>
              <a:rPr lang="en-GB" altLang="ko-KR" sz="2200" b="1" dirty="0">
                <a:solidFill>
                  <a:srgbClr val="00FF00"/>
                </a:solidFill>
                <a:cs typeface="Arial" pitchFamily="34" charset="0"/>
              </a:rPr>
              <a:t>(ii) </a:t>
            </a:r>
            <a:r>
              <a:rPr lang="en-GB" altLang="ko-KR" sz="2200" b="1" dirty="0" smtClean="0">
                <a:solidFill>
                  <a:srgbClr val="00FF00"/>
                </a:solidFill>
                <a:cs typeface="Arial" pitchFamily="34" charset="0"/>
              </a:rPr>
              <a:t>((</a:t>
            </a:r>
            <a:r>
              <a:rPr lang="en-GB" altLang="ko-KR" sz="2200" b="1" dirty="0" err="1" smtClean="0">
                <a:solidFill>
                  <a:srgbClr val="00FF00"/>
                </a:solidFill>
                <a:cs typeface="Arial" pitchFamily="34" charset="0"/>
              </a:rPr>
              <a:t>Tri:LDA</a:t>
            </a:r>
            <a:r>
              <a:rPr lang="en-GB" altLang="ko-KR" sz="2200" b="1" dirty="0" smtClean="0">
                <a:solidFill>
                  <a:srgbClr val="00FF00"/>
                </a:solidFill>
                <a:cs typeface="Arial" pitchFamily="34" charset="0"/>
              </a:rPr>
              <a:t>)) (iii</a:t>
            </a:r>
            <a:r>
              <a:rPr lang="en-GB" altLang="ko-KR" sz="2200" b="1" dirty="0">
                <a:solidFill>
                  <a:srgbClr val="00FF00"/>
                </a:solidFill>
                <a:cs typeface="Arial" pitchFamily="34" charset="0"/>
              </a:rPr>
              <a:t>) </a:t>
            </a:r>
            <a:r>
              <a:rPr lang="en-GB" altLang="ko-KR" sz="2200" b="1" dirty="0" smtClean="0">
                <a:solidFill>
                  <a:srgbClr val="00FF00"/>
                </a:solidFill>
                <a:cs typeface="Arial" pitchFamily="34" charset="0"/>
              </a:rPr>
              <a:t>((</a:t>
            </a:r>
            <a:r>
              <a:rPr lang="en-GB" altLang="ko-KR" sz="2200" b="1" dirty="0" err="1" smtClean="0">
                <a:solidFill>
                  <a:srgbClr val="00FF00"/>
                </a:solidFill>
                <a:cs typeface="Arial" pitchFamily="34" charset="0"/>
              </a:rPr>
              <a:t>Tri:LDA+MLLT</a:t>
            </a:r>
            <a:r>
              <a:rPr lang="en-GB" altLang="ko-KR" sz="2200" b="1" dirty="0" smtClean="0">
                <a:solidFill>
                  <a:srgbClr val="00FF00"/>
                </a:solidFill>
                <a:cs typeface="Arial" pitchFamily="34" charset="0"/>
              </a:rPr>
              <a:t>)), </a:t>
            </a:r>
            <a:r>
              <a:rPr lang="en-GB" altLang="ko-KR" sz="2200" b="1" dirty="0">
                <a:solidFill>
                  <a:srgbClr val="00FF00"/>
                </a:solidFill>
                <a:cs typeface="Arial" pitchFamily="34" charset="0"/>
              </a:rPr>
              <a:t>(iv) </a:t>
            </a:r>
            <a:r>
              <a:rPr lang="en-GB" altLang="ko-KR" sz="2200" b="1" dirty="0" smtClean="0">
                <a:solidFill>
                  <a:srgbClr val="00FF00"/>
                </a:solidFill>
                <a:cs typeface="Arial" pitchFamily="34" charset="0"/>
              </a:rPr>
              <a:t>(</a:t>
            </a:r>
            <a:r>
              <a:rPr lang="en-GB" altLang="ko-KR" sz="2200" b="1" dirty="0" err="1" smtClean="0">
                <a:solidFill>
                  <a:srgbClr val="00FF00"/>
                </a:solidFill>
                <a:cs typeface="Arial" pitchFamily="34" charset="0"/>
              </a:rPr>
              <a:t>Tri:LDA+MLLT+SAT</a:t>
            </a:r>
            <a:r>
              <a:rPr lang="en-GB" altLang="ko-KR" sz="2200" b="1" dirty="0" smtClean="0">
                <a:solidFill>
                  <a:srgbClr val="00FF00"/>
                </a:solidFill>
                <a:cs typeface="Arial" pitchFamily="34" charset="0"/>
              </a:rPr>
              <a:t>).</a:t>
            </a:r>
          </a:p>
          <a:p>
            <a:pPr marL="457200" lvl="0" indent="-457200">
              <a:buFont typeface="Wingdings" panose="05000000000000000000" pitchFamily="2" charset="2"/>
              <a:buChar char="v"/>
            </a:pPr>
            <a:endParaRPr kumimoji="0" lang="en-GB" altLang="ko-KR" sz="2200" b="1" i="0" u="none" strike="noStrike" kern="1200" cap="none" spc="0" normalizeH="0" baseline="0" noProof="0" dirty="0" smtClean="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They found that word recognition accuracy is always higher when phonemes are used as the modelling units rather than </a:t>
            </a:r>
            <a:r>
              <a:rPr lang="en-GB" altLang="ko-KR" sz="2200" b="1" dirty="0" err="1" smtClean="0">
                <a:solidFill>
                  <a:srgbClr val="00FF00"/>
                </a:solidFill>
                <a:cs typeface="Arial" pitchFamily="34" charset="0"/>
              </a:rPr>
              <a:t>visemes</a:t>
            </a:r>
            <a:r>
              <a:rPr lang="en-GB" altLang="ko-KR" sz="2200" b="1" dirty="0" smtClean="0">
                <a:solidFill>
                  <a:srgbClr val="00FF00"/>
                </a:solidFill>
                <a:cs typeface="Arial" pitchFamily="34" charset="0"/>
              </a:rPr>
              <a:t>.</a:t>
            </a: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lvl="0" algn="ctr">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lang="en-GB" sz="2400" b="1" dirty="0">
                <a:solidFill>
                  <a:prstClr val="black"/>
                </a:solidFill>
              </a:rPr>
              <a:t>Improved speaker independent lip reading using speaker adaptive training and deep neural networks</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6264523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246811" y="1795452"/>
            <a:ext cx="9695806" cy="4154984"/>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In the experiment, the visual feature learned by the Deep Boltzmann Machine (DBM) is concatenated with Discrete Cosine Transform (DCT) feature vector, followed by a Linear Discriminant Analysis (LDA) to </a:t>
            </a:r>
            <a:r>
              <a:rPr lang="en-GB" altLang="ko-KR" sz="2200" b="1" dirty="0" err="1">
                <a:solidFill>
                  <a:srgbClr val="00FF00"/>
                </a:solidFill>
                <a:cs typeface="Arial" pitchFamily="34" charset="0"/>
              </a:rPr>
              <a:t>decorrelate</a:t>
            </a:r>
            <a:r>
              <a:rPr lang="en-GB" altLang="ko-KR" sz="2200" b="1" dirty="0">
                <a:solidFill>
                  <a:srgbClr val="00FF00"/>
                </a:solidFill>
                <a:cs typeface="Arial" pitchFamily="34" charset="0"/>
              </a:rPr>
              <a:t> the feature and reduce the feature dimension. Then, the Gaussian Mixture Model- Hidden Markov Model (GMM-HMM) is used as a classifier for visual speech recognition. </a:t>
            </a: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a:solidFill>
                  <a:srgbClr val="00FF00"/>
                </a:solidFill>
                <a:cs typeface="Arial" pitchFamily="34" charset="0"/>
              </a:rPr>
              <a:t>The data corpus used in this paper was collected through an Australia wide research project called </a:t>
            </a:r>
            <a:r>
              <a:rPr lang="en-GB" altLang="ko-KR" sz="2200" b="1" dirty="0" err="1" smtClean="0">
                <a:solidFill>
                  <a:srgbClr val="00FF00"/>
                </a:solidFill>
                <a:cs typeface="Arial" pitchFamily="34" charset="0"/>
              </a:rPr>
              <a:t>AusTalk</a:t>
            </a:r>
            <a:r>
              <a:rPr lang="en-GB" altLang="ko-KR" sz="2200" b="1" dirty="0" smtClean="0">
                <a:solidFill>
                  <a:srgbClr val="00FF00"/>
                </a:solidFill>
                <a:cs typeface="Arial" pitchFamily="34" charset="0"/>
              </a:rPr>
              <a:t>.</a:t>
            </a: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Their </a:t>
            </a:r>
            <a:r>
              <a:rPr lang="en-GB" altLang="ko-KR" sz="2200" b="1" dirty="0">
                <a:solidFill>
                  <a:srgbClr val="00FF00"/>
                </a:solidFill>
                <a:cs typeface="Arial" pitchFamily="34" charset="0"/>
              </a:rPr>
              <a:t>proposed method showed the accuracy of 69.1%.</a:t>
            </a: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1107996"/>
          </a:xfrm>
          <a:prstGeom prst="rect">
            <a:avLst/>
          </a:prstGeom>
          <a:solidFill>
            <a:srgbClr val="00FF00"/>
          </a:solidFill>
        </p:spPr>
        <p:txBody>
          <a:bodyPr wrap="square" lIns="36000" tIns="0" rIns="36000" bIns="0" rtlCol="0">
            <a:spAutoFit/>
          </a:bodyPr>
          <a:lstStyle/>
          <a:p>
            <a:pPr lvl="0" algn="ctr">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lang="en-GB" sz="2400" b="1" dirty="0">
                <a:solidFill>
                  <a:prstClr val="black"/>
                </a:solidFill>
              </a:rPr>
              <a:t>Listening with your eyes: towards a practical visual speech recognition system using deep </a:t>
            </a:r>
            <a:r>
              <a:rPr lang="en-GB" sz="2400" b="1" dirty="0" err="1">
                <a:solidFill>
                  <a:prstClr val="black"/>
                </a:solidFill>
              </a:rPr>
              <a:t>boltzmann</a:t>
            </a:r>
            <a:r>
              <a:rPr lang="en-GB" sz="2400" b="1" dirty="0">
                <a:solidFill>
                  <a:prstClr val="black"/>
                </a:solidFill>
              </a:rPr>
              <a:t> machines</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34446062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246811" y="1795452"/>
            <a:ext cx="9695806" cy="3816429"/>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This paper has demonstrated that character-level speech transcription can be performed by a recurrent neural network with minimal </a:t>
            </a:r>
            <a:r>
              <a:rPr lang="en-GB" altLang="ko-KR" sz="2200" b="1" dirty="0" smtClean="0">
                <a:solidFill>
                  <a:srgbClr val="00FF00"/>
                </a:solidFill>
                <a:cs typeface="Arial" pitchFamily="34" charset="0"/>
              </a:rPr>
              <a:t>pre-processing </a:t>
            </a:r>
            <a:r>
              <a:rPr lang="en-GB" altLang="ko-KR" sz="2200" b="1" dirty="0">
                <a:solidFill>
                  <a:srgbClr val="00FF00"/>
                </a:solidFill>
                <a:cs typeface="Arial" pitchFamily="34" charset="0"/>
              </a:rPr>
              <a:t>and no explicit phonetic </a:t>
            </a:r>
            <a:r>
              <a:rPr lang="en-GB" altLang="ko-KR" sz="2200" b="1" dirty="0" smtClean="0">
                <a:solidFill>
                  <a:srgbClr val="00FF00"/>
                </a:solidFill>
                <a:cs typeface="Arial" pitchFamily="34" charset="0"/>
              </a:rPr>
              <a:t>representation.</a:t>
            </a:r>
          </a:p>
          <a:p>
            <a:pPr marL="457200" lvl="0" indent="-457200">
              <a:buFont typeface="Wingdings" panose="05000000000000000000" pitchFamily="2" charset="2"/>
              <a:buChar char="v"/>
            </a:pP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GB" altLang="ko-KR" sz="2200" b="1" dirty="0">
                <a:solidFill>
                  <a:srgbClr val="00FF00"/>
                </a:solidFill>
                <a:cs typeface="Arial" pitchFamily="34" charset="0"/>
              </a:rPr>
              <a:t>The experiments were carried out on the Wall Street Journal corpus (available as LDC corpus LDC93S6B and LDC94S13B</a:t>
            </a:r>
            <a:r>
              <a:rPr lang="en-GB" altLang="ko-KR" sz="2200" b="1" dirty="0" smtClean="0">
                <a:solidFill>
                  <a:srgbClr val="00FF00"/>
                </a:solidFill>
                <a:cs typeface="Arial" pitchFamily="34" charset="0"/>
              </a:rPr>
              <a:t>).</a:t>
            </a: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The </a:t>
            </a:r>
            <a:r>
              <a:rPr lang="en-GB" altLang="ko-KR" sz="2200" b="1" dirty="0">
                <a:solidFill>
                  <a:srgbClr val="00FF00"/>
                </a:solidFill>
                <a:cs typeface="Arial" pitchFamily="34" charset="0"/>
              </a:rPr>
              <a:t>system achieves a word error rate of 27.3% on the Wall Street Journal corpus with no prior linguistic information, 21.9% with only a lexicon of allowed words, and 8.2% with a trigram language </a:t>
            </a:r>
            <a:r>
              <a:rPr lang="en-GB" altLang="ko-KR" sz="2200" b="1" dirty="0" smtClean="0">
                <a:solidFill>
                  <a:srgbClr val="00FF00"/>
                </a:solidFill>
                <a:cs typeface="Arial" pitchFamily="34" charset="0"/>
              </a:rPr>
              <a:t>model.</a:t>
            </a: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lvl="0" algn="ctr">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lang="en-GB" sz="2400" b="1" dirty="0">
                <a:solidFill>
                  <a:prstClr val="black"/>
                </a:solidFill>
              </a:rPr>
              <a:t>Towards End-to-End Speech Recognition with Recurrent Neural </a:t>
            </a:r>
            <a:r>
              <a:rPr lang="en-GB" sz="2400" b="1" dirty="0" smtClean="0">
                <a:solidFill>
                  <a:prstClr val="black"/>
                </a:solidFill>
              </a:rPr>
              <a:t>Networks.</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20424904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87" name="TextBox 286">
            <a:extLst>
              <a:ext uri="{FF2B5EF4-FFF2-40B4-BE49-F238E27FC236}">
                <a16:creationId xmlns:a16="http://schemas.microsoft.com/office/drawing/2014/main" id="{D02F4B8E-9B3E-4F0F-A7A3-4E4CCE2F61D7}"/>
              </a:ext>
            </a:extLst>
          </p:cNvPr>
          <p:cNvSpPr txBox="1"/>
          <p:nvPr/>
        </p:nvSpPr>
        <p:spPr>
          <a:xfrm>
            <a:off x="3038539" y="4219176"/>
            <a:ext cx="6192984" cy="677108"/>
          </a:xfrm>
          <a:prstGeom prst="rect">
            <a:avLst/>
          </a:prstGeom>
          <a:noFill/>
          <a:ln w="57150">
            <a:solidFill>
              <a:srgbClr val="00FF00"/>
            </a:solidFill>
          </a:ln>
        </p:spPr>
        <p:txBody>
          <a:bodyPr wrap="square" lIns="36000" tIns="0" rIns="36000" bIns="0" rtlCol="0">
            <a:spAutoFit/>
          </a:bodyPr>
          <a:lstStyle/>
          <a:p>
            <a:pPr algn="ctr"/>
            <a:r>
              <a:rPr lang="en-US" sz="4400" dirty="0" smtClean="0">
                <a:solidFill>
                  <a:srgbClr val="00FF00"/>
                </a:solidFill>
              </a:rPr>
              <a:t>Literature Reviews</a:t>
            </a:r>
            <a:endParaRPr lang="en-US" sz="4400" dirty="0">
              <a:solidFill>
                <a:srgbClr val="00FF00"/>
              </a:solidFill>
            </a:endParaRPr>
          </a:p>
        </p:txBody>
      </p:sp>
      <p:pic>
        <p:nvPicPr>
          <p:cNvPr id="289" name="Picture 288"/>
          <p:cNvPicPr>
            <a:picLocks noChangeAspect="1"/>
          </p:cNvPicPr>
          <p:nvPr/>
        </p:nvPicPr>
        <p:blipFill>
          <a:blip r:embed="rId3"/>
          <a:stretch>
            <a:fillRect/>
          </a:stretch>
        </p:blipFill>
        <p:spPr>
          <a:xfrm>
            <a:off x="2488752" y="1002864"/>
            <a:ext cx="7292558" cy="2690964"/>
          </a:xfrm>
          <a:prstGeom prst="rect">
            <a:avLst/>
          </a:prstGeom>
        </p:spPr>
      </p:pic>
      <p:sp>
        <p:nvSpPr>
          <p:cNvPr id="2" name="TextBox 1"/>
          <p:cNvSpPr txBox="1"/>
          <p:nvPr/>
        </p:nvSpPr>
        <p:spPr>
          <a:xfrm>
            <a:off x="2660072" y="5129244"/>
            <a:ext cx="6899563" cy="584775"/>
          </a:xfrm>
          <a:prstGeom prst="rect">
            <a:avLst/>
          </a:prstGeom>
          <a:noFill/>
        </p:spPr>
        <p:txBody>
          <a:bodyPr wrap="square" rtlCol="0">
            <a:spAutoFit/>
          </a:bodyPr>
          <a:lstStyle/>
          <a:p>
            <a:pPr algn="ctr"/>
            <a:r>
              <a:rPr lang="en-GB" sz="3200" dirty="0" smtClean="0">
                <a:solidFill>
                  <a:schemeClr val="bg1"/>
                </a:solidFill>
              </a:rPr>
              <a:t>Bangla Speech Recognition Models</a:t>
            </a:r>
            <a:endParaRPr lang="en-US" sz="3200" dirty="0">
              <a:solidFill>
                <a:schemeClr val="bg1"/>
              </a:solidFill>
            </a:endParaRPr>
          </a:p>
        </p:txBody>
      </p:sp>
    </p:spTree>
    <p:extLst>
      <p:ext uri="{BB962C8B-B14F-4D97-AF65-F5344CB8AC3E}">
        <p14:creationId xmlns:p14="http://schemas.microsoft.com/office/powerpoint/2010/main" val="2131574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1000"/>
                                        <p:tgtEl>
                                          <p:spTgt spid="287"/>
                                        </p:tgtEl>
                                      </p:cBhvr>
                                    </p:animEffect>
                                    <p:anim calcmode="lin" valueType="num">
                                      <p:cBhvr>
                                        <p:cTn id="8" dur="1000" fill="hold"/>
                                        <p:tgtEl>
                                          <p:spTgt spid="287"/>
                                        </p:tgtEl>
                                        <p:attrNameLst>
                                          <p:attrName>ppt_x</p:attrName>
                                        </p:attrNameLst>
                                      </p:cBhvr>
                                      <p:tavLst>
                                        <p:tav tm="0">
                                          <p:val>
                                            <p:strVal val="#ppt_x"/>
                                          </p:val>
                                        </p:tav>
                                        <p:tav tm="100000">
                                          <p:val>
                                            <p:strVal val="#ppt_x"/>
                                          </p:val>
                                        </p:tav>
                                      </p:tavLst>
                                    </p:anim>
                                    <p:anim calcmode="lin" valueType="num">
                                      <p:cBhvr>
                                        <p:cTn id="9" dur="1000" fill="hold"/>
                                        <p:tgtEl>
                                          <p:spTgt spid="28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3" y="1521863"/>
            <a:ext cx="9087351" cy="4493538"/>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The aim of this study is to investigate Speech-to-Text (STT) conversion using SAPI for Bangla </a:t>
            </a:r>
            <a:r>
              <a:rPr lang="en-GB" altLang="ko-KR" sz="2200" b="1" dirty="0" smtClean="0">
                <a:solidFill>
                  <a:srgbClr val="00FF00"/>
                </a:solidFill>
                <a:cs typeface="Arial" pitchFamily="34" charset="0"/>
              </a:rPr>
              <a:t>language.</a:t>
            </a:r>
          </a:p>
          <a:p>
            <a:pPr marL="457200" lvl="0" indent="-457200">
              <a:buFont typeface="Wingdings" panose="05000000000000000000" pitchFamily="2" charset="2"/>
              <a:buChar char="v"/>
            </a:pP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SAPI </a:t>
            </a:r>
            <a:r>
              <a:rPr lang="en-GB" altLang="ko-KR" sz="2200" b="1" dirty="0">
                <a:solidFill>
                  <a:srgbClr val="00FF00"/>
                </a:solidFill>
                <a:cs typeface="Arial" pitchFamily="34" charset="0"/>
              </a:rPr>
              <a:t>is a middleware that provides an API and a device driver interface (DDI) for speech engines to implement. Microsoft Windows 7 operating system supplies default recognition and synthesis speech </a:t>
            </a:r>
            <a:r>
              <a:rPr lang="en-GB" altLang="ko-KR" sz="2200" b="1" dirty="0" smtClean="0">
                <a:solidFill>
                  <a:srgbClr val="00FF00"/>
                </a:solidFill>
                <a:cs typeface="Arial" pitchFamily="34" charset="0"/>
              </a:rPr>
              <a:t>engines.</a:t>
            </a:r>
          </a:p>
          <a:p>
            <a:pPr lvl="0"/>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GB" altLang="ko-KR" sz="2200" b="1" dirty="0">
                <a:solidFill>
                  <a:srgbClr val="00FF00"/>
                </a:solidFill>
                <a:cs typeface="Arial" pitchFamily="34" charset="0"/>
              </a:rPr>
              <a:t>This study used English language as a middleware to manage SAPI for Bangla STT </a:t>
            </a:r>
            <a:r>
              <a:rPr lang="en-GB" altLang="ko-KR" sz="2200" b="1" dirty="0" smtClean="0">
                <a:solidFill>
                  <a:srgbClr val="00FF00"/>
                </a:solidFill>
                <a:cs typeface="Arial" pitchFamily="34" charset="0"/>
              </a:rPr>
              <a:t>conversion.</a:t>
            </a:r>
          </a:p>
          <a:p>
            <a:pPr marL="457200" lvl="0" indent="-457200">
              <a:buFont typeface="Wingdings" panose="05000000000000000000" pitchFamily="2" charset="2"/>
              <a:buChar char="v"/>
            </a:pP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r>
              <a:rPr lang="en-GB" altLang="ko-KR" sz="2200" b="1" dirty="0">
                <a:solidFill>
                  <a:srgbClr val="00FF00"/>
                </a:solidFill>
                <a:cs typeface="Arial" pitchFamily="34" charset="0"/>
              </a:rPr>
              <a:t>The recognition rate was </a:t>
            </a:r>
            <a:r>
              <a:rPr lang="en-GB" altLang="ko-KR" sz="2200" b="1" dirty="0" smtClean="0">
                <a:solidFill>
                  <a:srgbClr val="00FF00"/>
                </a:solidFill>
                <a:cs typeface="Arial" pitchFamily="34" charset="0"/>
              </a:rPr>
              <a:t>78</a:t>
            </a:r>
            <a:r>
              <a:rPr lang="en-GB" altLang="ko-KR" sz="2200" b="1" dirty="0">
                <a:solidFill>
                  <a:srgbClr val="00FF00"/>
                </a:solidFill>
                <a:cs typeface="Arial" pitchFamily="34" charset="0"/>
              </a:rPr>
              <a:t>% when the system is tested for an article of a </a:t>
            </a:r>
            <a:r>
              <a:rPr lang="en-GB" altLang="ko-KR" sz="2200" b="1" dirty="0" smtClean="0">
                <a:solidFill>
                  <a:srgbClr val="00FF00"/>
                </a:solidFill>
                <a:cs typeface="Arial" pitchFamily="34" charset="0"/>
              </a:rPr>
              <a:t>newspaper.</a:t>
            </a: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369332"/>
          </a:xfrm>
          <a:prstGeom prst="rect">
            <a:avLst/>
          </a:prstGeom>
          <a:solidFill>
            <a:srgbClr val="00FF00"/>
          </a:solidFill>
        </p:spPr>
        <p:txBody>
          <a:bodyPr wrap="square" lIns="36000" tIns="0" rIns="36000" bIns="0" rtlCol="0">
            <a:spAutoFit/>
          </a:bodyPr>
          <a:lstStyle/>
          <a:p>
            <a:pPr lvl="0" algn="ctr">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lang="en-GB" sz="2400" b="1" dirty="0">
                <a:solidFill>
                  <a:prstClr val="black"/>
                </a:solidFill>
              </a:rPr>
              <a:t>Bangla speech-to-text conversion using SAPI</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13475184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graphicFrame>
        <p:nvGraphicFramePr>
          <p:cNvPr id="3" name="Table 2"/>
          <p:cNvGraphicFramePr>
            <a:graphicFrameLocks noGrp="1"/>
          </p:cNvGraphicFramePr>
          <p:nvPr>
            <p:extLst/>
          </p:nvPr>
        </p:nvGraphicFramePr>
        <p:xfrm>
          <a:off x="2600420" y="2406939"/>
          <a:ext cx="8711100" cy="426720"/>
        </p:xfrm>
        <a:graphic>
          <a:graphicData uri="http://schemas.openxmlformats.org/drawingml/2006/table">
            <a:tbl>
              <a:tblPr firstRow="1" bandRow="1">
                <a:noFill/>
                <a:effectLst>
                  <a:outerShdw blurRad="50800" dist="38100" dir="2700000" algn="tl" rotWithShape="0">
                    <a:prstClr val="black">
                      <a:alpha val="40000"/>
                    </a:prstClr>
                  </a:outerShdw>
                </a:effectLst>
                <a:tableStyleId>{E929F9F4-4A8F-4326-A1B4-22849713DDAB}</a:tableStyleId>
              </a:tblPr>
              <a:tblGrid>
                <a:gridCol w="4355550">
                  <a:extLst>
                    <a:ext uri="{9D8B030D-6E8A-4147-A177-3AD203B41FA5}">
                      <a16:colId xmlns:a16="http://schemas.microsoft.com/office/drawing/2014/main" val="2544776696"/>
                    </a:ext>
                  </a:extLst>
                </a:gridCol>
                <a:gridCol w="4355550">
                  <a:extLst>
                    <a:ext uri="{9D8B030D-6E8A-4147-A177-3AD203B41FA5}">
                      <a16:colId xmlns:a16="http://schemas.microsoft.com/office/drawing/2014/main" val="716567864"/>
                    </a:ext>
                  </a:extLst>
                </a:gridCol>
              </a:tblGrid>
              <a:tr h="370840">
                <a:tc>
                  <a:txBody>
                    <a:bodyPr/>
                    <a:lstStyle/>
                    <a:p>
                      <a:pPr algn="ctr"/>
                      <a:r>
                        <a:rPr lang="en-US" sz="2200" b="1" dirty="0" smtClean="0">
                          <a:solidFill>
                            <a:srgbClr val="00FF00"/>
                          </a:solidFill>
                        </a:rPr>
                        <a:t>Data Set</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2200" b="1" i="0" kern="1200" dirty="0" smtClean="0">
                          <a:solidFill>
                            <a:srgbClr val="00FF00"/>
                          </a:solidFill>
                          <a:effectLst/>
                          <a:latin typeface="+mn-lt"/>
                          <a:ea typeface="+mn-ea"/>
                          <a:cs typeface="+mn-cs"/>
                        </a:rPr>
                        <a:t>    </a:t>
                      </a:r>
                      <a:r>
                        <a:rPr lang="en-US" sz="2200" b="1" i="0" kern="1200" baseline="0" dirty="0" smtClean="0">
                          <a:solidFill>
                            <a:srgbClr val="00FF00"/>
                          </a:solidFill>
                          <a:effectLst/>
                          <a:latin typeface="+mn-lt"/>
                          <a:ea typeface="+mn-ea"/>
                          <a:cs typeface="+mn-cs"/>
                        </a:rPr>
                        <a:t> </a:t>
                      </a:r>
                      <a:r>
                        <a:rPr lang="en-US" sz="2200" b="1" dirty="0" smtClean="0">
                          <a:solidFill>
                            <a:srgbClr val="00FF00"/>
                          </a:solidFill>
                        </a:rPr>
                        <a:t> Own</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76090267"/>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420" y="3659991"/>
            <a:ext cx="8711100" cy="2759417"/>
          </a:xfrm>
          <a:prstGeom prst="rect">
            <a:avLst/>
          </a:prstGeom>
        </p:spPr>
      </p:pic>
      <p:sp>
        <p:nvSpPr>
          <p:cNvPr id="7" name="Rectangle 6"/>
          <p:cNvSpPr/>
          <p:nvPr/>
        </p:nvSpPr>
        <p:spPr>
          <a:xfrm>
            <a:off x="3794758" y="2958019"/>
            <a:ext cx="6322422" cy="532903"/>
          </a:xfrm>
          <a:prstGeom prst="rect">
            <a:avLst/>
          </a:prstGeom>
        </p:spPr>
        <p:txBody>
          <a:bodyPr wrap="square">
            <a:spAutoFit/>
          </a:bodyPr>
          <a:lstStyle/>
          <a:p>
            <a:pPr marL="0" marR="0" lvl="0" indent="0" algn="ctr" defTabSz="914286" rtl="0" eaLnBrk="1" fontAlgn="auto" latinLnBrk="0" hangingPunct="1">
              <a:lnSpc>
                <a:spcPct val="107000"/>
              </a:lnSpc>
              <a:spcBef>
                <a:spcPts val="0"/>
              </a:spcBef>
              <a:spcAft>
                <a:spcPts val="800"/>
              </a:spcAft>
              <a:buClrTx/>
              <a:buSzTx/>
              <a:buFontTx/>
              <a:buNone/>
              <a:tabLst/>
              <a:defRPr/>
            </a:pPr>
            <a:r>
              <a:rPr kumimoji="0" lang="en-US" sz="2800" b="1" i="0" u="none" strike="noStrike" kern="1200" cap="none" spc="0" normalizeH="0" baseline="0" noProof="0" dirty="0">
                <a:ln>
                  <a:noFill/>
                </a:ln>
                <a:solidFill>
                  <a:srgbClr val="00FF00"/>
                </a:solidFill>
                <a:effectLst/>
                <a:uLnTx/>
                <a:uFillTx/>
                <a:latin typeface="Calibri" panose="020F0502020204030204" pitchFamily="34" charset="0"/>
                <a:ea typeface="Calibri" panose="020F0502020204030204" pitchFamily="34" charset="0"/>
                <a:cs typeface="Times New Roman" panose="02020603050405020304" pitchFamily="18" charset="0"/>
              </a:rPr>
              <a:t>Testing Result </a:t>
            </a:r>
          </a:p>
        </p:txBody>
      </p:sp>
      <p:sp>
        <p:nvSpPr>
          <p:cNvPr id="8" name="TextBox 7">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a:ea typeface="Arial Unicode MS"/>
                <a:cs typeface="+mn-cs"/>
              </a:rPr>
              <a:t>Paper’s Name </a:t>
            </a: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 </a:t>
            </a:r>
            <a:r>
              <a:rPr kumimoji="0" lang="en-GB" sz="2400" b="1" i="0" u="none" strike="noStrike" kern="1200" cap="none" spc="0" normalizeH="0" baseline="0" noProof="0" dirty="0" smtClean="0">
                <a:ln>
                  <a:noFill/>
                </a:ln>
                <a:solidFill>
                  <a:prstClr val="black"/>
                </a:solidFill>
                <a:effectLst/>
                <a:uLnTx/>
                <a:uFillTx/>
                <a:latin typeface="Arial"/>
                <a:ea typeface="Arial Unicode MS"/>
                <a:cs typeface="+mn-cs"/>
              </a:rPr>
              <a:t>Recognition </a:t>
            </a:r>
            <a:r>
              <a:rPr kumimoji="0" lang="en-GB" sz="2400" b="1" i="0" u="none" strike="noStrike" kern="1200" cap="none" spc="0" normalizeH="0" baseline="0" noProof="0" dirty="0">
                <a:ln>
                  <a:noFill/>
                </a:ln>
                <a:solidFill>
                  <a:prstClr val="black"/>
                </a:solidFill>
                <a:effectLst/>
                <a:uLnTx/>
                <a:uFillTx/>
                <a:latin typeface="Arial"/>
                <a:ea typeface="Arial Unicode MS"/>
                <a:cs typeface="+mn-cs"/>
              </a:rPr>
              <a:t>System using Lip Curvature and </a:t>
            </a:r>
            <a:r>
              <a:rPr kumimoji="0" lang="en-GB" sz="2400" b="1" i="0" u="none" strike="noStrike" kern="1200" cap="none" spc="0" normalizeH="0" baseline="0" noProof="0" dirty="0" smtClean="0">
                <a:ln>
                  <a:noFill/>
                </a:ln>
                <a:solidFill>
                  <a:prstClr val="black"/>
                </a:solidFill>
                <a:effectLst/>
                <a:uLnTx/>
                <a:uFillTx/>
                <a:latin typeface="Arial"/>
                <a:ea typeface="Arial Unicode MS"/>
                <a:cs typeface="+mn-cs"/>
              </a:rPr>
              <a:t>Neural Networks </a:t>
            </a:r>
            <a:r>
              <a:rPr kumimoji="0" lang="en-GB" sz="2400" b="1" i="0" u="none" strike="noStrike" kern="1200" cap="none" spc="0" normalizeH="0" baseline="0" noProof="0" dirty="0">
                <a:ln>
                  <a:noFill/>
                </a:ln>
                <a:solidFill>
                  <a:prstClr val="black"/>
                </a:solidFill>
                <a:effectLst/>
                <a:uLnTx/>
                <a:uFillTx/>
                <a:latin typeface="Arial"/>
                <a:ea typeface="Arial Unicode MS"/>
                <a:cs typeface="+mn-cs"/>
              </a:rPr>
              <a:t>to Detect Bangla Vowels </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41818778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7" name="TextBox 6">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a:ea typeface="Arial Unicode MS"/>
                <a:cs typeface="+mn-cs"/>
              </a:rPr>
              <a:t>Paper’s Name </a:t>
            </a: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 </a:t>
            </a:r>
            <a:r>
              <a:rPr kumimoji="0" lang="en-GB" sz="2400" b="1" i="0" u="none" strike="noStrike" kern="1200" cap="none" spc="0" normalizeH="0" baseline="0" noProof="0" dirty="0" smtClean="0">
                <a:ln>
                  <a:noFill/>
                </a:ln>
                <a:solidFill>
                  <a:prstClr val="black"/>
                </a:solidFill>
                <a:effectLst/>
                <a:uLnTx/>
                <a:uFillTx/>
                <a:latin typeface="Arial"/>
                <a:ea typeface="Arial Unicode MS"/>
                <a:cs typeface="+mn-cs"/>
              </a:rPr>
              <a:t>Recognition </a:t>
            </a:r>
            <a:r>
              <a:rPr kumimoji="0" lang="en-GB" sz="2400" b="1" i="0" u="none" strike="noStrike" kern="1200" cap="none" spc="0" normalizeH="0" baseline="0" noProof="0" dirty="0">
                <a:ln>
                  <a:noFill/>
                </a:ln>
                <a:solidFill>
                  <a:prstClr val="black"/>
                </a:solidFill>
                <a:effectLst/>
                <a:uLnTx/>
                <a:uFillTx/>
                <a:latin typeface="Arial"/>
                <a:ea typeface="Arial Unicode MS"/>
                <a:cs typeface="+mn-cs"/>
              </a:rPr>
              <a:t>System using Lip Curvature and </a:t>
            </a:r>
            <a:r>
              <a:rPr kumimoji="0" lang="en-GB" sz="2400" b="1" i="0" u="none" strike="noStrike" kern="1200" cap="none" spc="0" normalizeH="0" baseline="0" noProof="0" dirty="0" smtClean="0">
                <a:ln>
                  <a:noFill/>
                </a:ln>
                <a:solidFill>
                  <a:prstClr val="black"/>
                </a:solidFill>
                <a:effectLst/>
                <a:uLnTx/>
                <a:uFillTx/>
                <a:latin typeface="Arial"/>
                <a:ea typeface="Arial Unicode MS"/>
                <a:cs typeface="+mn-cs"/>
              </a:rPr>
              <a:t>Neural Networks </a:t>
            </a:r>
            <a:r>
              <a:rPr kumimoji="0" lang="en-GB" sz="2400" b="1" i="0" u="none" strike="noStrike" kern="1200" cap="none" spc="0" normalizeH="0" baseline="0" noProof="0" dirty="0">
                <a:ln>
                  <a:noFill/>
                </a:ln>
                <a:solidFill>
                  <a:prstClr val="black"/>
                </a:solidFill>
                <a:effectLst/>
                <a:uLnTx/>
                <a:uFillTx/>
                <a:latin typeface="Arial"/>
                <a:ea typeface="Arial Unicode MS"/>
                <a:cs typeface="+mn-cs"/>
              </a:rPr>
              <a:t>to Detect Bangla Vowels </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3" name="Rectangle 2"/>
          <p:cNvSpPr/>
          <p:nvPr/>
        </p:nvSpPr>
        <p:spPr>
          <a:xfrm>
            <a:off x="2191094" y="1540593"/>
            <a:ext cx="9529750" cy="4370427"/>
          </a:xfrm>
          <a:prstGeom prst="rect">
            <a:avLst/>
          </a:prstGeom>
        </p:spPr>
        <p:txBody>
          <a:bodyPr wrap="square">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FF00"/>
                </a:solidFill>
                <a:effectLst/>
                <a:uLnTx/>
                <a:uFillTx/>
                <a:latin typeface="Arial"/>
                <a:ea typeface="Arial Unicode MS"/>
                <a:cs typeface="+mn-cs"/>
              </a:rPr>
              <a:t>Summary </a:t>
            </a:r>
          </a:p>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GB" sz="2200" b="1" i="0" u="none" strike="noStrike" kern="1200" cap="none" spc="0" normalizeH="0" baseline="0" noProof="0" dirty="0">
              <a:ln>
                <a:noFill/>
              </a:ln>
              <a:solidFill>
                <a:srgbClr val="00FF00"/>
              </a:solidFill>
              <a:effectLst/>
              <a:uLnTx/>
              <a:uFillTx/>
              <a:latin typeface="Arial"/>
              <a:ea typeface="Arial Unicode MS"/>
              <a:cs typeface="+mn-cs"/>
            </a:endParaRP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GB" sz="2200" b="1" i="0" u="none" strike="noStrike" kern="1200" cap="none" spc="0" normalizeH="0" baseline="0" noProof="0" dirty="0">
                <a:ln>
                  <a:noFill/>
                </a:ln>
                <a:solidFill>
                  <a:srgbClr val="00FF00"/>
                </a:solidFill>
                <a:effectLst/>
                <a:uLnTx/>
                <a:uFillTx/>
                <a:latin typeface="Arial"/>
                <a:ea typeface="Arial Unicode MS"/>
                <a:cs typeface="+mn-cs"/>
              </a:rPr>
              <a:t>In their thesis paper they try to track  3 vowel of B</a:t>
            </a:r>
            <a:r>
              <a:rPr kumimoji="0" lang="en-GB" sz="2200" b="1" i="0" u="none" strike="noStrike" kern="1200" cap="none" spc="0" normalizeH="0" baseline="0" noProof="0" dirty="0" smtClean="0">
                <a:ln>
                  <a:noFill/>
                </a:ln>
                <a:solidFill>
                  <a:srgbClr val="00FF00"/>
                </a:solidFill>
                <a:effectLst/>
                <a:uLnTx/>
                <a:uFillTx/>
                <a:latin typeface="Arial"/>
                <a:ea typeface="Arial Unicode MS"/>
                <a:cs typeface="+mn-cs"/>
              </a:rPr>
              <a:t>angla </a:t>
            </a:r>
            <a:r>
              <a:rPr kumimoji="0" lang="en-GB" sz="2200" b="1" i="0" u="none" strike="noStrike" kern="1200" cap="none" spc="0" normalizeH="0" baseline="0" noProof="0" dirty="0">
                <a:ln>
                  <a:noFill/>
                </a:ln>
                <a:solidFill>
                  <a:srgbClr val="00FF00"/>
                </a:solidFill>
                <a:effectLst/>
                <a:uLnTx/>
                <a:uFillTx/>
                <a:latin typeface="Arial"/>
                <a:ea typeface="Arial Unicode MS"/>
                <a:cs typeface="+mn-cs"/>
              </a:rPr>
              <a:t>language ( আ</a:t>
            </a:r>
            <a:r>
              <a:rPr kumimoji="0" lang="en-GB" sz="2200" b="1" i="0" u="none" strike="noStrike" kern="1200" cap="none" spc="0" normalizeH="0" baseline="0" noProof="0" dirty="0" smtClean="0">
                <a:ln>
                  <a:noFill/>
                </a:ln>
                <a:solidFill>
                  <a:srgbClr val="00FF00"/>
                </a:solidFill>
                <a:effectLst/>
                <a:uLnTx/>
                <a:uFillTx/>
                <a:latin typeface="Arial"/>
                <a:ea typeface="Arial Unicode MS"/>
                <a:cs typeface="+mn-cs"/>
              </a:rPr>
              <a:t>, অ, এ ).</a:t>
            </a:r>
          </a:p>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GB" sz="2200" b="1" i="0" u="none" strike="noStrike" kern="1200" cap="none" spc="0" normalizeH="0" baseline="0" noProof="0" dirty="0" smtClean="0">
              <a:ln>
                <a:noFill/>
              </a:ln>
              <a:solidFill>
                <a:srgbClr val="00FF00"/>
              </a:solidFill>
              <a:effectLst/>
              <a:uLnTx/>
              <a:uFillTx/>
              <a:latin typeface="Arial"/>
              <a:ea typeface="Arial Unicode MS"/>
              <a:cs typeface="+mn-cs"/>
            </a:endParaRP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GB" sz="2200" b="1" i="0" u="none" strike="noStrike" kern="1200" cap="none" spc="0" normalizeH="0" baseline="0" noProof="0" dirty="0" smtClean="0">
                <a:ln>
                  <a:noFill/>
                </a:ln>
                <a:solidFill>
                  <a:srgbClr val="00FF00"/>
                </a:solidFill>
                <a:effectLst/>
                <a:uLnTx/>
                <a:uFillTx/>
                <a:latin typeface="Arial"/>
                <a:ea typeface="Arial Unicode MS"/>
                <a:cs typeface="+mn-cs"/>
              </a:rPr>
              <a:t>For </a:t>
            </a:r>
            <a:r>
              <a:rPr kumimoji="0" lang="en-GB" sz="2200" b="1" i="0" u="none" strike="noStrike" kern="1200" cap="none" spc="0" normalizeH="0" baseline="0" noProof="0" dirty="0">
                <a:ln>
                  <a:noFill/>
                </a:ln>
                <a:solidFill>
                  <a:srgbClr val="00FF00"/>
                </a:solidFill>
                <a:effectLst/>
                <a:uLnTx/>
                <a:uFillTx/>
                <a:latin typeface="Arial"/>
                <a:ea typeface="Arial Unicode MS"/>
                <a:cs typeface="+mn-cs"/>
              </a:rPr>
              <a:t>doing this they follow some </a:t>
            </a:r>
            <a:r>
              <a:rPr kumimoji="0" lang="en-GB" sz="2200" b="1" i="0" u="none" strike="noStrike" kern="1200" cap="none" spc="0" normalizeH="0" baseline="0" noProof="0" dirty="0" smtClean="0">
                <a:ln>
                  <a:noFill/>
                </a:ln>
                <a:solidFill>
                  <a:srgbClr val="00FF00"/>
                </a:solidFill>
                <a:effectLst/>
                <a:uLnTx/>
                <a:uFillTx/>
                <a:latin typeface="Arial"/>
                <a:ea typeface="Arial Unicode MS"/>
                <a:cs typeface="+mn-cs"/>
              </a:rPr>
              <a:t>steps:</a:t>
            </a:r>
          </a:p>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GB" sz="2200" b="1" i="0" u="none" strike="noStrike" kern="1200" cap="none" spc="0" normalizeH="0" baseline="0" noProof="0" dirty="0">
              <a:ln>
                <a:noFill/>
              </a:ln>
              <a:solidFill>
                <a:srgbClr val="00FF00"/>
              </a:solidFill>
              <a:effectLst/>
              <a:uLnTx/>
              <a:uFillTx/>
              <a:latin typeface="Arial"/>
              <a:ea typeface="Arial Unicode MS"/>
              <a:cs typeface="+mn-cs"/>
            </a:endParaRPr>
          </a:p>
          <a:p>
            <a:pPr marL="342900" marR="0" lvl="0" indent="-342900" algn="l" defTabSz="914286"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GB" sz="2200" b="1" i="0" u="none" strike="noStrike" kern="1200" cap="none" spc="0" normalizeH="0" baseline="0" noProof="0" dirty="0">
                <a:ln>
                  <a:noFill/>
                </a:ln>
                <a:solidFill>
                  <a:prstClr val="white"/>
                </a:solidFill>
                <a:effectLst/>
                <a:uLnTx/>
                <a:uFillTx/>
                <a:latin typeface="Arial"/>
                <a:ea typeface="Arial Unicode MS"/>
                <a:cs typeface="+mn-cs"/>
              </a:rPr>
              <a:t>Image </a:t>
            </a:r>
            <a:r>
              <a:rPr kumimoji="0" lang="en-GB" sz="2200" b="1" i="0" u="none" strike="noStrike" kern="1200" cap="none" spc="0" normalizeH="0" baseline="0" noProof="0" dirty="0" smtClean="0">
                <a:ln>
                  <a:noFill/>
                </a:ln>
                <a:solidFill>
                  <a:prstClr val="white"/>
                </a:solidFill>
                <a:effectLst/>
                <a:uLnTx/>
                <a:uFillTx/>
                <a:latin typeface="Arial"/>
                <a:ea typeface="Arial Unicode MS"/>
                <a:cs typeface="+mn-cs"/>
              </a:rPr>
              <a:t>acquisition</a:t>
            </a:r>
            <a:endParaRPr kumimoji="0" lang="en-GB" sz="2200" b="1" i="0" u="none" strike="noStrike" kern="1200" cap="none" spc="0" normalizeH="0" baseline="0" noProof="0" dirty="0">
              <a:ln>
                <a:noFill/>
              </a:ln>
              <a:solidFill>
                <a:prstClr val="white"/>
              </a:solidFill>
              <a:effectLst/>
              <a:uLnTx/>
              <a:uFillTx/>
              <a:latin typeface="Arial"/>
              <a:ea typeface="Arial Unicode MS"/>
              <a:cs typeface="+mn-cs"/>
            </a:endParaRPr>
          </a:p>
          <a:p>
            <a:pPr marL="342900" marR="0" lvl="0" indent="-342900" algn="l" defTabSz="914286"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GB" sz="2200" b="1" i="0" u="none" strike="noStrike" kern="1200" cap="none" spc="0" normalizeH="0" baseline="0" noProof="0" dirty="0">
                <a:ln>
                  <a:noFill/>
                </a:ln>
                <a:solidFill>
                  <a:prstClr val="white"/>
                </a:solidFill>
                <a:effectLst/>
                <a:uLnTx/>
                <a:uFillTx/>
                <a:latin typeface="Arial"/>
                <a:ea typeface="Arial Unicode MS"/>
                <a:cs typeface="+mn-cs"/>
              </a:rPr>
              <a:t>Face detection </a:t>
            </a:r>
          </a:p>
          <a:p>
            <a:pPr marL="342900" marR="0" lvl="0" indent="-342900" algn="l" defTabSz="914286"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GB" sz="2200" b="1" i="0" u="none" strike="noStrike" kern="1200" cap="none" spc="0" normalizeH="0" baseline="0" noProof="0" dirty="0">
                <a:ln>
                  <a:noFill/>
                </a:ln>
                <a:solidFill>
                  <a:prstClr val="white"/>
                </a:solidFill>
                <a:effectLst/>
                <a:uLnTx/>
                <a:uFillTx/>
                <a:latin typeface="Arial"/>
                <a:ea typeface="Arial Unicode MS"/>
                <a:cs typeface="+mn-cs"/>
              </a:rPr>
              <a:t>Lip detection </a:t>
            </a:r>
          </a:p>
          <a:p>
            <a:pPr marL="342900" marR="0" lvl="0" indent="-342900" algn="l" defTabSz="914286"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GB" sz="2200" b="1" i="0" u="none" strike="noStrike" kern="1200" cap="none" spc="0" normalizeH="0" baseline="0" noProof="0" dirty="0">
                <a:ln>
                  <a:noFill/>
                </a:ln>
                <a:solidFill>
                  <a:prstClr val="white"/>
                </a:solidFill>
                <a:effectLst/>
                <a:uLnTx/>
                <a:uFillTx/>
                <a:latin typeface="Arial"/>
                <a:ea typeface="Arial Unicode MS"/>
                <a:cs typeface="+mn-cs"/>
              </a:rPr>
              <a:t>Lip segmentation </a:t>
            </a:r>
          </a:p>
          <a:p>
            <a:pPr marL="342900" marR="0" lvl="0" indent="-342900" algn="l" defTabSz="914286"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GB" sz="2200" b="1" i="0" u="none" strike="noStrike" kern="1200" cap="none" spc="0" normalizeH="0" baseline="0" noProof="0" dirty="0" err="1">
                <a:ln>
                  <a:noFill/>
                </a:ln>
                <a:solidFill>
                  <a:prstClr val="white"/>
                </a:solidFill>
                <a:effectLst/>
                <a:uLnTx/>
                <a:uFillTx/>
                <a:latin typeface="Arial"/>
                <a:ea typeface="Arial Unicode MS"/>
                <a:cs typeface="+mn-cs"/>
              </a:rPr>
              <a:t>Viseme</a:t>
            </a:r>
            <a:r>
              <a:rPr kumimoji="0" lang="en-GB" sz="2200" b="1" i="0" u="none" strike="noStrike" kern="1200" cap="none" spc="0" normalizeH="0" baseline="0" noProof="0" dirty="0">
                <a:ln>
                  <a:noFill/>
                </a:ln>
                <a:solidFill>
                  <a:prstClr val="white"/>
                </a:solidFill>
                <a:effectLst/>
                <a:uLnTx/>
                <a:uFillTx/>
                <a:latin typeface="Arial"/>
                <a:ea typeface="Arial Unicode MS"/>
                <a:cs typeface="+mn-cs"/>
              </a:rPr>
              <a:t> detection</a:t>
            </a:r>
          </a:p>
        </p:txBody>
      </p:sp>
    </p:spTree>
    <p:extLst>
      <p:ext uri="{BB962C8B-B14F-4D97-AF65-F5344CB8AC3E}">
        <p14:creationId xmlns:p14="http://schemas.microsoft.com/office/powerpoint/2010/main" val="18901173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6" name="TextBox 5">
            <a:extLst>
              <a:ext uri="{FF2B5EF4-FFF2-40B4-BE49-F238E27FC236}">
                <a16:creationId xmlns:a16="http://schemas.microsoft.com/office/drawing/2014/main" id="{C3406489-5597-43A4-B42F-CCC9FE8B833A}"/>
              </a:ext>
            </a:extLst>
          </p:cNvPr>
          <p:cNvSpPr txBox="1"/>
          <p:nvPr/>
        </p:nvSpPr>
        <p:spPr>
          <a:xfrm>
            <a:off x="3660068" y="227969"/>
            <a:ext cx="5808784" cy="430887"/>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Arial"/>
                <a:ea typeface="Arial Unicode MS"/>
                <a:cs typeface="+mn-cs"/>
              </a:rPr>
              <a:t>Face and </a:t>
            </a:r>
            <a:r>
              <a:rPr kumimoji="0" lang="en-US" sz="2800" b="0" i="0" u="none" strike="noStrike" kern="1200" cap="none" spc="0" normalizeH="0" baseline="0" noProof="0" dirty="0" err="1" smtClean="0">
                <a:ln>
                  <a:noFill/>
                </a:ln>
                <a:solidFill>
                  <a:prstClr val="black"/>
                </a:solidFill>
                <a:effectLst/>
                <a:uLnTx/>
                <a:uFillTx/>
                <a:latin typeface="Arial"/>
                <a:ea typeface="Arial Unicode MS"/>
                <a:cs typeface="+mn-cs"/>
              </a:rPr>
              <a:t>Mout</a:t>
            </a:r>
            <a:r>
              <a:rPr kumimoji="0" lang="en-US" sz="2800" b="0" i="0" u="none" strike="noStrike" kern="1200" cap="none" spc="0" normalizeH="0" baseline="0" noProof="0" dirty="0" smtClean="0">
                <a:ln>
                  <a:noFill/>
                </a:ln>
                <a:solidFill>
                  <a:prstClr val="black"/>
                </a:solidFill>
                <a:effectLst/>
                <a:uLnTx/>
                <a:uFillTx/>
                <a:latin typeface="Arial"/>
                <a:ea typeface="Arial Unicode MS"/>
                <a:cs typeface="+mn-cs"/>
              </a:rPr>
              <a:t>h Detection</a:t>
            </a:r>
            <a:endParaRPr kumimoji="0" lang="en-US" sz="2800" b="0" i="0" u="none" strike="noStrike" kern="1200" cap="none" spc="0" normalizeH="0" baseline="0" noProof="0" dirty="0">
              <a:ln>
                <a:noFill/>
              </a:ln>
              <a:solidFill>
                <a:prstClr val="black"/>
              </a:solidFill>
              <a:effectLst/>
              <a:uLnTx/>
              <a:uFillTx/>
              <a:latin typeface="Arial"/>
              <a:ea typeface="Arial Unicode MS"/>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1680419927"/>
              </p:ext>
            </p:extLst>
          </p:nvPr>
        </p:nvGraphicFramePr>
        <p:xfrm>
          <a:off x="3660068" y="962824"/>
          <a:ext cx="5808784" cy="2286000"/>
        </p:xfrm>
        <a:graphic>
          <a:graphicData uri="http://schemas.openxmlformats.org/drawingml/2006/table">
            <a:tbl>
              <a:tblPr firstRow="1" bandRow="1">
                <a:solidFill>
                  <a:schemeClr val="tx1"/>
                </a:solidFill>
                <a:tableStyleId>{5C22544A-7EE6-4342-B048-85BDC9FD1C3A}</a:tableStyleId>
              </a:tblPr>
              <a:tblGrid>
                <a:gridCol w="5808784">
                  <a:extLst>
                    <a:ext uri="{9D8B030D-6E8A-4147-A177-3AD203B41FA5}">
                      <a16:colId xmlns:a16="http://schemas.microsoft.com/office/drawing/2014/main" val="4017610853"/>
                    </a:ext>
                  </a:extLst>
                </a:gridCol>
              </a:tblGrid>
              <a:tr h="2133738">
                <a:tc>
                  <a:txBody>
                    <a:bodyPr/>
                    <a:lstStyle/>
                    <a:p>
                      <a:pPr algn="ctr"/>
                      <a:r>
                        <a:rPr lang="en-US" sz="1800" b="1" i="0" kern="1200" dirty="0" smtClean="0">
                          <a:solidFill>
                            <a:srgbClr val="00FF00"/>
                          </a:solidFill>
                          <a:effectLst/>
                          <a:latin typeface="+mn-lt"/>
                          <a:ea typeface="+mn-ea"/>
                          <a:cs typeface="Times New Roman" panose="02020603050405020304" pitchFamily="18" charset="0"/>
                        </a:rPr>
                        <a:t>A wide range of techniques are available for extracting the</a:t>
                      </a:r>
                      <a:r>
                        <a:rPr lang="en-US" sz="1800" b="1" i="0" kern="1200" baseline="0" dirty="0" smtClean="0">
                          <a:solidFill>
                            <a:srgbClr val="00FF00"/>
                          </a:solidFill>
                          <a:effectLst/>
                          <a:latin typeface="+mn-lt"/>
                          <a:ea typeface="+mn-ea"/>
                          <a:cs typeface="Times New Roman" panose="02020603050405020304" pitchFamily="18" charset="0"/>
                        </a:rPr>
                        <a:t> </a:t>
                      </a:r>
                      <a:r>
                        <a:rPr lang="en-US" sz="1800" b="1" i="0" kern="1200" dirty="0" smtClean="0">
                          <a:solidFill>
                            <a:srgbClr val="00FF00"/>
                          </a:solidFill>
                          <a:effectLst/>
                          <a:latin typeface="+mn-lt"/>
                          <a:ea typeface="+mn-ea"/>
                          <a:cs typeface="Times New Roman" panose="02020603050405020304" pitchFamily="18" charset="0"/>
                        </a:rPr>
                        <a:t>face and mouth region, such as template matching and</a:t>
                      </a:r>
                      <a:r>
                        <a:rPr lang="en-US" sz="1800" b="1" i="0" kern="1200" baseline="0" dirty="0" smtClean="0">
                          <a:solidFill>
                            <a:srgbClr val="00FF00"/>
                          </a:solidFill>
                          <a:effectLst/>
                          <a:latin typeface="+mn-lt"/>
                          <a:ea typeface="+mn-ea"/>
                          <a:cs typeface="Times New Roman" panose="02020603050405020304" pitchFamily="18" charset="0"/>
                        </a:rPr>
                        <a:t> </a:t>
                      </a:r>
                      <a:r>
                        <a:rPr lang="en-US" sz="1800" b="1" i="0" kern="1200" dirty="0" smtClean="0">
                          <a:solidFill>
                            <a:srgbClr val="00FF00"/>
                          </a:solidFill>
                          <a:effectLst/>
                          <a:latin typeface="+mn-lt"/>
                          <a:ea typeface="+mn-ea"/>
                          <a:cs typeface="Times New Roman" panose="02020603050405020304" pitchFamily="18" charset="0"/>
                        </a:rPr>
                        <a:t>motion detection.</a:t>
                      </a:r>
                      <a:r>
                        <a:rPr lang="en-US" sz="1800" b="1" dirty="0" smtClean="0">
                          <a:solidFill>
                            <a:srgbClr val="00FF00"/>
                          </a:solidFill>
                          <a:latin typeface="+mn-lt"/>
                          <a:cs typeface="Times New Roman" panose="02020603050405020304" pitchFamily="18" charset="0"/>
                        </a:rPr>
                        <a:t> Here they first detect</a:t>
                      </a:r>
                      <a:r>
                        <a:rPr lang="en-US" sz="1800" b="1" baseline="0" dirty="0" smtClean="0">
                          <a:solidFill>
                            <a:srgbClr val="00FF00"/>
                          </a:solidFill>
                          <a:latin typeface="+mn-lt"/>
                          <a:cs typeface="Times New Roman" panose="02020603050405020304" pitchFamily="18" charset="0"/>
                        </a:rPr>
                        <a:t> a mouth and split it into two parts because lip is always in lower part of the mouth and also a reason to avoid </a:t>
                      </a:r>
                      <a:r>
                        <a:rPr lang="en-US" sz="1800" b="1" i="0" kern="1200" dirty="0" smtClean="0">
                          <a:solidFill>
                            <a:srgbClr val="00FF00"/>
                          </a:solidFill>
                          <a:effectLst/>
                          <a:latin typeface="+mn-lt"/>
                          <a:ea typeface="+mn-ea"/>
                          <a:cs typeface="Times New Roman" panose="02020603050405020304" pitchFamily="18" charset="0"/>
                        </a:rPr>
                        <a:t>the risk of false detection that can arise</a:t>
                      </a:r>
                      <a:r>
                        <a:rPr lang="en-US" sz="1800" b="1" i="0" kern="1200" baseline="0" dirty="0" smtClean="0">
                          <a:solidFill>
                            <a:srgbClr val="00FF00"/>
                          </a:solidFill>
                          <a:effectLst/>
                          <a:latin typeface="+mn-lt"/>
                          <a:ea typeface="+mn-ea"/>
                          <a:cs typeface="Times New Roman" panose="02020603050405020304" pitchFamily="18" charset="0"/>
                        </a:rPr>
                        <a:t> </a:t>
                      </a:r>
                      <a:r>
                        <a:rPr lang="en-US" sz="1800" b="1" i="0" kern="1200" dirty="0" smtClean="0">
                          <a:solidFill>
                            <a:srgbClr val="00FF00"/>
                          </a:solidFill>
                          <a:effectLst/>
                          <a:latin typeface="+mn-lt"/>
                          <a:ea typeface="+mn-ea"/>
                          <a:cs typeface="Times New Roman" panose="02020603050405020304" pitchFamily="18" charset="0"/>
                        </a:rPr>
                        <a:t>from the inadvertent classification of an eye as a mouth</a:t>
                      </a:r>
                      <a:r>
                        <a:rPr lang="en-US" sz="1800" b="1" dirty="0" smtClean="0">
                          <a:solidFill>
                            <a:srgbClr val="00FF00"/>
                          </a:solidFill>
                          <a:latin typeface="+mn-lt"/>
                        </a:rPr>
                        <a:t>.</a:t>
                      </a:r>
                      <a:endParaRPr lang="en-US" sz="1800" b="1" dirty="0">
                        <a:solidFill>
                          <a:srgbClr val="00FF00"/>
                        </a:solidFill>
                        <a:latin typeface="+mn-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523001606"/>
                  </a:ext>
                </a:extLst>
              </a:tr>
            </a:tbl>
          </a:graphicData>
        </a:graphic>
      </p:graphicFrame>
      <p:sp>
        <p:nvSpPr>
          <p:cNvPr id="9" name="TextBox 8">
            <a:extLst>
              <a:ext uri="{FF2B5EF4-FFF2-40B4-BE49-F238E27FC236}">
                <a16:creationId xmlns:a16="http://schemas.microsoft.com/office/drawing/2014/main" id="{C3406489-5597-43A4-B42F-CCC9FE8B833A}"/>
              </a:ext>
            </a:extLst>
          </p:cNvPr>
          <p:cNvSpPr txBox="1"/>
          <p:nvPr/>
        </p:nvSpPr>
        <p:spPr>
          <a:xfrm>
            <a:off x="3660068" y="3462043"/>
            <a:ext cx="5808784" cy="430887"/>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Arial"/>
                <a:ea typeface="Arial Unicode MS"/>
                <a:cs typeface="+mn-cs"/>
              </a:rPr>
              <a:t>Lip segmentation </a:t>
            </a:r>
          </a:p>
        </p:txBody>
      </p:sp>
      <p:graphicFrame>
        <p:nvGraphicFramePr>
          <p:cNvPr id="11" name="Table 10"/>
          <p:cNvGraphicFramePr>
            <a:graphicFrameLocks noGrp="1"/>
          </p:cNvGraphicFramePr>
          <p:nvPr>
            <p:extLst/>
          </p:nvPr>
        </p:nvGraphicFramePr>
        <p:xfrm>
          <a:off x="3660069" y="4144689"/>
          <a:ext cx="5808784" cy="2133738"/>
        </p:xfrm>
        <a:graphic>
          <a:graphicData uri="http://schemas.openxmlformats.org/drawingml/2006/table">
            <a:tbl>
              <a:tblPr firstRow="1" bandRow="1">
                <a:solidFill>
                  <a:schemeClr val="tx1"/>
                </a:solidFill>
                <a:tableStyleId>{5C22544A-7EE6-4342-B048-85BDC9FD1C3A}</a:tableStyleId>
              </a:tblPr>
              <a:tblGrid>
                <a:gridCol w="5808784">
                  <a:extLst>
                    <a:ext uri="{9D8B030D-6E8A-4147-A177-3AD203B41FA5}">
                      <a16:colId xmlns:a16="http://schemas.microsoft.com/office/drawing/2014/main" val="4017610853"/>
                    </a:ext>
                  </a:extLst>
                </a:gridCol>
              </a:tblGrid>
              <a:tr h="2133738">
                <a:tc>
                  <a:txBody>
                    <a:bodyPr/>
                    <a:lstStyle/>
                    <a:p>
                      <a:pPr algn="ctr"/>
                      <a:r>
                        <a:rPr lang="en-US" sz="1800" b="1" i="0" kern="1200" dirty="0" smtClean="0">
                          <a:solidFill>
                            <a:srgbClr val="00FF00"/>
                          </a:solidFill>
                          <a:effectLst/>
                          <a:latin typeface="+mn-lt"/>
                          <a:ea typeface="+mn-ea"/>
                          <a:cs typeface="+mn-cs"/>
                        </a:rPr>
                        <a:t>Lip</a:t>
                      </a:r>
                      <a:r>
                        <a:rPr lang="en-US" sz="1800" b="1" i="0" kern="1200" baseline="0" dirty="0" smtClean="0">
                          <a:solidFill>
                            <a:srgbClr val="00FF00"/>
                          </a:solidFill>
                          <a:effectLst/>
                          <a:latin typeface="+mn-lt"/>
                          <a:ea typeface="+mn-ea"/>
                          <a:cs typeface="+mn-cs"/>
                        </a:rPr>
                        <a:t> </a:t>
                      </a:r>
                      <a:r>
                        <a:rPr lang="en-US" sz="1800" b="1" i="0" kern="1200" dirty="0" smtClean="0">
                          <a:solidFill>
                            <a:srgbClr val="00FF00"/>
                          </a:solidFill>
                          <a:effectLst/>
                          <a:latin typeface="+mn-lt"/>
                          <a:ea typeface="+mn-ea"/>
                          <a:cs typeface="+mn-cs"/>
                        </a:rPr>
                        <a:t>segmentation is the method used to detect or trace the contour or edge of the lips so that we can get the</a:t>
                      </a:r>
                      <a:br>
                        <a:rPr lang="en-US" sz="1800" b="1" i="0" kern="1200" dirty="0" smtClean="0">
                          <a:solidFill>
                            <a:srgbClr val="00FF00"/>
                          </a:solidFill>
                          <a:effectLst/>
                          <a:latin typeface="+mn-lt"/>
                          <a:ea typeface="+mn-ea"/>
                          <a:cs typeface="+mn-cs"/>
                        </a:rPr>
                      </a:br>
                      <a:r>
                        <a:rPr lang="en-US" sz="1800" b="1" i="0" kern="1200" dirty="0" smtClean="0">
                          <a:solidFill>
                            <a:srgbClr val="00FF00"/>
                          </a:solidFill>
                          <a:effectLst/>
                          <a:latin typeface="+mn-lt"/>
                          <a:ea typeface="+mn-ea"/>
                          <a:cs typeface="+mn-cs"/>
                        </a:rPr>
                        <a:t>shape of the lip at various instances or frames.</a:t>
                      </a:r>
                      <a:r>
                        <a:rPr lang="en-US" sz="1800" b="1" dirty="0" smtClean="0">
                          <a:solidFill>
                            <a:srgbClr val="00FF00"/>
                          </a:solidFill>
                        </a:rPr>
                        <a:t> For</a:t>
                      </a:r>
                      <a:r>
                        <a:rPr lang="en-US" sz="1800" b="1" baseline="0" dirty="0" smtClean="0">
                          <a:solidFill>
                            <a:srgbClr val="00FF00"/>
                          </a:solidFill>
                        </a:rPr>
                        <a:t> tracing the full shape of the lip they use convex hull algorithm.</a:t>
                      </a:r>
                      <a:r>
                        <a:rPr lang="en-US" sz="1400" dirty="0" smtClean="0"/>
                        <a:t/>
                      </a:r>
                      <a:br>
                        <a:rPr lang="en-US" sz="1400" dirty="0" smtClean="0"/>
                      </a:br>
                      <a:endParaRPr lang="en-US" sz="1400" b="1" dirty="0">
                        <a:solidFill>
                          <a:srgbClr val="00FF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523001606"/>
                  </a:ext>
                </a:extLst>
              </a:tr>
            </a:tbl>
          </a:graphicData>
        </a:graphic>
      </p:graphicFrame>
    </p:spTree>
    <p:extLst>
      <p:ext uri="{BB962C8B-B14F-4D97-AF65-F5344CB8AC3E}">
        <p14:creationId xmlns:p14="http://schemas.microsoft.com/office/powerpoint/2010/main" val="6593070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764067638"/>
              </p:ext>
            </p:extLst>
          </p:nvPr>
        </p:nvGraphicFramePr>
        <p:xfrm>
          <a:off x="3844862" y="1452351"/>
          <a:ext cx="5695405" cy="2255520"/>
        </p:xfrm>
        <a:graphic>
          <a:graphicData uri="http://schemas.openxmlformats.org/drawingml/2006/table">
            <a:tbl>
              <a:tblPr firstRow="1" bandRow="1">
                <a:solidFill>
                  <a:schemeClr val="tx1"/>
                </a:solidFill>
                <a:tableStyleId>{5C22544A-7EE6-4342-B048-85BDC9FD1C3A}</a:tableStyleId>
              </a:tblPr>
              <a:tblGrid>
                <a:gridCol w="5695405">
                  <a:extLst>
                    <a:ext uri="{9D8B030D-6E8A-4147-A177-3AD203B41FA5}">
                      <a16:colId xmlns:a16="http://schemas.microsoft.com/office/drawing/2014/main" val="4017610853"/>
                    </a:ext>
                  </a:extLst>
                </a:gridCol>
              </a:tblGrid>
              <a:tr h="261256">
                <a:tc>
                  <a:txBody>
                    <a:bodyPr/>
                    <a:lstStyle/>
                    <a:p>
                      <a:pPr algn="ctr"/>
                      <a:r>
                        <a:rPr lang="en-US" sz="1800" b="1" i="0" kern="1200" dirty="0" smtClean="0">
                          <a:solidFill>
                            <a:srgbClr val="00FF00"/>
                          </a:solidFill>
                          <a:effectLst/>
                          <a:latin typeface="+mn-lt"/>
                          <a:ea typeface="+mn-ea"/>
                          <a:cs typeface="+mn-cs"/>
                        </a:rPr>
                        <a:t>After extracting the features,</a:t>
                      </a:r>
                      <a:r>
                        <a:rPr lang="en-US" sz="1800" b="1" i="0" kern="1200" baseline="0" dirty="0" smtClean="0">
                          <a:solidFill>
                            <a:srgbClr val="00FF00"/>
                          </a:solidFill>
                          <a:effectLst/>
                          <a:latin typeface="+mn-lt"/>
                          <a:ea typeface="+mn-ea"/>
                          <a:cs typeface="+mn-cs"/>
                        </a:rPr>
                        <a:t> they started </a:t>
                      </a:r>
                      <a:r>
                        <a:rPr lang="en-US" sz="1800" b="1" i="0" kern="1200" baseline="0" dirty="0" err="1" smtClean="0">
                          <a:solidFill>
                            <a:srgbClr val="00FF00"/>
                          </a:solidFill>
                          <a:effectLst/>
                          <a:latin typeface="+mn-lt"/>
                          <a:ea typeface="+mn-ea"/>
                          <a:cs typeface="+mn-cs"/>
                        </a:rPr>
                        <a:t>viseme</a:t>
                      </a:r>
                      <a:r>
                        <a:rPr lang="en-US" sz="1800" b="1" i="0" kern="1200" baseline="0" dirty="0" smtClean="0">
                          <a:solidFill>
                            <a:srgbClr val="00FF00"/>
                          </a:solidFill>
                          <a:effectLst/>
                          <a:latin typeface="+mn-lt"/>
                          <a:ea typeface="+mn-ea"/>
                          <a:cs typeface="+mn-cs"/>
                        </a:rPr>
                        <a:t> recognition. M</a:t>
                      </a:r>
                      <a:r>
                        <a:rPr lang="en-US" sz="1800" b="1" i="0" kern="1200" dirty="0" smtClean="0">
                          <a:solidFill>
                            <a:srgbClr val="00FF00"/>
                          </a:solidFill>
                          <a:effectLst/>
                          <a:latin typeface="+mn-lt"/>
                          <a:ea typeface="+mn-ea"/>
                          <a:cs typeface="+mn-cs"/>
                        </a:rPr>
                        <a:t>ost popular classifiers for speech recognition are Artificial Neural Networks (ANNs), PCA </a:t>
                      </a:r>
                      <a:r>
                        <a:rPr lang="en-US" sz="1800" b="1" i="0" kern="1200" dirty="0" err="1" smtClean="0">
                          <a:solidFill>
                            <a:srgbClr val="00FF00"/>
                          </a:solidFill>
                          <a:effectLst/>
                          <a:latin typeface="+mn-lt"/>
                          <a:ea typeface="+mn-ea"/>
                          <a:cs typeface="+mn-cs"/>
                        </a:rPr>
                        <a:t>Classifier,KNN</a:t>
                      </a:r>
                      <a:r>
                        <a:rPr lang="en-US" sz="1800" b="1" i="0" kern="1200" dirty="0" smtClean="0">
                          <a:solidFill>
                            <a:srgbClr val="00FF00"/>
                          </a:solidFill>
                          <a:effectLst/>
                          <a:latin typeface="+mn-lt"/>
                          <a:ea typeface="+mn-ea"/>
                          <a:cs typeface="+mn-cs"/>
                        </a:rPr>
                        <a:t> classifier and Support Vector Machines (SVM) and Hidden Markov Models (HMM). In this</a:t>
                      </a:r>
                      <a:r>
                        <a:rPr lang="en-US" sz="1800" b="1" i="0" kern="1200" baseline="0" dirty="0" smtClean="0">
                          <a:solidFill>
                            <a:srgbClr val="00FF00"/>
                          </a:solidFill>
                          <a:effectLst/>
                          <a:latin typeface="+mn-lt"/>
                          <a:ea typeface="+mn-ea"/>
                          <a:cs typeface="+mn-cs"/>
                        </a:rPr>
                        <a:t> thesis paper ANN is used for </a:t>
                      </a:r>
                      <a:r>
                        <a:rPr lang="en-US" sz="1800" b="1" i="0" kern="1200" baseline="0" dirty="0" err="1" smtClean="0">
                          <a:solidFill>
                            <a:srgbClr val="00FF00"/>
                          </a:solidFill>
                          <a:effectLst/>
                          <a:latin typeface="+mn-lt"/>
                          <a:ea typeface="+mn-ea"/>
                          <a:cs typeface="+mn-cs"/>
                        </a:rPr>
                        <a:t>viseme</a:t>
                      </a:r>
                      <a:r>
                        <a:rPr lang="en-US" sz="1800" b="1" i="0" kern="1200" baseline="0" dirty="0" smtClean="0">
                          <a:solidFill>
                            <a:srgbClr val="00FF00"/>
                          </a:solidFill>
                          <a:effectLst/>
                          <a:latin typeface="+mn-lt"/>
                          <a:ea typeface="+mn-ea"/>
                          <a:cs typeface="+mn-cs"/>
                        </a:rPr>
                        <a:t> recognition.</a:t>
                      </a:r>
                      <a:r>
                        <a:rPr lang="en-US" sz="1800" b="1" dirty="0" smtClean="0">
                          <a:solidFill>
                            <a:srgbClr val="00FF00"/>
                          </a:solidFill>
                        </a:rPr>
                        <a:t> </a:t>
                      </a:r>
                      <a:r>
                        <a:rPr lang="en-US" sz="1600" dirty="0" smtClean="0"/>
                        <a:t/>
                      </a:r>
                      <a:br>
                        <a:rPr lang="en-US" sz="1600" dirty="0" smtClean="0"/>
                      </a:br>
                      <a:endParaRPr lang="en-US" sz="1600" b="1" dirty="0">
                        <a:solidFill>
                          <a:srgbClr val="00FF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523001606"/>
                  </a:ext>
                </a:extLst>
              </a:tr>
            </a:tbl>
          </a:graphicData>
        </a:graphic>
      </p:graphicFrame>
      <p:sp>
        <p:nvSpPr>
          <p:cNvPr id="9" name="TextBox 8">
            <a:extLst>
              <a:ext uri="{FF2B5EF4-FFF2-40B4-BE49-F238E27FC236}">
                <a16:creationId xmlns:a16="http://schemas.microsoft.com/office/drawing/2014/main" id="{C3406489-5597-43A4-B42F-CCC9FE8B833A}"/>
              </a:ext>
            </a:extLst>
          </p:cNvPr>
          <p:cNvSpPr txBox="1"/>
          <p:nvPr/>
        </p:nvSpPr>
        <p:spPr>
          <a:xfrm>
            <a:off x="3844862" y="355059"/>
            <a:ext cx="5645898" cy="430887"/>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smtClean="0">
                <a:ln>
                  <a:noFill/>
                </a:ln>
                <a:solidFill>
                  <a:prstClr val="black"/>
                </a:solidFill>
                <a:effectLst/>
                <a:uLnTx/>
                <a:uFillTx/>
                <a:latin typeface="Arial"/>
                <a:ea typeface="Arial Unicode MS"/>
                <a:cs typeface="Times New Roman" panose="02020603050405020304" pitchFamily="18" charset="0"/>
              </a:rPr>
              <a:t>Viseme</a:t>
            </a:r>
            <a:r>
              <a:rPr kumimoji="0" lang="en-US" sz="2800" b="0" i="0" u="none" strike="noStrike" kern="1200" cap="none" spc="0" normalizeH="0" baseline="0" noProof="0" dirty="0" smtClean="0">
                <a:ln>
                  <a:noFill/>
                </a:ln>
                <a:solidFill>
                  <a:prstClr val="black"/>
                </a:solidFill>
                <a:effectLst/>
                <a:uLnTx/>
                <a:uFillTx/>
                <a:latin typeface="Arial"/>
                <a:ea typeface="Arial Unicode MS"/>
                <a:cs typeface="Times New Roman" panose="02020603050405020304" pitchFamily="18" charset="0"/>
              </a:rPr>
              <a:t> </a:t>
            </a:r>
            <a:r>
              <a:rPr kumimoji="0" lang="en-US" sz="2800" b="0" i="0" u="none" strike="noStrike" kern="1200" cap="none" spc="0" normalizeH="0" baseline="0" noProof="0" dirty="0">
                <a:ln>
                  <a:noFill/>
                </a:ln>
                <a:solidFill>
                  <a:prstClr val="black"/>
                </a:solidFill>
                <a:effectLst/>
                <a:uLnTx/>
                <a:uFillTx/>
                <a:latin typeface="Arial"/>
                <a:ea typeface="Arial Unicode MS"/>
                <a:cs typeface="Times New Roman" panose="02020603050405020304" pitchFamily="18" charset="0"/>
              </a:rPr>
              <a:t>Recognition </a:t>
            </a:r>
            <a:endParaRPr kumimoji="0" lang="en-US" sz="2800" b="0"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39026942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6" name="TextBox 5">
            <a:extLst>
              <a:ext uri="{FF2B5EF4-FFF2-40B4-BE49-F238E27FC236}">
                <a16:creationId xmlns:a16="http://schemas.microsoft.com/office/drawing/2014/main" id="{C3406489-5597-43A4-B42F-CCC9FE8B833A}"/>
              </a:ext>
            </a:extLst>
          </p:cNvPr>
          <p:cNvSpPr txBox="1"/>
          <p:nvPr/>
        </p:nvSpPr>
        <p:spPr>
          <a:xfrm>
            <a:off x="3729340" y="477351"/>
            <a:ext cx="5808784" cy="369332"/>
          </a:xfrm>
          <a:prstGeom prst="rect">
            <a:avLst/>
          </a:prstGeom>
          <a:solidFill>
            <a:srgbClr val="00FF00"/>
          </a:solidFill>
        </p:spPr>
        <p:txBody>
          <a:bodyPr wrap="square" lIns="36000" tIns="0" rIns="36000" bIns="0" rtlCol="0">
            <a:spAutoFit/>
          </a:bodyPr>
          <a:lstStyle/>
          <a:p>
            <a:pPr lvl="0" algn="ctr"/>
            <a:r>
              <a:rPr lang="en-GB" sz="2400" b="1" dirty="0">
                <a:solidFill>
                  <a:prstClr val="black"/>
                </a:solidFill>
              </a:rPr>
              <a:t>Why is </a:t>
            </a:r>
            <a:r>
              <a:rPr lang="en-GB" sz="2400" b="1" dirty="0" smtClean="0">
                <a:solidFill>
                  <a:prstClr val="black"/>
                </a:solidFill>
              </a:rPr>
              <a:t>lip-reading</a:t>
            </a:r>
            <a:r>
              <a:rPr lang="en-GB" sz="2400" b="1" dirty="0">
                <a:solidFill>
                  <a:prstClr val="black"/>
                </a:solidFill>
              </a:rPr>
              <a:t>?</a:t>
            </a:r>
            <a:endParaRPr kumimoji="0" lang="en-US" sz="2400" b="1" i="0" u="none" strike="noStrike" kern="1200" cap="none" spc="0" normalizeH="0" baseline="0" noProof="0" dirty="0">
              <a:ln>
                <a:noFill/>
              </a:ln>
              <a:solidFill>
                <a:prstClr val="black"/>
              </a:solidFill>
              <a:effectLst/>
              <a:uLnTx/>
              <a:uFillTx/>
              <a:latin typeface="Arial"/>
              <a:ea typeface="Arial Unicode MS"/>
            </a:endParaRPr>
          </a:p>
        </p:txBody>
      </p:sp>
      <p:sp>
        <p:nvSpPr>
          <p:cNvPr id="8" name="TextBox 7"/>
          <p:cNvSpPr txBox="1"/>
          <p:nvPr/>
        </p:nvSpPr>
        <p:spPr>
          <a:xfrm>
            <a:off x="2563134" y="1189354"/>
            <a:ext cx="9087351" cy="5247590"/>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It will help deaf people as a hearing aid</a:t>
            </a:r>
            <a:r>
              <a:rPr lang="en-GB" altLang="ko-KR" sz="2200" b="1" dirty="0" smtClean="0">
                <a:solidFill>
                  <a:srgbClr val="00FF00"/>
                </a:solidFill>
                <a:cs typeface="Arial" pitchFamily="34" charset="0"/>
              </a:rPr>
              <a:t>.</a:t>
            </a:r>
          </a:p>
          <a:p>
            <a:pPr marL="457200" lvl="0" indent="-457200">
              <a:buFont typeface="Wingdings" panose="05000000000000000000" pitchFamily="2" charset="2"/>
              <a:buChar char="v"/>
            </a:pP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It </a:t>
            </a:r>
            <a:r>
              <a:rPr lang="en-GB" altLang="ko-KR" sz="2200" b="1" dirty="0">
                <a:solidFill>
                  <a:srgbClr val="00FF00"/>
                </a:solidFill>
                <a:cs typeface="Arial" pitchFamily="34" charset="0"/>
              </a:rPr>
              <a:t>will help others to recognize the speech of mute people</a:t>
            </a:r>
            <a:r>
              <a:rPr lang="en-GB" altLang="ko-KR" sz="2200" b="1" dirty="0" smtClean="0">
                <a:solidFill>
                  <a:srgbClr val="00FF00"/>
                </a:solidFill>
                <a:cs typeface="Arial" pitchFamily="34" charset="0"/>
              </a:rPr>
              <a:t>.</a:t>
            </a:r>
          </a:p>
          <a:p>
            <a:pPr marL="457200" lvl="0" indent="-457200">
              <a:buFont typeface="Wingdings" panose="05000000000000000000" pitchFamily="2" charset="2"/>
              <a:buChar char="v"/>
            </a:pP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It will also help </a:t>
            </a:r>
            <a:r>
              <a:rPr lang="en-GB" altLang="ko-KR" sz="2200" b="1" dirty="0">
                <a:solidFill>
                  <a:srgbClr val="00FF00"/>
                </a:solidFill>
                <a:cs typeface="Arial" pitchFamily="34" charset="0"/>
              </a:rPr>
              <a:t>to detect criminals in the detective branch</a:t>
            </a:r>
            <a:r>
              <a:rPr lang="en-GB" altLang="ko-KR" sz="2200" b="1" dirty="0" smtClean="0">
                <a:solidFill>
                  <a:srgbClr val="00FF00"/>
                </a:solidFill>
                <a:cs typeface="Arial" pitchFamily="34" charset="0"/>
              </a:rPr>
              <a:t>.</a:t>
            </a:r>
          </a:p>
          <a:p>
            <a:pPr marL="457200" lvl="0" indent="-457200">
              <a:buFont typeface="Wingdings" panose="05000000000000000000" pitchFamily="2" charset="2"/>
              <a:buChar char="v"/>
            </a:pP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It </a:t>
            </a:r>
            <a:r>
              <a:rPr lang="en-GB" altLang="ko-KR" sz="2200" b="1" dirty="0">
                <a:solidFill>
                  <a:srgbClr val="00FF00"/>
                </a:solidFill>
                <a:cs typeface="Arial" pitchFamily="34" charset="0"/>
              </a:rPr>
              <a:t>can be used for security </a:t>
            </a:r>
            <a:r>
              <a:rPr lang="en-GB" altLang="ko-KR" sz="2200" b="1" dirty="0" smtClean="0">
                <a:solidFill>
                  <a:srgbClr val="00FF00"/>
                </a:solidFill>
                <a:cs typeface="Arial" pitchFamily="34" charset="0"/>
              </a:rPr>
              <a:t>purposes.</a:t>
            </a:r>
          </a:p>
          <a:p>
            <a:pPr marL="457200" lvl="0" indent="-457200">
              <a:buFont typeface="Wingdings" panose="05000000000000000000" pitchFamily="2" charset="2"/>
              <a:buChar char="v"/>
            </a:pP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It </a:t>
            </a:r>
            <a:r>
              <a:rPr lang="en-GB" altLang="ko-KR" sz="2200" b="1" dirty="0">
                <a:solidFill>
                  <a:srgbClr val="00FF00"/>
                </a:solidFill>
                <a:cs typeface="Arial" pitchFamily="34" charset="0"/>
              </a:rPr>
              <a:t>can be used for video captioning</a:t>
            </a:r>
            <a:r>
              <a:rPr lang="en-GB" altLang="ko-KR" sz="2200" b="1" dirty="0" smtClean="0">
                <a:solidFill>
                  <a:srgbClr val="00FF00"/>
                </a:solidFill>
                <a:cs typeface="Arial" pitchFamily="34" charset="0"/>
              </a:rPr>
              <a:t>.</a:t>
            </a:r>
          </a:p>
          <a:p>
            <a:pPr marL="457200" lvl="0" indent="-457200">
              <a:buFont typeface="Wingdings" panose="05000000000000000000" pitchFamily="2" charset="2"/>
              <a:buChar char="v"/>
            </a:pP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This </a:t>
            </a:r>
            <a:r>
              <a:rPr lang="en-GB" altLang="ko-KR" sz="2200" b="1" dirty="0">
                <a:solidFill>
                  <a:srgbClr val="00FF00"/>
                </a:solidFill>
                <a:cs typeface="Arial" pitchFamily="34" charset="0"/>
              </a:rPr>
              <a:t>model will help to recognize speech in </a:t>
            </a:r>
            <a:r>
              <a:rPr lang="en-GB" altLang="ko-KR" sz="2200" b="1" dirty="0" smtClean="0">
                <a:solidFill>
                  <a:srgbClr val="00FF00"/>
                </a:solidFill>
                <a:cs typeface="Arial" pitchFamily="34" charset="0"/>
              </a:rPr>
              <a:t>noisy areas. </a:t>
            </a:r>
          </a:p>
          <a:p>
            <a:pPr marL="457200" lvl="0" indent="-457200">
              <a:buFont typeface="Wingdings" panose="05000000000000000000" pitchFamily="2" charset="2"/>
              <a:buChar char="v"/>
            </a:pP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 It can </a:t>
            </a:r>
            <a:r>
              <a:rPr lang="en-GB" altLang="ko-KR" sz="2200" b="1" dirty="0">
                <a:solidFill>
                  <a:srgbClr val="00FF00"/>
                </a:solidFill>
                <a:cs typeface="Arial" pitchFamily="34" charset="0"/>
              </a:rPr>
              <a:t>be used in silent-movie processing</a:t>
            </a:r>
            <a:r>
              <a:rPr lang="en-GB" altLang="ko-KR" sz="2200" b="1" dirty="0" smtClean="0">
                <a:solidFill>
                  <a:srgbClr val="00FF00"/>
                </a:solidFill>
                <a:cs typeface="Arial" pitchFamily="34" charset="0"/>
              </a:rPr>
              <a:t>.</a:t>
            </a:r>
          </a:p>
          <a:p>
            <a:pPr marL="457200" lvl="0" indent="-457200">
              <a:buFont typeface="Wingdings" panose="05000000000000000000" pitchFamily="2" charset="2"/>
              <a:buChar char="v"/>
            </a:pP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kumimoji="0" lang="en-GB" altLang="ko-KR" sz="2200" b="1" i="0" u="none" strike="noStrike" kern="1200" cap="none" spc="0" normalizeH="0" baseline="0" noProof="0" dirty="0" smtClean="0">
                <a:ln>
                  <a:noFill/>
                </a:ln>
                <a:solidFill>
                  <a:srgbClr val="00FF00"/>
                </a:solidFill>
                <a:effectLst/>
                <a:uLnTx/>
                <a:uFillTx/>
                <a:ea typeface="Arial Unicode MS"/>
                <a:cs typeface="Arial" pitchFamily="34" charset="0"/>
              </a:rPr>
              <a:t>It</a:t>
            </a:r>
            <a:r>
              <a:rPr kumimoji="0" lang="en-GB" altLang="ko-KR" sz="2200" b="1" i="0" u="none" strike="noStrike" kern="1200" cap="none" spc="0" normalizeH="0" noProof="0" dirty="0" smtClean="0">
                <a:ln>
                  <a:noFill/>
                </a:ln>
                <a:solidFill>
                  <a:srgbClr val="00FF00"/>
                </a:solidFill>
                <a:effectLst/>
                <a:uLnTx/>
                <a:uFillTx/>
                <a:ea typeface="Arial Unicode MS"/>
                <a:cs typeface="Arial" pitchFamily="34" charset="0"/>
              </a:rPr>
              <a:t> will help to detect fake video</a:t>
            </a:r>
            <a:r>
              <a:rPr kumimoji="0" lang="en-GB" altLang="ko-KR" sz="2700" b="1" i="0" u="none" strike="noStrike" kern="1200" cap="none" spc="0" normalizeH="0" noProof="0" dirty="0" smtClean="0">
                <a:ln>
                  <a:noFill/>
                </a:ln>
                <a:solidFill>
                  <a:srgbClr val="00FF00"/>
                </a:solidFill>
                <a:effectLst/>
                <a:uLnTx/>
                <a:uFillTx/>
                <a:latin typeface="Arial"/>
                <a:ea typeface="Arial Unicode MS"/>
                <a:cs typeface="Arial" pitchFamily="34" charset="0"/>
              </a:rPr>
              <a:t>.</a:t>
            </a:r>
            <a:endParaRPr kumimoji="0" lang="ko-KR" altLang="en-US" sz="27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Tree>
    <p:extLst>
      <p:ext uri="{BB962C8B-B14F-4D97-AF65-F5344CB8AC3E}">
        <p14:creationId xmlns:p14="http://schemas.microsoft.com/office/powerpoint/2010/main" val="3017013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9" name="TextBox 8">
            <a:extLst>
              <a:ext uri="{FF2B5EF4-FFF2-40B4-BE49-F238E27FC236}">
                <a16:creationId xmlns:a16="http://schemas.microsoft.com/office/drawing/2014/main" id="{C3406489-5597-43A4-B42F-CCC9FE8B833A}"/>
              </a:ext>
            </a:extLst>
          </p:cNvPr>
          <p:cNvSpPr txBox="1"/>
          <p:nvPr/>
        </p:nvSpPr>
        <p:spPr>
          <a:xfrm>
            <a:off x="3352209" y="244377"/>
            <a:ext cx="5645898" cy="430887"/>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Arial"/>
                <a:ea typeface="Arial Unicode MS"/>
                <a:cs typeface="Times New Roman" panose="02020603050405020304" pitchFamily="18" charset="0"/>
              </a:rPr>
              <a:t>Flow chart of the thesis paper</a:t>
            </a:r>
            <a:endParaRPr kumimoji="0" lang="en-US" sz="2800" b="0" i="0" u="none" strike="noStrike" kern="1200" cap="none" spc="0" normalizeH="0" baseline="0" noProof="0" dirty="0">
              <a:ln>
                <a:noFill/>
              </a:ln>
              <a:solidFill>
                <a:prstClr val="black"/>
              </a:solidFill>
              <a:effectLst/>
              <a:uLnTx/>
              <a:uFillTx/>
              <a:latin typeface="Arial"/>
              <a:ea typeface="Arial Unicode MS"/>
              <a:cs typeface="+mn-cs"/>
            </a:endParaRPr>
          </a:p>
        </p:txBody>
      </p:sp>
      <p:pic>
        <p:nvPicPr>
          <p:cNvPr id="4" name="Picture 3"/>
          <p:cNvPicPr>
            <a:picLocks noChangeAspect="1"/>
          </p:cNvPicPr>
          <p:nvPr/>
        </p:nvPicPr>
        <p:blipFill>
          <a:blip r:embed="rId3"/>
          <a:stretch>
            <a:fillRect/>
          </a:stretch>
        </p:blipFill>
        <p:spPr>
          <a:xfrm>
            <a:off x="4065601" y="799955"/>
            <a:ext cx="4329953" cy="5934644"/>
          </a:xfrm>
          <a:prstGeom prst="rect">
            <a:avLst/>
          </a:prstGeom>
        </p:spPr>
      </p:pic>
    </p:spTree>
    <p:extLst>
      <p:ext uri="{BB962C8B-B14F-4D97-AF65-F5344CB8AC3E}">
        <p14:creationId xmlns:p14="http://schemas.microsoft.com/office/powerpoint/2010/main" val="584910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274083" y="1099748"/>
            <a:ext cx="9474807" cy="5509200"/>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The aim of this study is to </a:t>
            </a:r>
            <a:r>
              <a:rPr lang="en-US" sz="2200" b="1" dirty="0" smtClean="0">
                <a:solidFill>
                  <a:srgbClr val="00FF00"/>
                </a:solidFill>
              </a:rPr>
              <a:t>present </a:t>
            </a:r>
            <a:r>
              <a:rPr lang="en-US" sz="2200" b="1" dirty="0">
                <a:solidFill>
                  <a:srgbClr val="00FF00"/>
                </a:solidFill>
              </a:rPr>
              <a:t>the capability of an HMM-based TTS system to produce Bengali speech. </a:t>
            </a:r>
            <a:endParaRPr lang="en-US" sz="2200" b="1" dirty="0" smtClean="0">
              <a:solidFill>
                <a:srgbClr val="00FF00"/>
              </a:solidFill>
            </a:endParaRPr>
          </a:p>
          <a:p>
            <a:pPr marL="457200" lvl="0" indent="-457200">
              <a:buFont typeface="Wingdings" panose="05000000000000000000" pitchFamily="2" charset="2"/>
              <a:buChar char="v"/>
            </a:pP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US" sz="2200" b="1" dirty="0">
                <a:solidFill>
                  <a:srgbClr val="00FF00"/>
                </a:solidFill>
              </a:rPr>
              <a:t>In this synthesis method, trajectories of speech parameters are generated from the trained </a:t>
            </a:r>
            <a:r>
              <a:rPr lang="en-US" sz="2200" b="1" dirty="0" smtClean="0">
                <a:solidFill>
                  <a:srgbClr val="00FF00"/>
                </a:solidFill>
              </a:rPr>
              <a:t>HMM. </a:t>
            </a:r>
            <a:r>
              <a:rPr lang="en-US" sz="2200" b="1" dirty="0">
                <a:solidFill>
                  <a:srgbClr val="00FF00"/>
                </a:solidFill>
              </a:rPr>
              <a:t>A final speech waveform is synthesized from those speech parameters. In </a:t>
            </a:r>
            <a:r>
              <a:rPr lang="en-US" sz="2200" b="1" dirty="0" smtClean="0">
                <a:solidFill>
                  <a:srgbClr val="00FF00"/>
                </a:solidFill>
              </a:rPr>
              <a:t>their experiments they represent </a:t>
            </a:r>
            <a:r>
              <a:rPr lang="en-US" sz="2200" b="1" dirty="0">
                <a:solidFill>
                  <a:srgbClr val="00FF00"/>
                </a:solidFill>
              </a:rPr>
              <a:t>spectral properties </a:t>
            </a:r>
            <a:r>
              <a:rPr lang="en-US" sz="2200" b="1" dirty="0" smtClean="0">
                <a:solidFill>
                  <a:srgbClr val="00FF00"/>
                </a:solidFill>
              </a:rPr>
              <a:t>by </a:t>
            </a:r>
            <a:r>
              <a:rPr lang="en-US" sz="2200" b="1" dirty="0">
                <a:solidFill>
                  <a:srgbClr val="00FF00"/>
                </a:solidFill>
              </a:rPr>
              <a:t>Mel </a:t>
            </a:r>
            <a:r>
              <a:rPr lang="en-US" sz="2200" b="1" dirty="0" err="1">
                <a:solidFill>
                  <a:srgbClr val="00FF00"/>
                </a:solidFill>
              </a:rPr>
              <a:t>Cepstrum</a:t>
            </a:r>
            <a:r>
              <a:rPr lang="en-US" sz="2200" b="1" dirty="0">
                <a:solidFill>
                  <a:srgbClr val="00FF00"/>
                </a:solidFill>
              </a:rPr>
              <a:t> Coefficients. </a:t>
            </a:r>
            <a:endParaRPr lang="en-US" sz="2200" b="1" dirty="0" smtClean="0">
              <a:solidFill>
                <a:srgbClr val="00FF00"/>
              </a:solidFill>
            </a:endParaRPr>
          </a:p>
          <a:p>
            <a:pPr marL="457200" lvl="0" indent="-457200">
              <a:buFont typeface="Wingdings" panose="05000000000000000000" pitchFamily="2" charset="2"/>
              <a:buChar char="v"/>
            </a:pP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US" sz="2200" b="1" dirty="0">
                <a:solidFill>
                  <a:srgbClr val="00FF00"/>
                </a:solidFill>
              </a:rPr>
              <a:t>The speech database employed here for training purpose is originally developed by C-DAC. The output of the Bengali-HTS is also compare with previously developed Epoch Synchronous Non Overlap Add (ESNOLA) based concatenated speech synthesis technique. </a:t>
            </a:r>
            <a:endParaRPr lang="en-US" sz="2200" b="1" dirty="0" smtClean="0">
              <a:solidFill>
                <a:srgbClr val="00FF00"/>
              </a:solidFill>
            </a:endParaRPr>
          </a:p>
          <a:p>
            <a:pPr marL="457200" lvl="0" indent="-457200">
              <a:buFont typeface="Wingdings" panose="05000000000000000000" pitchFamily="2" charset="2"/>
              <a:buChar char="v"/>
            </a:pPr>
            <a:endParaRPr lang="en-US" sz="2200" b="1" dirty="0" smtClean="0">
              <a:solidFill>
                <a:srgbClr val="00FF00"/>
              </a:solidFill>
            </a:endParaRPr>
          </a:p>
          <a:p>
            <a:pPr marL="457200" lvl="0" indent="-457200">
              <a:buFont typeface="Wingdings" panose="05000000000000000000" pitchFamily="2" charset="2"/>
              <a:buChar char="v"/>
            </a:pPr>
            <a:r>
              <a:rPr lang="en-US" sz="2200" b="1" dirty="0" smtClean="0">
                <a:solidFill>
                  <a:srgbClr val="00FF00"/>
                </a:solidFill>
              </a:rPr>
              <a:t>The </a:t>
            </a:r>
            <a:r>
              <a:rPr lang="en-US" sz="2200" b="1" dirty="0">
                <a:solidFill>
                  <a:srgbClr val="00FF00"/>
                </a:solidFill>
              </a:rPr>
              <a:t>total average score for the original sentences is 4.66 and the ESNOLA based synthesis sentence is 2.34HTS is 3.6</a:t>
            </a:r>
            <a:r>
              <a:rPr lang="en-US" sz="2200" dirty="0" smtClean="0">
                <a:solidFill>
                  <a:srgbClr val="00FF00"/>
                </a:solidFill>
              </a:rPr>
              <a:t>.</a:t>
            </a:r>
            <a:endParaRPr kumimoji="0" lang="en-GB" altLang="ko-KR" sz="2200"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369332"/>
          </a:xfrm>
          <a:prstGeom prst="rect">
            <a:avLst/>
          </a:prstGeom>
          <a:solidFill>
            <a:srgbClr val="00FF00"/>
          </a:solidFill>
        </p:spPr>
        <p:txBody>
          <a:bodyPr wrap="square" lIns="36000" tIns="0" rIns="36000" bIns="0" rtlCol="0">
            <a:spAutoFit/>
          </a:bodyPr>
          <a:lstStyle/>
          <a:p>
            <a:pPr lvl="0" algn="ctr">
              <a:defRPr/>
            </a:pPr>
            <a:r>
              <a:rPr lang="en-US" sz="2400" b="1" dirty="0">
                <a:solidFill>
                  <a:prstClr val="black"/>
                </a:solidFill>
                <a:ea typeface="Arial Unicode MS"/>
              </a:rPr>
              <a:t>P</a:t>
            </a:r>
            <a:r>
              <a:rPr kumimoji="0" lang="en-US" sz="2400" b="1" i="0" u="none" strike="noStrike" kern="1200" cap="none" spc="0" normalizeH="0" baseline="0" noProof="0" dirty="0" err="1" smtClean="0">
                <a:ln>
                  <a:noFill/>
                </a:ln>
                <a:solidFill>
                  <a:prstClr val="black"/>
                </a:solidFill>
                <a:effectLst/>
                <a:uLnTx/>
                <a:uFillTx/>
                <a:ea typeface="Arial Unicode MS"/>
              </a:rPr>
              <a:t>aper’s</a:t>
            </a:r>
            <a:r>
              <a:rPr kumimoji="0" lang="en-US" sz="2400" b="1" i="0" u="none" strike="noStrike" kern="1200" cap="none" spc="0" normalizeH="0" baseline="0" noProof="0" dirty="0" smtClean="0">
                <a:ln>
                  <a:noFill/>
                </a:ln>
                <a:solidFill>
                  <a:prstClr val="black"/>
                </a:solidFill>
                <a:effectLst/>
                <a:uLnTx/>
                <a:uFillTx/>
                <a:ea typeface="Arial Unicode MS"/>
              </a:rPr>
              <a:t> Name - </a:t>
            </a:r>
            <a:r>
              <a:rPr lang="en-US" sz="2400" b="1" noProof="0" dirty="0"/>
              <a:t>A</a:t>
            </a:r>
            <a:r>
              <a:rPr lang="en-US" sz="2400" b="1" dirty="0" smtClean="0"/>
              <a:t> </a:t>
            </a:r>
            <a:r>
              <a:rPr lang="en-US" sz="2400" b="1" dirty="0" err="1" smtClean="0"/>
              <a:t>bengali</a:t>
            </a:r>
            <a:r>
              <a:rPr lang="en-US" sz="2400" b="1" dirty="0" smtClean="0"/>
              <a:t> hmm based speech synthesis system</a:t>
            </a:r>
            <a:endParaRPr kumimoji="0" lang="en-US" sz="2400" b="1" i="0" u="none" strike="noStrike" kern="1200" cap="none" spc="0" normalizeH="0" baseline="0" noProof="0" dirty="0">
              <a:ln>
                <a:noFill/>
              </a:ln>
              <a:solidFill>
                <a:prstClr val="black"/>
              </a:solidFill>
              <a:effectLst/>
              <a:uLnTx/>
              <a:uFillTx/>
              <a:ea typeface="Arial Unicode MS"/>
            </a:endParaRPr>
          </a:p>
        </p:txBody>
      </p:sp>
    </p:spTree>
    <p:extLst>
      <p:ext uri="{BB962C8B-B14F-4D97-AF65-F5344CB8AC3E}">
        <p14:creationId xmlns:p14="http://schemas.microsoft.com/office/powerpoint/2010/main" val="30251677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246811" y="1452591"/>
            <a:ext cx="9529352" cy="4832092"/>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The aim of this study is </a:t>
            </a:r>
            <a:r>
              <a:rPr lang="en-GB" altLang="ko-KR" sz="2200" b="1" dirty="0" smtClean="0">
                <a:solidFill>
                  <a:srgbClr val="00FF00"/>
                </a:solidFill>
                <a:cs typeface="Arial" pitchFamily="34" charset="0"/>
              </a:rPr>
              <a:t>to </a:t>
            </a:r>
            <a:r>
              <a:rPr lang="en-US" sz="2200" b="1" dirty="0" smtClean="0">
                <a:solidFill>
                  <a:srgbClr val="00FF00"/>
                </a:solidFill>
              </a:rPr>
              <a:t>present </a:t>
            </a:r>
            <a:r>
              <a:rPr lang="en-US" sz="2200" b="1" dirty="0">
                <a:solidFill>
                  <a:srgbClr val="00FF00"/>
                </a:solidFill>
              </a:rPr>
              <a:t>a model for </a:t>
            </a:r>
            <a:r>
              <a:rPr lang="en-US" sz="2200" b="1" dirty="0" smtClean="0">
                <a:solidFill>
                  <a:srgbClr val="00FF00"/>
                </a:solidFill>
              </a:rPr>
              <a:t>voice </a:t>
            </a:r>
            <a:r>
              <a:rPr lang="en-US" sz="2200" b="1" dirty="0">
                <a:solidFill>
                  <a:srgbClr val="00FF00"/>
                </a:solidFill>
              </a:rPr>
              <a:t>to text conversion method for Bengali language using various techniques to refine the data and adapt it for the complexities of implementing Bengali characters</a:t>
            </a:r>
            <a:r>
              <a:rPr lang="en-US" sz="2200" b="1" dirty="0" smtClean="0">
                <a:solidFill>
                  <a:srgbClr val="00FF00"/>
                </a:solidFill>
              </a:rPr>
              <a:t>.</a:t>
            </a: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US" sz="2200" b="1" dirty="0">
                <a:solidFill>
                  <a:srgbClr val="00FF00"/>
                </a:solidFill>
              </a:rPr>
              <a:t>CMU Sphinx </a:t>
            </a:r>
            <a:r>
              <a:rPr lang="en-US" sz="2200" b="1" dirty="0" smtClean="0">
                <a:solidFill>
                  <a:srgbClr val="00FF00"/>
                </a:solidFill>
              </a:rPr>
              <a:t>4 is open source frame work which </a:t>
            </a:r>
            <a:r>
              <a:rPr lang="en-US" sz="2200" b="1" dirty="0">
                <a:solidFill>
                  <a:srgbClr val="00FF00"/>
                </a:solidFill>
              </a:rPr>
              <a:t>was used to generate Bengali UNICODE font</a:t>
            </a:r>
            <a:r>
              <a:rPr lang="en-GB" altLang="ko-KR" sz="2200" b="1" dirty="0" smtClean="0">
                <a:solidFill>
                  <a:srgbClr val="00FF00"/>
                </a:solidFill>
                <a:cs typeface="Arial" pitchFamily="34" charset="0"/>
              </a:rPr>
              <a:t>.</a:t>
            </a:r>
          </a:p>
          <a:p>
            <a:pPr lvl="0"/>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r>
              <a:rPr lang="en-US" sz="2200" b="1" dirty="0">
                <a:solidFill>
                  <a:srgbClr val="00FF00"/>
                </a:solidFill>
              </a:rPr>
              <a:t>A digital audio workstation called Audacity was used </a:t>
            </a:r>
            <a:r>
              <a:rPr lang="en-US" sz="2200" b="1" dirty="0" smtClean="0">
                <a:solidFill>
                  <a:srgbClr val="00FF00"/>
                </a:solidFill>
              </a:rPr>
              <a:t>to manipulate </a:t>
            </a:r>
            <a:r>
              <a:rPr lang="en-US" sz="2200" b="1" dirty="0">
                <a:solidFill>
                  <a:srgbClr val="00FF00"/>
                </a:solidFill>
              </a:rPr>
              <a:t>the recorded data</a:t>
            </a:r>
            <a:r>
              <a:rPr lang="en-US" sz="2200" b="1" dirty="0" smtClean="0">
                <a:solidFill>
                  <a:srgbClr val="00FF00"/>
                </a:solidFill>
              </a:rPr>
              <a:t>.</a:t>
            </a:r>
          </a:p>
          <a:p>
            <a:pPr lvl="0"/>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r>
              <a:rPr lang="en-US" sz="2200" b="1" dirty="0">
                <a:solidFill>
                  <a:srgbClr val="00FF00"/>
                </a:solidFill>
              </a:rPr>
              <a:t>The proposed model showed around 75% accuracy for the tested dataset</a:t>
            </a:r>
            <a:r>
              <a:rPr lang="en-US" sz="2200" b="1" dirty="0" smtClean="0">
                <a:solidFill>
                  <a:srgbClr val="00FF00"/>
                </a:solidFill>
              </a:rPr>
              <a:t>. </a:t>
            </a:r>
            <a:r>
              <a:rPr lang="en-US" sz="2200" b="1" dirty="0">
                <a:solidFill>
                  <a:srgbClr val="00FF00"/>
                </a:solidFill>
              </a:rPr>
              <a:t>The best work done in this arena was using Microsoft SAPI which obtained a 78% accuracy</a:t>
            </a:r>
            <a:r>
              <a:rPr lang="en-GB" altLang="ko-KR" sz="2200" b="1" dirty="0" smtClean="0">
                <a:solidFill>
                  <a:srgbClr val="00FF00"/>
                </a:solidFill>
                <a:cs typeface="Arial" pitchFamily="34" charset="0"/>
              </a:rPr>
              <a:t>.</a:t>
            </a: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algn="ctr"/>
            <a:r>
              <a:rPr kumimoji="0" lang="en-US" sz="2400" b="1" i="0" u="none" strike="noStrike" kern="1200" cap="none" spc="0" normalizeH="0" baseline="0" noProof="0" dirty="0" smtClean="0">
                <a:ln>
                  <a:noFill/>
                </a:ln>
                <a:solidFill>
                  <a:prstClr val="black"/>
                </a:solidFill>
                <a:effectLst/>
                <a:uLnTx/>
                <a:uFillTx/>
                <a:ea typeface="Arial Unicode MS"/>
              </a:rPr>
              <a:t>Paper’s Name - </a:t>
            </a:r>
            <a:r>
              <a:rPr lang="en-US" sz="2400" b="1" dirty="0"/>
              <a:t>Real Time Bengali Speech to Text Conversion using CMU Sphinx</a:t>
            </a:r>
            <a:endParaRPr lang="en-GB" sz="2400" dirty="0"/>
          </a:p>
        </p:txBody>
      </p:sp>
    </p:spTree>
    <p:extLst>
      <p:ext uri="{BB962C8B-B14F-4D97-AF65-F5344CB8AC3E}">
        <p14:creationId xmlns:p14="http://schemas.microsoft.com/office/powerpoint/2010/main" val="14906590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135776" y="1258627"/>
            <a:ext cx="9917679" cy="3970318"/>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smtClean="0">
                <a:solidFill>
                  <a:srgbClr val="00FF00"/>
                </a:solidFill>
                <a:cs typeface="Arial" pitchFamily="34" charset="0"/>
              </a:rPr>
              <a:t>The challenge we are currently facing is to create our own dataset.</a:t>
            </a:r>
          </a:p>
          <a:p>
            <a:pPr marL="457200" lvl="0" indent="-457200">
              <a:buFont typeface="Wingdings" panose="05000000000000000000" pitchFamily="2" charset="2"/>
              <a:buChar char="v"/>
            </a:pP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r>
              <a:rPr lang="en-GB" altLang="ko-KR" sz="2200" b="1" noProof="0" dirty="0" smtClean="0">
                <a:solidFill>
                  <a:srgbClr val="00FF00"/>
                </a:solidFill>
                <a:latin typeface="Arial"/>
                <a:ea typeface="Arial Unicode MS"/>
                <a:cs typeface="Arial" pitchFamily="34" charset="0"/>
              </a:rPr>
              <a:t>Because to build the proper dataset we have to cut the video clips into word by word very accurately. </a:t>
            </a:r>
          </a:p>
          <a:p>
            <a:pPr marL="457200" lvl="0" indent="-457200">
              <a:buFont typeface="Wingdings" panose="05000000000000000000" pitchFamily="2" charset="2"/>
              <a:buChar char="v"/>
            </a:pPr>
            <a:endParaRPr lang="en-GB" altLang="ko-KR" sz="2200" b="1" dirty="0">
              <a:solidFill>
                <a:srgbClr val="00FF00"/>
              </a:solidFill>
              <a:latin typeface="Arial"/>
              <a:ea typeface="Arial Unicode MS"/>
              <a:cs typeface="Arial" pitchFamily="34" charset="0"/>
            </a:endParaRPr>
          </a:p>
          <a:p>
            <a:pPr marL="457200" lvl="0" indent="-457200">
              <a:buFont typeface="Wingdings" panose="05000000000000000000" pitchFamily="2" charset="2"/>
              <a:buChar char="v"/>
            </a:pPr>
            <a:r>
              <a:rPr lang="en-GB" altLang="ko-KR" sz="2200" b="1" noProof="0" dirty="0" smtClean="0">
                <a:solidFill>
                  <a:srgbClr val="00FF00"/>
                </a:solidFill>
                <a:latin typeface="Arial"/>
                <a:ea typeface="Arial Unicode MS"/>
                <a:cs typeface="Arial" pitchFamily="34" charset="0"/>
              </a:rPr>
              <a:t>It requires perfection and professionalism.</a:t>
            </a:r>
          </a:p>
          <a:p>
            <a:pPr marL="457200" lvl="0" indent="-457200">
              <a:buFont typeface="Wingdings" panose="05000000000000000000" pitchFamily="2" charset="2"/>
              <a:buChar char="v"/>
            </a:pPr>
            <a:endParaRPr lang="en-GB" altLang="ko-KR" sz="2200" b="1" dirty="0">
              <a:solidFill>
                <a:srgbClr val="00FF00"/>
              </a:solidFill>
              <a:latin typeface="Arial"/>
              <a:ea typeface="Arial Unicode MS"/>
              <a:cs typeface="Arial" pitchFamily="34" charset="0"/>
            </a:endParaRPr>
          </a:p>
          <a:p>
            <a:pPr marL="457200" lvl="0" indent="-457200">
              <a:buFont typeface="Wingdings" panose="05000000000000000000" pitchFamily="2" charset="2"/>
              <a:buChar char="v"/>
            </a:pPr>
            <a:r>
              <a:rPr lang="en-GB" altLang="ko-KR" sz="2200" b="1" noProof="0" dirty="0" smtClean="0">
                <a:solidFill>
                  <a:srgbClr val="00FF00"/>
                </a:solidFill>
                <a:latin typeface="Arial"/>
                <a:ea typeface="Arial Unicode MS"/>
                <a:cs typeface="Arial" pitchFamily="34" charset="0"/>
              </a:rPr>
              <a:t>It is also difficult to align the words according to the video clips.</a:t>
            </a:r>
          </a:p>
          <a:p>
            <a:pPr marL="457200" lvl="0" indent="-457200">
              <a:buFont typeface="Wingdings" panose="05000000000000000000" pitchFamily="2" charset="2"/>
              <a:buChar char="v"/>
            </a:pPr>
            <a:endParaRPr kumimoji="0" lang="en-GB" altLang="ko-KR" sz="2200" b="1" i="0" u="none" strike="noStrike" kern="1200" cap="none" spc="0" normalizeH="0" baseline="0" dirty="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endParaRPr kumimoji="0" lang="en-GB" altLang="ko-KR" sz="2700" b="1" i="0" u="none" strike="noStrike" kern="1200" cap="none" spc="0" normalizeH="0" baseline="0" noProof="0" dirty="0" smtClean="0">
              <a:ln>
                <a:noFill/>
              </a:ln>
              <a:solidFill>
                <a:srgbClr val="00FF00"/>
              </a:solidFill>
              <a:effectLst/>
              <a:uLnTx/>
              <a:uFillTx/>
              <a:latin typeface="Arial"/>
              <a:ea typeface="Arial Unicode MS"/>
              <a:cs typeface="Arial" pitchFamily="34" charset="0"/>
            </a:endParaRPr>
          </a:p>
          <a:p>
            <a:pPr marR="0" lvl="0" algn="l" defTabSz="914286" rtl="0" eaLnBrk="1" fontAlgn="auto" latinLnBrk="0" hangingPunct="1">
              <a:lnSpc>
                <a:spcPct val="100000"/>
              </a:lnSpc>
              <a:spcBef>
                <a:spcPts val="0"/>
              </a:spcBef>
              <a:spcAft>
                <a:spcPts val="0"/>
              </a:spcAft>
              <a:buClrTx/>
              <a:buSzTx/>
              <a:tabLst/>
              <a:defRPr/>
            </a:pPr>
            <a:endParaRPr kumimoji="0" lang="en-GB" altLang="ko-KR" sz="27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GB" sz="3200" b="1" noProof="0" dirty="0" smtClean="0">
                <a:solidFill>
                  <a:prstClr val="black"/>
                </a:solidFill>
              </a:rPr>
              <a:t>Challenges</a:t>
            </a:r>
            <a:endParaRPr kumimoji="0" lang="en-US" sz="3200" b="1" i="0" u="none" strike="noStrike" kern="1200" cap="none" spc="0" normalizeH="0" baseline="0" noProof="0" dirty="0">
              <a:ln>
                <a:noFill/>
              </a:ln>
              <a:solidFill>
                <a:prstClr val="black"/>
              </a:solidFill>
              <a:effectLst/>
              <a:uLnTx/>
              <a:uFillTx/>
              <a:ea typeface="Arial Unicode MS"/>
            </a:endParaRPr>
          </a:p>
        </p:txBody>
      </p:sp>
    </p:spTree>
    <p:extLst>
      <p:ext uri="{BB962C8B-B14F-4D97-AF65-F5344CB8AC3E}">
        <p14:creationId xmlns:p14="http://schemas.microsoft.com/office/powerpoint/2010/main" val="18290896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135776" y="1258627"/>
            <a:ext cx="9917679" cy="5924699"/>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As we are working on Bangla language based system so we will collect Bangla dataset and </a:t>
            </a:r>
            <a:r>
              <a:rPr lang="en-GB" altLang="ko-KR" sz="2200" b="1" dirty="0" smtClean="0">
                <a:solidFill>
                  <a:srgbClr val="00FF00"/>
                </a:solidFill>
                <a:cs typeface="Arial" pitchFamily="34" charset="0"/>
              </a:rPr>
              <a:t>will </a:t>
            </a:r>
            <a:r>
              <a:rPr lang="en-GB" altLang="ko-KR" sz="2200" b="1" dirty="0">
                <a:solidFill>
                  <a:srgbClr val="00FF00"/>
                </a:solidFill>
                <a:cs typeface="Arial" pitchFamily="34" charset="0"/>
              </a:rPr>
              <a:t>pre process according to the </a:t>
            </a:r>
            <a:r>
              <a:rPr lang="en-GB" altLang="ko-KR" sz="2200" b="1" dirty="0" smtClean="0">
                <a:solidFill>
                  <a:srgbClr val="00FF00"/>
                </a:solidFill>
                <a:cs typeface="Arial" pitchFamily="34" charset="0"/>
              </a:rPr>
              <a:t>model.</a:t>
            </a: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We will try to employ large variation of words into the dataset. </a:t>
            </a:r>
            <a:r>
              <a:rPr lang="en-GB" altLang="ko-KR" sz="2200" b="1" baseline="0" dirty="0" smtClean="0">
                <a:solidFill>
                  <a:srgbClr val="00FF00"/>
                </a:solidFill>
                <a:latin typeface="Arial"/>
                <a:ea typeface="Arial Unicode MS"/>
                <a:cs typeface="Arial" pitchFamily="34" charset="0"/>
              </a:rPr>
              <a:t>We will try to generate dataset using different</a:t>
            </a:r>
            <a:r>
              <a:rPr lang="en-GB" altLang="ko-KR" sz="2200" b="1" dirty="0" smtClean="0">
                <a:solidFill>
                  <a:srgbClr val="00FF00"/>
                </a:solidFill>
                <a:latin typeface="Arial"/>
                <a:ea typeface="Arial Unicode MS"/>
                <a:cs typeface="Arial" pitchFamily="34" charset="0"/>
              </a:rPr>
              <a:t> angles.</a:t>
            </a:r>
          </a:p>
          <a:p>
            <a:pPr marL="457200" lvl="0" indent="-457200">
              <a:buFont typeface="Wingdings" panose="05000000000000000000" pitchFamily="2" charset="2"/>
              <a:buChar char="v"/>
            </a:pPr>
            <a:endParaRPr lang="en-GB" altLang="ko-KR" sz="2200" b="1" dirty="0" smtClean="0">
              <a:solidFill>
                <a:srgbClr val="00FF00"/>
              </a:solidFill>
              <a:latin typeface="Arial"/>
              <a:ea typeface="Arial Unicode MS"/>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latin typeface="Arial"/>
                <a:ea typeface="Arial Unicode MS"/>
                <a:cs typeface="Arial" pitchFamily="34" charset="0"/>
              </a:rPr>
              <a:t>The previous works done by others have </a:t>
            </a:r>
            <a:r>
              <a:rPr lang="en-GB" altLang="ko-KR" sz="2200" b="1" dirty="0">
                <a:solidFill>
                  <a:srgbClr val="00FF00"/>
                </a:solidFill>
                <a:latin typeface="Arial"/>
                <a:ea typeface="Arial Unicode MS"/>
                <a:cs typeface="Arial" pitchFamily="34" charset="0"/>
              </a:rPr>
              <a:t>m</a:t>
            </a:r>
            <a:r>
              <a:rPr lang="en-GB" altLang="ko-KR" sz="2200" b="1" dirty="0" smtClean="0">
                <a:solidFill>
                  <a:srgbClr val="00FF00"/>
                </a:solidFill>
                <a:latin typeface="Arial"/>
                <a:ea typeface="Arial Unicode MS"/>
                <a:cs typeface="Arial" pitchFamily="34" charset="0"/>
              </a:rPr>
              <a:t>ostly used front faced dataset. Here we will make change. </a:t>
            </a:r>
            <a:r>
              <a:rPr lang="en-GB" altLang="ko-KR" sz="2200" b="1" dirty="0">
                <a:solidFill>
                  <a:srgbClr val="00FF00"/>
                </a:solidFill>
                <a:latin typeface="Arial"/>
                <a:ea typeface="Arial Unicode MS"/>
                <a:cs typeface="Arial" pitchFamily="34" charset="0"/>
              </a:rPr>
              <a:t>W</a:t>
            </a:r>
            <a:r>
              <a:rPr lang="en-GB" altLang="ko-KR" sz="2200" b="1" dirty="0" smtClean="0">
                <a:solidFill>
                  <a:srgbClr val="00FF00"/>
                </a:solidFill>
                <a:latin typeface="Arial"/>
                <a:ea typeface="Arial Unicode MS"/>
                <a:cs typeface="Arial" pitchFamily="34" charset="0"/>
              </a:rPr>
              <a:t>e will also use the dataset where speaker can move face slightly while speaking but the model still can track the lip position accurately.</a:t>
            </a:r>
          </a:p>
          <a:p>
            <a:pPr marL="457200" lvl="0" indent="-457200">
              <a:buFont typeface="Wingdings" panose="05000000000000000000" pitchFamily="2" charset="2"/>
              <a:buChar char="v"/>
            </a:pPr>
            <a:endParaRPr lang="en-GB" altLang="ko-KR" sz="2200" b="1" dirty="0" smtClean="0">
              <a:solidFill>
                <a:srgbClr val="00FF00"/>
              </a:solidFill>
              <a:latin typeface="Arial"/>
              <a:ea typeface="Arial Unicode MS"/>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latin typeface="Arial"/>
                <a:ea typeface="Arial Unicode MS"/>
                <a:cs typeface="Arial" pitchFamily="34" charset="0"/>
              </a:rPr>
              <a:t>Some of the related works are speaker-dependent. Here we will try to build model based on speaker-independency.</a:t>
            </a:r>
          </a:p>
          <a:p>
            <a:pPr marL="457200" lvl="0" indent="-457200">
              <a:buFont typeface="Wingdings" panose="05000000000000000000" pitchFamily="2" charset="2"/>
              <a:buChar char="v"/>
            </a:pPr>
            <a:endParaRPr lang="en-GB" altLang="ko-KR" sz="2200" b="1" dirty="0" smtClean="0">
              <a:solidFill>
                <a:srgbClr val="00FF00"/>
              </a:solidFill>
              <a:latin typeface="Arial"/>
              <a:ea typeface="Arial Unicode MS"/>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Unlike </a:t>
            </a:r>
            <a:r>
              <a:rPr lang="en-GB" altLang="ko-KR" sz="2200" b="1" dirty="0">
                <a:solidFill>
                  <a:srgbClr val="00FF00"/>
                </a:solidFill>
                <a:cs typeface="Arial" pitchFamily="34" charset="0"/>
              </a:rPr>
              <a:t>others, we will try to reach our model to the application level </a:t>
            </a:r>
            <a:r>
              <a:rPr lang="en-GB" altLang="ko-KR" sz="2200" b="1" dirty="0" smtClean="0">
                <a:solidFill>
                  <a:srgbClr val="00FF00"/>
                </a:solidFill>
                <a:cs typeface="Arial" pitchFamily="34" charset="0"/>
              </a:rPr>
              <a:t>also.</a:t>
            </a:r>
            <a:endParaRPr kumimoji="0" lang="en-GB" altLang="ko-KR" sz="2700" b="1" i="0" u="none" strike="noStrike" kern="1200" cap="none" spc="0" normalizeH="0" baseline="0" noProof="0" dirty="0" smtClean="0">
              <a:ln>
                <a:noFill/>
              </a:ln>
              <a:solidFill>
                <a:srgbClr val="00FF00"/>
              </a:solidFill>
              <a:effectLst/>
              <a:uLnTx/>
              <a:uFillTx/>
              <a:latin typeface="Arial"/>
              <a:ea typeface="Arial Unicode MS"/>
              <a:cs typeface="Arial" pitchFamily="34" charset="0"/>
            </a:endParaRPr>
          </a:p>
          <a:p>
            <a:pPr marR="0" lvl="0" algn="l" defTabSz="914286" rtl="0" eaLnBrk="1" fontAlgn="auto" latinLnBrk="0" hangingPunct="1">
              <a:lnSpc>
                <a:spcPct val="100000"/>
              </a:lnSpc>
              <a:spcBef>
                <a:spcPts val="0"/>
              </a:spcBef>
              <a:spcAft>
                <a:spcPts val="0"/>
              </a:spcAft>
              <a:buClrTx/>
              <a:buSzTx/>
              <a:tabLst/>
              <a:defRPr/>
            </a:pPr>
            <a:endParaRPr kumimoji="0" lang="en-GB" altLang="ko-KR" sz="27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GB" sz="3200" b="1" noProof="0" dirty="0" smtClean="0">
                <a:solidFill>
                  <a:prstClr val="black"/>
                </a:solidFill>
              </a:rPr>
              <a:t>What Difference We Will Make</a:t>
            </a:r>
            <a:endParaRPr kumimoji="0" lang="en-US" sz="3200" b="1" i="0" u="none" strike="noStrike" kern="1200" cap="none" spc="0" normalizeH="0" baseline="0" noProof="0" dirty="0">
              <a:ln>
                <a:noFill/>
              </a:ln>
              <a:solidFill>
                <a:prstClr val="black"/>
              </a:solidFill>
              <a:effectLst/>
              <a:uLnTx/>
              <a:uFillTx/>
              <a:ea typeface="Arial Unicode MS"/>
            </a:endParaRPr>
          </a:p>
        </p:txBody>
      </p:sp>
    </p:spTree>
    <p:extLst>
      <p:ext uri="{BB962C8B-B14F-4D97-AF65-F5344CB8AC3E}">
        <p14:creationId xmlns:p14="http://schemas.microsoft.com/office/powerpoint/2010/main" val="9677178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3" y="1521863"/>
            <a:ext cx="9087351" cy="3893374"/>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kumimoji="0" lang="en-GB" altLang="ko-KR" sz="22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We</a:t>
            </a:r>
            <a:r>
              <a:rPr kumimoji="0" lang="en-GB" altLang="ko-KR" sz="2200" b="1" i="0" u="none" strike="noStrike" kern="1200" cap="none" spc="0" normalizeH="0" noProof="0" dirty="0" smtClean="0">
                <a:ln>
                  <a:noFill/>
                </a:ln>
                <a:solidFill>
                  <a:srgbClr val="00FF00"/>
                </a:solidFill>
                <a:effectLst/>
                <a:uLnTx/>
                <a:uFillTx/>
                <a:latin typeface="Arial"/>
                <a:ea typeface="Arial Unicode MS"/>
                <a:cs typeface="Arial" pitchFamily="34" charset="0"/>
              </a:rPr>
              <a:t> have read several related papers to get more idea about the whole project.</a:t>
            </a:r>
          </a:p>
          <a:p>
            <a:pPr marL="457200" lvl="0" indent="-457200">
              <a:buFont typeface="Wingdings" panose="05000000000000000000" pitchFamily="2" charset="2"/>
              <a:buChar char="v"/>
            </a:pPr>
            <a:endParaRPr kumimoji="0" lang="en-GB" altLang="ko-KR" sz="2200" b="1" i="0" u="none" strike="noStrike" kern="1200" cap="none" spc="0" normalizeH="0" noProof="0" dirty="0" smtClean="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r>
              <a:rPr lang="en-GB" altLang="ko-KR" sz="2200" b="1" baseline="0" dirty="0" smtClean="0">
                <a:solidFill>
                  <a:srgbClr val="00FF00"/>
                </a:solidFill>
                <a:latin typeface="Arial"/>
                <a:ea typeface="Arial Unicode MS"/>
                <a:cs typeface="Arial" pitchFamily="34" charset="0"/>
              </a:rPr>
              <a:t>We</a:t>
            </a:r>
            <a:r>
              <a:rPr lang="en-GB" altLang="ko-KR" sz="2200" b="1" dirty="0" smtClean="0">
                <a:solidFill>
                  <a:srgbClr val="00FF00"/>
                </a:solidFill>
                <a:latin typeface="Arial"/>
                <a:ea typeface="Arial Unicode MS"/>
                <a:cs typeface="Arial" pitchFamily="34" charset="0"/>
              </a:rPr>
              <a:t> have collected required dataset which have been used in the existing models.</a:t>
            </a:r>
          </a:p>
          <a:p>
            <a:pPr marL="457200" lvl="0" indent="-457200">
              <a:buFont typeface="Wingdings" panose="05000000000000000000" pitchFamily="2" charset="2"/>
              <a:buChar char="v"/>
            </a:pPr>
            <a:endParaRPr lang="en-GB" altLang="ko-KR" sz="2200" b="1" dirty="0" smtClean="0">
              <a:solidFill>
                <a:srgbClr val="00FF00"/>
              </a:solidFill>
              <a:latin typeface="Arial"/>
              <a:ea typeface="Arial Unicode MS"/>
              <a:cs typeface="Arial" pitchFamily="34" charset="0"/>
            </a:endParaRPr>
          </a:p>
          <a:p>
            <a:pPr marL="457200" lvl="0" indent="-457200">
              <a:buFont typeface="Wingdings" panose="05000000000000000000" pitchFamily="2" charset="2"/>
              <a:buChar char="v"/>
            </a:pPr>
            <a:r>
              <a:rPr kumimoji="0" lang="en-GB" altLang="ko-KR" sz="22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We</a:t>
            </a:r>
            <a:r>
              <a:rPr kumimoji="0" lang="en-GB" altLang="ko-KR" sz="2200" b="1" i="0" u="none" strike="noStrike" kern="1200" cap="none" spc="0" normalizeH="0" noProof="0" dirty="0" smtClean="0">
                <a:ln>
                  <a:noFill/>
                </a:ln>
                <a:solidFill>
                  <a:srgbClr val="00FF00"/>
                </a:solidFill>
                <a:effectLst/>
                <a:uLnTx/>
                <a:uFillTx/>
                <a:latin typeface="Arial"/>
                <a:ea typeface="Arial Unicode MS"/>
                <a:cs typeface="Arial" pitchFamily="34" charset="0"/>
              </a:rPr>
              <a:t> </a:t>
            </a:r>
            <a:r>
              <a:rPr lang="en-GB" altLang="ko-KR" sz="2200" b="1" noProof="0" dirty="0" smtClean="0">
                <a:solidFill>
                  <a:srgbClr val="00FF00"/>
                </a:solidFill>
                <a:latin typeface="Arial"/>
                <a:ea typeface="Arial Unicode MS"/>
                <a:cs typeface="Arial" pitchFamily="34" charset="0"/>
              </a:rPr>
              <a:t>have</a:t>
            </a:r>
            <a:r>
              <a:rPr lang="en-GB" altLang="ko-KR" sz="2200" b="1" dirty="0" smtClean="0">
                <a:solidFill>
                  <a:srgbClr val="00FF00"/>
                </a:solidFill>
                <a:latin typeface="Arial"/>
                <a:ea typeface="Arial Unicode MS"/>
                <a:cs typeface="Arial" pitchFamily="34" charset="0"/>
              </a:rPr>
              <a:t> </a:t>
            </a:r>
            <a:r>
              <a:rPr kumimoji="0" lang="en-GB" altLang="ko-KR" sz="2200" b="1" i="0" u="none" strike="noStrike" kern="1200" cap="none" spc="0" normalizeH="0" noProof="0" dirty="0" smtClean="0">
                <a:ln>
                  <a:noFill/>
                </a:ln>
                <a:solidFill>
                  <a:srgbClr val="00FF00"/>
                </a:solidFill>
                <a:effectLst/>
                <a:uLnTx/>
                <a:uFillTx/>
                <a:latin typeface="Arial"/>
                <a:ea typeface="Arial Unicode MS"/>
                <a:cs typeface="Arial" pitchFamily="34" charset="0"/>
              </a:rPr>
              <a:t>reproduced the existing related code.</a:t>
            </a:r>
          </a:p>
          <a:p>
            <a:pPr marL="457200" lvl="0" indent="-457200">
              <a:buFont typeface="Wingdings" panose="05000000000000000000" pitchFamily="2" charset="2"/>
              <a:buChar char="v"/>
            </a:pPr>
            <a:endParaRPr kumimoji="0" lang="en-GB" altLang="ko-KR" sz="2200" b="1" i="0" u="none" strike="noStrike" kern="1200" cap="none" spc="0" normalizeH="0" noProof="0" dirty="0" smtClean="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r>
              <a:rPr lang="en-GB" altLang="ko-KR" sz="2200" b="1" baseline="0" dirty="0" smtClean="0">
                <a:solidFill>
                  <a:srgbClr val="00FF00"/>
                </a:solidFill>
                <a:latin typeface="Arial"/>
                <a:ea typeface="Arial Unicode MS"/>
                <a:cs typeface="Arial" pitchFamily="34" charset="0"/>
              </a:rPr>
              <a:t>We have trained the dataset based on several</a:t>
            </a:r>
            <a:r>
              <a:rPr lang="en-GB" altLang="ko-KR" sz="2200" b="1" dirty="0" smtClean="0">
                <a:solidFill>
                  <a:srgbClr val="00FF00"/>
                </a:solidFill>
                <a:latin typeface="Arial"/>
                <a:ea typeface="Arial Unicode MS"/>
                <a:cs typeface="Arial" pitchFamily="34" charset="0"/>
              </a:rPr>
              <a:t> optimizers like </a:t>
            </a:r>
            <a:r>
              <a:rPr lang="en-GB" altLang="ko-KR" sz="2200" b="1" dirty="0" err="1" smtClean="0">
                <a:solidFill>
                  <a:srgbClr val="00FF00"/>
                </a:solidFill>
                <a:latin typeface="Arial"/>
                <a:ea typeface="Arial Unicode MS"/>
                <a:cs typeface="Arial" pitchFamily="34" charset="0"/>
              </a:rPr>
              <a:t>RMSprop</a:t>
            </a:r>
            <a:r>
              <a:rPr lang="en-GB" altLang="ko-KR" sz="2200" b="1" dirty="0" smtClean="0">
                <a:solidFill>
                  <a:srgbClr val="00FF00"/>
                </a:solidFill>
                <a:latin typeface="Arial"/>
                <a:ea typeface="Arial Unicode MS"/>
                <a:cs typeface="Arial" pitchFamily="34" charset="0"/>
              </a:rPr>
              <a:t>, </a:t>
            </a:r>
            <a:r>
              <a:rPr lang="en-GB" altLang="ko-KR" sz="2200" b="1" dirty="0">
                <a:solidFill>
                  <a:srgbClr val="00FF00"/>
                </a:solidFill>
                <a:latin typeface="Arial"/>
                <a:ea typeface="Arial Unicode MS"/>
                <a:cs typeface="Arial" pitchFamily="34" charset="0"/>
              </a:rPr>
              <a:t>A</a:t>
            </a:r>
            <a:r>
              <a:rPr lang="en-GB" altLang="ko-KR" sz="2200" b="1" dirty="0" smtClean="0">
                <a:solidFill>
                  <a:srgbClr val="00FF00"/>
                </a:solidFill>
                <a:latin typeface="Arial"/>
                <a:ea typeface="Arial Unicode MS"/>
                <a:cs typeface="Arial" pitchFamily="34" charset="0"/>
              </a:rPr>
              <a:t>dam etc.</a:t>
            </a:r>
            <a:endParaRPr kumimoji="0" lang="en-GB" altLang="ko-KR" sz="2200" b="1" i="0" u="none" strike="noStrike" kern="1200" cap="none" spc="0" normalizeH="0" baseline="0" noProof="0" dirty="0" smtClean="0">
              <a:ln>
                <a:noFill/>
              </a:ln>
              <a:solidFill>
                <a:srgbClr val="00FF00"/>
              </a:solidFill>
              <a:effectLst/>
              <a:uLnTx/>
              <a:uFillTx/>
              <a:latin typeface="Arial"/>
              <a:ea typeface="Arial Unicode MS"/>
              <a:cs typeface="Arial" pitchFamily="34" charset="0"/>
            </a:endParaRPr>
          </a:p>
          <a:p>
            <a:pPr marR="0" lvl="0" algn="l" defTabSz="914286" rtl="0" eaLnBrk="1" fontAlgn="auto" latinLnBrk="0" hangingPunct="1">
              <a:lnSpc>
                <a:spcPct val="100000"/>
              </a:lnSpc>
              <a:spcBef>
                <a:spcPts val="0"/>
              </a:spcBef>
              <a:spcAft>
                <a:spcPts val="0"/>
              </a:spcAft>
              <a:buClrTx/>
              <a:buSzTx/>
              <a:tabLst/>
              <a:defRPr/>
            </a:pPr>
            <a:endParaRPr kumimoji="0" lang="en-GB" altLang="ko-KR" sz="27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Work Done So Far</a:t>
            </a:r>
            <a:endParaRPr kumimoji="0" lang="en-US" sz="3200" b="1" i="0" u="none" strike="noStrike" kern="1200" cap="none" spc="0" normalizeH="0" baseline="0" noProof="0" dirty="0">
              <a:ln>
                <a:noFill/>
              </a:ln>
              <a:solidFill>
                <a:prstClr val="black"/>
              </a:solidFill>
              <a:effectLst/>
              <a:uLnTx/>
              <a:uFillTx/>
              <a:ea typeface="Arial Unicode MS"/>
            </a:endParaRPr>
          </a:p>
        </p:txBody>
      </p:sp>
    </p:spTree>
    <p:extLst>
      <p:ext uri="{BB962C8B-B14F-4D97-AF65-F5344CB8AC3E}">
        <p14:creationId xmlns:p14="http://schemas.microsoft.com/office/powerpoint/2010/main" val="21795301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3" y="1521863"/>
            <a:ext cx="9087351" cy="4832092"/>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200" b="1" dirty="0">
                <a:solidFill>
                  <a:srgbClr val="00FF00"/>
                </a:solidFill>
                <a:cs typeface="Arial" pitchFamily="34" charset="0"/>
              </a:rPr>
              <a:t>We are collecting Bangla language based video dataset from news videos. </a:t>
            </a: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Firstly</a:t>
            </a:r>
            <a:r>
              <a:rPr lang="en-GB" altLang="ko-KR" sz="2200" b="1" dirty="0">
                <a:solidFill>
                  <a:srgbClr val="00FF00"/>
                </a:solidFill>
                <a:cs typeface="Arial" pitchFamily="34" charset="0"/>
              </a:rPr>
              <a:t>, we will collect news videos of a specific news reporter. Here we are going to </a:t>
            </a:r>
            <a:r>
              <a:rPr lang="en-GB" altLang="ko-KR" sz="2200" b="1" dirty="0" smtClean="0">
                <a:solidFill>
                  <a:srgbClr val="00FF00"/>
                </a:solidFill>
                <a:cs typeface="Arial" pitchFamily="34" charset="0"/>
              </a:rPr>
              <a:t>use </a:t>
            </a:r>
            <a:r>
              <a:rPr lang="en-GB" altLang="ko-KR" sz="2200" b="1" dirty="0">
                <a:solidFill>
                  <a:srgbClr val="00FF00"/>
                </a:solidFill>
                <a:cs typeface="Arial" pitchFamily="34" charset="0"/>
              </a:rPr>
              <a:t>the videos clips of “Mithila </a:t>
            </a:r>
            <a:r>
              <a:rPr lang="en-GB" altLang="ko-KR" sz="2200" b="1" dirty="0" smtClean="0">
                <a:solidFill>
                  <a:srgbClr val="00FF00"/>
                </a:solidFill>
                <a:cs typeface="Arial" pitchFamily="34" charset="0"/>
              </a:rPr>
              <a:t>Islam” who </a:t>
            </a:r>
            <a:r>
              <a:rPr lang="en-GB" altLang="ko-KR" sz="2200" b="1" dirty="0">
                <a:solidFill>
                  <a:srgbClr val="00FF00"/>
                </a:solidFill>
                <a:cs typeface="Arial" pitchFamily="34" charset="0"/>
              </a:rPr>
              <a:t>is a renowned news presenter in “Bangla Vision News”. </a:t>
            </a: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Then </a:t>
            </a:r>
            <a:r>
              <a:rPr lang="en-GB" altLang="ko-KR" sz="2200" b="1" dirty="0">
                <a:solidFill>
                  <a:srgbClr val="00FF00"/>
                </a:solidFill>
                <a:cs typeface="Arial" pitchFamily="34" charset="0"/>
              </a:rPr>
              <a:t>we will try to generate Bangla caption of those videos. </a:t>
            </a: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After </a:t>
            </a:r>
            <a:r>
              <a:rPr lang="en-GB" altLang="ko-KR" sz="2200" b="1" dirty="0">
                <a:solidFill>
                  <a:srgbClr val="00FF00"/>
                </a:solidFill>
                <a:cs typeface="Arial" pitchFamily="34" charset="0"/>
              </a:rPr>
              <a:t>that we will cut the video word by word using video editing tool. </a:t>
            </a:r>
            <a:endParaRPr lang="en-GB" altLang="ko-KR" sz="2200" b="1" dirty="0" smtClean="0">
              <a:solidFill>
                <a:srgbClr val="00FF00"/>
              </a:solidFill>
              <a:cs typeface="Arial" pitchFamily="34" charset="0"/>
            </a:endParaRPr>
          </a:p>
          <a:p>
            <a:pPr marL="457200" lvl="0" indent="-457200">
              <a:buFont typeface="Wingdings" panose="05000000000000000000" pitchFamily="2" charset="2"/>
              <a:buChar char="v"/>
            </a:pPr>
            <a:endParaRPr lang="en-GB" altLang="ko-KR" sz="2200" b="1" dirty="0">
              <a:solidFill>
                <a:srgbClr val="00FF00"/>
              </a:solidFill>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cs typeface="Arial" pitchFamily="34" charset="0"/>
              </a:rPr>
              <a:t>Finally </a:t>
            </a:r>
            <a:r>
              <a:rPr lang="en-GB" altLang="ko-KR" sz="2200" b="1" dirty="0">
                <a:solidFill>
                  <a:srgbClr val="00FF00"/>
                </a:solidFill>
                <a:cs typeface="Arial" pitchFamily="34" charset="0"/>
              </a:rPr>
              <a:t>we will convert those short video clips into multiple images.</a:t>
            </a:r>
            <a:endParaRPr kumimoji="0" lang="en-GB" altLang="ko-KR" sz="27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Work Done So Far</a:t>
            </a:r>
            <a:endParaRPr kumimoji="0" lang="en-US" sz="3200" b="1" i="0" u="none" strike="noStrike" kern="1200" cap="none" spc="0" normalizeH="0" baseline="0" noProof="0" dirty="0">
              <a:ln>
                <a:noFill/>
              </a:ln>
              <a:solidFill>
                <a:prstClr val="black"/>
              </a:solidFill>
              <a:effectLst/>
              <a:uLnTx/>
              <a:uFillTx/>
              <a:ea typeface="Arial Unicode MS"/>
            </a:endParaRPr>
          </a:p>
        </p:txBody>
      </p:sp>
    </p:spTree>
    <p:extLst>
      <p:ext uri="{BB962C8B-B14F-4D97-AF65-F5344CB8AC3E}">
        <p14:creationId xmlns:p14="http://schemas.microsoft.com/office/powerpoint/2010/main" val="27937414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87" name="TextBox 286">
            <a:extLst>
              <a:ext uri="{FF2B5EF4-FFF2-40B4-BE49-F238E27FC236}">
                <a16:creationId xmlns:a16="http://schemas.microsoft.com/office/drawing/2014/main" id="{D02F4B8E-9B3E-4F0F-A7A3-4E4CCE2F61D7}"/>
              </a:ext>
            </a:extLst>
          </p:cNvPr>
          <p:cNvSpPr txBox="1"/>
          <p:nvPr/>
        </p:nvSpPr>
        <p:spPr>
          <a:xfrm>
            <a:off x="3038539" y="4219176"/>
            <a:ext cx="6192984" cy="1354217"/>
          </a:xfrm>
          <a:prstGeom prst="rect">
            <a:avLst/>
          </a:prstGeom>
          <a:noFill/>
          <a:ln w="57150">
            <a:noFill/>
          </a:ln>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smtClean="0">
                <a:ln>
                  <a:noFill/>
                </a:ln>
                <a:solidFill>
                  <a:srgbClr val="00FF00"/>
                </a:solidFill>
                <a:effectLst/>
                <a:uLnTx/>
                <a:uFillTx/>
                <a:latin typeface="Arial"/>
                <a:ea typeface="Arial Unicode MS"/>
                <a:cs typeface="+mn-cs"/>
              </a:rPr>
              <a:t>Lets go to the coding part….</a:t>
            </a:r>
            <a:endParaRPr kumimoji="0" lang="en-US" sz="4400" b="0" i="0" u="none" strike="noStrike" kern="1200" cap="none" spc="0" normalizeH="0" baseline="0" noProof="0" dirty="0">
              <a:ln>
                <a:noFill/>
              </a:ln>
              <a:solidFill>
                <a:srgbClr val="00FF00"/>
              </a:solidFill>
              <a:effectLst/>
              <a:uLnTx/>
              <a:uFillTx/>
              <a:latin typeface="Arial"/>
              <a:ea typeface="Arial Unicode MS"/>
              <a:cs typeface="+mn-cs"/>
            </a:endParaRPr>
          </a:p>
        </p:txBody>
      </p:sp>
      <p:pic>
        <p:nvPicPr>
          <p:cNvPr id="289" name="Picture 288"/>
          <p:cNvPicPr>
            <a:picLocks noChangeAspect="1"/>
          </p:cNvPicPr>
          <p:nvPr/>
        </p:nvPicPr>
        <p:blipFill>
          <a:blip r:embed="rId3"/>
          <a:stretch>
            <a:fillRect/>
          </a:stretch>
        </p:blipFill>
        <p:spPr>
          <a:xfrm>
            <a:off x="2488752" y="1002864"/>
            <a:ext cx="7292558" cy="2690964"/>
          </a:xfrm>
          <a:prstGeom prst="rect">
            <a:avLst/>
          </a:prstGeom>
        </p:spPr>
      </p:pic>
    </p:spTree>
    <p:extLst>
      <p:ext uri="{BB962C8B-B14F-4D97-AF65-F5344CB8AC3E}">
        <p14:creationId xmlns:p14="http://schemas.microsoft.com/office/powerpoint/2010/main" val="32594530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1000"/>
                                        <p:tgtEl>
                                          <p:spTgt spid="287"/>
                                        </p:tgtEl>
                                      </p:cBhvr>
                                    </p:animEffect>
                                    <p:anim calcmode="lin" valueType="num">
                                      <p:cBhvr>
                                        <p:cTn id="8" dur="1000" fill="hold"/>
                                        <p:tgtEl>
                                          <p:spTgt spid="287"/>
                                        </p:tgtEl>
                                        <p:attrNameLst>
                                          <p:attrName>ppt_x</p:attrName>
                                        </p:attrNameLst>
                                      </p:cBhvr>
                                      <p:tavLst>
                                        <p:tav tm="0">
                                          <p:val>
                                            <p:strVal val="#ppt_x"/>
                                          </p:val>
                                        </p:tav>
                                        <p:tav tm="100000">
                                          <p:val>
                                            <p:strVal val="#ppt_x"/>
                                          </p:val>
                                        </p:tav>
                                      </p:tavLst>
                                    </p:anim>
                                    <p:anim calcmode="lin" valueType="num">
                                      <p:cBhvr>
                                        <p:cTn id="9" dur="1000" fill="hold"/>
                                        <p:tgtEl>
                                          <p:spTgt spid="2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Coding Part</a:t>
            </a:r>
            <a:endParaRPr kumimoji="0" lang="en-US" sz="3200" b="1" i="0" u="none" strike="noStrike" kern="1200" cap="none" spc="0" normalizeH="0" baseline="0" noProof="0" dirty="0">
              <a:ln>
                <a:noFill/>
              </a:ln>
              <a:solidFill>
                <a:prstClr val="black"/>
              </a:solidFill>
              <a:effectLst/>
              <a:uLnTx/>
              <a:uFillTx/>
              <a:ea typeface="Arial Unicode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955" y="1217238"/>
            <a:ext cx="7864392" cy="4421562"/>
          </a:xfrm>
          <a:prstGeom prst="rect">
            <a:avLst/>
          </a:prstGeom>
        </p:spPr>
      </p:pic>
    </p:spTree>
    <p:extLst>
      <p:ext uri="{BB962C8B-B14F-4D97-AF65-F5344CB8AC3E}">
        <p14:creationId xmlns:p14="http://schemas.microsoft.com/office/powerpoint/2010/main" val="16968980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Coding Part</a:t>
            </a:r>
            <a:endParaRPr kumimoji="0" lang="en-US" sz="3200" b="1" i="0" u="none" strike="noStrike" kern="1200" cap="none" spc="0" normalizeH="0" baseline="0" noProof="0" dirty="0">
              <a:ln>
                <a:noFill/>
              </a:ln>
              <a:solidFill>
                <a:prstClr val="black"/>
              </a:solidFill>
              <a:effectLst/>
              <a:uLnTx/>
              <a:uFillTx/>
              <a:ea typeface="Arial Unicode M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357" y="1223189"/>
            <a:ext cx="8445224" cy="4748120"/>
          </a:xfrm>
          <a:prstGeom prst="rect">
            <a:avLst/>
          </a:prstGeom>
        </p:spPr>
      </p:pic>
    </p:spTree>
    <p:extLst>
      <p:ext uri="{BB962C8B-B14F-4D97-AF65-F5344CB8AC3E}">
        <p14:creationId xmlns:p14="http://schemas.microsoft.com/office/powerpoint/2010/main" val="40523199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87" name="TextBox 286">
            <a:extLst>
              <a:ext uri="{FF2B5EF4-FFF2-40B4-BE49-F238E27FC236}">
                <a16:creationId xmlns:a16="http://schemas.microsoft.com/office/drawing/2014/main" id="{D02F4B8E-9B3E-4F0F-A7A3-4E4CCE2F61D7}"/>
              </a:ext>
            </a:extLst>
          </p:cNvPr>
          <p:cNvSpPr txBox="1"/>
          <p:nvPr/>
        </p:nvSpPr>
        <p:spPr>
          <a:xfrm>
            <a:off x="3038539" y="4219176"/>
            <a:ext cx="6192984" cy="677108"/>
          </a:xfrm>
          <a:prstGeom prst="rect">
            <a:avLst/>
          </a:prstGeom>
          <a:noFill/>
          <a:ln w="57150">
            <a:solidFill>
              <a:srgbClr val="00FF00"/>
            </a:solidFill>
          </a:ln>
        </p:spPr>
        <p:txBody>
          <a:bodyPr wrap="square" lIns="36000" tIns="0" rIns="36000" bIns="0" rtlCol="0">
            <a:spAutoFit/>
          </a:bodyPr>
          <a:lstStyle/>
          <a:p>
            <a:pPr algn="ctr"/>
            <a:r>
              <a:rPr lang="en-US" sz="4400" dirty="0" smtClean="0">
                <a:solidFill>
                  <a:srgbClr val="00FF00"/>
                </a:solidFill>
              </a:rPr>
              <a:t>Literature Reviews</a:t>
            </a:r>
            <a:endParaRPr lang="en-US" sz="4400" dirty="0">
              <a:solidFill>
                <a:srgbClr val="00FF00"/>
              </a:solidFill>
            </a:endParaRPr>
          </a:p>
        </p:txBody>
      </p:sp>
      <p:pic>
        <p:nvPicPr>
          <p:cNvPr id="289" name="Picture 288"/>
          <p:cNvPicPr>
            <a:picLocks noChangeAspect="1"/>
          </p:cNvPicPr>
          <p:nvPr/>
        </p:nvPicPr>
        <p:blipFill>
          <a:blip r:embed="rId3"/>
          <a:stretch>
            <a:fillRect/>
          </a:stretch>
        </p:blipFill>
        <p:spPr>
          <a:xfrm>
            <a:off x="2488752" y="1002864"/>
            <a:ext cx="7292558" cy="2690964"/>
          </a:xfrm>
          <a:prstGeom prst="rect">
            <a:avLst/>
          </a:prstGeom>
        </p:spPr>
      </p:pic>
      <p:sp>
        <p:nvSpPr>
          <p:cNvPr id="2" name="TextBox 1"/>
          <p:cNvSpPr txBox="1"/>
          <p:nvPr/>
        </p:nvSpPr>
        <p:spPr>
          <a:xfrm>
            <a:off x="1963547" y="5129244"/>
            <a:ext cx="8342968" cy="584775"/>
          </a:xfrm>
          <a:prstGeom prst="rect">
            <a:avLst/>
          </a:prstGeom>
          <a:noFill/>
        </p:spPr>
        <p:txBody>
          <a:bodyPr wrap="square" rtlCol="0">
            <a:spAutoFit/>
          </a:bodyPr>
          <a:lstStyle/>
          <a:p>
            <a:pPr algn="ctr"/>
            <a:r>
              <a:rPr lang="en-GB" sz="3200" dirty="0" smtClean="0">
                <a:solidFill>
                  <a:schemeClr val="bg1"/>
                </a:solidFill>
              </a:rPr>
              <a:t>Lip-reading and Speech Recognition Models</a:t>
            </a:r>
            <a:endParaRPr lang="en-US" sz="3200" dirty="0">
              <a:solidFill>
                <a:schemeClr val="bg1"/>
              </a:solidFill>
            </a:endParaRPr>
          </a:p>
        </p:txBody>
      </p:sp>
    </p:spTree>
    <p:extLst>
      <p:ext uri="{BB962C8B-B14F-4D97-AF65-F5344CB8AC3E}">
        <p14:creationId xmlns:p14="http://schemas.microsoft.com/office/powerpoint/2010/main" val="23321070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1000"/>
                                        <p:tgtEl>
                                          <p:spTgt spid="287"/>
                                        </p:tgtEl>
                                      </p:cBhvr>
                                    </p:animEffect>
                                    <p:anim calcmode="lin" valueType="num">
                                      <p:cBhvr>
                                        <p:cTn id="8" dur="1000" fill="hold"/>
                                        <p:tgtEl>
                                          <p:spTgt spid="287"/>
                                        </p:tgtEl>
                                        <p:attrNameLst>
                                          <p:attrName>ppt_x</p:attrName>
                                        </p:attrNameLst>
                                      </p:cBhvr>
                                      <p:tavLst>
                                        <p:tav tm="0">
                                          <p:val>
                                            <p:strVal val="#ppt_x"/>
                                          </p:val>
                                        </p:tav>
                                        <p:tav tm="100000">
                                          <p:val>
                                            <p:strVal val="#ppt_x"/>
                                          </p:val>
                                        </p:tav>
                                      </p:tavLst>
                                    </p:anim>
                                    <p:anim calcmode="lin" valueType="num">
                                      <p:cBhvr>
                                        <p:cTn id="9" dur="1000" fill="hold"/>
                                        <p:tgtEl>
                                          <p:spTgt spid="28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Coding Part</a:t>
            </a:r>
            <a:endParaRPr kumimoji="0" lang="en-US" sz="3200" b="1" i="0" u="none" strike="noStrike" kern="1200" cap="none" spc="0" normalizeH="0" baseline="0" noProof="0" dirty="0">
              <a:ln>
                <a:noFill/>
              </a:ln>
              <a:solidFill>
                <a:prstClr val="black"/>
              </a:solidFill>
              <a:effectLst/>
              <a:uLnTx/>
              <a:uFillTx/>
              <a:ea typeface="Arial Unicode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459" y="1249614"/>
            <a:ext cx="8285020" cy="4658048"/>
          </a:xfrm>
          <a:prstGeom prst="rect">
            <a:avLst/>
          </a:prstGeom>
        </p:spPr>
      </p:pic>
    </p:spTree>
    <p:extLst>
      <p:ext uri="{BB962C8B-B14F-4D97-AF65-F5344CB8AC3E}">
        <p14:creationId xmlns:p14="http://schemas.microsoft.com/office/powerpoint/2010/main" val="1594501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Coding Part</a:t>
            </a:r>
            <a:endParaRPr kumimoji="0" lang="en-US" sz="3200" b="1" i="0" u="none" strike="noStrike" kern="1200" cap="none" spc="0" normalizeH="0" baseline="0" noProof="0" dirty="0">
              <a:ln>
                <a:noFill/>
              </a:ln>
              <a:solidFill>
                <a:prstClr val="black"/>
              </a:solidFill>
              <a:effectLst/>
              <a:uLnTx/>
              <a:uFillTx/>
              <a:ea typeface="Arial Unicode M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756" y="1289626"/>
            <a:ext cx="8532426" cy="4797146"/>
          </a:xfrm>
          <a:prstGeom prst="rect">
            <a:avLst/>
          </a:prstGeom>
        </p:spPr>
      </p:pic>
    </p:spTree>
    <p:extLst>
      <p:ext uri="{BB962C8B-B14F-4D97-AF65-F5344CB8AC3E}">
        <p14:creationId xmlns:p14="http://schemas.microsoft.com/office/powerpoint/2010/main" val="23704952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Coding Part</a:t>
            </a:r>
            <a:endParaRPr kumimoji="0" lang="en-US" sz="3200" b="1" i="0" u="none" strike="noStrike" kern="1200" cap="none" spc="0" normalizeH="0" baseline="0" noProof="0" dirty="0">
              <a:ln>
                <a:noFill/>
              </a:ln>
              <a:solidFill>
                <a:prstClr val="black"/>
              </a:solidFill>
              <a:effectLst/>
              <a:uLnTx/>
              <a:uFillTx/>
              <a:ea typeface="Arial Unicode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96" y="1294243"/>
            <a:ext cx="8368146" cy="4704784"/>
          </a:xfrm>
          <a:prstGeom prst="rect">
            <a:avLst/>
          </a:prstGeom>
        </p:spPr>
      </p:pic>
    </p:spTree>
    <p:extLst>
      <p:ext uri="{BB962C8B-B14F-4D97-AF65-F5344CB8AC3E}">
        <p14:creationId xmlns:p14="http://schemas.microsoft.com/office/powerpoint/2010/main" val="24044840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Coding Part</a:t>
            </a:r>
            <a:endParaRPr kumimoji="0" lang="en-US" sz="3200" b="1" i="0" u="none" strike="noStrike" kern="1200" cap="none" spc="0" normalizeH="0" baseline="0" noProof="0" dirty="0">
              <a:ln>
                <a:noFill/>
              </a:ln>
              <a:solidFill>
                <a:prstClr val="black"/>
              </a:solidFill>
              <a:effectLst/>
              <a:uLnTx/>
              <a:uFillTx/>
              <a:ea typeface="Arial Unicode M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047" y="1204775"/>
            <a:ext cx="8587844" cy="4828304"/>
          </a:xfrm>
          <a:prstGeom prst="rect">
            <a:avLst/>
          </a:prstGeom>
        </p:spPr>
      </p:pic>
    </p:spTree>
    <p:extLst>
      <p:ext uri="{BB962C8B-B14F-4D97-AF65-F5344CB8AC3E}">
        <p14:creationId xmlns:p14="http://schemas.microsoft.com/office/powerpoint/2010/main" val="16742377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Coding Part</a:t>
            </a:r>
            <a:endParaRPr kumimoji="0" lang="en-US" sz="3200" b="1" i="0" u="none" strike="noStrike" kern="1200" cap="none" spc="0" normalizeH="0" baseline="0" noProof="0" dirty="0">
              <a:ln>
                <a:noFill/>
              </a:ln>
              <a:solidFill>
                <a:prstClr val="black"/>
              </a:solidFill>
              <a:effectLst/>
              <a:uLnTx/>
              <a:uFillTx/>
              <a:ea typeface="Arial Unicode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060" y="1204219"/>
            <a:ext cx="8589818" cy="4829414"/>
          </a:xfrm>
          <a:prstGeom prst="rect">
            <a:avLst/>
          </a:prstGeom>
        </p:spPr>
      </p:pic>
    </p:spTree>
    <p:extLst>
      <p:ext uri="{BB962C8B-B14F-4D97-AF65-F5344CB8AC3E}">
        <p14:creationId xmlns:p14="http://schemas.microsoft.com/office/powerpoint/2010/main" val="28926937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Coding Part</a:t>
            </a:r>
            <a:endParaRPr kumimoji="0" lang="en-US" sz="3200" b="1" i="0" u="none" strike="noStrike" kern="1200" cap="none" spc="0" normalizeH="0" baseline="0" noProof="0" dirty="0">
              <a:ln>
                <a:noFill/>
              </a:ln>
              <a:solidFill>
                <a:prstClr val="black"/>
              </a:solidFill>
              <a:effectLst/>
              <a:uLnTx/>
              <a:uFillTx/>
              <a:ea typeface="Arial Unicode M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945" y="1193312"/>
            <a:ext cx="8530048" cy="4795810"/>
          </a:xfrm>
          <a:prstGeom prst="rect">
            <a:avLst/>
          </a:prstGeom>
        </p:spPr>
      </p:pic>
    </p:spTree>
    <p:extLst>
      <p:ext uri="{BB962C8B-B14F-4D97-AF65-F5344CB8AC3E}">
        <p14:creationId xmlns:p14="http://schemas.microsoft.com/office/powerpoint/2010/main" val="1697228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Coding Part</a:t>
            </a:r>
            <a:endParaRPr kumimoji="0" lang="en-US" sz="3200" b="1" i="0" u="none" strike="noStrike" kern="1200" cap="none" spc="0" normalizeH="0" baseline="0" noProof="0" dirty="0">
              <a:ln>
                <a:noFill/>
              </a:ln>
              <a:solidFill>
                <a:prstClr val="black"/>
              </a:solidFill>
              <a:effectLst/>
              <a:uLnTx/>
              <a:uFillTx/>
              <a:ea typeface="Arial Unicode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059" y="1238834"/>
            <a:ext cx="8663820" cy="4871020"/>
          </a:xfrm>
          <a:prstGeom prst="rect">
            <a:avLst/>
          </a:prstGeom>
        </p:spPr>
      </p:pic>
    </p:spTree>
    <p:extLst>
      <p:ext uri="{BB962C8B-B14F-4D97-AF65-F5344CB8AC3E}">
        <p14:creationId xmlns:p14="http://schemas.microsoft.com/office/powerpoint/2010/main" val="30219760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Coding Part</a:t>
            </a:r>
            <a:endParaRPr kumimoji="0" lang="en-US" sz="3200" b="1" i="0" u="none" strike="noStrike" kern="1200" cap="none" spc="0" normalizeH="0" baseline="0" noProof="0" dirty="0">
              <a:ln>
                <a:noFill/>
              </a:ln>
              <a:solidFill>
                <a:prstClr val="black"/>
              </a:solidFill>
              <a:effectLst/>
              <a:uLnTx/>
              <a:uFillTx/>
              <a:ea typeface="Arial Unicode M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8769" y="1289071"/>
            <a:ext cx="8534400" cy="4798256"/>
          </a:xfrm>
          <a:prstGeom prst="rect">
            <a:avLst/>
          </a:prstGeom>
        </p:spPr>
      </p:pic>
    </p:spTree>
    <p:extLst>
      <p:ext uri="{BB962C8B-B14F-4D97-AF65-F5344CB8AC3E}">
        <p14:creationId xmlns:p14="http://schemas.microsoft.com/office/powerpoint/2010/main" val="5013123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Coding Part</a:t>
            </a:r>
            <a:endParaRPr kumimoji="0" lang="en-US" sz="3200" b="1" i="0" u="none" strike="noStrike" kern="1200" cap="none" spc="0" normalizeH="0" baseline="0" noProof="0" dirty="0">
              <a:ln>
                <a:noFill/>
              </a:ln>
              <a:solidFill>
                <a:prstClr val="black"/>
              </a:solidFill>
              <a:effectLst/>
              <a:uLnTx/>
              <a:uFillTx/>
              <a:ea typeface="Arial Unicode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7356" y="1245507"/>
            <a:ext cx="8837226" cy="4968512"/>
          </a:xfrm>
          <a:prstGeom prst="rect">
            <a:avLst/>
          </a:prstGeom>
        </p:spPr>
      </p:pic>
    </p:spTree>
    <p:extLst>
      <p:ext uri="{BB962C8B-B14F-4D97-AF65-F5344CB8AC3E}">
        <p14:creationId xmlns:p14="http://schemas.microsoft.com/office/powerpoint/2010/main" val="15563211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Coding Part</a:t>
            </a:r>
            <a:endParaRPr kumimoji="0" lang="en-US" sz="3200" b="1" i="0" u="none" strike="noStrike" kern="1200" cap="none" spc="0" normalizeH="0" baseline="0" noProof="0" dirty="0">
              <a:ln>
                <a:noFill/>
              </a:ln>
              <a:solidFill>
                <a:prstClr val="black"/>
              </a:solidFill>
              <a:effectLst/>
              <a:uLnTx/>
              <a:uFillTx/>
              <a:ea typeface="Arial Unicode M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342" y="1252688"/>
            <a:ext cx="8565254" cy="4815604"/>
          </a:xfrm>
          <a:prstGeom prst="rect">
            <a:avLst/>
          </a:prstGeom>
        </p:spPr>
      </p:pic>
    </p:spTree>
    <p:extLst>
      <p:ext uri="{BB962C8B-B14F-4D97-AF65-F5344CB8AC3E}">
        <p14:creationId xmlns:p14="http://schemas.microsoft.com/office/powerpoint/2010/main" val="14455310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7" name="TextBox 6">
            <a:extLst>
              <a:ext uri="{FF2B5EF4-FFF2-40B4-BE49-F238E27FC236}">
                <a16:creationId xmlns:a16="http://schemas.microsoft.com/office/drawing/2014/main" id="{C3406489-5597-43A4-B42F-CCC9FE8B833A}"/>
              </a:ext>
            </a:extLst>
          </p:cNvPr>
          <p:cNvSpPr txBox="1"/>
          <p:nvPr/>
        </p:nvSpPr>
        <p:spPr>
          <a:xfrm>
            <a:off x="2135776" y="483326"/>
            <a:ext cx="9640387" cy="369332"/>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kumimoji="0" lang="en-US" sz="2400" b="1" i="0" u="none" strike="noStrike" kern="1200" cap="none" spc="0" normalizeH="0" baseline="0" noProof="0" dirty="0" err="1" smtClean="0">
                <a:ln>
                  <a:noFill/>
                </a:ln>
                <a:solidFill>
                  <a:prstClr val="black"/>
                </a:solidFill>
                <a:effectLst/>
                <a:uLnTx/>
                <a:uFillTx/>
                <a:latin typeface="Arial"/>
                <a:ea typeface="Arial Unicode MS"/>
                <a:cs typeface="+mn-cs"/>
              </a:rPr>
              <a:t>LipNet</a:t>
            </a:r>
            <a:r>
              <a:rPr kumimoji="0" lang="en-US" sz="2400" b="1" i="0" u="none" strike="noStrike" kern="1200" cap="none" spc="0" normalizeH="0" baseline="0" noProof="0" dirty="0">
                <a:ln>
                  <a:noFill/>
                </a:ln>
                <a:solidFill>
                  <a:prstClr val="black"/>
                </a:solidFill>
                <a:effectLst/>
                <a:uLnTx/>
                <a:uFillTx/>
                <a:latin typeface="Arial"/>
                <a:ea typeface="Arial Unicode MS"/>
                <a:cs typeface="+mn-cs"/>
              </a:rPr>
              <a:t>: End-to-End Sentence-level </a:t>
            </a: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Lip reading</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graphicFrame>
        <p:nvGraphicFramePr>
          <p:cNvPr id="10" name="Table 9"/>
          <p:cNvGraphicFramePr>
            <a:graphicFrameLocks noGrp="1"/>
          </p:cNvGraphicFramePr>
          <p:nvPr>
            <p:extLst>
              <p:ext uri="{D42A27DB-BD31-4B8C-83A1-F6EECF244321}">
                <p14:modId xmlns:p14="http://schemas.microsoft.com/office/powerpoint/2010/main" val="1728299098"/>
              </p:ext>
            </p:extLst>
          </p:nvPr>
        </p:nvGraphicFramePr>
        <p:xfrm>
          <a:off x="2600419" y="1644939"/>
          <a:ext cx="8711100" cy="3352800"/>
        </p:xfrm>
        <a:graphic>
          <a:graphicData uri="http://schemas.openxmlformats.org/drawingml/2006/table">
            <a:tbl>
              <a:tblPr firstRow="1" bandRow="1">
                <a:noFill/>
                <a:effectLst>
                  <a:outerShdw blurRad="50800" dist="38100" dir="2700000" algn="tl" rotWithShape="0">
                    <a:prstClr val="black">
                      <a:alpha val="40000"/>
                    </a:prstClr>
                  </a:outerShdw>
                </a:effectLst>
                <a:tableStyleId>{E929F9F4-4A8F-4326-A1B4-22849713DDAB}</a:tableStyleId>
              </a:tblPr>
              <a:tblGrid>
                <a:gridCol w="4355550">
                  <a:extLst>
                    <a:ext uri="{9D8B030D-6E8A-4147-A177-3AD203B41FA5}">
                      <a16:colId xmlns:a16="http://schemas.microsoft.com/office/drawing/2014/main" val="2544776696"/>
                    </a:ext>
                  </a:extLst>
                </a:gridCol>
                <a:gridCol w="4355550">
                  <a:extLst>
                    <a:ext uri="{9D8B030D-6E8A-4147-A177-3AD203B41FA5}">
                      <a16:colId xmlns:a16="http://schemas.microsoft.com/office/drawing/2014/main" val="716567864"/>
                    </a:ext>
                  </a:extLst>
                </a:gridCol>
              </a:tblGrid>
              <a:tr h="370840">
                <a:tc>
                  <a:txBody>
                    <a:bodyPr/>
                    <a:lstStyle/>
                    <a:p>
                      <a:pPr algn="ctr"/>
                      <a:r>
                        <a:rPr lang="en-US" sz="2200" b="1" dirty="0" smtClean="0">
                          <a:solidFill>
                            <a:srgbClr val="00FF00"/>
                          </a:solidFill>
                        </a:rPr>
                        <a:t>Data Set</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800" b="1" i="0" kern="1200" dirty="0" smtClean="0">
                          <a:solidFill>
                            <a:srgbClr val="00FF00"/>
                          </a:solidFill>
                          <a:effectLst/>
                          <a:latin typeface="+mn-lt"/>
                          <a:ea typeface="+mn-ea"/>
                          <a:cs typeface="+mn-cs"/>
                        </a:rPr>
                        <a:t>    </a:t>
                      </a:r>
                      <a:r>
                        <a:rPr lang="en-US" sz="1800" b="1" i="0" kern="1200" baseline="0" dirty="0" smtClean="0">
                          <a:solidFill>
                            <a:srgbClr val="00FF00"/>
                          </a:solidFill>
                          <a:effectLst/>
                          <a:latin typeface="+mn-lt"/>
                          <a:ea typeface="+mn-ea"/>
                          <a:cs typeface="+mn-cs"/>
                        </a:rPr>
                        <a:t> </a:t>
                      </a:r>
                      <a:r>
                        <a:rPr lang="en-US" sz="1800" b="1" dirty="0" smtClean="0">
                          <a:solidFill>
                            <a:srgbClr val="00FF00"/>
                          </a:solidFill>
                        </a:rPr>
                        <a:t> GRID corpus </a:t>
                      </a:r>
                    </a:p>
                    <a:p>
                      <a:pPr algn="ctr"/>
                      <a:r>
                        <a:rPr lang="en-US" sz="1800" b="1" dirty="0" smtClean="0">
                          <a:solidFill>
                            <a:srgbClr val="00FF00"/>
                          </a:solidFill>
                        </a:rPr>
                        <a:t>(</a:t>
                      </a:r>
                      <a:r>
                        <a:rPr lang="en-GB" sz="1800" b="1" dirty="0" smtClean="0">
                          <a:solidFill>
                            <a:srgbClr val="00FF00"/>
                          </a:solidFill>
                        </a:rPr>
                        <a:t>1000 sentences by</a:t>
                      </a:r>
                      <a:r>
                        <a:rPr lang="en-GB" sz="1800" b="1" baseline="0" dirty="0" smtClean="0">
                          <a:solidFill>
                            <a:srgbClr val="00FF00"/>
                          </a:solidFill>
                        </a:rPr>
                        <a:t> </a:t>
                      </a:r>
                      <a:r>
                        <a:rPr lang="en-GB" sz="1800" b="1" dirty="0" smtClean="0">
                          <a:solidFill>
                            <a:srgbClr val="00FF00"/>
                          </a:solidFill>
                        </a:rPr>
                        <a:t>34 talkers (18 male, 16 female)</a:t>
                      </a:r>
                    </a:p>
                    <a:p>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76090267"/>
                  </a:ext>
                </a:extLst>
              </a:tr>
              <a:tr h="370840">
                <a:tc>
                  <a:txBody>
                    <a:bodyPr/>
                    <a:lstStyle/>
                    <a:p>
                      <a:pPr algn="ctr"/>
                      <a:r>
                        <a:rPr lang="en-US" sz="2200" b="1" dirty="0" smtClean="0">
                          <a:solidFill>
                            <a:srgbClr val="00FF00"/>
                          </a:solidFill>
                        </a:rPr>
                        <a:t>Model </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285750" indent="-285750">
                        <a:buFont typeface="Arial" panose="020B0604020202020204" pitchFamily="34" charset="0"/>
                        <a:buChar char="•"/>
                      </a:pPr>
                      <a:r>
                        <a:rPr lang="en-US" sz="1800" b="1" i="0" kern="1200" dirty="0" smtClean="0">
                          <a:solidFill>
                            <a:srgbClr val="00FF00"/>
                          </a:solidFill>
                          <a:effectLst/>
                          <a:latin typeface="+mn-lt"/>
                          <a:ea typeface="+mn-ea"/>
                          <a:cs typeface="+mn-cs"/>
                        </a:rPr>
                        <a:t>Spatiotemporal Convolutional Neural Network</a:t>
                      </a:r>
                      <a:r>
                        <a:rPr lang="en-US" sz="1800" b="1" i="0" kern="1200" baseline="0" dirty="0" smtClean="0">
                          <a:solidFill>
                            <a:srgbClr val="00FF00"/>
                          </a:solidFill>
                          <a:effectLst/>
                          <a:latin typeface="+mn-lt"/>
                          <a:ea typeface="+mn-ea"/>
                          <a:cs typeface="+mn-cs"/>
                        </a:rPr>
                        <a:t> (ST-CNN)</a:t>
                      </a:r>
                      <a:endParaRPr lang="en-US" sz="1800" b="1" i="0" kern="1200" dirty="0" smtClean="0">
                        <a:solidFill>
                          <a:srgbClr val="00FF00"/>
                        </a:solidFill>
                        <a:effectLst/>
                        <a:latin typeface="+mn-lt"/>
                        <a:ea typeface="+mn-ea"/>
                        <a:cs typeface="+mn-cs"/>
                      </a:endParaRPr>
                    </a:p>
                    <a:p>
                      <a:pPr marL="285750" indent="-285750">
                        <a:buFont typeface="Arial" panose="020B0604020202020204" pitchFamily="34" charset="0"/>
                        <a:buChar char="•"/>
                      </a:pPr>
                      <a:r>
                        <a:rPr lang="en-US" sz="1800" b="1" i="0" kern="1200" dirty="0" smtClean="0">
                          <a:solidFill>
                            <a:srgbClr val="00FF00"/>
                          </a:solidFill>
                          <a:effectLst/>
                          <a:latin typeface="+mn-lt"/>
                          <a:ea typeface="+mn-ea"/>
                          <a:cs typeface="+mn-cs"/>
                        </a:rPr>
                        <a:t>Bi-directional Gated Recurrent Unit</a:t>
                      </a:r>
                    </a:p>
                    <a:p>
                      <a:pPr marL="285750" indent="-285750">
                        <a:buFont typeface="Arial" panose="020B0604020202020204" pitchFamily="34" charset="0"/>
                        <a:buChar char="•"/>
                      </a:pPr>
                      <a:r>
                        <a:rPr lang="en-US" sz="1800" b="1" i="0" kern="1200" dirty="0" smtClean="0">
                          <a:solidFill>
                            <a:srgbClr val="00FF00"/>
                          </a:solidFill>
                          <a:effectLst/>
                          <a:latin typeface="+mn-lt"/>
                          <a:ea typeface="+mn-ea"/>
                          <a:cs typeface="+mn-cs"/>
                        </a:rPr>
                        <a:t>Connectionist Temporal Classification (CTC)</a:t>
                      </a:r>
                      <a:r>
                        <a:rPr lang="en-US" sz="1800" b="1" dirty="0" smtClean="0">
                          <a:solidFill>
                            <a:srgbClr val="00FF00"/>
                          </a:solidFill>
                        </a:rPr>
                        <a:t/>
                      </a:r>
                      <a:br>
                        <a:rPr lang="en-US" sz="1800" b="1" dirty="0" smtClean="0">
                          <a:solidFill>
                            <a:srgbClr val="00FF00"/>
                          </a:solidFill>
                        </a:rPr>
                      </a:b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54017860"/>
                  </a:ext>
                </a:extLst>
              </a:tr>
              <a:tr h="370840">
                <a:tc>
                  <a:txBody>
                    <a:bodyPr/>
                    <a:lstStyle/>
                    <a:p>
                      <a:pPr algn="ctr"/>
                      <a:r>
                        <a:rPr lang="en-US" sz="2200" b="1" dirty="0" smtClean="0">
                          <a:solidFill>
                            <a:srgbClr val="00FF00"/>
                          </a:solidFill>
                        </a:rPr>
                        <a:t>Accuracy</a:t>
                      </a:r>
                      <a:r>
                        <a:rPr lang="en-US" sz="2200" b="1" baseline="0" dirty="0" smtClean="0">
                          <a:solidFill>
                            <a:srgbClr val="00FF00"/>
                          </a:solidFill>
                        </a:rPr>
                        <a:t> </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r>
                        <a:rPr lang="en-US" sz="1800" b="1" baseline="0" dirty="0" smtClean="0">
                          <a:solidFill>
                            <a:srgbClr val="00FF00"/>
                          </a:solidFill>
                        </a:rPr>
                        <a:t>     95.2%</a:t>
                      </a: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7099474"/>
                  </a:ext>
                </a:extLst>
              </a:tr>
            </a:tbl>
          </a:graphicData>
        </a:graphic>
      </p:graphicFrame>
    </p:spTree>
    <p:extLst>
      <p:ext uri="{BB962C8B-B14F-4D97-AF65-F5344CB8AC3E}">
        <p14:creationId xmlns:p14="http://schemas.microsoft.com/office/powerpoint/2010/main" val="8616975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3" y="1521863"/>
            <a:ext cx="9087351" cy="2462213"/>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kumimoji="0" lang="en-GB" altLang="ko-KR" sz="22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We</a:t>
            </a:r>
            <a:r>
              <a:rPr kumimoji="0" lang="en-GB" altLang="ko-KR" sz="2200" b="1" i="0" u="none" strike="noStrike" kern="1200" cap="none" spc="0" normalizeH="0" noProof="0" dirty="0" smtClean="0">
                <a:ln>
                  <a:noFill/>
                </a:ln>
                <a:solidFill>
                  <a:srgbClr val="00FF00"/>
                </a:solidFill>
                <a:effectLst/>
                <a:uLnTx/>
                <a:uFillTx/>
                <a:latin typeface="Arial"/>
                <a:ea typeface="Arial Unicode MS"/>
                <a:cs typeface="Arial" pitchFamily="34" charset="0"/>
              </a:rPr>
              <a:t> will collect Bangla language based video dataset.</a:t>
            </a:r>
          </a:p>
          <a:p>
            <a:pPr marL="457200" lvl="0" indent="-457200">
              <a:buFont typeface="Wingdings" panose="05000000000000000000" pitchFamily="2" charset="2"/>
              <a:buChar char="v"/>
            </a:pPr>
            <a:endParaRPr lang="en-GB" altLang="ko-KR" sz="2200" b="1" dirty="0">
              <a:solidFill>
                <a:srgbClr val="00FF00"/>
              </a:solidFill>
              <a:latin typeface="Arial"/>
              <a:ea typeface="Arial Unicode MS"/>
              <a:cs typeface="Arial" pitchFamily="34" charset="0"/>
            </a:endParaRPr>
          </a:p>
          <a:p>
            <a:pPr marL="457200" lvl="0" indent="-457200">
              <a:buFont typeface="Wingdings" panose="05000000000000000000" pitchFamily="2" charset="2"/>
              <a:buChar char="v"/>
            </a:pPr>
            <a:r>
              <a:rPr kumimoji="0" lang="en-GB" altLang="ko-KR" sz="2200" b="1" i="0" u="none" strike="noStrike" kern="1200" cap="none" spc="0" normalizeH="0" noProof="0" dirty="0" smtClean="0">
                <a:ln>
                  <a:noFill/>
                </a:ln>
                <a:solidFill>
                  <a:srgbClr val="00FF00"/>
                </a:solidFill>
                <a:effectLst/>
                <a:uLnTx/>
                <a:uFillTx/>
                <a:latin typeface="Arial"/>
                <a:ea typeface="Arial Unicode MS"/>
                <a:cs typeface="Arial" pitchFamily="34" charset="0"/>
              </a:rPr>
              <a:t>We will build our proposed model.</a:t>
            </a:r>
          </a:p>
          <a:p>
            <a:pPr marL="457200" lvl="0" indent="-457200">
              <a:buFont typeface="Wingdings" panose="05000000000000000000" pitchFamily="2" charset="2"/>
              <a:buChar char="v"/>
            </a:pPr>
            <a:endParaRPr kumimoji="0" lang="en-GB" altLang="ko-KR" sz="2200" b="1" i="0" u="none" strike="noStrike" kern="1200" cap="none" spc="0" normalizeH="0" noProof="0" dirty="0" smtClean="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r>
              <a:rPr lang="en-GB" altLang="ko-KR" sz="2200" b="1" dirty="0" smtClean="0">
                <a:solidFill>
                  <a:srgbClr val="00FF00"/>
                </a:solidFill>
                <a:latin typeface="Arial"/>
                <a:ea typeface="Arial Unicode MS"/>
                <a:cs typeface="Arial" pitchFamily="34" charset="0"/>
              </a:rPr>
              <a:t>We will train and test the dataset in our proposed model.</a:t>
            </a:r>
          </a:p>
          <a:p>
            <a:pPr marL="457200" lvl="0" indent="-457200">
              <a:buFont typeface="Wingdings" panose="05000000000000000000" pitchFamily="2" charset="2"/>
              <a:buChar char="v"/>
            </a:pPr>
            <a:endParaRPr lang="en-GB" altLang="ko-KR" sz="2200" b="1" dirty="0" smtClean="0">
              <a:solidFill>
                <a:srgbClr val="00FF00"/>
              </a:solidFill>
              <a:latin typeface="Arial"/>
              <a:ea typeface="Arial Unicode MS"/>
              <a:cs typeface="Arial" pitchFamily="34" charset="0"/>
            </a:endParaRPr>
          </a:p>
          <a:p>
            <a:pPr marL="457200" lvl="0" indent="-457200">
              <a:buFont typeface="Wingdings" panose="05000000000000000000" pitchFamily="2" charset="2"/>
              <a:buChar char="v"/>
            </a:pPr>
            <a:r>
              <a:rPr kumimoji="0" lang="en-GB" altLang="ko-KR" sz="22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We</a:t>
            </a:r>
            <a:r>
              <a:rPr kumimoji="0" lang="en-GB" altLang="ko-KR" sz="2200" b="1" i="0" u="none" strike="noStrike" kern="1200" cap="none" spc="0" normalizeH="0" noProof="0" dirty="0" smtClean="0">
                <a:ln>
                  <a:noFill/>
                </a:ln>
                <a:solidFill>
                  <a:srgbClr val="00FF00"/>
                </a:solidFill>
                <a:effectLst/>
                <a:uLnTx/>
                <a:uFillTx/>
                <a:latin typeface="Arial"/>
                <a:ea typeface="Arial Unicode MS"/>
                <a:cs typeface="Arial" pitchFamily="34" charset="0"/>
              </a:rPr>
              <a:t> will use our build model in application level.</a:t>
            </a: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Goal</a:t>
            </a:r>
            <a:endParaRPr kumimoji="0" lang="en-US" sz="3200" b="1" i="0" u="none" strike="noStrike" kern="1200" cap="none" spc="0" normalizeH="0" baseline="0" noProof="0" dirty="0">
              <a:ln>
                <a:noFill/>
              </a:ln>
              <a:solidFill>
                <a:prstClr val="black"/>
              </a:solidFill>
              <a:effectLst/>
              <a:uLnTx/>
              <a:uFillTx/>
              <a:ea typeface="Arial Unicode MS"/>
            </a:endParaRPr>
          </a:p>
        </p:txBody>
      </p:sp>
    </p:spTree>
    <p:extLst>
      <p:ext uri="{BB962C8B-B14F-4D97-AF65-F5344CB8AC3E}">
        <p14:creationId xmlns:p14="http://schemas.microsoft.com/office/powerpoint/2010/main" val="2170336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rgbClr val="00FF0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biLevel thresh="75000"/>
            <a:extLst>
              <a:ext uri="{BEBA8EAE-BF5A-486C-A8C5-ECC9F3942E4B}">
                <a14:imgProps xmlns:a14="http://schemas.microsoft.com/office/drawing/2010/main">
                  <a14:imgLayer r:embed="rId3">
                    <a14:imgEffect>
                      <a14:colorTemperature colorTemp="11500"/>
                    </a14:imgEffect>
                  </a14:imgLayer>
                </a14:imgProps>
              </a:ext>
            </a:extLst>
          </a:blip>
          <a:stretch>
            <a:fillRect/>
          </a:stretch>
        </p:blipFill>
        <p:spPr>
          <a:xfrm flipH="1">
            <a:off x="3661952" y="495386"/>
            <a:ext cx="4868094" cy="5867228"/>
          </a:xfrm>
          <a:prstGeom prst="rect">
            <a:avLst/>
          </a:prstGeom>
          <a:solidFill>
            <a:srgbClr val="00FF00">
              <a:alpha val="0"/>
            </a:srgbClr>
          </a:solidFill>
        </p:spPr>
      </p:pic>
      <p:sp>
        <p:nvSpPr>
          <p:cNvPr id="261" name="TextBox 260">
            <a:extLst>
              <a:ext uri="{FF2B5EF4-FFF2-40B4-BE49-F238E27FC236}">
                <a16:creationId xmlns:a16="http://schemas.microsoft.com/office/drawing/2014/main" id="{C221F751-3C5B-4561-AD14-8637C5B66736}"/>
              </a:ext>
            </a:extLst>
          </p:cNvPr>
          <p:cNvSpPr txBox="1"/>
          <p:nvPr/>
        </p:nvSpPr>
        <p:spPr>
          <a:xfrm>
            <a:off x="3290710" y="3013501"/>
            <a:ext cx="5610577" cy="830997"/>
          </a:xfrm>
          <a:prstGeom prst="rect">
            <a:avLst/>
          </a:prstGeom>
          <a:noFill/>
        </p:spPr>
        <p:txBody>
          <a:bodyPr wrap="square" rtlCol="0" anchor="ctr">
            <a:spAutoFit/>
          </a:bodyPr>
          <a:lstStyle/>
          <a:p>
            <a:pPr algn="ctr"/>
            <a:r>
              <a:rPr lang="en-GB" altLang="ko-KR" sz="4800" dirty="0" smtClean="0">
                <a:solidFill>
                  <a:srgbClr val="00FF00"/>
                </a:solidFill>
                <a:cs typeface="Arial" pitchFamily="34" charset="0"/>
              </a:rPr>
              <a:t>Thank You</a:t>
            </a:r>
            <a:endParaRPr lang="ko-KR" altLang="en-US" sz="4800" dirty="0">
              <a:solidFill>
                <a:srgbClr val="00FF00"/>
              </a:solidFill>
              <a:cs typeface="Arial" pitchFamily="34" charset="0"/>
            </a:endParaRPr>
          </a:p>
        </p:txBody>
      </p:sp>
    </p:spTree>
    <p:extLst>
      <p:ext uri="{BB962C8B-B14F-4D97-AF65-F5344CB8AC3E}">
        <p14:creationId xmlns:p14="http://schemas.microsoft.com/office/powerpoint/2010/main" val="19298379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61"/>
                                        </p:tgtEl>
                                      </p:cBhvr>
                                    </p:animEffect>
                                    <p:animScale>
                                      <p:cBhvr>
                                        <p:cTn id="7" dur="250" autoRev="1" fill="hold"/>
                                        <p:tgtEl>
                                          <p:spTgt spid="26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369332"/>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a:ea typeface="Arial Unicode MS"/>
                <a:cs typeface="+mn-cs"/>
              </a:rPr>
              <a:t>Paper’s Name - </a:t>
            </a:r>
            <a:r>
              <a:rPr kumimoji="0" lang="en-US" sz="2400" b="1" i="0" u="none" strike="noStrike" kern="1200" cap="none" spc="0" normalizeH="0" baseline="0" noProof="0" dirty="0" err="1">
                <a:ln>
                  <a:noFill/>
                </a:ln>
                <a:solidFill>
                  <a:prstClr val="black"/>
                </a:solidFill>
                <a:effectLst/>
                <a:uLnTx/>
                <a:uFillTx/>
                <a:latin typeface="Arial"/>
                <a:ea typeface="Arial Unicode MS"/>
                <a:cs typeface="+mn-cs"/>
              </a:rPr>
              <a:t>LipNet</a:t>
            </a:r>
            <a:r>
              <a:rPr kumimoji="0" lang="en-US" sz="2400" b="1" i="0" u="none" strike="noStrike" kern="1200" cap="none" spc="0" normalizeH="0" baseline="0" noProof="0" dirty="0">
                <a:ln>
                  <a:noFill/>
                </a:ln>
                <a:solidFill>
                  <a:prstClr val="black"/>
                </a:solidFill>
                <a:effectLst/>
                <a:uLnTx/>
                <a:uFillTx/>
                <a:latin typeface="Arial"/>
                <a:ea typeface="Arial Unicode MS"/>
                <a:cs typeface="+mn-cs"/>
              </a:rPr>
              <a:t>: End-to-End Sentence-level Lip reading</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300" t="37944" r="28375" b="25797"/>
          <a:stretch/>
        </p:blipFill>
        <p:spPr>
          <a:xfrm>
            <a:off x="2496864" y="2216728"/>
            <a:ext cx="8918210" cy="2826326"/>
          </a:xfrm>
          <a:prstGeom prst="rect">
            <a:avLst/>
          </a:prstGeom>
        </p:spPr>
      </p:pic>
    </p:spTree>
    <p:extLst>
      <p:ext uri="{BB962C8B-B14F-4D97-AF65-F5344CB8AC3E}">
        <p14:creationId xmlns:p14="http://schemas.microsoft.com/office/powerpoint/2010/main" val="30360765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3" y="1521863"/>
            <a:ext cx="9087351" cy="4647426"/>
          </a:xfrm>
          <a:prstGeom prst="rect">
            <a:avLst/>
          </a:prstGeom>
          <a:noFill/>
        </p:spPr>
        <p:txBody>
          <a:bodyPr wrap="square" lIns="108000" rIns="108000" rtlCol="0">
            <a:spAutoFit/>
          </a:bodyPr>
          <a:lstStyle/>
          <a:p>
            <a:pPr marL="457200" marR="0" lvl="0" indent="-457200" algn="l" defTabSz="914286"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GB" altLang="ko-KR" sz="2200" b="1" i="0" u="none" strike="noStrike" kern="1200" cap="none" spc="0" normalizeH="0" baseline="0" noProof="0" dirty="0" smtClean="0">
                <a:ln>
                  <a:noFill/>
                </a:ln>
                <a:solidFill>
                  <a:prstClr val="white"/>
                </a:solidFill>
                <a:effectLst/>
                <a:uLnTx/>
                <a:uFillTx/>
                <a:latin typeface="Arial"/>
                <a:ea typeface="Arial Unicode MS"/>
                <a:cs typeface="Arial" pitchFamily="34" charset="0"/>
              </a:rPr>
              <a:t>Spatiotemporal Convolutional Neural Network : </a:t>
            </a:r>
            <a:r>
              <a:rPr kumimoji="0" lang="en-GB" altLang="ko-KR" sz="22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ST-CNN is used for extracting feature for spatiotemporal data.</a:t>
            </a:r>
          </a:p>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a:p>
            <a:pPr marL="457200" marR="0" lvl="0" indent="-457200" algn="l" defTabSz="914286"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GB" altLang="ko-KR" sz="2200" b="1" i="0" u="none" strike="noStrike" kern="1200" cap="none" spc="0" normalizeH="0" baseline="0" noProof="0" dirty="0" smtClean="0">
                <a:ln>
                  <a:noFill/>
                </a:ln>
                <a:solidFill>
                  <a:prstClr val="white"/>
                </a:solidFill>
                <a:effectLst/>
                <a:uLnTx/>
                <a:uFillTx/>
                <a:latin typeface="Arial"/>
                <a:ea typeface="Arial Unicode MS"/>
                <a:cs typeface="Arial" pitchFamily="34" charset="0"/>
              </a:rPr>
              <a:t>Bi-directional GRU : </a:t>
            </a:r>
            <a:r>
              <a:rPr kumimoji="0" lang="en-GB" altLang="ko-KR" sz="22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It is used as </a:t>
            </a:r>
            <a:r>
              <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rPr>
              <a:t>sequential </a:t>
            </a:r>
            <a:r>
              <a:rPr kumimoji="0" lang="en-GB" altLang="ko-KR" sz="22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model because </a:t>
            </a:r>
            <a:r>
              <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rPr>
              <a:t>bi directional GRU model predict the current word in a sentence based on both the previous and later </a:t>
            </a:r>
            <a:r>
              <a:rPr kumimoji="0" lang="en-GB" altLang="ko-KR" sz="22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data.</a:t>
            </a:r>
          </a:p>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a:p>
            <a:pPr marL="457200" marR="0" lvl="0" indent="-457200" algn="l" defTabSz="914286"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GB" altLang="ko-KR" sz="2200" b="1" i="0" u="none" strike="noStrike" kern="1200" cap="none" spc="0" normalizeH="0" baseline="0" noProof="0" dirty="0" smtClean="0">
                <a:ln>
                  <a:noFill/>
                </a:ln>
                <a:solidFill>
                  <a:prstClr val="white"/>
                </a:solidFill>
                <a:effectLst/>
                <a:uLnTx/>
                <a:uFillTx/>
                <a:latin typeface="Arial"/>
                <a:ea typeface="Arial Unicode MS"/>
                <a:cs typeface="Arial" pitchFamily="34" charset="0"/>
              </a:rPr>
              <a:t>Connectionist Temporal </a:t>
            </a:r>
            <a:r>
              <a:rPr kumimoji="0" lang="en-GB" altLang="ko-KR" sz="2200" b="1" i="0" u="none" strike="noStrike" kern="1200" cap="none" spc="0" normalizeH="0" baseline="0" noProof="0" dirty="0">
                <a:ln>
                  <a:noFill/>
                </a:ln>
                <a:solidFill>
                  <a:prstClr val="white"/>
                </a:solidFill>
                <a:effectLst/>
                <a:uLnTx/>
                <a:uFillTx/>
                <a:latin typeface="Arial"/>
                <a:ea typeface="Arial Unicode MS"/>
                <a:cs typeface="Arial" pitchFamily="34" charset="0"/>
              </a:rPr>
              <a:t>Classification : </a:t>
            </a:r>
            <a:r>
              <a:rPr kumimoji="0" lang="en-GB" altLang="ko-KR" sz="22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It is </a:t>
            </a:r>
            <a:r>
              <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rPr>
              <a:t>a operation to tackle sequence problems where timing is </a:t>
            </a:r>
            <a:r>
              <a:rPr kumimoji="0" lang="en-GB" altLang="ko-KR" sz="22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variable. It assigns </a:t>
            </a:r>
            <a:r>
              <a:rPr kumimoji="0" lang="en-GB" altLang="ko-KR" sz="2200" b="1" i="0" u="none" strike="noStrike" kern="1200" cap="none" spc="0" normalizeH="0" baseline="0" noProof="0" dirty="0">
                <a:ln>
                  <a:noFill/>
                </a:ln>
                <a:solidFill>
                  <a:srgbClr val="00FF00"/>
                </a:solidFill>
                <a:effectLst/>
                <a:uLnTx/>
                <a:uFillTx/>
                <a:latin typeface="Arial"/>
                <a:ea typeface="Arial Unicode MS"/>
                <a:cs typeface="Arial" pitchFamily="34" charset="0"/>
              </a:rPr>
              <a:t>the character with the highest probability (or no character) to every input sequence.</a:t>
            </a:r>
          </a:p>
          <a:p>
            <a:pPr marL="457200" marR="0" lvl="0" indent="-457200" algn="l" defTabSz="914286"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GB" altLang="ko-KR" sz="2700" b="1" i="0" u="none" strike="noStrike" kern="1200" cap="none" spc="0" normalizeH="0" baseline="0" noProof="0" dirty="0" smtClean="0">
              <a:ln>
                <a:noFill/>
              </a:ln>
              <a:solidFill>
                <a:srgbClr val="00FF00"/>
              </a:solidFill>
              <a:effectLst/>
              <a:uLnTx/>
              <a:uFillTx/>
              <a:latin typeface="Arial"/>
              <a:ea typeface="Arial Unicode MS"/>
              <a:cs typeface="Arial" pitchFamily="34" charset="0"/>
            </a:endParaRPr>
          </a:p>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GB" altLang="ko-KR" sz="27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369332"/>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a:t>
            </a:r>
            <a:r>
              <a:rPr kumimoji="0" lang="en-US" sz="2400" b="1" i="0" u="none" strike="noStrike" kern="1200" cap="none" spc="0" normalizeH="0" baseline="0" noProof="0" dirty="0" err="1" smtClean="0">
                <a:ln>
                  <a:noFill/>
                </a:ln>
                <a:solidFill>
                  <a:prstClr val="black"/>
                </a:solidFill>
                <a:effectLst/>
                <a:uLnTx/>
                <a:uFillTx/>
                <a:latin typeface="Arial"/>
                <a:ea typeface="Arial Unicode MS"/>
                <a:cs typeface="+mn-cs"/>
              </a:rPr>
              <a:t>LipNet</a:t>
            </a:r>
            <a:r>
              <a:rPr kumimoji="0" lang="en-US" sz="2400" b="1" i="0" u="none" strike="noStrike" kern="1200" cap="none" spc="0" normalizeH="0" baseline="0" noProof="0" dirty="0">
                <a:ln>
                  <a:noFill/>
                </a:ln>
                <a:solidFill>
                  <a:prstClr val="black"/>
                </a:solidFill>
                <a:effectLst/>
                <a:uLnTx/>
                <a:uFillTx/>
                <a:latin typeface="Arial"/>
                <a:ea typeface="Arial Unicode MS"/>
                <a:cs typeface="+mn-cs"/>
              </a:rPr>
              <a:t>: End-to-End Sentence-level </a:t>
            </a:r>
            <a:r>
              <a:rPr kumimoji="0" lang="en-US" sz="2400" b="1" i="0" u="none" strike="noStrike" kern="1200" cap="none" spc="0" normalizeH="0" baseline="0" noProof="0" dirty="0" err="1">
                <a:ln>
                  <a:noFill/>
                </a:ln>
                <a:solidFill>
                  <a:prstClr val="black"/>
                </a:solidFill>
                <a:effectLst/>
                <a:uLnTx/>
                <a:uFillTx/>
                <a:latin typeface="Arial"/>
                <a:ea typeface="Arial Unicode MS"/>
                <a:cs typeface="+mn-cs"/>
              </a:rPr>
              <a:t>Lipreading</a:t>
            </a:r>
            <a:endParaRPr kumimoji="0" lang="en-US" sz="2400" b="1"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37118741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6" name="TextBox 5">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Lip-reading </a:t>
            </a:r>
            <a:r>
              <a:rPr kumimoji="0" lang="en-US" sz="2400" b="1" i="0" u="none" strike="noStrike" kern="1200" cap="none" spc="0" normalizeH="0" baseline="0" noProof="0" dirty="0">
                <a:ln>
                  <a:noFill/>
                </a:ln>
                <a:solidFill>
                  <a:prstClr val="black"/>
                </a:solidFill>
                <a:effectLst/>
                <a:uLnTx/>
                <a:uFillTx/>
                <a:latin typeface="Arial"/>
                <a:ea typeface="Arial Unicode MS"/>
                <a:cs typeface="+mn-cs"/>
              </a:rPr>
              <a:t>via a DNN-HMM hybrid system using combination of the image-based and model-based features</a:t>
            </a:r>
          </a:p>
        </p:txBody>
      </p:sp>
      <p:graphicFrame>
        <p:nvGraphicFramePr>
          <p:cNvPr id="3" name="Table 2"/>
          <p:cNvGraphicFramePr>
            <a:graphicFrameLocks noGrp="1"/>
          </p:cNvGraphicFramePr>
          <p:nvPr>
            <p:extLst>
              <p:ext uri="{D42A27DB-BD31-4B8C-83A1-F6EECF244321}">
                <p14:modId xmlns:p14="http://schemas.microsoft.com/office/powerpoint/2010/main" val="293102650"/>
              </p:ext>
            </p:extLst>
          </p:nvPr>
        </p:nvGraphicFramePr>
        <p:xfrm>
          <a:off x="2655937" y="1875944"/>
          <a:ext cx="8711100" cy="3627120"/>
        </p:xfrm>
        <a:graphic>
          <a:graphicData uri="http://schemas.openxmlformats.org/drawingml/2006/table">
            <a:tbl>
              <a:tblPr firstRow="1" bandRow="1">
                <a:noFill/>
                <a:effectLst>
                  <a:outerShdw blurRad="50800" dist="38100" dir="2700000" algn="tl" rotWithShape="0">
                    <a:prstClr val="black">
                      <a:alpha val="40000"/>
                    </a:prstClr>
                  </a:outerShdw>
                </a:effectLst>
                <a:tableStyleId>{E929F9F4-4A8F-4326-A1B4-22849713DDAB}</a:tableStyleId>
              </a:tblPr>
              <a:tblGrid>
                <a:gridCol w="4355550">
                  <a:extLst>
                    <a:ext uri="{9D8B030D-6E8A-4147-A177-3AD203B41FA5}">
                      <a16:colId xmlns:a16="http://schemas.microsoft.com/office/drawing/2014/main" val="2544776696"/>
                    </a:ext>
                  </a:extLst>
                </a:gridCol>
                <a:gridCol w="4355550">
                  <a:extLst>
                    <a:ext uri="{9D8B030D-6E8A-4147-A177-3AD203B41FA5}">
                      <a16:colId xmlns:a16="http://schemas.microsoft.com/office/drawing/2014/main" val="716567864"/>
                    </a:ext>
                  </a:extLst>
                </a:gridCol>
              </a:tblGrid>
              <a:tr h="370840">
                <a:tc>
                  <a:txBody>
                    <a:bodyPr/>
                    <a:lstStyle/>
                    <a:p>
                      <a:pPr algn="ctr"/>
                      <a:r>
                        <a:rPr lang="en-US" sz="2200" b="1" dirty="0">
                          <a:solidFill>
                            <a:srgbClr val="00FF00"/>
                          </a:solidFill>
                        </a:rPr>
                        <a:t>Data 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en-US" sz="1800" b="1" i="0" kern="1200" dirty="0">
                          <a:solidFill>
                            <a:srgbClr val="00FF00"/>
                          </a:solidFill>
                          <a:effectLst/>
                          <a:latin typeface="+mn-lt"/>
                          <a:ea typeface="+mn-ea"/>
                          <a:cs typeface="+mn-cs"/>
                        </a:rPr>
                        <a:t>    </a:t>
                      </a:r>
                      <a:r>
                        <a:rPr lang="en-US" sz="1800" b="1" i="0" kern="1200" baseline="0" dirty="0">
                          <a:solidFill>
                            <a:srgbClr val="00FF00"/>
                          </a:solidFill>
                          <a:effectLst/>
                          <a:latin typeface="+mn-lt"/>
                          <a:ea typeface="+mn-ea"/>
                          <a:cs typeface="+mn-cs"/>
                        </a:rPr>
                        <a:t> </a:t>
                      </a:r>
                      <a:r>
                        <a:rPr lang="en-US" sz="1800" b="1" dirty="0">
                          <a:solidFill>
                            <a:srgbClr val="00FF00"/>
                          </a:solidFill>
                        </a:rPr>
                        <a:t> CUAVE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76090267"/>
                  </a:ext>
                </a:extLst>
              </a:tr>
              <a:tr h="370840">
                <a:tc>
                  <a:txBody>
                    <a:bodyPr/>
                    <a:lstStyle/>
                    <a:p>
                      <a:pPr algn="ctr"/>
                      <a:endParaRPr lang="en-US" sz="2200" b="1" dirty="0">
                        <a:solidFill>
                          <a:srgbClr val="00FF00"/>
                        </a:solidFill>
                      </a:endParaRPr>
                    </a:p>
                    <a:p>
                      <a:pPr algn="ctr"/>
                      <a:endParaRPr lang="en-US" sz="2200" b="1" dirty="0">
                        <a:solidFill>
                          <a:srgbClr val="00FF00"/>
                        </a:solidFill>
                      </a:endParaRPr>
                    </a:p>
                    <a:p>
                      <a:pPr algn="ctr"/>
                      <a:r>
                        <a:rPr lang="en-US" sz="2200" b="1" dirty="0">
                          <a:solidFill>
                            <a:srgbClr val="00FF00"/>
                          </a:solidFill>
                        </a:rPr>
                        <a:t>Visual feature </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285750" lvl="0" indent="-285750">
                        <a:buFont typeface="Arial" panose="020B0604020202020204" pitchFamily="34" charset="0"/>
                        <a:buChar char="•"/>
                      </a:pPr>
                      <a:r>
                        <a:rPr lang="en-US" b="1" dirty="0">
                          <a:solidFill>
                            <a:srgbClr val="00FF00"/>
                          </a:solidFill>
                        </a:rPr>
                        <a:t>The simple raw gray level information of the lips Region of Interest (ROI)</a:t>
                      </a:r>
                    </a:p>
                    <a:p>
                      <a:pPr marL="285750" indent="-285750">
                        <a:buFont typeface="Arial" panose="020B0604020202020204" pitchFamily="34" charset="0"/>
                        <a:buChar char="•"/>
                      </a:pPr>
                      <a:r>
                        <a:rPr lang="en-US" b="1" dirty="0">
                          <a:solidFill>
                            <a:srgbClr val="00FF00"/>
                          </a:solidFill>
                        </a:rPr>
                        <a:t>The geometric representation of lips shape and </a:t>
                      </a:r>
                    </a:p>
                    <a:p>
                      <a:pPr marL="285750" indent="-285750">
                        <a:buFont typeface="Arial" panose="020B0604020202020204" pitchFamily="34" charset="0"/>
                        <a:buChar char="•"/>
                      </a:pPr>
                      <a:r>
                        <a:rPr lang="en-US" b="1" dirty="0">
                          <a:solidFill>
                            <a:srgbClr val="00FF00"/>
                          </a:solidFill>
                        </a:rPr>
                        <a:t>The Deep Bottle-neck Features (DBNFs) </a:t>
                      </a:r>
                      <a:r>
                        <a:rPr lang="en-US" sz="1800" b="1" dirty="0">
                          <a:solidFill>
                            <a:srgbClr val="00FF00"/>
                          </a:solidFill>
                        </a:rPr>
                        <a:t/>
                      </a:r>
                      <a:br>
                        <a:rPr lang="en-US" sz="1800" b="1" dirty="0">
                          <a:solidFill>
                            <a:srgbClr val="00FF00"/>
                          </a:solidFill>
                        </a:rPr>
                      </a:b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54017860"/>
                  </a:ext>
                </a:extLst>
              </a:tr>
              <a:tr h="370840">
                <a:tc>
                  <a:txBody>
                    <a:bodyPr/>
                    <a:lstStyle/>
                    <a:p>
                      <a:pPr marL="0" lvl="0" indent="0" algn="ctr">
                        <a:buNone/>
                      </a:pPr>
                      <a:r>
                        <a:rPr lang="en-US" sz="2200" b="1" dirty="0">
                          <a:solidFill>
                            <a:srgbClr val="00FF00"/>
                          </a:solidFill>
                        </a:rPr>
                        <a:t>Recognition System</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285750" lvl="0" indent="-285750">
                        <a:buFont typeface="Arial" panose="020B0604020202020204" pitchFamily="34" charset="0"/>
                        <a:buChar char="•"/>
                      </a:pPr>
                      <a:r>
                        <a:rPr lang="en-US" b="1" dirty="0">
                          <a:solidFill>
                            <a:srgbClr val="00FF00"/>
                          </a:solidFill>
                        </a:rPr>
                        <a:t>The conventional GMM-HMM and</a:t>
                      </a:r>
                    </a:p>
                    <a:p>
                      <a:pPr marL="285750" lvl="0" indent="-285750">
                        <a:buFont typeface="Arial" panose="020B0604020202020204" pitchFamily="34" charset="0"/>
                        <a:buChar char="•"/>
                      </a:pPr>
                      <a:r>
                        <a:rPr lang="en-US" b="1" dirty="0" smtClean="0">
                          <a:solidFill>
                            <a:srgbClr val="00FF00"/>
                          </a:solidFill>
                        </a:rPr>
                        <a:t>The </a:t>
                      </a:r>
                      <a:r>
                        <a:rPr lang="en-US" b="1" dirty="0">
                          <a:solidFill>
                            <a:srgbClr val="00FF00"/>
                          </a:solidFill>
                        </a:rPr>
                        <a:t>state-of-the-art DNN-HMM hybrid model </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7099474"/>
                  </a:ext>
                </a:extLst>
              </a:tr>
            </a:tbl>
          </a:graphicData>
        </a:graphic>
      </p:graphicFrame>
    </p:spTree>
    <p:extLst>
      <p:ext uri="{BB962C8B-B14F-4D97-AF65-F5344CB8AC3E}">
        <p14:creationId xmlns:p14="http://schemas.microsoft.com/office/powerpoint/2010/main" val="3066006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5725</TotalTime>
  <Words>3634</Words>
  <Application>Microsoft Office PowerPoint</Application>
  <PresentationFormat>Widescreen</PresentationFormat>
  <Paragraphs>325</Paragraphs>
  <Slides>61</Slides>
  <Notes>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61</vt:i4>
      </vt:variant>
    </vt:vector>
  </HeadingPairs>
  <TitlesOfParts>
    <vt:vector size="71" baseType="lpstr">
      <vt:lpstr>Arial Unicode MS</vt:lpstr>
      <vt:lpstr>Arial</vt:lpstr>
      <vt:lpstr>Calibri</vt:lpstr>
      <vt:lpstr>FZShuTi</vt:lpstr>
      <vt:lpstr>Times New Roman</vt:lpstr>
      <vt:lpstr>Wingdings</vt:lpstr>
      <vt:lpstr>Cover and End Slide Master</vt:lpstr>
      <vt:lpstr>Contents Slide Master</vt:lpstr>
      <vt:lpstr>Section Break Slide Master</vt:lpstr>
      <vt:lpstr>1_Section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Acer</cp:lastModifiedBy>
  <cp:revision>171</cp:revision>
  <dcterms:created xsi:type="dcterms:W3CDTF">2018-04-24T17:14:44Z</dcterms:created>
  <dcterms:modified xsi:type="dcterms:W3CDTF">2020-01-04T16:37:02Z</dcterms:modified>
</cp:coreProperties>
</file>