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 id="2147483748" r:id="rId4"/>
  </p:sldMasterIdLst>
  <p:notesMasterIdLst>
    <p:notesMasterId r:id="rId32"/>
  </p:notesMasterIdLst>
  <p:sldIdLst>
    <p:sldId id="256" r:id="rId5"/>
    <p:sldId id="272" r:id="rId6"/>
    <p:sldId id="261" r:id="rId7"/>
    <p:sldId id="310" r:id="rId8"/>
    <p:sldId id="323" r:id="rId9"/>
    <p:sldId id="339" r:id="rId10"/>
    <p:sldId id="340" r:id="rId11"/>
    <p:sldId id="333" r:id="rId12"/>
    <p:sldId id="334" r:id="rId13"/>
    <p:sldId id="341" r:id="rId14"/>
    <p:sldId id="329" r:id="rId15"/>
    <p:sldId id="344" r:id="rId16"/>
    <p:sldId id="342" r:id="rId17"/>
    <p:sldId id="332" r:id="rId18"/>
    <p:sldId id="330" r:id="rId19"/>
    <p:sldId id="325" r:id="rId20"/>
    <p:sldId id="326" r:id="rId21"/>
    <p:sldId id="327" r:id="rId22"/>
    <p:sldId id="328" r:id="rId23"/>
    <p:sldId id="311" r:id="rId24"/>
    <p:sldId id="313" r:id="rId25"/>
    <p:sldId id="324" r:id="rId26"/>
    <p:sldId id="336" r:id="rId27"/>
    <p:sldId id="335" r:id="rId28"/>
    <p:sldId id="338" r:id="rId29"/>
    <p:sldId id="337" r:id="rId30"/>
    <p:sldId id="321" r:id="rId31"/>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94660"/>
  </p:normalViewPr>
  <p:slideViewPr>
    <p:cSldViewPr snapToGrid="0">
      <p:cViewPr varScale="1">
        <p:scale>
          <a:sx n="69" d="100"/>
          <a:sy n="69" d="100"/>
        </p:scale>
        <p:origin x="960" y="66"/>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1B8A9-05B4-4D86-925E-390CC4C71E87}" type="datetimeFigureOut">
              <a:rPr lang="en-US" smtClean="0"/>
              <a:t>04-Jan-20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03D19B-74C2-4CDC-A382-FEFC5A20E760}" type="slidenum">
              <a:rPr lang="en-US" smtClean="0"/>
              <a:t>‹#›</a:t>
            </a:fld>
            <a:endParaRPr lang="en-US"/>
          </a:p>
        </p:txBody>
      </p:sp>
    </p:spTree>
    <p:extLst>
      <p:ext uri="{BB962C8B-B14F-4D97-AF65-F5344CB8AC3E}">
        <p14:creationId xmlns:p14="http://schemas.microsoft.com/office/powerpoint/2010/main" val="1550575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03D19B-74C2-4CDC-A382-FEFC5A20E760}" type="slidenum">
              <a:rPr lang="en-US" smtClean="0"/>
              <a:t>5</a:t>
            </a:fld>
            <a:endParaRPr lang="en-US"/>
          </a:p>
        </p:txBody>
      </p:sp>
    </p:spTree>
    <p:extLst>
      <p:ext uri="{BB962C8B-B14F-4D97-AF65-F5344CB8AC3E}">
        <p14:creationId xmlns:p14="http://schemas.microsoft.com/office/powerpoint/2010/main" val="3883778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03D19B-74C2-4CDC-A382-FEFC5A20E760}" type="slidenum">
              <a:rPr lang="en-US" smtClean="0"/>
              <a:t>16</a:t>
            </a:fld>
            <a:endParaRPr lang="en-US"/>
          </a:p>
        </p:txBody>
      </p:sp>
    </p:spTree>
    <p:extLst>
      <p:ext uri="{BB962C8B-B14F-4D97-AF65-F5344CB8AC3E}">
        <p14:creationId xmlns:p14="http://schemas.microsoft.com/office/powerpoint/2010/main" val="2828612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03D19B-74C2-4CDC-A382-FEFC5A20E760}" type="slidenum">
              <a:rPr lang="en-US" smtClean="0"/>
              <a:t>17</a:t>
            </a:fld>
            <a:endParaRPr lang="en-US"/>
          </a:p>
        </p:txBody>
      </p:sp>
    </p:spTree>
    <p:extLst>
      <p:ext uri="{BB962C8B-B14F-4D97-AF65-F5344CB8AC3E}">
        <p14:creationId xmlns:p14="http://schemas.microsoft.com/office/powerpoint/2010/main" val="3256699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03D19B-74C2-4CDC-A382-FEFC5A20E760}" type="slidenum">
              <a:rPr lang="en-US" smtClean="0"/>
              <a:t>18</a:t>
            </a:fld>
            <a:endParaRPr lang="en-US"/>
          </a:p>
        </p:txBody>
      </p:sp>
    </p:spTree>
    <p:extLst>
      <p:ext uri="{BB962C8B-B14F-4D97-AF65-F5344CB8AC3E}">
        <p14:creationId xmlns:p14="http://schemas.microsoft.com/office/powerpoint/2010/main" val="875864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03D19B-74C2-4CDC-A382-FEFC5A20E760}" type="slidenum">
              <a:rPr lang="en-US" smtClean="0"/>
              <a:t>19</a:t>
            </a:fld>
            <a:endParaRPr lang="en-US"/>
          </a:p>
        </p:txBody>
      </p:sp>
    </p:spTree>
    <p:extLst>
      <p:ext uri="{BB962C8B-B14F-4D97-AF65-F5344CB8AC3E}">
        <p14:creationId xmlns:p14="http://schemas.microsoft.com/office/powerpoint/2010/main" val="991060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9B03D19B-74C2-4CDC-A382-FEFC5A20E76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08914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26594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8" r:id="rId8"/>
    <p:sldLayoutId id="2147483743" r:id="rId9"/>
    <p:sldLayoutId id="2147483745" r:id="rId10"/>
    <p:sldLayoutId id="2147483747" r:id="rId11"/>
    <p:sldLayoutId id="2147483746" r:id="rId12"/>
    <p:sldLayoutId id="2147483744" r:id="rId13"/>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8353706"/>
      </p:ext>
    </p:extLst>
  </p:cSld>
  <p:clrMap bg1="lt1" tx1="dk1" bg2="lt2" tx2="dk2" accent1="accent1" accent2="accent2" accent3="accent3" accent4="accent4" accent5="accent5" accent6="accent6" hlink="hlink" folHlink="folHlink"/>
  <p:sldLayoutIdLst>
    <p:sldLayoutId id="2147483749"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6.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6254932" y="2463834"/>
            <a:ext cx="5610577" cy="923330"/>
          </a:xfrm>
          <a:prstGeom prst="rect">
            <a:avLst/>
          </a:prstGeom>
          <a:noFill/>
        </p:spPr>
        <p:txBody>
          <a:bodyPr wrap="square" rtlCol="0" anchor="ctr">
            <a:spAutoFit/>
          </a:bodyPr>
          <a:lstStyle/>
          <a:p>
            <a:pPr algn="ctr"/>
            <a:r>
              <a:rPr lang="en-GB" altLang="ko-KR" sz="5400" dirty="0" smtClean="0">
                <a:solidFill>
                  <a:srgbClr val="00FF00"/>
                </a:solidFill>
                <a:cs typeface="Arial" pitchFamily="34" charset="0"/>
              </a:rPr>
              <a:t>Silent Speaker</a:t>
            </a:r>
            <a:endParaRPr lang="ko-KR" altLang="en-US" sz="5400" dirty="0">
              <a:solidFill>
                <a:srgbClr val="00FF00"/>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6255000" y="3228225"/>
            <a:ext cx="5610509" cy="1815882"/>
          </a:xfrm>
          <a:prstGeom prst="rect">
            <a:avLst/>
          </a:prstGeom>
          <a:noFill/>
        </p:spPr>
        <p:txBody>
          <a:bodyPr wrap="square" rtlCol="0" anchor="ctr">
            <a:spAutoFit/>
          </a:bodyPr>
          <a:lstStyle/>
          <a:p>
            <a:pPr algn="ctr"/>
            <a:r>
              <a:rPr lang="en-US" altLang="ko-KR" sz="2800" dirty="0" smtClean="0">
                <a:solidFill>
                  <a:schemeClr val="bg1"/>
                </a:solidFill>
                <a:cs typeface="Arial" pitchFamily="34" charset="0"/>
              </a:rPr>
              <a:t>A Lip-reading Model Using Deep </a:t>
            </a:r>
            <a:r>
              <a:rPr lang="en-US" altLang="ko-KR" sz="2800" dirty="0" smtClean="0">
                <a:solidFill>
                  <a:schemeClr val="bg1"/>
                </a:solidFill>
                <a:cs typeface="Arial" pitchFamily="34" charset="0"/>
              </a:rPr>
              <a:t>Learning</a:t>
            </a:r>
          </a:p>
          <a:p>
            <a:pPr algn="ctr"/>
            <a:endParaRPr lang="en-GB" altLang="ko-KR" sz="2800" dirty="0">
              <a:solidFill>
                <a:schemeClr val="bg1"/>
              </a:solidFill>
              <a:cs typeface="Arial" pitchFamily="34" charset="0"/>
            </a:endParaRPr>
          </a:p>
          <a:p>
            <a:pPr algn="ctr"/>
            <a:r>
              <a:rPr lang="en-GB" altLang="ko-KR" sz="2800" dirty="0" smtClean="0">
                <a:solidFill>
                  <a:srgbClr val="00FF00"/>
                </a:solidFill>
                <a:cs typeface="Arial" pitchFamily="34" charset="0"/>
              </a:rPr>
              <a:t>Mid Presentation</a:t>
            </a:r>
            <a:endParaRPr lang="ko-KR" altLang="en-US" sz="2800" dirty="0">
              <a:solidFill>
                <a:srgbClr val="00FF00"/>
              </a:solidFill>
              <a:cs typeface="Arial" pitchFamily="34" charset="0"/>
            </a:endParaRPr>
          </a:p>
        </p:txBody>
      </p:sp>
      <p:pic>
        <p:nvPicPr>
          <p:cNvPr id="5" name="Picture 4"/>
          <p:cNvPicPr>
            <a:picLocks noChangeAspect="1"/>
          </p:cNvPicPr>
          <p:nvPr/>
        </p:nvPicPr>
        <p:blipFill>
          <a:blip r:embed="rId2"/>
          <a:stretch>
            <a:fillRect/>
          </a:stretch>
        </p:blipFill>
        <p:spPr>
          <a:xfrm>
            <a:off x="344022" y="1454565"/>
            <a:ext cx="5584420" cy="3865199"/>
          </a:xfrm>
          <a:prstGeom prst="rect">
            <a:avLst/>
          </a:prstGeom>
        </p:spPr>
      </p:pic>
    </p:spTree>
    <p:extLst>
      <p:ext uri="{BB962C8B-B14F-4D97-AF65-F5344CB8AC3E}">
        <p14:creationId xmlns:p14="http://schemas.microsoft.com/office/powerpoint/2010/main" val="403247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6" name="TextBox 5">
            <a:extLst>
              <a:ext uri="{FF2B5EF4-FFF2-40B4-BE49-F238E27FC236}">
                <a16:creationId xmlns:a16="http://schemas.microsoft.com/office/drawing/2014/main" id="{C3406489-5597-43A4-B42F-CCC9FE8B833A}"/>
              </a:ext>
            </a:extLst>
          </p:cNvPr>
          <p:cNvSpPr txBox="1"/>
          <p:nvPr/>
        </p:nvSpPr>
        <p:spPr>
          <a:xfrm>
            <a:off x="2135776" y="483326"/>
            <a:ext cx="9640387" cy="738664"/>
          </a:xfrm>
          <a:prstGeom prst="rect">
            <a:avLst/>
          </a:prstGeom>
          <a:solidFill>
            <a:srgbClr val="00FF00"/>
          </a:solidFill>
        </p:spPr>
        <p:txBody>
          <a:bodyPr wrap="square" lIns="36000" tIns="0" rIns="36000" bIns="0" rtlCol="0">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prstClr val="black"/>
                </a:solidFill>
                <a:effectLst/>
                <a:uLnTx/>
                <a:uFillTx/>
                <a:latin typeface="Arial"/>
                <a:ea typeface="Arial Unicode MS"/>
                <a:cs typeface="+mn-cs"/>
              </a:rPr>
              <a:t>Paper’s name</a:t>
            </a:r>
            <a:r>
              <a:rPr kumimoji="0" lang="en-US" sz="2400" b="1" i="0" u="none" strike="noStrike" kern="1200" cap="none" spc="0" normalizeH="0" noProof="0" dirty="0" smtClean="0">
                <a:ln>
                  <a:noFill/>
                </a:ln>
                <a:solidFill>
                  <a:prstClr val="black"/>
                </a:solidFill>
                <a:effectLst/>
                <a:uLnTx/>
                <a:uFillTx/>
                <a:latin typeface="Arial"/>
                <a:ea typeface="Arial Unicode MS"/>
                <a:cs typeface="+mn-cs"/>
              </a:rPr>
              <a:t> -</a:t>
            </a:r>
            <a:r>
              <a:rPr kumimoji="0" lang="en-US" sz="2400" b="1" i="0" u="none" strike="noStrike" kern="1200" cap="none" spc="0" normalizeH="0" baseline="0" noProof="0" dirty="0" smtClean="0">
                <a:ln>
                  <a:noFill/>
                </a:ln>
                <a:solidFill>
                  <a:prstClr val="black"/>
                </a:solidFill>
                <a:effectLst/>
                <a:uLnTx/>
                <a:uFillTx/>
                <a:latin typeface="Arial"/>
                <a:ea typeface="Arial Unicode MS"/>
                <a:cs typeface="+mn-cs"/>
              </a:rPr>
              <a:t> </a:t>
            </a:r>
            <a:r>
              <a:rPr kumimoji="0" lang="en-US" sz="2400" b="1" i="0" u="none" strike="noStrike" kern="1200" cap="none" spc="0" normalizeH="0" baseline="0" noProof="0" dirty="0" err="1">
                <a:ln>
                  <a:noFill/>
                </a:ln>
                <a:solidFill>
                  <a:prstClr val="black"/>
                </a:solidFill>
                <a:effectLst/>
                <a:uLnTx/>
                <a:uFillTx/>
                <a:latin typeface="Arial"/>
                <a:ea typeface="Arial Unicode MS"/>
                <a:cs typeface="+mn-cs"/>
              </a:rPr>
              <a:t>LCANet</a:t>
            </a:r>
            <a:r>
              <a:rPr kumimoji="0" lang="en-US" sz="2400" b="1" i="0" u="none" strike="noStrike" kern="1200" cap="none" spc="0" normalizeH="0" baseline="0" noProof="0" dirty="0">
                <a:ln>
                  <a:noFill/>
                </a:ln>
                <a:solidFill>
                  <a:prstClr val="black"/>
                </a:solidFill>
                <a:effectLst/>
                <a:uLnTx/>
                <a:uFillTx/>
                <a:latin typeface="Arial"/>
                <a:ea typeface="Arial Unicode MS"/>
                <a:cs typeface="+mn-cs"/>
              </a:rPr>
              <a:t>: End-to-End Lipreading with Cascaded Attention-CTC</a:t>
            </a:r>
          </a:p>
        </p:txBody>
      </p:sp>
      <p:graphicFrame>
        <p:nvGraphicFramePr>
          <p:cNvPr id="3" name="Table 2"/>
          <p:cNvGraphicFramePr>
            <a:graphicFrameLocks noGrp="1"/>
          </p:cNvGraphicFramePr>
          <p:nvPr>
            <p:extLst>
              <p:ext uri="{D42A27DB-BD31-4B8C-83A1-F6EECF244321}">
                <p14:modId xmlns:p14="http://schemas.microsoft.com/office/powerpoint/2010/main" val="1769063487"/>
              </p:ext>
            </p:extLst>
          </p:nvPr>
        </p:nvGraphicFramePr>
        <p:xfrm>
          <a:off x="2600417" y="1751618"/>
          <a:ext cx="8885000" cy="4593763"/>
        </p:xfrm>
        <a:graphic>
          <a:graphicData uri="http://schemas.openxmlformats.org/drawingml/2006/table">
            <a:tbl>
              <a:tblPr firstRow="1" bandRow="1">
                <a:noFill/>
                <a:effectLst>
                  <a:outerShdw blurRad="50800" dist="38100" dir="2700000" algn="tl" rotWithShape="0">
                    <a:prstClr val="black">
                      <a:alpha val="40000"/>
                    </a:prstClr>
                  </a:outerShdw>
                </a:effectLst>
                <a:tableStyleId>{E929F9F4-4A8F-4326-A1B4-22849713DDAB}</a:tableStyleId>
              </a:tblPr>
              <a:tblGrid>
                <a:gridCol w="4442500">
                  <a:extLst>
                    <a:ext uri="{9D8B030D-6E8A-4147-A177-3AD203B41FA5}">
                      <a16:colId xmlns:a16="http://schemas.microsoft.com/office/drawing/2014/main" val="2544776696"/>
                    </a:ext>
                  </a:extLst>
                </a:gridCol>
                <a:gridCol w="4442500">
                  <a:extLst>
                    <a:ext uri="{9D8B030D-6E8A-4147-A177-3AD203B41FA5}">
                      <a16:colId xmlns:a16="http://schemas.microsoft.com/office/drawing/2014/main" val="716567864"/>
                    </a:ext>
                  </a:extLst>
                </a:gridCol>
              </a:tblGrid>
              <a:tr h="440498">
                <a:tc>
                  <a:txBody>
                    <a:bodyPr/>
                    <a:lstStyle/>
                    <a:p>
                      <a:pPr algn="ctr"/>
                      <a:r>
                        <a:rPr lang="en-US" sz="2200" b="1" dirty="0">
                          <a:solidFill>
                            <a:srgbClr val="00FF00"/>
                          </a:solidFill>
                        </a:rPr>
                        <a:t>Data Set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en-US" sz="1800" b="1" i="0" kern="1200" dirty="0">
                          <a:solidFill>
                            <a:srgbClr val="00FF00"/>
                          </a:solidFill>
                          <a:effectLst/>
                          <a:latin typeface="+mn-lt"/>
                          <a:ea typeface="+mn-ea"/>
                          <a:cs typeface="+mn-cs"/>
                        </a:rPr>
                        <a:t>    </a:t>
                      </a:r>
                      <a:r>
                        <a:rPr lang="en-US" sz="1800" b="1" i="0" kern="1200" baseline="0" dirty="0">
                          <a:solidFill>
                            <a:srgbClr val="00FF00"/>
                          </a:solidFill>
                          <a:effectLst/>
                          <a:latin typeface="+mn-lt"/>
                          <a:ea typeface="+mn-ea"/>
                          <a:cs typeface="+mn-cs"/>
                        </a:rPr>
                        <a:t> </a:t>
                      </a:r>
                      <a:r>
                        <a:rPr lang="en-US" sz="1800" b="1" dirty="0">
                          <a:solidFill>
                            <a:srgbClr val="00FF00"/>
                          </a:solidFill>
                        </a:rPr>
                        <a:t> </a:t>
                      </a:r>
                      <a:r>
                        <a:rPr lang="en-US" b="1" dirty="0" smtClean="0">
                          <a:solidFill>
                            <a:srgbClr val="00FF00"/>
                          </a:solidFill>
                        </a:rPr>
                        <a:t>GRID corpus</a:t>
                      </a:r>
                      <a:endParaRPr lang="en-US" sz="1800" b="1" dirty="0">
                        <a:solidFill>
                          <a:srgbClr val="00FF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976090267"/>
                  </a:ext>
                </a:extLst>
              </a:tr>
              <a:tr h="1793455">
                <a:tc>
                  <a:txBody>
                    <a:bodyPr/>
                    <a:lstStyle/>
                    <a:p>
                      <a:pPr algn="ctr"/>
                      <a:endParaRPr lang="en-US" sz="2200" b="1" dirty="0">
                        <a:solidFill>
                          <a:srgbClr val="00FF00"/>
                        </a:solidFill>
                      </a:endParaRPr>
                    </a:p>
                    <a:p>
                      <a:pPr algn="ctr"/>
                      <a:endParaRPr lang="en-US" sz="2200" b="1" dirty="0">
                        <a:solidFill>
                          <a:srgbClr val="00FF00"/>
                        </a:solidFill>
                      </a:endParaRPr>
                    </a:p>
                    <a:p>
                      <a:pPr algn="ctr"/>
                      <a:r>
                        <a:rPr lang="en-US" sz="2200" b="1" dirty="0">
                          <a:solidFill>
                            <a:srgbClr val="00FF00"/>
                          </a:solidFill>
                        </a:rPr>
                        <a:t>Models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285750" lvl="0" indent="-285750">
                        <a:buFont typeface="Arial" panose="020B0604020202020204" pitchFamily="34" charset="0"/>
                        <a:buChar char="•"/>
                      </a:pPr>
                      <a:r>
                        <a:rPr lang="en-US" sz="1800" b="1" dirty="0" err="1">
                          <a:solidFill>
                            <a:srgbClr val="00FF00"/>
                          </a:solidFill>
                        </a:rPr>
                        <a:t>LCANet</a:t>
                      </a:r>
                      <a:r>
                        <a:rPr lang="en-US" sz="1800" b="1" dirty="0">
                          <a:solidFill>
                            <a:srgbClr val="00FF00"/>
                          </a:solidFill>
                        </a:rPr>
                        <a:t> </a:t>
                      </a:r>
                    </a:p>
                    <a:p>
                      <a:pPr marL="285750" lvl="0" indent="-285750">
                        <a:buFont typeface="Arial" panose="020B0604020202020204" pitchFamily="34" charset="0"/>
                        <a:buChar char="•"/>
                      </a:pPr>
                      <a:r>
                        <a:rPr lang="en-US" sz="1800" b="1" dirty="0">
                          <a:solidFill>
                            <a:srgbClr val="00FF00"/>
                          </a:solidFill>
                        </a:rPr>
                        <a:t>Connectionist Temporal Classification (CTC)</a:t>
                      </a:r>
                    </a:p>
                    <a:p>
                      <a:pPr marL="285750" lvl="0" indent="-285750">
                        <a:buFont typeface="Arial" panose="020B0604020202020204" pitchFamily="34" charset="0"/>
                        <a:buChar char="•"/>
                      </a:pPr>
                      <a:r>
                        <a:rPr lang="en-US" sz="1800" b="1" dirty="0">
                          <a:solidFill>
                            <a:srgbClr val="00FF00"/>
                          </a:solidFill>
                        </a:rPr>
                        <a:t>The attention-based sequence to sequence(seq2seq) model</a:t>
                      </a:r>
                    </a:p>
                    <a:p>
                      <a:pPr marL="285750" lvl="0" indent="-285750">
                        <a:buFont typeface="Arial" panose="020B0604020202020204" pitchFamily="34" charset="0"/>
                        <a:buChar char="•"/>
                      </a:pPr>
                      <a:r>
                        <a:rPr lang="en-US" sz="1800" b="1" dirty="0">
                          <a:solidFill>
                            <a:srgbClr val="00FF00"/>
                          </a:solidFill>
                        </a:rPr>
                        <a:t>Markov models (HMMs)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54017860"/>
                  </a:ext>
                </a:extLst>
              </a:tr>
              <a:tr h="2359810">
                <a:tc>
                  <a:txBody>
                    <a:bodyPr/>
                    <a:lstStyle/>
                    <a:p>
                      <a:pPr marL="0" lvl="0" indent="0" algn="ctr">
                        <a:buNone/>
                      </a:pPr>
                      <a:endParaRPr lang="en-US" sz="2400" b="1" dirty="0">
                        <a:solidFill>
                          <a:srgbClr val="00FF00"/>
                        </a:solidFill>
                      </a:endParaRPr>
                    </a:p>
                    <a:p>
                      <a:pPr marL="0" lvl="0" indent="0" algn="ctr">
                        <a:buNone/>
                      </a:pPr>
                      <a:endParaRPr lang="en-US" sz="2400" b="1" dirty="0">
                        <a:solidFill>
                          <a:srgbClr val="00FF00"/>
                        </a:solidFill>
                      </a:endParaRPr>
                    </a:p>
                    <a:p>
                      <a:pPr marL="0" lvl="0" indent="0" algn="ctr">
                        <a:buNone/>
                      </a:pPr>
                      <a:r>
                        <a:rPr lang="en-US" sz="2200" b="1" dirty="0">
                          <a:solidFill>
                            <a:srgbClr val="00FF00"/>
                          </a:solidFill>
                        </a:rPr>
                        <a:t>Approach</a:t>
                      </a:r>
                      <a:endParaRPr lang="en-US" sz="2200" b="0" dirty="0">
                        <a:solidFill>
                          <a:srgbClr val="00FF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285750" lvl="0" indent="-285750">
                        <a:buFont typeface="Arial" panose="020B0604020202020204" pitchFamily="34" charset="0"/>
                        <a:buChar char="•"/>
                      </a:pPr>
                      <a:r>
                        <a:rPr lang="en-US" b="1" dirty="0">
                          <a:solidFill>
                            <a:srgbClr val="00FF00"/>
                          </a:solidFill>
                        </a:rPr>
                        <a:t>The mouth regions are cropped from the input video frames from aligned faces.</a:t>
                      </a:r>
                    </a:p>
                    <a:p>
                      <a:pPr marL="285750" lvl="0" indent="-285750">
                        <a:buFont typeface="Arial" panose="020B0604020202020204" pitchFamily="34" charset="0"/>
                        <a:buChar char="•"/>
                      </a:pPr>
                      <a:r>
                        <a:rPr lang="en-US" b="1" dirty="0">
                          <a:solidFill>
                            <a:srgbClr val="00FF00"/>
                          </a:solidFill>
                        </a:rPr>
                        <a:t>An encoder extracts spatiotemporal features from the input sequence.</a:t>
                      </a:r>
                    </a:p>
                    <a:p>
                      <a:pPr marL="285750" lvl="0" indent="-285750">
                        <a:buFont typeface="Arial" panose="020B0604020202020204" pitchFamily="34" charset="0"/>
                        <a:buChar char="•"/>
                      </a:pPr>
                      <a:r>
                        <a:rPr lang="en-US" b="1" dirty="0">
                          <a:solidFill>
                            <a:srgbClr val="00FF00"/>
                          </a:solidFill>
                        </a:rPr>
                        <a:t>The cascaded attention-CTC decoder generates text from encoded hidden features.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67099474"/>
                  </a:ext>
                </a:extLst>
              </a:tr>
            </a:tbl>
          </a:graphicData>
        </a:graphic>
      </p:graphicFrame>
    </p:spTree>
    <p:extLst>
      <p:ext uri="{BB962C8B-B14F-4D97-AF65-F5344CB8AC3E}">
        <p14:creationId xmlns:p14="http://schemas.microsoft.com/office/powerpoint/2010/main" val="31672115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9AF0F0-A215-4B16-838F-9331057451B2}"/>
              </a:ext>
            </a:extLst>
          </p:cNvPr>
          <p:cNvPicPr>
            <a:picLocks noChangeAspect="1"/>
          </p:cNvPicPr>
          <p:nvPr/>
        </p:nvPicPr>
        <p:blipFill rotWithShape="1">
          <a:blip r:embed="rId2"/>
          <a:srcRect l="73694"/>
          <a:stretch/>
        </p:blipFill>
        <p:spPr>
          <a:xfrm>
            <a:off x="-75501" y="1961"/>
            <a:ext cx="2286000" cy="6856039"/>
          </a:xfrm>
          <a:prstGeom prst="rect">
            <a:avLst/>
          </a:prstGeom>
        </p:spPr>
      </p:pic>
      <p:sp>
        <p:nvSpPr>
          <p:cNvPr id="3" name="Rectangle 2">
            <a:extLst>
              <a:ext uri="{FF2B5EF4-FFF2-40B4-BE49-F238E27FC236}">
                <a16:creationId xmlns:a16="http://schemas.microsoft.com/office/drawing/2014/main" id="{3928FBBD-F2A8-4161-B680-49F9306D843E}"/>
              </a:ext>
            </a:extLst>
          </p:cNvPr>
          <p:cNvSpPr/>
          <p:nvPr/>
        </p:nvSpPr>
        <p:spPr>
          <a:xfrm>
            <a:off x="2408542" y="1762234"/>
            <a:ext cx="8384019" cy="1870512"/>
          </a:xfrm>
          <a:prstGeom prst="rect">
            <a:avLst/>
          </a:prstGeom>
        </p:spPr>
        <p:txBody>
          <a:bodyPr wrap="square">
            <a:spAutoFit/>
          </a:bodyPr>
          <a:lstStyle/>
          <a:p>
            <a:pPr>
              <a:lnSpc>
                <a:spcPct val="107000"/>
              </a:lnSpc>
              <a:spcAft>
                <a:spcPts val="800"/>
              </a:spcAft>
            </a:pPr>
            <a:r>
              <a:rPr lang="en-US" b="1" dirty="0">
                <a:solidFill>
                  <a:srgbClr val="00FF00"/>
                </a:solidFill>
              </a:rPr>
              <a:t>In this </a:t>
            </a:r>
            <a:r>
              <a:rPr lang="en-US" b="1" dirty="0" smtClean="0">
                <a:solidFill>
                  <a:srgbClr val="00FF00"/>
                </a:solidFill>
              </a:rPr>
              <a:t>paper, </a:t>
            </a:r>
            <a:r>
              <a:rPr lang="en-US" b="1" dirty="0">
                <a:solidFill>
                  <a:srgbClr val="00FF00"/>
                </a:solidFill>
              </a:rPr>
              <a:t>they </a:t>
            </a:r>
            <a:r>
              <a:rPr lang="en-US" b="1" dirty="0" smtClean="0">
                <a:solidFill>
                  <a:srgbClr val="00FF00"/>
                </a:solidFill>
              </a:rPr>
              <a:t>have presented </a:t>
            </a:r>
            <a:r>
              <a:rPr lang="en-US" b="1" dirty="0">
                <a:solidFill>
                  <a:srgbClr val="00FF00"/>
                </a:solidFill>
              </a:rPr>
              <a:t>an end-to-end visual speech recognition system which jointly learns to extract features directly from the pixels and perform classiﬁcation using LSTM networks. Results on subject independent experiments demonstrate that the proposed model achieves state-of-the-art performance on the OuluVS2 and CUAVE databases when compared with models which use a similar visual front end</a:t>
            </a:r>
            <a:r>
              <a:rPr lang="en-US" dirty="0" smtClean="0">
                <a:solidFill>
                  <a:srgbClr val="00FF00"/>
                </a:solidFill>
              </a:rPr>
              <a:t>.</a:t>
            </a:r>
            <a:endParaRPr lang="en-US" dirty="0">
              <a:solidFill>
                <a:srgbClr val="00FF00"/>
              </a:solidFill>
            </a:endParaRPr>
          </a:p>
        </p:txBody>
      </p:sp>
      <p:sp>
        <p:nvSpPr>
          <p:cNvPr id="4" name="TextBox 3">
            <a:extLst>
              <a:ext uri="{FF2B5EF4-FFF2-40B4-BE49-F238E27FC236}">
                <a16:creationId xmlns:a16="http://schemas.microsoft.com/office/drawing/2014/main" id="{97202F61-8379-44A0-91CD-C4683B36CF83}"/>
              </a:ext>
            </a:extLst>
          </p:cNvPr>
          <p:cNvSpPr txBox="1"/>
          <p:nvPr/>
        </p:nvSpPr>
        <p:spPr>
          <a:xfrm>
            <a:off x="2429389" y="515601"/>
            <a:ext cx="8384019" cy="738664"/>
          </a:xfrm>
          <a:prstGeom prst="rect">
            <a:avLst/>
          </a:prstGeom>
          <a:solidFill>
            <a:srgbClr val="00FF00"/>
          </a:solidFill>
        </p:spPr>
        <p:txBody>
          <a:bodyPr wrap="square" lIns="36000" tIns="0" rIns="36000" bIns="0" rtlCol="0">
            <a:spAutoFit/>
          </a:bodyPr>
          <a:lstStyle/>
          <a:p>
            <a:pPr algn="ctr">
              <a:defRPr/>
            </a:pPr>
            <a:r>
              <a:rPr lang="en-GB" sz="2400" b="1" dirty="0" smtClean="0">
                <a:solidFill>
                  <a:prstClr val="black"/>
                </a:solidFill>
              </a:rPr>
              <a:t>Paper’s </a:t>
            </a:r>
            <a:r>
              <a:rPr lang="en-GB" sz="2400" b="1" dirty="0">
                <a:solidFill>
                  <a:prstClr val="black"/>
                </a:solidFill>
              </a:rPr>
              <a:t>Name </a:t>
            </a:r>
            <a:r>
              <a:rPr lang="en-US" sz="2400" b="1" dirty="0" smtClean="0"/>
              <a:t>- </a:t>
            </a:r>
            <a:r>
              <a:rPr lang="en-US" sz="2400" b="1" dirty="0"/>
              <a:t>END-TO-END VISUAL SPEECH RECOGNITION WITH LSTMS</a:t>
            </a:r>
            <a:r>
              <a:rPr lang="en-US" sz="2400" b="1" dirty="0" smtClean="0"/>
              <a:t>.</a:t>
            </a:r>
            <a:endParaRPr lang="en-US" sz="2400" b="1" dirty="0"/>
          </a:p>
        </p:txBody>
      </p:sp>
    </p:spTree>
    <p:extLst>
      <p:ext uri="{BB962C8B-B14F-4D97-AF65-F5344CB8AC3E}">
        <p14:creationId xmlns:p14="http://schemas.microsoft.com/office/powerpoint/2010/main" val="16901594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9AF0F0-A215-4B16-838F-9331057451B2}"/>
              </a:ext>
            </a:extLst>
          </p:cNvPr>
          <p:cNvPicPr>
            <a:picLocks noChangeAspect="1"/>
          </p:cNvPicPr>
          <p:nvPr/>
        </p:nvPicPr>
        <p:blipFill rotWithShape="1">
          <a:blip r:embed="rId2"/>
          <a:srcRect l="73694"/>
          <a:stretch/>
        </p:blipFill>
        <p:spPr>
          <a:xfrm>
            <a:off x="-75501" y="1961"/>
            <a:ext cx="2286000" cy="6856039"/>
          </a:xfrm>
          <a:prstGeom prst="rect">
            <a:avLst/>
          </a:prstGeom>
        </p:spPr>
      </p:pic>
      <p:sp>
        <p:nvSpPr>
          <p:cNvPr id="3" name="Rectangle 2">
            <a:extLst>
              <a:ext uri="{FF2B5EF4-FFF2-40B4-BE49-F238E27FC236}">
                <a16:creationId xmlns:a16="http://schemas.microsoft.com/office/drawing/2014/main" id="{3928FBBD-F2A8-4161-B680-49F9306D843E}"/>
              </a:ext>
            </a:extLst>
          </p:cNvPr>
          <p:cNvSpPr/>
          <p:nvPr/>
        </p:nvSpPr>
        <p:spPr>
          <a:xfrm>
            <a:off x="2408542" y="1762234"/>
            <a:ext cx="8384019" cy="2585323"/>
          </a:xfrm>
          <a:prstGeom prst="rect">
            <a:avLst/>
          </a:prstGeom>
        </p:spPr>
        <p:txBody>
          <a:bodyPr wrap="square">
            <a:spAutoFit/>
          </a:bodyPr>
          <a:lstStyle/>
          <a:p>
            <a:r>
              <a:rPr lang="en-US" b="1" dirty="0">
                <a:solidFill>
                  <a:srgbClr val="00FF00"/>
                </a:solidFill>
              </a:rPr>
              <a:t>In this work, they </a:t>
            </a:r>
            <a:r>
              <a:rPr lang="en-US" b="1" dirty="0" smtClean="0">
                <a:solidFill>
                  <a:srgbClr val="00FF00"/>
                </a:solidFill>
              </a:rPr>
              <a:t>have presented </a:t>
            </a:r>
            <a:r>
              <a:rPr lang="en-US" b="1" dirty="0">
                <a:solidFill>
                  <a:srgbClr val="00FF00"/>
                </a:solidFill>
              </a:rPr>
              <a:t>an end-to-end </a:t>
            </a:r>
            <a:r>
              <a:rPr lang="en-US" b="1" dirty="0" smtClean="0">
                <a:solidFill>
                  <a:srgbClr val="00FF00"/>
                </a:solidFill>
              </a:rPr>
              <a:t>multi-view </a:t>
            </a:r>
            <a:r>
              <a:rPr lang="en-US" b="1" dirty="0">
                <a:solidFill>
                  <a:srgbClr val="00FF00"/>
                </a:solidFill>
              </a:rPr>
              <a:t>lip reading system which jointly learns to extract features directly from the pixels and performs classification using BLSTM networks. The proposed model achieves state-of-the-art performance on the OuluVS2 without using external data for training or even data augmentation. The provided mouth ROIs are well cropped and this might not be the case when automatic tools for mouth ROI detection are used. The model can be easily extended to multiple streams so </a:t>
            </a:r>
            <a:r>
              <a:rPr lang="en-US" b="1" dirty="0" smtClean="0">
                <a:solidFill>
                  <a:srgbClr val="00FF00"/>
                </a:solidFill>
              </a:rPr>
              <a:t>they added </a:t>
            </a:r>
            <a:r>
              <a:rPr lang="en-US" b="1" dirty="0">
                <a:solidFill>
                  <a:srgbClr val="00FF00"/>
                </a:solidFill>
              </a:rPr>
              <a:t>an audio stream in order to evaluate its performance on audiovisual multi-view speech recognition.</a:t>
            </a:r>
          </a:p>
        </p:txBody>
      </p:sp>
      <p:sp>
        <p:nvSpPr>
          <p:cNvPr id="4" name="TextBox 3">
            <a:extLst>
              <a:ext uri="{FF2B5EF4-FFF2-40B4-BE49-F238E27FC236}">
                <a16:creationId xmlns:a16="http://schemas.microsoft.com/office/drawing/2014/main" id="{97202F61-8379-44A0-91CD-C4683B36CF83}"/>
              </a:ext>
            </a:extLst>
          </p:cNvPr>
          <p:cNvSpPr txBox="1"/>
          <p:nvPr/>
        </p:nvSpPr>
        <p:spPr>
          <a:xfrm>
            <a:off x="2429389" y="515601"/>
            <a:ext cx="8384019" cy="369332"/>
          </a:xfrm>
          <a:prstGeom prst="rect">
            <a:avLst/>
          </a:prstGeom>
          <a:solidFill>
            <a:srgbClr val="00FF00"/>
          </a:solidFill>
        </p:spPr>
        <p:txBody>
          <a:bodyPr wrap="square" lIns="36000" tIns="0" rIns="36000" bIns="0" rtlCol="0">
            <a:spAutoFit/>
          </a:bodyPr>
          <a:lstStyle/>
          <a:p>
            <a:r>
              <a:rPr lang="en-GB" sz="2400" b="1" dirty="0" smtClean="0">
                <a:solidFill>
                  <a:prstClr val="black"/>
                </a:solidFill>
              </a:rPr>
              <a:t>Paper’s </a:t>
            </a:r>
            <a:r>
              <a:rPr lang="en-GB" sz="2400" b="1" dirty="0">
                <a:solidFill>
                  <a:prstClr val="black"/>
                </a:solidFill>
              </a:rPr>
              <a:t>Name </a:t>
            </a:r>
            <a:r>
              <a:rPr lang="en-US" sz="2400" b="1" dirty="0" smtClean="0"/>
              <a:t>- End-to-End </a:t>
            </a:r>
            <a:r>
              <a:rPr lang="en-US" sz="2400" b="1" dirty="0"/>
              <a:t>Multi-View </a:t>
            </a:r>
            <a:r>
              <a:rPr lang="en-US" sz="2400" b="1" dirty="0" smtClean="0"/>
              <a:t>Lip-reading</a:t>
            </a:r>
            <a:endParaRPr lang="en-US" sz="2400" b="1" dirty="0"/>
          </a:p>
        </p:txBody>
      </p:sp>
    </p:spTree>
    <p:extLst>
      <p:ext uri="{BB962C8B-B14F-4D97-AF65-F5344CB8AC3E}">
        <p14:creationId xmlns:p14="http://schemas.microsoft.com/office/powerpoint/2010/main" val="21868755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9AF0F0-A215-4B16-838F-9331057451B2}"/>
              </a:ext>
            </a:extLst>
          </p:cNvPr>
          <p:cNvPicPr>
            <a:picLocks noChangeAspect="1"/>
          </p:cNvPicPr>
          <p:nvPr/>
        </p:nvPicPr>
        <p:blipFill rotWithShape="1">
          <a:blip r:embed="rId2"/>
          <a:srcRect l="73694"/>
          <a:stretch/>
        </p:blipFill>
        <p:spPr>
          <a:xfrm>
            <a:off x="-75501" y="1961"/>
            <a:ext cx="2286000" cy="6856039"/>
          </a:xfrm>
          <a:prstGeom prst="rect">
            <a:avLst/>
          </a:prstGeom>
        </p:spPr>
      </p:pic>
      <p:sp>
        <p:nvSpPr>
          <p:cNvPr id="3" name="Rectangle 2">
            <a:extLst>
              <a:ext uri="{FF2B5EF4-FFF2-40B4-BE49-F238E27FC236}">
                <a16:creationId xmlns:a16="http://schemas.microsoft.com/office/drawing/2014/main" id="{3928FBBD-F2A8-4161-B680-49F9306D843E}"/>
              </a:ext>
            </a:extLst>
          </p:cNvPr>
          <p:cNvSpPr/>
          <p:nvPr/>
        </p:nvSpPr>
        <p:spPr>
          <a:xfrm>
            <a:off x="2408542" y="1762234"/>
            <a:ext cx="8384019" cy="3352328"/>
          </a:xfrm>
          <a:prstGeom prst="rect">
            <a:avLst/>
          </a:prstGeom>
        </p:spPr>
        <p:txBody>
          <a:bodyPr wrap="square">
            <a:spAutoFit/>
          </a:bodyPr>
          <a:lstStyle/>
          <a:p>
            <a:pPr marL="0" marR="0" lvl="0" indent="0" algn="l" defTabSz="914286" rtl="0" eaLnBrk="1" fontAlgn="auto" latinLnBrk="0" hangingPunct="1">
              <a:lnSpc>
                <a:spcPct val="107000"/>
              </a:lnSpc>
              <a:spcBef>
                <a:spcPts val="0"/>
              </a:spcBef>
              <a:spcAft>
                <a:spcPts val="800"/>
              </a:spcAft>
              <a:buClrTx/>
              <a:buSzTx/>
              <a:buFontTx/>
              <a:buNone/>
              <a:tabLst/>
              <a:defRPr/>
            </a:pPr>
            <a:r>
              <a:rPr kumimoji="0" lang="en-US" b="1" i="0" u="none" strike="noStrike" kern="1200" cap="none" spc="0" normalizeH="0" baseline="0" noProof="0" dirty="0" smtClean="0">
                <a:ln>
                  <a:noFill/>
                </a:ln>
                <a:solidFill>
                  <a:srgbClr val="00FF00"/>
                </a:solidFill>
                <a:effectLst/>
                <a:uLnTx/>
                <a:uFillTx/>
                <a:latin typeface="Arial"/>
                <a:ea typeface="Calibri" panose="020F0502020204030204" pitchFamily="34" charset="0"/>
                <a:cs typeface="Times New Roman" panose="02020603050405020304" pitchFamily="18" charset="0"/>
              </a:rPr>
              <a:t>In this paper, a </a:t>
            </a:r>
            <a:r>
              <a:rPr kumimoji="0" lang="en-US" b="1" i="0" u="none" strike="noStrike" kern="1200" cap="none" spc="0" normalizeH="0" baseline="0" noProof="0" dirty="0">
                <a:ln>
                  <a:noFill/>
                </a:ln>
                <a:solidFill>
                  <a:srgbClr val="00FF00"/>
                </a:solidFill>
                <a:effectLst/>
                <a:uLnTx/>
                <a:uFillTx/>
                <a:latin typeface="Arial"/>
                <a:ea typeface="Calibri" panose="020F0502020204030204" pitchFamily="34" charset="0"/>
                <a:cs typeface="Times New Roman" panose="02020603050405020304" pitchFamily="18" charset="0"/>
              </a:rPr>
              <a:t>novel approach fix speaker identification has been </a:t>
            </a:r>
            <a:r>
              <a:rPr kumimoji="0" lang="en-US" b="1" i="0" u="none" strike="noStrike" kern="1200" cap="none" spc="0" normalizeH="0" baseline="0" noProof="0" dirty="0" smtClean="0">
                <a:ln>
                  <a:noFill/>
                </a:ln>
                <a:solidFill>
                  <a:srgbClr val="00FF00"/>
                </a:solidFill>
                <a:effectLst/>
                <a:uLnTx/>
                <a:uFillTx/>
                <a:latin typeface="Arial"/>
                <a:ea typeface="Calibri" panose="020F0502020204030204" pitchFamily="34" charset="0"/>
                <a:cs typeface="Times New Roman" panose="02020603050405020304" pitchFamily="18" charset="0"/>
              </a:rPr>
              <a:t>described</a:t>
            </a:r>
            <a:r>
              <a:rPr kumimoji="0" lang="en-US" b="1" i="0" u="none" strike="noStrike" kern="1200" cap="none" spc="0" normalizeH="0" noProof="0" dirty="0" smtClean="0">
                <a:ln>
                  <a:noFill/>
                </a:ln>
                <a:solidFill>
                  <a:srgbClr val="00FF00"/>
                </a:solidFill>
                <a:effectLst/>
                <a:uLnTx/>
                <a:uFillTx/>
                <a:latin typeface="Arial"/>
                <a:ea typeface="Calibri" panose="020F0502020204030204" pitchFamily="34" charset="0"/>
                <a:cs typeface="Times New Roman" panose="02020603050405020304" pitchFamily="18" charset="0"/>
              </a:rPr>
              <a:t> </a:t>
            </a:r>
            <a:r>
              <a:rPr kumimoji="0" lang="en-US" b="1" i="0" u="none" strike="noStrike" kern="1200" cap="none" spc="0" normalizeH="0" baseline="0" noProof="0" dirty="0" smtClean="0">
                <a:ln>
                  <a:noFill/>
                </a:ln>
                <a:solidFill>
                  <a:srgbClr val="00FF00"/>
                </a:solidFill>
                <a:effectLst/>
                <a:uLnTx/>
                <a:uFillTx/>
                <a:latin typeface="Arial"/>
                <a:ea typeface="Calibri" panose="020F0502020204030204" pitchFamily="34" charset="0"/>
                <a:cs typeface="Times New Roman" panose="02020603050405020304" pitchFamily="18" charset="0"/>
              </a:rPr>
              <a:t>on </a:t>
            </a:r>
            <a:r>
              <a:rPr kumimoji="0" lang="en-US" b="1" i="0" u="none" strike="noStrike" kern="1200" cap="none" spc="0" normalizeH="0" baseline="0" noProof="0" dirty="0">
                <a:ln>
                  <a:noFill/>
                </a:ln>
                <a:solidFill>
                  <a:srgbClr val="00FF00"/>
                </a:solidFill>
                <a:effectLst/>
                <a:uLnTx/>
                <a:uFillTx/>
                <a:latin typeface="Arial"/>
                <a:ea typeface="Calibri" panose="020F0502020204030204" pitchFamily="34" charset="0"/>
                <a:cs typeface="Times New Roman" panose="02020603050405020304" pitchFamily="18" charset="0"/>
              </a:rPr>
              <a:t>ca spatial and temporal analysis of the mouth. Facial features are extracted from image sequences which represent the shape and intensity of the lips. The features are of low dimension and invariant to scale, translation and rotation. considering the small training and test duration. results are encouraging and demonstrate that lip intonation is an important cue for </a:t>
            </a:r>
            <a:r>
              <a:rPr kumimoji="0" lang="en-US" b="1" i="0" u="none" strike="noStrike" kern="1200" cap="none" spc="0" normalizeH="0" baseline="0" noProof="0" dirty="0" smtClean="0">
                <a:ln>
                  <a:noFill/>
                </a:ln>
                <a:solidFill>
                  <a:srgbClr val="00FF00"/>
                </a:solidFill>
                <a:effectLst/>
                <a:uLnTx/>
                <a:uFillTx/>
                <a:latin typeface="Arial"/>
                <a:ea typeface="Calibri" panose="020F0502020204030204" pitchFamily="34" charset="0"/>
                <a:cs typeface="Times New Roman" panose="02020603050405020304" pitchFamily="18" charset="0"/>
              </a:rPr>
              <a:t>person. </a:t>
            </a:r>
            <a:r>
              <a:rPr kumimoji="0" lang="en-US" b="1" i="0" u="none" strike="noStrike" kern="1200" cap="none" spc="0" normalizeH="0" baseline="0" noProof="0" dirty="0">
                <a:ln>
                  <a:noFill/>
                </a:ln>
                <a:solidFill>
                  <a:srgbClr val="00FF00"/>
                </a:solidFill>
                <a:effectLst/>
                <a:uLnTx/>
                <a:uFillTx/>
                <a:latin typeface="Arial"/>
                <a:ea typeface="Calibri" panose="020F0502020204030204" pitchFamily="34" charset="0"/>
                <a:cs typeface="Times New Roman" panose="02020603050405020304" pitchFamily="18" charset="0"/>
              </a:rPr>
              <a:t>Further experiments are necessary to evaluate the performance of the method for a large number of subjects and to investigate the benefit of combining it with other approaches like speaker recognition and fact recognition.</a:t>
            </a:r>
            <a:r>
              <a:rPr kumimoji="0" lang="en-US" b="0" i="0" u="none" strike="noStrike" kern="1200" cap="none" spc="0" normalizeH="0" baseline="0" noProof="0" dirty="0">
                <a:ln>
                  <a:noFill/>
                </a:ln>
                <a:solidFill>
                  <a:srgbClr val="00FF00"/>
                </a:solidFill>
                <a:effectLst/>
                <a:uLnTx/>
                <a:uFillTx/>
                <a:latin typeface="Arial"/>
                <a:ea typeface="Calibri" panose="020F0502020204030204" pitchFamily="34" charset="0"/>
                <a:cs typeface="Times New Roman" panose="02020603050405020304" pitchFamily="18" charset="0"/>
              </a:rPr>
              <a:t/>
            </a:r>
            <a:br>
              <a:rPr kumimoji="0" lang="en-US" b="0" i="0" u="none" strike="noStrike" kern="1200" cap="none" spc="0" normalizeH="0" baseline="0" noProof="0" dirty="0">
                <a:ln>
                  <a:noFill/>
                </a:ln>
                <a:solidFill>
                  <a:srgbClr val="00FF00"/>
                </a:solidFill>
                <a:effectLst/>
                <a:uLnTx/>
                <a:uFillTx/>
                <a:latin typeface="Arial"/>
                <a:ea typeface="Calibri" panose="020F0502020204030204" pitchFamily="34" charset="0"/>
                <a:cs typeface="Times New Roman" panose="02020603050405020304" pitchFamily="18" charset="0"/>
              </a:rPr>
            </a:br>
            <a:endParaRPr kumimoji="0" lang="en-US" b="0" i="0" u="none" strike="noStrike" kern="1200" cap="none" spc="0" normalizeH="0" baseline="0" noProof="0" dirty="0">
              <a:ln>
                <a:noFill/>
              </a:ln>
              <a:solidFill>
                <a:srgbClr val="00FF00"/>
              </a:solidFill>
              <a:effectLst/>
              <a:uLnTx/>
              <a:uFillTx/>
              <a:latin typeface="Arial"/>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97202F61-8379-44A0-91CD-C4683B36CF83}"/>
              </a:ext>
            </a:extLst>
          </p:cNvPr>
          <p:cNvSpPr txBox="1"/>
          <p:nvPr/>
        </p:nvSpPr>
        <p:spPr>
          <a:xfrm>
            <a:off x="2429389" y="515601"/>
            <a:ext cx="8384019" cy="738664"/>
          </a:xfrm>
          <a:prstGeom prst="rect">
            <a:avLst/>
          </a:prstGeom>
          <a:solidFill>
            <a:srgbClr val="00FF00"/>
          </a:solidFill>
        </p:spPr>
        <p:txBody>
          <a:bodyPr wrap="square" lIns="36000" tIns="0" rIns="36000" bIns="0" rtlCol="0">
            <a:spAutoFit/>
          </a:bodyPr>
          <a:lstStyle/>
          <a:p>
            <a:pPr lvl="0" algn="ctr">
              <a:defRPr/>
            </a:pPr>
            <a:r>
              <a:rPr lang="en-GB" sz="2400" b="1" dirty="0" smtClean="0">
                <a:solidFill>
                  <a:prstClr val="black"/>
                </a:solidFill>
              </a:rPr>
              <a:t>Paper’s </a:t>
            </a:r>
            <a:r>
              <a:rPr lang="en-GB" sz="2400" b="1" dirty="0">
                <a:solidFill>
                  <a:prstClr val="black"/>
                </a:solidFill>
              </a:rPr>
              <a:t>Name - SPEAKER IDENTIFICATION BY LIPREADING</a:t>
            </a:r>
          </a:p>
        </p:txBody>
      </p:sp>
    </p:spTree>
    <p:extLst>
      <p:ext uri="{BB962C8B-B14F-4D97-AF65-F5344CB8AC3E}">
        <p14:creationId xmlns:p14="http://schemas.microsoft.com/office/powerpoint/2010/main" val="29366164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9AF0F0-A215-4B16-838F-9331057451B2}"/>
              </a:ext>
            </a:extLst>
          </p:cNvPr>
          <p:cNvPicPr>
            <a:picLocks noChangeAspect="1"/>
          </p:cNvPicPr>
          <p:nvPr/>
        </p:nvPicPr>
        <p:blipFill rotWithShape="1">
          <a:blip r:embed="rId2"/>
          <a:srcRect l="73694"/>
          <a:stretch/>
        </p:blipFill>
        <p:spPr>
          <a:xfrm>
            <a:off x="-75501" y="1961"/>
            <a:ext cx="2286000" cy="6856039"/>
          </a:xfrm>
          <a:prstGeom prst="rect">
            <a:avLst/>
          </a:prstGeom>
        </p:spPr>
      </p:pic>
      <p:sp>
        <p:nvSpPr>
          <p:cNvPr id="3" name="Rectangle 2">
            <a:extLst>
              <a:ext uri="{FF2B5EF4-FFF2-40B4-BE49-F238E27FC236}">
                <a16:creationId xmlns:a16="http://schemas.microsoft.com/office/drawing/2014/main" id="{3928FBBD-F2A8-4161-B680-49F9306D843E}"/>
              </a:ext>
            </a:extLst>
          </p:cNvPr>
          <p:cNvSpPr/>
          <p:nvPr/>
        </p:nvSpPr>
        <p:spPr>
          <a:xfrm>
            <a:off x="2408542" y="1762234"/>
            <a:ext cx="8384019" cy="3075970"/>
          </a:xfrm>
          <a:prstGeom prst="rect">
            <a:avLst/>
          </a:prstGeom>
        </p:spPr>
        <p:txBody>
          <a:bodyPr wrap="square">
            <a:spAutoFit/>
          </a:bodyPr>
          <a:lstStyle/>
          <a:p>
            <a:pPr marL="0" marR="0" lvl="0" indent="0" algn="l" defTabSz="914286" rtl="0" eaLnBrk="1" fontAlgn="auto" latinLnBrk="0" hangingPunct="1">
              <a:lnSpc>
                <a:spcPct val="107000"/>
              </a:lnSpc>
              <a:spcBef>
                <a:spcPts val="0"/>
              </a:spcBef>
              <a:spcAft>
                <a:spcPts val="800"/>
              </a:spcAft>
              <a:buClrTx/>
              <a:buSzTx/>
              <a:buFontTx/>
              <a:buNone/>
              <a:tabLst/>
              <a:defRPr/>
            </a:pPr>
            <a:r>
              <a:rPr kumimoji="0" lang="en-US" b="1" i="0" u="none" strike="noStrike" kern="1200" cap="none" spc="0" normalizeH="0" baseline="0" noProof="0" dirty="0" smtClean="0">
                <a:ln>
                  <a:noFill/>
                </a:ln>
                <a:solidFill>
                  <a:srgbClr val="00FF00"/>
                </a:solidFill>
                <a:effectLst/>
                <a:uLnTx/>
                <a:uFillTx/>
                <a:latin typeface="Arial"/>
                <a:ea typeface="Arial Unicode MS"/>
              </a:rPr>
              <a:t>In </a:t>
            </a:r>
            <a:r>
              <a:rPr kumimoji="0" lang="en-US" b="1" i="0" u="none" strike="noStrike" kern="1200" cap="none" spc="0" normalizeH="0" baseline="0" noProof="0" dirty="0">
                <a:ln>
                  <a:noFill/>
                </a:ln>
                <a:solidFill>
                  <a:srgbClr val="00FF00"/>
                </a:solidFill>
                <a:effectLst/>
                <a:uLnTx/>
                <a:uFillTx/>
                <a:latin typeface="Arial"/>
                <a:ea typeface="Arial Unicode MS"/>
              </a:rPr>
              <a:t>this paper, </a:t>
            </a:r>
            <a:r>
              <a:rPr lang="en-US" b="1" dirty="0" smtClean="0">
                <a:solidFill>
                  <a:srgbClr val="00FF00"/>
                </a:solidFill>
                <a:latin typeface="Arial"/>
                <a:ea typeface="Arial Unicode MS"/>
              </a:rPr>
              <a:t>they</a:t>
            </a:r>
            <a:r>
              <a:rPr kumimoji="0" lang="en-US" b="1" i="0" u="none" strike="noStrike" kern="1200" cap="none" spc="0" normalizeH="0" baseline="0" noProof="0" dirty="0" smtClean="0">
                <a:ln>
                  <a:noFill/>
                </a:ln>
                <a:solidFill>
                  <a:srgbClr val="00FF00"/>
                </a:solidFill>
                <a:effectLst/>
                <a:uLnTx/>
                <a:uFillTx/>
                <a:latin typeface="Arial"/>
                <a:ea typeface="Arial Unicode MS"/>
              </a:rPr>
              <a:t> described a </a:t>
            </a:r>
            <a:r>
              <a:rPr kumimoji="0" lang="en-US" b="1" i="0" u="none" strike="noStrike" kern="1200" cap="none" spc="0" normalizeH="0" baseline="0" noProof="0" dirty="0">
                <a:ln>
                  <a:noFill/>
                </a:ln>
                <a:solidFill>
                  <a:srgbClr val="00FF00"/>
                </a:solidFill>
                <a:effectLst/>
                <a:uLnTx/>
                <a:uFillTx/>
                <a:latin typeface="Arial"/>
                <a:ea typeface="Arial Unicode MS"/>
              </a:rPr>
              <a:t>new robust approach to improve lip localization and tracking. The first part of </a:t>
            </a:r>
            <a:r>
              <a:rPr lang="en-US" b="1" dirty="0" smtClean="0">
                <a:solidFill>
                  <a:srgbClr val="00FF00"/>
                </a:solidFill>
                <a:latin typeface="Arial"/>
                <a:ea typeface="Arial Unicode MS"/>
              </a:rPr>
              <a:t>their</a:t>
            </a:r>
            <a:r>
              <a:rPr kumimoji="0" lang="en-US" b="1" i="0" u="none" strike="noStrike" kern="1200" cap="none" spc="0" normalizeH="0" baseline="0" noProof="0" dirty="0" smtClean="0">
                <a:ln>
                  <a:noFill/>
                </a:ln>
                <a:solidFill>
                  <a:srgbClr val="00FF00"/>
                </a:solidFill>
                <a:effectLst/>
                <a:uLnTx/>
                <a:uFillTx/>
                <a:latin typeface="Arial"/>
                <a:ea typeface="Arial Unicode MS"/>
              </a:rPr>
              <a:t> </a:t>
            </a:r>
            <a:r>
              <a:rPr kumimoji="0" lang="en-US" b="1" i="0" u="none" strike="noStrike" kern="1200" cap="none" spc="0" normalizeH="0" baseline="0" noProof="0" dirty="0">
                <a:ln>
                  <a:noFill/>
                </a:ln>
                <a:solidFill>
                  <a:srgbClr val="00FF00"/>
                </a:solidFill>
                <a:effectLst/>
                <a:uLnTx/>
                <a:uFillTx/>
                <a:latin typeface="Arial"/>
                <a:ea typeface="Arial Unicode MS"/>
              </a:rPr>
              <a:t>proposed algorithm is lip location based on OpenCV. From experimental results, </a:t>
            </a:r>
            <a:r>
              <a:rPr kumimoji="0" lang="en-US" b="1" i="0" u="none" strike="noStrike" kern="1200" cap="none" spc="0" normalizeH="0" baseline="0" noProof="0" dirty="0" smtClean="0">
                <a:ln>
                  <a:noFill/>
                </a:ln>
                <a:solidFill>
                  <a:srgbClr val="00FF00"/>
                </a:solidFill>
                <a:effectLst/>
                <a:uLnTx/>
                <a:uFillTx/>
                <a:latin typeface="Arial"/>
                <a:ea typeface="Arial Unicode MS"/>
              </a:rPr>
              <a:t>their </a:t>
            </a:r>
            <a:r>
              <a:rPr kumimoji="0" lang="en-US" b="1" i="0" u="none" strike="noStrike" kern="1200" cap="none" spc="0" normalizeH="0" baseline="0" noProof="0" dirty="0">
                <a:ln>
                  <a:noFill/>
                </a:ln>
                <a:solidFill>
                  <a:srgbClr val="00FF00"/>
                </a:solidFill>
                <a:effectLst/>
                <a:uLnTx/>
                <a:uFillTx/>
                <a:latin typeface="Arial"/>
                <a:ea typeface="Arial Unicode MS"/>
              </a:rPr>
              <a:t>proposed method can successfully detect the lip region. Results from the lip location accuracy allowed more accurate lip region segmentation. In the second part, a new method called </a:t>
            </a:r>
            <a:r>
              <a:rPr kumimoji="0" lang="en-US" b="1" i="1" u="none" strike="noStrike" kern="1200" cap="none" spc="0" normalizeH="0" baseline="0" noProof="0" dirty="0">
                <a:ln>
                  <a:noFill/>
                </a:ln>
                <a:solidFill>
                  <a:srgbClr val="00FF00"/>
                </a:solidFill>
                <a:effectLst/>
                <a:uLnTx/>
                <a:uFillTx/>
                <a:latin typeface="Arial"/>
                <a:ea typeface="Arial Unicode MS"/>
              </a:rPr>
              <a:t>a</a:t>
            </a:r>
            <a:r>
              <a:rPr kumimoji="0" lang="en-US" b="1" i="0" u="none" strike="noStrike" kern="1200" cap="none" spc="0" normalizeH="0" baseline="0" noProof="0" dirty="0">
                <a:ln>
                  <a:noFill/>
                </a:ln>
                <a:solidFill>
                  <a:srgbClr val="00FF00"/>
                </a:solidFill>
                <a:effectLst/>
                <a:uLnTx/>
                <a:uFillTx/>
                <a:latin typeface="Arial"/>
                <a:ea typeface="Arial Unicode MS"/>
              </a:rPr>
              <a:t> component of Lab color space is proposed to accurately extract lip shape and track lip region. Overall, </a:t>
            </a:r>
            <a:r>
              <a:rPr kumimoji="0" lang="en-US" b="1" i="0" u="none" strike="noStrike" kern="1200" cap="none" spc="0" normalizeH="0" baseline="0" noProof="0" dirty="0" smtClean="0">
                <a:ln>
                  <a:noFill/>
                </a:ln>
                <a:solidFill>
                  <a:srgbClr val="00FF00"/>
                </a:solidFill>
                <a:effectLst/>
                <a:uLnTx/>
                <a:uFillTx/>
                <a:latin typeface="Arial"/>
                <a:ea typeface="Arial Unicode MS"/>
              </a:rPr>
              <a:t>their </a:t>
            </a:r>
            <a:r>
              <a:rPr kumimoji="0" lang="en-US" b="1" i="0" u="none" strike="noStrike" kern="1200" cap="none" spc="0" normalizeH="0" baseline="0" noProof="0" dirty="0">
                <a:ln>
                  <a:noFill/>
                </a:ln>
                <a:solidFill>
                  <a:srgbClr val="00FF00"/>
                </a:solidFill>
                <a:effectLst/>
                <a:uLnTx/>
                <a:uFillTx/>
                <a:latin typeface="Arial"/>
                <a:ea typeface="Arial Unicode MS"/>
              </a:rPr>
              <a:t>implemented approach has shown high reliability and is able to perform robustly under various conditions.</a:t>
            </a:r>
          </a:p>
          <a:p>
            <a:pPr marL="0" marR="0" lvl="0" indent="0" algn="l" defTabSz="914286" rtl="0" eaLnBrk="1" fontAlgn="auto" latinLnBrk="0" hangingPunct="1">
              <a:lnSpc>
                <a:spcPct val="107000"/>
              </a:lnSpc>
              <a:spcBef>
                <a:spcPts val="0"/>
              </a:spcBef>
              <a:spcAft>
                <a:spcPts val="800"/>
              </a:spcAft>
              <a:buClrTx/>
              <a:buSzTx/>
              <a:buFontTx/>
              <a:buNone/>
              <a:tabLst/>
              <a:defRPr/>
            </a:pPr>
            <a:endParaRPr kumimoji="0" lang="en-US" sz="1400" b="0" i="0" u="none" strike="noStrike" kern="1200" cap="none" spc="0" normalizeH="0" baseline="0" noProof="0" dirty="0">
              <a:ln>
                <a:noFill/>
              </a:ln>
              <a:solidFill>
                <a:srgbClr val="00FF00"/>
              </a:solidFill>
              <a:effectLst/>
              <a:uLnTx/>
              <a:uFillTx/>
              <a:latin typeface="Arial"/>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97202F61-8379-44A0-91CD-C4683B36CF83}"/>
              </a:ext>
            </a:extLst>
          </p:cNvPr>
          <p:cNvSpPr txBox="1"/>
          <p:nvPr/>
        </p:nvSpPr>
        <p:spPr>
          <a:xfrm>
            <a:off x="2429389" y="515601"/>
            <a:ext cx="8384019" cy="738664"/>
          </a:xfrm>
          <a:prstGeom prst="rect">
            <a:avLst/>
          </a:prstGeom>
          <a:solidFill>
            <a:srgbClr val="00FF00"/>
          </a:solidFill>
        </p:spPr>
        <p:txBody>
          <a:bodyPr wrap="square" lIns="36000" tIns="0" rIns="36000" bIns="0" rtlCol="0">
            <a:spAutoFit/>
          </a:bodyPr>
          <a:lstStyle/>
          <a:p>
            <a:pPr lvl="0" algn="ctr">
              <a:defRPr/>
            </a:pPr>
            <a:r>
              <a:rPr lang="en-GB" sz="2400" b="1" dirty="0" smtClean="0">
                <a:solidFill>
                  <a:prstClr val="black"/>
                </a:solidFill>
              </a:rPr>
              <a:t>Paper’s </a:t>
            </a:r>
            <a:r>
              <a:rPr lang="en-GB" sz="2400" b="1" dirty="0">
                <a:solidFill>
                  <a:prstClr val="black"/>
                </a:solidFill>
              </a:rPr>
              <a:t>Name - A real-time lip localization and tacking for lip reading</a:t>
            </a:r>
          </a:p>
        </p:txBody>
      </p:sp>
    </p:spTree>
    <p:extLst>
      <p:ext uri="{BB962C8B-B14F-4D97-AF65-F5344CB8AC3E}">
        <p14:creationId xmlns:p14="http://schemas.microsoft.com/office/powerpoint/2010/main" val="10552016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9AF0F0-A215-4B16-838F-9331057451B2}"/>
              </a:ext>
            </a:extLst>
          </p:cNvPr>
          <p:cNvPicPr>
            <a:picLocks noChangeAspect="1"/>
          </p:cNvPicPr>
          <p:nvPr/>
        </p:nvPicPr>
        <p:blipFill rotWithShape="1">
          <a:blip r:embed="rId2"/>
          <a:srcRect l="73694"/>
          <a:stretch/>
        </p:blipFill>
        <p:spPr>
          <a:xfrm>
            <a:off x="-75501" y="1961"/>
            <a:ext cx="2286000" cy="6856039"/>
          </a:xfrm>
          <a:prstGeom prst="rect">
            <a:avLst/>
          </a:prstGeom>
        </p:spPr>
      </p:pic>
      <p:sp>
        <p:nvSpPr>
          <p:cNvPr id="4" name="TextBox 3">
            <a:extLst>
              <a:ext uri="{FF2B5EF4-FFF2-40B4-BE49-F238E27FC236}">
                <a16:creationId xmlns:a16="http://schemas.microsoft.com/office/drawing/2014/main" id="{06148252-77A7-438A-83B5-C9E90A80FF28}"/>
              </a:ext>
            </a:extLst>
          </p:cNvPr>
          <p:cNvSpPr txBox="1"/>
          <p:nvPr/>
        </p:nvSpPr>
        <p:spPr>
          <a:xfrm>
            <a:off x="2429389" y="515601"/>
            <a:ext cx="8384019" cy="1107996"/>
          </a:xfrm>
          <a:prstGeom prst="rect">
            <a:avLst/>
          </a:prstGeom>
          <a:solidFill>
            <a:srgbClr val="00FF00"/>
          </a:solidFill>
        </p:spPr>
        <p:txBody>
          <a:bodyPr wrap="square" lIns="36000" tIns="0" rIns="36000" bIns="0" rtlCol="0">
            <a:spAutoFit/>
          </a:bodyPr>
          <a:lstStyle/>
          <a:p>
            <a:pPr lvl="0" algn="ctr">
              <a:defRPr/>
            </a:pPr>
            <a:r>
              <a:rPr lang="en-GB" sz="2400" b="1" dirty="0" smtClean="0">
                <a:solidFill>
                  <a:prstClr val="black"/>
                </a:solidFill>
              </a:rPr>
              <a:t>Paper’s </a:t>
            </a:r>
            <a:r>
              <a:rPr lang="en-GB" sz="2400" b="1" dirty="0">
                <a:solidFill>
                  <a:prstClr val="black"/>
                </a:solidFill>
              </a:rPr>
              <a:t>Name - Lip localization technique towards an automatic lip reading approach for Myanmar consonants recognition </a:t>
            </a:r>
            <a:endParaRPr kumimoji="0" lang="en-US" sz="2400" b="1" i="0" u="none" strike="noStrike" kern="1200" cap="none" spc="0" normalizeH="0" baseline="0" noProof="0" dirty="0">
              <a:ln>
                <a:noFill/>
              </a:ln>
              <a:solidFill>
                <a:prstClr val="black"/>
              </a:solidFill>
              <a:effectLst/>
              <a:uLnTx/>
              <a:uFillTx/>
              <a:latin typeface="Arial"/>
              <a:ea typeface="Arial Unicode MS"/>
            </a:endParaRPr>
          </a:p>
        </p:txBody>
      </p:sp>
      <p:sp>
        <p:nvSpPr>
          <p:cNvPr id="5" name="Rectangle 4">
            <a:extLst>
              <a:ext uri="{FF2B5EF4-FFF2-40B4-BE49-F238E27FC236}">
                <a16:creationId xmlns:a16="http://schemas.microsoft.com/office/drawing/2014/main" id="{3928FBBD-F2A8-4161-B680-49F9306D843E}"/>
              </a:ext>
            </a:extLst>
          </p:cNvPr>
          <p:cNvSpPr/>
          <p:nvPr/>
        </p:nvSpPr>
        <p:spPr>
          <a:xfrm>
            <a:off x="2408542" y="1762234"/>
            <a:ext cx="8384019" cy="3055965"/>
          </a:xfrm>
          <a:prstGeom prst="rect">
            <a:avLst/>
          </a:prstGeom>
        </p:spPr>
        <p:txBody>
          <a:bodyPr wrap="square">
            <a:spAutoFit/>
          </a:bodyPr>
          <a:lstStyle/>
          <a:p>
            <a:pPr lvl="0">
              <a:lnSpc>
                <a:spcPct val="107000"/>
              </a:lnSpc>
              <a:spcAft>
                <a:spcPts val="800"/>
              </a:spcAft>
            </a:pPr>
            <a:r>
              <a:rPr lang="en-GB" b="1" dirty="0" smtClean="0">
                <a:solidFill>
                  <a:srgbClr val="00FF00"/>
                </a:solidFill>
              </a:rPr>
              <a:t>This paper, </a:t>
            </a:r>
            <a:r>
              <a:rPr lang="en-GB" b="1" dirty="0">
                <a:solidFill>
                  <a:srgbClr val="00FF00"/>
                </a:solidFill>
              </a:rPr>
              <a:t>proposed the technique to localize lip region for the Myanmar consonants recognition. The experimental system demonstrates that this technique performs lip motion sequences in video. In </a:t>
            </a:r>
            <a:r>
              <a:rPr lang="en-GB" b="1" dirty="0" smtClean="0">
                <a:solidFill>
                  <a:srgbClr val="00FF00"/>
                </a:solidFill>
              </a:rPr>
              <a:t>their experiment</a:t>
            </a:r>
            <a:r>
              <a:rPr lang="en-GB" b="1" dirty="0">
                <a:solidFill>
                  <a:srgbClr val="00FF00"/>
                </a:solidFill>
              </a:rPr>
              <a:t>, </a:t>
            </a:r>
            <a:r>
              <a:rPr lang="en-GB" b="1" dirty="0" smtClean="0">
                <a:solidFill>
                  <a:srgbClr val="00FF00"/>
                </a:solidFill>
              </a:rPr>
              <a:t>they have localized </a:t>
            </a:r>
            <a:r>
              <a:rPr lang="en-GB" b="1" dirty="0">
                <a:solidFill>
                  <a:srgbClr val="00FF00"/>
                </a:solidFill>
              </a:rPr>
              <a:t>all of the test lip movement successfully and the results were perceived to be acceptable for lip reading. For future work, </a:t>
            </a:r>
            <a:r>
              <a:rPr lang="en-GB" b="1" dirty="0" smtClean="0">
                <a:solidFill>
                  <a:srgbClr val="00FF00"/>
                </a:solidFill>
              </a:rPr>
              <a:t>they would </a:t>
            </a:r>
            <a:r>
              <a:rPr lang="en-GB" b="1" dirty="0">
                <a:solidFill>
                  <a:srgbClr val="00FF00"/>
                </a:solidFill>
              </a:rPr>
              <a:t>intend to explore more observable features and recognition phase by applying Support Vector Machine classifier (SVM) method for remaining three syllable and four syllable Myanmar consonants recognition based on lip movements to produce the good recognition result. </a:t>
            </a:r>
            <a:endParaRPr kumimoji="0" lang="en-US" sz="1400" b="1" i="0" u="none" strike="noStrike" kern="1200" cap="none" spc="0" normalizeH="0" baseline="0" noProof="0" dirty="0">
              <a:ln>
                <a:noFill/>
              </a:ln>
              <a:solidFill>
                <a:srgbClr val="00FF00"/>
              </a:solidFill>
              <a:effectLst/>
              <a:uLnTx/>
              <a:uFillTx/>
              <a:latin typeface="Aria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810826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73694"/>
          <a:stretch/>
        </p:blipFill>
        <p:spPr>
          <a:xfrm>
            <a:off x="-39189" y="0"/>
            <a:ext cx="2286000" cy="6856039"/>
          </a:xfrm>
          <a:prstGeom prst="rect">
            <a:avLst/>
          </a:prstGeom>
        </p:spPr>
      </p:pic>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738664"/>
          </a:xfrm>
          <a:prstGeom prst="rect">
            <a:avLst/>
          </a:prstGeom>
          <a:solidFill>
            <a:srgbClr val="00FF00"/>
          </a:solidFill>
        </p:spPr>
        <p:txBody>
          <a:bodyPr wrap="square" lIns="36000" tIns="0" rIns="36000" bIns="0" rtlCol="0">
            <a:spAutoFit/>
          </a:bodyPr>
          <a:lstStyle/>
          <a:p>
            <a:pPr lvl="0" algn="ctr">
              <a:defRPr/>
            </a:pPr>
            <a:r>
              <a:rPr lang="en-US" sz="2400" b="1" noProof="0" dirty="0" smtClean="0">
                <a:solidFill>
                  <a:prstClr val="black"/>
                </a:solidFill>
                <a:ea typeface="Arial Unicode MS"/>
              </a:rPr>
              <a:t>Paper’s Name - Geometry Based Lip Reading System </a:t>
            </a:r>
            <a:r>
              <a:rPr lang="en-US" sz="2400" b="1" noProof="0" dirty="0" err="1" smtClean="0">
                <a:solidFill>
                  <a:prstClr val="black"/>
                </a:solidFill>
                <a:ea typeface="Arial Unicode MS"/>
              </a:rPr>
              <a:t>Usin</a:t>
            </a:r>
            <a:r>
              <a:rPr lang="en-US" sz="2400" b="1" dirty="0" smtClean="0">
                <a:solidFill>
                  <a:prstClr val="black"/>
                </a:solidFill>
                <a:ea typeface="Arial Unicode MS"/>
              </a:rPr>
              <a:t>g Multi Dimension Dynamic Time warping</a:t>
            </a:r>
            <a:endParaRPr kumimoji="0" lang="en-US" sz="2400" b="1" i="0" u="none" strike="noStrike" kern="1200" cap="none" spc="0" normalizeH="0" baseline="0" noProof="0" dirty="0">
              <a:ln>
                <a:noFill/>
              </a:ln>
              <a:solidFill>
                <a:prstClr val="black"/>
              </a:solidFill>
              <a:effectLst/>
              <a:uLnTx/>
              <a:uFillTx/>
              <a:ea typeface="Arial Unicode MS"/>
            </a:endParaRPr>
          </a:p>
        </p:txBody>
      </p:sp>
      <p:graphicFrame>
        <p:nvGraphicFramePr>
          <p:cNvPr id="6" name="Table 5"/>
          <p:cNvGraphicFramePr>
            <a:graphicFrameLocks noGrp="1"/>
          </p:cNvGraphicFramePr>
          <p:nvPr>
            <p:extLst>
              <p:ext uri="{D42A27DB-BD31-4B8C-83A1-F6EECF244321}">
                <p14:modId xmlns:p14="http://schemas.microsoft.com/office/powerpoint/2010/main" val="1097890432"/>
              </p:ext>
            </p:extLst>
          </p:nvPr>
        </p:nvGraphicFramePr>
        <p:xfrm>
          <a:off x="2600420" y="2406939"/>
          <a:ext cx="8711100" cy="2042160"/>
        </p:xfrm>
        <a:graphic>
          <a:graphicData uri="http://schemas.openxmlformats.org/drawingml/2006/table">
            <a:tbl>
              <a:tblPr firstRow="1" bandRow="1">
                <a:noFill/>
                <a:effectLst>
                  <a:outerShdw blurRad="50800" dist="38100" dir="2700000" algn="tl" rotWithShape="0">
                    <a:prstClr val="black">
                      <a:alpha val="40000"/>
                    </a:prstClr>
                  </a:outerShdw>
                </a:effectLst>
                <a:tableStyleId>{E929F9F4-4A8F-4326-A1B4-22849713DDAB}</a:tableStyleId>
              </a:tblPr>
              <a:tblGrid>
                <a:gridCol w="4355550">
                  <a:extLst>
                    <a:ext uri="{9D8B030D-6E8A-4147-A177-3AD203B41FA5}">
                      <a16:colId xmlns:a16="http://schemas.microsoft.com/office/drawing/2014/main" val="2544776696"/>
                    </a:ext>
                  </a:extLst>
                </a:gridCol>
                <a:gridCol w="4355550">
                  <a:extLst>
                    <a:ext uri="{9D8B030D-6E8A-4147-A177-3AD203B41FA5}">
                      <a16:colId xmlns:a16="http://schemas.microsoft.com/office/drawing/2014/main" val="716567864"/>
                    </a:ext>
                  </a:extLst>
                </a:gridCol>
              </a:tblGrid>
              <a:tr h="370840">
                <a:tc>
                  <a:txBody>
                    <a:bodyPr/>
                    <a:lstStyle/>
                    <a:p>
                      <a:pPr algn="ctr"/>
                      <a:r>
                        <a:rPr lang="en-US" sz="2200" b="1" dirty="0" smtClean="0">
                          <a:solidFill>
                            <a:srgbClr val="00FF00"/>
                          </a:solidFill>
                        </a:rPr>
                        <a:t>Data Set</a:t>
                      </a:r>
                      <a:endParaRPr lang="en-US" sz="2200" b="1" dirty="0">
                        <a:solidFill>
                          <a:srgbClr val="00FF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en-US" sz="1800" b="1" i="0" kern="1200" dirty="0" smtClean="0">
                          <a:solidFill>
                            <a:srgbClr val="00FF00"/>
                          </a:solidFill>
                          <a:effectLst/>
                          <a:latin typeface="+mn-lt"/>
                          <a:ea typeface="+mn-ea"/>
                          <a:cs typeface="+mn-cs"/>
                        </a:rPr>
                        <a:t>    </a:t>
                      </a:r>
                      <a:r>
                        <a:rPr lang="en-US" sz="1800" b="1" i="0" kern="1200" baseline="0" dirty="0" smtClean="0">
                          <a:solidFill>
                            <a:srgbClr val="00FF00"/>
                          </a:solidFill>
                          <a:effectLst/>
                          <a:latin typeface="+mn-lt"/>
                          <a:ea typeface="+mn-ea"/>
                          <a:cs typeface="+mn-cs"/>
                        </a:rPr>
                        <a:t> </a:t>
                      </a:r>
                      <a:r>
                        <a:rPr lang="en-US" sz="1800" b="1" dirty="0" smtClean="0">
                          <a:solidFill>
                            <a:srgbClr val="00FF00"/>
                          </a:solidFill>
                        </a:rPr>
                        <a:t> CUAVE</a:t>
                      </a:r>
                      <a:endParaRPr lang="en-US" sz="1800" b="1" dirty="0">
                        <a:solidFill>
                          <a:srgbClr val="00FF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976090267"/>
                  </a:ext>
                </a:extLst>
              </a:tr>
              <a:tr h="370840">
                <a:tc>
                  <a:txBody>
                    <a:bodyPr/>
                    <a:lstStyle/>
                    <a:p>
                      <a:pPr algn="ctr"/>
                      <a:r>
                        <a:rPr lang="en-US" sz="2200" b="1" dirty="0" smtClean="0">
                          <a:solidFill>
                            <a:srgbClr val="00FF00"/>
                          </a:solidFill>
                        </a:rPr>
                        <a:t>Model </a:t>
                      </a:r>
                      <a:endParaRPr lang="en-US" sz="2200" b="1" dirty="0">
                        <a:solidFill>
                          <a:srgbClr val="00FF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285750" indent="-285750">
                        <a:buFont typeface="Arial" panose="020B0604020202020204" pitchFamily="34" charset="0"/>
                        <a:buChar char="•"/>
                      </a:pPr>
                      <a:r>
                        <a:rPr lang="en-US" sz="1800" b="1" i="0" kern="1200" dirty="0" smtClean="0">
                          <a:solidFill>
                            <a:srgbClr val="00FF00"/>
                          </a:solidFill>
                          <a:effectLst/>
                          <a:latin typeface="+mn-lt"/>
                          <a:ea typeface="+mn-ea"/>
                          <a:cs typeface="+mn-cs"/>
                        </a:rPr>
                        <a:t>Separate</a:t>
                      </a:r>
                      <a:r>
                        <a:rPr lang="en-US" sz="1800" b="1" i="0" kern="1200" baseline="0" dirty="0" smtClean="0">
                          <a:solidFill>
                            <a:srgbClr val="00FF00"/>
                          </a:solidFill>
                          <a:effectLst/>
                          <a:latin typeface="+mn-lt"/>
                          <a:ea typeface="+mn-ea"/>
                          <a:cs typeface="+mn-cs"/>
                        </a:rPr>
                        <a:t> classification </a:t>
                      </a:r>
                      <a:endParaRPr lang="en-US" sz="1800" b="1" dirty="0" smtClean="0">
                        <a:solidFill>
                          <a:srgbClr val="00FF00"/>
                        </a:solidFill>
                      </a:endParaRPr>
                    </a:p>
                    <a:p>
                      <a:pPr marL="285750" indent="-285750">
                        <a:buFont typeface="Arial" panose="020B0604020202020204" pitchFamily="34" charset="0"/>
                        <a:buChar char="•"/>
                      </a:pPr>
                      <a:r>
                        <a:rPr lang="en-US" sz="1800" b="1" i="0" kern="1200" dirty="0" smtClean="0">
                          <a:solidFill>
                            <a:srgbClr val="00FF00"/>
                          </a:solidFill>
                          <a:effectLst/>
                          <a:latin typeface="+mn-lt"/>
                          <a:ea typeface="+mn-ea"/>
                          <a:cs typeface="+mn-cs"/>
                        </a:rPr>
                        <a:t>Dynamic</a:t>
                      </a:r>
                      <a:r>
                        <a:rPr lang="en-US" sz="1800" b="1" i="0" kern="1200" baseline="0" dirty="0" smtClean="0">
                          <a:solidFill>
                            <a:srgbClr val="00FF00"/>
                          </a:solidFill>
                          <a:effectLst/>
                          <a:latin typeface="+mn-lt"/>
                          <a:ea typeface="+mn-ea"/>
                          <a:cs typeface="+mn-cs"/>
                        </a:rPr>
                        <a:t> Time warping(DTW)</a:t>
                      </a:r>
                    </a:p>
                    <a:p>
                      <a:pPr marL="285750" indent="-285750">
                        <a:buFont typeface="Arial" panose="020B0604020202020204" pitchFamily="34" charset="0"/>
                        <a:buChar char="•"/>
                      </a:pPr>
                      <a:r>
                        <a:rPr lang="en-US" sz="1800" b="1" dirty="0" smtClean="0">
                          <a:solidFill>
                            <a:srgbClr val="00FF00"/>
                          </a:solidFill>
                        </a:rPr>
                        <a:t>Multi</a:t>
                      </a:r>
                      <a:r>
                        <a:rPr lang="en-US" sz="1800" b="1" baseline="0" dirty="0" smtClean="0">
                          <a:solidFill>
                            <a:srgbClr val="00FF00"/>
                          </a:solidFill>
                        </a:rPr>
                        <a:t>- Dimensional DTW</a:t>
                      </a:r>
                      <a:r>
                        <a:rPr lang="en-US" sz="1800" b="1" dirty="0" smtClean="0">
                          <a:solidFill>
                            <a:srgbClr val="00FF00"/>
                          </a:solidFill>
                        </a:rPr>
                        <a:t/>
                      </a:r>
                      <a:br>
                        <a:rPr lang="en-US" sz="1800" b="1" dirty="0" smtClean="0">
                          <a:solidFill>
                            <a:srgbClr val="00FF00"/>
                          </a:solidFill>
                        </a:rPr>
                      </a:br>
                      <a:endParaRPr lang="en-US" sz="1800" b="1" dirty="0">
                        <a:solidFill>
                          <a:srgbClr val="00FF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54017860"/>
                  </a:ext>
                </a:extLst>
              </a:tr>
              <a:tr h="370840">
                <a:tc>
                  <a:txBody>
                    <a:bodyPr/>
                    <a:lstStyle/>
                    <a:p>
                      <a:pPr algn="ctr"/>
                      <a:r>
                        <a:rPr lang="en-US" sz="2200" b="1" dirty="0" smtClean="0">
                          <a:solidFill>
                            <a:srgbClr val="00FF00"/>
                          </a:solidFill>
                        </a:rPr>
                        <a:t>Accuracy</a:t>
                      </a:r>
                      <a:r>
                        <a:rPr lang="en-US" sz="2200" b="1" baseline="0" dirty="0" smtClean="0">
                          <a:solidFill>
                            <a:srgbClr val="00FF00"/>
                          </a:solidFill>
                        </a:rPr>
                        <a:t> </a:t>
                      </a:r>
                      <a:endParaRPr lang="en-US" sz="2200" b="1" dirty="0">
                        <a:solidFill>
                          <a:srgbClr val="00FF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r>
                        <a:rPr lang="en-US" sz="1800" b="1" baseline="0" dirty="0" smtClean="0">
                          <a:solidFill>
                            <a:srgbClr val="00FF00"/>
                          </a:solidFill>
                        </a:rPr>
                        <a:t>     72%</a:t>
                      </a:r>
                      <a:endParaRPr lang="en-US" sz="1800" b="1" dirty="0">
                        <a:solidFill>
                          <a:srgbClr val="00FF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67099474"/>
                  </a:ext>
                </a:extLst>
              </a:tr>
            </a:tbl>
          </a:graphicData>
        </a:graphic>
      </p:graphicFrame>
    </p:spTree>
    <p:extLst>
      <p:ext uri="{BB962C8B-B14F-4D97-AF65-F5344CB8AC3E}">
        <p14:creationId xmlns:p14="http://schemas.microsoft.com/office/powerpoint/2010/main" val="11248317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srcRect l="73694"/>
          <a:stretch/>
        </p:blipFill>
        <p:spPr>
          <a:xfrm>
            <a:off x="-39189" y="0"/>
            <a:ext cx="2286000" cy="6856039"/>
          </a:xfrm>
          <a:prstGeom prst="rect">
            <a:avLst/>
          </a:prstGeom>
        </p:spPr>
      </p:pic>
      <p:sp>
        <p:nvSpPr>
          <p:cNvPr id="8" name="TextBox 7">
            <a:extLst>
              <a:ext uri="{FF2B5EF4-FFF2-40B4-BE49-F238E27FC236}">
                <a16:creationId xmlns:a16="http://schemas.microsoft.com/office/drawing/2014/main" id="{C3406489-5597-43A4-B42F-CCC9FE8B833A}"/>
              </a:ext>
            </a:extLst>
          </p:cNvPr>
          <p:cNvSpPr txBox="1"/>
          <p:nvPr/>
        </p:nvSpPr>
        <p:spPr>
          <a:xfrm>
            <a:off x="2686638" y="125120"/>
            <a:ext cx="8090219" cy="1107996"/>
          </a:xfrm>
          <a:prstGeom prst="rect">
            <a:avLst/>
          </a:prstGeom>
          <a:solidFill>
            <a:srgbClr val="00FF00"/>
          </a:solidFill>
        </p:spPr>
        <p:txBody>
          <a:bodyPr wrap="square" lIns="36000" tIns="0" rIns="36000" bIns="0" rtlCol="0">
            <a:spAutoFit/>
          </a:bodyPr>
          <a:lstStyle/>
          <a:p>
            <a:pPr lvl="0" algn="ctr">
              <a:defRPr/>
            </a:pPr>
            <a:r>
              <a:rPr lang="en-US" sz="2400" b="1" dirty="0" smtClean="0"/>
              <a:t>LIP GEOMETRY FEATURE EXTRACTION USING SKIN COLOR FILTER, BORDER FOLLOWING AND CONVEX HULL</a:t>
            </a:r>
            <a:endParaRPr kumimoji="0" lang="en-US" sz="2400" b="0" i="0" u="none" strike="noStrike" kern="1200" cap="none" spc="0" normalizeH="0" baseline="0" noProof="0" dirty="0">
              <a:ln>
                <a:noFill/>
              </a:ln>
              <a:solidFill>
                <a:prstClr val="black"/>
              </a:solidFill>
              <a:effectLst/>
              <a:uLnTx/>
              <a:uFillTx/>
              <a:latin typeface="Arial"/>
              <a:ea typeface="Arial Unicode MS"/>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6639" y="1330639"/>
            <a:ext cx="4665330" cy="3366732"/>
          </a:xfrm>
          <a:prstGeom prst="rect">
            <a:avLst/>
          </a:prstGeom>
        </p:spPr>
      </p:pic>
      <p:sp>
        <p:nvSpPr>
          <p:cNvPr id="10" name="TextBox 9"/>
          <p:cNvSpPr txBox="1"/>
          <p:nvPr/>
        </p:nvSpPr>
        <p:spPr>
          <a:xfrm>
            <a:off x="8020595" y="2114397"/>
            <a:ext cx="3644537" cy="369332"/>
          </a:xfrm>
          <a:prstGeom prst="rect">
            <a:avLst/>
          </a:prstGeom>
          <a:solidFill>
            <a:schemeClr val="bg1"/>
          </a:solidFill>
        </p:spPr>
        <p:txBody>
          <a:bodyPr wrap="square" rtlCol="0">
            <a:spAutoFit/>
          </a:bodyPr>
          <a:lstStyle/>
          <a:p>
            <a:r>
              <a:rPr lang="en-US" dirty="0" smtClean="0">
                <a:solidFill>
                  <a:srgbClr val="00FF00"/>
                </a:solidFill>
              </a:rPr>
              <a:t>Main purpose of the thesis paper </a:t>
            </a:r>
            <a:endParaRPr lang="en-US" dirty="0">
              <a:solidFill>
                <a:srgbClr val="00FF00"/>
              </a:solidFill>
            </a:endParaRPr>
          </a:p>
        </p:txBody>
      </p:sp>
      <p:cxnSp>
        <p:nvCxnSpPr>
          <p:cNvPr id="11" name="Straight Arrow Connector 10"/>
          <p:cNvCxnSpPr/>
          <p:nvPr/>
        </p:nvCxnSpPr>
        <p:spPr>
          <a:xfrm flipH="1">
            <a:off x="7351969" y="2299063"/>
            <a:ext cx="577185"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3227219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srcRect l="73694"/>
          <a:stretch/>
        </p:blipFill>
        <p:spPr>
          <a:xfrm>
            <a:off x="-39189" y="0"/>
            <a:ext cx="2286000" cy="6856039"/>
          </a:xfrm>
          <a:prstGeom prst="rect">
            <a:avLst/>
          </a:prstGeom>
        </p:spPr>
      </p:pic>
      <p:sp>
        <p:nvSpPr>
          <p:cNvPr id="8" name="TextBox 7">
            <a:extLst>
              <a:ext uri="{FF2B5EF4-FFF2-40B4-BE49-F238E27FC236}">
                <a16:creationId xmlns:a16="http://schemas.microsoft.com/office/drawing/2014/main" id="{C3406489-5597-43A4-B42F-CCC9FE8B833A}"/>
              </a:ext>
            </a:extLst>
          </p:cNvPr>
          <p:cNvSpPr txBox="1"/>
          <p:nvPr/>
        </p:nvSpPr>
        <p:spPr>
          <a:xfrm>
            <a:off x="3660068" y="227969"/>
            <a:ext cx="5808784" cy="369332"/>
          </a:xfrm>
          <a:prstGeom prst="rect">
            <a:avLst/>
          </a:prstGeom>
          <a:solidFill>
            <a:srgbClr val="00FF00"/>
          </a:solidFill>
        </p:spPr>
        <p:txBody>
          <a:bodyPr wrap="square" lIns="36000" tIns="0" rIns="36000" bIns="0" rtlCol="0">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Arial"/>
                <a:ea typeface="Arial Unicode MS"/>
              </a:rPr>
              <a:t>Face</a:t>
            </a:r>
            <a:r>
              <a:rPr kumimoji="0" lang="en-US" sz="2400" b="0" i="0" u="none" strike="noStrike" kern="1200" cap="none" spc="0" normalizeH="0" noProof="0" dirty="0" smtClean="0">
                <a:ln>
                  <a:noFill/>
                </a:ln>
                <a:solidFill>
                  <a:prstClr val="black"/>
                </a:solidFill>
                <a:effectLst/>
                <a:uLnTx/>
                <a:uFillTx/>
                <a:latin typeface="Arial"/>
                <a:ea typeface="Arial Unicode MS"/>
              </a:rPr>
              <a:t> and Mouth</a:t>
            </a:r>
            <a:r>
              <a:rPr lang="en-US" sz="2400" dirty="0" smtClean="0">
                <a:solidFill>
                  <a:prstClr val="black"/>
                </a:solidFill>
                <a:latin typeface="Arial"/>
                <a:ea typeface="Arial Unicode MS"/>
              </a:rPr>
              <a:t> Detection</a:t>
            </a:r>
            <a:endParaRPr kumimoji="0" lang="en-US" sz="2400" b="0" i="0" u="none" strike="noStrike" kern="1200" cap="none" spc="0" normalizeH="0" baseline="0" noProof="0" dirty="0">
              <a:ln>
                <a:noFill/>
              </a:ln>
              <a:solidFill>
                <a:prstClr val="black"/>
              </a:solidFill>
              <a:effectLst/>
              <a:uLnTx/>
              <a:uFillTx/>
              <a:latin typeface="Arial"/>
              <a:ea typeface="Arial Unicode MS"/>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6811" y="962825"/>
            <a:ext cx="4441867" cy="2133738"/>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3619329240"/>
              </p:ext>
            </p:extLst>
          </p:nvPr>
        </p:nvGraphicFramePr>
        <p:xfrm>
          <a:off x="7236823" y="962825"/>
          <a:ext cx="4376057" cy="2133738"/>
        </p:xfrm>
        <a:graphic>
          <a:graphicData uri="http://schemas.openxmlformats.org/drawingml/2006/table">
            <a:tbl>
              <a:tblPr firstRow="1" bandRow="1">
                <a:solidFill>
                  <a:schemeClr val="tx1"/>
                </a:solidFill>
                <a:tableStyleId>{5C22544A-7EE6-4342-B048-85BDC9FD1C3A}</a:tableStyleId>
              </a:tblPr>
              <a:tblGrid>
                <a:gridCol w="4376057">
                  <a:extLst>
                    <a:ext uri="{9D8B030D-6E8A-4147-A177-3AD203B41FA5}">
                      <a16:colId xmlns:a16="http://schemas.microsoft.com/office/drawing/2014/main" val="4017610853"/>
                    </a:ext>
                  </a:extLst>
                </a:gridCol>
              </a:tblGrid>
              <a:tr h="2133738">
                <a:tc>
                  <a:txBody>
                    <a:bodyPr/>
                    <a:lstStyle/>
                    <a:p>
                      <a:r>
                        <a:rPr lang="en-US" sz="1400" b="1" i="0" kern="1200" dirty="0" smtClean="0">
                          <a:solidFill>
                            <a:srgbClr val="00FF00"/>
                          </a:solidFill>
                          <a:effectLst/>
                          <a:latin typeface="+mn-lt"/>
                          <a:ea typeface="+mn-ea"/>
                          <a:cs typeface="+mn-cs"/>
                        </a:rPr>
                        <a:t>A wide range of techniques are available for extracting the</a:t>
                      </a:r>
                      <a:r>
                        <a:rPr lang="en-US" sz="1400" b="1" i="0" kern="1200" baseline="0" dirty="0" smtClean="0">
                          <a:solidFill>
                            <a:srgbClr val="00FF00"/>
                          </a:solidFill>
                          <a:effectLst/>
                          <a:latin typeface="+mn-lt"/>
                          <a:ea typeface="+mn-ea"/>
                          <a:cs typeface="+mn-cs"/>
                        </a:rPr>
                        <a:t> </a:t>
                      </a:r>
                      <a:r>
                        <a:rPr lang="en-US" sz="1400" b="1" i="0" kern="1200" dirty="0" smtClean="0">
                          <a:solidFill>
                            <a:srgbClr val="00FF00"/>
                          </a:solidFill>
                          <a:effectLst/>
                          <a:latin typeface="+mn-lt"/>
                          <a:ea typeface="+mn-ea"/>
                          <a:cs typeface="+mn-cs"/>
                        </a:rPr>
                        <a:t>face and mouth region, such as template matching and</a:t>
                      </a:r>
                      <a:r>
                        <a:rPr lang="en-US" sz="1400" b="1" i="0" kern="1200" baseline="0" dirty="0" smtClean="0">
                          <a:solidFill>
                            <a:srgbClr val="00FF00"/>
                          </a:solidFill>
                          <a:effectLst/>
                          <a:latin typeface="+mn-lt"/>
                          <a:ea typeface="+mn-ea"/>
                          <a:cs typeface="+mn-cs"/>
                        </a:rPr>
                        <a:t> </a:t>
                      </a:r>
                      <a:r>
                        <a:rPr lang="en-US" sz="1400" b="1" i="0" kern="1200" dirty="0" smtClean="0">
                          <a:solidFill>
                            <a:srgbClr val="00FF00"/>
                          </a:solidFill>
                          <a:effectLst/>
                          <a:latin typeface="+mn-lt"/>
                          <a:ea typeface="+mn-ea"/>
                          <a:cs typeface="+mn-cs"/>
                        </a:rPr>
                        <a:t>motion detection.</a:t>
                      </a:r>
                      <a:r>
                        <a:rPr lang="en-US" sz="1400" b="1" dirty="0" smtClean="0">
                          <a:solidFill>
                            <a:srgbClr val="00FF00"/>
                          </a:solidFill>
                        </a:rPr>
                        <a:t> Here first detect</a:t>
                      </a:r>
                      <a:r>
                        <a:rPr lang="en-US" sz="1400" b="1" baseline="0" dirty="0" smtClean="0">
                          <a:solidFill>
                            <a:srgbClr val="00FF00"/>
                          </a:solidFill>
                        </a:rPr>
                        <a:t> a mouth and split it into two part because lip always in lower part of the mouth and also a reason to avoid </a:t>
                      </a:r>
                      <a:r>
                        <a:rPr lang="en-US" sz="1400" b="1" i="0" kern="1200" dirty="0" smtClean="0">
                          <a:solidFill>
                            <a:srgbClr val="00FF00"/>
                          </a:solidFill>
                          <a:effectLst/>
                          <a:latin typeface="+mn-lt"/>
                          <a:ea typeface="+mn-ea"/>
                          <a:cs typeface="+mn-cs"/>
                        </a:rPr>
                        <a:t>the risk of false detection that can arise</a:t>
                      </a:r>
                      <a:r>
                        <a:rPr lang="en-US" sz="1400" b="1" i="0" kern="1200" baseline="0" dirty="0" smtClean="0">
                          <a:solidFill>
                            <a:srgbClr val="00FF00"/>
                          </a:solidFill>
                          <a:effectLst/>
                          <a:latin typeface="+mn-lt"/>
                          <a:ea typeface="+mn-ea"/>
                          <a:cs typeface="+mn-cs"/>
                        </a:rPr>
                        <a:t> </a:t>
                      </a:r>
                      <a:r>
                        <a:rPr lang="en-US" sz="1400" b="1" i="0" kern="1200" dirty="0" smtClean="0">
                          <a:solidFill>
                            <a:srgbClr val="00FF00"/>
                          </a:solidFill>
                          <a:effectLst/>
                          <a:latin typeface="+mn-lt"/>
                          <a:ea typeface="+mn-ea"/>
                          <a:cs typeface="+mn-cs"/>
                        </a:rPr>
                        <a:t>from the inadvertent classification of an eye as a mouth</a:t>
                      </a:r>
                      <a:r>
                        <a:rPr lang="en-US" sz="1400" b="1" dirty="0" smtClean="0">
                          <a:solidFill>
                            <a:srgbClr val="00FF00"/>
                          </a:solidFill>
                        </a:rPr>
                        <a:t> .</a:t>
                      </a:r>
                      <a:endParaRPr lang="en-US" b="1" dirty="0">
                        <a:solidFill>
                          <a:srgbClr val="00FF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523001606"/>
                  </a:ext>
                </a:extLst>
              </a:tr>
            </a:tbl>
          </a:graphicData>
        </a:graphic>
      </p:graphicFrame>
      <p:sp>
        <p:nvSpPr>
          <p:cNvPr id="11" name="TextBox 10">
            <a:extLst>
              <a:ext uri="{FF2B5EF4-FFF2-40B4-BE49-F238E27FC236}">
                <a16:creationId xmlns:a16="http://schemas.microsoft.com/office/drawing/2014/main" id="{C3406489-5597-43A4-B42F-CCC9FE8B833A}"/>
              </a:ext>
            </a:extLst>
          </p:cNvPr>
          <p:cNvSpPr txBox="1"/>
          <p:nvPr/>
        </p:nvSpPr>
        <p:spPr>
          <a:xfrm>
            <a:off x="3660068" y="3277421"/>
            <a:ext cx="5808784" cy="369332"/>
          </a:xfrm>
          <a:prstGeom prst="rect">
            <a:avLst/>
          </a:prstGeom>
          <a:solidFill>
            <a:srgbClr val="00FF00"/>
          </a:solidFill>
        </p:spPr>
        <p:txBody>
          <a:bodyPr wrap="square" lIns="36000" tIns="0" rIns="36000" bIns="0" rtlCol="0">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lang="en-US" sz="2400" dirty="0" smtClean="0">
                <a:solidFill>
                  <a:prstClr val="black"/>
                </a:solidFill>
                <a:latin typeface="Arial"/>
                <a:ea typeface="Arial Unicode MS"/>
              </a:rPr>
              <a:t>Lip Geometry feature extraction</a:t>
            </a:r>
            <a:endParaRPr kumimoji="0" lang="en-US" sz="2400" b="0" i="0" u="none" strike="noStrike" kern="1200" cap="none" spc="0" normalizeH="0" baseline="0" noProof="0" dirty="0">
              <a:ln>
                <a:noFill/>
              </a:ln>
              <a:solidFill>
                <a:prstClr val="black"/>
              </a:solidFill>
              <a:effectLst/>
              <a:uLnTx/>
              <a:uFillTx/>
              <a:latin typeface="Arial"/>
              <a:ea typeface="Arial Unicode MS"/>
            </a:endParaRP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6811" y="3950721"/>
            <a:ext cx="4572000" cy="2314597"/>
          </a:xfrm>
          <a:prstGeom prst="rect">
            <a:avLst/>
          </a:prstGeom>
        </p:spPr>
      </p:pic>
      <p:graphicFrame>
        <p:nvGraphicFramePr>
          <p:cNvPr id="13" name="Table 12"/>
          <p:cNvGraphicFramePr>
            <a:graphicFrameLocks noGrp="1"/>
          </p:cNvGraphicFramePr>
          <p:nvPr>
            <p:extLst>
              <p:ext uri="{D42A27DB-BD31-4B8C-83A1-F6EECF244321}">
                <p14:modId xmlns:p14="http://schemas.microsoft.com/office/powerpoint/2010/main" val="429059842"/>
              </p:ext>
            </p:extLst>
          </p:nvPr>
        </p:nvGraphicFramePr>
        <p:xfrm>
          <a:off x="7236823" y="3950721"/>
          <a:ext cx="4376057" cy="2225040"/>
        </p:xfrm>
        <a:graphic>
          <a:graphicData uri="http://schemas.openxmlformats.org/drawingml/2006/table">
            <a:tbl>
              <a:tblPr firstRow="1" bandRow="1">
                <a:solidFill>
                  <a:schemeClr val="tx1"/>
                </a:solidFill>
                <a:tableStyleId>{5C22544A-7EE6-4342-B048-85BDC9FD1C3A}</a:tableStyleId>
              </a:tblPr>
              <a:tblGrid>
                <a:gridCol w="4376057">
                  <a:extLst>
                    <a:ext uri="{9D8B030D-6E8A-4147-A177-3AD203B41FA5}">
                      <a16:colId xmlns:a16="http://schemas.microsoft.com/office/drawing/2014/main" val="4017610853"/>
                    </a:ext>
                  </a:extLst>
                </a:gridCol>
              </a:tblGrid>
              <a:tr h="2133738">
                <a:tc>
                  <a:txBody>
                    <a:bodyPr/>
                    <a:lstStyle/>
                    <a:p>
                      <a:r>
                        <a:rPr lang="en-US" sz="1400" b="1" i="0" kern="1200" dirty="0" smtClean="0">
                          <a:solidFill>
                            <a:srgbClr val="00FF00"/>
                          </a:solidFill>
                          <a:effectLst/>
                          <a:latin typeface="+mn-lt"/>
                          <a:ea typeface="+mn-ea"/>
                          <a:cs typeface="+mn-cs"/>
                        </a:rPr>
                        <a:t>The segmented image containing the lip region is then</a:t>
                      </a:r>
                      <a:r>
                        <a:rPr lang="en-US" sz="1400" b="1" i="0" kern="1200" baseline="0" dirty="0" smtClean="0">
                          <a:solidFill>
                            <a:srgbClr val="00FF00"/>
                          </a:solidFill>
                          <a:effectLst/>
                          <a:latin typeface="+mn-lt"/>
                          <a:ea typeface="+mn-ea"/>
                          <a:cs typeface="+mn-cs"/>
                        </a:rPr>
                        <a:t> </a:t>
                      </a:r>
                      <a:r>
                        <a:rPr lang="en-US" sz="1400" b="1" i="0" kern="1200" dirty="0" smtClean="0">
                          <a:solidFill>
                            <a:srgbClr val="00FF00"/>
                          </a:solidFill>
                          <a:effectLst/>
                          <a:latin typeface="+mn-lt"/>
                          <a:ea typeface="+mn-ea"/>
                          <a:cs typeface="+mn-cs"/>
                        </a:rPr>
                        <a:t>converted to a binary format and contour extraction using</a:t>
                      </a:r>
                      <a:r>
                        <a:rPr lang="en-US" sz="1400" b="1" i="0" kern="1200" baseline="0" dirty="0" smtClean="0">
                          <a:solidFill>
                            <a:srgbClr val="00FF00"/>
                          </a:solidFill>
                          <a:effectLst/>
                          <a:latin typeface="+mn-lt"/>
                          <a:ea typeface="+mn-ea"/>
                          <a:cs typeface="+mn-cs"/>
                        </a:rPr>
                        <a:t> </a:t>
                      </a:r>
                      <a:r>
                        <a:rPr lang="en-US" sz="1400" b="1" i="0" kern="1200" dirty="0" smtClean="0">
                          <a:solidFill>
                            <a:srgbClr val="00FF00"/>
                          </a:solidFill>
                          <a:effectLst/>
                          <a:latin typeface="+mn-lt"/>
                          <a:ea typeface="+mn-ea"/>
                          <a:cs typeface="+mn-cs"/>
                        </a:rPr>
                        <a:t>border following is applied.</a:t>
                      </a:r>
                      <a:r>
                        <a:rPr lang="en-US" sz="1400" b="1" i="0" kern="1200" baseline="0" dirty="0" smtClean="0">
                          <a:solidFill>
                            <a:srgbClr val="00FF00"/>
                          </a:solidFill>
                          <a:effectLst/>
                          <a:latin typeface="+mn-lt"/>
                          <a:ea typeface="+mn-ea"/>
                          <a:cs typeface="+mn-cs"/>
                        </a:rPr>
                        <a:t> </a:t>
                      </a:r>
                      <a:r>
                        <a:rPr lang="en-US" sz="1400" b="1" i="0" kern="1200" dirty="0" smtClean="0">
                          <a:solidFill>
                            <a:srgbClr val="00FF00"/>
                          </a:solidFill>
                          <a:effectLst/>
                          <a:latin typeface="+mn-lt"/>
                          <a:ea typeface="+mn-ea"/>
                          <a:cs typeface="+mn-cs"/>
                        </a:rPr>
                        <a:t>When they</a:t>
                      </a:r>
                      <a:r>
                        <a:rPr lang="en-US" sz="1400" b="1" i="0" kern="1200" baseline="0" dirty="0" smtClean="0">
                          <a:solidFill>
                            <a:srgbClr val="00FF00"/>
                          </a:solidFill>
                          <a:effectLst/>
                          <a:latin typeface="+mn-lt"/>
                          <a:ea typeface="+mn-ea"/>
                          <a:cs typeface="+mn-cs"/>
                        </a:rPr>
                        <a:t> wanted</a:t>
                      </a:r>
                      <a:r>
                        <a:rPr lang="en-US" sz="1400" b="1" i="0" kern="1200" dirty="0" smtClean="0">
                          <a:solidFill>
                            <a:srgbClr val="00FF00"/>
                          </a:solidFill>
                          <a:effectLst/>
                          <a:latin typeface="+mn-lt"/>
                          <a:ea typeface="+mn-ea"/>
                          <a:cs typeface="+mn-cs"/>
                        </a:rPr>
                        <a:t> to represent the binary part into graph then that</a:t>
                      </a:r>
                      <a:r>
                        <a:rPr lang="en-US" sz="1400" b="1" i="0" kern="1200" baseline="0" dirty="0" smtClean="0">
                          <a:solidFill>
                            <a:srgbClr val="00FF00"/>
                          </a:solidFill>
                          <a:effectLst/>
                          <a:latin typeface="+mn-lt"/>
                          <a:ea typeface="+mn-ea"/>
                          <a:cs typeface="+mn-cs"/>
                        </a:rPr>
                        <a:t> will be a poor representation because there will be a polyline without many intercepting portion to join all intercept and make a largest shape need to apply convex hull process.</a:t>
                      </a:r>
                      <a:r>
                        <a:rPr lang="en-US" sz="1400" b="1" dirty="0" smtClean="0">
                          <a:solidFill>
                            <a:srgbClr val="00FF00"/>
                          </a:solidFill>
                        </a:rPr>
                        <a:t/>
                      </a:r>
                      <a:br>
                        <a:rPr lang="en-US" sz="1400" b="1" dirty="0" smtClean="0">
                          <a:solidFill>
                            <a:srgbClr val="00FF00"/>
                          </a:solidFill>
                        </a:rPr>
                      </a:br>
                      <a:endParaRPr lang="en-US" sz="1400" b="1" dirty="0">
                        <a:solidFill>
                          <a:srgbClr val="00FF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523001606"/>
                  </a:ext>
                </a:extLst>
              </a:tr>
            </a:tbl>
          </a:graphicData>
        </a:graphic>
      </p:graphicFrame>
    </p:spTree>
    <p:extLst>
      <p:ext uri="{BB962C8B-B14F-4D97-AF65-F5344CB8AC3E}">
        <p14:creationId xmlns:p14="http://schemas.microsoft.com/office/powerpoint/2010/main" val="15311934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srcRect l="73694"/>
          <a:stretch/>
        </p:blipFill>
        <p:spPr>
          <a:xfrm>
            <a:off x="-39189" y="0"/>
            <a:ext cx="2286000" cy="685603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8330" y="318621"/>
            <a:ext cx="3853543" cy="2334718"/>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820590085"/>
              </p:ext>
            </p:extLst>
          </p:nvPr>
        </p:nvGraphicFramePr>
        <p:xfrm>
          <a:off x="7210697" y="775821"/>
          <a:ext cx="4284617" cy="974601"/>
        </p:xfrm>
        <a:graphic>
          <a:graphicData uri="http://schemas.openxmlformats.org/drawingml/2006/table">
            <a:tbl>
              <a:tblPr firstRow="1" bandRow="1">
                <a:solidFill>
                  <a:schemeClr val="tx1"/>
                </a:solidFill>
                <a:tableStyleId>{5C22544A-7EE6-4342-B048-85BDC9FD1C3A}</a:tableStyleId>
              </a:tblPr>
              <a:tblGrid>
                <a:gridCol w="4284617">
                  <a:extLst>
                    <a:ext uri="{9D8B030D-6E8A-4147-A177-3AD203B41FA5}">
                      <a16:colId xmlns:a16="http://schemas.microsoft.com/office/drawing/2014/main" val="4017610853"/>
                    </a:ext>
                  </a:extLst>
                </a:gridCol>
              </a:tblGrid>
              <a:tr h="974601">
                <a:tc>
                  <a:txBody>
                    <a:bodyPr/>
                    <a:lstStyle/>
                    <a:p>
                      <a:r>
                        <a:rPr lang="en-US" sz="1600" b="1" dirty="0" smtClean="0">
                          <a:solidFill>
                            <a:srgbClr val="00FF00"/>
                          </a:solidFill>
                        </a:rPr>
                        <a:t>With</a:t>
                      </a:r>
                      <a:r>
                        <a:rPr lang="en-US" sz="1600" b="1" baseline="0" dirty="0" smtClean="0">
                          <a:solidFill>
                            <a:srgbClr val="00FF00"/>
                          </a:solidFill>
                        </a:rPr>
                        <a:t> applying border following and convex hull they have found a proper shape of a lip </a:t>
                      </a:r>
                      <a:endParaRPr lang="en-US" sz="1600" b="1" dirty="0">
                        <a:solidFill>
                          <a:srgbClr val="00FF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523001606"/>
                  </a:ext>
                </a:extLst>
              </a:tr>
            </a:tbl>
          </a:graphicData>
        </a:graphic>
      </p:graphicFrame>
      <p:sp>
        <p:nvSpPr>
          <p:cNvPr id="10" name="TextBox 9">
            <a:extLst>
              <a:ext uri="{FF2B5EF4-FFF2-40B4-BE49-F238E27FC236}">
                <a16:creationId xmlns:a16="http://schemas.microsoft.com/office/drawing/2014/main" id="{C3406489-5597-43A4-B42F-CCC9FE8B833A}"/>
              </a:ext>
            </a:extLst>
          </p:cNvPr>
          <p:cNvSpPr txBox="1"/>
          <p:nvPr/>
        </p:nvSpPr>
        <p:spPr>
          <a:xfrm>
            <a:off x="4130331" y="2935576"/>
            <a:ext cx="5808784" cy="369332"/>
          </a:xfrm>
          <a:prstGeom prst="rect">
            <a:avLst/>
          </a:prstGeom>
          <a:solidFill>
            <a:srgbClr val="00FF00"/>
          </a:solidFill>
        </p:spPr>
        <p:txBody>
          <a:bodyPr wrap="square" lIns="36000" tIns="0" rIns="36000" bIns="0" rtlCol="0">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lang="en-US" sz="2400" dirty="0" smtClean="0">
                <a:solidFill>
                  <a:prstClr val="black"/>
                </a:solidFill>
                <a:latin typeface="Arial"/>
                <a:ea typeface="Arial Unicode MS"/>
              </a:rPr>
              <a:t>Comparison with state of the art</a:t>
            </a:r>
            <a:endParaRPr kumimoji="0" lang="en-US" sz="2400" b="0" i="0" u="none" strike="noStrike" kern="1200" cap="none" spc="0" normalizeH="0" baseline="0" noProof="0" dirty="0">
              <a:ln>
                <a:noFill/>
              </a:ln>
              <a:solidFill>
                <a:prstClr val="black"/>
              </a:solidFill>
              <a:effectLst/>
              <a:uLnTx/>
              <a:uFillTx/>
              <a:latin typeface="Arial"/>
              <a:ea typeface="Arial Unicode MS"/>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5771" y="3597112"/>
            <a:ext cx="4026102" cy="2972099"/>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365162814"/>
              </p:ext>
            </p:extLst>
          </p:nvPr>
        </p:nvGraphicFramePr>
        <p:xfrm>
          <a:off x="7210697" y="3710256"/>
          <a:ext cx="4376057" cy="2545080"/>
        </p:xfrm>
        <a:graphic>
          <a:graphicData uri="http://schemas.openxmlformats.org/drawingml/2006/table">
            <a:tbl>
              <a:tblPr firstRow="1" bandRow="1">
                <a:solidFill>
                  <a:schemeClr val="tx1"/>
                </a:solidFill>
                <a:tableStyleId>{5C22544A-7EE6-4342-B048-85BDC9FD1C3A}</a:tableStyleId>
              </a:tblPr>
              <a:tblGrid>
                <a:gridCol w="4376057">
                  <a:extLst>
                    <a:ext uri="{9D8B030D-6E8A-4147-A177-3AD203B41FA5}">
                      <a16:colId xmlns:a16="http://schemas.microsoft.com/office/drawing/2014/main" val="4017610853"/>
                    </a:ext>
                  </a:extLst>
                </a:gridCol>
              </a:tblGrid>
              <a:tr h="2133738">
                <a:tc>
                  <a:txBody>
                    <a:bodyPr/>
                    <a:lstStyle/>
                    <a:p>
                      <a:r>
                        <a:rPr lang="en-US" sz="1300" b="1" i="0" kern="1200" dirty="0" smtClean="0">
                          <a:solidFill>
                            <a:srgbClr val="00FF00"/>
                          </a:solidFill>
                          <a:effectLst/>
                          <a:latin typeface="+mn-lt"/>
                          <a:ea typeface="+mn-ea"/>
                          <a:cs typeface="+mn-cs"/>
                        </a:rPr>
                        <a:t>In</a:t>
                      </a:r>
                      <a:r>
                        <a:rPr lang="en-US" sz="1300" b="1" i="0" kern="1200" baseline="0" dirty="0" smtClean="0">
                          <a:solidFill>
                            <a:srgbClr val="00FF00"/>
                          </a:solidFill>
                          <a:effectLst/>
                          <a:latin typeface="+mn-lt"/>
                          <a:ea typeface="+mn-ea"/>
                          <a:cs typeface="+mn-cs"/>
                        </a:rPr>
                        <a:t> </a:t>
                      </a:r>
                      <a:r>
                        <a:rPr lang="en-US" sz="1300" b="1" i="0" kern="1200" dirty="0" smtClean="0">
                          <a:solidFill>
                            <a:srgbClr val="00FF00"/>
                          </a:solidFill>
                          <a:effectLst/>
                          <a:latin typeface="+mn-lt"/>
                          <a:ea typeface="+mn-ea"/>
                          <a:cs typeface="+mn-cs"/>
                        </a:rPr>
                        <a:t>Fig. 6 using the</a:t>
                      </a:r>
                      <a:r>
                        <a:rPr lang="en-US" sz="1300" b="1" i="0" kern="1200" baseline="0" dirty="0" smtClean="0">
                          <a:solidFill>
                            <a:srgbClr val="00FF00"/>
                          </a:solidFill>
                          <a:effectLst/>
                          <a:latin typeface="+mn-lt"/>
                          <a:ea typeface="+mn-ea"/>
                          <a:cs typeface="+mn-cs"/>
                        </a:rPr>
                        <a:t> </a:t>
                      </a:r>
                      <a:r>
                        <a:rPr lang="en-US" sz="1300" b="1" i="0" kern="1200" dirty="0" smtClean="0">
                          <a:solidFill>
                            <a:srgbClr val="00FF00"/>
                          </a:solidFill>
                          <a:effectLst/>
                          <a:latin typeface="+mn-lt"/>
                          <a:ea typeface="+mn-ea"/>
                          <a:cs typeface="+mn-cs"/>
                        </a:rPr>
                        <a:t>binary lip image as input,</a:t>
                      </a:r>
                      <a:r>
                        <a:rPr lang="en-US" sz="1300" b="1" i="0" kern="1200" baseline="0" dirty="0" smtClean="0">
                          <a:solidFill>
                            <a:srgbClr val="00FF00"/>
                          </a:solidFill>
                          <a:effectLst/>
                          <a:latin typeface="+mn-lt"/>
                          <a:ea typeface="+mn-ea"/>
                          <a:cs typeface="+mn-cs"/>
                        </a:rPr>
                        <a:t> i</a:t>
                      </a:r>
                      <a:r>
                        <a:rPr lang="en-US" sz="1300" b="1" i="0" kern="1200" dirty="0" smtClean="0">
                          <a:solidFill>
                            <a:srgbClr val="00FF00"/>
                          </a:solidFill>
                          <a:effectLst/>
                          <a:latin typeface="+mn-lt"/>
                          <a:ea typeface="+mn-ea"/>
                          <a:cs typeface="+mn-cs"/>
                        </a:rPr>
                        <a:t>t shows that the</a:t>
                      </a:r>
                      <a:r>
                        <a:rPr lang="en-US" sz="1300" b="1" i="0" kern="1200" baseline="0" dirty="0" smtClean="0">
                          <a:solidFill>
                            <a:srgbClr val="00FF00"/>
                          </a:solidFill>
                          <a:effectLst/>
                          <a:latin typeface="+mn-lt"/>
                          <a:ea typeface="+mn-ea"/>
                          <a:cs typeface="+mn-cs"/>
                        </a:rPr>
                        <a:t> </a:t>
                      </a:r>
                      <a:r>
                        <a:rPr lang="en-US" sz="1300" b="1" i="0" kern="1200" dirty="0" smtClean="0">
                          <a:solidFill>
                            <a:srgbClr val="00FF00"/>
                          </a:solidFill>
                          <a:effectLst/>
                          <a:latin typeface="+mn-lt"/>
                          <a:ea typeface="+mn-ea"/>
                          <a:cs typeface="+mn-cs"/>
                        </a:rPr>
                        <a:t>active contour technique was unable to convergence to a</a:t>
                      </a:r>
                      <a:r>
                        <a:rPr lang="en-US" sz="1300" b="1" i="0" kern="1200" baseline="0" dirty="0" smtClean="0">
                          <a:solidFill>
                            <a:srgbClr val="00FF00"/>
                          </a:solidFill>
                          <a:effectLst/>
                          <a:latin typeface="+mn-lt"/>
                          <a:ea typeface="+mn-ea"/>
                          <a:cs typeface="+mn-cs"/>
                        </a:rPr>
                        <a:t> </a:t>
                      </a:r>
                      <a:r>
                        <a:rPr lang="en-US" sz="1300" b="1" i="0" kern="1200" dirty="0" smtClean="0">
                          <a:solidFill>
                            <a:srgbClr val="00FF00"/>
                          </a:solidFill>
                          <a:effectLst/>
                          <a:latin typeface="+mn-lt"/>
                          <a:ea typeface="+mn-ea"/>
                          <a:cs typeface="+mn-cs"/>
                        </a:rPr>
                        <a:t>suitable lip shape</a:t>
                      </a:r>
                      <a:r>
                        <a:rPr lang="en-US" sz="1300" b="1" i="0" kern="1200" baseline="0" dirty="0" smtClean="0">
                          <a:solidFill>
                            <a:srgbClr val="00FF00"/>
                          </a:solidFill>
                          <a:effectLst/>
                          <a:latin typeface="+mn-lt"/>
                          <a:ea typeface="+mn-ea"/>
                          <a:cs typeface="+mn-cs"/>
                        </a:rPr>
                        <a:t> </a:t>
                      </a:r>
                      <a:r>
                        <a:rPr lang="en-US" sz="1300" b="1" i="0" kern="1200" dirty="0" smtClean="0">
                          <a:solidFill>
                            <a:srgbClr val="00FF00"/>
                          </a:solidFill>
                          <a:effectLst/>
                          <a:latin typeface="+mn-lt"/>
                          <a:ea typeface="+mn-ea"/>
                          <a:cs typeface="+mn-cs"/>
                        </a:rPr>
                        <a:t>despite using a wide range of parameters. The failure to converge is due to the external energy</a:t>
                      </a:r>
                      <a:r>
                        <a:rPr lang="en-US" sz="1300" b="1" i="0" kern="1200" baseline="0" dirty="0" smtClean="0">
                          <a:solidFill>
                            <a:srgbClr val="00FF00"/>
                          </a:solidFill>
                          <a:effectLst/>
                          <a:latin typeface="+mn-lt"/>
                          <a:ea typeface="+mn-ea"/>
                          <a:cs typeface="+mn-cs"/>
                        </a:rPr>
                        <a:t> </a:t>
                      </a:r>
                      <a:r>
                        <a:rPr lang="en-US" sz="1300" b="1" i="0" kern="1200" dirty="0" smtClean="0">
                          <a:solidFill>
                            <a:srgbClr val="00FF00"/>
                          </a:solidFill>
                          <a:effectLst/>
                          <a:latin typeface="+mn-lt"/>
                          <a:ea typeface="+mn-ea"/>
                          <a:cs typeface="+mn-cs"/>
                        </a:rPr>
                        <a:t>generated not being clearly confined within the region of</a:t>
                      </a:r>
                      <a:r>
                        <a:rPr lang="en-US" sz="1300" b="1" i="0" kern="1200" baseline="0" dirty="0" smtClean="0">
                          <a:solidFill>
                            <a:srgbClr val="00FF00"/>
                          </a:solidFill>
                          <a:effectLst/>
                          <a:latin typeface="+mn-lt"/>
                          <a:ea typeface="+mn-ea"/>
                          <a:cs typeface="+mn-cs"/>
                        </a:rPr>
                        <a:t> </a:t>
                      </a:r>
                      <a:r>
                        <a:rPr lang="en-US" sz="1300" b="1" i="0" kern="1200" dirty="0" smtClean="0">
                          <a:solidFill>
                            <a:srgbClr val="00FF00"/>
                          </a:solidFill>
                          <a:effectLst/>
                          <a:latin typeface="+mn-lt"/>
                          <a:ea typeface="+mn-ea"/>
                          <a:cs typeface="+mn-cs"/>
                        </a:rPr>
                        <a:t>the mouth. A further drawback of the active contour</a:t>
                      </a:r>
                      <a:br>
                        <a:rPr lang="en-US" sz="1300" b="1" i="0" kern="1200" dirty="0" smtClean="0">
                          <a:solidFill>
                            <a:srgbClr val="00FF00"/>
                          </a:solidFill>
                          <a:effectLst/>
                          <a:latin typeface="+mn-lt"/>
                          <a:ea typeface="+mn-ea"/>
                          <a:cs typeface="+mn-cs"/>
                        </a:rPr>
                      </a:br>
                      <a:r>
                        <a:rPr lang="en-US" sz="1300" b="1" i="0" kern="1200" dirty="0" smtClean="0">
                          <a:solidFill>
                            <a:srgbClr val="00FF00"/>
                          </a:solidFill>
                          <a:effectLst/>
                          <a:latin typeface="+mn-lt"/>
                          <a:ea typeface="+mn-ea"/>
                          <a:cs typeface="+mn-cs"/>
                        </a:rPr>
                        <a:t>method is the time it takes to convergence compared to the</a:t>
                      </a:r>
                      <a:r>
                        <a:rPr lang="en-US" sz="1300" b="1" i="0" kern="1200" baseline="0" dirty="0" smtClean="0">
                          <a:solidFill>
                            <a:srgbClr val="00FF00"/>
                          </a:solidFill>
                          <a:effectLst/>
                          <a:latin typeface="+mn-lt"/>
                          <a:ea typeface="+mn-ea"/>
                          <a:cs typeface="+mn-cs"/>
                        </a:rPr>
                        <a:t> </a:t>
                      </a:r>
                      <a:r>
                        <a:rPr lang="en-US" sz="1300" b="1" i="0" kern="1200" dirty="0" smtClean="0">
                          <a:solidFill>
                            <a:srgbClr val="00FF00"/>
                          </a:solidFill>
                          <a:effectLst/>
                          <a:latin typeface="+mn-lt"/>
                          <a:ea typeface="+mn-ea"/>
                          <a:cs typeface="+mn-cs"/>
                        </a:rPr>
                        <a:t>convex hull approach and the fact that the termination of</a:t>
                      </a:r>
                      <a:r>
                        <a:rPr lang="en-US" sz="1300" b="1" i="0" kern="1200" baseline="0" dirty="0" smtClean="0">
                          <a:solidFill>
                            <a:srgbClr val="00FF00"/>
                          </a:solidFill>
                          <a:effectLst/>
                          <a:latin typeface="+mn-lt"/>
                          <a:ea typeface="+mn-ea"/>
                          <a:cs typeface="+mn-cs"/>
                        </a:rPr>
                        <a:t> </a:t>
                      </a:r>
                      <a:r>
                        <a:rPr lang="en-US" sz="1300" b="1" i="0" kern="1200" dirty="0" smtClean="0">
                          <a:solidFill>
                            <a:srgbClr val="00FF00"/>
                          </a:solidFill>
                          <a:effectLst/>
                          <a:latin typeface="+mn-lt"/>
                          <a:ea typeface="+mn-ea"/>
                          <a:cs typeface="+mn-cs"/>
                        </a:rPr>
                        <a:t>the algorithm is highly dependent on the criteria set during</a:t>
                      </a:r>
                      <a:r>
                        <a:rPr lang="en-US" sz="1300" b="1" i="0" kern="1200" baseline="0" dirty="0" smtClean="0">
                          <a:solidFill>
                            <a:srgbClr val="00FF00"/>
                          </a:solidFill>
                          <a:effectLst/>
                          <a:latin typeface="+mn-lt"/>
                          <a:ea typeface="+mn-ea"/>
                          <a:cs typeface="+mn-cs"/>
                        </a:rPr>
                        <a:t> </a:t>
                      </a:r>
                      <a:r>
                        <a:rPr lang="en-US" sz="1300" b="1" i="0" kern="1200" dirty="0" smtClean="0">
                          <a:solidFill>
                            <a:srgbClr val="00FF00"/>
                          </a:solidFill>
                          <a:effectLst/>
                          <a:latin typeface="+mn-lt"/>
                          <a:ea typeface="+mn-ea"/>
                          <a:cs typeface="+mn-cs"/>
                        </a:rPr>
                        <a:t>evaluation.</a:t>
                      </a:r>
                      <a:r>
                        <a:rPr lang="en-US" sz="1300" b="1" dirty="0" smtClean="0">
                          <a:solidFill>
                            <a:srgbClr val="00FF00"/>
                          </a:solidFill>
                        </a:rPr>
                        <a:t> </a:t>
                      </a:r>
                      <a:r>
                        <a:rPr lang="en-US" sz="1400" dirty="0" smtClean="0"/>
                        <a:t/>
                      </a:r>
                      <a:br>
                        <a:rPr lang="en-US" sz="1400" dirty="0" smtClean="0"/>
                      </a:br>
                      <a:endParaRPr lang="en-US" b="1" dirty="0">
                        <a:solidFill>
                          <a:srgbClr val="00FF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523001606"/>
                  </a:ext>
                </a:extLst>
              </a:tr>
            </a:tbl>
          </a:graphicData>
        </a:graphic>
      </p:graphicFrame>
    </p:spTree>
    <p:extLst>
      <p:ext uri="{BB962C8B-B14F-4D97-AF65-F5344CB8AC3E}">
        <p14:creationId xmlns:p14="http://schemas.microsoft.com/office/powerpoint/2010/main" val="23467620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5" name="Graphic 4">
            <a:extLst>
              <a:ext uri="{FF2B5EF4-FFF2-40B4-BE49-F238E27FC236}">
                <a16:creationId xmlns:a16="http://schemas.microsoft.com/office/drawing/2014/main" id="{A108AA84-AC61-48B6-B660-8D2FBDF61916}"/>
              </a:ext>
            </a:extLst>
          </p:cNvPr>
          <p:cNvSpPr/>
          <p:nvPr/>
        </p:nvSpPr>
        <p:spPr>
          <a:xfrm rot="19505365">
            <a:off x="7177291" y="1098565"/>
            <a:ext cx="4481901" cy="4392262"/>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00FF00">
              <a:alpha val="42000"/>
            </a:srgbClr>
          </a:solidFill>
          <a:ln w="9525" cap="flat">
            <a:solidFill>
              <a:srgbClr val="00FF00">
                <a:alpha val="0"/>
              </a:srgbClr>
            </a:solidFill>
            <a:prstDash val="solid"/>
            <a:miter/>
          </a:ln>
          <a:effectLst>
            <a:glow rad="1905000">
              <a:schemeClr val="accent1">
                <a:alpha val="0"/>
              </a:schemeClr>
            </a:glow>
          </a:effectLst>
        </p:spPr>
        <p:txBody>
          <a:bodyPr rtlCol="0" anchor="ctr"/>
          <a:lstStyle/>
          <a:p>
            <a:endParaRPr lang="en-US"/>
          </a:p>
        </p:txBody>
      </p:sp>
      <p:sp>
        <p:nvSpPr>
          <p:cNvPr id="2" name="TextBox 1"/>
          <p:cNvSpPr txBox="1"/>
          <p:nvPr/>
        </p:nvSpPr>
        <p:spPr>
          <a:xfrm>
            <a:off x="717554" y="444784"/>
            <a:ext cx="6923766" cy="923330"/>
          </a:xfrm>
          <a:prstGeom prst="rect">
            <a:avLst/>
          </a:prstGeom>
          <a:noFill/>
        </p:spPr>
        <p:txBody>
          <a:bodyPr wrap="square" rtlCol="0" anchor="ctr">
            <a:spAutoFit/>
          </a:bodyPr>
          <a:lstStyle/>
          <a:p>
            <a:r>
              <a:rPr lang="en-US" altLang="ko-KR" sz="5400" dirty="0" smtClean="0">
                <a:solidFill>
                  <a:srgbClr val="00FF00"/>
                </a:solidFill>
                <a:cs typeface="Arial" pitchFamily="34" charset="0"/>
              </a:rPr>
              <a:t>Group Members</a:t>
            </a:r>
            <a:endParaRPr lang="ko-KR" altLang="en-US" sz="5400" dirty="0">
              <a:solidFill>
                <a:srgbClr val="00FF00"/>
              </a:solidFill>
              <a:cs typeface="Arial" pitchFamily="34" charset="0"/>
            </a:endParaRPr>
          </a:p>
        </p:txBody>
      </p:sp>
      <p:grpSp>
        <p:nvGrpSpPr>
          <p:cNvPr id="3" name="Group 2"/>
          <p:cNvGrpSpPr/>
          <p:nvPr/>
        </p:nvGrpSpPr>
        <p:grpSpPr>
          <a:xfrm>
            <a:off x="1680768" y="1706975"/>
            <a:ext cx="5960552" cy="4443022"/>
            <a:chOff x="1680768" y="1706975"/>
            <a:chExt cx="5960552" cy="4443022"/>
          </a:xfrm>
        </p:grpSpPr>
        <p:grpSp>
          <p:nvGrpSpPr>
            <p:cNvPr id="4" name="Group 3">
              <a:extLst>
                <a:ext uri="{FF2B5EF4-FFF2-40B4-BE49-F238E27FC236}">
                  <a16:creationId xmlns:a16="http://schemas.microsoft.com/office/drawing/2014/main" id="{37F06B10-F2B9-45AE-BAEE-3A25BDC40F60}"/>
                </a:ext>
              </a:extLst>
            </p:cNvPr>
            <p:cNvGrpSpPr/>
            <p:nvPr/>
          </p:nvGrpSpPr>
          <p:grpSpPr>
            <a:xfrm>
              <a:off x="1680768" y="1706975"/>
              <a:ext cx="5383988" cy="1038089"/>
              <a:chOff x="1848112" y="1575921"/>
              <a:chExt cx="5383988" cy="1038089"/>
            </a:xfrm>
          </p:grpSpPr>
          <p:sp>
            <p:nvSpPr>
              <p:cNvPr id="8" name="TextBox 7"/>
              <p:cNvSpPr txBox="1"/>
              <p:nvPr/>
            </p:nvSpPr>
            <p:spPr>
              <a:xfrm>
                <a:off x="2724408" y="2213900"/>
                <a:ext cx="4507692" cy="400110"/>
              </a:xfrm>
              <a:prstGeom prst="rect">
                <a:avLst/>
              </a:prstGeom>
              <a:noFill/>
            </p:spPr>
            <p:txBody>
              <a:bodyPr wrap="square" rtlCol="0">
                <a:spAutoFit/>
              </a:bodyPr>
              <a:lstStyle/>
              <a:p>
                <a:r>
                  <a:rPr lang="en-US" altLang="ko-KR" sz="2000" dirty="0" smtClean="0">
                    <a:solidFill>
                      <a:schemeClr val="bg1"/>
                    </a:solidFill>
                    <a:cs typeface="Arial" pitchFamily="34" charset="0"/>
                  </a:rPr>
                  <a:t>ID : 1620424042</a:t>
                </a:r>
                <a:endParaRPr lang="en-US" altLang="ko-KR" sz="1200" dirty="0">
                  <a:solidFill>
                    <a:schemeClr val="bg1"/>
                  </a:solidFill>
                  <a:cs typeface="Arial" pitchFamily="34" charset="0"/>
                </a:endParaRPr>
              </a:p>
            </p:txBody>
          </p:sp>
          <p:sp>
            <p:nvSpPr>
              <p:cNvPr id="9" name="TextBox 8"/>
              <p:cNvSpPr txBox="1"/>
              <p:nvPr/>
            </p:nvSpPr>
            <p:spPr>
              <a:xfrm>
                <a:off x="2705936" y="1789403"/>
                <a:ext cx="4507692" cy="507831"/>
              </a:xfrm>
              <a:prstGeom prst="rect">
                <a:avLst/>
              </a:prstGeom>
              <a:noFill/>
            </p:spPr>
            <p:txBody>
              <a:bodyPr wrap="square" lIns="108000" rIns="108000" rtlCol="0">
                <a:spAutoFit/>
              </a:bodyPr>
              <a:lstStyle/>
              <a:p>
                <a:r>
                  <a:rPr lang="en-GB" altLang="ko-KR" sz="2700" b="1" dirty="0" smtClean="0">
                    <a:solidFill>
                      <a:srgbClr val="00FF00"/>
                    </a:solidFill>
                    <a:cs typeface="Arial" pitchFamily="34" charset="0"/>
                  </a:rPr>
                  <a:t>Faria Karim </a:t>
                </a:r>
                <a:r>
                  <a:rPr lang="en-GB" altLang="ko-KR" sz="2700" b="1" dirty="0" err="1" smtClean="0">
                    <a:solidFill>
                      <a:srgbClr val="00FF00"/>
                    </a:solidFill>
                    <a:cs typeface="Arial" pitchFamily="34" charset="0"/>
                  </a:rPr>
                  <a:t>Porna</a:t>
                </a:r>
                <a:endParaRPr lang="ko-KR" altLang="en-US" sz="2700" b="1" dirty="0">
                  <a:solidFill>
                    <a:srgbClr val="00FF00"/>
                  </a:solidFill>
                  <a:cs typeface="Arial" pitchFamily="34" charset="0"/>
                </a:endParaRPr>
              </a:p>
            </p:txBody>
          </p:sp>
          <p:sp>
            <p:nvSpPr>
              <p:cNvPr id="7" name="TextBox 6"/>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rgbClr val="00FF00"/>
                    </a:solidFill>
                    <a:cs typeface="Arial" pitchFamily="34" charset="0"/>
                  </a:rPr>
                  <a:t>01</a:t>
                </a:r>
                <a:endParaRPr lang="ko-KR" altLang="en-US" sz="4400" b="1" dirty="0">
                  <a:solidFill>
                    <a:srgbClr val="00FF00"/>
                  </a:solidFill>
                  <a:cs typeface="Arial" pitchFamily="34" charset="0"/>
                </a:endParaRPr>
              </a:p>
            </p:txBody>
          </p:sp>
        </p:grpSp>
        <p:grpSp>
          <p:nvGrpSpPr>
            <p:cNvPr id="17" name="Group 16">
              <a:extLst>
                <a:ext uri="{FF2B5EF4-FFF2-40B4-BE49-F238E27FC236}">
                  <a16:creationId xmlns:a16="http://schemas.microsoft.com/office/drawing/2014/main" id="{48C572D2-FF82-4F09-A87C-3D3A60EF1C3D}"/>
                </a:ext>
              </a:extLst>
            </p:cNvPr>
            <p:cNvGrpSpPr/>
            <p:nvPr/>
          </p:nvGrpSpPr>
          <p:grpSpPr>
            <a:xfrm>
              <a:off x="1680768" y="2841953"/>
              <a:ext cx="5383988" cy="1038089"/>
              <a:chOff x="1848112" y="1575921"/>
              <a:chExt cx="5383988" cy="1038089"/>
            </a:xfrm>
          </p:grpSpPr>
          <p:sp>
            <p:nvSpPr>
              <p:cNvPr id="18" name="TextBox 17">
                <a:extLst>
                  <a:ext uri="{FF2B5EF4-FFF2-40B4-BE49-F238E27FC236}">
                    <a16:creationId xmlns:a16="http://schemas.microsoft.com/office/drawing/2014/main" id="{4C6F8FA6-DB08-4060-9832-77D337D2BF55}"/>
                  </a:ext>
                </a:extLst>
              </p:cNvPr>
              <p:cNvSpPr txBox="1"/>
              <p:nvPr/>
            </p:nvSpPr>
            <p:spPr>
              <a:xfrm>
                <a:off x="2724408" y="2213900"/>
                <a:ext cx="4507692" cy="400110"/>
              </a:xfrm>
              <a:prstGeom prst="rect">
                <a:avLst/>
              </a:prstGeom>
              <a:noFill/>
            </p:spPr>
            <p:txBody>
              <a:bodyPr wrap="square" rtlCol="0">
                <a:spAutoFit/>
              </a:bodyPr>
              <a:lstStyle/>
              <a:p>
                <a:r>
                  <a:rPr lang="en-US" altLang="ko-KR" sz="2000" dirty="0" smtClean="0">
                    <a:solidFill>
                      <a:schemeClr val="bg1"/>
                    </a:solidFill>
                    <a:cs typeface="Arial" pitchFamily="34" charset="0"/>
                  </a:rPr>
                  <a:t>ID : 1530862642</a:t>
                </a:r>
                <a:endParaRPr lang="en-US" altLang="ko-KR" sz="2000" dirty="0">
                  <a:solidFill>
                    <a:schemeClr val="bg1"/>
                  </a:solidFill>
                  <a:cs typeface="Arial" pitchFamily="34" charset="0"/>
                </a:endParaRPr>
              </a:p>
            </p:txBody>
          </p:sp>
          <p:sp>
            <p:nvSpPr>
              <p:cNvPr id="19" name="TextBox 18">
                <a:extLst>
                  <a:ext uri="{FF2B5EF4-FFF2-40B4-BE49-F238E27FC236}">
                    <a16:creationId xmlns:a16="http://schemas.microsoft.com/office/drawing/2014/main" id="{4FCF8A9D-7E22-4279-8535-9C4F0258D7B9}"/>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err="1" smtClean="0">
                    <a:solidFill>
                      <a:srgbClr val="00FF00"/>
                    </a:solidFill>
                    <a:cs typeface="Arial" pitchFamily="34" charset="0"/>
                  </a:rPr>
                  <a:t>Nazmul</a:t>
                </a:r>
                <a:r>
                  <a:rPr lang="en-US" altLang="ko-KR" sz="2700" b="1" dirty="0" smtClean="0">
                    <a:solidFill>
                      <a:srgbClr val="00FF00"/>
                    </a:solidFill>
                    <a:cs typeface="Arial" pitchFamily="34" charset="0"/>
                  </a:rPr>
                  <a:t> </a:t>
                </a:r>
                <a:r>
                  <a:rPr lang="en-US" altLang="ko-KR" sz="2700" b="1" dirty="0" err="1" smtClean="0">
                    <a:solidFill>
                      <a:srgbClr val="00FF00"/>
                    </a:solidFill>
                    <a:cs typeface="Arial" pitchFamily="34" charset="0"/>
                  </a:rPr>
                  <a:t>Hauqe</a:t>
                </a:r>
                <a:endParaRPr lang="en-US" altLang="ko-KR" sz="2700" b="1" dirty="0">
                  <a:solidFill>
                    <a:srgbClr val="00FF00"/>
                  </a:solidFill>
                  <a:cs typeface="Arial" pitchFamily="34" charset="0"/>
                </a:endParaRPr>
              </a:p>
            </p:txBody>
          </p:sp>
          <p:sp>
            <p:nvSpPr>
              <p:cNvPr id="20" name="TextBox 19">
                <a:extLst>
                  <a:ext uri="{FF2B5EF4-FFF2-40B4-BE49-F238E27FC236}">
                    <a16:creationId xmlns:a16="http://schemas.microsoft.com/office/drawing/2014/main" id="{3E6D74D0-F347-4E58-A9D8-7E9536FAAEC3}"/>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rgbClr val="00FF00"/>
                    </a:solidFill>
                    <a:cs typeface="Arial" pitchFamily="34" charset="0"/>
                  </a:rPr>
                  <a:t>02</a:t>
                </a:r>
                <a:endParaRPr lang="ko-KR" altLang="en-US" sz="4400" b="1" dirty="0">
                  <a:solidFill>
                    <a:srgbClr val="00FF00"/>
                  </a:solidFill>
                  <a:cs typeface="Arial" pitchFamily="34" charset="0"/>
                </a:endParaRPr>
              </a:p>
            </p:txBody>
          </p:sp>
        </p:grpSp>
        <p:grpSp>
          <p:nvGrpSpPr>
            <p:cNvPr id="21" name="Group 20">
              <a:extLst>
                <a:ext uri="{FF2B5EF4-FFF2-40B4-BE49-F238E27FC236}">
                  <a16:creationId xmlns:a16="http://schemas.microsoft.com/office/drawing/2014/main" id="{C66517ED-D341-498B-BF06-476933A43F6B}"/>
                </a:ext>
              </a:extLst>
            </p:cNvPr>
            <p:cNvGrpSpPr/>
            <p:nvPr/>
          </p:nvGrpSpPr>
          <p:grpSpPr>
            <a:xfrm>
              <a:off x="1680768" y="3976931"/>
              <a:ext cx="5960552" cy="1038089"/>
              <a:chOff x="1848112" y="1575921"/>
              <a:chExt cx="5960552" cy="1038089"/>
            </a:xfrm>
          </p:grpSpPr>
          <p:sp>
            <p:nvSpPr>
              <p:cNvPr id="22" name="TextBox 21">
                <a:extLst>
                  <a:ext uri="{FF2B5EF4-FFF2-40B4-BE49-F238E27FC236}">
                    <a16:creationId xmlns:a16="http://schemas.microsoft.com/office/drawing/2014/main" id="{7DDE46A4-1F4F-419B-85C6-1ABD9A677D50}"/>
                  </a:ext>
                </a:extLst>
              </p:cNvPr>
              <p:cNvSpPr txBox="1"/>
              <p:nvPr/>
            </p:nvSpPr>
            <p:spPr>
              <a:xfrm>
                <a:off x="2724408" y="2213900"/>
                <a:ext cx="4507692" cy="400110"/>
              </a:xfrm>
              <a:prstGeom prst="rect">
                <a:avLst/>
              </a:prstGeom>
              <a:noFill/>
            </p:spPr>
            <p:txBody>
              <a:bodyPr wrap="square" rtlCol="0">
                <a:spAutoFit/>
              </a:bodyPr>
              <a:lstStyle/>
              <a:p>
                <a:r>
                  <a:rPr lang="en-US" altLang="ko-KR" sz="2000" dirty="0" smtClean="0">
                    <a:solidFill>
                      <a:schemeClr val="bg1"/>
                    </a:solidFill>
                    <a:cs typeface="Arial" pitchFamily="34" charset="0"/>
                  </a:rPr>
                  <a:t>ID : </a:t>
                </a:r>
                <a:r>
                  <a:rPr lang="en-US" altLang="ko-KR" sz="2000" dirty="0">
                    <a:solidFill>
                      <a:schemeClr val="bg1"/>
                    </a:solidFill>
                    <a:cs typeface="Arial" pitchFamily="34" charset="0"/>
                  </a:rPr>
                  <a:t>1521643042</a:t>
                </a:r>
                <a:r>
                  <a:rPr lang="en-US" altLang="ko-KR" sz="1200" dirty="0" smtClean="0">
                    <a:solidFill>
                      <a:schemeClr val="tx1">
                        <a:lumMod val="75000"/>
                        <a:lumOff val="25000"/>
                      </a:schemeClr>
                    </a:solidFill>
                    <a:ea typeface="FZShuTi" pitchFamily="2" charset="-122"/>
                    <a:cs typeface="Arial" pitchFamily="34" charset="0"/>
                  </a:rPr>
                  <a:t>.</a:t>
                </a:r>
                <a:endParaRPr lang="en-US" altLang="ko-KR"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190EC436-1B46-49D9-A7E4-ADECB5E929DF}"/>
                  </a:ext>
                </a:extLst>
              </p:cNvPr>
              <p:cNvSpPr txBox="1"/>
              <p:nvPr/>
            </p:nvSpPr>
            <p:spPr>
              <a:xfrm>
                <a:off x="2705936" y="1789403"/>
                <a:ext cx="5102728" cy="507831"/>
              </a:xfrm>
              <a:prstGeom prst="rect">
                <a:avLst/>
              </a:prstGeom>
              <a:noFill/>
            </p:spPr>
            <p:txBody>
              <a:bodyPr wrap="square" lIns="108000" rIns="108000" rtlCol="0">
                <a:spAutoFit/>
              </a:bodyPr>
              <a:lstStyle/>
              <a:p>
                <a:r>
                  <a:rPr lang="en-US" altLang="ko-KR" sz="2700" b="1" dirty="0">
                    <a:solidFill>
                      <a:srgbClr val="00FF00"/>
                    </a:solidFill>
                    <a:cs typeface="Arial" pitchFamily="34" charset="0"/>
                  </a:rPr>
                  <a:t>Md. </a:t>
                </a:r>
                <a:r>
                  <a:rPr lang="en-US" altLang="ko-KR" sz="2700" b="1" dirty="0" err="1">
                    <a:solidFill>
                      <a:srgbClr val="00FF00"/>
                    </a:solidFill>
                    <a:cs typeface="Arial" pitchFamily="34" charset="0"/>
                  </a:rPr>
                  <a:t>Sazzad</a:t>
                </a:r>
                <a:r>
                  <a:rPr lang="en-US" altLang="ko-KR" sz="2700" b="1" dirty="0">
                    <a:solidFill>
                      <a:srgbClr val="00FF00"/>
                    </a:solidFill>
                    <a:cs typeface="Arial" pitchFamily="34" charset="0"/>
                  </a:rPr>
                  <a:t> Hossain </a:t>
                </a:r>
                <a:r>
                  <a:rPr lang="en-US" altLang="ko-KR" sz="2700" b="1" dirty="0" err="1">
                    <a:solidFill>
                      <a:srgbClr val="00FF00"/>
                    </a:solidFill>
                    <a:cs typeface="Arial" pitchFamily="34" charset="0"/>
                  </a:rPr>
                  <a:t>Bhuiyan</a:t>
                </a:r>
                <a:endParaRPr lang="ko-KR" altLang="en-US" sz="2700" b="1" dirty="0">
                  <a:solidFill>
                    <a:srgbClr val="00FF00"/>
                  </a:solidFill>
                  <a:cs typeface="Arial" pitchFamily="34" charset="0"/>
                </a:endParaRPr>
              </a:p>
            </p:txBody>
          </p:sp>
          <p:sp>
            <p:nvSpPr>
              <p:cNvPr id="24" name="TextBox 23">
                <a:extLst>
                  <a:ext uri="{FF2B5EF4-FFF2-40B4-BE49-F238E27FC236}">
                    <a16:creationId xmlns:a16="http://schemas.microsoft.com/office/drawing/2014/main" id="{CF831A6C-272F-4BDD-8F88-4227AAB90FB2}"/>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rgbClr val="00FF00"/>
                    </a:solidFill>
                    <a:cs typeface="Arial" pitchFamily="34" charset="0"/>
                  </a:rPr>
                  <a:t>03</a:t>
                </a:r>
                <a:endParaRPr lang="ko-KR" altLang="en-US" sz="4400" b="1" dirty="0">
                  <a:solidFill>
                    <a:srgbClr val="00FF00"/>
                  </a:solidFill>
                  <a:cs typeface="Arial" pitchFamily="34" charset="0"/>
                </a:endParaRPr>
              </a:p>
            </p:txBody>
          </p:sp>
        </p:grpSp>
        <p:grpSp>
          <p:nvGrpSpPr>
            <p:cNvPr id="25" name="Group 24">
              <a:extLst>
                <a:ext uri="{FF2B5EF4-FFF2-40B4-BE49-F238E27FC236}">
                  <a16:creationId xmlns:a16="http://schemas.microsoft.com/office/drawing/2014/main" id="{1DEE4032-D811-4C99-AE03-98362C887B64}"/>
                </a:ext>
              </a:extLst>
            </p:cNvPr>
            <p:cNvGrpSpPr/>
            <p:nvPr/>
          </p:nvGrpSpPr>
          <p:grpSpPr>
            <a:xfrm>
              <a:off x="1680768" y="5111908"/>
              <a:ext cx="5383988" cy="1038089"/>
              <a:chOff x="1848112" y="1575921"/>
              <a:chExt cx="5383988" cy="1038089"/>
            </a:xfrm>
          </p:grpSpPr>
          <p:sp>
            <p:nvSpPr>
              <p:cNvPr id="26" name="TextBox 25">
                <a:extLst>
                  <a:ext uri="{FF2B5EF4-FFF2-40B4-BE49-F238E27FC236}">
                    <a16:creationId xmlns:a16="http://schemas.microsoft.com/office/drawing/2014/main" id="{1D9D096A-3B24-4BB9-A2CC-E0717D579571}"/>
                  </a:ext>
                </a:extLst>
              </p:cNvPr>
              <p:cNvSpPr txBox="1"/>
              <p:nvPr/>
            </p:nvSpPr>
            <p:spPr>
              <a:xfrm>
                <a:off x="2724408" y="2213900"/>
                <a:ext cx="4507692" cy="400110"/>
              </a:xfrm>
              <a:prstGeom prst="rect">
                <a:avLst/>
              </a:prstGeom>
              <a:noFill/>
            </p:spPr>
            <p:txBody>
              <a:bodyPr wrap="square" rtlCol="0">
                <a:spAutoFit/>
              </a:bodyPr>
              <a:lstStyle/>
              <a:p>
                <a:r>
                  <a:rPr lang="en-US" altLang="ko-KR" sz="2000" dirty="0" smtClean="0">
                    <a:solidFill>
                      <a:schemeClr val="bg1"/>
                    </a:solidFill>
                    <a:cs typeface="Arial" pitchFamily="34" charset="0"/>
                  </a:rPr>
                  <a:t>ID : </a:t>
                </a:r>
                <a:r>
                  <a:rPr lang="en-US" altLang="ko-KR" sz="2000" dirty="0">
                    <a:solidFill>
                      <a:schemeClr val="bg1"/>
                    </a:solidFill>
                    <a:cs typeface="Arial" pitchFamily="34" charset="0"/>
                  </a:rPr>
                  <a:t>1522085642</a:t>
                </a:r>
                <a:r>
                  <a:rPr lang="en-US" altLang="ko-KR" sz="1200" dirty="0" smtClean="0">
                    <a:solidFill>
                      <a:schemeClr val="tx1">
                        <a:lumMod val="75000"/>
                        <a:lumOff val="25000"/>
                      </a:schemeClr>
                    </a:solidFill>
                    <a:ea typeface="FZShuTi" pitchFamily="2" charset="-122"/>
                    <a:cs typeface="Arial" pitchFamily="34" charset="0"/>
                  </a:rPr>
                  <a:t>.</a:t>
                </a:r>
                <a:endParaRPr lang="en-US" altLang="ko-KR" sz="1200"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3DFCC804-6C1D-4C67-B274-1978635DA6F9}"/>
                  </a:ext>
                </a:extLst>
              </p:cNvPr>
              <p:cNvSpPr txBox="1"/>
              <p:nvPr/>
            </p:nvSpPr>
            <p:spPr>
              <a:xfrm>
                <a:off x="2705936" y="1789403"/>
                <a:ext cx="4507692" cy="507831"/>
              </a:xfrm>
              <a:prstGeom prst="rect">
                <a:avLst/>
              </a:prstGeom>
              <a:noFill/>
            </p:spPr>
            <p:txBody>
              <a:bodyPr wrap="square" lIns="108000" rIns="108000" rtlCol="0">
                <a:spAutoFit/>
              </a:bodyPr>
              <a:lstStyle/>
              <a:p>
                <a:r>
                  <a:rPr lang="en-GB" altLang="ko-KR" sz="2700" b="1" dirty="0" smtClean="0">
                    <a:solidFill>
                      <a:srgbClr val="00FF00"/>
                    </a:solidFill>
                    <a:cs typeface="Arial" pitchFamily="34" charset="0"/>
                  </a:rPr>
                  <a:t>Hira</a:t>
                </a:r>
                <a:endParaRPr lang="ko-KR" altLang="en-US" sz="2700" b="1" dirty="0">
                  <a:solidFill>
                    <a:srgbClr val="00FF00"/>
                  </a:solidFill>
                  <a:cs typeface="Arial" pitchFamily="34" charset="0"/>
                </a:endParaRPr>
              </a:p>
            </p:txBody>
          </p:sp>
          <p:sp>
            <p:nvSpPr>
              <p:cNvPr id="28" name="TextBox 27">
                <a:extLst>
                  <a:ext uri="{FF2B5EF4-FFF2-40B4-BE49-F238E27FC236}">
                    <a16:creationId xmlns:a16="http://schemas.microsoft.com/office/drawing/2014/main" id="{7B7AC64B-48B2-4F4F-A626-7901145018C6}"/>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rgbClr val="00FF00"/>
                    </a:solidFill>
                    <a:cs typeface="Arial" pitchFamily="34" charset="0"/>
                  </a:rPr>
                  <a:t>04</a:t>
                </a:r>
                <a:endParaRPr lang="ko-KR" altLang="en-US" sz="4400" b="1" dirty="0">
                  <a:solidFill>
                    <a:srgbClr val="00FF00"/>
                  </a:solidFill>
                  <a:cs typeface="Arial" pitchFamily="34" charset="0"/>
                </a:endParaRPr>
              </a:p>
            </p:txBody>
          </p:sp>
        </p:grpSp>
      </p:grpSp>
      <p:pic>
        <p:nvPicPr>
          <p:cNvPr id="191" name="Graphic 3">
            <a:extLst>
              <a:ext uri="{FF2B5EF4-FFF2-40B4-BE49-F238E27FC236}">
                <a16:creationId xmlns:a16="http://schemas.microsoft.com/office/drawing/2014/main" id="{C2190742-A387-4D30-AB2F-8032059C3476}"/>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colorTemperature colorTemp="11500"/>
                    </a14:imgEffect>
                    <a14:imgEffect>
                      <a14:saturation sat="400000"/>
                    </a14:imgEffect>
                  </a14:imgLayer>
                </a14:imgProps>
              </a:ext>
              <a:ext uri="{96DAC541-7B7A-43D3-8B79-37D633B846F1}">
                <asvg:svgBlip xmlns="" xmlns:asvg="http://schemas.microsoft.com/office/drawing/2016/SVG/main" r:embed="rId4"/>
              </a:ext>
            </a:extLst>
          </a:blip>
          <a:stretch>
            <a:fillRect/>
          </a:stretch>
        </p:blipFill>
        <p:spPr>
          <a:xfrm>
            <a:off x="8196648" y="2231175"/>
            <a:ext cx="2616290" cy="2396742"/>
          </a:xfrm>
          <a:prstGeom prst="rect">
            <a:avLst/>
          </a:prstGeom>
          <a:solidFill>
            <a:srgbClr val="00FF00">
              <a:alpha val="0"/>
            </a:srgbClr>
          </a:solidFill>
          <a:effectLst>
            <a:glow rad="101600">
              <a:srgbClr val="00FF00">
                <a:alpha val="40000"/>
              </a:srgbClr>
            </a:glow>
          </a:effectLst>
        </p:spPr>
      </p:pic>
    </p:spTree>
    <p:extLst>
      <p:ext uri="{BB962C8B-B14F-4D97-AF65-F5344CB8AC3E}">
        <p14:creationId xmlns:p14="http://schemas.microsoft.com/office/powerpoint/2010/main" val="109219956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500" tmFilter="0, 0; .2, .5; .8, .5; 1, 0"/>
                                        <p:tgtEl>
                                          <p:spTgt spid="191"/>
                                        </p:tgtEl>
                                      </p:cBhvr>
                                    </p:animEffect>
                                    <p:animScale>
                                      <p:cBhvr>
                                        <p:cTn id="7" dur="250" autoRev="1" fill="hold"/>
                                        <p:tgtEl>
                                          <p:spTgt spid="191"/>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7" name="TextBox 6">
            <a:extLst>
              <a:ext uri="{FF2B5EF4-FFF2-40B4-BE49-F238E27FC236}">
                <a16:creationId xmlns:a16="http://schemas.microsoft.com/office/drawing/2014/main" id="{C3406489-5597-43A4-B42F-CCC9FE8B833A}"/>
              </a:ext>
            </a:extLst>
          </p:cNvPr>
          <p:cNvSpPr txBox="1"/>
          <p:nvPr/>
        </p:nvSpPr>
        <p:spPr>
          <a:xfrm>
            <a:off x="2135776" y="483326"/>
            <a:ext cx="9640387" cy="369332"/>
          </a:xfrm>
          <a:prstGeom prst="rect">
            <a:avLst/>
          </a:prstGeom>
          <a:solidFill>
            <a:srgbClr val="00FF00"/>
          </a:solidFill>
        </p:spPr>
        <p:txBody>
          <a:bodyPr wrap="square" lIns="36000" tIns="0" rIns="36000" bIns="0" rtlCol="0">
            <a:spAutoFit/>
          </a:bodyPr>
          <a:lstStyle/>
          <a:p>
            <a:pPr lvl="0" algn="ctr">
              <a:defRPr/>
            </a:pPr>
            <a:r>
              <a:rPr lang="en-US" sz="2400" b="1" dirty="0" smtClean="0">
                <a:solidFill>
                  <a:prstClr val="black"/>
                </a:solidFill>
              </a:rPr>
              <a:t>Paper’s Name - </a:t>
            </a:r>
            <a:r>
              <a:rPr lang="en-US" sz="2400" b="1" dirty="0" err="1" smtClean="0">
                <a:solidFill>
                  <a:prstClr val="black"/>
                </a:solidFill>
              </a:rPr>
              <a:t>LipNet</a:t>
            </a:r>
            <a:r>
              <a:rPr lang="en-US" sz="2400" b="1" dirty="0">
                <a:solidFill>
                  <a:prstClr val="black"/>
                </a:solidFill>
              </a:rPr>
              <a:t>: End-to-End Sentence-level </a:t>
            </a:r>
            <a:r>
              <a:rPr lang="en-US" sz="2400" b="1" dirty="0" smtClean="0">
                <a:solidFill>
                  <a:prstClr val="black"/>
                </a:solidFill>
              </a:rPr>
              <a:t>Lip reading</a:t>
            </a:r>
            <a:endParaRPr kumimoji="0" lang="en-US" sz="2400" b="1" i="0" u="none" strike="noStrike" kern="1200" cap="none" spc="0" normalizeH="0" baseline="0" noProof="0" dirty="0">
              <a:ln>
                <a:noFill/>
              </a:ln>
              <a:solidFill>
                <a:prstClr val="black"/>
              </a:solidFill>
              <a:effectLst/>
              <a:uLnTx/>
              <a:uFillTx/>
              <a:ea typeface="Arial Unicode MS"/>
            </a:endParaRPr>
          </a:p>
        </p:txBody>
      </p:sp>
      <p:graphicFrame>
        <p:nvGraphicFramePr>
          <p:cNvPr id="10" name="Table 9"/>
          <p:cNvGraphicFramePr>
            <a:graphicFrameLocks noGrp="1"/>
          </p:cNvGraphicFramePr>
          <p:nvPr>
            <p:extLst>
              <p:ext uri="{D42A27DB-BD31-4B8C-83A1-F6EECF244321}">
                <p14:modId xmlns:p14="http://schemas.microsoft.com/office/powerpoint/2010/main" val="2218404068"/>
              </p:ext>
            </p:extLst>
          </p:nvPr>
        </p:nvGraphicFramePr>
        <p:xfrm>
          <a:off x="2600419" y="1617229"/>
          <a:ext cx="8711100" cy="3352800"/>
        </p:xfrm>
        <a:graphic>
          <a:graphicData uri="http://schemas.openxmlformats.org/drawingml/2006/table">
            <a:tbl>
              <a:tblPr firstRow="1" bandRow="1">
                <a:noFill/>
                <a:effectLst>
                  <a:outerShdw blurRad="50800" dist="38100" dir="2700000" algn="tl" rotWithShape="0">
                    <a:prstClr val="black">
                      <a:alpha val="40000"/>
                    </a:prstClr>
                  </a:outerShdw>
                </a:effectLst>
                <a:tableStyleId>{E929F9F4-4A8F-4326-A1B4-22849713DDAB}</a:tableStyleId>
              </a:tblPr>
              <a:tblGrid>
                <a:gridCol w="4355550">
                  <a:extLst>
                    <a:ext uri="{9D8B030D-6E8A-4147-A177-3AD203B41FA5}">
                      <a16:colId xmlns:a16="http://schemas.microsoft.com/office/drawing/2014/main" val="2544776696"/>
                    </a:ext>
                  </a:extLst>
                </a:gridCol>
                <a:gridCol w="4355550">
                  <a:extLst>
                    <a:ext uri="{9D8B030D-6E8A-4147-A177-3AD203B41FA5}">
                      <a16:colId xmlns:a16="http://schemas.microsoft.com/office/drawing/2014/main" val="716567864"/>
                    </a:ext>
                  </a:extLst>
                </a:gridCol>
              </a:tblGrid>
              <a:tr h="370840">
                <a:tc>
                  <a:txBody>
                    <a:bodyPr/>
                    <a:lstStyle/>
                    <a:p>
                      <a:pPr algn="ctr"/>
                      <a:r>
                        <a:rPr lang="en-US" sz="2200" b="1" dirty="0" smtClean="0">
                          <a:solidFill>
                            <a:srgbClr val="00FF00"/>
                          </a:solidFill>
                        </a:rPr>
                        <a:t>Data Set</a:t>
                      </a:r>
                      <a:endParaRPr lang="en-US" sz="2200" b="1" dirty="0">
                        <a:solidFill>
                          <a:srgbClr val="00FF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800" b="1" i="0" kern="1200" dirty="0" smtClean="0">
                          <a:solidFill>
                            <a:srgbClr val="00FF00"/>
                          </a:solidFill>
                          <a:effectLst/>
                          <a:latin typeface="+mn-lt"/>
                          <a:ea typeface="+mn-ea"/>
                          <a:cs typeface="+mn-cs"/>
                        </a:rPr>
                        <a:t>    </a:t>
                      </a:r>
                      <a:r>
                        <a:rPr lang="en-US" sz="1800" b="1" i="0" kern="1200" baseline="0" dirty="0" smtClean="0">
                          <a:solidFill>
                            <a:srgbClr val="00FF00"/>
                          </a:solidFill>
                          <a:effectLst/>
                          <a:latin typeface="+mn-lt"/>
                          <a:ea typeface="+mn-ea"/>
                          <a:cs typeface="+mn-cs"/>
                        </a:rPr>
                        <a:t> </a:t>
                      </a:r>
                      <a:r>
                        <a:rPr lang="en-US" sz="1800" b="1" dirty="0" smtClean="0">
                          <a:solidFill>
                            <a:srgbClr val="00FF00"/>
                          </a:solidFill>
                        </a:rPr>
                        <a:t> GRID corpus </a:t>
                      </a:r>
                    </a:p>
                    <a:p>
                      <a:pPr algn="ctr"/>
                      <a:r>
                        <a:rPr lang="en-US" sz="1800" b="1" dirty="0" smtClean="0">
                          <a:solidFill>
                            <a:srgbClr val="00FF00"/>
                          </a:solidFill>
                        </a:rPr>
                        <a:t>(</a:t>
                      </a:r>
                      <a:r>
                        <a:rPr lang="en-GB" sz="1800" b="1" dirty="0" smtClean="0">
                          <a:solidFill>
                            <a:srgbClr val="00FF00"/>
                          </a:solidFill>
                        </a:rPr>
                        <a:t>1000 sentences by</a:t>
                      </a:r>
                      <a:r>
                        <a:rPr lang="en-GB" sz="1800" b="1" baseline="0" dirty="0" smtClean="0">
                          <a:solidFill>
                            <a:srgbClr val="00FF00"/>
                          </a:solidFill>
                        </a:rPr>
                        <a:t> </a:t>
                      </a:r>
                      <a:r>
                        <a:rPr lang="en-GB" sz="1800" b="1" dirty="0" smtClean="0">
                          <a:solidFill>
                            <a:srgbClr val="00FF00"/>
                          </a:solidFill>
                        </a:rPr>
                        <a:t>34 talkers (18 male, 16 female)</a:t>
                      </a:r>
                    </a:p>
                    <a:p>
                      <a:endParaRPr lang="en-US" sz="1800" b="1" dirty="0">
                        <a:solidFill>
                          <a:srgbClr val="00FF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976090267"/>
                  </a:ext>
                </a:extLst>
              </a:tr>
              <a:tr h="370840">
                <a:tc>
                  <a:txBody>
                    <a:bodyPr/>
                    <a:lstStyle/>
                    <a:p>
                      <a:pPr algn="ctr"/>
                      <a:r>
                        <a:rPr lang="en-US" sz="2200" b="1" dirty="0" smtClean="0">
                          <a:solidFill>
                            <a:srgbClr val="00FF00"/>
                          </a:solidFill>
                        </a:rPr>
                        <a:t>Model </a:t>
                      </a:r>
                      <a:endParaRPr lang="en-US" sz="2200" b="1" dirty="0">
                        <a:solidFill>
                          <a:srgbClr val="00FF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285750" indent="-285750">
                        <a:buFont typeface="Arial" panose="020B0604020202020204" pitchFamily="34" charset="0"/>
                        <a:buChar char="•"/>
                      </a:pPr>
                      <a:r>
                        <a:rPr lang="en-US" sz="1800" b="1" i="0" kern="1200" dirty="0" smtClean="0">
                          <a:solidFill>
                            <a:srgbClr val="00FF00"/>
                          </a:solidFill>
                          <a:effectLst/>
                          <a:latin typeface="+mn-lt"/>
                          <a:ea typeface="+mn-ea"/>
                          <a:cs typeface="+mn-cs"/>
                        </a:rPr>
                        <a:t>Spatiotemporal Convolutional Neural Network</a:t>
                      </a:r>
                      <a:r>
                        <a:rPr lang="en-US" sz="1800" b="1" i="0" kern="1200" baseline="0" dirty="0" smtClean="0">
                          <a:solidFill>
                            <a:srgbClr val="00FF00"/>
                          </a:solidFill>
                          <a:effectLst/>
                          <a:latin typeface="+mn-lt"/>
                          <a:ea typeface="+mn-ea"/>
                          <a:cs typeface="+mn-cs"/>
                        </a:rPr>
                        <a:t> (ST-CNN)</a:t>
                      </a:r>
                      <a:endParaRPr lang="en-US" sz="1800" b="1" i="0" kern="1200" dirty="0" smtClean="0">
                        <a:solidFill>
                          <a:srgbClr val="00FF00"/>
                        </a:solidFill>
                        <a:effectLst/>
                        <a:latin typeface="+mn-lt"/>
                        <a:ea typeface="+mn-ea"/>
                        <a:cs typeface="+mn-cs"/>
                      </a:endParaRPr>
                    </a:p>
                    <a:p>
                      <a:pPr marL="285750" indent="-285750">
                        <a:buFont typeface="Arial" panose="020B0604020202020204" pitchFamily="34" charset="0"/>
                        <a:buChar char="•"/>
                      </a:pPr>
                      <a:r>
                        <a:rPr lang="en-US" sz="1800" b="1" i="0" kern="1200" dirty="0" smtClean="0">
                          <a:solidFill>
                            <a:srgbClr val="00FF00"/>
                          </a:solidFill>
                          <a:effectLst/>
                          <a:latin typeface="+mn-lt"/>
                          <a:ea typeface="+mn-ea"/>
                          <a:cs typeface="+mn-cs"/>
                        </a:rPr>
                        <a:t>Bi-directional Gated Recurrent Unit</a:t>
                      </a:r>
                    </a:p>
                    <a:p>
                      <a:pPr marL="285750" indent="-285750">
                        <a:buFont typeface="Arial" panose="020B0604020202020204" pitchFamily="34" charset="0"/>
                        <a:buChar char="•"/>
                      </a:pPr>
                      <a:r>
                        <a:rPr lang="en-US" sz="1800" b="1" i="0" kern="1200" dirty="0" smtClean="0">
                          <a:solidFill>
                            <a:srgbClr val="00FF00"/>
                          </a:solidFill>
                          <a:effectLst/>
                          <a:latin typeface="+mn-lt"/>
                          <a:ea typeface="+mn-ea"/>
                          <a:cs typeface="+mn-cs"/>
                        </a:rPr>
                        <a:t>Connectionist Temporal Classification (CTC)</a:t>
                      </a:r>
                      <a:r>
                        <a:rPr lang="en-US" sz="1800" b="1" dirty="0" smtClean="0">
                          <a:solidFill>
                            <a:srgbClr val="00FF00"/>
                          </a:solidFill>
                        </a:rPr>
                        <a:t/>
                      </a:r>
                      <a:br>
                        <a:rPr lang="en-US" sz="1800" b="1" dirty="0" smtClean="0">
                          <a:solidFill>
                            <a:srgbClr val="00FF00"/>
                          </a:solidFill>
                        </a:rPr>
                      </a:br>
                      <a:endParaRPr lang="en-US" sz="1800" b="1" dirty="0">
                        <a:solidFill>
                          <a:srgbClr val="00FF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54017860"/>
                  </a:ext>
                </a:extLst>
              </a:tr>
              <a:tr h="370840">
                <a:tc>
                  <a:txBody>
                    <a:bodyPr/>
                    <a:lstStyle/>
                    <a:p>
                      <a:pPr algn="ctr"/>
                      <a:r>
                        <a:rPr lang="en-US" sz="2200" b="1" dirty="0" smtClean="0">
                          <a:solidFill>
                            <a:srgbClr val="00FF00"/>
                          </a:solidFill>
                        </a:rPr>
                        <a:t>Accuracy</a:t>
                      </a:r>
                      <a:r>
                        <a:rPr lang="en-US" sz="2200" b="1" baseline="0" dirty="0" smtClean="0">
                          <a:solidFill>
                            <a:srgbClr val="00FF00"/>
                          </a:solidFill>
                        </a:rPr>
                        <a:t> </a:t>
                      </a:r>
                      <a:endParaRPr lang="en-US" sz="2200" b="1" dirty="0">
                        <a:solidFill>
                          <a:srgbClr val="00FF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r>
                        <a:rPr lang="en-US" sz="1800" b="1" baseline="0" dirty="0" smtClean="0">
                          <a:solidFill>
                            <a:srgbClr val="00FF00"/>
                          </a:solidFill>
                        </a:rPr>
                        <a:t>     95.2%</a:t>
                      </a:r>
                      <a:endParaRPr lang="en-US" sz="1800" b="1" dirty="0">
                        <a:solidFill>
                          <a:srgbClr val="00FF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67099474"/>
                  </a:ext>
                </a:extLst>
              </a:tr>
            </a:tbl>
          </a:graphicData>
        </a:graphic>
      </p:graphicFrame>
    </p:spTree>
    <p:extLst>
      <p:ext uri="{BB962C8B-B14F-4D97-AF65-F5344CB8AC3E}">
        <p14:creationId xmlns:p14="http://schemas.microsoft.com/office/powerpoint/2010/main" val="39668553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369332"/>
          </a:xfrm>
          <a:prstGeom prst="rect">
            <a:avLst/>
          </a:prstGeom>
          <a:solidFill>
            <a:srgbClr val="00FF00"/>
          </a:solidFill>
        </p:spPr>
        <p:txBody>
          <a:bodyPr wrap="square" lIns="36000" tIns="0" rIns="36000" bIns="0" rtlCol="0">
            <a:spAutoFit/>
          </a:bodyPr>
          <a:lstStyle/>
          <a:p>
            <a:pPr lvl="0" algn="ctr">
              <a:defRPr/>
            </a:pPr>
            <a:r>
              <a:rPr lang="en-US" sz="2400" b="1">
                <a:solidFill>
                  <a:prstClr val="black"/>
                </a:solidFill>
              </a:rPr>
              <a:t>Paper’s Name - LipNet: End-to-End Sentence-level Lip reading</a:t>
            </a:r>
            <a:endParaRPr lang="en-US" sz="2400" b="1" dirty="0">
              <a:solidFill>
                <a:prstClr val="black"/>
              </a:solidFil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7300" t="37944" r="28375" b="25797"/>
          <a:stretch/>
        </p:blipFill>
        <p:spPr>
          <a:xfrm>
            <a:off x="2496864" y="2216728"/>
            <a:ext cx="8918210" cy="2826326"/>
          </a:xfrm>
          <a:prstGeom prst="rect">
            <a:avLst/>
          </a:prstGeom>
        </p:spPr>
      </p:pic>
    </p:spTree>
    <p:extLst>
      <p:ext uri="{BB962C8B-B14F-4D97-AF65-F5344CB8AC3E}">
        <p14:creationId xmlns:p14="http://schemas.microsoft.com/office/powerpoint/2010/main" val="42357917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8" name="TextBox 7"/>
          <p:cNvSpPr txBox="1"/>
          <p:nvPr/>
        </p:nvSpPr>
        <p:spPr>
          <a:xfrm>
            <a:off x="2438443" y="1521863"/>
            <a:ext cx="9087351" cy="5909310"/>
          </a:xfrm>
          <a:prstGeom prst="rect">
            <a:avLst/>
          </a:prstGeom>
          <a:noFill/>
        </p:spPr>
        <p:txBody>
          <a:bodyPr wrap="square" lIns="108000" rIns="108000" rtlCol="0">
            <a:spAutoFit/>
          </a:bodyPr>
          <a:lstStyle/>
          <a:p>
            <a:pPr marL="457200" lvl="0" indent="-457200">
              <a:buFont typeface="Wingdings" panose="05000000000000000000" pitchFamily="2" charset="2"/>
              <a:buChar char="v"/>
            </a:pPr>
            <a:r>
              <a:rPr lang="en-GB" altLang="ko-KR" sz="2700" b="1" dirty="0" smtClean="0">
                <a:solidFill>
                  <a:schemeClr val="bg1"/>
                </a:solidFill>
                <a:cs typeface="Arial" pitchFamily="34" charset="0"/>
              </a:rPr>
              <a:t>Spatiotemporal Convolutional Neural Network : </a:t>
            </a:r>
            <a:r>
              <a:rPr lang="en-GB" altLang="ko-KR" sz="2700" b="1" dirty="0" smtClean="0">
                <a:solidFill>
                  <a:srgbClr val="00FF00"/>
                </a:solidFill>
                <a:cs typeface="Arial" pitchFamily="34" charset="0"/>
              </a:rPr>
              <a:t>ST-CNN is used for extracting feature for </a:t>
            </a:r>
            <a:r>
              <a:rPr lang="en-GB" altLang="ko-KR" sz="2700" b="1" dirty="0" err="1" smtClean="0">
                <a:solidFill>
                  <a:srgbClr val="00FF00"/>
                </a:solidFill>
                <a:cs typeface="Arial" pitchFamily="34" charset="0"/>
              </a:rPr>
              <a:t>spatio</a:t>
            </a:r>
            <a:r>
              <a:rPr lang="en-GB" altLang="ko-KR" sz="2700" b="1" dirty="0" smtClean="0">
                <a:solidFill>
                  <a:srgbClr val="00FF00"/>
                </a:solidFill>
                <a:cs typeface="Arial" pitchFamily="34" charset="0"/>
              </a:rPr>
              <a:t>-temporal data.</a:t>
            </a:r>
            <a:endParaRPr kumimoji="0" lang="en-GB" altLang="ko-KR" sz="27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a:p>
            <a:pPr marL="457200" lvl="0" indent="-457200">
              <a:buFont typeface="Wingdings" panose="05000000000000000000" pitchFamily="2" charset="2"/>
              <a:buChar char="v"/>
            </a:pPr>
            <a:r>
              <a:rPr lang="en-GB" altLang="ko-KR" sz="2700" b="1" dirty="0" smtClean="0">
                <a:solidFill>
                  <a:schemeClr val="bg1"/>
                </a:solidFill>
                <a:cs typeface="Arial" pitchFamily="34" charset="0"/>
              </a:rPr>
              <a:t>Bi-directional GRU : </a:t>
            </a:r>
            <a:r>
              <a:rPr lang="en-GB" altLang="ko-KR" sz="2700" b="1" dirty="0" smtClean="0">
                <a:solidFill>
                  <a:srgbClr val="00FF00"/>
                </a:solidFill>
                <a:cs typeface="Arial" pitchFamily="34" charset="0"/>
              </a:rPr>
              <a:t>It is used as </a:t>
            </a:r>
            <a:r>
              <a:rPr lang="en-GB" altLang="ko-KR" sz="2700" b="1" dirty="0">
                <a:solidFill>
                  <a:srgbClr val="00FF00"/>
                </a:solidFill>
                <a:cs typeface="Arial" pitchFamily="34" charset="0"/>
              </a:rPr>
              <a:t>sequential </a:t>
            </a:r>
            <a:r>
              <a:rPr lang="en-GB" altLang="ko-KR" sz="2700" b="1" dirty="0" smtClean="0">
                <a:solidFill>
                  <a:srgbClr val="00FF00"/>
                </a:solidFill>
                <a:cs typeface="Arial" pitchFamily="34" charset="0"/>
              </a:rPr>
              <a:t>model because </a:t>
            </a:r>
            <a:r>
              <a:rPr lang="en-GB" altLang="ko-KR" sz="2700" b="1" dirty="0">
                <a:solidFill>
                  <a:srgbClr val="00FF00"/>
                </a:solidFill>
                <a:cs typeface="Arial" pitchFamily="34" charset="0"/>
              </a:rPr>
              <a:t>bi directional GRU </a:t>
            </a:r>
            <a:r>
              <a:rPr lang="en-GB" altLang="ko-KR" sz="2700" b="1" dirty="0" smtClean="0">
                <a:solidFill>
                  <a:srgbClr val="00FF00"/>
                </a:solidFill>
                <a:cs typeface="Arial" pitchFamily="34" charset="0"/>
              </a:rPr>
              <a:t>model can </a:t>
            </a:r>
            <a:r>
              <a:rPr lang="en-GB" altLang="ko-KR" sz="2700" b="1" dirty="0">
                <a:solidFill>
                  <a:srgbClr val="00FF00"/>
                </a:solidFill>
                <a:cs typeface="Arial" pitchFamily="34" charset="0"/>
              </a:rPr>
              <a:t>predict the current word in a sentence based on both the previous and later </a:t>
            </a:r>
            <a:r>
              <a:rPr lang="en-GB" altLang="ko-KR" sz="2700" b="1" dirty="0" smtClean="0">
                <a:solidFill>
                  <a:srgbClr val="00FF00"/>
                </a:solidFill>
                <a:cs typeface="Arial" pitchFamily="34" charset="0"/>
              </a:rPr>
              <a:t>data.</a:t>
            </a:r>
            <a:endParaRPr kumimoji="0" lang="en-GB" altLang="ko-KR" sz="27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a:p>
            <a:pPr marL="457200" lvl="0" indent="-457200">
              <a:buFont typeface="Wingdings" panose="05000000000000000000" pitchFamily="2" charset="2"/>
              <a:buChar char="v"/>
            </a:pPr>
            <a:r>
              <a:rPr lang="en-GB" altLang="ko-KR" sz="2700" b="1" dirty="0" smtClean="0">
                <a:solidFill>
                  <a:schemeClr val="bg1"/>
                </a:solidFill>
                <a:cs typeface="Arial" pitchFamily="34" charset="0"/>
              </a:rPr>
              <a:t>Connectionist Temporal </a:t>
            </a:r>
            <a:r>
              <a:rPr lang="en-GB" altLang="ko-KR" sz="2700" b="1" dirty="0">
                <a:solidFill>
                  <a:schemeClr val="bg1"/>
                </a:solidFill>
                <a:cs typeface="Arial" pitchFamily="34" charset="0"/>
              </a:rPr>
              <a:t>Classification : </a:t>
            </a:r>
            <a:r>
              <a:rPr lang="en-GB" altLang="ko-KR" sz="2700" b="1" dirty="0" smtClean="0">
                <a:solidFill>
                  <a:srgbClr val="00FF00"/>
                </a:solidFill>
                <a:cs typeface="Arial" pitchFamily="34" charset="0"/>
              </a:rPr>
              <a:t>It is </a:t>
            </a:r>
            <a:r>
              <a:rPr lang="en-GB" altLang="ko-KR" sz="2700" b="1" dirty="0">
                <a:solidFill>
                  <a:srgbClr val="00FF00"/>
                </a:solidFill>
                <a:cs typeface="Arial" pitchFamily="34" charset="0"/>
              </a:rPr>
              <a:t>a operation to tackle sequence problems where timing is </a:t>
            </a:r>
            <a:r>
              <a:rPr lang="en-GB" altLang="ko-KR" sz="2700" b="1" dirty="0" smtClean="0">
                <a:solidFill>
                  <a:srgbClr val="00FF00"/>
                </a:solidFill>
                <a:cs typeface="Arial" pitchFamily="34" charset="0"/>
              </a:rPr>
              <a:t>variable. It assigns </a:t>
            </a:r>
            <a:r>
              <a:rPr lang="en-GB" altLang="ko-KR" sz="2700" b="1" dirty="0">
                <a:solidFill>
                  <a:srgbClr val="00FF00"/>
                </a:solidFill>
                <a:cs typeface="Arial" pitchFamily="34" charset="0"/>
              </a:rPr>
              <a:t>the character with the highest probability (or no character) to every input sequence.</a:t>
            </a:r>
          </a:p>
          <a:p>
            <a:pPr marL="457200" lvl="0" indent="-457200">
              <a:buFont typeface="Wingdings" panose="05000000000000000000" pitchFamily="2" charset="2"/>
              <a:buChar char="v"/>
            </a:pPr>
            <a:endParaRPr kumimoji="0" lang="en-GB" altLang="ko-KR" sz="2700" b="1" i="0" u="none" strike="noStrike" kern="1200" cap="none" spc="0" normalizeH="0" baseline="0" noProof="0" dirty="0" smtClean="0">
              <a:ln>
                <a:noFill/>
              </a:ln>
              <a:solidFill>
                <a:srgbClr val="00FF00"/>
              </a:solidFill>
              <a:effectLst/>
              <a:uLnTx/>
              <a:uFillTx/>
              <a:latin typeface="Arial"/>
              <a:ea typeface="Arial Unicode MS"/>
              <a:cs typeface="Arial" pitchFamily="34" charset="0"/>
            </a:endParaRPr>
          </a:p>
          <a:p>
            <a:pPr marR="0" lvl="0" algn="l" defTabSz="914286" rtl="0" eaLnBrk="1" fontAlgn="auto" latinLnBrk="0" hangingPunct="1">
              <a:lnSpc>
                <a:spcPct val="100000"/>
              </a:lnSpc>
              <a:spcBef>
                <a:spcPts val="0"/>
              </a:spcBef>
              <a:spcAft>
                <a:spcPts val="0"/>
              </a:spcAft>
              <a:buClrTx/>
              <a:buSzTx/>
              <a:tabLst/>
              <a:defRPr/>
            </a:pPr>
            <a:endParaRPr kumimoji="0" lang="en-GB" altLang="ko-KR" sz="27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p:txBody>
      </p:sp>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369332"/>
          </a:xfrm>
          <a:prstGeom prst="rect">
            <a:avLst/>
          </a:prstGeom>
          <a:solidFill>
            <a:srgbClr val="00FF00"/>
          </a:solidFill>
        </p:spPr>
        <p:txBody>
          <a:bodyPr wrap="square" lIns="36000" tIns="0" rIns="36000" bIns="0" rtlCol="0">
            <a:spAutoFit/>
          </a:bodyPr>
          <a:lstStyle/>
          <a:p>
            <a:pPr lvl="0" algn="ctr">
              <a:defRPr/>
            </a:pPr>
            <a:r>
              <a:rPr lang="en-US" sz="2400" b="1" dirty="0" smtClean="0">
                <a:solidFill>
                  <a:prstClr val="black"/>
                </a:solidFill>
              </a:rPr>
              <a:t>Paper’s Name - </a:t>
            </a:r>
            <a:r>
              <a:rPr lang="en-US" sz="2400" b="1" dirty="0" err="1" smtClean="0">
                <a:solidFill>
                  <a:prstClr val="black"/>
                </a:solidFill>
              </a:rPr>
              <a:t>LipNet</a:t>
            </a:r>
            <a:r>
              <a:rPr lang="en-US" sz="2400" b="1" dirty="0">
                <a:solidFill>
                  <a:prstClr val="black"/>
                </a:solidFill>
              </a:rPr>
              <a:t>: End-to-End Sentence-level </a:t>
            </a:r>
            <a:r>
              <a:rPr lang="en-US" sz="2400" b="1" dirty="0" err="1">
                <a:solidFill>
                  <a:prstClr val="black"/>
                </a:solidFill>
              </a:rPr>
              <a:t>Lipreading</a:t>
            </a:r>
            <a:endParaRPr kumimoji="0" lang="en-US" sz="2400" b="1" i="0" u="none" strike="noStrike" kern="1200" cap="none" spc="0" normalizeH="0" baseline="0" noProof="0" dirty="0">
              <a:ln>
                <a:noFill/>
              </a:ln>
              <a:solidFill>
                <a:prstClr val="black"/>
              </a:solidFill>
              <a:effectLst/>
              <a:uLnTx/>
              <a:uFillTx/>
              <a:ea typeface="Arial Unicode MS"/>
            </a:endParaRPr>
          </a:p>
        </p:txBody>
      </p:sp>
    </p:spTree>
    <p:extLst>
      <p:ext uri="{BB962C8B-B14F-4D97-AF65-F5344CB8AC3E}">
        <p14:creationId xmlns:p14="http://schemas.microsoft.com/office/powerpoint/2010/main" val="19346959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8" name="TextBox 7"/>
          <p:cNvSpPr txBox="1"/>
          <p:nvPr/>
        </p:nvSpPr>
        <p:spPr>
          <a:xfrm>
            <a:off x="2438443" y="1521863"/>
            <a:ext cx="9087351" cy="5909310"/>
          </a:xfrm>
          <a:prstGeom prst="rect">
            <a:avLst/>
          </a:prstGeom>
          <a:noFill/>
        </p:spPr>
        <p:txBody>
          <a:bodyPr wrap="square" lIns="108000" rIns="108000" rtlCol="0">
            <a:spAutoFit/>
          </a:bodyPr>
          <a:lstStyle/>
          <a:p>
            <a:pPr marL="457200" lvl="0" indent="-457200">
              <a:buFont typeface="Wingdings" panose="05000000000000000000" pitchFamily="2" charset="2"/>
              <a:buChar char="v"/>
            </a:pPr>
            <a:r>
              <a:rPr kumimoji="0" lang="en-GB" altLang="ko-KR" sz="2700" b="1" i="0" u="none" strike="noStrike" kern="1200" cap="none" spc="0" normalizeH="0" baseline="0" noProof="0" dirty="0" smtClean="0">
                <a:ln>
                  <a:noFill/>
                </a:ln>
                <a:solidFill>
                  <a:srgbClr val="00FF00"/>
                </a:solidFill>
                <a:effectLst/>
                <a:uLnTx/>
                <a:uFillTx/>
                <a:latin typeface="Arial"/>
                <a:ea typeface="Arial Unicode MS"/>
                <a:cs typeface="Arial" pitchFamily="34" charset="0"/>
              </a:rPr>
              <a:t>We will</a:t>
            </a:r>
            <a:r>
              <a:rPr kumimoji="0" lang="en-GB" altLang="ko-KR" sz="2700" b="1" i="0" u="none" strike="noStrike" kern="1200" cap="none" spc="0" normalizeH="0" noProof="0" dirty="0" smtClean="0">
                <a:ln>
                  <a:noFill/>
                </a:ln>
                <a:solidFill>
                  <a:srgbClr val="00FF00"/>
                </a:solidFill>
                <a:effectLst/>
                <a:uLnTx/>
                <a:uFillTx/>
                <a:latin typeface="Arial"/>
                <a:ea typeface="Arial Unicode MS"/>
                <a:cs typeface="Arial" pitchFamily="34" charset="0"/>
              </a:rPr>
              <a:t> use more data so that our model can be trained well.</a:t>
            </a:r>
          </a:p>
          <a:p>
            <a:pPr marL="457200" lvl="0" indent="-457200">
              <a:buFont typeface="Wingdings" panose="05000000000000000000" pitchFamily="2" charset="2"/>
              <a:buChar char="v"/>
            </a:pPr>
            <a:r>
              <a:rPr lang="en-GB" altLang="ko-KR" sz="2700" b="1" baseline="0" dirty="0" smtClean="0">
                <a:solidFill>
                  <a:srgbClr val="00FF00"/>
                </a:solidFill>
                <a:latin typeface="Arial"/>
                <a:ea typeface="Arial Unicode MS"/>
                <a:cs typeface="Arial" pitchFamily="34" charset="0"/>
              </a:rPr>
              <a:t>We will try to generate dataset using different</a:t>
            </a:r>
            <a:r>
              <a:rPr lang="en-GB" altLang="ko-KR" sz="2700" b="1" dirty="0" smtClean="0">
                <a:solidFill>
                  <a:srgbClr val="00FF00"/>
                </a:solidFill>
                <a:latin typeface="Arial"/>
                <a:ea typeface="Arial Unicode MS"/>
                <a:cs typeface="Arial" pitchFamily="34" charset="0"/>
              </a:rPr>
              <a:t> angles.</a:t>
            </a:r>
          </a:p>
          <a:p>
            <a:pPr marL="457200" lvl="0" indent="-457200">
              <a:buFont typeface="Wingdings" panose="05000000000000000000" pitchFamily="2" charset="2"/>
              <a:buChar char="v"/>
            </a:pPr>
            <a:r>
              <a:rPr lang="en-GB" altLang="ko-KR" sz="2700" b="1" dirty="0" smtClean="0">
                <a:solidFill>
                  <a:srgbClr val="00FF00"/>
                </a:solidFill>
                <a:latin typeface="Arial"/>
                <a:ea typeface="Arial Unicode MS"/>
                <a:cs typeface="Arial" pitchFamily="34" charset="0"/>
              </a:rPr>
              <a:t>The previous works done by others have </a:t>
            </a:r>
            <a:r>
              <a:rPr lang="en-GB" altLang="ko-KR" sz="2700" b="1" dirty="0">
                <a:solidFill>
                  <a:srgbClr val="00FF00"/>
                </a:solidFill>
                <a:latin typeface="Arial"/>
                <a:ea typeface="Arial Unicode MS"/>
                <a:cs typeface="Arial" pitchFamily="34" charset="0"/>
              </a:rPr>
              <a:t>m</a:t>
            </a:r>
            <a:r>
              <a:rPr lang="en-GB" altLang="ko-KR" sz="2700" b="1" dirty="0" smtClean="0">
                <a:solidFill>
                  <a:srgbClr val="00FF00"/>
                </a:solidFill>
                <a:latin typeface="Arial"/>
                <a:ea typeface="Arial Unicode MS"/>
                <a:cs typeface="Arial" pitchFamily="34" charset="0"/>
              </a:rPr>
              <a:t>ostly used front faced dataset. Here we will make change. </a:t>
            </a:r>
            <a:r>
              <a:rPr lang="en-GB" altLang="ko-KR" sz="2700" b="1" dirty="0">
                <a:solidFill>
                  <a:srgbClr val="00FF00"/>
                </a:solidFill>
                <a:latin typeface="Arial"/>
                <a:ea typeface="Arial Unicode MS"/>
                <a:cs typeface="Arial" pitchFamily="34" charset="0"/>
              </a:rPr>
              <a:t>W</a:t>
            </a:r>
            <a:r>
              <a:rPr lang="en-GB" altLang="ko-KR" sz="2700" b="1" dirty="0" smtClean="0">
                <a:solidFill>
                  <a:srgbClr val="00FF00"/>
                </a:solidFill>
                <a:latin typeface="Arial"/>
                <a:ea typeface="Arial Unicode MS"/>
                <a:cs typeface="Arial" pitchFamily="34" charset="0"/>
              </a:rPr>
              <a:t>e will also use the dataset where speaker can move face while speaking but the model still can track the lip position accurately.</a:t>
            </a:r>
          </a:p>
          <a:p>
            <a:pPr marL="457200" lvl="0" indent="-457200">
              <a:buFont typeface="Wingdings" panose="05000000000000000000" pitchFamily="2" charset="2"/>
              <a:buChar char="v"/>
            </a:pPr>
            <a:r>
              <a:rPr lang="en-GB" altLang="ko-KR" sz="2700" b="1" dirty="0" smtClean="0">
                <a:solidFill>
                  <a:srgbClr val="00FF00"/>
                </a:solidFill>
                <a:latin typeface="Arial"/>
                <a:ea typeface="Arial Unicode MS"/>
                <a:cs typeface="Arial" pitchFamily="34" charset="0"/>
              </a:rPr>
              <a:t>Some of the related works are speaker-dependent here we will try to build model based on speaker-independency.</a:t>
            </a:r>
          </a:p>
          <a:p>
            <a:pPr marL="457200" lvl="0" indent="-457200">
              <a:buFont typeface="Wingdings" panose="05000000000000000000" pitchFamily="2" charset="2"/>
              <a:buChar char="v"/>
            </a:pPr>
            <a:endParaRPr kumimoji="0" lang="en-GB" altLang="ko-KR" sz="2700" b="1" i="0" u="none" strike="noStrike" kern="1200" cap="none" spc="0" normalizeH="0" baseline="0" noProof="0" dirty="0" smtClean="0">
              <a:ln>
                <a:noFill/>
              </a:ln>
              <a:solidFill>
                <a:srgbClr val="00FF00"/>
              </a:solidFill>
              <a:effectLst/>
              <a:uLnTx/>
              <a:uFillTx/>
              <a:latin typeface="Arial"/>
              <a:ea typeface="Arial Unicode MS"/>
              <a:cs typeface="Arial" pitchFamily="34" charset="0"/>
            </a:endParaRPr>
          </a:p>
          <a:p>
            <a:pPr marR="0" lvl="0" algn="l" defTabSz="914286" rtl="0" eaLnBrk="1" fontAlgn="auto" latinLnBrk="0" hangingPunct="1">
              <a:lnSpc>
                <a:spcPct val="100000"/>
              </a:lnSpc>
              <a:spcBef>
                <a:spcPts val="0"/>
              </a:spcBef>
              <a:spcAft>
                <a:spcPts val="0"/>
              </a:spcAft>
              <a:buClrTx/>
              <a:buSzTx/>
              <a:tabLst/>
              <a:defRPr/>
            </a:pPr>
            <a:endParaRPr kumimoji="0" lang="en-GB" altLang="ko-KR" sz="27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p:txBody>
      </p:sp>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492443"/>
          </a:xfrm>
          <a:prstGeom prst="rect">
            <a:avLst/>
          </a:prstGeom>
          <a:solidFill>
            <a:srgbClr val="00FF00"/>
          </a:solidFill>
        </p:spPr>
        <p:txBody>
          <a:bodyPr wrap="square" lIns="36000" tIns="0" rIns="36000" bIns="0" rtlCol="0">
            <a:spAutoFit/>
          </a:bodyPr>
          <a:lstStyle/>
          <a:p>
            <a:pPr lvl="0" algn="ctr">
              <a:defRPr/>
            </a:pPr>
            <a:r>
              <a:rPr lang="en-GB" sz="3200" b="1" noProof="0" dirty="0" smtClean="0">
                <a:solidFill>
                  <a:prstClr val="black"/>
                </a:solidFill>
              </a:rPr>
              <a:t>What Difference We Will Make</a:t>
            </a:r>
            <a:endParaRPr kumimoji="0" lang="en-US" sz="3200" b="1" i="0" u="none" strike="noStrike" kern="1200" cap="none" spc="0" normalizeH="0" baseline="0" noProof="0" dirty="0">
              <a:ln>
                <a:noFill/>
              </a:ln>
              <a:solidFill>
                <a:prstClr val="black"/>
              </a:solidFill>
              <a:effectLst/>
              <a:uLnTx/>
              <a:uFillTx/>
              <a:ea typeface="Arial Unicode MS"/>
            </a:endParaRPr>
          </a:p>
        </p:txBody>
      </p:sp>
    </p:spTree>
    <p:extLst>
      <p:ext uri="{BB962C8B-B14F-4D97-AF65-F5344CB8AC3E}">
        <p14:creationId xmlns:p14="http://schemas.microsoft.com/office/powerpoint/2010/main" val="182908963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8" name="TextBox 7"/>
          <p:cNvSpPr txBox="1"/>
          <p:nvPr/>
        </p:nvSpPr>
        <p:spPr>
          <a:xfrm>
            <a:off x="2438443" y="1521863"/>
            <a:ext cx="9087351" cy="3000821"/>
          </a:xfrm>
          <a:prstGeom prst="rect">
            <a:avLst/>
          </a:prstGeom>
          <a:noFill/>
        </p:spPr>
        <p:txBody>
          <a:bodyPr wrap="square" lIns="108000" rIns="108000" rtlCol="0">
            <a:spAutoFit/>
          </a:bodyPr>
          <a:lstStyle/>
          <a:p>
            <a:pPr marL="457200" lvl="0" indent="-457200">
              <a:buFont typeface="Wingdings" panose="05000000000000000000" pitchFamily="2" charset="2"/>
              <a:buChar char="v"/>
            </a:pPr>
            <a:r>
              <a:rPr kumimoji="0" lang="en-GB" altLang="ko-KR" sz="2700" b="1" i="0" u="none" strike="noStrike" kern="1200" cap="none" spc="0" normalizeH="0" baseline="0" noProof="0" dirty="0" smtClean="0">
                <a:ln>
                  <a:noFill/>
                </a:ln>
                <a:solidFill>
                  <a:srgbClr val="00FF00"/>
                </a:solidFill>
                <a:effectLst/>
                <a:uLnTx/>
                <a:uFillTx/>
                <a:latin typeface="Arial"/>
                <a:ea typeface="Arial Unicode MS"/>
                <a:cs typeface="Arial" pitchFamily="34" charset="0"/>
              </a:rPr>
              <a:t>We</a:t>
            </a:r>
            <a:r>
              <a:rPr kumimoji="0" lang="en-GB" altLang="ko-KR" sz="2700" b="1" i="0" u="none" strike="noStrike" kern="1200" cap="none" spc="0" normalizeH="0" noProof="0" dirty="0" smtClean="0">
                <a:ln>
                  <a:noFill/>
                </a:ln>
                <a:solidFill>
                  <a:srgbClr val="00FF00"/>
                </a:solidFill>
                <a:effectLst/>
                <a:uLnTx/>
                <a:uFillTx/>
                <a:latin typeface="Arial"/>
                <a:ea typeface="Arial Unicode MS"/>
                <a:cs typeface="Arial" pitchFamily="34" charset="0"/>
              </a:rPr>
              <a:t> have read several related papers to get more idea about the whole project.</a:t>
            </a:r>
          </a:p>
          <a:p>
            <a:pPr marL="457200" lvl="0" indent="-457200">
              <a:buFont typeface="Wingdings" panose="05000000000000000000" pitchFamily="2" charset="2"/>
              <a:buChar char="v"/>
            </a:pPr>
            <a:r>
              <a:rPr lang="en-GB" altLang="ko-KR" sz="2700" b="1" baseline="0" dirty="0" smtClean="0">
                <a:solidFill>
                  <a:srgbClr val="00FF00"/>
                </a:solidFill>
                <a:latin typeface="Arial"/>
                <a:ea typeface="Arial Unicode MS"/>
                <a:cs typeface="Arial" pitchFamily="34" charset="0"/>
              </a:rPr>
              <a:t>We</a:t>
            </a:r>
            <a:r>
              <a:rPr lang="en-GB" altLang="ko-KR" sz="2700" b="1" dirty="0" smtClean="0">
                <a:solidFill>
                  <a:srgbClr val="00FF00"/>
                </a:solidFill>
                <a:latin typeface="Arial"/>
                <a:ea typeface="Arial Unicode MS"/>
                <a:cs typeface="Arial" pitchFamily="34" charset="0"/>
              </a:rPr>
              <a:t> have collected required dataset for the model.</a:t>
            </a:r>
          </a:p>
          <a:p>
            <a:pPr marL="457200" lvl="0" indent="-457200">
              <a:buFont typeface="Wingdings" panose="05000000000000000000" pitchFamily="2" charset="2"/>
              <a:buChar char="v"/>
            </a:pPr>
            <a:r>
              <a:rPr kumimoji="0" lang="en-GB" altLang="ko-KR" sz="2700" b="1" i="0" u="none" strike="noStrike" kern="1200" cap="none" spc="0" normalizeH="0" baseline="0" noProof="0" dirty="0" smtClean="0">
                <a:ln>
                  <a:noFill/>
                </a:ln>
                <a:solidFill>
                  <a:srgbClr val="00FF00"/>
                </a:solidFill>
                <a:effectLst/>
                <a:uLnTx/>
                <a:uFillTx/>
                <a:latin typeface="Arial"/>
                <a:ea typeface="Arial Unicode MS"/>
                <a:cs typeface="Arial" pitchFamily="34" charset="0"/>
              </a:rPr>
              <a:t>We</a:t>
            </a:r>
            <a:r>
              <a:rPr kumimoji="0" lang="en-GB" altLang="ko-KR" sz="2700" b="1" i="0" u="none" strike="noStrike" kern="1200" cap="none" spc="0" normalizeH="0" noProof="0" dirty="0" smtClean="0">
                <a:ln>
                  <a:noFill/>
                </a:ln>
                <a:solidFill>
                  <a:srgbClr val="00FF00"/>
                </a:solidFill>
                <a:effectLst/>
                <a:uLnTx/>
                <a:uFillTx/>
                <a:latin typeface="Arial"/>
                <a:ea typeface="Arial Unicode MS"/>
                <a:cs typeface="Arial" pitchFamily="34" charset="0"/>
              </a:rPr>
              <a:t> </a:t>
            </a:r>
            <a:r>
              <a:rPr lang="en-GB" altLang="ko-KR" sz="2700" b="1" dirty="0" smtClean="0">
                <a:solidFill>
                  <a:srgbClr val="00FF00"/>
                </a:solidFill>
                <a:latin typeface="Arial"/>
                <a:ea typeface="Arial Unicode MS"/>
                <a:cs typeface="Arial" pitchFamily="34" charset="0"/>
              </a:rPr>
              <a:t>are </a:t>
            </a:r>
            <a:r>
              <a:rPr kumimoji="0" lang="en-GB" altLang="ko-KR" sz="2700" b="1" i="0" u="none" strike="noStrike" kern="1200" cap="none" spc="0" normalizeH="0" noProof="0" dirty="0" smtClean="0">
                <a:ln>
                  <a:noFill/>
                </a:ln>
                <a:solidFill>
                  <a:srgbClr val="00FF00"/>
                </a:solidFill>
                <a:effectLst/>
                <a:uLnTx/>
                <a:uFillTx/>
                <a:latin typeface="Arial"/>
                <a:ea typeface="Arial Unicode MS"/>
                <a:cs typeface="Arial" pitchFamily="34" charset="0"/>
              </a:rPr>
              <a:t>reproducing the existing related code.</a:t>
            </a:r>
          </a:p>
          <a:p>
            <a:pPr marL="457200" lvl="0" indent="-457200">
              <a:buFont typeface="Wingdings" panose="05000000000000000000" pitchFamily="2" charset="2"/>
              <a:buChar char="v"/>
            </a:pPr>
            <a:r>
              <a:rPr lang="en-GB" altLang="ko-KR" sz="2700" b="1" baseline="0" dirty="0" smtClean="0">
                <a:solidFill>
                  <a:srgbClr val="00FF00"/>
                </a:solidFill>
                <a:latin typeface="Arial"/>
                <a:ea typeface="Arial Unicode MS"/>
                <a:cs typeface="Arial" pitchFamily="34" charset="0"/>
              </a:rPr>
              <a:t>We have trained the dataset based on several</a:t>
            </a:r>
            <a:r>
              <a:rPr lang="en-GB" altLang="ko-KR" sz="2700" b="1" dirty="0" smtClean="0">
                <a:solidFill>
                  <a:srgbClr val="00FF00"/>
                </a:solidFill>
                <a:latin typeface="Arial"/>
                <a:ea typeface="Arial Unicode MS"/>
                <a:cs typeface="Arial" pitchFamily="34" charset="0"/>
              </a:rPr>
              <a:t> optimizers like </a:t>
            </a:r>
            <a:r>
              <a:rPr lang="en-GB" altLang="ko-KR" sz="2700" b="1" dirty="0" err="1" smtClean="0">
                <a:solidFill>
                  <a:srgbClr val="00FF00"/>
                </a:solidFill>
                <a:latin typeface="Arial"/>
                <a:ea typeface="Arial Unicode MS"/>
                <a:cs typeface="Arial" pitchFamily="34" charset="0"/>
              </a:rPr>
              <a:t>RMSprop</a:t>
            </a:r>
            <a:r>
              <a:rPr lang="en-GB" altLang="ko-KR" sz="2700" b="1" dirty="0" smtClean="0">
                <a:solidFill>
                  <a:srgbClr val="00FF00"/>
                </a:solidFill>
                <a:latin typeface="Arial"/>
                <a:ea typeface="Arial Unicode MS"/>
                <a:cs typeface="Arial" pitchFamily="34" charset="0"/>
              </a:rPr>
              <a:t>, Adam etc.</a:t>
            </a:r>
            <a:endParaRPr kumimoji="0" lang="en-GB" altLang="ko-KR" sz="2700" b="1" i="0" u="none" strike="noStrike" kern="1200" cap="none" spc="0" normalizeH="0" baseline="0" noProof="0" dirty="0" smtClean="0">
              <a:ln>
                <a:noFill/>
              </a:ln>
              <a:solidFill>
                <a:srgbClr val="00FF00"/>
              </a:solidFill>
              <a:effectLst/>
              <a:uLnTx/>
              <a:uFillTx/>
              <a:latin typeface="Arial"/>
              <a:ea typeface="Arial Unicode MS"/>
              <a:cs typeface="Arial" pitchFamily="34" charset="0"/>
            </a:endParaRPr>
          </a:p>
          <a:p>
            <a:pPr marR="0" lvl="0" algn="l" defTabSz="914286" rtl="0" eaLnBrk="1" fontAlgn="auto" latinLnBrk="0" hangingPunct="1">
              <a:lnSpc>
                <a:spcPct val="100000"/>
              </a:lnSpc>
              <a:spcBef>
                <a:spcPts val="0"/>
              </a:spcBef>
              <a:spcAft>
                <a:spcPts val="0"/>
              </a:spcAft>
              <a:buClrTx/>
              <a:buSzTx/>
              <a:tabLst/>
              <a:defRPr/>
            </a:pPr>
            <a:endParaRPr kumimoji="0" lang="en-GB" altLang="ko-KR" sz="27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p:txBody>
      </p:sp>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492443"/>
          </a:xfrm>
          <a:prstGeom prst="rect">
            <a:avLst/>
          </a:prstGeom>
          <a:solidFill>
            <a:srgbClr val="00FF00"/>
          </a:solidFill>
        </p:spPr>
        <p:txBody>
          <a:bodyPr wrap="square" lIns="36000" tIns="0" rIns="36000" bIns="0" rtlCol="0">
            <a:spAutoFit/>
          </a:bodyPr>
          <a:lstStyle/>
          <a:p>
            <a:pPr lvl="0" algn="ctr">
              <a:defRPr/>
            </a:pPr>
            <a:r>
              <a:rPr lang="en-US" sz="3200" b="1" dirty="0" smtClean="0">
                <a:solidFill>
                  <a:prstClr val="black"/>
                </a:solidFill>
              </a:rPr>
              <a:t>Work Done So Far</a:t>
            </a:r>
            <a:endParaRPr kumimoji="0" lang="en-US" sz="3200" b="1" i="0" u="none" strike="noStrike" kern="1200" cap="none" spc="0" normalizeH="0" baseline="0" noProof="0" dirty="0">
              <a:ln>
                <a:noFill/>
              </a:ln>
              <a:solidFill>
                <a:prstClr val="black"/>
              </a:solidFill>
              <a:effectLst/>
              <a:uLnTx/>
              <a:uFillTx/>
              <a:ea typeface="Arial Unicode MS"/>
            </a:endParaRPr>
          </a:p>
        </p:txBody>
      </p:sp>
    </p:spTree>
    <p:extLst>
      <p:ext uri="{BB962C8B-B14F-4D97-AF65-F5344CB8AC3E}">
        <p14:creationId xmlns:p14="http://schemas.microsoft.com/office/powerpoint/2010/main" val="217953018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87" name="TextBox 286">
            <a:extLst>
              <a:ext uri="{FF2B5EF4-FFF2-40B4-BE49-F238E27FC236}">
                <a16:creationId xmlns:a16="http://schemas.microsoft.com/office/drawing/2014/main" id="{D02F4B8E-9B3E-4F0F-A7A3-4E4CCE2F61D7}"/>
              </a:ext>
            </a:extLst>
          </p:cNvPr>
          <p:cNvSpPr txBox="1"/>
          <p:nvPr/>
        </p:nvSpPr>
        <p:spPr>
          <a:xfrm>
            <a:off x="3038539" y="4219176"/>
            <a:ext cx="6192984" cy="1354217"/>
          </a:xfrm>
          <a:prstGeom prst="rect">
            <a:avLst/>
          </a:prstGeom>
          <a:noFill/>
          <a:ln w="57150">
            <a:noFill/>
          </a:ln>
        </p:spPr>
        <p:txBody>
          <a:bodyPr wrap="square" lIns="36000" tIns="0" rIns="36000" bIns="0" rtlCol="0">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smtClean="0">
                <a:ln>
                  <a:noFill/>
                </a:ln>
                <a:solidFill>
                  <a:srgbClr val="00FF00"/>
                </a:solidFill>
                <a:effectLst/>
                <a:uLnTx/>
                <a:uFillTx/>
                <a:latin typeface="Arial"/>
                <a:ea typeface="Arial Unicode MS"/>
                <a:cs typeface="+mn-cs"/>
              </a:rPr>
              <a:t>Lets go to the coding part….</a:t>
            </a:r>
            <a:endParaRPr kumimoji="0" lang="en-US" sz="4400" b="0" i="0" u="none" strike="noStrike" kern="1200" cap="none" spc="0" normalizeH="0" baseline="0" noProof="0" dirty="0">
              <a:ln>
                <a:noFill/>
              </a:ln>
              <a:solidFill>
                <a:srgbClr val="00FF00"/>
              </a:solidFill>
              <a:effectLst/>
              <a:uLnTx/>
              <a:uFillTx/>
              <a:latin typeface="Arial"/>
              <a:ea typeface="Arial Unicode MS"/>
              <a:cs typeface="+mn-cs"/>
            </a:endParaRPr>
          </a:p>
        </p:txBody>
      </p:sp>
      <p:pic>
        <p:nvPicPr>
          <p:cNvPr id="289" name="Picture 288"/>
          <p:cNvPicPr>
            <a:picLocks noChangeAspect="1"/>
          </p:cNvPicPr>
          <p:nvPr/>
        </p:nvPicPr>
        <p:blipFill>
          <a:blip r:embed="rId3"/>
          <a:stretch>
            <a:fillRect/>
          </a:stretch>
        </p:blipFill>
        <p:spPr>
          <a:xfrm>
            <a:off x="2488752" y="1002864"/>
            <a:ext cx="7292558" cy="2690964"/>
          </a:xfrm>
          <a:prstGeom prst="rect">
            <a:avLst/>
          </a:prstGeom>
        </p:spPr>
      </p:pic>
    </p:spTree>
    <p:extLst>
      <p:ext uri="{BB962C8B-B14F-4D97-AF65-F5344CB8AC3E}">
        <p14:creationId xmlns:p14="http://schemas.microsoft.com/office/powerpoint/2010/main" val="325945304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fade">
                                      <p:cBhvr>
                                        <p:cTn id="7" dur="1000"/>
                                        <p:tgtEl>
                                          <p:spTgt spid="287"/>
                                        </p:tgtEl>
                                      </p:cBhvr>
                                    </p:animEffect>
                                    <p:anim calcmode="lin" valueType="num">
                                      <p:cBhvr>
                                        <p:cTn id="8" dur="1000" fill="hold"/>
                                        <p:tgtEl>
                                          <p:spTgt spid="287"/>
                                        </p:tgtEl>
                                        <p:attrNameLst>
                                          <p:attrName>ppt_x</p:attrName>
                                        </p:attrNameLst>
                                      </p:cBhvr>
                                      <p:tavLst>
                                        <p:tav tm="0">
                                          <p:val>
                                            <p:strVal val="#ppt_x"/>
                                          </p:val>
                                        </p:tav>
                                        <p:tav tm="100000">
                                          <p:val>
                                            <p:strVal val="#ppt_x"/>
                                          </p:val>
                                        </p:tav>
                                      </p:tavLst>
                                    </p:anim>
                                    <p:anim calcmode="lin" valueType="num">
                                      <p:cBhvr>
                                        <p:cTn id="9" dur="1000" fill="hold"/>
                                        <p:tgtEl>
                                          <p:spTgt spid="2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8" name="TextBox 7"/>
          <p:cNvSpPr txBox="1"/>
          <p:nvPr/>
        </p:nvSpPr>
        <p:spPr>
          <a:xfrm>
            <a:off x="2438443" y="1521863"/>
            <a:ext cx="9087351" cy="1754326"/>
          </a:xfrm>
          <a:prstGeom prst="rect">
            <a:avLst/>
          </a:prstGeom>
          <a:noFill/>
        </p:spPr>
        <p:txBody>
          <a:bodyPr wrap="square" lIns="108000" rIns="108000" rtlCol="0">
            <a:spAutoFit/>
          </a:bodyPr>
          <a:lstStyle/>
          <a:p>
            <a:pPr marL="457200" lvl="0" indent="-457200">
              <a:buFont typeface="Wingdings" panose="05000000000000000000" pitchFamily="2" charset="2"/>
              <a:buChar char="v"/>
            </a:pPr>
            <a:r>
              <a:rPr kumimoji="0" lang="en-GB" altLang="ko-KR" sz="2700" b="1" i="0" u="none" strike="noStrike" kern="1200" cap="none" spc="0" normalizeH="0" baseline="0" noProof="0" dirty="0" smtClean="0">
                <a:ln>
                  <a:noFill/>
                </a:ln>
                <a:solidFill>
                  <a:srgbClr val="00FF00"/>
                </a:solidFill>
                <a:effectLst/>
                <a:uLnTx/>
                <a:uFillTx/>
                <a:latin typeface="Arial"/>
                <a:ea typeface="Arial Unicode MS"/>
                <a:cs typeface="Arial" pitchFamily="34" charset="0"/>
              </a:rPr>
              <a:t>We</a:t>
            </a:r>
            <a:r>
              <a:rPr kumimoji="0" lang="en-GB" altLang="ko-KR" sz="2700" b="1" i="0" u="none" strike="noStrike" kern="1200" cap="none" spc="0" normalizeH="0" noProof="0" dirty="0" smtClean="0">
                <a:ln>
                  <a:noFill/>
                </a:ln>
                <a:solidFill>
                  <a:srgbClr val="00FF00"/>
                </a:solidFill>
                <a:effectLst/>
                <a:uLnTx/>
                <a:uFillTx/>
                <a:latin typeface="Arial"/>
                <a:ea typeface="Arial Unicode MS"/>
                <a:cs typeface="Arial" pitchFamily="34" charset="0"/>
              </a:rPr>
              <a:t> will complete the reproduction of the existing project.</a:t>
            </a:r>
          </a:p>
          <a:p>
            <a:pPr marL="457200" lvl="0" indent="-457200">
              <a:buFont typeface="Wingdings" panose="05000000000000000000" pitchFamily="2" charset="2"/>
              <a:buChar char="v"/>
            </a:pPr>
            <a:r>
              <a:rPr lang="en-GB" altLang="ko-KR" sz="2700" b="1" baseline="0" dirty="0" smtClean="0">
                <a:solidFill>
                  <a:srgbClr val="00FF00"/>
                </a:solidFill>
                <a:latin typeface="Arial"/>
                <a:ea typeface="Arial Unicode MS"/>
                <a:cs typeface="Arial" pitchFamily="34" charset="0"/>
              </a:rPr>
              <a:t>We</a:t>
            </a:r>
            <a:r>
              <a:rPr lang="en-GB" altLang="ko-KR" sz="2700" b="1" dirty="0" smtClean="0">
                <a:solidFill>
                  <a:srgbClr val="00FF00"/>
                </a:solidFill>
                <a:latin typeface="Arial"/>
                <a:ea typeface="Arial Unicode MS"/>
                <a:cs typeface="Arial" pitchFamily="34" charset="0"/>
              </a:rPr>
              <a:t> will generate more dataset.</a:t>
            </a:r>
          </a:p>
          <a:p>
            <a:pPr marL="457200" lvl="0" indent="-457200">
              <a:buFont typeface="Wingdings" panose="05000000000000000000" pitchFamily="2" charset="2"/>
              <a:buChar char="v"/>
            </a:pPr>
            <a:r>
              <a:rPr kumimoji="0" lang="en-GB" altLang="ko-KR" sz="2700" b="1" i="0" u="none" strike="noStrike" kern="1200" cap="none" spc="0" normalizeH="0" baseline="0" noProof="0" dirty="0" smtClean="0">
                <a:ln>
                  <a:noFill/>
                </a:ln>
                <a:solidFill>
                  <a:srgbClr val="00FF00"/>
                </a:solidFill>
                <a:effectLst/>
                <a:uLnTx/>
                <a:uFillTx/>
                <a:latin typeface="Arial"/>
                <a:ea typeface="Arial Unicode MS"/>
                <a:cs typeface="Arial" pitchFamily="34" charset="0"/>
              </a:rPr>
              <a:t>We</a:t>
            </a:r>
            <a:r>
              <a:rPr kumimoji="0" lang="en-GB" altLang="ko-KR" sz="2700" b="1" i="0" u="none" strike="noStrike" kern="1200" cap="none" spc="0" normalizeH="0" noProof="0" dirty="0" smtClean="0">
                <a:ln>
                  <a:noFill/>
                </a:ln>
                <a:solidFill>
                  <a:srgbClr val="00FF00"/>
                </a:solidFill>
                <a:effectLst/>
                <a:uLnTx/>
                <a:uFillTx/>
                <a:latin typeface="Arial"/>
                <a:ea typeface="Arial Unicode MS"/>
                <a:cs typeface="Arial" pitchFamily="34" charset="0"/>
              </a:rPr>
              <a:t> will use our build model in application level.</a:t>
            </a:r>
            <a:endParaRPr kumimoji="0" lang="en-GB" altLang="ko-KR" sz="27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p:txBody>
      </p:sp>
      <p:sp>
        <p:nvSpPr>
          <p:cNvPr id="5" name="TextBox 4">
            <a:extLst>
              <a:ext uri="{FF2B5EF4-FFF2-40B4-BE49-F238E27FC236}">
                <a16:creationId xmlns:a16="http://schemas.microsoft.com/office/drawing/2014/main" id="{C3406489-5597-43A4-B42F-CCC9FE8B833A}"/>
              </a:ext>
            </a:extLst>
          </p:cNvPr>
          <p:cNvSpPr txBox="1"/>
          <p:nvPr/>
        </p:nvSpPr>
        <p:spPr>
          <a:xfrm>
            <a:off x="2135776" y="483326"/>
            <a:ext cx="9640387" cy="492443"/>
          </a:xfrm>
          <a:prstGeom prst="rect">
            <a:avLst/>
          </a:prstGeom>
          <a:solidFill>
            <a:srgbClr val="00FF00"/>
          </a:solidFill>
        </p:spPr>
        <p:txBody>
          <a:bodyPr wrap="square" lIns="36000" tIns="0" rIns="36000" bIns="0" rtlCol="0">
            <a:spAutoFit/>
          </a:bodyPr>
          <a:lstStyle/>
          <a:p>
            <a:pPr lvl="0" algn="ctr">
              <a:defRPr/>
            </a:pPr>
            <a:r>
              <a:rPr lang="en-US" sz="3200" b="1" dirty="0" smtClean="0">
                <a:solidFill>
                  <a:prstClr val="black"/>
                </a:solidFill>
              </a:rPr>
              <a:t>Goal</a:t>
            </a:r>
            <a:endParaRPr kumimoji="0" lang="en-US" sz="3200" b="1" i="0" u="none" strike="noStrike" kern="1200" cap="none" spc="0" normalizeH="0" baseline="0" noProof="0" dirty="0">
              <a:ln>
                <a:noFill/>
              </a:ln>
              <a:solidFill>
                <a:prstClr val="black"/>
              </a:solidFill>
              <a:effectLst/>
              <a:uLnTx/>
              <a:uFillTx/>
              <a:ea typeface="Arial Unicode MS"/>
            </a:endParaRPr>
          </a:p>
        </p:txBody>
      </p:sp>
    </p:spTree>
    <p:extLst>
      <p:ext uri="{BB962C8B-B14F-4D97-AF65-F5344CB8AC3E}">
        <p14:creationId xmlns:p14="http://schemas.microsoft.com/office/powerpoint/2010/main" val="2170336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rgbClr val="00FF00"/>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biLevel thresh="75000"/>
            <a:extLst>
              <a:ext uri="{BEBA8EAE-BF5A-486C-A8C5-ECC9F3942E4B}">
                <a14:imgProps xmlns:a14="http://schemas.microsoft.com/office/drawing/2010/main">
                  <a14:imgLayer r:embed="rId3">
                    <a14:imgEffect>
                      <a14:colorTemperature colorTemp="11500"/>
                    </a14:imgEffect>
                  </a14:imgLayer>
                </a14:imgProps>
              </a:ext>
            </a:extLst>
          </a:blip>
          <a:stretch>
            <a:fillRect/>
          </a:stretch>
        </p:blipFill>
        <p:spPr>
          <a:xfrm flipH="1">
            <a:off x="3661952" y="495386"/>
            <a:ext cx="4868094" cy="5867228"/>
          </a:xfrm>
          <a:prstGeom prst="rect">
            <a:avLst/>
          </a:prstGeom>
          <a:solidFill>
            <a:srgbClr val="00FF00">
              <a:alpha val="0"/>
            </a:srgbClr>
          </a:solidFill>
        </p:spPr>
      </p:pic>
      <p:sp>
        <p:nvSpPr>
          <p:cNvPr id="261" name="TextBox 260">
            <a:extLst>
              <a:ext uri="{FF2B5EF4-FFF2-40B4-BE49-F238E27FC236}">
                <a16:creationId xmlns:a16="http://schemas.microsoft.com/office/drawing/2014/main" id="{C221F751-3C5B-4561-AD14-8637C5B66736}"/>
              </a:ext>
            </a:extLst>
          </p:cNvPr>
          <p:cNvSpPr txBox="1"/>
          <p:nvPr/>
        </p:nvSpPr>
        <p:spPr>
          <a:xfrm>
            <a:off x="3290710" y="3013501"/>
            <a:ext cx="5610577" cy="830997"/>
          </a:xfrm>
          <a:prstGeom prst="rect">
            <a:avLst/>
          </a:prstGeom>
          <a:noFill/>
        </p:spPr>
        <p:txBody>
          <a:bodyPr wrap="square" rtlCol="0" anchor="ctr">
            <a:spAutoFit/>
          </a:bodyPr>
          <a:lstStyle/>
          <a:p>
            <a:pPr algn="ctr"/>
            <a:r>
              <a:rPr lang="en-GB" altLang="ko-KR" sz="4800" dirty="0" smtClean="0">
                <a:solidFill>
                  <a:srgbClr val="00FF00"/>
                </a:solidFill>
                <a:cs typeface="Arial" pitchFamily="34" charset="0"/>
              </a:rPr>
              <a:t>Thank You</a:t>
            </a:r>
            <a:endParaRPr lang="ko-KR" altLang="en-US" sz="4800" dirty="0">
              <a:solidFill>
                <a:srgbClr val="00FF00"/>
              </a:solidFill>
              <a:cs typeface="Arial" pitchFamily="34" charset="0"/>
            </a:endParaRPr>
          </a:p>
        </p:txBody>
      </p:sp>
    </p:spTree>
    <p:extLst>
      <p:ext uri="{BB962C8B-B14F-4D97-AF65-F5344CB8AC3E}">
        <p14:creationId xmlns:p14="http://schemas.microsoft.com/office/powerpoint/2010/main" val="19298379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61"/>
                                        </p:tgtEl>
                                      </p:cBhvr>
                                    </p:animEffect>
                                    <p:animScale>
                                      <p:cBhvr>
                                        <p:cTn id="7" dur="250" autoRev="1" fill="hold"/>
                                        <p:tgtEl>
                                          <p:spTgt spid="26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6" name="TextBox 5">
            <a:extLst>
              <a:ext uri="{FF2B5EF4-FFF2-40B4-BE49-F238E27FC236}">
                <a16:creationId xmlns:a16="http://schemas.microsoft.com/office/drawing/2014/main" id="{C3406489-5597-43A4-B42F-CCC9FE8B833A}"/>
              </a:ext>
            </a:extLst>
          </p:cNvPr>
          <p:cNvSpPr txBox="1"/>
          <p:nvPr/>
        </p:nvSpPr>
        <p:spPr>
          <a:xfrm>
            <a:off x="3660068" y="227969"/>
            <a:ext cx="5808784" cy="738664"/>
          </a:xfrm>
          <a:prstGeom prst="rect">
            <a:avLst/>
          </a:prstGeom>
          <a:solidFill>
            <a:srgbClr val="00FF00"/>
          </a:solidFill>
        </p:spPr>
        <p:txBody>
          <a:bodyPr wrap="square" lIns="36000" tIns="0" rIns="36000" bIns="0" rtlCol="0">
            <a:spAutoFit/>
          </a:bodyPr>
          <a:lstStyle/>
          <a:p>
            <a:pPr algn="ctr"/>
            <a:r>
              <a:rPr lang="en-GB" sz="4800" dirty="0" smtClean="0"/>
              <a:t>Introduction</a:t>
            </a:r>
            <a:endParaRPr lang="en-US" sz="4800" dirty="0"/>
          </a:p>
        </p:txBody>
      </p:sp>
      <p:sp>
        <p:nvSpPr>
          <p:cNvPr id="8" name="TextBox 7"/>
          <p:cNvSpPr txBox="1"/>
          <p:nvPr/>
        </p:nvSpPr>
        <p:spPr>
          <a:xfrm>
            <a:off x="2438443" y="1521863"/>
            <a:ext cx="9087351" cy="4247317"/>
          </a:xfrm>
          <a:prstGeom prst="rect">
            <a:avLst/>
          </a:prstGeom>
          <a:noFill/>
        </p:spPr>
        <p:txBody>
          <a:bodyPr wrap="square" lIns="108000" rIns="108000" rtlCol="0">
            <a:spAutoFit/>
          </a:bodyPr>
          <a:lstStyle/>
          <a:p>
            <a:pPr marL="457200" indent="-457200">
              <a:buFont typeface="Wingdings" panose="05000000000000000000" pitchFamily="2" charset="2"/>
              <a:buChar char="v"/>
            </a:pPr>
            <a:r>
              <a:rPr lang="en-GB" altLang="ko-KR" sz="2700" b="1" dirty="0" smtClean="0">
                <a:solidFill>
                  <a:srgbClr val="00FF00"/>
                </a:solidFill>
                <a:cs typeface="Arial" pitchFamily="34" charset="0"/>
              </a:rPr>
              <a:t>Lip-reading </a:t>
            </a:r>
            <a:r>
              <a:rPr lang="en-GB" altLang="ko-KR" sz="2700" b="1" dirty="0">
                <a:solidFill>
                  <a:srgbClr val="00FF00"/>
                </a:solidFill>
                <a:cs typeface="Arial" pitchFamily="34" charset="0"/>
              </a:rPr>
              <a:t>is the task of decoding text from the movement of a speaker’s mouth</a:t>
            </a:r>
            <a:r>
              <a:rPr lang="en-GB" altLang="ko-KR" sz="2700" b="1" dirty="0" smtClean="0">
                <a:solidFill>
                  <a:srgbClr val="00FF00"/>
                </a:solidFill>
                <a:cs typeface="Arial" pitchFamily="34" charset="0"/>
              </a:rPr>
              <a:t>.</a:t>
            </a:r>
          </a:p>
          <a:p>
            <a:endParaRPr lang="en-GB" altLang="ko-KR" sz="2700" b="1" dirty="0" smtClean="0">
              <a:solidFill>
                <a:srgbClr val="00FF00"/>
              </a:solidFill>
              <a:cs typeface="Arial" pitchFamily="34" charset="0"/>
            </a:endParaRPr>
          </a:p>
          <a:p>
            <a:pPr marL="457200" indent="-457200">
              <a:buFont typeface="Wingdings" panose="05000000000000000000" pitchFamily="2" charset="2"/>
              <a:buChar char="v"/>
            </a:pPr>
            <a:r>
              <a:rPr lang="en-GB" altLang="ko-KR" sz="2700" b="1" dirty="0" smtClean="0">
                <a:solidFill>
                  <a:srgbClr val="00FF00"/>
                </a:solidFill>
                <a:cs typeface="Arial" pitchFamily="34" charset="0"/>
              </a:rPr>
              <a:t>Studies </a:t>
            </a:r>
            <a:r>
              <a:rPr lang="en-GB" altLang="ko-KR" sz="2700" b="1" dirty="0">
                <a:solidFill>
                  <a:srgbClr val="00FF00"/>
                </a:solidFill>
                <a:cs typeface="Arial" pitchFamily="34" charset="0"/>
              </a:rPr>
              <a:t>have shown that </a:t>
            </a:r>
            <a:r>
              <a:rPr lang="en-GB" altLang="ko-KR" sz="2700" b="1" dirty="0" smtClean="0">
                <a:solidFill>
                  <a:srgbClr val="00FF00"/>
                </a:solidFill>
                <a:cs typeface="Arial" pitchFamily="34" charset="0"/>
              </a:rPr>
              <a:t>human lip-reading </a:t>
            </a:r>
            <a:r>
              <a:rPr lang="en-GB" altLang="ko-KR" sz="2700" b="1" dirty="0">
                <a:solidFill>
                  <a:srgbClr val="00FF00"/>
                </a:solidFill>
                <a:cs typeface="Arial" pitchFamily="34" charset="0"/>
              </a:rPr>
              <a:t>performance increases for longer </a:t>
            </a:r>
            <a:r>
              <a:rPr lang="en-GB" altLang="ko-KR" sz="2700" b="1" dirty="0" smtClean="0">
                <a:solidFill>
                  <a:srgbClr val="00FF00"/>
                </a:solidFill>
                <a:cs typeface="Arial" pitchFamily="34" charset="0"/>
              </a:rPr>
              <a:t>words.</a:t>
            </a:r>
          </a:p>
          <a:p>
            <a:endParaRPr lang="en-GB" altLang="ko-KR" sz="2700" b="1" dirty="0" smtClean="0">
              <a:solidFill>
                <a:srgbClr val="00FF00"/>
              </a:solidFill>
              <a:cs typeface="Arial" pitchFamily="34" charset="0"/>
            </a:endParaRPr>
          </a:p>
          <a:p>
            <a:pPr marL="457200" indent="-457200">
              <a:buFont typeface="Wingdings" panose="05000000000000000000" pitchFamily="2" charset="2"/>
              <a:buChar char="v"/>
            </a:pPr>
            <a:r>
              <a:rPr lang="en-GB" altLang="ko-KR" sz="2700" b="1" dirty="0">
                <a:solidFill>
                  <a:srgbClr val="00FF00"/>
                </a:solidFill>
                <a:cs typeface="Arial" pitchFamily="34" charset="0"/>
              </a:rPr>
              <a:t>Motivated by this observation, we </a:t>
            </a:r>
            <a:r>
              <a:rPr lang="en-GB" altLang="ko-KR" sz="2700" b="1" dirty="0" smtClean="0">
                <a:solidFill>
                  <a:srgbClr val="00FF00"/>
                </a:solidFill>
                <a:cs typeface="Arial" pitchFamily="34" charset="0"/>
              </a:rPr>
              <a:t>will build a model </a:t>
            </a:r>
            <a:r>
              <a:rPr lang="en-GB" altLang="ko-KR" sz="2700" b="1" dirty="0">
                <a:solidFill>
                  <a:srgbClr val="00FF00"/>
                </a:solidFill>
                <a:cs typeface="Arial" pitchFamily="34" charset="0"/>
              </a:rPr>
              <a:t>that maps a variable-length sequence of video frames to </a:t>
            </a:r>
            <a:r>
              <a:rPr lang="en-GB" altLang="ko-KR" sz="2700" b="1" dirty="0" smtClean="0">
                <a:solidFill>
                  <a:srgbClr val="00FF00"/>
                </a:solidFill>
                <a:cs typeface="Arial" pitchFamily="34" charset="0"/>
              </a:rPr>
              <a:t>text by </a:t>
            </a:r>
            <a:r>
              <a:rPr lang="en-GB" altLang="ko-KR" sz="2700" b="1" dirty="0">
                <a:solidFill>
                  <a:srgbClr val="00FF00"/>
                </a:solidFill>
                <a:cs typeface="Arial" pitchFamily="34" charset="0"/>
              </a:rPr>
              <a:t>using sentence-level sequence </a:t>
            </a:r>
            <a:r>
              <a:rPr lang="en-GB" altLang="ko-KR" sz="2700" b="1" dirty="0" smtClean="0">
                <a:solidFill>
                  <a:srgbClr val="00FF00"/>
                </a:solidFill>
                <a:cs typeface="Arial" pitchFamily="34" charset="0"/>
              </a:rPr>
              <a:t>prediction.</a:t>
            </a:r>
            <a:endParaRPr lang="ko-KR" altLang="en-US" sz="2700" b="1" dirty="0">
              <a:solidFill>
                <a:srgbClr val="00FF00"/>
              </a:solidFill>
              <a:cs typeface="Arial" pitchFamily="34" charset="0"/>
            </a:endParaRPr>
          </a:p>
        </p:txBody>
      </p:sp>
    </p:spTree>
    <p:extLst>
      <p:ext uri="{BB962C8B-B14F-4D97-AF65-F5344CB8AC3E}">
        <p14:creationId xmlns:p14="http://schemas.microsoft.com/office/powerpoint/2010/main" val="110058827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6" name="TextBox 5">
            <a:extLst>
              <a:ext uri="{FF2B5EF4-FFF2-40B4-BE49-F238E27FC236}">
                <a16:creationId xmlns:a16="http://schemas.microsoft.com/office/drawing/2014/main" id="{C3406489-5597-43A4-B42F-CCC9FE8B833A}"/>
              </a:ext>
            </a:extLst>
          </p:cNvPr>
          <p:cNvSpPr txBox="1"/>
          <p:nvPr/>
        </p:nvSpPr>
        <p:spPr>
          <a:xfrm>
            <a:off x="3660068" y="227969"/>
            <a:ext cx="5808784" cy="738664"/>
          </a:xfrm>
          <a:prstGeom prst="rect">
            <a:avLst/>
          </a:prstGeom>
          <a:solidFill>
            <a:srgbClr val="00FF00"/>
          </a:solidFill>
        </p:spPr>
        <p:txBody>
          <a:bodyPr wrap="square" lIns="36000" tIns="0" rIns="36000" bIns="0" rtlCol="0">
            <a:spAutoFit/>
          </a:bodyPr>
          <a:lstStyle/>
          <a:p>
            <a:pPr lvl="0" algn="ctr"/>
            <a:r>
              <a:rPr lang="en-GB" sz="4800" dirty="0">
                <a:solidFill>
                  <a:prstClr val="black"/>
                </a:solidFill>
              </a:rPr>
              <a:t>Why is </a:t>
            </a:r>
            <a:r>
              <a:rPr lang="en-GB" sz="4800" dirty="0" smtClean="0">
                <a:solidFill>
                  <a:prstClr val="black"/>
                </a:solidFill>
              </a:rPr>
              <a:t>lip-reading</a:t>
            </a:r>
            <a:r>
              <a:rPr lang="en-GB" sz="4800" dirty="0">
                <a:solidFill>
                  <a:prstClr val="black"/>
                </a:solidFill>
              </a:rPr>
              <a:t>?</a:t>
            </a:r>
            <a:endParaRPr kumimoji="0" lang="en-US" sz="48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8" name="TextBox 7"/>
          <p:cNvSpPr txBox="1"/>
          <p:nvPr/>
        </p:nvSpPr>
        <p:spPr>
          <a:xfrm>
            <a:off x="2438443" y="1521863"/>
            <a:ext cx="9087351" cy="4662815"/>
          </a:xfrm>
          <a:prstGeom prst="rect">
            <a:avLst/>
          </a:prstGeom>
          <a:noFill/>
        </p:spPr>
        <p:txBody>
          <a:bodyPr wrap="square" lIns="108000" rIns="108000" rtlCol="0">
            <a:spAutoFit/>
          </a:bodyPr>
          <a:lstStyle/>
          <a:p>
            <a:pPr marL="457200" lvl="0" indent="-457200">
              <a:buFont typeface="Wingdings" panose="05000000000000000000" pitchFamily="2" charset="2"/>
              <a:buChar char="v"/>
            </a:pPr>
            <a:r>
              <a:rPr lang="en-GB" altLang="ko-KR" sz="2700" b="1" dirty="0">
                <a:solidFill>
                  <a:srgbClr val="00FF00"/>
                </a:solidFill>
                <a:cs typeface="Arial" pitchFamily="34" charset="0"/>
              </a:rPr>
              <a:t>It will help deaf people as a hearing aid</a:t>
            </a:r>
            <a:r>
              <a:rPr lang="en-GB" altLang="ko-KR" sz="2700" b="1" dirty="0" smtClean="0">
                <a:solidFill>
                  <a:srgbClr val="00FF00"/>
                </a:solidFill>
                <a:cs typeface="Arial" pitchFamily="34" charset="0"/>
              </a:rPr>
              <a:t>.</a:t>
            </a:r>
          </a:p>
          <a:p>
            <a:pPr marL="457200" lvl="0" indent="-457200">
              <a:buFont typeface="Wingdings" panose="05000000000000000000" pitchFamily="2" charset="2"/>
              <a:buChar char="v"/>
            </a:pPr>
            <a:r>
              <a:rPr lang="en-GB" altLang="ko-KR" sz="2700" b="1" dirty="0" smtClean="0">
                <a:solidFill>
                  <a:srgbClr val="00FF00"/>
                </a:solidFill>
                <a:cs typeface="Arial" pitchFamily="34" charset="0"/>
              </a:rPr>
              <a:t>It </a:t>
            </a:r>
            <a:r>
              <a:rPr lang="en-GB" altLang="ko-KR" sz="2700" b="1" dirty="0">
                <a:solidFill>
                  <a:srgbClr val="00FF00"/>
                </a:solidFill>
                <a:cs typeface="Arial" pitchFamily="34" charset="0"/>
              </a:rPr>
              <a:t>will help others to recognize the speech of mute people</a:t>
            </a:r>
            <a:r>
              <a:rPr lang="en-GB" altLang="ko-KR" sz="2700" b="1" dirty="0" smtClean="0">
                <a:solidFill>
                  <a:srgbClr val="00FF00"/>
                </a:solidFill>
                <a:cs typeface="Arial" pitchFamily="34" charset="0"/>
              </a:rPr>
              <a:t>.</a:t>
            </a:r>
          </a:p>
          <a:p>
            <a:pPr marL="457200" lvl="0" indent="-457200">
              <a:buFont typeface="Wingdings" panose="05000000000000000000" pitchFamily="2" charset="2"/>
              <a:buChar char="v"/>
            </a:pPr>
            <a:r>
              <a:rPr lang="en-GB" altLang="ko-KR" sz="2700" b="1" dirty="0" smtClean="0">
                <a:solidFill>
                  <a:srgbClr val="00FF00"/>
                </a:solidFill>
                <a:cs typeface="Arial" pitchFamily="34" charset="0"/>
              </a:rPr>
              <a:t>It will also help </a:t>
            </a:r>
            <a:r>
              <a:rPr lang="en-GB" altLang="ko-KR" sz="2700" b="1" dirty="0">
                <a:solidFill>
                  <a:srgbClr val="00FF00"/>
                </a:solidFill>
                <a:cs typeface="Arial" pitchFamily="34" charset="0"/>
              </a:rPr>
              <a:t>to detect criminals in the detective branch</a:t>
            </a:r>
            <a:r>
              <a:rPr lang="en-GB" altLang="ko-KR" sz="2700" b="1" dirty="0" smtClean="0">
                <a:solidFill>
                  <a:srgbClr val="00FF00"/>
                </a:solidFill>
                <a:cs typeface="Arial" pitchFamily="34" charset="0"/>
              </a:rPr>
              <a:t>.</a:t>
            </a:r>
          </a:p>
          <a:p>
            <a:pPr marL="457200" lvl="0" indent="-457200">
              <a:buFont typeface="Wingdings" panose="05000000000000000000" pitchFamily="2" charset="2"/>
              <a:buChar char="v"/>
            </a:pPr>
            <a:r>
              <a:rPr lang="en-GB" altLang="ko-KR" sz="2700" b="1" dirty="0" smtClean="0">
                <a:solidFill>
                  <a:srgbClr val="00FF00"/>
                </a:solidFill>
                <a:cs typeface="Arial" pitchFamily="34" charset="0"/>
              </a:rPr>
              <a:t>It </a:t>
            </a:r>
            <a:r>
              <a:rPr lang="en-GB" altLang="ko-KR" sz="2700" b="1" dirty="0">
                <a:solidFill>
                  <a:srgbClr val="00FF00"/>
                </a:solidFill>
                <a:cs typeface="Arial" pitchFamily="34" charset="0"/>
              </a:rPr>
              <a:t>can be used for security </a:t>
            </a:r>
            <a:r>
              <a:rPr lang="en-GB" altLang="ko-KR" sz="2700" b="1" dirty="0" smtClean="0">
                <a:solidFill>
                  <a:srgbClr val="00FF00"/>
                </a:solidFill>
                <a:cs typeface="Arial" pitchFamily="34" charset="0"/>
              </a:rPr>
              <a:t>purposes.</a:t>
            </a:r>
          </a:p>
          <a:p>
            <a:pPr marL="457200" lvl="0" indent="-457200">
              <a:buFont typeface="Wingdings" panose="05000000000000000000" pitchFamily="2" charset="2"/>
              <a:buChar char="v"/>
            </a:pPr>
            <a:r>
              <a:rPr lang="en-GB" altLang="ko-KR" sz="2700" b="1" dirty="0" smtClean="0">
                <a:solidFill>
                  <a:srgbClr val="00FF00"/>
                </a:solidFill>
                <a:cs typeface="Arial" pitchFamily="34" charset="0"/>
              </a:rPr>
              <a:t>It </a:t>
            </a:r>
            <a:r>
              <a:rPr lang="en-GB" altLang="ko-KR" sz="2700" b="1" dirty="0">
                <a:solidFill>
                  <a:srgbClr val="00FF00"/>
                </a:solidFill>
                <a:cs typeface="Arial" pitchFamily="34" charset="0"/>
              </a:rPr>
              <a:t>can be used for video captioning</a:t>
            </a:r>
            <a:r>
              <a:rPr lang="en-GB" altLang="ko-KR" sz="2700" b="1" dirty="0" smtClean="0">
                <a:solidFill>
                  <a:srgbClr val="00FF00"/>
                </a:solidFill>
                <a:cs typeface="Arial" pitchFamily="34" charset="0"/>
              </a:rPr>
              <a:t>.</a:t>
            </a:r>
          </a:p>
          <a:p>
            <a:pPr marL="457200" lvl="0" indent="-457200">
              <a:buFont typeface="Wingdings" panose="05000000000000000000" pitchFamily="2" charset="2"/>
              <a:buChar char="v"/>
            </a:pPr>
            <a:r>
              <a:rPr lang="en-GB" altLang="ko-KR" sz="2700" b="1" dirty="0" smtClean="0">
                <a:solidFill>
                  <a:srgbClr val="00FF00"/>
                </a:solidFill>
                <a:cs typeface="Arial" pitchFamily="34" charset="0"/>
              </a:rPr>
              <a:t>This </a:t>
            </a:r>
            <a:r>
              <a:rPr lang="en-GB" altLang="ko-KR" sz="2700" b="1" dirty="0">
                <a:solidFill>
                  <a:srgbClr val="00FF00"/>
                </a:solidFill>
                <a:cs typeface="Arial" pitchFamily="34" charset="0"/>
              </a:rPr>
              <a:t>model will help to recognize speech in </a:t>
            </a:r>
            <a:r>
              <a:rPr lang="en-GB" altLang="ko-KR" sz="2700" b="1" dirty="0" smtClean="0">
                <a:solidFill>
                  <a:srgbClr val="00FF00"/>
                </a:solidFill>
                <a:cs typeface="Arial" pitchFamily="34" charset="0"/>
              </a:rPr>
              <a:t>noisy areas. </a:t>
            </a:r>
          </a:p>
          <a:p>
            <a:pPr marL="457200" lvl="0" indent="-457200">
              <a:buFont typeface="Wingdings" panose="05000000000000000000" pitchFamily="2" charset="2"/>
              <a:buChar char="v"/>
            </a:pPr>
            <a:r>
              <a:rPr lang="en-GB" altLang="ko-KR" sz="2700" b="1" dirty="0" smtClean="0">
                <a:solidFill>
                  <a:srgbClr val="00FF00"/>
                </a:solidFill>
                <a:cs typeface="Arial" pitchFamily="34" charset="0"/>
              </a:rPr>
              <a:t> It can </a:t>
            </a:r>
            <a:r>
              <a:rPr lang="en-GB" altLang="ko-KR" sz="2700" b="1" dirty="0">
                <a:solidFill>
                  <a:srgbClr val="00FF00"/>
                </a:solidFill>
                <a:cs typeface="Arial" pitchFamily="34" charset="0"/>
              </a:rPr>
              <a:t>be used in silent-movie processing</a:t>
            </a:r>
            <a:r>
              <a:rPr lang="en-GB" altLang="ko-KR" sz="2700" b="1" dirty="0" smtClean="0">
                <a:solidFill>
                  <a:srgbClr val="00FF00"/>
                </a:solidFill>
                <a:cs typeface="Arial" pitchFamily="34" charset="0"/>
              </a:rPr>
              <a:t>.</a:t>
            </a:r>
          </a:p>
          <a:p>
            <a:pPr marL="457200" lvl="0" indent="-457200">
              <a:buFont typeface="Wingdings" panose="05000000000000000000" pitchFamily="2" charset="2"/>
              <a:buChar char="v"/>
            </a:pPr>
            <a:r>
              <a:rPr kumimoji="0" lang="en-GB" altLang="ko-KR" sz="2700" b="1" i="0" u="none" strike="noStrike" kern="1200" cap="none" spc="0" normalizeH="0" baseline="0" noProof="0" dirty="0" smtClean="0">
                <a:ln>
                  <a:noFill/>
                </a:ln>
                <a:solidFill>
                  <a:srgbClr val="00FF00"/>
                </a:solidFill>
                <a:effectLst/>
                <a:uLnTx/>
                <a:uFillTx/>
                <a:latin typeface="Arial"/>
                <a:ea typeface="Arial Unicode MS"/>
                <a:cs typeface="Arial" pitchFamily="34" charset="0"/>
              </a:rPr>
              <a:t>It</a:t>
            </a:r>
            <a:r>
              <a:rPr kumimoji="0" lang="en-GB" altLang="ko-KR" sz="2700" b="1" i="0" u="none" strike="noStrike" kern="1200" cap="none" spc="0" normalizeH="0" noProof="0" dirty="0" smtClean="0">
                <a:ln>
                  <a:noFill/>
                </a:ln>
                <a:solidFill>
                  <a:srgbClr val="00FF00"/>
                </a:solidFill>
                <a:effectLst/>
                <a:uLnTx/>
                <a:uFillTx/>
                <a:latin typeface="Arial"/>
                <a:ea typeface="Arial Unicode MS"/>
                <a:cs typeface="Arial" pitchFamily="34" charset="0"/>
              </a:rPr>
              <a:t> will help to detect fake video.</a:t>
            </a:r>
            <a:endParaRPr kumimoji="0" lang="ko-KR" altLang="en-US" sz="2700" b="1" i="0" u="none" strike="noStrike" kern="1200" cap="none" spc="0" normalizeH="0" baseline="0" noProof="0" dirty="0">
              <a:ln>
                <a:noFill/>
              </a:ln>
              <a:solidFill>
                <a:srgbClr val="00FF00"/>
              </a:solidFill>
              <a:effectLst/>
              <a:uLnTx/>
              <a:uFillTx/>
              <a:latin typeface="Arial"/>
              <a:ea typeface="Arial Unicode MS"/>
              <a:cs typeface="Arial" pitchFamily="34" charset="0"/>
            </a:endParaRPr>
          </a:p>
        </p:txBody>
      </p:sp>
    </p:spTree>
    <p:extLst>
      <p:ext uri="{BB962C8B-B14F-4D97-AF65-F5344CB8AC3E}">
        <p14:creationId xmlns:p14="http://schemas.microsoft.com/office/powerpoint/2010/main" val="3017013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87" name="TextBox 286">
            <a:extLst>
              <a:ext uri="{FF2B5EF4-FFF2-40B4-BE49-F238E27FC236}">
                <a16:creationId xmlns:a16="http://schemas.microsoft.com/office/drawing/2014/main" id="{D02F4B8E-9B3E-4F0F-A7A3-4E4CCE2F61D7}"/>
              </a:ext>
            </a:extLst>
          </p:cNvPr>
          <p:cNvSpPr txBox="1"/>
          <p:nvPr/>
        </p:nvSpPr>
        <p:spPr>
          <a:xfrm>
            <a:off x="3038539" y="4219176"/>
            <a:ext cx="6192984" cy="677108"/>
          </a:xfrm>
          <a:prstGeom prst="rect">
            <a:avLst/>
          </a:prstGeom>
          <a:noFill/>
          <a:ln w="57150">
            <a:solidFill>
              <a:srgbClr val="00FF00"/>
            </a:solidFill>
          </a:ln>
        </p:spPr>
        <p:txBody>
          <a:bodyPr wrap="square" lIns="36000" tIns="0" rIns="36000" bIns="0" rtlCol="0">
            <a:spAutoFit/>
          </a:bodyPr>
          <a:lstStyle/>
          <a:p>
            <a:pPr algn="ctr"/>
            <a:r>
              <a:rPr lang="en-US" sz="4400" dirty="0" smtClean="0">
                <a:solidFill>
                  <a:srgbClr val="00FF00"/>
                </a:solidFill>
              </a:rPr>
              <a:t>Literature Reviews</a:t>
            </a:r>
            <a:endParaRPr lang="en-US" sz="4400" dirty="0">
              <a:solidFill>
                <a:srgbClr val="00FF00"/>
              </a:solidFill>
            </a:endParaRPr>
          </a:p>
        </p:txBody>
      </p:sp>
      <p:pic>
        <p:nvPicPr>
          <p:cNvPr id="289" name="Picture 288"/>
          <p:cNvPicPr>
            <a:picLocks noChangeAspect="1"/>
          </p:cNvPicPr>
          <p:nvPr/>
        </p:nvPicPr>
        <p:blipFill>
          <a:blip r:embed="rId3"/>
          <a:stretch>
            <a:fillRect/>
          </a:stretch>
        </p:blipFill>
        <p:spPr>
          <a:xfrm>
            <a:off x="2488752" y="1002864"/>
            <a:ext cx="7292558" cy="2690964"/>
          </a:xfrm>
          <a:prstGeom prst="rect">
            <a:avLst/>
          </a:prstGeom>
        </p:spPr>
      </p:pic>
    </p:spTree>
    <p:extLst>
      <p:ext uri="{BB962C8B-B14F-4D97-AF65-F5344CB8AC3E}">
        <p14:creationId xmlns:p14="http://schemas.microsoft.com/office/powerpoint/2010/main" val="233210701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fade">
                                      <p:cBhvr>
                                        <p:cTn id="7" dur="1000"/>
                                        <p:tgtEl>
                                          <p:spTgt spid="287"/>
                                        </p:tgtEl>
                                      </p:cBhvr>
                                    </p:animEffect>
                                    <p:anim calcmode="lin" valueType="num">
                                      <p:cBhvr>
                                        <p:cTn id="8" dur="1000" fill="hold"/>
                                        <p:tgtEl>
                                          <p:spTgt spid="287"/>
                                        </p:tgtEl>
                                        <p:attrNameLst>
                                          <p:attrName>ppt_x</p:attrName>
                                        </p:attrNameLst>
                                      </p:cBhvr>
                                      <p:tavLst>
                                        <p:tav tm="0">
                                          <p:val>
                                            <p:strVal val="#ppt_x"/>
                                          </p:val>
                                        </p:tav>
                                        <p:tav tm="100000">
                                          <p:val>
                                            <p:strVal val="#ppt_x"/>
                                          </p:val>
                                        </p:tav>
                                      </p:tavLst>
                                    </p:anim>
                                    <p:anim calcmode="lin" valueType="num">
                                      <p:cBhvr>
                                        <p:cTn id="9" dur="1000" fill="hold"/>
                                        <p:tgtEl>
                                          <p:spTgt spid="2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6" name="TextBox 5">
            <a:extLst>
              <a:ext uri="{FF2B5EF4-FFF2-40B4-BE49-F238E27FC236}">
                <a16:creationId xmlns:a16="http://schemas.microsoft.com/office/drawing/2014/main" id="{C3406489-5597-43A4-B42F-CCC9FE8B833A}"/>
              </a:ext>
            </a:extLst>
          </p:cNvPr>
          <p:cNvSpPr txBox="1"/>
          <p:nvPr/>
        </p:nvSpPr>
        <p:spPr>
          <a:xfrm>
            <a:off x="2135776" y="483326"/>
            <a:ext cx="9640387" cy="738664"/>
          </a:xfrm>
          <a:prstGeom prst="rect">
            <a:avLst/>
          </a:prstGeom>
          <a:solidFill>
            <a:srgbClr val="00FF00"/>
          </a:solidFill>
        </p:spPr>
        <p:txBody>
          <a:bodyPr wrap="square" lIns="36000" tIns="0" rIns="36000" bIns="0"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prstClr val="black"/>
                </a:solidFill>
                <a:effectLst/>
                <a:uLnTx/>
                <a:uFillTx/>
                <a:latin typeface="Arial"/>
                <a:ea typeface="Arial Unicode MS"/>
                <a:cs typeface="+mn-cs"/>
              </a:rPr>
              <a:t>Paper’s Name - Lip-reading </a:t>
            </a:r>
            <a:r>
              <a:rPr kumimoji="0" lang="en-US" sz="2400" b="1" i="0" u="none" strike="noStrike" kern="1200" cap="none" spc="0" normalizeH="0" baseline="0" noProof="0" dirty="0">
                <a:ln>
                  <a:noFill/>
                </a:ln>
                <a:solidFill>
                  <a:prstClr val="black"/>
                </a:solidFill>
                <a:effectLst/>
                <a:uLnTx/>
                <a:uFillTx/>
                <a:latin typeface="Arial"/>
                <a:ea typeface="Arial Unicode MS"/>
                <a:cs typeface="+mn-cs"/>
              </a:rPr>
              <a:t>via a DNN-HMM hybrid system using combination of the image-based and model-based features</a:t>
            </a:r>
          </a:p>
        </p:txBody>
      </p:sp>
      <p:graphicFrame>
        <p:nvGraphicFramePr>
          <p:cNvPr id="3" name="Table 2"/>
          <p:cNvGraphicFramePr>
            <a:graphicFrameLocks noGrp="1"/>
          </p:cNvGraphicFramePr>
          <p:nvPr>
            <p:extLst>
              <p:ext uri="{D42A27DB-BD31-4B8C-83A1-F6EECF244321}">
                <p14:modId xmlns:p14="http://schemas.microsoft.com/office/powerpoint/2010/main" val="747606523"/>
              </p:ext>
            </p:extLst>
          </p:nvPr>
        </p:nvGraphicFramePr>
        <p:xfrm>
          <a:off x="2600419" y="1862089"/>
          <a:ext cx="8711100" cy="3627120"/>
        </p:xfrm>
        <a:graphic>
          <a:graphicData uri="http://schemas.openxmlformats.org/drawingml/2006/table">
            <a:tbl>
              <a:tblPr firstRow="1" bandRow="1">
                <a:noFill/>
                <a:effectLst>
                  <a:outerShdw blurRad="50800" dist="38100" dir="2700000" algn="tl" rotWithShape="0">
                    <a:prstClr val="black">
                      <a:alpha val="40000"/>
                    </a:prstClr>
                  </a:outerShdw>
                </a:effectLst>
                <a:tableStyleId>{E929F9F4-4A8F-4326-A1B4-22849713DDAB}</a:tableStyleId>
              </a:tblPr>
              <a:tblGrid>
                <a:gridCol w="4355550">
                  <a:extLst>
                    <a:ext uri="{9D8B030D-6E8A-4147-A177-3AD203B41FA5}">
                      <a16:colId xmlns:a16="http://schemas.microsoft.com/office/drawing/2014/main" val="2544776696"/>
                    </a:ext>
                  </a:extLst>
                </a:gridCol>
                <a:gridCol w="4355550">
                  <a:extLst>
                    <a:ext uri="{9D8B030D-6E8A-4147-A177-3AD203B41FA5}">
                      <a16:colId xmlns:a16="http://schemas.microsoft.com/office/drawing/2014/main" val="716567864"/>
                    </a:ext>
                  </a:extLst>
                </a:gridCol>
              </a:tblGrid>
              <a:tr h="370840">
                <a:tc>
                  <a:txBody>
                    <a:bodyPr/>
                    <a:lstStyle/>
                    <a:p>
                      <a:pPr algn="ctr"/>
                      <a:r>
                        <a:rPr lang="en-US" sz="2200" b="1" dirty="0">
                          <a:solidFill>
                            <a:srgbClr val="00FF00"/>
                          </a:solidFill>
                        </a:rPr>
                        <a:t>Data Set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en-US" sz="1800" b="1" i="0" kern="1200" dirty="0">
                          <a:solidFill>
                            <a:srgbClr val="00FF00"/>
                          </a:solidFill>
                          <a:effectLst/>
                          <a:latin typeface="+mn-lt"/>
                          <a:ea typeface="+mn-ea"/>
                          <a:cs typeface="+mn-cs"/>
                        </a:rPr>
                        <a:t>    </a:t>
                      </a:r>
                      <a:r>
                        <a:rPr lang="en-US" sz="1800" b="1" i="0" kern="1200" baseline="0" dirty="0">
                          <a:solidFill>
                            <a:srgbClr val="00FF00"/>
                          </a:solidFill>
                          <a:effectLst/>
                          <a:latin typeface="+mn-lt"/>
                          <a:ea typeface="+mn-ea"/>
                          <a:cs typeface="+mn-cs"/>
                        </a:rPr>
                        <a:t> </a:t>
                      </a:r>
                      <a:r>
                        <a:rPr lang="en-US" sz="1800" b="1" dirty="0">
                          <a:solidFill>
                            <a:srgbClr val="00FF00"/>
                          </a:solidFill>
                        </a:rPr>
                        <a:t> CUAVE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976090267"/>
                  </a:ext>
                </a:extLst>
              </a:tr>
              <a:tr h="370840">
                <a:tc>
                  <a:txBody>
                    <a:bodyPr/>
                    <a:lstStyle/>
                    <a:p>
                      <a:pPr algn="ctr"/>
                      <a:endParaRPr lang="en-US" sz="2200" b="1" dirty="0">
                        <a:solidFill>
                          <a:srgbClr val="00FF00"/>
                        </a:solidFill>
                      </a:endParaRPr>
                    </a:p>
                    <a:p>
                      <a:pPr algn="ctr"/>
                      <a:endParaRPr lang="en-US" sz="2200" b="1" dirty="0">
                        <a:solidFill>
                          <a:srgbClr val="00FF00"/>
                        </a:solidFill>
                      </a:endParaRPr>
                    </a:p>
                    <a:p>
                      <a:pPr algn="ctr"/>
                      <a:r>
                        <a:rPr lang="en-US" sz="2200" b="1" dirty="0">
                          <a:solidFill>
                            <a:srgbClr val="00FF00"/>
                          </a:solidFill>
                        </a:rPr>
                        <a:t>Visual feature </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285750" lvl="0" indent="-285750">
                        <a:buFont typeface="Arial" panose="020B0604020202020204" pitchFamily="34" charset="0"/>
                        <a:buChar char="•"/>
                      </a:pPr>
                      <a:r>
                        <a:rPr lang="en-US" b="1" dirty="0">
                          <a:solidFill>
                            <a:srgbClr val="00FF00"/>
                          </a:solidFill>
                        </a:rPr>
                        <a:t>The simple raw gray level information of the lips Region of Interest (ROI)</a:t>
                      </a:r>
                    </a:p>
                    <a:p>
                      <a:pPr marL="285750" indent="-285750">
                        <a:buFont typeface="Arial" panose="020B0604020202020204" pitchFamily="34" charset="0"/>
                        <a:buChar char="•"/>
                      </a:pPr>
                      <a:r>
                        <a:rPr lang="en-US" b="1" dirty="0">
                          <a:solidFill>
                            <a:srgbClr val="00FF00"/>
                          </a:solidFill>
                        </a:rPr>
                        <a:t>The geometric representation of lips shape and </a:t>
                      </a:r>
                    </a:p>
                    <a:p>
                      <a:pPr marL="285750" indent="-285750">
                        <a:buFont typeface="Arial" panose="020B0604020202020204" pitchFamily="34" charset="0"/>
                        <a:buChar char="•"/>
                      </a:pPr>
                      <a:r>
                        <a:rPr lang="en-US" b="1" dirty="0">
                          <a:solidFill>
                            <a:srgbClr val="00FF00"/>
                          </a:solidFill>
                        </a:rPr>
                        <a:t>The Deep Bottle-neck Features (DBNFs) </a:t>
                      </a:r>
                      <a:r>
                        <a:rPr lang="en-US" sz="1800" b="1" dirty="0">
                          <a:solidFill>
                            <a:srgbClr val="00FF00"/>
                          </a:solidFill>
                        </a:rPr>
                        <a:t/>
                      </a:r>
                      <a:br>
                        <a:rPr lang="en-US" sz="1800" b="1" dirty="0">
                          <a:solidFill>
                            <a:srgbClr val="00FF00"/>
                          </a:solidFill>
                        </a:rPr>
                      </a:br>
                      <a:endParaRPr lang="en-US" sz="1800" b="1" dirty="0">
                        <a:solidFill>
                          <a:srgbClr val="00FF00"/>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54017860"/>
                  </a:ext>
                </a:extLst>
              </a:tr>
              <a:tr h="370840">
                <a:tc>
                  <a:txBody>
                    <a:bodyPr/>
                    <a:lstStyle/>
                    <a:p>
                      <a:pPr marL="0" lvl="0" indent="0" algn="ctr">
                        <a:buNone/>
                      </a:pPr>
                      <a:r>
                        <a:rPr lang="en-US" sz="2200" b="1" dirty="0">
                          <a:solidFill>
                            <a:srgbClr val="00FF00"/>
                          </a:solidFill>
                        </a:rPr>
                        <a:t>Recognition System</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285750" lvl="0" indent="-285750">
                        <a:buFont typeface="Arial" panose="020B0604020202020204" pitchFamily="34" charset="0"/>
                        <a:buChar char="•"/>
                      </a:pPr>
                      <a:r>
                        <a:rPr lang="en-US" b="1" dirty="0">
                          <a:solidFill>
                            <a:srgbClr val="00FF00"/>
                          </a:solidFill>
                        </a:rPr>
                        <a:t>The conventional GMM-HMM and</a:t>
                      </a:r>
                    </a:p>
                    <a:p>
                      <a:pPr marL="285750" lvl="0" indent="-285750">
                        <a:buFont typeface="Arial" panose="020B0604020202020204" pitchFamily="34" charset="0"/>
                        <a:buChar char="•"/>
                      </a:pPr>
                      <a:r>
                        <a:rPr lang="en-US" b="1" dirty="0">
                          <a:solidFill>
                            <a:srgbClr val="00FF00"/>
                          </a:solidFill>
                        </a:rPr>
                        <a:t> The state-of-the-art DNN-HMM hybrid model </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67099474"/>
                  </a:ext>
                </a:extLst>
              </a:tr>
            </a:tbl>
          </a:graphicData>
        </a:graphic>
      </p:graphicFrame>
    </p:spTree>
    <p:extLst>
      <p:ext uri="{BB962C8B-B14F-4D97-AF65-F5344CB8AC3E}">
        <p14:creationId xmlns:p14="http://schemas.microsoft.com/office/powerpoint/2010/main" val="30660065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94"/>
          <a:stretch/>
        </p:blipFill>
        <p:spPr>
          <a:xfrm>
            <a:off x="-39189" y="0"/>
            <a:ext cx="2286000" cy="6856039"/>
          </a:xfrm>
          <a:prstGeom prst="rect">
            <a:avLst/>
          </a:prstGeom>
        </p:spPr>
      </p:pic>
      <p:sp>
        <p:nvSpPr>
          <p:cNvPr id="6" name="TextBox 5">
            <a:extLst>
              <a:ext uri="{FF2B5EF4-FFF2-40B4-BE49-F238E27FC236}">
                <a16:creationId xmlns:a16="http://schemas.microsoft.com/office/drawing/2014/main" id="{C3406489-5597-43A4-B42F-CCC9FE8B833A}"/>
              </a:ext>
            </a:extLst>
          </p:cNvPr>
          <p:cNvSpPr txBox="1"/>
          <p:nvPr/>
        </p:nvSpPr>
        <p:spPr>
          <a:xfrm>
            <a:off x="2246811" y="307971"/>
            <a:ext cx="8090219" cy="369332"/>
          </a:xfrm>
          <a:prstGeom prst="rect">
            <a:avLst/>
          </a:prstGeom>
          <a:solidFill>
            <a:srgbClr val="00FF00"/>
          </a:solidFill>
        </p:spPr>
        <p:txBody>
          <a:bodyPr wrap="square" lIns="36000" tIns="0" rIns="36000" bIns="0" rtlCol="0">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rial"/>
                <a:ea typeface="Arial Unicode MS"/>
                <a:cs typeface="+mn-cs"/>
              </a:rPr>
              <a:t>Why this features have been used?</a:t>
            </a:r>
          </a:p>
        </p:txBody>
      </p:sp>
      <p:sp>
        <p:nvSpPr>
          <p:cNvPr id="3" name="Rectangle 2">
            <a:extLst>
              <a:ext uri="{FF2B5EF4-FFF2-40B4-BE49-F238E27FC236}">
                <a16:creationId xmlns:a16="http://schemas.microsoft.com/office/drawing/2014/main" id="{8AB82527-AD1C-4BB6-B3FB-9877F99E77AF}"/>
              </a:ext>
            </a:extLst>
          </p:cNvPr>
          <p:cNvSpPr/>
          <p:nvPr/>
        </p:nvSpPr>
        <p:spPr>
          <a:xfrm>
            <a:off x="2246810" y="966291"/>
            <a:ext cx="8090219" cy="3323987"/>
          </a:xfrm>
          <a:prstGeom prst="rect">
            <a:avLst/>
          </a:prstGeom>
        </p:spPr>
        <p:txBody>
          <a:bodyPr wrap="square">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chemeClr val="bg1"/>
                </a:solidFill>
                <a:effectLst/>
                <a:uLnTx/>
                <a:uFillTx/>
                <a:latin typeface="Arial"/>
                <a:ea typeface="Arial Unicode MS"/>
              </a:rPr>
              <a:t>Raw Gray Level ROI Features</a:t>
            </a:r>
            <a:r>
              <a:rPr kumimoji="0" lang="en-US" b="1" i="1" u="none" strike="noStrike" kern="1200" cap="none" spc="0" normalizeH="0" baseline="0" noProof="0" dirty="0">
                <a:ln>
                  <a:noFill/>
                </a:ln>
                <a:solidFill>
                  <a:srgbClr val="00FF00"/>
                </a:solidFill>
                <a:effectLst/>
                <a:uLnTx/>
                <a:uFillTx/>
                <a:latin typeface="Arial"/>
                <a:ea typeface="Arial Unicode MS"/>
              </a:rPr>
              <a:t/>
            </a:r>
            <a:br>
              <a:rPr kumimoji="0" lang="en-US" b="1" i="1" u="none" strike="noStrike" kern="1200" cap="none" spc="0" normalizeH="0" baseline="0" noProof="0" dirty="0">
                <a:ln>
                  <a:noFill/>
                </a:ln>
                <a:solidFill>
                  <a:srgbClr val="00FF00"/>
                </a:solidFill>
                <a:effectLst/>
                <a:uLnTx/>
                <a:uFillTx/>
                <a:latin typeface="Arial"/>
                <a:ea typeface="Arial Unicode MS"/>
              </a:rPr>
            </a:br>
            <a:r>
              <a:rPr kumimoji="0" lang="en-US" b="1" i="1" u="none" strike="noStrike" kern="1200" cap="none" spc="0" normalizeH="0" baseline="0" noProof="0" dirty="0">
                <a:ln>
                  <a:noFill/>
                </a:ln>
                <a:solidFill>
                  <a:srgbClr val="00FF00"/>
                </a:solidFill>
                <a:effectLst/>
                <a:uLnTx/>
                <a:uFillTx/>
                <a:latin typeface="Arial"/>
                <a:ea typeface="Arial Unicode MS"/>
              </a:rPr>
              <a:t/>
            </a:r>
            <a:br>
              <a:rPr kumimoji="0" lang="en-US" b="1" i="1" u="none" strike="noStrike" kern="1200" cap="none" spc="0" normalizeH="0" baseline="0" noProof="0" dirty="0">
                <a:ln>
                  <a:noFill/>
                </a:ln>
                <a:solidFill>
                  <a:srgbClr val="00FF00"/>
                </a:solidFill>
                <a:effectLst/>
                <a:uLnTx/>
                <a:uFillTx/>
                <a:latin typeface="Arial"/>
                <a:ea typeface="Arial Unicode MS"/>
              </a:rPr>
            </a:br>
            <a:r>
              <a:rPr kumimoji="0" lang="en-US" b="1" u="none" strike="noStrike" kern="1200" cap="none" spc="0" normalizeH="0" baseline="0" noProof="0" dirty="0">
                <a:ln>
                  <a:noFill/>
                </a:ln>
                <a:solidFill>
                  <a:srgbClr val="00FF00"/>
                </a:solidFill>
                <a:effectLst/>
                <a:uLnTx/>
                <a:uFillTx/>
                <a:latin typeface="Arial"/>
                <a:ea typeface="Arial Unicode MS"/>
              </a:rPr>
              <a:t>ROI convert the matrix of grayscale images to a 1000×1 vector</a:t>
            </a:r>
            <a:r>
              <a:rPr kumimoji="0" lang="en-US" u="none" strike="noStrike" kern="1200" cap="none" spc="0" normalizeH="0" baseline="0" noProof="0" dirty="0">
                <a:ln>
                  <a:noFill/>
                </a:ln>
                <a:solidFill>
                  <a:srgbClr val="00FF00"/>
                </a:solidFill>
                <a:effectLst/>
                <a:uLnTx/>
                <a:uFillTx/>
                <a:latin typeface="Arial"/>
                <a:ea typeface="Arial Unicode MS"/>
              </a:rPr>
              <a:t>.</a:t>
            </a:r>
          </a:p>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srgbClr val="00FF00"/>
              </a:solidFill>
              <a:effectLst/>
              <a:uLnTx/>
              <a:uFillTx/>
              <a:latin typeface="Arial"/>
              <a:ea typeface="Arial Unicode MS"/>
            </a:endParaRPr>
          </a:p>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1"/>
                </a:solidFill>
                <a:effectLst/>
                <a:uLnTx/>
                <a:uFillTx/>
                <a:latin typeface="Arial"/>
                <a:ea typeface="Times New Roman" panose="02020603050405020304" pitchFamily="18" charset="0"/>
                <a:cs typeface="Calibri" panose="020F0502020204030204" pitchFamily="34" charset="0"/>
              </a:rPr>
              <a:t>Lips Shape Features</a:t>
            </a:r>
          </a:p>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FF00"/>
                </a:solidFill>
                <a:effectLst/>
                <a:uLnTx/>
                <a:uFillTx/>
                <a:latin typeface="Arial"/>
                <a:ea typeface="Arial Unicode MS"/>
              </a:rPr>
              <a:t/>
            </a:r>
            <a:br>
              <a:rPr kumimoji="0" lang="en-US" b="1" i="0" u="none" strike="noStrike" kern="1200" cap="none" spc="0" normalizeH="0" baseline="0" noProof="0" dirty="0">
                <a:ln>
                  <a:noFill/>
                </a:ln>
                <a:solidFill>
                  <a:srgbClr val="00FF00"/>
                </a:solidFill>
                <a:effectLst/>
                <a:uLnTx/>
                <a:uFillTx/>
                <a:latin typeface="Arial"/>
                <a:ea typeface="Arial Unicode MS"/>
              </a:rPr>
            </a:br>
            <a:r>
              <a:rPr kumimoji="0" lang="en-US" b="1" i="0" u="none" strike="noStrike" kern="1200" cap="none" spc="0" normalizeH="0" baseline="0" noProof="0" dirty="0">
                <a:ln>
                  <a:noFill/>
                </a:ln>
                <a:solidFill>
                  <a:srgbClr val="00FF00"/>
                </a:solidFill>
                <a:effectLst/>
                <a:uLnTx/>
                <a:uFillTx/>
                <a:latin typeface="Arial"/>
                <a:ea typeface="Times New Roman" panose="02020603050405020304" pitchFamily="18" charset="0"/>
                <a:cs typeface="Calibri" panose="020F0502020204030204" pitchFamily="34" charset="0"/>
              </a:rPr>
              <a:t>The Active Shape Model (ASM) approach is employed to locate landmarks on speaker’s lips, using STASM library. In order to make the feature vector, the coordinates of all the lips inner and outer landmarks must be concatenated. Furthermore, the height and width of the lips are evaluated and added to the feature vector.</a:t>
            </a:r>
            <a:endParaRPr kumimoji="0" lang="en-US" b="1" i="0" u="none" strike="noStrike" kern="1200" cap="none" spc="0" normalizeH="0" baseline="0" noProof="0" dirty="0">
              <a:ln>
                <a:noFill/>
              </a:ln>
              <a:solidFill>
                <a:srgbClr val="00FF00"/>
              </a:solidFill>
              <a:effectLst/>
              <a:uLnTx/>
              <a:uFillTx/>
              <a:latin typeface="Arial"/>
              <a:ea typeface="Arial Unicode MS"/>
            </a:endParaRPr>
          </a:p>
        </p:txBody>
      </p:sp>
    </p:spTree>
    <p:extLst>
      <p:ext uri="{BB962C8B-B14F-4D97-AF65-F5344CB8AC3E}">
        <p14:creationId xmlns:p14="http://schemas.microsoft.com/office/powerpoint/2010/main" val="36430152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9AF0F0-A215-4B16-838F-9331057451B2}"/>
              </a:ext>
            </a:extLst>
          </p:cNvPr>
          <p:cNvPicPr>
            <a:picLocks noChangeAspect="1"/>
          </p:cNvPicPr>
          <p:nvPr/>
        </p:nvPicPr>
        <p:blipFill rotWithShape="1">
          <a:blip r:embed="rId2"/>
          <a:srcRect l="73694"/>
          <a:stretch/>
        </p:blipFill>
        <p:spPr>
          <a:xfrm>
            <a:off x="-75501" y="1961"/>
            <a:ext cx="2286000" cy="6856039"/>
          </a:xfrm>
          <a:prstGeom prst="rect">
            <a:avLst/>
          </a:prstGeom>
        </p:spPr>
      </p:pic>
      <p:sp>
        <p:nvSpPr>
          <p:cNvPr id="4" name="TextBox 3">
            <a:extLst>
              <a:ext uri="{FF2B5EF4-FFF2-40B4-BE49-F238E27FC236}">
                <a16:creationId xmlns:a16="http://schemas.microsoft.com/office/drawing/2014/main" id="{06148252-77A7-438A-83B5-C9E90A80FF28}"/>
              </a:ext>
            </a:extLst>
          </p:cNvPr>
          <p:cNvSpPr txBox="1"/>
          <p:nvPr/>
        </p:nvSpPr>
        <p:spPr>
          <a:xfrm>
            <a:off x="2429389" y="515601"/>
            <a:ext cx="8384019" cy="369332"/>
          </a:xfrm>
          <a:prstGeom prst="rect">
            <a:avLst/>
          </a:prstGeom>
          <a:solidFill>
            <a:srgbClr val="00FF00"/>
          </a:solidFill>
        </p:spPr>
        <p:txBody>
          <a:bodyPr wrap="square" lIns="36000" tIns="0" rIns="36000" bIns="0" rtlCol="0">
            <a:spAutoFit/>
          </a:bodyPr>
          <a:lstStyle/>
          <a:p>
            <a:pPr lvl="0" algn="ctr">
              <a:defRPr/>
            </a:pPr>
            <a:r>
              <a:rPr lang="en-GB" sz="2400" b="1" dirty="0" smtClean="0">
                <a:solidFill>
                  <a:prstClr val="black"/>
                </a:solidFill>
              </a:rPr>
              <a:t>Paper’s </a:t>
            </a:r>
            <a:r>
              <a:rPr lang="en-GB" sz="2400" b="1" dirty="0">
                <a:solidFill>
                  <a:prstClr val="black"/>
                </a:solidFill>
              </a:rPr>
              <a:t>Name - </a:t>
            </a:r>
            <a:r>
              <a:rPr lang="en-GB" sz="2400" b="1" dirty="0" smtClean="0">
                <a:solidFill>
                  <a:prstClr val="black"/>
                </a:solidFill>
              </a:rPr>
              <a:t>Lip </a:t>
            </a:r>
            <a:r>
              <a:rPr lang="en-GB" sz="2400" b="1" dirty="0">
                <a:solidFill>
                  <a:prstClr val="black"/>
                </a:solidFill>
              </a:rPr>
              <a:t>Reading in the Wild </a:t>
            </a:r>
          </a:p>
        </p:txBody>
      </p:sp>
      <p:sp>
        <p:nvSpPr>
          <p:cNvPr id="5" name="Rectangle 4">
            <a:extLst>
              <a:ext uri="{FF2B5EF4-FFF2-40B4-BE49-F238E27FC236}">
                <a16:creationId xmlns:a16="http://schemas.microsoft.com/office/drawing/2014/main" id="{3928FBBD-F2A8-4161-B680-49F9306D843E}"/>
              </a:ext>
            </a:extLst>
          </p:cNvPr>
          <p:cNvSpPr/>
          <p:nvPr/>
        </p:nvSpPr>
        <p:spPr>
          <a:xfrm>
            <a:off x="2422397" y="1498997"/>
            <a:ext cx="8384019" cy="3627211"/>
          </a:xfrm>
          <a:prstGeom prst="rect">
            <a:avLst/>
          </a:prstGeom>
        </p:spPr>
        <p:txBody>
          <a:bodyPr wrap="square">
            <a:spAutoFit/>
          </a:bodyPr>
          <a:lstStyle/>
          <a:p>
            <a:pPr lvl="0">
              <a:lnSpc>
                <a:spcPct val="107000"/>
              </a:lnSpc>
              <a:spcAft>
                <a:spcPts val="800"/>
              </a:spcAft>
            </a:pPr>
            <a:r>
              <a:rPr lang="en-GB" b="1" dirty="0">
                <a:solidFill>
                  <a:srgbClr val="00FF00"/>
                </a:solidFill>
              </a:rPr>
              <a:t>They </a:t>
            </a:r>
            <a:r>
              <a:rPr lang="en-GB" b="1" dirty="0" smtClean="0">
                <a:solidFill>
                  <a:srgbClr val="00FF00"/>
                </a:solidFill>
              </a:rPr>
              <a:t>show </a:t>
            </a:r>
            <a:r>
              <a:rPr lang="en-GB" b="1" dirty="0">
                <a:solidFill>
                  <a:srgbClr val="00FF00"/>
                </a:solidFill>
              </a:rPr>
              <a:t>that CNN architectures can be used to classify temporal sequences with excellent results. On the 333-word test set, </a:t>
            </a:r>
            <a:r>
              <a:rPr lang="en-GB" b="1" dirty="0" smtClean="0">
                <a:solidFill>
                  <a:srgbClr val="00FF00"/>
                </a:solidFill>
              </a:rPr>
              <a:t>they achieved </a:t>
            </a:r>
            <a:r>
              <a:rPr lang="en-GB" b="1" dirty="0">
                <a:solidFill>
                  <a:srgbClr val="00FF00"/>
                </a:solidFill>
              </a:rPr>
              <a:t>top-1 accuracy of 65.4%, which exceeds state-of-the-art on multiple datasets that have lexicon sizes that are orders of magnitude smaller, and a top-10 accuracy of 92.3</a:t>
            </a:r>
            <a:r>
              <a:rPr lang="en-GB" b="1" dirty="0" smtClean="0">
                <a:solidFill>
                  <a:srgbClr val="00FF00"/>
                </a:solidFill>
              </a:rPr>
              <a:t>%.They </a:t>
            </a:r>
            <a:r>
              <a:rPr lang="en-GB" b="1" dirty="0">
                <a:solidFill>
                  <a:srgbClr val="00FF00"/>
                </a:solidFill>
              </a:rPr>
              <a:t>also demonstrate a recognition performance that exceeds the state of the art on a standard public benchmark dataset, Oulu VS. Next steps include extending to lip reading of proﬁle views, and combining the CNNs pre-trained using this approach with LSTMs trained with a language model in order to recognize sentences rather than individual words. </a:t>
            </a:r>
            <a:r>
              <a:rPr lang="en-GB" b="1" dirty="0" smtClean="0">
                <a:solidFill>
                  <a:srgbClr val="00FF00"/>
                </a:solidFill>
              </a:rPr>
              <a:t>Of course, the visual </a:t>
            </a:r>
            <a:r>
              <a:rPr lang="en-GB" b="1" dirty="0">
                <a:solidFill>
                  <a:srgbClr val="00FF00"/>
                </a:solidFill>
              </a:rPr>
              <a:t>only speech recognition method developed here can also be combined with audio only speech recognition to both their </a:t>
            </a:r>
            <a:r>
              <a:rPr lang="en-GB" b="1" dirty="0" smtClean="0">
                <a:solidFill>
                  <a:srgbClr val="00FF00"/>
                </a:solidFill>
              </a:rPr>
              <a:t>beneﬁts.</a:t>
            </a:r>
            <a:endParaRPr kumimoji="0" lang="en-US" sz="1400" b="1" i="0" u="none" strike="noStrike" kern="1200" cap="none" spc="0" normalizeH="0" baseline="0" noProof="0" dirty="0">
              <a:ln>
                <a:noFill/>
              </a:ln>
              <a:solidFill>
                <a:srgbClr val="00FF00"/>
              </a:solidFill>
              <a:effectLst/>
              <a:uLnTx/>
              <a:uFillTx/>
              <a:latin typeface="Aria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99141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9AF0F0-A215-4B16-838F-9331057451B2}"/>
              </a:ext>
            </a:extLst>
          </p:cNvPr>
          <p:cNvPicPr>
            <a:picLocks noChangeAspect="1"/>
          </p:cNvPicPr>
          <p:nvPr/>
        </p:nvPicPr>
        <p:blipFill rotWithShape="1">
          <a:blip r:embed="rId2"/>
          <a:srcRect l="73694"/>
          <a:stretch/>
        </p:blipFill>
        <p:spPr>
          <a:xfrm>
            <a:off x="-75501" y="1961"/>
            <a:ext cx="2286000" cy="6856039"/>
          </a:xfrm>
          <a:prstGeom prst="rect">
            <a:avLst/>
          </a:prstGeom>
        </p:spPr>
      </p:pic>
      <p:sp>
        <p:nvSpPr>
          <p:cNvPr id="4" name="TextBox 3">
            <a:extLst>
              <a:ext uri="{FF2B5EF4-FFF2-40B4-BE49-F238E27FC236}">
                <a16:creationId xmlns:a16="http://schemas.microsoft.com/office/drawing/2014/main" id="{06148252-77A7-438A-83B5-C9E90A80FF28}"/>
              </a:ext>
            </a:extLst>
          </p:cNvPr>
          <p:cNvSpPr txBox="1"/>
          <p:nvPr/>
        </p:nvSpPr>
        <p:spPr>
          <a:xfrm>
            <a:off x="2429389" y="515601"/>
            <a:ext cx="8384019" cy="738664"/>
          </a:xfrm>
          <a:prstGeom prst="rect">
            <a:avLst/>
          </a:prstGeom>
          <a:solidFill>
            <a:srgbClr val="00FF00"/>
          </a:solidFill>
        </p:spPr>
        <p:txBody>
          <a:bodyPr wrap="square" lIns="36000" tIns="0" rIns="36000" bIns="0" rtlCol="0">
            <a:spAutoFit/>
          </a:bodyPr>
          <a:lstStyle/>
          <a:p>
            <a:pPr lvl="0" algn="ctr">
              <a:defRPr/>
            </a:pPr>
            <a:r>
              <a:rPr lang="en-GB" sz="2400" b="1" dirty="0">
                <a:solidFill>
                  <a:prstClr val="black"/>
                </a:solidFill>
              </a:rPr>
              <a:t>Papers Name - Thai Lip-Reading CAI for Hearing Impairment Student</a:t>
            </a:r>
          </a:p>
        </p:txBody>
      </p:sp>
      <p:sp>
        <p:nvSpPr>
          <p:cNvPr id="5" name="Rectangle 4">
            <a:extLst>
              <a:ext uri="{FF2B5EF4-FFF2-40B4-BE49-F238E27FC236}">
                <a16:creationId xmlns:a16="http://schemas.microsoft.com/office/drawing/2014/main" id="{3928FBBD-F2A8-4161-B680-49F9306D843E}"/>
              </a:ext>
            </a:extLst>
          </p:cNvPr>
          <p:cNvSpPr/>
          <p:nvPr/>
        </p:nvSpPr>
        <p:spPr>
          <a:xfrm>
            <a:off x="2408542" y="1762234"/>
            <a:ext cx="8384019" cy="4241418"/>
          </a:xfrm>
          <a:prstGeom prst="rect">
            <a:avLst/>
          </a:prstGeom>
        </p:spPr>
        <p:txBody>
          <a:bodyPr wrap="square">
            <a:spAutoFit/>
          </a:bodyPr>
          <a:lstStyle/>
          <a:p>
            <a:pPr lvl="0">
              <a:lnSpc>
                <a:spcPct val="107000"/>
              </a:lnSpc>
              <a:spcAft>
                <a:spcPts val="800"/>
              </a:spcAft>
            </a:pPr>
            <a:r>
              <a:rPr lang="en-GB" b="1" dirty="0" smtClean="0">
                <a:solidFill>
                  <a:srgbClr val="00FF00"/>
                </a:solidFill>
              </a:rPr>
              <a:t>They </a:t>
            </a:r>
            <a:r>
              <a:rPr lang="en-GB" b="1" dirty="0">
                <a:solidFill>
                  <a:srgbClr val="00FF00"/>
                </a:solidFill>
              </a:rPr>
              <a:t>developed the CAI application that is used as a </a:t>
            </a:r>
            <a:r>
              <a:rPr lang="en-GB" b="1" dirty="0" smtClean="0">
                <a:solidFill>
                  <a:srgbClr val="00FF00"/>
                </a:solidFill>
              </a:rPr>
              <a:t>lip reading </a:t>
            </a:r>
            <a:r>
              <a:rPr lang="en-GB" b="1" dirty="0">
                <a:solidFill>
                  <a:srgbClr val="00FF00"/>
                </a:solidFill>
              </a:rPr>
              <a:t>learning tool for hearing impaired student. Structure of this CAI consist of learning lesson unit and game unit. For The learning lesson unit, student will learn to understand mouth movement of each vocabulary that use in daily life. They can practice and compare their mouth shape with example mouth model. For the game unit, student plays the multiple-choice game to select the correct answer of the question. </a:t>
            </a:r>
            <a:r>
              <a:rPr lang="en-GB" b="1" dirty="0" smtClean="0">
                <a:solidFill>
                  <a:srgbClr val="00FF00"/>
                </a:solidFill>
              </a:rPr>
              <a:t>They </a:t>
            </a:r>
            <a:r>
              <a:rPr lang="en-GB" b="1" dirty="0">
                <a:solidFill>
                  <a:srgbClr val="00FF00"/>
                </a:solidFill>
              </a:rPr>
              <a:t>conducted an experiment to test if the CAI can help and serve as a learning platform. The result is measured from effectiveness. The test </a:t>
            </a:r>
            <a:r>
              <a:rPr lang="en-GB" b="1" dirty="0" smtClean="0">
                <a:solidFill>
                  <a:srgbClr val="00FF00"/>
                </a:solidFill>
              </a:rPr>
              <a:t>for effectiveness </a:t>
            </a:r>
            <a:r>
              <a:rPr lang="en-GB" b="1" dirty="0">
                <a:solidFill>
                  <a:srgbClr val="00FF00"/>
                </a:solidFill>
              </a:rPr>
              <a:t>showed positive results. From the pre-test and post-test process, all student scored are more after learning the CAI. Experiment data showed that the number of correct answer increased. In addition, the feedback after CAI using, the students attend to learn and would like to play the game. Therefore, these results indicated that </a:t>
            </a:r>
            <a:r>
              <a:rPr lang="en-GB" b="1" dirty="0" smtClean="0">
                <a:solidFill>
                  <a:srgbClr val="00FF00"/>
                </a:solidFill>
              </a:rPr>
              <a:t>CAI </a:t>
            </a:r>
            <a:r>
              <a:rPr lang="en-GB" b="1" dirty="0">
                <a:solidFill>
                  <a:srgbClr val="00FF00"/>
                </a:solidFill>
              </a:rPr>
              <a:t>could help students to learn in lip-reading.</a:t>
            </a:r>
          </a:p>
        </p:txBody>
      </p:sp>
    </p:spTree>
    <p:extLst>
      <p:ext uri="{BB962C8B-B14F-4D97-AF65-F5344CB8AC3E}">
        <p14:creationId xmlns:p14="http://schemas.microsoft.com/office/powerpoint/2010/main" val="12189608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5559</TotalTime>
  <Words>1808</Words>
  <Application>Microsoft Office PowerPoint</Application>
  <PresentationFormat>Widescreen</PresentationFormat>
  <Paragraphs>135</Paragraphs>
  <Slides>27</Slides>
  <Notes>6</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27</vt:i4>
      </vt:variant>
    </vt:vector>
  </HeadingPairs>
  <TitlesOfParts>
    <vt:vector size="37" baseType="lpstr">
      <vt:lpstr>Arial Unicode MS</vt:lpstr>
      <vt:lpstr>Arial</vt:lpstr>
      <vt:lpstr>Calibri</vt:lpstr>
      <vt:lpstr>FZShuTi</vt:lpstr>
      <vt:lpstr>Times New Roman</vt:lpstr>
      <vt:lpstr>Wingdings</vt:lpstr>
      <vt:lpstr>Cover and End Slide Master</vt:lpstr>
      <vt:lpstr>Contents Slide Master</vt:lpstr>
      <vt:lpstr>Section Break Slide Master</vt:lpstr>
      <vt:lpstr>1_Section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Acer</cp:lastModifiedBy>
  <cp:revision>150</cp:revision>
  <dcterms:created xsi:type="dcterms:W3CDTF">2018-04-24T17:14:44Z</dcterms:created>
  <dcterms:modified xsi:type="dcterms:W3CDTF">2020-01-04T16:35:50Z</dcterms:modified>
</cp:coreProperties>
</file>