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64" r:id="rId2"/>
    <p:sldId id="256" r:id="rId3"/>
    <p:sldId id="257" r:id="rId4"/>
    <p:sldId id="259" r:id="rId5"/>
    <p:sldId id="260" r:id="rId6"/>
    <p:sldId id="258"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077633E6-D79D-4F0A-9C68-5577AED340A0}" type="datetimeFigureOut">
              <a:rPr lang="en-US" smtClean="0"/>
              <a:t>2/4/2024</a:t>
            </a:fld>
            <a:endParaRPr lang="en-US"/>
          </a:p>
        </p:txBody>
      </p:sp>
      <p:sp>
        <p:nvSpPr>
          <p:cNvPr id="17" name="Slide Number Placeholder 16"/>
          <p:cNvSpPr>
            <a:spLocks noGrp="1"/>
          </p:cNvSpPr>
          <p:nvPr>
            <p:ph type="sldNum" sz="quarter" idx="11"/>
          </p:nvPr>
        </p:nvSpPr>
        <p:spPr/>
        <p:txBody>
          <a:bodyPr/>
          <a:lstStyle/>
          <a:p>
            <a:fld id="{34968C94-CDAA-4624-B2CB-A3F973CF727E}"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633E6-D79D-4F0A-9C68-5577AED340A0}"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8C94-CDAA-4624-B2CB-A3F973CF72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633E6-D79D-4F0A-9C68-5577AED340A0}"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8C94-CDAA-4624-B2CB-A3F973CF727E}"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077633E6-D79D-4F0A-9C68-5577AED340A0}" type="datetimeFigureOut">
              <a:rPr lang="en-US" smtClean="0"/>
              <a:t>2/4/2024</a:t>
            </a:fld>
            <a:endParaRPr lang="en-US"/>
          </a:p>
        </p:txBody>
      </p:sp>
      <p:sp>
        <p:nvSpPr>
          <p:cNvPr id="12" name="Slide Number Placeholder 11"/>
          <p:cNvSpPr>
            <a:spLocks noGrp="1"/>
          </p:cNvSpPr>
          <p:nvPr>
            <p:ph type="sldNum" sz="quarter" idx="15"/>
          </p:nvPr>
        </p:nvSpPr>
        <p:spPr/>
        <p:txBody>
          <a:bodyPr/>
          <a:lstStyle/>
          <a:p>
            <a:fld id="{34968C94-CDAA-4624-B2CB-A3F973CF727E}"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077633E6-D79D-4F0A-9C68-5577AED340A0}" type="datetimeFigureOut">
              <a:rPr lang="en-US" smtClean="0"/>
              <a:t>2/4/2024</a:t>
            </a:fld>
            <a:endParaRPr lang="en-US"/>
          </a:p>
        </p:txBody>
      </p:sp>
      <p:sp>
        <p:nvSpPr>
          <p:cNvPr id="14" name="Slide Number Placeholder 13"/>
          <p:cNvSpPr>
            <a:spLocks noGrp="1"/>
          </p:cNvSpPr>
          <p:nvPr>
            <p:ph type="sldNum" sz="quarter" idx="11"/>
          </p:nvPr>
        </p:nvSpPr>
        <p:spPr/>
        <p:txBody>
          <a:bodyPr/>
          <a:lstStyle/>
          <a:p>
            <a:fld id="{34968C94-CDAA-4624-B2CB-A3F973CF727E}"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077633E6-D79D-4F0A-9C68-5577AED340A0}" type="datetimeFigureOut">
              <a:rPr lang="en-US" smtClean="0"/>
              <a:t>2/4/2024</a:t>
            </a:fld>
            <a:endParaRPr lang="en-US"/>
          </a:p>
        </p:txBody>
      </p:sp>
      <p:sp>
        <p:nvSpPr>
          <p:cNvPr id="12" name="Slide Number Placeholder 11"/>
          <p:cNvSpPr>
            <a:spLocks noGrp="1"/>
          </p:cNvSpPr>
          <p:nvPr>
            <p:ph type="sldNum" sz="quarter" idx="16"/>
          </p:nvPr>
        </p:nvSpPr>
        <p:spPr/>
        <p:txBody>
          <a:bodyPr/>
          <a:lstStyle/>
          <a:p>
            <a:fld id="{34968C94-CDAA-4624-B2CB-A3F973CF727E}"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077633E6-D79D-4F0A-9C68-5577AED340A0}" type="datetimeFigureOut">
              <a:rPr lang="en-US" smtClean="0"/>
              <a:t>2/4/2024</a:t>
            </a:fld>
            <a:endParaRPr lang="en-US"/>
          </a:p>
        </p:txBody>
      </p:sp>
      <p:sp>
        <p:nvSpPr>
          <p:cNvPr id="12" name="Slide Number Placeholder 11"/>
          <p:cNvSpPr>
            <a:spLocks noGrp="1"/>
          </p:cNvSpPr>
          <p:nvPr>
            <p:ph type="sldNum" sz="quarter" idx="17"/>
          </p:nvPr>
        </p:nvSpPr>
        <p:spPr/>
        <p:txBody>
          <a:bodyPr/>
          <a:lstStyle/>
          <a:p>
            <a:fld id="{34968C94-CDAA-4624-B2CB-A3F973CF727E}"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077633E6-D79D-4F0A-9C68-5577AED340A0}" type="datetimeFigureOut">
              <a:rPr lang="en-US" smtClean="0"/>
              <a:t>2/4/2024</a:t>
            </a:fld>
            <a:endParaRPr lang="en-US"/>
          </a:p>
        </p:txBody>
      </p:sp>
      <p:sp>
        <p:nvSpPr>
          <p:cNvPr id="16" name="Slide Number Placeholder 15"/>
          <p:cNvSpPr>
            <a:spLocks noGrp="1"/>
          </p:cNvSpPr>
          <p:nvPr>
            <p:ph type="sldNum" sz="quarter" idx="11"/>
          </p:nvPr>
        </p:nvSpPr>
        <p:spPr/>
        <p:txBody>
          <a:bodyPr/>
          <a:lstStyle/>
          <a:p>
            <a:fld id="{34968C94-CDAA-4624-B2CB-A3F973CF727E}"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077633E6-D79D-4F0A-9C68-5577AED340A0}" type="datetimeFigureOut">
              <a:rPr lang="en-US" smtClean="0"/>
              <a:t>2/4/2024</a:t>
            </a:fld>
            <a:endParaRPr lang="en-US"/>
          </a:p>
        </p:txBody>
      </p:sp>
      <p:sp>
        <p:nvSpPr>
          <p:cNvPr id="8" name="Slide Number Placeholder 7"/>
          <p:cNvSpPr>
            <a:spLocks noGrp="1"/>
          </p:cNvSpPr>
          <p:nvPr>
            <p:ph type="sldNum" sz="quarter" idx="11"/>
          </p:nvPr>
        </p:nvSpPr>
        <p:spPr/>
        <p:txBody>
          <a:bodyPr/>
          <a:lstStyle/>
          <a:p>
            <a:fld id="{34968C94-CDAA-4624-B2CB-A3F973CF727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077633E6-D79D-4F0A-9C68-5577AED340A0}" type="datetimeFigureOut">
              <a:rPr lang="en-US" smtClean="0"/>
              <a:t>2/4/2024</a:t>
            </a:fld>
            <a:endParaRPr lang="en-US"/>
          </a:p>
        </p:txBody>
      </p:sp>
      <p:sp>
        <p:nvSpPr>
          <p:cNvPr id="19" name="Slide Number Placeholder 18"/>
          <p:cNvSpPr>
            <a:spLocks noGrp="1"/>
          </p:cNvSpPr>
          <p:nvPr>
            <p:ph type="sldNum" sz="quarter" idx="16"/>
          </p:nvPr>
        </p:nvSpPr>
        <p:spPr/>
        <p:txBody>
          <a:bodyPr/>
          <a:lstStyle/>
          <a:p>
            <a:fld id="{34968C94-CDAA-4624-B2CB-A3F973CF727E}"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077633E6-D79D-4F0A-9C68-5577AED340A0}" type="datetimeFigureOut">
              <a:rPr lang="en-US" smtClean="0"/>
              <a:t>2/4/2024</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34968C94-CDAA-4624-B2CB-A3F973CF727E}"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077633E6-D79D-4F0A-9C68-5577AED340A0}" type="datetimeFigureOut">
              <a:rPr lang="en-US" smtClean="0"/>
              <a:t>2/4/2024</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34968C94-CDAA-4624-B2CB-A3F973CF727E}"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12845"/>
            <a:ext cx="8991600" cy="4985980"/>
          </a:xfrm>
          <a:prstGeom prst="rect">
            <a:avLst/>
          </a:prstGeom>
        </p:spPr>
        <p:txBody>
          <a:bodyPr wrap="square">
            <a:spAutoFit/>
          </a:bodyPr>
          <a:lstStyle/>
          <a:p>
            <a:r>
              <a:rPr lang="en-US" sz="2400" b="1" dirty="0" smtClean="0"/>
              <a:t>                         </a:t>
            </a:r>
            <a:r>
              <a:rPr lang="en-US" sz="3600" b="1" dirty="0" smtClean="0">
                <a:solidFill>
                  <a:srgbClr val="00B050"/>
                </a:solidFill>
              </a:rPr>
              <a:t>A </a:t>
            </a:r>
            <a:r>
              <a:rPr lang="en-US" sz="3600" b="1" dirty="0">
                <a:solidFill>
                  <a:srgbClr val="00B050"/>
                </a:solidFill>
              </a:rPr>
              <a:t>project report on    </a:t>
            </a:r>
          </a:p>
          <a:p>
            <a:r>
              <a:rPr lang="en-US" sz="2400" b="1" dirty="0"/>
              <a:t>              </a:t>
            </a:r>
            <a:r>
              <a:rPr lang="en-US" sz="2400" b="1" dirty="0" smtClean="0"/>
              <a:t>         </a:t>
            </a:r>
            <a:r>
              <a:rPr lang="en-US" sz="2400" b="1" dirty="0"/>
              <a:t>Mail verification using SMTP protocol                                                                                          </a:t>
            </a:r>
          </a:p>
          <a:p>
            <a:r>
              <a:rPr lang="en-US" sz="2400" b="1" dirty="0"/>
              <a:t>                       </a:t>
            </a:r>
            <a:r>
              <a:rPr lang="en-US" sz="2400" b="1" dirty="0" smtClean="0"/>
              <a:t>Course </a:t>
            </a:r>
            <a:r>
              <a:rPr lang="en-US" sz="2400" b="1" dirty="0"/>
              <a:t>code: CSE 420</a:t>
            </a:r>
          </a:p>
          <a:p>
            <a:r>
              <a:rPr lang="en-US" sz="2400" b="1" dirty="0"/>
              <a:t> </a:t>
            </a:r>
            <a:r>
              <a:rPr lang="en-US" sz="2400" b="1" dirty="0" smtClean="0"/>
              <a:t>Course </a:t>
            </a:r>
            <a:r>
              <a:rPr lang="en-US" sz="2400" b="1" dirty="0"/>
              <a:t>Title: Mobile and Wireless Communication (Sessional)</a:t>
            </a:r>
          </a:p>
          <a:p>
            <a:r>
              <a:rPr lang="en-US" sz="2400" b="1" dirty="0"/>
              <a:t>                        </a:t>
            </a:r>
            <a:r>
              <a:rPr lang="en-US" sz="2400" b="1" dirty="0" smtClean="0"/>
              <a:t> </a:t>
            </a:r>
            <a:r>
              <a:rPr lang="en-US" sz="2400" b="1" dirty="0"/>
              <a:t>Level-4   </a:t>
            </a:r>
            <a:r>
              <a:rPr lang="en-US" sz="2400" b="1" dirty="0" smtClean="0"/>
              <a:t>Semester-I</a:t>
            </a:r>
          </a:p>
          <a:p>
            <a:endParaRPr lang="en-US" dirty="0"/>
          </a:p>
          <a:p>
            <a:r>
              <a:rPr lang="en-US" sz="2400" dirty="0"/>
              <a:t>               </a:t>
            </a:r>
            <a:r>
              <a:rPr lang="en-US" sz="2400" dirty="0" smtClean="0"/>
              <a:t>          </a:t>
            </a:r>
            <a:r>
              <a:rPr lang="en-US" sz="2400" b="1" dirty="0" smtClean="0"/>
              <a:t>Team </a:t>
            </a:r>
            <a:r>
              <a:rPr lang="en-US" sz="2400" b="1" dirty="0"/>
              <a:t>Members</a:t>
            </a:r>
            <a:r>
              <a:rPr lang="en-US" sz="2400" b="1" dirty="0" smtClean="0"/>
              <a:t>:</a:t>
            </a:r>
          </a:p>
          <a:p>
            <a:endParaRPr lang="en-US" sz="2400" dirty="0"/>
          </a:p>
          <a:p>
            <a:r>
              <a:rPr lang="en-US" sz="2400" dirty="0"/>
              <a:t>                                           </a:t>
            </a:r>
            <a:r>
              <a:rPr lang="en-US" sz="2400" dirty="0" err="1"/>
              <a:t>Md</a:t>
            </a:r>
            <a:r>
              <a:rPr lang="en-US" sz="2400" dirty="0"/>
              <a:t> : </a:t>
            </a:r>
            <a:r>
              <a:rPr lang="en-US" sz="2400" dirty="0" err="1"/>
              <a:t>Sazzad</a:t>
            </a:r>
            <a:r>
              <a:rPr lang="en-US" sz="2400" dirty="0"/>
              <a:t> </a:t>
            </a:r>
            <a:r>
              <a:rPr lang="en-US" sz="2400" dirty="0" err="1"/>
              <a:t>Hossain</a:t>
            </a:r>
            <a:r>
              <a:rPr lang="en-US" sz="2400" dirty="0"/>
              <a:t>(1902024)        </a:t>
            </a:r>
          </a:p>
          <a:p>
            <a:r>
              <a:rPr lang="en-US" sz="2400" dirty="0"/>
              <a:t>                                           </a:t>
            </a:r>
            <a:r>
              <a:rPr lang="en-US" sz="2400" dirty="0" err="1"/>
              <a:t>Mehedi</a:t>
            </a:r>
            <a:r>
              <a:rPr lang="en-US" sz="2400" dirty="0"/>
              <a:t> </a:t>
            </a:r>
            <a:r>
              <a:rPr lang="en-US" sz="2400" dirty="0" err="1"/>
              <a:t>Hasan</a:t>
            </a:r>
            <a:r>
              <a:rPr lang="en-US" sz="2400" dirty="0"/>
              <a:t> (1902044)                </a:t>
            </a:r>
          </a:p>
          <a:p>
            <a:r>
              <a:rPr lang="en-US" sz="2400" dirty="0"/>
              <a:t>                                           </a:t>
            </a:r>
            <a:r>
              <a:rPr lang="en-US" sz="2400" dirty="0" err="1"/>
              <a:t>Md.Moshiur</a:t>
            </a:r>
            <a:r>
              <a:rPr lang="en-US" sz="2400" dirty="0"/>
              <a:t> </a:t>
            </a:r>
            <a:r>
              <a:rPr lang="en-US" sz="2400" dirty="0" err="1"/>
              <a:t>Rahman</a:t>
            </a:r>
            <a:r>
              <a:rPr lang="en-US" sz="2400" dirty="0"/>
              <a:t> (1702060)</a:t>
            </a:r>
          </a:p>
          <a:p>
            <a:r>
              <a:rPr lang="en-US" sz="2400" dirty="0"/>
              <a:t>                                           </a:t>
            </a:r>
            <a:r>
              <a:rPr lang="en-US" sz="2400" dirty="0" err="1"/>
              <a:t>Md:Jamil</a:t>
            </a:r>
            <a:r>
              <a:rPr lang="en-US" sz="2400" dirty="0"/>
              <a:t> </a:t>
            </a:r>
            <a:r>
              <a:rPr lang="en-US" sz="2400" dirty="0" err="1"/>
              <a:t>Hossain</a:t>
            </a:r>
            <a:r>
              <a:rPr lang="en-US" sz="2400" dirty="0"/>
              <a:t>(1902058)</a:t>
            </a:r>
          </a:p>
          <a:p>
            <a:r>
              <a:rPr lang="en-US" sz="2400" dirty="0"/>
              <a:t>                                           </a:t>
            </a:r>
            <a:r>
              <a:rPr lang="en-US" sz="2400" dirty="0" err="1"/>
              <a:t>Ahsanul</a:t>
            </a:r>
            <a:r>
              <a:rPr lang="en-US" sz="2400" dirty="0"/>
              <a:t> </a:t>
            </a:r>
            <a:r>
              <a:rPr lang="en-US" sz="2400" dirty="0" err="1"/>
              <a:t>Zahid</a:t>
            </a:r>
            <a:r>
              <a:rPr lang="en-US" sz="2400" dirty="0"/>
              <a:t> (1902007)</a:t>
            </a:r>
          </a:p>
        </p:txBody>
      </p:sp>
      <p:sp>
        <p:nvSpPr>
          <p:cNvPr id="3" name="Rectangle 2"/>
          <p:cNvSpPr/>
          <p:nvPr/>
        </p:nvSpPr>
        <p:spPr>
          <a:xfrm>
            <a:off x="304800" y="5598825"/>
            <a:ext cx="8763000" cy="707886"/>
          </a:xfrm>
          <a:prstGeom prst="rect">
            <a:avLst/>
          </a:prstGeom>
        </p:spPr>
        <p:txBody>
          <a:bodyPr wrap="square">
            <a:spAutoFit/>
          </a:bodyPr>
          <a:lstStyle/>
          <a:p>
            <a:r>
              <a:rPr lang="en-US" sz="2000" b="1" dirty="0" smtClean="0"/>
              <a:t>                 Department Of</a:t>
            </a:r>
            <a:r>
              <a:rPr lang="en-US" sz="2000" dirty="0"/>
              <a:t> </a:t>
            </a:r>
            <a:r>
              <a:rPr lang="en-US" sz="2000" b="1" dirty="0" smtClean="0"/>
              <a:t>Computer </a:t>
            </a:r>
            <a:r>
              <a:rPr lang="en-US" sz="2000" b="1" dirty="0"/>
              <a:t>Science and </a:t>
            </a:r>
            <a:r>
              <a:rPr lang="en-US" sz="2000" b="1" dirty="0" smtClean="0"/>
              <a:t>Engineering.</a:t>
            </a:r>
          </a:p>
          <a:p>
            <a:endParaRPr lang="en-US" sz="2000" dirty="0"/>
          </a:p>
        </p:txBody>
      </p:sp>
      <p:sp>
        <p:nvSpPr>
          <p:cNvPr id="4" name="Rectangle 3"/>
          <p:cNvSpPr/>
          <p:nvPr/>
        </p:nvSpPr>
        <p:spPr>
          <a:xfrm>
            <a:off x="76200" y="5867400"/>
            <a:ext cx="8991600" cy="646331"/>
          </a:xfrm>
          <a:prstGeom prst="rect">
            <a:avLst/>
          </a:prstGeom>
        </p:spPr>
        <p:txBody>
          <a:bodyPr wrap="square">
            <a:spAutoFit/>
          </a:bodyPr>
          <a:lstStyle/>
          <a:p>
            <a:r>
              <a:rPr lang="en-US" b="1" dirty="0" smtClean="0"/>
              <a:t>             </a:t>
            </a:r>
            <a:r>
              <a:rPr lang="en-US" b="1" dirty="0" err="1" smtClean="0"/>
              <a:t>Hajee</a:t>
            </a:r>
            <a:r>
              <a:rPr lang="en-US" b="1" dirty="0" smtClean="0"/>
              <a:t> </a:t>
            </a:r>
            <a:r>
              <a:rPr lang="en-US" b="1" dirty="0"/>
              <a:t>Mohammad </a:t>
            </a:r>
            <a:r>
              <a:rPr lang="en-US" b="1" dirty="0" err="1"/>
              <a:t>Danesh</a:t>
            </a:r>
            <a:r>
              <a:rPr lang="en-US" b="1" dirty="0"/>
              <a:t> Science and Technology University,5200</a:t>
            </a:r>
            <a:endParaRPr lang="en-US" dirty="0"/>
          </a:p>
          <a:p>
            <a:r>
              <a:rPr lang="en-US" b="1" dirty="0"/>
              <a:t>                                                        </a:t>
            </a:r>
            <a:r>
              <a:rPr lang="en-US" b="1" dirty="0" smtClean="0"/>
              <a:t>  </a:t>
            </a:r>
            <a:r>
              <a:rPr lang="en-US" b="1" dirty="0" err="1" smtClean="0"/>
              <a:t>Dinajpur</a:t>
            </a:r>
            <a:r>
              <a:rPr lang="en-US" b="1" dirty="0" smtClean="0"/>
              <a:t>.</a:t>
            </a:r>
            <a:endParaRPr lang="en-US" dirty="0"/>
          </a:p>
        </p:txBody>
      </p:sp>
    </p:spTree>
    <p:extLst>
      <p:ext uri="{BB962C8B-B14F-4D97-AF65-F5344CB8AC3E}">
        <p14:creationId xmlns:p14="http://schemas.microsoft.com/office/powerpoint/2010/main" val="4068705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09800"/>
            <a:ext cx="9220200" cy="1569660"/>
          </a:xfrm>
          <a:prstGeom prst="rect">
            <a:avLst/>
          </a:prstGeom>
        </p:spPr>
        <p:txBody>
          <a:bodyPr wrap="square">
            <a:spAutoFit/>
          </a:bodyPr>
          <a:lstStyle/>
          <a:p>
            <a:pPr fontAlgn="ctr"/>
            <a:r>
              <a:rPr lang="en-US" sz="3200" dirty="0"/>
              <a:t>Email OTP verification is </a:t>
            </a:r>
            <a:r>
              <a:rPr lang="en-US" sz="3200" dirty="0" smtClean="0"/>
              <a:t>a method of authenticating a user's email address by sending a one-time password (OTP) to their registered email address</a:t>
            </a:r>
            <a:endParaRPr lang="en-US" sz="3200" dirty="0"/>
          </a:p>
        </p:txBody>
      </p:sp>
      <p:sp>
        <p:nvSpPr>
          <p:cNvPr id="5" name="TextBox 4"/>
          <p:cNvSpPr txBox="1"/>
          <p:nvPr/>
        </p:nvSpPr>
        <p:spPr>
          <a:xfrm>
            <a:off x="0" y="990600"/>
            <a:ext cx="9067800" cy="769441"/>
          </a:xfrm>
          <a:prstGeom prst="rect">
            <a:avLst/>
          </a:prstGeom>
          <a:noFill/>
        </p:spPr>
        <p:txBody>
          <a:bodyPr wrap="square" rtlCol="0">
            <a:spAutoFit/>
          </a:bodyPr>
          <a:lstStyle/>
          <a:p>
            <a:r>
              <a:rPr lang="en-US" sz="4400" b="1" dirty="0" smtClean="0">
                <a:solidFill>
                  <a:srgbClr val="00B050"/>
                </a:solidFill>
              </a:rPr>
              <a:t>What Is Email OTP Verification:</a:t>
            </a:r>
            <a:endParaRPr lang="en-US" sz="4400" b="1" dirty="0">
              <a:solidFill>
                <a:srgbClr val="00B050"/>
              </a:solidFill>
            </a:endParaRPr>
          </a:p>
        </p:txBody>
      </p:sp>
    </p:spTree>
    <p:extLst>
      <p:ext uri="{BB962C8B-B14F-4D97-AF65-F5344CB8AC3E}">
        <p14:creationId xmlns:p14="http://schemas.microsoft.com/office/powerpoint/2010/main" val="373719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720840"/>
            <a:ext cx="9067800" cy="4832092"/>
          </a:xfrm>
          <a:prstGeom prst="rect">
            <a:avLst/>
          </a:prstGeom>
        </p:spPr>
        <p:txBody>
          <a:bodyPr wrap="square">
            <a:spAutoFit/>
          </a:bodyPr>
          <a:lstStyle/>
          <a:p>
            <a:r>
              <a:rPr lang="en-US" sz="2800" dirty="0" smtClean="0"/>
              <a:t>1.When a user tries to authenticate on any device, a server sends an email with an OTP to the registered email address.</a:t>
            </a:r>
          </a:p>
          <a:p>
            <a:endParaRPr lang="en-US" sz="2800" dirty="0" smtClean="0"/>
          </a:p>
          <a:p>
            <a:r>
              <a:rPr lang="en-US" sz="2800" dirty="0" smtClean="0"/>
              <a:t>2.The OTP can be used for single authentication within a short time frame.</a:t>
            </a:r>
          </a:p>
          <a:p>
            <a:endParaRPr lang="en-US" sz="2800" dirty="0" smtClean="0"/>
          </a:p>
          <a:p>
            <a:r>
              <a:rPr lang="en-US" sz="2800" dirty="0" smtClean="0"/>
              <a:t>3.OTP verification can be used to verify a user's email address and prevent the registration of fake or invalid accounts.</a:t>
            </a:r>
          </a:p>
          <a:p>
            <a:endParaRPr lang="en-US" sz="2800" dirty="0" smtClean="0"/>
          </a:p>
        </p:txBody>
      </p:sp>
      <p:sp>
        <p:nvSpPr>
          <p:cNvPr id="3" name="TextBox 2"/>
          <p:cNvSpPr txBox="1"/>
          <p:nvPr/>
        </p:nvSpPr>
        <p:spPr>
          <a:xfrm>
            <a:off x="76200" y="457200"/>
            <a:ext cx="7696200" cy="769441"/>
          </a:xfrm>
          <a:prstGeom prst="rect">
            <a:avLst/>
          </a:prstGeom>
          <a:noFill/>
        </p:spPr>
        <p:txBody>
          <a:bodyPr wrap="square" rtlCol="0">
            <a:spAutoFit/>
          </a:bodyPr>
          <a:lstStyle/>
          <a:p>
            <a:r>
              <a:rPr lang="en-US" sz="4400" b="1" dirty="0" smtClean="0">
                <a:solidFill>
                  <a:srgbClr val="00B050"/>
                </a:solidFill>
              </a:rPr>
              <a:t>How It Works</a:t>
            </a:r>
            <a:r>
              <a:rPr lang="en-US" sz="4400" b="1" dirty="0">
                <a:solidFill>
                  <a:srgbClr val="00B050"/>
                </a:solidFill>
              </a:rPr>
              <a:t>:</a:t>
            </a:r>
            <a:endParaRPr lang="en-US" sz="4400" dirty="0">
              <a:solidFill>
                <a:srgbClr val="00B050"/>
              </a:solidFill>
            </a:endParaRPr>
          </a:p>
        </p:txBody>
      </p:sp>
    </p:spTree>
    <p:extLst>
      <p:ext uri="{BB962C8B-B14F-4D97-AF65-F5344CB8AC3E}">
        <p14:creationId xmlns:p14="http://schemas.microsoft.com/office/powerpoint/2010/main" val="3475386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62000"/>
            <a:ext cx="8610600" cy="6019800"/>
          </a:xfrm>
          <a:prstGeom prst="rect">
            <a:avLst/>
          </a:prstGeom>
        </p:spPr>
      </p:pic>
      <p:sp>
        <p:nvSpPr>
          <p:cNvPr id="3" name="TextBox 2"/>
          <p:cNvSpPr txBox="1"/>
          <p:nvPr/>
        </p:nvSpPr>
        <p:spPr>
          <a:xfrm>
            <a:off x="381000" y="152400"/>
            <a:ext cx="8763000" cy="646331"/>
          </a:xfrm>
          <a:prstGeom prst="rect">
            <a:avLst/>
          </a:prstGeom>
          <a:noFill/>
        </p:spPr>
        <p:txBody>
          <a:bodyPr wrap="square" rtlCol="0">
            <a:spAutoFit/>
          </a:bodyPr>
          <a:lstStyle/>
          <a:p>
            <a:r>
              <a:rPr lang="en-US" sz="3600" b="1" dirty="0" smtClean="0">
                <a:solidFill>
                  <a:srgbClr val="00B050"/>
                </a:solidFill>
              </a:rPr>
              <a:t>       Registration And OTP </a:t>
            </a:r>
            <a:r>
              <a:rPr lang="en-US" sz="3600" b="1" dirty="0" err="1" smtClean="0">
                <a:solidFill>
                  <a:srgbClr val="00B050"/>
                </a:solidFill>
              </a:rPr>
              <a:t>Genarator</a:t>
            </a:r>
            <a:r>
              <a:rPr lang="en-US" sz="3600" b="1" dirty="0" smtClean="0">
                <a:solidFill>
                  <a:srgbClr val="00B050"/>
                </a:solidFill>
              </a:rPr>
              <a:t>:</a:t>
            </a:r>
            <a:endParaRPr lang="en-US" sz="3600" b="1" dirty="0">
              <a:solidFill>
                <a:srgbClr val="00B050"/>
              </a:solidFill>
            </a:endParaRPr>
          </a:p>
        </p:txBody>
      </p:sp>
    </p:spTree>
    <p:extLst>
      <p:ext uri="{BB962C8B-B14F-4D97-AF65-F5344CB8AC3E}">
        <p14:creationId xmlns:p14="http://schemas.microsoft.com/office/powerpoint/2010/main" val="2511725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89124"/>
            <a:ext cx="7391400" cy="3597275"/>
          </a:xfrm>
          <a:prstGeom prst="rect">
            <a:avLst/>
          </a:prstGeom>
        </p:spPr>
      </p:pic>
      <p:sp>
        <p:nvSpPr>
          <p:cNvPr id="3" name="TextBox 2"/>
          <p:cNvSpPr txBox="1"/>
          <p:nvPr/>
        </p:nvSpPr>
        <p:spPr>
          <a:xfrm>
            <a:off x="1066800" y="914400"/>
            <a:ext cx="4495800" cy="646331"/>
          </a:xfrm>
          <a:prstGeom prst="rect">
            <a:avLst/>
          </a:prstGeom>
          <a:noFill/>
        </p:spPr>
        <p:txBody>
          <a:bodyPr wrap="square" rtlCol="0">
            <a:spAutoFit/>
          </a:bodyPr>
          <a:lstStyle/>
          <a:p>
            <a:r>
              <a:rPr lang="en-US" sz="3600" b="1" dirty="0" smtClean="0">
                <a:solidFill>
                  <a:srgbClr val="00B050"/>
                </a:solidFill>
              </a:rPr>
              <a:t>OTP Check:</a:t>
            </a:r>
            <a:endParaRPr lang="en-US" sz="3600" b="1" dirty="0">
              <a:solidFill>
                <a:srgbClr val="00B050"/>
              </a:solidFill>
            </a:endParaRPr>
          </a:p>
        </p:txBody>
      </p:sp>
    </p:spTree>
    <p:extLst>
      <p:ext uri="{BB962C8B-B14F-4D97-AF65-F5344CB8AC3E}">
        <p14:creationId xmlns:p14="http://schemas.microsoft.com/office/powerpoint/2010/main" val="3544753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028343"/>
            <a:ext cx="8991600" cy="4524315"/>
          </a:xfrm>
          <a:prstGeom prst="rect">
            <a:avLst/>
          </a:prstGeom>
        </p:spPr>
        <p:txBody>
          <a:bodyPr wrap="square">
            <a:spAutoFit/>
          </a:bodyPr>
          <a:lstStyle/>
          <a:p>
            <a:r>
              <a:rPr lang="en-US" sz="2400" b="1" dirty="0" smtClean="0"/>
              <a:t>Security: </a:t>
            </a:r>
            <a:r>
              <a:rPr lang="en-US" sz="2400" dirty="0" smtClean="0"/>
              <a:t>OTPs are secure because they are unpredictable, complex, and not stored on a computer. They are also safe from replay attacks.</a:t>
            </a:r>
          </a:p>
          <a:p>
            <a:r>
              <a:rPr lang="en-US" sz="2400" b="1" dirty="0" smtClean="0"/>
              <a:t>Prevention: </a:t>
            </a:r>
            <a:r>
              <a:rPr lang="en-US" sz="2400" dirty="0" smtClean="0"/>
              <a:t>OTPs can prevent unauthorized access, account takeovers, and protect sensitive user data. They can also prevent fake or spam accounts.</a:t>
            </a:r>
          </a:p>
          <a:p>
            <a:r>
              <a:rPr lang="en-US" sz="2400" b="1" dirty="0" smtClean="0"/>
              <a:t>Convenience: </a:t>
            </a:r>
            <a:r>
              <a:rPr lang="en-US" sz="2400" dirty="0" smtClean="0"/>
              <a:t>OTPs can reduce friction for users by preventing them from having to remember their password. OTPs can also support multiple delivery methods, such as email, SMS, and authenticator apps.</a:t>
            </a:r>
          </a:p>
          <a:p>
            <a:r>
              <a:rPr lang="en-US" sz="2400" b="1" dirty="0" smtClean="0"/>
              <a:t>Compatibility: </a:t>
            </a:r>
            <a:r>
              <a:rPr lang="en-US" sz="2400" dirty="0" smtClean="0"/>
              <a:t>OTPs are compatible with existing authentication methods.</a:t>
            </a:r>
          </a:p>
          <a:p>
            <a:r>
              <a:rPr lang="en-US" sz="2400" b="1" dirty="0" smtClean="0"/>
              <a:t>Flexibility: </a:t>
            </a:r>
            <a:r>
              <a:rPr lang="en-US" sz="2400" dirty="0" smtClean="0"/>
              <a:t>OTPs can be flexible for different types of use cases.</a:t>
            </a:r>
            <a:endParaRPr lang="en-US" sz="2400" dirty="0"/>
          </a:p>
        </p:txBody>
      </p:sp>
      <p:sp>
        <p:nvSpPr>
          <p:cNvPr id="3" name="TextBox 2"/>
          <p:cNvSpPr txBox="1"/>
          <p:nvPr/>
        </p:nvSpPr>
        <p:spPr>
          <a:xfrm>
            <a:off x="152400" y="228600"/>
            <a:ext cx="5334000" cy="707886"/>
          </a:xfrm>
          <a:prstGeom prst="rect">
            <a:avLst/>
          </a:prstGeom>
          <a:noFill/>
        </p:spPr>
        <p:txBody>
          <a:bodyPr wrap="square" rtlCol="0">
            <a:spAutoFit/>
          </a:bodyPr>
          <a:lstStyle/>
          <a:p>
            <a:r>
              <a:rPr lang="en-US" sz="4000" b="1" dirty="0" smtClean="0">
                <a:solidFill>
                  <a:srgbClr val="00B050"/>
                </a:solidFill>
              </a:rPr>
              <a:t>Advantage:</a:t>
            </a:r>
            <a:endParaRPr lang="en-US" sz="4000" b="1" dirty="0">
              <a:solidFill>
                <a:srgbClr val="00B050"/>
              </a:solidFill>
            </a:endParaRPr>
          </a:p>
        </p:txBody>
      </p:sp>
    </p:spTree>
    <p:extLst>
      <p:ext uri="{BB962C8B-B14F-4D97-AF65-F5344CB8AC3E}">
        <p14:creationId xmlns:p14="http://schemas.microsoft.com/office/powerpoint/2010/main" val="4214521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90074"/>
            <a:ext cx="9144000" cy="5632311"/>
          </a:xfrm>
          <a:prstGeom prst="rect">
            <a:avLst/>
          </a:prstGeom>
        </p:spPr>
        <p:txBody>
          <a:bodyPr wrap="square">
            <a:spAutoFit/>
          </a:bodyPr>
          <a:lstStyle/>
          <a:p>
            <a:r>
              <a:rPr lang="en-US" sz="2400" b="1" dirty="0" smtClean="0"/>
              <a:t>Security risks: </a:t>
            </a:r>
            <a:r>
              <a:rPr lang="en-US" sz="2400" dirty="0" smtClean="0"/>
              <a:t>Emails can be intercepted or redirected, and email accounts can be compromised through phishing or malware attacks. OTPs can also be vulnerable to intelligent phishing, pharming, and social engineering attacks, which can lead to the theft of sensitive information.</a:t>
            </a:r>
          </a:p>
          <a:p>
            <a:r>
              <a:rPr lang="en-US" sz="2400" dirty="0" smtClean="0"/>
              <a:t>Delayed or spammed emails: Some emailed OTPs may be delayed or end up in a Spam folder.</a:t>
            </a:r>
          </a:p>
          <a:p>
            <a:r>
              <a:rPr lang="en-US" sz="2400" b="1" dirty="0" smtClean="0"/>
              <a:t>Loss of access: </a:t>
            </a:r>
            <a:r>
              <a:rPr lang="en-US" sz="2400" dirty="0" smtClean="0"/>
              <a:t>If a user loses a physical token, they've lost access to their OTP.</a:t>
            </a:r>
          </a:p>
          <a:p>
            <a:r>
              <a:rPr lang="en-US" sz="2400" b="1" dirty="0" smtClean="0"/>
              <a:t>Unencrypted mediums: </a:t>
            </a:r>
            <a:r>
              <a:rPr lang="en-US" sz="2400" dirty="0" smtClean="0"/>
              <a:t>The use of unencrypted mediums for delivering OTP messages can increase the risk of ATM fraud.</a:t>
            </a:r>
          </a:p>
          <a:p>
            <a:r>
              <a:rPr lang="en-US" sz="2400" b="1" dirty="0" smtClean="0"/>
              <a:t>Low security: </a:t>
            </a:r>
            <a:r>
              <a:rPr lang="en-US" sz="2400" dirty="0" smtClean="0"/>
              <a:t>Identity providers can track, trace, run analytics, and sell your data to someone else.</a:t>
            </a:r>
          </a:p>
          <a:p>
            <a:r>
              <a:rPr lang="en-US" sz="2400" b="1" dirty="0" smtClean="0"/>
              <a:t>Compromise easily: </a:t>
            </a:r>
            <a:r>
              <a:rPr lang="en-US" sz="2400" dirty="0" smtClean="0"/>
              <a:t>OTP authentication can be compromised fairly easily. </a:t>
            </a:r>
            <a:endParaRPr lang="en-US" sz="2400" dirty="0"/>
          </a:p>
        </p:txBody>
      </p:sp>
      <p:sp>
        <p:nvSpPr>
          <p:cNvPr id="3" name="TextBox 2"/>
          <p:cNvSpPr txBox="1"/>
          <p:nvPr/>
        </p:nvSpPr>
        <p:spPr>
          <a:xfrm>
            <a:off x="25667" y="182188"/>
            <a:ext cx="8458200" cy="707886"/>
          </a:xfrm>
          <a:prstGeom prst="rect">
            <a:avLst/>
          </a:prstGeom>
          <a:noFill/>
        </p:spPr>
        <p:txBody>
          <a:bodyPr wrap="square" rtlCol="0">
            <a:spAutoFit/>
          </a:bodyPr>
          <a:lstStyle/>
          <a:p>
            <a:r>
              <a:rPr lang="en-US" sz="4000" b="1" dirty="0" smtClean="0">
                <a:solidFill>
                  <a:srgbClr val="00B050"/>
                </a:solidFill>
              </a:rPr>
              <a:t>Disadvantage:</a:t>
            </a:r>
            <a:endParaRPr lang="en-US" sz="4000" b="1" dirty="0">
              <a:solidFill>
                <a:srgbClr val="00B050"/>
              </a:solidFill>
            </a:endParaRPr>
          </a:p>
        </p:txBody>
      </p:sp>
    </p:spTree>
    <p:extLst>
      <p:ext uri="{BB962C8B-B14F-4D97-AF65-F5344CB8AC3E}">
        <p14:creationId xmlns:p14="http://schemas.microsoft.com/office/powerpoint/2010/main" val="1489234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13338"/>
            <a:ext cx="9144000" cy="2246769"/>
          </a:xfrm>
          <a:prstGeom prst="rect">
            <a:avLst/>
          </a:prstGeom>
        </p:spPr>
        <p:txBody>
          <a:bodyPr wrap="square">
            <a:spAutoFit/>
          </a:bodyPr>
          <a:lstStyle/>
          <a:p>
            <a:r>
              <a:rPr lang="en-US" sz="2800" dirty="0" smtClean="0"/>
              <a:t>OTP verification is one of the ways to ensure the identity of a person during transactions, registration, etc. OTP verification provides additional security along with the static password method. It also helps to reduce cyber crimes as the expiry time of OTP is just a few minutes.</a:t>
            </a:r>
            <a:endParaRPr lang="en-US" sz="2800" dirty="0"/>
          </a:p>
        </p:txBody>
      </p:sp>
      <p:sp>
        <p:nvSpPr>
          <p:cNvPr id="3" name="Rectangle 2"/>
          <p:cNvSpPr/>
          <p:nvPr/>
        </p:nvSpPr>
        <p:spPr>
          <a:xfrm>
            <a:off x="76200" y="1066800"/>
            <a:ext cx="2911374" cy="707886"/>
          </a:xfrm>
          <a:prstGeom prst="rect">
            <a:avLst/>
          </a:prstGeom>
        </p:spPr>
        <p:txBody>
          <a:bodyPr wrap="none">
            <a:spAutoFit/>
          </a:bodyPr>
          <a:lstStyle/>
          <a:p>
            <a:r>
              <a:rPr lang="en-US" sz="4000" b="1" dirty="0" smtClean="0">
                <a:solidFill>
                  <a:srgbClr val="00B050"/>
                </a:solidFill>
              </a:rPr>
              <a:t>Conclusion:</a:t>
            </a:r>
            <a:r>
              <a:rPr lang="en-US" sz="4000" b="1" dirty="0" smtClean="0">
                <a:solidFill>
                  <a:schemeClr val="accent6"/>
                </a:solidFill>
              </a:rPr>
              <a:t> </a:t>
            </a:r>
            <a:endParaRPr lang="en-US" sz="4000" b="1" dirty="0">
              <a:solidFill>
                <a:schemeClr val="accent6"/>
              </a:solidFill>
            </a:endParaRPr>
          </a:p>
        </p:txBody>
      </p:sp>
    </p:spTree>
    <p:extLst>
      <p:ext uri="{BB962C8B-B14F-4D97-AF65-F5344CB8AC3E}">
        <p14:creationId xmlns:p14="http://schemas.microsoft.com/office/powerpoint/2010/main" val="2508207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5029200"/>
          </a:xfrm>
          <a:prstGeom prst="rect">
            <a:avLst/>
          </a:prstGeom>
        </p:spPr>
      </p:pic>
    </p:spTree>
    <p:extLst>
      <p:ext uri="{BB962C8B-B14F-4D97-AF65-F5344CB8AC3E}">
        <p14:creationId xmlns:p14="http://schemas.microsoft.com/office/powerpoint/2010/main" val="39493322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115</TotalTime>
  <Words>472</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BlackTie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15</cp:revision>
  <dcterms:created xsi:type="dcterms:W3CDTF">2024-02-03T18:03:51Z</dcterms:created>
  <dcterms:modified xsi:type="dcterms:W3CDTF">2024-02-03T20:02:35Z</dcterms:modified>
</cp:coreProperties>
</file>