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70" r:id="rId3"/>
    <p:sldId id="295" r:id="rId4"/>
    <p:sldId id="290" r:id="rId5"/>
    <p:sldId id="292" r:id="rId6"/>
    <p:sldId id="294" r:id="rId7"/>
    <p:sldId id="293" r:id="rId8"/>
    <p:sldId id="257" r:id="rId9"/>
    <p:sldId id="280" r:id="rId10"/>
  </p:sldIdLst>
  <p:sldSz cx="9144000" cy="5143500" type="screen16x9"/>
  <p:notesSz cx="6858000" cy="9144000"/>
  <p:embeddedFontLst>
    <p:embeddedFont>
      <p:font typeface="Roboto Slab" panose="020B0604020202020204" charset="0"/>
      <p:regular r:id="rId12"/>
      <p:bold r:id="rId13"/>
    </p:embeddedFont>
    <p:embeddedFont>
      <p:font typeface="Calibri" panose="020F0502020204030204" pitchFamily="34" charset="0"/>
      <p:regular r:id="rId14"/>
      <p:bold r:id="rId15"/>
      <p:italic r:id="rId16"/>
      <p:boldItalic r:id="rId17"/>
    </p:embeddedFont>
    <p:embeddedFont>
      <p:font typeface="Source Sans Pr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925105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653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85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83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75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296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953871" y="328920"/>
            <a:ext cx="8190129" cy="26708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smtClean="0"/>
              <a:t>Online Home Repair System</a:t>
            </a:r>
            <a:endParaRPr sz="4400" dirty="0"/>
          </a:p>
        </p:txBody>
      </p:sp>
      <p:sp>
        <p:nvSpPr>
          <p:cNvPr id="3" name="Google Shape;585;p45"/>
          <p:cNvSpPr txBox="1"/>
          <p:nvPr/>
        </p:nvSpPr>
        <p:spPr>
          <a:xfrm>
            <a:off x="1360284" y="3291288"/>
            <a:ext cx="2211796" cy="1530693"/>
          </a:xfrm>
          <a:prstGeom prst="rect">
            <a:avLst/>
          </a:prstGeom>
          <a:noFill/>
          <a:ln>
            <a:noFill/>
          </a:ln>
        </p:spPr>
        <p:txBody>
          <a:bodyPr spcFirstLastPara="1" wrap="square" lIns="0" tIns="0" rIns="0" bIns="0" anchor="t" anchorCtr="0">
            <a:noAutofit/>
          </a:bodyPr>
          <a:lstStyle/>
          <a:p>
            <a:pPr algn="ctr" latinLnBrk="0">
              <a:lnSpc>
                <a:spcPct val="107000"/>
              </a:lnSpc>
              <a:spcAft>
                <a:spcPts val="1000"/>
              </a:spcAft>
            </a:pPr>
            <a:r>
              <a:rPr lang="en-US" sz="1200"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Submitted By</a:t>
            </a:r>
          </a:p>
          <a:p>
            <a:pPr latinLnBrk="0">
              <a:lnSpc>
                <a:spcPct val="107000"/>
              </a:lnSpc>
              <a:spcAft>
                <a:spcPts val="1000"/>
              </a:spcAft>
            </a:pPr>
            <a:r>
              <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Sazzad Hossain    </a:t>
            </a:r>
            <a:r>
              <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1610139042  </a:t>
            </a:r>
            <a:endParaRPr lang="en-US" sz="10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latinLnBrk="0">
              <a:lnSpc>
                <a:spcPct val="107000"/>
              </a:lnSpc>
              <a:spcAft>
                <a:spcPts val="1000"/>
              </a:spcAft>
            </a:pPr>
            <a:r>
              <a:rPr lang="en-US" sz="1200" dirty="0" err="1">
                <a:solidFill>
                  <a:srgbClr val="0070C0"/>
                </a:solidFill>
                <a:latin typeface="Times New Roman" panose="02020603050405020304" pitchFamily="18" charset="0"/>
                <a:ea typeface="Calibri" panose="020F0502020204030204" pitchFamily="34" charset="0"/>
                <a:cs typeface="Times New Roman" panose="02020603050405020304" pitchFamily="18" charset="0"/>
              </a:rPr>
              <a:t>Prasanto</a:t>
            </a:r>
            <a:r>
              <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70C0"/>
                </a:solidFill>
                <a:latin typeface="Times New Roman" panose="02020603050405020304" pitchFamily="18" charset="0"/>
                <a:ea typeface="Calibri" panose="020F0502020204030204" pitchFamily="34" charset="0"/>
                <a:cs typeface="Times New Roman" panose="02020603050405020304" pitchFamily="18" charset="0"/>
              </a:rPr>
              <a:t>Dey</a:t>
            </a:r>
            <a:r>
              <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1621310042</a:t>
            </a:r>
            <a:endParaRPr lang="en-US" sz="10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latinLnBrk="0"/>
            <a:r>
              <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Anika Bin </a:t>
            </a:r>
            <a:r>
              <a:rPr lang="en-US" sz="1200" dirty="0" err="1">
                <a:solidFill>
                  <a:srgbClr val="0070C0"/>
                </a:solidFill>
                <a:latin typeface="Times New Roman" panose="02020603050405020304" pitchFamily="18" charset="0"/>
                <a:ea typeface="Calibri" panose="020F0502020204030204" pitchFamily="34" charset="0"/>
                <a:cs typeface="Times New Roman" panose="02020603050405020304" pitchFamily="18" charset="0"/>
              </a:rPr>
              <a:t>Wasim</a:t>
            </a:r>
            <a:r>
              <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1631297042</a:t>
            </a:r>
            <a:endParaRPr lang="en-US" sz="1200" dirty="0">
              <a:solidFill>
                <a:srgbClr val="0070C0"/>
              </a:solidFill>
              <a:latin typeface="Times New Roman" panose="02020603050405020304" pitchFamily="18" charset="0"/>
              <a:cs typeface="Times New Roman" panose="02020603050405020304" pitchFamily="18" charset="0"/>
            </a:endParaRPr>
          </a:p>
          <a:p>
            <a:pPr marL="0" lvl="0" indent="0" algn="ctr" rtl="0">
              <a:spcBef>
                <a:spcPts val="400"/>
              </a:spcBef>
              <a:spcAft>
                <a:spcPts val="400"/>
              </a:spcAft>
              <a:buNone/>
            </a:pPr>
            <a:endParaRPr dirty="0">
              <a:latin typeface="Source Sans Pro"/>
              <a:ea typeface="Source Sans Pro"/>
              <a:cs typeface="Source Sans Pro"/>
              <a:sym typeface="Source Sans Pro"/>
            </a:endParaRPr>
          </a:p>
        </p:txBody>
      </p:sp>
      <p:sp>
        <p:nvSpPr>
          <p:cNvPr id="2" name="Rectangle 1"/>
          <p:cNvSpPr/>
          <p:nvPr/>
        </p:nvSpPr>
        <p:spPr>
          <a:xfrm>
            <a:off x="4072039" y="3291288"/>
            <a:ext cx="3081989" cy="738664"/>
          </a:xfrm>
          <a:prstGeom prst="rect">
            <a:avLst/>
          </a:prstGeom>
        </p:spPr>
        <p:txBody>
          <a:bodyPr wrap="square">
            <a:spAutoFit/>
          </a:bodyPr>
          <a:lstStyle/>
          <a:p>
            <a:pPr algn="ctr"/>
            <a:r>
              <a:rPr lang="en-US" u="sng" dirty="0">
                <a:solidFill>
                  <a:srgbClr val="0070C0"/>
                </a:solidFill>
                <a:latin typeface="Times New Roman" panose="02020603050405020304" pitchFamily="18" charset="0"/>
                <a:cs typeface="Times New Roman" panose="02020603050405020304" pitchFamily="18" charset="0"/>
              </a:rPr>
              <a:t>Faculty Advisor</a:t>
            </a:r>
            <a:r>
              <a:rPr lang="en-US" dirty="0">
                <a:solidFill>
                  <a:srgbClr val="0070C0"/>
                </a:solidFill>
                <a:latin typeface="Times New Roman" panose="02020603050405020304" pitchFamily="18" charset="0"/>
                <a:cs typeface="Times New Roman" panose="02020603050405020304" pitchFamily="18" charset="0"/>
              </a:rPr>
              <a:t>  </a:t>
            </a:r>
          </a:p>
          <a:p>
            <a:pPr algn="ctr"/>
            <a:endParaRPr lang="en-US" dirty="0">
              <a:solidFill>
                <a:srgbClr val="0070C0"/>
              </a:solidFill>
              <a:latin typeface="Times New Roman" panose="02020603050405020304" pitchFamily="18" charset="0"/>
              <a:cs typeface="Times New Roman" panose="02020603050405020304" pitchFamily="18" charset="0"/>
            </a:endParaRPr>
          </a:p>
          <a:p>
            <a:pPr algn="ctr"/>
            <a:r>
              <a:rPr lang="en-US" dirty="0">
                <a:solidFill>
                  <a:srgbClr val="0070C0"/>
                </a:solidFill>
                <a:latin typeface="Times New Roman" panose="02020603050405020304" pitchFamily="18" charset="0"/>
                <a:cs typeface="Times New Roman" panose="02020603050405020304" pitchFamily="18" charset="0"/>
              </a:rPr>
              <a:t>Dr. Mohammad </a:t>
            </a:r>
            <a:r>
              <a:rPr lang="en-US" dirty="0" err="1">
                <a:solidFill>
                  <a:srgbClr val="0070C0"/>
                </a:solidFill>
                <a:latin typeface="Times New Roman" panose="02020603050405020304" pitchFamily="18" charset="0"/>
                <a:cs typeface="Times New Roman" panose="02020603050405020304" pitchFamily="18" charset="0"/>
              </a:rPr>
              <a:t>Ashrafuzzaman</a:t>
            </a:r>
            <a:r>
              <a:rPr lang="en-US" dirty="0">
                <a:solidFill>
                  <a:srgbClr val="0070C0"/>
                </a:solidFill>
                <a:latin typeface="Times New Roman" panose="02020603050405020304" pitchFamily="18" charset="0"/>
                <a:cs typeface="Times New Roman" panose="02020603050405020304" pitchFamily="18" charset="0"/>
              </a:rPr>
              <a:t> Khan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26"/>
          <p:cNvSpPr txBox="1">
            <a:spLocks noGrp="1"/>
          </p:cNvSpPr>
          <p:nvPr>
            <p:ph type="title"/>
          </p:nvPr>
        </p:nvSpPr>
        <p:spPr>
          <a:xfrm>
            <a:off x="2728414" y="143659"/>
            <a:ext cx="3310573" cy="514182"/>
          </a:xfrm>
          <a:prstGeom prst="rect">
            <a:avLst/>
          </a:prstGeom>
        </p:spPr>
        <p:txBody>
          <a:bodyPr spcFirstLastPara="1" wrap="square" lIns="91425" tIns="91425" rIns="91425" bIns="91425" anchor="b" anchorCtr="0">
            <a:noAutofit/>
          </a:bodyPr>
          <a:lstStyle/>
          <a:p>
            <a:pPr lvl="0"/>
            <a:r>
              <a:rPr lang="en-US" sz="2800" b="1" dirty="0">
                <a:latin typeface="Calibri" panose="020F0502020204030204" pitchFamily="34" charset="0"/>
                <a:cs typeface="Calibri" panose="020F0502020204030204" pitchFamily="34" charset="0"/>
              </a:rPr>
              <a:t>Problem Analysis</a:t>
            </a:r>
            <a:endParaRPr sz="2800" dirty="0">
              <a:latin typeface="Calibri" panose="020F0502020204030204" pitchFamily="34" charset="0"/>
              <a:cs typeface="Calibri" panose="020F0502020204030204" pitchFamily="34" charset="0"/>
            </a:endParaRPr>
          </a:p>
        </p:txBody>
      </p:sp>
      <p:sp>
        <p:nvSpPr>
          <p:cNvPr id="227" name="Google Shape;227;p2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4" name="Google Shape;77;p13"/>
          <p:cNvSpPr txBox="1"/>
          <p:nvPr/>
        </p:nvSpPr>
        <p:spPr>
          <a:xfrm>
            <a:off x="3177" y="329423"/>
            <a:ext cx="9140823" cy="4617228"/>
          </a:xfrm>
          <a:prstGeom prst="rect">
            <a:avLst/>
          </a:prstGeom>
          <a:noFill/>
          <a:ln>
            <a:noFill/>
          </a:ln>
        </p:spPr>
        <p:txBody>
          <a:bodyPr spcFirstLastPara="1" wrap="square" lIns="91425" tIns="91425" rIns="91425" bIns="91425" anchor="t" anchorCtr="0">
            <a:noAutofit/>
          </a:bodyPr>
          <a:lstStyle/>
          <a:p>
            <a:pPr lvl="0">
              <a:spcBef>
                <a:spcPts val="600"/>
              </a:spcBef>
            </a:pPr>
            <a:r>
              <a:rPr lang="en-US" sz="1600" b="1" dirty="0" smtClean="0">
                <a:solidFill>
                  <a:srgbClr val="0070C0"/>
                </a:solidFill>
                <a:latin typeface="Calibri" panose="020F0502020204030204" pitchFamily="34" charset="0"/>
                <a:ea typeface="Source Sans Pro"/>
                <a:cs typeface="Calibri" panose="020F0502020204030204" pitchFamily="34" charset="0"/>
                <a:sym typeface="Source Sans Pro"/>
              </a:rPr>
              <a:t>Problem Statement</a:t>
            </a:r>
          </a:p>
          <a:p>
            <a:pPr lvl="0">
              <a:spcBef>
                <a:spcPts val="600"/>
              </a:spcBef>
            </a:pP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People </a:t>
            </a:r>
            <a:r>
              <a:rPr lang="en-US" dirty="0">
                <a:solidFill>
                  <a:schemeClr val="tx1"/>
                </a:solidFill>
                <a:latin typeface="Calibri" panose="020F0502020204030204" pitchFamily="34" charset="0"/>
                <a:ea typeface="Source Sans Pro"/>
                <a:cs typeface="Calibri" panose="020F0502020204030204" pitchFamily="34" charset="0"/>
                <a:sym typeface="Source Sans Pro"/>
              </a:rPr>
              <a:t>who receive plumbing and electrical services and people who gives those services are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affected </a:t>
            </a:r>
            <a:r>
              <a:rPr lang="en-US" dirty="0">
                <a:solidFill>
                  <a:schemeClr val="tx1"/>
                </a:solidFill>
                <a:latin typeface="Calibri" panose="020F0502020204030204" pitchFamily="34" charset="0"/>
                <a:ea typeface="Source Sans Pro"/>
                <a:cs typeface="Calibri" panose="020F0502020204030204" pitchFamily="34" charset="0"/>
                <a:sym typeface="Source Sans Pro"/>
              </a:rPr>
              <a:t>by traditional way of business in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Bangladesh. There </a:t>
            </a:r>
            <a:r>
              <a:rPr lang="en-US" dirty="0">
                <a:solidFill>
                  <a:schemeClr val="tx1"/>
                </a:solidFill>
                <a:latin typeface="Calibri" panose="020F0502020204030204" pitchFamily="34" charset="0"/>
                <a:ea typeface="Source Sans Pro"/>
                <a:cs typeface="Calibri" panose="020F0502020204030204" pitchFamily="34" charset="0"/>
                <a:sym typeface="Source Sans Pro"/>
              </a:rPr>
              <a:t>are many reasons behind this above problem and those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are:</a:t>
            </a:r>
          </a:p>
          <a:p>
            <a:pPr marL="285750" lvl="0" indent="-285750">
              <a:spcBef>
                <a:spcPts val="600"/>
              </a:spcBef>
              <a:buFont typeface="Arial" panose="020B0604020202020204" pitchFamily="34" charset="0"/>
              <a:buChar char="•"/>
            </a:pP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People </a:t>
            </a:r>
            <a:r>
              <a:rPr lang="en-US" dirty="0">
                <a:solidFill>
                  <a:schemeClr val="tx1"/>
                </a:solidFill>
                <a:latin typeface="Calibri" panose="020F0502020204030204" pitchFamily="34" charset="0"/>
                <a:ea typeface="Source Sans Pro"/>
                <a:cs typeface="Calibri" panose="020F0502020204030204" pitchFamily="34" charset="0"/>
                <a:sym typeface="Source Sans Pro"/>
              </a:rPr>
              <a:t>cannot manage time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because </a:t>
            </a:r>
            <a:r>
              <a:rPr lang="en-US" dirty="0">
                <a:solidFill>
                  <a:schemeClr val="tx1"/>
                </a:solidFill>
                <a:latin typeface="Calibri" panose="020F0502020204030204" pitchFamily="34" charset="0"/>
                <a:ea typeface="Source Sans Pro"/>
                <a:cs typeface="Calibri" panose="020F0502020204030204" pitchFamily="34" charset="0"/>
                <a:sym typeface="Source Sans Pro"/>
              </a:rPr>
              <a:t>of their work.</a:t>
            </a:r>
          </a:p>
          <a:p>
            <a:pPr marL="285750" lvl="0" indent="-285750">
              <a:spcBef>
                <a:spcPts val="600"/>
              </a:spcBef>
              <a:buFont typeface="Arial" panose="020B0604020202020204" pitchFamily="34" charset="0"/>
              <a:buChar char="•"/>
            </a:pPr>
            <a:r>
              <a:rPr lang="en-US" dirty="0">
                <a:solidFill>
                  <a:schemeClr val="tx1"/>
                </a:solidFill>
                <a:latin typeface="Calibri" panose="020F0502020204030204" pitchFamily="34" charset="0"/>
                <a:ea typeface="Source Sans Pro"/>
                <a:cs typeface="Calibri" panose="020F0502020204030204" pitchFamily="34" charset="0"/>
                <a:sym typeface="Source Sans Pro"/>
              </a:rPr>
              <a:t>There are lack of verified and lack of skillful service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provider.</a:t>
            </a:r>
            <a:endParaRPr lang="en-US" dirty="0">
              <a:solidFill>
                <a:schemeClr val="tx1"/>
              </a:solidFill>
              <a:latin typeface="Calibri" panose="020F0502020204030204" pitchFamily="34" charset="0"/>
              <a:ea typeface="Source Sans Pro"/>
              <a:cs typeface="Calibri" panose="020F0502020204030204" pitchFamily="34" charset="0"/>
              <a:sym typeface="Source Sans Pro"/>
            </a:endParaRPr>
          </a:p>
          <a:p>
            <a:pPr marL="285750" lvl="0" indent="-285750">
              <a:spcBef>
                <a:spcPts val="600"/>
              </a:spcBef>
              <a:buFont typeface="Arial" panose="020B0604020202020204" pitchFamily="34" charset="0"/>
              <a:buChar char="•"/>
            </a:pPr>
            <a:r>
              <a:rPr lang="en-US" dirty="0">
                <a:solidFill>
                  <a:schemeClr val="tx1"/>
                </a:solidFill>
                <a:latin typeface="Calibri" panose="020F0502020204030204" pitchFamily="34" charset="0"/>
                <a:ea typeface="Source Sans Pro"/>
                <a:cs typeface="Calibri" panose="020F0502020204030204" pitchFamily="34" charset="0"/>
                <a:sym typeface="Source Sans Pro"/>
              </a:rPr>
              <a:t>Service providers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sometimes </a:t>
            </a:r>
            <a:r>
              <a:rPr lang="en-US" dirty="0">
                <a:solidFill>
                  <a:schemeClr val="tx1"/>
                </a:solidFill>
                <a:latin typeface="Calibri" panose="020F0502020204030204" pitchFamily="34" charset="0"/>
                <a:ea typeface="Source Sans Pro"/>
                <a:cs typeface="Calibri" panose="020F0502020204030204" pitchFamily="34" charset="0"/>
                <a:sym typeface="Source Sans Pro"/>
              </a:rPr>
              <a:t>overprice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customers. </a:t>
            </a:r>
            <a:endParaRPr lang="en-US" dirty="0">
              <a:solidFill>
                <a:schemeClr val="tx1"/>
              </a:solidFill>
              <a:latin typeface="Calibri" panose="020F0502020204030204" pitchFamily="34" charset="0"/>
              <a:ea typeface="Source Sans Pro"/>
              <a:cs typeface="Calibri" panose="020F0502020204030204" pitchFamily="34" charset="0"/>
              <a:sym typeface="Source Sans Pro"/>
            </a:endParaRPr>
          </a:p>
          <a:p>
            <a:pPr marL="285750" lvl="0" indent="-285750">
              <a:spcBef>
                <a:spcPts val="600"/>
              </a:spcBef>
              <a:buFont typeface="Arial" panose="020B0604020202020204" pitchFamily="34" charset="0"/>
              <a:buChar char="•"/>
            </a:pPr>
            <a:r>
              <a:rPr lang="en-US" dirty="0">
                <a:solidFill>
                  <a:schemeClr val="tx1"/>
                </a:solidFill>
                <a:latin typeface="Calibri" panose="020F0502020204030204" pitchFamily="34" charset="0"/>
                <a:ea typeface="Source Sans Pro"/>
                <a:cs typeface="Calibri" panose="020F0502020204030204" pitchFamily="34" charset="0"/>
                <a:sym typeface="Source Sans Pro"/>
              </a:rPr>
              <a:t>In some places service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providers </a:t>
            </a:r>
            <a:r>
              <a:rPr lang="en-US" dirty="0">
                <a:solidFill>
                  <a:schemeClr val="tx1"/>
                </a:solidFill>
                <a:latin typeface="Calibri" panose="020F0502020204030204" pitchFamily="34" charset="0"/>
                <a:ea typeface="Source Sans Pro"/>
                <a:cs typeface="Calibri" panose="020F0502020204030204" pitchFamily="34" charset="0"/>
                <a:sym typeface="Source Sans Pro"/>
              </a:rPr>
              <a:t>do not get much work.</a:t>
            </a:r>
          </a:p>
          <a:p>
            <a:pPr marL="285750" lvl="0" indent="-285750">
              <a:spcBef>
                <a:spcPts val="600"/>
              </a:spcBef>
              <a:buFont typeface="Arial" panose="020B0604020202020204" pitchFamily="34" charset="0"/>
              <a:buChar char="•"/>
            </a:pPr>
            <a:r>
              <a:rPr lang="en-US" dirty="0">
                <a:solidFill>
                  <a:schemeClr val="tx1"/>
                </a:solidFill>
                <a:latin typeface="Calibri" panose="020F0502020204030204" pitchFamily="34" charset="0"/>
                <a:ea typeface="Source Sans Pro"/>
                <a:cs typeface="Calibri" panose="020F0502020204030204" pitchFamily="34" charset="0"/>
                <a:sym typeface="Source Sans Pro"/>
              </a:rPr>
              <a:t>In some areas there is no plumbing and electrical services provider, so people have to seek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help </a:t>
            </a:r>
            <a:r>
              <a:rPr lang="en-US" dirty="0">
                <a:solidFill>
                  <a:schemeClr val="tx1"/>
                </a:solidFill>
                <a:latin typeface="Calibri" panose="020F0502020204030204" pitchFamily="34" charset="0"/>
                <a:ea typeface="Source Sans Pro"/>
                <a:cs typeface="Calibri" panose="020F0502020204030204" pitchFamily="34" charset="0"/>
                <a:sym typeface="Source Sans Pro"/>
              </a:rPr>
              <a:t>from outside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areas.</a:t>
            </a:r>
          </a:p>
          <a:p>
            <a:pPr lvl="0">
              <a:spcBef>
                <a:spcPts val="600"/>
              </a:spcBef>
            </a:pPr>
            <a:r>
              <a:rPr lang="en-US" sz="1600" b="1" dirty="0" smtClean="0">
                <a:solidFill>
                  <a:srgbClr val="0070C0"/>
                </a:solidFill>
                <a:latin typeface="Calibri" panose="020F0502020204030204" pitchFamily="34" charset="0"/>
                <a:ea typeface="Source Sans Pro"/>
                <a:cs typeface="Calibri" panose="020F0502020204030204" pitchFamily="34" charset="0"/>
                <a:sym typeface="Source Sans Pro"/>
              </a:rPr>
              <a:t>The Problem We Worked On</a:t>
            </a:r>
          </a:p>
          <a:p>
            <a:pPr marL="285750" lvl="0" indent="-285750">
              <a:spcBef>
                <a:spcPts val="600"/>
              </a:spcBef>
              <a:buFont typeface="Wingdings" panose="05000000000000000000" pitchFamily="2" charset="2"/>
              <a:buChar char="§"/>
            </a:pPr>
            <a:r>
              <a:rPr lang="en-US" dirty="0" smtClean="0">
                <a:solidFill>
                  <a:srgbClr val="263238"/>
                </a:solidFill>
                <a:latin typeface="Calibri" panose="020F0502020204030204" pitchFamily="34" charset="0"/>
                <a:ea typeface="Source Sans Pro"/>
                <a:cs typeface="Calibri" panose="020F0502020204030204" pitchFamily="34" charset="0"/>
                <a:sym typeface="Source Sans Pro"/>
              </a:rPr>
              <a:t>We worked on an online service providing website to solve traditional plumbing and electrical service related problems. </a:t>
            </a:r>
          </a:p>
          <a:p>
            <a:pPr>
              <a:spcBef>
                <a:spcPts val="600"/>
              </a:spcBef>
            </a:pPr>
            <a:r>
              <a:rPr lang="en-US" sz="1600" b="1" dirty="0" smtClean="0">
                <a:solidFill>
                  <a:srgbClr val="0070C0"/>
                </a:solidFill>
                <a:latin typeface="Calibri" panose="020F0502020204030204" pitchFamily="34" charset="0"/>
                <a:ea typeface="Source Sans Pro"/>
                <a:cs typeface="Calibri" panose="020F0502020204030204" pitchFamily="34" charset="0"/>
                <a:sym typeface="Source Sans Pro"/>
              </a:rPr>
              <a:t>The Problem Was Difficult Because</a:t>
            </a:r>
          </a:p>
          <a:p>
            <a:pPr marL="285750" indent="-285750">
              <a:spcBef>
                <a:spcPts val="600"/>
              </a:spcBef>
              <a:buFont typeface="Wingdings" panose="05000000000000000000" pitchFamily="2" charset="2"/>
              <a:buChar char="§"/>
            </a:pP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It has three parts, fracture selection, frontend and backend. These three parts needed to be solved and we needed to make interaction between those. We had to make the system user friendly to user, so their problem can be solved.</a:t>
            </a:r>
          </a:p>
          <a:p>
            <a:pPr marL="285750" indent="-285750">
              <a:spcBef>
                <a:spcPts val="600"/>
              </a:spcBef>
              <a:buFont typeface="Wingdings" panose="05000000000000000000" pitchFamily="2" charset="2"/>
              <a:buChar char="§"/>
            </a:pPr>
            <a:r>
              <a:rPr lang="en-US" dirty="0" smtClean="0">
                <a:solidFill>
                  <a:srgbClr val="0070C0"/>
                </a:solidFill>
                <a:latin typeface="Calibri" panose="020F0502020204030204" pitchFamily="34" charset="0"/>
                <a:ea typeface="Source Sans Pro"/>
                <a:cs typeface="Calibri" panose="020F0502020204030204" pitchFamily="34" charset="0"/>
                <a:sym typeface="Source Sans Pro"/>
              </a:rPr>
              <a:t>Frontend Breakdown: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There were four parts of frontend and those are Main Website with Services, Customer Dashboard, Employee Management System Dashboard, Product Management Dashboard. </a:t>
            </a:r>
          </a:p>
          <a:p>
            <a:pPr marL="285750" indent="-285750">
              <a:spcBef>
                <a:spcPts val="600"/>
              </a:spcBef>
              <a:buFont typeface="Wingdings" panose="05000000000000000000" pitchFamily="2" charset="2"/>
              <a:buChar char="§"/>
            </a:pPr>
            <a:endParaRPr lang="en-US" dirty="0">
              <a:solidFill>
                <a:schemeClr val="tx1"/>
              </a:solidFill>
              <a:latin typeface="Source Sans Pro"/>
              <a:ea typeface="Source Sans Pro"/>
              <a:cs typeface="Source Sans Pro"/>
              <a:sym typeface="Source Sans Pro"/>
            </a:endParaRPr>
          </a:p>
          <a:p>
            <a:pPr lvl="0">
              <a:spcBef>
                <a:spcPts val="600"/>
              </a:spcBef>
            </a:pPr>
            <a:endParaRPr lang="en-US" dirty="0" smtClean="0">
              <a:solidFill>
                <a:srgbClr val="263238"/>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26"/>
          <p:cNvSpPr txBox="1">
            <a:spLocks noGrp="1"/>
          </p:cNvSpPr>
          <p:nvPr>
            <p:ph type="title"/>
          </p:nvPr>
        </p:nvSpPr>
        <p:spPr>
          <a:xfrm>
            <a:off x="1866641" y="18186"/>
            <a:ext cx="5205157" cy="514182"/>
          </a:xfrm>
          <a:prstGeom prst="rect">
            <a:avLst/>
          </a:prstGeom>
        </p:spPr>
        <p:txBody>
          <a:bodyPr spcFirstLastPara="1" wrap="square" lIns="91425" tIns="91425" rIns="91425" bIns="91425" anchor="b" anchorCtr="0">
            <a:noAutofit/>
          </a:bodyPr>
          <a:lstStyle/>
          <a:p>
            <a:pPr lvl="0"/>
            <a:r>
              <a:rPr lang="en-US" sz="2800" b="1" dirty="0">
                <a:latin typeface="Calibri" panose="020F0502020204030204" pitchFamily="34" charset="0"/>
                <a:cs typeface="Calibri" panose="020F0502020204030204" pitchFamily="34" charset="0"/>
              </a:rPr>
              <a:t>Problem </a:t>
            </a:r>
            <a:r>
              <a:rPr lang="en-US" sz="2800" b="1" dirty="0" smtClean="0">
                <a:latin typeface="Calibri" panose="020F0502020204030204" pitchFamily="34" charset="0"/>
                <a:cs typeface="Calibri" panose="020F0502020204030204" pitchFamily="34" charset="0"/>
              </a:rPr>
              <a:t>Analysis (Continued)</a:t>
            </a:r>
            <a:endParaRPr sz="2800" dirty="0">
              <a:latin typeface="Calibri" panose="020F0502020204030204" pitchFamily="34" charset="0"/>
              <a:cs typeface="Calibri" panose="020F0502020204030204" pitchFamily="34" charset="0"/>
            </a:endParaRPr>
          </a:p>
        </p:txBody>
      </p:sp>
      <p:sp>
        <p:nvSpPr>
          <p:cNvPr id="227" name="Google Shape;227;p2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4" name="Google Shape;77;p13"/>
          <p:cNvSpPr txBox="1"/>
          <p:nvPr/>
        </p:nvSpPr>
        <p:spPr>
          <a:xfrm>
            <a:off x="0" y="394171"/>
            <a:ext cx="9140823" cy="4617228"/>
          </a:xfrm>
          <a:prstGeom prst="rect">
            <a:avLst/>
          </a:prstGeom>
          <a:noFill/>
          <a:ln>
            <a:noFill/>
          </a:ln>
        </p:spPr>
        <p:txBody>
          <a:bodyPr spcFirstLastPara="1" wrap="square" lIns="91425" tIns="91425" rIns="91425" bIns="91425" anchor="t" anchorCtr="0">
            <a:noAutofit/>
          </a:bodyPr>
          <a:lstStyle/>
          <a:p>
            <a:pPr>
              <a:spcBef>
                <a:spcPts val="600"/>
              </a:spcBef>
            </a:pPr>
            <a:r>
              <a:rPr lang="en-US" sz="1600" b="1" dirty="0" smtClean="0">
                <a:solidFill>
                  <a:srgbClr val="0091EA"/>
                </a:solidFill>
                <a:latin typeface="Calibri" panose="020F0502020204030204" pitchFamily="34" charset="0"/>
                <a:ea typeface="Source Sans Pro"/>
                <a:cs typeface="Calibri" panose="020F0502020204030204" pitchFamily="34" charset="0"/>
                <a:sym typeface="Source Sans Pro"/>
              </a:rPr>
              <a:t>The Problem Was Difficult Because (Continued):</a:t>
            </a:r>
          </a:p>
          <a:p>
            <a:pPr marL="285750" indent="-285750">
              <a:spcBef>
                <a:spcPts val="600"/>
              </a:spcBef>
              <a:buFont typeface="Wingdings" panose="05000000000000000000" pitchFamily="2" charset="2"/>
              <a:buChar char="§"/>
            </a:pPr>
            <a:r>
              <a:rPr lang="en-US" dirty="0" smtClean="0">
                <a:solidFill>
                  <a:srgbClr val="0070C0"/>
                </a:solidFill>
                <a:latin typeface="Calibri" panose="020F0502020204030204" pitchFamily="34" charset="0"/>
                <a:ea typeface="Source Sans Pro"/>
                <a:cs typeface="Calibri" panose="020F0502020204030204" pitchFamily="34" charset="0"/>
                <a:sym typeface="Source Sans Pro"/>
              </a:rPr>
              <a:t>Backend Breakdown: </a:t>
            </a:r>
            <a:r>
              <a:rPr lang="en-US" dirty="0">
                <a:solidFill>
                  <a:schemeClr val="tx1"/>
                </a:solidFill>
                <a:latin typeface="Calibri" panose="020F0502020204030204" pitchFamily="34" charset="0"/>
                <a:ea typeface="Source Sans Pro"/>
                <a:cs typeface="Calibri" panose="020F0502020204030204" pitchFamily="34" charset="0"/>
                <a:sym typeface="Source Sans Pro"/>
              </a:rPr>
              <a:t>T</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here are Login form, Signup form, MySQL Database, customer profile, serviceman profile, admin profile, cart, payment.</a:t>
            </a:r>
          </a:p>
          <a:p>
            <a:pPr>
              <a:spcBef>
                <a:spcPts val="600"/>
              </a:spcBef>
            </a:pPr>
            <a:r>
              <a:rPr lang="en-US" b="1" dirty="0" smtClean="0">
                <a:solidFill>
                  <a:srgbClr val="0070C0"/>
                </a:solidFill>
                <a:latin typeface="Calibri" panose="020F0502020204030204" pitchFamily="34" charset="0"/>
                <a:ea typeface="Source Sans Pro"/>
                <a:cs typeface="Calibri" panose="020F0502020204030204" pitchFamily="34" charset="0"/>
                <a:sym typeface="Source Sans Pro"/>
              </a:rPr>
              <a:t>Non-technical Difficulties: </a:t>
            </a:r>
          </a:p>
          <a:p>
            <a:pPr marL="285750" indent="-285750">
              <a:spcBef>
                <a:spcPts val="600"/>
              </a:spcBef>
              <a:buFont typeface="Arial" panose="020B0604020202020204" pitchFamily="34" charset="0"/>
              <a:buChar char="•"/>
            </a:pP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Provide customer security.</a:t>
            </a:r>
          </a:p>
          <a:p>
            <a:pPr marL="285750" indent="-285750">
              <a:spcBef>
                <a:spcPts val="600"/>
              </a:spcBef>
              <a:buFont typeface="Arial" panose="020B0604020202020204" pitchFamily="34" charset="0"/>
              <a:buChar char="•"/>
            </a:pP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Preserve service provider rights.</a:t>
            </a:r>
            <a:endParaRPr lang="en-US" dirty="0">
              <a:solidFill>
                <a:schemeClr val="tx1"/>
              </a:solidFill>
              <a:latin typeface="Calibri" panose="020F0502020204030204" pitchFamily="34" charset="0"/>
              <a:ea typeface="Source Sans Pro"/>
              <a:cs typeface="Calibri" panose="020F0502020204030204" pitchFamily="34" charset="0"/>
              <a:sym typeface="Source Sans Pro"/>
            </a:endParaRPr>
          </a:p>
          <a:p>
            <a:pPr lvl="0">
              <a:spcBef>
                <a:spcPts val="600"/>
              </a:spcBef>
            </a:pPr>
            <a:r>
              <a:rPr lang="en-US" sz="1600" b="1" dirty="0" smtClean="0">
                <a:solidFill>
                  <a:srgbClr val="0070C0"/>
                </a:solidFill>
                <a:latin typeface="Calibri" panose="020F0502020204030204" pitchFamily="34" charset="0"/>
                <a:ea typeface="Source Sans Pro"/>
                <a:cs typeface="Calibri" panose="020F0502020204030204" pitchFamily="34" charset="0"/>
                <a:sym typeface="Source Sans Pro"/>
              </a:rPr>
              <a:t>The Way We Addressed Those Difficulties:</a:t>
            </a:r>
          </a:p>
          <a:p>
            <a:pPr marL="285750" lvl="0" indent="-285750">
              <a:spcBef>
                <a:spcPts val="600"/>
              </a:spcBef>
              <a:buFont typeface="Arial" panose="020B0604020202020204" pitchFamily="34" charset="0"/>
              <a:buChar char="•"/>
            </a:pP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First we selected features by researching different service systems.</a:t>
            </a:r>
          </a:p>
          <a:p>
            <a:pPr marL="285750" lvl="0" indent="-285750">
              <a:spcBef>
                <a:spcPts val="600"/>
              </a:spcBef>
              <a:buFont typeface="Arial" panose="020B0604020202020204" pitchFamily="34" charset="0"/>
              <a:buChar char="•"/>
            </a:pP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Then we made UI of our website’s features by using PowerPoint. So that we can have a better idea what we are doing.</a:t>
            </a:r>
          </a:p>
          <a:p>
            <a:pPr marL="285750" lvl="0" indent="-285750">
              <a:spcBef>
                <a:spcPts val="600"/>
              </a:spcBef>
              <a:buFont typeface="Arial" panose="020B0604020202020204" pitchFamily="34" charset="0"/>
              <a:buChar char="•"/>
            </a:pPr>
            <a:r>
              <a:rPr lang="en-US" dirty="0">
                <a:solidFill>
                  <a:schemeClr val="tx1"/>
                </a:solidFill>
                <a:latin typeface="Calibri" panose="020F0502020204030204" pitchFamily="34" charset="0"/>
                <a:ea typeface="Source Sans Pro"/>
                <a:cs typeface="Calibri" panose="020F0502020204030204" pitchFamily="34" charset="0"/>
                <a:sym typeface="Source Sans Pro"/>
              </a:rPr>
              <a:t>For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frontend </a:t>
            </a:r>
            <a:r>
              <a:rPr lang="en-US" dirty="0">
                <a:solidFill>
                  <a:schemeClr val="tx1"/>
                </a:solidFill>
                <a:latin typeface="Calibri" panose="020F0502020204030204" pitchFamily="34" charset="0"/>
                <a:ea typeface="Source Sans Pro"/>
                <a:cs typeface="Calibri" panose="020F0502020204030204" pitchFamily="34" charset="0"/>
                <a:sym typeface="Source Sans Pro"/>
              </a:rPr>
              <a:t>development we will use HTML5, CSS3, JavaScript and Bootstrap.</a:t>
            </a:r>
          </a:p>
          <a:p>
            <a:pPr marL="285750" lvl="0" indent="-285750">
              <a:spcBef>
                <a:spcPts val="600"/>
              </a:spcBef>
              <a:buFont typeface="Arial" panose="020B0604020202020204" pitchFamily="34" charset="0"/>
              <a:buChar char="•"/>
            </a:pP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For backend development we used PHP </a:t>
            </a:r>
            <a:r>
              <a:rPr lang="en-US" dirty="0">
                <a:solidFill>
                  <a:schemeClr val="tx1"/>
                </a:solidFill>
                <a:latin typeface="Calibri" panose="020F0502020204030204" pitchFamily="34" charset="0"/>
                <a:ea typeface="Source Sans Pro"/>
                <a:cs typeface="Calibri" panose="020F0502020204030204" pitchFamily="34" charset="0"/>
                <a:sym typeface="Source Sans Pro"/>
              </a:rPr>
              <a:t>and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XAMPP.</a:t>
            </a:r>
          </a:p>
          <a:p>
            <a:pPr marL="285750" lvl="0" indent="-285750">
              <a:spcBef>
                <a:spcPts val="600"/>
              </a:spcBef>
              <a:buFont typeface="Arial" panose="020B0604020202020204" pitchFamily="34" charset="0"/>
              <a:buChar char="•"/>
            </a:pPr>
            <a:r>
              <a:rPr lang="en-US" dirty="0">
                <a:solidFill>
                  <a:schemeClr val="tx1"/>
                </a:solidFill>
                <a:latin typeface="Calibri" panose="020F0502020204030204" pitchFamily="34" charset="0"/>
                <a:ea typeface="Source Sans Pro"/>
                <a:cs typeface="Calibri" panose="020F0502020204030204" pitchFamily="34" charset="0"/>
                <a:sym typeface="Source Sans Pro"/>
              </a:rPr>
              <a:t>For creating database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we used </a:t>
            </a:r>
            <a:r>
              <a:rPr lang="en-US" dirty="0">
                <a:solidFill>
                  <a:schemeClr val="tx1"/>
                </a:solidFill>
                <a:latin typeface="Calibri" panose="020F0502020204030204" pitchFamily="34" charset="0"/>
                <a:ea typeface="Source Sans Pro"/>
                <a:cs typeface="Calibri" panose="020F0502020204030204" pitchFamily="34" charset="0"/>
                <a:sym typeface="Source Sans Pro"/>
              </a:rPr>
              <a:t>XAMPP. </a:t>
            </a:r>
            <a:endParaRPr lang="en-US" dirty="0" smtClean="0">
              <a:solidFill>
                <a:schemeClr val="tx1"/>
              </a:solidFill>
              <a:latin typeface="Calibri" panose="020F0502020204030204" pitchFamily="34" charset="0"/>
              <a:ea typeface="Source Sans Pro"/>
              <a:cs typeface="Calibri" panose="020F0502020204030204" pitchFamily="34" charset="0"/>
              <a:sym typeface="Source Sans Pro"/>
            </a:endParaRPr>
          </a:p>
          <a:p>
            <a:pPr marL="285750" lvl="0" indent="-285750">
              <a:spcBef>
                <a:spcPts val="600"/>
              </a:spcBef>
              <a:buFont typeface="Arial" panose="020B0604020202020204" pitchFamily="34" charset="0"/>
              <a:buChar char="•"/>
            </a:pPr>
            <a:r>
              <a:rPr lang="en-US" dirty="0">
                <a:solidFill>
                  <a:schemeClr val="tx1"/>
                </a:solidFill>
                <a:latin typeface="Calibri" panose="020F0502020204030204" pitchFamily="34" charset="0"/>
                <a:ea typeface="Source Sans Pro"/>
                <a:cs typeface="Calibri" panose="020F0502020204030204" pitchFamily="34" charset="0"/>
                <a:sym typeface="Source Sans Pro"/>
              </a:rPr>
              <a:t>We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linked </a:t>
            </a:r>
            <a:r>
              <a:rPr lang="en-US" dirty="0">
                <a:solidFill>
                  <a:schemeClr val="tx1"/>
                </a:solidFill>
                <a:latin typeface="Calibri" panose="020F0502020204030204" pitchFamily="34" charset="0"/>
                <a:ea typeface="Source Sans Pro"/>
                <a:cs typeface="Calibri" panose="020F0502020204030204" pitchFamily="34" charset="0"/>
                <a:sym typeface="Source Sans Pro"/>
              </a:rPr>
              <a:t>the database tables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with PHP </a:t>
            </a:r>
            <a:r>
              <a:rPr lang="en-US" dirty="0">
                <a:solidFill>
                  <a:schemeClr val="tx1"/>
                </a:solidFill>
                <a:latin typeface="Calibri" panose="020F0502020204030204" pitchFamily="34" charset="0"/>
                <a:ea typeface="Source Sans Pro"/>
                <a:cs typeface="Calibri" panose="020F0502020204030204" pitchFamily="34" charset="0"/>
                <a:sym typeface="Source Sans Pro"/>
              </a:rPr>
              <a:t>files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in our </a:t>
            </a:r>
            <a:r>
              <a:rPr lang="en-US" dirty="0">
                <a:solidFill>
                  <a:schemeClr val="tx1"/>
                </a:solidFill>
                <a:latin typeface="Calibri" panose="020F0502020204030204" pitchFamily="34" charset="0"/>
                <a:ea typeface="Source Sans Pro"/>
                <a:cs typeface="Calibri" panose="020F0502020204030204" pitchFamily="34" charset="0"/>
                <a:sym typeface="Source Sans Pro"/>
              </a:rPr>
              <a:t>website’s pages by connection code created by </a:t>
            </a: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PHP language. </a:t>
            </a:r>
            <a:endParaRPr lang="en-US" dirty="0">
              <a:solidFill>
                <a:schemeClr val="tx1"/>
              </a:solidFill>
              <a:latin typeface="Calibri" panose="020F0502020204030204" pitchFamily="34" charset="0"/>
              <a:ea typeface="Source Sans Pro"/>
              <a:cs typeface="Calibri" panose="020F0502020204030204" pitchFamily="34" charset="0"/>
              <a:sym typeface="Source Sans Pro"/>
            </a:endParaRPr>
          </a:p>
          <a:p>
            <a:pPr marL="285750" lvl="0" indent="-285750">
              <a:spcBef>
                <a:spcPts val="600"/>
              </a:spcBef>
              <a:buFont typeface="Arial" panose="020B0604020202020204" pitchFamily="34" charset="0"/>
              <a:buChar char="•"/>
            </a:pP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We will collect formal documentation and will take interview of service providers for customer security.</a:t>
            </a:r>
          </a:p>
          <a:p>
            <a:pPr marL="285750" lvl="0" indent="-285750">
              <a:spcBef>
                <a:spcPts val="600"/>
              </a:spcBef>
              <a:buFont typeface="Arial" panose="020B0604020202020204" pitchFamily="34" charset="0"/>
              <a:buChar char="•"/>
            </a:pPr>
            <a:r>
              <a:rPr lang="en-US" dirty="0" smtClean="0">
                <a:solidFill>
                  <a:schemeClr val="tx1"/>
                </a:solidFill>
                <a:latin typeface="Calibri" panose="020F0502020204030204" pitchFamily="34" charset="0"/>
                <a:ea typeface="Source Sans Pro"/>
                <a:cs typeface="Calibri" panose="020F0502020204030204" pitchFamily="34" charset="0"/>
                <a:sym typeface="Source Sans Pro"/>
              </a:rPr>
              <a:t>We provided terms and conditions so that we can preserve service providers rights.</a:t>
            </a:r>
            <a:endParaRPr lang="en-US" dirty="0">
              <a:solidFill>
                <a:schemeClr val="tx1"/>
              </a:solidFill>
              <a:latin typeface="Calibri" panose="020F0502020204030204" pitchFamily="34" charset="0"/>
              <a:ea typeface="Source Sans Pro"/>
              <a:cs typeface="Calibri" panose="020F0502020204030204" pitchFamily="34" charset="0"/>
              <a:sym typeface="Source Sans Pro"/>
            </a:endParaRPr>
          </a:p>
          <a:p>
            <a:pPr marL="285750" lvl="0" indent="-285750">
              <a:spcBef>
                <a:spcPts val="600"/>
              </a:spcBef>
              <a:buFont typeface="Arial" panose="020B0604020202020204" pitchFamily="34" charset="0"/>
              <a:buChar char="•"/>
            </a:pPr>
            <a:endParaRPr lang="en-US" dirty="0" smtClean="0">
              <a:solidFill>
                <a:srgbClr val="0070C0"/>
              </a:solidFill>
              <a:latin typeface="Calibri" panose="020F0502020204030204" pitchFamily="34" charset="0"/>
              <a:ea typeface="Source Sans Pro"/>
              <a:cs typeface="Calibri" panose="020F0502020204030204" pitchFamily="34" charset="0"/>
              <a:sym typeface="Source Sans Pro"/>
            </a:endParaRPr>
          </a:p>
          <a:p>
            <a:pPr marL="285750" lvl="0" indent="-285750">
              <a:spcBef>
                <a:spcPts val="600"/>
              </a:spcBef>
              <a:buFont typeface="Arial" panose="020B0604020202020204" pitchFamily="34" charset="0"/>
              <a:buChar char="•"/>
            </a:pPr>
            <a:endParaRPr lang="en-US" dirty="0" smtClean="0">
              <a:solidFill>
                <a:srgbClr val="0070C0"/>
              </a:solidFill>
              <a:latin typeface="Calibri" panose="020F0502020204030204" pitchFamily="34" charset="0"/>
              <a:ea typeface="Source Sans Pro"/>
              <a:cs typeface="Calibri" panose="020F0502020204030204" pitchFamily="34" charset="0"/>
              <a:sym typeface="Source Sans Pro"/>
            </a:endParaRPr>
          </a:p>
          <a:p>
            <a:pPr marL="285750" lvl="0" indent="-285750">
              <a:spcBef>
                <a:spcPts val="600"/>
              </a:spcBef>
              <a:buFont typeface="Arial" panose="020B0604020202020204" pitchFamily="34" charset="0"/>
              <a:buChar char="•"/>
            </a:pPr>
            <a:endParaRPr lang="en-US" dirty="0" smtClean="0">
              <a:solidFill>
                <a:srgbClr val="0070C0"/>
              </a:solidFill>
              <a:latin typeface="Calibri" panose="020F0502020204030204" pitchFamily="34" charset="0"/>
              <a:ea typeface="Source Sans Pro"/>
              <a:cs typeface="Calibri" panose="020F0502020204030204" pitchFamily="34" charset="0"/>
              <a:sym typeface="Source Sans Pro"/>
            </a:endParaRPr>
          </a:p>
        </p:txBody>
      </p:sp>
    </p:spTree>
    <p:extLst>
      <p:ext uri="{BB962C8B-B14F-4D97-AF65-F5344CB8AC3E}">
        <p14:creationId xmlns:p14="http://schemas.microsoft.com/office/powerpoint/2010/main" val="3236430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3572" y="0"/>
            <a:ext cx="2937234" cy="480225"/>
          </a:xfrm>
        </p:spPr>
        <p:txBody>
          <a:bodyPr/>
          <a:lstStyle/>
          <a:p>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u="sng" dirty="0" smtClean="0">
                <a:latin typeface="Times New Roman" panose="02020603050405020304" pitchFamily="18" charset="0"/>
                <a:cs typeface="Times New Roman" panose="02020603050405020304" pitchFamily="18" charset="0"/>
              </a:rPr>
              <a:t>Related Works</a:t>
            </a:r>
            <a:endParaRPr lang="en-US" sz="2800"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67860"/>
            <a:ext cx="9144000" cy="1157802"/>
          </a:xfrm>
        </p:spPr>
        <p:txBody>
          <a:bodyPr/>
          <a:lstStyle/>
          <a:p>
            <a:pPr marL="76200" indent="0" algn="just">
              <a:buNone/>
            </a:pPr>
            <a:r>
              <a:rPr lang="en-US" sz="1600" dirty="0">
                <a:solidFill>
                  <a:schemeClr val="tx1"/>
                </a:solidFill>
                <a:latin typeface="Calibri" panose="020F0502020204030204" pitchFamily="34" charset="0"/>
                <a:cs typeface="Calibri" panose="020F0502020204030204" pitchFamily="34" charset="0"/>
              </a:rPr>
              <a:t>We researched on </a:t>
            </a:r>
            <a:r>
              <a:rPr lang="en-US" sz="1600" dirty="0" smtClean="0">
                <a:solidFill>
                  <a:schemeClr val="tx1"/>
                </a:solidFill>
                <a:latin typeface="Calibri" panose="020F0502020204030204" pitchFamily="34" charset="0"/>
                <a:cs typeface="Calibri" panose="020F0502020204030204" pitchFamily="34" charset="0"/>
              </a:rPr>
              <a:t>other </a:t>
            </a:r>
            <a:r>
              <a:rPr lang="en-US" sz="1600" dirty="0">
                <a:solidFill>
                  <a:schemeClr val="tx1"/>
                </a:solidFill>
                <a:latin typeface="Calibri" panose="020F0502020204030204" pitchFamily="34" charset="0"/>
                <a:cs typeface="Calibri" panose="020F0502020204030204" pitchFamily="34" charset="0"/>
              </a:rPr>
              <a:t>plumbing and electrical service websites and gathered those website’s features. So that </a:t>
            </a:r>
            <a:r>
              <a:rPr lang="en-US" sz="1600" dirty="0" smtClean="0">
                <a:solidFill>
                  <a:schemeClr val="tx1"/>
                </a:solidFill>
                <a:latin typeface="Calibri" panose="020F0502020204030204" pitchFamily="34" charset="0"/>
                <a:cs typeface="Calibri" panose="020F0502020204030204" pitchFamily="34" charset="0"/>
              </a:rPr>
              <a:t>we </a:t>
            </a:r>
            <a:r>
              <a:rPr lang="en-US" sz="1600" dirty="0">
                <a:solidFill>
                  <a:schemeClr val="tx1"/>
                </a:solidFill>
                <a:latin typeface="Calibri" panose="020F0502020204030204" pitchFamily="34" charset="0"/>
                <a:cs typeface="Calibri" panose="020F0502020204030204" pitchFamily="34" charset="0"/>
              </a:rPr>
              <a:t>can </a:t>
            </a:r>
            <a:r>
              <a:rPr lang="en-US" sz="1600" dirty="0" smtClean="0">
                <a:solidFill>
                  <a:schemeClr val="tx1"/>
                </a:solidFill>
                <a:latin typeface="Calibri" panose="020F0502020204030204" pitchFamily="34" charset="0"/>
                <a:cs typeface="Calibri" panose="020F0502020204030204" pitchFamily="34" charset="0"/>
              </a:rPr>
              <a:t>implement </a:t>
            </a:r>
            <a:r>
              <a:rPr lang="en-US" sz="1600" dirty="0">
                <a:solidFill>
                  <a:schemeClr val="tx1"/>
                </a:solidFill>
                <a:latin typeface="Calibri" panose="020F0502020204030204" pitchFamily="34" charset="0"/>
                <a:cs typeface="Calibri" panose="020F0502020204030204" pitchFamily="34" charset="0"/>
              </a:rPr>
              <a:t>best service features in our website from those website’s features</a:t>
            </a:r>
            <a:r>
              <a:rPr lang="en-US" sz="1600" dirty="0" smtClean="0">
                <a:solidFill>
                  <a:schemeClr val="tx1"/>
                </a:solidFill>
                <a:latin typeface="Calibri" panose="020F0502020204030204" pitchFamily="34" charset="0"/>
                <a:cs typeface="Calibri" panose="020F0502020204030204" pitchFamily="34" charset="0"/>
              </a:rPr>
              <a:t>. Description of  related works are given below:</a:t>
            </a:r>
            <a:endParaRPr lang="en-US" sz="1600" dirty="0">
              <a:solidFill>
                <a:schemeClr val="tx1"/>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Rectangle 5"/>
          <p:cNvSpPr/>
          <p:nvPr/>
        </p:nvSpPr>
        <p:spPr>
          <a:xfrm>
            <a:off x="0" y="1034683"/>
            <a:ext cx="9144000" cy="4185761"/>
          </a:xfrm>
          <a:prstGeom prst="rect">
            <a:avLst/>
          </a:prstGeom>
        </p:spPr>
        <p:txBody>
          <a:bodyPr wrap="square">
            <a:spAutoFit/>
          </a:bodyPr>
          <a:lstStyle/>
          <a:p>
            <a:pPr marL="285750" indent="-285750">
              <a:buFont typeface="Wingdings" panose="05000000000000000000" pitchFamily="2" charset="2"/>
              <a:buChar char="Ø"/>
            </a:pPr>
            <a:r>
              <a:rPr lang="en-US" b="1" dirty="0" err="1">
                <a:solidFill>
                  <a:srgbClr val="0070C0"/>
                </a:solidFill>
                <a:latin typeface="Calibri" panose="020F0502020204030204" pitchFamily="34" charset="0"/>
                <a:cs typeface="Calibri" panose="020F0502020204030204" pitchFamily="34" charset="0"/>
              </a:rPr>
              <a:t>BShaba.Com</a:t>
            </a:r>
            <a:r>
              <a:rPr lang="en-US" b="1" dirty="0" smtClean="0">
                <a:solidFill>
                  <a:srgbClr val="0070C0"/>
                </a:solidFill>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Provides </a:t>
            </a:r>
            <a:r>
              <a:rPr lang="en-US" dirty="0">
                <a:latin typeface="Calibri" panose="020F0502020204030204" pitchFamily="34" charset="0"/>
                <a:cs typeface="Calibri" panose="020F0502020204030204" pitchFamily="34" charset="0"/>
              </a:rPr>
              <a:t>Appliance Repair, Electric and Sanitary, Cleaning &amp; Pest Control, Beauty Service, Gadgets Service, Food Service, Car Wash &amp; Repair, </a:t>
            </a:r>
            <a:r>
              <a:rPr lang="en-US" dirty="0" smtClean="0">
                <a:latin typeface="Calibri" panose="020F0502020204030204" pitchFamily="34" charset="0"/>
                <a:cs typeface="Calibri" panose="020F0502020204030204" pitchFamily="34" charset="0"/>
              </a:rPr>
              <a:t>Shifting, </a:t>
            </a:r>
            <a:r>
              <a:rPr lang="en-US" dirty="0">
                <a:latin typeface="Calibri" panose="020F0502020204030204" pitchFamily="34" charset="0"/>
                <a:cs typeface="Calibri" panose="020F0502020204030204" pitchFamily="34" charset="0"/>
              </a:rPr>
              <a:t>Car Rent, Laundry Services, Decoration &amp; Painting, Digital </a:t>
            </a:r>
            <a:r>
              <a:rPr lang="en-US" dirty="0" smtClean="0">
                <a:latin typeface="Calibri" panose="020F0502020204030204" pitchFamily="34" charset="0"/>
                <a:cs typeface="Calibri" panose="020F0502020204030204" pitchFamily="34" charset="0"/>
              </a:rPr>
              <a:t>Service through online.</a:t>
            </a:r>
          </a:p>
          <a:p>
            <a:pPr marL="285750" indent="-285750">
              <a:buFont typeface="Wingdings" panose="05000000000000000000" pitchFamily="2" charset="2"/>
              <a:buChar char="Ø"/>
            </a:pPr>
            <a:r>
              <a:rPr lang="en-US" b="1" dirty="0" smtClean="0">
                <a:solidFill>
                  <a:srgbClr val="0070C0"/>
                </a:solidFill>
                <a:latin typeface="Calibri" panose="020F0502020204030204" pitchFamily="34" charset="0"/>
                <a:cs typeface="Calibri" panose="020F0502020204030204" pitchFamily="34" charset="0"/>
              </a:rPr>
              <a:t>Mistrimama.com</a:t>
            </a:r>
            <a:r>
              <a:rPr lang="en-US" b="1" dirty="0">
                <a:solidFill>
                  <a:srgbClr val="0070C0"/>
                </a:solidFill>
                <a:latin typeface="Calibri" panose="020F0502020204030204" pitchFamily="34" charset="0"/>
                <a:cs typeface="Calibri" panose="020F0502020204030204" pitchFamily="34" charset="0"/>
              </a:rPr>
              <a:t>:</a:t>
            </a:r>
            <a:r>
              <a:rPr lang="en-US" dirty="0">
                <a:solidFill>
                  <a:srgbClr val="0070C0"/>
                </a:solidFill>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AC </a:t>
            </a:r>
            <a:r>
              <a:rPr lang="en-US" dirty="0">
                <a:latin typeface="Calibri" panose="020F0502020204030204" pitchFamily="34" charset="0"/>
                <a:cs typeface="Calibri" panose="020F0502020204030204" pitchFamily="34" charset="0"/>
              </a:rPr>
              <a:t>Services, </a:t>
            </a:r>
            <a:r>
              <a:rPr lang="en-US" dirty="0" smtClean="0">
                <a:latin typeface="Calibri" panose="020F0502020204030204" pitchFamily="34" charset="0"/>
                <a:cs typeface="Calibri" panose="020F0502020204030204" pitchFamily="34" charset="0"/>
              </a:rPr>
              <a:t>Electrical Service, Plumbing </a:t>
            </a:r>
            <a:r>
              <a:rPr lang="en-US" dirty="0">
                <a:latin typeface="Calibri" panose="020F0502020204030204" pitchFamily="34" charset="0"/>
                <a:cs typeface="Calibri" panose="020F0502020204030204" pitchFamily="34" charset="0"/>
              </a:rPr>
              <a:t>Services, IT Services, Generator Services, CCTV </a:t>
            </a:r>
            <a:r>
              <a:rPr lang="en-US" dirty="0" smtClean="0">
                <a:latin typeface="Calibri" panose="020F0502020204030204" pitchFamily="34" charset="0"/>
                <a:cs typeface="Calibri" panose="020F0502020204030204" pitchFamily="34" charset="0"/>
              </a:rPr>
              <a:t>Services through online.</a:t>
            </a:r>
          </a:p>
          <a:p>
            <a:pPr marL="285750" indent="-285750">
              <a:buFont typeface="Wingdings" panose="05000000000000000000" pitchFamily="2" charset="2"/>
              <a:buChar char="Ø"/>
            </a:pPr>
            <a:r>
              <a:rPr lang="en-US" b="1" dirty="0" smtClean="0">
                <a:solidFill>
                  <a:srgbClr val="0070C0"/>
                </a:solidFill>
                <a:latin typeface="Calibri" panose="020F0502020204030204" pitchFamily="34" charset="0"/>
                <a:cs typeface="Calibri" panose="020F0502020204030204" pitchFamily="34" charset="0"/>
              </a:rPr>
              <a:t>handymama.co:</a:t>
            </a:r>
            <a:r>
              <a:rPr lang="en-US" b="1"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Provides Cleaning, Disinfection Cleaning, Handyman Services, </a:t>
            </a:r>
            <a:r>
              <a:rPr lang="en-US" dirty="0" smtClean="0">
                <a:latin typeface="Calibri" panose="020F0502020204030204" pitchFamily="34" charset="0"/>
                <a:cs typeface="Calibri" panose="020F0502020204030204" pitchFamily="34" charset="0"/>
              </a:rPr>
              <a:t>Appliance </a:t>
            </a:r>
            <a:r>
              <a:rPr lang="en-US" dirty="0">
                <a:latin typeface="Calibri" panose="020F0502020204030204" pitchFamily="34" charset="0"/>
                <a:cs typeface="Calibri" panose="020F0502020204030204" pitchFamily="34" charset="0"/>
              </a:rPr>
              <a:t>Repair, Pack &amp; Shift, </a:t>
            </a:r>
            <a:r>
              <a:rPr lang="en-US" dirty="0" smtClean="0">
                <a:latin typeface="Calibri" panose="020F0502020204030204" pitchFamily="34" charset="0"/>
                <a:cs typeface="Calibri" panose="020F0502020204030204" pitchFamily="34" charset="0"/>
              </a:rPr>
              <a:t>Painting through online.</a:t>
            </a:r>
          </a:p>
          <a:p>
            <a:pPr marL="285750" indent="-285750">
              <a:buFont typeface="Wingdings" panose="05000000000000000000" pitchFamily="2" charset="2"/>
              <a:buChar char="Ø"/>
            </a:pPr>
            <a:r>
              <a:rPr lang="en-US" b="1" dirty="0" err="1" smtClean="0">
                <a:solidFill>
                  <a:srgbClr val="0070C0"/>
                </a:solidFill>
                <a:latin typeface="Calibri" panose="020F0502020204030204" pitchFamily="34" charset="0"/>
                <a:cs typeface="Calibri" panose="020F0502020204030204" pitchFamily="34" charset="0"/>
              </a:rPr>
              <a:t>sheba.xyz</a:t>
            </a:r>
            <a:r>
              <a:rPr lang="en-US" b="1" dirty="0" smtClean="0">
                <a:solidFill>
                  <a:srgbClr val="0070C0"/>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Provides AC Repair </a:t>
            </a:r>
            <a:r>
              <a:rPr lang="en-US" dirty="0" smtClean="0">
                <a:latin typeface="Calibri" panose="020F0502020204030204" pitchFamily="34" charset="0"/>
                <a:cs typeface="Calibri" panose="020F0502020204030204" pitchFamily="34" charset="0"/>
              </a:rPr>
              <a:t>Services, Appliance Repair, Painting and Renovation, Shifting, Cleaning and </a:t>
            </a:r>
            <a:r>
              <a:rPr lang="en-US" dirty="0">
                <a:latin typeface="Calibri" panose="020F0502020204030204" pitchFamily="34" charset="0"/>
                <a:cs typeface="Calibri" panose="020F0502020204030204" pitchFamily="34" charset="0"/>
              </a:rPr>
              <a:t>Pest </a:t>
            </a:r>
            <a:r>
              <a:rPr lang="en-US" dirty="0" smtClean="0">
                <a:latin typeface="Calibri" panose="020F0502020204030204" pitchFamily="34" charset="0"/>
                <a:cs typeface="Calibri" panose="020F0502020204030204" pitchFamily="34" charset="0"/>
              </a:rPr>
              <a:t>Control, Beauty </a:t>
            </a:r>
            <a:r>
              <a:rPr lang="en-US" dirty="0">
                <a:latin typeface="Calibri" panose="020F0502020204030204" pitchFamily="34" charset="0"/>
                <a:cs typeface="Calibri" panose="020F0502020204030204" pitchFamily="34" charset="0"/>
              </a:rPr>
              <a:t>&amp; </a:t>
            </a:r>
            <a:r>
              <a:rPr lang="en-US" dirty="0" smtClean="0">
                <a:latin typeface="Calibri" panose="020F0502020204030204" pitchFamily="34" charset="0"/>
                <a:cs typeface="Calibri" panose="020F0502020204030204" pitchFamily="34" charset="0"/>
              </a:rPr>
              <a:t>Salon, Men's Care and Salon, Trips and Travels, Car Rental, Car </a:t>
            </a:r>
            <a:r>
              <a:rPr lang="en-US" dirty="0">
                <a:latin typeface="Calibri" panose="020F0502020204030204" pitchFamily="34" charset="0"/>
                <a:cs typeface="Calibri" panose="020F0502020204030204" pitchFamily="34" charset="0"/>
              </a:rPr>
              <a:t>Care </a:t>
            </a:r>
            <a:r>
              <a:rPr lang="en-US" dirty="0" smtClean="0">
                <a:latin typeface="Calibri" panose="020F0502020204030204" pitchFamily="34" charset="0"/>
                <a:cs typeface="Calibri" panose="020F0502020204030204" pitchFamily="34" charset="0"/>
              </a:rPr>
              <a:t>Services, Human Services, Driver Service, Emergency Services, Electronics and </a:t>
            </a:r>
            <a:r>
              <a:rPr lang="en-US" dirty="0">
                <a:latin typeface="Calibri" panose="020F0502020204030204" pitchFamily="34" charset="0"/>
                <a:cs typeface="Calibri" panose="020F0502020204030204" pitchFamily="34" charset="0"/>
              </a:rPr>
              <a:t>Gadgets </a:t>
            </a:r>
            <a:r>
              <a:rPr lang="en-US" dirty="0" smtClean="0">
                <a:latin typeface="Calibri" panose="020F0502020204030204" pitchFamily="34" charset="0"/>
                <a:cs typeface="Calibri" panose="020F0502020204030204" pitchFamily="34" charset="0"/>
              </a:rPr>
              <a:t>Repair, Electric </a:t>
            </a:r>
            <a:r>
              <a:rPr lang="en-US" dirty="0">
                <a:latin typeface="Calibri" panose="020F0502020204030204" pitchFamily="34" charset="0"/>
                <a:cs typeface="Calibri" panose="020F0502020204030204" pitchFamily="34" charset="0"/>
              </a:rPr>
              <a:t>&amp; </a:t>
            </a:r>
            <a:r>
              <a:rPr lang="en-US" dirty="0" smtClean="0">
                <a:latin typeface="Calibri" panose="020F0502020204030204" pitchFamily="34" charset="0"/>
                <a:cs typeface="Calibri" panose="020F0502020204030204" pitchFamily="34" charset="0"/>
              </a:rPr>
              <a:t>Plumbing, Property Documentation through online.</a:t>
            </a:r>
          </a:p>
          <a:p>
            <a:pPr marL="285750" indent="-285750">
              <a:buFont typeface="Wingdings" panose="05000000000000000000" pitchFamily="2" charset="2"/>
              <a:buChar char="Ø"/>
            </a:pPr>
            <a:r>
              <a:rPr lang="en-US" b="1" dirty="0" smtClean="0">
                <a:solidFill>
                  <a:srgbClr val="0070C0"/>
                </a:solidFill>
                <a:latin typeface="Calibri" panose="020F0502020204030204" pitchFamily="34" charset="0"/>
                <a:cs typeface="Calibri" panose="020F0502020204030204" pitchFamily="34" charset="0"/>
              </a:rPr>
              <a:t>bdelectrician.com:</a:t>
            </a:r>
            <a:r>
              <a:rPr lang="en-US" dirty="0" smtClean="0">
                <a:solidFill>
                  <a:schemeClr val="tx1"/>
                </a:solidFill>
                <a:latin typeface="Calibri" panose="020F0502020204030204" pitchFamily="34" charset="0"/>
                <a:cs typeface="Calibri" panose="020F0502020204030204" pitchFamily="34" charset="0"/>
              </a:rPr>
              <a:t> Provides Electrical Service, Commercial Service, Industrial Service through mobile call.</a:t>
            </a:r>
          </a:p>
          <a:p>
            <a:pPr marL="285750" indent="-285750">
              <a:buFont typeface="Wingdings" panose="05000000000000000000" pitchFamily="2" charset="2"/>
              <a:buChar char="Ø"/>
            </a:pPr>
            <a:endParaRPr lang="en-US" b="1" dirty="0" smtClean="0">
              <a:solidFill>
                <a:schemeClr val="tx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dirty="0">
                <a:solidFill>
                  <a:srgbClr val="0070C0"/>
                </a:solidFill>
                <a:latin typeface="Calibri" panose="020F0502020204030204" pitchFamily="34" charset="0"/>
                <a:cs typeface="Calibri" panose="020F0502020204030204" pitchFamily="34" charset="0"/>
              </a:rPr>
              <a:t>shower-services.co.uk</a:t>
            </a:r>
            <a:r>
              <a:rPr lang="en-US" b="1" dirty="0" smtClean="0">
                <a:solidFill>
                  <a:srgbClr val="0070C0"/>
                </a:solidFill>
                <a:latin typeface="Calibri" panose="020F0502020204030204" pitchFamily="34" charset="0"/>
                <a:cs typeface="Calibri" panose="020F0502020204030204" pitchFamily="34" charset="0"/>
              </a:rPr>
              <a:t>:</a:t>
            </a:r>
            <a:r>
              <a:rPr lang="en-US" dirty="0" smtClean="0">
                <a:solidFill>
                  <a:srgbClr val="0070C0"/>
                </a:solidFill>
                <a:latin typeface="Calibri" panose="020F0502020204030204" pitchFamily="34" charset="0"/>
                <a:cs typeface="Calibri" panose="020F0502020204030204" pitchFamily="34" charset="0"/>
              </a:rPr>
              <a:t> </a:t>
            </a:r>
            <a:r>
              <a:rPr lang="en-US" dirty="0" smtClean="0">
                <a:solidFill>
                  <a:schemeClr val="tx1"/>
                </a:solidFill>
                <a:latin typeface="Calibri" panose="020F0502020204030204" pitchFamily="34" charset="0"/>
                <a:cs typeface="Calibri" panose="020F0502020204030204" pitchFamily="34" charset="0"/>
              </a:rPr>
              <a:t>Provides Plumbing and Electrical Service through mobile call.</a:t>
            </a:r>
          </a:p>
          <a:p>
            <a:pPr marL="285750" indent="-285750">
              <a:buFont typeface="Wingdings" panose="05000000000000000000" pitchFamily="2" charset="2"/>
              <a:buChar char="Ø"/>
            </a:pPr>
            <a:endParaRPr lang="en-US" b="1" dirty="0">
              <a:solidFill>
                <a:schemeClr val="tx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dirty="0">
                <a:solidFill>
                  <a:srgbClr val="0070C0"/>
                </a:solidFill>
                <a:latin typeface="Calibri" panose="020F0502020204030204" pitchFamily="34" charset="0"/>
                <a:cs typeface="Calibri" panose="020F0502020204030204" pitchFamily="34" charset="0"/>
              </a:rPr>
              <a:t>triplemelectrical.co.uk</a:t>
            </a:r>
            <a:r>
              <a:rPr lang="en-US" b="1" dirty="0" smtClean="0">
                <a:solidFill>
                  <a:srgbClr val="0070C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Provides Plumbing and Electrical Service, Gas </a:t>
            </a:r>
            <a:r>
              <a:rPr lang="en-US" dirty="0" smtClean="0">
                <a:solidFill>
                  <a:schemeClr val="tx1"/>
                </a:solidFill>
                <a:latin typeface="Calibri" panose="020F0502020204030204" pitchFamily="34" charset="0"/>
                <a:cs typeface="Calibri" panose="020F0502020204030204" pitchFamily="34" charset="0"/>
              </a:rPr>
              <a:t>and Heating Service </a:t>
            </a:r>
            <a:r>
              <a:rPr lang="en-US" dirty="0">
                <a:solidFill>
                  <a:schemeClr val="tx1"/>
                </a:solidFill>
                <a:latin typeface="Calibri" panose="020F0502020204030204" pitchFamily="34" charset="0"/>
                <a:cs typeface="Calibri" panose="020F0502020204030204" pitchFamily="34" charset="0"/>
              </a:rPr>
              <a:t>through mobile call</a:t>
            </a:r>
            <a:r>
              <a:rPr lang="en-US" dirty="0" smtClean="0">
                <a:solidFill>
                  <a:schemeClr val="tx1"/>
                </a:solidFill>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endParaRPr lang="en-US" b="1" dirty="0">
              <a:solidFill>
                <a:srgbClr val="0070C0"/>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dirty="0">
                <a:solidFill>
                  <a:srgbClr val="0070C0"/>
                </a:solidFill>
                <a:latin typeface="Calibri" panose="020F0502020204030204" pitchFamily="34" charset="0"/>
                <a:cs typeface="Calibri" panose="020F0502020204030204" pitchFamily="34" charset="0"/>
              </a:rPr>
              <a:t>greenflame.London:</a:t>
            </a:r>
            <a:r>
              <a:rPr lang="en-US" dirty="0">
                <a:solidFill>
                  <a:schemeClr val="tx1"/>
                </a:solidFill>
                <a:latin typeface="Calibri" panose="020F0502020204030204" pitchFamily="34" charset="0"/>
                <a:cs typeface="Calibri" panose="020F0502020204030204" pitchFamily="34" charset="0"/>
              </a:rPr>
              <a:t> </a:t>
            </a:r>
            <a:r>
              <a:rPr lang="en-US" dirty="0" smtClean="0">
                <a:solidFill>
                  <a:schemeClr val="tx1"/>
                </a:solidFill>
                <a:latin typeface="Calibri" panose="020F0502020204030204" pitchFamily="34" charset="0"/>
                <a:cs typeface="Calibri" panose="020F0502020204030204" pitchFamily="34" charset="0"/>
              </a:rPr>
              <a:t>Plumbing </a:t>
            </a:r>
            <a:r>
              <a:rPr lang="en-US" dirty="0">
                <a:solidFill>
                  <a:schemeClr val="tx1"/>
                </a:solidFill>
                <a:latin typeface="Calibri" panose="020F0502020204030204" pitchFamily="34" charset="0"/>
                <a:cs typeface="Calibri" panose="020F0502020204030204" pitchFamily="34" charset="0"/>
              </a:rPr>
              <a:t>and Heating Service London, Power Flushing, Electrical Service London, Air Conditioning Service London, Boiler Breakdown Repair London, Emergency Plumbing London, Gas Certificate London, Boiler Installation London, LPG Gas Services London, </a:t>
            </a:r>
            <a:r>
              <a:rPr lang="en-US" dirty="0" smtClean="0">
                <a:solidFill>
                  <a:schemeClr val="tx1"/>
                </a:solidFill>
                <a:latin typeface="Calibri" panose="020F0502020204030204" pitchFamily="34" charset="0"/>
                <a:cs typeface="Calibri" panose="020F0502020204030204" pitchFamily="34" charset="0"/>
              </a:rPr>
              <a:t>Commercial Service through mobile call. </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3263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203" y="0"/>
            <a:ext cx="6098192" cy="546009"/>
          </a:xfrm>
        </p:spPr>
        <p:txBody>
          <a:bodyPr/>
          <a:lstStyle/>
          <a:p>
            <a:r>
              <a:rPr lang="en-US" sz="2800" dirty="0" smtClean="0"/>
              <a:t>Things We Did Over The Course</a:t>
            </a:r>
            <a:endParaRPr lang="en-US" sz="28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4" name="TextBox 3"/>
          <p:cNvSpPr txBox="1"/>
          <p:nvPr/>
        </p:nvSpPr>
        <p:spPr>
          <a:xfrm>
            <a:off x="0" y="440754"/>
            <a:ext cx="9081506" cy="4508927"/>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At CSE499A we selected features for our website. Then we finished our frontend and some backend works. </a:t>
            </a:r>
            <a:endParaRPr lang="en-US" dirty="0">
              <a:latin typeface="Calibri" panose="020F0502020204030204" pitchFamily="34" charset="0"/>
              <a:cs typeface="Calibri" panose="020F0502020204030204" pitchFamily="34" charset="0"/>
            </a:endParaRPr>
          </a:p>
          <a:p>
            <a:pPr algn="just"/>
            <a:endParaRPr lang="en-US"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At CSE499B we changed some of our fronted design and did most of our backend works and also database works. </a:t>
            </a:r>
          </a:p>
          <a:p>
            <a:pPr algn="just"/>
            <a:endParaRPr lang="en-US" dirty="0">
              <a:latin typeface="Calibri" panose="020F0502020204030204" pitchFamily="34" charset="0"/>
              <a:cs typeface="Calibri" panose="020F0502020204030204" pitchFamily="34" charset="0"/>
            </a:endParaRPr>
          </a:p>
          <a:p>
            <a:pPr algn="just"/>
            <a:r>
              <a:rPr lang="en-US" dirty="0" smtClean="0">
                <a:solidFill>
                  <a:srgbClr val="0070C0"/>
                </a:solidFill>
                <a:latin typeface="Calibri" panose="020F0502020204030204" pitchFamily="34" charset="0"/>
                <a:cs typeface="Calibri" panose="020F0502020204030204" pitchFamily="34" charset="0"/>
              </a:rPr>
              <a:t>Approach We Followed:</a:t>
            </a:r>
          </a:p>
          <a:p>
            <a:pPr algn="just"/>
            <a:endParaRPr lang="en-US" dirty="0" smtClean="0">
              <a:solidFill>
                <a:srgbClr val="0070C0"/>
              </a:solidFill>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We planned our </a:t>
            </a:r>
            <a:r>
              <a:rPr lang="en-US" dirty="0" smtClean="0">
                <a:solidFill>
                  <a:schemeClr val="tx1"/>
                </a:solidFill>
                <a:latin typeface="Calibri" panose="020F0502020204030204" pitchFamily="34" charset="0"/>
                <a:cs typeface="Calibri" panose="020F0502020204030204" pitchFamily="34" charset="0"/>
              </a:rPr>
              <a:t>project </a:t>
            </a:r>
            <a:r>
              <a:rPr lang="en-US" dirty="0">
                <a:solidFill>
                  <a:schemeClr val="tx1"/>
                </a:solidFill>
                <a:latin typeface="Calibri" panose="020F0502020204030204" pitchFamily="34" charset="0"/>
                <a:cs typeface="Calibri" panose="020F0502020204030204" pitchFamily="34" charset="0"/>
              </a:rPr>
              <a:t>and </a:t>
            </a:r>
            <a:r>
              <a:rPr lang="en-US" dirty="0" smtClean="0">
                <a:solidFill>
                  <a:schemeClr val="tx1"/>
                </a:solidFill>
                <a:latin typeface="Calibri" panose="020F0502020204030204" pitchFamily="34" charset="0"/>
                <a:cs typeface="Calibri" panose="020F0502020204030204" pitchFamily="34" charset="0"/>
              </a:rPr>
              <a:t>learned needed knowledge </a:t>
            </a:r>
            <a:r>
              <a:rPr lang="en-US" dirty="0">
                <a:solidFill>
                  <a:schemeClr val="tx1"/>
                </a:solidFill>
                <a:latin typeface="Calibri" panose="020F0502020204030204" pitchFamily="34" charset="0"/>
                <a:cs typeface="Calibri" panose="020F0502020204030204" pitchFamily="34" charset="0"/>
              </a:rPr>
              <a:t>according to the meets of our project.</a:t>
            </a:r>
          </a:p>
          <a:p>
            <a:pPr marL="285750" indent="-285750" algn="just">
              <a:lnSpc>
                <a:spcPct val="150000"/>
              </a:lnSpc>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Had </a:t>
            </a:r>
            <a:r>
              <a:rPr lang="en-US" dirty="0" smtClean="0">
                <a:solidFill>
                  <a:schemeClr val="tx1"/>
                </a:solidFill>
                <a:latin typeface="Calibri" panose="020F0502020204030204" pitchFamily="34" charset="0"/>
                <a:cs typeface="Calibri" panose="020F0502020204030204" pitchFamily="34" charset="0"/>
              </a:rPr>
              <a:t>meetings </a:t>
            </a:r>
            <a:r>
              <a:rPr lang="en-US" dirty="0">
                <a:solidFill>
                  <a:schemeClr val="tx1"/>
                </a:solidFill>
                <a:latin typeface="Calibri" panose="020F0502020204030204" pitchFamily="34" charset="0"/>
                <a:cs typeface="Calibri" panose="020F0502020204030204" pitchFamily="34" charset="0"/>
              </a:rPr>
              <a:t>over online platforms on </a:t>
            </a:r>
            <a:r>
              <a:rPr lang="en-US" dirty="0" smtClean="0">
                <a:solidFill>
                  <a:schemeClr val="tx1"/>
                </a:solidFill>
                <a:latin typeface="Calibri" panose="020F0502020204030204" pitchFamily="34" charset="0"/>
                <a:cs typeface="Calibri" panose="020F0502020204030204" pitchFamily="34" charset="0"/>
              </a:rPr>
              <a:t>various aspect </a:t>
            </a:r>
            <a:r>
              <a:rPr lang="en-US" dirty="0">
                <a:solidFill>
                  <a:schemeClr val="tx1"/>
                </a:solidFill>
                <a:latin typeface="Calibri" panose="020F0502020204030204" pitchFamily="34" charset="0"/>
                <a:cs typeface="Calibri" panose="020F0502020204030204" pitchFamily="34" charset="0"/>
              </a:rPr>
              <a:t>of this project before starting it.</a:t>
            </a:r>
          </a:p>
          <a:p>
            <a:pPr marL="285750" indent="-285750" algn="just">
              <a:lnSpc>
                <a:spcPct val="150000"/>
              </a:lnSpc>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From the very beginning we followed agile approach. </a:t>
            </a:r>
          </a:p>
          <a:p>
            <a:pPr marL="285750" indent="-285750" algn="just">
              <a:lnSpc>
                <a:spcPct val="150000"/>
              </a:lnSpc>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Agile process allowed our team to manage our project more efficiently by breaking it down into several stages.</a:t>
            </a:r>
          </a:p>
          <a:p>
            <a:pPr marL="285750" indent="-285750" algn="just">
              <a:lnSpc>
                <a:spcPct val="150000"/>
              </a:lnSpc>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Each of which allowed for consistent collaboration with group mates to promote steady improvements at every stage.</a:t>
            </a:r>
          </a:p>
          <a:p>
            <a:pPr algn="just"/>
            <a:endParaRPr lang="en-US" dirty="0">
              <a:solidFill>
                <a:schemeClr val="tx1"/>
              </a:solidFill>
              <a:latin typeface="Calibri" panose="020F0502020204030204" pitchFamily="34" charset="0"/>
              <a:cs typeface="Calibri" panose="020F0502020204030204" pitchFamily="34" charset="0"/>
            </a:endParaRPr>
          </a:p>
          <a:p>
            <a:pPr algn="just"/>
            <a:r>
              <a:rPr lang="en-US" dirty="0" smtClean="0">
                <a:solidFill>
                  <a:srgbClr val="0070C0"/>
                </a:solidFill>
                <a:latin typeface="Calibri" panose="020F0502020204030204" pitchFamily="34" charset="0"/>
                <a:cs typeface="Calibri" panose="020F0502020204030204" pitchFamily="34" charset="0"/>
              </a:rPr>
              <a:t>The Way We Collaborated with Our Group:</a:t>
            </a:r>
          </a:p>
          <a:p>
            <a:pPr algn="just"/>
            <a:endParaRPr lang="en-US" dirty="0" smtClean="0">
              <a:solidFill>
                <a:srgbClr val="0070C0"/>
              </a:solidFill>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We used Google Meet for </a:t>
            </a:r>
            <a:r>
              <a:rPr lang="en-US" dirty="0">
                <a:solidFill>
                  <a:schemeClr val="tx1"/>
                </a:solidFill>
                <a:latin typeface="Calibri" panose="020F0502020204030204" pitchFamily="34" charset="0"/>
                <a:cs typeface="Calibri" panose="020F0502020204030204" pitchFamily="34" charset="0"/>
              </a:rPr>
              <a:t>v</a:t>
            </a:r>
            <a:r>
              <a:rPr lang="en-US" dirty="0" smtClean="0">
                <a:solidFill>
                  <a:schemeClr val="tx1"/>
                </a:solidFill>
                <a:latin typeface="Calibri" panose="020F0502020204030204" pitchFamily="34" charset="0"/>
                <a:cs typeface="Calibri" panose="020F0502020204030204" pitchFamily="34" charset="0"/>
              </a:rPr>
              <a:t>ideo conference and work presentation.</a:t>
            </a:r>
          </a:p>
          <a:p>
            <a:pPr marL="285750" indent="-285750" algn="just">
              <a:lnSpc>
                <a:spcPct val="150000"/>
              </a:lnSpc>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Google drive to share works. </a:t>
            </a: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755520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563" y="-13687"/>
            <a:ext cx="5666792" cy="513117"/>
          </a:xfrm>
        </p:spPr>
        <p:txBody>
          <a:bodyPr/>
          <a:lstStyle/>
          <a:p>
            <a:r>
              <a:rPr lang="en-US" sz="2400" dirty="0">
                <a:latin typeface="Calibri" panose="020F0502020204030204" pitchFamily="34" charset="0"/>
                <a:cs typeface="Calibri" panose="020F0502020204030204" pitchFamily="34" charset="0"/>
              </a:rPr>
              <a:t>Things We Did Over The </a:t>
            </a:r>
            <a:r>
              <a:rPr lang="en-US" sz="2400" dirty="0" smtClean="0">
                <a:latin typeface="Calibri" panose="020F0502020204030204" pitchFamily="34" charset="0"/>
                <a:cs typeface="Calibri" panose="020F0502020204030204" pitchFamily="34" charset="0"/>
              </a:rPr>
              <a:t>Course (Continued)</a:t>
            </a:r>
            <a:endParaRPr lang="en-US" sz="2400"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TextBox 3"/>
          <p:cNvSpPr txBox="1"/>
          <p:nvPr/>
        </p:nvSpPr>
        <p:spPr>
          <a:xfrm>
            <a:off x="0" y="256558"/>
            <a:ext cx="9061313" cy="4616648"/>
          </a:xfrm>
          <a:prstGeom prst="rect">
            <a:avLst/>
          </a:prstGeom>
          <a:noFill/>
        </p:spPr>
        <p:txBody>
          <a:bodyPr wrap="square" rtlCol="0">
            <a:spAutoFit/>
          </a:bodyPr>
          <a:lstStyle/>
          <a:p>
            <a:pPr algn="just">
              <a:lnSpc>
                <a:spcPct val="150000"/>
              </a:lnSpc>
            </a:pPr>
            <a:r>
              <a:rPr lang="en-US" b="1" dirty="0" smtClean="0">
                <a:solidFill>
                  <a:srgbClr val="00B050"/>
                </a:solidFill>
                <a:latin typeface="Calibri" panose="020F0502020204030204" pitchFamily="34" charset="0"/>
                <a:cs typeface="Calibri" panose="020F0502020204030204" pitchFamily="34" charset="0"/>
              </a:rPr>
              <a:t>Work Done by Each Members:</a:t>
            </a:r>
          </a:p>
          <a:p>
            <a:pPr algn="just">
              <a:lnSpc>
                <a:spcPct val="150000"/>
              </a:lnSpc>
            </a:pPr>
            <a:r>
              <a:rPr lang="en-US" dirty="0" err="1" smtClean="0">
                <a:solidFill>
                  <a:srgbClr val="00B050"/>
                </a:solidFill>
                <a:latin typeface="Calibri" panose="020F0502020204030204" pitchFamily="34" charset="0"/>
                <a:cs typeface="Calibri" panose="020F0502020204030204" pitchFamily="34" charset="0"/>
              </a:rPr>
              <a:t>Sazzad</a:t>
            </a:r>
            <a:r>
              <a:rPr lang="en-US" dirty="0" smtClean="0">
                <a:solidFill>
                  <a:srgbClr val="00B050"/>
                </a:solidFill>
                <a:latin typeface="Calibri" panose="020F0502020204030204" pitchFamily="34" charset="0"/>
                <a:cs typeface="Calibri" panose="020F0502020204030204" pitchFamily="34" charset="0"/>
              </a:rPr>
              <a:t> Hossain created: </a:t>
            </a:r>
            <a:r>
              <a:rPr lang="en-US" dirty="0" smtClean="0">
                <a:solidFill>
                  <a:schemeClr val="tx1"/>
                </a:solidFill>
                <a:latin typeface="Calibri" panose="020F0502020204030204" pitchFamily="34" charset="0"/>
                <a:cs typeface="Calibri" panose="020F0502020204030204" pitchFamily="34" charset="0"/>
              </a:rPr>
              <a:t>Home page, Login page, Become A Service Provider page, Signup page, about us page, Career page, Privacy policy page, user profile page, product-manager login page, product-manager home page, product-manager orders page, product-manager Menu page, product-manager Category list page, product-manager Users page, product-manager site settings page, User Profile Page, EMS serviceman Home page, EMS serviceman My Profile page, EMS serviceman My Projects page, EMS serviceman Apply Leave page, EMS serviceman Log Out page, EMS admin Employee Leave </a:t>
            </a:r>
            <a:r>
              <a:rPr lang="en-US" dirty="0">
                <a:solidFill>
                  <a:schemeClr val="tx1"/>
                </a:solidFill>
                <a:latin typeface="Calibri" panose="020F0502020204030204" pitchFamily="34" charset="0"/>
                <a:cs typeface="Calibri" panose="020F0502020204030204" pitchFamily="34" charset="0"/>
              </a:rPr>
              <a:t>page, Electrical service </a:t>
            </a:r>
            <a:r>
              <a:rPr lang="en-US" dirty="0" smtClean="0">
                <a:solidFill>
                  <a:schemeClr val="tx1"/>
                </a:solidFill>
                <a:latin typeface="Calibri" panose="020F0502020204030204" pitchFamily="34" charset="0"/>
                <a:cs typeface="Calibri" panose="020F0502020204030204" pitchFamily="34" charset="0"/>
              </a:rPr>
              <a:t>page(</a:t>
            </a:r>
            <a:r>
              <a:rPr lang="en-US" dirty="0">
                <a:solidFill>
                  <a:schemeClr val="tx1"/>
                </a:solidFill>
                <a:latin typeface="Calibri" panose="020F0502020204030204" pitchFamily="34" charset="0"/>
                <a:cs typeface="Calibri" panose="020F0502020204030204" pitchFamily="34" charset="0"/>
              </a:rPr>
              <a:t>worked on </a:t>
            </a:r>
            <a:r>
              <a:rPr lang="en-US" dirty="0" smtClean="0">
                <a:solidFill>
                  <a:schemeClr val="tx1"/>
                </a:solidFill>
                <a:latin typeface="Calibri" panose="020F0502020204030204" pitchFamily="34" charset="0"/>
                <a:cs typeface="Calibri" panose="020F0502020204030204" pitchFamily="34" charset="0"/>
              </a:rPr>
              <a:t>dynamic page), </a:t>
            </a:r>
            <a:r>
              <a:rPr lang="en-US" dirty="0">
                <a:solidFill>
                  <a:schemeClr val="tx1"/>
                </a:solidFill>
                <a:latin typeface="Calibri" panose="020F0502020204030204" pitchFamily="34" charset="0"/>
                <a:cs typeface="Calibri" panose="020F0502020204030204" pitchFamily="34" charset="0"/>
              </a:rPr>
              <a:t>Plumbing service </a:t>
            </a:r>
            <a:r>
              <a:rPr lang="en-US" dirty="0" smtClean="0">
                <a:solidFill>
                  <a:schemeClr val="tx1"/>
                </a:solidFill>
                <a:latin typeface="Calibri" panose="020F0502020204030204" pitchFamily="34" charset="0"/>
                <a:cs typeface="Calibri" panose="020F0502020204030204" pitchFamily="34" charset="0"/>
              </a:rPr>
              <a:t>page(</a:t>
            </a:r>
            <a:r>
              <a:rPr lang="en-US" dirty="0">
                <a:solidFill>
                  <a:schemeClr val="tx1"/>
                </a:solidFill>
                <a:latin typeface="Calibri" panose="020F0502020204030204" pitchFamily="34" charset="0"/>
                <a:cs typeface="Calibri" panose="020F0502020204030204" pitchFamily="34" charset="0"/>
              </a:rPr>
              <a:t>worked on </a:t>
            </a:r>
            <a:r>
              <a:rPr lang="en-US" dirty="0" smtClean="0">
                <a:solidFill>
                  <a:schemeClr val="tx1"/>
                </a:solidFill>
                <a:latin typeface="Calibri" panose="020F0502020204030204" pitchFamily="34" charset="0"/>
                <a:cs typeface="Calibri" panose="020F0502020204030204" pitchFamily="34" charset="0"/>
              </a:rPr>
              <a:t>dynamic page). </a:t>
            </a:r>
            <a:endParaRPr lang="en-US" dirty="0" smtClean="0">
              <a:solidFill>
                <a:schemeClr val="tx1"/>
              </a:solidFill>
              <a:latin typeface="Calibri" panose="020F0502020204030204" pitchFamily="34" charset="0"/>
              <a:cs typeface="Calibri" panose="020F0502020204030204" pitchFamily="34" charset="0"/>
            </a:endParaRPr>
          </a:p>
          <a:p>
            <a:pPr algn="just">
              <a:lnSpc>
                <a:spcPct val="150000"/>
              </a:lnSpc>
            </a:pPr>
            <a:r>
              <a:rPr lang="en-US" dirty="0" err="1" smtClean="0">
                <a:solidFill>
                  <a:srgbClr val="00B050"/>
                </a:solidFill>
                <a:latin typeface="Calibri" panose="020F0502020204030204" pitchFamily="34" charset="0"/>
                <a:cs typeface="Calibri" panose="020F0502020204030204" pitchFamily="34" charset="0"/>
              </a:rPr>
              <a:t>Prasanto</a:t>
            </a:r>
            <a:r>
              <a:rPr lang="en-US" dirty="0" smtClean="0">
                <a:solidFill>
                  <a:srgbClr val="00B050"/>
                </a:solidFill>
                <a:latin typeface="Calibri" panose="020F0502020204030204" pitchFamily="34" charset="0"/>
                <a:cs typeface="Calibri" panose="020F0502020204030204" pitchFamily="34" charset="0"/>
              </a:rPr>
              <a:t> </a:t>
            </a:r>
            <a:r>
              <a:rPr lang="en-US" dirty="0" err="1">
                <a:solidFill>
                  <a:srgbClr val="00B050"/>
                </a:solidFill>
                <a:latin typeface="Calibri" panose="020F0502020204030204" pitchFamily="34" charset="0"/>
                <a:cs typeface="Calibri" panose="020F0502020204030204" pitchFamily="34" charset="0"/>
              </a:rPr>
              <a:t>Dey</a:t>
            </a:r>
            <a:r>
              <a:rPr lang="en-US" dirty="0">
                <a:solidFill>
                  <a:srgbClr val="00B050"/>
                </a:solidFill>
                <a:latin typeface="Calibri" panose="020F0502020204030204" pitchFamily="34" charset="0"/>
                <a:cs typeface="Calibri" panose="020F0502020204030204" pitchFamily="34" charset="0"/>
              </a:rPr>
              <a:t> </a:t>
            </a:r>
            <a:r>
              <a:rPr lang="en-US" dirty="0" smtClean="0">
                <a:solidFill>
                  <a:srgbClr val="00B050"/>
                </a:solidFill>
                <a:latin typeface="Calibri" panose="020F0502020204030204" pitchFamily="34" charset="0"/>
                <a:cs typeface="Calibri" panose="020F0502020204030204" pitchFamily="34" charset="0"/>
              </a:rPr>
              <a:t>created: </a:t>
            </a:r>
            <a:r>
              <a:rPr lang="en-US" dirty="0" smtClean="0">
                <a:solidFill>
                  <a:schemeClr val="tx1"/>
                </a:solidFill>
                <a:latin typeface="Calibri" panose="020F0502020204030204" pitchFamily="34" charset="0"/>
                <a:cs typeface="Calibri" panose="020F0502020204030204" pitchFamily="34" charset="0"/>
              </a:rPr>
              <a:t>Electrical service </a:t>
            </a:r>
            <a:r>
              <a:rPr lang="en-US" dirty="0">
                <a:solidFill>
                  <a:schemeClr val="tx1"/>
                </a:solidFill>
                <a:latin typeface="Calibri" panose="020F0502020204030204" pitchFamily="34" charset="0"/>
                <a:cs typeface="Calibri" panose="020F0502020204030204" pitchFamily="34" charset="0"/>
              </a:rPr>
              <a:t>page(worked on static </a:t>
            </a:r>
            <a:r>
              <a:rPr lang="en-US" dirty="0" smtClean="0">
                <a:solidFill>
                  <a:schemeClr val="tx1"/>
                </a:solidFill>
                <a:latin typeface="Calibri" panose="020F0502020204030204" pitchFamily="34" charset="0"/>
                <a:cs typeface="Calibri" panose="020F0502020204030204" pitchFamily="34" charset="0"/>
              </a:rPr>
              <a:t>page), </a:t>
            </a:r>
            <a:r>
              <a:rPr lang="en-US" dirty="0">
                <a:solidFill>
                  <a:schemeClr val="tx1"/>
                </a:solidFill>
                <a:latin typeface="Calibri" panose="020F0502020204030204" pitchFamily="34" charset="0"/>
                <a:cs typeface="Calibri" panose="020F0502020204030204" pitchFamily="34" charset="0"/>
              </a:rPr>
              <a:t>Plumbing service </a:t>
            </a:r>
            <a:r>
              <a:rPr lang="en-US" dirty="0">
                <a:solidFill>
                  <a:schemeClr val="tx1"/>
                </a:solidFill>
                <a:latin typeface="Calibri" panose="020F0502020204030204" pitchFamily="34" charset="0"/>
                <a:cs typeface="Calibri" panose="020F0502020204030204" pitchFamily="34" charset="0"/>
              </a:rPr>
              <a:t>page(worked on static </a:t>
            </a:r>
            <a:r>
              <a:rPr lang="en-US" dirty="0" smtClean="0">
                <a:solidFill>
                  <a:schemeClr val="tx1"/>
                </a:solidFill>
                <a:latin typeface="Calibri" panose="020F0502020204030204" pitchFamily="34" charset="0"/>
                <a:cs typeface="Calibri" panose="020F0502020204030204" pitchFamily="34" charset="0"/>
              </a:rPr>
              <a:t>page), </a:t>
            </a:r>
            <a:r>
              <a:rPr lang="en-US" dirty="0">
                <a:solidFill>
                  <a:schemeClr val="tx1"/>
                </a:solidFill>
                <a:latin typeface="Calibri" panose="020F0502020204030204" pitchFamily="34" charset="0"/>
                <a:cs typeface="Calibri" panose="020F0502020204030204" pitchFamily="34" charset="0"/>
              </a:rPr>
              <a:t>Community guideline page, Earn money </a:t>
            </a:r>
            <a:r>
              <a:rPr lang="en-US" dirty="0" smtClean="0">
                <a:solidFill>
                  <a:schemeClr val="tx1"/>
                </a:solidFill>
                <a:latin typeface="Calibri" panose="020F0502020204030204" pitchFamily="34" charset="0"/>
                <a:cs typeface="Calibri" panose="020F0502020204030204" pitchFamily="34" charset="0"/>
              </a:rPr>
              <a:t>page, frequently </a:t>
            </a:r>
            <a:r>
              <a:rPr lang="en-US" dirty="0">
                <a:solidFill>
                  <a:schemeClr val="tx1"/>
                </a:solidFill>
                <a:latin typeface="Calibri" panose="020F0502020204030204" pitchFamily="34" charset="0"/>
                <a:cs typeface="Calibri" panose="020F0502020204030204" pitchFamily="34" charset="0"/>
              </a:rPr>
              <a:t>asked questions page</a:t>
            </a:r>
            <a:r>
              <a:rPr lang="en-US" dirty="0" smtClean="0">
                <a:solidFill>
                  <a:schemeClr val="tx1"/>
                </a:solidFill>
                <a:latin typeface="Calibri" panose="020F0502020204030204" pitchFamily="34" charset="0"/>
                <a:cs typeface="Calibri" panose="020F0502020204030204" pitchFamily="34" charset="0"/>
              </a:rPr>
              <a:t>, EMS admin Home page, </a:t>
            </a:r>
            <a:r>
              <a:rPr lang="en-US" dirty="0">
                <a:solidFill>
                  <a:schemeClr val="tx1"/>
                </a:solidFill>
                <a:latin typeface="Calibri" panose="020F0502020204030204" pitchFamily="34" charset="0"/>
                <a:cs typeface="Calibri" panose="020F0502020204030204" pitchFamily="34" charset="0"/>
              </a:rPr>
              <a:t>, EMS </a:t>
            </a:r>
            <a:r>
              <a:rPr lang="en-US" dirty="0" smtClean="0">
                <a:solidFill>
                  <a:schemeClr val="tx1"/>
                </a:solidFill>
                <a:latin typeface="Calibri" panose="020F0502020204030204" pitchFamily="34" charset="0"/>
                <a:cs typeface="Calibri" panose="020F0502020204030204" pitchFamily="34" charset="0"/>
              </a:rPr>
              <a:t>admin Add Employee page, </a:t>
            </a:r>
            <a:r>
              <a:rPr lang="en-US" dirty="0">
                <a:solidFill>
                  <a:schemeClr val="tx1"/>
                </a:solidFill>
                <a:latin typeface="Calibri" panose="020F0502020204030204" pitchFamily="34" charset="0"/>
                <a:cs typeface="Calibri" panose="020F0502020204030204" pitchFamily="34" charset="0"/>
              </a:rPr>
              <a:t>EMS admin </a:t>
            </a:r>
            <a:r>
              <a:rPr lang="en-US" dirty="0" smtClean="0">
                <a:solidFill>
                  <a:schemeClr val="tx1"/>
                </a:solidFill>
                <a:latin typeface="Calibri" panose="020F0502020204030204" pitchFamily="34" charset="0"/>
                <a:cs typeface="Calibri" panose="020F0502020204030204" pitchFamily="34" charset="0"/>
              </a:rPr>
              <a:t>View Employee, </a:t>
            </a:r>
            <a:r>
              <a:rPr lang="en-US" dirty="0">
                <a:solidFill>
                  <a:schemeClr val="tx1"/>
                </a:solidFill>
                <a:latin typeface="Calibri" panose="020F0502020204030204" pitchFamily="34" charset="0"/>
                <a:cs typeface="Calibri" panose="020F0502020204030204" pitchFamily="34" charset="0"/>
              </a:rPr>
              <a:t>EMS admin </a:t>
            </a:r>
            <a:r>
              <a:rPr lang="en-US" dirty="0" smtClean="0">
                <a:solidFill>
                  <a:schemeClr val="tx1"/>
                </a:solidFill>
                <a:latin typeface="Calibri" panose="020F0502020204030204" pitchFamily="34" charset="0"/>
                <a:cs typeface="Calibri" panose="020F0502020204030204" pitchFamily="34" charset="0"/>
              </a:rPr>
              <a:t>Assign Project page</a:t>
            </a:r>
            <a:r>
              <a:rPr lang="en-US" dirty="0">
                <a:solidFill>
                  <a:schemeClr val="tx1"/>
                </a:solidFill>
                <a:latin typeface="Calibri" panose="020F0502020204030204" pitchFamily="34" charset="0"/>
                <a:cs typeface="Calibri" panose="020F0502020204030204" pitchFamily="34" charset="0"/>
              </a:rPr>
              <a:t>, EMS admin </a:t>
            </a:r>
            <a:r>
              <a:rPr lang="en-US" dirty="0" smtClean="0">
                <a:solidFill>
                  <a:schemeClr val="tx1"/>
                </a:solidFill>
                <a:latin typeface="Calibri" panose="020F0502020204030204" pitchFamily="34" charset="0"/>
                <a:cs typeface="Calibri" panose="020F0502020204030204" pitchFamily="34" charset="0"/>
              </a:rPr>
              <a:t>Logout page.</a:t>
            </a:r>
          </a:p>
          <a:p>
            <a:pPr algn="just">
              <a:lnSpc>
                <a:spcPct val="150000"/>
              </a:lnSpc>
            </a:pPr>
            <a:r>
              <a:rPr lang="en-US" dirty="0" smtClean="0">
                <a:solidFill>
                  <a:srgbClr val="00B050"/>
                </a:solidFill>
                <a:latin typeface="Calibri" panose="020F0502020204030204" pitchFamily="34" charset="0"/>
                <a:cs typeface="Calibri" panose="020F0502020204030204" pitchFamily="34" charset="0"/>
              </a:rPr>
              <a:t>Anika Bin </a:t>
            </a:r>
            <a:r>
              <a:rPr lang="en-US" dirty="0" err="1">
                <a:solidFill>
                  <a:srgbClr val="00B050"/>
                </a:solidFill>
                <a:latin typeface="Calibri" panose="020F0502020204030204" pitchFamily="34" charset="0"/>
                <a:cs typeface="Calibri" panose="020F0502020204030204" pitchFamily="34" charset="0"/>
              </a:rPr>
              <a:t>Wasim</a:t>
            </a:r>
            <a:r>
              <a:rPr lang="en-US" dirty="0">
                <a:solidFill>
                  <a:srgbClr val="00B050"/>
                </a:solidFill>
                <a:latin typeface="Calibri" panose="020F0502020204030204" pitchFamily="34" charset="0"/>
                <a:cs typeface="Calibri" panose="020F0502020204030204" pitchFamily="34" charset="0"/>
              </a:rPr>
              <a:t> </a:t>
            </a:r>
            <a:r>
              <a:rPr lang="en-US" dirty="0" smtClean="0">
                <a:solidFill>
                  <a:srgbClr val="00B050"/>
                </a:solidFill>
                <a:latin typeface="Calibri" panose="020F0502020204030204" pitchFamily="34" charset="0"/>
                <a:cs typeface="Calibri" panose="020F0502020204030204" pitchFamily="34" charset="0"/>
              </a:rPr>
              <a:t>created: </a:t>
            </a:r>
            <a:r>
              <a:rPr lang="en-US" dirty="0">
                <a:latin typeface="Calibri" panose="020F0502020204030204" pitchFamily="34" charset="0"/>
                <a:cs typeface="Calibri" panose="020F0502020204030204" pitchFamily="34" charset="0"/>
              </a:rPr>
              <a:t>How it works page, </a:t>
            </a:r>
            <a:r>
              <a:rPr lang="en-US" dirty="0" smtClean="0">
                <a:latin typeface="Calibri" panose="020F0502020204030204" pitchFamily="34" charset="0"/>
                <a:cs typeface="Calibri" panose="020F0502020204030204" pitchFamily="34" charset="0"/>
              </a:rPr>
              <a:t>Terms and </a:t>
            </a:r>
            <a:r>
              <a:rPr lang="en-US" dirty="0">
                <a:latin typeface="Calibri" panose="020F0502020204030204" pitchFamily="34" charset="0"/>
                <a:cs typeface="Calibri" panose="020F0502020204030204" pitchFamily="34" charset="0"/>
              </a:rPr>
              <a:t>condition </a:t>
            </a:r>
            <a:r>
              <a:rPr lang="en-US" dirty="0" smtClean="0">
                <a:latin typeface="Calibri" panose="020F0502020204030204" pitchFamily="34" charset="0"/>
                <a:cs typeface="Calibri" panose="020F0502020204030204" pitchFamily="34" charset="0"/>
              </a:rPr>
              <a:t>page, EMS Home page, EMS Contact page, EMS About Us page, </a:t>
            </a:r>
            <a:r>
              <a:rPr lang="en-US" dirty="0">
                <a:solidFill>
                  <a:schemeClr val="tx1"/>
                </a:solidFill>
                <a:latin typeface="Calibri" panose="020F0502020204030204" pitchFamily="34" charset="0"/>
                <a:cs typeface="Calibri" panose="020F0502020204030204" pitchFamily="34" charset="0"/>
              </a:rPr>
              <a:t>EMS admin </a:t>
            </a:r>
            <a:r>
              <a:rPr lang="en-US" dirty="0" smtClean="0">
                <a:solidFill>
                  <a:schemeClr val="tx1"/>
                </a:solidFill>
                <a:latin typeface="Calibri" panose="020F0502020204030204" pitchFamily="34" charset="0"/>
                <a:cs typeface="Calibri" panose="020F0502020204030204" pitchFamily="34" charset="0"/>
              </a:rPr>
              <a:t>project status page, </a:t>
            </a:r>
            <a:r>
              <a:rPr lang="en-US" dirty="0">
                <a:solidFill>
                  <a:schemeClr val="tx1"/>
                </a:solidFill>
                <a:latin typeface="Calibri" panose="020F0502020204030204" pitchFamily="34" charset="0"/>
                <a:cs typeface="Calibri" panose="020F0502020204030204" pitchFamily="34" charset="0"/>
              </a:rPr>
              <a:t>EMS admin </a:t>
            </a:r>
            <a:r>
              <a:rPr lang="en-US" dirty="0" smtClean="0">
                <a:solidFill>
                  <a:schemeClr val="tx1"/>
                </a:solidFill>
                <a:latin typeface="Calibri" panose="020F0502020204030204" pitchFamily="34" charset="0"/>
                <a:cs typeface="Calibri" panose="020F0502020204030204" pitchFamily="34" charset="0"/>
              </a:rPr>
              <a:t>salary table page,</a:t>
            </a:r>
            <a:r>
              <a:rPr lang="en-US" dirty="0">
                <a:solidFill>
                  <a:schemeClr val="tx1"/>
                </a:solidFill>
                <a:latin typeface="Calibri" panose="020F0502020204030204" pitchFamily="34" charset="0"/>
                <a:cs typeface="Calibri" panose="020F0502020204030204" pitchFamily="34" charset="0"/>
              </a:rPr>
              <a:t> EMS admin </a:t>
            </a:r>
            <a:r>
              <a:rPr lang="en-US" dirty="0" smtClean="0">
                <a:solidFill>
                  <a:schemeClr val="tx1"/>
                </a:solidFill>
                <a:latin typeface="Calibri" panose="020F0502020204030204" pitchFamily="34" charset="0"/>
                <a:cs typeface="Calibri" panose="020F0502020204030204" pitchFamily="34" charset="0"/>
              </a:rPr>
              <a:t>Job application </a:t>
            </a:r>
            <a:r>
              <a:rPr lang="en-US" dirty="0">
                <a:solidFill>
                  <a:schemeClr val="tx1"/>
                </a:solidFill>
                <a:latin typeface="Calibri" panose="020F0502020204030204" pitchFamily="34" charset="0"/>
                <a:cs typeface="Calibri" panose="020F0502020204030204" pitchFamily="34" charset="0"/>
              </a:rPr>
              <a:t>page, Plumbing service </a:t>
            </a:r>
            <a:r>
              <a:rPr lang="en-US" dirty="0" smtClean="0">
                <a:solidFill>
                  <a:schemeClr val="tx1"/>
                </a:solidFill>
                <a:latin typeface="Calibri" panose="020F0502020204030204" pitchFamily="34" charset="0"/>
                <a:cs typeface="Calibri" panose="020F0502020204030204" pitchFamily="34" charset="0"/>
              </a:rPr>
              <a:t>page(worked on product name and description )</a:t>
            </a:r>
            <a:r>
              <a:rPr lang="en-US"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algn="just">
              <a:lnSpc>
                <a:spcPct val="150000"/>
              </a:lnSpc>
            </a:pPr>
            <a:r>
              <a:rPr lang="en-US" dirty="0" smtClean="0">
                <a:solidFill>
                  <a:srgbClr val="00B050"/>
                </a:solidFill>
                <a:latin typeface="Calibri" panose="020F0502020204030204" pitchFamily="34" charset="0"/>
                <a:cs typeface="Calibri" panose="020F0502020204030204" pitchFamily="34" charset="0"/>
              </a:rPr>
              <a:t>Most of The Coding: </a:t>
            </a:r>
            <a:r>
              <a:rPr lang="en-US" dirty="0">
                <a:solidFill>
                  <a:srgbClr val="00B050"/>
                </a:solidFill>
                <a:latin typeface="Calibri" panose="020F0502020204030204" pitchFamily="34" charset="0"/>
                <a:cs typeface="Calibri" panose="020F0502020204030204" pitchFamily="34" charset="0"/>
              </a:rPr>
              <a:t> </a:t>
            </a:r>
            <a:r>
              <a:rPr lang="en-US" dirty="0" smtClean="0">
                <a:solidFill>
                  <a:schemeClr val="tx1"/>
                </a:solidFill>
                <a:latin typeface="Calibri" panose="020F0502020204030204" pitchFamily="34" charset="0"/>
                <a:cs typeface="Calibri" panose="020F0502020204030204" pitchFamily="34" charset="0"/>
              </a:rPr>
              <a:t>Most of the coding done by Sazzad Hossain. </a:t>
            </a:r>
          </a:p>
        </p:txBody>
      </p:sp>
    </p:spTree>
    <p:extLst>
      <p:ext uri="{BB962C8B-B14F-4D97-AF65-F5344CB8AC3E}">
        <p14:creationId xmlns:p14="http://schemas.microsoft.com/office/powerpoint/2010/main" val="1614505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469" y="0"/>
            <a:ext cx="6150820" cy="546009"/>
          </a:xfrm>
        </p:spPr>
        <p:txBody>
          <a:bodyPr/>
          <a:lstStyle/>
          <a:p>
            <a:r>
              <a:rPr lang="en-US" sz="2800" dirty="0" smtClean="0">
                <a:latin typeface="Calibri" panose="020F0502020204030204" pitchFamily="34" charset="0"/>
                <a:cs typeface="Calibri" panose="020F0502020204030204" pitchFamily="34" charset="0"/>
              </a:rPr>
              <a:t>Most Unique/Original Part of The Project</a:t>
            </a:r>
            <a:endParaRPr lang="en-US" sz="2800"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TextBox 3"/>
          <p:cNvSpPr txBox="1"/>
          <p:nvPr/>
        </p:nvSpPr>
        <p:spPr>
          <a:xfrm>
            <a:off x="26171" y="546009"/>
            <a:ext cx="9065201" cy="3862596"/>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Service website like ours already exists. But the most original part of our project is we only provide electric and plumbing services. </a:t>
            </a:r>
          </a:p>
          <a:p>
            <a:endParaRPr lang="en-US" dirty="0" smtClean="0">
              <a:latin typeface="Calibri" panose="020F0502020204030204" pitchFamily="34" charset="0"/>
              <a:cs typeface="Calibri" panose="020F0502020204030204" pitchFamily="34" charset="0"/>
            </a:endParaRPr>
          </a:p>
          <a:p>
            <a:r>
              <a:rPr lang="en-US" dirty="0" smtClean="0">
                <a:solidFill>
                  <a:srgbClr val="0070C0"/>
                </a:solidFill>
                <a:latin typeface="Calibri" panose="020F0502020204030204" pitchFamily="34" charset="0"/>
                <a:cs typeface="Calibri" panose="020F0502020204030204" pitchFamily="34" charset="0"/>
              </a:rPr>
              <a:t>Addressing The Uniqueness of Our Project</a:t>
            </a:r>
          </a:p>
          <a:p>
            <a:pPr marL="285750" indent="-285750">
              <a:lnSpc>
                <a:spcPct val="150000"/>
              </a:lnSpc>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We provide only electrical and plumbing services but from our research we saw every website provide various services at once. </a:t>
            </a:r>
          </a:p>
          <a:p>
            <a:pPr marL="285750" indent="-285750">
              <a:lnSpc>
                <a:spcPct val="150000"/>
              </a:lnSpc>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If service providers want leave, they can do it from their account, they don’t need to call to admin office. </a:t>
            </a:r>
          </a:p>
          <a:p>
            <a:pPr marL="285750" indent="-285750">
              <a:lnSpc>
                <a:spcPct val="150000"/>
              </a:lnSpc>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Our goal is user friendly service for customers and increase profit of service providers.</a:t>
            </a:r>
          </a:p>
          <a:p>
            <a:pPr marL="285750" indent="-285750">
              <a:lnSpc>
                <a:spcPct val="150000"/>
              </a:lnSpc>
              <a:buFont typeface="Arial" panose="020B0604020202020204" pitchFamily="34" charset="0"/>
              <a:buChar char="•"/>
            </a:pPr>
            <a:endParaRPr lang="en-US" dirty="0" smtClean="0">
              <a:solidFill>
                <a:schemeClr val="tx1"/>
              </a:solidFill>
              <a:latin typeface="Calibri" panose="020F0502020204030204" pitchFamily="34" charset="0"/>
              <a:cs typeface="Calibri" panose="020F0502020204030204" pitchFamily="34" charset="0"/>
            </a:endParaRPr>
          </a:p>
          <a:p>
            <a:pPr>
              <a:lnSpc>
                <a:spcPct val="150000"/>
              </a:lnSpc>
            </a:pPr>
            <a:r>
              <a:rPr lang="en-US" dirty="0" smtClean="0">
                <a:solidFill>
                  <a:srgbClr val="0070C0"/>
                </a:solidFill>
                <a:latin typeface="Calibri" panose="020F0502020204030204" pitchFamily="34" charset="0"/>
                <a:cs typeface="Calibri" panose="020F0502020204030204" pitchFamily="34" charset="0"/>
              </a:rPr>
              <a:t>Teamwork</a:t>
            </a:r>
          </a:p>
          <a:p>
            <a:pPr>
              <a:lnSpc>
                <a:spcPct val="150000"/>
              </a:lnSpc>
            </a:pPr>
            <a:r>
              <a:rPr lang="en-US" dirty="0" smtClean="0">
                <a:solidFill>
                  <a:schemeClr val="tx1"/>
                </a:solidFill>
                <a:latin typeface="Calibri" panose="020F0502020204030204" pitchFamily="34" charset="0"/>
                <a:cs typeface="Calibri" panose="020F0502020204030204" pitchFamily="34" charset="0"/>
              </a:rPr>
              <a:t>Our teamwork helped us a lot. From the beginning of the project we discussed about related works on website, so that we can do feature selection for our website. We talked about updates of our website and how we should merge our work. We always selected the time of our meeting by discussing with every member of our group. </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2389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1555825" y="0"/>
            <a:ext cx="6200129" cy="702600"/>
          </a:xfrm>
          <a:prstGeom prst="rect">
            <a:avLst/>
          </a:prstGeom>
        </p:spPr>
        <p:txBody>
          <a:bodyPr spcFirstLastPara="1" wrap="square" lIns="91425" tIns="91425" rIns="91425" bIns="91425" anchor="b" anchorCtr="0">
            <a:noAutofit/>
          </a:bodyPr>
          <a:lstStyle/>
          <a:p>
            <a:pPr lvl="0"/>
            <a:r>
              <a:rPr lang="en-US" sz="2800" b="1" dirty="0" smtClean="0">
                <a:latin typeface="+mj-lt"/>
              </a:rPr>
              <a:t>Technologies We Used</a:t>
            </a:r>
            <a:endParaRPr sz="2800" b="1" dirty="0">
              <a:latin typeface="+mj-lt"/>
            </a:endParaRPr>
          </a:p>
        </p:txBody>
      </p:sp>
      <p:sp>
        <p:nvSpPr>
          <p:cNvPr id="77" name="Google Shape;77;p13"/>
          <p:cNvSpPr txBox="1"/>
          <p:nvPr/>
        </p:nvSpPr>
        <p:spPr>
          <a:xfrm>
            <a:off x="128308" y="842490"/>
            <a:ext cx="4601574" cy="3907361"/>
          </a:xfrm>
          <a:prstGeom prst="rect">
            <a:avLst/>
          </a:prstGeom>
          <a:noFill/>
          <a:ln>
            <a:noFill/>
          </a:ln>
        </p:spPr>
        <p:txBody>
          <a:bodyPr spcFirstLastPara="1" wrap="square" lIns="91425" tIns="91425" rIns="91425" bIns="91425" anchor="t" anchorCtr="0">
            <a:noAutofit/>
          </a:bodyPr>
          <a:lstStyle/>
          <a:p>
            <a:pPr lvl="0">
              <a:spcBef>
                <a:spcPts val="600"/>
              </a:spcBef>
            </a:pPr>
            <a:r>
              <a:rPr lang="en-US" sz="2400" b="1" dirty="0" smtClean="0">
                <a:solidFill>
                  <a:srgbClr val="0091EA"/>
                </a:solidFill>
                <a:latin typeface="+mj-lt"/>
                <a:ea typeface="Source Sans Pro"/>
                <a:cs typeface="Source Sans Pro"/>
                <a:sym typeface="Source Sans Pro"/>
              </a:rPr>
              <a:t>List of Tools:</a:t>
            </a:r>
          </a:p>
          <a:p>
            <a:pPr marL="285750" indent="-285750">
              <a:spcBef>
                <a:spcPts val="600"/>
              </a:spcBef>
              <a:buFont typeface="Arial" panose="020B0604020202020204" pitchFamily="34" charset="0"/>
              <a:buChar char="•"/>
            </a:pPr>
            <a:r>
              <a:rPr lang="en-US" sz="1800" dirty="0">
                <a:latin typeface="+mj-lt"/>
              </a:rPr>
              <a:t>PowerPoint</a:t>
            </a:r>
          </a:p>
          <a:p>
            <a:pPr marL="285750" indent="-285750">
              <a:spcBef>
                <a:spcPts val="600"/>
              </a:spcBef>
              <a:buFont typeface="Arial" panose="020B0604020202020204" pitchFamily="34" charset="0"/>
              <a:buChar char="•"/>
            </a:pPr>
            <a:r>
              <a:rPr lang="en-US" sz="1800" dirty="0" smtClean="0">
                <a:latin typeface="+mj-lt"/>
              </a:rPr>
              <a:t>UI </a:t>
            </a:r>
            <a:r>
              <a:rPr lang="en-US" sz="1800" dirty="0">
                <a:latin typeface="+mj-lt"/>
              </a:rPr>
              <a:t>DESIGN TOOLS (marvel website).</a:t>
            </a:r>
          </a:p>
          <a:p>
            <a:pPr marL="285750" indent="-285750">
              <a:spcBef>
                <a:spcPts val="600"/>
              </a:spcBef>
              <a:buFont typeface="Arial" panose="020B0604020202020204" pitchFamily="34" charset="0"/>
              <a:buChar char="•"/>
            </a:pPr>
            <a:r>
              <a:rPr lang="en-US" sz="1800" dirty="0">
                <a:latin typeface="+mj-lt"/>
              </a:rPr>
              <a:t>Google classroom(For communication)</a:t>
            </a:r>
          </a:p>
          <a:p>
            <a:pPr marL="285750" indent="-285750">
              <a:spcBef>
                <a:spcPts val="600"/>
              </a:spcBef>
              <a:buFont typeface="Arial" panose="020B0604020202020204" pitchFamily="34" charset="0"/>
              <a:buChar char="•"/>
            </a:pPr>
            <a:r>
              <a:rPr lang="en-US" sz="1800" dirty="0">
                <a:latin typeface="+mj-lt"/>
              </a:rPr>
              <a:t>GITHUB</a:t>
            </a:r>
          </a:p>
          <a:p>
            <a:pPr marL="285750" indent="-285750">
              <a:spcBef>
                <a:spcPts val="600"/>
              </a:spcBef>
              <a:buFont typeface="Arial" panose="020B0604020202020204" pitchFamily="34" charset="0"/>
              <a:buChar char="•"/>
            </a:pPr>
            <a:r>
              <a:rPr lang="en-US" sz="1800" dirty="0">
                <a:latin typeface="+mj-lt"/>
              </a:rPr>
              <a:t>Microsoft word/EXCEL</a:t>
            </a:r>
          </a:p>
          <a:p>
            <a:pPr marL="285750" indent="-285750">
              <a:spcBef>
                <a:spcPts val="600"/>
              </a:spcBef>
              <a:buFont typeface="Arial" panose="020B0604020202020204" pitchFamily="34" charset="0"/>
              <a:buChar char="•"/>
            </a:pPr>
            <a:r>
              <a:rPr lang="en-US" sz="1800" dirty="0" smtClean="0">
                <a:latin typeface="+mj-lt"/>
              </a:rPr>
              <a:t>Notepad++ </a:t>
            </a:r>
            <a:endParaRPr lang="en-US" sz="1800" dirty="0">
              <a:latin typeface="+mj-lt"/>
            </a:endParaRPr>
          </a:p>
          <a:p>
            <a:pPr marL="285750" indent="-285750">
              <a:spcBef>
                <a:spcPts val="600"/>
              </a:spcBef>
              <a:buFont typeface="Arial" panose="020B0604020202020204" pitchFamily="34" charset="0"/>
              <a:buChar char="•"/>
            </a:pPr>
            <a:endParaRPr lang="en-US" dirty="0" smtClean="0">
              <a:latin typeface="Times-Roman"/>
            </a:endParaRPr>
          </a:p>
          <a:p>
            <a:pPr marL="285750" lvl="0" indent="-285750">
              <a:spcBef>
                <a:spcPts val="600"/>
              </a:spcBef>
              <a:buFont typeface="Arial" panose="020B0604020202020204" pitchFamily="34" charset="0"/>
              <a:buChar char="•"/>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8" name="Google Shape;77;p13"/>
          <p:cNvSpPr txBox="1"/>
          <p:nvPr/>
        </p:nvSpPr>
        <p:spPr>
          <a:xfrm>
            <a:off x="5496297" y="842490"/>
            <a:ext cx="3456787" cy="4018507"/>
          </a:xfrm>
          <a:prstGeom prst="rect">
            <a:avLst/>
          </a:prstGeom>
          <a:noFill/>
          <a:ln>
            <a:noFill/>
          </a:ln>
        </p:spPr>
        <p:txBody>
          <a:bodyPr spcFirstLastPara="1" wrap="square" lIns="91425" tIns="91425" rIns="91425" bIns="91425" anchor="t" anchorCtr="0">
            <a:noAutofit/>
          </a:bodyPr>
          <a:lstStyle/>
          <a:p>
            <a:pPr lvl="0">
              <a:spcBef>
                <a:spcPts val="600"/>
              </a:spcBef>
            </a:pPr>
            <a:r>
              <a:rPr lang="en-US" sz="2400" b="1" dirty="0" smtClean="0">
                <a:solidFill>
                  <a:srgbClr val="0091EA"/>
                </a:solidFill>
                <a:latin typeface="+mj-lt"/>
                <a:ea typeface="Source Sans Pro"/>
                <a:cs typeface="Source Sans Pro"/>
                <a:sym typeface="Source Sans Pro"/>
              </a:rPr>
              <a:t>Languages:</a:t>
            </a:r>
          </a:p>
          <a:p>
            <a:pPr marL="285750" indent="-285750">
              <a:buFont typeface="Arial" panose="020B0604020202020204" pitchFamily="34" charset="0"/>
              <a:buChar char="•"/>
            </a:pPr>
            <a:endParaRPr lang="en-US" sz="1800" dirty="0" smtClean="0">
              <a:latin typeface="+mj-lt"/>
            </a:endParaRPr>
          </a:p>
          <a:p>
            <a:pPr marL="285750" indent="-285750">
              <a:buFont typeface="Arial" panose="020B0604020202020204" pitchFamily="34" charset="0"/>
              <a:buChar char="•"/>
            </a:pPr>
            <a:r>
              <a:rPr lang="en-US" sz="1800" dirty="0" smtClean="0">
                <a:latin typeface="+mj-lt"/>
              </a:rPr>
              <a:t>HTML5</a:t>
            </a:r>
            <a:endParaRPr lang="en-US" sz="1800" dirty="0">
              <a:latin typeface="+mj-lt"/>
            </a:endParaRPr>
          </a:p>
          <a:p>
            <a:pPr marL="285750" indent="-285750">
              <a:buFont typeface="Arial" panose="020B0604020202020204" pitchFamily="34" charset="0"/>
              <a:buChar char="•"/>
            </a:pPr>
            <a:r>
              <a:rPr lang="en-US" sz="1800" dirty="0" smtClean="0">
                <a:latin typeface="+mj-lt"/>
              </a:rPr>
              <a:t>CSS3 </a:t>
            </a:r>
          </a:p>
          <a:p>
            <a:pPr marL="285750" indent="-285750">
              <a:buFont typeface="Arial" panose="020B0604020202020204" pitchFamily="34" charset="0"/>
              <a:buChar char="•"/>
            </a:pPr>
            <a:r>
              <a:rPr lang="en-US" sz="1800" dirty="0" smtClean="0">
                <a:latin typeface="+mj-lt"/>
              </a:rPr>
              <a:t>PHP</a:t>
            </a:r>
            <a:endParaRPr lang="en-US" sz="1800" dirty="0">
              <a:latin typeface="+mj-lt"/>
            </a:endParaRPr>
          </a:p>
          <a:p>
            <a:pPr marL="285750" indent="-285750">
              <a:spcBef>
                <a:spcPts val="600"/>
              </a:spcBef>
              <a:buFont typeface="Arial" panose="020B0604020202020204" pitchFamily="34" charset="0"/>
              <a:buChar char="•"/>
            </a:pPr>
            <a:r>
              <a:rPr lang="en-US" sz="1800" dirty="0">
                <a:latin typeface="+mj-lt"/>
              </a:rPr>
              <a:t>MySQL</a:t>
            </a:r>
          </a:p>
          <a:p>
            <a:pPr marL="285750" indent="-285750">
              <a:spcBef>
                <a:spcPts val="600"/>
              </a:spcBef>
              <a:buFont typeface="Arial" panose="020B0604020202020204" pitchFamily="34" charset="0"/>
              <a:buChar char="•"/>
            </a:pPr>
            <a:r>
              <a:rPr lang="en-US" sz="1800" dirty="0">
                <a:latin typeface="+mj-lt"/>
              </a:rPr>
              <a:t>JavaScript</a:t>
            </a:r>
          </a:p>
          <a:p>
            <a:pPr marL="285750" indent="-285750">
              <a:spcBef>
                <a:spcPts val="600"/>
              </a:spcBef>
              <a:buFont typeface="Arial" panose="020B0604020202020204" pitchFamily="34" charset="0"/>
              <a:buChar char="•"/>
            </a:pPr>
            <a:r>
              <a:rPr lang="en-US" sz="1800" dirty="0">
                <a:latin typeface="+mj-lt"/>
              </a:rPr>
              <a:t>Ajax</a:t>
            </a:r>
          </a:p>
          <a:p>
            <a:pPr marL="285750" indent="-285750">
              <a:spcBef>
                <a:spcPts val="600"/>
              </a:spcBef>
              <a:buFont typeface="Arial" panose="020B0604020202020204" pitchFamily="34" charset="0"/>
              <a:buChar char="•"/>
            </a:pPr>
            <a:r>
              <a:rPr lang="en-US" sz="1800" dirty="0">
                <a:latin typeface="+mj-lt"/>
              </a:rPr>
              <a:t>Bootstrap</a:t>
            </a:r>
          </a:p>
          <a:p>
            <a:pPr marL="285750" indent="-285750">
              <a:spcBef>
                <a:spcPts val="600"/>
              </a:spcBef>
              <a:buFont typeface="Arial" panose="020B0604020202020204" pitchFamily="34" charset="0"/>
              <a:buChar char="•"/>
            </a:pPr>
            <a:endParaRPr lang="en-US" dirty="0" smtClean="0">
              <a:latin typeface="Times-Roman"/>
            </a:endParaRPr>
          </a:p>
          <a:p>
            <a:pPr marL="285750" lvl="0" indent="-285750">
              <a:spcBef>
                <a:spcPts val="600"/>
              </a:spcBef>
              <a:buFont typeface="Arial" panose="020B0604020202020204" pitchFamily="34" charset="0"/>
              <a:buChar char="•"/>
            </a:pPr>
            <a:endParaRPr dirty="0">
              <a:solidFill>
                <a:srgbClr val="263238"/>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6"/>
          <p:cNvSpPr txBox="1">
            <a:spLocks noGrp="1"/>
          </p:cNvSpPr>
          <p:nvPr>
            <p:ph type="ctrTitle" idx="4294967295"/>
          </p:nvPr>
        </p:nvSpPr>
        <p:spPr>
          <a:xfrm>
            <a:off x="906334" y="876629"/>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Thanks!</a:t>
            </a:r>
            <a:endParaRPr sz="6000" b="1" dirty="0"/>
          </a:p>
        </p:txBody>
      </p:sp>
      <p:sp>
        <p:nvSpPr>
          <p:cNvPr id="387" name="Google Shape;387;p36"/>
          <p:cNvSpPr txBox="1">
            <a:spLocks noGrp="1"/>
          </p:cNvSpPr>
          <p:nvPr>
            <p:ph type="subTitle" idx="4294967295"/>
          </p:nvPr>
        </p:nvSpPr>
        <p:spPr>
          <a:xfrm>
            <a:off x="2133052" y="267930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
        <p:nvSpPr>
          <p:cNvPr id="389" name="Google Shape;389;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1303</Words>
  <Application>Microsoft Office PowerPoint</Application>
  <PresentationFormat>On-screen Show (16:9)</PresentationFormat>
  <Paragraphs>110</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Times-Roman</vt:lpstr>
      <vt:lpstr>Roboto Slab</vt:lpstr>
      <vt:lpstr>Calibri</vt:lpstr>
      <vt:lpstr>Times New Roman</vt:lpstr>
      <vt:lpstr>Wingdings</vt:lpstr>
      <vt:lpstr>Source Sans Pro</vt:lpstr>
      <vt:lpstr>Arial</vt:lpstr>
      <vt:lpstr>Cordelia template</vt:lpstr>
      <vt:lpstr>Online Home Repair System</vt:lpstr>
      <vt:lpstr>Problem Analysis</vt:lpstr>
      <vt:lpstr>Problem Analysis (Continued)</vt:lpstr>
      <vt:lpstr> Related Works</vt:lpstr>
      <vt:lpstr>Things We Did Over The Course</vt:lpstr>
      <vt:lpstr>Things We Did Over The Course (Continued)</vt:lpstr>
      <vt:lpstr>Most Unique/Original Part of The Project</vt:lpstr>
      <vt:lpstr>Technologies We Used</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Home Repair System</dc:title>
  <cp:lastModifiedBy>Microsoft account</cp:lastModifiedBy>
  <cp:revision>141</cp:revision>
  <dcterms:modified xsi:type="dcterms:W3CDTF">2021-05-06T06:14:28Z</dcterms:modified>
</cp:coreProperties>
</file>