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08" r:id="rId1"/>
  </p:sldMasterIdLst>
  <p:sldIdLst>
    <p:sldId id="256" r:id="rId2"/>
    <p:sldId id="269" r:id="rId3"/>
    <p:sldId id="280" r:id="rId4"/>
    <p:sldId id="274" r:id="rId5"/>
    <p:sldId id="273" r:id="rId6"/>
    <p:sldId id="281" r:id="rId7"/>
    <p:sldId id="282" r:id="rId8"/>
    <p:sldId id="284" r:id="rId9"/>
    <p:sldId id="275" r:id="rId10"/>
    <p:sldId id="278" r:id="rId11"/>
    <p:sldId id="279" r:id="rId12"/>
    <p:sldId id="285" r:id="rId13"/>
    <p:sldId id="271" r:id="rId14"/>
    <p:sldId id="272" r:id="rId15"/>
    <p:sldId id="276" r:id="rId16"/>
    <p:sldId id="286" r:id="rId17"/>
    <p:sldId id="27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132405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2279-44F5-494E-8E3E-4CB0244BCF0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47586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237309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9897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2654791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139819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404007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228118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63948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30397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405495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7D2279-44F5-494E-8E3E-4CB0244BCF0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34491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7D2279-44F5-494E-8E3E-4CB0244BCF09}"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65661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224559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73100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77D2279-44F5-494E-8E3E-4CB0244BCF09}" type="datetimeFigureOut">
              <a:rPr lang="en-US" smtClean="0"/>
              <a:t>11/5/2020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408036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2279-44F5-494E-8E3E-4CB0244BCF0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0D03E-0DA9-4176-8EBC-58AD9239C0EF}" type="slidenum">
              <a:rPr lang="en-US" smtClean="0"/>
              <a:t>‹#›</a:t>
            </a:fld>
            <a:endParaRPr lang="en-US"/>
          </a:p>
        </p:txBody>
      </p:sp>
    </p:spTree>
    <p:extLst>
      <p:ext uri="{BB962C8B-B14F-4D97-AF65-F5344CB8AC3E}">
        <p14:creationId xmlns:p14="http://schemas.microsoft.com/office/powerpoint/2010/main" val="349324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7D2279-44F5-494E-8E3E-4CB0244BCF09}" type="datetimeFigureOut">
              <a:rPr lang="en-US" smtClean="0"/>
              <a:t>11/5/2020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10D03E-0DA9-4176-8EBC-58AD9239C0EF}" type="slidenum">
              <a:rPr lang="en-US" smtClean="0"/>
              <a:t>‹#›</a:t>
            </a:fld>
            <a:endParaRPr lang="en-US"/>
          </a:p>
        </p:txBody>
      </p:sp>
    </p:spTree>
    <p:extLst>
      <p:ext uri="{BB962C8B-B14F-4D97-AF65-F5344CB8AC3E}">
        <p14:creationId xmlns:p14="http://schemas.microsoft.com/office/powerpoint/2010/main" val="149526391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skillshare.com/home?via=header" TargetMode="External"/><Relationship Id="rId3" Type="http://schemas.openxmlformats.org/officeDocument/2006/relationships/hyperlink" Target="https://deshiz.com/home-service-providers/" TargetMode="External"/><Relationship Id="rId7" Type="http://schemas.openxmlformats.org/officeDocument/2006/relationships/hyperlink" Target="http://digitalmanush.com/web/" TargetMode="External"/><Relationship Id="rId2" Type="http://schemas.openxmlformats.org/officeDocument/2006/relationships/hyperlink" Target="https://wiki.en.it-processmaps.com/index.php/Project_Management_-_Templates,_Checklists_and_Tips#Project_Initiation_Project_goals" TargetMode="External"/><Relationship Id="rId1" Type="http://schemas.openxmlformats.org/officeDocument/2006/relationships/slideLayout" Target="../slideLayouts/slideLayout2.xml"/><Relationship Id="rId6" Type="http://schemas.openxmlformats.org/officeDocument/2006/relationships/hyperlink" Target="https://www.drooto.com.bd/repair-services-bangladesh/" TargetMode="External"/><Relationship Id="rId11" Type="http://schemas.openxmlformats.org/officeDocument/2006/relationships/hyperlink" Target="http://www.mistribabu.com/handyman.php" TargetMode="External"/><Relationship Id="rId5" Type="http://schemas.openxmlformats.org/officeDocument/2006/relationships/hyperlink" Target="http://handymama.co/#service" TargetMode="External"/><Relationship Id="rId10" Type="http://schemas.openxmlformats.org/officeDocument/2006/relationships/hyperlink" Target="https://www.thebalancecareers.com/plumber-skills-list-2062459" TargetMode="External"/><Relationship Id="rId4" Type="http://schemas.openxmlformats.org/officeDocument/2006/relationships/hyperlink" Target="https://www.sheba.xyz/#a_aid=5aec94f01d3ec" TargetMode="External"/><Relationship Id="rId9" Type="http://schemas.openxmlformats.org/officeDocument/2006/relationships/hyperlink" Target="https://housedoctors.com/handym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8037" y="165288"/>
            <a:ext cx="7282054" cy="2037982"/>
          </a:xfrm>
        </p:spPr>
        <p:txBody>
          <a:bodyPr/>
          <a:lstStyle/>
          <a:p>
            <a:r>
              <a:rPr lang="en-US" sz="2400" dirty="0">
                <a:solidFill>
                  <a:schemeClr val="accent1"/>
                </a:solidFill>
                <a:latin typeface="Arial" panose="020B0604020202020204" pitchFamily="34" charset="0"/>
                <a:cs typeface="Arial" panose="020B0604020202020204" pitchFamily="34" charset="0"/>
              </a:rPr>
              <a:t> </a:t>
            </a:r>
            <a:r>
              <a:rPr lang="en-US" sz="2400" dirty="0" smtClean="0">
                <a:solidFill>
                  <a:schemeClr val="accent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North </a:t>
            </a:r>
            <a:r>
              <a:rPr lang="en-US" sz="2400" dirty="0">
                <a:solidFill>
                  <a:schemeClr val="tx1"/>
                </a:solidFill>
                <a:latin typeface="Arial" panose="020B0604020202020204" pitchFamily="34" charset="0"/>
                <a:cs typeface="Arial" panose="020B0604020202020204" pitchFamily="34" charset="0"/>
              </a:rPr>
              <a:t>South University</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Department of Electrical &amp; Computer </a:t>
            </a:r>
            <a:r>
              <a:rPr lang="en-US" sz="2400" dirty="0" smtClean="0">
                <a:solidFill>
                  <a:schemeClr val="tx1"/>
                </a:solidFill>
                <a:latin typeface="Arial" panose="020B0604020202020204" pitchFamily="34" charset="0"/>
                <a:cs typeface="Arial" panose="020B0604020202020204" pitchFamily="34" charset="0"/>
              </a:rPr>
              <a:t>Engineering</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Project Presentation</a:t>
            </a:r>
            <a:r>
              <a:rPr lang="en-US" sz="1800" dirty="0">
                <a:solidFill>
                  <a:schemeClr val="tx1"/>
                </a:solidFill>
                <a:latin typeface="Arial" panose="020B0604020202020204" pitchFamily="34" charset="0"/>
                <a:cs typeface="Arial" panose="020B0604020202020204" pitchFamily="34" charset="0"/>
              </a:rPr>
              <a:t/>
            </a:r>
            <a:br>
              <a:rPr lang="en-US" sz="1800" dirty="0">
                <a:solidFill>
                  <a:schemeClr val="tx1"/>
                </a:solidFill>
                <a:latin typeface="Arial" panose="020B0604020202020204" pitchFamily="34" charset="0"/>
                <a:cs typeface="Arial" panose="020B0604020202020204" pitchFamily="34" charset="0"/>
              </a:rPr>
            </a:br>
            <a:r>
              <a:rPr lang="en-US" sz="1800" dirty="0" smtClean="0">
                <a:solidFill>
                  <a:schemeClr val="tx1"/>
                </a:solidFill>
                <a:latin typeface="Arial" panose="020B0604020202020204" pitchFamily="34" charset="0"/>
                <a:cs typeface="Arial" panose="020B0604020202020204" pitchFamily="34" charset="0"/>
              </a:rPr>
              <a:t>                                             Fall </a:t>
            </a:r>
            <a:r>
              <a:rPr lang="en-US" sz="1800" dirty="0">
                <a:solidFill>
                  <a:schemeClr val="tx1"/>
                </a:solidFill>
                <a:latin typeface="Arial" panose="020B0604020202020204" pitchFamily="34" charset="0"/>
                <a:cs typeface="Arial" panose="020B0604020202020204" pitchFamily="34" charset="0"/>
              </a:rPr>
              <a:t>2020</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5" name="TextBox 4"/>
          <p:cNvSpPr txBox="1"/>
          <p:nvPr/>
        </p:nvSpPr>
        <p:spPr>
          <a:xfrm>
            <a:off x="6788724" y="4120998"/>
            <a:ext cx="5302734" cy="1200329"/>
          </a:xfrm>
          <a:prstGeom prst="rect">
            <a:avLst/>
          </a:prstGeom>
          <a:noFill/>
        </p:spPr>
        <p:txBody>
          <a:bodyPr wrap="none" rtlCol="0">
            <a:spAutoFit/>
          </a:bodyPr>
          <a:lstStyle/>
          <a:p>
            <a:r>
              <a:rPr lang="en-US" sz="2400" u="sng" dirty="0" smtClean="0">
                <a:latin typeface="Arial" panose="020B0604020202020204" pitchFamily="34" charset="0"/>
                <a:cs typeface="Arial" panose="020B0604020202020204" pitchFamily="34" charset="0"/>
              </a:rPr>
              <a:t>Faculty Advisor :</a:t>
            </a:r>
            <a:r>
              <a:rPr lang="en-US" sz="2400" dirty="0" smtClean="0">
                <a:latin typeface="Arial" panose="020B0604020202020204" pitchFamily="34" charset="0"/>
                <a:cs typeface="Arial" panose="020B0604020202020204" pitchFamily="34" charset="0"/>
              </a:rPr>
              <a:t> </a:t>
            </a:r>
          </a:p>
          <a:p>
            <a:endParaRPr lang="en-US" sz="2400" u="sng"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Dr. Mohammad </a:t>
            </a:r>
            <a:r>
              <a:rPr lang="en-US" sz="2400" dirty="0" err="1" smtClean="0">
                <a:latin typeface="Arial" panose="020B0604020202020204" pitchFamily="34" charset="0"/>
                <a:cs typeface="Arial" panose="020B0604020202020204" pitchFamily="34" charset="0"/>
              </a:rPr>
              <a:t>Ashrafuzzaman</a:t>
            </a:r>
            <a:r>
              <a:rPr lang="en-US" sz="2400" dirty="0" smtClean="0">
                <a:latin typeface="Arial" panose="020B0604020202020204" pitchFamily="34" charset="0"/>
                <a:cs typeface="Arial" panose="020B0604020202020204" pitchFamily="34" charset="0"/>
              </a:rPr>
              <a:t> Khan</a:t>
            </a:r>
            <a:endParaRPr lang="en-US" sz="2400" u="sng" dirty="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0345782" y="-68704"/>
            <a:ext cx="1915886" cy="2002007"/>
          </a:xfrm>
          <a:prstGeom prst="rect">
            <a:avLst/>
          </a:prstGeom>
        </p:spPr>
      </p:pic>
      <p:sp>
        <p:nvSpPr>
          <p:cNvPr id="8" name="TextBox 7"/>
          <p:cNvSpPr txBox="1"/>
          <p:nvPr/>
        </p:nvSpPr>
        <p:spPr>
          <a:xfrm>
            <a:off x="2766278" y="2487269"/>
            <a:ext cx="6050695" cy="523220"/>
          </a:xfrm>
          <a:prstGeom prst="rect">
            <a:avLst/>
          </a:prstGeom>
          <a:noFill/>
          <a:ln>
            <a:noFill/>
          </a:ln>
        </p:spPr>
        <p:txBody>
          <a:bodyPr wrap="none" rtlCol="0">
            <a:spAutoFit/>
          </a:bodyPr>
          <a:lstStyle/>
          <a:p>
            <a:r>
              <a:rPr lang="en-US" sz="2800" dirty="0" smtClean="0"/>
              <a:t> </a:t>
            </a:r>
            <a:r>
              <a:rPr lang="en-US" sz="2400" dirty="0" smtClean="0">
                <a:latin typeface="Arial" panose="020B0604020202020204" pitchFamily="34" charset="0"/>
                <a:cs typeface="Arial" panose="020B0604020202020204" pitchFamily="34" charset="0"/>
              </a:rPr>
              <a:t>Project Title : Online Home Repair System</a:t>
            </a:r>
            <a:endParaRPr lang="en-US" sz="2400" dirty="0">
              <a:latin typeface="Arial" panose="020B0604020202020204" pitchFamily="34" charset="0"/>
              <a:cs typeface="Arial" panose="020B0604020202020204" pitchFamily="34" charset="0"/>
            </a:endParaRPr>
          </a:p>
        </p:txBody>
      </p:sp>
      <p:sp>
        <p:nvSpPr>
          <p:cNvPr id="10" name="Rectangle 9"/>
          <p:cNvSpPr/>
          <p:nvPr/>
        </p:nvSpPr>
        <p:spPr>
          <a:xfrm>
            <a:off x="339634" y="4120998"/>
            <a:ext cx="6096000" cy="1513684"/>
          </a:xfrm>
          <a:prstGeom prst="rect">
            <a:avLst/>
          </a:prstGeom>
        </p:spPr>
        <p:txBody>
          <a:bodyPr>
            <a:spAutoFit/>
          </a:bodyPr>
          <a:lstStyle/>
          <a:p>
            <a:pPr>
              <a:lnSpc>
                <a:spcPct val="107000"/>
              </a:lnSpc>
              <a:spcAft>
                <a:spcPts val="1000"/>
              </a:spcAft>
            </a:pPr>
            <a:r>
              <a:rPr lang="en-US" sz="1600" u="sng" dirty="0" smtClean="0">
                <a:latin typeface="Arial" panose="020B0604020202020204" pitchFamily="34" charset="0"/>
                <a:ea typeface="Calibri" panose="020F0502020204030204" pitchFamily="34" charset="0"/>
                <a:cs typeface="Times New Roman" panose="02020603050405020304" pitchFamily="18" charset="0"/>
              </a:rPr>
              <a:t>Submitted By</a:t>
            </a:r>
            <a:r>
              <a:rPr lang="en-US" sz="1600" b="1"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1000"/>
              </a:spcAft>
            </a:pPr>
            <a:r>
              <a:rPr lang="en-US" sz="1600" dirty="0" err="1" smtClean="0">
                <a:latin typeface="Arial" panose="020B0604020202020204" pitchFamily="34" charset="0"/>
                <a:ea typeface="Calibri" panose="020F0502020204030204" pitchFamily="34" charset="0"/>
                <a:cs typeface="Arial" panose="020B0604020202020204" pitchFamily="34" charset="0"/>
              </a:rPr>
              <a:t>Sazzad</a:t>
            </a:r>
            <a:r>
              <a:rPr lang="en-US" sz="1600" dirty="0" smtClean="0">
                <a:latin typeface="Arial" panose="020B0604020202020204" pitchFamily="34" charset="0"/>
                <a:ea typeface="Calibri" panose="020F0502020204030204" pitchFamily="34" charset="0"/>
                <a:cs typeface="Arial" panose="020B0604020202020204" pitchFamily="34" charset="0"/>
              </a:rPr>
              <a:t> Hossain  ---  </a:t>
            </a:r>
            <a:r>
              <a:rPr lang="en-US" sz="1600" dirty="0">
                <a:latin typeface="Arial" panose="020B0604020202020204" pitchFamily="34" charset="0"/>
                <a:ea typeface="Calibri" panose="020F0502020204030204" pitchFamily="34" charset="0"/>
                <a:cs typeface="Arial" panose="020B0604020202020204" pitchFamily="34" charset="0"/>
              </a:rPr>
              <a:t>ID: 1610139042  </a:t>
            </a:r>
            <a:endParaRPr lang="en-US" sz="11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1000"/>
              </a:spcAft>
            </a:pPr>
            <a:r>
              <a:rPr lang="en-US" sz="1600" dirty="0" err="1" smtClean="0">
                <a:latin typeface="Arial" panose="020B0604020202020204" pitchFamily="34" charset="0"/>
                <a:ea typeface="Calibri" panose="020F0502020204030204" pitchFamily="34" charset="0"/>
                <a:cs typeface="Arial" panose="020B0604020202020204" pitchFamily="34" charset="0"/>
              </a:rPr>
              <a:t>Prasanto</a:t>
            </a:r>
            <a:r>
              <a:rPr lang="en-US" sz="1600" dirty="0" smtClean="0">
                <a:latin typeface="Arial" panose="020B0604020202020204" pitchFamily="34" charset="0"/>
                <a:ea typeface="Calibri" panose="020F0502020204030204" pitchFamily="34" charset="0"/>
                <a:cs typeface="Arial" panose="020B0604020202020204" pitchFamily="34" charset="0"/>
              </a:rPr>
              <a:t> </a:t>
            </a:r>
            <a:r>
              <a:rPr lang="en-US" sz="1600" dirty="0" err="1" smtClean="0">
                <a:latin typeface="Arial" panose="020B0604020202020204" pitchFamily="34" charset="0"/>
                <a:ea typeface="Calibri" panose="020F0502020204030204" pitchFamily="34" charset="0"/>
                <a:cs typeface="Arial" panose="020B0604020202020204" pitchFamily="34" charset="0"/>
              </a:rPr>
              <a:t>Dey</a:t>
            </a:r>
            <a:r>
              <a:rPr lang="en-US" sz="1600" dirty="0" smtClean="0">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smtClean="0">
                <a:latin typeface="Arial" panose="020B0604020202020204" pitchFamily="34" charset="0"/>
                <a:ea typeface="Calibri" panose="020F0502020204030204" pitchFamily="34" charset="0"/>
                <a:cs typeface="Arial" panose="020B0604020202020204" pitchFamily="34" charset="0"/>
              </a:rPr>
              <a:t> ID</a:t>
            </a:r>
            <a:r>
              <a:rPr lang="en-US" sz="1600" dirty="0">
                <a:latin typeface="Arial" panose="020B0604020202020204" pitchFamily="34" charset="0"/>
                <a:ea typeface="Calibri" panose="020F0502020204030204" pitchFamily="34" charset="0"/>
                <a:cs typeface="Arial" panose="020B0604020202020204" pitchFamily="34" charset="0"/>
              </a:rPr>
              <a:t>: 1621310042</a:t>
            </a:r>
            <a:endParaRPr lang="en-US" sz="1100" dirty="0">
              <a:latin typeface="Arial" panose="020B0604020202020204" pitchFamily="34" charset="0"/>
              <a:ea typeface="Calibri" panose="020F0502020204030204" pitchFamily="34" charset="0"/>
              <a:cs typeface="Arial" panose="020B0604020202020204" pitchFamily="34" charset="0"/>
            </a:endParaRPr>
          </a:p>
          <a:p>
            <a:r>
              <a:rPr lang="en-US" sz="1600" dirty="0" smtClean="0">
                <a:latin typeface="Arial" panose="020B0604020202020204" pitchFamily="34" charset="0"/>
                <a:ea typeface="Calibri" panose="020F0502020204030204" pitchFamily="34" charset="0"/>
                <a:cs typeface="Arial" panose="020B0604020202020204" pitchFamily="34" charset="0"/>
              </a:rPr>
              <a:t>Anika </a:t>
            </a:r>
            <a:r>
              <a:rPr lang="en-US" sz="1600" dirty="0">
                <a:latin typeface="Arial" panose="020B0604020202020204" pitchFamily="34" charset="0"/>
                <a:ea typeface="Calibri" panose="020F0502020204030204" pitchFamily="34" charset="0"/>
                <a:cs typeface="Arial" panose="020B0604020202020204" pitchFamily="34" charset="0"/>
              </a:rPr>
              <a:t>Bin </a:t>
            </a:r>
            <a:r>
              <a:rPr lang="en-US" sz="1600" dirty="0" err="1">
                <a:latin typeface="Arial" panose="020B0604020202020204" pitchFamily="34" charset="0"/>
                <a:ea typeface="Calibri" panose="020F0502020204030204" pitchFamily="34" charset="0"/>
                <a:cs typeface="Arial" panose="020B0604020202020204" pitchFamily="34" charset="0"/>
              </a:rPr>
              <a:t>Wasim</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smtClean="0">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ea typeface="Calibri" panose="020F0502020204030204" pitchFamily="34" charset="0"/>
                <a:cs typeface="Arial" panose="020B0604020202020204" pitchFamily="34" charset="0"/>
              </a:rPr>
              <a:t>ID:  1631297042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631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03414" y="130501"/>
            <a:ext cx="2915695" cy="7664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Arial" panose="020B0604020202020204" pitchFamily="34" charset="0"/>
                <a:cs typeface="Arial" panose="020B0604020202020204" pitchFamily="34" charset="0"/>
              </a:rPr>
              <a:t>Use Cases</a:t>
            </a:r>
            <a:r>
              <a:rPr lang="en-US" dirty="0" smtClean="0"/>
              <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4054370"/>
              </p:ext>
            </p:extLst>
          </p:nvPr>
        </p:nvGraphicFramePr>
        <p:xfrm>
          <a:off x="283070" y="1169737"/>
          <a:ext cx="6161272" cy="4003154"/>
        </p:xfrm>
        <a:graphic>
          <a:graphicData uri="http://schemas.openxmlformats.org/drawingml/2006/table">
            <a:tbl>
              <a:tblPr firstRow="1" firstCol="1" bandRow="1">
                <a:tableStyleId>{5C22544A-7EE6-4342-B048-85BDC9FD1C3A}</a:tableStyleId>
              </a:tblPr>
              <a:tblGrid>
                <a:gridCol w="3080636"/>
                <a:gridCol w="3080636"/>
              </a:tblGrid>
              <a:tr h="278279">
                <a:tc>
                  <a:txBody>
                    <a:bodyPr/>
                    <a:lstStyle/>
                    <a:p>
                      <a:pPr marL="0" marR="0" algn="just">
                        <a:lnSpc>
                          <a:spcPct val="107000"/>
                        </a:lnSpc>
                        <a:spcBef>
                          <a:spcPts val="0"/>
                        </a:spcBef>
                        <a:spcAft>
                          <a:spcPts val="0"/>
                        </a:spcAft>
                      </a:pPr>
                      <a:r>
                        <a:rPr lang="en-US" sz="1400" dirty="0">
                          <a:effectLst/>
                        </a:rPr>
                        <a:t>Use Case Name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Upload file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278441">
                <a:tc>
                  <a:txBody>
                    <a:bodyPr/>
                    <a:lstStyle/>
                    <a:p>
                      <a:pPr marL="0" marR="0" algn="just">
                        <a:lnSpc>
                          <a:spcPct val="107000"/>
                        </a:lnSpc>
                        <a:spcBef>
                          <a:spcPts val="0"/>
                        </a:spcBef>
                        <a:spcAft>
                          <a:spcPts val="0"/>
                        </a:spcAft>
                      </a:pPr>
                      <a:r>
                        <a:rPr lang="en-US" sz="1400" dirty="0">
                          <a:effectLst/>
                        </a:rPr>
                        <a:t>Level</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User </a:t>
                      </a:r>
                      <a:r>
                        <a:rPr lang="en-US" sz="1400" dirty="0" smtClean="0">
                          <a:effectLst/>
                        </a:rPr>
                        <a:t>goal.</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278441">
                <a:tc>
                  <a:txBody>
                    <a:bodyPr/>
                    <a:lstStyle/>
                    <a:p>
                      <a:pPr marL="0" marR="0" algn="just">
                        <a:lnSpc>
                          <a:spcPct val="107000"/>
                        </a:lnSpc>
                        <a:spcBef>
                          <a:spcPts val="0"/>
                        </a:spcBef>
                        <a:spcAft>
                          <a:spcPts val="0"/>
                        </a:spcAft>
                      </a:pPr>
                      <a:r>
                        <a:rPr lang="en-US" sz="1400">
                          <a:effectLst/>
                        </a:rPr>
                        <a:t>Primary Actor</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571902">
                <a:tc>
                  <a:txBody>
                    <a:bodyPr/>
                    <a:lstStyle/>
                    <a:p>
                      <a:pPr marL="0" marR="0" algn="just">
                        <a:lnSpc>
                          <a:spcPct val="107000"/>
                        </a:lnSpc>
                        <a:spcBef>
                          <a:spcPts val="0"/>
                        </a:spcBef>
                        <a:spcAft>
                          <a:spcPts val="0"/>
                        </a:spcAft>
                      </a:pPr>
                      <a:r>
                        <a:rPr lang="en-US" sz="1400">
                          <a:effectLst/>
                        </a:rPr>
                        <a:t>Stakeholders and Interest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 wants to upload the file success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865364">
                <a:tc>
                  <a:txBody>
                    <a:bodyPr/>
                    <a:lstStyle/>
                    <a:p>
                      <a:pPr marL="0" marR="0" algn="just">
                        <a:lnSpc>
                          <a:spcPct val="107000"/>
                        </a:lnSpc>
                        <a:spcBef>
                          <a:spcPts val="0"/>
                        </a:spcBef>
                        <a:spcAft>
                          <a:spcPts val="0"/>
                        </a:spcAft>
                      </a:pPr>
                      <a:r>
                        <a:rPr lang="en-US" sz="1400">
                          <a:effectLst/>
                        </a:rPr>
                        <a:t>Success Guarantee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On successful completion selected file will be uploaded successfully.</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1158825">
                <a:tc>
                  <a:txBody>
                    <a:bodyPr/>
                    <a:lstStyle/>
                    <a:p>
                      <a:pPr marL="0" marR="0" algn="just">
                        <a:lnSpc>
                          <a:spcPct val="107000"/>
                        </a:lnSpc>
                        <a:spcBef>
                          <a:spcPts val="0"/>
                        </a:spcBef>
                        <a:spcAft>
                          <a:spcPts val="0"/>
                        </a:spcAft>
                      </a:pPr>
                      <a:r>
                        <a:rPr lang="en-US" sz="1400">
                          <a:effectLst/>
                        </a:rPr>
                        <a:t>Main Success Scenario</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a:effectLst/>
                        </a:rPr>
                        <a:t>User selects database storage.</a:t>
                      </a:r>
                      <a:endParaRPr lang="en-US" sz="1100">
                        <a:effectLst/>
                      </a:endParaRPr>
                    </a:p>
                    <a:p>
                      <a:pPr marL="342900" marR="0" lvl="0" indent="-342900" algn="just">
                        <a:lnSpc>
                          <a:spcPct val="107000"/>
                        </a:lnSpc>
                        <a:spcBef>
                          <a:spcPts val="0"/>
                        </a:spcBef>
                        <a:spcAft>
                          <a:spcPts val="0"/>
                        </a:spcAft>
                        <a:buFont typeface="+mj-lt"/>
                        <a:buAutoNum type="arabicPeriod"/>
                      </a:pPr>
                      <a:r>
                        <a:rPr lang="en-US" sz="1400">
                          <a:effectLst/>
                        </a:rPr>
                        <a:t>User enters valid database storage credentials.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571902">
                <a:tc>
                  <a:txBody>
                    <a:bodyPr/>
                    <a:lstStyle/>
                    <a:p>
                      <a:pPr marL="0" marR="0" algn="just">
                        <a:lnSpc>
                          <a:spcPct val="107000"/>
                        </a:lnSpc>
                        <a:spcBef>
                          <a:spcPts val="0"/>
                        </a:spcBef>
                        <a:spcAft>
                          <a:spcPts val="0"/>
                        </a:spcAft>
                      </a:pPr>
                      <a:r>
                        <a:rPr lang="en-US" sz="1400">
                          <a:effectLst/>
                        </a:rPr>
                        <a:t>Extension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1a. system show an error message for invalid credentials.</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1432261"/>
              </p:ext>
            </p:extLst>
          </p:nvPr>
        </p:nvGraphicFramePr>
        <p:xfrm>
          <a:off x="6663124" y="1186157"/>
          <a:ext cx="5456238" cy="5299075"/>
        </p:xfrm>
        <a:graphic>
          <a:graphicData uri="http://schemas.openxmlformats.org/drawingml/2006/table">
            <a:tbl>
              <a:tblPr firstRow="1" firstCol="1" bandRow="1">
                <a:tableStyleId>{5C22544A-7EE6-4342-B048-85BDC9FD1C3A}</a:tableStyleId>
              </a:tblPr>
              <a:tblGrid>
                <a:gridCol w="2728119"/>
                <a:gridCol w="2728119"/>
              </a:tblGrid>
              <a:tr h="209788">
                <a:tc>
                  <a:txBody>
                    <a:bodyPr/>
                    <a:lstStyle/>
                    <a:p>
                      <a:pPr marL="0" marR="0" algn="just">
                        <a:lnSpc>
                          <a:spcPct val="107000"/>
                        </a:lnSpc>
                        <a:spcBef>
                          <a:spcPts val="0"/>
                        </a:spcBef>
                        <a:spcAft>
                          <a:spcPts val="0"/>
                        </a:spcAft>
                      </a:pPr>
                      <a:r>
                        <a:rPr lang="en-US" sz="1300" dirty="0">
                          <a:effectLst/>
                        </a:rPr>
                        <a:t>Use Case Name</a:t>
                      </a:r>
                      <a:endParaRPr lang="en-US" sz="1000" dirty="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0" marR="0" algn="just">
                        <a:lnSpc>
                          <a:spcPct val="107000"/>
                        </a:lnSpc>
                        <a:spcBef>
                          <a:spcPts val="0"/>
                        </a:spcBef>
                        <a:spcAft>
                          <a:spcPts val="0"/>
                        </a:spcAft>
                      </a:pPr>
                      <a:r>
                        <a:rPr lang="en-US" sz="1300">
                          <a:effectLst/>
                        </a:rPr>
                        <a:t>Complete registration</a:t>
                      </a:r>
                      <a:endParaRPr lang="en-US" sz="1000">
                        <a:effectLst/>
                        <a:latin typeface="Calibri" panose="020F0502020204030204" pitchFamily="34" charset="0"/>
                        <a:ea typeface="Calibri" panose="020F0502020204030204" pitchFamily="34" charset="0"/>
                        <a:cs typeface="Vrinda"/>
                      </a:endParaRPr>
                    </a:p>
                  </a:txBody>
                  <a:tcPr marL="63024" marR="63024" marT="0" marB="0"/>
                </a:tc>
              </a:tr>
              <a:tr h="209788">
                <a:tc>
                  <a:txBody>
                    <a:bodyPr/>
                    <a:lstStyle/>
                    <a:p>
                      <a:pPr marL="0" marR="0" algn="just">
                        <a:lnSpc>
                          <a:spcPct val="107000"/>
                        </a:lnSpc>
                        <a:spcBef>
                          <a:spcPts val="0"/>
                        </a:spcBef>
                        <a:spcAft>
                          <a:spcPts val="0"/>
                        </a:spcAft>
                      </a:pPr>
                      <a:r>
                        <a:rPr lang="en-US" sz="1300">
                          <a:effectLst/>
                        </a:rPr>
                        <a:t>Level</a:t>
                      </a:r>
                      <a:endParaRPr lang="en-US" sz="100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0" marR="0" algn="just">
                        <a:lnSpc>
                          <a:spcPct val="107000"/>
                        </a:lnSpc>
                        <a:spcBef>
                          <a:spcPts val="0"/>
                        </a:spcBef>
                        <a:spcAft>
                          <a:spcPts val="0"/>
                        </a:spcAft>
                      </a:pPr>
                      <a:r>
                        <a:rPr lang="en-US" sz="1300">
                          <a:effectLst/>
                        </a:rPr>
                        <a:t>User goal</a:t>
                      </a:r>
                      <a:endParaRPr lang="en-US" sz="1000">
                        <a:effectLst/>
                        <a:latin typeface="Calibri" panose="020F0502020204030204" pitchFamily="34" charset="0"/>
                        <a:ea typeface="Calibri" panose="020F0502020204030204" pitchFamily="34" charset="0"/>
                        <a:cs typeface="Vrinda"/>
                      </a:endParaRPr>
                    </a:p>
                  </a:txBody>
                  <a:tcPr marL="63024" marR="63024" marT="0" marB="0"/>
                </a:tc>
              </a:tr>
              <a:tr h="209788">
                <a:tc>
                  <a:txBody>
                    <a:bodyPr/>
                    <a:lstStyle/>
                    <a:p>
                      <a:pPr marL="0" marR="0" algn="just">
                        <a:lnSpc>
                          <a:spcPct val="107000"/>
                        </a:lnSpc>
                        <a:spcBef>
                          <a:spcPts val="0"/>
                        </a:spcBef>
                        <a:spcAft>
                          <a:spcPts val="0"/>
                        </a:spcAft>
                      </a:pPr>
                      <a:r>
                        <a:rPr lang="en-US" sz="1300">
                          <a:effectLst/>
                        </a:rPr>
                        <a:t>Primary Actor</a:t>
                      </a:r>
                      <a:endParaRPr lang="en-US" sz="100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0" marR="0" algn="just">
                        <a:lnSpc>
                          <a:spcPct val="107000"/>
                        </a:lnSpc>
                        <a:spcBef>
                          <a:spcPts val="0"/>
                        </a:spcBef>
                        <a:spcAft>
                          <a:spcPts val="0"/>
                        </a:spcAft>
                      </a:pPr>
                      <a:r>
                        <a:rPr lang="en-US" sz="1300">
                          <a:effectLst/>
                        </a:rPr>
                        <a:t>End user</a:t>
                      </a:r>
                      <a:endParaRPr lang="en-US" sz="1000">
                        <a:effectLst/>
                        <a:latin typeface="Calibri" panose="020F0502020204030204" pitchFamily="34" charset="0"/>
                        <a:ea typeface="Calibri" panose="020F0502020204030204" pitchFamily="34" charset="0"/>
                        <a:cs typeface="Vrinda"/>
                      </a:endParaRPr>
                    </a:p>
                  </a:txBody>
                  <a:tcPr marL="63024" marR="63024" marT="0" marB="0"/>
                </a:tc>
              </a:tr>
              <a:tr h="209788">
                <a:tc>
                  <a:txBody>
                    <a:bodyPr/>
                    <a:lstStyle/>
                    <a:p>
                      <a:pPr marL="0" marR="0" algn="just">
                        <a:lnSpc>
                          <a:spcPct val="107000"/>
                        </a:lnSpc>
                        <a:spcBef>
                          <a:spcPts val="0"/>
                        </a:spcBef>
                        <a:spcAft>
                          <a:spcPts val="0"/>
                        </a:spcAft>
                      </a:pPr>
                      <a:r>
                        <a:rPr lang="en-US" sz="1300">
                          <a:effectLst/>
                        </a:rPr>
                        <a:t>Stakeholders and Interest</a:t>
                      </a:r>
                      <a:endParaRPr lang="en-US" sz="100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0" marR="0" algn="just">
                        <a:lnSpc>
                          <a:spcPct val="107000"/>
                        </a:lnSpc>
                        <a:spcBef>
                          <a:spcPts val="0"/>
                        </a:spcBef>
                        <a:spcAft>
                          <a:spcPts val="0"/>
                        </a:spcAft>
                      </a:pPr>
                      <a:r>
                        <a:rPr lang="en-US" sz="1300">
                          <a:effectLst/>
                        </a:rPr>
                        <a:t>User will sign up for open an account</a:t>
                      </a:r>
                      <a:endParaRPr lang="en-US" sz="1000">
                        <a:effectLst/>
                        <a:latin typeface="Calibri" panose="020F0502020204030204" pitchFamily="34" charset="0"/>
                        <a:ea typeface="Calibri" panose="020F0502020204030204" pitchFamily="34" charset="0"/>
                        <a:cs typeface="Vrinda"/>
                      </a:endParaRPr>
                    </a:p>
                  </a:txBody>
                  <a:tcPr marL="63024" marR="63024" marT="0" marB="0"/>
                </a:tc>
              </a:tr>
              <a:tr h="839152">
                <a:tc>
                  <a:txBody>
                    <a:bodyPr/>
                    <a:lstStyle/>
                    <a:p>
                      <a:pPr marL="0" marR="0" algn="just">
                        <a:lnSpc>
                          <a:spcPct val="107000"/>
                        </a:lnSpc>
                        <a:spcBef>
                          <a:spcPts val="0"/>
                        </a:spcBef>
                        <a:spcAft>
                          <a:spcPts val="0"/>
                        </a:spcAft>
                      </a:pPr>
                      <a:r>
                        <a:rPr lang="en-US" sz="1300">
                          <a:effectLst/>
                        </a:rPr>
                        <a:t>Preconditions</a:t>
                      </a:r>
                      <a:endParaRPr lang="en-US" sz="100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0" marR="0" algn="just">
                        <a:lnSpc>
                          <a:spcPct val="107000"/>
                        </a:lnSpc>
                        <a:spcBef>
                          <a:spcPts val="0"/>
                        </a:spcBef>
                        <a:spcAft>
                          <a:spcPts val="0"/>
                        </a:spcAft>
                      </a:pPr>
                      <a:r>
                        <a:rPr lang="en-US" sz="1300">
                          <a:effectLst/>
                        </a:rPr>
                        <a:t>1.user have to connect to the online</a:t>
                      </a:r>
                      <a:endParaRPr lang="en-US" sz="1000">
                        <a:effectLst/>
                      </a:endParaRPr>
                    </a:p>
                    <a:p>
                      <a:pPr marL="0" marR="0" algn="just">
                        <a:lnSpc>
                          <a:spcPct val="107000"/>
                        </a:lnSpc>
                        <a:spcBef>
                          <a:spcPts val="0"/>
                        </a:spcBef>
                        <a:spcAft>
                          <a:spcPts val="0"/>
                        </a:spcAft>
                      </a:pPr>
                      <a:r>
                        <a:rPr lang="en-US" sz="1300">
                          <a:effectLst/>
                        </a:rPr>
                        <a:t>2. User have to provide Gmail account or Facebook account to open an account.</a:t>
                      </a:r>
                      <a:endParaRPr lang="en-US" sz="1000">
                        <a:effectLst/>
                        <a:latin typeface="Calibri" panose="020F0502020204030204" pitchFamily="34" charset="0"/>
                        <a:ea typeface="Calibri" panose="020F0502020204030204" pitchFamily="34" charset="0"/>
                        <a:cs typeface="Vrinda"/>
                      </a:endParaRPr>
                    </a:p>
                  </a:txBody>
                  <a:tcPr marL="63024" marR="63024" marT="0" marB="0"/>
                </a:tc>
              </a:tr>
              <a:tr h="1678304">
                <a:tc>
                  <a:txBody>
                    <a:bodyPr/>
                    <a:lstStyle/>
                    <a:p>
                      <a:pPr marL="0" marR="0" algn="just">
                        <a:lnSpc>
                          <a:spcPct val="107000"/>
                        </a:lnSpc>
                        <a:spcBef>
                          <a:spcPts val="0"/>
                        </a:spcBef>
                        <a:spcAft>
                          <a:spcPts val="0"/>
                        </a:spcAft>
                      </a:pPr>
                      <a:r>
                        <a:rPr lang="en-US" sz="1300">
                          <a:effectLst/>
                        </a:rPr>
                        <a:t>Main Success Scenario</a:t>
                      </a:r>
                      <a:endParaRPr lang="en-US" sz="100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342900" marR="0" lvl="0" indent="-342900" algn="just">
                        <a:lnSpc>
                          <a:spcPct val="107000"/>
                        </a:lnSpc>
                        <a:spcBef>
                          <a:spcPts val="0"/>
                        </a:spcBef>
                        <a:spcAft>
                          <a:spcPts val="0"/>
                        </a:spcAft>
                        <a:buFont typeface="+mj-lt"/>
                        <a:buAutoNum type="arabicPeriod"/>
                      </a:pPr>
                      <a:r>
                        <a:rPr lang="en-US" sz="1300" dirty="0">
                          <a:effectLst/>
                        </a:rPr>
                        <a:t>User provide </a:t>
                      </a:r>
                      <a:r>
                        <a:rPr lang="en-US" sz="1300" dirty="0" smtClean="0">
                          <a:effectLst/>
                        </a:rPr>
                        <a:t>Gmail </a:t>
                      </a:r>
                      <a:r>
                        <a:rPr lang="en-US" sz="1300" dirty="0">
                          <a:effectLst/>
                        </a:rPr>
                        <a:t>or </a:t>
                      </a:r>
                      <a:r>
                        <a:rPr lang="en-US" sz="1300" dirty="0" smtClean="0">
                          <a:effectLst/>
                        </a:rPr>
                        <a:t>Facebook </a:t>
                      </a:r>
                      <a:r>
                        <a:rPr lang="en-US" sz="1300" dirty="0">
                          <a:effectLst/>
                        </a:rPr>
                        <a:t>account </a:t>
                      </a:r>
                      <a:r>
                        <a:rPr lang="en-US" sz="1300" dirty="0" smtClean="0">
                          <a:effectLst/>
                        </a:rPr>
                        <a:t>to </a:t>
                      </a:r>
                      <a:r>
                        <a:rPr lang="en-US" sz="1300" dirty="0">
                          <a:effectLst/>
                        </a:rPr>
                        <a:t>open website.</a:t>
                      </a:r>
                      <a:endParaRPr lang="en-US" sz="1000" dirty="0">
                        <a:effectLst/>
                      </a:endParaRPr>
                    </a:p>
                    <a:p>
                      <a:pPr marL="342900" marR="0" lvl="0" indent="-342900" algn="just">
                        <a:lnSpc>
                          <a:spcPct val="107000"/>
                        </a:lnSpc>
                        <a:spcBef>
                          <a:spcPts val="0"/>
                        </a:spcBef>
                        <a:spcAft>
                          <a:spcPts val="0"/>
                        </a:spcAft>
                        <a:buFont typeface="+mj-lt"/>
                        <a:buAutoNum type="arabicPeriod"/>
                      </a:pPr>
                      <a:r>
                        <a:rPr lang="en-US" sz="1300" dirty="0">
                          <a:effectLst/>
                        </a:rPr>
                        <a:t>User verify link send from the website.</a:t>
                      </a:r>
                      <a:endParaRPr lang="en-US" sz="1000" dirty="0">
                        <a:effectLst/>
                      </a:endParaRPr>
                    </a:p>
                    <a:p>
                      <a:pPr marL="342900" marR="0" lvl="0" indent="-342900" algn="just">
                        <a:lnSpc>
                          <a:spcPct val="107000"/>
                        </a:lnSpc>
                        <a:spcBef>
                          <a:spcPts val="0"/>
                        </a:spcBef>
                        <a:spcAft>
                          <a:spcPts val="0"/>
                        </a:spcAft>
                        <a:buFont typeface="+mj-lt"/>
                        <a:buAutoNum type="arabicPeriod"/>
                      </a:pPr>
                      <a:r>
                        <a:rPr lang="en-US" sz="1300" dirty="0">
                          <a:effectLst/>
                        </a:rPr>
                        <a:t>User can login and see website content and order </a:t>
                      </a:r>
                      <a:r>
                        <a:rPr lang="en-US" sz="1300" dirty="0" smtClean="0">
                          <a:effectLst/>
                        </a:rPr>
                        <a:t>services.</a:t>
                      </a:r>
                      <a:endParaRPr lang="en-US" sz="1000" dirty="0">
                        <a:effectLst/>
                      </a:endParaRPr>
                    </a:p>
                    <a:p>
                      <a:pPr marL="342900" marR="0" lvl="0" indent="-342900" algn="just">
                        <a:lnSpc>
                          <a:spcPct val="107000"/>
                        </a:lnSpc>
                        <a:spcBef>
                          <a:spcPts val="0"/>
                        </a:spcBef>
                        <a:spcAft>
                          <a:spcPts val="0"/>
                        </a:spcAft>
                        <a:buFont typeface="+mj-lt"/>
                        <a:buAutoNum type="arabicPeriod"/>
                      </a:pPr>
                      <a:r>
                        <a:rPr lang="en-US" sz="1300" dirty="0">
                          <a:effectLst/>
                        </a:rPr>
                        <a:t>User can successfully log out from the website.</a:t>
                      </a:r>
                      <a:endParaRPr lang="en-US" sz="1000" dirty="0">
                        <a:effectLst/>
                        <a:latin typeface="Calibri" panose="020F0502020204030204" pitchFamily="34" charset="0"/>
                        <a:ea typeface="Calibri" panose="020F0502020204030204" pitchFamily="34" charset="0"/>
                        <a:cs typeface="Vrinda"/>
                      </a:endParaRPr>
                    </a:p>
                  </a:txBody>
                  <a:tcPr marL="63024" marR="63024" marT="0" marB="0"/>
                </a:tc>
              </a:tr>
              <a:tr h="839152">
                <a:tc>
                  <a:txBody>
                    <a:bodyPr/>
                    <a:lstStyle/>
                    <a:p>
                      <a:pPr marL="0" marR="0" algn="just">
                        <a:lnSpc>
                          <a:spcPct val="107000"/>
                        </a:lnSpc>
                        <a:spcBef>
                          <a:spcPts val="0"/>
                        </a:spcBef>
                        <a:spcAft>
                          <a:spcPts val="0"/>
                        </a:spcAft>
                      </a:pPr>
                      <a:r>
                        <a:rPr lang="en-US" sz="1300">
                          <a:effectLst/>
                        </a:rPr>
                        <a:t>Extension</a:t>
                      </a:r>
                      <a:endParaRPr lang="en-US" sz="1000">
                        <a:effectLst/>
                        <a:latin typeface="Calibri" panose="020F0502020204030204" pitchFamily="34" charset="0"/>
                        <a:ea typeface="Calibri" panose="020F0502020204030204" pitchFamily="34" charset="0"/>
                        <a:cs typeface="Vrinda"/>
                      </a:endParaRPr>
                    </a:p>
                  </a:txBody>
                  <a:tcPr marL="63024" marR="63024" marT="0" marB="0"/>
                </a:tc>
                <a:tc>
                  <a:txBody>
                    <a:bodyPr/>
                    <a:lstStyle/>
                    <a:p>
                      <a:pPr marL="0" marR="0" algn="just">
                        <a:lnSpc>
                          <a:spcPct val="107000"/>
                        </a:lnSpc>
                        <a:spcBef>
                          <a:spcPts val="0"/>
                        </a:spcBef>
                        <a:spcAft>
                          <a:spcPts val="0"/>
                        </a:spcAft>
                      </a:pPr>
                      <a:r>
                        <a:rPr lang="en-US" sz="1300" dirty="0">
                          <a:effectLst/>
                        </a:rPr>
                        <a:t>1a. user will get error message if the registration information is not right.</a:t>
                      </a:r>
                      <a:endParaRPr lang="en-US" sz="1000" dirty="0">
                        <a:effectLst/>
                      </a:endParaRPr>
                    </a:p>
                    <a:p>
                      <a:pPr marL="0" marR="0" algn="just">
                        <a:lnSpc>
                          <a:spcPct val="107000"/>
                        </a:lnSpc>
                        <a:spcBef>
                          <a:spcPts val="0"/>
                        </a:spcBef>
                        <a:spcAft>
                          <a:spcPts val="0"/>
                        </a:spcAft>
                      </a:pPr>
                      <a:r>
                        <a:rPr lang="en-US" sz="1300" dirty="0">
                          <a:effectLst/>
                        </a:rPr>
                        <a:t>1a.1. user </a:t>
                      </a:r>
                      <a:r>
                        <a:rPr lang="en-US" sz="1300" dirty="0" smtClean="0">
                          <a:effectLst/>
                        </a:rPr>
                        <a:t>re-enters </a:t>
                      </a:r>
                      <a:r>
                        <a:rPr lang="en-US" sz="1300" dirty="0">
                          <a:effectLst/>
                        </a:rPr>
                        <a:t>registration information.</a:t>
                      </a:r>
                      <a:endParaRPr lang="en-US" sz="1000" dirty="0">
                        <a:effectLst/>
                        <a:latin typeface="Calibri" panose="020F0502020204030204" pitchFamily="34" charset="0"/>
                        <a:ea typeface="Calibri" panose="020F0502020204030204" pitchFamily="34" charset="0"/>
                        <a:cs typeface="Vrinda"/>
                      </a:endParaRPr>
                    </a:p>
                  </a:txBody>
                  <a:tcPr marL="63024" marR="63024" marT="0" marB="0"/>
                </a:tc>
              </a:tr>
            </a:tbl>
          </a:graphicData>
        </a:graphic>
      </p:graphicFrame>
    </p:spTree>
    <p:extLst>
      <p:ext uri="{BB962C8B-B14F-4D97-AF65-F5344CB8AC3E}">
        <p14:creationId xmlns:p14="http://schemas.microsoft.com/office/powerpoint/2010/main" val="2667719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5492249"/>
              </p:ext>
            </p:extLst>
          </p:nvPr>
        </p:nvGraphicFramePr>
        <p:xfrm>
          <a:off x="352743" y="1794895"/>
          <a:ext cx="5937250" cy="3880804"/>
        </p:xfrm>
        <a:graphic>
          <a:graphicData uri="http://schemas.openxmlformats.org/drawingml/2006/table">
            <a:tbl>
              <a:tblPr firstRow="1" firstCol="1" bandRow="1">
                <a:tableStyleId>{5C22544A-7EE6-4342-B048-85BDC9FD1C3A}</a:tableStyleId>
              </a:tblPr>
              <a:tblGrid>
                <a:gridCol w="2968625"/>
                <a:gridCol w="2968625"/>
              </a:tblGrid>
              <a:tr h="0">
                <a:tc>
                  <a:txBody>
                    <a:bodyPr/>
                    <a:lstStyle/>
                    <a:p>
                      <a:pPr marL="0" marR="0" algn="just">
                        <a:lnSpc>
                          <a:spcPct val="107000"/>
                        </a:lnSpc>
                        <a:spcBef>
                          <a:spcPts val="0"/>
                        </a:spcBef>
                        <a:spcAft>
                          <a:spcPts val="0"/>
                        </a:spcAft>
                      </a:pPr>
                      <a:r>
                        <a:rPr lang="en-US" sz="1400" dirty="0">
                          <a:effectLst/>
                        </a:rPr>
                        <a:t>Use Case Name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See profile</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0">
                <a:tc>
                  <a:txBody>
                    <a:bodyPr/>
                    <a:lstStyle/>
                    <a:p>
                      <a:pPr marL="0" marR="0" algn="just">
                        <a:lnSpc>
                          <a:spcPct val="107000"/>
                        </a:lnSpc>
                        <a:spcBef>
                          <a:spcPts val="0"/>
                        </a:spcBef>
                        <a:spcAft>
                          <a:spcPts val="0"/>
                        </a:spcAft>
                      </a:pPr>
                      <a:r>
                        <a:rPr lang="en-US" sz="1400">
                          <a:effectLst/>
                        </a:rPr>
                        <a:t>Level</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User goal</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0">
                <a:tc>
                  <a:txBody>
                    <a:bodyPr/>
                    <a:lstStyle/>
                    <a:p>
                      <a:pPr marL="0" marR="0" algn="just">
                        <a:lnSpc>
                          <a:spcPct val="107000"/>
                        </a:lnSpc>
                        <a:spcBef>
                          <a:spcPts val="0"/>
                        </a:spcBef>
                        <a:spcAft>
                          <a:spcPts val="0"/>
                        </a:spcAft>
                      </a:pPr>
                      <a:r>
                        <a:rPr lang="en-US" sz="1400" dirty="0">
                          <a:effectLst/>
                        </a:rPr>
                        <a:t>Primary Actor</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0">
                <a:tc>
                  <a:txBody>
                    <a:bodyPr/>
                    <a:lstStyle/>
                    <a:p>
                      <a:pPr marL="0" marR="0" algn="just">
                        <a:lnSpc>
                          <a:spcPct val="107000"/>
                        </a:lnSpc>
                        <a:spcBef>
                          <a:spcPts val="0"/>
                        </a:spcBef>
                        <a:spcAft>
                          <a:spcPts val="0"/>
                        </a:spcAft>
                      </a:pPr>
                      <a:r>
                        <a:rPr lang="en-US" sz="1400">
                          <a:effectLst/>
                        </a:rPr>
                        <a:t>Stakeholders and Interest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User wants to see all </a:t>
                      </a:r>
                      <a:r>
                        <a:rPr lang="en-US" sz="1400" dirty="0" smtClean="0">
                          <a:effectLst/>
                        </a:rPr>
                        <a:t>services </a:t>
                      </a:r>
                      <a:r>
                        <a:rPr lang="en-US" sz="1400" dirty="0">
                          <a:effectLst/>
                        </a:rPr>
                        <a:t>and order them.</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0">
                <a:tc>
                  <a:txBody>
                    <a:bodyPr/>
                    <a:lstStyle/>
                    <a:p>
                      <a:pPr marL="0" marR="0" algn="just">
                        <a:lnSpc>
                          <a:spcPct val="107000"/>
                        </a:lnSpc>
                        <a:spcBef>
                          <a:spcPts val="0"/>
                        </a:spcBef>
                        <a:spcAft>
                          <a:spcPts val="0"/>
                        </a:spcAft>
                      </a:pPr>
                      <a:r>
                        <a:rPr lang="en-US" sz="1400">
                          <a:effectLst/>
                        </a:rPr>
                        <a:t>Preconditions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a:effectLst/>
                        </a:rPr>
                        <a:t>User have to log into the website account.</a:t>
                      </a:r>
                      <a:endParaRPr lang="en-US" sz="1100">
                        <a:effectLst/>
                      </a:endParaRPr>
                    </a:p>
                    <a:p>
                      <a:pPr marL="342900" marR="0" lvl="0" indent="-342900" algn="just">
                        <a:lnSpc>
                          <a:spcPct val="107000"/>
                        </a:lnSpc>
                        <a:spcBef>
                          <a:spcPts val="0"/>
                        </a:spcBef>
                        <a:spcAft>
                          <a:spcPts val="0"/>
                        </a:spcAft>
                        <a:buFont typeface="+mj-lt"/>
                        <a:buAutoNum type="arabicPeriod"/>
                      </a:pPr>
                      <a:r>
                        <a:rPr lang="en-US" sz="1400">
                          <a:effectLst/>
                        </a:rPr>
                        <a:t>User have to connect to the online.</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0">
                <a:tc>
                  <a:txBody>
                    <a:bodyPr/>
                    <a:lstStyle/>
                    <a:p>
                      <a:pPr marL="0" marR="0" algn="just">
                        <a:lnSpc>
                          <a:spcPct val="107000"/>
                        </a:lnSpc>
                        <a:spcBef>
                          <a:spcPts val="0"/>
                        </a:spcBef>
                        <a:spcAft>
                          <a:spcPts val="0"/>
                        </a:spcAft>
                      </a:pPr>
                      <a:r>
                        <a:rPr lang="en-US" sz="1400">
                          <a:effectLst/>
                        </a:rPr>
                        <a:t>Main Success Scenario</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can edit their information.</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gets ordered </a:t>
                      </a:r>
                      <a:r>
                        <a:rPr lang="en-US" sz="1400" dirty="0" smtClean="0">
                          <a:effectLst/>
                        </a:rPr>
                        <a:t>services </a:t>
                      </a:r>
                      <a:r>
                        <a:rPr lang="en-US" sz="1400" dirty="0">
                          <a:effectLst/>
                        </a:rPr>
                        <a:t>to their given address.</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0">
                <a:tc>
                  <a:txBody>
                    <a:bodyPr/>
                    <a:lstStyle/>
                    <a:p>
                      <a:pPr marL="0" marR="0" algn="just">
                        <a:lnSpc>
                          <a:spcPct val="107000"/>
                        </a:lnSpc>
                        <a:spcBef>
                          <a:spcPts val="0"/>
                        </a:spcBef>
                        <a:spcAft>
                          <a:spcPts val="0"/>
                        </a:spcAft>
                      </a:pPr>
                      <a:r>
                        <a:rPr lang="en-US" sz="1400">
                          <a:effectLst/>
                        </a:rPr>
                        <a:t>Extension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1a. user won’t be able to see the </a:t>
                      </a:r>
                      <a:r>
                        <a:rPr lang="en-US" sz="1400" dirty="0" smtClean="0">
                          <a:effectLst/>
                        </a:rPr>
                        <a:t>services </a:t>
                      </a:r>
                      <a:r>
                        <a:rPr lang="en-US" sz="1400" dirty="0">
                          <a:effectLst/>
                        </a:rPr>
                        <a:t>and order them due to database connection problem.</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
        <p:nvSpPr>
          <p:cNvPr id="5" name="Title 1"/>
          <p:cNvSpPr txBox="1">
            <a:spLocks/>
          </p:cNvSpPr>
          <p:nvPr/>
        </p:nvSpPr>
        <p:spPr>
          <a:xfrm>
            <a:off x="4103414" y="130501"/>
            <a:ext cx="2915695" cy="7664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Arial" panose="020B0604020202020204" pitchFamily="34" charset="0"/>
                <a:cs typeface="Arial" panose="020B0604020202020204" pitchFamily="34" charset="0"/>
              </a:rPr>
              <a:t>Use Cases</a:t>
            </a:r>
            <a:r>
              <a:rPr lang="en-US" dirty="0" smtClean="0"/>
              <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8387354"/>
              </p:ext>
            </p:extLst>
          </p:nvPr>
        </p:nvGraphicFramePr>
        <p:xfrm>
          <a:off x="6413909" y="1723365"/>
          <a:ext cx="5307828" cy="4337370"/>
        </p:xfrm>
        <a:graphic>
          <a:graphicData uri="http://schemas.openxmlformats.org/drawingml/2006/table">
            <a:tbl>
              <a:tblPr firstRow="1" firstCol="1" bandRow="1">
                <a:tableStyleId>{5C22544A-7EE6-4342-B048-85BDC9FD1C3A}</a:tableStyleId>
              </a:tblPr>
              <a:tblGrid>
                <a:gridCol w="2653914"/>
                <a:gridCol w="2653914"/>
              </a:tblGrid>
              <a:tr h="208257">
                <a:tc>
                  <a:txBody>
                    <a:bodyPr/>
                    <a:lstStyle/>
                    <a:p>
                      <a:pPr marL="0" marR="0" algn="just">
                        <a:lnSpc>
                          <a:spcPct val="107000"/>
                        </a:lnSpc>
                        <a:spcBef>
                          <a:spcPts val="0"/>
                        </a:spcBef>
                        <a:spcAft>
                          <a:spcPts val="0"/>
                        </a:spcAft>
                      </a:pPr>
                      <a:r>
                        <a:rPr lang="en-US" sz="1400" dirty="0">
                          <a:effectLst/>
                        </a:rPr>
                        <a:t>Use Case Name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Admin panel</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208379">
                <a:tc>
                  <a:txBody>
                    <a:bodyPr/>
                    <a:lstStyle/>
                    <a:p>
                      <a:pPr marL="0" marR="0" algn="just">
                        <a:lnSpc>
                          <a:spcPct val="107000"/>
                        </a:lnSpc>
                        <a:spcBef>
                          <a:spcPts val="0"/>
                        </a:spcBef>
                        <a:spcAft>
                          <a:spcPts val="0"/>
                        </a:spcAft>
                      </a:pPr>
                      <a:r>
                        <a:rPr lang="en-US" sz="1400">
                          <a:effectLst/>
                        </a:rPr>
                        <a:t>Level</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User goal</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208379">
                <a:tc>
                  <a:txBody>
                    <a:bodyPr/>
                    <a:lstStyle/>
                    <a:p>
                      <a:pPr marL="0" marR="0" algn="just">
                        <a:lnSpc>
                          <a:spcPct val="107000"/>
                        </a:lnSpc>
                        <a:spcBef>
                          <a:spcPts val="0"/>
                        </a:spcBef>
                        <a:spcAft>
                          <a:spcPts val="0"/>
                        </a:spcAft>
                      </a:pPr>
                      <a:r>
                        <a:rPr lang="en-US" sz="1400">
                          <a:effectLst/>
                        </a:rPr>
                        <a:t>Primary Actor</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867236">
                <a:tc>
                  <a:txBody>
                    <a:bodyPr/>
                    <a:lstStyle/>
                    <a:p>
                      <a:pPr marL="0" marR="0" algn="just">
                        <a:lnSpc>
                          <a:spcPct val="107000"/>
                        </a:lnSpc>
                        <a:spcBef>
                          <a:spcPts val="0"/>
                        </a:spcBef>
                        <a:spcAft>
                          <a:spcPts val="0"/>
                        </a:spcAft>
                      </a:pPr>
                      <a:r>
                        <a:rPr lang="en-US" sz="1400" dirty="0">
                          <a:effectLst/>
                        </a:rPr>
                        <a:t>Stakeholders and Interest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Can control and operate the website successfully.</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Can add, delete </a:t>
                      </a:r>
                      <a:r>
                        <a:rPr lang="en-US" sz="1400" dirty="0" smtClean="0">
                          <a:effectLst/>
                        </a:rPr>
                        <a:t>services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647618">
                <a:tc>
                  <a:txBody>
                    <a:bodyPr/>
                    <a:lstStyle/>
                    <a:p>
                      <a:pPr marL="0" marR="0" algn="just">
                        <a:lnSpc>
                          <a:spcPct val="107000"/>
                        </a:lnSpc>
                        <a:spcBef>
                          <a:spcPts val="0"/>
                        </a:spcBef>
                        <a:spcAft>
                          <a:spcPts val="0"/>
                        </a:spcAft>
                      </a:pPr>
                      <a:r>
                        <a:rPr lang="en-US" sz="1400">
                          <a:effectLst/>
                        </a:rPr>
                        <a:t>Preconditions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must be </a:t>
                      </a:r>
                      <a:r>
                        <a:rPr lang="en-US" sz="1400" dirty="0" smtClean="0">
                          <a:effectLst/>
                        </a:rPr>
                        <a:t>logged </a:t>
                      </a:r>
                      <a:r>
                        <a:rPr lang="en-US" sz="1400" dirty="0">
                          <a:effectLst/>
                        </a:rPr>
                        <a:t>in the website and connected to the online.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1306475">
                <a:tc>
                  <a:txBody>
                    <a:bodyPr/>
                    <a:lstStyle/>
                    <a:p>
                      <a:pPr marL="0" marR="0" algn="just">
                        <a:lnSpc>
                          <a:spcPct val="107000"/>
                        </a:lnSpc>
                        <a:spcBef>
                          <a:spcPts val="0"/>
                        </a:spcBef>
                        <a:spcAft>
                          <a:spcPts val="0"/>
                        </a:spcAft>
                      </a:pPr>
                      <a:r>
                        <a:rPr lang="en-US" sz="1400">
                          <a:effectLst/>
                        </a:rPr>
                        <a:t>Main Success Scenario</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can add data</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delete data</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control the </a:t>
                      </a:r>
                      <a:r>
                        <a:rPr lang="en-US" sz="1400" dirty="0" smtClean="0">
                          <a:effectLst/>
                        </a:rPr>
                        <a:t>service </a:t>
                      </a:r>
                      <a:r>
                        <a:rPr lang="en-US" sz="1400" dirty="0">
                          <a:effectLst/>
                        </a:rPr>
                        <a:t>prices.</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delete customer account.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647618">
                <a:tc>
                  <a:txBody>
                    <a:bodyPr/>
                    <a:lstStyle/>
                    <a:p>
                      <a:pPr marL="0" marR="0" algn="just">
                        <a:lnSpc>
                          <a:spcPct val="107000"/>
                        </a:lnSpc>
                        <a:spcBef>
                          <a:spcPts val="0"/>
                        </a:spcBef>
                        <a:spcAft>
                          <a:spcPts val="0"/>
                        </a:spcAft>
                      </a:pPr>
                      <a:r>
                        <a:rPr lang="en-US" sz="1400">
                          <a:effectLst/>
                        </a:rPr>
                        <a:t>Extension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1a. User won’t be able to control the website due to database problem.</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extLst>
      <p:ext uri="{BB962C8B-B14F-4D97-AF65-F5344CB8AC3E}">
        <p14:creationId xmlns:p14="http://schemas.microsoft.com/office/powerpoint/2010/main" val="2963050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03729444"/>
              </p:ext>
            </p:extLst>
          </p:nvPr>
        </p:nvGraphicFramePr>
        <p:xfrm>
          <a:off x="6553246" y="1401148"/>
          <a:ext cx="5482000" cy="4625182"/>
        </p:xfrm>
        <a:graphic>
          <a:graphicData uri="http://schemas.openxmlformats.org/drawingml/2006/table">
            <a:tbl>
              <a:tblPr firstRow="1" firstCol="1" bandRow="1">
                <a:tableStyleId>{5C22544A-7EE6-4342-B048-85BDC9FD1C3A}</a:tableStyleId>
              </a:tblPr>
              <a:tblGrid>
                <a:gridCol w="2741000"/>
                <a:gridCol w="2741000"/>
              </a:tblGrid>
              <a:tr h="243431">
                <a:tc>
                  <a:txBody>
                    <a:bodyPr/>
                    <a:lstStyle/>
                    <a:p>
                      <a:pPr marL="0" marR="0" algn="just">
                        <a:lnSpc>
                          <a:spcPct val="107000"/>
                        </a:lnSpc>
                        <a:spcBef>
                          <a:spcPts val="0"/>
                        </a:spcBef>
                        <a:spcAft>
                          <a:spcPts val="0"/>
                        </a:spcAft>
                      </a:pPr>
                      <a:r>
                        <a:rPr lang="en-US" sz="1400" dirty="0">
                          <a:effectLst/>
                        </a:rPr>
                        <a:t>Use Case Name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smtClean="0">
                          <a:effectLst/>
                        </a:rPr>
                        <a:t>Serviceman </a:t>
                      </a:r>
                      <a:r>
                        <a:rPr lang="en-US" sz="1400" dirty="0">
                          <a:effectLst/>
                        </a:rPr>
                        <a:t>panel</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243431">
                <a:tc>
                  <a:txBody>
                    <a:bodyPr/>
                    <a:lstStyle/>
                    <a:p>
                      <a:pPr marL="0" marR="0" algn="just">
                        <a:lnSpc>
                          <a:spcPct val="107000"/>
                        </a:lnSpc>
                        <a:spcBef>
                          <a:spcPts val="0"/>
                        </a:spcBef>
                        <a:spcAft>
                          <a:spcPts val="0"/>
                        </a:spcAft>
                      </a:pPr>
                      <a:r>
                        <a:rPr lang="en-US" sz="1400">
                          <a:effectLst/>
                        </a:rPr>
                        <a:t>Level</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User goal</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243431">
                <a:tc>
                  <a:txBody>
                    <a:bodyPr/>
                    <a:lstStyle/>
                    <a:p>
                      <a:pPr marL="0" marR="0" algn="just">
                        <a:lnSpc>
                          <a:spcPct val="107000"/>
                        </a:lnSpc>
                        <a:spcBef>
                          <a:spcPts val="0"/>
                        </a:spcBef>
                        <a:spcAft>
                          <a:spcPts val="0"/>
                        </a:spcAft>
                      </a:pPr>
                      <a:r>
                        <a:rPr lang="en-US" sz="1400">
                          <a:effectLst/>
                        </a:rPr>
                        <a:t>Primary Actor</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973722">
                <a:tc>
                  <a:txBody>
                    <a:bodyPr/>
                    <a:lstStyle/>
                    <a:p>
                      <a:pPr marL="0" marR="0" algn="just">
                        <a:lnSpc>
                          <a:spcPct val="107000"/>
                        </a:lnSpc>
                        <a:spcBef>
                          <a:spcPts val="0"/>
                        </a:spcBef>
                        <a:spcAft>
                          <a:spcPts val="0"/>
                        </a:spcAft>
                      </a:pPr>
                      <a:r>
                        <a:rPr lang="en-US" sz="1400" dirty="0">
                          <a:effectLst/>
                        </a:rPr>
                        <a:t>Stakeholders and Interest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Can control and operate the website successfully.</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Can add, delete </a:t>
                      </a:r>
                      <a:r>
                        <a:rPr lang="en-US" sz="1400" dirty="0" smtClean="0">
                          <a:effectLst/>
                        </a:rPr>
                        <a:t>the services they provide.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730292">
                <a:tc>
                  <a:txBody>
                    <a:bodyPr/>
                    <a:lstStyle/>
                    <a:p>
                      <a:pPr marL="0" marR="0" algn="just">
                        <a:lnSpc>
                          <a:spcPct val="107000"/>
                        </a:lnSpc>
                        <a:spcBef>
                          <a:spcPts val="0"/>
                        </a:spcBef>
                        <a:spcAft>
                          <a:spcPts val="0"/>
                        </a:spcAft>
                      </a:pPr>
                      <a:r>
                        <a:rPr lang="en-US" sz="1400">
                          <a:effectLst/>
                        </a:rPr>
                        <a:t>Preconditions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must be </a:t>
                      </a:r>
                      <a:r>
                        <a:rPr lang="en-US" sz="1400" dirty="0" smtClean="0">
                          <a:effectLst/>
                        </a:rPr>
                        <a:t>logged </a:t>
                      </a:r>
                      <a:r>
                        <a:rPr lang="en-US" sz="1400" dirty="0">
                          <a:effectLst/>
                        </a:rPr>
                        <a:t>in the website and connected to the online.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1460583">
                <a:tc>
                  <a:txBody>
                    <a:bodyPr/>
                    <a:lstStyle/>
                    <a:p>
                      <a:pPr marL="0" marR="0" algn="just">
                        <a:lnSpc>
                          <a:spcPct val="107000"/>
                        </a:lnSpc>
                        <a:spcBef>
                          <a:spcPts val="0"/>
                        </a:spcBef>
                        <a:spcAft>
                          <a:spcPts val="0"/>
                        </a:spcAft>
                      </a:pPr>
                      <a:r>
                        <a:rPr lang="en-US" sz="1400">
                          <a:effectLst/>
                        </a:rPr>
                        <a:t>Main Success Scenario</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can </a:t>
                      </a:r>
                      <a:r>
                        <a:rPr lang="en-US" sz="1400" dirty="0" smtClean="0">
                          <a:effectLst/>
                        </a:rPr>
                        <a:t>take</a:t>
                      </a:r>
                      <a:r>
                        <a:rPr lang="en-US" sz="1400" baseline="0" dirty="0" smtClean="0">
                          <a:effectLst/>
                        </a:rPr>
                        <a:t> order</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delete </a:t>
                      </a:r>
                      <a:r>
                        <a:rPr lang="en-US" sz="1400" dirty="0" smtClean="0">
                          <a:effectLst/>
                        </a:rPr>
                        <a:t>order</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smtClean="0">
                          <a:effectLst/>
                        </a:rPr>
                        <a:t>User </a:t>
                      </a:r>
                      <a:r>
                        <a:rPr lang="en-US" sz="1400" dirty="0">
                          <a:effectLst/>
                        </a:rPr>
                        <a:t>can </a:t>
                      </a:r>
                      <a:r>
                        <a:rPr lang="en-US" sz="1400">
                          <a:effectLst/>
                        </a:rPr>
                        <a:t>delete </a:t>
                      </a:r>
                      <a:r>
                        <a:rPr lang="en-US" sz="1400" smtClean="0">
                          <a:effectLst/>
                        </a:rPr>
                        <a:t>their</a:t>
                      </a:r>
                      <a:r>
                        <a:rPr lang="en-US" sz="1400" baseline="0" smtClean="0">
                          <a:effectLst/>
                        </a:rPr>
                        <a:t> work</a:t>
                      </a:r>
                      <a:r>
                        <a:rPr lang="en-US" sz="1400" smtClean="0">
                          <a:effectLst/>
                        </a:rPr>
                        <a:t> </a:t>
                      </a:r>
                      <a:r>
                        <a:rPr lang="en-US" sz="1400" dirty="0">
                          <a:effectLst/>
                        </a:rPr>
                        <a:t>account.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730292">
                <a:tc>
                  <a:txBody>
                    <a:bodyPr/>
                    <a:lstStyle/>
                    <a:p>
                      <a:pPr marL="0" marR="0" algn="just">
                        <a:lnSpc>
                          <a:spcPct val="107000"/>
                        </a:lnSpc>
                        <a:spcBef>
                          <a:spcPts val="0"/>
                        </a:spcBef>
                        <a:spcAft>
                          <a:spcPts val="0"/>
                        </a:spcAft>
                      </a:pPr>
                      <a:r>
                        <a:rPr lang="en-US" sz="1400" dirty="0">
                          <a:effectLst/>
                        </a:rPr>
                        <a:t>Extension</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1a. User won’t be able to control the website due to database problem.</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7584083"/>
              </p:ext>
            </p:extLst>
          </p:nvPr>
        </p:nvGraphicFramePr>
        <p:xfrm>
          <a:off x="217761" y="1361959"/>
          <a:ext cx="6183040" cy="4603411"/>
        </p:xfrm>
        <a:graphic>
          <a:graphicData uri="http://schemas.openxmlformats.org/drawingml/2006/table">
            <a:tbl>
              <a:tblPr firstRow="1" firstCol="1" bandRow="1">
                <a:tableStyleId>{5C22544A-7EE6-4342-B048-85BDC9FD1C3A}</a:tableStyleId>
              </a:tblPr>
              <a:tblGrid>
                <a:gridCol w="3091520"/>
                <a:gridCol w="3091520"/>
              </a:tblGrid>
              <a:tr h="231355">
                <a:tc>
                  <a:txBody>
                    <a:bodyPr/>
                    <a:lstStyle/>
                    <a:p>
                      <a:pPr marL="0" marR="0" algn="just">
                        <a:lnSpc>
                          <a:spcPct val="107000"/>
                        </a:lnSpc>
                        <a:spcBef>
                          <a:spcPts val="0"/>
                        </a:spcBef>
                        <a:spcAft>
                          <a:spcPts val="0"/>
                        </a:spcAft>
                      </a:pPr>
                      <a:r>
                        <a:rPr lang="en-US" sz="1400" dirty="0">
                          <a:effectLst/>
                        </a:rPr>
                        <a:t>Use Case Name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smtClean="0">
                          <a:effectLst/>
                        </a:rPr>
                        <a:t>User </a:t>
                      </a:r>
                      <a:r>
                        <a:rPr lang="en-US" sz="1400" dirty="0">
                          <a:effectLst/>
                        </a:rPr>
                        <a:t>panel</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231355">
                <a:tc>
                  <a:txBody>
                    <a:bodyPr/>
                    <a:lstStyle/>
                    <a:p>
                      <a:pPr marL="0" marR="0" algn="just">
                        <a:lnSpc>
                          <a:spcPct val="107000"/>
                        </a:lnSpc>
                        <a:spcBef>
                          <a:spcPts val="0"/>
                        </a:spcBef>
                        <a:spcAft>
                          <a:spcPts val="0"/>
                        </a:spcAft>
                      </a:pPr>
                      <a:r>
                        <a:rPr lang="en-US" sz="1400">
                          <a:effectLst/>
                        </a:rPr>
                        <a:t>Level</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User goal</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231355">
                <a:tc>
                  <a:txBody>
                    <a:bodyPr/>
                    <a:lstStyle/>
                    <a:p>
                      <a:pPr marL="0" marR="0" algn="just">
                        <a:lnSpc>
                          <a:spcPct val="107000"/>
                        </a:lnSpc>
                        <a:spcBef>
                          <a:spcPts val="0"/>
                        </a:spcBef>
                        <a:spcAft>
                          <a:spcPts val="0"/>
                        </a:spcAft>
                      </a:pPr>
                      <a:r>
                        <a:rPr lang="en-US" sz="1400">
                          <a:effectLst/>
                        </a:rPr>
                        <a:t>Primary Actor</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913577">
                <a:tc>
                  <a:txBody>
                    <a:bodyPr/>
                    <a:lstStyle/>
                    <a:p>
                      <a:pPr marL="0" marR="0" algn="just">
                        <a:lnSpc>
                          <a:spcPct val="107000"/>
                        </a:lnSpc>
                        <a:spcBef>
                          <a:spcPts val="0"/>
                        </a:spcBef>
                        <a:spcAft>
                          <a:spcPts val="0"/>
                        </a:spcAft>
                      </a:pPr>
                      <a:r>
                        <a:rPr lang="en-US" sz="1400" dirty="0">
                          <a:effectLst/>
                        </a:rPr>
                        <a:t>Stakeholders and Interest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Can </a:t>
                      </a:r>
                      <a:r>
                        <a:rPr lang="en-US" sz="1400" dirty="0" smtClean="0">
                          <a:effectLst/>
                        </a:rPr>
                        <a:t>operate </a:t>
                      </a:r>
                      <a:r>
                        <a:rPr lang="en-US" sz="1400" dirty="0">
                          <a:effectLst/>
                        </a:rPr>
                        <a:t>the website successfully.</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smtClean="0">
                          <a:effectLst/>
                        </a:rPr>
                        <a:t>Can</a:t>
                      </a:r>
                      <a:r>
                        <a:rPr lang="en-US" sz="1400" baseline="0" dirty="0" smtClean="0">
                          <a:effectLst/>
                        </a:rPr>
                        <a:t> order</a:t>
                      </a:r>
                      <a:r>
                        <a:rPr lang="en-US" sz="1400" dirty="0" smtClean="0">
                          <a:effectLst/>
                        </a:rPr>
                        <a:t> services.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694064">
                <a:tc>
                  <a:txBody>
                    <a:bodyPr/>
                    <a:lstStyle/>
                    <a:p>
                      <a:pPr marL="0" marR="0" algn="just">
                        <a:lnSpc>
                          <a:spcPct val="107000"/>
                        </a:lnSpc>
                        <a:spcBef>
                          <a:spcPts val="0"/>
                        </a:spcBef>
                        <a:spcAft>
                          <a:spcPts val="0"/>
                        </a:spcAft>
                      </a:pPr>
                      <a:r>
                        <a:rPr lang="en-US" sz="1400">
                          <a:effectLst/>
                        </a:rPr>
                        <a:t>Preconditions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must be </a:t>
                      </a:r>
                      <a:r>
                        <a:rPr lang="en-US" sz="1400" dirty="0" smtClean="0">
                          <a:effectLst/>
                        </a:rPr>
                        <a:t>logged </a:t>
                      </a:r>
                      <a:r>
                        <a:rPr lang="en-US" sz="1400" dirty="0">
                          <a:effectLst/>
                        </a:rPr>
                        <a:t>in the website and connected to the online.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1607641">
                <a:tc>
                  <a:txBody>
                    <a:bodyPr/>
                    <a:lstStyle/>
                    <a:p>
                      <a:pPr marL="0" marR="0" algn="just">
                        <a:lnSpc>
                          <a:spcPct val="107000"/>
                        </a:lnSpc>
                        <a:spcBef>
                          <a:spcPts val="0"/>
                        </a:spcBef>
                        <a:spcAft>
                          <a:spcPts val="0"/>
                        </a:spcAft>
                      </a:pPr>
                      <a:r>
                        <a:rPr lang="en-US" sz="1400">
                          <a:effectLst/>
                        </a:rPr>
                        <a:t>Main Success Scenario</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can add </a:t>
                      </a:r>
                      <a:r>
                        <a:rPr lang="en-US" sz="1400" dirty="0" smtClean="0">
                          <a:effectLst/>
                        </a:rPr>
                        <a:t>profile data</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delete </a:t>
                      </a:r>
                      <a:r>
                        <a:rPr lang="en-US" sz="1400" dirty="0" smtClean="0">
                          <a:effectLst/>
                        </a:rPr>
                        <a:t>profile data</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a:t>
                      </a:r>
                      <a:r>
                        <a:rPr lang="en-US" sz="1400" dirty="0" smtClean="0">
                          <a:effectLst/>
                        </a:rPr>
                        <a:t>order service.</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can delete </a:t>
                      </a:r>
                      <a:r>
                        <a:rPr lang="en-US" sz="1400" dirty="0" smtClean="0">
                          <a:effectLst/>
                        </a:rPr>
                        <a:t>their </a:t>
                      </a:r>
                      <a:r>
                        <a:rPr lang="en-US" sz="1400" dirty="0">
                          <a:effectLst/>
                        </a:rPr>
                        <a:t>account.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r h="694064">
                <a:tc>
                  <a:txBody>
                    <a:bodyPr/>
                    <a:lstStyle/>
                    <a:p>
                      <a:pPr marL="0" marR="0" algn="just">
                        <a:lnSpc>
                          <a:spcPct val="107000"/>
                        </a:lnSpc>
                        <a:spcBef>
                          <a:spcPts val="0"/>
                        </a:spcBef>
                        <a:spcAft>
                          <a:spcPts val="0"/>
                        </a:spcAft>
                      </a:pPr>
                      <a:r>
                        <a:rPr lang="en-US" sz="1400">
                          <a:effectLst/>
                        </a:rPr>
                        <a:t>Extension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1a. User won’t be able to control the website due to database problem.</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
        <p:nvSpPr>
          <p:cNvPr id="6" name="Title 1"/>
          <p:cNvSpPr txBox="1">
            <a:spLocks/>
          </p:cNvSpPr>
          <p:nvPr/>
        </p:nvSpPr>
        <p:spPr>
          <a:xfrm>
            <a:off x="4103414" y="130501"/>
            <a:ext cx="2915695" cy="7664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Arial" panose="020B0604020202020204" pitchFamily="34" charset="0"/>
                <a:cs typeface="Arial" panose="020B0604020202020204" pitchFamily="34" charset="0"/>
              </a:rPr>
              <a:t>Use Cases</a:t>
            </a:r>
            <a:r>
              <a:rPr lang="en-US" dirty="0" smtClean="0"/>
              <a:t/>
            </a:r>
            <a:br>
              <a:rPr lang="en-US" dirty="0" smtClean="0"/>
            </a:br>
            <a:endParaRPr lang="en-US" dirty="0"/>
          </a:p>
        </p:txBody>
      </p:sp>
    </p:spTree>
    <p:extLst>
      <p:ext uri="{BB962C8B-B14F-4D97-AF65-F5344CB8AC3E}">
        <p14:creationId xmlns:p14="http://schemas.microsoft.com/office/powerpoint/2010/main" val="3213136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67" y="0"/>
            <a:ext cx="11983755" cy="6723017"/>
          </a:xfrm>
        </p:spPr>
      </p:pic>
    </p:spTree>
    <p:extLst>
      <p:ext uri="{BB962C8B-B14F-4D97-AF65-F5344CB8AC3E}">
        <p14:creationId xmlns:p14="http://schemas.microsoft.com/office/powerpoint/2010/main" val="387202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16" y="0"/>
            <a:ext cx="11808155" cy="6592388"/>
          </a:xfrm>
        </p:spPr>
      </p:pic>
    </p:spTree>
    <p:extLst>
      <p:ext uri="{BB962C8B-B14F-4D97-AF65-F5344CB8AC3E}">
        <p14:creationId xmlns:p14="http://schemas.microsoft.com/office/powerpoint/2010/main" val="4137922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307" y="78249"/>
            <a:ext cx="6329454" cy="703716"/>
          </a:xfrm>
        </p:spPr>
        <p:txBody>
          <a:bodyPr/>
          <a:lstStyle/>
          <a:p>
            <a:r>
              <a:rPr lang="en-US" sz="3600" dirty="0" smtClean="0">
                <a:latin typeface="Arial" panose="020B0604020202020204" pitchFamily="34" charset="0"/>
                <a:cs typeface="Arial" panose="020B0604020202020204" pitchFamily="34" charset="0"/>
              </a:rPr>
              <a:t>                 Technologies</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56306" y="781965"/>
            <a:ext cx="5989820" cy="5993304"/>
          </a:xfrm>
        </p:spPr>
        <p:txBody>
          <a:bodyPr>
            <a:normAutofit fontScale="77500" lnSpcReduction="20000"/>
          </a:bodyPr>
          <a:lstStyle/>
          <a:p>
            <a:pPr marL="0" indent="0" algn="just">
              <a:buNone/>
            </a:pPr>
            <a:r>
              <a:rPr lang="en-US" sz="2800" dirty="0" smtClean="0"/>
              <a:t>  </a:t>
            </a:r>
            <a:r>
              <a:rPr lang="en-US" sz="2200"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Tools:</a:t>
            </a:r>
            <a:endParaRPr lang="en-US" sz="22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PowerPoint</a:t>
            </a: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UX DESIGN TOOLS (marvel website).</a:t>
            </a: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 Google classroom(For communication)</a:t>
            </a: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GIT</a:t>
            </a: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GITHUB</a:t>
            </a: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Microsoft word/EXCEL</a:t>
            </a:r>
          </a:p>
          <a:p>
            <a:pPr lvl="0" algn="just">
              <a:buFont typeface="Wingdings" panose="05000000000000000000" pitchFamily="2" charset="2"/>
              <a:buChar char="q"/>
            </a:pPr>
            <a:r>
              <a:rPr lang="en-US" dirty="0">
                <a:latin typeface="Arial" panose="020B0604020202020204" pitchFamily="34" charset="0"/>
                <a:cs typeface="Arial" panose="020B0604020202020204" pitchFamily="34" charset="0"/>
              </a:rPr>
              <a:t>Atom </a:t>
            </a:r>
            <a:r>
              <a:rPr lang="en-US" dirty="0" smtClean="0">
                <a:latin typeface="Arial" panose="020B0604020202020204" pitchFamily="34" charset="0"/>
                <a:cs typeface="Arial" panose="020B0604020202020204" pitchFamily="34" charset="0"/>
              </a:rPr>
              <a:t>IDE</a:t>
            </a:r>
          </a:p>
          <a:p>
            <a:pPr lvl="0" algn="just">
              <a:buFont typeface="Wingdings" panose="05000000000000000000" pitchFamily="2" charset="2"/>
              <a:buChar char="q"/>
            </a:pPr>
            <a:endParaRPr lang="en-US" sz="1600" dirty="0" smtClean="0">
              <a:latin typeface="Arial" panose="020B0604020202020204" pitchFamily="34" charset="0"/>
              <a:cs typeface="Arial" panose="020B0604020202020204" pitchFamily="34" charset="0"/>
            </a:endParaRPr>
          </a:p>
          <a:p>
            <a:pPr marL="0" lvl="0" indent="0" algn="just">
              <a:buNone/>
            </a:pPr>
            <a:r>
              <a:rPr lang="en-US" sz="22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Languages:</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HTML5</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CSS3</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PHP</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MySQL</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JavaScript</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Ajax</a:t>
            </a:r>
          </a:p>
          <a:p>
            <a:pPr lvl="0" algn="just">
              <a:buFont typeface="Wingdings" panose="05000000000000000000" pitchFamily="2" charset="2"/>
              <a:buChar char="q"/>
            </a:pPr>
            <a:r>
              <a:rPr lang="en-US" sz="2100" dirty="0">
                <a:latin typeface="Arial" panose="020B0604020202020204" pitchFamily="34" charset="0"/>
                <a:cs typeface="Arial" panose="020B0604020202020204" pitchFamily="34" charset="0"/>
              </a:rPr>
              <a:t>Bootstrap</a:t>
            </a:r>
          </a:p>
          <a:p>
            <a:pPr lvl="0" algn="just">
              <a:buFont typeface="Wingdings" panose="05000000000000000000" pitchFamily="2" charset="2"/>
              <a:buChar char="q"/>
            </a:pPr>
            <a:r>
              <a:rPr lang="en-US" sz="2100" dirty="0" err="1">
                <a:latin typeface="Arial" panose="020B0604020202020204" pitchFamily="34" charset="0"/>
                <a:cs typeface="Arial" panose="020B0604020202020204" pitchFamily="34" charset="0"/>
              </a:rPr>
              <a:t>Django</a:t>
            </a:r>
            <a:r>
              <a:rPr lang="en-US" sz="2100" dirty="0">
                <a:latin typeface="Arial" panose="020B0604020202020204" pitchFamily="34" charset="0"/>
                <a:cs typeface="Arial" panose="020B0604020202020204" pitchFamily="34" charset="0"/>
              </a:rPr>
              <a:t> or </a:t>
            </a:r>
            <a:r>
              <a:rPr lang="en-US" sz="2100" dirty="0" err="1">
                <a:latin typeface="Arial" panose="020B0604020202020204" pitchFamily="34" charset="0"/>
                <a:cs typeface="Arial" panose="020B0604020202020204" pitchFamily="34" charset="0"/>
              </a:rPr>
              <a:t>Laravel</a:t>
            </a:r>
            <a:endParaRPr lang="en-US" sz="21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endParaRPr lang="en-US" sz="1600" dirty="0" smtClean="0">
              <a:latin typeface="Arial" panose="020B0604020202020204" pitchFamily="34" charset="0"/>
              <a:cs typeface="Arial" panose="020B0604020202020204" pitchFamily="34" charset="0"/>
            </a:endParaRPr>
          </a:p>
          <a:p>
            <a:pPr lvl="0" algn="just">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59926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134" y="95666"/>
            <a:ext cx="4936084" cy="705522"/>
          </a:xfrm>
        </p:spPr>
        <p:txBody>
          <a:bodyPr/>
          <a:lstStyle/>
          <a:p>
            <a:r>
              <a:rPr lang="en-US" dirty="0">
                <a:latin typeface="Arial" panose="020B0604020202020204" pitchFamily="34" charset="0"/>
                <a:cs typeface="Arial" panose="020B0604020202020204" pitchFamily="34" charset="0"/>
              </a:rPr>
              <a:t>Project Schedule</a:t>
            </a: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1260302219"/>
              </p:ext>
            </p:extLst>
          </p:nvPr>
        </p:nvGraphicFramePr>
        <p:xfrm>
          <a:off x="189054" y="1611535"/>
          <a:ext cx="9311996" cy="4057744"/>
        </p:xfrm>
        <a:graphic>
          <a:graphicData uri="http://schemas.openxmlformats.org/drawingml/2006/table">
            <a:tbl>
              <a:tblPr firstRow="1" firstCol="1" bandRow="1"/>
              <a:tblGrid>
                <a:gridCol w="575332"/>
                <a:gridCol w="179791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281074"/>
                <a:gridCol w="755122"/>
              </a:tblGrid>
              <a:tr h="457091">
                <a:tc>
                  <a:txBody>
                    <a:bodyPr/>
                    <a:lstStyle/>
                    <a:p>
                      <a:endParaRPr lang="en-US" sz="1000" dirty="0">
                        <a:effectLst/>
                        <a:latin typeface="Cambria" panose="020405030504060302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sz="1000">
                        <a:effectLst/>
                        <a:latin typeface="Cambria" panose="02040503050406030204" pitchFamily="18" charset="0"/>
                      </a:endParaRPr>
                    </a:p>
                  </a:txBody>
                  <a:tcPr marL="68580" marR="68580" marT="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2">
                  <a:txBody>
                    <a:bodyPr/>
                    <a:lstStyle/>
                    <a:p>
                      <a:pPr marL="0" marR="0" algn="ctr">
                        <a:lnSpc>
                          <a:spcPct val="115000"/>
                        </a:lnSpc>
                        <a:spcBef>
                          <a:spcPts val="0"/>
                        </a:spcBef>
                        <a:spcAft>
                          <a:spcPts val="0"/>
                        </a:spcAft>
                      </a:pPr>
                      <a:r>
                        <a:rPr lang="en-US" sz="11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Week</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rowSpan="7">
                  <a:txBody>
                    <a:bodyPr/>
                    <a:lstStyle/>
                    <a:p>
                      <a:pPr marL="0" marR="0" algn="ctr">
                        <a:lnSpc>
                          <a:spcPct val="115000"/>
                        </a:lnSpc>
                        <a:spcBef>
                          <a:spcPts val="0"/>
                        </a:spcBef>
                        <a:spcAft>
                          <a:spcPts val="0"/>
                        </a:spcAft>
                      </a:pPr>
                      <a:r>
                        <a:rPr lang="en-US" sz="1400" b="1" dirty="0" smtClean="0">
                          <a:solidFill>
                            <a:schemeClr val="bg1"/>
                          </a:solidFill>
                          <a:effectLst/>
                          <a:latin typeface="Calibri" panose="020F0502020204030204" pitchFamily="34" charset="0"/>
                          <a:ea typeface="MS ??"/>
                          <a:cs typeface="Times New Roman" panose="02020603050405020304" pitchFamily="18" charset="0"/>
                        </a:rPr>
                        <a:t>Total</a:t>
                      </a:r>
                      <a:r>
                        <a:rPr lang="en-US" sz="1400" b="1" baseline="0" dirty="0" smtClean="0">
                          <a:solidFill>
                            <a:schemeClr val="bg1"/>
                          </a:solidFill>
                          <a:effectLst/>
                          <a:latin typeface="Calibri" panose="020F0502020204030204" pitchFamily="34" charset="0"/>
                          <a:ea typeface="MS ??"/>
                          <a:cs typeface="Times New Roman" panose="02020603050405020304" pitchFamily="18" charset="0"/>
                        </a:rPr>
                        <a:t> Weeks</a:t>
                      </a:r>
                      <a:endParaRPr lang="en-US" sz="14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5">
                        <a:lumMod val="75000"/>
                      </a:schemeClr>
                    </a:solidFill>
                  </a:tcPr>
                </a:tc>
              </a:tr>
              <a:tr h="560314">
                <a:tc>
                  <a:txBody>
                    <a:bodyPr/>
                    <a:lstStyle/>
                    <a:p>
                      <a:pPr marL="0" marR="0" algn="ctr">
                        <a:lnSpc>
                          <a:spcPct val="115000"/>
                        </a:lnSpc>
                        <a:spcBef>
                          <a:spcPts val="0"/>
                        </a:spcBef>
                        <a:spcAft>
                          <a:spcPts val="0"/>
                        </a:spcAft>
                      </a:pPr>
                      <a:r>
                        <a:rPr lang="en-US" sz="11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SL</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Deliverable</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2</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3</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4</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5</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6</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7</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8</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9</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10</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11</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12</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13</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14</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15</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16</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17</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solidFill>
                            <a:srgbClr val="FFFFFF"/>
                          </a:solidFill>
                          <a:effectLst/>
                          <a:latin typeface="Calibri" panose="020F0502020204030204" pitchFamily="34" charset="0"/>
                          <a:ea typeface="MS ??"/>
                          <a:cs typeface="Calibri" panose="020F0502020204030204" pitchFamily="34" charset="0"/>
                        </a:rPr>
                        <a:t>18</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19</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20</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21</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smtClean="0">
                          <a:effectLst/>
                          <a:latin typeface="Calibri" panose="020F0502020204030204" pitchFamily="34" charset="0"/>
                          <a:ea typeface="MS ??"/>
                          <a:cs typeface="Times New Roman" panose="02020603050405020304" pitchFamily="18" charset="0"/>
                        </a:rPr>
                        <a:t>22</a:t>
                      </a:r>
                      <a:endParaRPr lang="en-US" sz="1100" b="1"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vMerge="1">
                  <a:txBody>
                    <a:bodyPr/>
                    <a:lstStyle/>
                    <a:p>
                      <a:pPr marL="0" marR="0">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457091">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Front end development*</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457091">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Profile management</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457091">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Account </a:t>
                      </a:r>
                      <a:r>
                        <a:rPr lang="en-US" sz="11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management and payment method</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457091">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Search facility</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effectLst/>
                        <a:latin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560314">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Deployment and final release</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vMerge="1">
                  <a:txBody>
                    <a:bodyPr/>
                    <a:lstStyle/>
                    <a:p>
                      <a:pPr marL="0" marR="0" algn="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651661">
                <a:tc>
                  <a:txBody>
                    <a:bodyPr/>
                    <a:lstStyle/>
                    <a:p>
                      <a:pPr marL="0" marR="0">
                        <a:lnSpc>
                          <a:spcPct val="115000"/>
                        </a:lnSpc>
                        <a:spcBef>
                          <a:spcPts val="0"/>
                        </a:spcBef>
                        <a:spcAft>
                          <a:spcPts val="0"/>
                        </a:spcAft>
                      </a:pPr>
                      <a:r>
                        <a:rPr lang="en-US" sz="1000" b="1" dirty="0">
                          <a:solidFill>
                            <a:srgbClr val="000000"/>
                          </a:solidFill>
                          <a:effectLst/>
                          <a:latin typeface="Cambria" panose="02040503050406030204" pitchFamily="18"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duration</a:t>
                      </a:r>
                      <a:endParaRPr lang="en-US" sz="1100">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gridSpan="5">
                  <a:txBody>
                    <a:bodyPr/>
                    <a:lstStyle/>
                    <a:p>
                      <a:pPr marL="0" marR="0" algn="ctr">
                        <a:lnSpc>
                          <a:spcPct val="115000"/>
                        </a:lnSpc>
                        <a:spcBef>
                          <a:spcPts val="0"/>
                        </a:spcBef>
                        <a:spcAft>
                          <a:spcPts val="0"/>
                        </a:spcAft>
                      </a:pPr>
                      <a:r>
                        <a:rPr lang="en-US" sz="1800" b="1" dirty="0" smtClean="0">
                          <a:solidFill>
                            <a:schemeClr val="bg1"/>
                          </a:solidFill>
                          <a:effectLst/>
                          <a:latin typeface="Calibri" panose="020F0502020204030204" pitchFamily="34" charset="0"/>
                          <a:ea typeface="MS ??"/>
                          <a:cs typeface="Times New Roman" panose="02020603050405020304" pitchFamily="18" charset="0"/>
                        </a:rPr>
                        <a:t>5</a:t>
                      </a:r>
                      <a:endParaRPr lang="en-US" sz="18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gridSpan="5">
                  <a:txBody>
                    <a:bodyPr/>
                    <a:lstStyle/>
                    <a:p>
                      <a:pPr marL="0" marR="0" algn="ctr">
                        <a:lnSpc>
                          <a:spcPct val="115000"/>
                        </a:lnSpc>
                        <a:spcBef>
                          <a:spcPts val="0"/>
                        </a:spcBef>
                        <a:spcAft>
                          <a:spcPts val="0"/>
                        </a:spcAft>
                      </a:pPr>
                      <a:r>
                        <a:rPr lang="en-US" sz="1800" b="1" dirty="0" smtClean="0">
                          <a:solidFill>
                            <a:schemeClr val="bg1"/>
                          </a:solidFill>
                          <a:effectLst/>
                          <a:latin typeface="Calibri" panose="020F0502020204030204" pitchFamily="34" charset="0"/>
                          <a:ea typeface="MS ??"/>
                          <a:cs typeface="Times New Roman" panose="02020603050405020304" pitchFamily="18" charset="0"/>
                        </a:rPr>
                        <a:t>5</a:t>
                      </a:r>
                      <a:endParaRPr lang="en-US" sz="18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gridSpan="5">
                  <a:txBody>
                    <a:bodyPr/>
                    <a:lstStyle/>
                    <a:p>
                      <a:pPr marL="0" marR="0" algn="ctr">
                        <a:lnSpc>
                          <a:spcPct val="115000"/>
                        </a:lnSpc>
                        <a:spcBef>
                          <a:spcPts val="0"/>
                        </a:spcBef>
                        <a:spcAft>
                          <a:spcPts val="0"/>
                        </a:spcAft>
                      </a:pPr>
                      <a:r>
                        <a:rPr lang="en-US" sz="1800" b="1" dirty="0" smtClean="0">
                          <a:solidFill>
                            <a:schemeClr val="bg1"/>
                          </a:solidFill>
                          <a:effectLst/>
                          <a:latin typeface="Calibri" panose="020F0502020204030204" pitchFamily="34" charset="0"/>
                          <a:ea typeface="MS ??"/>
                          <a:cs typeface="Times New Roman" panose="02020603050405020304" pitchFamily="18" charset="0"/>
                        </a:rPr>
                        <a:t>5</a:t>
                      </a:r>
                      <a:endParaRPr lang="en-US" sz="18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gridSpan="4">
                  <a:txBody>
                    <a:bodyPr/>
                    <a:lstStyle/>
                    <a:p>
                      <a:pPr marL="0" marR="0" algn="ctr">
                        <a:lnSpc>
                          <a:spcPct val="115000"/>
                        </a:lnSpc>
                        <a:spcBef>
                          <a:spcPts val="0"/>
                        </a:spcBef>
                        <a:spcAft>
                          <a:spcPts val="0"/>
                        </a:spcAft>
                      </a:pPr>
                      <a:r>
                        <a:rPr lang="en-US" sz="1800" b="1" dirty="0" smtClean="0">
                          <a:solidFill>
                            <a:schemeClr val="bg1"/>
                          </a:solidFill>
                          <a:effectLst/>
                          <a:latin typeface="Cambria" panose="02040503050406030204" pitchFamily="18" charset="0"/>
                          <a:ea typeface="MS ??"/>
                          <a:cs typeface="Calibri" panose="020F0502020204030204" pitchFamily="34" charset="0"/>
                        </a:rPr>
                        <a:t>4</a:t>
                      </a:r>
                      <a:endParaRPr lang="en-US" sz="18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gridSpan="3">
                  <a:txBody>
                    <a:bodyPr/>
                    <a:lstStyle/>
                    <a:p>
                      <a:pPr marL="0" marR="0" algn="ctr">
                        <a:lnSpc>
                          <a:spcPct val="115000"/>
                        </a:lnSpc>
                        <a:spcBef>
                          <a:spcPts val="0"/>
                        </a:spcBef>
                        <a:spcAft>
                          <a:spcPts val="0"/>
                        </a:spcAft>
                      </a:pPr>
                      <a:r>
                        <a:rPr lang="en-US" sz="1800" b="1" dirty="0" smtClean="0">
                          <a:solidFill>
                            <a:schemeClr val="bg1"/>
                          </a:solidFill>
                          <a:effectLst/>
                          <a:latin typeface="Calibri" panose="020F0502020204030204" pitchFamily="34" charset="0"/>
                          <a:ea typeface="MS ??"/>
                          <a:cs typeface="Times New Roman" panose="02020603050405020304" pitchFamily="18" charset="0"/>
                        </a:rPr>
                        <a:t>3</a:t>
                      </a:r>
                      <a:endParaRPr lang="en-US" sz="18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h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MS ??"/>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marL="0" marR="0" algn="r">
                        <a:lnSpc>
                          <a:spcPct val="115000"/>
                        </a:lnSpc>
                        <a:spcBef>
                          <a:spcPts val="0"/>
                        </a:spcBef>
                        <a:spcAft>
                          <a:spcPts val="0"/>
                        </a:spcAft>
                      </a:pPr>
                      <a:endParaRPr lang="en-US" sz="1800" b="1" dirty="0" smtClean="0">
                        <a:solidFill>
                          <a:schemeClr val="bg1"/>
                        </a:solidFill>
                        <a:effectLst/>
                        <a:latin typeface="Calibri" panose="020F0502020204030204" pitchFamily="34" charset="0"/>
                        <a:ea typeface="MS ??"/>
                        <a:cs typeface="Calibri" panose="020F0502020204030204" pitchFamily="34" charset="0"/>
                      </a:endParaRPr>
                    </a:p>
                    <a:p>
                      <a:pPr marL="0" marR="0" algn="r">
                        <a:lnSpc>
                          <a:spcPct val="115000"/>
                        </a:lnSpc>
                        <a:spcBef>
                          <a:spcPts val="0"/>
                        </a:spcBef>
                        <a:spcAft>
                          <a:spcPts val="0"/>
                        </a:spcAft>
                      </a:pPr>
                      <a:r>
                        <a:rPr lang="en-US" sz="1800" b="1" dirty="0" smtClean="0">
                          <a:solidFill>
                            <a:schemeClr val="bg1"/>
                          </a:solidFill>
                          <a:effectLst/>
                          <a:latin typeface="Calibri" panose="020F0502020204030204" pitchFamily="34" charset="0"/>
                          <a:ea typeface="MS ??"/>
                          <a:cs typeface="Calibri" panose="020F0502020204030204" pitchFamily="34" charset="0"/>
                        </a:rPr>
                        <a:t>22</a:t>
                      </a:r>
                      <a:endParaRPr lang="en-US" sz="1800" b="1" dirty="0">
                        <a:solidFill>
                          <a:schemeClr val="bg1"/>
                        </a:solidFill>
                        <a:effectLst/>
                        <a:latin typeface="Calibri" panose="020F0502020204030204" pitchFamily="34" charset="0"/>
                        <a:ea typeface="MS ??"/>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32164222"/>
              </p:ext>
            </p:extLst>
          </p:nvPr>
        </p:nvGraphicFramePr>
        <p:xfrm>
          <a:off x="9675219" y="1828672"/>
          <a:ext cx="2325192" cy="3495759"/>
        </p:xfrm>
        <a:graphic>
          <a:graphicData uri="http://schemas.openxmlformats.org/drawingml/2006/table">
            <a:tbl>
              <a:tblPr firstRow="1" bandRow="1">
                <a:tableStyleId>{5940675A-B579-460E-94D1-54222C63F5DA}</a:tableStyleId>
              </a:tblPr>
              <a:tblGrid>
                <a:gridCol w="1162596"/>
                <a:gridCol w="1162596"/>
              </a:tblGrid>
              <a:tr h="253582">
                <a:tc>
                  <a:txBody>
                    <a:bodyPr/>
                    <a:lstStyle/>
                    <a:p>
                      <a:r>
                        <a:rPr lang="en-US" sz="900" dirty="0" smtClean="0">
                          <a:solidFill>
                            <a:schemeClr val="bg1"/>
                          </a:solidFill>
                        </a:rPr>
                        <a:t>Deliverables</a:t>
                      </a:r>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c>
                  <a:txBody>
                    <a:bodyPr/>
                    <a:lstStyle/>
                    <a:p>
                      <a:r>
                        <a:rPr lang="en-US" sz="900" dirty="0" smtClean="0">
                          <a:solidFill>
                            <a:schemeClr val="bg1"/>
                          </a:solidFill>
                        </a:rPr>
                        <a:t>Color Code</a:t>
                      </a:r>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r>
              <a:tr h="5578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effectLst/>
                        </a:rPr>
                        <a:t>Front end development*</a:t>
                      </a:r>
                    </a:p>
                    <a:p>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c>
                  <a:txBody>
                    <a:bodyPr/>
                    <a:lstStyle/>
                    <a:p>
                      <a:endParaRPr lang="en-US" sz="900" dirty="0">
                        <a:solidFill>
                          <a:schemeClr val="bg1"/>
                        </a:solidFill>
                        <a:latin typeface="Arial" panose="020B0604020202020204" pitchFamily="34" charset="0"/>
                        <a:cs typeface="Arial" panose="020B0604020202020204" pitchFamily="34" charset="0"/>
                      </a:endParaRPr>
                    </a:p>
                  </a:txBody>
                  <a:tcPr>
                    <a:solidFill>
                      <a:schemeClr val="accent1">
                        <a:lumMod val="75000"/>
                      </a:schemeClr>
                    </a:solidFill>
                  </a:tcPr>
                </a:tc>
              </a:tr>
              <a:tr h="5578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effectLst/>
                        </a:rPr>
                        <a:t>Profile management</a:t>
                      </a:r>
                    </a:p>
                    <a:p>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c>
                  <a:txBody>
                    <a:bodyPr/>
                    <a:lstStyle/>
                    <a:p>
                      <a:endParaRPr lang="en-US" sz="900" dirty="0">
                        <a:solidFill>
                          <a:schemeClr val="bg1"/>
                        </a:solidFill>
                        <a:latin typeface="Arial" panose="020B0604020202020204" pitchFamily="34" charset="0"/>
                        <a:cs typeface="Arial" panose="020B0604020202020204" pitchFamily="34" charset="0"/>
                      </a:endParaRPr>
                    </a:p>
                  </a:txBody>
                  <a:tcPr>
                    <a:solidFill>
                      <a:schemeClr val="accent2">
                        <a:lumMod val="75000"/>
                      </a:schemeClr>
                    </a:solidFill>
                  </a:tcPr>
                </a:tc>
              </a:tr>
              <a:tr h="6598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effectLst/>
                        </a:rPr>
                        <a:t>Account management and payment method</a:t>
                      </a:r>
                    </a:p>
                  </a:txBody>
                  <a:tcPr>
                    <a:solidFill>
                      <a:schemeClr val="tx1">
                        <a:lumMod val="75000"/>
                      </a:schemeClr>
                    </a:solidFill>
                  </a:tcPr>
                </a:tc>
                <a:tc>
                  <a:txBody>
                    <a:bodyPr/>
                    <a:lstStyle/>
                    <a:p>
                      <a:endParaRPr lang="en-US" sz="900" dirty="0">
                        <a:solidFill>
                          <a:schemeClr val="bg1"/>
                        </a:solidFill>
                        <a:latin typeface="Arial" panose="020B0604020202020204" pitchFamily="34" charset="0"/>
                        <a:cs typeface="Arial" panose="020B0604020202020204" pitchFamily="34" charset="0"/>
                      </a:endParaRPr>
                    </a:p>
                  </a:txBody>
                  <a:tcPr>
                    <a:solidFill>
                      <a:schemeClr val="accent3">
                        <a:lumMod val="60000"/>
                        <a:lumOff val="40000"/>
                      </a:schemeClr>
                    </a:solidFill>
                  </a:tcPr>
                </a:tc>
              </a:tr>
              <a:tr h="4057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effectLst/>
                        </a:rPr>
                        <a:t>Search facility</a:t>
                      </a:r>
                    </a:p>
                    <a:p>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c>
                  <a:txBody>
                    <a:bodyPr/>
                    <a:lstStyle/>
                    <a:p>
                      <a:endParaRPr lang="en-US" sz="900" dirty="0">
                        <a:solidFill>
                          <a:schemeClr val="bg1"/>
                        </a:solidFill>
                        <a:latin typeface="Arial" panose="020B0604020202020204" pitchFamily="34" charset="0"/>
                        <a:cs typeface="Arial" panose="020B0604020202020204" pitchFamily="34" charset="0"/>
                      </a:endParaRPr>
                    </a:p>
                  </a:txBody>
                  <a:tcPr>
                    <a:solidFill>
                      <a:srgbClr val="00B050"/>
                    </a:solidFill>
                  </a:tcPr>
                </a:tc>
              </a:tr>
              <a:tr h="5578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effectLst/>
                        </a:rPr>
                        <a:t>Deployment and final release</a:t>
                      </a:r>
                    </a:p>
                    <a:p>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c>
                  <a:txBody>
                    <a:bodyPr/>
                    <a:lstStyle/>
                    <a:p>
                      <a:endParaRPr lang="en-US" sz="900" dirty="0">
                        <a:solidFill>
                          <a:schemeClr val="bg1"/>
                        </a:solidFill>
                        <a:latin typeface="Arial" panose="020B0604020202020204" pitchFamily="34" charset="0"/>
                        <a:cs typeface="Arial" panose="020B0604020202020204" pitchFamily="34" charset="0"/>
                      </a:endParaRPr>
                    </a:p>
                  </a:txBody>
                  <a:tcPr>
                    <a:solidFill>
                      <a:srgbClr val="C00000"/>
                    </a:solidFill>
                  </a:tcPr>
                </a:tc>
              </a:tr>
              <a:tr h="253582">
                <a:tc>
                  <a:txBody>
                    <a:bodyPr/>
                    <a:lstStyle/>
                    <a:p>
                      <a:r>
                        <a:rPr lang="en-US" sz="900" dirty="0" smtClean="0">
                          <a:solidFill>
                            <a:schemeClr val="bg1"/>
                          </a:solidFill>
                          <a:latin typeface="Arial" panose="020B0604020202020204" pitchFamily="34" charset="0"/>
                          <a:cs typeface="Arial" panose="020B0604020202020204" pitchFamily="34" charset="0"/>
                        </a:rPr>
                        <a:t>No</a:t>
                      </a:r>
                      <a:r>
                        <a:rPr lang="en-US" sz="900" baseline="0" dirty="0" smtClean="0">
                          <a:solidFill>
                            <a:schemeClr val="bg1"/>
                          </a:solidFill>
                          <a:latin typeface="Arial" panose="020B0604020202020204" pitchFamily="34" charset="0"/>
                          <a:cs typeface="Arial" panose="020B0604020202020204" pitchFamily="34" charset="0"/>
                        </a:rPr>
                        <a:t> Work</a:t>
                      </a:r>
                      <a:endParaRPr lang="en-US" sz="900" dirty="0">
                        <a:solidFill>
                          <a:schemeClr val="bg1"/>
                        </a:solidFill>
                        <a:latin typeface="Arial" panose="020B0604020202020204" pitchFamily="34" charset="0"/>
                        <a:cs typeface="Arial" panose="020B0604020202020204" pitchFamily="34" charset="0"/>
                      </a:endParaRPr>
                    </a:p>
                  </a:txBody>
                  <a:tcPr>
                    <a:solidFill>
                      <a:schemeClr val="tx1">
                        <a:lumMod val="75000"/>
                      </a:schemeClr>
                    </a:solidFill>
                  </a:tcPr>
                </a:tc>
                <a:tc>
                  <a:txBody>
                    <a:bodyPr/>
                    <a:lstStyle/>
                    <a:p>
                      <a:endParaRPr lang="en-US" sz="900" dirty="0" smtClean="0">
                        <a:solidFill>
                          <a:schemeClr val="bg1"/>
                        </a:solidFill>
                        <a:latin typeface="Arial" panose="020B0604020202020204" pitchFamily="34" charset="0"/>
                        <a:cs typeface="Arial" panose="020B0604020202020204" pitchFamily="34" charset="0"/>
                      </a:endParaRPr>
                    </a:p>
                    <a:p>
                      <a:endParaRPr lang="en-US" sz="900" dirty="0" smtClean="0">
                        <a:solidFill>
                          <a:schemeClr val="bg1"/>
                        </a:solidFill>
                        <a:latin typeface="Arial" panose="020B0604020202020204" pitchFamily="34" charset="0"/>
                        <a:cs typeface="Arial" panose="020B0604020202020204" pitchFamily="34" charset="0"/>
                      </a:endParaRPr>
                    </a:p>
                    <a:p>
                      <a:endParaRPr lang="en-US" sz="900" dirty="0">
                        <a:solidFill>
                          <a:schemeClr val="bg1"/>
                        </a:solidFill>
                        <a:latin typeface="Arial" panose="020B0604020202020204" pitchFamily="34" charset="0"/>
                        <a:cs typeface="Arial" panose="020B0604020202020204" pitchFamily="34" charset="0"/>
                      </a:endParaRPr>
                    </a:p>
                  </a:txBody>
                  <a:tcPr>
                    <a:solidFill>
                      <a:srgbClr val="7030A0"/>
                    </a:solidFill>
                  </a:tcPr>
                </a:tc>
              </a:tr>
            </a:tbl>
          </a:graphicData>
        </a:graphic>
      </p:graphicFrame>
    </p:spTree>
    <p:extLst>
      <p:ext uri="{BB962C8B-B14F-4D97-AF65-F5344CB8AC3E}">
        <p14:creationId xmlns:p14="http://schemas.microsoft.com/office/powerpoint/2010/main" val="3707860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0025"/>
          </a:xfrm>
        </p:spPr>
        <p:txBody>
          <a:bodyPr/>
          <a:lstStyle/>
          <a:p>
            <a:pPr algn="ctr"/>
            <a:r>
              <a:rPr lang="en-US" b="1"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2052919"/>
            <a:ext cx="8946541" cy="2005276"/>
          </a:xfrm>
        </p:spPr>
        <p:txBody>
          <a:bodyPr>
            <a:normAutofit/>
          </a:bodyPr>
          <a:lstStyle/>
          <a:p>
            <a:pPr marL="0" indent="0" algn="just">
              <a:lnSpc>
                <a:spcPct val="150000"/>
              </a:lnSpc>
              <a:buNone/>
            </a:pPr>
            <a:r>
              <a:rPr lang="en-US" sz="2400" dirty="0" smtClean="0">
                <a:latin typeface="Arial" panose="020B0604020202020204" pitchFamily="34" charset="0"/>
                <a:cs typeface="Arial" panose="020B0604020202020204" pitchFamily="34" charset="0"/>
              </a:rPr>
              <a:t>Finding </a:t>
            </a:r>
            <a:r>
              <a:rPr lang="en-US" sz="2400" dirty="0">
                <a:latin typeface="Arial" panose="020B0604020202020204" pitchFamily="34" charset="0"/>
                <a:cs typeface="Arial" panose="020B0604020202020204" pitchFamily="34" charset="0"/>
              </a:rPr>
              <a:t>a household service provider at right time can be very difficult. Our online platform will solve these problems by providing skillful people for home maintenance service on time. </a:t>
            </a:r>
          </a:p>
        </p:txBody>
      </p:sp>
    </p:spTree>
    <p:extLst>
      <p:ext uri="{BB962C8B-B14F-4D97-AF65-F5344CB8AC3E}">
        <p14:creationId xmlns:p14="http://schemas.microsoft.com/office/powerpoint/2010/main" val="21243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342900">
              <a:lnSpc>
                <a:spcPct val="150000"/>
              </a:lnSpc>
              <a:spcBef>
                <a:spcPts val="0"/>
              </a:spcBef>
              <a:spcAft>
                <a:spcPts val="800"/>
              </a:spcAft>
            </a:pPr>
            <a:r>
              <a:rPr lang="en-US" sz="2400" b="1" dirty="0">
                <a:solidFill>
                  <a:prstClr val="white"/>
                </a:solidFill>
                <a:latin typeface="Arial" panose="020B0604020202020204" pitchFamily="34" charset="0"/>
                <a:ea typeface="Calibri" panose="020F0502020204030204" pitchFamily="34" charset="0"/>
                <a:cs typeface="Times New Roman" panose="02020603050405020304" pitchFamily="18" charset="0"/>
              </a:rPr>
              <a:t>References</a:t>
            </a:r>
            <a:r>
              <a:rPr lang="en-US" sz="1600" dirty="0">
                <a:solidFill>
                  <a:prstClr val="white"/>
                </a:solidFill>
                <a:latin typeface="Calibri" panose="020F0502020204030204" pitchFamily="34" charset="0"/>
                <a:ea typeface="Calibri" panose="020F0502020204030204" pitchFamily="34" charset="0"/>
                <a:cs typeface="Times New Roman" panose="02020603050405020304" pitchFamily="18" charset="0"/>
              </a:rPr>
              <a:t/>
            </a:r>
            <a:br>
              <a:rPr lang="en-US" sz="1600" dirty="0">
                <a:solidFill>
                  <a:prstClr val="white"/>
                </a:solidFill>
                <a:latin typeface="Calibri" panose="020F0502020204030204" pitchFamily="34" charset="0"/>
                <a:ea typeface="Calibri" panose="020F0502020204030204" pitchFamily="34" charset="0"/>
                <a:cs typeface="Times New Roman" panose="02020603050405020304" pitchFamily="18" charset="0"/>
              </a:rPr>
            </a:br>
            <a:endParaRPr lang="en-US" sz="7200" dirty="0"/>
          </a:p>
        </p:txBody>
      </p:sp>
      <p:sp>
        <p:nvSpPr>
          <p:cNvPr id="3" name="Content Placeholder 2"/>
          <p:cNvSpPr>
            <a:spLocks noGrp="1"/>
          </p:cNvSpPr>
          <p:nvPr>
            <p:ph idx="1"/>
          </p:nvPr>
        </p:nvSpPr>
        <p:spPr>
          <a:xfrm>
            <a:off x="646111" y="1382358"/>
            <a:ext cx="11084335" cy="5227448"/>
          </a:xfrm>
        </p:spPr>
        <p:txBody>
          <a:bodyPr>
            <a:normAutofit fontScale="85000" lnSpcReduction="10000"/>
          </a:bodyPr>
          <a:lstStyle/>
          <a:p>
            <a:pPr marL="0" marR="0" indent="0" algn="just">
              <a:lnSpc>
                <a:spcPct val="150000"/>
              </a:lnSpc>
              <a:spcBef>
                <a:spcPts val="0"/>
              </a:spcBef>
              <a:spcAft>
                <a:spcPts val="800"/>
              </a:spcAft>
              <a:buNone/>
            </a:pPr>
            <a:r>
              <a:rPr lang="en-US" dirty="0" smtClean="0">
                <a:latin typeface="Arial" panose="020B0604020202020204" pitchFamily="34" charset="0"/>
                <a:ea typeface="Calibri" panose="020F0502020204030204" pitchFamily="34" charset="0"/>
                <a:cs typeface="Times New Roman" panose="02020603050405020304" pitchFamily="18" charset="0"/>
              </a:rPr>
              <a:t>[</a:t>
            </a:r>
            <a:r>
              <a:rPr lang="en-US" dirty="0">
                <a:latin typeface="Arial" panose="020B0604020202020204" pitchFamily="34" charset="0"/>
                <a:ea typeface="Calibri" panose="020F0502020204030204" pitchFamily="34" charset="0"/>
                <a:cs typeface="Times New Roman" panose="02020603050405020304" pitchFamily="18" charset="0"/>
              </a:rPr>
              <a:t>1]</a:t>
            </a:r>
            <a:r>
              <a:rPr lang="en-US" u="sng" dirty="0">
                <a:latin typeface="Arial" panose="020B0604020202020204" pitchFamily="34" charset="0"/>
                <a:ea typeface="Calibri" panose="020F0502020204030204" pitchFamily="34" charset="0"/>
                <a:cs typeface="Times New Roman" panose="02020603050405020304" pitchFamily="18" charset="0"/>
                <a:hlinkClick r:id="rId2"/>
              </a:rPr>
              <a:t>https://wiki.en.it-processmaps.com/index.php/Project_Management_-_Templates,_Checklists_and_Tips#Project_Initiation_Project_goals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[2] </a:t>
            </a:r>
            <a:r>
              <a:rPr lang="en-US" u="sng" dirty="0">
                <a:latin typeface="Arial" panose="020B0604020202020204" pitchFamily="34" charset="0"/>
                <a:ea typeface="Calibri" panose="020F0502020204030204" pitchFamily="34" charset="0"/>
                <a:cs typeface="Times New Roman" panose="02020603050405020304" pitchFamily="18" charset="0"/>
                <a:hlinkClick r:id="rId3"/>
              </a:rPr>
              <a:t>https://deshiz.com/home-service-providers/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[3] </a:t>
            </a:r>
            <a:r>
              <a:rPr lang="en-US" u="sng" dirty="0">
                <a:latin typeface="Arial" panose="020B0604020202020204" pitchFamily="34" charset="0"/>
                <a:ea typeface="Calibri" panose="020F0502020204030204" pitchFamily="34" charset="0"/>
                <a:cs typeface="Times New Roman" panose="02020603050405020304" pitchFamily="18" charset="0"/>
                <a:hlinkClick r:id="rId4"/>
              </a:rPr>
              <a:t>https://www.sheba.xyz/#a_aid=5aec94f01d3ec</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[4] </a:t>
            </a:r>
            <a:r>
              <a:rPr lang="en-US" u="sng" dirty="0">
                <a:latin typeface="Arial" panose="020B0604020202020204" pitchFamily="34" charset="0"/>
                <a:ea typeface="Calibri" panose="020F0502020204030204" pitchFamily="34" charset="0"/>
                <a:cs typeface="Times New Roman" panose="02020603050405020304" pitchFamily="18" charset="0"/>
                <a:hlinkClick r:id="rId5"/>
              </a:rPr>
              <a:t>http://handymama.co/#service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[5] </a:t>
            </a:r>
            <a:r>
              <a:rPr lang="en-US" u="sng" dirty="0">
                <a:latin typeface="Arial" panose="020B0604020202020204" pitchFamily="34" charset="0"/>
                <a:ea typeface="Calibri" panose="020F0502020204030204" pitchFamily="34" charset="0"/>
                <a:cs typeface="Times New Roman" panose="02020603050405020304" pitchFamily="18" charset="0"/>
                <a:hlinkClick r:id="rId6"/>
              </a:rPr>
              <a:t>https://www.drooto.com.bd/repair-services-bangladesh/</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[6] </a:t>
            </a:r>
            <a:r>
              <a:rPr lang="en-US" u="sng" dirty="0">
                <a:latin typeface="Arial" panose="020B0604020202020204" pitchFamily="34" charset="0"/>
                <a:ea typeface="Calibri" panose="020F0502020204030204" pitchFamily="34" charset="0"/>
                <a:cs typeface="Times New Roman" panose="02020603050405020304" pitchFamily="18" charset="0"/>
                <a:hlinkClick r:id="rId7"/>
              </a:rPr>
              <a:t>http://digitalmanush.com/web/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[7] </a:t>
            </a:r>
            <a:r>
              <a:rPr lang="en-US" u="sng" dirty="0">
                <a:latin typeface="Arial" panose="020B0604020202020204" pitchFamily="34" charset="0"/>
                <a:ea typeface="Calibri" panose="020F0502020204030204" pitchFamily="34" charset="0"/>
                <a:cs typeface="Times New Roman" panose="02020603050405020304" pitchFamily="18" charset="0"/>
                <a:hlinkClick r:id="rId8"/>
              </a:rPr>
              <a:t>https://www.skillshare.com/home?via=header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u="sng" dirty="0">
                <a:latin typeface="Arial" panose="020B0604020202020204" pitchFamily="34" charset="0"/>
                <a:ea typeface="Calibri" panose="020F0502020204030204" pitchFamily="34" charset="0"/>
                <a:cs typeface="Times New Roman" panose="02020603050405020304" pitchFamily="18" charset="0"/>
              </a:rPr>
              <a:t>[</a:t>
            </a:r>
            <a:r>
              <a:rPr lang="en-US" dirty="0">
                <a:latin typeface="Arial" panose="020B0604020202020204" pitchFamily="34" charset="0"/>
                <a:ea typeface="Calibri" panose="020F0502020204030204" pitchFamily="34" charset="0"/>
                <a:cs typeface="Times New Roman" panose="02020603050405020304" pitchFamily="18" charset="0"/>
              </a:rPr>
              <a:t>8</a:t>
            </a:r>
            <a:r>
              <a:rPr lang="en-US" u="sng" dirty="0">
                <a:latin typeface="Arial" panose="020B060402020202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u="sng" dirty="0">
                <a:latin typeface="Arial" panose="020B0604020202020204" pitchFamily="34" charset="0"/>
                <a:ea typeface="Calibri" panose="020F0502020204030204" pitchFamily="34" charset="0"/>
                <a:cs typeface="Times New Roman" panose="02020603050405020304" pitchFamily="18" charset="0"/>
                <a:hlinkClick r:id="rId9"/>
              </a:rPr>
              <a:t>https://housedoctors.com/handyman/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u="sng" dirty="0">
                <a:latin typeface="Arial" panose="020B0604020202020204" pitchFamily="34" charset="0"/>
                <a:ea typeface="Calibri" panose="020F0502020204030204" pitchFamily="34" charset="0"/>
                <a:cs typeface="Times New Roman" panose="02020603050405020304" pitchFamily="18" charset="0"/>
              </a:rPr>
              <a:t>[</a:t>
            </a:r>
            <a:r>
              <a:rPr lang="en-US" dirty="0">
                <a:latin typeface="Arial" panose="020B0604020202020204" pitchFamily="34" charset="0"/>
                <a:ea typeface="Calibri" panose="020F0502020204030204" pitchFamily="34" charset="0"/>
                <a:cs typeface="Times New Roman" panose="02020603050405020304" pitchFamily="18" charset="0"/>
              </a:rPr>
              <a:t>9</a:t>
            </a:r>
            <a:r>
              <a:rPr lang="en-US" u="sng" dirty="0">
                <a:latin typeface="Arial" panose="020B0604020202020204" pitchFamily="34" charset="0"/>
                <a:ea typeface="Calibri" panose="020F0502020204030204" pitchFamily="34" charset="0"/>
                <a:cs typeface="Times New Roman" panose="02020603050405020304" pitchFamily="18" charset="0"/>
              </a:rPr>
              <a:t>] </a:t>
            </a:r>
            <a:r>
              <a:rPr lang="en-US" u="sng" dirty="0">
                <a:latin typeface="Arial" panose="020B0604020202020204" pitchFamily="34" charset="0"/>
                <a:ea typeface="Calibri" panose="020F0502020204030204" pitchFamily="34" charset="0"/>
                <a:cs typeface="Times New Roman" panose="02020603050405020304" pitchFamily="18" charset="0"/>
                <a:hlinkClick r:id="rId10"/>
              </a:rPr>
              <a:t>https://www.thebalancecareers.com/plumber-skills-list-2062459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[10]</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u="sng" dirty="0">
                <a:latin typeface="Arial" panose="020B0604020202020204" pitchFamily="34" charset="0"/>
                <a:ea typeface="Calibri" panose="020F0502020204030204" pitchFamily="34" charset="0"/>
                <a:cs typeface="Times New Roman" panose="02020603050405020304" pitchFamily="18" charset="0"/>
                <a:hlinkClick r:id="rId11"/>
              </a:rPr>
              <a:t>http://www.mistribabu.com/handyman.php</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2425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94" y="200169"/>
            <a:ext cx="10396358" cy="851263"/>
          </a:xfrm>
        </p:spPr>
        <p:txBody>
          <a:bodyPr/>
          <a:lstStyle/>
          <a:p>
            <a:r>
              <a:rPr lang="en-US" sz="3600" b="1" dirty="0" smtClean="0">
                <a:latin typeface="Arial" panose="020B0604020202020204" pitchFamily="34" charset="0"/>
                <a:cs typeface="Arial" panose="020B0604020202020204" pitchFamily="34" charset="0"/>
              </a:rPr>
              <a:t>                          Introduction</a:t>
            </a:r>
            <a:r>
              <a:rPr lang="en-US" dirty="0"/>
              <a:t/>
            </a:r>
            <a:br>
              <a:rPr lang="en-US" dirty="0"/>
            </a:br>
            <a:endParaRPr lang="en-US" dirty="0"/>
          </a:p>
        </p:txBody>
      </p:sp>
      <p:sp>
        <p:nvSpPr>
          <p:cNvPr id="3" name="Content Placeholder 2"/>
          <p:cNvSpPr>
            <a:spLocks noGrp="1"/>
          </p:cNvSpPr>
          <p:nvPr>
            <p:ph idx="1"/>
          </p:nvPr>
        </p:nvSpPr>
        <p:spPr>
          <a:xfrm>
            <a:off x="371793" y="885969"/>
            <a:ext cx="7971018" cy="5906717"/>
          </a:xfrm>
        </p:spPr>
        <p:txBody>
          <a:bodyPr>
            <a:noAutofit/>
          </a:bodyPr>
          <a:lstStyle/>
          <a:p>
            <a:pPr algn="just">
              <a:lnSpc>
                <a:spcPct val="150000"/>
              </a:lnSpc>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are making an O</a:t>
            </a:r>
            <a:r>
              <a:rPr lang="en-US" dirty="0" smtClean="0">
                <a:latin typeface="Arial" panose="020B0604020202020204" pitchFamily="34" charset="0"/>
                <a:cs typeface="Arial" panose="020B0604020202020204" pitchFamily="34" charset="0"/>
              </a:rPr>
              <a:t>nline Home Repair </a:t>
            </a:r>
            <a:r>
              <a:rPr lang="en-US" dirty="0">
                <a:latin typeface="Arial" panose="020B0604020202020204" pitchFamily="34" charset="0"/>
                <a:cs typeface="Arial" panose="020B0604020202020204" pitchFamily="34" charset="0"/>
              </a:rPr>
              <a:t>S</a:t>
            </a:r>
            <a:r>
              <a:rPr lang="en-US" dirty="0" smtClean="0">
                <a:latin typeface="Arial" panose="020B0604020202020204" pitchFamily="34" charset="0"/>
                <a:cs typeface="Arial" panose="020B0604020202020204" pitchFamily="34" charset="0"/>
              </a:rPr>
              <a:t>ystem</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algn="just">
              <a:lnSpc>
                <a:spcPct val="150000"/>
              </a:lnSpc>
            </a:pP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system will contain all the necessary features on </a:t>
            </a:r>
            <a:r>
              <a:rPr lang="en-US"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Plumbing Service, Electrical Service, Home Repair Service, Appliance Repair service</a:t>
            </a:r>
            <a:r>
              <a:rPr lang="en-US" dirty="0">
                <a:latin typeface="Arial" panose="020B0604020202020204" pitchFamily="34" charset="0"/>
                <a:cs typeface="Arial" panose="020B0604020202020204" pitchFamily="34" charset="0"/>
              </a:rPr>
              <a:t> so that people can solve all their daily </a:t>
            </a:r>
            <a:r>
              <a:rPr lang="en-US" dirty="0" smtClean="0">
                <a:latin typeface="Arial" panose="020B0604020202020204" pitchFamily="34" charset="0"/>
                <a:cs typeface="Arial" panose="020B0604020202020204" pitchFamily="34" charset="0"/>
              </a:rPr>
              <a:t>home maintenance problems </a:t>
            </a:r>
            <a:r>
              <a:rPr lang="en-US" dirty="0">
                <a:latin typeface="Arial" panose="020B0604020202020204" pitchFamily="34" charset="0"/>
                <a:cs typeface="Arial" panose="020B0604020202020204" pitchFamily="34" charset="0"/>
              </a:rPr>
              <a:t>from one platform. </a:t>
            </a:r>
            <a:endParaRPr lang="en-US" dirty="0" smtClean="0">
              <a:latin typeface="Arial" panose="020B0604020202020204" pitchFamily="34" charset="0"/>
              <a:cs typeface="Arial" panose="020B0604020202020204" pitchFamily="34" charset="0"/>
            </a:endParaRPr>
          </a:p>
          <a:p>
            <a:pPr algn="just">
              <a:lnSpc>
                <a:spcPct val="150000"/>
              </a:lnSpc>
            </a:pP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online </a:t>
            </a:r>
            <a:r>
              <a:rPr lang="en-US" dirty="0" smtClean="0">
                <a:latin typeface="Arial" panose="020B0604020202020204" pitchFamily="34" charset="0"/>
                <a:cs typeface="Arial" panose="020B0604020202020204" pitchFamily="34" charset="0"/>
              </a:rPr>
              <a:t>maintenance </a:t>
            </a:r>
            <a:r>
              <a:rPr lang="en-US" dirty="0">
                <a:latin typeface="Arial" panose="020B0604020202020204" pitchFamily="34" charset="0"/>
                <a:cs typeface="Arial" panose="020B0604020202020204" pitchFamily="34" charset="0"/>
              </a:rPr>
              <a:t>system will save time and money of the consumer by providing all of theirs problems solution at one platform and by setting up reasonable prices. </a:t>
            </a:r>
            <a:endParaRPr lang="en-US" dirty="0" smtClean="0">
              <a:latin typeface="Arial" panose="020B0604020202020204" pitchFamily="34" charset="0"/>
              <a:cs typeface="Arial" panose="020B0604020202020204" pitchFamily="34" charset="0"/>
            </a:endParaRPr>
          </a:p>
          <a:p>
            <a:pPr algn="just">
              <a:lnSpc>
                <a:spcPct val="150000"/>
              </a:lnSpc>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goals of the project is to build an online platform where consumer can buy any service anytime anywhere, we can solve service finding problems for both consumer and business owners.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600"/>
          <a:stretch/>
        </p:blipFill>
        <p:spPr>
          <a:xfrm>
            <a:off x="8611009" y="2376287"/>
            <a:ext cx="3354568" cy="2814021"/>
          </a:xfrm>
          <a:prstGeom prst="rect">
            <a:avLst/>
          </a:prstGeom>
        </p:spPr>
      </p:pic>
    </p:spTree>
    <p:extLst>
      <p:ext uri="{BB962C8B-B14F-4D97-AF65-F5344CB8AC3E}">
        <p14:creationId xmlns:p14="http://schemas.microsoft.com/office/powerpoint/2010/main" val="1245489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142579"/>
            <a:ext cx="9945189" cy="693444"/>
          </a:xfrm>
        </p:spPr>
        <p:txBody>
          <a:bodyPr/>
          <a:lstStyle/>
          <a:p>
            <a:r>
              <a:rPr lang="en-US" sz="3600" dirty="0"/>
              <a:t>Problem </a:t>
            </a:r>
            <a:r>
              <a:rPr lang="en-US" sz="3600" dirty="0" smtClean="0"/>
              <a:t>Description and </a:t>
            </a:r>
            <a:r>
              <a:rPr lang="en-US" sz="3600" dirty="0" smtClean="0">
                <a:latin typeface="Arial" panose="020B0604020202020204" pitchFamily="34" charset="0"/>
                <a:cs typeface="Arial" panose="020B0604020202020204" pitchFamily="34" charset="0"/>
              </a:rPr>
              <a:t>Proposed Solution</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4171" y="2699392"/>
            <a:ext cx="11817531" cy="3832037"/>
          </a:xfrm>
        </p:spPr>
        <p:txBody>
          <a:bodyPr>
            <a:noAutofit/>
          </a:bodyPr>
          <a:lstStyle/>
          <a:p>
            <a:pPr marL="0" indent="0" algn="just">
              <a:lnSpc>
                <a:spcPct val="107000"/>
              </a:lnSpc>
              <a:spcBef>
                <a:spcPts val="0"/>
              </a:spcBef>
              <a:buNone/>
            </a:pPr>
            <a:r>
              <a:rPr lang="en-US"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Proposed Solution:</a:t>
            </a:r>
            <a:r>
              <a:rPr lang="en-US"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endParaRPr lang="en-US"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lgn="just">
              <a:lnSpc>
                <a:spcPct val="107000"/>
              </a:lnSpc>
              <a:spcBef>
                <a:spcPts val="0"/>
              </a:spcBef>
            </a:pPr>
            <a:r>
              <a:rPr lang="en-US" dirty="0" smtClean="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Service</a:t>
            </a:r>
            <a:r>
              <a:rPr lang="en-US" dirty="0" smtClean="0">
                <a:latin typeface="Arial" panose="020B0604020202020204" pitchFamily="34" charset="0"/>
                <a:ea typeface="Calibri" panose="020F0502020204030204" pitchFamily="34" charset="0"/>
                <a:cs typeface="Arial" panose="020B0604020202020204" pitchFamily="34" charset="0"/>
              </a:rPr>
              <a:t>man will register to our platform and after getting approval by providing name, email, phone number, address, and business license they will get work from our platform. </a:t>
            </a:r>
          </a:p>
          <a:p>
            <a:pPr algn="just">
              <a:lnSpc>
                <a:spcPct val="107000"/>
              </a:lnSpc>
              <a:spcBef>
                <a:spcPts val="0"/>
              </a:spcBef>
            </a:pPr>
            <a:r>
              <a:rPr lang="en-US" dirty="0" smtClean="0">
                <a:latin typeface="Arial" panose="020B0604020202020204" pitchFamily="34" charset="0"/>
                <a:ea typeface="Calibri" panose="020F0502020204030204" pitchFamily="34" charset="0"/>
                <a:cs typeface="Arial" panose="020B0604020202020204" pitchFamily="34" charset="0"/>
              </a:rPr>
              <a:t>When </a:t>
            </a:r>
            <a:r>
              <a:rPr lang="en-US" dirty="0">
                <a:latin typeface="Arial" panose="020B0604020202020204" pitchFamily="34" charset="0"/>
                <a:ea typeface="Calibri" panose="020F0502020204030204" pitchFamily="34" charset="0"/>
                <a:cs typeface="Arial" panose="020B0604020202020204" pitchFamily="34" charset="0"/>
              </a:rPr>
              <a:t>customer will place order we will notify service providers of that area by sending notification. </a:t>
            </a:r>
          </a:p>
          <a:p>
            <a:pPr algn="just">
              <a:lnSpc>
                <a:spcPct val="107000"/>
              </a:lnSpc>
              <a:spcBef>
                <a:spcPts val="0"/>
              </a:spcBef>
            </a:pPr>
            <a:r>
              <a:rPr lang="en-US" dirty="0">
                <a:latin typeface="Arial" panose="020B0604020202020204" pitchFamily="34" charset="0"/>
                <a:ea typeface="Calibri" panose="020F0502020204030204" pitchFamily="34" charset="0"/>
                <a:cs typeface="Arial" panose="020B0604020202020204" pitchFamily="34" charset="0"/>
              </a:rPr>
              <a:t>If the serviceman choose the service work then we will send address of the customer to the serviceman through message or email. </a:t>
            </a:r>
          </a:p>
          <a:p>
            <a:pPr algn="just">
              <a:lnSpc>
                <a:spcPct val="107000"/>
              </a:lnSpc>
              <a:spcBef>
                <a:spcPts val="0"/>
              </a:spcBef>
            </a:pPr>
            <a:r>
              <a:rPr lang="en-US" dirty="0">
                <a:latin typeface="Arial" panose="020B0604020202020204" pitchFamily="34" charset="0"/>
                <a:ea typeface="Calibri" panose="020F0502020204030204" pitchFamily="34" charset="0"/>
                <a:cs typeface="Arial" panose="020B0604020202020204" pitchFamily="34" charset="0"/>
              </a:rPr>
              <a:t>We will take a percentage from the total amount. </a:t>
            </a:r>
          </a:p>
          <a:p>
            <a:pPr algn="just">
              <a:lnSpc>
                <a:spcPct val="107000"/>
              </a:lnSpc>
              <a:spcBef>
                <a:spcPts val="0"/>
              </a:spcBef>
            </a:pPr>
            <a:r>
              <a:rPr lang="en-US" dirty="0">
                <a:latin typeface="Arial" panose="020B0604020202020204" pitchFamily="34" charset="0"/>
                <a:ea typeface="Calibri" panose="020F0502020204030204" pitchFamily="34" charset="0"/>
                <a:cs typeface="Arial" panose="020B0604020202020204" pitchFamily="34" charset="0"/>
              </a:rPr>
              <a:t>Before joining our </a:t>
            </a:r>
            <a:r>
              <a:rPr lang="en-US" dirty="0" smtClean="0">
                <a:latin typeface="Arial" panose="020B0604020202020204" pitchFamily="34" charset="0"/>
                <a:ea typeface="Calibri" panose="020F0502020204030204" pitchFamily="34" charset="0"/>
                <a:cs typeface="Arial" panose="020B0604020202020204" pitchFamily="34" charset="0"/>
              </a:rPr>
              <a:t>platform service workers can see the price we pay for each service. </a:t>
            </a:r>
          </a:p>
          <a:p>
            <a:pPr algn="just">
              <a:lnSpc>
                <a:spcPct val="107000"/>
              </a:lnSpc>
              <a:spcBef>
                <a:spcPts val="0"/>
              </a:spcBef>
            </a:pPr>
            <a:r>
              <a:rPr lang="en-US" dirty="0" smtClean="0">
                <a:latin typeface="Arial" panose="020B0604020202020204" pitchFamily="34" charset="0"/>
                <a:ea typeface="Calibri" panose="020F0502020204030204" pitchFamily="34" charset="0"/>
                <a:cs typeface="Arial" panose="020B0604020202020204" pitchFamily="34" charset="0"/>
              </a:rPr>
              <a:t>All of these service will have weekly, monthly and yearly package.</a:t>
            </a:r>
          </a:p>
          <a:p>
            <a:pPr algn="just">
              <a:lnSpc>
                <a:spcPct val="107000"/>
              </a:lnSpc>
              <a:spcBef>
                <a:spcPts val="0"/>
              </a:spcBef>
            </a:pPr>
            <a:r>
              <a:rPr lang="en-US" dirty="0" smtClean="0">
                <a:latin typeface="Arial" panose="020B0604020202020204" pitchFamily="34" charset="0"/>
                <a:ea typeface="Calibri" panose="020F0502020204030204" pitchFamily="34" charset="0"/>
                <a:cs typeface="Arial" panose="020B0604020202020204" pitchFamily="34" charset="0"/>
              </a:rPr>
              <a:t>Customer will be able to choose cash on delivery only for daily package. </a:t>
            </a:r>
          </a:p>
          <a:p>
            <a:pPr algn="just">
              <a:lnSpc>
                <a:spcPct val="107000"/>
              </a:lnSpc>
              <a:spcBef>
                <a:spcPts val="0"/>
              </a:spcBef>
            </a:pPr>
            <a:r>
              <a:rPr lang="en-US" dirty="0">
                <a:latin typeface="Arial" panose="020B0604020202020204" pitchFamily="34" charset="0"/>
                <a:ea typeface="Times New Roman" panose="02020603050405020304" pitchFamily="18" charset="0"/>
                <a:cs typeface="Arial" panose="020B0604020202020204" pitchFamily="34" charset="0"/>
              </a:rPr>
              <a:t>P</a:t>
            </a:r>
            <a:r>
              <a:rPr lang="en-US" dirty="0" smtClean="0">
                <a:latin typeface="Arial" panose="020B0604020202020204" pitchFamily="34" charset="0"/>
                <a:ea typeface="Times New Roman" panose="02020603050405020304" pitchFamily="18" charset="0"/>
                <a:cs typeface="Arial" panose="020B0604020202020204" pitchFamily="34" charset="0"/>
              </a:rPr>
              <a:t>eople can select </a:t>
            </a:r>
            <a:r>
              <a:rPr lang="en-US" dirty="0">
                <a:latin typeface="Arial" panose="020B0604020202020204" pitchFamily="34" charset="0"/>
                <a:ea typeface="Times New Roman" panose="02020603050405020304" pitchFamily="18" charset="0"/>
                <a:cs typeface="Arial" panose="020B0604020202020204" pitchFamily="34" charset="0"/>
              </a:rPr>
              <a:t>preferable time and </a:t>
            </a:r>
            <a:r>
              <a:rPr lang="en-US" dirty="0" smtClean="0">
                <a:latin typeface="Arial" panose="020B0604020202020204" pitchFamily="34" charset="0"/>
                <a:ea typeface="Times New Roman" panose="02020603050405020304" pitchFamily="18" charset="0"/>
                <a:cs typeface="Arial" panose="020B0604020202020204" pitchFamily="34" charset="0"/>
              </a:rPr>
              <a:t>date for home maintenance.</a:t>
            </a: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95794" y="1010194"/>
            <a:ext cx="11974286" cy="1323439"/>
          </a:xfrm>
          <a:prstGeom prst="rect">
            <a:avLst/>
          </a:prstGeom>
          <a:noFill/>
        </p:spPr>
        <p:txBody>
          <a:bodyPr wrap="square" rtlCol="0">
            <a:spAutoFit/>
          </a:bodyPr>
          <a:lstStyle/>
          <a:p>
            <a:pPr algn="just"/>
            <a:r>
              <a:rPr lang="en-US" sz="2000"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Problem Description:</a:t>
            </a:r>
          </a:p>
          <a:p>
            <a:pPr algn="just"/>
            <a:r>
              <a:rPr lang="en-US" sz="2000" dirty="0" smtClean="0">
                <a:latin typeface="Arial" panose="020B0604020202020204" pitchFamily="34" charset="0"/>
                <a:ea typeface="Times New Roman" panose="02020603050405020304" pitchFamily="18" charset="0"/>
                <a:cs typeface="Arial" panose="020B0604020202020204" pitchFamily="34" charset="0"/>
              </a:rPr>
              <a:t>People </a:t>
            </a:r>
            <a:r>
              <a:rPr lang="en-US" sz="2000" dirty="0">
                <a:latin typeface="Arial" panose="020B0604020202020204" pitchFamily="34" charset="0"/>
                <a:ea typeface="Times New Roman" panose="02020603050405020304" pitchFamily="18" charset="0"/>
                <a:cs typeface="Arial" panose="020B0604020202020204" pitchFamily="34" charset="0"/>
              </a:rPr>
              <a:t>lead a busy life, especially in the urban areas. So it is not possible for people to stay home by putting off work and wait for </a:t>
            </a:r>
            <a:r>
              <a:rPr lang="en-US" sz="2000" dirty="0" smtClean="0">
                <a:latin typeface="Arial" panose="020B0604020202020204" pitchFamily="34" charset="0"/>
                <a:ea typeface="Times New Roman" panose="02020603050405020304" pitchFamily="18" charset="0"/>
                <a:cs typeface="Arial" panose="020B0604020202020204" pitchFamily="34" charset="0"/>
              </a:rPr>
              <a:t>serviceman </a:t>
            </a:r>
            <a:r>
              <a:rPr lang="en-US" sz="2000" dirty="0">
                <a:latin typeface="Arial" panose="020B0604020202020204" pitchFamily="34" charset="0"/>
                <a:ea typeface="Times New Roman" panose="02020603050405020304" pitchFamily="18" charset="0"/>
                <a:cs typeface="Arial" panose="020B0604020202020204" pitchFamily="34" charset="0"/>
              </a:rPr>
              <a:t>so that they can fix something </a:t>
            </a:r>
            <a:r>
              <a:rPr lang="en-US" sz="2000" dirty="0" smtClean="0">
                <a:latin typeface="Arial" panose="020B0604020202020204" pitchFamily="34" charset="0"/>
                <a:ea typeface="Times New Roman" panose="02020603050405020304" pitchFamily="18" charset="0"/>
                <a:cs typeface="Arial" panose="020B0604020202020204" pitchFamily="34" charset="0"/>
              </a:rPr>
              <a:t>at </a:t>
            </a:r>
            <a:r>
              <a:rPr lang="en-US" sz="2000" dirty="0">
                <a:latin typeface="Arial" panose="020B0604020202020204" pitchFamily="34" charset="0"/>
                <a:ea typeface="Times New Roman" panose="02020603050405020304" pitchFamily="18" charset="0"/>
                <a:cs typeface="Arial" panose="020B0604020202020204" pitchFamily="34" charset="0"/>
              </a:rPr>
              <a:t>their </a:t>
            </a:r>
            <a:r>
              <a:rPr lang="en-US" sz="2000" dirty="0" smtClean="0">
                <a:latin typeface="Arial" panose="020B0604020202020204" pitchFamily="34" charset="0"/>
                <a:ea typeface="Times New Roman" panose="02020603050405020304" pitchFamily="18" charset="0"/>
                <a:cs typeface="Arial" panose="020B0604020202020204" pitchFamily="34" charset="0"/>
              </a:rPr>
              <a:t>home. There is also fear of overcharge by the serviceman. People face problem . Finding Verified skillful people is also a problem.</a:t>
            </a:r>
            <a:endParaRPr lang="en-US"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892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2063" y="326963"/>
            <a:ext cx="5966698" cy="707886"/>
          </a:xfrm>
          <a:prstGeom prst="rect">
            <a:avLst/>
          </a:prstGeom>
        </p:spPr>
        <p:txBody>
          <a:bodyPr wrap="none">
            <a:spAutoFit/>
          </a:bodyPr>
          <a:lstStyle/>
          <a:p>
            <a:pPr lvl="0"/>
            <a:r>
              <a:rPr lang="x-none" sz="4000" b="1" dirty="0" smtClean="0">
                <a:latin typeface="Arial" panose="020B0604020202020204" pitchFamily="34" charset="0"/>
                <a:cs typeface="Arial" panose="020B0604020202020204" pitchFamily="34" charset="0"/>
              </a:rPr>
              <a:t>Front</a:t>
            </a:r>
            <a:r>
              <a:rPr lang="en-US" sz="4000" b="1" dirty="0" smtClean="0">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E</a:t>
            </a:r>
            <a:r>
              <a:rPr lang="x-none" sz="4000" b="1" dirty="0" smtClean="0">
                <a:latin typeface="Arial" panose="020B0604020202020204" pitchFamily="34" charset="0"/>
                <a:cs typeface="Arial" panose="020B0604020202020204" pitchFamily="34" charset="0"/>
              </a:rPr>
              <a:t>nd </a:t>
            </a:r>
            <a:r>
              <a:rPr lang="en-US" sz="4000" b="1" dirty="0" smtClean="0">
                <a:latin typeface="Arial" panose="020B0604020202020204" pitchFamily="34" charset="0"/>
                <a:cs typeface="Arial" panose="020B0604020202020204" pitchFamily="34" charset="0"/>
              </a:rPr>
              <a:t>Development</a:t>
            </a:r>
            <a:endParaRPr lang="en-US" sz="4000" dirty="0">
              <a:latin typeface="Arial" panose="020B0604020202020204" pitchFamily="34" charset="0"/>
              <a:cs typeface="Arial" panose="020B0604020202020204" pitchFamily="34" charset="0"/>
            </a:endParaRPr>
          </a:p>
        </p:txBody>
      </p:sp>
      <p:sp>
        <p:nvSpPr>
          <p:cNvPr id="6" name="Rectangle 5"/>
          <p:cNvSpPr/>
          <p:nvPr/>
        </p:nvSpPr>
        <p:spPr>
          <a:xfrm>
            <a:off x="1461927" y="1332284"/>
            <a:ext cx="7934622" cy="5016758"/>
          </a:xfrm>
          <a:prstGeom prst="rect">
            <a:avLst/>
          </a:prstGeom>
        </p:spPr>
        <p:txBody>
          <a:bodyPr wrap="square">
            <a:spAutoFit/>
          </a:bodyPr>
          <a:lstStyle/>
          <a:p>
            <a:pPr marL="285750" lvl="0" indent="-285750">
              <a:lnSpc>
                <a:spcPct val="200000"/>
              </a:lnSpc>
              <a:buFont typeface="Arial" panose="020B0604020202020204" pitchFamily="34" charset="0"/>
              <a:buChar char="•"/>
            </a:pPr>
            <a:r>
              <a:rPr lang="en-US" sz="2000" dirty="0"/>
              <a:t>Home Page</a:t>
            </a:r>
          </a:p>
          <a:p>
            <a:pPr marL="285750" lvl="0" indent="-285750">
              <a:lnSpc>
                <a:spcPct val="200000"/>
              </a:lnSpc>
              <a:buFont typeface="Arial" panose="020B0604020202020204" pitchFamily="34" charset="0"/>
              <a:buChar char="•"/>
            </a:pPr>
            <a:r>
              <a:rPr lang="en-US" sz="2000" dirty="0"/>
              <a:t>Search Result Page</a:t>
            </a:r>
          </a:p>
          <a:p>
            <a:pPr marL="285750" lvl="0" indent="-285750">
              <a:lnSpc>
                <a:spcPct val="200000"/>
              </a:lnSpc>
              <a:buFont typeface="Arial" panose="020B0604020202020204" pitchFamily="34" charset="0"/>
              <a:buChar char="•"/>
            </a:pPr>
            <a:r>
              <a:rPr lang="en-US" sz="2000" dirty="0"/>
              <a:t>Registration /Login page</a:t>
            </a:r>
          </a:p>
          <a:p>
            <a:pPr marL="285750" lvl="0" indent="-285750">
              <a:lnSpc>
                <a:spcPct val="200000"/>
              </a:lnSpc>
              <a:buFont typeface="Arial" panose="020B0604020202020204" pitchFamily="34" charset="0"/>
              <a:buChar char="•"/>
            </a:pPr>
            <a:r>
              <a:rPr lang="en-US" sz="2000" dirty="0"/>
              <a:t>Plumbing Service page</a:t>
            </a:r>
          </a:p>
          <a:p>
            <a:pPr marL="285750" lvl="0" indent="-285750">
              <a:lnSpc>
                <a:spcPct val="200000"/>
              </a:lnSpc>
              <a:buFont typeface="Arial" panose="020B0604020202020204" pitchFamily="34" charset="0"/>
              <a:buChar char="•"/>
            </a:pPr>
            <a:r>
              <a:rPr lang="en-US" sz="2000" dirty="0"/>
              <a:t>Electrical Service page</a:t>
            </a:r>
          </a:p>
          <a:p>
            <a:pPr marL="285750" lvl="0" indent="-285750">
              <a:lnSpc>
                <a:spcPct val="200000"/>
              </a:lnSpc>
              <a:buFont typeface="Arial" panose="020B0604020202020204" pitchFamily="34" charset="0"/>
              <a:buChar char="•"/>
            </a:pPr>
            <a:r>
              <a:rPr lang="en-US" sz="2000" dirty="0"/>
              <a:t>Home Repair Service page</a:t>
            </a:r>
          </a:p>
          <a:p>
            <a:pPr marL="285750" lvl="0" indent="-285750">
              <a:lnSpc>
                <a:spcPct val="200000"/>
              </a:lnSpc>
              <a:buFont typeface="Arial" panose="020B0604020202020204" pitchFamily="34" charset="0"/>
              <a:buChar char="•"/>
            </a:pPr>
            <a:r>
              <a:rPr lang="en-US" sz="2000" dirty="0"/>
              <a:t>Appliance Repair service</a:t>
            </a:r>
          </a:p>
          <a:p>
            <a:pPr marL="285750" lvl="0" indent="-285750">
              <a:lnSpc>
                <a:spcPct val="200000"/>
              </a:lnSpc>
              <a:buFont typeface="Arial" panose="020B0604020202020204" pitchFamily="34" charset="0"/>
              <a:buChar char="•"/>
            </a:pPr>
            <a:r>
              <a:rPr lang="en-US" sz="2000" dirty="0"/>
              <a:t>Checkout Page</a:t>
            </a:r>
          </a:p>
        </p:txBody>
      </p:sp>
    </p:spTree>
    <p:extLst>
      <p:ext uri="{BB962C8B-B14F-4D97-AF65-F5344CB8AC3E}">
        <p14:creationId xmlns:p14="http://schemas.microsoft.com/office/powerpoint/2010/main" val="3719888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7830" y="1307344"/>
            <a:ext cx="6052456" cy="3445046"/>
          </a:xfrm>
          <a:prstGeom prst="rect">
            <a:avLst/>
          </a:prstGeom>
        </p:spPr>
        <p:txBody>
          <a:bodyPr wrap="square">
            <a:spAutoFit/>
          </a:bodyPr>
          <a:lstStyle/>
          <a:p>
            <a:pPr algn="just">
              <a:lnSpc>
                <a:spcPct val="107000"/>
              </a:lnSpc>
              <a:spcAft>
                <a:spcPts val="800"/>
              </a:spcAft>
            </a:pPr>
            <a:r>
              <a:rPr lang="en-US" sz="2000"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(a)  Account </a:t>
            </a:r>
            <a:r>
              <a:rPr lang="en-US" sz="20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Creating, Password </a:t>
            </a:r>
            <a:r>
              <a:rPr lang="en-US" sz="2000"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Recover:</a:t>
            </a:r>
          </a:p>
          <a:p>
            <a:pPr marL="28575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Sign </a:t>
            </a:r>
            <a:r>
              <a:rPr lang="en-US" sz="2000" dirty="0">
                <a:latin typeface="Arial" panose="020B0604020202020204" pitchFamily="34" charset="0"/>
                <a:ea typeface="Calibri" panose="020F0502020204030204" pitchFamily="34" charset="0"/>
                <a:cs typeface="Arial" panose="020B0604020202020204" pitchFamily="34" charset="0"/>
              </a:rPr>
              <a:t>up form, verification by mobile or </a:t>
            </a:r>
            <a:r>
              <a:rPr lang="en-US" sz="2000" dirty="0" smtClean="0">
                <a:latin typeface="Arial" panose="020B0604020202020204" pitchFamily="34" charset="0"/>
                <a:ea typeface="Calibri" panose="020F0502020204030204" pitchFamily="34" charset="0"/>
                <a:cs typeface="Arial" panose="020B0604020202020204" pitchFamily="34" charset="0"/>
              </a:rPr>
              <a:t>email.</a:t>
            </a:r>
          </a:p>
          <a:p>
            <a:pPr marL="28575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Login</a:t>
            </a:r>
          </a:p>
          <a:p>
            <a:pPr marL="28575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Facebook </a:t>
            </a:r>
            <a:r>
              <a:rPr lang="en-US" sz="2000" dirty="0">
                <a:latin typeface="Arial" panose="020B0604020202020204" pitchFamily="34" charset="0"/>
                <a:ea typeface="Calibri" panose="020F0502020204030204" pitchFamily="34" charset="0"/>
                <a:cs typeface="Arial" panose="020B0604020202020204" pitchFamily="34" charset="0"/>
              </a:rPr>
              <a:t>login (Phase </a:t>
            </a:r>
            <a:r>
              <a:rPr lang="en-US" sz="2000" dirty="0" smtClean="0">
                <a:latin typeface="Arial" panose="020B0604020202020204" pitchFamily="34" charset="0"/>
                <a:ea typeface="Calibri" panose="020F0502020204030204" pitchFamily="34" charset="0"/>
                <a:cs typeface="Arial" panose="020B0604020202020204" pitchFamily="34" charset="0"/>
              </a:rPr>
              <a:t>2)</a:t>
            </a:r>
          </a:p>
          <a:p>
            <a:pPr marL="28575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Google </a:t>
            </a:r>
            <a:r>
              <a:rPr lang="en-US" sz="2000" dirty="0">
                <a:latin typeface="Arial" panose="020B0604020202020204" pitchFamily="34" charset="0"/>
                <a:ea typeface="Calibri" panose="020F0502020204030204" pitchFamily="34" charset="0"/>
                <a:cs typeface="Arial" panose="020B0604020202020204" pitchFamily="34" charset="0"/>
              </a:rPr>
              <a:t>login (Phase </a:t>
            </a:r>
            <a:r>
              <a:rPr lang="en-US" sz="2000" dirty="0" smtClean="0">
                <a:latin typeface="Arial" panose="020B0604020202020204" pitchFamily="34" charset="0"/>
                <a:ea typeface="Calibri" panose="020F0502020204030204" pitchFamily="34" charset="0"/>
                <a:cs typeface="Arial" panose="020B0604020202020204" pitchFamily="34" charset="0"/>
              </a:rPr>
              <a:t>2)</a:t>
            </a:r>
          </a:p>
          <a:p>
            <a:pPr marL="28575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Forgot Password</a:t>
            </a:r>
          </a:p>
          <a:p>
            <a:pPr marL="28575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MySQL Database</a:t>
            </a:r>
          </a:p>
          <a:p>
            <a:pPr marL="914400" marR="0" algn="just">
              <a:lnSpc>
                <a:spcPct val="107000"/>
              </a:lnSpc>
              <a:spcBef>
                <a:spcPts val="0"/>
              </a:spcBef>
              <a:spcAft>
                <a:spcPts val="800"/>
              </a:spcAft>
            </a:pPr>
            <a:r>
              <a:rPr lang="en-US" sz="2000" dirty="0" smtClean="0">
                <a:latin typeface="Arial" panose="020B0604020202020204" pitchFamily="34" charset="0"/>
                <a:ea typeface="Calibri" panose="020F0502020204030204" pitchFamily="34" charset="0"/>
                <a:cs typeface="Arial" panose="020B0604020202020204" pitchFamily="34" charset="0"/>
              </a:rPr>
              <a:t> </a:t>
            </a:r>
          </a:p>
        </p:txBody>
      </p:sp>
      <p:sp>
        <p:nvSpPr>
          <p:cNvPr id="7" name="Rectangle 6"/>
          <p:cNvSpPr/>
          <p:nvPr/>
        </p:nvSpPr>
        <p:spPr>
          <a:xfrm>
            <a:off x="587830" y="4452191"/>
            <a:ext cx="3187337" cy="1717393"/>
          </a:xfrm>
          <a:prstGeom prst="rect">
            <a:avLst/>
          </a:prstGeom>
        </p:spPr>
        <p:txBody>
          <a:bodyPr wrap="square">
            <a:spAutoFit/>
          </a:bodyPr>
          <a:lstStyle/>
          <a:p>
            <a:pPr lvl="0" algn="just">
              <a:lnSpc>
                <a:spcPct val="107000"/>
              </a:lnSpc>
              <a:spcAft>
                <a:spcPts val="800"/>
              </a:spcAft>
            </a:pPr>
            <a:r>
              <a:rPr lang="en-US" sz="2000"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(b) Profile </a:t>
            </a:r>
            <a:r>
              <a:rPr lang="en-US" sz="20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Management:</a:t>
            </a:r>
            <a:endParaRPr lang="en-US"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107000"/>
              </a:lnSpc>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DB plan design </a:t>
            </a:r>
            <a:endParaRPr lang="en-US"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107000"/>
              </a:lnSpc>
              <a:spcAft>
                <a:spcPts val="800"/>
              </a:spcAft>
              <a:buFont typeface="Arial" panose="020B0604020202020204" pitchFamily="34" charset="0"/>
              <a:buChar char="•"/>
            </a:pPr>
            <a:r>
              <a:rPr lang="en-US" sz="2000" dirty="0" smtClean="0">
                <a:latin typeface="Arial" panose="020B0604020202020204" pitchFamily="34" charset="0"/>
                <a:ea typeface="Calibri" panose="020F0502020204030204" pitchFamily="34" charset="0"/>
                <a:cs typeface="Arial" panose="020B0604020202020204" pitchFamily="34" charset="0"/>
              </a:rPr>
              <a:t>Peoples </a:t>
            </a:r>
            <a:r>
              <a:rPr lang="en-US" sz="2000" dirty="0">
                <a:latin typeface="Arial" panose="020B0604020202020204" pitchFamily="34" charset="0"/>
                <a:ea typeface="Calibri" panose="020F0502020204030204" pitchFamily="34" charset="0"/>
                <a:cs typeface="Arial" panose="020B0604020202020204" pitchFamily="34" charset="0"/>
              </a:rPr>
              <a:t>Profile</a:t>
            </a:r>
            <a:endParaRPr lang="en-US"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107000"/>
              </a:lnSpc>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 Company </a:t>
            </a:r>
            <a:r>
              <a:rPr lang="en-US" sz="2000" dirty="0" smtClean="0">
                <a:latin typeface="Arial" panose="020B0604020202020204" pitchFamily="34" charset="0"/>
                <a:ea typeface="Calibri" panose="020F0502020204030204" pitchFamily="34" charset="0"/>
                <a:cs typeface="Arial" panose="020B0604020202020204" pitchFamily="34" charset="0"/>
              </a:rPr>
              <a:t>Profile</a:t>
            </a: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7630386" y="1594287"/>
            <a:ext cx="4082642" cy="1285480"/>
          </a:xfrm>
          <a:prstGeom prst="rect">
            <a:avLst/>
          </a:prstGeom>
        </p:spPr>
        <p:txBody>
          <a:bodyPr wrap="square">
            <a:spAutoFit/>
          </a:bodyPr>
          <a:lstStyle/>
          <a:p>
            <a:pPr lvl="0" algn="just">
              <a:lnSpc>
                <a:spcPct val="107000"/>
              </a:lnSpc>
              <a:spcAft>
                <a:spcPts val="800"/>
              </a:spcAft>
            </a:pPr>
            <a:r>
              <a:rPr lang="en-US" sz="2000"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(c) Searching </a:t>
            </a:r>
            <a:r>
              <a:rPr lang="en-US" sz="20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Facilities:</a:t>
            </a:r>
          </a:p>
          <a:p>
            <a:pPr marL="285750" lvl="0" indent="-285750" algn="just">
              <a:lnSpc>
                <a:spcPct val="107000"/>
              </a:lnSpc>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smtClean="0">
                <a:latin typeface="Arial" panose="020B0604020202020204" pitchFamily="34" charset="0"/>
                <a:ea typeface="Calibri" panose="020F0502020204030204" pitchFamily="34" charset="0"/>
                <a:cs typeface="Arial" panose="020B0604020202020204" pitchFamily="34" charset="0"/>
              </a:rPr>
              <a:t>Service </a:t>
            </a:r>
            <a:r>
              <a:rPr lang="en-US" sz="2000" dirty="0">
                <a:latin typeface="Arial" panose="020B0604020202020204" pitchFamily="34" charset="0"/>
                <a:ea typeface="Calibri" panose="020F0502020204030204" pitchFamily="34" charset="0"/>
                <a:cs typeface="Arial" panose="020B0604020202020204" pitchFamily="34" charset="0"/>
              </a:rPr>
              <a:t>category based</a:t>
            </a:r>
          </a:p>
          <a:p>
            <a:pPr marL="285750" lvl="0" indent="-285750" algn="just">
              <a:lnSpc>
                <a:spcPct val="107000"/>
              </a:lnSpc>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Service </a:t>
            </a:r>
            <a:r>
              <a:rPr lang="en-US" sz="2000" dirty="0" smtClean="0">
                <a:latin typeface="Arial" panose="020B0604020202020204" pitchFamily="34" charset="0"/>
                <a:ea typeface="Calibri" panose="020F0502020204030204" pitchFamily="34" charset="0"/>
                <a:cs typeface="Arial" panose="020B0604020202020204" pitchFamily="34" charset="0"/>
              </a:rPr>
              <a:t>Price</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
        <p:nvSpPr>
          <p:cNvPr id="10" name="Title 9"/>
          <p:cNvSpPr>
            <a:spLocks noGrp="1"/>
          </p:cNvSpPr>
          <p:nvPr>
            <p:ph type="title"/>
          </p:nvPr>
        </p:nvSpPr>
        <p:spPr>
          <a:xfrm>
            <a:off x="2923967" y="173690"/>
            <a:ext cx="6467661" cy="1133654"/>
          </a:xfrm>
        </p:spPr>
        <p:txBody>
          <a:bodyPr/>
          <a:lstStyle/>
          <a:p>
            <a:r>
              <a:rPr lang="en-US" sz="3600" dirty="0">
                <a:latin typeface="Arial" panose="020B0604020202020204" pitchFamily="34" charset="0"/>
                <a:cs typeface="Arial" panose="020B0604020202020204" pitchFamily="34" charset="0"/>
              </a:rPr>
              <a:t>Back End Development</a:t>
            </a:r>
            <a:br>
              <a:rPr lang="en-US"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867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3877" y="1917221"/>
            <a:ext cx="11742032" cy="4647426"/>
          </a:xfrm>
          <a:prstGeom prst="rect">
            <a:avLst/>
          </a:prstGeom>
        </p:spPr>
        <p:txBody>
          <a:bodyPr wrap="square">
            <a:spAutoFit/>
          </a:bodyPr>
          <a:lstStyle/>
          <a:p>
            <a:pPr algn="just">
              <a:lnSpc>
                <a:spcPct val="200000"/>
              </a:lnSpc>
              <a:spcAft>
                <a:spcPts val="800"/>
              </a:spcAft>
            </a:pPr>
            <a:r>
              <a:rPr lang="en-US" sz="16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PHP and Database Interaction: </a:t>
            </a:r>
            <a:endParaRPr lang="en-US" sz="14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spcAft>
                <a:spcPts val="800"/>
              </a:spcAft>
              <a:buFont typeface="Arial" panose="020B0604020202020204" pitchFamily="34" charset="0"/>
              <a:buChar char="•"/>
            </a:pPr>
            <a:r>
              <a:rPr lang="en-US" sz="1600" dirty="0" smtClean="0">
                <a:latin typeface="Arial" panose="020B0604020202020204" pitchFamily="34" charset="0"/>
                <a:ea typeface="Calibri" panose="020F0502020204030204" pitchFamily="34" charset="0"/>
                <a:cs typeface="Arial" panose="020B0604020202020204" pitchFamily="34" charset="0"/>
              </a:rPr>
              <a:t>For </a:t>
            </a:r>
            <a:r>
              <a:rPr lang="en-US" sz="1600" dirty="0">
                <a:latin typeface="Arial" panose="020B0604020202020204" pitchFamily="34" charset="0"/>
                <a:ea typeface="Calibri" panose="020F0502020204030204" pitchFamily="34" charset="0"/>
                <a:cs typeface="Arial" panose="020B0604020202020204" pitchFamily="34" charset="0"/>
              </a:rPr>
              <a:t>creating database we </a:t>
            </a:r>
            <a:r>
              <a:rPr lang="en-US" sz="1600" dirty="0" smtClean="0">
                <a:latin typeface="Arial" panose="020B0604020202020204" pitchFamily="34" charset="0"/>
                <a:ea typeface="Calibri" panose="020F0502020204030204" pitchFamily="34" charset="0"/>
                <a:cs typeface="Arial" panose="020B0604020202020204" pitchFamily="34" charset="0"/>
              </a:rPr>
              <a:t>will use </a:t>
            </a:r>
            <a:r>
              <a:rPr lang="en-US" sz="1600" dirty="0">
                <a:latin typeface="Arial" panose="020B0604020202020204" pitchFamily="34" charset="0"/>
                <a:ea typeface="Calibri" panose="020F0502020204030204" pitchFamily="34" charset="0"/>
                <a:cs typeface="Arial" panose="020B0604020202020204" pitchFamily="34" charset="0"/>
              </a:rPr>
              <a:t>XAMPP. </a:t>
            </a:r>
            <a:endParaRPr lang="en-US" sz="1600"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spcAft>
                <a:spcPts val="800"/>
              </a:spcAft>
              <a:buFont typeface="Arial" panose="020B0604020202020204" pitchFamily="34" charset="0"/>
              <a:buChar char="•"/>
            </a:pPr>
            <a:r>
              <a:rPr lang="en-US" sz="1600" dirty="0" smtClean="0">
                <a:latin typeface="Arial" panose="020B0604020202020204" pitchFamily="34" charset="0"/>
                <a:ea typeface="Calibri" panose="020F0502020204030204" pitchFamily="34" charset="0"/>
                <a:cs typeface="Arial" panose="020B0604020202020204" pitchFamily="34" charset="0"/>
              </a:rPr>
              <a:t>We will create </a:t>
            </a:r>
            <a:r>
              <a:rPr lang="en-US" sz="1600" dirty="0">
                <a:latin typeface="Arial" panose="020B0604020202020204" pitchFamily="34" charset="0"/>
                <a:ea typeface="Calibri" panose="020F0502020204030204" pitchFamily="34" charset="0"/>
                <a:cs typeface="Arial" panose="020B0604020202020204" pitchFamily="34" charset="0"/>
              </a:rPr>
              <a:t>a </a:t>
            </a:r>
            <a:r>
              <a:rPr lang="en-US" sz="1600" dirty="0" smtClean="0">
                <a:latin typeface="Arial" panose="020B0604020202020204" pitchFamily="34" charset="0"/>
                <a:ea typeface="Calibri" panose="020F0502020204030204" pitchFamily="34" charset="0"/>
                <a:cs typeface="Arial" panose="020B0604020202020204" pitchFamily="34" charset="0"/>
              </a:rPr>
              <a:t>database that will contain </a:t>
            </a:r>
            <a:r>
              <a:rPr lang="en-US" sz="1600" dirty="0">
                <a:latin typeface="Arial" panose="020B0604020202020204" pitchFamily="34" charset="0"/>
                <a:ea typeface="Calibri" panose="020F0502020204030204" pitchFamily="34" charset="0"/>
                <a:cs typeface="Arial" panose="020B0604020202020204" pitchFamily="34" charset="0"/>
              </a:rPr>
              <a:t>all the table and data for our website. </a:t>
            </a:r>
            <a:endParaRPr lang="en-US" sz="1600"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spcAft>
                <a:spcPts val="800"/>
              </a:spcAft>
              <a:buFont typeface="Arial" panose="020B0604020202020204" pitchFamily="34" charset="0"/>
              <a:buChar char="•"/>
            </a:pPr>
            <a:r>
              <a:rPr lang="en-US" sz="1600" dirty="0" smtClean="0">
                <a:latin typeface="Arial" panose="020B0604020202020204" pitchFamily="34" charset="0"/>
                <a:ea typeface="Calibri" panose="020F0502020204030204" pitchFamily="34" charset="0"/>
                <a:cs typeface="Arial" panose="020B0604020202020204" pitchFamily="34" charset="0"/>
              </a:rPr>
              <a:t>We will link the database tables </a:t>
            </a:r>
            <a:r>
              <a:rPr lang="en-US" sz="1600" dirty="0">
                <a:latin typeface="Arial" panose="020B0604020202020204" pitchFamily="34" charset="0"/>
                <a:ea typeface="Calibri" panose="020F0502020204030204" pitchFamily="34" charset="0"/>
                <a:cs typeface="Arial" panose="020B0604020202020204" pitchFamily="34" charset="0"/>
              </a:rPr>
              <a:t>by PHP files to our website’s pages by connection code created by PHP. </a:t>
            </a:r>
            <a:endParaRPr lang="en-US" sz="1600"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spcAft>
                <a:spcPts val="800"/>
              </a:spcAft>
              <a:buFont typeface="Arial" panose="020B0604020202020204" pitchFamily="34" charset="0"/>
              <a:buChar char="•"/>
            </a:pPr>
            <a:r>
              <a:rPr lang="en-US" sz="1600" dirty="0" smtClean="0">
                <a:latin typeface="Arial" panose="020B0604020202020204" pitchFamily="34" charset="0"/>
                <a:ea typeface="Calibri" panose="020F0502020204030204" pitchFamily="34" charset="0"/>
                <a:cs typeface="Arial" panose="020B0604020202020204" pitchFamily="34" charset="0"/>
              </a:rPr>
              <a:t>So </a:t>
            </a:r>
            <a:r>
              <a:rPr lang="en-US" sz="1600" dirty="0">
                <a:latin typeface="Arial" panose="020B0604020202020204" pitchFamily="34" charset="0"/>
                <a:ea typeface="Calibri" panose="020F0502020204030204" pitchFamily="34" charset="0"/>
                <a:cs typeface="Arial" panose="020B0604020202020204" pitchFamily="34" charset="0"/>
              </a:rPr>
              <a:t>that </a:t>
            </a:r>
            <a:r>
              <a:rPr lang="en-US" sz="1600" dirty="0" smtClean="0">
                <a:latin typeface="Arial" panose="020B0604020202020204" pitchFamily="34" charset="0"/>
                <a:ea typeface="Calibri" panose="020F0502020204030204" pitchFamily="34" charset="0"/>
                <a:cs typeface="Arial" panose="020B0604020202020204" pitchFamily="34" charset="0"/>
              </a:rPr>
              <a:t>service data and related images </a:t>
            </a:r>
            <a:r>
              <a:rPr lang="en-US" sz="1600" dirty="0">
                <a:latin typeface="Arial" panose="020B0604020202020204" pitchFamily="34" charset="0"/>
                <a:ea typeface="Calibri" panose="020F0502020204030204" pitchFamily="34" charset="0"/>
                <a:cs typeface="Arial" panose="020B0604020202020204" pitchFamily="34" charset="0"/>
              </a:rPr>
              <a:t>can be retrieve. </a:t>
            </a:r>
            <a:endParaRPr lang="en-US" sz="1600"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spcAft>
                <a:spcPts val="800"/>
              </a:spcAft>
              <a:buFont typeface="Arial" panose="020B0604020202020204" pitchFamily="34" charset="0"/>
              <a:buChar char="•"/>
            </a:pPr>
            <a:r>
              <a:rPr lang="en-US" sz="1600" dirty="0" smtClean="0">
                <a:latin typeface="Arial" panose="020B0604020202020204" pitchFamily="34" charset="0"/>
                <a:ea typeface="Calibri" panose="020F0502020204030204" pitchFamily="34" charset="0"/>
                <a:cs typeface="Arial" panose="020B0604020202020204" pitchFamily="34" charset="0"/>
              </a:rPr>
              <a:t>We </a:t>
            </a:r>
            <a:r>
              <a:rPr lang="en-US" sz="1600" dirty="0">
                <a:latin typeface="Arial" panose="020B0604020202020204" pitchFamily="34" charset="0"/>
                <a:ea typeface="Calibri" panose="020F0502020204030204" pitchFamily="34" charset="0"/>
                <a:cs typeface="Arial" panose="020B0604020202020204" pitchFamily="34" charset="0"/>
              </a:rPr>
              <a:t>also </a:t>
            </a:r>
            <a:r>
              <a:rPr lang="en-US" sz="1600" dirty="0" smtClean="0">
                <a:latin typeface="Arial" panose="020B0604020202020204" pitchFamily="34" charset="0"/>
                <a:ea typeface="Calibri" panose="020F0502020204030204" pitchFamily="34" charset="0"/>
                <a:cs typeface="Arial" panose="020B0604020202020204" pitchFamily="34" charset="0"/>
              </a:rPr>
              <a:t>will make </a:t>
            </a:r>
            <a:r>
              <a:rPr lang="en-US" sz="1600" dirty="0">
                <a:latin typeface="Arial" panose="020B0604020202020204" pitchFamily="34" charset="0"/>
                <a:ea typeface="Calibri" panose="020F0502020204030204" pitchFamily="34" charset="0"/>
                <a:cs typeface="Arial" panose="020B0604020202020204" pitchFamily="34" charset="0"/>
              </a:rPr>
              <a:t>PHP codes to insert data into database respective tables. </a:t>
            </a:r>
            <a:endParaRPr lang="en-US" sz="1600"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spcAft>
                <a:spcPts val="800"/>
              </a:spcAft>
              <a:buFont typeface="Arial" panose="020B0604020202020204" pitchFamily="34" charset="0"/>
              <a:buChar char="•"/>
            </a:pPr>
            <a:r>
              <a:rPr lang="en-US" sz="1600" dirty="0" smtClean="0">
                <a:latin typeface="Arial" panose="020B0604020202020204" pitchFamily="34" charset="0"/>
                <a:ea typeface="Calibri" panose="020F0502020204030204" pitchFamily="34" charset="0"/>
                <a:cs typeface="Arial" panose="020B0604020202020204" pitchFamily="34" charset="0"/>
              </a:rPr>
              <a:t>In </a:t>
            </a:r>
            <a:r>
              <a:rPr lang="en-US" sz="1600" dirty="0">
                <a:latin typeface="Arial" panose="020B0604020202020204" pitchFamily="34" charset="0"/>
                <a:ea typeface="Calibri" panose="020F0502020204030204" pitchFamily="34" charset="0"/>
                <a:cs typeface="Arial" panose="020B0604020202020204" pitchFamily="34" charset="0"/>
              </a:rPr>
              <a:t>our login page if an existing user try to login, </a:t>
            </a:r>
            <a:r>
              <a:rPr lang="en-US" sz="1600" dirty="0" smtClean="0">
                <a:latin typeface="Arial" panose="020B0604020202020204" pitchFamily="34" charset="0"/>
                <a:ea typeface="Calibri" panose="020F0502020204030204" pitchFamily="34" charset="0"/>
                <a:cs typeface="Arial" panose="020B0604020202020204" pitchFamily="34" charset="0"/>
              </a:rPr>
              <a:t>then the </a:t>
            </a:r>
            <a:r>
              <a:rPr lang="en-US" sz="1600" dirty="0">
                <a:latin typeface="Arial" panose="020B0604020202020204" pitchFamily="34" charset="0"/>
                <a:ea typeface="Calibri" panose="020F0502020204030204" pitchFamily="34" charset="0"/>
                <a:cs typeface="Arial" panose="020B0604020202020204" pitchFamily="34" charset="0"/>
              </a:rPr>
              <a:t>PHP query that we made and connected with database will check the validity of the username and password and if </a:t>
            </a:r>
            <a:r>
              <a:rPr lang="en-US" sz="1600" dirty="0" smtClean="0">
                <a:latin typeface="Arial" panose="020B0604020202020204" pitchFamily="34" charset="0"/>
                <a:ea typeface="Calibri" panose="020F0502020204030204" pitchFamily="34" charset="0"/>
                <a:cs typeface="Arial" panose="020B0604020202020204" pitchFamily="34" charset="0"/>
              </a:rPr>
              <a:t>given information is right then user </a:t>
            </a:r>
            <a:r>
              <a:rPr lang="en-US" sz="1600" dirty="0">
                <a:latin typeface="Arial" panose="020B0604020202020204" pitchFamily="34" charset="0"/>
                <a:ea typeface="Calibri" panose="020F0502020204030204" pitchFamily="34" charset="0"/>
                <a:cs typeface="Arial" panose="020B0604020202020204" pitchFamily="34" charset="0"/>
              </a:rPr>
              <a:t>will able to login.</a:t>
            </a:r>
            <a:endParaRPr lang="en-US"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Rectangle 6"/>
          <p:cNvSpPr/>
          <p:nvPr/>
        </p:nvSpPr>
        <p:spPr>
          <a:xfrm>
            <a:off x="3436182" y="132117"/>
            <a:ext cx="4698722" cy="892552"/>
          </a:xfrm>
          <a:prstGeom prst="rect">
            <a:avLst/>
          </a:prstGeom>
        </p:spPr>
        <p:txBody>
          <a:bodyPr wrap="none">
            <a:spAutoFit/>
          </a:bodyPr>
          <a:lstStyle/>
          <a:p>
            <a:r>
              <a:rPr lang="en-US" sz="3600" dirty="0">
                <a:solidFill>
                  <a:srgbClr val="EBEBEB"/>
                </a:solidFill>
                <a:latin typeface="Arial" panose="020B0604020202020204" pitchFamily="34" charset="0"/>
                <a:cs typeface="Arial" panose="020B0604020202020204" pitchFamily="34" charset="0"/>
              </a:rPr>
              <a:t>Development Process</a:t>
            </a:r>
            <a:r>
              <a:rPr lang="en-US" sz="3600" dirty="0"/>
              <a:t/>
            </a:r>
            <a:br>
              <a:rPr lang="en-US" sz="3600" dirty="0"/>
            </a:br>
            <a:endParaRPr lang="en-US" sz="1400" dirty="0"/>
          </a:p>
        </p:txBody>
      </p:sp>
      <p:sp>
        <p:nvSpPr>
          <p:cNvPr id="8" name="Rectangle 7"/>
          <p:cNvSpPr/>
          <p:nvPr/>
        </p:nvSpPr>
        <p:spPr>
          <a:xfrm>
            <a:off x="218455" y="1024669"/>
            <a:ext cx="11677454" cy="1302921"/>
          </a:xfrm>
          <a:prstGeom prst="rect">
            <a:avLst/>
          </a:prstGeom>
        </p:spPr>
        <p:txBody>
          <a:bodyPr wrap="square">
            <a:spAutoFit/>
          </a:bodyPr>
          <a:lstStyle/>
          <a:p>
            <a:pPr algn="just">
              <a:lnSpc>
                <a:spcPct val="200000"/>
              </a:lnSpc>
              <a:spcAft>
                <a:spcPts val="800"/>
              </a:spcAft>
            </a:pPr>
            <a:r>
              <a:rPr lang="en-US"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Vrinda"/>
              </a:rPr>
              <a:t>User Interface </a:t>
            </a:r>
            <a:r>
              <a:rPr lang="en-US"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Vrinda"/>
              </a:rPr>
              <a:t>Design:</a:t>
            </a:r>
            <a:r>
              <a:rPr lang="en-US"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Vrinda"/>
              </a:rPr>
              <a:t>  </a:t>
            </a:r>
            <a:r>
              <a:rPr lang="en-US" dirty="0" smtClean="0">
                <a:latin typeface="Arial" panose="020B0604020202020204" pitchFamily="34" charset="0"/>
                <a:ea typeface="Calibri" panose="020F0502020204030204" pitchFamily="34" charset="0"/>
              </a:rPr>
              <a:t>For </a:t>
            </a:r>
            <a:r>
              <a:rPr lang="en-US" dirty="0">
                <a:latin typeface="Arial" panose="020B0604020202020204" pitchFamily="34" charset="0"/>
                <a:ea typeface="Calibri" panose="020F0502020204030204" pitchFamily="34" charset="0"/>
              </a:rPr>
              <a:t>front-end development we </a:t>
            </a:r>
            <a:r>
              <a:rPr lang="en-US" dirty="0" smtClean="0">
                <a:latin typeface="Arial" panose="020B0604020202020204" pitchFamily="34" charset="0"/>
                <a:ea typeface="Calibri" panose="020F0502020204030204" pitchFamily="34" charset="0"/>
              </a:rPr>
              <a:t>will use </a:t>
            </a:r>
            <a:r>
              <a:rPr lang="en-US" dirty="0">
                <a:latin typeface="Arial" panose="020B0604020202020204" pitchFamily="34" charset="0"/>
                <a:ea typeface="Calibri" panose="020F0502020204030204" pitchFamily="34" charset="0"/>
              </a:rPr>
              <a:t>HTML5, CSS3, JavaScript and Bootstrap.</a:t>
            </a:r>
            <a:endParaRPr lang="en-US" dirty="0"/>
          </a:p>
          <a:p>
            <a:pPr algn="just">
              <a:lnSpc>
                <a:spcPct val="200000"/>
              </a:lnSpc>
              <a:spcAft>
                <a:spcPts val="800"/>
              </a:spcAft>
            </a:pPr>
            <a:r>
              <a:rPr lang="en-US" b="1" u="sng" dirty="0" smtClean="0">
                <a:latin typeface="Arial" panose="020B0604020202020204" pitchFamily="34" charset="0"/>
                <a:ea typeface="Calibri" panose="020F0502020204030204" pitchFamily="34" charset="0"/>
                <a:cs typeface="Vrinda"/>
              </a:rPr>
              <a:t>   </a:t>
            </a:r>
            <a:endParaRPr lang="en-US" sz="16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3953233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50" y="990473"/>
            <a:ext cx="11463156" cy="5575790"/>
          </a:xfrm>
        </p:spPr>
        <p:txBody>
          <a:bodyPr>
            <a:normAutofit fontScale="92500" lnSpcReduction="10000"/>
          </a:bodyPr>
          <a:lstStyle/>
          <a:p>
            <a:pPr algn="just">
              <a:lnSpc>
                <a:spcPct val="150000"/>
              </a:lnSpc>
            </a:pPr>
            <a:r>
              <a:rPr lang="en-US" u="sng"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rPr>
              <a:t>Cookies:</a:t>
            </a:r>
          </a:p>
          <a:p>
            <a:pPr marL="0" indent="0" algn="just">
              <a:lnSpc>
                <a:spcPct val="150000"/>
              </a:lnSpc>
              <a:buNone/>
            </a:pPr>
            <a:r>
              <a:rPr lang="en-US" dirty="0" smtClean="0">
                <a:latin typeface="Arial" panose="020B0604020202020204" pitchFamily="34" charset="0"/>
                <a:ea typeface="Calibri" panose="020F0502020204030204" pitchFamily="34" charset="0"/>
              </a:rPr>
              <a:t>Cookies </a:t>
            </a:r>
            <a:r>
              <a:rPr lang="en-US" dirty="0">
                <a:latin typeface="Arial" panose="020B0604020202020204" pitchFamily="34" charset="0"/>
                <a:ea typeface="Calibri" panose="020F0502020204030204" pitchFamily="34" charset="0"/>
              </a:rPr>
              <a:t>are text files stored on the client computer and they are kept of use tracking </a:t>
            </a:r>
            <a:r>
              <a:rPr lang="en-US" dirty="0" smtClean="0">
                <a:latin typeface="Arial" panose="020B0604020202020204" pitchFamily="34" charset="0"/>
                <a:ea typeface="Calibri" panose="020F0502020204030204" pitchFamily="34" charset="0"/>
              </a:rPr>
              <a:t>purpose for better user experience. </a:t>
            </a:r>
            <a:r>
              <a:rPr lang="en-US" dirty="0">
                <a:latin typeface="Arial" panose="020B0604020202020204" pitchFamily="34" charset="0"/>
                <a:ea typeface="Calibri" panose="020F0502020204030204" pitchFamily="34" charset="0"/>
              </a:rPr>
              <a:t>PHP transparently supports HTTP cookies. Server script sends a set of cookies to the browser.  Browser stores this information on local machine for future use. When next time browser sends any request to web server then it sends those cookies information to the server and server uses that information to identify the user. PHP provided </a:t>
            </a:r>
            <a:r>
              <a:rPr lang="en-US" dirty="0" err="1">
                <a:latin typeface="Arial" panose="020B0604020202020204" pitchFamily="34" charset="0"/>
                <a:ea typeface="Calibri" panose="020F0502020204030204" pitchFamily="34" charset="0"/>
              </a:rPr>
              <a:t>setcookie</a:t>
            </a:r>
            <a:r>
              <a:rPr lang="en-US" dirty="0">
                <a:latin typeface="Arial" panose="020B0604020202020204" pitchFamily="34" charset="0"/>
                <a:ea typeface="Calibri" panose="020F0502020204030204" pitchFamily="34" charset="0"/>
              </a:rPr>
              <a:t>() function to set a cookie. This function requires up to six arguments and should be called before html tag. For each cookie this function has to be called separately</a:t>
            </a:r>
            <a:r>
              <a:rPr lang="en-US" dirty="0" smtClean="0">
                <a:latin typeface="Arial" panose="020B0604020202020204" pitchFamily="34" charset="0"/>
                <a:ea typeface="Calibri" panose="020F0502020204030204" pitchFamily="34" charset="0"/>
              </a:rPr>
              <a:t>. We will use cookies in our website.</a:t>
            </a:r>
          </a:p>
          <a:p>
            <a:pPr algn="just">
              <a:lnSpc>
                <a:spcPct val="150000"/>
              </a:lnSpc>
            </a:pPr>
            <a:r>
              <a:rPr lang="en-US"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Session:</a:t>
            </a:r>
            <a:endParaRPr lang="en-US"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0" indent="0" algn="just">
              <a:lnSpc>
                <a:spcPct val="150000"/>
              </a:lnSpc>
              <a:buNone/>
            </a:pPr>
            <a:r>
              <a:rPr lang="en-US" dirty="0">
                <a:latin typeface="Arial" panose="020B0604020202020204" pitchFamily="34" charset="0"/>
                <a:cs typeface="Arial" panose="020B0604020202020204" pitchFamily="34" charset="0"/>
              </a:rPr>
              <a:t>We </a:t>
            </a:r>
            <a:r>
              <a:rPr lang="en-US" dirty="0" smtClean="0">
                <a:latin typeface="Arial" panose="020B0604020202020204" pitchFamily="34" charset="0"/>
                <a:cs typeface="Arial" panose="020B0604020202020204" pitchFamily="34" charset="0"/>
              </a:rPr>
              <a:t>will use </a:t>
            </a:r>
            <a:r>
              <a:rPr lang="en-US" dirty="0">
                <a:latin typeface="Arial" panose="020B0604020202020204" pitchFamily="34" charset="0"/>
                <a:cs typeface="Arial" panose="020B0604020202020204" pitchFamily="34" charset="0"/>
              </a:rPr>
              <a:t>PHP session to store login info of users. We </a:t>
            </a:r>
            <a:r>
              <a:rPr lang="en-US" dirty="0" smtClean="0">
                <a:latin typeface="Arial" panose="020B0604020202020204" pitchFamily="34" charset="0"/>
                <a:cs typeface="Arial" panose="020B0604020202020204" pitchFamily="34" charset="0"/>
              </a:rPr>
              <a:t>will start </a:t>
            </a:r>
            <a:r>
              <a:rPr lang="en-US" dirty="0">
                <a:latin typeface="Arial" panose="020B0604020202020204" pitchFamily="34" charset="0"/>
                <a:cs typeface="Arial" panose="020B0604020202020204" pitchFamily="34" charset="0"/>
              </a:rPr>
              <a:t>a session with the </a:t>
            </a:r>
            <a:r>
              <a:rPr lang="en-US" dirty="0" err="1">
                <a:latin typeface="Arial" panose="020B0604020202020204" pitchFamily="34" charset="0"/>
                <a:cs typeface="Arial" panose="020B0604020202020204" pitchFamily="34" charset="0"/>
              </a:rPr>
              <a:t>session_start</a:t>
            </a:r>
            <a:r>
              <a:rPr lang="en-US" dirty="0">
                <a:latin typeface="Arial" panose="020B0604020202020204" pitchFamily="34" charset="0"/>
                <a:cs typeface="Arial" panose="020B0604020202020204" pitchFamily="34" charset="0"/>
              </a:rPr>
              <a:t>() function. Session variables are set with the PHP global variable: $_SESSION. To remove all global session variables and destroy the session, we </a:t>
            </a:r>
            <a:r>
              <a:rPr lang="en-US" dirty="0" smtClean="0">
                <a:latin typeface="Arial" panose="020B0604020202020204" pitchFamily="34" charset="0"/>
                <a:cs typeface="Arial" panose="020B0604020202020204" pitchFamily="34" charset="0"/>
              </a:rPr>
              <a:t>will use </a:t>
            </a:r>
            <a:r>
              <a:rPr lang="en-US" dirty="0" err="1">
                <a:latin typeface="Arial" panose="020B0604020202020204" pitchFamily="34" charset="0"/>
                <a:cs typeface="Arial" panose="020B0604020202020204" pitchFamily="34" charset="0"/>
              </a:rPr>
              <a:t>session_destroy</a:t>
            </a:r>
            <a:r>
              <a:rPr lang="en-US" dirty="0">
                <a:latin typeface="Arial" panose="020B0604020202020204" pitchFamily="34" charset="0"/>
                <a:cs typeface="Arial" panose="020B0604020202020204" pitchFamily="34" charset="0"/>
              </a:rPr>
              <a:t>(). </a:t>
            </a:r>
          </a:p>
          <a:p>
            <a:pPr marL="0" indent="0" algn="just">
              <a:lnSpc>
                <a:spcPct val="150000"/>
              </a:lnSpc>
              <a:buNone/>
            </a:pPr>
            <a:endParaRPr lang="en-US" dirty="0" smtClean="0">
              <a:latin typeface="Arial" panose="020B0604020202020204" pitchFamily="34" charset="0"/>
              <a:ea typeface="Calibri" panose="020F0502020204030204" pitchFamily="34" charset="0"/>
            </a:endParaRPr>
          </a:p>
          <a:p>
            <a:pPr marL="0" indent="0" algn="just">
              <a:buNone/>
            </a:pPr>
            <a:endParaRPr lang="en-US" dirty="0"/>
          </a:p>
        </p:txBody>
      </p:sp>
      <p:sp>
        <p:nvSpPr>
          <p:cNvPr id="4" name="Rectangle 3"/>
          <p:cNvSpPr/>
          <p:nvPr/>
        </p:nvSpPr>
        <p:spPr>
          <a:xfrm>
            <a:off x="3253302" y="97921"/>
            <a:ext cx="4698722" cy="892552"/>
          </a:xfrm>
          <a:prstGeom prst="rect">
            <a:avLst/>
          </a:prstGeom>
        </p:spPr>
        <p:txBody>
          <a:bodyPr wrap="none">
            <a:spAutoFit/>
          </a:bodyPr>
          <a:lstStyle/>
          <a:p>
            <a:r>
              <a:rPr lang="en-US" sz="3600" dirty="0">
                <a:solidFill>
                  <a:srgbClr val="EBEBEB"/>
                </a:solidFill>
                <a:latin typeface="Arial" panose="020B0604020202020204" pitchFamily="34" charset="0"/>
                <a:cs typeface="Arial" panose="020B0604020202020204" pitchFamily="34" charset="0"/>
              </a:rPr>
              <a:t>Development Process</a:t>
            </a:r>
            <a:r>
              <a:rPr lang="en-US" sz="3600" dirty="0"/>
              <a:t/>
            </a:r>
            <a:br>
              <a:rPr lang="en-US" sz="3600" dirty="0"/>
            </a:br>
            <a:endParaRPr lang="en-US" sz="1400" dirty="0"/>
          </a:p>
        </p:txBody>
      </p:sp>
    </p:spTree>
    <p:extLst>
      <p:ext uri="{BB962C8B-B14F-4D97-AF65-F5344CB8AC3E}">
        <p14:creationId xmlns:p14="http://schemas.microsoft.com/office/powerpoint/2010/main" val="2257326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95" y="235004"/>
            <a:ext cx="5798232" cy="679396"/>
          </a:xfrm>
        </p:spPr>
        <p:txBody>
          <a:bodyPr/>
          <a:lstStyle/>
          <a:p>
            <a:r>
              <a:rPr lang="en-US" dirty="0">
                <a:solidFill>
                  <a:srgbClr val="EBEBEB"/>
                </a:solidFill>
                <a:latin typeface="Arial" panose="020B0604020202020204" pitchFamily="34" charset="0"/>
                <a:cs typeface="Arial" panose="020B0604020202020204" pitchFamily="34" charset="0"/>
              </a:rPr>
              <a:t>Development Process</a:t>
            </a:r>
            <a:r>
              <a:rPr lang="en-US" dirty="0"/>
              <a:t/>
            </a:r>
            <a:br>
              <a:rPr lang="en-US" dirty="0"/>
            </a:br>
            <a:endParaRPr lang="en-US" dirty="0"/>
          </a:p>
        </p:txBody>
      </p:sp>
      <p:sp>
        <p:nvSpPr>
          <p:cNvPr id="4" name="Rectangle 3"/>
          <p:cNvSpPr/>
          <p:nvPr/>
        </p:nvSpPr>
        <p:spPr>
          <a:xfrm>
            <a:off x="200297" y="767424"/>
            <a:ext cx="11556274" cy="4503797"/>
          </a:xfrm>
          <a:prstGeom prst="rect">
            <a:avLst/>
          </a:prstGeom>
        </p:spPr>
        <p:txBody>
          <a:bodyPr wrap="square">
            <a:spAutoFit/>
          </a:bodyPr>
          <a:lstStyle/>
          <a:p>
            <a:pPr algn="just">
              <a:lnSpc>
                <a:spcPct val="200000"/>
              </a:lnSpc>
              <a:spcAft>
                <a:spcPts val="800"/>
              </a:spcAft>
            </a:pPr>
            <a:r>
              <a:rPr lang="en-US" sz="20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API Calls: </a:t>
            </a:r>
            <a:endParaRPr lang="en-US" sz="20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We </a:t>
            </a:r>
            <a:r>
              <a:rPr lang="en-US" sz="2000" dirty="0" smtClean="0">
                <a:latin typeface="Arial" panose="020B0604020202020204" pitchFamily="34" charset="0"/>
                <a:ea typeface="Calibri" panose="020F0502020204030204" pitchFamily="34" charset="0"/>
                <a:cs typeface="Arial" panose="020B0604020202020204" pitchFamily="34" charset="0"/>
              </a:rPr>
              <a:t>will make </a:t>
            </a:r>
            <a:r>
              <a:rPr lang="en-US" sz="2000" dirty="0">
                <a:latin typeface="Arial" panose="020B0604020202020204" pitchFamily="34" charset="0"/>
                <a:ea typeface="Calibri" panose="020F0502020204030204" pitchFamily="34" charset="0"/>
                <a:cs typeface="Arial" panose="020B0604020202020204" pitchFamily="34" charset="0"/>
              </a:rPr>
              <a:t>two API’s, one is google map and another </a:t>
            </a:r>
            <a:r>
              <a:rPr lang="en-US" sz="2000" dirty="0" smtClean="0">
                <a:latin typeface="Arial" panose="020B0604020202020204" pitchFamily="34" charset="0"/>
                <a:ea typeface="Calibri" panose="020F0502020204030204" pitchFamily="34" charset="0"/>
                <a:cs typeface="Arial" panose="020B0604020202020204" pitchFamily="34" charset="0"/>
              </a:rPr>
              <a:t>is money </a:t>
            </a:r>
            <a:r>
              <a:rPr lang="en-US" sz="2000" dirty="0">
                <a:latin typeface="Arial" panose="020B0604020202020204" pitchFamily="34" charset="0"/>
                <a:ea typeface="Calibri" panose="020F0502020204030204" pitchFamily="34" charset="0"/>
                <a:cs typeface="Arial" panose="020B0604020202020204" pitchFamily="34" charset="0"/>
              </a:rPr>
              <a:t>transfer. To build the map we </a:t>
            </a:r>
            <a:r>
              <a:rPr lang="en-US" sz="2000" dirty="0" smtClean="0">
                <a:latin typeface="Arial" panose="020B0604020202020204" pitchFamily="34" charset="0"/>
                <a:ea typeface="Calibri" panose="020F0502020204030204" pitchFamily="34" charset="0"/>
                <a:cs typeface="Arial" panose="020B0604020202020204" pitchFamily="34" charset="0"/>
              </a:rPr>
              <a:t>will use </a:t>
            </a:r>
            <a:r>
              <a:rPr lang="en-US" sz="2000" dirty="0">
                <a:latin typeface="Arial" panose="020B0604020202020204" pitchFamily="34" charset="0"/>
                <a:ea typeface="Calibri" panose="020F0502020204030204" pitchFamily="34" charset="0"/>
                <a:cs typeface="Arial" panose="020B0604020202020204" pitchFamily="34" charset="0"/>
              </a:rPr>
              <a:t>google my map option and that </a:t>
            </a:r>
            <a:r>
              <a:rPr lang="en-US" sz="2000" dirty="0" smtClean="0">
                <a:latin typeface="Arial" panose="020B0604020202020204" pitchFamily="34" charset="0"/>
                <a:ea typeface="Calibri" panose="020F0502020204030204" pitchFamily="34" charset="0"/>
                <a:cs typeface="Arial" panose="020B0604020202020204" pitchFamily="34" charset="0"/>
              </a:rPr>
              <a:t>will generate </a:t>
            </a:r>
            <a:r>
              <a:rPr lang="en-US" sz="2000" dirty="0">
                <a:latin typeface="Arial" panose="020B0604020202020204" pitchFamily="34" charset="0"/>
                <a:ea typeface="Calibri" panose="020F0502020204030204" pitchFamily="34" charset="0"/>
                <a:cs typeface="Arial" panose="020B0604020202020204" pitchFamily="34" charset="0"/>
              </a:rPr>
              <a:t>an </a:t>
            </a:r>
            <a:r>
              <a:rPr lang="en-US" sz="2000" dirty="0" smtClean="0">
                <a:latin typeface="Arial" panose="020B0604020202020204" pitchFamily="34" charset="0"/>
                <a:ea typeface="Calibri" panose="020F0502020204030204" pitchFamily="34" charset="0"/>
                <a:cs typeface="Arial" panose="020B0604020202020204" pitchFamily="34" charset="0"/>
              </a:rPr>
              <a:t>“</a:t>
            </a:r>
            <a:r>
              <a:rPr lang="en-US" sz="2000" dirty="0" err="1" smtClean="0">
                <a:latin typeface="Arial" panose="020B0604020202020204" pitchFamily="34" charset="0"/>
                <a:ea typeface="Calibri" panose="020F0502020204030204" pitchFamily="34" charset="0"/>
                <a:cs typeface="Arial" panose="020B0604020202020204" pitchFamily="34" charset="0"/>
              </a:rPr>
              <a:t>iframe</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tag and we </a:t>
            </a:r>
            <a:r>
              <a:rPr lang="en-US" sz="2000" dirty="0" smtClean="0">
                <a:latin typeface="Arial" panose="020B0604020202020204" pitchFamily="34" charset="0"/>
                <a:ea typeface="Calibri" panose="020F0502020204030204" pitchFamily="34" charset="0"/>
                <a:cs typeface="Arial" panose="020B0604020202020204" pitchFamily="34" charset="0"/>
              </a:rPr>
              <a:t>will use </a:t>
            </a:r>
            <a:r>
              <a:rPr lang="en-US" sz="2000" dirty="0">
                <a:latin typeface="Arial" panose="020B0604020202020204" pitchFamily="34" charset="0"/>
                <a:ea typeface="Calibri" panose="020F0502020204030204" pitchFamily="34" charset="0"/>
                <a:cs typeface="Arial" panose="020B0604020202020204" pitchFamily="34" charset="0"/>
              </a:rPr>
              <a:t>that to our site’s pages. For the money transaction from customer we </a:t>
            </a:r>
            <a:r>
              <a:rPr lang="en-US" sz="2000" dirty="0" smtClean="0">
                <a:latin typeface="Arial" panose="020B0604020202020204" pitchFamily="34" charset="0"/>
                <a:ea typeface="Calibri" panose="020F0502020204030204" pitchFamily="34" charset="0"/>
                <a:cs typeface="Arial" panose="020B0604020202020204" pitchFamily="34" charset="0"/>
              </a:rPr>
              <a:t>will use </a:t>
            </a:r>
            <a:r>
              <a:rPr lang="en-US" sz="2000" dirty="0">
                <a:latin typeface="Arial" panose="020B0604020202020204" pitchFamily="34" charset="0"/>
                <a:ea typeface="Calibri" panose="020F0502020204030204" pitchFamily="34" charset="0"/>
                <a:cs typeface="Arial" panose="020B0604020202020204" pitchFamily="34" charset="0"/>
              </a:rPr>
              <a:t>a proxy PayPal account and to do this we </a:t>
            </a:r>
            <a:r>
              <a:rPr lang="en-US" sz="2000" dirty="0" smtClean="0">
                <a:latin typeface="Arial" panose="020B0604020202020204" pitchFamily="34" charset="0"/>
                <a:ea typeface="Calibri" panose="020F0502020204030204" pitchFamily="34" charset="0"/>
                <a:cs typeface="Arial" panose="020B0604020202020204" pitchFamily="34" charset="0"/>
              </a:rPr>
              <a:t>will open </a:t>
            </a:r>
            <a:r>
              <a:rPr lang="en-US" sz="2000" dirty="0">
                <a:latin typeface="Arial" panose="020B0604020202020204" pitchFamily="34" charset="0"/>
                <a:ea typeface="Calibri" panose="020F0502020204030204" pitchFamily="34" charset="0"/>
                <a:cs typeface="Arial" panose="020B0604020202020204" pitchFamily="34" charset="0"/>
              </a:rPr>
              <a:t>an account and </a:t>
            </a:r>
            <a:r>
              <a:rPr lang="en-US" sz="2000" dirty="0" smtClean="0">
                <a:latin typeface="Arial" panose="020B0604020202020204" pitchFamily="34" charset="0"/>
                <a:ea typeface="Calibri" panose="020F0502020204030204" pitchFamily="34" charset="0"/>
                <a:cs typeface="Arial" panose="020B0604020202020204" pitchFamily="34" charset="0"/>
              </a:rPr>
              <a:t>make </a:t>
            </a:r>
            <a:r>
              <a:rPr lang="en-US" sz="2000" dirty="0">
                <a:latin typeface="Arial" panose="020B0604020202020204" pitchFamily="34" charset="0"/>
                <a:ea typeface="Calibri" panose="020F0502020204030204" pitchFamily="34" charset="0"/>
                <a:cs typeface="Arial" panose="020B0604020202020204" pitchFamily="34" charset="0"/>
              </a:rPr>
              <a:t>two proxy email one for personal and one for business. Then we </a:t>
            </a:r>
            <a:r>
              <a:rPr lang="en-US" sz="2000" dirty="0" smtClean="0">
                <a:latin typeface="Arial" panose="020B0604020202020204" pitchFamily="34" charset="0"/>
                <a:ea typeface="Calibri" panose="020F0502020204030204" pitchFamily="34" charset="0"/>
                <a:cs typeface="Arial" panose="020B0604020202020204" pitchFamily="34" charset="0"/>
              </a:rPr>
              <a:t>will add </a:t>
            </a:r>
            <a:r>
              <a:rPr lang="en-US" sz="2000" dirty="0">
                <a:latin typeface="Arial" panose="020B0604020202020204" pitchFamily="34" charset="0"/>
                <a:ea typeface="Calibri" panose="020F0502020204030204" pitchFamily="34" charset="0"/>
                <a:cs typeface="Arial" panose="020B0604020202020204" pitchFamily="34" charset="0"/>
              </a:rPr>
              <a:t>pay now button to cart page so that if customers are </a:t>
            </a:r>
            <a:r>
              <a:rPr lang="en-US" sz="2000" dirty="0" smtClean="0">
                <a:latin typeface="Arial" panose="020B0604020202020204" pitchFamily="34" charset="0"/>
                <a:ea typeface="Calibri" panose="020F0502020204030204" pitchFamily="34" charset="0"/>
                <a:cs typeface="Arial" panose="020B0604020202020204" pitchFamily="34" charset="0"/>
              </a:rPr>
              <a:t>finish order process then </a:t>
            </a:r>
            <a:r>
              <a:rPr lang="en-US" sz="2000" dirty="0">
                <a:latin typeface="Arial" panose="020B0604020202020204" pitchFamily="34" charset="0"/>
                <a:ea typeface="Calibri" panose="020F0502020204030204" pitchFamily="34" charset="0"/>
                <a:cs typeface="Arial" panose="020B0604020202020204" pitchFamily="34" charset="0"/>
              </a:rPr>
              <a:t>they can pay by their PayPal card.</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61108" y="5090625"/>
            <a:ext cx="11634652" cy="1426031"/>
          </a:xfrm>
          <a:prstGeom prst="rect">
            <a:avLst/>
          </a:prstGeom>
        </p:spPr>
        <p:txBody>
          <a:bodyPr wrap="square">
            <a:spAutoFit/>
          </a:bodyPr>
          <a:lstStyle/>
          <a:p>
            <a:pPr algn="just">
              <a:lnSpc>
                <a:spcPct val="200000"/>
              </a:lnSpc>
              <a:spcAft>
                <a:spcPts val="800"/>
              </a:spcAft>
            </a:pPr>
            <a:r>
              <a:rPr lang="en-US" sz="2000" u="sng"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rPr>
              <a:t>Responsiveness: </a:t>
            </a:r>
            <a:endParaRPr lang="en-US" sz="20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800"/>
              </a:spcAft>
            </a:pPr>
            <a:r>
              <a:rPr lang="en-US" sz="2000" dirty="0">
                <a:latin typeface="Arial" panose="020B0604020202020204" pitchFamily="34" charset="0"/>
                <a:ea typeface="Calibri" panose="020F0502020204030204" pitchFamily="34" charset="0"/>
                <a:cs typeface="Vrinda"/>
              </a:rPr>
              <a:t>Our website </a:t>
            </a:r>
            <a:r>
              <a:rPr lang="en-US" sz="2000" dirty="0" smtClean="0">
                <a:latin typeface="Arial" panose="020B0604020202020204" pitchFamily="34" charset="0"/>
                <a:ea typeface="Calibri" panose="020F0502020204030204" pitchFamily="34" charset="0"/>
                <a:cs typeface="Vrinda"/>
              </a:rPr>
              <a:t>will be </a:t>
            </a:r>
            <a:r>
              <a:rPr lang="en-US" sz="2000" dirty="0">
                <a:latin typeface="Arial" panose="020B0604020202020204" pitchFamily="34" charset="0"/>
                <a:ea typeface="Calibri" panose="020F0502020204030204" pitchFamily="34" charset="0"/>
                <a:cs typeface="Vrinda"/>
              </a:rPr>
              <a:t>web responsive, so it can be accessed from any device. </a:t>
            </a:r>
            <a:endParaRPr lang="en-US" sz="20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1834555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14" y="130501"/>
            <a:ext cx="2915695" cy="766482"/>
          </a:xfrm>
        </p:spPr>
        <p:txBody>
          <a:bodyPr/>
          <a:lstStyle/>
          <a:p>
            <a:r>
              <a:rPr lang="en-US" sz="3600" b="1" dirty="0" smtClean="0">
                <a:latin typeface="Arial" panose="020B0604020202020204" pitchFamily="34" charset="0"/>
                <a:cs typeface="Arial" panose="020B0604020202020204" pitchFamily="34" charset="0"/>
              </a:rPr>
              <a:t>Use Cases</a:t>
            </a:r>
            <a:r>
              <a:rPr lang="en-US" dirty="0"/>
              <a:t/>
            </a:r>
            <a:br>
              <a:rPr lang="en-US"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02005315"/>
              </p:ext>
            </p:extLst>
          </p:nvPr>
        </p:nvGraphicFramePr>
        <p:xfrm>
          <a:off x="404100" y="1175657"/>
          <a:ext cx="5648356" cy="5425442"/>
        </p:xfrm>
        <a:graphic>
          <a:graphicData uri="http://schemas.openxmlformats.org/drawingml/2006/table">
            <a:tbl>
              <a:tblPr firstRow="1" firstCol="1" bandRow="1">
                <a:tableStyleId>{5C22544A-7EE6-4342-B048-85BDC9FD1C3A}</a:tableStyleId>
              </a:tblPr>
              <a:tblGrid>
                <a:gridCol w="2824178"/>
                <a:gridCol w="2824178"/>
              </a:tblGrid>
              <a:tr h="249990">
                <a:tc>
                  <a:txBody>
                    <a:bodyPr/>
                    <a:lstStyle/>
                    <a:p>
                      <a:pPr marL="0" marR="0" algn="just">
                        <a:lnSpc>
                          <a:spcPct val="107000"/>
                        </a:lnSpc>
                        <a:spcBef>
                          <a:spcPts val="0"/>
                        </a:spcBef>
                        <a:spcAft>
                          <a:spcPts val="0"/>
                        </a:spcAft>
                      </a:pPr>
                      <a:r>
                        <a:rPr lang="en-US" sz="1200" dirty="0">
                          <a:effectLst/>
                        </a:rPr>
                        <a:t>Use Case Name</a:t>
                      </a:r>
                      <a:endParaRPr lang="en-US" sz="900" dirty="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0" marR="0" algn="just">
                        <a:lnSpc>
                          <a:spcPct val="107000"/>
                        </a:lnSpc>
                        <a:spcBef>
                          <a:spcPts val="0"/>
                        </a:spcBef>
                        <a:spcAft>
                          <a:spcPts val="0"/>
                        </a:spcAft>
                      </a:pPr>
                      <a:r>
                        <a:rPr lang="en-US" sz="1200">
                          <a:effectLst/>
                        </a:rPr>
                        <a:t>Home</a:t>
                      </a:r>
                      <a:endParaRPr lang="en-US" sz="900">
                        <a:effectLst/>
                        <a:latin typeface="Calibri" panose="020F0502020204030204" pitchFamily="34" charset="0"/>
                        <a:ea typeface="Calibri" panose="020F0502020204030204" pitchFamily="34" charset="0"/>
                        <a:cs typeface="Vrinda"/>
                      </a:endParaRPr>
                    </a:p>
                  </a:txBody>
                  <a:tcPr marL="57294" marR="57294" marT="0" marB="0"/>
                </a:tc>
              </a:tr>
              <a:tr h="208171">
                <a:tc>
                  <a:txBody>
                    <a:bodyPr/>
                    <a:lstStyle/>
                    <a:p>
                      <a:pPr marL="0" marR="0" algn="just">
                        <a:lnSpc>
                          <a:spcPct val="107000"/>
                        </a:lnSpc>
                        <a:spcBef>
                          <a:spcPts val="0"/>
                        </a:spcBef>
                        <a:spcAft>
                          <a:spcPts val="0"/>
                        </a:spcAft>
                      </a:pPr>
                      <a:r>
                        <a:rPr lang="en-US" sz="1200">
                          <a:effectLst/>
                        </a:rPr>
                        <a:t>Level</a:t>
                      </a:r>
                      <a:endParaRPr lang="en-US" sz="90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0" marR="0" algn="just">
                        <a:lnSpc>
                          <a:spcPct val="107000"/>
                        </a:lnSpc>
                        <a:spcBef>
                          <a:spcPts val="0"/>
                        </a:spcBef>
                        <a:spcAft>
                          <a:spcPts val="0"/>
                        </a:spcAft>
                      </a:pPr>
                      <a:r>
                        <a:rPr lang="en-US" sz="1200">
                          <a:effectLst/>
                        </a:rPr>
                        <a:t>User-goal</a:t>
                      </a:r>
                      <a:endParaRPr lang="en-US" sz="900">
                        <a:effectLst/>
                        <a:latin typeface="Calibri" panose="020F0502020204030204" pitchFamily="34" charset="0"/>
                        <a:ea typeface="Calibri" panose="020F0502020204030204" pitchFamily="34" charset="0"/>
                        <a:cs typeface="Vrinda"/>
                      </a:endParaRPr>
                    </a:p>
                  </a:txBody>
                  <a:tcPr marL="57294" marR="57294" marT="0" marB="0"/>
                </a:tc>
              </a:tr>
              <a:tr h="208171">
                <a:tc>
                  <a:txBody>
                    <a:bodyPr/>
                    <a:lstStyle/>
                    <a:p>
                      <a:pPr marL="0" marR="0" algn="just">
                        <a:lnSpc>
                          <a:spcPct val="107000"/>
                        </a:lnSpc>
                        <a:spcBef>
                          <a:spcPts val="0"/>
                        </a:spcBef>
                        <a:spcAft>
                          <a:spcPts val="0"/>
                        </a:spcAft>
                      </a:pPr>
                      <a:r>
                        <a:rPr lang="en-US" sz="1200">
                          <a:effectLst/>
                        </a:rPr>
                        <a:t>Primary Actor</a:t>
                      </a:r>
                      <a:endParaRPr lang="en-US" sz="90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0" marR="0" algn="just">
                        <a:lnSpc>
                          <a:spcPct val="107000"/>
                        </a:lnSpc>
                        <a:spcBef>
                          <a:spcPts val="0"/>
                        </a:spcBef>
                        <a:spcAft>
                          <a:spcPts val="0"/>
                        </a:spcAft>
                      </a:pPr>
                      <a:r>
                        <a:rPr lang="en-US" sz="1200">
                          <a:effectLst/>
                        </a:rPr>
                        <a:t>End user</a:t>
                      </a:r>
                      <a:endParaRPr lang="en-US" sz="900">
                        <a:effectLst/>
                        <a:latin typeface="Calibri" panose="020F0502020204030204" pitchFamily="34" charset="0"/>
                        <a:ea typeface="Calibri" panose="020F0502020204030204" pitchFamily="34" charset="0"/>
                        <a:cs typeface="Vrinda"/>
                      </a:endParaRPr>
                    </a:p>
                  </a:txBody>
                  <a:tcPr marL="57294" marR="57294" marT="0" marB="0"/>
                </a:tc>
              </a:tr>
              <a:tr h="732171">
                <a:tc>
                  <a:txBody>
                    <a:bodyPr/>
                    <a:lstStyle/>
                    <a:p>
                      <a:pPr marL="0" marR="0" algn="just">
                        <a:lnSpc>
                          <a:spcPct val="107000"/>
                        </a:lnSpc>
                        <a:spcBef>
                          <a:spcPts val="0"/>
                        </a:spcBef>
                        <a:spcAft>
                          <a:spcPts val="0"/>
                        </a:spcAft>
                      </a:pPr>
                      <a:r>
                        <a:rPr lang="en-US" sz="1200" dirty="0">
                          <a:effectLst/>
                        </a:rPr>
                        <a:t>Stakeholders and Interest</a:t>
                      </a:r>
                      <a:endParaRPr lang="en-US" sz="900" dirty="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0" marR="0" algn="just">
                        <a:lnSpc>
                          <a:spcPct val="107000"/>
                        </a:lnSpc>
                        <a:spcBef>
                          <a:spcPts val="0"/>
                        </a:spcBef>
                        <a:spcAft>
                          <a:spcPts val="0"/>
                        </a:spcAft>
                      </a:pPr>
                      <a:r>
                        <a:rPr lang="en-US" sz="1200" dirty="0">
                          <a:effectLst/>
                        </a:rPr>
                        <a:t>End user successfully wants to access all the </a:t>
                      </a:r>
                      <a:r>
                        <a:rPr lang="en-US" sz="1200" dirty="0" smtClean="0">
                          <a:effectLst/>
                        </a:rPr>
                        <a:t>service </a:t>
                      </a:r>
                      <a:r>
                        <a:rPr lang="en-US" sz="1200" dirty="0">
                          <a:effectLst/>
                        </a:rPr>
                        <a:t>and their prices and also can order.</a:t>
                      </a:r>
                      <a:endParaRPr lang="en-US" sz="900" dirty="0">
                        <a:effectLst/>
                        <a:latin typeface="Calibri" panose="020F0502020204030204" pitchFamily="34" charset="0"/>
                        <a:ea typeface="Calibri" panose="020F0502020204030204" pitchFamily="34" charset="0"/>
                        <a:cs typeface="Vrinda"/>
                      </a:endParaRPr>
                    </a:p>
                  </a:txBody>
                  <a:tcPr marL="57294" marR="57294" marT="0" marB="0"/>
                </a:tc>
              </a:tr>
              <a:tr h="1281299">
                <a:tc>
                  <a:txBody>
                    <a:bodyPr/>
                    <a:lstStyle/>
                    <a:p>
                      <a:pPr marL="0" marR="0" algn="just">
                        <a:lnSpc>
                          <a:spcPct val="107000"/>
                        </a:lnSpc>
                        <a:spcBef>
                          <a:spcPts val="0"/>
                        </a:spcBef>
                        <a:spcAft>
                          <a:spcPts val="0"/>
                        </a:spcAft>
                      </a:pPr>
                      <a:r>
                        <a:rPr lang="en-US" sz="1200">
                          <a:effectLst/>
                        </a:rPr>
                        <a:t>Preconditions</a:t>
                      </a:r>
                      <a:endParaRPr lang="en-US" sz="90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342900" marR="0" lvl="0" indent="-342900" algn="just">
                        <a:lnSpc>
                          <a:spcPct val="107000"/>
                        </a:lnSpc>
                        <a:spcBef>
                          <a:spcPts val="0"/>
                        </a:spcBef>
                        <a:spcAft>
                          <a:spcPts val="0"/>
                        </a:spcAft>
                        <a:buFont typeface="+mj-lt"/>
                        <a:buAutoNum type="arabicPeriod"/>
                      </a:pPr>
                      <a:r>
                        <a:rPr lang="en-US" sz="1200">
                          <a:effectLst/>
                        </a:rPr>
                        <a:t>Website must be properly connected to online.</a:t>
                      </a:r>
                      <a:endParaRPr lang="en-US" sz="900">
                        <a:effectLst/>
                      </a:endParaRPr>
                    </a:p>
                    <a:p>
                      <a:pPr marL="342900" marR="0" lvl="0" indent="-342900" algn="just">
                        <a:lnSpc>
                          <a:spcPct val="107000"/>
                        </a:lnSpc>
                        <a:spcBef>
                          <a:spcPts val="0"/>
                        </a:spcBef>
                        <a:spcAft>
                          <a:spcPts val="0"/>
                        </a:spcAft>
                        <a:buFont typeface="+mj-lt"/>
                        <a:buAutoNum type="arabicPeriod"/>
                      </a:pPr>
                      <a:r>
                        <a:rPr lang="en-US" sz="1200">
                          <a:effectLst/>
                        </a:rPr>
                        <a:t>User is using the website for the first time than he/she have to sign up.</a:t>
                      </a:r>
                      <a:endParaRPr lang="en-US" sz="900">
                        <a:effectLst/>
                        <a:latin typeface="Calibri" panose="020F0502020204030204" pitchFamily="34" charset="0"/>
                        <a:ea typeface="Calibri" panose="020F0502020204030204" pitchFamily="34" charset="0"/>
                        <a:cs typeface="Vrinda"/>
                      </a:endParaRPr>
                    </a:p>
                  </a:txBody>
                  <a:tcPr marL="57294" marR="57294" marT="0" marB="0"/>
                </a:tc>
              </a:tr>
              <a:tr h="1647384">
                <a:tc>
                  <a:txBody>
                    <a:bodyPr/>
                    <a:lstStyle/>
                    <a:p>
                      <a:pPr marL="0" marR="0" algn="just">
                        <a:lnSpc>
                          <a:spcPct val="107000"/>
                        </a:lnSpc>
                        <a:spcBef>
                          <a:spcPts val="0"/>
                        </a:spcBef>
                        <a:spcAft>
                          <a:spcPts val="0"/>
                        </a:spcAft>
                      </a:pPr>
                      <a:r>
                        <a:rPr lang="en-US" sz="1200">
                          <a:effectLst/>
                        </a:rPr>
                        <a:t>Main Success Scenario</a:t>
                      </a:r>
                      <a:endParaRPr lang="en-US" sz="90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0" marR="0" algn="just">
                        <a:lnSpc>
                          <a:spcPct val="107000"/>
                        </a:lnSpc>
                        <a:spcBef>
                          <a:spcPts val="0"/>
                        </a:spcBef>
                        <a:spcAft>
                          <a:spcPts val="0"/>
                        </a:spcAft>
                      </a:pPr>
                      <a:r>
                        <a:rPr lang="en-US" sz="1200" dirty="0">
                          <a:effectLst/>
                        </a:rPr>
                        <a:t>1. User opens the website.</a:t>
                      </a:r>
                      <a:endParaRPr lang="en-US" sz="900" dirty="0">
                        <a:effectLst/>
                      </a:endParaRPr>
                    </a:p>
                    <a:p>
                      <a:pPr marL="0" marR="0" algn="just">
                        <a:lnSpc>
                          <a:spcPct val="107000"/>
                        </a:lnSpc>
                        <a:spcBef>
                          <a:spcPts val="0"/>
                        </a:spcBef>
                        <a:spcAft>
                          <a:spcPts val="0"/>
                        </a:spcAft>
                      </a:pPr>
                      <a:r>
                        <a:rPr lang="en-US" sz="1200" dirty="0">
                          <a:effectLst/>
                        </a:rPr>
                        <a:t>2. User search for </a:t>
                      </a:r>
                      <a:r>
                        <a:rPr lang="en-US" sz="1200" dirty="0" smtClean="0">
                          <a:effectLst/>
                        </a:rPr>
                        <a:t>service.</a:t>
                      </a:r>
                      <a:endParaRPr lang="en-US" sz="900" dirty="0">
                        <a:effectLst/>
                      </a:endParaRPr>
                    </a:p>
                    <a:p>
                      <a:pPr marL="0" marR="0" algn="just">
                        <a:lnSpc>
                          <a:spcPct val="107000"/>
                        </a:lnSpc>
                        <a:spcBef>
                          <a:spcPts val="0"/>
                        </a:spcBef>
                        <a:spcAft>
                          <a:spcPts val="0"/>
                        </a:spcAft>
                      </a:pPr>
                      <a:r>
                        <a:rPr lang="en-US" sz="1200" dirty="0">
                          <a:effectLst/>
                        </a:rPr>
                        <a:t>3. User see all </a:t>
                      </a:r>
                      <a:r>
                        <a:rPr lang="en-US" sz="1200" dirty="0" smtClean="0">
                          <a:effectLst/>
                        </a:rPr>
                        <a:t>services </a:t>
                      </a:r>
                      <a:r>
                        <a:rPr lang="en-US" sz="1200" dirty="0">
                          <a:effectLst/>
                        </a:rPr>
                        <a:t>prices and discounts.</a:t>
                      </a:r>
                      <a:endParaRPr lang="en-US" sz="900" dirty="0">
                        <a:effectLst/>
                      </a:endParaRPr>
                    </a:p>
                    <a:p>
                      <a:pPr marL="0" marR="0" algn="just">
                        <a:lnSpc>
                          <a:spcPct val="107000"/>
                        </a:lnSpc>
                        <a:spcBef>
                          <a:spcPts val="0"/>
                        </a:spcBef>
                        <a:spcAft>
                          <a:spcPts val="0"/>
                        </a:spcAft>
                      </a:pPr>
                      <a:r>
                        <a:rPr lang="en-US" sz="1200" dirty="0">
                          <a:effectLst/>
                        </a:rPr>
                        <a:t>4. User order from the website.</a:t>
                      </a:r>
                      <a:endParaRPr lang="en-US" sz="900" dirty="0">
                        <a:effectLst/>
                      </a:endParaRPr>
                    </a:p>
                    <a:p>
                      <a:pPr marL="0" marR="0" algn="just">
                        <a:lnSpc>
                          <a:spcPct val="107000"/>
                        </a:lnSpc>
                        <a:spcBef>
                          <a:spcPts val="0"/>
                        </a:spcBef>
                        <a:spcAft>
                          <a:spcPts val="0"/>
                        </a:spcAft>
                      </a:pPr>
                      <a:r>
                        <a:rPr lang="en-US" sz="1200" dirty="0">
                          <a:effectLst/>
                        </a:rPr>
                        <a:t>5. User successfully log out from website.</a:t>
                      </a:r>
                      <a:endParaRPr lang="en-US" sz="900" dirty="0">
                        <a:effectLst/>
                        <a:latin typeface="Calibri" panose="020F0502020204030204" pitchFamily="34" charset="0"/>
                        <a:ea typeface="Calibri" panose="020F0502020204030204" pitchFamily="34" charset="0"/>
                        <a:cs typeface="Vrinda"/>
                      </a:endParaRPr>
                    </a:p>
                  </a:txBody>
                  <a:tcPr marL="57294" marR="57294" marT="0" marB="0"/>
                </a:tc>
              </a:tr>
              <a:tr h="1098256">
                <a:tc>
                  <a:txBody>
                    <a:bodyPr/>
                    <a:lstStyle/>
                    <a:p>
                      <a:pPr marL="0" marR="0" algn="just">
                        <a:lnSpc>
                          <a:spcPct val="107000"/>
                        </a:lnSpc>
                        <a:spcBef>
                          <a:spcPts val="0"/>
                        </a:spcBef>
                        <a:spcAft>
                          <a:spcPts val="0"/>
                        </a:spcAft>
                      </a:pPr>
                      <a:r>
                        <a:rPr lang="en-US" sz="1200">
                          <a:effectLst/>
                        </a:rPr>
                        <a:t>Extension</a:t>
                      </a:r>
                      <a:endParaRPr lang="en-US" sz="900">
                        <a:effectLst/>
                        <a:latin typeface="Calibri" panose="020F0502020204030204" pitchFamily="34" charset="0"/>
                        <a:ea typeface="Calibri" panose="020F0502020204030204" pitchFamily="34" charset="0"/>
                        <a:cs typeface="Vrinda"/>
                      </a:endParaRPr>
                    </a:p>
                  </a:txBody>
                  <a:tcPr marL="57294" marR="57294" marT="0" marB="0"/>
                </a:tc>
                <a:tc>
                  <a:txBody>
                    <a:bodyPr/>
                    <a:lstStyle/>
                    <a:p>
                      <a:pPr marL="0" marR="0" algn="just">
                        <a:lnSpc>
                          <a:spcPct val="107000"/>
                        </a:lnSpc>
                        <a:spcBef>
                          <a:spcPts val="0"/>
                        </a:spcBef>
                        <a:spcAft>
                          <a:spcPts val="0"/>
                        </a:spcAft>
                      </a:pPr>
                      <a:r>
                        <a:rPr lang="en-US" sz="1200" dirty="0">
                          <a:effectLst/>
                        </a:rPr>
                        <a:t>1a. User cannot see price or do an order, there must be database management problem and system will show an error message</a:t>
                      </a:r>
                      <a:endParaRPr lang="en-US" sz="900" dirty="0">
                        <a:effectLst/>
                        <a:latin typeface="Calibri" panose="020F0502020204030204" pitchFamily="34" charset="0"/>
                        <a:ea typeface="Calibri" panose="020F0502020204030204" pitchFamily="34" charset="0"/>
                        <a:cs typeface="Vrinda"/>
                      </a:endParaRPr>
                    </a:p>
                  </a:txBody>
                  <a:tcPr marL="57294" marR="57294"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407792"/>
              </p:ext>
            </p:extLst>
          </p:nvPr>
        </p:nvGraphicFramePr>
        <p:xfrm>
          <a:off x="6566261" y="1158240"/>
          <a:ext cx="5303520" cy="5509214"/>
        </p:xfrm>
        <a:graphic>
          <a:graphicData uri="http://schemas.openxmlformats.org/drawingml/2006/table">
            <a:tbl>
              <a:tblPr firstRow="1" firstCol="1" bandRow="1">
                <a:tableStyleId>{5C22544A-7EE6-4342-B048-85BDC9FD1C3A}</a:tableStyleId>
              </a:tblPr>
              <a:tblGrid>
                <a:gridCol w="2651760"/>
                <a:gridCol w="2651760"/>
              </a:tblGrid>
              <a:tr h="206976">
                <a:tc>
                  <a:txBody>
                    <a:bodyPr/>
                    <a:lstStyle/>
                    <a:p>
                      <a:pPr marL="0" marR="0" algn="just">
                        <a:lnSpc>
                          <a:spcPct val="107000"/>
                        </a:lnSpc>
                        <a:spcBef>
                          <a:spcPts val="0"/>
                        </a:spcBef>
                        <a:spcAft>
                          <a:spcPts val="0"/>
                        </a:spcAft>
                      </a:pPr>
                      <a:r>
                        <a:rPr lang="en-US" sz="1400" dirty="0">
                          <a:effectLst/>
                        </a:rPr>
                        <a:t>Use Case Name</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Searching</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r h="206976">
                <a:tc>
                  <a:txBody>
                    <a:bodyPr/>
                    <a:lstStyle/>
                    <a:p>
                      <a:pPr marL="0" marR="0" algn="just">
                        <a:lnSpc>
                          <a:spcPct val="107000"/>
                        </a:lnSpc>
                        <a:spcBef>
                          <a:spcPts val="0"/>
                        </a:spcBef>
                        <a:spcAft>
                          <a:spcPts val="0"/>
                        </a:spcAft>
                      </a:pPr>
                      <a:r>
                        <a:rPr lang="en-US" sz="1400">
                          <a:effectLst/>
                        </a:rPr>
                        <a:t>Level</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User-goal</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r h="206976">
                <a:tc>
                  <a:txBody>
                    <a:bodyPr/>
                    <a:lstStyle/>
                    <a:p>
                      <a:pPr marL="0" marR="0" algn="just">
                        <a:lnSpc>
                          <a:spcPct val="107000"/>
                        </a:lnSpc>
                        <a:spcBef>
                          <a:spcPts val="0"/>
                        </a:spcBef>
                        <a:spcAft>
                          <a:spcPts val="0"/>
                        </a:spcAft>
                      </a:pPr>
                      <a:r>
                        <a:rPr lang="en-US" sz="1400">
                          <a:effectLst/>
                        </a:rPr>
                        <a:t>Primary Actor</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 </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r h="620928">
                <a:tc>
                  <a:txBody>
                    <a:bodyPr/>
                    <a:lstStyle/>
                    <a:p>
                      <a:pPr marL="0" marR="0" algn="just">
                        <a:lnSpc>
                          <a:spcPct val="107000"/>
                        </a:lnSpc>
                        <a:spcBef>
                          <a:spcPts val="0"/>
                        </a:spcBef>
                        <a:spcAft>
                          <a:spcPts val="0"/>
                        </a:spcAft>
                      </a:pPr>
                      <a:r>
                        <a:rPr lang="en-US" sz="1400">
                          <a:effectLst/>
                        </a:rPr>
                        <a:t>Stakeholders and Interest</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a:effectLst/>
                        </a:rPr>
                        <a:t>End user wants to successfully search the website.</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r h="827903">
                <a:tc>
                  <a:txBody>
                    <a:bodyPr/>
                    <a:lstStyle/>
                    <a:p>
                      <a:pPr marL="0" marR="0" algn="just">
                        <a:lnSpc>
                          <a:spcPct val="107000"/>
                        </a:lnSpc>
                        <a:spcBef>
                          <a:spcPts val="0"/>
                        </a:spcBef>
                        <a:spcAft>
                          <a:spcPts val="0"/>
                        </a:spcAft>
                      </a:pPr>
                      <a:r>
                        <a:rPr lang="en-US" sz="1400">
                          <a:effectLst/>
                        </a:rPr>
                        <a:t>Preconditions</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a:effectLst/>
                        </a:rPr>
                        <a:t>User must be logged in.</a:t>
                      </a:r>
                      <a:endParaRPr lang="en-US" sz="1100">
                        <a:effectLst/>
                      </a:endParaRPr>
                    </a:p>
                    <a:p>
                      <a:pPr marL="342900" marR="0" lvl="0" indent="-342900" algn="just">
                        <a:lnSpc>
                          <a:spcPct val="107000"/>
                        </a:lnSpc>
                        <a:spcBef>
                          <a:spcPts val="0"/>
                        </a:spcBef>
                        <a:spcAft>
                          <a:spcPts val="0"/>
                        </a:spcAft>
                        <a:buFont typeface="+mj-lt"/>
                        <a:buAutoNum type="arabicPeriod"/>
                      </a:pPr>
                      <a:r>
                        <a:rPr lang="en-US" sz="1400">
                          <a:effectLst/>
                        </a:rPr>
                        <a:t>System must be properly connected to online.</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r h="1448831">
                <a:tc>
                  <a:txBody>
                    <a:bodyPr/>
                    <a:lstStyle/>
                    <a:p>
                      <a:pPr marL="0" marR="0" algn="just">
                        <a:lnSpc>
                          <a:spcPct val="107000"/>
                        </a:lnSpc>
                        <a:spcBef>
                          <a:spcPts val="0"/>
                        </a:spcBef>
                        <a:spcAft>
                          <a:spcPts val="0"/>
                        </a:spcAft>
                      </a:pPr>
                      <a:r>
                        <a:rPr lang="en-US" sz="1400">
                          <a:effectLst/>
                        </a:rPr>
                        <a:t>Main Success Scenario</a:t>
                      </a:r>
                      <a:endParaRPr lang="en-US" sz="110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400" dirty="0">
                          <a:effectLst/>
                        </a:rPr>
                        <a:t>User search for needed </a:t>
                      </a:r>
                      <a:r>
                        <a:rPr lang="en-US" sz="1400" dirty="0" smtClean="0">
                          <a:effectLst/>
                        </a:rPr>
                        <a:t>service.</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buy needed </a:t>
                      </a:r>
                      <a:r>
                        <a:rPr lang="en-US" sz="1400" dirty="0" smtClean="0">
                          <a:effectLst/>
                        </a:rPr>
                        <a:t>services.</a:t>
                      </a:r>
                      <a:endParaRPr lang="en-US" sz="1100" dirty="0">
                        <a:effectLst/>
                      </a:endParaRPr>
                    </a:p>
                    <a:p>
                      <a:pPr marL="342900" marR="0" lvl="0" indent="-342900" algn="just">
                        <a:lnSpc>
                          <a:spcPct val="107000"/>
                        </a:lnSpc>
                        <a:spcBef>
                          <a:spcPts val="0"/>
                        </a:spcBef>
                        <a:spcAft>
                          <a:spcPts val="0"/>
                        </a:spcAft>
                        <a:buFont typeface="+mj-lt"/>
                        <a:buAutoNum type="arabicPeriod"/>
                      </a:pPr>
                      <a:r>
                        <a:rPr lang="en-US" sz="1400" dirty="0">
                          <a:effectLst/>
                        </a:rPr>
                        <a:t>User successfully logged out from the website.</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r h="1862783">
                <a:tc>
                  <a:txBody>
                    <a:bodyPr/>
                    <a:lstStyle/>
                    <a:p>
                      <a:pPr marL="0" marR="0" algn="just">
                        <a:lnSpc>
                          <a:spcPct val="107000"/>
                        </a:lnSpc>
                        <a:spcBef>
                          <a:spcPts val="0"/>
                        </a:spcBef>
                        <a:spcAft>
                          <a:spcPts val="0"/>
                        </a:spcAft>
                      </a:pPr>
                      <a:r>
                        <a:rPr lang="en-US" sz="1400" dirty="0">
                          <a:effectLst/>
                        </a:rPr>
                        <a:t>Extension</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07000"/>
                        </a:lnSpc>
                        <a:spcBef>
                          <a:spcPts val="0"/>
                        </a:spcBef>
                        <a:spcAft>
                          <a:spcPts val="0"/>
                        </a:spcAft>
                      </a:pPr>
                      <a:r>
                        <a:rPr lang="en-US" sz="1400" dirty="0">
                          <a:effectLst/>
                        </a:rPr>
                        <a:t>1a.System database not working, the site will stop serving content properly and this happens when database’s disk fills up.</a:t>
                      </a:r>
                      <a:endParaRPr lang="en-US" sz="1100" dirty="0">
                        <a:effectLst/>
                      </a:endParaRPr>
                    </a:p>
                    <a:p>
                      <a:pPr marL="0" marR="0" algn="just">
                        <a:lnSpc>
                          <a:spcPct val="107000"/>
                        </a:lnSpc>
                        <a:spcBef>
                          <a:spcPts val="0"/>
                        </a:spcBef>
                        <a:spcAft>
                          <a:spcPts val="0"/>
                        </a:spcAft>
                      </a:pPr>
                      <a:r>
                        <a:rPr lang="en-US" sz="1400" dirty="0">
                          <a:effectLst/>
                        </a:rPr>
                        <a:t>2a. User do not get the content because the content is not uploaded yet.</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extLst>
      <p:ext uri="{BB962C8B-B14F-4D97-AF65-F5344CB8AC3E}">
        <p14:creationId xmlns:p14="http://schemas.microsoft.com/office/powerpoint/2010/main" val="679694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1372</TotalTime>
  <Words>1854</Words>
  <Application>Microsoft Office PowerPoint</Application>
  <PresentationFormat>Widescreen</PresentationFormat>
  <Paragraphs>307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Cambria</vt:lpstr>
      <vt:lpstr>Century Gothic</vt:lpstr>
      <vt:lpstr>MS ??</vt:lpstr>
      <vt:lpstr>Times New Roman</vt:lpstr>
      <vt:lpstr>Vrinda</vt:lpstr>
      <vt:lpstr>Wingdings</vt:lpstr>
      <vt:lpstr>Wingdings 3</vt:lpstr>
      <vt:lpstr>Ion</vt:lpstr>
      <vt:lpstr>                     North South University Department of Electrical &amp; Computer Engineering                            Project Presentation                                              Fall 2020 </vt:lpstr>
      <vt:lpstr>                          Introduction </vt:lpstr>
      <vt:lpstr>Problem Description and Proposed Solution</vt:lpstr>
      <vt:lpstr>PowerPoint Presentation</vt:lpstr>
      <vt:lpstr>Back End Development </vt:lpstr>
      <vt:lpstr>PowerPoint Presentation</vt:lpstr>
      <vt:lpstr>PowerPoint Presentation</vt:lpstr>
      <vt:lpstr>Development Process </vt:lpstr>
      <vt:lpstr>Use Cases </vt:lpstr>
      <vt:lpstr>PowerPoint Presentation</vt:lpstr>
      <vt:lpstr>PowerPoint Presentation</vt:lpstr>
      <vt:lpstr>PowerPoint Presentation</vt:lpstr>
      <vt:lpstr>PowerPoint Presentation</vt:lpstr>
      <vt:lpstr>PowerPoint Presentation</vt:lpstr>
      <vt:lpstr>                 Technologies </vt:lpstr>
      <vt:lpstr>Project Schedule</vt:lpstr>
      <vt:lpstr>Conclusion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South University Department of Electrical &amp; Computer Engineering Project Proposal Summer 2020 </dc:title>
  <dc:creator>Windows User</dc:creator>
  <cp:lastModifiedBy>Windows User</cp:lastModifiedBy>
  <cp:revision>262</cp:revision>
  <dcterms:created xsi:type="dcterms:W3CDTF">2020-07-11T21:06:07Z</dcterms:created>
  <dcterms:modified xsi:type="dcterms:W3CDTF">2020-11-05T15:45:52Z</dcterms:modified>
</cp:coreProperties>
</file>