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86" r:id="rId4"/>
    <p:sldId id="289" r:id="rId5"/>
    <p:sldId id="287" r:id="rId6"/>
    <p:sldId id="288" r:id="rId7"/>
    <p:sldId id="290"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91" r:id="rId24"/>
    <p:sldId id="293" r:id="rId25"/>
    <p:sldId id="294" r:id="rId26"/>
    <p:sldId id="295" r:id="rId27"/>
    <p:sldId id="292"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593CD-FE97-4AF5-A36C-88FB2FF7AF4F}" type="datetimeFigureOut">
              <a:rPr lang="en-US" smtClean="0"/>
              <a:t>4/18/2016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B79F8-2329-49BD-991C-EFB29F433096}" type="slidenum">
              <a:rPr lang="en-US" smtClean="0"/>
              <a:t>‹#›</a:t>
            </a:fld>
            <a:endParaRPr lang="en-US" dirty="0"/>
          </a:p>
        </p:txBody>
      </p:sp>
    </p:spTree>
    <p:extLst>
      <p:ext uri="{BB962C8B-B14F-4D97-AF65-F5344CB8AC3E}">
        <p14:creationId xmlns:p14="http://schemas.microsoft.com/office/powerpoint/2010/main" val="241915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CB79F8-2329-49BD-991C-EFB29F433096}" type="slidenum">
              <a:rPr lang="en-US" smtClean="0"/>
              <a:t>2</a:t>
            </a:fld>
            <a:endParaRPr lang="en-US" dirty="0"/>
          </a:p>
        </p:txBody>
      </p:sp>
    </p:spTree>
    <p:extLst>
      <p:ext uri="{BB962C8B-B14F-4D97-AF65-F5344CB8AC3E}">
        <p14:creationId xmlns:p14="http://schemas.microsoft.com/office/powerpoint/2010/main" val="243452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B9209D-70AC-4572-8CCF-98B8AE62282C}"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9956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3D48F-22ED-4021-BA06-13BF6ED8DA4F}" type="datetime1">
              <a:rPr lang="en-US" smtClean="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9868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83314-2A1F-40A4-9AC1-E107CE7F2E77}"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95659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68B6D-C29B-4879-BCA3-0B61DD2D2E8F}"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283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DDF141-5479-4BF4-B77B-006A41B3387A}"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408504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D1A423-5F63-47A1-A4A6-4FB60E10894E}" type="datetime1">
              <a:rPr lang="en-US" smtClean="0"/>
              <a:t>4/18/2016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52371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DBC579-9B61-4100-915D-A33FB95E272F}" type="datetime1">
              <a:rPr lang="en-US" smtClean="0"/>
              <a:t>4/18/2016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24248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0A5913-28F7-4A87-9866-2F47CD25D7F2}"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4200790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0D051D-866B-40A3-A623-6D4C65402018}"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7371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A81DD9F-6A91-4217-BB81-EDDA4E05958F}"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07222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96D68-5BEE-4EB3-ADF7-505D6DA83AF3}" type="datetime1">
              <a:rPr lang="en-US" smtClean="0"/>
              <a:t>4/18/2016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280678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CABA3F-09A1-4A32-8F18-F4142BC58F7F}" type="datetime1">
              <a:rPr lang="en-US" smtClean="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96455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40F4B9-94AA-4231-AF67-6ED6B69DC96C}" type="datetime1">
              <a:rPr lang="en-US" smtClean="0"/>
              <a:t>4/18/2016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32573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A8F4B20-5184-4B25-B6A7-2B2FBBD9180B}" type="datetime1">
              <a:rPr lang="en-US" smtClean="0"/>
              <a:t>4/18/2016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19154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4ADDB9-E86C-4889-AA50-B71200B6EB13}" type="datetime1">
              <a:rPr lang="en-US" smtClean="0"/>
              <a:t>4/18/2016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125117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29548DF-DF99-4AC8-B65F-8C7D6144098F}" type="datetime1">
              <a:rPr lang="en-US" smtClean="0"/>
              <a:t>4/18/2016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390695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B8AD8-FA4A-4B43-980C-A3C46EE3775C}" type="datetime1">
              <a:rPr lang="en-US" smtClean="0"/>
              <a:t>4/18/2016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78C9C-E5F2-4071-8DC7-D7079FE2FAF5}" type="slidenum">
              <a:rPr lang="en-US" smtClean="0"/>
              <a:t>‹#›</a:t>
            </a:fld>
            <a:endParaRPr lang="en-US" dirty="0"/>
          </a:p>
        </p:txBody>
      </p:sp>
    </p:spTree>
    <p:extLst>
      <p:ext uri="{BB962C8B-B14F-4D97-AF65-F5344CB8AC3E}">
        <p14:creationId xmlns:p14="http://schemas.microsoft.com/office/powerpoint/2010/main" val="408056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557BE7-54DE-4113-8D08-1148488D517F}" type="datetime1">
              <a:rPr lang="en-US" smtClean="0"/>
              <a:t>4/18/2016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B78C9C-E5F2-4071-8DC7-D7079FE2FAF5}" type="slidenum">
              <a:rPr lang="en-US" smtClean="0"/>
              <a:t>‹#›</a:t>
            </a:fld>
            <a:endParaRPr lang="en-US" dirty="0"/>
          </a:p>
        </p:txBody>
      </p:sp>
    </p:spTree>
    <p:extLst>
      <p:ext uri="{BB962C8B-B14F-4D97-AF65-F5344CB8AC3E}">
        <p14:creationId xmlns:p14="http://schemas.microsoft.com/office/powerpoint/2010/main" val="8121832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53893" y="4396349"/>
            <a:ext cx="5730842" cy="861420"/>
          </a:xfrm>
        </p:spPr>
        <p:txBody>
          <a:bodyPr/>
          <a:lstStyle/>
          <a:p>
            <a:r>
              <a:rPr lang="en-US" dirty="0" smtClean="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 helping tool for doctors and intern</a:t>
            </a:r>
            <a:endParaRPr lang="en-US" dirty="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26" name="Picture 2" descr="http://www.bracu.ac.bd/sites/default/files/resources/media/bracu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592" y="5257769"/>
            <a:ext cx="1421395" cy="13045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587" y="1934115"/>
            <a:ext cx="9359815" cy="2537550"/>
          </a:xfrm>
          <a:prstGeom prst="rect">
            <a:avLst/>
          </a:prstGeom>
        </p:spPr>
      </p:pic>
      <p:sp>
        <p:nvSpPr>
          <p:cNvPr id="5" name="TextBox 4"/>
          <p:cNvSpPr txBox="1"/>
          <p:nvPr/>
        </p:nvSpPr>
        <p:spPr>
          <a:xfrm>
            <a:off x="9019513" y="4672994"/>
            <a:ext cx="1448555" cy="584775"/>
          </a:xfrm>
          <a:prstGeom prst="rect">
            <a:avLst/>
          </a:prstGeom>
          <a:noFill/>
        </p:spPr>
        <p:txBody>
          <a:bodyPr wrap="square" rtlCol="0">
            <a:spAutoFit/>
          </a:bodyPr>
          <a:lstStyle/>
          <a:p>
            <a:r>
              <a:rPr lang="en-US" sz="3200" dirty="0" smtClean="0">
                <a:solidFill>
                  <a:schemeClr val="accent3">
                    <a:lumMod val="60000"/>
                    <a:lumOff val="40000"/>
                  </a:schemeClr>
                </a:solidFill>
                <a:effectLst>
                  <a:outerShdw blurRad="38100" dist="38100" dir="2700000" algn="tl">
                    <a:srgbClr val="000000">
                      <a:alpha val="43137"/>
                    </a:srgbClr>
                  </a:outerShdw>
                </a:effectLst>
                <a:latin typeface="Agency FB" panose="020B0503020202020204" pitchFamily="34" charset="0"/>
              </a:rPr>
              <a:t>CSE470</a:t>
            </a:r>
            <a:endParaRPr lang="en-US" sz="3200" dirty="0">
              <a:solidFill>
                <a:schemeClr val="accent3">
                  <a:lumMod val="60000"/>
                  <a:lumOff val="40000"/>
                </a:schemeClr>
              </a:solidFill>
              <a:effectLst>
                <a:outerShdw blurRad="38100" dist="38100" dir="2700000" algn="tl">
                  <a:srgbClr val="000000">
                    <a:alpha val="43137"/>
                  </a:srgbClr>
                </a:outerShdw>
              </a:effectLst>
              <a:latin typeface="Agency FB" panose="020B0503020202020204" pitchFamily="34" charset="0"/>
            </a:endParaRPr>
          </a:p>
        </p:txBody>
      </p:sp>
      <p:sp>
        <p:nvSpPr>
          <p:cNvPr id="2" name="Slide Number Placeholder 1"/>
          <p:cNvSpPr>
            <a:spLocks noGrp="1"/>
          </p:cNvSpPr>
          <p:nvPr>
            <p:ph type="sldNum" sz="quarter" idx="12"/>
          </p:nvPr>
        </p:nvSpPr>
        <p:spPr/>
        <p:txBody>
          <a:bodyPr/>
          <a:lstStyle/>
          <a:p>
            <a:fld id="{4DB78C9C-E5F2-4071-8DC7-D7079FE2FAF5}" type="slidenum">
              <a:rPr lang="en-US" smtClean="0"/>
              <a:t>1</a:t>
            </a:fld>
            <a:endParaRPr lang="en-US" dirty="0"/>
          </a:p>
        </p:txBody>
      </p:sp>
    </p:spTree>
    <p:extLst>
      <p:ext uri="{BB962C8B-B14F-4D97-AF65-F5344CB8AC3E}">
        <p14:creationId xmlns:p14="http://schemas.microsoft.com/office/powerpoint/2010/main" val="36034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52388"/>
            <a:ext cx="9404723" cy="1400530"/>
          </a:xfrm>
        </p:spPr>
        <p:txBody>
          <a:bodyPr/>
          <a:lstStyle/>
          <a:p>
            <a:r>
              <a:rPr lang="en-US" sz="3200" b="1" dirty="0" smtClean="0">
                <a:solidFill>
                  <a:schemeClr val="accent3">
                    <a:lumMod val="60000"/>
                    <a:lumOff val="40000"/>
                  </a:schemeClr>
                </a:solidFill>
                <a:effectLst>
                  <a:outerShdw blurRad="38100" dist="38100" dir="2700000" algn="tl">
                    <a:srgbClr val="000000">
                      <a:alpha val="43137"/>
                    </a:srgbClr>
                  </a:outerShdw>
                </a:effectLst>
              </a:rPr>
              <a:t>ALL TIME MAINTAINANCE BY SYSTEM ENGINEER</a:t>
            </a:r>
            <a:endParaRPr lang="en-US" sz="3200" b="1" dirty="0">
              <a:solidFill>
                <a:schemeClr val="accent3">
                  <a:lumMod val="60000"/>
                  <a:lumOff val="4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41" y="1569276"/>
            <a:ext cx="8296381" cy="4956044"/>
          </a:xfrm>
          <a:prstGeom prst="rect">
            <a:avLst/>
          </a:prstGeom>
        </p:spPr>
      </p:pic>
      <p:sp>
        <p:nvSpPr>
          <p:cNvPr id="3" name="Slide Number Placeholder 2"/>
          <p:cNvSpPr>
            <a:spLocks noGrp="1"/>
          </p:cNvSpPr>
          <p:nvPr>
            <p:ph type="sldNum" sz="quarter" idx="12"/>
          </p:nvPr>
        </p:nvSpPr>
        <p:spPr/>
        <p:txBody>
          <a:bodyPr/>
          <a:lstStyle/>
          <a:p>
            <a:fld id="{4DB78C9C-E5F2-4071-8DC7-D7079FE2FAF5}" type="slidenum">
              <a:rPr lang="en-US" smtClean="0"/>
              <a:t>10</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209656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71" y="735081"/>
            <a:ext cx="9092856" cy="1400530"/>
          </a:xfrm>
        </p:spPr>
        <p:txBody>
          <a:bodyPr/>
          <a:lstStyle/>
          <a:p>
            <a:pPr algn="ctr"/>
            <a:r>
              <a:rPr lang="en-US" b="1" u="sng" dirty="0" smtClean="0"/>
              <a:t>MULTIPLE VIEW</a:t>
            </a:r>
            <a:endParaRPr lang="en-US"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7978" y="2956643"/>
            <a:ext cx="3548620" cy="211985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7893" y="2991460"/>
            <a:ext cx="3526449" cy="20850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4105" y="2991460"/>
            <a:ext cx="3585252" cy="2120853"/>
          </a:xfrm>
          <a:prstGeom prst="rect">
            <a:avLst/>
          </a:prstGeom>
        </p:spPr>
      </p:pic>
      <p:sp>
        <p:nvSpPr>
          <p:cNvPr id="7" name="TextBox 6"/>
          <p:cNvSpPr txBox="1"/>
          <p:nvPr/>
        </p:nvSpPr>
        <p:spPr>
          <a:xfrm>
            <a:off x="5312979" y="2380594"/>
            <a:ext cx="2013693" cy="369332"/>
          </a:xfrm>
          <a:prstGeom prst="rect">
            <a:avLst/>
          </a:prstGeom>
          <a:noFill/>
        </p:spPr>
        <p:txBody>
          <a:bodyPr wrap="none" rtlCol="0">
            <a:spAutoFit/>
          </a:bodyPr>
          <a:lstStyle/>
          <a:p>
            <a:r>
              <a:rPr lang="en-US" b="1" dirty="0" smtClean="0"/>
              <a:t>SENIOR DOCTOR</a:t>
            </a:r>
            <a:endParaRPr lang="en-US" b="1" dirty="0"/>
          </a:p>
        </p:txBody>
      </p:sp>
      <p:sp>
        <p:nvSpPr>
          <p:cNvPr id="9" name="TextBox 8"/>
          <p:cNvSpPr txBox="1"/>
          <p:nvPr/>
        </p:nvSpPr>
        <p:spPr>
          <a:xfrm>
            <a:off x="9241068" y="2380594"/>
            <a:ext cx="2031325" cy="369332"/>
          </a:xfrm>
          <a:prstGeom prst="rect">
            <a:avLst/>
          </a:prstGeom>
          <a:noFill/>
        </p:spPr>
        <p:txBody>
          <a:bodyPr wrap="none" rtlCol="0">
            <a:spAutoFit/>
          </a:bodyPr>
          <a:lstStyle/>
          <a:p>
            <a:r>
              <a:rPr lang="en-US" b="1" dirty="0" smtClean="0"/>
              <a:t>JUNIOR DOCTOR</a:t>
            </a:r>
            <a:endParaRPr lang="en-US" b="1" dirty="0"/>
          </a:p>
        </p:txBody>
      </p:sp>
      <p:sp>
        <p:nvSpPr>
          <p:cNvPr id="10" name="TextBox 9"/>
          <p:cNvSpPr txBox="1"/>
          <p:nvPr/>
        </p:nvSpPr>
        <p:spPr>
          <a:xfrm>
            <a:off x="1655711" y="2380594"/>
            <a:ext cx="2153154" cy="369332"/>
          </a:xfrm>
          <a:prstGeom prst="rect">
            <a:avLst/>
          </a:prstGeom>
          <a:noFill/>
        </p:spPr>
        <p:txBody>
          <a:bodyPr wrap="none" rtlCol="0">
            <a:spAutoFit/>
          </a:bodyPr>
          <a:lstStyle/>
          <a:p>
            <a:r>
              <a:rPr lang="en-US" b="1" dirty="0" smtClean="0"/>
              <a:t>SYSTEM ENGINEER</a:t>
            </a:r>
            <a:endParaRPr lang="en-US" b="1" dirty="0"/>
          </a:p>
        </p:txBody>
      </p:sp>
      <p:sp>
        <p:nvSpPr>
          <p:cNvPr id="3" name="Slide Number Placeholder 2"/>
          <p:cNvSpPr>
            <a:spLocks noGrp="1"/>
          </p:cNvSpPr>
          <p:nvPr>
            <p:ph type="sldNum" sz="quarter" idx="12"/>
          </p:nvPr>
        </p:nvSpPr>
        <p:spPr/>
        <p:txBody>
          <a:bodyPr/>
          <a:lstStyle/>
          <a:p>
            <a:fld id="{4DB78C9C-E5F2-4071-8DC7-D7079FE2FAF5}" type="slidenum">
              <a:rPr lang="en-US" smtClean="0"/>
              <a:t>11</a:t>
            </a:fld>
            <a:endParaRPr lang="en-US"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52873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865" y="814603"/>
            <a:ext cx="9404723" cy="986145"/>
          </a:xfrm>
        </p:spPr>
        <p:txBody>
          <a:bodyPr/>
          <a:lstStyle/>
          <a:p>
            <a:pPr algn="ctr"/>
            <a:r>
              <a:rPr lang="en-US" b="1" u="sng" dirty="0" smtClean="0"/>
              <a:t>USER FRIENDLY UI</a:t>
            </a:r>
            <a:endParaRPr lang="en-US"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1750881"/>
            <a:ext cx="4004717" cy="258771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9875" y="1984813"/>
            <a:ext cx="3548620" cy="21198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2127" y="2002222"/>
            <a:ext cx="3526449" cy="20850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5724" y="4455388"/>
            <a:ext cx="3585252" cy="21208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9236" y="4455388"/>
            <a:ext cx="3893991" cy="2311657"/>
          </a:xfrm>
          <a:prstGeom prst="rect">
            <a:avLst/>
          </a:prstGeom>
        </p:spPr>
      </p:pic>
      <p:sp>
        <p:nvSpPr>
          <p:cNvPr id="3" name="Slide Number Placeholder 2"/>
          <p:cNvSpPr>
            <a:spLocks noGrp="1"/>
          </p:cNvSpPr>
          <p:nvPr>
            <p:ph type="sldNum" sz="quarter" idx="12"/>
          </p:nvPr>
        </p:nvSpPr>
        <p:spPr/>
        <p:txBody>
          <a:bodyPr/>
          <a:lstStyle/>
          <a:p>
            <a:fld id="{4DB78C9C-E5F2-4071-8DC7-D7079FE2FAF5}" type="slidenum">
              <a:rPr lang="en-US" smtClean="0"/>
              <a:t>12</a:t>
            </a:fld>
            <a:endParaRPr lang="en-US" dirty="0"/>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205328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CENTRALIZED DATABASE</a:t>
            </a:r>
            <a:endParaRPr lang="en-US" b="1" u="sng" dirty="0"/>
          </a:p>
        </p:txBody>
      </p:sp>
      <p:sp>
        <p:nvSpPr>
          <p:cNvPr id="4" name="AutoShape 2" descr="data:image/jpeg;base64,/9j/4AAQSkZJRgABAQAAAQABAAD/2wCEAAkGBxMSEhUSEhQWFhUXFhYVFRgVGBgXGBcXFRgZFxUXFRgZHioiGBolHRgXITEhJSkrLy4uFx8zODMtNygtLisBCgoKDg0OGxAQGy8mICUtLS0tMi0vNS0tLS0tLS0tLS0vLS0tLS0tLS0tLS0tLS0tLS0tLS0tLS0tLS0tLS0tLf/AABEIAMEBBQMBEQACEQEDEQH/xAAcAAEAAgMBAQEAAAAAAAAAAAAABQYDBAcCAQj/xABIEAABAwIDBAYGBggDCAMAAAABAAIDBBEFEiEGMUFREyJhcYGRBzJCobHBFCNSYnKCM0OSorLR0vAVJOEWNERTc7O0wmNkg//EABoBAQADAQEBAAAAAAAAAAAAAAADBAUCAQb/xAAzEQACAgEBBQUHBAMBAQAAAAAAAQIDEQQFEiExQRMyUWFxFCKBkbHB0TNSofAVQuHxI//aAAwDAQACEQMRAD8A7igCAIAgCAIAgCAIAgCAIAgCAIAgCAIAgCAIAgCAIAgCAIAgCAIAgCAIAgCAIAgCAIAgCAIAgCAIAgCAIAgCAIAgCAIAgCAIAgCAIAgCAIAgCAIAgCAIAgCAIAgCAIAgCAIAgPhNtSgIDEds6OEkGXO4cIxn9/q+9AQk3pLi9iCQ/iLW/AlAYm+kwcaY+Eg/pQG7S+kemcbPZKzts1w9xv7kBZMMxmCoH1MrX8wDZw72nUIDfQBAEAQBAEAQBAEAQBAEAQBAEAQBAEAQBAEAQBAEAQGlV4tBF+klY3sLhfy3oCDrdvKVl8ueT8LbDzdZeAoG0e001W4gksi9mNp0t9/7R79F6CDsh6EAsgFkB9jcWkOaSCNQQSCDzBGoQHQtkdtyfqqokn2JANT2PA49vH4jwulFikUptG65te1iDbxHaEBuoAgCAIAgCAIAgCAIAgCAIAgCAIAgCAIAgCAw1lUyJhkkIa1ouSV1CDm92PM4nOMI70uRRNrsdllicGxmOPMOsXdd2umjToFLZCqMOEsy8lw+ZDXZdOfGGI+b4/JFFL1XLJilk038kB5svT0IBZAEPD4h6fbID1BJlkj7XtA80PC3YbiDopMzZMhDHE3bmBaLFwI5aX4LuqSTw45yR2xk1mMsY+JetmMcbVxZwC1wsHtPAnUEdh+RUup00qJYfUh0mqjqItx6PBMKuWggCAIAgCAIAgCAIAgCAIAgCAIAgCAIAgKv6Qf93aCbAytB5eq4i/iFo7LaV/wMnbMW9Pw8Uc0xJ1mDMHFzBaMjW7CdWO523g8rhS67Qve36llPouhFs7aUZQ3Lnhrk31RCmSR25p8dPiq8NnXy5rBas2np48nn0PklJLlLnbhYm2vHiVNds3sqnOT4ohp2orbo1xjzPVNVXAvr8VlmubTXg7iPh8UPT1lQDIeRQHxwtvIHebIDVnrWt3dY+Q80PCMhqJJJ4w3V2bqgDlroFJTX2k1DOMkOotVVcrH0LRnkaCJi1jSNbnrEA3tl37wOC1aNCqrFOUk8GLqNp9tU4VxeX9C5+iauEpqi3QAxNbfebB5J96g2ld2k15FvZVHZwk3zZ0NZpqhAR+MYj0DWvIuC8NPMAgm48l4DZpKpkjQ5huD/AHYjgV6DOgCAIAgCAIAgCAIAgCAIAgKltltcKV8dPEQZ5Hxg8ejY5wBJ7SL2HigLagCAqHpHgkdT3YC7K4PIGpsN9h3EqxpbVXapMq6yp20uK58zm1HimmjtOW8eRX0CmmfLzp48UeqjFSBplH5GfyXrl/cnioRDVdVLM1zs5cGnVl93I23Wuqepe9VJroXtJCFd0Fjn/cGjSzAgkHn4LDZ9IbFPNca714en104BteyA+ulPNAa3Tg7kBp1c2oCA8YfLaYO+yD5kKzpHi2P96FXWrNEl/eZuzVBkdkjBe47mtFyfALUuvSXFmNRp5N8Edc9FWzstLE50uj5HZi37ItYDv/msa2e/LJu019nHB0JRkwQFd24cBA3/AKjfg5Bkq2GYk+F2Zh7xwPeFyelrj2riyZnh4t6xDcwafDW3bZTVVux7sWs/IhttVUd6S4eXElMPxSGcXika/mAdR3g6he202VPE1g8p1FVyzCSZuKImCAIAgCAIAgCAICLnx+BrsmcOfrdrOta2+5GjfEqV0WKO/JYXn9vEgWprlPci8vy4/Pw+JA7R7ctgieWxu6S1o8+XLc6AnK4mwsT4WXMoJRypJ/P8HUZycsOLXnwx/DOP01Y6SriklddzqiJz3OP/AMjbkngAFwll4RI2kss/SDHAi4NwdxHFD1PPI9IDy9gIsRcICq4vsBSTuL8pjcd5jOW/eNx8QpIXTh3WQ2UV2d5EDJ6J4z/xM1v/AM/6FL7XYQ+w1Hys9HdPS088rS9z2wyEOc48Gk7hYcOS47ezjx8iVaapY4cuJykQEEvZv9pp3H+RXEZJc1lEkot8nhnuF7Rvdl7HjTwcND7lN2UJ9yePKXD+eRA7rId+GfOPH+OZ6lgc43Fnfhc0/Ndex3dFn0aZ57dR1ePVNfY9vhfb1Tu7Fz7Jf+1nvtlH7kaWXKesWj8wJ8hdHppLvNL4/ZBaqD7qb9F92as7CTfUDmdPIb1w9yPJ5JFvy4tY+pYvR3hcc+IRQSNDmZZHODtbkMJBPjZR5fMkwuR3jD9nqeH9HGxv4WgfBcnXIlGtA3ID0gBQHHNtsQllqJHB2jHuYwcAGEtNu8glbsNIpaVRXXj8T5yeulDWOT4pcPgaOGYrm6rtHcQVjW0yrluyRvU3QtjvRPmJY++GTow4tY5rXZmhrnMdci9nCzm2AuN/I84iUnYaXpGMqKd7ektcmK7Wlw3lgvdh5tJtfgNy1NNtDC7O/jHx/v8A6Y+r2a3LtdO8S8PH08PoXzZbFXVEN3i0jHFj9LXIAINuGh87qtrKI1WYi+DWUW9DqJXV++sSTw/UmVVLoQBAEAQBACgKFthjMkkppYiQBo62hcbXIJ4NH81taKiuqrt7Ph/fFnz+v1Nt13s1Xo/P/iK1iNQ+iyuBj6O13X1kkfwa1vst7eGp36HM1WplfPL5dEa2k0kNNXurn1fmUurrZJulmkNyS0X4DeQ0crDgq5aNOhhMjweAIPktDQ6V2S33yX1M3aGrVcXBc2dk9GWIOvJTuNwGiRgPDXK4Ds1b7+am2pWk4y6vmV9j2ykpQ6LkX5ZRtBAEAQENtdXRxUk3SuAzxvY0cXOc0gADiu4Vym8RRHZbGtZk/I/PsBuLjiuCQ9Uzt4XrPEYahgzeqPIIvIPHU9uhZa+UL3efiebq8DBAbHh4Lw6ya9W7VDwsXo2xGOnxBksps3I9pO+xfYAns3ruuuVj3Y8zi22Na3pcuR+hYpQ4AtIIIBBBuCDuIPEKMkTzxRkQBARuL4i2JurgDwF9T3DeV3CuU+6skdl1dazNpepxv6X9Y5sg1c577XGYZnE3sN2/ivpaJbkVF+CPk9RHtJOcfFn2bCg/rMe0Hhchp9+nvXt1ULY4kjijUWUyyjOKN7mZZY4XkG4c94sPBrgT+0FlLZq3uM+Ho8mvLbS3eEHn+DzUVLImZXSjL/y4bBvdaOwP5iVchpdPVx3cvzKM9dq7+CeF5cP+l79FMuekfJYDNM8gDg1oawDzaT4rK1tm/Z6I3Nn09nT5t5ZdVULwQBAEAQBACgOW7STllbMGPyOJBvZpBDmg2OYG2t1uUVw1GnjGeeHgfNam2zS6qcq8e9jmvIhq6idMc8sLZDYDM3pGGw3atc5v7q4nsuv/AFnj1/qO4bcl/vD5cPyaeKYW98DIY4XRta7MSTcHQ3JcQLnXiFDHZrU/eksFh7aqcfdTyaJEVO3VwcR7LCD5u3D3rWU4VRxFGRiy+WWbOwmOubWulJu4sLOiaHepdpuCAdx581mahK95lJJmtpnLTr3IOS645nWabbCAnK7M13Kwd7mkn3Kr7DY1mLT9GWf8pSniacfVEnFjdO7QSsB5OOU+TrKGWntjziyzDWUT4RmvmbzHgi4Nx2KF8CyuILggOMbW4u6pkfIT1RdsY4BnDxO8r6CuhU07vVrifMW6h3373TPD0/6UjoiOuzjq5vPtHIrAWOp9M89DLBIDpuPI6H37/BSqly7jz9fkQu9R76x9PmfKiA33Ed4K5lXOPNP5HcbYS7sk/iHDSy4wzvKNboy25OnadPipFTY+hE761/svqa0xJ3eZ3eHNcuKXNnSk5clgz4YAJAPuknt3Kzof1fgVNo/o/E6v6P8AaUQh0E7j0YGaM2Jym/WbpwN7jlY81b1mlc2pQXHr+SjotbGtONj4Ll+Cy/7XGXSkhfN94C7fEjqjxcFU9ljD9WaXlzZc9tss/Rrb83wR9+h4hP8ApJWQN5Nu51u5pFv23J2tEO5HPqOw1Vn6lm75RX3Z7bshCAc5fKTvL3dX9hlgfG64nq7ZcE8LyJK9n0QecZfi+JQ9pdjZYXulp2ZmE3LBoRzLeBHYpdPq9zhL5keq0XacYfIrhxLIcr7tdycC0+RWrDURkuDMeellB8Ua1RiI5rp3HKpNempJqohsDc5JLbjcLWuXHgOsFRv1UVwL2n0kpcTuuw2CGkpmRE3IGp5km7j5krKlLeeTbhFRikixLk6CAIAgCAID4UByn0h4ZLHN9Ia0uYRZ9tcttx7tVo6LUqHuMy9oaV2e/Eq0WIg2ynfut/otbtVgxexecGpWVwPFcuw9jUQz3OmdkiaXvO5rRc/6DvVO65LmX6KJPkjpXo82KfTkzzW6RwsANzG77X4nme5ZVlm+zZqq3EdL6EFuV7Q4cnAEeRUa4ErWeZozYFTH9UG/9MmP+AhTR1NseUmVp6OifegvkR0mzEYN4pZIz+U/AB3vU/t1j7yT9UVv8ZUv03KPozVqKSsjaclUHix0fcafmz/EL1X0Sa3q8ejPfZtTFe7bn1X3KBWRXbpuI07it62OUfN0zw0VaGTKSx28G3+q+XsrcZOLPsKrFOKkupsBrSNQD36qMlMLorHq3A7CR8CpY3WR5SfzIpUVy70V8j25mnrP/ad/Nde1XfufzOFpaf2L5Gu2MA3IF/P3lRSk5c3kmjFR5LBgq5QO9eI9Zm2dgc95fwHVHfx8re9aOhrbk5GVtK1KKj15l/2Xp2GpiD2tcDmNnAEdVp1seRsrmue7R6tFHZq3tR6JnV4DoOSwT6Q22sQHtAeXMB3hAaVVg8Mmj42u7wD8UBoN2Pogbinjv+Bv8l7lnmDTwJjDWzhgAaxgjaANOoRm8cznDwC8PS1IAgCAIAgCAIAgMc0LXCzhdAVXHdiqN4MhiaHZm6t6rtXj2m637V0pNLGTlwi3loicJ2GpHSSRTxAzRm9ySRLG4nJKG3sL6tItYOa62ll72k+WTlU188It2H7PQQC0UbWjk0AfBcEhItjAQByAwyIDXkQENi0uVpQHOKKUFoa7hoCfgV9ZCWUfE2QcZZRoYtgufUaOG4/I8wq+o0kbePUtaXXSpfl4EDJTyx6FpPa3X3LJt0VsOmfQ3adfTZ1x6mE1vPTv0VRxa5lxSUuKPjq4di5wjrLMQke/1Gud3A/FSwpnLupkM7oQ70kiRw/ZiWU3l6reQ1J8eCv1bOk+M+Bm6jakI8K+L8S1Clipo7us1o0Hb2AcStRRhXHBiynO2XizT2TxjPiDXmzWiN4aCbWuW7zzKy9dN2LgbWzq41Pidqw+S4BGo7FlGySTUB9QBAEBG4vjcNMPrXgE+q0auPcOXapaqLLc7q5EF2prpxvvn8ygYHjjqeXSPpXPjLiM2TVzg4m5B3nMvKo1yeJywvTJ1dOyMc1x3n64LFHtq79ZSyAccjg/5BW1o65dy1P14FF6+2H6lMl6cSYwvaOnnOVj7O+w8ZXeF9/gobdHbUstcPFcUWKNdTc8RfHwfBkuqxbCAIAgCAIDxLKGi7iAOZNh716k3wR45JcyDxnH6URkdPHfMz2wfbapXp7Ut5xeCFaqly3VJZ9TJtJTENFVFbpacOeOT4rXliJ5OaLjk5rTwUJOTEMmZocNxAI8dUB6sgPLmoDE9AR9dWRx+u9rewnU9w3ldwrnPurJHZdXWszkkU/HNoI3XZGHOdysf4Rd3mArPsTSzZJR+pT/AMhGTxVFy+GF8ygU7zmcw3GU+0LG/HS5Wxp7FJcHlGLqanGXFYfVEnT1ZbpvHI/LkrKZTlBM2elhd6wc3us4fIr3ea8zjckuR8+jQO/WM/MHD5LlyXWJ6nYuQFHTDXPF4A/0rzej+36Hu/a/EPrKZntF3YxvzNk334Hm5ZI0qvaWwtFGB2u1PkNFFKbJYafPNlYxGrfIcz3Fx7flyVayTL9UFHkiS2EoemqHXzZGtANiRqTpu36A+ao23yrfuPiaVGnhYnvrKOr0ezQGscr2Huaf4cp9659um++k/U9ezK1+nKUfRm+3D69n6Odsn4nOHuc1/wAQnbaeXehj0/qOfZtXDuW59Uff8Sro/Xp845tAP8Dif3U7PTS5Sa9f79x2uuh3oKXo8fU+jbBjdJYnMPbp/wBwMT2Le7kk/wC/Ef5Ld/Urkv5RtnammylxflsL9YEDztb3riWjuXQlhtHTzXCXz4HLMUqnSPdLIbucbn5Adg3L6Ds4117keSR80rZW278ubZnwbrPfIdwswH7sY1/eL/JfKH2ZS31T3zOewuDnvuMpIPWOguPBAdOoqiHopIw8zOpmnpDICTcEi5LhrdwI0XdW9vJReM+BHdubjc1nHHiTOw+PPdanmOY5bsed5tva48TbUHsK1do6OMF2sPj+TH2Xr5TfY2c+j+xdFkG4EAQBAVnGtoHZnQ0xbnbbO92oZfg1vtHTuCswrhWlO7OHyS6/Epzuna3ChrK5t9PRdfoc72srXwlrpc85deznuIYCN4sNR3Cyn/yMorFUVFfNkC2ZGTzdJyfyRqYJXtqWSRPYxrrHRotmYdOJvp38QqVl1ljzOTZeqoqq7kUi4bLY659FU0cxJmp4JMjnb5YMjgx1+Lm+o7uB9pRko2H2pfnZTzOLmu6sbj6zXW0aTxB3DiDbhu19Xo4qvtIdOf5MTQ62bt7KzjnOH9i6VeNwR3zSC43hvWPjbd4rPhp7J8kaVurpq78l9yDfteZCW0sL5TzAzW78vVHi8Kf2SMP1Zpen9+xV9vss/Qrb83wRjdSYhP8ApJGwN5A3d+zGQPOQp2unr7kcvxf9/A7DV2/qWbq8I/k9Q7KQt1kL5TxzHK097GWB/NdcT1lsuCePQlr2fRB5ay/F8Tafh7WtyRsaxv2WNDR5AKs228supJcEULafZ14cZYhr7TftDs7Va0up7J4fIp6vS9ssrmVuGp4HQjQg6Ed4W5XbGSyj5+ymUXhmWSoAF105YI1Bs8RThwuEU0+R64OL4niRyNjBqSvXDZIkaZzEOIFw3fzHbbkoW2846EySXPqYqKhlqX9HC254n2W9rj8lTuuUS9RQ5cjsmxuyzaaMNGp3uJ3uJ3lZspOTyzWhBQWEXOCmsuTo2WssgPaA+OFxYi6Ao23dNTsglf0EQflNnBjQ650BzAX3qxROfaRWXjJW1NcOzlJpZw+hRxH0rbA9a3HivpH70cHyKfZyz0NiEtbC+HLIwua5ufK1wBde5s12bieCwZ7NvXFYfoz6Sva2mlzbXqvxki8IwNrKiJ7p4Sxrw43Lo3dXUdWRo424qrOi2Hei/kXYammzuzT+JcsSjjjhk6JrG9M5geWADPYl2pG/2vNT7PhvaiPlx+RW2nZuaaXnw+Z42YH+cgb7XXfbjlaw3PdcgeK19oWpUteJg7Kqc9QpdFn6Y+504L50+tPqAIDXxGUtikc3eGOI7wDZd1RUppPxRFdJxrlJdEzkMFQYpBJqeD+bmk9bx4+C+k1umV1WFzXI+T2fq3RapPk+f5NvGcKlnkmYXsfTOaHwHQOY62Zm4a2uWm51Buvlz7E57QSvjla5gu5rtw1vwI038QvQXDGYiA2djuikyuAD+qS2VpbJG5ptcEHdzAPAJGLk8JZPJSjFZk8ERUzBjG5iW5nsbpa4GYZiL6aDmvpLpOFPHng+VogrL/LJ1XCNnqQAEx9KecxzjwYeoPBoWFZqrZ838uB9DVo6K+MYotMbNLAADgBoPJQFo+mJAeDEgPDoUBqVFEDwQFYxrZCKbUts7g5uh8wu4Wyg/dZHZVCxe8iiYjs++KboI3dI9w6oItl0Ju4jsF/LmtarUPsXbP0XmY12lj26pr9X5I1P9n6tgsIb/hc35kKOOtgdz0Fh4OD1h/4d/m3+pd+21+Jx7Bb4GSPZOtk9hrfxO/pBUctdHoTQ2fPqTmDbASMdmfIbkEWA6uv2gd4UEddOMt5Inls+EoOLf/CwbJQMgkNLIxrH3OQgAB3HLfieIPEdoXerpUl29XdfPyONFqJRfs93CS5eaL9BCAs80zOEBqYni0FM3PPLHE3m9wb5X3oCBo9uYJp4YoY53sle6Ns5icyHMGPksHPsX3EbvVBGm9AWpAQG1uE/SIXs+00juPBdRlutNHM4qUXF9Tjed0TjFIMr2mxHwI5gr6CjURnFNHzGo00q5YZKwYoQNbOH3hf37/erHB8ik6kfZMZZ/wApp/M4fNMv9xz2BGVON5bmOOKM8w27vN11FKXUmhRlYbeCY9ErXy1stQbuysyZjrdzyCRfsDR5rI1lm9wPoNn07iydoVE0ggCA168jo3A7iCPMWXqeHk8aysHGoZw7quNnDQngSNDfkV9ZC3KyfD2UuEmvAlKKqljjyMY2Sx6p6RoAbyNrnTh2LK1OhVlu9GWE/JmvpdrKqlQnFtrl6Gm+KQXJdHCCSXCPJFcnUkuvnJ7ipa9Bp497MiG3a+onwgsf3xIisrYIrlv1j+J1AP4nu6zv71VrfjWsQjgqqFtzzY38Sp4lUyVDwN7nEMaBoBc2AA4DVZ2otbTbNfTUqLSiforZ6Ahjb8gsk2ydAQH1AQu2M0jKSQxSGN5dE1r2gEtzysYSA4EHQnegIw0OLxepU0tSOU8ToXHvfESL/lQA4/XRAfSMNkdqQTSyxzDS2uVxY63hwQGCXb+haD0plgeASGVMMkBJ4NDntDbnvXsVlpM8k2llLJj2Lw0yB9bLYvmJycQI76kdhI07Gt5q5rLYtquvux/uSjoaZxUrbF70v4XgWkULeSpF89CgbyQHoUQ5IAaYICJ2hwIVDLt0lbqx27drlvw11B4HxVrS6l0y49180UtbpFfHK4SXJkTDtjIyHI6LpKsPZC1hcI+kL3ZA4k6NsfWHlvXWr03ZtThxi+RzotW7U4WcJrmvuZzhmJ1H+8VbKVh/V0bcz7cjPKP4WhUy+bmH7H0cLhJ0QllA/SzkzSd+aS9j3WQDaE/5jDh/9x3/AIdWgLIgPhCAr20WyMFWOu2zhucNHDuI+C6hOUHmLOJ1xmsSRQsQ9HFVHfoZGvHAPu0+YuD5K7DXyXeRQns2L7rId+xWI3t0Te/OLfBS+3x8GQ/42Xijfw30X1MhvUSNY3iGak/mOg8lXs1jfJFivQxjxkzqOzuARUcYjibYD48STxPaqjbbyy+kksIl14ehAEBiqI8zSEBxva3BJaaZ0jWkxOJcSBfITqbgcL8Vq6TWJLckY2t0Lct+C9SBbiAO4rR7VGV2TNaorQuZWo7jUyOu+Z2SJjpHHg0X8+XeVTtviubLtOnlLkjouwHo9cx4qKkAyew3eGX434uWZZa5mvVSoep1eCENFgoicyoAgIPbU/5N5+/CfKaNATiAIDHURhzSHAEWOhFx5FAQXo/A/wANpCNxgjI8RdAWFAEAQBAfC1AVHbPDGB9PUjRwqqVrvvAzMAJ7Rz5dwUqul2br6cyB6eHbK5c8Y9SxPmAURORmK4/BTtzTSsjbze4N8r70BSp9vIKiqpHQNllihnfJJI1lmAfR5otM1idZBra2hXdcN+Sinz8SO2xVwc2uXgdGwvF4agXieHcxucO9p1XVtFlTxNYOKNTVcswefr8jfUROEAQBAEAQBAEAQBAYp6drxZwugK7X7C0cpu6JtzxAsfMLpTkuTOJVwlzRrRejegBv0QP4i53uJXrsm+bPFTWuUUTtBgUEItHG1o5AAfBcEhItaBuQHpAEBhqqlsbC95DWtFySuoQlOSjFcTiyyNcXKTwkc52mx+WuZJTwfVsIBLyA5/VcC066DUbuxX79JDT1Zm8yfLwRm6fW2am7drWILn4v8EW3azGYDqIKln3gY5D4ss33LNyapIU3pbLLCroKiPm6K0rR5WNl6Cbo/ShhczXAVLWOserMHRG9t3XAHvQG16MK9kuG0rWHrRwRMeDoQQwe48CpLKpQxnqsojrtjNtR6PDLWoyQIAgCAIDmvpHxqXpWxRNLhDJDIWA2Mj2vZJYnkAPeeQV5adR0rtfNvh6ZM72ly1qpT4JPPrgr1ViWL1ZtnjpI77ohnkI7Xv3eACoZNEi3YJRQuz1Mpml4mVxlf5ageSA9ybVtZpTwgDm/l+Fv80wCVoaoECppnFtj1gD1on8vwHhw4Lc0WpjdHsbeL+v/AE+e1+klp5dvTwX0/wCHT9mMY+kxZjo9pyvA3X4OHYf58lnavTdhZu9OhqaHVrUVb3VcGTCql0IAgCAIAgCAIAgCAIAgCAIAgCAonpErjnZCPVDc7gOJJIb5WPmtvZVSUZWv0/J87tm6TnGleGfXoin4/htSIWRwscbnPKWkZrj1WAXvYa+KzNXqO2sb6cka+i03YVKPV8WVr/E6uDRzpG9kgNv3wqxbNuDat/6yON/ddp+Y9yYBLUU9PUMkkdCQGN6xNjfNuaDvJPJdRg5SUVzZzOcYRcpckTHo9eYamJos1sjXRlo3ABpe0AdmWwW9rqYx0qX7cfg+c2fqHLWN/uz+Tq6wD6UIAgCAxzyZQSgOR41J0s0zgdRK4XB1BaeqR5e5fS6SMZ6eMJcsHyGtnKvVynHxNDGGzVEX1bndJGPrI2adI06CRgGp7W/6Xw9XpXRPHR8j6PRauOpryua5kbhuxlRJYvtE372rv2R8yFVyXCS2f2dBmymjmexpIfLOQxjSNLgaNI7MztCgLC2qpIAY4mtN9HNhaHX7HuGg/MVPTprrHmCfryK1+roqTU5L05/wSno+d9dNYFoyNOUkEgZnZbkfmWhtHe7OCn3uOcfAzNkuDttded3hjPxL0sk3AgCAIAgCAIAgCAIAgCAIAgCAIDnW2cx+lgty5gxpaHAkGznXuAQTwO9bGhj2mnlW3jj9kfP7Tl2GqhdjPD6N/kj48dePXhv2xu/9XAfxKOeyZruST/gmr23U+/Fr+fwaleIpnl7ayenJAuyWLNELC2hacvM633qpPRXw5xfw4l6vX6ezlNfHh9Tcm2fpKlvVDT9+EszG3MtuO/RVWnHgy4mmsojZ6BsQbSxXcGkveTbM57vUBtyGtvwrX2VQm3bLpyMPbOp3YqpdeL+xr0OKBuIUsTTfLI4vI59G9ob4X1U+0bd6vdRX2TS1Zvs7VA+7QVhH0hkQBAEBr17bsKA4lLM6Komad4kdcHiHHMPivodHNOqJ8ttCr/7SySED2uIfG4MkGozHzF9zgeWinvgrYbs1w8fApUW2aexTj/6TM+ITkdSHLpq593i/HKG2uO0kdyyK9nJv35r4G1btytL3IvPmaM1NLL+ldI8fZNwwflFh53WjVptPVxSWfPiZN+077eDlheC4GlXVsNOOs4EjcxhBPiRo3+9FPK3C4FeuqdjJj0SVrpn1MrvaexgtuAY24A/a96wtbY5zPqtnUquvCOnqmaAQBAEAQBAEAQBAEAQBAEAQBAEByz0kwujmjl9nVl+RuC35rS2baotxfUydq0uUYz8CGpcUaR1xftbofEbj7ls5fRnzcqePA2hUwH9YR3sPyJTfl4fycdlI1KmqpRqczz91gafBxNwuJy3uEkvjxJa42xeYvHxIfE8fdYtjHRg7zcue78Tzr5WUEmoxwv8AnyLddLnLfm8vzPno4w109a2QDqQ3JPDM4FrR5EnyWXqbOGDd0lbT3j9BU7LNAVI0DIgCAID4RdAc62+2Re89PAOuBYt+2OXYQrOm1DqfkVNVpVcs9TnkdYWkteC1w0LXCxHeFt13xkso+ft08oPDRnGIkeq4juJHwUjmmQ9katViTnb3uPeSfiuHNLkdxp8iNYySd4ihaXPPAcO1x4DtVO+9JcS/Rp3J4R3P0f7OfQ6drDq7Vzjzcd/hw7gFkTk5PLNyEFCKSLWuTsIAgCAIAgCAIAgCAIAgCAIAgCAi8ewZlVGY3i4I/u3Ir1Np5R5KKksPkcixrZOqpScrTLHwLfWH4m8e8LUp16xifAx79nPOYcUV2Wuy6PBaeTgQfera1MXyZSelmuaNf6UXmzA555NBd8FxLURXU7hppPoTWDbC1dW4Z2mGPiXeuR2N4ePkqFuqz3TRp0bXeOybMbNxUcQjjba3mTxJPEqk3nmaKSSwidXh6EAQBAEB8IQEJjOytNU/pYwTwPEdx3hexk4vKZzKMZLElkq1T6KYCepLK3suD/ECp1qrF1K70dT6HiD0TQA3fJI/sLgB+6AvHqbH1PY6SpdC3YLsxT0otFG1vcN/ed5ULbfMsJJLCJkBeHp9QBAEAQBAEAQBAEAQBAEAQBAEAQBAeXsB3i6A1ZcMidvYEB8iwuJu5oQG2yMDcLID0gCAIAgCAIAgCAIAgCAIAgCAIAgCAIAgCAIAgCAIAgCAIAgCAIAgCAIAgCAIAgCAIAgCAIAgCAIAgCAIAgCAIAgCAIAgCAIAgCAIAgCAIAgCAIAgCAIAgCAIAgCAIAgCAIAgCAIAgCAIAgP/2Q=="/>
          <p:cNvSpPr>
            <a:spLocks noChangeAspect="1" noChangeArrowheads="1"/>
          </p:cNvSpPr>
          <p:nvPr/>
        </p:nvSpPr>
        <p:spPr bwMode="auto">
          <a:xfrm>
            <a:off x="155575" y="-1028700"/>
            <a:ext cx="2895600"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http://rdcredacciondecontenidos.com/wp-content/uploads/2013/12/outsourcing-2-300x2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166" y="1553327"/>
            <a:ext cx="6324053" cy="495384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DB78C9C-E5F2-4071-8DC7-D7079FE2FAF5}" type="slidenum">
              <a:rPr lang="en-US" smtClean="0"/>
              <a:t>13</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42482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476" y="452718"/>
            <a:ext cx="8805358" cy="1400530"/>
          </a:xfrm>
        </p:spPr>
        <p:txBody>
          <a:bodyPr/>
          <a:lstStyle/>
          <a:p>
            <a:pPr algn="ctr"/>
            <a:r>
              <a:rPr lang="en-US" b="1" u="sng" dirty="0" smtClean="0"/>
              <a:t>SYMPTOM CHECKER</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948" y="1340070"/>
            <a:ext cx="8319886" cy="5376041"/>
          </a:xfrm>
        </p:spPr>
      </p:pic>
      <p:sp>
        <p:nvSpPr>
          <p:cNvPr id="3" name="Slide Number Placeholder 2"/>
          <p:cNvSpPr>
            <a:spLocks noGrp="1"/>
          </p:cNvSpPr>
          <p:nvPr>
            <p:ph type="sldNum" sz="quarter" idx="12"/>
          </p:nvPr>
        </p:nvSpPr>
        <p:spPr/>
        <p:txBody>
          <a:bodyPr/>
          <a:lstStyle/>
          <a:p>
            <a:fld id="{4DB78C9C-E5F2-4071-8DC7-D7079FE2FAF5}" type="slidenum">
              <a:rPr lang="en-US" smtClean="0"/>
              <a:t>14</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60894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DISEASE INFO</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680" y="1327424"/>
            <a:ext cx="5333686" cy="5374670"/>
          </a:xfrm>
        </p:spPr>
      </p:pic>
      <p:sp>
        <p:nvSpPr>
          <p:cNvPr id="3" name="Slide Number Placeholder 2"/>
          <p:cNvSpPr>
            <a:spLocks noGrp="1"/>
          </p:cNvSpPr>
          <p:nvPr>
            <p:ph type="sldNum" sz="quarter" idx="12"/>
          </p:nvPr>
        </p:nvSpPr>
        <p:spPr/>
        <p:txBody>
          <a:bodyPr/>
          <a:lstStyle/>
          <a:p>
            <a:fld id="{4DB78C9C-E5F2-4071-8DC7-D7079FE2FAF5}" type="slidenum">
              <a:rPr lang="en-US" smtClean="0"/>
              <a:t>15</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98299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u="sng" dirty="0" smtClean="0"/>
              <a:t>POSSIBLE TREATMENT FOR CERTAIN DISEASE</a:t>
            </a:r>
            <a:endParaRPr lang="en-US" sz="32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2068" y="1152983"/>
            <a:ext cx="2517463" cy="5544298"/>
          </a:xfrm>
        </p:spPr>
      </p:pic>
      <p:sp>
        <p:nvSpPr>
          <p:cNvPr id="3" name="Slide Number Placeholder 2"/>
          <p:cNvSpPr>
            <a:spLocks noGrp="1"/>
          </p:cNvSpPr>
          <p:nvPr>
            <p:ph type="sldNum" sz="quarter" idx="12"/>
          </p:nvPr>
        </p:nvSpPr>
        <p:spPr/>
        <p:txBody>
          <a:bodyPr/>
          <a:lstStyle/>
          <a:p>
            <a:fld id="{4DB78C9C-E5F2-4071-8DC7-D7079FE2FAF5}" type="slidenum">
              <a:rPr lang="en-US" smtClean="0"/>
              <a:t>16</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18883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055" y="452718"/>
            <a:ext cx="8978779" cy="1400530"/>
          </a:xfrm>
        </p:spPr>
        <p:txBody>
          <a:bodyPr/>
          <a:lstStyle/>
          <a:p>
            <a:pPr algn="ctr"/>
            <a:r>
              <a:rPr lang="en-US" b="1" u="sng" dirty="0" smtClean="0"/>
              <a:t>GRAPHICAL VIEW FOR BODY PART</a:t>
            </a:r>
            <a:endParaRPr lang="en-US"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3539" y="2680930"/>
            <a:ext cx="3453147" cy="223002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2609985"/>
            <a:ext cx="3861704" cy="248227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2410" y="2609986"/>
            <a:ext cx="3670747" cy="2371918"/>
          </a:xfrm>
          <a:prstGeom prst="rect">
            <a:avLst/>
          </a:prstGeom>
        </p:spPr>
      </p:pic>
      <p:sp>
        <p:nvSpPr>
          <p:cNvPr id="3" name="Slide Number Placeholder 2"/>
          <p:cNvSpPr>
            <a:spLocks noGrp="1"/>
          </p:cNvSpPr>
          <p:nvPr>
            <p:ph type="sldNum" sz="quarter" idx="12"/>
          </p:nvPr>
        </p:nvSpPr>
        <p:spPr/>
        <p:txBody>
          <a:bodyPr/>
          <a:lstStyle/>
          <a:p>
            <a:fld id="{4DB78C9C-E5F2-4071-8DC7-D7079FE2FAF5}" type="slidenum">
              <a:rPr lang="en-US" smtClean="0"/>
              <a:t>17</a:t>
            </a:fld>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71882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77916"/>
            <a:ext cx="9404723" cy="1175331"/>
          </a:xfrm>
        </p:spPr>
        <p:txBody>
          <a:bodyPr/>
          <a:lstStyle/>
          <a:p>
            <a:pPr algn="ctr"/>
            <a:r>
              <a:rPr lang="en-US" b="1" u="sng" dirty="0" smtClean="0"/>
              <a:t>PATIENT RECORD SYSTEM</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677" y="2089130"/>
            <a:ext cx="6942422" cy="4122777"/>
          </a:xfrm>
        </p:spPr>
      </p:pic>
      <p:sp>
        <p:nvSpPr>
          <p:cNvPr id="3" name="Slide Number Placeholder 2"/>
          <p:cNvSpPr>
            <a:spLocks noGrp="1"/>
          </p:cNvSpPr>
          <p:nvPr>
            <p:ph type="sldNum" sz="quarter" idx="12"/>
          </p:nvPr>
        </p:nvSpPr>
        <p:spPr/>
        <p:txBody>
          <a:bodyPr/>
          <a:lstStyle/>
          <a:p>
            <a:fld id="{4DB78C9C-E5F2-4071-8DC7-D7079FE2FAF5}" type="slidenum">
              <a:rPr lang="en-US" smtClean="0"/>
              <a:t>18</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58313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PATIENT SIGNUP</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094" y="1322466"/>
            <a:ext cx="8216402" cy="4881298"/>
          </a:xfrm>
        </p:spPr>
      </p:pic>
      <p:sp>
        <p:nvSpPr>
          <p:cNvPr id="3" name="Slide Number Placeholder 2"/>
          <p:cNvSpPr>
            <a:spLocks noGrp="1"/>
          </p:cNvSpPr>
          <p:nvPr>
            <p:ph type="sldNum" sz="quarter" idx="12"/>
          </p:nvPr>
        </p:nvSpPr>
        <p:spPr/>
        <p:txBody>
          <a:bodyPr/>
          <a:lstStyle/>
          <a:p>
            <a:fld id="{4DB78C9C-E5F2-4071-8DC7-D7079FE2FAF5}" type="slidenum">
              <a:rPr lang="en-US" smtClean="0"/>
              <a:t>19</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78617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52" y="1889956"/>
            <a:ext cx="8947522" cy="1400530"/>
          </a:xfrm>
        </p:spPr>
        <p:txBody>
          <a:bodyPr/>
          <a:lstStyle/>
          <a:p>
            <a:r>
              <a:rPr lang="en-US" dirty="0" smtClean="0">
                <a:solidFill>
                  <a:schemeClr val="accent3">
                    <a:lumMod val="60000"/>
                    <a:lumOff val="40000"/>
                  </a:schemeClr>
                </a:solidFill>
                <a:effectLst>
                  <a:outerShdw blurRad="38100" dist="38100" dir="2700000" algn="tl">
                    <a:srgbClr val="000000">
                      <a:alpha val="43137"/>
                    </a:srgbClr>
                  </a:outerShdw>
                </a:effectLst>
              </a:rPr>
              <a:t>GROUP MEMBER:</a:t>
            </a:r>
            <a:endParaRPr lang="en-US"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4214" y="2940158"/>
            <a:ext cx="8946541" cy="4195481"/>
          </a:xfrm>
        </p:spPr>
        <p:txBody>
          <a:bodyPr/>
          <a:lstStyle/>
          <a:p>
            <a:pPr>
              <a:buFont typeface="Wingdings" panose="05000000000000000000" pitchFamily="2" charset="2"/>
              <a:buChar char="§"/>
            </a:pP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MD. </a:t>
            </a:r>
            <a:r>
              <a:rPr lang="en-US" dirty="0" err="1"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Sazzadul</a:t>
            </a: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 Islam – 13201081</a:t>
            </a:r>
          </a:p>
          <a:p>
            <a:pPr>
              <a:buFont typeface="Wingdings" panose="05000000000000000000" pitchFamily="2" charset="2"/>
              <a:buChar char="§"/>
            </a:pP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MD. </a:t>
            </a:r>
            <a:r>
              <a:rPr lang="en-US" dirty="0" err="1"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Maqsud</a:t>
            </a: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 </a:t>
            </a:r>
            <a:r>
              <a:rPr lang="en-US" dirty="0" err="1">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U</a:t>
            </a:r>
            <a:r>
              <a:rPr lang="en-US" dirty="0" err="1"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l</a:t>
            </a: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 Anwar -13101033</a:t>
            </a:r>
          </a:p>
          <a:p>
            <a:pPr>
              <a:buFont typeface="Wingdings" panose="05000000000000000000" pitchFamily="2" charset="2"/>
              <a:buChar char="§"/>
            </a:pPr>
            <a:r>
              <a:rPr lang="en-US" dirty="0" smtClean="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rPr>
              <a:t>RAFID AHMED -13101209</a:t>
            </a:r>
            <a:endParaRPr lang="en-US" dirty="0">
              <a:solidFill>
                <a:schemeClr val="accent3">
                  <a:lumMod val="60000"/>
                  <a:lumOff val="40000"/>
                </a:schemeClr>
              </a:solidFill>
              <a:effectLst>
                <a:outerShdw blurRad="38100" dist="38100" dir="2700000" algn="tl">
                  <a:srgbClr val="000000">
                    <a:alpha val="43137"/>
                  </a:srgbClr>
                </a:outerShdw>
              </a:effectLst>
              <a:latin typeface="Eras Bold ITC" panose="020B0907030504020204" pitchFamily="34" charset="0"/>
            </a:endParaRPr>
          </a:p>
        </p:txBody>
      </p:sp>
      <p:pic>
        <p:nvPicPr>
          <p:cNvPr id="2050" name="Picture 2" descr="http://icons.iconarchive.com/icons/blackvariant/button-ui-system-folders-drives/1024/Group-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651" y="1590808"/>
            <a:ext cx="3447089" cy="34470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91656" y="5929158"/>
            <a:ext cx="1414322" cy="92884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184" y="1519063"/>
            <a:ext cx="1632682" cy="442638"/>
          </a:xfrm>
          <a:prstGeom prst="rect">
            <a:avLst/>
          </a:prstGeom>
        </p:spPr>
      </p:pic>
      <p:sp>
        <p:nvSpPr>
          <p:cNvPr id="5" name="Slide Number Placeholder 4"/>
          <p:cNvSpPr>
            <a:spLocks noGrp="1"/>
          </p:cNvSpPr>
          <p:nvPr>
            <p:ph type="sldNum" sz="quarter" idx="12"/>
          </p:nvPr>
        </p:nvSpPr>
        <p:spPr/>
        <p:txBody>
          <a:bodyPr/>
          <a:lstStyle/>
          <a:p>
            <a:fld id="{4DB78C9C-E5F2-4071-8DC7-D7079FE2FAF5}" type="slidenum">
              <a:rPr lang="en-US" smtClean="0"/>
              <a:t>2</a:t>
            </a:fld>
            <a:endParaRPr lang="en-US" dirty="0"/>
          </a:p>
        </p:txBody>
      </p:sp>
    </p:spTree>
    <p:extLst>
      <p:ext uri="{BB962C8B-B14F-4D97-AF65-F5344CB8AC3E}">
        <p14:creationId xmlns:p14="http://schemas.microsoft.com/office/powerpoint/2010/main" val="23803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PATIENT CASE</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222" y="1349781"/>
            <a:ext cx="8551288" cy="5074699"/>
          </a:xfrm>
        </p:spPr>
      </p:pic>
      <p:sp>
        <p:nvSpPr>
          <p:cNvPr id="3" name="Slide Number Placeholder 2"/>
          <p:cNvSpPr>
            <a:spLocks noGrp="1"/>
          </p:cNvSpPr>
          <p:nvPr>
            <p:ph type="sldNum" sz="quarter" idx="12"/>
          </p:nvPr>
        </p:nvSpPr>
        <p:spPr/>
        <p:txBody>
          <a:bodyPr/>
          <a:lstStyle/>
          <a:p>
            <a:fld id="{4DB78C9C-E5F2-4071-8DC7-D7079FE2FAF5}" type="slidenum">
              <a:rPr lang="en-US" smtClean="0"/>
              <a:t>20</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363598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UPLOADED CASE</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202" y="1439439"/>
            <a:ext cx="8584654" cy="5075320"/>
          </a:xfrm>
        </p:spPr>
      </p:pic>
      <p:sp>
        <p:nvSpPr>
          <p:cNvPr id="3" name="Slide Number Placeholder 2"/>
          <p:cNvSpPr>
            <a:spLocks noGrp="1"/>
          </p:cNvSpPr>
          <p:nvPr>
            <p:ph type="sldNum" sz="quarter" idx="12"/>
          </p:nvPr>
        </p:nvSpPr>
        <p:spPr/>
        <p:txBody>
          <a:bodyPr/>
          <a:lstStyle/>
          <a:p>
            <a:fld id="{4DB78C9C-E5F2-4071-8DC7-D7079FE2FAF5}" type="slidenum">
              <a:rPr lang="en-US" smtClean="0"/>
              <a:t>21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46723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RESEARCH</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753" y="1358519"/>
            <a:ext cx="8402302" cy="4991467"/>
          </a:xfrm>
        </p:spPr>
      </p:pic>
      <p:sp>
        <p:nvSpPr>
          <p:cNvPr id="3" name="Slide Number Placeholder 2"/>
          <p:cNvSpPr>
            <a:spLocks noGrp="1"/>
          </p:cNvSpPr>
          <p:nvPr>
            <p:ph type="sldNum" sz="quarter" idx="12"/>
          </p:nvPr>
        </p:nvSpPr>
        <p:spPr/>
        <p:txBody>
          <a:bodyPr/>
          <a:lstStyle/>
          <a:p>
            <a:fld id="{4DB78C9C-E5F2-4071-8DC7-D7079FE2FAF5}" type="slidenum">
              <a:rPr lang="en-US" smtClean="0"/>
              <a:t>22</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29211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11" y="528918"/>
            <a:ext cx="9404723" cy="1400530"/>
          </a:xfrm>
        </p:spPr>
        <p:txBody>
          <a:bodyPr/>
          <a:lstStyle/>
          <a:p>
            <a:r>
              <a:rPr lang="en-US" dirty="0" smtClean="0"/>
              <a:t>IMPLEMENTATION</a:t>
            </a: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23</a:t>
            </a:fld>
            <a:endParaRPr lang="en-US" dirty="0"/>
          </a:p>
        </p:txBody>
      </p:sp>
      <p:pic>
        <p:nvPicPr>
          <p:cNvPr id="3074" name="Picture 2" descr="https://upload.wikimedia.org/wikipedia/en/8/88/Jav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196" y="1378289"/>
            <a:ext cx="3390438" cy="3390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62" y="3073508"/>
            <a:ext cx="5194684" cy="1549292"/>
          </a:xfrm>
          <a:prstGeom prst="rect">
            <a:avLst/>
          </a:prstGeom>
        </p:spPr>
      </p:pic>
      <p:sp>
        <p:nvSpPr>
          <p:cNvPr id="8" name="TextBox 7"/>
          <p:cNvSpPr txBox="1"/>
          <p:nvPr/>
        </p:nvSpPr>
        <p:spPr>
          <a:xfrm>
            <a:off x="8310934" y="4330412"/>
            <a:ext cx="2171700" cy="584775"/>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rPr>
              <a:t>SWING</a:t>
            </a:r>
            <a:endParaRPr lang="en-US" sz="32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2701856" y="5016995"/>
            <a:ext cx="878767"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IDE</a:t>
            </a:r>
            <a:endParaRPr lang="en-US" sz="3600" b="1" dirty="0">
              <a:effectLst>
                <a:outerShdw blurRad="38100" dist="38100" dir="2700000" algn="tl">
                  <a:srgbClr val="000000">
                    <a:alpha val="43137"/>
                  </a:srgbClr>
                </a:outerShdw>
              </a:effectLst>
            </a:endParaRPr>
          </a:p>
        </p:txBody>
      </p:sp>
      <p:sp>
        <p:nvSpPr>
          <p:cNvPr id="11" name="TextBox 10"/>
          <p:cNvSpPr txBox="1"/>
          <p:nvPr/>
        </p:nvSpPr>
        <p:spPr>
          <a:xfrm>
            <a:off x="7475070" y="5015546"/>
            <a:ext cx="2723823" cy="646331"/>
          </a:xfrm>
          <a:prstGeom prst="rect">
            <a:avLst/>
          </a:prstGeom>
          <a:noFill/>
        </p:spPr>
        <p:txBody>
          <a:bodyPr wrap="none" rtlCol="0">
            <a:spAutoFit/>
          </a:bodyPr>
          <a:lstStyle/>
          <a:p>
            <a:r>
              <a:rPr lang="en-US" sz="3600" b="1" dirty="0" smtClean="0">
                <a:effectLst>
                  <a:outerShdw blurRad="38100" dist="38100" dir="2700000" algn="tl">
                    <a:srgbClr val="000000">
                      <a:alpha val="43137"/>
                    </a:srgbClr>
                  </a:outerShdw>
                </a:effectLst>
              </a:rPr>
              <a:t>LANGUAGE</a:t>
            </a:r>
            <a:endParaRPr lang="en-US" sz="3600" b="1" dirty="0">
              <a:effectLst>
                <a:outerShdw blurRad="38100" dist="38100" dir="2700000" algn="tl">
                  <a:srgbClr val="000000">
                    <a:alpha val="43137"/>
                  </a:srgbClr>
                </a:outerShdw>
              </a:effectLst>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41337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12" y="679572"/>
            <a:ext cx="8947522" cy="1400530"/>
          </a:xfrm>
        </p:spPr>
        <p:txBody>
          <a:bodyPr/>
          <a:lstStyle/>
          <a:p>
            <a:r>
              <a:rPr lang="en-US" dirty="0" smtClean="0"/>
              <a:t>LIMITATIONS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t>	</a:t>
            </a:r>
            <a:r>
              <a:rPr lang="en-US" dirty="0"/>
              <a:t>The Software Limitations are,</a:t>
            </a:r>
          </a:p>
          <a:p>
            <a:pPr lvl="0">
              <a:buFont typeface="Wingdings" panose="05000000000000000000" pitchFamily="2" charset="2"/>
              <a:buChar char="§"/>
            </a:pPr>
            <a:r>
              <a:rPr lang="en-US" dirty="0"/>
              <a:t>Doctors need to be trained to use the system properly</a:t>
            </a:r>
          </a:p>
          <a:p>
            <a:pPr lvl="0">
              <a:buFont typeface="Wingdings" panose="05000000000000000000" pitchFamily="2" charset="2"/>
              <a:buChar char="§"/>
            </a:pPr>
            <a:r>
              <a:rPr lang="en-US" dirty="0"/>
              <a:t>Doctors need to insert new information correctly otherwise result will be affected by incorrect data.</a:t>
            </a:r>
          </a:p>
          <a:p>
            <a:pPr lvl="0">
              <a:buFont typeface="Wingdings" panose="05000000000000000000" pitchFamily="2" charset="2"/>
              <a:buChar char="§"/>
            </a:pPr>
            <a:r>
              <a:rPr lang="en-US" dirty="0"/>
              <a:t>As the number of servers are limited, if one server crashes it will largely affect the other servers.</a:t>
            </a:r>
          </a:p>
          <a:p>
            <a:pPr lvl="0">
              <a:buFont typeface="Wingdings" panose="05000000000000000000" pitchFamily="2" charset="2"/>
              <a:buChar char="§"/>
            </a:pPr>
            <a:r>
              <a:rPr lang="en-US" dirty="0"/>
              <a:t>As we are using one database now, for the long run we might need to add more database in the system.</a:t>
            </a:r>
          </a:p>
          <a:p>
            <a:pPr lvl="0">
              <a:buFont typeface="Wingdings" panose="05000000000000000000" pitchFamily="2" charset="2"/>
              <a:buChar char="§"/>
            </a:pPr>
            <a:r>
              <a:rPr lang="en-US" dirty="0"/>
              <a:t>This system is limited to personal computer.</a:t>
            </a:r>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24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262406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smtClean="0"/>
              <a:t>FUTUTRE SCOPE</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dirty="0"/>
              <a:t>Implement a AI which can check the case and remove less important case</a:t>
            </a:r>
          </a:p>
          <a:p>
            <a:pPr lvl="0">
              <a:buFont typeface="Wingdings" panose="05000000000000000000" pitchFamily="2" charset="2"/>
              <a:buChar char="§"/>
            </a:pPr>
            <a:r>
              <a:rPr lang="en-US" dirty="0"/>
              <a:t>Chat system over logged in Doctors who can chat among themselves</a:t>
            </a:r>
          </a:p>
          <a:p>
            <a:pPr lvl="0">
              <a:buFont typeface="Wingdings" panose="05000000000000000000" pitchFamily="2" charset="2"/>
              <a:buChar char="§"/>
            </a:pPr>
            <a:r>
              <a:rPr lang="en-US" dirty="0"/>
              <a:t>Introduce as website and android app</a:t>
            </a:r>
          </a:p>
          <a:p>
            <a:pPr lvl="0">
              <a:buFont typeface="Wingdings" panose="05000000000000000000" pitchFamily="2" charset="2"/>
              <a:buChar char="§"/>
            </a:pPr>
            <a:r>
              <a:rPr lang="en-US" dirty="0"/>
              <a:t>Making dashboard where doctor can ask question in software and other doctors can </a:t>
            </a:r>
            <a:r>
              <a:rPr lang="en-US" dirty="0" smtClean="0"/>
              <a:t>reply</a:t>
            </a:r>
          </a:p>
          <a:p>
            <a:pPr marL="0" lvl="0" indent="0">
              <a:buNone/>
            </a:pPr>
            <a:endParaRPr lang="en-US" dirty="0"/>
          </a:p>
          <a:p>
            <a:pPr marL="0" lvl="0" indent="0">
              <a:buNone/>
            </a:pPr>
            <a:r>
              <a:rPr lang="en-US" b="1" dirty="0" smtClean="0"/>
              <a:t>OUR SOFTWARES FUTURE SCOPE CAN BE MANY LIKE THIS</a:t>
            </a:r>
            <a:endParaRPr lang="en-US" b="1" dirty="0"/>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25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351871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646112" y="2052918"/>
            <a:ext cx="9615488" cy="4195481"/>
          </a:xfrm>
        </p:spPr>
        <p:txBody>
          <a:bodyPr/>
          <a:lstStyle/>
          <a:p>
            <a:pPr marL="0" indent="0">
              <a:buNone/>
            </a:pPr>
            <a:r>
              <a:rPr lang="en-US" dirty="0"/>
              <a:t>There are many sectors where </a:t>
            </a:r>
            <a:r>
              <a:rPr lang="en-US" b="1" dirty="0">
                <a:effectLst>
                  <a:outerShdw blurRad="38100" dist="38100" dir="2700000" algn="tl">
                    <a:srgbClr val="000000">
                      <a:alpha val="43137"/>
                    </a:srgbClr>
                  </a:outerShdw>
                </a:effectLst>
              </a:rPr>
              <a:t>computer science </a:t>
            </a:r>
            <a:r>
              <a:rPr lang="en-US" dirty="0"/>
              <a:t>is doing huge advancement such as </a:t>
            </a:r>
            <a:r>
              <a:rPr lang="en-US" b="1" dirty="0">
                <a:effectLst>
                  <a:outerShdw blurRad="38100" dist="38100" dir="2700000" algn="tl">
                    <a:srgbClr val="000000">
                      <a:alpha val="43137"/>
                    </a:srgbClr>
                  </a:outerShdw>
                </a:effectLst>
              </a:rPr>
              <a:t>military, Agriculture, Medical </a:t>
            </a:r>
            <a:r>
              <a:rPr lang="en-US" dirty="0"/>
              <a:t>sector etc.  But in </a:t>
            </a:r>
            <a:r>
              <a:rPr lang="en-US" b="1" dirty="0">
                <a:effectLst>
                  <a:outerShdw blurRad="38100" dist="38100" dir="2700000" algn="tl">
                    <a:srgbClr val="000000">
                      <a:alpha val="43137"/>
                    </a:srgbClr>
                  </a:outerShdw>
                </a:effectLst>
              </a:rPr>
              <a:t>Bangladesh Medical sector</a:t>
            </a:r>
            <a:r>
              <a:rPr lang="en-US" dirty="0"/>
              <a:t> don’t have that much advancement on computer science still some doctor uses </a:t>
            </a:r>
            <a:r>
              <a:rPr lang="en-US" b="1" dirty="0"/>
              <a:t>analog system </a:t>
            </a:r>
            <a:r>
              <a:rPr lang="en-US" dirty="0"/>
              <a:t>to check their patient this is exactly why we choose to work on medical sector and do help this kind of issues. </a:t>
            </a:r>
            <a:endParaRPr lang="en-US" dirty="0" smtClean="0"/>
          </a:p>
          <a:p>
            <a:pPr marL="0" indent="0">
              <a:buNone/>
            </a:pPr>
            <a:endParaRPr lang="en-US" dirty="0"/>
          </a:p>
          <a:p>
            <a:pPr marL="0" indent="0">
              <a:buNone/>
            </a:pPr>
            <a:r>
              <a:rPr lang="en-US" dirty="0" smtClean="0"/>
              <a:t>And we strongly believe it will bring a great advancement in Medical Sector </a:t>
            </a: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26</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904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17" y="533585"/>
            <a:ext cx="9404723" cy="1400530"/>
          </a:xfrm>
        </p:spPr>
        <p:txBody>
          <a:bodyPr/>
          <a:lstStyle/>
          <a:p>
            <a:pPr algn="ctr"/>
            <a:r>
              <a:rPr lang="en-US" dirty="0"/>
              <a:t>PROJECT </a:t>
            </a:r>
            <a:r>
              <a:rPr lang="en-US" dirty="0" smtClean="0"/>
              <a:t>DEMONSTRATION</a:t>
            </a: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27</a:t>
            </a:fld>
            <a:endParaRPr lang="en-US" dirty="0"/>
          </a:p>
        </p:txBody>
      </p:sp>
      <p:sp>
        <p:nvSpPr>
          <p:cNvPr id="5" name="Subtitle 2"/>
          <p:cNvSpPr txBox="1">
            <a:spLocks/>
          </p:cNvSpPr>
          <p:nvPr/>
        </p:nvSpPr>
        <p:spPr>
          <a:xfrm>
            <a:off x="5587999" y="4396349"/>
            <a:ext cx="4696735" cy="861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 helping tool for doctors and intern</a:t>
            </a:r>
            <a:endParaRPr lang="en-US" dirty="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87" y="1934115"/>
            <a:ext cx="9359815" cy="2537550"/>
          </a:xfrm>
          <a:prstGeom prst="rect">
            <a:avLst/>
          </a:prstGeom>
        </p:spPr>
      </p:pic>
    </p:spTree>
    <p:extLst>
      <p:ext uri="{BB962C8B-B14F-4D97-AF65-F5344CB8AC3E}">
        <p14:creationId xmlns:p14="http://schemas.microsoft.com/office/powerpoint/2010/main" val="274508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WEAAACPCAMAAAAcGJqjAAAAhFBMVEX///8AAAD4+Pjp6en7+/v09PTT09PX19fw8PD39/ewsLDl5eXt7e2YmJjg4ODNzc28vLxra2vFxcVVVVVISEg4ODiysrLc3Nyenp57e3uqqqpvb2+NjY1PT08nJyebm5uFhYURERE/Pz9dXV19fX0dHR0ZGRkyMjILCwtiYmImJiZDQ0Ph02vPAAAKqUlEQVR4nO2cZ2OyzBKGHalK711BLKD///+dLRhAUXxM8uYIe30JwQ2SYbin7MJiwWAwGAwGg8FgMBgMBoPBYDAYDAaDwWAwGAwGg8FgMBgMBoPBmA4Cp+uc8NdnMVWCrVMA4RAZf30y02MZbiDb2oq8WsmKGcFJ+usz+hh4LhARkvL03tfgsO4OWKZg/vKJTQHZzF3o4lmaqfP3A20427f7TFD+i3P8YPj1Dg5JbHBXiwq64af1CWAT+XpvpAXxwAGS5PdP8pMJ4bAddMKl7kceQBlfrawXO25ooAG/dnITQDofn8qoYKQeHBNTwAqxHx5jv2Zhzs+tZKuPD5wUJqTjg2Q7AnDyQYXAvKISfOwh0UnTDKwBeZ8u5st5gOoAFIm5HDzIeKTbQhWrZIvzLq+f38fDvZ5oxWAs7H0FnnaT/vIvZGtmNwPhwf+HU/xwspeTAB9o7abEyJcz7Zp3yEY+XnHITl9ftPIfT/NzCeDVvoINHR8UtyWqmc/eDuVzUN+lx/d/W8u9Hebhn87yk8nrFwdKdze2Ktm+b7Yp9GNSWN/sMTcvfu3ns3tRENVXEo5heAfu0jPt1Qv7+YD47NP46/7fWO9+g3C+3Gcfzvbdw30cEDz5UPqS3nr37hdwMHBtVjCfZlzxpLfLgdZsaSA/HvYUbrAINKs3D/eBONrDjxSImi3juZY8gYN8aLf7+Fsnh/+wnyB+GViA8M2jC0XU/ZVvtCGAwe7RRIEHMSdsP3C75YFd7UbTs9hp9NvrFxYS0JhnvR02P5H7PJfsPbXCkELHpGsI73OvG2qIaLpbe/0PNIf80EePMC1s2K9udokO5F+/GN24jyrnqyM+JKn4kJjyLj4eaOFR9gv1/eRnoPQLpK1T8YF2gL369bvQlREDzIWbPz9cCOqCNIKk2/go0msj9VVYnEPmZjtQlGm8jreRC5D53VZFnbXbHAp59kjiJoKxCEnXAW4ThpImbru8t/cULeaAbGtJtnPLfSz2O0E+tO68OCWoVnjUg6fwlYYqbBzo8tPNRxI9lNlXmfDl1tM0kbuNXxy/nOzxYDIGBTcHNx30u2rRy8mP/iWS75pCM+PSyat8pJ/pSJgzQFnEgCOnc9t3DmlKkva7avWcZjsGiDuJGp4M8Z+2MRYku9aJRkhddcEEtH+v9+OaPbPE7Ral03RfeBGyx0hilaIQt8nxlnXjwsuCdj8v/bh2Fw1nhtsxU1qgNOF5lENXRFwkpMoQblMwl+r3Gnq5dzqfqY5B4o7oGqBLo+0JpL0xTXbtov+JdSCHkvs3QZsxKyPqM024jkYsIZbGPBiJyFJqZkvTfuchaZLo0unu5Y/NqGADMMeFb27HSnVpdtIq2/I61hbCkMZDiFdXN697+lo2Brb74S9qUmEbUn6RzGf2+YrfKQVMyNv7m3MhX9P7myefXQpiV22z2FyFu+yU2tzJo0fi+3eB2fyqk96T3TTl43d7/R+H0JFMGao2ctmQCNf5PbQXL0apUzLIsHbo70goy9sYacJ1e99rtXHg0g2aXvj0w6bPtJ7BUk6rI5kl7JT1bkdS1zXxvJg07rXDIkcZskysktTpQV57QAxqXG8Axfnqjkr93HfXXDSDxtOI2HlJp7SXM1gTZHQkcw2JuKnWdUK2cfhTiYMjN09xgNpjZ9QhquJjFevBAV8CN8MmFi2wvu76U289wB5y8pOv6c+C3DIJbWZEM6j0qlZItxCvcWWw2+JbnuQKJ1L6JqcYuyXtQDgFeFRYLWzJVQYe8ueodduwN19lQkVcd3usyBENUj1qNNeTZpBYtKWAmsE+xaqLe2Ii8V3eJXY2wCJqTIo4A+VbJ2IXpbn7dd/vVh0cdGe1A6Ayb0CTX5DOZtikIk2PaMroX6WAD7ApsWcJyEFlYgHOI1LLn4AkcFvimzsAh+RswmG431t3V/nIRyAyj7ILnvgrmVjSwGu+c/rLi68LMtUStKo6Yyl1kElcbCVkc+J2KZDJaJ34pglALSjB8HopozexcSmoDuxR8nHC0mJZi1UN1M1XM2homk0mEEO5cmCDDayhXaQtqcGetGtEoB7n4dtbKahPqtGj5W2b7v7ao1GPeC6WdpRm+FA69OLk01812FQGSw9pZQgH7LA2EleZpBGCuilQjFoeaJ1Lur7cEUBSxNiB7EF/weze+PtDSssLi5g0hAyvkfU56tcSjC6W/XjypjIweRS2yL/N4RvXou2xkohxCeQykAkjpQJUkgC42sMUoOpUcxqI1IhqkyALThEi3a+pNJ3dn/+P/s9QOm32pizA0cugu1OokFakVUFkIXJIXgCX5zWY2cnUQlAs2oMIm+WGVMrVRpph+k9Ju20yoNGcKkJ1gFAR3zIBC28MKfE/3Aa2IYf9yIrrS9sICkG6Rr0LdexlkZPvao5PzK5PeQLabjs+AY1bNrYIfRAD5a+FgQo7g4Yqo0AW89OK565/5A/NgnBtgYgkYlHRrHfV3CsOLeBOa/KNtF7WpiwVHcn0iPKSwBedDwa2dbwAIwWjmZLX4QyigFX11LQtvaEuffw1sR8hp9fOdFulPU3rSHpFK3wZFXBoSJxyX0JrZydSOuUTF1gdZSdFDhjjbvomWKyblFWM+UWNFbkpzYZXVe6bNcRLF2mteq1mZDx2mRW0ccEBzgBzjTSlH68I/XzUNtCIjSmcEEkEh7IoOJAdN5PIi5BEqAiPNobT4Yha2IYSOWj21dh3SzEE5zpTBVEC24WHnXc1ZRe2vqYa+Ku1UPHmYJUVnk+8pzhjG546trHiGhlRcrOVebkGt5XtoMZtIqLN9YRVuNvVMq9Fgv3aCnjZth8tkEoB1SR7LAfL57N9PE5R0refafgAblbt/RiKLdJp/Nx7PtBLhWTKq1TM316mF4wtZUXpmjvl5vDohP132T14PUWHCSsEygqK8TFDrGRO0QPJMGzbxKwxeMO2bcOQAl3hVAGr+npGT3kNsXy1q7WUFcn2w3RvZd65ffVSUWzOJ8/zdi4GbXibzbko2gEbKEorSsPYNCRFvn22YQakI1FoxYlmmJe7I3mPnedYey1cm4YYKKosLPlHExM8vxRkldMl6ZL5oZYnpXsih6hOWZLGpjib1w6qD59L5BU73jt46dPG2Wu+HXDCO/M8QScVXAqcbphxmmT4sMXOSn1x0gqMSZyBnZytWR6RgDI1g+/Nn50ezH+QN49ZuAuf5Q9T6glw/5Sb3LzibuO57sU7kO1jFmmm9JYZ4rFmg2qEFky4nCvvHtQUrNBQuvFoqUp2nNbYp53U/Me0VX0tjo48rPfJcLcdnWdjkbdt8Mt+xNe9uZ7f4srvIohbB0/OvfbAoTGrp8V/Dj4IM4Dhd7D1Oc7nrSg/zhK/TrAeeYZGm/kTG99GypEnP2lycm+/A4TxhZHAMX5UCb/+3jzGE4T4BPlgPPv1ruh8MDJI7m3M/3pXdE4EJUS3Dnv3mD7jWwTuzaON+hze0fHfYhRF16YvTGww/hWts3Di5llmxs8QnL2mzyFMeXnJX8InjfomI29VYbzNtnmVx4RXP/w1Pjbx+e33FjPG8UEfndhgfAsNZvDYy9/iDM2uMn4QlU1sMBgMBoPBYDAYDAaDwWAwGAwGg8FgMBgMBoPBYDAYDAaDwWBMhP8BYY2KnqBD+pEAAAAASUVORK5CYII="/>
          <p:cNvSpPr>
            <a:spLocks noChangeAspect="1" noChangeArrowheads="1"/>
          </p:cNvSpPr>
          <p:nvPr/>
        </p:nvSpPr>
        <p:spPr bwMode="auto">
          <a:xfrm>
            <a:off x="154594" y="-492563"/>
            <a:ext cx="2895600" cy="1171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150" name="Picture 6" descr="http://static1.squarespace.com/static/5585a729e4b0a4711749fe28/t/558b2192e4b004a952914772/14351814603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60" y="679012"/>
            <a:ext cx="12115464" cy="4901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0393" y="3972911"/>
            <a:ext cx="2267904" cy="61485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246" y="5971304"/>
            <a:ext cx="1350148" cy="886696"/>
          </a:xfrm>
          <a:prstGeom prst="rect">
            <a:avLst/>
          </a:prstGeom>
        </p:spPr>
      </p:pic>
      <p:sp>
        <p:nvSpPr>
          <p:cNvPr id="2" name="Slide Number Placeholder 1"/>
          <p:cNvSpPr>
            <a:spLocks noGrp="1"/>
          </p:cNvSpPr>
          <p:nvPr>
            <p:ph type="sldNum" sz="quarter" idx="12"/>
          </p:nvPr>
        </p:nvSpPr>
        <p:spPr/>
        <p:txBody>
          <a:bodyPr/>
          <a:lstStyle/>
          <a:p>
            <a:fld id="{4DB78C9C-E5F2-4071-8DC7-D7079FE2FAF5}" type="slidenum">
              <a:rPr lang="en-US" smtClean="0"/>
              <a:t>28</a:t>
            </a:fld>
            <a:endParaRPr lang="en-US" dirty="0"/>
          </a:p>
        </p:txBody>
      </p:sp>
    </p:spTree>
    <p:extLst>
      <p:ext uri="{BB962C8B-B14F-4D97-AF65-F5344CB8AC3E}">
        <p14:creationId xmlns:p14="http://schemas.microsoft.com/office/powerpoint/2010/main" val="35495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SLIDE</a:t>
            </a:r>
            <a:endParaRPr lang="en-US" dirty="0"/>
          </a:p>
        </p:txBody>
      </p:sp>
      <p:sp>
        <p:nvSpPr>
          <p:cNvPr id="3" name="Content Placeholder 2"/>
          <p:cNvSpPr>
            <a:spLocks noGrp="1"/>
          </p:cNvSpPr>
          <p:nvPr>
            <p:ph idx="1"/>
          </p:nvPr>
        </p:nvSpPr>
        <p:spPr>
          <a:xfrm>
            <a:off x="1624501" y="1853247"/>
            <a:ext cx="8946541" cy="4195481"/>
          </a:xfrm>
        </p:spPr>
        <p:txBody>
          <a:bodyPr/>
          <a:lstStyle/>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What is                      ?</a:t>
            </a:r>
          </a:p>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Motivation.</a:t>
            </a:r>
          </a:p>
          <a:p>
            <a:pPr>
              <a:buFont typeface="Wingdings" panose="05000000000000000000" pitchFamily="2" charset="2"/>
              <a:buChar char="§"/>
            </a:pPr>
            <a:r>
              <a:rPr lang="en-US" dirty="0">
                <a:latin typeface="Century" panose="02040604050505020304" pitchFamily="18" charset="0"/>
                <a:cs typeface="Times New Roman" panose="02020603050405020304" pitchFamily="18" charset="0"/>
              </a:rPr>
              <a:t>Project </a:t>
            </a:r>
            <a:r>
              <a:rPr lang="en-US" dirty="0" smtClean="0">
                <a:latin typeface="Century" panose="02040604050505020304" pitchFamily="18" charset="0"/>
                <a:cs typeface="Times New Roman" panose="02020603050405020304" pitchFamily="18" charset="0"/>
              </a:rPr>
              <a:t>Overview </a:t>
            </a:r>
          </a:p>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Implementation </a:t>
            </a:r>
          </a:p>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Limitations</a:t>
            </a:r>
          </a:p>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Future Scope</a:t>
            </a:r>
          </a:p>
          <a:p>
            <a:pPr>
              <a:buFont typeface="Wingdings" panose="05000000000000000000" pitchFamily="2" charset="2"/>
              <a:buChar char="§"/>
            </a:pPr>
            <a:r>
              <a:rPr lang="en-US" dirty="0" smtClean="0">
                <a:latin typeface="Century" panose="02040604050505020304" pitchFamily="18" charset="0"/>
                <a:cs typeface="Times New Roman" panose="02020603050405020304" pitchFamily="18" charset="0"/>
              </a:rPr>
              <a:t>Conclusions</a:t>
            </a:r>
          </a:p>
          <a:p>
            <a:pPr>
              <a:buFont typeface="Wingdings" panose="05000000000000000000" pitchFamily="2" charset="2"/>
              <a:buChar char="§"/>
            </a:pPr>
            <a:r>
              <a:rPr lang="en-US" dirty="0">
                <a:latin typeface="Century" panose="02040604050505020304" pitchFamily="18" charset="0"/>
                <a:cs typeface="Times New Roman" panose="02020603050405020304" pitchFamily="18" charset="0"/>
              </a:rPr>
              <a:t>Project </a:t>
            </a:r>
            <a:r>
              <a:rPr lang="en-US" dirty="0" smtClean="0">
                <a:latin typeface="Century" panose="02040604050505020304" pitchFamily="18" charset="0"/>
                <a:cs typeface="Times New Roman" panose="02020603050405020304" pitchFamily="18" charset="0"/>
              </a:rPr>
              <a:t>Demonstration</a:t>
            </a:r>
            <a:endParaRPr lang="en-US" dirty="0">
              <a:latin typeface="Century" panose="020406040505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373" y="1853246"/>
            <a:ext cx="1297936" cy="351885"/>
          </a:xfrm>
          <a:prstGeom prst="rect">
            <a:avLst/>
          </a:prstGeom>
        </p:spPr>
      </p:pic>
      <p:pic>
        <p:nvPicPr>
          <p:cNvPr id="5" name="Picture 2" descr="http://www.mailflyer.co.za/wp-content/uploads/2016/01/report_flat_Icon-02-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117" y="1853247"/>
            <a:ext cx="4173412" cy="41734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DB78C9C-E5F2-4071-8DC7-D7079FE2FAF5}" type="slidenum">
              <a:rPr lang="en-US" smtClean="0"/>
              <a:t>3</a:t>
            </a:fld>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89189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9" y="528918"/>
            <a:ext cx="9404723" cy="1400530"/>
          </a:xfrm>
        </p:spPr>
        <p:txBody>
          <a:bodyPr/>
          <a:lstStyle/>
          <a:p>
            <a:pPr algn="ctr"/>
            <a:r>
              <a:rPr lang="en-US" dirty="0" smtClean="0"/>
              <a:t>What is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MedAid+ is a Doctor helping software</a:t>
            </a:r>
          </a:p>
          <a:p>
            <a:pPr>
              <a:buFont typeface="Wingdings" panose="05000000000000000000" pitchFamily="2" charset="2"/>
              <a:buChar char="§"/>
            </a:pPr>
            <a:r>
              <a:rPr lang="en-US" dirty="0" smtClean="0"/>
              <a:t>Provides Symptom checking for junior doctors.</a:t>
            </a:r>
          </a:p>
          <a:p>
            <a:pPr>
              <a:buFont typeface="Wingdings" panose="05000000000000000000" pitchFamily="2" charset="2"/>
              <a:buChar char="§"/>
            </a:pPr>
            <a:r>
              <a:rPr lang="en-US" dirty="0" smtClean="0"/>
              <a:t>Senior Doctors gets a great helping hand for RESEARCH</a:t>
            </a:r>
          </a:p>
          <a:p>
            <a:pPr>
              <a:buFont typeface="Wingdings" panose="05000000000000000000" pitchFamily="2" charset="2"/>
              <a:buChar char="§"/>
            </a:pPr>
            <a:r>
              <a:rPr lang="en-US" dirty="0" smtClean="0"/>
              <a:t>It’s a software which also helps patient to keep their record and take them on </a:t>
            </a:r>
            <a:r>
              <a:rPr lang="en-US" smtClean="0"/>
              <a:t>PDF .</a:t>
            </a:r>
            <a:endParaRPr lang="en-US" dirty="0" smtClean="0"/>
          </a:p>
          <a:p>
            <a:pPr>
              <a:buFont typeface="Wingdings" panose="05000000000000000000" pitchFamily="2" charset="2"/>
              <a:buChar char="§"/>
            </a:pPr>
            <a:r>
              <a:rPr lang="en-US" dirty="0" smtClean="0"/>
              <a:t>A software which is maintained and moderate by SOFTWARE ENGINEER all the time.</a:t>
            </a:r>
          </a:p>
          <a:p>
            <a:pPr>
              <a:buFont typeface="Wingdings" panose="05000000000000000000" pitchFamily="2" charset="2"/>
              <a:buChar char="§"/>
            </a:pPr>
            <a:r>
              <a:rPr lang="en-US" dirty="0" smtClean="0"/>
              <a:t>Doctors can observe other doctors activity so that they can take help from those.</a:t>
            </a:r>
          </a:p>
        </p:txBody>
      </p:sp>
      <p:sp>
        <p:nvSpPr>
          <p:cNvPr id="4" name="Slide Number Placeholder 3"/>
          <p:cNvSpPr>
            <a:spLocks noGrp="1"/>
          </p:cNvSpPr>
          <p:nvPr>
            <p:ph type="sldNum" sz="quarter" idx="12"/>
          </p:nvPr>
        </p:nvSpPr>
        <p:spPr/>
        <p:txBody>
          <a:bodyPr/>
          <a:lstStyle/>
          <a:p>
            <a:fld id="{4DB78C9C-E5F2-4071-8DC7-D7079FE2FAF5}" type="slidenum">
              <a:rPr lang="en-US" smtClean="0"/>
              <a:t>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9988" y="528918"/>
            <a:ext cx="2620012" cy="71031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372365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6" y="567117"/>
            <a:ext cx="9404723" cy="1400530"/>
          </a:xfrm>
        </p:spPr>
        <p:txBody>
          <a:bodyPr/>
          <a:lstStyle/>
          <a:p>
            <a:r>
              <a:rPr lang="en-US" dirty="0" smtClean="0"/>
              <a:t>MOTIVATION</a:t>
            </a:r>
            <a:endParaRPr lang="en-US" dirty="0"/>
          </a:p>
        </p:txBody>
      </p:sp>
      <p:sp>
        <p:nvSpPr>
          <p:cNvPr id="3" name="Content Placeholder 2"/>
          <p:cNvSpPr>
            <a:spLocks noGrp="1"/>
          </p:cNvSpPr>
          <p:nvPr>
            <p:ph idx="1"/>
          </p:nvPr>
        </p:nvSpPr>
        <p:spPr>
          <a:xfrm>
            <a:off x="1103313" y="2052918"/>
            <a:ext cx="8320088" cy="4309782"/>
          </a:xfrm>
        </p:spPr>
        <p:txBody>
          <a:bodyPr/>
          <a:lstStyle/>
          <a:p>
            <a:pPr marL="0" indent="0">
              <a:buNone/>
            </a:pPr>
            <a:r>
              <a:rPr lang="en-US" dirty="0"/>
              <a:t>Few years back there was an incidence where an old man in his sixties had experienced sudden difficulty to speak, so his family took him immediately to a clinic. There a young doctor probably an intern was only available at that moment. The young doctor thought the old man was suffering from cold and prescribed medicines for cold and sent them home. Later that night that old man died. It was found out later that he died of stroke. The members of the family was furious about the mistreatment given by the doctor. Mistakes like these are often heard in the news these days, which could have been avoid had the doctor been more careful or had some other doctors to consult with. It was these incidents that inspired us to develop MedAid+ in order to assist doctors in diagnosing their patients.</a:t>
            </a:r>
          </a:p>
          <a:p>
            <a:pPr marL="0" indent="0">
              <a:buNone/>
            </a:pPr>
            <a:endParaRPr lang="en-US" dirty="0"/>
          </a:p>
        </p:txBody>
      </p:sp>
      <p:sp>
        <p:nvSpPr>
          <p:cNvPr id="4" name="Slide Number Placeholder 3"/>
          <p:cNvSpPr>
            <a:spLocks noGrp="1"/>
          </p:cNvSpPr>
          <p:nvPr>
            <p:ph type="sldNum" sz="quarter" idx="12"/>
          </p:nvPr>
        </p:nvSpPr>
        <p:spPr/>
        <p:txBody>
          <a:bodyPr/>
          <a:lstStyle/>
          <a:p>
            <a:fld id="{4DB78C9C-E5F2-4071-8DC7-D7079FE2FAF5}" type="slidenum">
              <a:rPr lang="en-US" smtClean="0"/>
              <a:t>5</a:t>
            </a:fld>
            <a:endParaRPr lang="en-US" dirty="0"/>
          </a:p>
        </p:txBody>
      </p:sp>
      <p:pic>
        <p:nvPicPr>
          <p:cNvPr id="1026" name="Picture 2" descr="https://cdn4.iconfinder.com/data/icons/medical-colorful-flat-svg/136/Medical_icons-23-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575" y="3576637"/>
            <a:ext cx="1912000" cy="18970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34613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smtClean="0"/>
              <a:t>PROJECT OVERVIEW</a:t>
            </a:r>
            <a:endParaRPr lang="en-US" dirty="0"/>
          </a:p>
        </p:txBody>
      </p:sp>
      <p:sp>
        <p:nvSpPr>
          <p:cNvPr id="3" name="Content Placeholder 2"/>
          <p:cNvSpPr>
            <a:spLocks noGrp="1"/>
          </p:cNvSpPr>
          <p:nvPr>
            <p:ph idx="1"/>
          </p:nvPr>
        </p:nvSpPr>
        <p:spPr>
          <a:xfrm>
            <a:off x="1255146" y="1524000"/>
            <a:ext cx="8946541" cy="4114799"/>
          </a:xfrm>
        </p:spPr>
        <p:txBody>
          <a:bodyPr>
            <a:normAutofit/>
          </a:bodyPr>
          <a:lstStyle/>
          <a:p>
            <a:pPr>
              <a:buFont typeface="Wingdings" panose="05000000000000000000" pitchFamily="2" charset="2"/>
              <a:buChar char="§"/>
            </a:pPr>
            <a:r>
              <a:rPr lang="en-US" sz="2800" b="1" dirty="0" smtClean="0">
                <a:effectLst>
                  <a:outerShdw blurRad="38100" dist="38100" dir="2700000" algn="tl">
                    <a:srgbClr val="000000">
                      <a:alpha val="43137"/>
                    </a:srgbClr>
                  </a:outerShdw>
                </a:effectLst>
              </a:rPr>
              <a:t>DIAGRAM </a:t>
            </a:r>
            <a:r>
              <a:rPr lang="en-US" sz="2800" b="1" dirty="0" smtClean="0">
                <a:effectLst>
                  <a:outerShdw blurRad="38100" dist="38100" dir="2700000" algn="tl">
                    <a:srgbClr val="000000">
                      <a:alpha val="43137"/>
                    </a:srgbClr>
                  </a:outerShdw>
                </a:effectLst>
              </a:rPr>
              <a:t>(EER Diagram)</a:t>
            </a:r>
            <a:endParaRPr lang="en-US" sz="2800" b="1" dirty="0" smtClean="0">
              <a:effectLst>
                <a:outerShdw blurRad="38100" dist="38100" dir="2700000" algn="tl">
                  <a:srgbClr val="000000">
                    <a:alpha val="43137"/>
                  </a:srgbClr>
                </a:outerShdw>
              </a:effectLst>
            </a:endParaRPr>
          </a:p>
          <a:p>
            <a:pPr>
              <a:buFont typeface="Wingdings" panose="05000000000000000000" pitchFamily="2" charset="2"/>
              <a:buChar char="§"/>
            </a:pPr>
            <a:r>
              <a:rPr lang="en-US" sz="2800" b="1" dirty="0" smtClean="0">
                <a:effectLst>
                  <a:outerShdw blurRad="38100" dist="38100" dir="2700000" algn="tl">
                    <a:srgbClr val="000000">
                      <a:alpha val="43137"/>
                    </a:srgbClr>
                  </a:outerShdw>
                </a:effectLst>
              </a:rPr>
              <a:t>FEATURES WE HAVE</a:t>
            </a:r>
          </a:p>
        </p:txBody>
      </p:sp>
      <p:sp>
        <p:nvSpPr>
          <p:cNvPr id="4" name="Slide Number Placeholder 3"/>
          <p:cNvSpPr>
            <a:spLocks noGrp="1"/>
          </p:cNvSpPr>
          <p:nvPr>
            <p:ph type="sldNum" sz="quarter" idx="12"/>
          </p:nvPr>
        </p:nvSpPr>
        <p:spPr/>
        <p:txBody>
          <a:bodyPr/>
          <a:lstStyle/>
          <a:p>
            <a:fld id="{4DB78C9C-E5F2-4071-8DC7-D7079FE2FAF5}" type="slidenum">
              <a:rPr lang="en-US" smtClean="0"/>
              <a:t>6</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pic>
        <p:nvPicPr>
          <p:cNvPr id="2054" name="Picture 6" descr="http://www.myiconfinder.com/uploads/iconsets/256-256-76170ff571088c191d2cf8e74e911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616" y="1698044"/>
            <a:ext cx="4095959" cy="409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78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568" y="6068168"/>
            <a:ext cx="4875118" cy="789832"/>
          </a:xfrm>
        </p:spPr>
        <p:txBody>
          <a:bodyPr/>
          <a:lstStyle/>
          <a:p>
            <a:r>
              <a:rPr lang="en-US" sz="2000" b="1" u="sng" dirty="0" smtClean="0"/>
              <a:t>EER DIAGRAM</a:t>
            </a:r>
            <a:endParaRPr lang="en-US" sz="2000" b="1" u="sng" dirty="0"/>
          </a:p>
        </p:txBody>
      </p:sp>
      <p:sp>
        <p:nvSpPr>
          <p:cNvPr id="4" name="Slide Number Placeholder 3"/>
          <p:cNvSpPr>
            <a:spLocks noGrp="1"/>
          </p:cNvSpPr>
          <p:nvPr>
            <p:ph type="sldNum" sz="quarter" idx="12"/>
          </p:nvPr>
        </p:nvSpPr>
        <p:spPr/>
        <p:txBody>
          <a:bodyPr/>
          <a:lstStyle/>
          <a:p>
            <a:fld id="{4DB78C9C-E5F2-4071-8DC7-D7079FE2FAF5}" type="slidenum">
              <a:rPr lang="en-US" smtClean="0"/>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21" y="33233"/>
            <a:ext cx="8521516" cy="6003416"/>
          </a:xfrm>
          <a:prstGeom prst="rect">
            <a:avLst/>
          </a:prstGeom>
        </p:spPr>
      </p:pic>
    </p:spTree>
    <p:extLst>
      <p:ext uri="{BB962C8B-B14F-4D97-AF65-F5344CB8AC3E}">
        <p14:creationId xmlns:p14="http://schemas.microsoft.com/office/powerpoint/2010/main" val="307619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74" y="3594344"/>
            <a:ext cx="8947522" cy="1400530"/>
          </a:xfrm>
        </p:spPr>
        <p:txBody>
          <a:bodyPr/>
          <a:lstStyle/>
          <a:p>
            <a:pPr algn="ctr"/>
            <a:r>
              <a:rPr lang="en-US" b="1" u="sng" dirty="0"/>
              <a:t>FEATURES WE </a:t>
            </a:r>
            <a:r>
              <a:rPr lang="en-US" b="1" u="sng" dirty="0" smtClean="0"/>
              <a:t>HAVE</a:t>
            </a:r>
            <a:endParaRPr lang="en-US" b="1" u="sng" dirty="0"/>
          </a:p>
        </p:txBody>
      </p:sp>
      <p:pic>
        <p:nvPicPr>
          <p:cNvPr id="3074" name="Picture 2" descr="http://www.mailflyer.co.za/wp-content/uploads/2016/01/report_flat_Icon-02-300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285" y="67957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DB78C9C-E5F2-4071-8DC7-D7079FE2FAF5}" type="slidenum">
              <a:rPr lang="en-US" smtClean="0"/>
              <a:t>8</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25476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842" y="806101"/>
            <a:ext cx="9404723" cy="1317220"/>
          </a:xfrm>
        </p:spPr>
        <p:txBody>
          <a:bodyPr/>
          <a:lstStyle/>
          <a:p>
            <a:pPr algn="ctr"/>
            <a:r>
              <a:rPr lang="en-US" dirty="0" smtClean="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LOGIN PROTECTION</a:t>
            </a:r>
            <a:endParaRPr lang="en-US" dirty="0">
              <a:solidFill>
                <a:schemeClr val="accent3">
                  <a:lumMod val="60000"/>
                  <a:lumOff val="4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452" y="1860039"/>
            <a:ext cx="7482057" cy="4627752"/>
          </a:xfrm>
        </p:spPr>
      </p:pic>
      <p:sp>
        <p:nvSpPr>
          <p:cNvPr id="3" name="Slide Number Placeholder 2"/>
          <p:cNvSpPr>
            <a:spLocks noGrp="1"/>
          </p:cNvSpPr>
          <p:nvPr>
            <p:ph type="sldNum" sz="quarter" idx="12"/>
          </p:nvPr>
        </p:nvSpPr>
        <p:spPr/>
        <p:txBody>
          <a:bodyPr/>
          <a:lstStyle/>
          <a:p>
            <a:fld id="{4DB78C9C-E5F2-4071-8DC7-D7079FE2FAF5}" type="slidenum">
              <a:rPr lang="en-US" smtClean="0"/>
              <a:t>9</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399" y="6202670"/>
            <a:ext cx="1107889" cy="300361"/>
          </a:xfrm>
          <a:prstGeom prst="rect">
            <a:avLst/>
          </a:prstGeom>
        </p:spPr>
      </p:pic>
    </p:spTree>
    <p:extLst>
      <p:ext uri="{BB962C8B-B14F-4D97-AF65-F5344CB8AC3E}">
        <p14:creationId xmlns:p14="http://schemas.microsoft.com/office/powerpoint/2010/main" val="141599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240</TotalTime>
  <Words>506</Words>
  <Application>Microsoft Office PowerPoint</Application>
  <PresentationFormat>Widescreen</PresentationFormat>
  <Paragraphs>99</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Agency FB</vt:lpstr>
      <vt:lpstr>Aharoni</vt:lpstr>
      <vt:lpstr>Arial</vt:lpstr>
      <vt:lpstr>Calibri</vt:lpstr>
      <vt:lpstr>Century</vt:lpstr>
      <vt:lpstr>Century Gothic</vt:lpstr>
      <vt:lpstr>Eras Bold ITC</vt:lpstr>
      <vt:lpstr>Times New Roman</vt:lpstr>
      <vt:lpstr>Wingdings</vt:lpstr>
      <vt:lpstr>Wingdings 3</vt:lpstr>
      <vt:lpstr>Ion</vt:lpstr>
      <vt:lpstr>PowerPoint Presentation</vt:lpstr>
      <vt:lpstr>GROUP MEMBER:</vt:lpstr>
      <vt:lpstr>OUTLINE OF THE SLIDE</vt:lpstr>
      <vt:lpstr>What is </vt:lpstr>
      <vt:lpstr>MOTIVATION</vt:lpstr>
      <vt:lpstr>PROJECT OVERVIEW</vt:lpstr>
      <vt:lpstr>EER DIAGRAM</vt:lpstr>
      <vt:lpstr>FEATURES WE HAVE</vt:lpstr>
      <vt:lpstr>LOGIN PROTECTION</vt:lpstr>
      <vt:lpstr>ALL TIME MAINTAINANCE BY SYSTEM ENGINEER</vt:lpstr>
      <vt:lpstr>MULTIPLE VIEW</vt:lpstr>
      <vt:lpstr>USER FRIENDLY UI</vt:lpstr>
      <vt:lpstr>CENTRALIZED DATABASE</vt:lpstr>
      <vt:lpstr>SYMPTOM CHECKER</vt:lpstr>
      <vt:lpstr>DISEASE INFO</vt:lpstr>
      <vt:lpstr>POSSIBLE TREATMENT FOR CERTAIN DISEASE</vt:lpstr>
      <vt:lpstr>GRAPHICAL VIEW FOR BODY PART</vt:lpstr>
      <vt:lpstr>PATIENT RECORD SYSTEM</vt:lpstr>
      <vt:lpstr>PATIENT SIGNUP</vt:lpstr>
      <vt:lpstr>PATIENT CASE</vt:lpstr>
      <vt:lpstr>UPLOADED CASE</vt:lpstr>
      <vt:lpstr>RESEARCH</vt:lpstr>
      <vt:lpstr>IMPLEMENTATION</vt:lpstr>
      <vt:lpstr>LIMITATIONS </vt:lpstr>
      <vt:lpstr>FUTUTRE SCOPE</vt:lpstr>
      <vt:lpstr>CONCLUSIONS</vt:lpstr>
      <vt:lpstr>PROJECT DEMONSTRATION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Sazib</cp:lastModifiedBy>
  <cp:revision>41</cp:revision>
  <dcterms:created xsi:type="dcterms:W3CDTF">2016-03-21T06:06:58Z</dcterms:created>
  <dcterms:modified xsi:type="dcterms:W3CDTF">2016-04-18T17:55:39Z</dcterms:modified>
</cp:coreProperties>
</file>