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777"/>
    <a:srgbClr val="45F828"/>
    <a:srgbClr val="67CAC8"/>
    <a:srgbClr val="DB5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Ubertemplate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Automatic generation of SSE annotation template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5. 10. 2018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" altLang="en-US"/>
              <a:t>Methods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87045" y="1325245"/>
            <a:ext cx="11331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- These diagrams are generated from random 50 PDBs in each family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- helices = gray</a:t>
            </a:r>
            <a:endParaRPr lang="" altLang="en-US" sz="2400"/>
          </a:p>
          <a:p>
            <a:r>
              <a:rPr lang="" altLang="en-US" sz="2400"/>
              <a:t>- β-strands = each sheet has a separate colour</a:t>
            </a:r>
            <a:endParaRPr lang="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 descr="4ejA02"/>
          <p:cNvPicPr>
            <a:picLocks noChangeAspect="1"/>
          </p:cNvPicPr>
          <p:nvPr/>
        </p:nvPicPr>
        <p:blipFill>
          <a:blip r:embed="rId1"/>
          <a:srcRect l="25353" r="27125" b="19394"/>
          <a:stretch>
            <a:fillRect/>
          </a:stretch>
        </p:blipFill>
        <p:spPr>
          <a:xfrm>
            <a:off x="255905" y="3202305"/>
            <a:ext cx="3242310" cy="3161030"/>
          </a:xfrm>
          <a:prstGeom prst="rect">
            <a:avLst/>
          </a:prstGeom>
        </p:spPr>
      </p:pic>
      <p:pic>
        <p:nvPicPr>
          <p:cNvPr id="9" name="Picture 8" descr="diagram_d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8710"/>
            <a:ext cx="10057765" cy="108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en-US"/>
              <a:t>Lysozyme   1.10.530.40</a:t>
            </a:r>
            <a:endParaRPr lang="en-US" altLang="en-US"/>
          </a:p>
        </p:txBody>
      </p:sp>
      <p:pic>
        <p:nvPicPr>
          <p:cNvPr id="14" name="Picture 13" descr="lysozyme"/>
          <p:cNvPicPr>
            <a:picLocks noChangeAspect="1"/>
          </p:cNvPicPr>
          <p:nvPr/>
        </p:nvPicPr>
        <p:blipFill>
          <a:blip r:embed="rId3"/>
          <a:srcRect l="20203" t="8868" r="15051" b="14155"/>
          <a:stretch>
            <a:fillRect/>
          </a:stretch>
        </p:blipFill>
        <p:spPr>
          <a:xfrm>
            <a:off x="6373495" y="2758440"/>
            <a:ext cx="5748020" cy="40481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498215" y="5158740"/>
            <a:ext cx="2092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This should be one sheet</a:t>
            </a:r>
            <a:r>
              <a:rPr lang="en-US" altLang="en-US" sz="2400"/>
              <a:t>.</a:t>
            </a:r>
            <a:endParaRPr lang="en-US" altLang="en-US" sz="240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022475" y="2197100"/>
            <a:ext cx="247650" cy="9302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diagram_d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927735"/>
            <a:ext cx="12001500" cy="105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en-US"/>
              <a:t>GPCR   1.20.1070.10</a:t>
            </a:r>
            <a:endParaRPr lang="en-US" altLang="en-US"/>
          </a:p>
        </p:txBody>
      </p:sp>
      <p:pic>
        <p:nvPicPr>
          <p:cNvPr id="6" name="Picture 5" descr="gpcr"/>
          <p:cNvPicPr>
            <a:picLocks noChangeAspect="1"/>
          </p:cNvPicPr>
          <p:nvPr/>
        </p:nvPicPr>
        <p:blipFill>
          <a:blip r:embed="rId2"/>
          <a:srcRect l="23234" r="32527"/>
          <a:stretch>
            <a:fillRect/>
          </a:stretch>
        </p:blipFill>
        <p:spPr>
          <a:xfrm rot="16200000">
            <a:off x="6097905" y="1395730"/>
            <a:ext cx="4550410" cy="609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diagram_d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1031875"/>
            <a:ext cx="11781155" cy="1871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Lipocalin (β barrel)   2.40.128.20</a:t>
            </a:r>
            <a:endParaRPr lang="en-US" altLang="en-US"/>
          </a:p>
        </p:txBody>
      </p:sp>
      <p:pic>
        <p:nvPicPr>
          <p:cNvPr id="5" name="Picture 4" descr="barrel"/>
          <p:cNvPicPr>
            <a:picLocks noChangeAspect="1"/>
          </p:cNvPicPr>
          <p:nvPr/>
        </p:nvPicPr>
        <p:blipFill>
          <a:blip r:embed="rId2"/>
          <a:srcRect l="22224" t="7674" r="29497" b="12108"/>
          <a:stretch>
            <a:fillRect/>
          </a:stretch>
        </p:blipFill>
        <p:spPr>
          <a:xfrm>
            <a:off x="6564630" y="2808605"/>
            <a:ext cx="4133215" cy="4068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5490" y="4140200"/>
            <a:ext cx="5638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Ordering of β5 - β6</a:t>
            </a:r>
            <a:r>
              <a:rPr lang="en-US" altLang="en-US" sz="2400"/>
              <a:t>?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iagram_d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125220"/>
            <a:ext cx="11120755" cy="2106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en-US"/>
              <a:t>Protein of Death   3.30.200.2</a:t>
            </a:r>
            <a:r>
              <a:rPr lang="" altLang="en-US"/>
              <a:t>0</a:t>
            </a:r>
            <a:endParaRPr lang="" altLang="en-US"/>
          </a:p>
        </p:txBody>
      </p:sp>
      <p:pic>
        <p:nvPicPr>
          <p:cNvPr id="5" name="Picture 4" descr="death"/>
          <p:cNvPicPr>
            <a:picLocks noChangeAspect="1"/>
          </p:cNvPicPr>
          <p:nvPr/>
        </p:nvPicPr>
        <p:blipFill>
          <a:blip r:embed="rId2"/>
          <a:srcRect l="29093" t="13302" r="33133" b="19783"/>
          <a:stretch>
            <a:fillRect/>
          </a:stretch>
        </p:blipFill>
        <p:spPr>
          <a:xfrm>
            <a:off x="6492240" y="2839720"/>
            <a:ext cx="3799205" cy="3986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5490" y="4140200"/>
            <a:ext cx="5638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Where is the 5th</a:t>
            </a:r>
            <a:r>
              <a:rPr lang="en-US" altLang="en-US" sz="2400"/>
              <a:t> strand???</a:t>
            </a: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iagram_d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827405"/>
            <a:ext cx="11784965" cy="1067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CYPs   </a:t>
            </a:r>
            <a:r>
              <a:rPr lang="" altLang="en-US"/>
              <a:t>1.10.630.10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09040" y="1366520"/>
            <a:ext cx="284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A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2001520" y="1207770"/>
            <a:ext cx="998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B                            C        D           E     F           G      H              I     J     K                                      L</a:t>
            </a:r>
            <a:endParaRPr lang="en-US" altLang="en-US" sz="1400"/>
          </a:p>
        </p:txBody>
      </p:sp>
      <p:pic>
        <p:nvPicPr>
          <p:cNvPr id="7" name="Picture 6" descr="cyp"/>
          <p:cNvPicPr>
            <a:picLocks noChangeAspect="1"/>
          </p:cNvPicPr>
          <p:nvPr/>
        </p:nvPicPr>
        <p:blipFill>
          <a:blip r:embed="rId2"/>
          <a:srcRect l="15253" r="25456"/>
          <a:stretch>
            <a:fillRect/>
          </a:stretch>
        </p:blipFill>
        <p:spPr>
          <a:xfrm>
            <a:off x="6706235" y="2066925"/>
            <a:ext cx="4733290" cy="4728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Presentation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OpenSymbol</vt:lpstr>
      <vt:lpstr>Office 主题</vt:lpstr>
      <vt:lpstr>Ubertemplate</vt:lpstr>
      <vt:lpstr>Lysozyme   1.10.530.40</vt:lpstr>
      <vt:lpstr>Lysozyme   1.10.530.40</vt:lpstr>
      <vt:lpstr>GPCR</vt:lpstr>
      <vt:lpstr>Lipocalin (β barrel)</vt:lpstr>
      <vt:lpstr>Protein of Death</vt:lpstr>
      <vt:lpstr>CYPs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adam</cp:lastModifiedBy>
  <cp:revision>29</cp:revision>
  <dcterms:created xsi:type="dcterms:W3CDTF">2018-10-05T22:34:23Z</dcterms:created>
  <dcterms:modified xsi:type="dcterms:W3CDTF">2018-10-05T22:34:23Z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