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69" r:id="rId5"/>
    <p:sldId id="270" r:id="rId6"/>
    <p:sldId id="258" r:id="rId7"/>
    <p:sldId id="259" r:id="rId8"/>
    <p:sldId id="268" r:id="rId9"/>
    <p:sldId id="261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777"/>
    <a:srgbClr val="45F828"/>
    <a:srgbClr val="67CAC8"/>
    <a:srgbClr val="DB5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Testcases for 2DProt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...</a:t>
            </a:r>
            <a:endParaRPr lang="en-US" altLang="en-US"/>
          </a:p>
          <a:p>
            <a:endParaRPr lang="en-US" altLang="en-US"/>
          </a:p>
          <a:p>
            <a:r>
              <a:rPr lang="" altLang="en-US"/>
              <a:t>2</a:t>
            </a:r>
            <a:r>
              <a:rPr lang="en-US" altLang="en-US"/>
              <a:t>. 11. 2018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903605"/>
          </a:xfrm>
        </p:spPr>
        <p:txBody>
          <a:bodyPr/>
          <a:p>
            <a:r>
              <a:rPr lang="en-US" altLang="en-US"/>
              <a:t>Methods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085"/>
            <a:ext cx="10515600" cy="4989195"/>
          </a:xfrm>
        </p:spPr>
        <p:txBody>
          <a:bodyPr/>
          <a:p>
            <a:r>
              <a:rPr lang="en-US" altLang="en-US">
                <a:sym typeface="+mn-ea"/>
              </a:rPr>
              <a:t>Select 6</a:t>
            </a:r>
            <a:r>
              <a:rPr lang="en-US">
                <a:sym typeface="+mn-ea"/>
              </a:rPr>
              <a:t> test-families</a:t>
            </a:r>
            <a:endParaRPr lang="en-US"/>
          </a:p>
          <a:p>
            <a:pPr lvl="1"/>
            <a:r>
              <a:rPr lang="en-US">
                <a:sym typeface="+mn-ea"/>
              </a:rPr>
              <a:t>Should cover all classes:   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(class = first number in CATH code)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>
                <a:sym typeface="+mn-ea"/>
              </a:rPr>
              <a:t>1. Mainly α</a:t>
            </a:r>
            <a:endParaRPr lang="en-US">
              <a:sym typeface="+mn-ea"/>
            </a:endParaRPr>
          </a:p>
          <a:p>
            <a:pPr marL="914400" lvl="2" indent="0">
              <a:buNone/>
            </a:pPr>
            <a:r>
              <a:rPr lang="" altLang="en-US">
                <a:sym typeface="+mn-ea"/>
              </a:rPr>
              <a:t>2</a:t>
            </a:r>
            <a:r>
              <a:rPr lang="en-US">
                <a:sym typeface="+mn-ea"/>
              </a:rPr>
              <a:t>. Mainly β</a:t>
            </a:r>
            <a:endParaRPr lang="en-US">
              <a:sym typeface="+mn-ea"/>
            </a:endParaRPr>
          </a:p>
          <a:p>
            <a:pPr marL="914400" lvl="2" indent="0">
              <a:buNone/>
            </a:pPr>
            <a:r>
              <a:rPr lang="en-US">
                <a:sym typeface="+mn-ea"/>
              </a:rPr>
              <a:t>3. Mixed α/β</a:t>
            </a:r>
            <a:endParaRPr lang="en-US">
              <a:sym typeface="+mn-ea"/>
            </a:endParaRPr>
          </a:p>
          <a:p>
            <a:pPr marL="914400" lvl="2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(we ignore </a:t>
            </a:r>
            <a:r>
              <a:rPr lang="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class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4. Few SSEs)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lvl="2"/>
            <a:endParaRPr 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lvl="0"/>
            <a:r>
              <a:rPr lang="en-US">
                <a:sym typeface="+mn-ea"/>
              </a:rPr>
              <a:t>Select a few representants (~</a:t>
            </a:r>
            <a:r>
              <a:rPr lang="en-US" altLang="en-US">
                <a:sym typeface="+mn-ea"/>
              </a:rPr>
              <a:t>6</a:t>
            </a:r>
            <a:r>
              <a:rPr lang="en-US">
                <a:sym typeface="+mn-ea"/>
              </a:rPr>
              <a:t>) for each family</a:t>
            </a:r>
            <a:endParaRPr lang="en-US"/>
          </a:p>
          <a:p>
            <a:pPr lvl="1"/>
            <a:r>
              <a:rPr lang="en-US">
                <a:sym typeface="+mn-ea"/>
              </a:rPr>
              <a:t>Some very similar </a:t>
            </a:r>
            <a:r>
              <a:rPr lang="" altLang="en-US">
                <a:sym typeface="+mn-ea"/>
              </a:rPr>
              <a:t>	</a:t>
            </a:r>
            <a:r>
              <a:rPr lang="" altLang="en-US">
                <a:sym typeface="+mn-ea"/>
              </a:rPr>
              <a:t>	</a:t>
            </a: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(low RMSD, high Q-score)</a:t>
            </a:r>
            <a:endParaRPr lang="en-US"/>
          </a:p>
          <a:p>
            <a:pPr lvl="1"/>
            <a:r>
              <a:rPr lang="en-US">
                <a:sym typeface="+mn-ea"/>
              </a:rPr>
              <a:t>Some very different </a:t>
            </a:r>
            <a:r>
              <a:rPr lang="" altLang="en-US">
                <a:sym typeface="+mn-ea"/>
              </a:rPr>
              <a:t>	</a:t>
            </a: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(high RMSD, low Q-score)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/>
          </a:p>
        </p:txBody>
      </p:sp>
      <p:pic>
        <p:nvPicPr>
          <p:cNvPr id="14" name="Picture 13" descr="Screenshot from 2018-11-02 12-53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1660" y="5201920"/>
            <a:ext cx="5027295" cy="112204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578158" y="6384925"/>
            <a:ext cx="51943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http://www.ebi.ac.uk/msd-srv/ssm/rl_qscore.html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en-US"/>
              <a:t>GPCR   1.20.1070.10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87045" y="1000125"/>
            <a:ext cx="1133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- Up-down helix bundle: 7 parallel helices</a:t>
            </a:r>
            <a:endParaRPr lang="en-US" altLang="en-US" sz="2400"/>
          </a:p>
        </p:txBody>
      </p:sp>
      <p:pic>
        <p:nvPicPr>
          <p:cNvPr id="3" name="Picture 2" descr="gpcr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0130" y="2369820"/>
            <a:ext cx="6383020" cy="3781425"/>
          </a:xfrm>
          <a:prstGeom prst="rect">
            <a:avLst/>
          </a:prstGeom>
        </p:spPr>
      </p:pic>
      <p:pic>
        <p:nvPicPr>
          <p:cNvPr id="4" name="Picture 3" descr="gpcr_20_top"/>
          <p:cNvPicPr>
            <a:picLocks noChangeAspect="1"/>
          </p:cNvPicPr>
          <p:nvPr/>
        </p:nvPicPr>
        <p:blipFill>
          <a:blip r:embed="rId2"/>
          <a:srcRect l="29817" r="33085"/>
          <a:stretch>
            <a:fillRect/>
          </a:stretch>
        </p:blipFill>
        <p:spPr>
          <a:xfrm>
            <a:off x="9485630" y="2540635"/>
            <a:ext cx="2688590" cy="4293235"/>
          </a:xfrm>
          <a:prstGeom prst="rect">
            <a:avLst/>
          </a:prstGeom>
        </p:spPr>
      </p:pic>
      <p:pic>
        <p:nvPicPr>
          <p:cNvPr id="7" name="Picture 6" descr="dia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487805"/>
            <a:ext cx="10058400" cy="82677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256540" y="2369820"/>
          <a:ext cx="33235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/>
                <a:gridCol w="1171575"/>
                <a:gridCol w="9404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Q-score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RMSD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5b6xA00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5b6yA00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0.09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1kg9A00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0.39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2jagA00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1.90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5g28A00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4.16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2vt4A00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5.90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920750" y="4850765"/>
            <a:ext cx="736600" cy="35560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63850" y="4850765"/>
            <a:ext cx="0" cy="29210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279650" y="5142865"/>
            <a:ext cx="2052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RMSD against </a:t>
            </a:r>
            <a:br>
              <a:rPr lang="en-US" altLang="en-US" sz="1600"/>
            </a:br>
            <a:r>
              <a:rPr lang="en-US" altLang="en-US" sz="1600"/>
              <a:t>the first domain</a:t>
            </a:r>
            <a:endParaRPr lang="en-US" alt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180340" y="5163185"/>
            <a:ext cx="2023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Q-score against </a:t>
            </a:r>
            <a:br>
              <a:rPr lang="en-US" altLang="en-US" sz="1600"/>
            </a:br>
            <a:r>
              <a:rPr lang="en-US" altLang="en-US" sz="1600"/>
              <a:t>the first domain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>
            <a:normAutofit/>
          </a:bodyPr>
          <a:p>
            <a:r>
              <a:rPr lang="en-US" altLang="en-US"/>
              <a:t>Globins  1.10.490.10</a:t>
            </a:r>
            <a:endParaRPr lang="en-US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487045" y="3490595"/>
          <a:ext cx="3401060" cy="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50"/>
                <a:gridCol w="1171575"/>
                <a:gridCol w="94043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Q-score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RMSD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111mA00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1co9A00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0.16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5jomA00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5hu6A00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1.55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2lh5A00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3.06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3zjqA00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4.08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487045" y="1000125"/>
            <a:ext cx="1133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- Orthogonal helix bundle: non-parallel helices</a:t>
            </a:r>
            <a:endParaRPr lang="en-US" altLang="en-US" sz="2400"/>
          </a:p>
        </p:txBody>
      </p:sp>
      <p:pic>
        <p:nvPicPr>
          <p:cNvPr id="4" name="Picture 3" descr="globin_20"/>
          <p:cNvPicPr>
            <a:picLocks noChangeAspect="1"/>
          </p:cNvPicPr>
          <p:nvPr/>
        </p:nvPicPr>
        <p:blipFill>
          <a:blip r:embed="rId1"/>
          <a:srcRect l="25633" t="7690" r="22981" b="4834"/>
          <a:stretch>
            <a:fillRect/>
          </a:stretch>
        </p:blipFill>
        <p:spPr>
          <a:xfrm>
            <a:off x="6369685" y="2652395"/>
            <a:ext cx="4196715" cy="4106545"/>
          </a:xfrm>
          <a:prstGeom prst="rect">
            <a:avLst/>
          </a:prstGeom>
        </p:spPr>
      </p:pic>
      <p:pic>
        <p:nvPicPr>
          <p:cNvPr id="5" name="Picture 4" descr="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514475"/>
            <a:ext cx="10058400" cy="1150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"/>
            <a:ext cx="10515600" cy="1325563"/>
          </a:xfrm>
        </p:spPr>
        <p:txBody>
          <a:bodyPr>
            <a:normAutofit/>
          </a:bodyPr>
          <a:p>
            <a:r>
              <a:rPr lang="en-US" altLang="en-US"/>
              <a:t>Immunoglobulins  2.60.40.10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30530" y="1044575"/>
            <a:ext cx="1133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- Sandwich = 2 sheets</a:t>
            </a:r>
            <a:endParaRPr lang="en-US" altLang="en-US" sz="2400"/>
          </a:p>
        </p:txBody>
      </p:sp>
      <p:pic>
        <p:nvPicPr>
          <p:cNvPr id="7" name="Picture 6" descr="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43380"/>
            <a:ext cx="9580880" cy="1238250"/>
          </a:xfrm>
          <a:prstGeom prst="rect">
            <a:avLst/>
          </a:prstGeom>
        </p:spPr>
      </p:pic>
      <p:pic>
        <p:nvPicPr>
          <p:cNvPr id="8" name="Picture 7" descr="1aqdA02"/>
          <p:cNvPicPr>
            <a:picLocks noChangeAspect="1"/>
          </p:cNvPicPr>
          <p:nvPr/>
        </p:nvPicPr>
        <p:blipFill>
          <a:blip r:embed="rId2"/>
          <a:srcRect l="6589" t="18538" r="18670" b="9534"/>
          <a:stretch>
            <a:fillRect/>
          </a:stretch>
        </p:blipFill>
        <p:spPr>
          <a:xfrm>
            <a:off x="5890260" y="2899410"/>
            <a:ext cx="6050280" cy="3449320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838200" y="3211195"/>
          <a:ext cx="3401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50"/>
                <a:gridCol w="1171575"/>
                <a:gridCol w="9404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Q-score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RMSD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1aqdA02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4p5mA02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0.978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0.45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1p7qA02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2.17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1t0pB00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3.42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4urtB01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5.35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p>
            <a:r>
              <a:rPr lang="en-US" altLang="en-US"/>
              <a:t>Protein of Death   3.30.200.20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87045" y="1000125"/>
            <a:ext cx="1133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- 2-layer sandwich = 1 sheet + 1 layer of helices</a:t>
            </a:r>
            <a:endParaRPr lang="en-US" altLang="en-US" sz="2400"/>
          </a:p>
        </p:txBody>
      </p:sp>
      <p:pic>
        <p:nvPicPr>
          <p:cNvPr id="6" name="Picture 5" descr="death_20"/>
          <p:cNvPicPr>
            <a:picLocks noChangeAspect="1"/>
          </p:cNvPicPr>
          <p:nvPr/>
        </p:nvPicPr>
        <p:blipFill>
          <a:blip r:embed="rId1"/>
          <a:srcRect l="16613" r="21640" b="9961"/>
          <a:stretch>
            <a:fillRect/>
          </a:stretch>
        </p:blipFill>
        <p:spPr>
          <a:xfrm>
            <a:off x="7206615" y="3365500"/>
            <a:ext cx="3825875" cy="3304540"/>
          </a:xfrm>
          <a:prstGeom prst="rect">
            <a:avLst/>
          </a:prstGeom>
        </p:spPr>
      </p:pic>
      <p:pic>
        <p:nvPicPr>
          <p:cNvPr id="4" name="Picture 3" descr="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60" y="1538605"/>
            <a:ext cx="6121400" cy="126111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/>
        </p:nvGraphicFramePr>
        <p:xfrm>
          <a:off x="767080" y="3241675"/>
          <a:ext cx="3318510" cy="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1171575"/>
                <a:gridCol w="94043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Q-score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RMSD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1e9hA01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2wfyA01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0.98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5ap1A01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0.570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2.32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3gopA01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3.90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4fgrA01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6.11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680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NAD(P)-binding Rossmann-like Domain  3.40.50.720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87045" y="1691005"/>
            <a:ext cx="1133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- Rossmann fold = 1 sheet + helices on both sides</a:t>
            </a:r>
            <a:endParaRPr lang="en-US" altLang="en-US" sz="2400"/>
          </a:p>
        </p:txBody>
      </p:sp>
      <p:pic>
        <p:nvPicPr>
          <p:cNvPr id="3" name="Picture 2" descr="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151380"/>
            <a:ext cx="11507470" cy="684530"/>
          </a:xfrm>
          <a:prstGeom prst="rect">
            <a:avLst/>
          </a:prstGeom>
        </p:spPr>
      </p:pic>
      <p:pic>
        <p:nvPicPr>
          <p:cNvPr id="4" name="Picture 3" descr="4plcA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90" y="2690495"/>
            <a:ext cx="7014845" cy="4155440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787400" y="3251835"/>
          <a:ext cx="3395980" cy="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70"/>
                <a:gridCol w="1171575"/>
                <a:gridCol w="94043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Q-score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RMSD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1r0lA01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3iieA01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0.802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1.28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1rjwA02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3.64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3sc6A01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4.16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2bmaA02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6.04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>
            <a:normAutofit/>
          </a:bodyPr>
          <a:p>
            <a:r>
              <a:rPr lang="en-US" altLang="en-US"/>
              <a:t>CYPs   1.10.630.10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87045" y="1000125"/>
            <a:ext cx="1133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- Big helix mess </a:t>
            </a:r>
            <a:endParaRPr lang="en-US" altLang="en-US" sz="2400"/>
          </a:p>
        </p:txBody>
      </p:sp>
      <p:pic>
        <p:nvPicPr>
          <p:cNvPr id="8" name="Picture 7" descr="cyp_20"/>
          <p:cNvPicPr>
            <a:picLocks noChangeAspect="1"/>
          </p:cNvPicPr>
          <p:nvPr/>
        </p:nvPicPr>
        <p:blipFill>
          <a:blip r:embed="rId1"/>
          <a:srcRect l="24736" t="11959" r="24326"/>
          <a:stretch>
            <a:fillRect/>
          </a:stretch>
        </p:blipFill>
        <p:spPr>
          <a:xfrm>
            <a:off x="6266815" y="2159635"/>
            <a:ext cx="4453890" cy="4561840"/>
          </a:xfrm>
          <a:prstGeom prst="rect">
            <a:avLst/>
          </a:prstGeom>
        </p:spPr>
      </p:pic>
      <p:pic>
        <p:nvPicPr>
          <p:cNvPr id="9" name="Picture 8" descr="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" y="1551940"/>
            <a:ext cx="12080875" cy="466090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838200" y="2952115"/>
          <a:ext cx="3175" cy="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20"/>
                <a:gridCol w="1171575"/>
                <a:gridCol w="94043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Q-score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RMSD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1iwkA00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4l4dA00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0.983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3p6xA00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0.720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1.80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4triA00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0.494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2.79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4uvrA00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4.04</a:t>
                      </a:r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4xryA00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4.75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903605"/>
          </a:xfrm>
        </p:spPr>
        <p:txBody>
          <a:bodyPr/>
          <a:p>
            <a:r>
              <a:rPr lang="en-US" altLang="en-US"/>
              <a:t>Methods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15" y="1187450"/>
            <a:ext cx="11547475" cy="558419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" altLang="en-US" sz="2400">
                <a:sym typeface="+mn-ea"/>
              </a:rPr>
              <a:t>Návrh metriky </a:t>
            </a:r>
            <a:r>
              <a:rPr lang="" altLang="en-US" sz="2400" i="1">
                <a:sym typeface="+mn-ea"/>
              </a:rPr>
              <a:t>Comp</a:t>
            </a:r>
            <a:r>
              <a:rPr lang="" altLang="en-US" sz="2400">
                <a:sym typeface="+mn-ea"/>
              </a:rPr>
              <a:t> (</a:t>
            </a:r>
            <a:r>
              <a:rPr lang="" altLang="en-US" sz="2400" i="1">
                <a:sym typeface="+mn-ea"/>
              </a:rPr>
              <a:t>comparativity</a:t>
            </a:r>
            <a:r>
              <a:rPr lang="" altLang="en-US" sz="2400">
                <a:sym typeface="+mn-ea"/>
              </a:rPr>
              <a:t>, nevymyslel som lepšie meno):</a:t>
            </a:r>
            <a:endParaRPr lang="" altLang="en-US" sz="2400">
              <a:sym typeface="+mn-ea"/>
            </a:endParaRPr>
          </a:p>
          <a:p>
            <a:pPr marL="0" indent="0">
              <a:buNone/>
            </a:pPr>
            <a:endParaRPr lang="en-US" sz="2400"/>
          </a:p>
          <a:p>
            <a:r>
              <a:rPr lang="" altLang="en-US" sz="2400" i="1"/>
              <a:t>Diff3D</a:t>
            </a:r>
            <a:r>
              <a:rPr lang="" altLang="en-US" sz="2400"/>
              <a:t>(</a:t>
            </a:r>
            <a:r>
              <a:rPr lang="" altLang="en-US" sz="2400" i="1"/>
              <a:t>i</a:t>
            </a:r>
            <a:r>
              <a:rPr lang="" altLang="en-US" sz="2400"/>
              <a:t>,</a:t>
            </a:r>
            <a:r>
              <a:rPr lang="" altLang="en-US" sz="2400" i="1"/>
              <a:t>j</a:t>
            </a:r>
            <a:r>
              <a:rPr lang="" altLang="en-US" sz="2400"/>
              <a:t>) = miera odlišnosti proteínov </a:t>
            </a:r>
            <a:r>
              <a:rPr lang="" altLang="en-US" sz="2400" i="1"/>
              <a:t>i</a:t>
            </a:r>
            <a:r>
              <a:rPr lang="" altLang="en-US" sz="2400"/>
              <a:t> a </a:t>
            </a:r>
            <a:r>
              <a:rPr lang="" altLang="en-US" sz="2400" i="1"/>
              <a:t>j</a:t>
            </a:r>
            <a:r>
              <a:rPr lang="" altLang="en-US" sz="2400"/>
              <a:t> v 3D, napr.:</a:t>
            </a:r>
            <a:endParaRPr lang="" altLang="en-US" sz="2400"/>
          </a:p>
          <a:p>
            <a:pPr lvl="1"/>
            <a:r>
              <a:rPr lang="" altLang="en-US" sz="2000"/>
              <a:t>RMSD</a:t>
            </a:r>
            <a:endParaRPr lang="" altLang="en-US" sz="2000"/>
          </a:p>
          <a:p>
            <a:pPr lvl="1"/>
            <a:r>
              <a:rPr lang="" altLang="en-US" sz="2000"/>
              <a:t>Q-score</a:t>
            </a:r>
            <a:endParaRPr lang="" altLang="en-US" sz="2000"/>
          </a:p>
          <a:p>
            <a:pPr lvl="1"/>
            <a:r>
              <a:rPr lang="" altLang="en-US" sz="2000"/>
              <a:t>Σ</a:t>
            </a:r>
            <a:r>
              <a:rPr lang="" altLang="en-US" sz="2000" baseline="-25000"/>
              <a:t>(</a:t>
            </a:r>
            <a:r>
              <a:rPr lang="" altLang="en-US" sz="2000" i="1" baseline="-25000"/>
              <a:t>X</a:t>
            </a:r>
            <a:r>
              <a:rPr lang="" altLang="en-US" sz="2000" baseline="-25000"/>
              <a:t>,</a:t>
            </a:r>
            <a:r>
              <a:rPr lang="" altLang="en-US" sz="2000" i="1" baseline="-25000"/>
              <a:t>Y</a:t>
            </a:r>
            <a:r>
              <a:rPr lang="" altLang="en-US" sz="2000" baseline="-25000"/>
              <a:t>)</a:t>
            </a:r>
            <a:r>
              <a:rPr lang="" altLang="en-US" sz="2000"/>
              <a:t> [(vzdialenosť </a:t>
            </a:r>
            <a:r>
              <a:rPr lang="" altLang="en-US" sz="2000" i="1"/>
              <a:t>X</a:t>
            </a:r>
            <a:r>
              <a:rPr lang="" altLang="en-US" sz="2000"/>
              <a:t> a </a:t>
            </a:r>
            <a:r>
              <a:rPr lang="" altLang="en-US" sz="2000" i="1"/>
              <a:t>Y</a:t>
            </a:r>
            <a:r>
              <a:rPr lang="" altLang="en-US" sz="2000"/>
              <a:t>) + </a:t>
            </a:r>
            <a:r>
              <a:rPr lang="" altLang="en-US" sz="2000" i="1"/>
              <a:t>const</a:t>
            </a:r>
            <a:r>
              <a:rPr lang="" altLang="en-US" sz="2000"/>
              <a:t> * (1-cos(uhol medzi </a:t>
            </a:r>
            <a:r>
              <a:rPr lang="" altLang="en-US" sz="2000" i="1"/>
              <a:t>X</a:t>
            </a:r>
            <a:r>
              <a:rPr lang="" altLang="en-US" sz="2000"/>
              <a:t> a </a:t>
            </a:r>
            <a:r>
              <a:rPr lang="" altLang="en-US" sz="2000" i="1"/>
              <a:t>Y</a:t>
            </a:r>
            <a:r>
              <a:rPr lang="" altLang="en-US" sz="2000"/>
              <a:t>))]</a:t>
            </a:r>
            <a:endParaRPr lang="" altLang="en-US" sz="2000"/>
          </a:p>
          <a:p>
            <a:pPr lvl="2"/>
            <a:r>
              <a:rPr lang="" altLang="en-US" sz="1800"/>
              <a:t>kde (</a:t>
            </a:r>
            <a:r>
              <a:rPr lang="" altLang="en-US" sz="1800" i="1"/>
              <a:t>X</a:t>
            </a:r>
            <a:r>
              <a:rPr lang="" altLang="en-US" sz="1800"/>
              <a:t>,</a:t>
            </a:r>
            <a:r>
              <a:rPr lang="" altLang="en-US" sz="1800" i="1"/>
              <a:t>Y</a:t>
            </a:r>
            <a:r>
              <a:rPr lang="" altLang="en-US" sz="1800"/>
              <a:t>) sú všetky spoločné SSEs (</a:t>
            </a:r>
            <a:r>
              <a:rPr lang="" altLang="en-US" sz="1800" i="1"/>
              <a:t>X</a:t>
            </a:r>
            <a:r>
              <a:rPr lang="" altLang="en-US" sz="1800"/>
              <a:t> je v </a:t>
            </a:r>
            <a:r>
              <a:rPr lang="" altLang="en-US" sz="1800" i="1"/>
              <a:t>i</a:t>
            </a:r>
            <a:r>
              <a:rPr lang="" altLang="en-US" sz="1800"/>
              <a:t>, </a:t>
            </a:r>
            <a:r>
              <a:rPr lang="" altLang="en-US" sz="1800" i="1"/>
              <a:t>Y</a:t>
            </a:r>
            <a:r>
              <a:rPr lang="" altLang="en-US" sz="1800"/>
              <a:t> je v </a:t>
            </a:r>
            <a:r>
              <a:rPr lang="" altLang="en-US" sz="1800" i="1"/>
              <a:t>j</a:t>
            </a:r>
            <a:r>
              <a:rPr lang="" altLang="en-US" sz="1800"/>
              <a:t>)</a:t>
            </a:r>
            <a:endParaRPr lang="" altLang="en-US" sz="1800"/>
          </a:p>
          <a:p>
            <a:pPr lvl="0"/>
            <a:endParaRPr lang="en-US" altLang="en-US" sz="2400" i="1">
              <a:sym typeface="+mn-ea"/>
            </a:endParaRPr>
          </a:p>
          <a:p>
            <a:pPr lvl="0"/>
            <a:r>
              <a:rPr lang="en-US" altLang="en-US" sz="2400" i="1">
                <a:sym typeface="+mn-ea"/>
              </a:rPr>
              <a:t>Diff</a:t>
            </a:r>
            <a:r>
              <a:rPr lang="" altLang="en-US" sz="2400" i="1">
                <a:sym typeface="+mn-ea"/>
              </a:rPr>
              <a:t>2</a:t>
            </a:r>
            <a:r>
              <a:rPr lang="en-US" altLang="en-US" sz="2400" i="1">
                <a:sym typeface="+mn-ea"/>
              </a:rPr>
              <a:t>D</a:t>
            </a:r>
            <a:r>
              <a:rPr lang="en-US" altLang="en-US" sz="2400">
                <a:sym typeface="+mn-ea"/>
              </a:rPr>
              <a:t>(</a:t>
            </a:r>
            <a:r>
              <a:rPr lang="en-US" altLang="en-US" sz="2400" i="1">
                <a:sym typeface="+mn-ea"/>
              </a:rPr>
              <a:t>i</a:t>
            </a:r>
            <a:r>
              <a:rPr lang="en-US" altLang="en-US" sz="2400">
                <a:sym typeface="+mn-ea"/>
              </a:rPr>
              <a:t>,</a:t>
            </a:r>
            <a:r>
              <a:rPr lang="en-US" altLang="en-US" sz="2400" i="1">
                <a:sym typeface="+mn-ea"/>
              </a:rPr>
              <a:t>j</a:t>
            </a:r>
            <a:r>
              <a:rPr lang="en-US" altLang="en-US" sz="2400">
                <a:sym typeface="+mn-ea"/>
              </a:rPr>
              <a:t>) = m</a:t>
            </a:r>
            <a:r>
              <a:rPr lang="" altLang="en-US" sz="2400">
                <a:sym typeface="+mn-ea"/>
              </a:rPr>
              <a:t>ier</a:t>
            </a:r>
            <a:r>
              <a:rPr lang="en-US" altLang="en-US" sz="2400">
                <a:sym typeface="+mn-ea"/>
              </a:rPr>
              <a:t>a odlišnosti proteínov </a:t>
            </a:r>
            <a:r>
              <a:rPr lang="en-US" altLang="en-US" sz="2400" i="1">
                <a:sym typeface="+mn-ea"/>
              </a:rPr>
              <a:t>i</a:t>
            </a:r>
            <a:r>
              <a:rPr lang="en-US" altLang="en-US" sz="2400">
                <a:sym typeface="+mn-ea"/>
              </a:rPr>
              <a:t> a </a:t>
            </a:r>
            <a:r>
              <a:rPr lang="en-US" altLang="en-US" sz="2400" i="1">
                <a:sym typeface="+mn-ea"/>
              </a:rPr>
              <a:t>j</a:t>
            </a:r>
            <a:r>
              <a:rPr lang="en-US" altLang="en-US" sz="2400">
                <a:sym typeface="+mn-ea"/>
              </a:rPr>
              <a:t> v </a:t>
            </a:r>
            <a:r>
              <a:rPr lang="" altLang="en-US" sz="2400">
                <a:sym typeface="+mn-ea"/>
              </a:rPr>
              <a:t>2</a:t>
            </a:r>
            <a:r>
              <a:rPr lang="en-US" altLang="en-US" sz="2400">
                <a:sym typeface="+mn-ea"/>
              </a:rPr>
              <a:t>D, napr.:</a:t>
            </a:r>
            <a:endParaRPr lang="en-US" altLang="en-US" sz="2400">
              <a:sym typeface="+mn-ea"/>
            </a:endParaRPr>
          </a:p>
          <a:p>
            <a:pPr lvl="1"/>
            <a:r>
              <a:rPr lang="en-US" altLang="en-US" sz="2000">
                <a:sym typeface="+mn-ea"/>
              </a:rPr>
              <a:t>Σ</a:t>
            </a:r>
            <a:r>
              <a:rPr lang="en-US" altLang="en-US" sz="2000" baseline="-25000">
                <a:sym typeface="+mn-ea"/>
              </a:rPr>
              <a:t>(</a:t>
            </a:r>
            <a:r>
              <a:rPr lang="en-US" altLang="en-US" sz="2000" i="1" baseline="-25000">
                <a:sym typeface="+mn-ea"/>
              </a:rPr>
              <a:t>X</a:t>
            </a:r>
            <a:r>
              <a:rPr lang="en-US" altLang="en-US" sz="2000" baseline="-25000">
                <a:sym typeface="+mn-ea"/>
              </a:rPr>
              <a:t>,</a:t>
            </a:r>
            <a:r>
              <a:rPr lang="en-US" altLang="en-US" sz="2000" i="1" baseline="-25000">
                <a:sym typeface="+mn-ea"/>
              </a:rPr>
              <a:t>Y</a:t>
            </a:r>
            <a:r>
              <a:rPr lang="en-US" altLang="en-US" sz="2000" baseline="-25000">
                <a:sym typeface="+mn-ea"/>
              </a:rPr>
              <a:t>)</a:t>
            </a:r>
            <a:r>
              <a:rPr lang="en-US" altLang="en-US" sz="2000">
                <a:sym typeface="+mn-ea"/>
              </a:rPr>
              <a:t> [(vzdialenosť </a:t>
            </a:r>
            <a:r>
              <a:rPr lang="en-US" altLang="en-US" sz="2000" i="1">
                <a:sym typeface="+mn-ea"/>
              </a:rPr>
              <a:t>X</a:t>
            </a:r>
            <a:r>
              <a:rPr lang="en-US" altLang="en-US" sz="2000">
                <a:sym typeface="+mn-ea"/>
              </a:rPr>
              <a:t> a </a:t>
            </a:r>
            <a:r>
              <a:rPr lang="en-US" altLang="en-US" sz="2000" i="1">
                <a:sym typeface="+mn-ea"/>
              </a:rPr>
              <a:t>Y</a:t>
            </a:r>
            <a:r>
              <a:rPr lang="en-US" altLang="en-US" sz="2000">
                <a:sym typeface="+mn-ea"/>
              </a:rPr>
              <a:t>) + </a:t>
            </a:r>
            <a:r>
              <a:rPr lang="en-US" altLang="en-US" sz="2000" i="1">
                <a:sym typeface="+mn-ea"/>
              </a:rPr>
              <a:t>const</a:t>
            </a:r>
            <a:r>
              <a:rPr lang="en-US" altLang="en-US" sz="2000">
                <a:sym typeface="+mn-ea"/>
              </a:rPr>
              <a:t> * (1-cos(uhol medzi </a:t>
            </a:r>
            <a:r>
              <a:rPr lang="en-US" altLang="en-US" sz="2000" i="1">
                <a:sym typeface="+mn-ea"/>
              </a:rPr>
              <a:t>X</a:t>
            </a:r>
            <a:r>
              <a:rPr lang="en-US" altLang="en-US" sz="2000">
                <a:sym typeface="+mn-ea"/>
              </a:rPr>
              <a:t> a </a:t>
            </a:r>
            <a:r>
              <a:rPr lang="en-US" altLang="en-US" sz="2000" i="1">
                <a:sym typeface="+mn-ea"/>
              </a:rPr>
              <a:t>Y</a:t>
            </a:r>
            <a:r>
              <a:rPr lang="en-US" altLang="en-US" sz="2000">
                <a:sym typeface="+mn-ea"/>
              </a:rPr>
              <a:t>))]</a:t>
            </a:r>
            <a:endParaRPr lang="en-US" altLang="en-US" sz="2000">
              <a:sym typeface="+mn-ea"/>
            </a:endParaRPr>
          </a:p>
          <a:p>
            <a:pPr lvl="0"/>
            <a:endParaRPr lang="" altLang="en-US" sz="2400" i="1"/>
          </a:p>
          <a:p>
            <a:pPr lvl="0"/>
            <a:r>
              <a:rPr lang="" altLang="en-US" sz="2400" i="1"/>
              <a:t>Comp</a:t>
            </a:r>
            <a:r>
              <a:rPr lang="en-US" altLang="en-US" sz="2400">
                <a:sym typeface="+mn-ea"/>
              </a:rPr>
              <a:t>(</a:t>
            </a:r>
            <a:r>
              <a:rPr lang="" altLang="en-US" sz="2400" i="1">
                <a:sym typeface="+mn-ea"/>
              </a:rPr>
              <a:t>A</a:t>
            </a:r>
            <a:r>
              <a:rPr lang="en-US" altLang="en-US" sz="2400">
                <a:sym typeface="+mn-ea"/>
              </a:rPr>
              <a:t>)</a:t>
            </a:r>
            <a:r>
              <a:rPr lang="" altLang="en-US" sz="2400"/>
              <a:t> = </a:t>
            </a:r>
            <a:r>
              <a:rPr lang="" altLang="en-US" sz="2400" i="1"/>
              <a:t>corr</a:t>
            </a:r>
            <a:r>
              <a:rPr lang="" altLang="en-US" sz="2400"/>
              <a:t>(</a:t>
            </a:r>
            <a:r>
              <a:rPr lang="" altLang="en-US" sz="2400" i="1"/>
              <a:t>Diff3D</a:t>
            </a:r>
            <a:r>
              <a:rPr lang="en-US" altLang="en-US" sz="2400">
                <a:sym typeface="+mn-ea"/>
              </a:rPr>
              <a:t>(</a:t>
            </a:r>
            <a:r>
              <a:rPr lang="en-US" altLang="en-US" sz="2400" i="1">
                <a:sym typeface="+mn-ea"/>
              </a:rPr>
              <a:t>i</a:t>
            </a:r>
            <a:r>
              <a:rPr lang="en-US" altLang="en-US" sz="2400">
                <a:sym typeface="+mn-ea"/>
              </a:rPr>
              <a:t>,</a:t>
            </a:r>
            <a:r>
              <a:rPr lang="en-US" altLang="en-US" sz="2400" i="1">
                <a:sym typeface="+mn-ea"/>
              </a:rPr>
              <a:t>j</a:t>
            </a:r>
            <a:r>
              <a:rPr lang="en-US" altLang="en-US" sz="2400">
                <a:sym typeface="+mn-ea"/>
              </a:rPr>
              <a:t>)</a:t>
            </a:r>
            <a:r>
              <a:rPr lang="" altLang="en-US" sz="2400"/>
              <a:t>, </a:t>
            </a:r>
            <a:r>
              <a:rPr lang="" altLang="en-US" sz="2400" i="1"/>
              <a:t>Diff2D</a:t>
            </a:r>
            <a:r>
              <a:rPr lang="en-US" altLang="en-US" sz="2400">
                <a:sym typeface="+mn-ea"/>
              </a:rPr>
              <a:t>(</a:t>
            </a:r>
            <a:r>
              <a:rPr lang="en-US" altLang="en-US" sz="2400" i="1">
                <a:sym typeface="+mn-ea"/>
              </a:rPr>
              <a:t>i</a:t>
            </a:r>
            <a:r>
              <a:rPr lang="en-US" altLang="en-US" sz="2400">
                <a:sym typeface="+mn-ea"/>
              </a:rPr>
              <a:t>,</a:t>
            </a:r>
            <a:r>
              <a:rPr lang="en-US" altLang="en-US" sz="2400" i="1">
                <a:sym typeface="+mn-ea"/>
              </a:rPr>
              <a:t>j</a:t>
            </a:r>
            <a:r>
              <a:rPr lang="en-US" altLang="en-US" sz="2400">
                <a:sym typeface="+mn-ea"/>
              </a:rPr>
              <a:t>)</a:t>
            </a:r>
            <a:r>
              <a:rPr lang="" altLang="en-US" sz="2400"/>
              <a:t>)</a:t>
            </a:r>
            <a:endParaRPr lang="" altLang="en-US" sz="2400"/>
          </a:p>
          <a:p>
            <a:pPr lvl="1"/>
            <a:r>
              <a:rPr lang="" altLang="en-US" sz="2000"/>
              <a:t>kde (</a:t>
            </a:r>
            <a:r>
              <a:rPr lang="" altLang="en-US" sz="2000" i="1"/>
              <a:t>i</a:t>
            </a:r>
            <a:r>
              <a:rPr lang="" altLang="en-US" sz="2000"/>
              <a:t>,</a:t>
            </a:r>
            <a:r>
              <a:rPr lang="" altLang="en-US" sz="2000" i="1"/>
              <a:t>j</a:t>
            </a:r>
            <a:r>
              <a:rPr lang="" altLang="en-US" sz="2000"/>
              <a:t>) sú všetky kombinácie proteínov z rodiny </a:t>
            </a:r>
            <a:r>
              <a:rPr lang="" altLang="en-US" sz="2000" i="1"/>
              <a:t>A</a:t>
            </a:r>
            <a:endParaRPr lang="" altLang="en-US" sz="2000"/>
          </a:p>
          <a:p>
            <a:pPr lvl="0"/>
            <a:endParaRPr lang="" altLang="en-US" sz="2330" i="1"/>
          </a:p>
          <a:p>
            <a:pPr lvl="0"/>
            <a:r>
              <a:rPr lang="" altLang="en-US" sz="2330" i="1"/>
              <a:t>Comp</a:t>
            </a:r>
            <a:r>
              <a:rPr lang="en-US" altLang="en-US" sz="2330">
                <a:latin typeface="东文宋体" charset="0"/>
                <a:cs typeface="东文宋体" charset="0"/>
                <a:sym typeface="+mn-ea"/>
              </a:rPr>
              <a:t>↑   </a:t>
            </a:r>
            <a:r>
              <a:rPr lang="" altLang="en-US" sz="2330"/>
              <a:t>podobné vyzerajú podobne, rôzne vyzerajú rôzne, sme happy :)</a:t>
            </a:r>
            <a:endParaRPr lang="" altLang="en-US" sz="2330"/>
          </a:p>
          <a:p>
            <a:pPr lvl="0"/>
            <a:r>
              <a:rPr lang="" altLang="en-US" sz="2330" i="1">
                <a:latin typeface="东文宋体" charset="0"/>
                <a:cs typeface="东文宋体" charset="0"/>
              </a:rPr>
              <a:t>Comp</a:t>
            </a:r>
            <a:r>
              <a:rPr lang="" altLang="en-US" sz="2330">
                <a:latin typeface="东文宋体" charset="0"/>
                <a:cs typeface="东文宋体" charset="0"/>
              </a:rPr>
              <a:t>↓   niečo je špatne :(</a:t>
            </a:r>
            <a:endParaRPr lang="" altLang="en-US" sz="2330">
              <a:latin typeface="东文宋体" charset="0"/>
              <a:cs typeface="东文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</Words>
  <Application>WPS Presentation</Application>
  <PresentationFormat>宽屏</PresentationFormat>
  <Paragraphs>291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SimSun</vt:lpstr>
      <vt:lpstr>Abyssinica SIL</vt:lpstr>
      <vt:lpstr>OpenSymbol</vt:lpstr>
      <vt:lpstr>东文宋体</vt:lpstr>
      <vt:lpstr>Office 主题</vt:lpstr>
      <vt:lpstr>Testcases for 2DProt</vt:lpstr>
      <vt:lpstr>Methods</vt:lpstr>
      <vt:lpstr>GPCR   1.20.1070.10</vt:lpstr>
      <vt:lpstr>Globins  1.10.490.10</vt:lpstr>
      <vt:lpstr>Immunoglobulins  2.60.40.10</vt:lpstr>
      <vt:lpstr>Protein of Death   3.30.200.20</vt:lpstr>
      <vt:lpstr>NAD(P)-binding Rossmann-like Domain  3.40.50.720</vt:lpstr>
      <vt:lpstr>CYPs   1.10.630.10</vt:lpstr>
      <vt:lpstr>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adam</cp:lastModifiedBy>
  <cp:revision>111</cp:revision>
  <dcterms:created xsi:type="dcterms:W3CDTF">2018-11-02T22:23:01Z</dcterms:created>
  <dcterms:modified xsi:type="dcterms:W3CDTF">2018-11-02T22:23:01Z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