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81CFB27-F8EB-41C5-91A1-5970FC9017CB}">
  <a:tblStyle styleId="{681CFB27-F8EB-41C5-91A1-5970FC9017C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bold.fntdata"/><Relationship Id="rId23" Type="http://schemas.openxmlformats.org/officeDocument/2006/relationships/slide" Target="slides/slide17.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Roboto-boldItalic.fntdata"/><Relationship Id="rId25" Type="http://schemas.openxmlformats.org/officeDocument/2006/relationships/slide" Target="slides/slide19.xml"/><Relationship Id="rId47"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54" name="Shape 54"/>
        <p:cNvGrpSpPr/>
        <p:nvPr/>
      </p:nvGrpSpPr>
      <p:grpSpPr>
        <a:xfrm>
          <a:off x="0" y="0"/>
          <a:ext cx="0" cy="0"/>
          <a:chOff x="0" y="0"/>
          <a:chExt cx="0" cy="0"/>
        </a:xfrm>
      </p:grpSpPr>
      <p:grpSp>
        <p:nvGrpSpPr>
          <p:cNvPr id="55" name="Shape 55"/>
          <p:cNvGrpSpPr/>
          <p:nvPr/>
        </p:nvGrpSpPr>
        <p:grpSpPr>
          <a:xfrm>
            <a:off x="6098378" y="4"/>
            <a:ext cx="3045625" cy="2030570"/>
            <a:chOff x="6098378" y="4"/>
            <a:chExt cx="3045625" cy="2030570"/>
          </a:xfrm>
        </p:grpSpPr>
        <p:sp>
          <p:nvSpPr>
            <p:cNvPr id="56" name="Shape 56"/>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61" name="Shape 61"/>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62" name="Shape 62"/>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63" name="Shape 63"/>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64" name="Shape 64"/>
        <p:cNvGrpSpPr/>
        <p:nvPr/>
      </p:nvGrpSpPr>
      <p:grpSpPr>
        <a:xfrm>
          <a:off x="0" y="0"/>
          <a:ext cx="0" cy="0"/>
          <a:chOff x="0" y="0"/>
          <a:chExt cx="0" cy="0"/>
        </a:xfrm>
      </p:grpSpPr>
      <p:grpSp>
        <p:nvGrpSpPr>
          <p:cNvPr id="65" name="Shape 65"/>
          <p:cNvGrpSpPr/>
          <p:nvPr/>
        </p:nvGrpSpPr>
        <p:grpSpPr>
          <a:xfrm>
            <a:off x="6098378" y="4"/>
            <a:ext cx="3045625" cy="2030570"/>
            <a:chOff x="6098378" y="4"/>
            <a:chExt cx="3045625" cy="2030570"/>
          </a:xfrm>
        </p:grpSpPr>
        <p:sp>
          <p:nvSpPr>
            <p:cNvPr id="66" name="Shape 66"/>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1" name="Shape 71"/>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72" name="Shape 7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3" name="Shape 73"/>
        <p:cNvGrpSpPr/>
        <p:nvPr/>
      </p:nvGrpSpPr>
      <p:grpSpPr>
        <a:xfrm>
          <a:off x="0" y="0"/>
          <a:ext cx="0" cy="0"/>
          <a:chOff x="0" y="0"/>
          <a:chExt cx="0" cy="0"/>
        </a:xfrm>
      </p:grpSpPr>
      <p:grpSp>
        <p:nvGrpSpPr>
          <p:cNvPr id="74" name="Shape 74"/>
          <p:cNvGrpSpPr/>
          <p:nvPr/>
        </p:nvGrpSpPr>
        <p:grpSpPr>
          <a:xfrm>
            <a:off x="0" y="3903669"/>
            <a:ext cx="9144000" cy="1239925"/>
            <a:chOff x="0" y="3903669"/>
            <a:chExt cx="9144000" cy="1239925"/>
          </a:xfrm>
        </p:grpSpPr>
        <p:sp>
          <p:nvSpPr>
            <p:cNvPr id="75" name="Shape 75"/>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80" name="Shape 80"/>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1" name="Shape 81"/>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2" name="Shape 8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3" name="Shape 83"/>
        <p:cNvGrpSpPr/>
        <p:nvPr/>
      </p:nvGrpSpPr>
      <p:grpSpPr>
        <a:xfrm>
          <a:off x="0" y="0"/>
          <a:ext cx="0" cy="0"/>
          <a:chOff x="0" y="0"/>
          <a:chExt cx="0" cy="0"/>
        </a:xfrm>
      </p:grpSpPr>
      <p:sp>
        <p:nvSpPr>
          <p:cNvPr id="84" name="Shape 8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5" name="Shape 85"/>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86" name="Shape 86"/>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87" name="Shape 8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8" name="Shape 88"/>
        <p:cNvGrpSpPr/>
        <p:nvPr/>
      </p:nvGrpSpPr>
      <p:grpSpPr>
        <a:xfrm>
          <a:off x="0" y="0"/>
          <a:ext cx="0" cy="0"/>
          <a:chOff x="0" y="0"/>
          <a:chExt cx="0" cy="0"/>
        </a:xfrm>
      </p:grpSpPr>
      <p:sp>
        <p:nvSpPr>
          <p:cNvPr id="89" name="Shape 8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91" name="Shape 91"/>
        <p:cNvGrpSpPr/>
        <p:nvPr/>
      </p:nvGrpSpPr>
      <p:grpSpPr>
        <a:xfrm>
          <a:off x="0" y="0"/>
          <a:ext cx="0" cy="0"/>
          <a:chOff x="0" y="0"/>
          <a:chExt cx="0" cy="0"/>
        </a:xfrm>
      </p:grpSpPr>
      <p:sp>
        <p:nvSpPr>
          <p:cNvPr id="92" name="Shape 9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3" name="Shape 93"/>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94" name="Shape 94"/>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95" name="Shape 95"/>
        <p:cNvGrpSpPr/>
        <p:nvPr/>
      </p:nvGrpSpPr>
      <p:grpSpPr>
        <a:xfrm>
          <a:off x="0" y="0"/>
          <a:ext cx="0" cy="0"/>
          <a:chOff x="0" y="0"/>
          <a:chExt cx="0" cy="0"/>
        </a:xfrm>
      </p:grpSpPr>
      <p:grpSp>
        <p:nvGrpSpPr>
          <p:cNvPr id="96" name="Shape 96"/>
          <p:cNvGrpSpPr/>
          <p:nvPr/>
        </p:nvGrpSpPr>
        <p:grpSpPr>
          <a:xfrm>
            <a:off x="6098378" y="4"/>
            <a:ext cx="3045625" cy="2030570"/>
            <a:chOff x="6098378" y="4"/>
            <a:chExt cx="3045625" cy="2030570"/>
          </a:xfrm>
        </p:grpSpPr>
        <p:sp>
          <p:nvSpPr>
            <p:cNvPr id="97" name="Shape 97"/>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102" name="Shape 102"/>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03" name="Shape 103"/>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04" name="Shape 104"/>
        <p:cNvGrpSpPr/>
        <p:nvPr/>
      </p:nvGrpSpPr>
      <p:grpSpPr>
        <a:xfrm>
          <a:off x="0" y="0"/>
          <a:ext cx="0" cy="0"/>
          <a:chOff x="0" y="0"/>
          <a:chExt cx="0" cy="0"/>
        </a:xfrm>
      </p:grpSpPr>
      <p:sp>
        <p:nvSpPr>
          <p:cNvPr id="105" name="Shape 105"/>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106" name="Shape 106"/>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107" name="Shape 107"/>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108" name="Shape 108"/>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09" name="Shape 10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110" name="Shape 11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1" name="Shape 111"/>
        <p:cNvGrpSpPr/>
        <p:nvPr/>
      </p:nvGrpSpPr>
      <p:grpSpPr>
        <a:xfrm>
          <a:off x="0" y="0"/>
          <a:ext cx="0" cy="0"/>
          <a:chOff x="0" y="0"/>
          <a:chExt cx="0" cy="0"/>
        </a:xfrm>
      </p:grpSpPr>
      <p:sp>
        <p:nvSpPr>
          <p:cNvPr id="112" name="Shape 112"/>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113" name="Shape 113"/>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114" name="Shape 114"/>
        <p:cNvGrpSpPr/>
        <p:nvPr/>
      </p:nvGrpSpPr>
      <p:grpSpPr>
        <a:xfrm>
          <a:off x="0" y="0"/>
          <a:ext cx="0" cy="0"/>
          <a:chOff x="0" y="0"/>
          <a:chExt cx="0" cy="0"/>
        </a:xfrm>
      </p:grpSpPr>
      <p:grpSp>
        <p:nvGrpSpPr>
          <p:cNvPr id="115" name="Shape 115"/>
          <p:cNvGrpSpPr/>
          <p:nvPr/>
        </p:nvGrpSpPr>
        <p:grpSpPr>
          <a:xfrm>
            <a:off x="6098378" y="4"/>
            <a:ext cx="3045625" cy="2030570"/>
            <a:chOff x="6098378" y="4"/>
            <a:chExt cx="3045625" cy="2030570"/>
          </a:xfrm>
        </p:grpSpPr>
        <p:sp>
          <p:nvSpPr>
            <p:cNvPr id="116" name="Shape 116"/>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21" name="Shape 121"/>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122" name="Shape 122"/>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123" name="Shape 123"/>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4" name="Shape 124"/>
        <p:cNvGrpSpPr/>
        <p:nvPr/>
      </p:nvGrpSpPr>
      <p:grpSpPr>
        <a:xfrm>
          <a:off x="0" y="0"/>
          <a:ext cx="0" cy="0"/>
          <a:chOff x="0" y="0"/>
          <a:chExt cx="0" cy="0"/>
        </a:xfrm>
      </p:grpSpPr>
      <p:sp>
        <p:nvSpPr>
          <p:cNvPr id="125" name="Shape 12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52" name="Shape 52"/>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53" name="Shape 53"/>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0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0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hyperlink" Target="https://www.cse.iitb.ac.in/%7Eadityaj/Aditya%20Joshi_IASNLP2015.pdf" TargetMode="External"/><Relationship Id="rId4" Type="http://schemas.openxmlformats.org/officeDocument/2006/relationships/hyperlink" Target="https://www.cse.iitb.ac.in/~adityaj"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hyperlink" Target="https://www.cse.iitb.ac.in/%7Epb/papers/acl15-sarcasm.pdf" TargetMode="External"/><Relationship Id="rId4" Type="http://schemas.openxmlformats.org/officeDocument/2006/relationships/hyperlink" Target="https://www.cse.iitb.ac.in/%7Epb/papers/acl15-sarcasm.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n"/>
              <a:t>Cross Lingual Sarcasm Detection</a:t>
            </a:r>
          </a:p>
        </p:txBody>
      </p:sp>
      <p:sp>
        <p:nvSpPr>
          <p:cNvPr id="131" name="Shape 131"/>
          <p:cNvSpPr txBox="1"/>
          <p:nvPr>
            <p:ph idx="1" type="subTitle"/>
          </p:nvPr>
        </p:nvSpPr>
        <p:spPr>
          <a:xfrm>
            <a:off x="598088" y="2614012"/>
            <a:ext cx="8222100" cy="432900"/>
          </a:xfrm>
          <a:prstGeom prst="rect">
            <a:avLst/>
          </a:prstGeom>
        </p:spPr>
        <p:txBody>
          <a:bodyPr anchorCtr="0" anchor="t" bIns="91425" lIns="91425" rIns="91425" tIns="91425">
            <a:noAutofit/>
          </a:bodyPr>
          <a:lstStyle/>
          <a:p>
            <a:pPr lvl="0" rtl="0" algn="ctr">
              <a:spcBef>
                <a:spcPts val="0"/>
              </a:spcBef>
              <a:buNone/>
            </a:pPr>
            <a:r>
              <a:rPr b="1" lang="en"/>
              <a:t>RnD Project Presentation</a:t>
            </a:r>
          </a:p>
          <a:p>
            <a:pPr lvl="0" rtl="0" algn="ctr">
              <a:spcBef>
                <a:spcPts val="0"/>
              </a:spcBef>
              <a:buNone/>
            </a:pPr>
            <a:r>
              <a:rPr lang="en"/>
              <a:t>Siddharth Bulia</a:t>
            </a:r>
          </a:p>
          <a:p>
            <a:pPr lvl="0" rtl="0" algn="ctr">
              <a:spcBef>
                <a:spcPts val="0"/>
              </a:spcBef>
              <a:buNone/>
            </a:pPr>
            <a:r>
              <a:t/>
            </a:r>
            <a:endParaRPr/>
          </a:p>
          <a:p>
            <a:pPr lvl="0" rtl="0" algn="ctr">
              <a:spcBef>
                <a:spcPts val="0"/>
              </a:spcBef>
              <a:buNone/>
            </a:pPr>
            <a:r>
              <a:rPr lang="en"/>
              <a:t>Guide : Pushpak Bhattacharya</a:t>
            </a:r>
          </a:p>
          <a:p>
            <a:pPr lvl="0" algn="ctr">
              <a:spcBef>
                <a:spcPts val="0"/>
              </a:spcBef>
              <a:buNone/>
            </a:pPr>
            <a:r>
              <a:rPr lang="en"/>
              <a:t>Aditya Joshi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CLSA - Translation Methods</a:t>
            </a:r>
          </a:p>
        </p:txBody>
      </p:sp>
      <p:sp>
        <p:nvSpPr>
          <p:cNvPr id="214" name="Shape 21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Mainly, two translation methods are used in cross lingual Sentiment Analysis.</a:t>
            </a:r>
          </a:p>
          <a:p>
            <a:pPr indent="-228600" lvl="0" marL="457200" rtl="0">
              <a:spcBef>
                <a:spcPts val="0"/>
              </a:spcBef>
              <a:buAutoNum type="arabicPeriod"/>
            </a:pPr>
            <a:r>
              <a:rPr lang="en"/>
              <a:t>Machine Translation - Using a well trained machine translation tool to translate data. Need to be done per sentence or per document. Examples . Google translate, Bing translate.</a:t>
            </a:r>
          </a:p>
          <a:p>
            <a:pPr lvl="0" rtl="0">
              <a:spcBef>
                <a:spcPts val="0"/>
              </a:spcBef>
              <a:buNone/>
            </a:pPr>
            <a:r>
              <a:t/>
            </a:r>
            <a:endParaRPr/>
          </a:p>
          <a:p>
            <a:pPr indent="-228600" lvl="0" marL="457200" rtl="0">
              <a:spcBef>
                <a:spcPts val="0"/>
              </a:spcBef>
              <a:buAutoNum type="arabicPeriod"/>
            </a:pPr>
            <a:r>
              <a:rPr lang="en"/>
              <a:t>Bilingual Dictionary - Data is mapped word by word using a bilingual dictionary. Examples - Oxford Dictionary, Machine translation tool used word by word.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CLSA - Approaches</a:t>
            </a:r>
          </a:p>
        </p:txBody>
      </p:sp>
      <p:sp>
        <p:nvSpPr>
          <p:cNvPr id="220" name="Shape 22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17500" lvl="0" marL="457200" rtl="0">
              <a:spcBef>
                <a:spcPts val="0"/>
              </a:spcBef>
              <a:buSzPct val="100000"/>
              <a:buAutoNum type="arabicPeriod"/>
            </a:pPr>
            <a:r>
              <a:rPr lang="en" sz="1400"/>
              <a:t>Learning the classifier in the source language feature space.</a:t>
            </a:r>
          </a:p>
          <a:p>
            <a:pPr indent="-317500" lvl="0" marL="914400" rtl="0">
              <a:spcBef>
                <a:spcPts val="0"/>
              </a:spcBef>
              <a:buSzPct val="100000"/>
              <a:buChar char="+"/>
            </a:pPr>
            <a:r>
              <a:rPr lang="en" sz="1400"/>
              <a:t>Classifier learnt over natural language.</a:t>
            </a:r>
          </a:p>
          <a:p>
            <a:pPr indent="-317500" lvl="0" marL="914400" rtl="0">
              <a:lnSpc>
                <a:spcPct val="150000"/>
              </a:lnSpc>
              <a:spcBef>
                <a:spcPts val="0"/>
              </a:spcBef>
              <a:buSzPct val="100000"/>
              <a:buChar char="-"/>
            </a:pPr>
            <a:r>
              <a:rPr lang="en" sz="1400"/>
              <a:t>Need to translate test document every time for testing.</a:t>
            </a:r>
          </a:p>
          <a:p>
            <a:pPr indent="-317500" lvl="0" marL="457200" rtl="0">
              <a:spcBef>
                <a:spcPts val="0"/>
              </a:spcBef>
              <a:buSzPct val="100000"/>
              <a:buAutoNum type="arabicPeriod"/>
            </a:pPr>
            <a:r>
              <a:rPr lang="en" sz="1400"/>
              <a:t>Learning the classifier in the target language feature space.</a:t>
            </a:r>
          </a:p>
          <a:p>
            <a:pPr indent="-317500" lvl="0" marL="914400" rtl="0">
              <a:spcBef>
                <a:spcPts val="0"/>
              </a:spcBef>
              <a:buSzPct val="100000"/>
              <a:buChar char="+"/>
            </a:pPr>
            <a:r>
              <a:rPr lang="en" sz="1400"/>
              <a:t>No translation needed for any test document.</a:t>
            </a:r>
          </a:p>
          <a:p>
            <a:pPr indent="-317500" lvl="0" marL="914400" rtl="0">
              <a:lnSpc>
                <a:spcPct val="150000"/>
              </a:lnSpc>
              <a:spcBef>
                <a:spcPts val="0"/>
              </a:spcBef>
              <a:buSzPct val="100000"/>
              <a:buChar char="-"/>
            </a:pPr>
            <a:r>
              <a:rPr lang="en" sz="1400"/>
              <a:t>Classifier learnt over translated data. Error in translation can affect training.</a:t>
            </a:r>
          </a:p>
          <a:p>
            <a:pPr indent="-317500" lvl="0" marL="457200" rtl="0">
              <a:spcBef>
                <a:spcPts val="0"/>
              </a:spcBef>
              <a:buSzPct val="100000"/>
              <a:buAutoNum type="arabicPeriod"/>
            </a:pPr>
            <a:r>
              <a:rPr lang="en" sz="1400"/>
              <a:t>Learning the classifier in common language space. Example - Using wordnet or a third language.</a:t>
            </a:r>
          </a:p>
          <a:p>
            <a:pPr indent="-317500" lvl="0" marL="914400" rtl="0">
              <a:spcBef>
                <a:spcPts val="0"/>
              </a:spcBef>
              <a:buSzPct val="100000"/>
              <a:buChar char="+"/>
            </a:pPr>
            <a:r>
              <a:rPr lang="en" sz="1400"/>
              <a:t>Can be used for languages where direct translation does not exist.</a:t>
            </a:r>
          </a:p>
          <a:p>
            <a:pPr indent="-317500" lvl="0" marL="914400" rtl="0">
              <a:spcBef>
                <a:spcPts val="0"/>
              </a:spcBef>
              <a:buSzPct val="100000"/>
              <a:buChar char="-"/>
            </a:pPr>
            <a:r>
              <a:rPr lang="en" sz="1400"/>
              <a:t>Translation required both testing and training purpose.</a:t>
            </a:r>
          </a:p>
          <a:p>
            <a:pPr lvl="0" rtl="0">
              <a:spcBef>
                <a:spcPts val="0"/>
              </a:spcBef>
              <a:buNone/>
            </a:pPr>
            <a:r>
              <a:t/>
            </a:r>
            <a:endParaRPr sz="14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Sarcasm Detection</a:t>
            </a:r>
          </a:p>
        </p:txBody>
      </p:sp>
      <p:sp>
        <p:nvSpPr>
          <p:cNvPr id="226" name="Shape 22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Sarcasm - ‘the activity of saying or writing the opposite of what you mean, or of speaking in a way intended to make someone else feel stupid or show them that you are angry’ (Macmillan dictionary, 2007)</a:t>
            </a:r>
          </a:p>
          <a:p>
            <a:pPr lvl="0">
              <a:spcBef>
                <a:spcPts val="0"/>
              </a:spcBef>
              <a:buNone/>
            </a:pPr>
            <a:r>
              <a:rPr lang="en"/>
              <a:t>‘a cutting, often ironic remark intended to express contempt or ridicule’ (the free dictionary)</a:t>
            </a:r>
          </a:p>
          <a:p>
            <a:pPr lvl="0" rtl="0">
              <a:spcBef>
                <a:spcPts val="0"/>
              </a:spcBef>
              <a:buNone/>
            </a:pPr>
            <a:r>
              <a:rPr lang="en"/>
              <a:t>‘saying the opposite of what you mean’ (Quintilien and Butler,1953)</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Sarcasm Detections - Benefits</a:t>
            </a:r>
          </a:p>
        </p:txBody>
      </p:sp>
      <p:sp>
        <p:nvSpPr>
          <p:cNvPr id="232" name="Shape 23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b="1" lang="en"/>
              <a:t>Personalized content</a:t>
            </a:r>
            <a:r>
              <a:rPr lang="en"/>
              <a:t> - People have mixed liking over sarcastic/non-sarcastic reviews.(the ‘brilliant-but-cruel’ hypothesis (Danescu-Niculescu-Mizil et al.2009)). Identification of sarcastic reviews can therefore improve the personalization of content ranking and recommendation systems.</a:t>
            </a:r>
          </a:p>
          <a:p>
            <a:pPr indent="-228600" lvl="0" marL="457200" rtl="0">
              <a:spcBef>
                <a:spcPts val="0"/>
              </a:spcBef>
            </a:pPr>
            <a:r>
              <a:rPr b="1" lang="en"/>
              <a:t>Improvement of Review Summarization and opinion mining</a:t>
            </a:r>
            <a:r>
              <a:rPr lang="en"/>
              <a:t> - Sarcasm, at its core, may harm opinion mining systems since its explicit meaning is different or opposite from the real intended meaning, thus averaging on the sentiment would not be accurate.</a:t>
            </a:r>
          </a:p>
          <a:p>
            <a:pPr indent="-228600" lvl="0" marL="457200" rtl="0">
              <a:spcBef>
                <a:spcPts val="0"/>
              </a:spcBef>
            </a:pPr>
            <a:r>
              <a:rPr b="1" lang="en"/>
              <a:t>Human Computer Interface</a:t>
            </a:r>
            <a:r>
              <a:rPr lang="en"/>
              <a:t> - Human often use sarcasm in day-to-day life, hence sarcasm detection is essential in areas involving human computer interaction like digital personal assistance, etc.</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[I] love the cover (book)</a:t>
            </a:r>
          </a:p>
          <a:p>
            <a:pPr indent="-228600" lvl="0" marL="457200" rtl="0">
              <a:spcBef>
                <a:spcPts val="0"/>
              </a:spcBef>
            </a:pPr>
            <a:r>
              <a:rPr lang="en"/>
              <a:t>Wow, this thing makes me feel like I am in USA :p (GPS device)</a:t>
            </a:r>
          </a:p>
          <a:p>
            <a:pPr indent="-228600" lvl="0" marL="457200" rtl="0">
              <a:spcBef>
                <a:spcPts val="0"/>
              </a:spcBef>
            </a:pPr>
            <a:r>
              <a:rPr lang="en"/>
              <a:t>Are these iPods designed to die after two years? (music player)</a:t>
            </a:r>
          </a:p>
          <a:p>
            <a:pPr indent="457200" lvl="0" rtl="0">
              <a:spcBef>
                <a:spcPts val="0"/>
              </a:spcBef>
              <a:buNone/>
            </a:pPr>
            <a:r>
              <a:rPr lang="en"/>
              <a:t>First and second sentences appear to be compliment but on considering the context, they are examples of domain dependent sarcastic sentence.</a:t>
            </a:r>
          </a:p>
          <a:p>
            <a:pPr indent="457200" lvl="0" rtl="0">
              <a:spcBef>
                <a:spcPts val="0"/>
              </a:spcBef>
              <a:buNone/>
            </a:pPr>
            <a:r>
              <a:rPr lang="en"/>
              <a:t>In third sentence the sarcasm emerges from the naive-like question phrasing that assumes the general expectation that goods should last.</a:t>
            </a:r>
          </a:p>
        </p:txBody>
      </p:sp>
      <p:sp>
        <p:nvSpPr>
          <p:cNvPr id="238" name="Shape 238"/>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Sarcasm Detection - Examples</a:t>
            </a:r>
          </a:p>
        </p:txBody>
      </p:sp>
      <p:sp>
        <p:nvSpPr>
          <p:cNvPr id="239" name="Shape 239"/>
          <p:cNvSpPr txBox="1"/>
          <p:nvPr/>
        </p:nvSpPr>
        <p:spPr>
          <a:xfrm>
            <a:off x="618050" y="4169275"/>
            <a:ext cx="5583600" cy="429600"/>
          </a:xfrm>
          <a:prstGeom prst="rect">
            <a:avLst/>
          </a:prstGeom>
          <a:noFill/>
          <a:ln>
            <a:noFill/>
          </a:ln>
        </p:spPr>
        <p:txBody>
          <a:bodyPr anchorCtr="0" anchor="t" bIns="91425" lIns="91425" rIns="91425" tIns="91425">
            <a:noAutofit/>
          </a:bodyPr>
          <a:lstStyle/>
          <a:p>
            <a:pPr lvl="0">
              <a:spcBef>
                <a:spcPts val="0"/>
              </a:spcBef>
              <a:buNone/>
            </a:pPr>
            <a:r>
              <a:rPr lang="en"/>
              <a:t>*Examples taken from a research paper by Tsur et al.[5]</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Sarcastic sentences can use only positive words to express negative sentiment, hence normal bag of model approach can’t be used.</a:t>
            </a:r>
          </a:p>
          <a:p>
            <a:pPr indent="-228600" lvl="0" marL="457200" rtl="0">
              <a:spcBef>
                <a:spcPts val="0"/>
              </a:spcBef>
            </a:pPr>
            <a:r>
              <a:rPr lang="en"/>
              <a:t>Most of the discussion of sarcasm detection happens in short and noisy text (tweets). The tweets are short and constrained to a length of 140 characters. The detection of sarcasm in such contextless tweets becomes very challenging.</a:t>
            </a:r>
          </a:p>
          <a:p>
            <a:pPr indent="-228600" lvl="0" marL="457200" rtl="0">
              <a:spcBef>
                <a:spcPts val="0"/>
              </a:spcBef>
            </a:pPr>
            <a:r>
              <a:rPr lang="en"/>
              <a:t>World knowledge is required. Example - ‘You sing so nice that even Taylor swift will come to listen to you’. This can be considered as a compliment but if one knows about the Taylor swift, it is an exaggeration (hyperbole), hence it is actually an instance of sarcasm.</a:t>
            </a:r>
          </a:p>
        </p:txBody>
      </p:sp>
      <p:sp>
        <p:nvSpPr>
          <p:cNvPr id="245" name="Shape 24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Sarcasm Detection - Challenges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Cross Lingual Sarcasm Detection: First attempt</a:t>
            </a:r>
          </a:p>
        </p:txBody>
      </p:sp>
      <p:sp>
        <p:nvSpPr>
          <p:cNvPr id="251" name="Shape 25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Cross Lingual Sarcasm Detection can be defined as using resources/documents/approaches available in Source language(S) to detect sarcasm in Target Language(S).</a:t>
            </a:r>
          </a:p>
          <a:p>
            <a:pPr lvl="0" rtl="0">
              <a:spcBef>
                <a:spcPts val="0"/>
              </a:spcBef>
              <a:buNone/>
            </a:pPr>
            <a:r>
              <a:rPr lang="en"/>
              <a:t>At first it seems same as Cross Lingual Sentiment Analysis. So to check about the validity of this assumption, we tried a few experiments over it.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Cross Lingual Sarcasm Detection is as important as Cross Lingual Sentiment Analysis.</a:t>
            </a:r>
          </a:p>
          <a:p>
            <a:pPr indent="-228600" lvl="0" marL="457200" rtl="0">
              <a:spcBef>
                <a:spcPts val="0"/>
              </a:spcBef>
            </a:pPr>
            <a:r>
              <a:rPr lang="en"/>
              <a:t>With the increasing use of sentiment analysis in non-popular languages, problem arising in them need to be addressed one of which Sarcasm Detection.</a:t>
            </a:r>
          </a:p>
          <a:p>
            <a:pPr indent="-228600" lvl="0" marL="457200" rtl="0">
              <a:spcBef>
                <a:spcPts val="0"/>
              </a:spcBef>
            </a:pPr>
            <a:r>
              <a:rPr lang="en"/>
              <a:t>From analysis point of few, finding which languages are primarily used for sarcasm is a interesting topic.</a:t>
            </a:r>
          </a:p>
          <a:p>
            <a:pPr indent="-228600" lvl="0" marL="457200" rtl="0">
              <a:spcBef>
                <a:spcPts val="0"/>
              </a:spcBef>
            </a:pPr>
            <a:r>
              <a:rPr lang="en"/>
              <a:t>Developing complex NLP tools in other languages is a tough task.</a:t>
            </a:r>
          </a:p>
          <a:p>
            <a:pPr indent="-228600" lvl="0" marL="457200" rtl="0">
              <a:spcBef>
                <a:spcPts val="0"/>
              </a:spcBef>
            </a:pPr>
            <a:r>
              <a:rPr lang="en"/>
              <a:t>Majority of research done in Sarcasm Detection is in English language. To use that pre-existing research done in this field, cross linguality is required.</a:t>
            </a:r>
          </a:p>
          <a:p>
            <a:pPr lvl="0" rtl="0">
              <a:spcBef>
                <a:spcPts val="0"/>
              </a:spcBef>
              <a:buNone/>
            </a:pPr>
            <a:r>
              <a:t/>
            </a:r>
            <a:endParaRPr/>
          </a:p>
        </p:txBody>
      </p:sp>
      <p:sp>
        <p:nvSpPr>
          <p:cNvPr id="257" name="Shape 25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Cross Lingual Sarcasm Detection - Need</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sz="1400"/>
              <a:t>Cross Lingual Sarcasm Detection bring up the problems of both areas, Cross Lingual Sentiment Analysis and Sarcasm Detection.</a:t>
            </a:r>
          </a:p>
          <a:p>
            <a:pPr lvl="0" rtl="0">
              <a:spcBef>
                <a:spcPts val="0"/>
              </a:spcBef>
              <a:buNone/>
            </a:pPr>
            <a:r>
              <a:rPr lang="en" sz="1400"/>
              <a:t>Translation methods used for translation may not be reliable. </a:t>
            </a:r>
          </a:p>
          <a:p>
            <a:pPr lvl="0" rtl="0">
              <a:spcBef>
                <a:spcPts val="0"/>
              </a:spcBef>
              <a:buNone/>
            </a:pPr>
            <a:r>
              <a:rPr lang="en" sz="1400">
                <a:highlight>
                  <a:srgbClr val="FFFFFF"/>
                </a:highlight>
                <a:latin typeface="Arial"/>
                <a:ea typeface="Arial"/>
                <a:cs typeface="Arial"/>
                <a:sym typeface="Arial"/>
              </a:rPr>
              <a:t>Finding sarcasm in natural language is itself a tough job. Translation can completely change the structure/meaning of sentence.</a:t>
            </a:r>
          </a:p>
          <a:p>
            <a:pPr lvl="0" rtl="0">
              <a:spcBef>
                <a:spcPts val="0"/>
              </a:spcBef>
              <a:buNone/>
            </a:pPr>
            <a:r>
              <a:rPr lang="en" sz="1400">
                <a:highlight>
                  <a:srgbClr val="FFFFFF"/>
                </a:highlight>
                <a:latin typeface="Arial"/>
                <a:ea typeface="Arial"/>
                <a:cs typeface="Arial"/>
                <a:sym typeface="Arial"/>
              </a:rPr>
              <a:t>Idioms used in Sarcasm. Idioms used for sarcasm in language may not be used in other languages.</a:t>
            </a:r>
          </a:p>
          <a:p>
            <a:pPr lvl="0" rtl="0">
              <a:spcBef>
                <a:spcPts val="0"/>
              </a:spcBef>
              <a:buNone/>
            </a:pPr>
            <a:r>
              <a:rPr lang="en" sz="1400">
                <a:highlight>
                  <a:srgbClr val="FFFFFF"/>
                </a:highlight>
                <a:latin typeface="Arial"/>
                <a:ea typeface="Arial"/>
                <a:cs typeface="Arial"/>
                <a:sym typeface="Arial"/>
              </a:rPr>
              <a:t>Words used to show sarcasm in one language might not present in other one.</a:t>
            </a:r>
          </a:p>
          <a:p>
            <a:pPr lvl="0" rtl="0">
              <a:spcBef>
                <a:spcPts val="0"/>
              </a:spcBef>
              <a:buNone/>
            </a:pPr>
            <a:r>
              <a:rPr lang="en" sz="1400">
                <a:highlight>
                  <a:srgbClr val="FFFFFF"/>
                </a:highlight>
                <a:latin typeface="Arial"/>
                <a:ea typeface="Arial"/>
                <a:cs typeface="Arial"/>
                <a:sym typeface="Arial"/>
              </a:rPr>
              <a:t>Examples of challenges face while translating : </a:t>
            </a:r>
          </a:p>
          <a:p>
            <a:pPr lvl="0" rtl="0">
              <a:spcBef>
                <a:spcPts val="0"/>
              </a:spcBef>
              <a:buNone/>
            </a:pPr>
            <a:r>
              <a:rPr i="1" lang="en" sz="1400">
                <a:solidFill>
                  <a:srgbClr val="212121"/>
                </a:solidFill>
              </a:rPr>
              <a:t>“Yeah, today's morning is as awesome as that of 9/11.” - </a:t>
            </a:r>
            <a:r>
              <a:rPr i="1" lang="en" sz="1400">
                <a:solidFill>
                  <a:srgbClr val="212121"/>
                </a:solidFill>
                <a:highlight>
                  <a:srgbClr val="FFFFFF"/>
                </a:highlight>
                <a:latin typeface="Arial"/>
                <a:ea typeface="Arial"/>
                <a:cs typeface="Arial"/>
                <a:sym typeface="Arial"/>
              </a:rPr>
              <a:t>“हाँ , आज की सुबह 9/11 की है कि जैसे ही भयानक है।”</a:t>
            </a:r>
          </a:p>
          <a:p>
            <a:pPr lvl="0" rtl="0">
              <a:spcBef>
                <a:spcPts val="0"/>
              </a:spcBef>
              <a:buNone/>
            </a:pPr>
            <a:r>
              <a:rPr i="1" lang="en" sz="1400">
                <a:solidFill>
                  <a:srgbClr val="212121"/>
                </a:solidFill>
                <a:highlight>
                  <a:srgbClr val="FFFFFF"/>
                </a:highlight>
                <a:latin typeface="Arial"/>
                <a:ea typeface="Arial"/>
                <a:cs typeface="Arial"/>
                <a:sym typeface="Arial"/>
              </a:rPr>
              <a:t>“I love being ignored.” - “मैं अनदेखा किया जा रहा प्यार करता हूँ।”</a:t>
            </a:r>
          </a:p>
          <a:p>
            <a:pPr lvl="0" rtl="0">
              <a:spcBef>
                <a:spcPts val="0"/>
              </a:spcBef>
              <a:buNone/>
            </a:pPr>
            <a:r>
              <a:rPr i="1" lang="en" sz="1400">
                <a:solidFill>
                  <a:srgbClr val="212121"/>
                </a:solidFill>
                <a:highlight>
                  <a:srgbClr val="FFFFFF"/>
                </a:highlight>
                <a:latin typeface="Arial"/>
                <a:ea typeface="Arial"/>
                <a:cs typeface="Arial"/>
                <a:sym typeface="Arial"/>
              </a:rPr>
              <a:t>Person A - “Oh! Power is back.”. Person B : “Oh? Really? But the tube-light still took time to light-up!” Person A - ओह! बिजली आ गई है।. Person B : “ओह? वास्तव में? लेकिन ट्यूब प्रकाश अभी भी प्रकाश -अप करने के लिए समय ले लिया !”</a:t>
            </a:r>
          </a:p>
        </p:txBody>
      </p:sp>
      <p:sp>
        <p:nvSpPr>
          <p:cNvPr id="263" name="Shape 26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Cross Lingual Sarcasm Detection - Challenges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Development Work	</a:t>
            </a:r>
          </a:p>
        </p:txBody>
      </p:sp>
      <p:sp>
        <p:nvSpPr>
          <p:cNvPr id="269" name="Shape 26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Implemented an experimental setup and Web based User Interface.</a:t>
            </a:r>
          </a:p>
          <a:p>
            <a:pPr indent="-228600" lvl="0" marL="457200" rtl="0">
              <a:spcBef>
                <a:spcPts val="0"/>
              </a:spcBef>
              <a:buAutoNum type="arabicPeriod"/>
            </a:pPr>
            <a:r>
              <a:rPr lang="en"/>
              <a:t>Implemented In Language and Cross Lingual Sarcasm Detector various NLP and ML tools.</a:t>
            </a:r>
          </a:p>
          <a:p>
            <a:pPr indent="-228600" lvl="0" marL="457200" rtl="0">
              <a:spcBef>
                <a:spcPts val="0"/>
              </a:spcBef>
              <a:buAutoNum type="arabicPeriod"/>
            </a:pPr>
            <a:r>
              <a:rPr lang="en"/>
              <a:t>Developed a Web application which can be used directly from the browser to use the classifier learnt using the above setup. Web Application allow the user to give input in various languages including English, Italian, French, Hindi, etc.</a:t>
            </a:r>
          </a:p>
          <a:p>
            <a:pPr lvl="0" rtl="0">
              <a:spcBef>
                <a:spcPts val="0"/>
              </a:spcBef>
              <a:buNone/>
            </a:pPr>
            <a:r>
              <a:t/>
            </a:r>
            <a:endParaRPr/>
          </a:p>
        </p:txBody>
      </p:sp>
      <p:sp>
        <p:nvSpPr>
          <p:cNvPr id="270" name="Shape 270"/>
          <p:cNvSpPr txBox="1"/>
          <p:nvPr/>
        </p:nvSpPr>
        <p:spPr>
          <a:xfrm>
            <a:off x="243375" y="4616900"/>
            <a:ext cx="6057600" cy="295800"/>
          </a:xfrm>
          <a:prstGeom prst="rect">
            <a:avLst/>
          </a:prstGeom>
          <a:noFill/>
          <a:ln>
            <a:noFill/>
          </a:ln>
        </p:spPr>
        <p:txBody>
          <a:bodyPr anchorCtr="0" anchor="t"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Brief Overview of RnD Project</a:t>
            </a:r>
          </a:p>
        </p:txBody>
      </p:sp>
      <p:grpSp>
        <p:nvGrpSpPr>
          <p:cNvPr id="137" name="Shape 137"/>
          <p:cNvGrpSpPr/>
          <p:nvPr/>
        </p:nvGrpSpPr>
        <p:grpSpPr>
          <a:xfrm>
            <a:off x="431925" y="1304875"/>
            <a:ext cx="2628924" cy="3416400"/>
            <a:chOff x="431925" y="1304875"/>
            <a:chExt cx="2628924" cy="3416400"/>
          </a:xfrm>
        </p:grpSpPr>
        <p:sp>
          <p:nvSpPr>
            <p:cNvPr id="138" name="Shape 138"/>
            <p:cNvSpPr txBox="1"/>
            <p:nvPr/>
          </p:nvSpPr>
          <p:spPr>
            <a:xfrm>
              <a:off x="431925" y="1304875"/>
              <a:ext cx="2628899" cy="464099"/>
            </a:xfrm>
            <a:prstGeom prst="rect">
              <a:avLst/>
            </a:prstGeom>
            <a:solidFill>
              <a:schemeClr val="dk1"/>
            </a:solidFill>
            <a:ln>
              <a:noFill/>
            </a:ln>
          </p:spPr>
          <p:txBody>
            <a:bodyPr anchorCtr="0" anchor="ctr" bIns="91425" lIns="91425" rIns="91425" tIns="91425">
              <a:noAutofit/>
            </a:bodyPr>
            <a:lstStyle/>
            <a:p>
              <a:pPr lvl="0" rtl="0">
                <a:spcBef>
                  <a:spcPts val="0"/>
                </a:spcBef>
                <a:buNone/>
              </a:pPr>
              <a:r>
                <a:t/>
              </a:r>
              <a:endParaRPr/>
            </a:p>
          </p:txBody>
        </p:sp>
        <p:sp>
          <p:nvSpPr>
            <p:cNvPr id="139" name="Shape 139"/>
            <p:cNvSpPr/>
            <p:nvPr/>
          </p:nvSpPr>
          <p:spPr>
            <a:xfrm>
              <a:off x="4319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40" name="Shape 140"/>
          <p:cNvSpPr txBox="1"/>
          <p:nvPr>
            <p:ph idx="4294967295" type="body"/>
          </p:nvPr>
        </p:nvSpPr>
        <p:spPr>
          <a:xfrm>
            <a:off x="506425" y="1304875"/>
            <a:ext cx="2494499" cy="461399"/>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lt1"/>
                </a:solidFill>
              </a:rPr>
              <a:t>Goal</a:t>
            </a:r>
          </a:p>
        </p:txBody>
      </p:sp>
      <p:sp>
        <p:nvSpPr>
          <p:cNvPr id="141" name="Shape 141"/>
          <p:cNvSpPr txBox="1"/>
          <p:nvPr>
            <p:ph idx="4294967295" type="body"/>
          </p:nvPr>
        </p:nvSpPr>
        <p:spPr>
          <a:xfrm>
            <a:off x="508325" y="1850300"/>
            <a:ext cx="2478600" cy="2794799"/>
          </a:xfrm>
          <a:prstGeom prst="rect">
            <a:avLst/>
          </a:prstGeom>
        </p:spPr>
        <p:txBody>
          <a:bodyPr anchorCtr="0" anchor="t" bIns="91425" lIns="91425" rIns="91425" tIns="91425">
            <a:noAutofit/>
          </a:bodyPr>
          <a:lstStyle/>
          <a:p>
            <a:pPr lvl="0" rtl="0">
              <a:spcBef>
                <a:spcPts val="0"/>
              </a:spcBef>
              <a:buNone/>
            </a:pPr>
            <a:r>
              <a:rPr lang="en"/>
              <a:t>Applying concept of Cross Linguality in Sarcasm Detection</a:t>
            </a:r>
          </a:p>
        </p:txBody>
      </p:sp>
      <p:grpSp>
        <p:nvGrpSpPr>
          <p:cNvPr id="142" name="Shape 142"/>
          <p:cNvGrpSpPr/>
          <p:nvPr/>
        </p:nvGrpSpPr>
        <p:grpSpPr>
          <a:xfrm>
            <a:off x="3320450" y="1304875"/>
            <a:ext cx="2632499" cy="3416400"/>
            <a:chOff x="3320450" y="1304875"/>
            <a:chExt cx="2632499" cy="3416400"/>
          </a:xfrm>
        </p:grpSpPr>
        <p:sp>
          <p:nvSpPr>
            <p:cNvPr id="143" name="Shape 143"/>
            <p:cNvSpPr txBox="1"/>
            <p:nvPr/>
          </p:nvSpPr>
          <p:spPr>
            <a:xfrm>
              <a:off x="3324050" y="1304875"/>
              <a:ext cx="2628899" cy="464099"/>
            </a:xfrm>
            <a:prstGeom prst="rect">
              <a:avLst/>
            </a:prstGeom>
            <a:solidFill>
              <a:schemeClr val="dk1"/>
            </a:solidFill>
            <a:ln>
              <a:noFill/>
            </a:ln>
          </p:spPr>
          <p:txBody>
            <a:bodyPr anchorCtr="0" anchor="ctr" bIns="91425" lIns="91425" rIns="91425" tIns="91425">
              <a:noAutofit/>
            </a:bodyPr>
            <a:lstStyle/>
            <a:p>
              <a:pPr lvl="0" rtl="0">
                <a:spcBef>
                  <a:spcPts val="0"/>
                </a:spcBef>
                <a:buNone/>
              </a:pPr>
              <a:r>
                <a:t/>
              </a:r>
              <a:endParaRPr/>
            </a:p>
          </p:txBody>
        </p:sp>
        <p:sp>
          <p:nvSpPr>
            <p:cNvPr id="144" name="Shape 144"/>
            <p:cNvSpPr/>
            <p:nvPr/>
          </p:nvSpPr>
          <p:spPr>
            <a:xfrm>
              <a:off x="33204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45" name="Shape 145"/>
          <p:cNvSpPr txBox="1"/>
          <p:nvPr>
            <p:ph idx="4294967295" type="body"/>
          </p:nvPr>
        </p:nvSpPr>
        <p:spPr>
          <a:xfrm>
            <a:off x="3389450" y="1304875"/>
            <a:ext cx="2494500" cy="7914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lt1"/>
                </a:solidFill>
              </a:rPr>
              <a:t>Research Part</a:t>
            </a:r>
          </a:p>
        </p:txBody>
      </p:sp>
      <p:sp>
        <p:nvSpPr>
          <p:cNvPr id="146" name="Shape 146"/>
          <p:cNvSpPr txBox="1"/>
          <p:nvPr>
            <p:ph idx="4294967295" type="body"/>
          </p:nvPr>
        </p:nvSpPr>
        <p:spPr>
          <a:xfrm>
            <a:off x="3396775" y="1850300"/>
            <a:ext cx="2478600" cy="2794799"/>
          </a:xfrm>
          <a:prstGeom prst="rect">
            <a:avLst/>
          </a:prstGeom>
        </p:spPr>
        <p:txBody>
          <a:bodyPr anchorCtr="0" anchor="t" bIns="91425" lIns="91425" rIns="91425" tIns="91425">
            <a:noAutofit/>
          </a:bodyPr>
          <a:lstStyle/>
          <a:p>
            <a:pPr indent="-330200" lvl="0" marL="457200" rtl="0">
              <a:spcBef>
                <a:spcPts val="0"/>
              </a:spcBef>
              <a:spcAft>
                <a:spcPts val="1600"/>
              </a:spcAft>
              <a:buSzPct val="100000"/>
            </a:pPr>
            <a:r>
              <a:rPr lang="en" sz="1600"/>
              <a:t>Sentiment Analysis.</a:t>
            </a:r>
          </a:p>
          <a:p>
            <a:pPr indent="-330200" lvl="0" marL="457200" rtl="0">
              <a:spcBef>
                <a:spcPts val="0"/>
              </a:spcBef>
              <a:spcAft>
                <a:spcPts val="1600"/>
              </a:spcAft>
              <a:buSzPct val="100000"/>
            </a:pPr>
            <a:r>
              <a:rPr lang="en" sz="1600"/>
              <a:t>Cross Lingual Sentiment Analysis</a:t>
            </a:r>
          </a:p>
          <a:p>
            <a:pPr indent="-330200" lvl="0" marL="457200" rtl="0">
              <a:spcBef>
                <a:spcPts val="0"/>
              </a:spcBef>
              <a:spcAft>
                <a:spcPts val="1600"/>
              </a:spcAft>
              <a:buSzPct val="100000"/>
            </a:pPr>
            <a:r>
              <a:rPr lang="en" sz="1600"/>
              <a:t>Sarcasm Detection</a:t>
            </a:r>
          </a:p>
          <a:p>
            <a:pPr lvl="0" rtl="0">
              <a:spcBef>
                <a:spcPts val="0"/>
              </a:spcBef>
              <a:spcAft>
                <a:spcPts val="1600"/>
              </a:spcAft>
              <a:buNone/>
            </a:pPr>
            <a:r>
              <a:rPr lang="en" sz="1600"/>
              <a:t>Read research papers, seminars about the above concepts.</a:t>
            </a:r>
          </a:p>
        </p:txBody>
      </p:sp>
      <p:grpSp>
        <p:nvGrpSpPr>
          <p:cNvPr id="147" name="Shape 147"/>
          <p:cNvGrpSpPr/>
          <p:nvPr/>
        </p:nvGrpSpPr>
        <p:grpSpPr>
          <a:xfrm>
            <a:off x="6212550" y="1304875"/>
            <a:ext cx="2632499" cy="3416400"/>
            <a:chOff x="6212550" y="1304875"/>
            <a:chExt cx="2632499" cy="3416400"/>
          </a:xfrm>
        </p:grpSpPr>
        <p:sp>
          <p:nvSpPr>
            <p:cNvPr id="148" name="Shape 148"/>
            <p:cNvSpPr/>
            <p:nvPr/>
          </p:nvSpPr>
          <p:spPr>
            <a:xfrm>
              <a:off x="621540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txBox="1"/>
            <p:nvPr/>
          </p:nvSpPr>
          <p:spPr>
            <a:xfrm>
              <a:off x="6212550" y="1304875"/>
              <a:ext cx="2632499" cy="464099"/>
            </a:xfrm>
            <a:prstGeom prst="rect">
              <a:avLst/>
            </a:prstGeom>
            <a:solidFill>
              <a:schemeClr val="dk1"/>
            </a:solidFill>
            <a:ln>
              <a:noFill/>
            </a:ln>
          </p:spPr>
          <p:txBody>
            <a:bodyPr anchorCtr="0" anchor="ctr" bIns="91425" lIns="91425" rIns="91425" tIns="91425">
              <a:noAutofit/>
            </a:bodyPr>
            <a:lstStyle/>
            <a:p>
              <a:pPr lvl="0" rtl="0">
                <a:spcBef>
                  <a:spcPts val="0"/>
                </a:spcBef>
                <a:buNone/>
              </a:pPr>
              <a:r>
                <a:t/>
              </a:r>
              <a:endParaRPr/>
            </a:p>
          </p:txBody>
        </p:sp>
      </p:grpSp>
      <p:sp>
        <p:nvSpPr>
          <p:cNvPr id="150" name="Shape 150"/>
          <p:cNvSpPr txBox="1"/>
          <p:nvPr>
            <p:ph idx="4294967295" type="body"/>
          </p:nvPr>
        </p:nvSpPr>
        <p:spPr>
          <a:xfrm>
            <a:off x="6272475" y="1304875"/>
            <a:ext cx="2494499" cy="461399"/>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lt1"/>
                </a:solidFill>
              </a:rPr>
              <a:t>Development Part</a:t>
            </a:r>
          </a:p>
        </p:txBody>
      </p:sp>
      <p:sp>
        <p:nvSpPr>
          <p:cNvPr id="151" name="Shape 151"/>
          <p:cNvSpPr txBox="1"/>
          <p:nvPr>
            <p:ph idx="4294967295" type="body"/>
          </p:nvPr>
        </p:nvSpPr>
        <p:spPr>
          <a:xfrm>
            <a:off x="6286400" y="1850300"/>
            <a:ext cx="2478600" cy="2794799"/>
          </a:xfrm>
          <a:prstGeom prst="rect">
            <a:avLst/>
          </a:prstGeom>
        </p:spPr>
        <p:txBody>
          <a:bodyPr anchorCtr="0" anchor="t" bIns="91425" lIns="91425" rIns="91425" tIns="91425">
            <a:noAutofit/>
          </a:bodyPr>
          <a:lstStyle/>
          <a:p>
            <a:pPr lvl="0" rtl="0">
              <a:spcBef>
                <a:spcPts val="0"/>
              </a:spcBef>
              <a:spcAft>
                <a:spcPts val="1600"/>
              </a:spcAft>
              <a:buNone/>
            </a:pPr>
            <a:r>
              <a:rPr lang="en" sz="1600"/>
              <a:t>Implemented a basic Sarcasm Detector using the features described in research papers. Experimented with twitter datasets of different languages. Implemented a </a:t>
            </a:r>
            <a:r>
              <a:rPr b="1" lang="en" sz="1600"/>
              <a:t>Demo</a:t>
            </a:r>
            <a:r>
              <a:rPr lang="en" sz="1600"/>
              <a:t> for Cross Lingual Sarcasm Detection.</a:t>
            </a:r>
          </a:p>
        </p:txBody>
      </p:sp>
      <p:sp>
        <p:nvSpPr>
          <p:cNvPr id="152" name="Shape 152"/>
          <p:cNvSpPr txBox="1"/>
          <p:nvPr/>
        </p:nvSpPr>
        <p:spPr>
          <a:xfrm>
            <a:off x="705275" y="4824450"/>
            <a:ext cx="5306400" cy="726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Experimental Setup - Classifier and tools</a:t>
            </a:r>
          </a:p>
        </p:txBody>
      </p:sp>
      <p:sp>
        <p:nvSpPr>
          <p:cNvPr id="276" name="Shape 27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b="1" lang="en"/>
              <a:t>Classifier</a:t>
            </a:r>
            <a:r>
              <a:rPr lang="en"/>
              <a:t> - SVM with RBF kernel, C = 0.3 and gamma = 1.0.</a:t>
            </a:r>
          </a:p>
          <a:p>
            <a:pPr lvl="0">
              <a:spcBef>
                <a:spcPts val="0"/>
              </a:spcBef>
              <a:buNone/>
            </a:pPr>
            <a:r>
              <a:rPr b="1" lang="en"/>
              <a:t>Machine Translation tool*</a:t>
            </a:r>
            <a:r>
              <a:rPr lang="en"/>
              <a:t> - Google Translate per sentence.</a:t>
            </a:r>
          </a:p>
          <a:p>
            <a:pPr lvl="0">
              <a:spcBef>
                <a:spcPts val="0"/>
              </a:spcBef>
              <a:buNone/>
            </a:pPr>
            <a:r>
              <a:rPr b="1" lang="en"/>
              <a:t>Bilingual Mapping tool*</a:t>
            </a:r>
            <a:r>
              <a:rPr lang="en"/>
              <a:t> - Google Translate word by word.</a:t>
            </a:r>
          </a:p>
          <a:p>
            <a:pPr lvl="0">
              <a:spcBef>
                <a:spcPts val="0"/>
              </a:spcBef>
              <a:buNone/>
            </a:pPr>
            <a:r>
              <a:rPr b="1" lang="en"/>
              <a:t>Sentiment Analyzer </a:t>
            </a:r>
            <a:r>
              <a:rPr lang="en"/>
              <a:t>- TextBlob library built over nltk.</a:t>
            </a:r>
          </a:p>
          <a:p>
            <a:pPr lvl="0">
              <a:spcBef>
                <a:spcPts val="0"/>
              </a:spcBef>
              <a:buNone/>
            </a:pPr>
            <a:r>
              <a:rPr b="1" lang="en"/>
              <a:t>Twitter API</a:t>
            </a:r>
            <a:r>
              <a:rPr lang="en"/>
              <a:t> - To download Tweets given tweet IDs.</a:t>
            </a:r>
          </a:p>
          <a:p>
            <a:pPr lvl="0">
              <a:spcBef>
                <a:spcPts val="0"/>
              </a:spcBef>
              <a:buNone/>
            </a:pPr>
            <a:r>
              <a:rPr b="1" lang="en"/>
              <a:t>Stemmer</a:t>
            </a:r>
            <a:r>
              <a:rPr lang="en"/>
              <a:t> - nltk and sumy library to stem each word.</a:t>
            </a:r>
          </a:p>
          <a:p>
            <a:pPr lvl="0" rtl="0">
              <a:spcBef>
                <a:spcPts val="0"/>
              </a:spcBef>
              <a:buNone/>
            </a:pPr>
            <a:r>
              <a:rPr b="1" lang="en"/>
              <a:t>Scikit-learn </a:t>
            </a:r>
            <a:r>
              <a:rPr lang="en"/>
              <a:t>- Machine Learning tool to implement classifier.</a:t>
            </a:r>
          </a:p>
        </p:txBody>
      </p:sp>
      <p:sp>
        <p:nvSpPr>
          <p:cNvPr id="277" name="Shape 277"/>
          <p:cNvSpPr txBox="1"/>
          <p:nvPr/>
        </p:nvSpPr>
        <p:spPr>
          <a:xfrm>
            <a:off x="243375" y="4616900"/>
            <a:ext cx="6057600" cy="295800"/>
          </a:xfrm>
          <a:prstGeom prst="rect">
            <a:avLst/>
          </a:prstGeom>
          <a:noFill/>
          <a:ln>
            <a:noFill/>
          </a:ln>
        </p:spPr>
        <p:txBody>
          <a:bodyPr anchorCtr="0" anchor="t" bIns="91425" lIns="91425" rIns="91425" tIns="91425">
            <a:noAutofit/>
          </a:bodyPr>
          <a:lstStyle/>
          <a:p>
            <a:pPr lvl="0">
              <a:spcBef>
                <a:spcPts val="0"/>
              </a:spcBef>
              <a:buNone/>
            </a:pPr>
            <a:r>
              <a:rPr lang="en"/>
              <a:t>*Used open source program translate shell which in turn uses google api.</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Experimental Setup - Pre processing</a:t>
            </a:r>
          </a:p>
        </p:txBody>
      </p:sp>
      <p:sp>
        <p:nvSpPr>
          <p:cNvPr id="283" name="Shape 28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spcBef>
                <a:spcPts val="0"/>
              </a:spcBef>
            </a:pPr>
            <a:r>
              <a:rPr lang="en"/>
              <a:t>Replaced all kinds of emoticons with their corresponding meanings. Emoticons with same meaning are clubbed together.</a:t>
            </a:r>
          </a:p>
          <a:p>
            <a:pPr indent="-228600" lvl="0" marL="457200" rtl="0">
              <a:spcBef>
                <a:spcPts val="0"/>
              </a:spcBef>
            </a:pPr>
            <a:r>
              <a:rPr lang="en"/>
              <a:t>Words carrying same type of meaning are replaced with their common meaning. Example: yay, yaay, yaay are replaced with good.</a:t>
            </a:r>
          </a:p>
          <a:p>
            <a:pPr indent="-228600" lvl="0" marL="457200">
              <a:spcBef>
                <a:spcPts val="0"/>
              </a:spcBef>
            </a:pPr>
            <a:r>
              <a:rPr lang="en"/>
              <a:t>Improper words used in tweets in tweets are replaced by their corresponding full words. Example: ’r’ goes to ’are’, “don’t” goes to ”do not”,etc.</a:t>
            </a:r>
          </a:p>
          <a:p>
            <a:pPr indent="-228600" lvl="0" marL="457200">
              <a:spcBef>
                <a:spcPts val="0"/>
              </a:spcBef>
            </a:pPr>
            <a:r>
              <a:rPr lang="en"/>
              <a:t>Each exclamation and question mark symbol replaced with ” Exclamation ” and ” QuestionMark ”.</a:t>
            </a:r>
          </a:p>
          <a:p>
            <a:pPr indent="-228600" lvl="0" marL="457200" rtl="0">
              <a:spcBef>
                <a:spcPts val="0"/>
              </a:spcBef>
            </a:pPr>
            <a:r>
              <a:rPr lang="en"/>
              <a:t>After above steps, stemming is done word by word.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Experimental Setup - Features</a:t>
            </a:r>
          </a:p>
        </p:txBody>
      </p:sp>
      <p:sp>
        <p:nvSpPr>
          <p:cNvPr id="289" name="Shape 28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spcBef>
                <a:spcPts val="0"/>
              </a:spcBef>
            </a:pPr>
            <a:r>
              <a:rPr lang="en"/>
              <a:t>1-gram, 2-gram</a:t>
            </a:r>
          </a:p>
          <a:p>
            <a:pPr indent="-228600" lvl="0" marL="457200">
              <a:spcBef>
                <a:spcPts val="0"/>
              </a:spcBef>
            </a:pPr>
            <a:r>
              <a:rPr lang="en"/>
              <a:t>Emoticons</a:t>
            </a:r>
          </a:p>
          <a:p>
            <a:pPr indent="-228600" lvl="0" marL="457200">
              <a:spcBef>
                <a:spcPts val="0"/>
              </a:spcBef>
            </a:pPr>
            <a:r>
              <a:rPr lang="en"/>
              <a:t>Contradiction in statement</a:t>
            </a:r>
          </a:p>
          <a:p>
            <a:pPr indent="-228600" lvl="0" marL="457200">
              <a:spcBef>
                <a:spcPts val="0"/>
              </a:spcBef>
            </a:pPr>
            <a:r>
              <a:rPr lang="en"/>
              <a:t>Number of question mark</a:t>
            </a:r>
          </a:p>
          <a:p>
            <a:pPr indent="-228600" lvl="0" marL="457200">
              <a:spcBef>
                <a:spcPts val="0"/>
              </a:spcBef>
            </a:pPr>
            <a:r>
              <a:rPr lang="en"/>
              <a:t>Number of Exclamation mark</a:t>
            </a:r>
          </a:p>
          <a:p>
            <a:pPr indent="-228600" lvl="0" marL="457200">
              <a:spcBef>
                <a:spcPts val="0"/>
              </a:spcBef>
            </a:pPr>
            <a:r>
              <a:rPr lang="en"/>
              <a:t>Subjectivity of the tweet</a:t>
            </a:r>
          </a:p>
          <a:p>
            <a:pPr indent="-228600" lvl="0" marL="457200" rtl="0">
              <a:spcBef>
                <a:spcPts val="0"/>
              </a:spcBef>
            </a:pPr>
            <a:r>
              <a:rPr lang="en"/>
              <a:t>Length of the tweet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Experimental Setup - Translation methods</a:t>
            </a:r>
          </a:p>
        </p:txBody>
      </p:sp>
      <p:sp>
        <p:nvSpPr>
          <p:cNvPr id="295" name="Shape 295"/>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spcBef>
                <a:spcPts val="0"/>
              </a:spcBef>
            </a:pPr>
            <a:r>
              <a:rPr lang="en"/>
              <a:t>Cross Lingual Sarcasm detection using Bilingual Mapping</a:t>
            </a:r>
          </a:p>
          <a:p>
            <a:pPr indent="-228600" lvl="0" marL="457200" rtl="0">
              <a:spcBef>
                <a:spcPts val="0"/>
              </a:spcBef>
            </a:pPr>
            <a:r>
              <a:rPr lang="en"/>
              <a:t>Cross Lingual Sarcasm Detection using Machine Translation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Experimental Setup - All approaches</a:t>
            </a:r>
          </a:p>
        </p:txBody>
      </p:sp>
      <p:sp>
        <p:nvSpPr>
          <p:cNvPr id="301" name="Shape 30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spcBef>
                <a:spcPts val="0"/>
              </a:spcBef>
            </a:pPr>
            <a:r>
              <a:rPr lang="en"/>
              <a:t>Learning the classifier in Source Language.</a:t>
            </a:r>
          </a:p>
          <a:p>
            <a:pPr indent="-228600" lvl="0" marL="457200" rtl="0">
              <a:spcBef>
                <a:spcPts val="0"/>
              </a:spcBef>
            </a:pPr>
            <a:r>
              <a:rPr lang="en"/>
              <a:t>Learning the classifier in Target Language.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Web Application Interface</a:t>
            </a:r>
          </a:p>
        </p:txBody>
      </p:sp>
      <p:sp>
        <p:nvSpPr>
          <p:cNvPr id="307" name="Shape 30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t/>
            </a:r>
            <a:endParaRPr/>
          </a:p>
        </p:txBody>
      </p:sp>
      <p:pic>
        <p:nvPicPr>
          <p:cNvPr id="308" name="Shape 308"/>
          <p:cNvPicPr preferRelativeResize="0"/>
          <p:nvPr/>
        </p:nvPicPr>
        <p:blipFill>
          <a:blip r:embed="rId3">
            <a:alphaModFix/>
          </a:blip>
          <a:stretch>
            <a:fillRect/>
          </a:stretch>
        </p:blipFill>
        <p:spPr>
          <a:xfrm>
            <a:off x="1283250" y="1229875"/>
            <a:ext cx="6209048" cy="355074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Datasets	</a:t>
            </a:r>
          </a:p>
        </p:txBody>
      </p:sp>
      <p:sp>
        <p:nvSpPr>
          <p:cNvPr id="314" name="Shape 314"/>
          <p:cNvSpPr txBox="1"/>
          <p:nvPr>
            <p:ph idx="1" type="body"/>
          </p:nvPr>
        </p:nvSpPr>
        <p:spPr>
          <a:xfrm>
            <a:off x="349900" y="1489824"/>
            <a:ext cx="8368200" cy="3078900"/>
          </a:xfrm>
          <a:prstGeom prst="rect">
            <a:avLst/>
          </a:prstGeom>
        </p:spPr>
        <p:txBody>
          <a:bodyPr anchorCtr="0" anchor="t" bIns="91425" lIns="91425" rIns="91425" tIns="91425">
            <a:noAutofit/>
          </a:bodyPr>
          <a:lstStyle/>
          <a:p>
            <a:pPr lvl="0" rtl="0">
              <a:lnSpc>
                <a:spcPct val="100000"/>
              </a:lnSpc>
              <a:spcBef>
                <a:spcPts val="0"/>
              </a:spcBef>
              <a:buNone/>
            </a:pPr>
            <a:r>
              <a:rPr b="1" lang="en" sz="1400"/>
              <a:t>English Tweets: 5949 sarcastic tweets, 5912 non-sarcastic tweets</a:t>
            </a:r>
          </a:p>
          <a:p>
            <a:pPr lvl="0" rtl="0">
              <a:lnSpc>
                <a:spcPct val="100000"/>
              </a:lnSpc>
              <a:spcBef>
                <a:spcPts val="0"/>
              </a:spcBef>
              <a:buNone/>
            </a:pPr>
            <a:r>
              <a:rPr lang="en" sz="1400"/>
              <a:t>Source: Contextualized Sarcasm Detection on Twitter, David Bamman and Noah A. Smith, ICWSM 2015</a:t>
            </a:r>
          </a:p>
          <a:p>
            <a:pPr lvl="0" rtl="0">
              <a:lnSpc>
                <a:spcPct val="100000"/>
              </a:lnSpc>
              <a:spcBef>
                <a:spcPts val="0"/>
              </a:spcBef>
              <a:buNone/>
            </a:pPr>
            <a:r>
              <a:rPr b="1" lang="en" sz="1400"/>
              <a:t>Italian Tweets: 3131 sarcastic tweets, 3131 non-sarcastic tweets</a:t>
            </a:r>
          </a:p>
          <a:p>
            <a:pPr lvl="0" rtl="0">
              <a:lnSpc>
                <a:spcPct val="100000"/>
              </a:lnSpc>
              <a:spcBef>
                <a:spcPts val="0"/>
              </a:spcBef>
              <a:buNone/>
            </a:pPr>
            <a:r>
              <a:rPr lang="en" sz="1400"/>
              <a:t>Source: Italian Irony Detection in Twitter: a First Approach, Francesco Barbieri, Francesco Ronzano, Horacio Saggion, CLICIT 2014</a:t>
            </a:r>
          </a:p>
          <a:p>
            <a:pPr lvl="0" rtl="0">
              <a:lnSpc>
                <a:spcPct val="100000"/>
              </a:lnSpc>
              <a:spcBef>
                <a:spcPts val="0"/>
              </a:spcBef>
              <a:buNone/>
            </a:pPr>
            <a:r>
              <a:rPr b="1" lang="en" sz="1400"/>
              <a:t>Czech Tweets: 274 sarcastic tweets, 274 non-sarcastic tweets</a:t>
            </a:r>
          </a:p>
          <a:p>
            <a:pPr lvl="0" rtl="0">
              <a:lnSpc>
                <a:spcPct val="100000"/>
              </a:lnSpc>
              <a:spcBef>
                <a:spcPts val="0"/>
              </a:spcBef>
              <a:buNone/>
            </a:pPr>
            <a:r>
              <a:rPr lang="en" sz="1400"/>
              <a:t>Source: Sarcasm Detection on Czech and English Twitter, Tom´aˇs Pt´aˇcek, Ivan Habernal and Jun Hong, COLING 2014</a:t>
            </a:r>
          </a:p>
          <a:p>
            <a:pPr lvl="0" rtl="0">
              <a:lnSpc>
                <a:spcPct val="100000"/>
              </a:lnSpc>
              <a:spcBef>
                <a:spcPts val="0"/>
              </a:spcBef>
              <a:buNone/>
            </a:pPr>
            <a:r>
              <a:t/>
            </a:r>
            <a:endParaRPr sz="1400"/>
          </a:p>
          <a:p>
            <a:pPr lvl="0" rtl="0">
              <a:lnSpc>
                <a:spcPct val="100000"/>
              </a:lnSpc>
              <a:spcBef>
                <a:spcPts val="0"/>
              </a:spcBef>
              <a:buNone/>
            </a:pPr>
            <a:r>
              <a:t/>
            </a:r>
            <a:endParaRPr sz="140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Results</a:t>
            </a:r>
          </a:p>
        </p:txBody>
      </p:sp>
      <p:sp>
        <p:nvSpPr>
          <p:cNvPr id="320" name="Shape 32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A total of 18 experiments were conducted. 9 for each target language(Czech, Italian).</a:t>
            </a:r>
          </a:p>
          <a:p>
            <a:pPr indent="457200" lvl="0" rtl="0">
              <a:spcBef>
                <a:spcPts val="0"/>
              </a:spcBef>
              <a:buNone/>
            </a:pPr>
            <a:r>
              <a:rPr lang="en"/>
              <a:t>For each target language:</a:t>
            </a:r>
          </a:p>
          <a:p>
            <a:pPr indent="-228600" lvl="0" marL="457200" rtl="0">
              <a:spcBef>
                <a:spcPts val="0"/>
              </a:spcBef>
            </a:pPr>
            <a:r>
              <a:rPr lang="en"/>
              <a:t>Skyline : In Language Sarcasm Detection experiment.</a:t>
            </a:r>
          </a:p>
          <a:p>
            <a:pPr indent="-228600" lvl="0" marL="457200" rtl="0">
              <a:spcBef>
                <a:spcPts val="0"/>
              </a:spcBef>
            </a:pPr>
            <a:r>
              <a:rPr lang="en"/>
              <a:t>Rest experiments differ from each other in terms of source language (English, Czech, Italian), Approach(Classifier learnt in source language or target) and type of translation used (Machine Translation, Bilingual Mapping).</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Results - Target Language Italian</a:t>
            </a:r>
          </a:p>
        </p:txBody>
      </p:sp>
      <p:sp>
        <p:nvSpPr>
          <p:cNvPr id="326" name="Shape 32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t/>
            </a:r>
            <a:endParaRPr/>
          </a:p>
        </p:txBody>
      </p:sp>
      <p:graphicFrame>
        <p:nvGraphicFramePr>
          <p:cNvPr id="327" name="Shape 327"/>
          <p:cNvGraphicFramePr/>
          <p:nvPr/>
        </p:nvGraphicFramePr>
        <p:xfrm>
          <a:off x="2566600" y="1229875"/>
          <a:ext cx="3000000" cy="3000000"/>
        </p:xfrm>
        <a:graphic>
          <a:graphicData uri="http://schemas.openxmlformats.org/drawingml/2006/table">
            <a:tbl>
              <a:tblPr>
                <a:noFill/>
                <a:tableStyleId>{681CFB27-F8EB-41C5-91A1-5970FC9017CB}</a:tableStyleId>
              </a:tblPr>
              <a:tblGrid>
                <a:gridCol w="1077600"/>
                <a:gridCol w="1077600"/>
                <a:gridCol w="1077600"/>
              </a:tblGrid>
              <a:tr h="313100">
                <a:tc gridSpan="3">
                  <a:txBody>
                    <a:bodyPr>
                      <a:noAutofit/>
                    </a:bodyPr>
                    <a:lstStyle/>
                    <a:p>
                      <a:pPr lvl="0" algn="ctr">
                        <a:spcBef>
                          <a:spcPts val="0"/>
                        </a:spcBef>
                        <a:buNone/>
                      </a:pPr>
                      <a:r>
                        <a:rPr lang="en">
                          <a:latin typeface="Roboto"/>
                          <a:ea typeface="Roboto"/>
                          <a:cs typeface="Roboto"/>
                          <a:sym typeface="Roboto"/>
                        </a:rPr>
                        <a:t>Skyline : In Language</a:t>
                      </a:r>
                    </a:p>
                  </a:txBody>
                  <a:tcPr marT="91425" marB="91425" marR="91425" marL="91425"/>
                </a:tc>
                <a:tc hMerge="1"/>
                <a:tc hMerge="1"/>
              </a:tr>
              <a:tr h="313100">
                <a:tc>
                  <a:txBody>
                    <a:bodyPr>
                      <a:noAutofit/>
                    </a:bodyPr>
                    <a:lstStyle/>
                    <a:p>
                      <a:pPr lvl="0">
                        <a:spcBef>
                          <a:spcPts val="0"/>
                        </a:spcBef>
                        <a:buNone/>
                      </a:pPr>
                      <a:r>
                        <a:rPr lang="en"/>
                        <a:t>Precision</a:t>
                      </a:r>
                    </a:p>
                  </a:txBody>
                  <a:tcPr marT="91425" marB="91425" marR="91425" marL="91425"/>
                </a:tc>
                <a:tc>
                  <a:txBody>
                    <a:bodyPr>
                      <a:noAutofit/>
                    </a:bodyPr>
                    <a:lstStyle/>
                    <a:p>
                      <a:pPr lvl="0">
                        <a:spcBef>
                          <a:spcPts val="0"/>
                        </a:spcBef>
                        <a:buNone/>
                      </a:pPr>
                      <a:r>
                        <a:rPr lang="en"/>
                        <a:t>Recall </a:t>
                      </a:r>
                    </a:p>
                  </a:txBody>
                  <a:tcPr marT="91425" marB="91425" marR="91425" marL="91425"/>
                </a:tc>
                <a:tc>
                  <a:txBody>
                    <a:bodyPr>
                      <a:noAutofit/>
                    </a:bodyPr>
                    <a:lstStyle/>
                    <a:p>
                      <a:pPr lvl="0">
                        <a:spcBef>
                          <a:spcPts val="0"/>
                        </a:spcBef>
                        <a:buNone/>
                      </a:pPr>
                      <a:r>
                        <a:rPr lang="en"/>
                        <a:t>F-Score</a:t>
                      </a:r>
                    </a:p>
                  </a:txBody>
                  <a:tcPr marT="91425" marB="91425" marR="91425" marL="91425"/>
                </a:tc>
              </a:tr>
              <a:tr h="313100">
                <a:tc>
                  <a:txBody>
                    <a:bodyPr>
                      <a:noAutofit/>
                    </a:bodyPr>
                    <a:lstStyle/>
                    <a:p>
                      <a:pPr lvl="0">
                        <a:spcBef>
                          <a:spcPts val="0"/>
                        </a:spcBef>
                        <a:buNone/>
                      </a:pPr>
                      <a:r>
                        <a:rPr lang="en"/>
                        <a:t>0.80</a:t>
                      </a:r>
                    </a:p>
                  </a:txBody>
                  <a:tcPr marT="91425" marB="91425" marR="91425" marL="91425"/>
                </a:tc>
                <a:tc>
                  <a:txBody>
                    <a:bodyPr>
                      <a:noAutofit/>
                    </a:bodyPr>
                    <a:lstStyle/>
                    <a:p>
                      <a:pPr lvl="0">
                        <a:spcBef>
                          <a:spcPts val="0"/>
                        </a:spcBef>
                        <a:buNone/>
                      </a:pPr>
                      <a:r>
                        <a:rPr lang="en"/>
                        <a:t>0.79</a:t>
                      </a:r>
                    </a:p>
                  </a:txBody>
                  <a:tcPr marT="91425" marB="91425" marR="91425" marL="91425"/>
                </a:tc>
                <a:tc>
                  <a:txBody>
                    <a:bodyPr>
                      <a:noAutofit/>
                    </a:bodyPr>
                    <a:lstStyle/>
                    <a:p>
                      <a:pPr lvl="0">
                        <a:spcBef>
                          <a:spcPts val="0"/>
                        </a:spcBef>
                        <a:buNone/>
                      </a:pPr>
                      <a:r>
                        <a:rPr lang="en"/>
                        <a:t>0.79</a:t>
                      </a:r>
                    </a:p>
                  </a:txBody>
                  <a:tcPr marT="91425" marB="91425" marR="91425" marL="91425"/>
                </a:tc>
              </a:tr>
            </a:tbl>
          </a:graphicData>
        </a:graphic>
      </p:graphicFrame>
      <p:graphicFrame>
        <p:nvGraphicFramePr>
          <p:cNvPr id="328" name="Shape 328"/>
          <p:cNvGraphicFramePr/>
          <p:nvPr/>
        </p:nvGraphicFramePr>
        <p:xfrm>
          <a:off x="341600" y="2407075"/>
          <a:ext cx="3000000" cy="3000000"/>
        </p:xfrm>
        <a:graphic>
          <a:graphicData uri="http://schemas.openxmlformats.org/drawingml/2006/table">
            <a:tbl>
              <a:tblPr>
                <a:noFill/>
                <a:tableStyleId>{681CFB27-F8EB-41C5-91A1-5970FC9017CB}</a:tableStyleId>
              </a:tblPr>
              <a:tblGrid>
                <a:gridCol w="1057600"/>
                <a:gridCol w="1057600"/>
                <a:gridCol w="1057600"/>
                <a:gridCol w="1057600"/>
                <a:gridCol w="1057600"/>
                <a:gridCol w="1057600"/>
                <a:gridCol w="1057600"/>
                <a:gridCol w="1057600"/>
              </a:tblGrid>
              <a:tr h="379525">
                <a:tc rowSpan="2">
                  <a:txBody>
                    <a:bodyPr>
                      <a:noAutofit/>
                    </a:bodyPr>
                    <a:lstStyle/>
                    <a:p>
                      <a:pPr lvl="0">
                        <a:spcBef>
                          <a:spcPts val="0"/>
                        </a:spcBef>
                        <a:buNone/>
                      </a:pPr>
                      <a:r>
                        <a:rPr lang="en"/>
                        <a:t>Source</a:t>
                      </a:r>
                    </a:p>
                  </a:txBody>
                  <a:tcPr marT="91425" marB="91425" marR="91425" marL="91425"/>
                </a:tc>
                <a:tc rowSpan="2">
                  <a:txBody>
                    <a:bodyPr>
                      <a:noAutofit/>
                    </a:bodyPr>
                    <a:lstStyle/>
                    <a:p>
                      <a:pPr lvl="0">
                        <a:spcBef>
                          <a:spcPts val="0"/>
                        </a:spcBef>
                        <a:buNone/>
                      </a:pPr>
                      <a:r>
                        <a:rPr lang="en"/>
                        <a:t>Approach</a:t>
                      </a:r>
                    </a:p>
                  </a:txBody>
                  <a:tcPr marT="91425" marB="91425" marR="91425" marL="91425"/>
                </a:tc>
                <a:tc gridSpan="3">
                  <a:txBody>
                    <a:bodyPr>
                      <a:noAutofit/>
                    </a:bodyPr>
                    <a:lstStyle/>
                    <a:p>
                      <a:pPr lvl="0" algn="ctr">
                        <a:spcBef>
                          <a:spcPts val="0"/>
                        </a:spcBef>
                        <a:buNone/>
                      </a:pPr>
                      <a:r>
                        <a:rPr lang="en"/>
                        <a:t>Bilingual Mapping</a:t>
                      </a:r>
                    </a:p>
                  </a:txBody>
                  <a:tcPr marT="91425" marB="91425" marR="91425" marL="91425"/>
                </a:tc>
                <a:tc hMerge="1"/>
                <a:tc hMerge="1"/>
                <a:tc gridSpan="3">
                  <a:txBody>
                    <a:bodyPr>
                      <a:noAutofit/>
                    </a:bodyPr>
                    <a:lstStyle/>
                    <a:p>
                      <a:pPr lvl="0" algn="ctr">
                        <a:spcBef>
                          <a:spcPts val="0"/>
                        </a:spcBef>
                        <a:buNone/>
                      </a:pPr>
                      <a:r>
                        <a:rPr lang="en"/>
                        <a:t>Machine Translation</a:t>
                      </a:r>
                    </a:p>
                  </a:txBody>
                  <a:tcPr marT="91425" marB="91425" marR="91425" marL="91425"/>
                </a:tc>
                <a:tc hMerge="1"/>
                <a:tc hMerge="1"/>
              </a:tr>
              <a:tr h="190225">
                <a:tc vMerge="1"/>
                <a:tc vMerge="1"/>
                <a:tc>
                  <a:txBody>
                    <a:bodyPr>
                      <a:noAutofit/>
                    </a:bodyPr>
                    <a:lstStyle/>
                    <a:p>
                      <a:pPr lvl="0">
                        <a:spcBef>
                          <a:spcPts val="0"/>
                        </a:spcBef>
                        <a:buNone/>
                      </a:pPr>
                      <a:r>
                        <a:rPr lang="en"/>
                        <a:t>Precision</a:t>
                      </a:r>
                    </a:p>
                  </a:txBody>
                  <a:tcPr marT="91425" marB="91425" marR="91425" marL="91425"/>
                </a:tc>
                <a:tc>
                  <a:txBody>
                    <a:bodyPr>
                      <a:noAutofit/>
                    </a:bodyPr>
                    <a:lstStyle/>
                    <a:p>
                      <a:pPr lvl="0">
                        <a:spcBef>
                          <a:spcPts val="0"/>
                        </a:spcBef>
                        <a:buNone/>
                      </a:pPr>
                      <a:r>
                        <a:rPr lang="en"/>
                        <a:t>Recall</a:t>
                      </a:r>
                    </a:p>
                  </a:txBody>
                  <a:tcPr marT="91425" marB="91425" marR="91425" marL="91425"/>
                </a:tc>
                <a:tc>
                  <a:txBody>
                    <a:bodyPr>
                      <a:noAutofit/>
                    </a:bodyPr>
                    <a:lstStyle/>
                    <a:p>
                      <a:pPr lvl="0">
                        <a:spcBef>
                          <a:spcPts val="0"/>
                        </a:spcBef>
                        <a:buNone/>
                      </a:pPr>
                      <a:r>
                        <a:rPr lang="en"/>
                        <a:t>F-Score</a:t>
                      </a:r>
                    </a:p>
                  </a:txBody>
                  <a:tcPr marT="91425" marB="91425" marR="91425" marL="91425"/>
                </a:tc>
                <a:tc>
                  <a:txBody>
                    <a:bodyPr>
                      <a:noAutofit/>
                    </a:bodyPr>
                    <a:lstStyle/>
                    <a:p>
                      <a:pPr lvl="0" rtl="0">
                        <a:spcBef>
                          <a:spcPts val="0"/>
                        </a:spcBef>
                        <a:buNone/>
                      </a:pPr>
                      <a:r>
                        <a:rPr lang="en"/>
                        <a:t>Precision</a:t>
                      </a:r>
                    </a:p>
                  </a:txBody>
                  <a:tcPr marT="91425" marB="91425" marR="91425" marL="91425"/>
                </a:tc>
                <a:tc>
                  <a:txBody>
                    <a:bodyPr>
                      <a:noAutofit/>
                    </a:bodyPr>
                    <a:lstStyle/>
                    <a:p>
                      <a:pPr lvl="0" rtl="0">
                        <a:spcBef>
                          <a:spcPts val="0"/>
                        </a:spcBef>
                        <a:buNone/>
                      </a:pPr>
                      <a:r>
                        <a:rPr lang="en"/>
                        <a:t>Recall</a:t>
                      </a:r>
                    </a:p>
                  </a:txBody>
                  <a:tcPr marT="91425" marB="91425" marR="91425" marL="91425"/>
                </a:tc>
                <a:tc>
                  <a:txBody>
                    <a:bodyPr>
                      <a:noAutofit/>
                    </a:bodyPr>
                    <a:lstStyle/>
                    <a:p>
                      <a:pPr lvl="0" rtl="0">
                        <a:spcBef>
                          <a:spcPts val="0"/>
                        </a:spcBef>
                        <a:buNone/>
                      </a:pPr>
                      <a:r>
                        <a:rPr lang="en"/>
                        <a:t>F-Score</a:t>
                      </a:r>
                    </a:p>
                  </a:txBody>
                  <a:tcPr marT="91425" marB="91425" marR="91425" marL="91425"/>
                </a:tc>
              </a:tr>
              <a:tr h="190225">
                <a:tc>
                  <a:txBody>
                    <a:bodyPr>
                      <a:noAutofit/>
                    </a:bodyPr>
                    <a:lstStyle/>
                    <a:p>
                      <a:pPr lvl="0">
                        <a:spcBef>
                          <a:spcPts val="0"/>
                        </a:spcBef>
                        <a:buNone/>
                      </a:pPr>
                      <a:r>
                        <a:rPr lang="en"/>
                        <a:t>English</a:t>
                      </a:r>
                    </a:p>
                  </a:txBody>
                  <a:tcPr marT="91425" marB="91425" marR="91425" marL="91425"/>
                </a:tc>
                <a:tc>
                  <a:txBody>
                    <a:bodyPr>
                      <a:noAutofit/>
                    </a:bodyPr>
                    <a:lstStyle/>
                    <a:p>
                      <a:pPr lvl="0">
                        <a:spcBef>
                          <a:spcPts val="0"/>
                        </a:spcBef>
                        <a:buNone/>
                      </a:pPr>
                      <a:r>
                        <a:rPr lang="en"/>
                        <a:t>Target</a:t>
                      </a:r>
                    </a:p>
                  </a:txBody>
                  <a:tcPr marT="91425" marB="91425" marR="91425" marL="91425"/>
                </a:tc>
                <a:tc>
                  <a:txBody>
                    <a:bodyPr>
                      <a:noAutofit/>
                    </a:bodyPr>
                    <a:lstStyle/>
                    <a:p>
                      <a:pPr lvl="0">
                        <a:spcBef>
                          <a:spcPts val="0"/>
                        </a:spcBef>
                        <a:buNone/>
                      </a:pPr>
                      <a:r>
                        <a:rPr lang="en"/>
                        <a:t>0.56</a:t>
                      </a:r>
                    </a:p>
                  </a:txBody>
                  <a:tcPr marT="91425" marB="91425" marR="91425" marL="91425"/>
                </a:tc>
                <a:tc>
                  <a:txBody>
                    <a:bodyPr>
                      <a:noAutofit/>
                    </a:bodyPr>
                    <a:lstStyle/>
                    <a:p>
                      <a:pPr lvl="0">
                        <a:spcBef>
                          <a:spcPts val="0"/>
                        </a:spcBef>
                        <a:buNone/>
                      </a:pPr>
                      <a:r>
                        <a:rPr lang="en"/>
                        <a:t>0.68</a:t>
                      </a:r>
                    </a:p>
                  </a:txBody>
                  <a:tcPr marT="91425" marB="91425" marR="91425" marL="91425"/>
                </a:tc>
                <a:tc>
                  <a:txBody>
                    <a:bodyPr>
                      <a:noAutofit/>
                    </a:bodyPr>
                    <a:lstStyle/>
                    <a:p>
                      <a:pPr lvl="0">
                        <a:spcBef>
                          <a:spcPts val="0"/>
                        </a:spcBef>
                        <a:buNone/>
                      </a:pPr>
                      <a:r>
                        <a:rPr lang="en"/>
                        <a:t>0.62</a:t>
                      </a:r>
                    </a:p>
                  </a:txBody>
                  <a:tcPr marT="91425" marB="91425" marR="91425" marL="91425"/>
                </a:tc>
                <a:tc>
                  <a:txBody>
                    <a:bodyPr>
                      <a:noAutofit/>
                    </a:bodyPr>
                    <a:lstStyle/>
                    <a:p>
                      <a:pPr lvl="0">
                        <a:spcBef>
                          <a:spcPts val="0"/>
                        </a:spcBef>
                        <a:buNone/>
                      </a:pPr>
                      <a:r>
                        <a:rPr lang="en"/>
                        <a:t>0.51</a:t>
                      </a:r>
                    </a:p>
                  </a:txBody>
                  <a:tcPr marT="91425" marB="91425" marR="91425" marL="91425"/>
                </a:tc>
                <a:tc>
                  <a:txBody>
                    <a:bodyPr>
                      <a:noAutofit/>
                    </a:bodyPr>
                    <a:lstStyle/>
                    <a:p>
                      <a:pPr lvl="0">
                        <a:spcBef>
                          <a:spcPts val="0"/>
                        </a:spcBef>
                        <a:buNone/>
                      </a:pPr>
                      <a:r>
                        <a:rPr lang="en"/>
                        <a:t>0.82</a:t>
                      </a:r>
                    </a:p>
                  </a:txBody>
                  <a:tcPr marT="91425" marB="91425" marR="91425" marL="91425"/>
                </a:tc>
                <a:tc>
                  <a:txBody>
                    <a:bodyPr>
                      <a:noAutofit/>
                    </a:bodyPr>
                    <a:lstStyle/>
                    <a:p>
                      <a:pPr lvl="0">
                        <a:spcBef>
                          <a:spcPts val="0"/>
                        </a:spcBef>
                        <a:buNone/>
                      </a:pPr>
                      <a:r>
                        <a:rPr lang="en"/>
                        <a:t>0.63</a:t>
                      </a:r>
                    </a:p>
                  </a:txBody>
                  <a:tcPr marT="91425" marB="91425" marR="91425" marL="91425"/>
                </a:tc>
              </a:tr>
              <a:tr h="190225">
                <a:tc>
                  <a:txBody>
                    <a:bodyPr>
                      <a:noAutofit/>
                    </a:bodyPr>
                    <a:lstStyle/>
                    <a:p>
                      <a:pPr lvl="0">
                        <a:spcBef>
                          <a:spcPts val="0"/>
                        </a:spcBef>
                        <a:buNone/>
                      </a:pPr>
                      <a:r>
                        <a:rPr lang="en"/>
                        <a:t>English</a:t>
                      </a:r>
                    </a:p>
                  </a:txBody>
                  <a:tcPr marT="91425" marB="91425" marR="91425" marL="91425"/>
                </a:tc>
                <a:tc>
                  <a:txBody>
                    <a:bodyPr>
                      <a:noAutofit/>
                    </a:bodyPr>
                    <a:lstStyle/>
                    <a:p>
                      <a:pPr lvl="0">
                        <a:spcBef>
                          <a:spcPts val="0"/>
                        </a:spcBef>
                        <a:buNone/>
                      </a:pPr>
                      <a:r>
                        <a:rPr lang="en"/>
                        <a:t>Source</a:t>
                      </a:r>
                    </a:p>
                  </a:txBody>
                  <a:tcPr marT="91425" marB="91425" marR="91425" marL="91425"/>
                </a:tc>
                <a:tc>
                  <a:txBody>
                    <a:bodyPr>
                      <a:noAutofit/>
                    </a:bodyPr>
                    <a:lstStyle/>
                    <a:p>
                      <a:pPr lvl="0">
                        <a:spcBef>
                          <a:spcPts val="0"/>
                        </a:spcBef>
                        <a:buNone/>
                      </a:pPr>
                      <a:r>
                        <a:rPr lang="en"/>
                        <a:t>0.53</a:t>
                      </a:r>
                    </a:p>
                  </a:txBody>
                  <a:tcPr marT="91425" marB="91425" marR="91425" marL="91425"/>
                </a:tc>
                <a:tc>
                  <a:txBody>
                    <a:bodyPr>
                      <a:noAutofit/>
                    </a:bodyPr>
                    <a:lstStyle/>
                    <a:p>
                      <a:pPr lvl="0">
                        <a:spcBef>
                          <a:spcPts val="0"/>
                        </a:spcBef>
                        <a:buNone/>
                      </a:pPr>
                      <a:r>
                        <a:rPr lang="en"/>
                        <a:t>0.89</a:t>
                      </a:r>
                    </a:p>
                  </a:txBody>
                  <a:tcPr marT="91425" marB="91425" marR="91425" marL="91425"/>
                </a:tc>
                <a:tc>
                  <a:txBody>
                    <a:bodyPr>
                      <a:noAutofit/>
                    </a:bodyPr>
                    <a:lstStyle/>
                    <a:p>
                      <a:pPr lvl="0">
                        <a:spcBef>
                          <a:spcPts val="0"/>
                        </a:spcBef>
                        <a:buNone/>
                      </a:pPr>
                      <a:r>
                        <a:rPr lang="en"/>
                        <a:t>0.67</a:t>
                      </a:r>
                    </a:p>
                  </a:txBody>
                  <a:tcPr marT="91425" marB="91425" marR="91425" marL="91425"/>
                </a:tc>
                <a:tc>
                  <a:txBody>
                    <a:bodyPr>
                      <a:noAutofit/>
                    </a:bodyPr>
                    <a:lstStyle/>
                    <a:p>
                      <a:pPr lvl="0">
                        <a:spcBef>
                          <a:spcPts val="0"/>
                        </a:spcBef>
                        <a:buNone/>
                      </a:pPr>
                      <a:r>
                        <a:rPr lang="en"/>
                        <a:t>0.51</a:t>
                      </a:r>
                    </a:p>
                  </a:txBody>
                  <a:tcPr marT="91425" marB="91425" marR="91425" marL="91425"/>
                </a:tc>
                <a:tc>
                  <a:txBody>
                    <a:bodyPr>
                      <a:noAutofit/>
                    </a:bodyPr>
                    <a:lstStyle/>
                    <a:p>
                      <a:pPr lvl="0">
                        <a:spcBef>
                          <a:spcPts val="0"/>
                        </a:spcBef>
                        <a:buNone/>
                      </a:pPr>
                      <a:r>
                        <a:rPr lang="en"/>
                        <a:t>0.91</a:t>
                      </a:r>
                    </a:p>
                  </a:txBody>
                  <a:tcPr marT="91425" marB="91425" marR="91425" marL="91425"/>
                </a:tc>
                <a:tc>
                  <a:txBody>
                    <a:bodyPr>
                      <a:noAutofit/>
                    </a:bodyPr>
                    <a:lstStyle/>
                    <a:p>
                      <a:pPr lvl="0">
                        <a:spcBef>
                          <a:spcPts val="0"/>
                        </a:spcBef>
                        <a:buNone/>
                      </a:pPr>
                      <a:r>
                        <a:rPr lang="en"/>
                        <a:t>0.65</a:t>
                      </a:r>
                    </a:p>
                  </a:txBody>
                  <a:tcPr marT="91425" marB="91425" marR="91425" marL="91425"/>
                </a:tc>
              </a:tr>
              <a:tr h="190225">
                <a:tc>
                  <a:txBody>
                    <a:bodyPr>
                      <a:noAutofit/>
                    </a:bodyPr>
                    <a:lstStyle/>
                    <a:p>
                      <a:pPr lvl="0">
                        <a:spcBef>
                          <a:spcPts val="0"/>
                        </a:spcBef>
                        <a:buNone/>
                      </a:pPr>
                      <a:r>
                        <a:rPr lang="en"/>
                        <a:t>Czech</a:t>
                      </a:r>
                    </a:p>
                  </a:txBody>
                  <a:tcPr marT="91425" marB="91425" marR="91425" marL="91425"/>
                </a:tc>
                <a:tc>
                  <a:txBody>
                    <a:bodyPr>
                      <a:noAutofit/>
                    </a:bodyPr>
                    <a:lstStyle/>
                    <a:p>
                      <a:pPr lvl="0">
                        <a:spcBef>
                          <a:spcPts val="0"/>
                        </a:spcBef>
                        <a:buNone/>
                      </a:pPr>
                      <a:r>
                        <a:rPr lang="en"/>
                        <a:t>Target</a:t>
                      </a:r>
                    </a:p>
                  </a:txBody>
                  <a:tcPr marT="91425" marB="91425" marR="91425" marL="91425"/>
                </a:tc>
                <a:tc>
                  <a:txBody>
                    <a:bodyPr>
                      <a:noAutofit/>
                    </a:bodyPr>
                    <a:lstStyle/>
                    <a:p>
                      <a:pPr lvl="0">
                        <a:spcBef>
                          <a:spcPts val="0"/>
                        </a:spcBef>
                        <a:buNone/>
                      </a:pPr>
                      <a:r>
                        <a:rPr lang="en"/>
                        <a:t>0.44</a:t>
                      </a:r>
                    </a:p>
                  </a:txBody>
                  <a:tcPr marT="91425" marB="91425" marR="91425" marL="91425"/>
                </a:tc>
                <a:tc>
                  <a:txBody>
                    <a:bodyPr>
                      <a:noAutofit/>
                    </a:bodyPr>
                    <a:lstStyle/>
                    <a:p>
                      <a:pPr lvl="0">
                        <a:spcBef>
                          <a:spcPts val="0"/>
                        </a:spcBef>
                        <a:buNone/>
                      </a:pPr>
                      <a:r>
                        <a:rPr lang="en"/>
                        <a:t>0.66</a:t>
                      </a:r>
                    </a:p>
                  </a:txBody>
                  <a:tcPr marT="91425" marB="91425" marR="91425" marL="91425"/>
                </a:tc>
                <a:tc>
                  <a:txBody>
                    <a:bodyPr>
                      <a:noAutofit/>
                    </a:bodyPr>
                    <a:lstStyle/>
                    <a:p>
                      <a:pPr lvl="0">
                        <a:spcBef>
                          <a:spcPts val="0"/>
                        </a:spcBef>
                        <a:buNone/>
                      </a:pPr>
                      <a:r>
                        <a:rPr lang="en"/>
                        <a:t>0.53</a:t>
                      </a:r>
                    </a:p>
                  </a:txBody>
                  <a:tcPr marT="91425" marB="91425" marR="91425" marL="91425"/>
                </a:tc>
                <a:tc>
                  <a:txBody>
                    <a:bodyPr>
                      <a:noAutofit/>
                    </a:bodyPr>
                    <a:lstStyle/>
                    <a:p>
                      <a:pPr lvl="0">
                        <a:spcBef>
                          <a:spcPts val="0"/>
                        </a:spcBef>
                        <a:buNone/>
                      </a:pPr>
                      <a:r>
                        <a:rPr lang="en"/>
                        <a:t>0.44</a:t>
                      </a:r>
                    </a:p>
                  </a:txBody>
                  <a:tcPr marT="91425" marB="91425" marR="91425" marL="91425"/>
                </a:tc>
                <a:tc>
                  <a:txBody>
                    <a:bodyPr>
                      <a:noAutofit/>
                    </a:bodyPr>
                    <a:lstStyle/>
                    <a:p>
                      <a:pPr lvl="0">
                        <a:spcBef>
                          <a:spcPts val="0"/>
                        </a:spcBef>
                        <a:buNone/>
                      </a:pPr>
                      <a:r>
                        <a:rPr lang="en"/>
                        <a:t>0.67</a:t>
                      </a:r>
                    </a:p>
                  </a:txBody>
                  <a:tcPr marT="91425" marB="91425" marR="91425" marL="91425"/>
                </a:tc>
                <a:tc>
                  <a:txBody>
                    <a:bodyPr>
                      <a:noAutofit/>
                    </a:bodyPr>
                    <a:lstStyle/>
                    <a:p>
                      <a:pPr lvl="0">
                        <a:spcBef>
                          <a:spcPts val="0"/>
                        </a:spcBef>
                        <a:buNone/>
                      </a:pPr>
                      <a:r>
                        <a:rPr lang="en"/>
                        <a:t>0.53</a:t>
                      </a:r>
                    </a:p>
                  </a:txBody>
                  <a:tcPr marT="91425" marB="91425" marR="91425" marL="91425"/>
                </a:tc>
              </a:tr>
              <a:tr h="190225">
                <a:tc>
                  <a:txBody>
                    <a:bodyPr>
                      <a:noAutofit/>
                    </a:bodyPr>
                    <a:lstStyle/>
                    <a:p>
                      <a:pPr lvl="0">
                        <a:spcBef>
                          <a:spcPts val="0"/>
                        </a:spcBef>
                        <a:buNone/>
                      </a:pPr>
                      <a:r>
                        <a:rPr lang="en"/>
                        <a:t>Czech</a:t>
                      </a:r>
                    </a:p>
                  </a:txBody>
                  <a:tcPr marT="91425" marB="91425" marR="91425" marL="91425"/>
                </a:tc>
                <a:tc>
                  <a:txBody>
                    <a:bodyPr>
                      <a:noAutofit/>
                    </a:bodyPr>
                    <a:lstStyle/>
                    <a:p>
                      <a:pPr lvl="0">
                        <a:spcBef>
                          <a:spcPts val="0"/>
                        </a:spcBef>
                        <a:buNone/>
                      </a:pPr>
                      <a:r>
                        <a:rPr lang="en"/>
                        <a:t>Source</a:t>
                      </a:r>
                    </a:p>
                  </a:txBody>
                  <a:tcPr marT="91425" marB="91425" marR="91425" marL="91425"/>
                </a:tc>
                <a:tc>
                  <a:txBody>
                    <a:bodyPr>
                      <a:noAutofit/>
                    </a:bodyPr>
                    <a:lstStyle/>
                    <a:p>
                      <a:pPr lvl="0">
                        <a:spcBef>
                          <a:spcPts val="0"/>
                        </a:spcBef>
                        <a:buNone/>
                      </a:pPr>
                      <a:r>
                        <a:rPr lang="en"/>
                        <a:t>0.46</a:t>
                      </a:r>
                    </a:p>
                  </a:txBody>
                  <a:tcPr marT="91425" marB="91425" marR="91425" marL="91425"/>
                </a:tc>
                <a:tc>
                  <a:txBody>
                    <a:bodyPr>
                      <a:noAutofit/>
                    </a:bodyPr>
                    <a:lstStyle/>
                    <a:p>
                      <a:pPr lvl="0">
                        <a:spcBef>
                          <a:spcPts val="0"/>
                        </a:spcBef>
                        <a:buNone/>
                      </a:pPr>
                      <a:r>
                        <a:rPr lang="en"/>
                        <a:t>0.74</a:t>
                      </a:r>
                    </a:p>
                  </a:txBody>
                  <a:tcPr marT="91425" marB="91425" marR="91425" marL="91425"/>
                </a:tc>
                <a:tc>
                  <a:txBody>
                    <a:bodyPr>
                      <a:noAutofit/>
                    </a:bodyPr>
                    <a:lstStyle/>
                    <a:p>
                      <a:pPr lvl="0">
                        <a:spcBef>
                          <a:spcPts val="0"/>
                        </a:spcBef>
                        <a:buNone/>
                      </a:pPr>
                      <a:r>
                        <a:rPr lang="en"/>
                        <a:t>0.57</a:t>
                      </a:r>
                    </a:p>
                  </a:txBody>
                  <a:tcPr marT="91425" marB="91425" marR="91425" marL="91425"/>
                </a:tc>
                <a:tc>
                  <a:txBody>
                    <a:bodyPr>
                      <a:noAutofit/>
                    </a:bodyPr>
                    <a:lstStyle/>
                    <a:p>
                      <a:pPr lvl="0">
                        <a:spcBef>
                          <a:spcPts val="0"/>
                        </a:spcBef>
                        <a:buNone/>
                      </a:pPr>
                      <a:r>
                        <a:rPr lang="en"/>
                        <a:t>0.48</a:t>
                      </a:r>
                    </a:p>
                  </a:txBody>
                  <a:tcPr marT="91425" marB="91425" marR="91425" marL="91425"/>
                </a:tc>
                <a:tc>
                  <a:txBody>
                    <a:bodyPr>
                      <a:noAutofit/>
                    </a:bodyPr>
                    <a:lstStyle/>
                    <a:p>
                      <a:pPr lvl="0">
                        <a:spcBef>
                          <a:spcPts val="0"/>
                        </a:spcBef>
                        <a:buNone/>
                      </a:pPr>
                      <a:r>
                        <a:rPr lang="en"/>
                        <a:t>0.62</a:t>
                      </a:r>
                    </a:p>
                  </a:txBody>
                  <a:tcPr marT="91425" marB="91425" marR="91425" marL="91425"/>
                </a:tc>
                <a:tc>
                  <a:txBody>
                    <a:bodyPr>
                      <a:noAutofit/>
                    </a:bodyPr>
                    <a:lstStyle/>
                    <a:p>
                      <a:pPr lvl="0">
                        <a:spcBef>
                          <a:spcPts val="0"/>
                        </a:spcBef>
                        <a:buNone/>
                      </a:pPr>
                      <a:r>
                        <a:rPr lang="en"/>
                        <a:t>0.62</a:t>
                      </a:r>
                    </a:p>
                  </a:txBody>
                  <a:tcPr marT="91425" marB="91425" marR="91425" marL="91425"/>
                </a:tc>
              </a:tr>
            </a:tbl>
          </a:graphicData>
        </a:graphic>
      </p:graphicFrame>
      <p:sp>
        <p:nvSpPr>
          <p:cNvPr id="329" name="Shape 329"/>
          <p:cNvSpPr txBox="1"/>
          <p:nvPr/>
        </p:nvSpPr>
        <p:spPr>
          <a:xfrm>
            <a:off x="6421275" y="1342625"/>
            <a:ext cx="1945800" cy="749100"/>
          </a:xfrm>
          <a:prstGeom prst="rect">
            <a:avLst/>
          </a:prstGeom>
          <a:noFill/>
          <a:ln>
            <a:noFill/>
          </a:ln>
        </p:spPr>
        <p:txBody>
          <a:bodyPr anchorCtr="0" anchor="t" bIns="91425" lIns="91425" rIns="91425" tIns="91425">
            <a:noAutofit/>
          </a:bodyPr>
          <a:lstStyle/>
          <a:p>
            <a:pPr lvl="0">
              <a:spcBef>
                <a:spcPts val="0"/>
              </a:spcBef>
              <a:buNone/>
            </a:pPr>
            <a:r>
              <a:rPr lang="en"/>
              <a:t>*Approach : Classifier learnt in Source Language/Target Language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Results - Target Language Czech</a:t>
            </a:r>
          </a:p>
        </p:txBody>
      </p:sp>
      <p:sp>
        <p:nvSpPr>
          <p:cNvPr id="335" name="Shape 33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t/>
            </a:r>
            <a:endParaRPr/>
          </a:p>
        </p:txBody>
      </p:sp>
      <p:graphicFrame>
        <p:nvGraphicFramePr>
          <p:cNvPr id="336" name="Shape 336"/>
          <p:cNvGraphicFramePr/>
          <p:nvPr/>
        </p:nvGraphicFramePr>
        <p:xfrm>
          <a:off x="2566600" y="1229875"/>
          <a:ext cx="3000000" cy="3000000"/>
        </p:xfrm>
        <a:graphic>
          <a:graphicData uri="http://schemas.openxmlformats.org/drawingml/2006/table">
            <a:tbl>
              <a:tblPr>
                <a:noFill/>
                <a:tableStyleId>{681CFB27-F8EB-41C5-91A1-5970FC9017CB}</a:tableStyleId>
              </a:tblPr>
              <a:tblGrid>
                <a:gridCol w="1077600"/>
                <a:gridCol w="1077600"/>
                <a:gridCol w="1077600"/>
              </a:tblGrid>
              <a:tr h="313100">
                <a:tc gridSpan="3">
                  <a:txBody>
                    <a:bodyPr>
                      <a:noAutofit/>
                    </a:bodyPr>
                    <a:lstStyle/>
                    <a:p>
                      <a:pPr lvl="0" rtl="0" algn="ctr">
                        <a:spcBef>
                          <a:spcPts val="0"/>
                        </a:spcBef>
                        <a:buNone/>
                      </a:pPr>
                      <a:r>
                        <a:rPr lang="en">
                          <a:latin typeface="Roboto"/>
                          <a:ea typeface="Roboto"/>
                          <a:cs typeface="Roboto"/>
                          <a:sym typeface="Roboto"/>
                        </a:rPr>
                        <a:t>Skyline : In Language</a:t>
                      </a:r>
                    </a:p>
                  </a:txBody>
                  <a:tcPr marT="91425" marB="91425" marR="91425" marL="91425"/>
                </a:tc>
                <a:tc hMerge="1"/>
                <a:tc hMerge="1"/>
              </a:tr>
              <a:tr h="313100">
                <a:tc>
                  <a:txBody>
                    <a:bodyPr>
                      <a:noAutofit/>
                    </a:bodyPr>
                    <a:lstStyle/>
                    <a:p>
                      <a:pPr lvl="0" rtl="0">
                        <a:spcBef>
                          <a:spcPts val="0"/>
                        </a:spcBef>
                        <a:buNone/>
                      </a:pPr>
                      <a:r>
                        <a:rPr lang="en"/>
                        <a:t>Precision</a:t>
                      </a:r>
                    </a:p>
                  </a:txBody>
                  <a:tcPr marT="91425" marB="91425" marR="91425" marL="91425"/>
                </a:tc>
                <a:tc>
                  <a:txBody>
                    <a:bodyPr>
                      <a:noAutofit/>
                    </a:bodyPr>
                    <a:lstStyle/>
                    <a:p>
                      <a:pPr lvl="0" rtl="0">
                        <a:spcBef>
                          <a:spcPts val="0"/>
                        </a:spcBef>
                        <a:buNone/>
                      </a:pPr>
                      <a:r>
                        <a:rPr lang="en"/>
                        <a:t>Recall </a:t>
                      </a:r>
                    </a:p>
                  </a:txBody>
                  <a:tcPr marT="91425" marB="91425" marR="91425" marL="91425"/>
                </a:tc>
                <a:tc>
                  <a:txBody>
                    <a:bodyPr>
                      <a:noAutofit/>
                    </a:bodyPr>
                    <a:lstStyle/>
                    <a:p>
                      <a:pPr lvl="0" rtl="0">
                        <a:spcBef>
                          <a:spcPts val="0"/>
                        </a:spcBef>
                        <a:buNone/>
                      </a:pPr>
                      <a:r>
                        <a:rPr lang="en"/>
                        <a:t>F-Score</a:t>
                      </a:r>
                    </a:p>
                  </a:txBody>
                  <a:tcPr marT="91425" marB="91425" marR="91425" marL="91425"/>
                </a:tc>
              </a:tr>
              <a:tr h="313100">
                <a:tc>
                  <a:txBody>
                    <a:bodyPr>
                      <a:noAutofit/>
                    </a:bodyPr>
                    <a:lstStyle/>
                    <a:p>
                      <a:pPr lvl="0" rtl="0">
                        <a:spcBef>
                          <a:spcPts val="0"/>
                        </a:spcBef>
                        <a:buNone/>
                      </a:pPr>
                      <a:r>
                        <a:rPr lang="en"/>
                        <a:t>0.63</a:t>
                      </a:r>
                    </a:p>
                  </a:txBody>
                  <a:tcPr marT="91425" marB="91425" marR="91425" marL="91425"/>
                </a:tc>
                <a:tc>
                  <a:txBody>
                    <a:bodyPr>
                      <a:noAutofit/>
                    </a:bodyPr>
                    <a:lstStyle/>
                    <a:p>
                      <a:pPr lvl="0" rtl="0">
                        <a:spcBef>
                          <a:spcPts val="0"/>
                        </a:spcBef>
                        <a:buNone/>
                      </a:pPr>
                      <a:r>
                        <a:rPr lang="en"/>
                        <a:t>0.60</a:t>
                      </a:r>
                    </a:p>
                  </a:txBody>
                  <a:tcPr marT="91425" marB="91425" marR="91425" marL="91425"/>
                </a:tc>
                <a:tc>
                  <a:txBody>
                    <a:bodyPr>
                      <a:noAutofit/>
                    </a:bodyPr>
                    <a:lstStyle/>
                    <a:p>
                      <a:pPr lvl="0" rtl="0">
                        <a:spcBef>
                          <a:spcPts val="0"/>
                        </a:spcBef>
                        <a:buNone/>
                      </a:pPr>
                      <a:r>
                        <a:rPr lang="en"/>
                        <a:t>0.62</a:t>
                      </a:r>
                    </a:p>
                  </a:txBody>
                  <a:tcPr marT="91425" marB="91425" marR="91425" marL="91425"/>
                </a:tc>
              </a:tr>
            </a:tbl>
          </a:graphicData>
        </a:graphic>
      </p:graphicFrame>
      <p:graphicFrame>
        <p:nvGraphicFramePr>
          <p:cNvPr id="337" name="Shape 337"/>
          <p:cNvGraphicFramePr/>
          <p:nvPr/>
        </p:nvGraphicFramePr>
        <p:xfrm>
          <a:off x="341600" y="2407075"/>
          <a:ext cx="3000000" cy="3000000"/>
        </p:xfrm>
        <a:graphic>
          <a:graphicData uri="http://schemas.openxmlformats.org/drawingml/2006/table">
            <a:tbl>
              <a:tblPr>
                <a:noFill/>
                <a:tableStyleId>{681CFB27-F8EB-41C5-91A1-5970FC9017CB}</a:tableStyleId>
              </a:tblPr>
              <a:tblGrid>
                <a:gridCol w="1057600"/>
                <a:gridCol w="1057600"/>
                <a:gridCol w="1057600"/>
                <a:gridCol w="1057600"/>
                <a:gridCol w="1057600"/>
                <a:gridCol w="1057600"/>
                <a:gridCol w="1057600"/>
                <a:gridCol w="1057600"/>
              </a:tblGrid>
              <a:tr h="379525">
                <a:tc rowSpan="2">
                  <a:txBody>
                    <a:bodyPr>
                      <a:noAutofit/>
                    </a:bodyPr>
                    <a:lstStyle/>
                    <a:p>
                      <a:pPr lvl="0" rtl="0">
                        <a:spcBef>
                          <a:spcPts val="0"/>
                        </a:spcBef>
                        <a:buNone/>
                      </a:pPr>
                      <a:r>
                        <a:rPr lang="en"/>
                        <a:t>Source</a:t>
                      </a:r>
                    </a:p>
                  </a:txBody>
                  <a:tcPr marT="91425" marB="91425" marR="91425" marL="91425"/>
                </a:tc>
                <a:tc rowSpan="2">
                  <a:txBody>
                    <a:bodyPr>
                      <a:noAutofit/>
                    </a:bodyPr>
                    <a:lstStyle/>
                    <a:p>
                      <a:pPr lvl="0" rtl="0">
                        <a:spcBef>
                          <a:spcPts val="0"/>
                        </a:spcBef>
                        <a:buNone/>
                      </a:pPr>
                      <a:r>
                        <a:rPr lang="en"/>
                        <a:t>Approach</a:t>
                      </a:r>
                    </a:p>
                  </a:txBody>
                  <a:tcPr marT="91425" marB="91425" marR="91425" marL="91425"/>
                </a:tc>
                <a:tc gridSpan="3">
                  <a:txBody>
                    <a:bodyPr>
                      <a:noAutofit/>
                    </a:bodyPr>
                    <a:lstStyle/>
                    <a:p>
                      <a:pPr lvl="0" rtl="0" algn="ctr">
                        <a:spcBef>
                          <a:spcPts val="0"/>
                        </a:spcBef>
                        <a:buNone/>
                      </a:pPr>
                      <a:r>
                        <a:rPr lang="en"/>
                        <a:t>Bilingual Mapping</a:t>
                      </a:r>
                    </a:p>
                  </a:txBody>
                  <a:tcPr marT="91425" marB="91425" marR="91425" marL="91425"/>
                </a:tc>
                <a:tc hMerge="1"/>
                <a:tc hMerge="1"/>
                <a:tc gridSpan="3">
                  <a:txBody>
                    <a:bodyPr>
                      <a:noAutofit/>
                    </a:bodyPr>
                    <a:lstStyle/>
                    <a:p>
                      <a:pPr lvl="0" rtl="0" algn="ctr">
                        <a:spcBef>
                          <a:spcPts val="0"/>
                        </a:spcBef>
                        <a:buNone/>
                      </a:pPr>
                      <a:r>
                        <a:rPr lang="en"/>
                        <a:t>Machine Translation</a:t>
                      </a:r>
                    </a:p>
                  </a:txBody>
                  <a:tcPr marT="91425" marB="91425" marR="91425" marL="91425"/>
                </a:tc>
                <a:tc hMerge="1"/>
                <a:tc hMerge="1"/>
              </a:tr>
              <a:tr h="190225">
                <a:tc vMerge="1"/>
                <a:tc vMerge="1"/>
                <a:tc>
                  <a:txBody>
                    <a:bodyPr>
                      <a:noAutofit/>
                    </a:bodyPr>
                    <a:lstStyle/>
                    <a:p>
                      <a:pPr lvl="0" rtl="0">
                        <a:spcBef>
                          <a:spcPts val="0"/>
                        </a:spcBef>
                        <a:buNone/>
                      </a:pPr>
                      <a:r>
                        <a:rPr lang="en"/>
                        <a:t>Precision</a:t>
                      </a:r>
                    </a:p>
                  </a:txBody>
                  <a:tcPr marT="91425" marB="91425" marR="91425" marL="91425"/>
                </a:tc>
                <a:tc>
                  <a:txBody>
                    <a:bodyPr>
                      <a:noAutofit/>
                    </a:bodyPr>
                    <a:lstStyle/>
                    <a:p>
                      <a:pPr lvl="0" rtl="0">
                        <a:spcBef>
                          <a:spcPts val="0"/>
                        </a:spcBef>
                        <a:buNone/>
                      </a:pPr>
                      <a:r>
                        <a:rPr lang="en"/>
                        <a:t>Recall</a:t>
                      </a:r>
                    </a:p>
                  </a:txBody>
                  <a:tcPr marT="91425" marB="91425" marR="91425" marL="91425"/>
                </a:tc>
                <a:tc>
                  <a:txBody>
                    <a:bodyPr>
                      <a:noAutofit/>
                    </a:bodyPr>
                    <a:lstStyle/>
                    <a:p>
                      <a:pPr lvl="0" rtl="0">
                        <a:spcBef>
                          <a:spcPts val="0"/>
                        </a:spcBef>
                        <a:buNone/>
                      </a:pPr>
                      <a:r>
                        <a:rPr lang="en"/>
                        <a:t>F-Score</a:t>
                      </a:r>
                    </a:p>
                  </a:txBody>
                  <a:tcPr marT="91425" marB="91425" marR="91425" marL="91425"/>
                </a:tc>
                <a:tc>
                  <a:txBody>
                    <a:bodyPr>
                      <a:noAutofit/>
                    </a:bodyPr>
                    <a:lstStyle/>
                    <a:p>
                      <a:pPr lvl="0" rtl="0">
                        <a:spcBef>
                          <a:spcPts val="0"/>
                        </a:spcBef>
                        <a:buNone/>
                      </a:pPr>
                      <a:r>
                        <a:rPr lang="en"/>
                        <a:t>Precision</a:t>
                      </a:r>
                    </a:p>
                  </a:txBody>
                  <a:tcPr marT="91425" marB="91425" marR="91425" marL="91425"/>
                </a:tc>
                <a:tc>
                  <a:txBody>
                    <a:bodyPr>
                      <a:noAutofit/>
                    </a:bodyPr>
                    <a:lstStyle/>
                    <a:p>
                      <a:pPr lvl="0" rtl="0">
                        <a:spcBef>
                          <a:spcPts val="0"/>
                        </a:spcBef>
                        <a:buNone/>
                      </a:pPr>
                      <a:r>
                        <a:rPr lang="en"/>
                        <a:t>Recall</a:t>
                      </a:r>
                    </a:p>
                  </a:txBody>
                  <a:tcPr marT="91425" marB="91425" marR="91425" marL="91425"/>
                </a:tc>
                <a:tc>
                  <a:txBody>
                    <a:bodyPr>
                      <a:noAutofit/>
                    </a:bodyPr>
                    <a:lstStyle/>
                    <a:p>
                      <a:pPr lvl="0" rtl="0">
                        <a:spcBef>
                          <a:spcPts val="0"/>
                        </a:spcBef>
                        <a:buNone/>
                      </a:pPr>
                      <a:r>
                        <a:rPr lang="en"/>
                        <a:t>F-Score</a:t>
                      </a:r>
                    </a:p>
                  </a:txBody>
                  <a:tcPr marT="91425" marB="91425" marR="91425" marL="91425"/>
                </a:tc>
              </a:tr>
              <a:tr h="190225">
                <a:tc>
                  <a:txBody>
                    <a:bodyPr>
                      <a:noAutofit/>
                    </a:bodyPr>
                    <a:lstStyle/>
                    <a:p>
                      <a:pPr lvl="0" rtl="0">
                        <a:spcBef>
                          <a:spcPts val="0"/>
                        </a:spcBef>
                        <a:buNone/>
                      </a:pPr>
                      <a:r>
                        <a:rPr lang="en"/>
                        <a:t>English</a:t>
                      </a:r>
                    </a:p>
                  </a:txBody>
                  <a:tcPr marT="91425" marB="91425" marR="91425" marL="91425"/>
                </a:tc>
                <a:tc>
                  <a:txBody>
                    <a:bodyPr>
                      <a:noAutofit/>
                    </a:bodyPr>
                    <a:lstStyle/>
                    <a:p>
                      <a:pPr lvl="0" rtl="0">
                        <a:spcBef>
                          <a:spcPts val="0"/>
                        </a:spcBef>
                        <a:buNone/>
                      </a:pPr>
                      <a:r>
                        <a:rPr lang="en"/>
                        <a:t>Target</a:t>
                      </a:r>
                    </a:p>
                  </a:txBody>
                  <a:tcPr marT="91425" marB="91425" marR="91425" marL="91425"/>
                </a:tc>
                <a:tc>
                  <a:txBody>
                    <a:bodyPr>
                      <a:noAutofit/>
                    </a:bodyPr>
                    <a:lstStyle/>
                    <a:p>
                      <a:pPr lvl="0" rtl="0">
                        <a:spcBef>
                          <a:spcPts val="0"/>
                        </a:spcBef>
                        <a:buNone/>
                      </a:pPr>
                      <a:r>
                        <a:rPr lang="en"/>
                        <a:t>0.47</a:t>
                      </a:r>
                    </a:p>
                  </a:txBody>
                  <a:tcPr marT="91425" marB="91425" marR="91425" marL="91425"/>
                </a:tc>
                <a:tc>
                  <a:txBody>
                    <a:bodyPr>
                      <a:noAutofit/>
                    </a:bodyPr>
                    <a:lstStyle/>
                    <a:p>
                      <a:pPr lvl="0" rtl="0">
                        <a:spcBef>
                          <a:spcPts val="0"/>
                        </a:spcBef>
                        <a:buNone/>
                      </a:pPr>
                      <a:r>
                        <a:rPr lang="en"/>
                        <a:t>0.82</a:t>
                      </a:r>
                    </a:p>
                  </a:txBody>
                  <a:tcPr marT="91425" marB="91425" marR="91425" marL="91425"/>
                </a:tc>
                <a:tc>
                  <a:txBody>
                    <a:bodyPr>
                      <a:noAutofit/>
                    </a:bodyPr>
                    <a:lstStyle/>
                    <a:p>
                      <a:pPr lvl="0" rtl="0">
                        <a:spcBef>
                          <a:spcPts val="0"/>
                        </a:spcBef>
                        <a:buNone/>
                      </a:pPr>
                      <a:r>
                        <a:rPr lang="en"/>
                        <a:t>0.60</a:t>
                      </a:r>
                    </a:p>
                  </a:txBody>
                  <a:tcPr marT="91425" marB="91425" marR="91425" marL="91425"/>
                </a:tc>
                <a:tc>
                  <a:txBody>
                    <a:bodyPr>
                      <a:noAutofit/>
                    </a:bodyPr>
                    <a:lstStyle/>
                    <a:p>
                      <a:pPr lvl="0" rtl="0">
                        <a:spcBef>
                          <a:spcPts val="0"/>
                        </a:spcBef>
                        <a:buNone/>
                      </a:pPr>
                      <a:r>
                        <a:rPr lang="en"/>
                        <a:t>0.47</a:t>
                      </a:r>
                    </a:p>
                  </a:txBody>
                  <a:tcPr marT="91425" marB="91425" marR="91425" marL="91425"/>
                </a:tc>
                <a:tc>
                  <a:txBody>
                    <a:bodyPr>
                      <a:noAutofit/>
                    </a:bodyPr>
                    <a:lstStyle/>
                    <a:p>
                      <a:pPr lvl="0" rtl="0">
                        <a:spcBef>
                          <a:spcPts val="0"/>
                        </a:spcBef>
                        <a:buNone/>
                      </a:pPr>
                      <a:r>
                        <a:rPr lang="en"/>
                        <a:t>0.83</a:t>
                      </a:r>
                    </a:p>
                  </a:txBody>
                  <a:tcPr marT="91425" marB="91425" marR="91425" marL="91425"/>
                </a:tc>
                <a:tc>
                  <a:txBody>
                    <a:bodyPr>
                      <a:noAutofit/>
                    </a:bodyPr>
                    <a:lstStyle/>
                    <a:p>
                      <a:pPr lvl="0" rtl="0">
                        <a:spcBef>
                          <a:spcPts val="0"/>
                        </a:spcBef>
                        <a:buNone/>
                      </a:pPr>
                      <a:r>
                        <a:rPr lang="en"/>
                        <a:t>0.60</a:t>
                      </a:r>
                    </a:p>
                  </a:txBody>
                  <a:tcPr marT="91425" marB="91425" marR="91425" marL="91425"/>
                </a:tc>
              </a:tr>
              <a:tr h="190225">
                <a:tc>
                  <a:txBody>
                    <a:bodyPr>
                      <a:noAutofit/>
                    </a:bodyPr>
                    <a:lstStyle/>
                    <a:p>
                      <a:pPr lvl="0" rtl="0">
                        <a:spcBef>
                          <a:spcPts val="0"/>
                        </a:spcBef>
                        <a:buNone/>
                      </a:pPr>
                      <a:r>
                        <a:rPr lang="en"/>
                        <a:t>English</a:t>
                      </a:r>
                    </a:p>
                  </a:txBody>
                  <a:tcPr marT="91425" marB="91425" marR="91425" marL="91425"/>
                </a:tc>
                <a:tc>
                  <a:txBody>
                    <a:bodyPr>
                      <a:noAutofit/>
                    </a:bodyPr>
                    <a:lstStyle/>
                    <a:p>
                      <a:pPr lvl="0" rtl="0">
                        <a:spcBef>
                          <a:spcPts val="0"/>
                        </a:spcBef>
                        <a:buNone/>
                      </a:pPr>
                      <a:r>
                        <a:rPr lang="en"/>
                        <a:t>Source</a:t>
                      </a:r>
                    </a:p>
                  </a:txBody>
                  <a:tcPr marT="91425" marB="91425" marR="91425" marL="91425"/>
                </a:tc>
                <a:tc>
                  <a:txBody>
                    <a:bodyPr>
                      <a:noAutofit/>
                    </a:bodyPr>
                    <a:lstStyle/>
                    <a:p>
                      <a:pPr lvl="0" rtl="0">
                        <a:spcBef>
                          <a:spcPts val="0"/>
                        </a:spcBef>
                        <a:buNone/>
                      </a:pPr>
                      <a:r>
                        <a:rPr lang="en"/>
                        <a:t>0.47</a:t>
                      </a:r>
                    </a:p>
                  </a:txBody>
                  <a:tcPr marT="91425" marB="91425" marR="91425" marL="91425"/>
                </a:tc>
                <a:tc>
                  <a:txBody>
                    <a:bodyPr>
                      <a:noAutofit/>
                    </a:bodyPr>
                    <a:lstStyle/>
                    <a:p>
                      <a:pPr lvl="0" rtl="0">
                        <a:spcBef>
                          <a:spcPts val="0"/>
                        </a:spcBef>
                        <a:buNone/>
                      </a:pPr>
                      <a:r>
                        <a:rPr lang="en"/>
                        <a:t>0.90</a:t>
                      </a:r>
                    </a:p>
                  </a:txBody>
                  <a:tcPr marT="91425" marB="91425" marR="91425" marL="91425"/>
                </a:tc>
                <a:tc>
                  <a:txBody>
                    <a:bodyPr>
                      <a:noAutofit/>
                    </a:bodyPr>
                    <a:lstStyle/>
                    <a:p>
                      <a:pPr lvl="0" rtl="0">
                        <a:spcBef>
                          <a:spcPts val="0"/>
                        </a:spcBef>
                        <a:buNone/>
                      </a:pPr>
                      <a:r>
                        <a:rPr lang="en"/>
                        <a:t>0.62</a:t>
                      </a:r>
                    </a:p>
                  </a:txBody>
                  <a:tcPr marT="91425" marB="91425" marR="91425" marL="91425"/>
                </a:tc>
                <a:tc>
                  <a:txBody>
                    <a:bodyPr>
                      <a:noAutofit/>
                    </a:bodyPr>
                    <a:lstStyle/>
                    <a:p>
                      <a:pPr lvl="0" rtl="0">
                        <a:spcBef>
                          <a:spcPts val="0"/>
                        </a:spcBef>
                        <a:buNone/>
                      </a:pPr>
                      <a:r>
                        <a:rPr lang="en"/>
                        <a:t>0.47</a:t>
                      </a:r>
                    </a:p>
                  </a:txBody>
                  <a:tcPr marT="91425" marB="91425" marR="91425" marL="91425"/>
                </a:tc>
                <a:tc>
                  <a:txBody>
                    <a:bodyPr>
                      <a:noAutofit/>
                    </a:bodyPr>
                    <a:lstStyle/>
                    <a:p>
                      <a:pPr lvl="0" rtl="0">
                        <a:spcBef>
                          <a:spcPts val="0"/>
                        </a:spcBef>
                        <a:buNone/>
                      </a:pPr>
                      <a:r>
                        <a:rPr lang="en"/>
                        <a:t>0.88</a:t>
                      </a:r>
                    </a:p>
                  </a:txBody>
                  <a:tcPr marT="91425" marB="91425" marR="91425" marL="91425"/>
                </a:tc>
                <a:tc>
                  <a:txBody>
                    <a:bodyPr>
                      <a:noAutofit/>
                    </a:bodyPr>
                    <a:lstStyle/>
                    <a:p>
                      <a:pPr lvl="0" rtl="0">
                        <a:spcBef>
                          <a:spcPts val="0"/>
                        </a:spcBef>
                        <a:buNone/>
                      </a:pPr>
                      <a:r>
                        <a:rPr lang="en"/>
                        <a:t>0.61</a:t>
                      </a:r>
                    </a:p>
                  </a:txBody>
                  <a:tcPr marT="91425" marB="91425" marR="91425" marL="91425"/>
                </a:tc>
              </a:tr>
              <a:tr h="190225">
                <a:tc>
                  <a:txBody>
                    <a:bodyPr>
                      <a:noAutofit/>
                    </a:bodyPr>
                    <a:lstStyle/>
                    <a:p>
                      <a:pPr lvl="0" rtl="0">
                        <a:spcBef>
                          <a:spcPts val="0"/>
                        </a:spcBef>
                        <a:buNone/>
                      </a:pPr>
                      <a:r>
                        <a:rPr lang="en"/>
                        <a:t>Italian</a:t>
                      </a:r>
                    </a:p>
                  </a:txBody>
                  <a:tcPr marT="91425" marB="91425" marR="91425" marL="91425"/>
                </a:tc>
                <a:tc>
                  <a:txBody>
                    <a:bodyPr>
                      <a:noAutofit/>
                    </a:bodyPr>
                    <a:lstStyle/>
                    <a:p>
                      <a:pPr lvl="0" rtl="0">
                        <a:spcBef>
                          <a:spcPts val="0"/>
                        </a:spcBef>
                        <a:buNone/>
                      </a:pPr>
                      <a:r>
                        <a:rPr lang="en"/>
                        <a:t>Target</a:t>
                      </a:r>
                    </a:p>
                  </a:txBody>
                  <a:tcPr marT="91425" marB="91425" marR="91425" marL="91425"/>
                </a:tc>
                <a:tc>
                  <a:txBody>
                    <a:bodyPr>
                      <a:noAutofit/>
                    </a:bodyPr>
                    <a:lstStyle/>
                    <a:p>
                      <a:pPr lvl="0" rtl="0">
                        <a:spcBef>
                          <a:spcPts val="0"/>
                        </a:spcBef>
                        <a:buNone/>
                      </a:pPr>
                      <a:r>
                        <a:rPr lang="en"/>
                        <a:t>0.49</a:t>
                      </a:r>
                    </a:p>
                  </a:txBody>
                  <a:tcPr marT="91425" marB="91425" marR="91425" marL="91425"/>
                </a:tc>
                <a:tc>
                  <a:txBody>
                    <a:bodyPr>
                      <a:noAutofit/>
                    </a:bodyPr>
                    <a:lstStyle/>
                    <a:p>
                      <a:pPr lvl="0" rtl="0">
                        <a:spcBef>
                          <a:spcPts val="0"/>
                        </a:spcBef>
                        <a:buNone/>
                      </a:pPr>
                      <a:r>
                        <a:rPr lang="en"/>
                        <a:t>0.91</a:t>
                      </a:r>
                    </a:p>
                  </a:txBody>
                  <a:tcPr marT="91425" marB="91425" marR="91425" marL="91425"/>
                </a:tc>
                <a:tc>
                  <a:txBody>
                    <a:bodyPr>
                      <a:noAutofit/>
                    </a:bodyPr>
                    <a:lstStyle/>
                    <a:p>
                      <a:pPr lvl="0" rtl="0">
                        <a:spcBef>
                          <a:spcPts val="0"/>
                        </a:spcBef>
                        <a:buNone/>
                      </a:pPr>
                      <a:r>
                        <a:rPr lang="en"/>
                        <a:t>0.63</a:t>
                      </a:r>
                    </a:p>
                  </a:txBody>
                  <a:tcPr marT="91425" marB="91425" marR="91425" marL="91425"/>
                </a:tc>
                <a:tc>
                  <a:txBody>
                    <a:bodyPr>
                      <a:noAutofit/>
                    </a:bodyPr>
                    <a:lstStyle/>
                    <a:p>
                      <a:pPr lvl="0" rtl="0">
                        <a:spcBef>
                          <a:spcPts val="0"/>
                        </a:spcBef>
                        <a:buNone/>
                      </a:pPr>
                      <a:r>
                        <a:rPr lang="en"/>
                        <a:t>0.48</a:t>
                      </a:r>
                    </a:p>
                  </a:txBody>
                  <a:tcPr marT="91425" marB="91425" marR="91425" marL="91425"/>
                </a:tc>
                <a:tc>
                  <a:txBody>
                    <a:bodyPr>
                      <a:noAutofit/>
                    </a:bodyPr>
                    <a:lstStyle/>
                    <a:p>
                      <a:pPr lvl="0" rtl="0">
                        <a:spcBef>
                          <a:spcPts val="0"/>
                        </a:spcBef>
                        <a:buNone/>
                      </a:pPr>
                      <a:r>
                        <a:rPr lang="en"/>
                        <a:t>0.87</a:t>
                      </a:r>
                    </a:p>
                  </a:txBody>
                  <a:tcPr marT="91425" marB="91425" marR="91425" marL="91425"/>
                </a:tc>
                <a:tc>
                  <a:txBody>
                    <a:bodyPr>
                      <a:noAutofit/>
                    </a:bodyPr>
                    <a:lstStyle/>
                    <a:p>
                      <a:pPr lvl="0" rtl="0">
                        <a:spcBef>
                          <a:spcPts val="0"/>
                        </a:spcBef>
                        <a:buNone/>
                      </a:pPr>
                      <a:r>
                        <a:rPr lang="en"/>
                        <a:t>0.62</a:t>
                      </a:r>
                    </a:p>
                  </a:txBody>
                  <a:tcPr marT="91425" marB="91425" marR="91425" marL="91425"/>
                </a:tc>
              </a:tr>
              <a:tr h="190225">
                <a:tc>
                  <a:txBody>
                    <a:bodyPr>
                      <a:noAutofit/>
                    </a:bodyPr>
                    <a:lstStyle/>
                    <a:p>
                      <a:pPr lvl="0" rtl="0">
                        <a:spcBef>
                          <a:spcPts val="0"/>
                        </a:spcBef>
                        <a:buNone/>
                      </a:pPr>
                      <a:r>
                        <a:rPr lang="en"/>
                        <a:t>Italian</a:t>
                      </a:r>
                    </a:p>
                  </a:txBody>
                  <a:tcPr marT="91425" marB="91425" marR="91425" marL="91425"/>
                </a:tc>
                <a:tc>
                  <a:txBody>
                    <a:bodyPr>
                      <a:noAutofit/>
                    </a:bodyPr>
                    <a:lstStyle/>
                    <a:p>
                      <a:pPr lvl="0" rtl="0">
                        <a:spcBef>
                          <a:spcPts val="0"/>
                        </a:spcBef>
                        <a:buNone/>
                      </a:pPr>
                      <a:r>
                        <a:rPr lang="en"/>
                        <a:t>Source</a:t>
                      </a:r>
                    </a:p>
                  </a:txBody>
                  <a:tcPr marT="91425" marB="91425" marR="91425" marL="91425"/>
                </a:tc>
                <a:tc>
                  <a:txBody>
                    <a:bodyPr>
                      <a:noAutofit/>
                    </a:bodyPr>
                    <a:lstStyle/>
                    <a:p>
                      <a:pPr lvl="0" rtl="0">
                        <a:spcBef>
                          <a:spcPts val="0"/>
                        </a:spcBef>
                        <a:buNone/>
                      </a:pPr>
                      <a:r>
                        <a:rPr lang="en"/>
                        <a:t>0.49</a:t>
                      </a:r>
                    </a:p>
                  </a:txBody>
                  <a:tcPr marT="91425" marB="91425" marR="91425" marL="91425"/>
                </a:tc>
                <a:tc>
                  <a:txBody>
                    <a:bodyPr>
                      <a:noAutofit/>
                    </a:bodyPr>
                    <a:lstStyle/>
                    <a:p>
                      <a:pPr lvl="0" rtl="0">
                        <a:spcBef>
                          <a:spcPts val="0"/>
                        </a:spcBef>
                        <a:buNone/>
                      </a:pPr>
                      <a:r>
                        <a:rPr lang="en"/>
                        <a:t>0.94</a:t>
                      </a:r>
                    </a:p>
                  </a:txBody>
                  <a:tcPr marT="91425" marB="91425" marR="91425" marL="91425"/>
                </a:tc>
                <a:tc>
                  <a:txBody>
                    <a:bodyPr>
                      <a:noAutofit/>
                    </a:bodyPr>
                    <a:lstStyle/>
                    <a:p>
                      <a:pPr lvl="0" rtl="0">
                        <a:spcBef>
                          <a:spcPts val="0"/>
                        </a:spcBef>
                        <a:buNone/>
                      </a:pPr>
                      <a:r>
                        <a:rPr lang="en"/>
                        <a:t>0.64</a:t>
                      </a:r>
                    </a:p>
                  </a:txBody>
                  <a:tcPr marT="91425" marB="91425" marR="91425" marL="91425"/>
                </a:tc>
                <a:tc>
                  <a:txBody>
                    <a:bodyPr>
                      <a:noAutofit/>
                    </a:bodyPr>
                    <a:lstStyle/>
                    <a:p>
                      <a:pPr lvl="0" rtl="0">
                        <a:spcBef>
                          <a:spcPts val="0"/>
                        </a:spcBef>
                        <a:buNone/>
                      </a:pPr>
                      <a:r>
                        <a:rPr lang="en"/>
                        <a:t>0.48</a:t>
                      </a:r>
                    </a:p>
                  </a:txBody>
                  <a:tcPr marT="91425" marB="91425" marR="91425" marL="91425"/>
                </a:tc>
                <a:tc>
                  <a:txBody>
                    <a:bodyPr>
                      <a:noAutofit/>
                    </a:bodyPr>
                    <a:lstStyle/>
                    <a:p>
                      <a:pPr lvl="0" rtl="0">
                        <a:spcBef>
                          <a:spcPts val="0"/>
                        </a:spcBef>
                        <a:buNone/>
                      </a:pPr>
                      <a:r>
                        <a:rPr lang="en"/>
                        <a:t>0.95</a:t>
                      </a:r>
                    </a:p>
                  </a:txBody>
                  <a:tcPr marT="91425" marB="91425" marR="91425" marL="91425"/>
                </a:tc>
                <a:tc>
                  <a:txBody>
                    <a:bodyPr>
                      <a:noAutofit/>
                    </a:bodyPr>
                    <a:lstStyle/>
                    <a:p>
                      <a:pPr lvl="0" rtl="0">
                        <a:spcBef>
                          <a:spcPts val="0"/>
                        </a:spcBef>
                        <a:buNone/>
                      </a:pPr>
                      <a:r>
                        <a:rPr lang="en"/>
                        <a:t>0.64</a:t>
                      </a:r>
                    </a:p>
                  </a:txBody>
                  <a:tcPr marT="91425" marB="91425" marR="91425" marL="91425"/>
                </a:tc>
              </a:tr>
            </a:tbl>
          </a:graphicData>
        </a:graphic>
      </p:graphicFrame>
      <p:sp>
        <p:nvSpPr>
          <p:cNvPr id="338" name="Shape 338"/>
          <p:cNvSpPr txBox="1"/>
          <p:nvPr/>
        </p:nvSpPr>
        <p:spPr>
          <a:xfrm>
            <a:off x="6317500" y="1329650"/>
            <a:ext cx="2244300" cy="869100"/>
          </a:xfrm>
          <a:prstGeom prst="rect">
            <a:avLst/>
          </a:prstGeom>
          <a:noFill/>
          <a:ln>
            <a:noFill/>
          </a:ln>
        </p:spPr>
        <p:txBody>
          <a:bodyPr anchorCtr="0" anchor="t" bIns="91425" lIns="91425" rIns="91425" tIns="91425">
            <a:noAutofit/>
          </a:bodyPr>
          <a:lstStyle/>
          <a:p>
            <a:pPr lvl="0">
              <a:spcBef>
                <a:spcPts val="0"/>
              </a:spcBef>
              <a:buNone/>
            </a:pPr>
            <a:r>
              <a:rPr lang="en"/>
              <a:t>*Approach : Classifier learnt in Source Language/Target Language</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265500" y="1151100"/>
            <a:ext cx="4045200" cy="1564500"/>
          </a:xfrm>
          <a:prstGeom prst="rect">
            <a:avLst/>
          </a:prstGeom>
        </p:spPr>
        <p:txBody>
          <a:bodyPr anchorCtr="0" anchor="b" bIns="91425" lIns="91425" rIns="91425" tIns="91425">
            <a:noAutofit/>
          </a:bodyPr>
          <a:lstStyle/>
          <a:p>
            <a:pPr lvl="0" algn="l">
              <a:spcBef>
                <a:spcPts val="0"/>
              </a:spcBef>
              <a:buNone/>
            </a:pPr>
            <a:r>
              <a:rPr lang="en"/>
              <a:t>Contents</a:t>
            </a:r>
          </a:p>
        </p:txBody>
      </p:sp>
      <p:sp>
        <p:nvSpPr>
          <p:cNvPr id="158" name="Shape 158"/>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buAutoNum type="arabicPeriod"/>
            </a:pPr>
            <a:r>
              <a:rPr lang="en"/>
              <a:t>Introduction</a:t>
            </a:r>
          </a:p>
          <a:p>
            <a:pPr indent="-228600" lvl="0" marL="457200" rtl="0">
              <a:spcBef>
                <a:spcPts val="0"/>
              </a:spcBef>
              <a:buAutoNum type="arabicPeriod"/>
            </a:pPr>
            <a:r>
              <a:rPr lang="en"/>
              <a:t>Sentiment Analysis</a:t>
            </a:r>
          </a:p>
          <a:p>
            <a:pPr indent="-228600" lvl="0" marL="457200" rtl="0">
              <a:spcBef>
                <a:spcPts val="0"/>
              </a:spcBef>
              <a:buAutoNum type="arabicPeriod"/>
            </a:pPr>
            <a:r>
              <a:rPr lang="en"/>
              <a:t>Cross Lingual Sentiment Analysis</a:t>
            </a:r>
          </a:p>
          <a:p>
            <a:pPr indent="-228600" lvl="0" marL="457200" rtl="0">
              <a:spcBef>
                <a:spcPts val="0"/>
              </a:spcBef>
              <a:buAutoNum type="arabicPeriod"/>
            </a:pPr>
            <a:r>
              <a:rPr lang="en"/>
              <a:t>Sarcasm Detection</a:t>
            </a:r>
          </a:p>
          <a:p>
            <a:pPr indent="-228600" lvl="0" marL="457200" rtl="0">
              <a:spcBef>
                <a:spcPts val="0"/>
              </a:spcBef>
              <a:buAutoNum type="arabicPeriod"/>
            </a:pPr>
            <a:r>
              <a:rPr lang="en"/>
              <a:t>Cross Lingual Sarcasm Detection</a:t>
            </a:r>
          </a:p>
          <a:p>
            <a:pPr indent="-228600" lvl="0" marL="457200" rtl="0">
              <a:spcBef>
                <a:spcPts val="0"/>
              </a:spcBef>
              <a:buAutoNum type="arabicPeriod"/>
            </a:pPr>
            <a:r>
              <a:rPr lang="en"/>
              <a:t>Observations</a:t>
            </a:r>
          </a:p>
          <a:p>
            <a:pPr indent="-228600" lvl="0" marL="457200" rtl="0">
              <a:spcBef>
                <a:spcPts val="0"/>
              </a:spcBef>
              <a:buAutoNum type="arabicPeriod"/>
            </a:pPr>
            <a:r>
              <a:rPr lang="en"/>
              <a:t>Error Analysis</a:t>
            </a:r>
          </a:p>
          <a:p>
            <a:pPr indent="-228600" lvl="0" marL="457200" rtl="0">
              <a:spcBef>
                <a:spcPts val="0"/>
              </a:spcBef>
              <a:buAutoNum type="arabicPeriod"/>
            </a:pPr>
            <a:r>
              <a:rPr lang="en"/>
              <a:t>Conclusion</a:t>
            </a:r>
          </a:p>
          <a:p>
            <a:pPr indent="-228600" lvl="0" marL="457200">
              <a:spcBef>
                <a:spcPts val="0"/>
              </a:spcBef>
              <a:buAutoNum type="arabicPeriod"/>
            </a:pPr>
            <a:r>
              <a:rPr lang="en"/>
              <a:t>Future work</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CLSA vs CLSD (Target language: Italian, English)</a:t>
            </a:r>
          </a:p>
        </p:txBody>
      </p:sp>
      <p:sp>
        <p:nvSpPr>
          <p:cNvPr id="344" name="Shape 34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345" name="Shape 345"/>
          <p:cNvPicPr preferRelativeResize="0"/>
          <p:nvPr/>
        </p:nvPicPr>
        <p:blipFill>
          <a:blip r:embed="rId3">
            <a:alphaModFix/>
          </a:blip>
          <a:stretch>
            <a:fillRect/>
          </a:stretch>
        </p:blipFill>
        <p:spPr>
          <a:xfrm>
            <a:off x="4119175" y="1103225"/>
            <a:ext cx="4584950" cy="3273875"/>
          </a:xfrm>
          <a:prstGeom prst="rect">
            <a:avLst/>
          </a:prstGeom>
          <a:noFill/>
          <a:ln>
            <a:noFill/>
          </a:ln>
        </p:spPr>
      </p:pic>
      <p:graphicFrame>
        <p:nvGraphicFramePr>
          <p:cNvPr id="346" name="Shape 346"/>
          <p:cNvGraphicFramePr/>
          <p:nvPr/>
        </p:nvGraphicFramePr>
        <p:xfrm>
          <a:off x="146550" y="2990350"/>
          <a:ext cx="3000000" cy="3000000"/>
        </p:xfrm>
        <a:graphic>
          <a:graphicData uri="http://schemas.openxmlformats.org/drawingml/2006/table">
            <a:tbl>
              <a:tblPr>
                <a:noFill/>
                <a:tableStyleId>{681CFB27-F8EB-41C5-91A1-5970FC9017CB}</a:tableStyleId>
              </a:tblPr>
              <a:tblGrid>
                <a:gridCol w="1038650"/>
                <a:gridCol w="1038650"/>
                <a:gridCol w="1038650"/>
                <a:gridCol w="1038650"/>
              </a:tblGrid>
              <a:tr h="381000">
                <a:tc gridSpan="2">
                  <a:txBody>
                    <a:bodyPr>
                      <a:noAutofit/>
                    </a:bodyPr>
                    <a:lstStyle/>
                    <a:p>
                      <a:pPr lvl="0">
                        <a:spcBef>
                          <a:spcPts val="0"/>
                        </a:spcBef>
                        <a:buNone/>
                      </a:pPr>
                      <a:r>
                        <a:rPr lang="en"/>
                        <a:t>CLSA (English)</a:t>
                      </a:r>
                    </a:p>
                  </a:txBody>
                  <a:tcPr marT="91425" marB="91425" marR="91425" marL="91425"/>
                </a:tc>
                <a:tc hMerge="1"/>
                <a:tc gridSpan="2">
                  <a:txBody>
                    <a:bodyPr>
                      <a:noAutofit/>
                    </a:bodyPr>
                    <a:lstStyle/>
                    <a:p>
                      <a:pPr lvl="0">
                        <a:spcBef>
                          <a:spcPts val="0"/>
                        </a:spcBef>
                        <a:buNone/>
                      </a:pPr>
                      <a:r>
                        <a:rPr lang="en"/>
                        <a:t>CLSD (Italian)</a:t>
                      </a:r>
                    </a:p>
                  </a:txBody>
                  <a:tcPr marT="91425" marB="91425" marR="91425" marL="91425"/>
                </a:tc>
                <a:tc hMerge="1"/>
              </a:tr>
              <a:tr h="381000">
                <a:tc>
                  <a:txBody>
                    <a:bodyPr>
                      <a:noAutofit/>
                    </a:bodyPr>
                    <a:lstStyle/>
                    <a:p>
                      <a:pPr lvl="0">
                        <a:spcBef>
                          <a:spcPts val="0"/>
                        </a:spcBef>
                        <a:buNone/>
                      </a:pPr>
                      <a:r>
                        <a:rPr lang="en"/>
                        <a:t>In language</a:t>
                      </a:r>
                    </a:p>
                  </a:txBody>
                  <a:tcPr marT="91425" marB="91425" marR="91425" marL="91425"/>
                </a:tc>
                <a:tc>
                  <a:txBody>
                    <a:bodyPr>
                      <a:noAutofit/>
                    </a:bodyPr>
                    <a:lstStyle/>
                    <a:p>
                      <a:pPr lvl="0">
                        <a:spcBef>
                          <a:spcPts val="0"/>
                        </a:spcBef>
                        <a:buNone/>
                      </a:pPr>
                      <a:r>
                        <a:rPr lang="en"/>
                        <a:t>Cross Lingual</a:t>
                      </a:r>
                    </a:p>
                  </a:txBody>
                  <a:tcPr marT="91425" marB="91425" marR="91425" marL="91425"/>
                </a:tc>
                <a:tc>
                  <a:txBody>
                    <a:bodyPr>
                      <a:noAutofit/>
                    </a:bodyPr>
                    <a:lstStyle/>
                    <a:p>
                      <a:pPr lvl="0">
                        <a:spcBef>
                          <a:spcPts val="0"/>
                        </a:spcBef>
                        <a:buNone/>
                      </a:pPr>
                      <a:r>
                        <a:rPr lang="en"/>
                        <a:t>In Language</a:t>
                      </a:r>
                    </a:p>
                  </a:txBody>
                  <a:tcPr marT="91425" marB="91425" marR="91425" marL="91425"/>
                </a:tc>
                <a:tc>
                  <a:txBody>
                    <a:bodyPr>
                      <a:noAutofit/>
                    </a:bodyPr>
                    <a:lstStyle/>
                    <a:p>
                      <a:pPr lvl="0">
                        <a:spcBef>
                          <a:spcPts val="0"/>
                        </a:spcBef>
                        <a:buNone/>
                      </a:pPr>
                      <a:r>
                        <a:rPr lang="en"/>
                        <a:t>Cross Lingual</a:t>
                      </a:r>
                    </a:p>
                  </a:txBody>
                  <a:tcPr marT="91425" marB="91425" marR="91425" marL="91425"/>
                </a:tc>
              </a:tr>
              <a:tr h="381000">
                <a:tc>
                  <a:txBody>
                    <a:bodyPr>
                      <a:noAutofit/>
                    </a:bodyPr>
                    <a:lstStyle/>
                    <a:p>
                      <a:pPr lvl="0">
                        <a:spcBef>
                          <a:spcPts val="0"/>
                        </a:spcBef>
                        <a:buNone/>
                      </a:pPr>
                      <a:r>
                        <a:rPr lang="en"/>
                        <a:t>0.83(approx)</a:t>
                      </a:r>
                    </a:p>
                  </a:txBody>
                  <a:tcPr marT="91425" marB="91425" marR="91425" marL="91425"/>
                </a:tc>
                <a:tc>
                  <a:txBody>
                    <a:bodyPr>
                      <a:noAutofit/>
                    </a:bodyPr>
                    <a:lstStyle/>
                    <a:p>
                      <a:pPr lvl="0">
                        <a:spcBef>
                          <a:spcPts val="0"/>
                        </a:spcBef>
                        <a:buNone/>
                      </a:pPr>
                      <a:r>
                        <a:rPr lang="en"/>
                        <a:t>0.78</a:t>
                      </a:r>
                    </a:p>
                  </a:txBody>
                  <a:tcPr marT="91425" marB="91425" marR="91425" marL="91425"/>
                </a:tc>
                <a:tc>
                  <a:txBody>
                    <a:bodyPr>
                      <a:noAutofit/>
                    </a:bodyPr>
                    <a:lstStyle/>
                    <a:p>
                      <a:pPr lvl="0">
                        <a:spcBef>
                          <a:spcPts val="0"/>
                        </a:spcBef>
                        <a:buNone/>
                      </a:pPr>
                      <a:r>
                        <a:rPr lang="en"/>
                        <a:t>0.79</a:t>
                      </a:r>
                    </a:p>
                  </a:txBody>
                  <a:tcPr marT="91425" marB="91425" marR="91425" marL="91425"/>
                </a:tc>
                <a:tc>
                  <a:txBody>
                    <a:bodyPr>
                      <a:noAutofit/>
                    </a:bodyPr>
                    <a:lstStyle/>
                    <a:p>
                      <a:pPr lvl="0">
                        <a:spcBef>
                          <a:spcPts val="0"/>
                        </a:spcBef>
                        <a:buNone/>
                      </a:pPr>
                      <a:r>
                        <a:rPr lang="en"/>
                        <a:t>0.67</a:t>
                      </a:r>
                    </a:p>
                  </a:txBody>
                  <a:tcPr marT="91425" marB="91425" marR="91425" marL="91425"/>
                </a:tc>
              </a:tr>
            </a:tbl>
          </a:graphicData>
        </a:graphic>
      </p:graphicFrame>
      <p:sp>
        <p:nvSpPr>
          <p:cNvPr id="347" name="Shape 347"/>
          <p:cNvSpPr txBox="1"/>
          <p:nvPr/>
        </p:nvSpPr>
        <p:spPr>
          <a:xfrm>
            <a:off x="650925" y="1636925"/>
            <a:ext cx="3051600" cy="878400"/>
          </a:xfrm>
          <a:prstGeom prst="rect">
            <a:avLst/>
          </a:prstGeom>
          <a:noFill/>
          <a:ln>
            <a:noFill/>
          </a:ln>
        </p:spPr>
        <p:txBody>
          <a:bodyPr anchorCtr="0" anchor="t" bIns="91425" lIns="91425" rIns="91425" tIns="91425">
            <a:noAutofit/>
          </a:bodyPr>
          <a:lstStyle/>
          <a:p>
            <a:pPr lvl="0">
              <a:spcBef>
                <a:spcPts val="0"/>
              </a:spcBef>
              <a:buNone/>
            </a:pPr>
            <a:r>
              <a:rPr lang="en"/>
              <a:t>*Comparing English CLSA with Italian CLSD. </a:t>
            </a:r>
          </a:p>
          <a:p>
            <a:pPr lvl="0">
              <a:spcBef>
                <a:spcPts val="0"/>
              </a:spcBef>
              <a:buNone/>
            </a:pPr>
            <a:r>
              <a:rPr lang="en"/>
              <a:t>Making assumption as Italian is close to english, the result should be close.</a:t>
            </a:r>
          </a:p>
        </p:txBody>
      </p:sp>
      <p:sp>
        <p:nvSpPr>
          <p:cNvPr id="348" name="Shape 348"/>
          <p:cNvSpPr txBox="1"/>
          <p:nvPr/>
        </p:nvSpPr>
        <p:spPr>
          <a:xfrm>
            <a:off x="1502150" y="4625225"/>
            <a:ext cx="4536900" cy="162900"/>
          </a:xfrm>
          <a:prstGeom prst="rect">
            <a:avLst/>
          </a:prstGeom>
          <a:noFill/>
          <a:ln>
            <a:noFill/>
          </a:ln>
        </p:spPr>
        <p:txBody>
          <a:bodyPr anchorCtr="0" anchor="t" bIns="91425" lIns="91425" rIns="91425" tIns="91425">
            <a:noAutofit/>
          </a:bodyPr>
          <a:lstStyle/>
          <a:p>
            <a:pPr lvl="0">
              <a:spcBef>
                <a:spcPts val="0"/>
              </a:spcBef>
              <a:buNone/>
            </a:pPr>
            <a:r>
              <a:rPr lang="en"/>
              <a:t>*English CLSA results from balamurali et al. 2013</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Observations</a:t>
            </a:r>
          </a:p>
        </p:txBody>
      </p:sp>
      <p:sp>
        <p:nvSpPr>
          <p:cNvPr id="354" name="Shape 35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spcBef>
                <a:spcPts val="0"/>
              </a:spcBef>
            </a:pPr>
            <a:r>
              <a:rPr lang="en"/>
              <a:t>The results obtained in Cross Lingual Sarcasm Detection are lower as compared to the results obtained through In Language Sarcasm Detection.</a:t>
            </a:r>
          </a:p>
          <a:p>
            <a:pPr indent="-228600" lvl="0" marL="457200">
              <a:spcBef>
                <a:spcPts val="0"/>
              </a:spcBef>
            </a:pPr>
            <a:r>
              <a:rPr lang="en"/>
              <a:t>Results obtained using Bilingual Mapping and Machine Translation are almost equal.</a:t>
            </a:r>
          </a:p>
          <a:p>
            <a:pPr indent="-228600" lvl="0" marL="457200" rtl="0">
              <a:spcBef>
                <a:spcPts val="0"/>
              </a:spcBef>
            </a:pPr>
            <a:r>
              <a:rPr lang="en"/>
              <a:t>Results obtained in Italian are better than the results obtained in Czech.</a:t>
            </a:r>
          </a:p>
          <a:p>
            <a:pPr indent="-228600" lvl="0" marL="457200" rtl="0">
              <a:spcBef>
                <a:spcPts val="0"/>
              </a:spcBef>
            </a:pPr>
            <a:r>
              <a:rPr lang="en"/>
              <a:t>On training Classifier on source language gives better results.</a:t>
            </a:r>
          </a:p>
          <a:p>
            <a:pPr indent="-228600" lvl="0" marL="457200">
              <a:spcBef>
                <a:spcPts val="0"/>
              </a:spcBef>
            </a:pPr>
            <a:r>
              <a:rPr lang="en"/>
              <a:t>CLSD is not able to perform as good as CLSA.</a:t>
            </a:r>
          </a:p>
          <a:p>
            <a:pPr lvl="0" rtl="0">
              <a:spcBef>
                <a:spcPts val="0"/>
              </a:spcBef>
              <a:buNone/>
            </a:pPr>
            <a:r>
              <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Error Analysis</a:t>
            </a:r>
          </a:p>
        </p:txBody>
      </p:sp>
      <p:sp>
        <p:nvSpPr>
          <p:cNvPr id="360" name="Shape 36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sz="1400"/>
              <a:t>Sentence : “</a:t>
            </a:r>
            <a:r>
              <a:rPr i="1" lang="en" sz="1400"/>
              <a:t>giugn arriv commodor 64. dann poste. #sarcastic”</a:t>
            </a:r>
          </a:p>
          <a:p>
            <a:pPr lvl="0">
              <a:spcBef>
                <a:spcPts val="0"/>
              </a:spcBef>
              <a:buNone/>
            </a:pPr>
            <a:r>
              <a:rPr lang="en" sz="1400"/>
              <a:t>Translated to English using Bilingual Mapping : </a:t>
            </a:r>
            <a:r>
              <a:rPr i="1" lang="en" sz="1400"/>
              <a:t>“June arrives the Commodore 64. damned posed.”</a:t>
            </a:r>
            <a:r>
              <a:rPr lang="en" sz="1400"/>
              <a:t> Classified as Non Sarcastic.</a:t>
            </a:r>
          </a:p>
          <a:p>
            <a:pPr lvl="0" rtl="0">
              <a:spcBef>
                <a:spcPts val="0"/>
              </a:spcBef>
              <a:buNone/>
            </a:pPr>
            <a:r>
              <a:t/>
            </a:r>
            <a:endParaRPr sz="1400"/>
          </a:p>
        </p:txBody>
      </p:sp>
      <p:graphicFrame>
        <p:nvGraphicFramePr>
          <p:cNvPr id="361" name="Shape 361"/>
          <p:cNvGraphicFramePr/>
          <p:nvPr/>
        </p:nvGraphicFramePr>
        <p:xfrm>
          <a:off x="410000" y="2471250"/>
          <a:ext cx="3000000" cy="3000000"/>
        </p:xfrm>
        <a:graphic>
          <a:graphicData uri="http://schemas.openxmlformats.org/drawingml/2006/table">
            <a:tbl>
              <a:tblPr>
                <a:noFill/>
                <a:tableStyleId>{681CFB27-F8EB-41C5-91A1-5970FC9017CB}</a:tableStyleId>
              </a:tblPr>
              <a:tblGrid>
                <a:gridCol w="1632250"/>
                <a:gridCol w="1632250"/>
                <a:gridCol w="1632250"/>
              </a:tblGrid>
              <a:tr h="381000">
                <a:tc>
                  <a:txBody>
                    <a:bodyPr>
                      <a:noAutofit/>
                    </a:bodyPr>
                    <a:lstStyle/>
                    <a:p>
                      <a:pPr lvl="0">
                        <a:spcBef>
                          <a:spcPts val="0"/>
                        </a:spcBef>
                        <a:buNone/>
                      </a:pPr>
                      <a:r>
                        <a:rPr lang="en"/>
                        <a:t>Word/Occurances</a:t>
                      </a:r>
                    </a:p>
                  </a:txBody>
                  <a:tcPr marT="91425" marB="91425" marR="91425" marL="91425"/>
                </a:tc>
                <a:tc>
                  <a:txBody>
                    <a:bodyPr>
                      <a:noAutofit/>
                    </a:bodyPr>
                    <a:lstStyle/>
                    <a:p>
                      <a:pPr lvl="0">
                        <a:spcBef>
                          <a:spcPts val="0"/>
                        </a:spcBef>
                        <a:buNone/>
                      </a:pPr>
                      <a:r>
                        <a:rPr lang="en"/>
                        <a:t>Sarcastic </a:t>
                      </a:r>
                    </a:p>
                  </a:txBody>
                  <a:tcPr marT="91425" marB="91425" marR="91425" marL="91425"/>
                </a:tc>
                <a:tc>
                  <a:txBody>
                    <a:bodyPr>
                      <a:noAutofit/>
                    </a:bodyPr>
                    <a:lstStyle/>
                    <a:p>
                      <a:pPr lvl="0">
                        <a:spcBef>
                          <a:spcPts val="0"/>
                        </a:spcBef>
                        <a:buNone/>
                      </a:pPr>
                      <a:r>
                        <a:rPr lang="en"/>
                        <a:t>Non Sarcastic</a:t>
                      </a:r>
                    </a:p>
                  </a:txBody>
                  <a:tcPr marT="91425" marB="91425" marR="91425" marL="91425"/>
                </a:tc>
              </a:tr>
              <a:tr h="381000">
                <a:tc>
                  <a:txBody>
                    <a:bodyPr>
                      <a:noAutofit/>
                    </a:bodyPr>
                    <a:lstStyle/>
                    <a:p>
                      <a:pPr lvl="0">
                        <a:spcBef>
                          <a:spcPts val="0"/>
                        </a:spcBef>
                        <a:buNone/>
                      </a:pPr>
                      <a:r>
                        <a:rPr lang="en"/>
                        <a:t>arriv*</a:t>
                      </a:r>
                    </a:p>
                  </a:txBody>
                  <a:tcPr marT="91425" marB="91425" marR="91425" marL="91425"/>
                </a:tc>
                <a:tc>
                  <a:txBody>
                    <a:bodyPr>
                      <a:noAutofit/>
                    </a:bodyPr>
                    <a:lstStyle/>
                    <a:p>
                      <a:pPr lvl="0">
                        <a:spcBef>
                          <a:spcPts val="0"/>
                        </a:spcBef>
                        <a:buNone/>
                      </a:pPr>
                      <a:r>
                        <a:rPr lang="en"/>
                        <a:t>2</a:t>
                      </a:r>
                    </a:p>
                  </a:txBody>
                  <a:tcPr marT="91425" marB="91425" marR="91425" marL="91425"/>
                </a:tc>
                <a:tc>
                  <a:txBody>
                    <a:bodyPr>
                      <a:noAutofit/>
                    </a:bodyPr>
                    <a:lstStyle/>
                    <a:p>
                      <a:pPr lvl="0">
                        <a:spcBef>
                          <a:spcPts val="0"/>
                        </a:spcBef>
                        <a:buNone/>
                      </a:pPr>
                      <a:r>
                        <a:rPr lang="en"/>
                        <a:t>5</a:t>
                      </a:r>
                    </a:p>
                  </a:txBody>
                  <a:tcPr marT="91425" marB="91425" marR="91425" marL="91425"/>
                </a:tc>
              </a:tr>
              <a:tr h="381000">
                <a:tc>
                  <a:txBody>
                    <a:bodyPr>
                      <a:noAutofit/>
                    </a:bodyPr>
                    <a:lstStyle/>
                    <a:p>
                      <a:pPr lvl="0">
                        <a:spcBef>
                          <a:spcPts val="0"/>
                        </a:spcBef>
                        <a:buNone/>
                      </a:pPr>
                      <a:r>
                        <a:rPr lang="en"/>
                        <a:t>damn*</a:t>
                      </a:r>
                    </a:p>
                  </a:txBody>
                  <a:tcPr marT="91425" marB="91425" marR="91425" marL="91425"/>
                </a:tc>
                <a:tc>
                  <a:txBody>
                    <a:bodyPr>
                      <a:noAutofit/>
                    </a:bodyPr>
                    <a:lstStyle/>
                    <a:p>
                      <a:pPr lvl="0">
                        <a:spcBef>
                          <a:spcPts val="0"/>
                        </a:spcBef>
                        <a:buNone/>
                      </a:pPr>
                      <a:r>
                        <a:rPr lang="en"/>
                        <a:t>24</a:t>
                      </a:r>
                    </a:p>
                  </a:txBody>
                  <a:tcPr marT="91425" marB="91425" marR="91425" marL="91425"/>
                </a:tc>
                <a:tc>
                  <a:txBody>
                    <a:bodyPr>
                      <a:noAutofit/>
                    </a:bodyPr>
                    <a:lstStyle/>
                    <a:p>
                      <a:pPr lvl="0">
                        <a:spcBef>
                          <a:spcPts val="0"/>
                        </a:spcBef>
                        <a:buNone/>
                      </a:pPr>
                      <a:r>
                        <a:rPr lang="en"/>
                        <a:t>30</a:t>
                      </a:r>
                    </a:p>
                  </a:txBody>
                  <a:tcPr marT="91425" marB="91425" marR="91425" marL="91425"/>
                </a:tc>
              </a:tr>
              <a:tr h="381000">
                <a:tc>
                  <a:txBody>
                    <a:bodyPr>
                      <a:noAutofit/>
                    </a:bodyPr>
                    <a:lstStyle/>
                    <a:p>
                      <a:pPr lvl="0">
                        <a:spcBef>
                          <a:spcPts val="0"/>
                        </a:spcBef>
                        <a:buNone/>
                      </a:pPr>
                      <a:r>
                        <a:rPr lang="en"/>
                        <a:t>pose*</a:t>
                      </a:r>
                    </a:p>
                  </a:txBody>
                  <a:tcPr marT="91425" marB="91425" marR="91425" marL="91425"/>
                </a:tc>
                <a:tc>
                  <a:txBody>
                    <a:bodyPr>
                      <a:noAutofit/>
                    </a:bodyPr>
                    <a:lstStyle/>
                    <a:p>
                      <a:pPr lvl="0">
                        <a:spcBef>
                          <a:spcPts val="0"/>
                        </a:spcBef>
                        <a:buNone/>
                      </a:pPr>
                      <a:r>
                        <a:rPr lang="en"/>
                        <a:t>0</a:t>
                      </a:r>
                    </a:p>
                  </a:txBody>
                  <a:tcPr marT="91425" marB="91425" marR="91425" marL="91425"/>
                </a:tc>
                <a:tc>
                  <a:txBody>
                    <a:bodyPr>
                      <a:noAutofit/>
                    </a:bodyPr>
                    <a:lstStyle/>
                    <a:p>
                      <a:pPr lvl="0">
                        <a:spcBef>
                          <a:spcPts val="0"/>
                        </a:spcBef>
                        <a:buNone/>
                      </a:pPr>
                      <a:r>
                        <a:rPr lang="en"/>
                        <a:t>3</a:t>
                      </a:r>
                    </a:p>
                  </a:txBody>
                  <a:tcPr marT="91425" marB="91425" marR="91425" marL="91425"/>
                </a:tc>
              </a:tr>
              <a:tr h="100000">
                <a:tc>
                  <a:txBody>
                    <a:bodyPr>
                      <a:noAutofit/>
                    </a:bodyPr>
                    <a:lstStyle/>
                    <a:p>
                      <a:pPr lvl="0" rtl="0">
                        <a:spcBef>
                          <a:spcPts val="0"/>
                        </a:spcBef>
                        <a:buNone/>
                      </a:pPr>
                      <a:r>
                        <a:rPr lang="en"/>
                        <a:t>Commodor*</a:t>
                      </a:r>
                    </a:p>
                  </a:txBody>
                  <a:tcPr marT="91425" marB="91425" marR="91425" marL="91425"/>
                </a:tc>
                <a:tc>
                  <a:txBody>
                    <a:bodyPr>
                      <a:noAutofit/>
                    </a:bodyPr>
                    <a:lstStyle/>
                    <a:p>
                      <a:pPr lvl="0" rtl="0">
                        <a:spcBef>
                          <a:spcPts val="0"/>
                        </a:spcBef>
                        <a:buNone/>
                      </a:pPr>
                      <a:r>
                        <a:rPr lang="en"/>
                        <a:t>0</a:t>
                      </a:r>
                    </a:p>
                  </a:txBody>
                  <a:tcPr marT="91425" marB="91425" marR="91425" marL="91425"/>
                </a:tc>
                <a:tc>
                  <a:txBody>
                    <a:bodyPr>
                      <a:noAutofit/>
                    </a:bodyPr>
                    <a:lstStyle/>
                    <a:p>
                      <a:pPr lvl="0" rtl="0">
                        <a:spcBef>
                          <a:spcPts val="0"/>
                        </a:spcBef>
                        <a:buNone/>
                      </a:pPr>
                      <a:r>
                        <a:rPr lang="en"/>
                        <a:t>0</a:t>
                      </a:r>
                    </a:p>
                  </a:txBody>
                  <a:tcPr marT="91425" marB="91425" marR="91425" marL="91425"/>
                </a:tc>
              </a:tr>
            </a:tbl>
          </a:graphicData>
        </a:graphic>
      </p:graphicFrame>
      <p:sp>
        <p:nvSpPr>
          <p:cNvPr id="362" name="Shape 362"/>
          <p:cNvSpPr txBox="1"/>
          <p:nvPr/>
        </p:nvSpPr>
        <p:spPr>
          <a:xfrm>
            <a:off x="5905125" y="2420475"/>
            <a:ext cx="2879400" cy="1189500"/>
          </a:xfrm>
          <a:prstGeom prst="rect">
            <a:avLst/>
          </a:prstGeom>
          <a:noFill/>
          <a:ln>
            <a:noFill/>
          </a:ln>
        </p:spPr>
        <p:txBody>
          <a:bodyPr anchorCtr="0" anchor="t" bIns="91425" lIns="91425" rIns="91425" tIns="91425">
            <a:noAutofit/>
          </a:bodyPr>
          <a:lstStyle/>
          <a:p>
            <a:pPr lvl="0">
              <a:spcBef>
                <a:spcPts val="0"/>
              </a:spcBef>
              <a:buNone/>
            </a:pPr>
            <a:r>
              <a:rPr lang="en"/>
              <a:t>Occurances of words more in Non Sarcastic Sentences than sarcastic sentence.</a:t>
            </a:r>
            <a:br>
              <a:rPr lang="en"/>
            </a:br>
            <a:r>
              <a:rPr lang="en"/>
              <a:t>Hence, classifier classified it as non sarcastic</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Error Analysis</a:t>
            </a:r>
          </a:p>
        </p:txBody>
      </p:sp>
      <p:sp>
        <p:nvSpPr>
          <p:cNvPr id="368" name="Shape 36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sz="1400"/>
              <a:t>Sentence : “</a:t>
            </a:r>
            <a:r>
              <a:rPr i="1" lang="en" sz="1400"/>
              <a:t>#Sport - Mondiali, la disfatta mai vista del Brasile. #non_sarcastic”</a:t>
            </a:r>
          </a:p>
          <a:p>
            <a:pPr lvl="0" rtl="0">
              <a:spcBef>
                <a:spcPts val="0"/>
              </a:spcBef>
              <a:buNone/>
            </a:pPr>
            <a:r>
              <a:rPr lang="en" sz="1400"/>
              <a:t>Translated to English using Bilingual Mapping : </a:t>
            </a:r>
            <a:r>
              <a:rPr i="1" lang="en" sz="1400"/>
              <a:t>“#Sport - World Cup defeat ever in Brazil.”</a:t>
            </a:r>
            <a:r>
              <a:rPr lang="en" sz="1400"/>
              <a:t> Classified as Non Sarcastic.</a:t>
            </a:r>
          </a:p>
          <a:p>
            <a:pPr lvl="0" rtl="0">
              <a:spcBef>
                <a:spcPts val="0"/>
              </a:spcBef>
              <a:buNone/>
            </a:pPr>
            <a:r>
              <a:t/>
            </a:r>
            <a:endParaRPr sz="1400"/>
          </a:p>
        </p:txBody>
      </p:sp>
      <p:graphicFrame>
        <p:nvGraphicFramePr>
          <p:cNvPr id="369" name="Shape 369"/>
          <p:cNvGraphicFramePr/>
          <p:nvPr/>
        </p:nvGraphicFramePr>
        <p:xfrm>
          <a:off x="410000" y="2471250"/>
          <a:ext cx="3000000" cy="3000000"/>
        </p:xfrm>
        <a:graphic>
          <a:graphicData uri="http://schemas.openxmlformats.org/drawingml/2006/table">
            <a:tbl>
              <a:tblPr>
                <a:noFill/>
                <a:tableStyleId>{681CFB27-F8EB-41C5-91A1-5970FC9017CB}</a:tableStyleId>
              </a:tblPr>
              <a:tblGrid>
                <a:gridCol w="1632250"/>
                <a:gridCol w="1632250"/>
                <a:gridCol w="1632250"/>
              </a:tblGrid>
              <a:tr h="381000">
                <a:tc>
                  <a:txBody>
                    <a:bodyPr>
                      <a:noAutofit/>
                    </a:bodyPr>
                    <a:lstStyle/>
                    <a:p>
                      <a:pPr lvl="0" rtl="0">
                        <a:spcBef>
                          <a:spcPts val="0"/>
                        </a:spcBef>
                        <a:buNone/>
                      </a:pPr>
                      <a:r>
                        <a:rPr lang="en"/>
                        <a:t>Word/Occurances</a:t>
                      </a:r>
                    </a:p>
                  </a:txBody>
                  <a:tcPr marT="91425" marB="91425" marR="91425" marL="91425"/>
                </a:tc>
                <a:tc>
                  <a:txBody>
                    <a:bodyPr>
                      <a:noAutofit/>
                    </a:bodyPr>
                    <a:lstStyle/>
                    <a:p>
                      <a:pPr lvl="0" rtl="0">
                        <a:spcBef>
                          <a:spcPts val="0"/>
                        </a:spcBef>
                        <a:buNone/>
                      </a:pPr>
                      <a:r>
                        <a:rPr lang="en"/>
                        <a:t>Sarcastic </a:t>
                      </a:r>
                    </a:p>
                  </a:txBody>
                  <a:tcPr marT="91425" marB="91425" marR="91425" marL="91425"/>
                </a:tc>
                <a:tc>
                  <a:txBody>
                    <a:bodyPr>
                      <a:noAutofit/>
                    </a:bodyPr>
                    <a:lstStyle/>
                    <a:p>
                      <a:pPr lvl="0" rtl="0">
                        <a:spcBef>
                          <a:spcPts val="0"/>
                        </a:spcBef>
                        <a:buNone/>
                      </a:pPr>
                      <a:r>
                        <a:rPr lang="en"/>
                        <a:t>Non Sarcastic</a:t>
                      </a:r>
                    </a:p>
                  </a:txBody>
                  <a:tcPr marT="91425" marB="91425" marR="91425" marL="91425"/>
                </a:tc>
              </a:tr>
              <a:tr h="381000">
                <a:tc>
                  <a:txBody>
                    <a:bodyPr>
                      <a:noAutofit/>
                    </a:bodyPr>
                    <a:lstStyle/>
                    <a:p>
                      <a:pPr lvl="0" rtl="0">
                        <a:spcBef>
                          <a:spcPts val="0"/>
                        </a:spcBef>
                        <a:buNone/>
                      </a:pPr>
                      <a:r>
                        <a:rPr lang="en"/>
                        <a:t>world*</a:t>
                      </a:r>
                    </a:p>
                  </a:txBody>
                  <a:tcPr marT="91425" marB="91425" marR="91425" marL="91425"/>
                </a:tc>
                <a:tc>
                  <a:txBody>
                    <a:bodyPr>
                      <a:noAutofit/>
                    </a:bodyPr>
                    <a:lstStyle/>
                    <a:p>
                      <a:pPr lvl="0" rtl="0">
                        <a:spcBef>
                          <a:spcPts val="0"/>
                        </a:spcBef>
                        <a:buNone/>
                      </a:pPr>
                      <a:r>
                        <a:rPr lang="en"/>
                        <a:t>62</a:t>
                      </a:r>
                    </a:p>
                  </a:txBody>
                  <a:tcPr marT="91425" marB="91425" marR="91425" marL="91425"/>
                </a:tc>
                <a:tc>
                  <a:txBody>
                    <a:bodyPr>
                      <a:noAutofit/>
                    </a:bodyPr>
                    <a:lstStyle/>
                    <a:p>
                      <a:pPr lvl="0" rtl="0">
                        <a:spcBef>
                          <a:spcPts val="0"/>
                        </a:spcBef>
                        <a:buNone/>
                      </a:pPr>
                      <a:r>
                        <a:rPr lang="en"/>
                        <a:t>40</a:t>
                      </a:r>
                    </a:p>
                  </a:txBody>
                  <a:tcPr marT="91425" marB="91425" marR="91425" marL="91425"/>
                </a:tc>
              </a:tr>
              <a:tr h="381000">
                <a:tc>
                  <a:txBody>
                    <a:bodyPr>
                      <a:noAutofit/>
                    </a:bodyPr>
                    <a:lstStyle/>
                    <a:p>
                      <a:pPr lvl="0" rtl="0">
                        <a:spcBef>
                          <a:spcPts val="0"/>
                        </a:spcBef>
                        <a:buNone/>
                      </a:pPr>
                      <a:r>
                        <a:rPr lang="en"/>
                        <a:t>cup*</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3</a:t>
                      </a:r>
                    </a:p>
                  </a:txBody>
                  <a:tcPr marT="91425" marB="91425" marR="91425" marL="91425"/>
                </a:tc>
              </a:tr>
              <a:tr h="381000">
                <a:tc>
                  <a:txBody>
                    <a:bodyPr>
                      <a:noAutofit/>
                    </a:bodyPr>
                    <a:lstStyle/>
                    <a:p>
                      <a:pPr lvl="0" rtl="0">
                        <a:spcBef>
                          <a:spcPts val="0"/>
                        </a:spcBef>
                        <a:buNone/>
                      </a:pPr>
                      <a:r>
                        <a:rPr lang="en"/>
                        <a:t>defeat</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rtl="0">
                        <a:spcBef>
                          <a:spcPts val="0"/>
                        </a:spcBef>
                        <a:buNone/>
                      </a:pPr>
                      <a:r>
                        <a:rPr lang="en"/>
                        <a:t>0</a:t>
                      </a:r>
                    </a:p>
                  </a:txBody>
                  <a:tcPr marT="91425" marB="91425" marR="91425" marL="91425"/>
                </a:tc>
              </a:tr>
              <a:tr h="100000">
                <a:tc>
                  <a:txBody>
                    <a:bodyPr>
                      <a:noAutofit/>
                    </a:bodyPr>
                    <a:lstStyle/>
                    <a:p>
                      <a:pPr lvl="0" rtl="0">
                        <a:spcBef>
                          <a:spcPts val="0"/>
                        </a:spcBef>
                        <a:buNone/>
                      </a:pPr>
                      <a:r>
                        <a:rPr lang="en"/>
                        <a:t>ever*</a:t>
                      </a:r>
                    </a:p>
                  </a:txBody>
                  <a:tcPr marT="91425" marB="91425" marR="91425" marL="91425"/>
                </a:tc>
                <a:tc>
                  <a:txBody>
                    <a:bodyPr>
                      <a:noAutofit/>
                    </a:bodyPr>
                    <a:lstStyle/>
                    <a:p>
                      <a:pPr lvl="0" rtl="0">
                        <a:spcBef>
                          <a:spcPts val="0"/>
                        </a:spcBef>
                        <a:buNone/>
                      </a:pPr>
                      <a:r>
                        <a:rPr lang="en"/>
                        <a:t>53</a:t>
                      </a:r>
                    </a:p>
                  </a:txBody>
                  <a:tcPr marT="91425" marB="91425" marR="91425" marL="91425"/>
                </a:tc>
                <a:tc>
                  <a:txBody>
                    <a:bodyPr>
                      <a:noAutofit/>
                    </a:bodyPr>
                    <a:lstStyle/>
                    <a:p>
                      <a:pPr lvl="0" rtl="0">
                        <a:spcBef>
                          <a:spcPts val="0"/>
                        </a:spcBef>
                        <a:buNone/>
                      </a:pPr>
                      <a:r>
                        <a:rPr lang="en"/>
                        <a:t>34</a:t>
                      </a:r>
                    </a:p>
                  </a:txBody>
                  <a:tcPr marT="91425" marB="91425" marR="91425" marL="91425"/>
                </a:tc>
              </a:tr>
            </a:tbl>
          </a:graphicData>
        </a:graphic>
      </p:graphicFrame>
      <p:sp>
        <p:nvSpPr>
          <p:cNvPr id="370" name="Shape 370"/>
          <p:cNvSpPr txBox="1"/>
          <p:nvPr/>
        </p:nvSpPr>
        <p:spPr>
          <a:xfrm>
            <a:off x="5905125" y="2420475"/>
            <a:ext cx="2879400" cy="1189500"/>
          </a:xfrm>
          <a:prstGeom prst="rect">
            <a:avLst/>
          </a:prstGeom>
          <a:noFill/>
          <a:ln>
            <a:noFill/>
          </a:ln>
        </p:spPr>
        <p:txBody>
          <a:bodyPr anchorCtr="0" anchor="t" bIns="91425" lIns="91425" rIns="91425" tIns="91425">
            <a:noAutofit/>
          </a:bodyPr>
          <a:lstStyle/>
          <a:p>
            <a:pPr lvl="0" rtl="0">
              <a:spcBef>
                <a:spcPts val="0"/>
              </a:spcBef>
              <a:buNone/>
            </a:pPr>
            <a:r>
              <a:rPr lang="en"/>
              <a:t>Occurances of words more in Sarcastic Sentences than non sarcastic sentence.</a:t>
            </a:r>
            <a:br>
              <a:rPr lang="en"/>
            </a:br>
            <a:r>
              <a:rPr lang="en"/>
              <a:t>Hence, classifier classified it as sarcastic</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Conclusion</a:t>
            </a:r>
          </a:p>
        </p:txBody>
      </p:sp>
      <p:sp>
        <p:nvSpPr>
          <p:cNvPr id="376" name="Shape 376"/>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CLSD follow CLSA in terms of comparison with In Language experiments.</a:t>
            </a:r>
          </a:p>
          <a:p>
            <a:pPr indent="-228600" lvl="0" marL="457200" rtl="0">
              <a:spcBef>
                <a:spcPts val="0"/>
              </a:spcBef>
            </a:pPr>
            <a:r>
              <a:rPr lang="en"/>
              <a:t>Close language give better results in CLSD as compared to languages which are not close.</a:t>
            </a:r>
          </a:p>
          <a:p>
            <a:pPr indent="-228600" lvl="0" marL="457200" rtl="0">
              <a:spcBef>
                <a:spcPts val="0"/>
              </a:spcBef>
            </a:pPr>
            <a:r>
              <a:rPr lang="en"/>
              <a:t>Training on Natural language is better as compared to training of translated language.</a:t>
            </a:r>
          </a:p>
          <a:p>
            <a:pPr indent="-228600" lvl="0" marL="457200" rtl="0">
              <a:spcBef>
                <a:spcPts val="0"/>
              </a:spcBef>
            </a:pPr>
            <a:r>
              <a:rPr lang="en"/>
              <a:t>Techniques used for Cross Language Sentiment Analysis is not adequate for Cross Lingual Sarcasm Detection.</a:t>
            </a:r>
          </a:p>
          <a:p>
            <a:pPr lvl="0" rtl="0">
              <a:spcBef>
                <a:spcPts val="0"/>
              </a:spcBef>
              <a:buNone/>
            </a:pPr>
            <a:r>
              <a:t/>
            </a:r>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Future Work</a:t>
            </a:r>
          </a:p>
        </p:txBody>
      </p:sp>
      <p:sp>
        <p:nvSpPr>
          <p:cNvPr id="382" name="Shape 38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 The field of Cross Lingual Sarcasm Detection is untouched, there is definitely a lot of scope for improvement in this approach.</a:t>
            </a:r>
          </a:p>
          <a:p>
            <a:pPr lvl="0">
              <a:spcBef>
                <a:spcPts val="0"/>
              </a:spcBef>
              <a:buNone/>
            </a:pPr>
            <a:r>
              <a:rPr lang="en"/>
              <a:t>Applying best methods of both worlds, Cross Lingual Sentiment Analysis and Sarcasm Detection to get better results.</a:t>
            </a:r>
          </a:p>
          <a:p>
            <a:pPr lvl="0" rtl="0">
              <a:spcBef>
                <a:spcPts val="0"/>
              </a:spcBef>
              <a:buNone/>
            </a:pPr>
            <a:r>
              <a:rPr lang="en"/>
              <a:t>Extending the experiments over more languages, can give a better insight about closeness of languages.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References</a:t>
            </a:r>
          </a:p>
        </p:txBody>
      </p:sp>
      <p:sp>
        <p:nvSpPr>
          <p:cNvPr id="388" name="Shape 38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AutoNum type="arabicPeriod"/>
            </a:pPr>
            <a:r>
              <a:rPr lang="en"/>
              <a:t>Lexanalytics.com</a:t>
            </a:r>
          </a:p>
          <a:p>
            <a:pPr indent="-228600" lvl="0" marL="457200" rtl="0">
              <a:spcBef>
                <a:spcPts val="0"/>
              </a:spcBef>
              <a:buAutoNum type="arabicPeriod"/>
            </a:pPr>
            <a:r>
              <a:rPr lang="en"/>
              <a:t>Wikipedia.org</a:t>
            </a:r>
          </a:p>
          <a:p>
            <a:pPr indent="-228600" lvl="0" marL="457200" rtl="0">
              <a:spcBef>
                <a:spcPts val="0"/>
              </a:spcBef>
              <a:buAutoNum type="arabicPeriod"/>
            </a:pPr>
            <a:r>
              <a:rPr lang="en"/>
              <a:t>Clipart.co</a:t>
            </a:r>
          </a:p>
          <a:p>
            <a:pPr indent="-228600" lvl="0" marL="457200" rtl="0">
              <a:spcBef>
                <a:spcPts val="0"/>
              </a:spcBef>
              <a:buAutoNum type="arabicPeriod"/>
            </a:pPr>
            <a:r>
              <a:rPr lang="en"/>
              <a:t>Aditya Joshi, </a:t>
            </a:r>
            <a:r>
              <a:rPr lang="en">
                <a:hlinkClick r:id="rId3"/>
              </a:rPr>
              <a:t>Sentiment Analysis: The World Within</a:t>
            </a:r>
            <a:r>
              <a:rPr lang="en"/>
              <a:t>, Lecture in IIIT Hyderabad (</a:t>
            </a:r>
            <a:r>
              <a:rPr lang="en" u="sng">
                <a:solidFill>
                  <a:schemeClr val="hlink"/>
                </a:solidFill>
                <a:hlinkClick r:id="rId4"/>
              </a:rPr>
              <a:t>https://www.cse.iitb.ac.in/~adityaj</a:t>
            </a:r>
            <a:r>
              <a:rPr lang="en"/>
              <a:t>)</a:t>
            </a:r>
          </a:p>
          <a:p>
            <a:pPr indent="-228600" lvl="0" marL="457200" rtl="0">
              <a:spcBef>
                <a:spcPts val="0"/>
              </a:spcBef>
              <a:buAutoNum type="arabicPeriod"/>
            </a:pPr>
            <a:r>
              <a:rPr lang="en"/>
              <a:t>Oren Tsur et al, 2010. ICWSM - A great catchy name: Semisupervised recognition of sarcastic sentences in online product reviews. AAAI Conference.</a:t>
            </a:r>
          </a:p>
          <a:p>
            <a:pPr indent="-228600" lvl="0" marL="457200" rtl="0">
              <a:lnSpc>
                <a:spcPct val="100000"/>
              </a:lnSpc>
              <a:spcBef>
                <a:spcPts val="0"/>
              </a:spcBef>
              <a:spcAft>
                <a:spcPts val="0"/>
              </a:spcAft>
              <a:buAutoNum type="arabicPeriod"/>
            </a:pPr>
            <a:r>
              <a:rPr lang="en"/>
              <a:t>B. Pang and L. Lee, “Opinion mining and sentiment analysis,” Foundations and Trends in Information Retrieval, 2(1-2),2008, pp. 1–135.</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References</a:t>
            </a:r>
          </a:p>
        </p:txBody>
      </p:sp>
      <p:sp>
        <p:nvSpPr>
          <p:cNvPr id="394" name="Shape 39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0" lvl="0" marL="0" rtl="0">
              <a:spcBef>
                <a:spcPts val="0"/>
              </a:spcBef>
              <a:spcAft>
                <a:spcPts val="0"/>
              </a:spcAft>
              <a:buNone/>
            </a:pPr>
            <a:r>
              <a:rPr lang="en">
                <a:latin typeface="Arial"/>
                <a:ea typeface="Arial"/>
                <a:cs typeface="Arial"/>
                <a:sym typeface="Arial"/>
              </a:rPr>
              <a:t>7. Aditya Joshi, Vinita Sharma and Pushpak Bhattacharyya,</a:t>
            </a:r>
            <a:r>
              <a:rPr lang="en">
                <a:latin typeface="Arial"/>
                <a:ea typeface="Arial"/>
                <a:cs typeface="Arial"/>
                <a:sym typeface="Arial"/>
                <a:hlinkClick r:id="rId3"/>
              </a:rPr>
              <a:t> </a:t>
            </a:r>
            <a:r>
              <a:rPr i="1" lang="en" u="sng">
                <a:latin typeface="Arial"/>
                <a:ea typeface="Arial"/>
                <a:cs typeface="Arial"/>
                <a:sym typeface="Arial"/>
                <a:hlinkClick r:id="rId4"/>
              </a:rPr>
              <a:t>Harnessing Context Incongruity for Sarcasm Detection</a:t>
            </a:r>
            <a:r>
              <a:rPr lang="en">
                <a:latin typeface="Arial"/>
                <a:ea typeface="Arial"/>
                <a:cs typeface="Arial"/>
                <a:sym typeface="Arial"/>
              </a:rPr>
              <a:t>, </a:t>
            </a:r>
            <a:r>
              <a:rPr b="1" lang="en">
                <a:latin typeface="Arial"/>
                <a:ea typeface="Arial"/>
                <a:cs typeface="Arial"/>
                <a:sym typeface="Arial"/>
              </a:rPr>
              <a:t>ACL 2015</a:t>
            </a:r>
            <a:r>
              <a:rPr lang="en">
                <a:latin typeface="Arial"/>
                <a:ea typeface="Arial"/>
                <a:cs typeface="Arial"/>
                <a:sym typeface="Arial"/>
              </a:rPr>
              <a:t>, Beijing, China, July 26-31, 2015.</a:t>
            </a:r>
          </a:p>
          <a:p>
            <a:pPr indent="0" lvl="0" marL="0" rtl="0">
              <a:spcBef>
                <a:spcPts val="0"/>
              </a:spcBef>
              <a:spcAft>
                <a:spcPts val="0"/>
              </a:spcAft>
              <a:buNone/>
            </a:pPr>
            <a:r>
              <a:rPr lang="en">
                <a:latin typeface="Arial"/>
                <a:ea typeface="Arial"/>
                <a:cs typeface="Arial"/>
                <a:sym typeface="Arial"/>
              </a:rPr>
              <a:t>8. Aditya Joshi, 2013. Cross-lingual Sentiment Analysis, Seminar Report, IIT Bombay.</a:t>
            </a:r>
          </a:p>
          <a:p>
            <a:pPr indent="0" lvl="0" marL="0" rtl="0">
              <a:spcBef>
                <a:spcPts val="0"/>
              </a:spcBef>
              <a:spcAft>
                <a:spcPts val="0"/>
              </a:spcAft>
              <a:buNone/>
            </a:pPr>
            <a:r>
              <a:rPr lang="en">
                <a:latin typeface="Arial"/>
                <a:ea typeface="Arial"/>
                <a:cs typeface="Arial"/>
                <a:sym typeface="Arial"/>
              </a:rPr>
              <a:t>9. Ellen Riloff, Ashequl Qadir, Prafulla Surve, Lalindra De Silva, Nathan Gilbert, and Ruihong Huang. 2013. Sarcasm as contrast between a positive sentiment and negative situation. In Proceedings of the 2013 Conference on Empirical Methods in Natural Language Processing, pages 704–714. Association for Computational Linguistics.</a:t>
            </a:r>
          </a:p>
          <a:p>
            <a:pPr indent="0" lvl="0" marL="0" rtl="0">
              <a:spcBef>
                <a:spcPts val="0"/>
              </a:spcBef>
              <a:spcAft>
                <a:spcPts val="0"/>
              </a:spcAft>
              <a:buNone/>
            </a:pPr>
            <a:r>
              <a:rPr lang="en">
                <a:latin typeface="Arial"/>
                <a:ea typeface="Arial"/>
                <a:cs typeface="Arial"/>
                <a:sym typeface="Arial"/>
              </a:rPr>
              <a:t>10. Bing Liu. Sentiment analysis and opinion mining. Synthesis Lectures on Human Language Technologies, 5(1):1–167, 2012</a:t>
            </a:r>
          </a:p>
          <a:p>
            <a:pPr indent="0" lvl="0" marL="0" rtl="0">
              <a:spcBef>
                <a:spcPts val="0"/>
              </a:spcBef>
              <a:spcAft>
                <a:spcPts val="0"/>
              </a:spcAft>
              <a:buNone/>
            </a:pPr>
            <a:r>
              <a:t/>
            </a:r>
            <a:endParaRPr>
              <a:latin typeface="Arial"/>
              <a:ea typeface="Arial"/>
              <a:cs typeface="Arial"/>
              <a:sym typeface="Arial"/>
            </a:endParaRPr>
          </a:p>
          <a:p>
            <a:pPr lvl="0" rtl="0">
              <a:spcBef>
                <a:spcPts val="0"/>
              </a:spcBef>
              <a:buNone/>
            </a:pPr>
            <a:r>
              <a:t/>
            </a:r>
            <a:endParaRPr>
              <a:solidFill>
                <a:srgbClr val="000000"/>
              </a:solidFill>
            </a:endParaRPr>
          </a:p>
          <a:p>
            <a:pPr lvl="0" rtl="0">
              <a:lnSpc>
                <a:spcPct val="100000"/>
              </a:lnSpc>
              <a:spcBef>
                <a:spcPts val="0"/>
              </a:spcBef>
              <a:spcAft>
                <a:spcPts val="0"/>
              </a:spcAft>
              <a:buNone/>
            </a:pPr>
            <a:r>
              <a:t/>
            </a:r>
            <a:endParaRPr>
              <a:solidFill>
                <a:srgbClr val="000000"/>
              </a:solidFill>
            </a:endParaRPr>
          </a:p>
          <a:p>
            <a:pPr lvl="0" rtl="0">
              <a:spcBef>
                <a:spcPts val="0"/>
              </a:spcBef>
              <a:buNone/>
            </a:pPr>
            <a:r>
              <a:t/>
            </a:r>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References</a:t>
            </a:r>
          </a:p>
        </p:txBody>
      </p:sp>
      <p:sp>
        <p:nvSpPr>
          <p:cNvPr id="400" name="Shape 40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0" lvl="0" marL="0" rtl="0">
              <a:spcBef>
                <a:spcPts val="0"/>
              </a:spcBef>
              <a:spcAft>
                <a:spcPts val="0"/>
              </a:spcAft>
              <a:buNone/>
            </a:pPr>
            <a:r>
              <a:rPr lang="en">
                <a:latin typeface="Arial"/>
                <a:ea typeface="Arial"/>
                <a:cs typeface="Arial"/>
                <a:sym typeface="Arial"/>
              </a:rPr>
              <a:t>11. AR Balamurali, Mitesh M. Khapra, and Pushpak Bhattacharyya. Lost in translation: Viability of machine translation for cross language sentiment analysis.</a:t>
            </a:r>
          </a:p>
          <a:p>
            <a:pPr indent="0" lvl="0" marL="0" rtl="0">
              <a:spcBef>
                <a:spcPts val="0"/>
              </a:spcBef>
              <a:spcAft>
                <a:spcPts val="0"/>
              </a:spcAft>
              <a:buNone/>
            </a:pPr>
            <a:r>
              <a:rPr lang="en">
                <a:latin typeface="Arial"/>
                <a:ea typeface="Arial"/>
                <a:cs typeface="Arial"/>
                <a:sym typeface="Arial"/>
              </a:rPr>
              <a:t>In Alexander F. Gelbukh, editor, CICLing (2), volume 7817 of Lecture Notes in Computer Science,pages 38–49. Springer, 2013. 	ISBN 978-3-642-37255-1. URL http://dx.doi.org/10.1007/978-3-642-37256-8.</a:t>
            </a:r>
          </a:p>
          <a:p>
            <a:pPr indent="0" lvl="0" marL="0" rtl="0">
              <a:spcBef>
                <a:spcPts val="0"/>
              </a:spcBef>
              <a:spcAft>
                <a:spcPts val="0"/>
              </a:spcAft>
              <a:buNone/>
            </a:pPr>
            <a:r>
              <a:t/>
            </a:r>
            <a:endParaRPr>
              <a:latin typeface="Arial"/>
              <a:ea typeface="Arial"/>
              <a:cs typeface="Arial"/>
              <a:sym typeface="Arial"/>
            </a:endParaRPr>
          </a:p>
          <a:p>
            <a:pPr lvl="0" rtl="0">
              <a:spcBef>
                <a:spcPts val="0"/>
              </a:spcBef>
              <a:buNone/>
            </a:pPr>
            <a:r>
              <a:t/>
            </a:r>
            <a:endParaRPr>
              <a:solidFill>
                <a:srgbClr val="000000"/>
              </a:solidFill>
            </a:endParaRPr>
          </a:p>
          <a:p>
            <a:pPr lvl="0" rtl="0">
              <a:lnSpc>
                <a:spcPct val="100000"/>
              </a:lnSpc>
              <a:spcBef>
                <a:spcPts val="0"/>
              </a:spcBef>
              <a:spcAft>
                <a:spcPts val="0"/>
              </a:spcAft>
              <a:buNone/>
            </a:pPr>
            <a:r>
              <a:t/>
            </a:r>
            <a:endParaRPr>
              <a:solidFill>
                <a:srgbClr val="000000"/>
              </a:solidFill>
            </a:endParaRPr>
          </a:p>
          <a:p>
            <a:pPr lvl="0" rt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164" name="Shape 164"/>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Cross-lingual sentiment analysis has been reported to be worthwhile for resource-scarce languages.</a:t>
            </a:r>
          </a:p>
          <a:p>
            <a:pPr lvl="0">
              <a:spcBef>
                <a:spcPts val="0"/>
              </a:spcBef>
              <a:buNone/>
            </a:pPr>
            <a:r>
              <a:rPr lang="en"/>
              <a:t>The goal of this project is to validate if this holds in case of a related task: sarcasm detection.</a:t>
            </a:r>
          </a:p>
          <a:p>
            <a:pPr lvl="0">
              <a:spcBef>
                <a:spcPts val="0"/>
              </a:spcBef>
              <a:buNone/>
            </a:pPr>
            <a:r>
              <a:rPr lang="en"/>
              <a:t>Sarcasm detection is defined as prediction of a text as sarcastic or not.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Sentiment Analysis</a:t>
            </a:r>
          </a:p>
        </p:txBody>
      </p:sp>
      <p:sp>
        <p:nvSpPr>
          <p:cNvPr id="170" name="Shape 17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t>Sentiment Analysis is the process of determining whether a piece of text is positive, negative or neutral.[1]</a:t>
            </a:r>
          </a:p>
          <a:p>
            <a:pPr lvl="0" rtl="0">
              <a:spcBef>
                <a:spcPts val="0"/>
              </a:spcBef>
              <a:buNone/>
            </a:pPr>
            <a:r>
              <a:rPr lang="en"/>
              <a:t>Sentiment analysis refers to the use of natural language processing, text analysis, computational linguistics to identify and extract subjective information in source material.[2]</a:t>
            </a:r>
          </a:p>
          <a:p>
            <a:pPr lvl="0">
              <a:spcBef>
                <a:spcPts val="0"/>
              </a:spcBef>
              <a:buNone/>
            </a:pPr>
            <a:r>
              <a:t/>
            </a:r>
            <a:endParaRPr/>
          </a:p>
        </p:txBody>
      </p:sp>
      <p:pic>
        <p:nvPicPr>
          <p:cNvPr id="171" name="Shape 171"/>
          <p:cNvPicPr preferRelativeResize="0"/>
          <p:nvPr/>
        </p:nvPicPr>
        <p:blipFill>
          <a:blip r:embed="rId3">
            <a:alphaModFix/>
          </a:blip>
          <a:stretch>
            <a:fillRect/>
          </a:stretch>
        </p:blipFill>
        <p:spPr>
          <a:xfrm>
            <a:off x="6838875" y="3305575"/>
            <a:ext cx="2076524" cy="160932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idx="1" type="body"/>
          </p:nvPr>
        </p:nvSpPr>
        <p:spPr>
          <a:xfrm>
            <a:off x="353475" y="255950"/>
            <a:ext cx="8402699" cy="4312800"/>
          </a:xfrm>
          <a:prstGeom prst="rect">
            <a:avLst/>
          </a:prstGeom>
        </p:spPr>
        <p:txBody>
          <a:bodyPr anchorCtr="0" anchor="t" bIns="91425" lIns="91425" rIns="91425" tIns="91425">
            <a:noAutofit/>
          </a:bodyPr>
          <a:lstStyle/>
          <a:p>
            <a:pPr lvl="0" rtl="0" algn="ctr">
              <a:spcBef>
                <a:spcPts val="0"/>
              </a:spcBef>
              <a:buNone/>
            </a:pPr>
            <a:r>
              <a:rPr lang="en" sz="2400"/>
              <a:t>Tagging text depending on the opinion expressed.</a:t>
            </a:r>
          </a:p>
          <a:p>
            <a:pPr lvl="0" rtl="0" algn="ctr">
              <a:spcBef>
                <a:spcPts val="0"/>
              </a:spcBef>
              <a:buNone/>
            </a:pPr>
            <a:r>
              <a:t/>
            </a:r>
            <a:endParaRPr sz="2400"/>
          </a:p>
          <a:p>
            <a:pPr lvl="0" rtl="0" algn="ctr">
              <a:spcBef>
                <a:spcPts val="0"/>
              </a:spcBef>
              <a:buNone/>
            </a:pPr>
            <a:r>
              <a:t/>
            </a:r>
            <a:endParaRPr sz="2400"/>
          </a:p>
        </p:txBody>
      </p:sp>
      <p:pic>
        <p:nvPicPr>
          <p:cNvPr id="177" name="Shape 177"/>
          <p:cNvPicPr preferRelativeResize="0"/>
          <p:nvPr/>
        </p:nvPicPr>
        <p:blipFill rotWithShape="1">
          <a:blip r:embed="rId3">
            <a:alphaModFix/>
          </a:blip>
          <a:srcRect b="16424" l="1260" r="64953" t="13626"/>
          <a:stretch/>
        </p:blipFill>
        <p:spPr>
          <a:xfrm>
            <a:off x="971599" y="1194450"/>
            <a:ext cx="1368574" cy="1316275"/>
          </a:xfrm>
          <a:prstGeom prst="rect">
            <a:avLst/>
          </a:prstGeom>
          <a:noFill/>
          <a:ln>
            <a:noFill/>
          </a:ln>
        </p:spPr>
      </p:pic>
      <p:pic>
        <p:nvPicPr>
          <p:cNvPr id="178" name="Shape 178"/>
          <p:cNvPicPr preferRelativeResize="0"/>
          <p:nvPr/>
        </p:nvPicPr>
        <p:blipFill rotWithShape="1">
          <a:blip r:embed="rId3">
            <a:alphaModFix/>
          </a:blip>
          <a:srcRect b="11758" l="33815" r="33998" t="18291"/>
          <a:stretch/>
        </p:blipFill>
        <p:spPr>
          <a:xfrm>
            <a:off x="3559000" y="1194450"/>
            <a:ext cx="1368574" cy="1381689"/>
          </a:xfrm>
          <a:prstGeom prst="rect">
            <a:avLst/>
          </a:prstGeom>
          <a:noFill/>
          <a:ln>
            <a:noFill/>
          </a:ln>
        </p:spPr>
      </p:pic>
      <p:pic>
        <p:nvPicPr>
          <p:cNvPr id="179" name="Shape 179"/>
          <p:cNvPicPr preferRelativeResize="0"/>
          <p:nvPr/>
        </p:nvPicPr>
        <p:blipFill rotWithShape="1">
          <a:blip r:embed="rId3">
            <a:alphaModFix/>
          </a:blip>
          <a:srcRect b="10170" l="66213" r="0" t="22161"/>
          <a:stretch/>
        </p:blipFill>
        <p:spPr>
          <a:xfrm>
            <a:off x="6286575" y="1194450"/>
            <a:ext cx="1414566" cy="1316275"/>
          </a:xfrm>
          <a:prstGeom prst="rect">
            <a:avLst/>
          </a:prstGeom>
          <a:noFill/>
          <a:ln>
            <a:noFill/>
          </a:ln>
        </p:spPr>
      </p:pic>
      <p:sp>
        <p:nvSpPr>
          <p:cNvPr id="180" name="Shape 180"/>
          <p:cNvSpPr txBox="1"/>
          <p:nvPr/>
        </p:nvSpPr>
        <p:spPr>
          <a:xfrm>
            <a:off x="843275" y="2673025"/>
            <a:ext cx="7020600" cy="819000"/>
          </a:xfrm>
          <a:prstGeom prst="rect">
            <a:avLst/>
          </a:prstGeom>
          <a:noFill/>
          <a:ln>
            <a:noFill/>
          </a:ln>
        </p:spPr>
        <p:txBody>
          <a:bodyPr anchorCtr="0" anchor="t" bIns="91425" lIns="91425" rIns="91425" tIns="91425">
            <a:noAutofit/>
          </a:bodyPr>
          <a:lstStyle/>
          <a:p>
            <a:pPr lvl="0" rtl="0">
              <a:spcBef>
                <a:spcPts val="0"/>
              </a:spcBef>
              <a:buNone/>
            </a:pPr>
            <a:r>
              <a:rPr lang="en"/>
              <a:t>Drama was good.</a:t>
            </a:r>
          </a:p>
          <a:p>
            <a:pPr lvl="0" rtl="0">
              <a:spcBef>
                <a:spcPts val="0"/>
              </a:spcBef>
              <a:buNone/>
            </a:pPr>
            <a:r>
              <a:t/>
            </a:r>
            <a:endParaRPr/>
          </a:p>
          <a:p>
            <a:pPr lvl="0" rtl="0">
              <a:spcBef>
                <a:spcPts val="0"/>
              </a:spcBef>
              <a:buNone/>
            </a:pPr>
            <a:r>
              <a:t/>
            </a:r>
            <a:endParaRPr/>
          </a:p>
          <a:p>
            <a:pPr lvl="0">
              <a:spcBef>
                <a:spcPts val="0"/>
              </a:spcBef>
              <a:buNone/>
            </a:pPr>
            <a:r>
              <a:t/>
            </a:r>
            <a:endParaRPr/>
          </a:p>
        </p:txBody>
      </p:sp>
      <p:sp>
        <p:nvSpPr>
          <p:cNvPr id="181" name="Shape 181"/>
          <p:cNvSpPr txBox="1"/>
          <p:nvPr/>
        </p:nvSpPr>
        <p:spPr>
          <a:xfrm>
            <a:off x="3370150" y="2673025"/>
            <a:ext cx="7020599" cy="819000"/>
          </a:xfrm>
          <a:prstGeom prst="rect">
            <a:avLst/>
          </a:prstGeom>
          <a:noFill/>
          <a:ln>
            <a:noFill/>
          </a:ln>
        </p:spPr>
        <p:txBody>
          <a:bodyPr anchorCtr="0" anchor="t" bIns="91425" lIns="91425" rIns="91425" tIns="91425">
            <a:noAutofit/>
          </a:bodyPr>
          <a:lstStyle/>
          <a:p>
            <a:pPr lvl="0" rtl="0">
              <a:spcBef>
                <a:spcPts val="0"/>
              </a:spcBef>
              <a:buNone/>
            </a:pPr>
            <a:r>
              <a:rPr lang="en"/>
              <a:t>Drama was based </a:t>
            </a:r>
          </a:p>
          <a:p>
            <a:pPr lvl="0" rtl="0">
              <a:spcBef>
                <a:spcPts val="0"/>
              </a:spcBef>
              <a:buNone/>
            </a:pPr>
            <a:r>
              <a:rPr lang="en"/>
              <a:t>on a real incident.</a:t>
            </a:r>
          </a:p>
          <a:p>
            <a:pPr lvl="0" rtl="0">
              <a:spcBef>
                <a:spcPts val="0"/>
              </a:spcBef>
              <a:buNone/>
            </a:pPr>
            <a:r>
              <a:t/>
            </a:r>
            <a:endParaRPr/>
          </a:p>
        </p:txBody>
      </p:sp>
      <p:sp>
        <p:nvSpPr>
          <p:cNvPr id="182" name="Shape 182"/>
          <p:cNvSpPr txBox="1"/>
          <p:nvPr/>
        </p:nvSpPr>
        <p:spPr>
          <a:xfrm>
            <a:off x="6338025" y="2673025"/>
            <a:ext cx="7020599" cy="819000"/>
          </a:xfrm>
          <a:prstGeom prst="rect">
            <a:avLst/>
          </a:prstGeom>
          <a:noFill/>
          <a:ln>
            <a:noFill/>
          </a:ln>
        </p:spPr>
        <p:txBody>
          <a:bodyPr anchorCtr="0" anchor="t" bIns="91425" lIns="91425" rIns="91425" tIns="91425">
            <a:noAutofit/>
          </a:bodyPr>
          <a:lstStyle/>
          <a:p>
            <a:pPr lvl="0" rtl="0">
              <a:spcBef>
                <a:spcPts val="0"/>
              </a:spcBef>
              <a:buNone/>
            </a:pPr>
            <a:r>
              <a:rPr lang="en"/>
              <a:t>Drama was bad.</a:t>
            </a:r>
          </a:p>
          <a:p>
            <a:pPr lvl="0" rtl="0">
              <a:spcBef>
                <a:spcPts val="0"/>
              </a:spcBef>
              <a:buNone/>
            </a:pPr>
            <a:r>
              <a:t/>
            </a:r>
            <a:endParaRPr/>
          </a:p>
        </p:txBody>
      </p:sp>
      <p:sp>
        <p:nvSpPr>
          <p:cNvPr id="183" name="Shape 183"/>
          <p:cNvSpPr txBox="1"/>
          <p:nvPr/>
        </p:nvSpPr>
        <p:spPr>
          <a:xfrm>
            <a:off x="971587" y="3433600"/>
            <a:ext cx="1368600" cy="548399"/>
          </a:xfrm>
          <a:prstGeom prst="rect">
            <a:avLst/>
          </a:prstGeom>
          <a:noFill/>
          <a:ln>
            <a:noFill/>
          </a:ln>
        </p:spPr>
        <p:txBody>
          <a:bodyPr anchorCtr="0" anchor="t" bIns="91425" lIns="91425" rIns="91425" tIns="91425">
            <a:noAutofit/>
          </a:bodyPr>
          <a:lstStyle/>
          <a:p>
            <a:pPr lvl="0" rtl="0" algn="ctr">
              <a:spcBef>
                <a:spcPts val="0"/>
              </a:spcBef>
              <a:buNone/>
            </a:pPr>
            <a:r>
              <a:rPr b="1" lang="en" sz="1800"/>
              <a:t>Subjective</a:t>
            </a:r>
          </a:p>
          <a:p>
            <a:pPr lvl="0" algn="ctr">
              <a:spcBef>
                <a:spcPts val="0"/>
              </a:spcBef>
              <a:buNone/>
            </a:pPr>
            <a:r>
              <a:rPr b="1" lang="en" sz="1800"/>
              <a:t>Positive</a:t>
            </a:r>
          </a:p>
        </p:txBody>
      </p:sp>
      <p:sp>
        <p:nvSpPr>
          <p:cNvPr id="184" name="Shape 184"/>
          <p:cNvSpPr txBox="1"/>
          <p:nvPr/>
        </p:nvSpPr>
        <p:spPr>
          <a:xfrm>
            <a:off x="3558987" y="3433600"/>
            <a:ext cx="1368600" cy="548399"/>
          </a:xfrm>
          <a:prstGeom prst="rect">
            <a:avLst/>
          </a:prstGeom>
          <a:noFill/>
          <a:ln>
            <a:noFill/>
          </a:ln>
        </p:spPr>
        <p:txBody>
          <a:bodyPr anchorCtr="0" anchor="t" bIns="91425" lIns="91425" rIns="91425" tIns="91425">
            <a:noAutofit/>
          </a:bodyPr>
          <a:lstStyle/>
          <a:p>
            <a:pPr lvl="0" rtl="0" algn="ctr">
              <a:spcBef>
                <a:spcPts val="0"/>
              </a:spcBef>
              <a:buNone/>
            </a:pPr>
            <a:r>
              <a:rPr b="1" lang="en" sz="1800"/>
              <a:t>Objective</a:t>
            </a:r>
          </a:p>
          <a:p>
            <a:pPr lvl="0" rtl="0" algn="ctr">
              <a:spcBef>
                <a:spcPts val="0"/>
              </a:spcBef>
              <a:buNone/>
            </a:pPr>
            <a:r>
              <a:rPr b="1" lang="en" sz="1800"/>
              <a:t>Neutral</a:t>
            </a:r>
          </a:p>
        </p:txBody>
      </p:sp>
      <p:sp>
        <p:nvSpPr>
          <p:cNvPr id="185" name="Shape 185"/>
          <p:cNvSpPr txBox="1"/>
          <p:nvPr/>
        </p:nvSpPr>
        <p:spPr>
          <a:xfrm>
            <a:off x="6196150" y="3433600"/>
            <a:ext cx="1368600" cy="548399"/>
          </a:xfrm>
          <a:prstGeom prst="rect">
            <a:avLst/>
          </a:prstGeom>
          <a:noFill/>
          <a:ln>
            <a:noFill/>
          </a:ln>
        </p:spPr>
        <p:txBody>
          <a:bodyPr anchorCtr="0" anchor="t" bIns="91425" lIns="91425" rIns="91425" tIns="91425">
            <a:noAutofit/>
          </a:bodyPr>
          <a:lstStyle/>
          <a:p>
            <a:pPr lvl="0" rtl="0" algn="ctr">
              <a:spcBef>
                <a:spcPts val="0"/>
              </a:spcBef>
              <a:buNone/>
            </a:pPr>
            <a:r>
              <a:rPr b="1" lang="en" sz="1800"/>
              <a:t>Subjective</a:t>
            </a:r>
          </a:p>
          <a:p>
            <a:pPr lvl="0" rtl="0" algn="ctr">
              <a:spcBef>
                <a:spcPts val="0"/>
              </a:spcBef>
              <a:buNone/>
            </a:pPr>
            <a:r>
              <a:rPr b="1" lang="en" sz="1800"/>
              <a:t>Negative</a:t>
            </a:r>
          </a:p>
        </p:txBody>
      </p:sp>
      <p:sp>
        <p:nvSpPr>
          <p:cNvPr id="186" name="Shape 186"/>
          <p:cNvSpPr txBox="1"/>
          <p:nvPr/>
        </p:nvSpPr>
        <p:spPr>
          <a:xfrm>
            <a:off x="8756175" y="4818750"/>
            <a:ext cx="6033900" cy="704099"/>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[3]</a:t>
            </a:r>
          </a:p>
        </p:txBody>
      </p:sp>
      <p:sp>
        <p:nvSpPr>
          <p:cNvPr id="187" name="Shape 187"/>
          <p:cNvSpPr txBox="1"/>
          <p:nvPr/>
        </p:nvSpPr>
        <p:spPr>
          <a:xfrm>
            <a:off x="9019450" y="5017800"/>
            <a:ext cx="6033900" cy="704099"/>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88" name="Shape 188"/>
          <p:cNvSpPr txBox="1"/>
          <p:nvPr/>
        </p:nvSpPr>
        <p:spPr>
          <a:xfrm>
            <a:off x="899675" y="4364300"/>
            <a:ext cx="7639800" cy="891300"/>
          </a:xfrm>
          <a:prstGeom prst="rect">
            <a:avLst/>
          </a:prstGeom>
          <a:noFill/>
          <a:ln>
            <a:noFill/>
          </a:ln>
        </p:spPr>
        <p:txBody>
          <a:bodyPr anchorCtr="0" anchor="t" bIns="91425" lIns="91425" rIns="91425" tIns="91425">
            <a:noAutofit/>
          </a:bodyPr>
          <a:lstStyle/>
          <a:p>
            <a:pPr lvl="0">
              <a:spcBef>
                <a:spcPts val="0"/>
              </a:spcBef>
              <a:buNone/>
            </a:pPr>
            <a:r>
              <a:rPr lang="en"/>
              <a:t>*Images from clipart.co</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265500" y="1818600"/>
            <a:ext cx="4045199" cy="1506299"/>
          </a:xfrm>
          <a:prstGeom prst="rect">
            <a:avLst/>
          </a:prstGeom>
        </p:spPr>
        <p:txBody>
          <a:bodyPr anchorCtr="0" anchor="ctr" bIns="91425" lIns="91425" rIns="91425" tIns="91425">
            <a:noAutofit/>
          </a:bodyPr>
          <a:lstStyle/>
          <a:p>
            <a:pPr lvl="0">
              <a:spcBef>
                <a:spcPts val="0"/>
              </a:spcBef>
              <a:buNone/>
            </a:pPr>
            <a:r>
              <a:rPr lang="en"/>
              <a:t>Challenges</a:t>
            </a:r>
          </a:p>
        </p:txBody>
      </p:sp>
      <p:sp>
        <p:nvSpPr>
          <p:cNvPr id="194" name="Shape 194"/>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
              <a:t>Domain dependent</a:t>
            </a:r>
          </a:p>
          <a:p>
            <a:pPr indent="-228600" lvl="0" marL="457200" rtl="0">
              <a:spcBef>
                <a:spcPts val="0"/>
              </a:spcBef>
            </a:pPr>
            <a:r>
              <a:rPr lang="en"/>
              <a:t>Sarcasm</a:t>
            </a:r>
          </a:p>
          <a:p>
            <a:pPr indent="-228600" lvl="0" marL="457200" rtl="0">
              <a:spcBef>
                <a:spcPts val="0"/>
              </a:spcBef>
            </a:pPr>
            <a:r>
              <a:rPr lang="en"/>
              <a:t>Thwarted Expression</a:t>
            </a:r>
          </a:p>
          <a:p>
            <a:pPr indent="-228600" lvl="0" marL="457200" rtl="0">
              <a:spcBef>
                <a:spcPts val="0"/>
              </a:spcBef>
            </a:pPr>
            <a:r>
              <a:rPr lang="en"/>
              <a:t>Negation</a:t>
            </a:r>
          </a:p>
          <a:p>
            <a:pPr indent="-228600" lvl="0" marL="457200" rtl="0">
              <a:spcBef>
                <a:spcPts val="0"/>
              </a:spcBef>
            </a:pPr>
            <a:r>
              <a:rPr lang="en"/>
              <a:t>Implicit polarity</a:t>
            </a:r>
          </a:p>
        </p:txBody>
      </p:sp>
      <p:sp>
        <p:nvSpPr>
          <p:cNvPr id="195" name="Shape 195"/>
          <p:cNvSpPr txBox="1"/>
          <p:nvPr/>
        </p:nvSpPr>
        <p:spPr>
          <a:xfrm>
            <a:off x="4957225" y="393675"/>
            <a:ext cx="2420100" cy="2898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Cross Lingual Sentiment Analysis (CLSA)</a:t>
            </a:r>
          </a:p>
          <a:p>
            <a:pPr lvl="0" rtl="0">
              <a:spcBef>
                <a:spcPts val="0"/>
              </a:spcBef>
              <a:buNone/>
            </a:pPr>
            <a:r>
              <a:t/>
            </a:r>
            <a:endParaRPr/>
          </a:p>
        </p:txBody>
      </p:sp>
      <p:sp>
        <p:nvSpPr>
          <p:cNvPr id="201" name="Shape 20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Problem - Analyse sentiment in a new language.</a:t>
            </a:r>
          </a:p>
          <a:p>
            <a:pPr lvl="0" rtl="0">
              <a:spcBef>
                <a:spcPts val="0"/>
              </a:spcBef>
              <a:buNone/>
            </a:pPr>
            <a:r>
              <a:rPr lang="en"/>
              <a:t>Two ways to counter - </a:t>
            </a:r>
          </a:p>
          <a:p>
            <a:pPr indent="-228600" lvl="0" marL="457200" rtl="0">
              <a:spcBef>
                <a:spcPts val="0"/>
              </a:spcBef>
            </a:pPr>
            <a:r>
              <a:rPr lang="en"/>
              <a:t>In-language - Create new lexicons for the language, annotating documents for the language.</a:t>
            </a:r>
          </a:p>
          <a:p>
            <a:pPr lvl="0" rtl="0">
              <a:spcBef>
                <a:spcPts val="0"/>
              </a:spcBef>
              <a:buNone/>
            </a:pPr>
            <a:r>
              <a:t/>
            </a:r>
            <a:endParaRPr/>
          </a:p>
          <a:p>
            <a:pPr indent="-228600" lvl="0" marL="457200" rtl="0">
              <a:spcBef>
                <a:spcPts val="0"/>
              </a:spcBef>
            </a:pPr>
            <a:r>
              <a:rPr lang="en"/>
              <a:t>Cross Lingual Approach - Using lexicons of another language, annotated documents of another language </a:t>
            </a:r>
          </a:p>
          <a:p>
            <a:pPr lvl="0" rt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535875" y="401000"/>
            <a:ext cx="8368200" cy="686099"/>
          </a:xfrm>
          <a:prstGeom prst="rect">
            <a:avLst/>
          </a:prstGeom>
        </p:spPr>
        <p:txBody>
          <a:bodyPr anchorCtr="0" anchor="t" bIns="91425" lIns="91425" rIns="91425" tIns="91425">
            <a:noAutofit/>
          </a:bodyPr>
          <a:lstStyle/>
          <a:p>
            <a:pPr lvl="0">
              <a:spcBef>
                <a:spcPts val="0"/>
              </a:spcBef>
              <a:buNone/>
            </a:pPr>
            <a:r>
              <a:rPr lang="en"/>
              <a:t>Cross Lingual Sentiment Analysis</a:t>
            </a:r>
          </a:p>
        </p:txBody>
      </p:sp>
      <p:sp>
        <p:nvSpPr>
          <p:cNvPr id="207" name="Shape 20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sz="2000"/>
              <a:t>Task of predicting sentiment of corpus of T (Target) Language using the documents/resources/approaches available in S (Source Language).</a:t>
            </a:r>
          </a:p>
          <a:p>
            <a:pPr lvl="0" rtl="0">
              <a:spcBef>
                <a:spcPts val="0"/>
              </a:spcBef>
              <a:buNone/>
            </a:pPr>
            <a:r>
              <a:t/>
            </a:r>
            <a:endParaRPr sz="2000"/>
          </a:p>
          <a:p>
            <a:pPr lvl="0" rtl="0">
              <a:spcBef>
                <a:spcPts val="0"/>
              </a:spcBef>
              <a:buNone/>
            </a:pPr>
            <a:r>
              <a:rPr lang="en" sz="2000"/>
              <a:t>Eg. Sentiment Analysis in Sanskrit using the lexicons developed in Hindi.</a:t>
            </a:r>
          </a:p>
          <a:p>
            <a:pPr lvl="0" rtl="0">
              <a:spcBef>
                <a:spcPts val="0"/>
              </a:spcBef>
              <a:buNone/>
            </a:pPr>
            <a:r>
              <a:rPr lang="en" sz="2000"/>
              <a:t>Sarcasm Detection in Italian using the annotated documents in English.</a:t>
            </a:r>
          </a:p>
          <a:p>
            <a:pPr lvl="0" rtl="0">
              <a:spcBef>
                <a:spcPts val="0"/>
              </a:spcBef>
              <a:buNone/>
            </a:pPr>
            <a:r>
              <a:t/>
            </a:r>
            <a:endParaRPr sz="2000"/>
          </a:p>
          <a:p>
            <a:pPr lvl="0" rtl="0">
              <a:spcBef>
                <a:spcPts val="0"/>
              </a:spcBef>
              <a:buNone/>
            </a:pPr>
            <a:r>
              <a:t/>
            </a:r>
            <a:endParaRPr/>
          </a:p>
          <a:p>
            <a:pPr lvl="0">
              <a:spcBef>
                <a:spcPts val="0"/>
              </a:spcBef>
              <a:buNone/>
            </a:pPr>
            <a:r>
              <a:t/>
            </a:r>
            <a:endParaRPr/>
          </a:p>
        </p:txBody>
      </p:sp>
      <p:sp>
        <p:nvSpPr>
          <p:cNvPr id="208" name="Shape 208"/>
          <p:cNvSpPr txBox="1"/>
          <p:nvPr/>
        </p:nvSpPr>
        <p:spPr>
          <a:xfrm>
            <a:off x="1094550" y="2781975"/>
            <a:ext cx="1276799" cy="11058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