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0" r:id="rId3"/>
    <p:sldId id="261" r:id="rId4"/>
    <p:sldId id="262" r:id="rId5"/>
    <p:sldId id="259" r:id="rId6"/>
    <p:sldId id="291" r:id="rId7"/>
    <p:sldId id="285" r:id="rId8"/>
    <p:sldId id="276" r:id="rId9"/>
    <p:sldId id="274" r:id="rId10"/>
    <p:sldId id="289" r:id="rId11"/>
    <p:sldId id="290" r:id="rId12"/>
    <p:sldId id="277" r:id="rId13"/>
    <p:sldId id="288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14A51-6950-4438-93BD-FF02A509869A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9FD41-FEF6-480E-AC1A-59FE79E39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63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5640-685E-4932-B483-785B4950AFB7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66A-3AF9-4F79-9DB2-B87409C8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62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5640-685E-4932-B483-785B4950AFB7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66A-3AF9-4F79-9DB2-B87409C8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54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5640-685E-4932-B483-785B4950AFB7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66A-3AF9-4F79-9DB2-B87409C8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84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5640-685E-4932-B483-785B4950AFB7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66A-3AF9-4F79-9DB2-B87409C8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1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5640-685E-4932-B483-785B4950AFB7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66A-3AF9-4F79-9DB2-B87409C8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81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5640-685E-4932-B483-785B4950AFB7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66A-3AF9-4F79-9DB2-B87409C8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04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5640-685E-4932-B483-785B4950AFB7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66A-3AF9-4F79-9DB2-B87409C8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35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5640-685E-4932-B483-785B4950AFB7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66A-3AF9-4F79-9DB2-B87409C8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84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5640-685E-4932-B483-785B4950AFB7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66A-3AF9-4F79-9DB2-B87409C8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86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5640-685E-4932-B483-785B4950AFB7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66A-3AF9-4F79-9DB2-B87409C8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81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5640-685E-4932-B483-785B4950AFB7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66A-3AF9-4F79-9DB2-B87409C8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6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B5640-685E-4932-B483-785B4950AFB7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8C66A-3AF9-4F79-9DB2-B87409C8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64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F74F5-A95E-4524-B271-A6A41A42F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760796"/>
          </a:xfrm>
        </p:spPr>
        <p:txBody>
          <a:bodyPr>
            <a:no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如何把簡單ㄉ交易</a:t>
            </a:r>
            <a:b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搞ㄉ有點複雜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94E415-ECE9-4E8F-8169-63E58BC60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林家緯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李泓慶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337DD4-91C7-4126-B6D8-88DC81FD35FD}"/>
              </a:ext>
            </a:extLst>
          </p:cNvPr>
          <p:cNvSpPr txBox="1"/>
          <p:nvPr/>
        </p:nvSpPr>
        <p:spPr>
          <a:xfrm>
            <a:off x="2556588" y="2782669"/>
            <a:ext cx="4211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曲線擬合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以傅立葉級數逼近為例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3886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0CD7C-3D97-433F-9819-E77EF173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曲線擬和結果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0292F8-8A11-4CDB-A58B-5FEE2D08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384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使用兩季日資料建立模型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0A6A945-30BA-4565-BC42-40488F042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0" y="4746106"/>
            <a:ext cx="8994710" cy="19928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97B8C51-1282-4752-B4B1-4CC8905D6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2810"/>
            <a:ext cx="9144000" cy="275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4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E8DA6-0F00-4808-9599-BAA7A407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濾網邏輯與程式碼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139CD1-875F-40B6-B8D2-4D1AD1EDC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投資標的：台指期日</a:t>
            </a:r>
            <a:r>
              <a:rPr lang="en-US" altLang="zh-TW" sz="1800" dirty="0"/>
              <a:t>k</a:t>
            </a:r>
            <a:endParaRPr lang="zh-TW" altLang="en-US" sz="1800" dirty="0"/>
          </a:p>
          <a:p>
            <a:r>
              <a:rPr lang="zh-TW" altLang="en-US" sz="1800" dirty="0"/>
              <a:t>回測期間：</a:t>
            </a:r>
            <a:r>
              <a:rPr lang="en-US" altLang="zh-TW" sz="1800" dirty="0"/>
              <a:t>2007/7/1~2019/3/31</a:t>
            </a:r>
          </a:p>
          <a:p>
            <a:r>
              <a:rPr lang="zh-TW" altLang="en-US" sz="1800" dirty="0"/>
              <a:t>想法：當預測明日股價大於今日股價做多，反之做空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en-US" altLang="zh-TW" sz="1800" dirty="0" err="1"/>
              <a:t>input:dtype</a:t>
            </a:r>
            <a:r>
              <a:rPr lang="en-US" altLang="zh-TW" sz="1800" dirty="0"/>
              <a:t>(C</a:t>
            </a:r>
            <a:r>
              <a:rPr lang="zh-TW" altLang="en-US" sz="1800" dirty="0"/>
              <a:t> </a:t>
            </a:r>
            <a:r>
              <a:rPr lang="en-US" altLang="zh-TW" sz="1800" dirty="0"/>
              <a:t>data2),x(</a:t>
            </a:r>
            <a:r>
              <a:rPr lang="en-US" altLang="zh-TW" sz="1800" b="1" dirty="0"/>
              <a:t>0</a:t>
            </a:r>
            <a:r>
              <a:rPr lang="en-US" altLang="zh-TW" sz="1800" dirty="0"/>
              <a:t>);</a:t>
            </a:r>
            <a:endParaRPr lang="zh-TW" altLang="en-US" sz="1800" dirty="0"/>
          </a:p>
          <a:p>
            <a:endParaRPr lang="zh-TW" altLang="en-US" sz="1800" dirty="0"/>
          </a:p>
          <a:p>
            <a:r>
              <a:rPr lang="en-US" altLang="zh-TW" sz="1800" dirty="0"/>
              <a:t>if</a:t>
            </a:r>
            <a:r>
              <a:rPr lang="zh-TW" altLang="en-US" sz="1800" dirty="0"/>
              <a:t> </a:t>
            </a:r>
            <a:r>
              <a:rPr lang="en-US" altLang="zh-TW" sz="1800" dirty="0" err="1"/>
              <a:t>dtype</a:t>
            </a:r>
            <a:r>
              <a:rPr lang="zh-TW" altLang="en-US" sz="1800" dirty="0"/>
              <a:t> </a:t>
            </a:r>
            <a:r>
              <a:rPr lang="en-US" altLang="zh-TW" sz="1800" dirty="0"/>
              <a:t>&gt;</a:t>
            </a:r>
            <a:r>
              <a:rPr lang="zh-TW" altLang="en-US" sz="1800" dirty="0"/>
              <a:t> </a:t>
            </a:r>
            <a:r>
              <a:rPr lang="en-US" altLang="zh-TW" sz="1800" dirty="0"/>
              <a:t>x</a:t>
            </a:r>
            <a:r>
              <a:rPr lang="zh-TW" altLang="en-US" sz="1800" dirty="0"/>
              <a:t> </a:t>
            </a:r>
            <a:r>
              <a:rPr lang="en-US" altLang="zh-TW" sz="1800" dirty="0"/>
              <a:t>then</a:t>
            </a:r>
            <a:r>
              <a:rPr lang="zh-TW" altLang="en-US" sz="1800" dirty="0"/>
              <a:t> </a:t>
            </a:r>
            <a:r>
              <a:rPr lang="en-US" altLang="zh-TW" sz="1800" dirty="0"/>
              <a:t>buy</a:t>
            </a:r>
            <a:r>
              <a:rPr lang="zh-TW" altLang="en-US" sz="1800" dirty="0"/>
              <a:t> </a:t>
            </a:r>
            <a:r>
              <a:rPr lang="en-US" altLang="zh-TW" sz="1800" dirty="0"/>
              <a:t>next</a:t>
            </a:r>
            <a:r>
              <a:rPr lang="zh-TW" altLang="en-US" sz="1800" dirty="0"/>
              <a:t> </a:t>
            </a:r>
            <a:r>
              <a:rPr lang="en-US" altLang="zh-TW" sz="1800" dirty="0"/>
              <a:t>bar</a:t>
            </a:r>
            <a:r>
              <a:rPr lang="zh-TW" altLang="en-US" sz="1800" dirty="0"/>
              <a:t> </a:t>
            </a:r>
            <a:r>
              <a:rPr lang="en-US" altLang="zh-TW" sz="1800" dirty="0"/>
              <a:t>market;</a:t>
            </a:r>
            <a:endParaRPr lang="zh-TW" altLang="en-US" sz="1800" dirty="0"/>
          </a:p>
          <a:p>
            <a:r>
              <a:rPr lang="en-US" altLang="zh-TW" sz="1800" dirty="0"/>
              <a:t>if</a:t>
            </a:r>
            <a:r>
              <a:rPr lang="zh-TW" altLang="en-US" sz="1800" dirty="0"/>
              <a:t> </a:t>
            </a:r>
            <a:r>
              <a:rPr lang="en-US" altLang="zh-TW" sz="1800" dirty="0" err="1"/>
              <a:t>dtype</a:t>
            </a:r>
            <a:r>
              <a:rPr lang="zh-TW" altLang="en-US" sz="1800" dirty="0"/>
              <a:t> </a:t>
            </a:r>
            <a:r>
              <a:rPr lang="en-US" altLang="zh-TW" sz="1800" dirty="0"/>
              <a:t>&lt;</a:t>
            </a:r>
            <a:r>
              <a:rPr lang="zh-TW" altLang="en-US" sz="1800" dirty="0"/>
              <a:t> </a:t>
            </a:r>
            <a:r>
              <a:rPr lang="en-US" altLang="zh-TW" sz="1800" dirty="0"/>
              <a:t>-x</a:t>
            </a:r>
            <a:r>
              <a:rPr lang="zh-TW" altLang="en-US" sz="1800" dirty="0"/>
              <a:t> </a:t>
            </a:r>
            <a:r>
              <a:rPr lang="en-US" altLang="zh-TW" sz="1800" dirty="0"/>
              <a:t>then</a:t>
            </a:r>
            <a:r>
              <a:rPr lang="zh-TW" altLang="en-US" sz="1800" dirty="0"/>
              <a:t> </a:t>
            </a:r>
            <a:r>
              <a:rPr lang="en-US" altLang="zh-TW" sz="1800" dirty="0" err="1"/>
              <a:t>sellshort</a:t>
            </a:r>
            <a:r>
              <a:rPr lang="zh-TW" altLang="en-US" sz="1800" dirty="0"/>
              <a:t> </a:t>
            </a:r>
            <a:r>
              <a:rPr lang="en-US" altLang="zh-TW" sz="1800" dirty="0"/>
              <a:t>next</a:t>
            </a:r>
            <a:r>
              <a:rPr lang="zh-TW" altLang="en-US" sz="1800" dirty="0"/>
              <a:t> </a:t>
            </a:r>
            <a:r>
              <a:rPr lang="en-US" altLang="zh-TW" sz="1800" dirty="0"/>
              <a:t>bar</a:t>
            </a:r>
            <a:r>
              <a:rPr lang="zh-TW" altLang="en-US" sz="1800" dirty="0"/>
              <a:t> </a:t>
            </a:r>
            <a:r>
              <a:rPr lang="en-US" altLang="zh-TW" sz="1800" dirty="0"/>
              <a:t>market;</a:t>
            </a:r>
            <a:endParaRPr lang="zh-TW" altLang="en-US" sz="1800" dirty="0"/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51066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92D83-C097-4D03-B57D-E1A533B3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896"/>
            <a:ext cx="7886700" cy="1325563"/>
          </a:xfrm>
        </p:spPr>
        <p:txBody>
          <a:bodyPr/>
          <a:lstStyle/>
          <a:p>
            <a:r>
              <a:rPr lang="zh-TW" altLang="en-US" dirty="0"/>
              <a:t>與外資濾網比較結果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C6574FB-2444-44D4-8635-BDBB34FF2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960548"/>
            <a:ext cx="3392844" cy="294147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753AFD6-BEE1-49D0-A715-EC7E49261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082" y="960548"/>
            <a:ext cx="3834881" cy="281637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805ABF7-CEEF-481F-92B7-715FF2D8E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930544"/>
            <a:ext cx="3392844" cy="281637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A9D411EE-7EDA-4F49-942B-FD141717A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081" y="3902027"/>
            <a:ext cx="3834881" cy="285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56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70B31D-FE1B-41E9-BE74-A6A1B6B2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最佳化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E78BD7-978A-4592-B1D8-3D691B351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0" y="2230017"/>
            <a:ext cx="4341306" cy="37654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D4F3442-3075-42EE-800C-CBBB65A6B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528" y="2230017"/>
            <a:ext cx="4357055" cy="386630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50F3ECB-E9C8-4F27-9C60-07ED75C03DBB}"/>
              </a:ext>
            </a:extLst>
          </p:cNvPr>
          <p:cNvSpPr txBox="1"/>
          <p:nvPr/>
        </p:nvSpPr>
        <p:spPr>
          <a:xfrm>
            <a:off x="628650" y="1690689"/>
            <a:ext cx="792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準則為漲跌幅點數，回測找出預測漲以及跌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29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點才進場能有最佳報酬</a:t>
            </a:r>
          </a:p>
        </p:txBody>
      </p:sp>
    </p:spTree>
    <p:extLst>
      <p:ext uri="{BB962C8B-B14F-4D97-AF65-F5344CB8AC3E}">
        <p14:creationId xmlns:p14="http://schemas.microsoft.com/office/powerpoint/2010/main" val="288708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02488-9D3A-4491-8E09-927B09AE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可能的應用方向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1B7D18-E043-4B9F-A2C9-6A376358D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期權不同履約價間套利</a:t>
            </a:r>
            <a:r>
              <a:rPr lang="en-US" altLang="zh-TW" dirty="0"/>
              <a:t>,</a:t>
            </a:r>
            <a:r>
              <a:rPr lang="zh-TW" altLang="en-US" dirty="0"/>
              <a:t>改善</a:t>
            </a:r>
            <a:r>
              <a:rPr lang="en-US" altLang="zh-TW" dirty="0"/>
              <a:t>BS</a:t>
            </a:r>
            <a:r>
              <a:rPr lang="zh-TW" altLang="en-US" dirty="0"/>
              <a:t>模型</a:t>
            </a:r>
            <a:endParaRPr lang="en-US" altLang="zh-TW" dirty="0"/>
          </a:p>
          <a:p>
            <a:pPr lvl="1"/>
            <a:r>
              <a:rPr lang="en-US" altLang="zh-TW" dirty="0"/>
              <a:t>BS</a:t>
            </a:r>
            <a:r>
              <a:rPr lang="zh-TW" altLang="en-US" dirty="0"/>
              <a:t>模型假設價格的變動會符合常態分布</a:t>
            </a:r>
            <a:r>
              <a:rPr lang="en-US" altLang="zh-TW" dirty="0"/>
              <a:t>,</a:t>
            </a:r>
            <a:r>
              <a:rPr lang="zh-TW" altLang="en-US" dirty="0"/>
              <a:t>然而實際市場上有肥尾現象</a:t>
            </a:r>
            <a:endParaRPr lang="en-US" altLang="zh-TW" dirty="0"/>
          </a:p>
          <a:p>
            <a:pPr lvl="1"/>
            <a:r>
              <a:rPr lang="en-US" altLang="zh-TW" dirty="0"/>
              <a:t>BS</a:t>
            </a:r>
            <a:r>
              <a:rPr lang="zh-TW" altLang="en-US" dirty="0"/>
              <a:t>模型假設波動率一樣</a:t>
            </a:r>
            <a:r>
              <a:rPr lang="en-US" altLang="zh-TW" dirty="0"/>
              <a:t>,</a:t>
            </a:r>
            <a:r>
              <a:rPr lang="zh-TW" altLang="en-US" dirty="0"/>
              <a:t>但實際上愈價外</a:t>
            </a:r>
            <a:r>
              <a:rPr lang="en-US" altLang="zh-TW" dirty="0"/>
              <a:t>,or</a:t>
            </a:r>
            <a:r>
              <a:rPr lang="zh-TW" altLang="en-US" dirty="0"/>
              <a:t>愈靠近到期日</a:t>
            </a:r>
            <a:r>
              <a:rPr lang="en-US" altLang="zh-TW" dirty="0"/>
              <a:t>or</a:t>
            </a:r>
            <a:r>
              <a:rPr lang="zh-TW" altLang="en-US" dirty="0"/>
              <a:t>出現事件時波動率變動不同</a:t>
            </a:r>
            <a:endParaRPr lang="en-US" altLang="zh-TW" dirty="0"/>
          </a:p>
          <a:p>
            <a:r>
              <a:rPr lang="zh-TW" altLang="en-US" dirty="0"/>
              <a:t>傅立葉</a:t>
            </a:r>
            <a:r>
              <a:rPr lang="en-US" altLang="zh-TW" dirty="0"/>
              <a:t>:</a:t>
            </a:r>
            <a:r>
              <a:rPr lang="zh-TW" altLang="en-US" dirty="0"/>
              <a:t>時域分析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頻域分析</a:t>
            </a:r>
            <a:r>
              <a:rPr lang="en-US" altLang="zh-TW" dirty="0"/>
              <a:t>:</a:t>
            </a:r>
            <a:r>
              <a:rPr lang="zh-TW" altLang="en-US" dirty="0"/>
              <a:t>不同的外生變量影響頻譜不同</a:t>
            </a:r>
            <a:r>
              <a:rPr lang="en-US" altLang="zh-TW" dirty="0"/>
              <a:t>(</a:t>
            </a:r>
            <a:r>
              <a:rPr lang="zh-TW" altLang="en-US" dirty="0"/>
              <a:t>週期</a:t>
            </a:r>
            <a:r>
              <a:rPr lang="en-US" altLang="zh-TW" dirty="0"/>
              <a:t>),EX,</a:t>
            </a:r>
            <a:r>
              <a:rPr lang="zh-TW" altLang="en-US" dirty="0"/>
              <a:t>財報與籌碼</a:t>
            </a:r>
            <a:endParaRPr lang="en-US" altLang="zh-TW" dirty="0"/>
          </a:p>
          <a:p>
            <a:pPr lvl="1"/>
            <a:r>
              <a:rPr lang="zh-TW" altLang="en-US" dirty="0"/>
              <a:t>改善價差套利固定值的問題</a:t>
            </a:r>
            <a:r>
              <a:rPr lang="en-US" altLang="zh-TW" dirty="0"/>
              <a:t>,EX</a:t>
            </a:r>
            <a:r>
              <a:rPr lang="zh-TW" altLang="en-US" dirty="0"/>
              <a:t>價差可能有季節性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054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D9A98E-E139-49FE-8921-4A978F30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曲線擬合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BF9707-B544-4EE9-B5E0-F08577EB1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這是歐元某一時段價格圖</a:t>
            </a:r>
            <a:r>
              <a:rPr lang="en-US" altLang="zh-TW" dirty="0"/>
              <a:t>,</a:t>
            </a:r>
            <a:r>
              <a:rPr lang="zh-TW" altLang="en-US" dirty="0"/>
              <a:t>我們可利用線性迴歸找出一條直線使其誤差平方和最小</a:t>
            </a:r>
            <a:r>
              <a:rPr lang="en-US" altLang="zh-TW" dirty="0"/>
              <a:t>(</a:t>
            </a:r>
            <a:r>
              <a:rPr lang="zh-TW" altLang="en-US" dirty="0"/>
              <a:t>多項式</a:t>
            </a:r>
            <a:r>
              <a:rPr lang="en-US" altLang="zh-TW" dirty="0"/>
              <a:t>,</a:t>
            </a:r>
            <a:r>
              <a:rPr lang="zh-TW" altLang="en-US" dirty="0"/>
              <a:t>次方為</a:t>
            </a:r>
            <a:r>
              <a:rPr lang="en-US" altLang="zh-TW" dirty="0"/>
              <a:t>1)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A369BA4-EE46-4831-9EA0-C1997A860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515" y="3429000"/>
            <a:ext cx="5464969" cy="245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E6B510-7E7B-48D1-91D6-CB4CE0A0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曲線擬合</a:t>
            </a:r>
            <a:r>
              <a:rPr lang="en-US" altLang="zh-TW" dirty="0"/>
              <a:t>-</a:t>
            </a:r>
            <a:r>
              <a:rPr lang="zh-TW" altLang="en-US" dirty="0"/>
              <a:t>多項式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3E4DAB-78A1-4DB6-ADD1-FA6E64583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79921"/>
            <a:ext cx="7886700" cy="3210052"/>
          </a:xfrm>
        </p:spPr>
        <p:txBody>
          <a:bodyPr/>
          <a:lstStyle/>
          <a:p>
            <a:r>
              <a:rPr lang="zh-TW" altLang="en-US" sz="1800" dirty="0"/>
              <a:t>也可以用曲線迴歸</a:t>
            </a:r>
            <a:r>
              <a:rPr lang="en-US" altLang="zh-TW" sz="1800" dirty="0"/>
              <a:t>(</a:t>
            </a:r>
            <a:r>
              <a:rPr lang="zh-TW" altLang="en-US" sz="1800" dirty="0"/>
              <a:t>多項式</a:t>
            </a:r>
            <a:r>
              <a:rPr lang="en-US" altLang="zh-TW" sz="1800" dirty="0"/>
              <a:t>,</a:t>
            </a:r>
            <a:r>
              <a:rPr lang="zh-TW" altLang="en-US" sz="1800" dirty="0"/>
              <a:t>高次方</a:t>
            </a:r>
            <a:r>
              <a:rPr lang="en-US" altLang="zh-TW" sz="1800" dirty="0"/>
              <a:t>)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F12F41-6F63-44A2-AB87-ACC8CE624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9" y="3940875"/>
            <a:ext cx="4295977" cy="200150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E95CB4A-4E4D-4A29-AB08-4A71676D3716}"/>
              </a:ext>
            </a:extLst>
          </p:cNvPr>
          <p:cNvSpPr/>
          <p:nvPr/>
        </p:nvSpPr>
        <p:spPr>
          <a:xfrm>
            <a:off x="1712004" y="3246089"/>
            <a:ext cx="1005725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TW" sz="2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TW" altLang="en-US" sz="2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次方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BDB961-1695-405C-AD69-A22F94AE1572}"/>
              </a:ext>
            </a:extLst>
          </p:cNvPr>
          <p:cNvSpPr/>
          <p:nvPr/>
        </p:nvSpPr>
        <p:spPr>
          <a:xfrm>
            <a:off x="6478432" y="3249336"/>
            <a:ext cx="1005725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TW" sz="2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r>
              <a:rPr lang="zh-TW" altLang="en-US" sz="2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次方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4FD0BE1-96FA-487A-9036-F43BD64C9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519" y="3940875"/>
            <a:ext cx="4686026" cy="200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8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4DF167-35AE-41C8-B81D-33309B54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曲線擬合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EB7551-3025-4170-B1A1-D22C4604A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95386"/>
            <a:ext cx="7886700" cy="3494586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除了多項式其他比較常見的也有指數函數</a:t>
            </a:r>
            <a:r>
              <a:rPr lang="en-US" altLang="zh-TW" sz="1800" dirty="0"/>
              <a:t>,</a:t>
            </a:r>
            <a:r>
              <a:rPr lang="zh-TW" altLang="en-US" sz="1800" dirty="0"/>
              <a:t>冪函數</a:t>
            </a:r>
            <a:r>
              <a:rPr lang="en-US" altLang="zh-TW" sz="1800" dirty="0"/>
              <a:t>,</a:t>
            </a:r>
            <a:r>
              <a:rPr lang="zh-TW" altLang="en-US" sz="1800" dirty="0"/>
              <a:t>高斯函數</a:t>
            </a:r>
            <a:r>
              <a:rPr lang="en-US" altLang="zh-TW" sz="1800" dirty="0"/>
              <a:t>,</a:t>
            </a:r>
            <a:r>
              <a:rPr lang="zh-TW" altLang="en-US" sz="1800" dirty="0"/>
              <a:t>傅立葉級數</a:t>
            </a:r>
            <a:endParaRPr lang="en-US" altLang="zh-TW" sz="1800" dirty="0"/>
          </a:p>
          <a:p>
            <a:r>
              <a:rPr lang="zh-TW" altLang="en-US" sz="1800" dirty="0"/>
              <a:t>可以看到描述</a:t>
            </a:r>
            <a:r>
              <a:rPr lang="en-US" altLang="zh-TW" sz="1800" dirty="0"/>
              <a:t>[</a:t>
            </a:r>
            <a:r>
              <a:rPr lang="zh-TW" altLang="en-US" sz="1800" dirty="0"/>
              <a:t>波</a:t>
            </a:r>
            <a:r>
              <a:rPr lang="en-US" altLang="zh-TW" sz="1800" dirty="0"/>
              <a:t>]</a:t>
            </a:r>
            <a:r>
              <a:rPr lang="zh-TW" altLang="en-US" sz="1800" dirty="0"/>
              <a:t>的函數似乎在金融上數列</a:t>
            </a:r>
            <a:r>
              <a:rPr lang="en-US" altLang="zh-TW" sz="1800" dirty="0"/>
              <a:t>fit</a:t>
            </a:r>
            <a:r>
              <a:rPr lang="zh-TW" altLang="en-US" sz="1800" dirty="0"/>
              <a:t>的比較好</a:t>
            </a:r>
            <a:endParaRPr lang="en-US" altLang="zh-TW" sz="1800" dirty="0"/>
          </a:p>
          <a:p>
            <a:r>
              <a:rPr lang="zh-TW" altLang="en-US" sz="1800" dirty="0"/>
              <a:t>因此本次嘗試使用傅立葉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33E5B0-3F2F-4267-84D0-27BB1C911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0" y="4127022"/>
            <a:ext cx="2763920" cy="187372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D0AAB5E-4FE3-481E-ACF2-BD4646640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099" y="4127022"/>
            <a:ext cx="3055750" cy="187372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778B3D3-0B13-4B9D-A2F0-5710E728965C}"/>
              </a:ext>
            </a:extLst>
          </p:cNvPr>
          <p:cNvSpPr/>
          <p:nvPr/>
        </p:nvSpPr>
        <p:spPr>
          <a:xfrm>
            <a:off x="885224" y="3186626"/>
            <a:ext cx="152349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TW" altLang="en-US" sz="2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指數函數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976B52-26CD-46FF-A88E-61B44CC56D10}"/>
              </a:ext>
            </a:extLst>
          </p:cNvPr>
          <p:cNvSpPr/>
          <p:nvPr/>
        </p:nvSpPr>
        <p:spPr>
          <a:xfrm>
            <a:off x="3627227" y="3186626"/>
            <a:ext cx="152349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TW" altLang="en-US" sz="2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高斯函數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3BDDD18-390C-476D-89AE-B48E81EBE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849" y="4122652"/>
            <a:ext cx="3182924" cy="187372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F826046-1D82-4B60-B6D8-2351F360EDAA}"/>
              </a:ext>
            </a:extLst>
          </p:cNvPr>
          <p:cNvSpPr/>
          <p:nvPr/>
        </p:nvSpPr>
        <p:spPr>
          <a:xfrm>
            <a:off x="6466009" y="3190951"/>
            <a:ext cx="186974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TW" altLang="en-US" sz="2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傅立葉級數</a:t>
            </a:r>
          </a:p>
        </p:txBody>
      </p:sp>
    </p:spTree>
    <p:extLst>
      <p:ext uri="{BB962C8B-B14F-4D97-AF65-F5344CB8AC3E}">
        <p14:creationId xmlns:p14="http://schemas.microsoft.com/office/powerpoint/2010/main" val="49917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FDBBAF-AB58-49D0-BE05-AC7557C3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離散傅立葉轉換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F9F1C2-C647-4203-830A-0CB95B4C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概念</a:t>
            </a:r>
            <a:r>
              <a:rPr lang="en-US" altLang="zh-TW" sz="1800" dirty="0"/>
              <a:t>:</a:t>
            </a:r>
            <a:r>
              <a:rPr lang="zh-TW" altLang="en-US" sz="1800" dirty="0"/>
              <a:t>將數列拆解程不同頻率的正餘弦波</a:t>
            </a:r>
            <a:r>
              <a:rPr lang="en-US" altLang="zh-TW" sz="1800" dirty="0"/>
              <a:t>(</a:t>
            </a:r>
            <a:r>
              <a:rPr lang="en-US" altLang="zh-TW" sz="1800" dirty="0" err="1"/>
              <a:t>sin,cos</a:t>
            </a:r>
            <a:r>
              <a:rPr lang="en-US" altLang="zh-TW" sz="1800" dirty="0"/>
              <a:t>)</a:t>
            </a:r>
          </a:p>
          <a:p>
            <a:r>
              <a:rPr lang="zh-TW" altLang="en-US" sz="1800" dirty="0"/>
              <a:t>想嘗試</a:t>
            </a:r>
            <a:r>
              <a:rPr lang="en-US" altLang="zh-TW" sz="1800" dirty="0"/>
              <a:t>:</a:t>
            </a:r>
            <a:r>
              <a:rPr lang="zh-TW" altLang="en-US" sz="1800" dirty="0"/>
              <a:t>得到</a:t>
            </a:r>
            <a:r>
              <a:rPr lang="en-US" altLang="zh-TW" sz="1800" dirty="0"/>
              <a:t>t-n</a:t>
            </a:r>
            <a:r>
              <a:rPr lang="zh-TW" altLang="en-US" sz="1800" dirty="0"/>
              <a:t>期</a:t>
            </a:r>
            <a:r>
              <a:rPr lang="en-US" altLang="zh-TW" sz="1800" dirty="0"/>
              <a:t>~t</a:t>
            </a:r>
            <a:r>
              <a:rPr lang="zh-TW" altLang="en-US" sz="1800" dirty="0"/>
              <a:t>期這段區間的</a:t>
            </a:r>
            <a:r>
              <a:rPr lang="en-US" altLang="zh-TW" sz="1800" dirty="0" err="1"/>
              <a:t>sin,cos</a:t>
            </a:r>
            <a:r>
              <a:rPr lang="zh-TW" altLang="en-US" sz="1800" dirty="0"/>
              <a:t>函數之後</a:t>
            </a:r>
            <a:r>
              <a:rPr lang="en-US" altLang="zh-TW" sz="1800" dirty="0"/>
              <a:t>,</a:t>
            </a:r>
            <a:r>
              <a:rPr lang="zh-TW" altLang="en-US" sz="1800" dirty="0"/>
              <a:t>再將各個</a:t>
            </a:r>
            <a:r>
              <a:rPr lang="en-US" altLang="zh-TW" sz="1800" dirty="0"/>
              <a:t>t+1</a:t>
            </a:r>
            <a:r>
              <a:rPr lang="zh-TW" altLang="en-US" sz="1800" dirty="0"/>
              <a:t>期</a:t>
            </a:r>
            <a:r>
              <a:rPr lang="en-US" altLang="zh-TW" sz="1800" dirty="0" err="1"/>
              <a:t>sin,cos</a:t>
            </a:r>
            <a:r>
              <a:rPr lang="zh-TW" altLang="en-US" sz="1800" dirty="0"/>
              <a:t>函數加總來預測</a:t>
            </a:r>
            <a:r>
              <a:rPr lang="en-US" altLang="zh-TW" sz="1800" dirty="0"/>
              <a:t>t+1</a:t>
            </a:r>
            <a:r>
              <a:rPr lang="zh-TW" altLang="en-US" sz="1800" dirty="0"/>
              <a:t>價格數列</a:t>
            </a:r>
          </a:p>
          <a:p>
            <a:endParaRPr lang="zh-TW" altLang="en-US" sz="1800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F3E6025-DC80-44E5-B87F-3EEA7E818499}"/>
              </a:ext>
            </a:extLst>
          </p:cNvPr>
          <p:cNvGrpSpPr/>
          <p:nvPr/>
        </p:nvGrpSpPr>
        <p:grpSpPr>
          <a:xfrm>
            <a:off x="1249442" y="3100985"/>
            <a:ext cx="6645116" cy="2784458"/>
            <a:chOff x="2350793" y="3138307"/>
            <a:chExt cx="6645116" cy="278445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7AEAE87A-473F-4241-801A-B8E088095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0793" y="3858221"/>
              <a:ext cx="5300663" cy="2064544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4C03E32-7C16-48ED-B966-FAA9F16F3FEC}"/>
                </a:ext>
              </a:extLst>
            </p:cNvPr>
            <p:cNvSpPr/>
            <p:nvPr/>
          </p:nvSpPr>
          <p:spPr>
            <a:xfrm>
              <a:off x="7707796" y="3858221"/>
              <a:ext cx="380172" cy="2064544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7" name="箭號: 迴轉箭號 6">
              <a:extLst>
                <a:ext uri="{FF2B5EF4-FFF2-40B4-BE49-F238E27FC236}">
                  <a16:creationId xmlns:a16="http://schemas.microsoft.com/office/drawing/2014/main" id="{72838159-5DC6-40F9-B41F-391D70992019}"/>
                </a:ext>
              </a:extLst>
            </p:cNvPr>
            <p:cNvSpPr/>
            <p:nvPr/>
          </p:nvSpPr>
          <p:spPr>
            <a:xfrm flipH="1">
              <a:off x="3968197" y="3138307"/>
              <a:ext cx="4041500" cy="626165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063FD00-0B1B-4FAD-9E8C-FA2230D86E9D}"/>
                </a:ext>
              </a:extLst>
            </p:cNvPr>
            <p:cNvSpPr/>
            <p:nvPr/>
          </p:nvSpPr>
          <p:spPr>
            <a:xfrm>
              <a:off x="3968198" y="4248978"/>
              <a:ext cx="380172" cy="52180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50E116D-5310-48FB-890E-AAE0D9A808EA}"/>
                </a:ext>
              </a:extLst>
            </p:cNvPr>
            <p:cNvSpPr/>
            <p:nvPr/>
          </p:nvSpPr>
          <p:spPr>
            <a:xfrm>
              <a:off x="8087968" y="4498157"/>
              <a:ext cx="907941" cy="530915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zh-TW" altLang="en-US" sz="3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加總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86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70E14-C85C-4918-8704-F4323C62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傅立葉級數原理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92D0503-2695-44AE-8274-42D5D7D8B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700" y="2026889"/>
            <a:ext cx="5165488" cy="1325563"/>
          </a:xfrm>
        </p:spPr>
      </p:pic>
      <p:pic>
        <p:nvPicPr>
          <p:cNvPr id="1028" name="Picture 4" descr="https://upload.wikimedia.org/wikipedia/commons/2/2b/Fourier_series_and_transform.gif">
            <a:extLst>
              <a:ext uri="{FF2B5EF4-FFF2-40B4-BE49-F238E27FC236}">
                <a16:creationId xmlns:a16="http://schemas.microsoft.com/office/drawing/2014/main" id="{3892DC58-9A7C-4562-BCD0-E2D480E36BD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287" y="3329749"/>
            <a:ext cx="4410314" cy="352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f/fa/Fourier_synthesis.svg/300px-Fourier_synthesis.svg.png">
            <a:extLst>
              <a:ext uri="{FF2B5EF4-FFF2-40B4-BE49-F238E27FC236}">
                <a16:creationId xmlns:a16="http://schemas.microsoft.com/office/drawing/2014/main" id="{78549FF3-77AF-4293-A86D-99ABA6C8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441" y="1838131"/>
            <a:ext cx="6635117" cy="457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84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21ABB7-0F94-414D-8613-1A7C95FB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多項式函數</a:t>
            </a:r>
            <a:r>
              <a:rPr lang="en-US" altLang="zh-TW" dirty="0"/>
              <a:t>-</a:t>
            </a:r>
            <a:r>
              <a:rPr lang="zh-TW" altLang="en-US" dirty="0"/>
              <a:t>以</a:t>
            </a:r>
            <a:r>
              <a:rPr lang="en-US" altLang="zh-TW" dirty="0"/>
              <a:t>8</a:t>
            </a:r>
            <a:r>
              <a:rPr lang="zh-TW" altLang="en-US" dirty="0"/>
              <a:t>次方為例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BB4B07-5718-4EE1-904E-C4240F85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9593"/>
            <a:ext cx="8039490" cy="52811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1200" dirty="0"/>
          </a:p>
          <a:p>
            <a:r>
              <a:rPr lang="zh-TW" altLang="en-US" sz="1200" dirty="0"/>
              <a:t>不適合金融數列</a:t>
            </a:r>
            <a:r>
              <a:rPr lang="en-US" altLang="zh-TW" sz="1200" dirty="0"/>
              <a:t>,</a:t>
            </a:r>
            <a:r>
              <a:rPr lang="zh-TW" altLang="en-US" sz="1200" dirty="0"/>
              <a:t>猜測理由</a:t>
            </a:r>
            <a:r>
              <a:rPr lang="en-US" altLang="zh-TW" sz="1200" dirty="0"/>
              <a:t>:</a:t>
            </a:r>
          </a:p>
          <a:p>
            <a:pPr lvl="1"/>
            <a:r>
              <a:rPr lang="zh-TW" altLang="en-US" sz="1200" dirty="0"/>
              <a:t>為了增加增加</a:t>
            </a:r>
            <a:r>
              <a:rPr lang="en-US" altLang="zh-TW" sz="1200" dirty="0"/>
              <a:t>fit</a:t>
            </a:r>
            <a:r>
              <a:rPr lang="zh-TW" altLang="en-US" sz="1200" dirty="0"/>
              <a:t>程度</a:t>
            </a:r>
            <a:r>
              <a:rPr lang="en-US" altLang="zh-TW" sz="1200" dirty="0"/>
              <a:t>,</a:t>
            </a:r>
            <a:r>
              <a:rPr lang="zh-TW" altLang="en-US" sz="1200" dirty="0"/>
              <a:t>需提高次方</a:t>
            </a:r>
            <a:r>
              <a:rPr lang="en-US" altLang="zh-TW" sz="1200" dirty="0"/>
              <a:t>,</a:t>
            </a:r>
            <a:r>
              <a:rPr lang="zh-TW" altLang="en-US" sz="1200" dirty="0"/>
              <a:t>高次方會使當</a:t>
            </a:r>
            <a:r>
              <a:rPr lang="en-US" altLang="zh-TW" sz="1200" dirty="0"/>
              <a:t>X</a:t>
            </a:r>
            <a:r>
              <a:rPr lang="zh-TW" altLang="en-US" sz="1200" dirty="0"/>
              <a:t>值很大時數列失控</a:t>
            </a:r>
            <a:endParaRPr lang="en-US" altLang="zh-TW" sz="1200" dirty="0"/>
          </a:p>
          <a:p>
            <a:pPr lvl="1"/>
            <a:r>
              <a:rPr lang="zh-TW" altLang="en-US" sz="1200" dirty="0"/>
              <a:t>在高次方下</a:t>
            </a:r>
            <a:r>
              <a:rPr lang="en-US" altLang="zh-TW" sz="1200" dirty="0"/>
              <a:t>,</a:t>
            </a:r>
            <a:r>
              <a:rPr lang="zh-TW" altLang="en-US" sz="1200" dirty="0"/>
              <a:t>大量數據下</a:t>
            </a:r>
            <a:r>
              <a:rPr lang="en-US" altLang="zh-TW" sz="1200" dirty="0"/>
              <a:t>,x</a:t>
            </a:r>
            <a:r>
              <a:rPr lang="zh-TW" altLang="en-US" sz="1200" dirty="0"/>
              <a:t>軸</a:t>
            </a:r>
            <a:r>
              <a:rPr lang="en-US" altLang="zh-TW" sz="1200" dirty="0"/>
              <a:t>(</a:t>
            </a:r>
            <a:r>
              <a:rPr lang="zh-TW" altLang="en-US" sz="1200" dirty="0"/>
              <a:t>時間</a:t>
            </a:r>
            <a:r>
              <a:rPr lang="en-US" altLang="zh-TW" sz="1200" dirty="0"/>
              <a:t>)</a:t>
            </a:r>
            <a:r>
              <a:rPr lang="zh-TW" altLang="en-US" sz="1200" dirty="0"/>
              <a:t>會膨脹的很大</a:t>
            </a:r>
            <a:r>
              <a:rPr lang="en-US" altLang="zh-TW" sz="1200" dirty="0"/>
              <a:t>,</a:t>
            </a:r>
            <a:r>
              <a:rPr lang="zh-TW" altLang="en-US" sz="1200" dirty="0"/>
              <a:t>使不同時間區的性質完全不同</a:t>
            </a:r>
            <a:r>
              <a:rPr lang="en-US" altLang="zh-TW" sz="1200" dirty="0"/>
              <a:t>,</a:t>
            </a:r>
            <a:r>
              <a:rPr lang="zh-TW" altLang="en-US" sz="1200" dirty="0"/>
              <a:t>失去意義</a:t>
            </a:r>
            <a:endParaRPr lang="en-US" altLang="zh-TW" sz="1200" dirty="0"/>
          </a:p>
          <a:p>
            <a:r>
              <a:rPr lang="en-US" altLang="zh-TW" sz="1200" dirty="0"/>
              <a:t>Linear model Poly8:</a:t>
            </a:r>
          </a:p>
          <a:p>
            <a:r>
              <a:rPr lang="en-US" altLang="zh-TW" sz="1200" dirty="0"/>
              <a:t>     f(x) = p1*x^8 + p2*x^7 + p3*x^6 + p4*x^5 + </a:t>
            </a:r>
          </a:p>
          <a:p>
            <a:r>
              <a:rPr lang="en-US" altLang="zh-TW" sz="1200" dirty="0"/>
              <a:t>                    p5*x^4 + p6*x^3 + p7*x^2 + p8*x + p9</a:t>
            </a:r>
          </a:p>
          <a:p>
            <a:r>
              <a:rPr lang="en-US" altLang="zh-TW" sz="1200" dirty="0"/>
              <a:t>Coefficients (with 95% confidence bounds):</a:t>
            </a:r>
          </a:p>
          <a:p>
            <a:r>
              <a:rPr lang="en-US" altLang="zh-TW" sz="1200" dirty="0"/>
              <a:t>       p1 =   4.083e-11  (1.535e-11, 6.631e-11)</a:t>
            </a:r>
          </a:p>
          <a:p>
            <a:r>
              <a:rPr lang="en-US" altLang="zh-TW" sz="1200" dirty="0"/>
              <a:t>       p2 =  -6.936e-09  (-1.102e-08, -2.852e-09)</a:t>
            </a:r>
          </a:p>
          <a:p>
            <a:r>
              <a:rPr lang="en-US" altLang="zh-TW" sz="1200" dirty="0"/>
              <a:t>       p3 =   4.814e-07  (2.117e-07, 7.512e-07)</a:t>
            </a:r>
          </a:p>
          <a:p>
            <a:r>
              <a:rPr lang="en-US" altLang="zh-TW" sz="1200" dirty="0"/>
              <a:t>       p4 =  -1.754e-05  (-2.701e-05, -8.072e-06)</a:t>
            </a:r>
          </a:p>
          <a:p>
            <a:r>
              <a:rPr lang="en-US" altLang="zh-TW" sz="1200" dirty="0"/>
              <a:t>       p5 =   0.0003586  (0.0001684, 0.0005488)</a:t>
            </a:r>
          </a:p>
          <a:p>
            <a:r>
              <a:rPr lang="en-US" altLang="zh-TW" sz="1200" dirty="0"/>
              <a:t>       p6 =   -0.004078  (-0.006267, -0.001889)</a:t>
            </a:r>
          </a:p>
          <a:p>
            <a:r>
              <a:rPr lang="en-US" altLang="zh-TW" sz="1200" dirty="0"/>
              <a:t>       p7 =       0.024  (0.01036, 0.03763)</a:t>
            </a:r>
          </a:p>
          <a:p>
            <a:r>
              <a:rPr lang="en-US" altLang="zh-TW" sz="1200" dirty="0"/>
              <a:t>       p8 =    -0.06213  (-0.1021, -0.02212)</a:t>
            </a:r>
          </a:p>
          <a:p>
            <a:r>
              <a:rPr lang="en-US" altLang="zh-TW" sz="1200" dirty="0"/>
              <a:t>       p9 =       1.521  (1.482, 1.561)</a:t>
            </a:r>
            <a:endParaRPr lang="zh-TW" altLang="en-US" sz="1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12D52B-1C0D-4BD2-9C93-59427ED41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413" y="4292081"/>
            <a:ext cx="4893587" cy="209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2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BB16E-9E2E-4A27-9B44-99E80560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舉例</a:t>
            </a:r>
            <a:r>
              <a:rPr lang="en-US" altLang="zh-TW" dirty="0"/>
              <a:t>-3terms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E36F8E-7DE1-4767-A879-A470D4767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18" y="1999706"/>
            <a:ext cx="8932582" cy="4699674"/>
          </a:xfrm>
        </p:spPr>
        <p:txBody>
          <a:bodyPr>
            <a:normAutofit lnSpcReduction="10000"/>
          </a:bodyPr>
          <a:lstStyle/>
          <a:p>
            <a:r>
              <a:rPr lang="zh-TW" altLang="en-US" sz="1400" dirty="0"/>
              <a:t>利用</a:t>
            </a:r>
            <a:r>
              <a:rPr lang="en-US" altLang="zh-TW" sz="1400" dirty="0"/>
              <a:t>250</a:t>
            </a:r>
            <a:r>
              <a:rPr lang="zh-TW" altLang="en-US" sz="1400" dirty="0"/>
              <a:t>個資料點算出</a:t>
            </a:r>
            <a:r>
              <a:rPr lang="en-US" altLang="zh-TW" sz="1400" dirty="0"/>
              <a:t>3terms</a:t>
            </a:r>
            <a:r>
              <a:rPr lang="zh-TW" altLang="en-US" sz="1400" dirty="0"/>
              <a:t>的傅立葉級數方程式</a:t>
            </a:r>
            <a:endParaRPr lang="en-US" altLang="zh-TW" sz="1400" dirty="0"/>
          </a:p>
          <a:p>
            <a:r>
              <a:rPr lang="zh-TW" altLang="en-US" sz="1400" dirty="0"/>
              <a:t>再帶入第</a:t>
            </a:r>
            <a:r>
              <a:rPr lang="en-US" altLang="zh-TW" sz="1400" dirty="0"/>
              <a:t>251</a:t>
            </a:r>
            <a:r>
              <a:rPr lang="zh-TW" altLang="en-US" sz="1400" dirty="0"/>
              <a:t>期</a:t>
            </a:r>
            <a:r>
              <a:rPr lang="en-US" altLang="zh-TW" sz="1400" dirty="0"/>
              <a:t>x</a:t>
            </a:r>
            <a:r>
              <a:rPr lang="zh-TW" altLang="en-US" sz="1400" dirty="0"/>
              <a:t>得到下期的價格預估值</a:t>
            </a:r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/>
              <a:t>General model Fourier3:</a:t>
            </a:r>
          </a:p>
          <a:p>
            <a:r>
              <a:rPr lang="en-US" altLang="zh-TW" sz="1400" dirty="0"/>
              <a:t>     f(x) =  a0 + a1*cos(x*w) + b1*sin(x*w) + </a:t>
            </a:r>
          </a:p>
          <a:p>
            <a:r>
              <a:rPr lang="en-US" altLang="zh-TW" sz="1400" dirty="0"/>
              <a:t>               a2*cos(2*x*w) + b2*sin(2*x*w) + a3*cos(3*x*w) + b3*sin(3*x*w)</a:t>
            </a:r>
          </a:p>
          <a:p>
            <a:r>
              <a:rPr lang="en-US" altLang="zh-TW" sz="1400" dirty="0"/>
              <a:t>Coefficients (with 95% confidence bounds):</a:t>
            </a:r>
          </a:p>
          <a:p>
            <a:r>
              <a:rPr lang="en-US" altLang="zh-TW" sz="1400" dirty="0"/>
              <a:t>       a0 =       2.658  (-1.37, 6.686)</a:t>
            </a:r>
          </a:p>
          <a:p>
            <a:r>
              <a:rPr lang="en-US" altLang="zh-TW" sz="1400" dirty="0"/>
              <a:t>       a1 =     -0.3161  (-2.995, 2.363)</a:t>
            </a:r>
          </a:p>
          <a:p>
            <a:r>
              <a:rPr lang="en-US" altLang="zh-TW" sz="1400" dirty="0"/>
              <a:t>       b1 =      -1.925  (-8.07, 4.221)</a:t>
            </a:r>
          </a:p>
          <a:p>
            <a:r>
              <a:rPr lang="en-US" altLang="zh-TW" sz="1400" dirty="0"/>
              <a:t>       a2 =      -1.037  (-3.239, 1.164)</a:t>
            </a:r>
          </a:p>
          <a:p>
            <a:r>
              <a:rPr lang="en-US" altLang="zh-TW" sz="1400" dirty="0"/>
              <a:t>       b2 =      0.4656  (-2.285, 3.216)</a:t>
            </a:r>
          </a:p>
          <a:p>
            <a:r>
              <a:rPr lang="en-US" altLang="zh-TW" sz="1400" dirty="0"/>
              <a:t>       a3 =      0.1816  (-0.6695, 1.033)</a:t>
            </a:r>
          </a:p>
          <a:p>
            <a:r>
              <a:rPr lang="en-US" altLang="zh-TW" sz="1400" dirty="0"/>
              <a:t>       b3 =      0.2159  (0.0718, 0.36)</a:t>
            </a:r>
          </a:p>
          <a:p>
            <a:r>
              <a:rPr lang="en-US" altLang="zh-TW" sz="1400" dirty="0"/>
              <a:t>       w =     0.01148  (0.005872, 0.01708)</a:t>
            </a:r>
          </a:p>
          <a:p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451110-1BF5-43BA-BACB-378C63200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990" y="4385388"/>
            <a:ext cx="5179567" cy="198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7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AFBD7-CD8D-40A0-B7F2-3A78A668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使用兩個超強的套件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312970-66CE-419F-9C5A-2B0FD214B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53" y="2705928"/>
            <a:ext cx="2223329" cy="2125110"/>
          </a:xfrm>
          <a:prstGeom prst="rect">
            <a:avLst/>
          </a:prstGeom>
        </p:spPr>
      </p:pic>
      <p:sp>
        <p:nvSpPr>
          <p:cNvPr id="5" name="加號 4">
            <a:extLst>
              <a:ext uri="{FF2B5EF4-FFF2-40B4-BE49-F238E27FC236}">
                <a16:creationId xmlns:a16="http://schemas.microsoft.com/office/drawing/2014/main" id="{061C2B8F-CD0C-413D-AEBC-645DCC24DF10}"/>
              </a:ext>
            </a:extLst>
          </p:cNvPr>
          <p:cNvSpPr/>
          <p:nvPr/>
        </p:nvSpPr>
        <p:spPr>
          <a:xfrm>
            <a:off x="2973970" y="3179861"/>
            <a:ext cx="1068457" cy="102124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5FBBE1-14BE-4F3F-A5CB-47697AE2D32B}"/>
              </a:ext>
            </a:extLst>
          </p:cNvPr>
          <p:cNvSpPr/>
          <p:nvPr/>
        </p:nvSpPr>
        <p:spPr>
          <a:xfrm>
            <a:off x="4198663" y="3179861"/>
            <a:ext cx="5124241" cy="117724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TW" alt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求助林家緯</a:t>
            </a:r>
          </a:p>
        </p:txBody>
      </p:sp>
    </p:spTree>
    <p:extLst>
      <p:ext uri="{BB962C8B-B14F-4D97-AF65-F5344CB8AC3E}">
        <p14:creationId xmlns:p14="http://schemas.microsoft.com/office/powerpoint/2010/main" val="134995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9269</TotalTime>
  <Words>816</Words>
  <Application>Microsoft Office PowerPoint</Application>
  <PresentationFormat>如螢幕大小 (4:3)</PresentationFormat>
  <Paragraphs>79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Office 佈景主題</vt:lpstr>
      <vt:lpstr>如何把簡單ㄉ交易 搞ㄉ有點複雜</vt:lpstr>
      <vt:lpstr>曲線擬合</vt:lpstr>
      <vt:lpstr>曲線擬合-多項式</vt:lpstr>
      <vt:lpstr>曲線擬合</vt:lpstr>
      <vt:lpstr>離散傅立葉轉換</vt:lpstr>
      <vt:lpstr>傅立葉級數原理</vt:lpstr>
      <vt:lpstr>多項式函數-以8次方為例</vt:lpstr>
      <vt:lpstr>舉例-3terms</vt:lpstr>
      <vt:lpstr>使用兩個超強的套件</vt:lpstr>
      <vt:lpstr>曲線擬和結果</vt:lpstr>
      <vt:lpstr>濾網邏輯與程式碼</vt:lpstr>
      <vt:lpstr>與外資濾網比較結果</vt:lpstr>
      <vt:lpstr>最佳化</vt:lpstr>
      <vt:lpstr>可能的應用方向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蝸牛學家</dc:creator>
  <cp:lastModifiedBy>家緯 林</cp:lastModifiedBy>
  <cp:revision>72</cp:revision>
  <dcterms:created xsi:type="dcterms:W3CDTF">2019-04-29T14:36:19Z</dcterms:created>
  <dcterms:modified xsi:type="dcterms:W3CDTF">2019-05-24T10:55:47Z</dcterms:modified>
</cp:coreProperties>
</file>