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30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289" r:id="rId24"/>
    <p:sldId id="291" r:id="rId25"/>
    <p:sldId id="304" r:id="rId26"/>
    <p:sldId id="302" r:id="rId27"/>
    <p:sldId id="305" r:id="rId28"/>
    <p:sldId id="292" r:id="rId29"/>
    <p:sldId id="306" r:id="rId30"/>
    <p:sldId id="293" r:id="rId31"/>
    <p:sldId id="295" r:id="rId32"/>
    <p:sldId id="294" r:id="rId33"/>
    <p:sldId id="307" r:id="rId34"/>
    <p:sldId id="299" r:id="rId35"/>
    <p:sldId id="297" r:id="rId36"/>
    <p:sldId id="308" r:id="rId37"/>
    <p:sldId id="329" r:id="rId38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8309" autoAdjust="0"/>
  </p:normalViewPr>
  <p:slideViewPr>
    <p:cSldViewPr>
      <p:cViewPr varScale="1">
        <p:scale>
          <a:sx n="84" d="100"/>
          <a:sy n="84" d="100"/>
        </p:scale>
        <p:origin x="-936" y="-78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768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6446;&#27859;&#24950;\Downloads\&#32654;&#20803;-&#33287;&#27833;&#2072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plotArea>
      <c:layout/>
      <c:lineChart>
        <c:grouping val="standard"/>
        <c:ser>
          <c:idx val="0"/>
          <c:order val="0"/>
          <c:tx>
            <c:strRef>
              <c:f>工作表1!$B$1</c:f>
              <c:strCache>
                <c:ptCount val="1"/>
                <c:pt idx="0">
                  <c:v>西德州</c:v>
                </c:pt>
              </c:strCache>
            </c:strRef>
          </c:tx>
          <c:marker>
            <c:symbol val="none"/>
          </c:marker>
          <c:cat>
            <c:numRef>
              <c:f>工作表1!$A$2:$A$55</c:f>
              <c:numCache>
                <c:formatCode>mmm\-yy</c:formatCode>
                <c:ptCount val="54"/>
                <c:pt idx="0">
                  <c:v>42156</c:v>
                </c:pt>
                <c:pt idx="1">
                  <c:v>42125</c:v>
                </c:pt>
                <c:pt idx="2">
                  <c:v>42095</c:v>
                </c:pt>
                <c:pt idx="3">
                  <c:v>42064</c:v>
                </c:pt>
                <c:pt idx="4">
                  <c:v>42036</c:v>
                </c:pt>
                <c:pt idx="5">
                  <c:v>42005</c:v>
                </c:pt>
                <c:pt idx="6">
                  <c:v>41974</c:v>
                </c:pt>
                <c:pt idx="7">
                  <c:v>41944</c:v>
                </c:pt>
                <c:pt idx="8">
                  <c:v>41913</c:v>
                </c:pt>
                <c:pt idx="9">
                  <c:v>41883</c:v>
                </c:pt>
                <c:pt idx="10">
                  <c:v>41852</c:v>
                </c:pt>
                <c:pt idx="11">
                  <c:v>41821</c:v>
                </c:pt>
                <c:pt idx="12">
                  <c:v>41791</c:v>
                </c:pt>
                <c:pt idx="13">
                  <c:v>41760</c:v>
                </c:pt>
                <c:pt idx="14">
                  <c:v>41730</c:v>
                </c:pt>
                <c:pt idx="15">
                  <c:v>41699</c:v>
                </c:pt>
                <c:pt idx="16">
                  <c:v>41671</c:v>
                </c:pt>
                <c:pt idx="17">
                  <c:v>41640</c:v>
                </c:pt>
                <c:pt idx="18">
                  <c:v>41609</c:v>
                </c:pt>
                <c:pt idx="19">
                  <c:v>41579</c:v>
                </c:pt>
                <c:pt idx="20">
                  <c:v>41548</c:v>
                </c:pt>
                <c:pt idx="21">
                  <c:v>41518</c:v>
                </c:pt>
                <c:pt idx="22">
                  <c:v>41487</c:v>
                </c:pt>
                <c:pt idx="23">
                  <c:v>41456</c:v>
                </c:pt>
                <c:pt idx="24">
                  <c:v>41426</c:v>
                </c:pt>
                <c:pt idx="25">
                  <c:v>41395</c:v>
                </c:pt>
                <c:pt idx="26">
                  <c:v>41365</c:v>
                </c:pt>
                <c:pt idx="27">
                  <c:v>41334</c:v>
                </c:pt>
                <c:pt idx="28">
                  <c:v>41306</c:v>
                </c:pt>
                <c:pt idx="29">
                  <c:v>41275</c:v>
                </c:pt>
                <c:pt idx="30">
                  <c:v>41244</c:v>
                </c:pt>
                <c:pt idx="31">
                  <c:v>41214</c:v>
                </c:pt>
                <c:pt idx="32">
                  <c:v>41183</c:v>
                </c:pt>
                <c:pt idx="33">
                  <c:v>41153</c:v>
                </c:pt>
                <c:pt idx="34">
                  <c:v>41122</c:v>
                </c:pt>
                <c:pt idx="35">
                  <c:v>41091</c:v>
                </c:pt>
                <c:pt idx="36">
                  <c:v>41061</c:v>
                </c:pt>
                <c:pt idx="37">
                  <c:v>41030</c:v>
                </c:pt>
                <c:pt idx="38">
                  <c:v>41000</c:v>
                </c:pt>
                <c:pt idx="39">
                  <c:v>40969</c:v>
                </c:pt>
                <c:pt idx="40">
                  <c:v>40940</c:v>
                </c:pt>
                <c:pt idx="41">
                  <c:v>40909</c:v>
                </c:pt>
                <c:pt idx="42">
                  <c:v>40878</c:v>
                </c:pt>
                <c:pt idx="43">
                  <c:v>40848</c:v>
                </c:pt>
                <c:pt idx="44">
                  <c:v>40817</c:v>
                </c:pt>
                <c:pt idx="45">
                  <c:v>40787</c:v>
                </c:pt>
                <c:pt idx="46">
                  <c:v>40756</c:v>
                </c:pt>
                <c:pt idx="47">
                  <c:v>40725</c:v>
                </c:pt>
                <c:pt idx="48">
                  <c:v>40695</c:v>
                </c:pt>
                <c:pt idx="49">
                  <c:v>40664</c:v>
                </c:pt>
                <c:pt idx="50">
                  <c:v>40634</c:v>
                </c:pt>
                <c:pt idx="51">
                  <c:v>40603</c:v>
                </c:pt>
                <c:pt idx="52">
                  <c:v>40575</c:v>
                </c:pt>
                <c:pt idx="53">
                  <c:v>40544</c:v>
                </c:pt>
              </c:numCache>
            </c:numRef>
          </c:cat>
          <c:val>
            <c:numRef>
              <c:f>工作表1!$B$2:$B$55</c:f>
              <c:numCache>
                <c:formatCode>General</c:formatCode>
                <c:ptCount val="54"/>
                <c:pt idx="0">
                  <c:v>60.27</c:v>
                </c:pt>
                <c:pt idx="1">
                  <c:v>60.3</c:v>
                </c:pt>
                <c:pt idx="2">
                  <c:v>59.63</c:v>
                </c:pt>
                <c:pt idx="3">
                  <c:v>47.6</c:v>
                </c:pt>
                <c:pt idx="4">
                  <c:v>49.760000000000012</c:v>
                </c:pt>
                <c:pt idx="5">
                  <c:v>48.24</c:v>
                </c:pt>
                <c:pt idx="6">
                  <c:v>53.27</c:v>
                </c:pt>
                <c:pt idx="7">
                  <c:v>66.149999999999991</c:v>
                </c:pt>
                <c:pt idx="8">
                  <c:v>80.540000000000006</c:v>
                </c:pt>
                <c:pt idx="9">
                  <c:v>91.16</c:v>
                </c:pt>
                <c:pt idx="10">
                  <c:v>95.960000000000022</c:v>
                </c:pt>
                <c:pt idx="11">
                  <c:v>98.169999999999987</c:v>
                </c:pt>
                <c:pt idx="12">
                  <c:v>105.84</c:v>
                </c:pt>
                <c:pt idx="13">
                  <c:v>102.71000000000002</c:v>
                </c:pt>
                <c:pt idx="14">
                  <c:v>99.740000000000023</c:v>
                </c:pt>
                <c:pt idx="15">
                  <c:v>101.58</c:v>
                </c:pt>
                <c:pt idx="16">
                  <c:v>102.59</c:v>
                </c:pt>
                <c:pt idx="17">
                  <c:v>97.490000000000023</c:v>
                </c:pt>
                <c:pt idx="18">
                  <c:v>98.42</c:v>
                </c:pt>
                <c:pt idx="19">
                  <c:v>92.72</c:v>
                </c:pt>
                <c:pt idx="20">
                  <c:v>96.38</c:v>
                </c:pt>
                <c:pt idx="21">
                  <c:v>102.33</c:v>
                </c:pt>
                <c:pt idx="22">
                  <c:v>107.64999999999999</c:v>
                </c:pt>
                <c:pt idx="23">
                  <c:v>105.03</c:v>
                </c:pt>
                <c:pt idx="24">
                  <c:v>96.56</c:v>
                </c:pt>
                <c:pt idx="25">
                  <c:v>91.97</c:v>
                </c:pt>
                <c:pt idx="26">
                  <c:v>93.460000000000022</c:v>
                </c:pt>
                <c:pt idx="27">
                  <c:v>97.23</c:v>
                </c:pt>
                <c:pt idx="28">
                  <c:v>92.05</c:v>
                </c:pt>
                <c:pt idx="29">
                  <c:v>97.490000000000023</c:v>
                </c:pt>
                <c:pt idx="30">
                  <c:v>91.82</c:v>
                </c:pt>
                <c:pt idx="31">
                  <c:v>88.910000000000025</c:v>
                </c:pt>
                <c:pt idx="32">
                  <c:v>86.240000000000023</c:v>
                </c:pt>
                <c:pt idx="33">
                  <c:v>92.19</c:v>
                </c:pt>
                <c:pt idx="34">
                  <c:v>96.47</c:v>
                </c:pt>
                <c:pt idx="35">
                  <c:v>88.06</c:v>
                </c:pt>
                <c:pt idx="36">
                  <c:v>84.960000000000022</c:v>
                </c:pt>
                <c:pt idx="37">
                  <c:v>86.53</c:v>
                </c:pt>
                <c:pt idx="38">
                  <c:v>104.86999999999999</c:v>
                </c:pt>
                <c:pt idx="39">
                  <c:v>103.02</c:v>
                </c:pt>
                <c:pt idx="40">
                  <c:v>107.07</c:v>
                </c:pt>
                <c:pt idx="41">
                  <c:v>98.48</c:v>
                </c:pt>
                <c:pt idx="42">
                  <c:v>98.83</c:v>
                </c:pt>
                <c:pt idx="43">
                  <c:v>100.36</c:v>
                </c:pt>
                <c:pt idx="44">
                  <c:v>93.19</c:v>
                </c:pt>
                <c:pt idx="45">
                  <c:v>79.2</c:v>
                </c:pt>
                <c:pt idx="46">
                  <c:v>88.81</c:v>
                </c:pt>
                <c:pt idx="47">
                  <c:v>95.7</c:v>
                </c:pt>
                <c:pt idx="48">
                  <c:v>95.42</c:v>
                </c:pt>
                <c:pt idx="49">
                  <c:v>102.7</c:v>
                </c:pt>
                <c:pt idx="50">
                  <c:v>113.93</c:v>
                </c:pt>
                <c:pt idx="51">
                  <c:v>106.72</c:v>
                </c:pt>
                <c:pt idx="52">
                  <c:v>96.97</c:v>
                </c:pt>
                <c:pt idx="53">
                  <c:v>92.19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布蘭特</c:v>
                </c:pt>
              </c:strCache>
            </c:strRef>
          </c:tx>
          <c:marker>
            <c:symbol val="none"/>
          </c:marker>
          <c:cat>
            <c:numRef>
              <c:f>工作表1!$A$2:$A$55</c:f>
              <c:numCache>
                <c:formatCode>mmm\-yy</c:formatCode>
                <c:ptCount val="54"/>
                <c:pt idx="0">
                  <c:v>42156</c:v>
                </c:pt>
                <c:pt idx="1">
                  <c:v>42125</c:v>
                </c:pt>
                <c:pt idx="2">
                  <c:v>42095</c:v>
                </c:pt>
                <c:pt idx="3">
                  <c:v>42064</c:v>
                </c:pt>
                <c:pt idx="4">
                  <c:v>42036</c:v>
                </c:pt>
                <c:pt idx="5">
                  <c:v>42005</c:v>
                </c:pt>
                <c:pt idx="6">
                  <c:v>41974</c:v>
                </c:pt>
                <c:pt idx="7">
                  <c:v>41944</c:v>
                </c:pt>
                <c:pt idx="8">
                  <c:v>41913</c:v>
                </c:pt>
                <c:pt idx="9">
                  <c:v>41883</c:v>
                </c:pt>
                <c:pt idx="10">
                  <c:v>41852</c:v>
                </c:pt>
                <c:pt idx="11">
                  <c:v>41821</c:v>
                </c:pt>
                <c:pt idx="12">
                  <c:v>41791</c:v>
                </c:pt>
                <c:pt idx="13">
                  <c:v>41760</c:v>
                </c:pt>
                <c:pt idx="14">
                  <c:v>41730</c:v>
                </c:pt>
                <c:pt idx="15">
                  <c:v>41699</c:v>
                </c:pt>
                <c:pt idx="16">
                  <c:v>41671</c:v>
                </c:pt>
                <c:pt idx="17">
                  <c:v>41640</c:v>
                </c:pt>
                <c:pt idx="18">
                  <c:v>41609</c:v>
                </c:pt>
                <c:pt idx="19">
                  <c:v>41579</c:v>
                </c:pt>
                <c:pt idx="20">
                  <c:v>41548</c:v>
                </c:pt>
                <c:pt idx="21">
                  <c:v>41518</c:v>
                </c:pt>
                <c:pt idx="22">
                  <c:v>41487</c:v>
                </c:pt>
                <c:pt idx="23">
                  <c:v>41456</c:v>
                </c:pt>
                <c:pt idx="24">
                  <c:v>41426</c:v>
                </c:pt>
                <c:pt idx="25">
                  <c:v>41395</c:v>
                </c:pt>
                <c:pt idx="26">
                  <c:v>41365</c:v>
                </c:pt>
                <c:pt idx="27">
                  <c:v>41334</c:v>
                </c:pt>
                <c:pt idx="28">
                  <c:v>41306</c:v>
                </c:pt>
                <c:pt idx="29">
                  <c:v>41275</c:v>
                </c:pt>
                <c:pt idx="30">
                  <c:v>41244</c:v>
                </c:pt>
                <c:pt idx="31">
                  <c:v>41214</c:v>
                </c:pt>
                <c:pt idx="32">
                  <c:v>41183</c:v>
                </c:pt>
                <c:pt idx="33">
                  <c:v>41153</c:v>
                </c:pt>
                <c:pt idx="34">
                  <c:v>41122</c:v>
                </c:pt>
                <c:pt idx="35">
                  <c:v>41091</c:v>
                </c:pt>
                <c:pt idx="36">
                  <c:v>41061</c:v>
                </c:pt>
                <c:pt idx="37">
                  <c:v>41030</c:v>
                </c:pt>
                <c:pt idx="38">
                  <c:v>41000</c:v>
                </c:pt>
                <c:pt idx="39">
                  <c:v>40969</c:v>
                </c:pt>
                <c:pt idx="40">
                  <c:v>40940</c:v>
                </c:pt>
                <c:pt idx="41">
                  <c:v>40909</c:v>
                </c:pt>
                <c:pt idx="42">
                  <c:v>40878</c:v>
                </c:pt>
                <c:pt idx="43">
                  <c:v>40848</c:v>
                </c:pt>
                <c:pt idx="44">
                  <c:v>40817</c:v>
                </c:pt>
                <c:pt idx="45">
                  <c:v>40787</c:v>
                </c:pt>
                <c:pt idx="46">
                  <c:v>40756</c:v>
                </c:pt>
                <c:pt idx="47">
                  <c:v>40725</c:v>
                </c:pt>
                <c:pt idx="48">
                  <c:v>40695</c:v>
                </c:pt>
                <c:pt idx="49">
                  <c:v>40664</c:v>
                </c:pt>
                <c:pt idx="50">
                  <c:v>40634</c:v>
                </c:pt>
                <c:pt idx="51">
                  <c:v>40603</c:v>
                </c:pt>
                <c:pt idx="52">
                  <c:v>40575</c:v>
                </c:pt>
                <c:pt idx="53">
                  <c:v>40544</c:v>
                </c:pt>
              </c:numCache>
            </c:numRef>
          </c:cat>
          <c:val>
            <c:numRef>
              <c:f>工作表1!$C$2:$C$55</c:f>
              <c:numCache>
                <c:formatCode>General</c:formatCode>
                <c:ptCount val="54"/>
                <c:pt idx="0">
                  <c:v>64.61999999999999</c:v>
                </c:pt>
                <c:pt idx="1">
                  <c:v>62.96</c:v>
                </c:pt>
                <c:pt idx="2">
                  <c:v>65.430000000000007</c:v>
                </c:pt>
                <c:pt idx="3">
                  <c:v>56.02</c:v>
                </c:pt>
                <c:pt idx="4">
                  <c:v>62.190000000000012</c:v>
                </c:pt>
                <c:pt idx="5">
                  <c:v>52.41</c:v>
                </c:pt>
                <c:pt idx="6">
                  <c:v>57.9</c:v>
                </c:pt>
                <c:pt idx="7">
                  <c:v>72.58</c:v>
                </c:pt>
                <c:pt idx="8">
                  <c:v>86.02</c:v>
                </c:pt>
                <c:pt idx="9">
                  <c:v>97.1</c:v>
                </c:pt>
                <c:pt idx="10">
                  <c:v>102.56</c:v>
                </c:pt>
                <c:pt idx="11">
                  <c:v>105.49000000000002</c:v>
                </c:pt>
                <c:pt idx="12">
                  <c:v>113.13</c:v>
                </c:pt>
                <c:pt idx="13">
                  <c:v>109.54</c:v>
                </c:pt>
                <c:pt idx="14">
                  <c:v>108.71000000000002</c:v>
                </c:pt>
                <c:pt idx="15">
                  <c:v>107.74000000000002</c:v>
                </c:pt>
                <c:pt idx="16">
                  <c:v>108.97</c:v>
                </c:pt>
                <c:pt idx="17">
                  <c:v>107.75</c:v>
                </c:pt>
                <c:pt idx="18">
                  <c:v>111.19</c:v>
                </c:pt>
                <c:pt idx="19">
                  <c:v>110.86</c:v>
                </c:pt>
                <c:pt idx="20">
                  <c:v>109.85</c:v>
                </c:pt>
                <c:pt idx="21">
                  <c:v>107.88</c:v>
                </c:pt>
                <c:pt idx="22">
                  <c:v>114.59</c:v>
                </c:pt>
                <c:pt idx="23">
                  <c:v>106.76</c:v>
                </c:pt>
                <c:pt idx="24">
                  <c:v>102.71000000000002</c:v>
                </c:pt>
                <c:pt idx="25">
                  <c:v>102.09</c:v>
                </c:pt>
                <c:pt idx="26">
                  <c:v>103.78</c:v>
                </c:pt>
                <c:pt idx="27">
                  <c:v>110.05</c:v>
                </c:pt>
                <c:pt idx="28">
                  <c:v>111.86999999999999</c:v>
                </c:pt>
                <c:pt idx="29">
                  <c:v>114.9</c:v>
                </c:pt>
                <c:pt idx="30">
                  <c:v>110.41000000000008</c:v>
                </c:pt>
                <c:pt idx="31">
                  <c:v>110.76</c:v>
                </c:pt>
                <c:pt idx="32">
                  <c:v>108.86</c:v>
                </c:pt>
                <c:pt idx="33">
                  <c:v>112.21000000000002</c:v>
                </c:pt>
                <c:pt idx="34">
                  <c:v>112.45</c:v>
                </c:pt>
                <c:pt idx="35">
                  <c:v>105.97</c:v>
                </c:pt>
                <c:pt idx="36">
                  <c:v>91.93</c:v>
                </c:pt>
                <c:pt idx="37">
                  <c:v>103.25</c:v>
                </c:pt>
                <c:pt idx="38">
                  <c:v>119.5</c:v>
                </c:pt>
                <c:pt idx="39">
                  <c:v>122.55</c:v>
                </c:pt>
                <c:pt idx="40">
                  <c:v>121.71000000000002</c:v>
                </c:pt>
                <c:pt idx="41">
                  <c:v>111.04</c:v>
                </c:pt>
                <c:pt idx="42">
                  <c:v>107.98</c:v>
                </c:pt>
                <c:pt idx="43">
                  <c:v>110.64999999999999</c:v>
                </c:pt>
                <c:pt idx="44">
                  <c:v>109.25</c:v>
                </c:pt>
                <c:pt idx="45">
                  <c:v>104.73</c:v>
                </c:pt>
                <c:pt idx="46">
                  <c:v>114.03</c:v>
                </c:pt>
                <c:pt idx="47">
                  <c:v>117.21000000000002</c:v>
                </c:pt>
                <c:pt idx="48">
                  <c:v>112.48</c:v>
                </c:pt>
                <c:pt idx="49">
                  <c:v>115.03</c:v>
                </c:pt>
                <c:pt idx="50">
                  <c:v>125.02</c:v>
                </c:pt>
                <c:pt idx="51">
                  <c:v>117.36</c:v>
                </c:pt>
                <c:pt idx="52">
                  <c:v>111.8</c:v>
                </c:pt>
                <c:pt idx="53">
                  <c:v>101.01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杜拜</c:v>
                </c:pt>
              </c:strCache>
            </c:strRef>
          </c:tx>
          <c:marker>
            <c:symbol val="none"/>
          </c:marker>
          <c:cat>
            <c:numRef>
              <c:f>工作表1!$A$2:$A$55</c:f>
              <c:numCache>
                <c:formatCode>mmm\-yy</c:formatCode>
                <c:ptCount val="54"/>
                <c:pt idx="0">
                  <c:v>42156</c:v>
                </c:pt>
                <c:pt idx="1">
                  <c:v>42125</c:v>
                </c:pt>
                <c:pt idx="2">
                  <c:v>42095</c:v>
                </c:pt>
                <c:pt idx="3">
                  <c:v>42064</c:v>
                </c:pt>
                <c:pt idx="4">
                  <c:v>42036</c:v>
                </c:pt>
                <c:pt idx="5">
                  <c:v>42005</c:v>
                </c:pt>
                <c:pt idx="6">
                  <c:v>41974</c:v>
                </c:pt>
                <c:pt idx="7">
                  <c:v>41944</c:v>
                </c:pt>
                <c:pt idx="8">
                  <c:v>41913</c:v>
                </c:pt>
                <c:pt idx="9">
                  <c:v>41883</c:v>
                </c:pt>
                <c:pt idx="10">
                  <c:v>41852</c:v>
                </c:pt>
                <c:pt idx="11">
                  <c:v>41821</c:v>
                </c:pt>
                <c:pt idx="12">
                  <c:v>41791</c:v>
                </c:pt>
                <c:pt idx="13">
                  <c:v>41760</c:v>
                </c:pt>
                <c:pt idx="14">
                  <c:v>41730</c:v>
                </c:pt>
                <c:pt idx="15">
                  <c:v>41699</c:v>
                </c:pt>
                <c:pt idx="16">
                  <c:v>41671</c:v>
                </c:pt>
                <c:pt idx="17">
                  <c:v>41640</c:v>
                </c:pt>
                <c:pt idx="18">
                  <c:v>41609</c:v>
                </c:pt>
                <c:pt idx="19">
                  <c:v>41579</c:v>
                </c:pt>
                <c:pt idx="20">
                  <c:v>41548</c:v>
                </c:pt>
                <c:pt idx="21">
                  <c:v>41518</c:v>
                </c:pt>
                <c:pt idx="22">
                  <c:v>41487</c:v>
                </c:pt>
                <c:pt idx="23">
                  <c:v>41456</c:v>
                </c:pt>
                <c:pt idx="24">
                  <c:v>41426</c:v>
                </c:pt>
                <c:pt idx="25">
                  <c:v>41395</c:v>
                </c:pt>
                <c:pt idx="26">
                  <c:v>41365</c:v>
                </c:pt>
                <c:pt idx="27">
                  <c:v>41334</c:v>
                </c:pt>
                <c:pt idx="28">
                  <c:v>41306</c:v>
                </c:pt>
                <c:pt idx="29">
                  <c:v>41275</c:v>
                </c:pt>
                <c:pt idx="30">
                  <c:v>41244</c:v>
                </c:pt>
                <c:pt idx="31">
                  <c:v>41214</c:v>
                </c:pt>
                <c:pt idx="32">
                  <c:v>41183</c:v>
                </c:pt>
                <c:pt idx="33">
                  <c:v>41153</c:v>
                </c:pt>
                <c:pt idx="34">
                  <c:v>41122</c:v>
                </c:pt>
                <c:pt idx="35">
                  <c:v>41091</c:v>
                </c:pt>
                <c:pt idx="36">
                  <c:v>41061</c:v>
                </c:pt>
                <c:pt idx="37">
                  <c:v>41030</c:v>
                </c:pt>
                <c:pt idx="38">
                  <c:v>41000</c:v>
                </c:pt>
                <c:pt idx="39">
                  <c:v>40969</c:v>
                </c:pt>
                <c:pt idx="40">
                  <c:v>40940</c:v>
                </c:pt>
                <c:pt idx="41">
                  <c:v>40909</c:v>
                </c:pt>
                <c:pt idx="42">
                  <c:v>40878</c:v>
                </c:pt>
                <c:pt idx="43">
                  <c:v>40848</c:v>
                </c:pt>
                <c:pt idx="44">
                  <c:v>40817</c:v>
                </c:pt>
                <c:pt idx="45">
                  <c:v>40787</c:v>
                </c:pt>
                <c:pt idx="46">
                  <c:v>40756</c:v>
                </c:pt>
                <c:pt idx="47">
                  <c:v>40725</c:v>
                </c:pt>
                <c:pt idx="48">
                  <c:v>40695</c:v>
                </c:pt>
                <c:pt idx="49">
                  <c:v>40664</c:v>
                </c:pt>
                <c:pt idx="50">
                  <c:v>40634</c:v>
                </c:pt>
                <c:pt idx="51">
                  <c:v>40603</c:v>
                </c:pt>
                <c:pt idx="52">
                  <c:v>40575</c:v>
                </c:pt>
                <c:pt idx="53">
                  <c:v>40544</c:v>
                </c:pt>
              </c:numCache>
            </c:numRef>
          </c:cat>
          <c:val>
            <c:numRef>
              <c:f>工作表1!$D$2:$D$55</c:f>
              <c:numCache>
                <c:formatCode>General</c:formatCode>
                <c:ptCount val="54"/>
                <c:pt idx="0">
                  <c:v>62.91</c:v>
                </c:pt>
                <c:pt idx="1">
                  <c:v>59.56</c:v>
                </c:pt>
                <c:pt idx="2">
                  <c:v>63.38</c:v>
                </c:pt>
                <c:pt idx="3">
                  <c:v>53.84</c:v>
                </c:pt>
                <c:pt idx="4">
                  <c:v>57.39</c:v>
                </c:pt>
                <c:pt idx="5">
                  <c:v>45.59</c:v>
                </c:pt>
                <c:pt idx="6">
                  <c:v>53.6</c:v>
                </c:pt>
                <c:pt idx="7">
                  <c:v>69.09</c:v>
                </c:pt>
                <c:pt idx="8">
                  <c:v>84.27</c:v>
                </c:pt>
                <c:pt idx="9">
                  <c:v>95.01</c:v>
                </c:pt>
                <c:pt idx="10">
                  <c:v>100.52</c:v>
                </c:pt>
                <c:pt idx="11">
                  <c:v>105.23</c:v>
                </c:pt>
                <c:pt idx="12">
                  <c:v>109.29</c:v>
                </c:pt>
                <c:pt idx="13">
                  <c:v>106.28</c:v>
                </c:pt>
                <c:pt idx="14">
                  <c:v>104.49000000000002</c:v>
                </c:pt>
                <c:pt idx="15">
                  <c:v>104.44000000000008</c:v>
                </c:pt>
                <c:pt idx="16">
                  <c:v>105.39</c:v>
                </c:pt>
                <c:pt idx="17">
                  <c:v>103.77</c:v>
                </c:pt>
                <c:pt idx="18">
                  <c:v>107.88</c:v>
                </c:pt>
                <c:pt idx="19">
                  <c:v>108.67999999999998</c:v>
                </c:pt>
                <c:pt idx="20">
                  <c:v>106.5</c:v>
                </c:pt>
                <c:pt idx="21">
                  <c:v>103.58</c:v>
                </c:pt>
                <c:pt idx="22">
                  <c:v>111.78</c:v>
                </c:pt>
                <c:pt idx="23">
                  <c:v>104.29</c:v>
                </c:pt>
                <c:pt idx="24">
                  <c:v>100.38</c:v>
                </c:pt>
                <c:pt idx="25">
                  <c:v>98.8</c:v>
                </c:pt>
                <c:pt idx="26">
                  <c:v>101.28</c:v>
                </c:pt>
                <c:pt idx="27">
                  <c:v>107.07</c:v>
                </c:pt>
                <c:pt idx="28">
                  <c:v>106.76</c:v>
                </c:pt>
                <c:pt idx="29">
                  <c:v>110.8</c:v>
                </c:pt>
                <c:pt idx="30">
                  <c:v>107.81</c:v>
                </c:pt>
                <c:pt idx="31">
                  <c:v>108.98</c:v>
                </c:pt>
                <c:pt idx="32">
                  <c:v>106.91000000000008</c:v>
                </c:pt>
                <c:pt idx="33">
                  <c:v>110.56</c:v>
                </c:pt>
                <c:pt idx="34">
                  <c:v>110.33</c:v>
                </c:pt>
                <c:pt idx="35">
                  <c:v>101.9</c:v>
                </c:pt>
                <c:pt idx="36">
                  <c:v>92.89</c:v>
                </c:pt>
                <c:pt idx="37">
                  <c:v>101.59</c:v>
                </c:pt>
                <c:pt idx="38">
                  <c:v>116.38</c:v>
                </c:pt>
                <c:pt idx="39">
                  <c:v>120.38</c:v>
                </c:pt>
                <c:pt idx="40">
                  <c:v>121.81</c:v>
                </c:pt>
                <c:pt idx="41">
                  <c:v>109.59</c:v>
                </c:pt>
                <c:pt idx="42">
                  <c:v>104.89</c:v>
                </c:pt>
                <c:pt idx="43">
                  <c:v>108.26</c:v>
                </c:pt>
                <c:pt idx="44">
                  <c:v>105.8</c:v>
                </c:pt>
                <c:pt idx="45">
                  <c:v>100.61</c:v>
                </c:pt>
                <c:pt idx="46">
                  <c:v>109.73</c:v>
                </c:pt>
                <c:pt idx="47">
                  <c:v>111.1</c:v>
                </c:pt>
                <c:pt idx="48">
                  <c:v>106.75</c:v>
                </c:pt>
                <c:pt idx="49">
                  <c:v>109.66</c:v>
                </c:pt>
                <c:pt idx="50">
                  <c:v>118.35</c:v>
                </c:pt>
                <c:pt idx="51">
                  <c:v>109.4</c:v>
                </c:pt>
                <c:pt idx="52">
                  <c:v>107.41000000000008</c:v>
                </c:pt>
                <c:pt idx="53">
                  <c:v>94.57</c:v>
                </c:pt>
              </c:numCache>
            </c:numRef>
          </c:val>
        </c:ser>
        <c:marker val="1"/>
        <c:axId val="285556096"/>
        <c:axId val="286303360"/>
      </c:lineChart>
      <c:dateAx>
        <c:axId val="285556096"/>
        <c:scaling>
          <c:orientation val="minMax"/>
        </c:scaling>
        <c:axPos val="b"/>
        <c:numFmt formatCode="mmm\-yy" sourceLinked="1"/>
        <c:tickLblPos val="nextTo"/>
        <c:crossAx val="286303360"/>
        <c:crosses val="autoZero"/>
        <c:auto val="1"/>
        <c:lblOffset val="100"/>
        <c:baseTimeUnit val="months"/>
      </c:dateAx>
      <c:valAx>
        <c:axId val="286303360"/>
        <c:scaling>
          <c:orientation val="minMax"/>
        </c:scaling>
        <c:axPos val="l"/>
        <c:majorGridlines/>
        <c:numFmt formatCode="General" sourceLinked="1"/>
        <c:tickLblPos val="nextTo"/>
        <c:crossAx val="2855560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plotArea>
      <c:layout/>
      <c:lineChart>
        <c:grouping val="standard"/>
        <c:ser>
          <c:idx val="0"/>
          <c:order val="0"/>
          <c:tx>
            <c:strRef>
              <c:f>美元指數與油價!$B$1</c:f>
              <c:strCache>
                <c:ptCount val="1"/>
                <c:pt idx="0">
                  <c:v>美元</c:v>
                </c:pt>
              </c:strCache>
            </c:strRef>
          </c:tx>
          <c:marker>
            <c:symbol val="none"/>
          </c:marker>
          <c:cat>
            <c:numRef>
              <c:f>美元指數與油價!$A$2:$A$114</c:f>
              <c:numCache>
                <c:formatCode>mmm\-yy</c:formatCode>
                <c:ptCount val="113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</c:numCache>
            </c:numRef>
          </c:cat>
          <c:val>
            <c:numRef>
              <c:f>美元指數與油價!$B$2:$B$114</c:f>
              <c:numCache>
                <c:formatCode>General</c:formatCode>
                <c:ptCount val="113"/>
                <c:pt idx="0">
                  <c:v>89.039000000000001</c:v>
                </c:pt>
                <c:pt idx="1">
                  <c:v>90.358000000000004</c:v>
                </c:pt>
                <c:pt idx="2">
                  <c:v>89.965000000000003</c:v>
                </c:pt>
                <c:pt idx="3">
                  <c:v>88.406999999999996</c:v>
                </c:pt>
                <c:pt idx="4">
                  <c:v>84.841999999999999</c:v>
                </c:pt>
                <c:pt idx="5">
                  <c:v>85.768000000000001</c:v>
                </c:pt>
                <c:pt idx="6">
                  <c:v>85.86</c:v>
                </c:pt>
                <c:pt idx="7">
                  <c:v>85.061999999999998</c:v>
                </c:pt>
                <c:pt idx="8">
                  <c:v>85.569000000000003</c:v>
                </c:pt>
                <c:pt idx="9">
                  <c:v>86.35</c:v>
                </c:pt>
                <c:pt idx="10">
                  <c:v>84.84</c:v>
                </c:pt>
                <c:pt idx="11">
                  <c:v>83.364999999999995</c:v>
                </c:pt>
                <c:pt idx="12">
                  <c:v>84.783000000000001</c:v>
                </c:pt>
                <c:pt idx="13">
                  <c:v>84.38</c:v>
                </c:pt>
                <c:pt idx="14">
                  <c:v>83.483999999999995</c:v>
                </c:pt>
                <c:pt idx="15">
                  <c:v>82.19</c:v>
                </c:pt>
                <c:pt idx="16">
                  <c:v>82.12</c:v>
                </c:pt>
                <c:pt idx="17">
                  <c:v>82.466999999999999</c:v>
                </c:pt>
                <c:pt idx="18">
                  <c:v>80.811000000000007</c:v>
                </c:pt>
                <c:pt idx="19">
                  <c:v>80.935000000000002</c:v>
                </c:pt>
                <c:pt idx="20">
                  <c:v>79.378</c:v>
                </c:pt>
                <c:pt idx="21">
                  <c:v>77.846999999999994</c:v>
                </c:pt>
                <c:pt idx="22">
                  <c:v>75.64</c:v>
                </c:pt>
                <c:pt idx="23">
                  <c:v>76.804000000000002</c:v>
                </c:pt>
                <c:pt idx="24">
                  <c:v>75.98</c:v>
                </c:pt>
                <c:pt idx="25">
                  <c:v>75.697999999999993</c:v>
                </c:pt>
                <c:pt idx="26">
                  <c:v>72.465999999999994</c:v>
                </c:pt>
                <c:pt idx="27">
                  <c:v>72.103999999999999</c:v>
                </c:pt>
                <c:pt idx="28">
                  <c:v>72.852999999999994</c:v>
                </c:pt>
                <c:pt idx="29">
                  <c:v>73.180000000000007</c:v>
                </c:pt>
                <c:pt idx="30">
                  <c:v>72.546000000000006</c:v>
                </c:pt>
                <c:pt idx="31">
                  <c:v>76.061000000000007</c:v>
                </c:pt>
                <c:pt idx="32">
                  <c:v>78.234999999999999</c:v>
                </c:pt>
                <c:pt idx="33">
                  <c:v>83.111999999999995</c:v>
                </c:pt>
                <c:pt idx="34">
                  <c:v>86.388999999999996</c:v>
                </c:pt>
                <c:pt idx="35">
                  <c:v>83.105999999999995</c:v>
                </c:pt>
                <c:pt idx="36">
                  <c:v>84.149000000000001</c:v>
                </c:pt>
                <c:pt idx="37">
                  <c:v>86.557000000000002</c:v>
                </c:pt>
                <c:pt idx="38">
                  <c:v>86.456999999999994</c:v>
                </c:pt>
                <c:pt idx="39">
                  <c:v>85.251000000000005</c:v>
                </c:pt>
                <c:pt idx="40">
                  <c:v>82.007000000000005</c:v>
                </c:pt>
                <c:pt idx="41">
                  <c:v>80.093000000000004</c:v>
                </c:pt>
                <c:pt idx="42">
                  <c:v>79.527000000000001</c:v>
                </c:pt>
                <c:pt idx="43">
                  <c:v>78.447999999999993</c:v>
                </c:pt>
                <c:pt idx="44">
                  <c:v>77.052999999999997</c:v>
                </c:pt>
                <c:pt idx="45">
                  <c:v>76.010999999999996</c:v>
                </c:pt>
                <c:pt idx="46">
                  <c:v>75.311000000000007</c:v>
                </c:pt>
                <c:pt idx="47">
                  <c:v>76.786000000000001</c:v>
                </c:pt>
                <c:pt idx="48">
                  <c:v>77.802000000000007</c:v>
                </c:pt>
                <c:pt idx="49">
                  <c:v>80.16</c:v>
                </c:pt>
                <c:pt idx="50">
                  <c:v>80.671999999999997</c:v>
                </c:pt>
                <c:pt idx="51">
                  <c:v>81.230999999999995</c:v>
                </c:pt>
                <c:pt idx="52">
                  <c:v>85.418999999999997</c:v>
                </c:pt>
                <c:pt idx="53">
                  <c:v>86.575000000000003</c:v>
                </c:pt>
                <c:pt idx="54">
                  <c:v>83.14</c:v>
                </c:pt>
                <c:pt idx="55">
                  <c:v>82.149000000000001</c:v>
                </c:pt>
                <c:pt idx="56">
                  <c:v>81.081999999999994</c:v>
                </c:pt>
                <c:pt idx="57">
                  <c:v>77.459999999999994</c:v>
                </c:pt>
                <c:pt idx="58">
                  <c:v>78.436999999999998</c:v>
                </c:pt>
                <c:pt idx="59">
                  <c:v>80.067999999999998</c:v>
                </c:pt>
                <c:pt idx="60">
                  <c:v>79.155000000000001</c:v>
                </c:pt>
                <c:pt idx="61">
                  <c:v>77.778000000000006</c:v>
                </c:pt>
                <c:pt idx="62">
                  <c:v>76.289000000000001</c:v>
                </c:pt>
                <c:pt idx="63">
                  <c:v>74.700999999999993</c:v>
                </c:pt>
                <c:pt idx="64">
                  <c:v>74.942999999999998</c:v>
                </c:pt>
                <c:pt idx="65">
                  <c:v>74.694999999999993</c:v>
                </c:pt>
                <c:pt idx="66">
                  <c:v>74.733999999999995</c:v>
                </c:pt>
                <c:pt idx="67">
                  <c:v>74.239000000000004</c:v>
                </c:pt>
                <c:pt idx="68">
                  <c:v>76.915999999999997</c:v>
                </c:pt>
                <c:pt idx="69">
                  <c:v>77.156000000000006</c:v>
                </c:pt>
                <c:pt idx="70">
                  <c:v>77.957999999999998</c:v>
                </c:pt>
                <c:pt idx="71">
                  <c:v>79.629000000000005</c:v>
                </c:pt>
                <c:pt idx="72">
                  <c:v>80.337999999999994</c:v>
                </c:pt>
                <c:pt idx="73">
                  <c:v>78.953000000000003</c:v>
                </c:pt>
                <c:pt idx="74">
                  <c:v>79.543999999999997</c:v>
                </c:pt>
                <c:pt idx="75">
                  <c:v>79.430000000000007</c:v>
                </c:pt>
                <c:pt idx="76">
                  <c:v>80.989000000000004</c:v>
                </c:pt>
                <c:pt idx="77">
                  <c:v>82.245000000000005</c:v>
                </c:pt>
                <c:pt idx="78">
                  <c:v>83.022999999999996</c:v>
                </c:pt>
                <c:pt idx="79">
                  <c:v>82.159000000000006</c:v>
                </c:pt>
                <c:pt idx="80">
                  <c:v>79.88</c:v>
                </c:pt>
                <c:pt idx="81">
                  <c:v>79.736999999999995</c:v>
                </c:pt>
                <c:pt idx="82">
                  <c:v>80.686000000000007</c:v>
                </c:pt>
                <c:pt idx="83">
                  <c:v>79.75</c:v>
                </c:pt>
                <c:pt idx="84">
                  <c:v>79.870999999999995</c:v>
                </c:pt>
                <c:pt idx="85">
                  <c:v>80.602999999999994</c:v>
                </c:pt>
                <c:pt idx="86">
                  <c:v>82.63</c:v>
                </c:pt>
                <c:pt idx="87">
                  <c:v>82.533000000000001</c:v>
                </c:pt>
                <c:pt idx="88">
                  <c:v>83.221999999999994</c:v>
                </c:pt>
                <c:pt idx="89">
                  <c:v>81.872</c:v>
                </c:pt>
                <c:pt idx="90">
                  <c:v>82.816000000000003</c:v>
                </c:pt>
                <c:pt idx="91">
                  <c:v>81.481999999999999</c:v>
                </c:pt>
                <c:pt idx="92">
                  <c:v>81.206000000000003</c:v>
                </c:pt>
                <c:pt idx="93">
                  <c:v>79.869</c:v>
                </c:pt>
                <c:pt idx="94">
                  <c:v>80.838999999999999</c:v>
                </c:pt>
                <c:pt idx="95">
                  <c:v>80.317999999999998</c:v>
                </c:pt>
                <c:pt idx="96">
                  <c:v>80.801000000000002</c:v>
                </c:pt>
                <c:pt idx="97">
                  <c:v>80.436999999999998</c:v>
                </c:pt>
                <c:pt idx="98">
                  <c:v>79.872</c:v>
                </c:pt>
                <c:pt idx="99">
                  <c:v>79.852000000000004</c:v>
                </c:pt>
                <c:pt idx="100">
                  <c:v>79.963999999999999</c:v>
                </c:pt>
                <c:pt idx="101">
                  <c:v>80.441999999999993</c:v>
                </c:pt>
                <c:pt idx="102">
                  <c:v>80.534999999999997</c:v>
                </c:pt>
                <c:pt idx="103">
                  <c:v>81.852999999999994</c:v>
                </c:pt>
                <c:pt idx="104">
                  <c:v>84.366</c:v>
                </c:pt>
                <c:pt idx="105">
                  <c:v>85.680999999999997</c:v>
                </c:pt>
                <c:pt idx="106">
                  <c:v>87.721999999999994</c:v>
                </c:pt>
                <c:pt idx="107">
                  <c:v>89.186000000000007</c:v>
                </c:pt>
                <c:pt idx="108">
                  <c:v>92.814999999999998</c:v>
                </c:pt>
                <c:pt idx="109">
                  <c:v>94.391000000000005</c:v>
                </c:pt>
                <c:pt idx="110">
                  <c:v>97.897000000000006</c:v>
                </c:pt>
                <c:pt idx="111">
                  <c:v>97.519000000000005</c:v>
                </c:pt>
                <c:pt idx="112">
                  <c:v>95.233000000000004</c:v>
                </c:pt>
              </c:numCache>
            </c:numRef>
          </c:val>
        </c:ser>
        <c:marker val="1"/>
        <c:axId val="165747712"/>
        <c:axId val="178133248"/>
      </c:lineChart>
      <c:lineChart>
        <c:grouping val="standard"/>
        <c:ser>
          <c:idx val="1"/>
          <c:order val="1"/>
          <c:tx>
            <c:strRef>
              <c:f>美元指數與油價!$C$1</c:f>
              <c:strCache>
                <c:ptCount val="1"/>
                <c:pt idx="0">
                  <c:v>油價</c:v>
                </c:pt>
              </c:strCache>
            </c:strRef>
          </c:tx>
          <c:marker>
            <c:symbol val="none"/>
          </c:marker>
          <c:cat>
            <c:numRef>
              <c:f>美元指數與油價!$A$2:$A$114</c:f>
              <c:numCache>
                <c:formatCode>mmm\-yy</c:formatCode>
                <c:ptCount val="113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</c:numCache>
            </c:numRef>
          </c:cat>
          <c:val>
            <c:numRef>
              <c:f>美元指數與油價!$C$2:$C$114</c:f>
              <c:numCache>
                <c:formatCode>0.00</c:formatCode>
                <c:ptCount val="113"/>
                <c:pt idx="0">
                  <c:v>65.48</c:v>
                </c:pt>
                <c:pt idx="1">
                  <c:v>61.63</c:v>
                </c:pt>
                <c:pt idx="2">
                  <c:v>62.69</c:v>
                </c:pt>
                <c:pt idx="3">
                  <c:v>69.44</c:v>
                </c:pt>
                <c:pt idx="4">
                  <c:v>70.84</c:v>
                </c:pt>
                <c:pt idx="5">
                  <c:v>70.95</c:v>
                </c:pt>
                <c:pt idx="6">
                  <c:v>74.41</c:v>
                </c:pt>
                <c:pt idx="7">
                  <c:v>73.040000000000006</c:v>
                </c:pt>
                <c:pt idx="8">
                  <c:v>63.8</c:v>
                </c:pt>
                <c:pt idx="9">
                  <c:v>58.89</c:v>
                </c:pt>
                <c:pt idx="10">
                  <c:v>59.08</c:v>
                </c:pt>
                <c:pt idx="11">
                  <c:v>61.96</c:v>
                </c:pt>
                <c:pt idx="12">
                  <c:v>54.51</c:v>
                </c:pt>
                <c:pt idx="13">
                  <c:v>59.28</c:v>
                </c:pt>
                <c:pt idx="14">
                  <c:v>60.44</c:v>
                </c:pt>
                <c:pt idx="15">
                  <c:v>63.98</c:v>
                </c:pt>
                <c:pt idx="16">
                  <c:v>63.46</c:v>
                </c:pt>
                <c:pt idx="17">
                  <c:v>67.489999999999995</c:v>
                </c:pt>
                <c:pt idx="18">
                  <c:v>74.12</c:v>
                </c:pt>
                <c:pt idx="19">
                  <c:v>72.36</c:v>
                </c:pt>
                <c:pt idx="20">
                  <c:v>79.91</c:v>
                </c:pt>
                <c:pt idx="21">
                  <c:v>85.8</c:v>
                </c:pt>
                <c:pt idx="22">
                  <c:v>94.77</c:v>
                </c:pt>
                <c:pt idx="23">
                  <c:v>91.69</c:v>
                </c:pt>
                <c:pt idx="24">
                  <c:v>92.97</c:v>
                </c:pt>
                <c:pt idx="25">
                  <c:v>95.39</c:v>
                </c:pt>
                <c:pt idx="26">
                  <c:v>105.45</c:v>
                </c:pt>
                <c:pt idx="27">
                  <c:v>112.58</c:v>
                </c:pt>
                <c:pt idx="28">
                  <c:v>125.4</c:v>
                </c:pt>
                <c:pt idx="29">
                  <c:v>133.88</c:v>
                </c:pt>
                <c:pt idx="30">
                  <c:v>133.37</c:v>
                </c:pt>
                <c:pt idx="31">
                  <c:v>116.67</c:v>
                </c:pt>
                <c:pt idx="32">
                  <c:v>104.11</c:v>
                </c:pt>
                <c:pt idx="33">
                  <c:v>76.61</c:v>
                </c:pt>
                <c:pt idx="34">
                  <c:v>57.31</c:v>
                </c:pt>
                <c:pt idx="35">
                  <c:v>41.12</c:v>
                </c:pt>
                <c:pt idx="36">
                  <c:v>41.68</c:v>
                </c:pt>
                <c:pt idx="37">
                  <c:v>39.090000000000003</c:v>
                </c:pt>
                <c:pt idx="38">
                  <c:v>47.94</c:v>
                </c:pt>
                <c:pt idx="39">
                  <c:v>49.66</c:v>
                </c:pt>
                <c:pt idx="40">
                  <c:v>59.05</c:v>
                </c:pt>
                <c:pt idx="41">
                  <c:v>69.739999999999995</c:v>
                </c:pt>
                <c:pt idx="42">
                  <c:v>64.150000000000006</c:v>
                </c:pt>
                <c:pt idx="43">
                  <c:v>71.040000000000006</c:v>
                </c:pt>
                <c:pt idx="44">
                  <c:v>69.41</c:v>
                </c:pt>
                <c:pt idx="45">
                  <c:v>75.72</c:v>
                </c:pt>
                <c:pt idx="46">
                  <c:v>77.989999999999995</c:v>
                </c:pt>
                <c:pt idx="47">
                  <c:v>74.47</c:v>
                </c:pt>
                <c:pt idx="48">
                  <c:v>78.33</c:v>
                </c:pt>
                <c:pt idx="49">
                  <c:v>76.39</c:v>
                </c:pt>
                <c:pt idx="50">
                  <c:v>81.2</c:v>
                </c:pt>
                <c:pt idx="51">
                  <c:v>84.29</c:v>
                </c:pt>
                <c:pt idx="52">
                  <c:v>73.739999999999995</c:v>
                </c:pt>
                <c:pt idx="53">
                  <c:v>75.34</c:v>
                </c:pt>
                <c:pt idx="54">
                  <c:v>76.319999999999993</c:v>
                </c:pt>
                <c:pt idx="55">
                  <c:v>76.81</c:v>
                </c:pt>
                <c:pt idx="56">
                  <c:v>75.239999999999995</c:v>
                </c:pt>
                <c:pt idx="57">
                  <c:v>81.89</c:v>
                </c:pt>
                <c:pt idx="58">
                  <c:v>84.25</c:v>
                </c:pt>
                <c:pt idx="59">
                  <c:v>84</c:v>
                </c:pt>
                <c:pt idx="60">
                  <c:v>89.17</c:v>
                </c:pt>
                <c:pt idx="61">
                  <c:v>88.58</c:v>
                </c:pt>
                <c:pt idx="62">
                  <c:v>102.76</c:v>
                </c:pt>
                <c:pt idx="63">
                  <c:v>109.53</c:v>
                </c:pt>
                <c:pt idx="64">
                  <c:v>100.9</c:v>
                </c:pt>
                <c:pt idx="65">
                  <c:v>96.24</c:v>
                </c:pt>
                <c:pt idx="66">
                  <c:v>97.3</c:v>
                </c:pt>
                <c:pt idx="67">
                  <c:v>86.33</c:v>
                </c:pt>
                <c:pt idx="68">
                  <c:v>85.52</c:v>
                </c:pt>
                <c:pt idx="69">
                  <c:v>86.32</c:v>
                </c:pt>
                <c:pt idx="70">
                  <c:v>97.13</c:v>
                </c:pt>
                <c:pt idx="71">
                  <c:v>98.53</c:v>
                </c:pt>
                <c:pt idx="72">
                  <c:v>100.27</c:v>
                </c:pt>
                <c:pt idx="73">
                  <c:v>102.2</c:v>
                </c:pt>
                <c:pt idx="74">
                  <c:v>106.16</c:v>
                </c:pt>
                <c:pt idx="75">
                  <c:v>103.32</c:v>
                </c:pt>
                <c:pt idx="76">
                  <c:v>94.65</c:v>
                </c:pt>
                <c:pt idx="77">
                  <c:v>82.3</c:v>
                </c:pt>
                <c:pt idx="78">
                  <c:v>87.9</c:v>
                </c:pt>
                <c:pt idx="79">
                  <c:v>94.3</c:v>
                </c:pt>
                <c:pt idx="80">
                  <c:v>94.51</c:v>
                </c:pt>
                <c:pt idx="81">
                  <c:v>89.491304348</c:v>
                </c:pt>
                <c:pt idx="82">
                  <c:v>86.53</c:v>
                </c:pt>
                <c:pt idx="83">
                  <c:v>87.86</c:v>
                </c:pt>
                <c:pt idx="84">
                  <c:v>94.76</c:v>
                </c:pt>
                <c:pt idx="85">
                  <c:v>95.31</c:v>
                </c:pt>
                <c:pt idx="86">
                  <c:v>92.94</c:v>
                </c:pt>
                <c:pt idx="87">
                  <c:v>92.02</c:v>
                </c:pt>
                <c:pt idx="88">
                  <c:v>94.51</c:v>
                </c:pt>
                <c:pt idx="89">
                  <c:v>95.77</c:v>
                </c:pt>
                <c:pt idx="90">
                  <c:v>104.67</c:v>
                </c:pt>
                <c:pt idx="91">
                  <c:v>106.57</c:v>
                </c:pt>
                <c:pt idx="92">
                  <c:v>106.2895</c:v>
                </c:pt>
                <c:pt idx="93">
                  <c:v>100.54</c:v>
                </c:pt>
                <c:pt idx="94">
                  <c:v>93.86</c:v>
                </c:pt>
                <c:pt idx="95">
                  <c:v>97.63</c:v>
                </c:pt>
                <c:pt idx="96">
                  <c:v>94.62</c:v>
                </c:pt>
                <c:pt idx="97">
                  <c:v>100.82</c:v>
                </c:pt>
                <c:pt idx="98">
                  <c:v>100.8</c:v>
                </c:pt>
                <c:pt idx="99">
                  <c:v>102.069</c:v>
                </c:pt>
                <c:pt idx="100">
                  <c:v>102.18</c:v>
                </c:pt>
                <c:pt idx="101">
                  <c:v>105.79</c:v>
                </c:pt>
                <c:pt idx="102">
                  <c:v>103.59</c:v>
                </c:pt>
                <c:pt idx="103">
                  <c:v>96.536000000000001</c:v>
                </c:pt>
                <c:pt idx="104">
                  <c:v>93.21</c:v>
                </c:pt>
                <c:pt idx="105">
                  <c:v>84.4</c:v>
                </c:pt>
                <c:pt idx="106">
                  <c:v>75.790000000000006</c:v>
                </c:pt>
                <c:pt idx="107">
                  <c:v>59.29</c:v>
                </c:pt>
                <c:pt idx="108">
                  <c:v>47.216999999999999</c:v>
                </c:pt>
                <c:pt idx="109">
                  <c:v>50.584000000000003</c:v>
                </c:pt>
                <c:pt idx="110">
                  <c:v>47.823</c:v>
                </c:pt>
                <c:pt idx="111">
                  <c:v>54.45</c:v>
                </c:pt>
                <c:pt idx="112">
                  <c:v>59.25</c:v>
                </c:pt>
              </c:numCache>
            </c:numRef>
          </c:val>
        </c:ser>
        <c:marker val="1"/>
        <c:axId val="178485888"/>
        <c:axId val="178470912"/>
      </c:lineChart>
      <c:dateAx>
        <c:axId val="165747712"/>
        <c:scaling>
          <c:orientation val="minMax"/>
        </c:scaling>
        <c:axPos val="b"/>
        <c:numFmt formatCode="m/d/yyyy" sourceLinked="0"/>
        <c:tickLblPos val="nextTo"/>
        <c:crossAx val="178133248"/>
        <c:crosses val="autoZero"/>
        <c:auto val="1"/>
        <c:lblOffset val="100"/>
        <c:baseTimeUnit val="months"/>
      </c:dateAx>
      <c:valAx>
        <c:axId val="178133248"/>
        <c:scaling>
          <c:orientation val="minMax"/>
        </c:scaling>
        <c:axPos val="l"/>
        <c:majorGridlines/>
        <c:numFmt formatCode="General" sourceLinked="1"/>
        <c:tickLblPos val="nextTo"/>
        <c:crossAx val="165747712"/>
        <c:crosses val="autoZero"/>
        <c:crossBetween val="midCat"/>
      </c:valAx>
      <c:valAx>
        <c:axId val="178470912"/>
        <c:scaling>
          <c:orientation val="minMax"/>
        </c:scaling>
        <c:axPos val="r"/>
        <c:numFmt formatCode="0.00" sourceLinked="1"/>
        <c:tickLblPos val="nextTo"/>
        <c:crossAx val="178485888"/>
        <c:crosses val="max"/>
        <c:crossBetween val="between"/>
      </c:valAx>
      <c:dateAx>
        <c:axId val="178485888"/>
        <c:scaling>
          <c:orientation val="minMax"/>
        </c:scaling>
        <c:delete val="1"/>
        <c:axPos val="b"/>
        <c:numFmt formatCode="mmm\-yy" sourceLinked="1"/>
        <c:tickLblPos val="none"/>
        <c:crossAx val="178470912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美國原油每日</a:t>
            </a:r>
            <a:r>
              <a:rPr lang="zh-TW" altLang="en-US" dirty="0"/>
              <a:t>產量</a:t>
            </a:r>
            <a:r>
              <a:rPr lang="en-US" altLang="zh-TW" dirty="0"/>
              <a:t>/</a:t>
            </a:r>
            <a:r>
              <a:rPr lang="zh-TW" altLang="en-US" dirty="0"/>
              <a:t>年均</a:t>
            </a:r>
          </a:p>
        </c:rich>
      </c:tx>
      <c:layout>
        <c:manualLayout>
          <c:xMode val="edge"/>
          <c:yMode val="edge"/>
          <c:x val="0.20286811023622073"/>
          <c:y val="7.8703703703703734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工作表1!$B$1</c:f>
              <c:strCache>
                <c:ptCount val="1"/>
                <c:pt idx="0">
                  <c:v>每日產量</c:v>
                </c:pt>
              </c:strCache>
            </c:strRef>
          </c:tx>
          <c:cat>
            <c:numRef>
              <c:f>工作表1!$A$2:$A$4</c:f>
              <c:numCache>
                <c:formatCode>General</c:formatCode>
                <c:ptCount val="3"/>
                <c:pt idx="0" formatCode="#,##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工作表1!$B$2:$B$4</c:f>
              <c:numCache>
                <c:formatCode>#,##0</c:formatCode>
                <c:ptCount val="3"/>
                <c:pt idx="0">
                  <c:v>6497</c:v>
                </c:pt>
                <c:pt idx="1">
                  <c:v>7465</c:v>
                </c:pt>
                <c:pt idx="2" formatCode="General">
                  <c:v>8711</c:v>
                </c:pt>
              </c:numCache>
            </c:numRef>
          </c:val>
        </c:ser>
        <c:axId val="286796800"/>
        <c:axId val="286829568"/>
      </c:barChart>
      <c:catAx>
        <c:axId val="286796800"/>
        <c:scaling>
          <c:orientation val="minMax"/>
        </c:scaling>
        <c:axPos val="b"/>
        <c:numFmt formatCode="#,##0" sourceLinked="1"/>
        <c:tickLblPos val="nextTo"/>
        <c:crossAx val="286829568"/>
        <c:crosses val="autoZero"/>
        <c:auto val="1"/>
        <c:lblAlgn val="ctr"/>
        <c:lblOffset val="100"/>
      </c:catAx>
      <c:valAx>
        <c:axId val="286829568"/>
        <c:scaling>
          <c:orientation val="minMax"/>
        </c:scaling>
        <c:axPos val="l"/>
        <c:majorGridlines/>
        <c:numFmt formatCode="#,##0" sourceLinked="1"/>
        <c:tickLblPos val="nextTo"/>
        <c:crossAx val="286796800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美國原油每日</a:t>
            </a:r>
            <a:r>
              <a:rPr lang="zh-TW" altLang="en-US" dirty="0"/>
              <a:t>產量</a:t>
            </a:r>
            <a:r>
              <a:rPr lang="en-US" altLang="zh-TW" dirty="0"/>
              <a:t>/</a:t>
            </a:r>
            <a:r>
              <a:rPr lang="zh-TW" altLang="en-US" dirty="0"/>
              <a:t>月均</a:t>
            </a:r>
          </a:p>
        </c:rich>
      </c:tx>
      <c:layout>
        <c:manualLayout>
          <c:xMode val="edge"/>
          <c:yMode val="edge"/>
          <c:x val="0.22794444849722839"/>
          <c:y val="8.1034539705798464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工作表1!#REF!</c:f>
              <c:strCache>
                <c:ptCount val="1"/>
                <c:pt idx="0">
                  <c:v>#REF!</c:v>
                </c:pt>
              </c:strCache>
            </c:strRef>
          </c:tx>
          <c:cat>
            <c:numRef>
              <c:f>工作表1!$A$6:$A$11</c:f>
              <c:numCache>
                <c:formatCode>mmm\-yy</c:formatCode>
                <c:ptCount val="6"/>
                <c:pt idx="0">
                  <c:v>41913</c:v>
                </c:pt>
                <c:pt idx="1">
                  <c:v>41944</c:v>
                </c:pt>
                <c:pt idx="2">
                  <c:v>41974</c:v>
                </c:pt>
                <c:pt idx="3">
                  <c:v>42005</c:v>
                </c:pt>
                <c:pt idx="4">
                  <c:v>42036</c:v>
                </c:pt>
                <c:pt idx="5">
                  <c:v>42064</c:v>
                </c:pt>
              </c:numCache>
            </c:numRef>
          </c:cat>
          <c:val>
            <c:numRef>
              <c:f>工作表1!$B$6:$B$11</c:f>
              <c:numCache>
                <c:formatCode>#,##0</c:formatCode>
                <c:ptCount val="6"/>
                <c:pt idx="0">
                  <c:v>9129</c:v>
                </c:pt>
                <c:pt idx="1">
                  <c:v>9155</c:v>
                </c:pt>
                <c:pt idx="2">
                  <c:v>9394</c:v>
                </c:pt>
                <c:pt idx="3">
                  <c:v>9365</c:v>
                </c:pt>
                <c:pt idx="4">
                  <c:v>9405</c:v>
                </c:pt>
                <c:pt idx="5">
                  <c:v>9531</c:v>
                </c:pt>
              </c:numCache>
            </c:numRef>
          </c:val>
        </c:ser>
        <c:axId val="414730880"/>
        <c:axId val="414744960"/>
      </c:barChart>
      <c:dateAx>
        <c:axId val="414730880"/>
        <c:scaling>
          <c:orientation val="minMax"/>
        </c:scaling>
        <c:axPos val="b"/>
        <c:numFmt formatCode="mmm\-yy" sourceLinked="1"/>
        <c:tickLblPos val="nextTo"/>
        <c:crossAx val="414744960"/>
        <c:crosses val="autoZero"/>
        <c:auto val="1"/>
        <c:lblOffset val="100"/>
        <c:baseTimeUnit val="months"/>
      </c:dateAx>
      <c:valAx>
        <c:axId val="414744960"/>
        <c:scaling>
          <c:orientation val="minMax"/>
        </c:scaling>
        <c:axPos val="l"/>
        <c:majorGridlines/>
        <c:numFmt formatCode="#,##0" sourceLinked="1"/>
        <c:tickLblPos val="nextTo"/>
        <c:crossAx val="414730880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plotArea>
      <c:layout/>
      <c:lineChart>
        <c:grouping val="standard"/>
        <c:ser>
          <c:idx val="0"/>
          <c:order val="0"/>
          <c:marker>
            <c:symbol val="none"/>
          </c:marker>
          <c:cat>
            <c:numRef>
              <c:f>工作表1!$G$2:$G$55</c:f>
              <c:numCache>
                <c:formatCode>mmm\-yy</c:formatCode>
                <c:ptCount val="54"/>
                <c:pt idx="0">
                  <c:v>42156</c:v>
                </c:pt>
                <c:pt idx="1">
                  <c:v>42125</c:v>
                </c:pt>
                <c:pt idx="2">
                  <c:v>42095</c:v>
                </c:pt>
                <c:pt idx="3">
                  <c:v>42064</c:v>
                </c:pt>
                <c:pt idx="4">
                  <c:v>42036</c:v>
                </c:pt>
                <c:pt idx="5">
                  <c:v>42005</c:v>
                </c:pt>
                <c:pt idx="6">
                  <c:v>41974</c:v>
                </c:pt>
                <c:pt idx="7">
                  <c:v>41944</c:v>
                </c:pt>
                <c:pt idx="8">
                  <c:v>41913</c:v>
                </c:pt>
                <c:pt idx="9">
                  <c:v>41883</c:v>
                </c:pt>
                <c:pt idx="10">
                  <c:v>41852</c:v>
                </c:pt>
                <c:pt idx="11">
                  <c:v>41821</c:v>
                </c:pt>
                <c:pt idx="12">
                  <c:v>41791</c:v>
                </c:pt>
                <c:pt idx="13">
                  <c:v>41760</c:v>
                </c:pt>
                <c:pt idx="14">
                  <c:v>41730</c:v>
                </c:pt>
                <c:pt idx="15">
                  <c:v>41699</c:v>
                </c:pt>
                <c:pt idx="16">
                  <c:v>41671</c:v>
                </c:pt>
                <c:pt idx="17">
                  <c:v>41640</c:v>
                </c:pt>
                <c:pt idx="18">
                  <c:v>41609</c:v>
                </c:pt>
                <c:pt idx="19">
                  <c:v>41579</c:v>
                </c:pt>
                <c:pt idx="20">
                  <c:v>41548</c:v>
                </c:pt>
                <c:pt idx="21">
                  <c:v>41518</c:v>
                </c:pt>
                <c:pt idx="22">
                  <c:v>41487</c:v>
                </c:pt>
                <c:pt idx="23">
                  <c:v>41456</c:v>
                </c:pt>
                <c:pt idx="24">
                  <c:v>41426</c:v>
                </c:pt>
                <c:pt idx="25">
                  <c:v>41395</c:v>
                </c:pt>
                <c:pt idx="26">
                  <c:v>41365</c:v>
                </c:pt>
                <c:pt idx="27">
                  <c:v>41334</c:v>
                </c:pt>
                <c:pt idx="28">
                  <c:v>41306</c:v>
                </c:pt>
                <c:pt idx="29">
                  <c:v>41275</c:v>
                </c:pt>
                <c:pt idx="30">
                  <c:v>41244</c:v>
                </c:pt>
                <c:pt idx="31">
                  <c:v>41214</c:v>
                </c:pt>
                <c:pt idx="32">
                  <c:v>41183</c:v>
                </c:pt>
                <c:pt idx="33">
                  <c:v>41153</c:v>
                </c:pt>
                <c:pt idx="34">
                  <c:v>41122</c:v>
                </c:pt>
                <c:pt idx="35">
                  <c:v>41091</c:v>
                </c:pt>
                <c:pt idx="36">
                  <c:v>41061</c:v>
                </c:pt>
                <c:pt idx="37">
                  <c:v>41030</c:v>
                </c:pt>
                <c:pt idx="38">
                  <c:v>41000</c:v>
                </c:pt>
                <c:pt idx="39">
                  <c:v>40969</c:v>
                </c:pt>
                <c:pt idx="40">
                  <c:v>40940</c:v>
                </c:pt>
                <c:pt idx="41">
                  <c:v>40909</c:v>
                </c:pt>
                <c:pt idx="42">
                  <c:v>40878</c:v>
                </c:pt>
                <c:pt idx="43">
                  <c:v>40848</c:v>
                </c:pt>
                <c:pt idx="44">
                  <c:v>40817</c:v>
                </c:pt>
                <c:pt idx="45">
                  <c:v>40787</c:v>
                </c:pt>
                <c:pt idx="46">
                  <c:v>40756</c:v>
                </c:pt>
                <c:pt idx="47">
                  <c:v>40725</c:v>
                </c:pt>
                <c:pt idx="48">
                  <c:v>40695</c:v>
                </c:pt>
                <c:pt idx="49">
                  <c:v>40664</c:v>
                </c:pt>
                <c:pt idx="50">
                  <c:v>40634</c:v>
                </c:pt>
                <c:pt idx="51">
                  <c:v>40603</c:v>
                </c:pt>
                <c:pt idx="52">
                  <c:v>40575</c:v>
                </c:pt>
                <c:pt idx="53">
                  <c:v>40544</c:v>
                </c:pt>
              </c:numCache>
            </c:numRef>
          </c:cat>
          <c:val>
            <c:numRef>
              <c:f>工作表1!$H$2:$H$55</c:f>
              <c:numCache>
                <c:formatCode>General</c:formatCode>
                <c:ptCount val="54"/>
                <c:pt idx="0">
                  <c:v>463</c:v>
                </c:pt>
                <c:pt idx="1">
                  <c:v>477.4</c:v>
                </c:pt>
                <c:pt idx="2">
                  <c:v>490.9</c:v>
                </c:pt>
                <c:pt idx="3">
                  <c:v>471.4</c:v>
                </c:pt>
                <c:pt idx="4">
                  <c:v>444.4</c:v>
                </c:pt>
                <c:pt idx="5">
                  <c:v>413.1</c:v>
                </c:pt>
                <c:pt idx="6">
                  <c:v>385.5</c:v>
                </c:pt>
                <c:pt idx="7">
                  <c:v>379.3</c:v>
                </c:pt>
                <c:pt idx="8">
                  <c:v>380.2</c:v>
                </c:pt>
                <c:pt idx="9">
                  <c:v>356.6</c:v>
                </c:pt>
                <c:pt idx="10">
                  <c:v>359.6</c:v>
                </c:pt>
                <c:pt idx="11">
                  <c:v>367.4</c:v>
                </c:pt>
                <c:pt idx="12">
                  <c:v>384.9</c:v>
                </c:pt>
                <c:pt idx="13">
                  <c:v>389.5</c:v>
                </c:pt>
                <c:pt idx="14">
                  <c:v>399.4</c:v>
                </c:pt>
                <c:pt idx="15">
                  <c:v>380.1</c:v>
                </c:pt>
                <c:pt idx="16">
                  <c:v>363.8</c:v>
                </c:pt>
                <c:pt idx="17">
                  <c:v>358.1</c:v>
                </c:pt>
                <c:pt idx="18">
                  <c:v>360.6</c:v>
                </c:pt>
                <c:pt idx="19">
                  <c:v>385.8</c:v>
                </c:pt>
                <c:pt idx="20">
                  <c:v>383.9</c:v>
                </c:pt>
                <c:pt idx="21">
                  <c:v>363.7</c:v>
                </c:pt>
                <c:pt idx="22">
                  <c:v>360.2</c:v>
                </c:pt>
                <c:pt idx="23">
                  <c:v>364.6</c:v>
                </c:pt>
                <c:pt idx="24">
                  <c:v>383.8</c:v>
                </c:pt>
                <c:pt idx="25">
                  <c:v>391.3</c:v>
                </c:pt>
                <c:pt idx="26">
                  <c:v>395.3</c:v>
                </c:pt>
                <c:pt idx="27">
                  <c:v>388.6</c:v>
                </c:pt>
                <c:pt idx="28">
                  <c:v>377.5</c:v>
                </c:pt>
                <c:pt idx="29">
                  <c:v>369.1</c:v>
                </c:pt>
                <c:pt idx="30">
                  <c:v>359.9</c:v>
                </c:pt>
                <c:pt idx="31">
                  <c:v>371.8</c:v>
                </c:pt>
                <c:pt idx="32">
                  <c:v>373.1</c:v>
                </c:pt>
                <c:pt idx="33">
                  <c:v>364.7</c:v>
                </c:pt>
                <c:pt idx="34">
                  <c:v>357.1</c:v>
                </c:pt>
                <c:pt idx="35">
                  <c:v>373.6</c:v>
                </c:pt>
                <c:pt idx="36">
                  <c:v>382.9</c:v>
                </c:pt>
                <c:pt idx="37">
                  <c:v>384.7</c:v>
                </c:pt>
                <c:pt idx="38">
                  <c:v>375.9</c:v>
                </c:pt>
                <c:pt idx="39">
                  <c:v>362.4</c:v>
                </c:pt>
                <c:pt idx="40">
                  <c:v>344.9</c:v>
                </c:pt>
                <c:pt idx="41">
                  <c:v>338.9</c:v>
                </c:pt>
                <c:pt idx="42">
                  <c:v>329.7</c:v>
                </c:pt>
                <c:pt idx="43">
                  <c:v>334.8</c:v>
                </c:pt>
                <c:pt idx="44">
                  <c:v>339.5</c:v>
                </c:pt>
                <c:pt idx="45">
                  <c:v>336.3</c:v>
                </c:pt>
                <c:pt idx="46">
                  <c:v>357.1</c:v>
                </c:pt>
                <c:pt idx="47">
                  <c:v>355</c:v>
                </c:pt>
                <c:pt idx="48">
                  <c:v>359.5</c:v>
                </c:pt>
                <c:pt idx="49">
                  <c:v>373.8</c:v>
                </c:pt>
                <c:pt idx="50">
                  <c:v>366.6</c:v>
                </c:pt>
                <c:pt idx="51">
                  <c:v>355.7</c:v>
                </c:pt>
                <c:pt idx="52">
                  <c:v>346.4</c:v>
                </c:pt>
                <c:pt idx="53">
                  <c:v>343.2</c:v>
                </c:pt>
              </c:numCache>
            </c:numRef>
          </c:val>
        </c:ser>
        <c:marker val="1"/>
        <c:axId val="415884032"/>
        <c:axId val="415885568"/>
      </c:lineChart>
      <c:dateAx>
        <c:axId val="415884032"/>
        <c:scaling>
          <c:orientation val="minMax"/>
        </c:scaling>
        <c:axPos val="b"/>
        <c:numFmt formatCode="mmm\-yy" sourceLinked="1"/>
        <c:tickLblPos val="nextTo"/>
        <c:crossAx val="415885568"/>
        <c:crosses val="autoZero"/>
        <c:auto val="1"/>
        <c:lblOffset val="100"/>
        <c:baseTimeUnit val="months"/>
      </c:dateAx>
      <c:valAx>
        <c:axId val="415885568"/>
        <c:scaling>
          <c:orientation val="minMax"/>
          <c:max val="500"/>
          <c:min val="300"/>
        </c:scaling>
        <c:axPos val="l"/>
        <c:majorGridlines/>
        <c:numFmt formatCode="General" sourceLinked="1"/>
        <c:tickLblPos val="nextTo"/>
        <c:crossAx val="415884032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>
        <c:manualLayout>
          <c:xMode val="edge"/>
          <c:yMode val="edge"/>
          <c:x val="0.22291391742380928"/>
          <c:y val="2.7187294504814781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4.3192479747148273E-2"/>
          <c:y val="0.13244531095460937"/>
          <c:w val="0.69909882698218717"/>
          <c:h val="0.8675546890453905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石油用途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運輸</c:v>
                </c:pt>
                <c:pt idx="1">
                  <c:v>工業</c:v>
                </c:pt>
                <c:pt idx="2">
                  <c:v>發電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0.59</c:v>
                </c:pt>
                <c:pt idx="1">
                  <c:v>0.35</c:v>
                </c:pt>
                <c:pt idx="2" formatCode="0.00%">
                  <c:v>0.06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71340382826064019"/>
          <c:y val="0.24908621687403196"/>
          <c:w val="0.26375466422384436"/>
          <c:h val="0.50142092797769944"/>
        </c:manualLayout>
      </c:layout>
      <c:txPr>
        <a:bodyPr/>
        <a:lstStyle/>
        <a:p>
          <a:pPr>
            <a:defRPr sz="1200" baseline="0"/>
          </a:pPr>
          <a:endParaRPr lang="zh-TW"/>
        </a:p>
      </c:txPr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>
        <c:manualLayout>
          <c:xMode val="edge"/>
          <c:yMode val="edge"/>
          <c:x val="0.14261206119216727"/>
          <c:y val="2.5064852632740921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6.0474947228085767E-2"/>
          <c:y val="0.21201422842316336"/>
          <c:w val="0.69264395151062885"/>
          <c:h val="0.7853049492913418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一次性能源佔比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石油</c:v>
                </c:pt>
                <c:pt idx="1">
                  <c:v>煤</c:v>
                </c:pt>
                <c:pt idx="2">
                  <c:v>天然氣</c:v>
                </c:pt>
                <c:pt idx="3">
                  <c:v>水電</c:v>
                </c:pt>
                <c:pt idx="4">
                  <c:v>核能</c:v>
                </c:pt>
                <c:pt idx="5">
                  <c:v>再生能源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0.33</c:v>
                </c:pt>
                <c:pt idx="1">
                  <c:v>0.28999999999999998</c:v>
                </c:pt>
                <c:pt idx="2">
                  <c:v>0.23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0.03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>
            <a:defRPr sz="1200" baseline="0"/>
          </a:pPr>
          <a:endParaRPr lang="zh-TW"/>
        </a:p>
      </c:txPr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>
        <c:manualLayout>
          <c:xMode val="edge"/>
          <c:yMode val="edge"/>
          <c:x val="0.22733345253908246"/>
          <c:y val="2.3833688148764253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4539567794012465E-2"/>
          <c:y val="0.12823612691682906"/>
          <c:w val="0.66390939511597014"/>
          <c:h val="0.8489203151601774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需求國家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北美</c:v>
                </c:pt>
                <c:pt idx="1">
                  <c:v>亞太地區</c:v>
                </c:pt>
                <c:pt idx="2">
                  <c:v>歐洲</c:v>
                </c:pt>
                <c:pt idx="3">
                  <c:v>中東</c:v>
                </c:pt>
                <c:pt idx="4">
                  <c:v>南美</c:v>
                </c:pt>
                <c:pt idx="5">
                  <c:v>非洲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0.26</c:v>
                </c:pt>
                <c:pt idx="1">
                  <c:v>0.33</c:v>
                </c:pt>
                <c:pt idx="2">
                  <c:v>0.2</c:v>
                </c:pt>
                <c:pt idx="3">
                  <c:v>0.09</c:v>
                </c:pt>
                <c:pt idx="4">
                  <c:v>0.08</c:v>
                </c:pt>
                <c:pt idx="5">
                  <c:v>0.04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70322557985082257"/>
          <c:y val="0.24280748085047607"/>
          <c:w val="0.27244367528353941"/>
          <c:h val="0.63884418247822305"/>
        </c:manualLayout>
      </c:layout>
      <c:txPr>
        <a:bodyPr/>
        <a:lstStyle/>
        <a:p>
          <a:pPr>
            <a:defRPr sz="1200" baseline="0"/>
          </a:pPr>
          <a:endParaRPr lang="zh-TW"/>
        </a:p>
      </c:txPr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石油需求量(千萬桶/日)</c:v>
                </c:pt>
              </c:strCache>
            </c:strRef>
          </c:tx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#,##0.00</c:formatCode>
                <c:ptCount val="36"/>
                <c:pt idx="0">
                  <c:v>59928.84</c:v>
                </c:pt>
                <c:pt idx="1">
                  <c:v>58013.31</c:v>
                </c:pt>
                <c:pt idx="2">
                  <c:v>56722.96</c:v>
                </c:pt>
                <c:pt idx="3">
                  <c:v>56002.25</c:v>
                </c:pt>
                <c:pt idx="4">
                  <c:v>57064.08</c:v>
                </c:pt>
                <c:pt idx="5">
                  <c:v>57382.49</c:v>
                </c:pt>
                <c:pt idx="6">
                  <c:v>58996.11</c:v>
                </c:pt>
                <c:pt idx="7">
                  <c:v>60385.75</c:v>
                </c:pt>
                <c:pt idx="8">
                  <c:v>62269.8</c:v>
                </c:pt>
                <c:pt idx="9">
                  <c:v>63497.39</c:v>
                </c:pt>
                <c:pt idx="10">
                  <c:v>63875.12</c:v>
                </c:pt>
                <c:pt idx="11">
                  <c:v>66970.880000000005</c:v>
                </c:pt>
                <c:pt idx="12">
                  <c:v>67136.27</c:v>
                </c:pt>
                <c:pt idx="13">
                  <c:v>67587.539999999994</c:v>
                </c:pt>
                <c:pt idx="14">
                  <c:v>68927.09</c:v>
                </c:pt>
                <c:pt idx="15">
                  <c:v>70256.2</c:v>
                </c:pt>
                <c:pt idx="16">
                  <c:v>71878.41</c:v>
                </c:pt>
                <c:pt idx="17">
                  <c:v>73591.53</c:v>
                </c:pt>
                <c:pt idx="18">
                  <c:v>74266.63</c:v>
                </c:pt>
                <c:pt idx="19">
                  <c:v>75967.47</c:v>
                </c:pt>
                <c:pt idx="20">
                  <c:v>76959.100000000006</c:v>
                </c:pt>
                <c:pt idx="21">
                  <c:v>77756.45</c:v>
                </c:pt>
                <c:pt idx="22">
                  <c:v>78526.759999999995</c:v>
                </c:pt>
                <c:pt idx="23">
                  <c:v>80173.850000000006</c:v>
                </c:pt>
                <c:pt idx="24">
                  <c:v>83176.98</c:v>
                </c:pt>
                <c:pt idx="25">
                  <c:v>84668.04</c:v>
                </c:pt>
                <c:pt idx="26">
                  <c:v>85586.39</c:v>
                </c:pt>
                <c:pt idx="27">
                  <c:v>86700.09</c:v>
                </c:pt>
                <c:pt idx="28">
                  <c:v>86027.86</c:v>
                </c:pt>
                <c:pt idx="29">
                  <c:v>84953.36</c:v>
                </c:pt>
                <c:pt idx="30">
                  <c:v>87839.1</c:v>
                </c:pt>
                <c:pt idx="31">
                  <c:v>88657.7</c:v>
                </c:pt>
                <c:pt idx="32">
                  <c:v>89668.91</c:v>
                </c:pt>
                <c:pt idx="33">
                  <c:v>90354.27</c:v>
                </c:pt>
                <c:pt idx="34" formatCode="#,##0">
                  <c:v>92000</c:v>
                </c:pt>
                <c:pt idx="35" formatCode="#,##0">
                  <c:v>94000</c:v>
                </c:pt>
              </c:numCache>
            </c:numRef>
          </c:val>
        </c:ser>
        <c:marker val="1"/>
        <c:axId val="145396096"/>
        <c:axId val="145398016"/>
      </c:lineChart>
      <c:catAx>
        <c:axId val="14539609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145398016"/>
        <c:crosses val="autoZero"/>
        <c:auto val="1"/>
        <c:lblAlgn val="ctr"/>
        <c:lblOffset val="100"/>
      </c:catAx>
      <c:valAx>
        <c:axId val="145398016"/>
        <c:scaling>
          <c:orientation val="minMax"/>
        </c:scaling>
        <c:axPos val="l"/>
        <c:majorGridlines/>
        <c:numFmt formatCode="#,##0.00" sourceLinked="1"/>
        <c:tickLblPos val="nextTo"/>
        <c:txPr>
          <a:bodyPr/>
          <a:lstStyle/>
          <a:p>
            <a:pPr>
              <a:defRPr sz="1200" baseline="0"/>
            </a:pPr>
            <a:endParaRPr lang="zh-TW"/>
          </a:p>
        </c:txPr>
        <c:crossAx val="1453960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中國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7.6999999999999999E-2</c:v>
                </c:pt>
                <c:pt idx="1">
                  <c:v>7.6999999999999999E-2</c:v>
                </c:pt>
                <c:pt idx="2">
                  <c:v>7.3999999999999996E-2</c:v>
                </c:pt>
                <c:pt idx="3">
                  <c:v>7.0999999999999994E-2</c:v>
                </c:pt>
                <c:pt idx="4" formatCode="0%">
                  <c:v>7.0000000000000007E-2</c:v>
                </c:pt>
                <c:pt idx="5">
                  <c:v>6.9000000000000006E-2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印度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5.0999999999999997E-2</c:v>
                </c:pt>
                <c:pt idx="1">
                  <c:v>6.9000000000000006E-2</c:v>
                </c:pt>
                <c:pt idx="2">
                  <c:v>7.2999999999999995E-2</c:v>
                </c:pt>
                <c:pt idx="3">
                  <c:v>7.4999999999999997E-2</c:v>
                </c:pt>
                <c:pt idx="4">
                  <c:v>7.9000000000000001E-2</c:v>
                </c:pt>
                <c:pt idx="5" formatCode="0%">
                  <c:v>0.08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世界平均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Sheet1!$D$2:$D$7</c:f>
              <c:numCache>
                <c:formatCode>0.00%</c:formatCode>
                <c:ptCount val="6"/>
                <c:pt idx="0">
                  <c:v>2.4E-2</c:v>
                </c:pt>
                <c:pt idx="1">
                  <c:v>2.5000000000000001E-2</c:v>
                </c:pt>
                <c:pt idx="2">
                  <c:v>2.5999999999999999E-2</c:v>
                </c:pt>
                <c:pt idx="3">
                  <c:v>2.8000000000000001E-2</c:v>
                </c:pt>
                <c:pt idx="4">
                  <c:v>3.3000000000000002E-2</c:v>
                </c:pt>
                <c:pt idx="5">
                  <c:v>3.2000000000000001E-2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中東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Sheet1!$E$2:$E$7</c:f>
              <c:numCache>
                <c:formatCode>0.00%</c:formatCode>
                <c:ptCount val="6"/>
                <c:pt idx="0">
                  <c:v>1.2999999999999999E-2</c:v>
                </c:pt>
                <c:pt idx="1">
                  <c:v>5.0000000000000001E-3</c:v>
                </c:pt>
                <c:pt idx="2">
                  <c:v>2.1999999999999999E-2</c:v>
                </c:pt>
                <c:pt idx="3">
                  <c:v>2.1999999999999999E-2</c:v>
                </c:pt>
                <c:pt idx="4">
                  <c:v>3.6999999999999998E-2</c:v>
                </c:pt>
                <c:pt idx="5">
                  <c:v>3.7999999999999999E-2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美國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Sheet1!$F$2:$F$7</c:f>
              <c:numCache>
                <c:formatCode>0.00%</c:formatCode>
                <c:ptCount val="6"/>
                <c:pt idx="0">
                  <c:v>2.3E-2</c:v>
                </c:pt>
                <c:pt idx="1">
                  <c:v>2.1999999999999999E-2</c:v>
                </c:pt>
                <c:pt idx="2">
                  <c:v>2.4E-2</c:v>
                </c:pt>
                <c:pt idx="3">
                  <c:v>2.7E-2</c:v>
                </c:pt>
                <c:pt idx="4">
                  <c:v>2.8000000000000001E-2</c:v>
                </c:pt>
                <c:pt idx="5">
                  <c:v>2.4E-2</c:v>
                </c:pt>
              </c:numCache>
            </c:numRef>
          </c:val>
        </c:ser>
        <c:marker val="1"/>
        <c:axId val="112776320"/>
        <c:axId val="112983040"/>
      </c:lineChart>
      <c:catAx>
        <c:axId val="11277632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 baseline="0"/>
            </a:pPr>
            <a:endParaRPr lang="zh-TW"/>
          </a:p>
        </c:txPr>
        <c:crossAx val="112983040"/>
        <c:crosses val="autoZero"/>
        <c:auto val="1"/>
        <c:lblAlgn val="ctr"/>
        <c:lblOffset val="100"/>
      </c:catAx>
      <c:valAx>
        <c:axId val="112983040"/>
        <c:scaling>
          <c:orientation val="minMax"/>
        </c:scaling>
        <c:axPos val="l"/>
        <c:majorGridlines/>
        <c:numFmt formatCode="0.00%" sourceLinked="1"/>
        <c:tickLblPos val="nextTo"/>
        <c:txPr>
          <a:bodyPr/>
          <a:lstStyle/>
          <a:p>
            <a:pPr>
              <a:defRPr sz="1200" baseline="0"/>
            </a:pPr>
            <a:endParaRPr lang="zh-TW"/>
          </a:p>
        </c:txPr>
        <c:crossAx val="1127763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 baseline="0"/>
          </a:pPr>
          <a:endParaRPr lang="zh-TW"/>
        </a:p>
      </c:txPr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2FED0-B646-4377-B1A6-D3518795E247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E6D4D615-121E-4204-BBE7-AFFFFA48F5DD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F7FEB-BD53-455D-A4F5-BD9797F5FD89}" type="parTrans" cxnId="{502CF221-C401-4499-A7DD-17AF3FDCCF2D}">
      <dgm:prSet/>
      <dgm:spPr/>
      <dgm:t>
        <a:bodyPr/>
        <a:lstStyle/>
        <a:p>
          <a:endParaRPr lang="zh-TW" altLang="en-US" sz="2400" b="0"/>
        </a:p>
      </dgm:t>
    </dgm:pt>
    <dgm:pt modelId="{CE186C63-D8A5-4E5C-B4C8-6AED8D4CE493}" type="sibTrans" cxnId="{502CF221-C401-4499-A7DD-17AF3FDCCF2D}">
      <dgm:prSet/>
      <dgm:spPr/>
      <dgm:t>
        <a:bodyPr/>
        <a:lstStyle/>
        <a:p>
          <a:endParaRPr lang="zh-TW" altLang="en-US" sz="2400" b="0"/>
        </a:p>
      </dgm:t>
    </dgm:pt>
    <dgm:pt modelId="{1CAC1BF7-0158-464E-AFAF-7BAA9E4E9927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供給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AD8D6E-2990-4118-BC50-5C6DFA79F908}" type="parTrans" cxnId="{20D59D53-9FEE-4F31-A057-2B3B380C05B7}">
      <dgm:prSet/>
      <dgm:spPr/>
      <dgm:t>
        <a:bodyPr/>
        <a:lstStyle/>
        <a:p>
          <a:endParaRPr lang="zh-TW" altLang="en-US" sz="2400" b="0"/>
        </a:p>
      </dgm:t>
    </dgm:pt>
    <dgm:pt modelId="{ECE2C146-F23D-4DE5-AB47-E42EE4EFCDC7}" type="sibTrans" cxnId="{20D59D53-9FEE-4F31-A057-2B3B380C05B7}">
      <dgm:prSet/>
      <dgm:spPr/>
      <dgm:t>
        <a:bodyPr/>
        <a:lstStyle/>
        <a:p>
          <a:endParaRPr lang="zh-TW" altLang="en-US" sz="2400" b="0"/>
        </a:p>
      </dgm:t>
    </dgm:pt>
    <dgm:pt modelId="{871D3D13-C4A6-4F4B-AA36-B70448535FC4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其他因素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97F5BB-CF43-4A00-8313-347428614F2E}" type="parTrans" cxnId="{1334D2CB-C372-4E68-964A-8CB8D215B0B7}">
      <dgm:prSet/>
      <dgm:spPr/>
      <dgm:t>
        <a:bodyPr/>
        <a:lstStyle/>
        <a:p>
          <a:endParaRPr lang="zh-TW" altLang="en-US" sz="2400" b="0"/>
        </a:p>
      </dgm:t>
    </dgm:pt>
    <dgm:pt modelId="{A9BC4EE1-C905-4E33-B94A-1CB4F9F7236D}" type="sibTrans" cxnId="{1334D2CB-C372-4E68-964A-8CB8D215B0B7}">
      <dgm:prSet/>
      <dgm:spPr/>
      <dgm:t>
        <a:bodyPr/>
        <a:lstStyle/>
        <a:p>
          <a:endParaRPr lang="zh-TW" altLang="en-US" sz="2400" b="0"/>
        </a:p>
      </dgm:t>
    </dgm:pt>
    <dgm:pt modelId="{A1A5C11E-82FC-4CDB-AC6C-7145F7BEEF03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需求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29ACF-340F-415C-BB97-7205947C43DE}" type="sibTrans" cxnId="{17CD70A0-1F1F-49FB-B6C7-C156015930B1}">
      <dgm:prSet/>
      <dgm:spPr/>
      <dgm:t>
        <a:bodyPr/>
        <a:lstStyle/>
        <a:p>
          <a:endParaRPr lang="zh-TW" altLang="en-US" sz="2400" b="0"/>
        </a:p>
      </dgm:t>
    </dgm:pt>
    <dgm:pt modelId="{880C9F31-B918-439D-B6D5-A9FF44FEBC78}" type="parTrans" cxnId="{17CD70A0-1F1F-49FB-B6C7-C156015930B1}">
      <dgm:prSet/>
      <dgm:spPr/>
      <dgm:t>
        <a:bodyPr/>
        <a:lstStyle/>
        <a:p>
          <a:endParaRPr lang="zh-TW" altLang="en-US" sz="2400" b="0"/>
        </a:p>
      </dgm:t>
    </dgm:pt>
    <dgm:pt modelId="{6D48C4D4-8518-4ABC-8479-A3E9406D6195}">
      <dgm:prSet phldrT="[文字]" custT="1"/>
      <dgm:spPr/>
      <dgm:t>
        <a:bodyPr/>
        <a:lstStyle/>
        <a:p>
          <a:r>
            <a:rPr lang="zh-TW" altLang="en-US" sz="24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5C56D6-9F95-408F-9DA3-1C41DFA35DC9}" type="parTrans" cxnId="{E7A1DF37-0EBD-4025-9282-10C9DC5BB61C}">
      <dgm:prSet/>
      <dgm:spPr/>
      <dgm:t>
        <a:bodyPr/>
        <a:lstStyle/>
        <a:p>
          <a:endParaRPr lang="zh-TW" altLang="en-US"/>
        </a:p>
      </dgm:t>
    </dgm:pt>
    <dgm:pt modelId="{7E9B4D2C-DB4F-48A6-A252-983E47EB3C77}" type="sibTrans" cxnId="{E7A1DF37-0EBD-4025-9282-10C9DC5BB61C}">
      <dgm:prSet/>
      <dgm:spPr/>
      <dgm:t>
        <a:bodyPr/>
        <a:lstStyle/>
        <a:p>
          <a:endParaRPr lang="zh-TW" altLang="en-US"/>
        </a:p>
      </dgm:t>
    </dgm:pt>
    <dgm:pt modelId="{405ACC71-A53F-4458-84EC-904CFD1E00E9}" type="pres">
      <dgm:prSet presAssocID="{E642FED0-B646-4377-B1A6-D3518795E2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750F3BD-BA47-41C1-AC4F-E66701F7AD04}" type="pres">
      <dgm:prSet presAssocID="{6D48C4D4-8518-4ABC-8479-A3E9406D6195}" presName="boxAndChildren" presStyleCnt="0"/>
      <dgm:spPr/>
    </dgm:pt>
    <dgm:pt modelId="{F3381843-F0E1-4714-B543-E03CE8D038B5}" type="pres">
      <dgm:prSet presAssocID="{6D48C4D4-8518-4ABC-8479-A3E9406D6195}" presName="parentTextBox" presStyleLbl="node1" presStyleIdx="0" presStyleCnt="5" custLinFactNeighborX="6757" custLinFactNeighborY="-8992"/>
      <dgm:spPr/>
      <dgm:t>
        <a:bodyPr/>
        <a:lstStyle/>
        <a:p>
          <a:endParaRPr lang="zh-TW" altLang="en-US"/>
        </a:p>
      </dgm:t>
    </dgm:pt>
    <dgm:pt modelId="{30419100-793C-4E03-9EDA-D85299184BEE}" type="pres">
      <dgm:prSet presAssocID="{A9BC4EE1-C905-4E33-B94A-1CB4F9F7236D}" presName="sp" presStyleCnt="0"/>
      <dgm:spPr/>
    </dgm:pt>
    <dgm:pt modelId="{593F6E4E-BE0F-4035-8904-9473D88B1FEB}" type="pres">
      <dgm:prSet presAssocID="{871D3D13-C4A6-4F4B-AA36-B70448535FC4}" presName="arrowAndChildren" presStyleCnt="0"/>
      <dgm:spPr/>
    </dgm:pt>
    <dgm:pt modelId="{3B0A4649-828E-4B6D-8F7D-B3B917DA396E}" type="pres">
      <dgm:prSet presAssocID="{871D3D13-C4A6-4F4B-AA36-B70448535FC4}" presName="parentTextArrow" presStyleLbl="node1" presStyleIdx="1" presStyleCnt="5"/>
      <dgm:spPr/>
      <dgm:t>
        <a:bodyPr/>
        <a:lstStyle/>
        <a:p>
          <a:endParaRPr lang="zh-TW" altLang="en-US"/>
        </a:p>
      </dgm:t>
    </dgm:pt>
    <dgm:pt modelId="{CE6BC10E-0814-4B69-A8CC-BBE7E4E507F3}" type="pres">
      <dgm:prSet presAssocID="{71329ACF-340F-415C-BB97-7205947C43DE}" presName="sp" presStyleCnt="0"/>
      <dgm:spPr/>
    </dgm:pt>
    <dgm:pt modelId="{5C94BD14-A20C-4447-A966-2FA110EC1B69}" type="pres">
      <dgm:prSet presAssocID="{A1A5C11E-82FC-4CDB-AC6C-7145F7BEEF03}" presName="arrowAndChildren" presStyleCnt="0"/>
      <dgm:spPr/>
    </dgm:pt>
    <dgm:pt modelId="{B0921840-A94D-4D02-870A-1F0FD4F2EE27}" type="pres">
      <dgm:prSet presAssocID="{A1A5C11E-82FC-4CDB-AC6C-7145F7BEEF03}" presName="parentTextArrow" presStyleLbl="node1" presStyleIdx="2" presStyleCnt="5"/>
      <dgm:spPr/>
      <dgm:t>
        <a:bodyPr/>
        <a:lstStyle/>
        <a:p>
          <a:endParaRPr lang="zh-TW" altLang="en-US"/>
        </a:p>
      </dgm:t>
    </dgm:pt>
    <dgm:pt modelId="{FAF397A7-3BD5-47BC-8E9C-69CDDC6AACD0}" type="pres">
      <dgm:prSet presAssocID="{ECE2C146-F23D-4DE5-AB47-E42EE4EFCDC7}" presName="sp" presStyleCnt="0"/>
      <dgm:spPr/>
    </dgm:pt>
    <dgm:pt modelId="{C67B70AB-0DE4-4369-8D95-8F46C236CB9B}" type="pres">
      <dgm:prSet presAssocID="{1CAC1BF7-0158-464E-AFAF-7BAA9E4E9927}" presName="arrowAndChildren" presStyleCnt="0"/>
      <dgm:spPr/>
    </dgm:pt>
    <dgm:pt modelId="{3FC8D692-2A6B-4FB9-9BA9-EFC868047697}" type="pres">
      <dgm:prSet presAssocID="{1CAC1BF7-0158-464E-AFAF-7BAA9E4E9927}" presName="parentTextArrow" presStyleLbl="node1" presStyleIdx="3" presStyleCnt="5"/>
      <dgm:spPr/>
      <dgm:t>
        <a:bodyPr/>
        <a:lstStyle/>
        <a:p>
          <a:endParaRPr lang="zh-TW" altLang="en-US"/>
        </a:p>
      </dgm:t>
    </dgm:pt>
    <dgm:pt modelId="{065BF745-9BCB-4A2F-ABAF-55069DB6C66B}" type="pres">
      <dgm:prSet presAssocID="{CE186C63-D8A5-4E5C-B4C8-6AED8D4CE493}" presName="sp" presStyleCnt="0"/>
      <dgm:spPr/>
    </dgm:pt>
    <dgm:pt modelId="{A93E3991-45D4-45C4-82ED-82E907A97EC9}" type="pres">
      <dgm:prSet presAssocID="{E6D4D615-121E-4204-BBE7-AFFFFA48F5DD}" presName="arrowAndChildren" presStyleCnt="0"/>
      <dgm:spPr/>
    </dgm:pt>
    <dgm:pt modelId="{68BC4567-99AC-495B-A798-EF2C0099A6B9}" type="pres">
      <dgm:prSet presAssocID="{E6D4D615-121E-4204-BBE7-AFFFFA48F5DD}" presName="parentTextArrow" presStyleLbl="node1" presStyleIdx="4" presStyleCnt="5" custLinFactNeighborY="-8032"/>
      <dgm:spPr/>
      <dgm:t>
        <a:bodyPr/>
        <a:lstStyle/>
        <a:p>
          <a:endParaRPr lang="zh-TW" altLang="en-US"/>
        </a:p>
      </dgm:t>
    </dgm:pt>
  </dgm:ptLst>
  <dgm:cxnLst>
    <dgm:cxn modelId="{0A8B7102-4850-4DD4-8981-38C10243E5C1}" type="presOf" srcId="{E642FED0-B646-4377-B1A6-D3518795E247}" destId="{405ACC71-A53F-4458-84EC-904CFD1E00E9}" srcOrd="0" destOrd="0" presId="urn:microsoft.com/office/officeart/2005/8/layout/process4"/>
    <dgm:cxn modelId="{E66BECF0-F1E6-4F2C-9ACB-15EC0CD6E3D0}" type="presOf" srcId="{A1A5C11E-82FC-4CDB-AC6C-7145F7BEEF03}" destId="{B0921840-A94D-4D02-870A-1F0FD4F2EE27}" srcOrd="0" destOrd="0" presId="urn:microsoft.com/office/officeart/2005/8/layout/process4"/>
    <dgm:cxn modelId="{20D59D53-9FEE-4F31-A057-2B3B380C05B7}" srcId="{E642FED0-B646-4377-B1A6-D3518795E247}" destId="{1CAC1BF7-0158-464E-AFAF-7BAA9E4E9927}" srcOrd="1" destOrd="0" parTransId="{57AD8D6E-2990-4118-BC50-5C6DFA79F908}" sibTransId="{ECE2C146-F23D-4DE5-AB47-E42EE4EFCDC7}"/>
    <dgm:cxn modelId="{760BEC09-DA71-4E4E-8CA2-EE903B03F18F}" type="presOf" srcId="{6D48C4D4-8518-4ABC-8479-A3E9406D6195}" destId="{F3381843-F0E1-4714-B543-E03CE8D038B5}" srcOrd="0" destOrd="0" presId="urn:microsoft.com/office/officeart/2005/8/layout/process4"/>
    <dgm:cxn modelId="{502CF221-C401-4499-A7DD-17AF3FDCCF2D}" srcId="{E642FED0-B646-4377-B1A6-D3518795E247}" destId="{E6D4D615-121E-4204-BBE7-AFFFFA48F5DD}" srcOrd="0" destOrd="0" parTransId="{64CF7FEB-BD53-455D-A4F5-BD9797F5FD89}" sibTransId="{CE186C63-D8A5-4E5C-B4C8-6AED8D4CE493}"/>
    <dgm:cxn modelId="{E7A1DF37-0EBD-4025-9282-10C9DC5BB61C}" srcId="{E642FED0-B646-4377-B1A6-D3518795E247}" destId="{6D48C4D4-8518-4ABC-8479-A3E9406D6195}" srcOrd="4" destOrd="0" parTransId="{4B5C56D6-9F95-408F-9DA3-1C41DFA35DC9}" sibTransId="{7E9B4D2C-DB4F-48A6-A252-983E47EB3C77}"/>
    <dgm:cxn modelId="{C2199E4A-3E4A-43C8-8C8F-991EC59C5055}" type="presOf" srcId="{1CAC1BF7-0158-464E-AFAF-7BAA9E4E9927}" destId="{3FC8D692-2A6B-4FB9-9BA9-EFC868047697}" srcOrd="0" destOrd="0" presId="urn:microsoft.com/office/officeart/2005/8/layout/process4"/>
    <dgm:cxn modelId="{6A9751F2-39F6-4A13-96AD-E785FF2B1782}" type="presOf" srcId="{E6D4D615-121E-4204-BBE7-AFFFFA48F5DD}" destId="{68BC4567-99AC-495B-A798-EF2C0099A6B9}" srcOrd="0" destOrd="0" presId="urn:microsoft.com/office/officeart/2005/8/layout/process4"/>
    <dgm:cxn modelId="{1334D2CB-C372-4E68-964A-8CB8D215B0B7}" srcId="{E642FED0-B646-4377-B1A6-D3518795E247}" destId="{871D3D13-C4A6-4F4B-AA36-B70448535FC4}" srcOrd="3" destOrd="0" parTransId="{8997F5BB-CF43-4A00-8313-347428614F2E}" sibTransId="{A9BC4EE1-C905-4E33-B94A-1CB4F9F7236D}"/>
    <dgm:cxn modelId="{17CD70A0-1F1F-49FB-B6C7-C156015930B1}" srcId="{E642FED0-B646-4377-B1A6-D3518795E247}" destId="{A1A5C11E-82FC-4CDB-AC6C-7145F7BEEF03}" srcOrd="2" destOrd="0" parTransId="{880C9F31-B918-439D-B6D5-A9FF44FEBC78}" sibTransId="{71329ACF-340F-415C-BB97-7205947C43DE}"/>
    <dgm:cxn modelId="{4B3C2F12-1D8A-4F7D-9387-4768815497A9}" type="presOf" srcId="{871D3D13-C4A6-4F4B-AA36-B70448535FC4}" destId="{3B0A4649-828E-4B6D-8F7D-B3B917DA396E}" srcOrd="0" destOrd="0" presId="urn:microsoft.com/office/officeart/2005/8/layout/process4"/>
    <dgm:cxn modelId="{5C85DE64-E984-421C-9E1A-2D3BF229314D}" type="presParOf" srcId="{405ACC71-A53F-4458-84EC-904CFD1E00E9}" destId="{F750F3BD-BA47-41C1-AC4F-E66701F7AD04}" srcOrd="0" destOrd="0" presId="urn:microsoft.com/office/officeart/2005/8/layout/process4"/>
    <dgm:cxn modelId="{5B141346-6CE9-4C00-AAAA-51C1870F21BB}" type="presParOf" srcId="{F750F3BD-BA47-41C1-AC4F-E66701F7AD04}" destId="{F3381843-F0E1-4714-B543-E03CE8D038B5}" srcOrd="0" destOrd="0" presId="urn:microsoft.com/office/officeart/2005/8/layout/process4"/>
    <dgm:cxn modelId="{D1B5F101-9DEA-47D4-BC6E-43508759D92F}" type="presParOf" srcId="{405ACC71-A53F-4458-84EC-904CFD1E00E9}" destId="{30419100-793C-4E03-9EDA-D85299184BEE}" srcOrd="1" destOrd="0" presId="urn:microsoft.com/office/officeart/2005/8/layout/process4"/>
    <dgm:cxn modelId="{813C1683-423E-47BC-B132-8BBF2A04E64D}" type="presParOf" srcId="{405ACC71-A53F-4458-84EC-904CFD1E00E9}" destId="{593F6E4E-BE0F-4035-8904-9473D88B1FEB}" srcOrd="2" destOrd="0" presId="urn:microsoft.com/office/officeart/2005/8/layout/process4"/>
    <dgm:cxn modelId="{2C1F579C-94AC-43B4-BA36-071704674653}" type="presParOf" srcId="{593F6E4E-BE0F-4035-8904-9473D88B1FEB}" destId="{3B0A4649-828E-4B6D-8F7D-B3B917DA396E}" srcOrd="0" destOrd="0" presId="urn:microsoft.com/office/officeart/2005/8/layout/process4"/>
    <dgm:cxn modelId="{B033E379-0CFC-4442-8140-113938A58638}" type="presParOf" srcId="{405ACC71-A53F-4458-84EC-904CFD1E00E9}" destId="{CE6BC10E-0814-4B69-A8CC-BBE7E4E507F3}" srcOrd="3" destOrd="0" presId="urn:microsoft.com/office/officeart/2005/8/layout/process4"/>
    <dgm:cxn modelId="{970DC2D6-B477-4406-A2EB-BFFD071FE527}" type="presParOf" srcId="{405ACC71-A53F-4458-84EC-904CFD1E00E9}" destId="{5C94BD14-A20C-4447-A966-2FA110EC1B69}" srcOrd="4" destOrd="0" presId="urn:microsoft.com/office/officeart/2005/8/layout/process4"/>
    <dgm:cxn modelId="{2673ECCB-F5B3-495F-9B51-A52B414CF055}" type="presParOf" srcId="{5C94BD14-A20C-4447-A966-2FA110EC1B69}" destId="{B0921840-A94D-4D02-870A-1F0FD4F2EE27}" srcOrd="0" destOrd="0" presId="urn:microsoft.com/office/officeart/2005/8/layout/process4"/>
    <dgm:cxn modelId="{C180D3E0-1FB3-4259-AAFC-78449D5B6118}" type="presParOf" srcId="{405ACC71-A53F-4458-84EC-904CFD1E00E9}" destId="{FAF397A7-3BD5-47BC-8E9C-69CDDC6AACD0}" srcOrd="5" destOrd="0" presId="urn:microsoft.com/office/officeart/2005/8/layout/process4"/>
    <dgm:cxn modelId="{4FC4DBE9-BA5C-4B2A-A0C7-CDB0A39CC30C}" type="presParOf" srcId="{405ACC71-A53F-4458-84EC-904CFD1E00E9}" destId="{C67B70AB-0DE4-4369-8D95-8F46C236CB9B}" srcOrd="6" destOrd="0" presId="urn:microsoft.com/office/officeart/2005/8/layout/process4"/>
    <dgm:cxn modelId="{F4AEE8C7-0B19-4572-8189-2D595F01D14B}" type="presParOf" srcId="{C67B70AB-0DE4-4369-8D95-8F46C236CB9B}" destId="{3FC8D692-2A6B-4FB9-9BA9-EFC868047697}" srcOrd="0" destOrd="0" presId="urn:microsoft.com/office/officeart/2005/8/layout/process4"/>
    <dgm:cxn modelId="{962548D1-DADE-46CE-8AC8-687E3A11BD32}" type="presParOf" srcId="{405ACC71-A53F-4458-84EC-904CFD1E00E9}" destId="{065BF745-9BCB-4A2F-ABAF-55069DB6C66B}" srcOrd="7" destOrd="0" presId="urn:microsoft.com/office/officeart/2005/8/layout/process4"/>
    <dgm:cxn modelId="{40DC71FC-2EDF-4E16-9D80-D52474F02142}" type="presParOf" srcId="{405ACC71-A53F-4458-84EC-904CFD1E00E9}" destId="{A93E3991-45D4-45C4-82ED-82E907A97EC9}" srcOrd="8" destOrd="0" presId="urn:microsoft.com/office/officeart/2005/8/layout/process4"/>
    <dgm:cxn modelId="{58DBCFE7-5B80-4F5E-9D67-DC3CCED007B1}" type="presParOf" srcId="{A93E3991-45D4-45C4-82ED-82E907A97EC9}" destId="{68BC4567-99AC-495B-A798-EF2C0099A6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381843-F0E1-4714-B543-E03CE8D038B5}">
      <dsp:nvSpPr>
        <dsp:cNvPr id="0" name=""/>
        <dsp:cNvSpPr/>
      </dsp:nvSpPr>
      <dsp:spPr>
        <a:xfrm>
          <a:off x="0" y="3226590"/>
          <a:ext cx="3996443" cy="537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226590"/>
        <a:ext cx="3996443" cy="537275"/>
      </dsp:txXfrm>
    </dsp:sp>
    <dsp:sp modelId="{3B0A4649-828E-4B6D-8F7D-B3B917DA396E}">
      <dsp:nvSpPr>
        <dsp:cNvPr id="0" name=""/>
        <dsp:cNvSpPr/>
      </dsp:nvSpPr>
      <dsp:spPr>
        <a:xfrm rot="10800000">
          <a:off x="0" y="2456632"/>
          <a:ext cx="3996443" cy="82632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其他因素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2456632"/>
        <a:ext cx="3996443" cy="826329"/>
      </dsp:txXfrm>
    </dsp:sp>
    <dsp:sp modelId="{B0921840-A94D-4D02-870A-1F0FD4F2EE27}">
      <dsp:nvSpPr>
        <dsp:cNvPr id="0" name=""/>
        <dsp:cNvSpPr/>
      </dsp:nvSpPr>
      <dsp:spPr>
        <a:xfrm rot="10800000">
          <a:off x="0" y="1638362"/>
          <a:ext cx="3996443" cy="82632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需求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1638362"/>
        <a:ext cx="3996443" cy="826329"/>
      </dsp:txXfrm>
    </dsp:sp>
    <dsp:sp modelId="{3FC8D692-2A6B-4FB9-9BA9-EFC868047697}">
      <dsp:nvSpPr>
        <dsp:cNvPr id="0" name=""/>
        <dsp:cNvSpPr/>
      </dsp:nvSpPr>
      <dsp:spPr>
        <a:xfrm rot="10800000">
          <a:off x="0" y="820093"/>
          <a:ext cx="3996443" cy="82632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供給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820093"/>
        <a:ext cx="3996443" cy="826329"/>
      </dsp:txXfrm>
    </dsp:sp>
    <dsp:sp modelId="{68BC4567-99AC-495B-A798-EF2C0099A6B9}">
      <dsp:nvSpPr>
        <dsp:cNvPr id="0" name=""/>
        <dsp:cNvSpPr/>
      </dsp:nvSpPr>
      <dsp:spPr>
        <a:xfrm rot="10800000">
          <a:off x="0" y="0"/>
          <a:ext cx="3996443" cy="826329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結論</a:t>
          </a:r>
          <a:endParaRPr lang="zh-TW" altLang="en-US" sz="24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0" y="0"/>
        <a:ext cx="3996443" cy="82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848BC-4FFF-4471-AC10-45B4B1918F0A}" type="datetimeFigureOut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735A-8E38-41DA-A44B-AEB28144E2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9827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10682.htm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431246.htm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EAE50-2703-412E-BD9F-96ECF241D49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9588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EAE50-2703-412E-BD9F-96ECF241D49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177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288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桶油</a:t>
            </a:r>
            <a:r>
              <a:rPr lang="en-US" altLang="zh-TW" dirty="0" smtClean="0"/>
              <a:t>=42</a:t>
            </a:r>
            <a:r>
              <a:rPr lang="zh-TW" altLang="en-US" dirty="0" smtClean="0"/>
              <a:t>加侖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3198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一次能源（英文</a:t>
            </a:r>
            <a:r>
              <a:rPr lang="en-US" altLang="zh-TW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energy</a:t>
            </a:r>
            <a:r>
              <a:rPr lang="zh-TW" alt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）是指自然界中以原有形式存在的、未经加工转换的</a:t>
            </a:r>
            <a:r>
              <a:rPr lang="zh-TW" altLang="en-US" sz="9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能量资源</a:t>
            </a:r>
            <a:r>
              <a:rPr lang="zh-TW" alt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。又称</a:t>
            </a:r>
            <a:r>
              <a:rPr lang="zh-TW" altLang="en-US" sz="9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天然能源</a:t>
            </a:r>
            <a:r>
              <a:rPr lang="zh-TW" alt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sz="9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運輸有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成依靠石油</a:t>
            </a:r>
            <a:endParaRPr lang="en-US" altLang="zh-TW" dirty="0" smtClean="0"/>
          </a:p>
          <a:p>
            <a:r>
              <a:rPr lang="en-US" altLang="zh-TW" dirty="0" smtClean="0"/>
              <a:t>http://www.theenergycollective.com/schalk-cloete/348656/seeking-consensus-internalized-costs-oil</a:t>
            </a:r>
          </a:p>
          <a:p>
            <a:r>
              <a:rPr lang="en-US" altLang="zh-TW" dirty="0" smtClean="0"/>
              <a:t>http://www.bp.com/en/global/corporate/about-bp/energy-economics/energy-outlook/energy-outlook-downloads.html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電氣化</a:t>
            </a:r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天然氣應用技術進步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https://www.iea.org/oilmarketreport/omrpublic/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年爆发“阿拉伯之春”以来，供应中断再次成为石油市场的一个关键特 征，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年达到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万桶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日。利比亚的全年产量起伏很大。内战限制了叙利 亚的产量，尼日利亚、苏丹和也门的动乱仍在延续，国际制裁限制了伊朗的 产量。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735A-8E38-41DA-A44B-AEB28144E21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FEE85F5-88AB-4F7F-A035-CF61D4AF763A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41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C2DE-2A78-4451-B49C-AA80727612EF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28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A8D-CE72-42EE-ACDC-8D58F9891359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53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996" y="87474"/>
            <a:ext cx="8229600" cy="857250"/>
          </a:xfrm>
        </p:spPr>
        <p:txBody>
          <a:bodyPr/>
          <a:lstStyle>
            <a:lvl1pPr algn="l"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963778"/>
            <a:ext cx="8229600" cy="3394472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0D01-9568-4675-A636-5E810E908FBB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0992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FCC-4F5F-4F0D-A106-16053F4A0730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38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968A-407F-4611-9F03-69BE95095C4E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42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8DB8-BEEA-4CC9-858A-AF4CDA4AE5CC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54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AF99-E992-4F80-9A63-3D81B490604B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64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0A94-E563-4191-9841-57AC911856E3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084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1283-B3CD-4FEA-B2D7-926E15DE464B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10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B556-7170-49B6-BBAE-0E1B687B72E1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30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033A-490D-452C-924B-412D38E3C098}" type="datetime1">
              <a:rPr lang="zh-TW" altLang="en-US" smtClean="0"/>
              <a:pPr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EDE6-EEFA-4674-BB0A-DBD218E02B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33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951820" y="4677984"/>
            <a:ext cx="3601302" cy="600758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油價會持續上揚嗎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?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52A7-1550-4BF1-92A7-4FAE709F66E4}" type="slidenum">
              <a:rPr lang="zh-TW" altLang="en-US" sz="1200">
                <a:solidFill>
                  <a:schemeClr val="bg1"/>
                </a:solidFill>
              </a:rPr>
              <a:pPr/>
              <a:t>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93286" y="3753143"/>
            <a:ext cx="642671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Mentor: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吳南瑤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組員：吳柏叡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dirty="0" smtClean="0"/>
              <a:t>李泓慶</a:t>
            </a:r>
            <a:endParaRPr lang="en-US" altLang="zh-TW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559" t="28766" r="28987" b="42861"/>
          <a:stretch/>
        </p:blipFill>
        <p:spPr bwMode="auto">
          <a:xfrm>
            <a:off x="2155125" y="411510"/>
            <a:ext cx="4833751" cy="29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89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輸出過程與技術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16120" y="1491629"/>
            <a:ext cx="54579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儲存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5848" y="2469043"/>
            <a:ext cx="576064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裝卸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5848" y="3693726"/>
            <a:ext cx="57606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07704" y="1758027"/>
            <a:ext cx="936104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散裝儲存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35696" y="1148427"/>
            <a:ext cx="108012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整裝儲存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61112" y="1140101"/>
            <a:ext cx="115212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標準桶儲存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65056" y="1741432"/>
            <a:ext cx="115212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儲油灌</a:t>
            </a:r>
            <a:r>
              <a:rPr lang="zh-TW" altLang="en-US" dirty="0"/>
              <a:t>儲存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968044" y="1095554"/>
            <a:ext cx="720080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防變質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73444" y="1754861"/>
            <a:ext cx="864096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降損耗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32040" y="1430088"/>
            <a:ext cx="7920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安全性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07704" y="2283718"/>
            <a:ext cx="1008112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輕油裝卸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20216" y="2948920"/>
            <a:ext cx="1008112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黏油裝卸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20216" y="3550553"/>
            <a:ext cx="2099096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必須進行到一定的加熱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TW" altLang="en-US" dirty="0" smtClean="0">
                <a:latin typeface="+mn-ea"/>
              </a:rPr>
              <a:t>以達到提高原油溫度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TW" altLang="en-US" dirty="0" smtClean="0">
                <a:latin typeface="+mn-ea"/>
              </a:rPr>
              <a:t>提高原油流動性</a:t>
            </a:r>
            <a:endParaRPr lang="zh-TW" altLang="en-US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99992" y="3547344"/>
            <a:ext cx="194421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盤館整罐加熱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簡單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499992" y="4011910"/>
            <a:ext cx="237626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局部快速加熱</a:t>
            </a:r>
            <a:r>
              <a:rPr lang="en-US" altLang="zh-TW" dirty="0" smtClean="0"/>
              <a:t>(</a:t>
            </a:r>
            <a:r>
              <a:rPr lang="zh-TW" altLang="en-US" dirty="0" smtClean="0"/>
              <a:t>節能、效率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41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世界產油量分布比較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國家別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779662"/>
            <a:ext cx="7137890" cy="257802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16000" y="963778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美國為世界第一大產油國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887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供給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價格、產量、成本、庫存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7690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油價變動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96327570"/>
              </p:ext>
            </p:extLst>
          </p:nvPr>
        </p:nvGraphicFramePr>
        <p:xfrm>
          <a:off x="1691680" y="1635646"/>
          <a:ext cx="547260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16000" y="963778"/>
            <a:ext cx="8229600" cy="3394472"/>
          </a:xfrm>
        </p:spPr>
        <p:txBody>
          <a:bodyPr/>
          <a:lstStyle/>
          <a:p>
            <a:r>
              <a:rPr lang="zh-TW" altLang="en-US" dirty="0" smtClean="0"/>
              <a:t>原油價格從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月開始下跌，至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月出現反彈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70743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全球產量變化</a:t>
            </a:r>
            <a:endParaRPr lang="zh-TW" altLang="en-US" sz="32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1491630"/>
            <a:ext cx="4511636" cy="30243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16000" y="963778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全球市場近年來供給量大增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3678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OPEC</a:t>
            </a:r>
            <a:r>
              <a:rPr lang="zh-TW" altLang="en-US" sz="3200" dirty="0" smtClean="0"/>
              <a:t>產量變化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563638"/>
            <a:ext cx="5201627" cy="26642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6000" y="963778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OPEC</a:t>
            </a:r>
            <a:r>
              <a:rPr lang="zh-TW" altLang="en-US" dirty="0" smtClean="0"/>
              <a:t>近幾季產量變化不大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84484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美國原油產量變化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年六</a:t>
            </a:r>
            <a:r>
              <a:rPr lang="zh-TW" altLang="en-US" dirty="0"/>
              <a:t>月中放寬原油出口禁令，允許超輕質原油經加工後</a:t>
            </a:r>
            <a:r>
              <a:rPr lang="zh-TW" altLang="en-US" dirty="0" smtClean="0"/>
              <a:t>出口，美國原油產量大幅提升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18348961"/>
              </p:ext>
            </p:extLst>
          </p:nvPr>
        </p:nvGraphicFramePr>
        <p:xfrm>
          <a:off x="107504" y="17796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612214"/>
              </p:ext>
            </p:extLst>
          </p:nvPr>
        </p:nvGraphicFramePr>
        <p:xfrm>
          <a:off x="4644008" y="1779662"/>
          <a:ext cx="438656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86217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美國鑽油井數量變化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779662"/>
            <a:ext cx="5801535" cy="247684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6000" y="963778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美國鑽油井數量從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月起大幅下降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77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庫存量變化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庫存量從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/>
              <a:t>1</a:t>
            </a:r>
            <a:r>
              <a:rPr lang="zh-TW" altLang="en-US" dirty="0" smtClean="0"/>
              <a:t>月開始就急速增加，但至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月開始，庫存量就開始下滑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695326"/>
              </p:ext>
            </p:extLst>
          </p:nvPr>
        </p:nvGraphicFramePr>
        <p:xfrm>
          <a:off x="2051720" y="1707654"/>
          <a:ext cx="4572000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0129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美國頁岩油產量變化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707654"/>
            <a:ext cx="5677820" cy="281801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6000" y="963778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美國的頁岩油產量自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年初開始出現降幅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41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-64808"/>
            <a:ext cx="9144000" cy="471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/>
          </p:cNvSpPr>
          <p:nvPr/>
        </p:nvSpPr>
        <p:spPr bwMode="auto">
          <a:xfrm>
            <a:off x="179388" y="141685"/>
            <a:ext cx="6069012" cy="55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報告大綱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="" xmlns:p14="http://schemas.microsoft.com/office/powerpoint/2010/main" val="454806773"/>
              </p:ext>
            </p:extLst>
          </p:nvPr>
        </p:nvGraphicFramePr>
        <p:xfrm>
          <a:off x="2789802" y="627534"/>
          <a:ext cx="3996444" cy="3814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2013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平均開採成本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世界原油開採成本平均約在</a:t>
            </a:r>
            <a:r>
              <a:rPr lang="en-US" altLang="zh-TW" dirty="0" smtClean="0"/>
              <a:t>50</a:t>
            </a:r>
            <a:r>
              <a:rPr lang="zh-TW" altLang="en-US" dirty="0" smtClean="0"/>
              <a:t>元左右，而頁岩油則為</a:t>
            </a:r>
            <a:r>
              <a:rPr lang="en-US" altLang="zh-TW" dirty="0" smtClean="0"/>
              <a:t>68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內容版面配置區 6" descr="screen shot 2014-05-12 at 3.56.2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" t="13329" r="242" b="6962"/>
          <a:stretch/>
        </p:blipFill>
        <p:spPr>
          <a:xfrm>
            <a:off x="565964" y="1995686"/>
            <a:ext cx="3670841" cy="23123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1484017"/>
            <a:ext cx="3625245" cy="410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000" dirty="0" smtClean="0"/>
              <a:t>Exhibit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6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Crude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Cost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of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Production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Rises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as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Demand</a:t>
            </a:r>
            <a:r>
              <a:rPr kumimoji="1" lang="zh-TW" altLang="en-US" sz="1000" dirty="0" smtClean="0"/>
              <a:t> </a:t>
            </a:r>
            <a:r>
              <a:rPr kumimoji="1" lang="en-US" altLang="zh-TW" sz="1000" dirty="0" smtClean="0"/>
              <a:t>Grows</a:t>
            </a:r>
            <a:endParaRPr kumimoji="1" lang="zh-TW" altLang="en-US" sz="1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484017"/>
            <a:ext cx="4330221" cy="282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0829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頁岩油生產成本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美國為生產頁岩油成本最低的國家</a:t>
            </a:r>
            <a:endParaRPr lang="en-US" altLang="zh-TW" dirty="0" smtClean="0"/>
          </a:p>
          <a:p>
            <a:r>
              <a:rPr lang="zh-TW" altLang="en-US" dirty="0" smtClean="0"/>
              <a:t>美國頁岩油藏量權世界第二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35646"/>
            <a:ext cx="4847481" cy="2832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635646"/>
            <a:ext cx="331236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546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近期波動可能原因</a:t>
            </a:r>
            <a:r>
              <a:rPr lang="en-US" altLang="zh-TW" b="1" dirty="0" smtClean="0"/>
              <a:t>:</a:t>
            </a:r>
          </a:p>
          <a:p>
            <a:r>
              <a:rPr lang="zh-TW" altLang="en-US" dirty="0" smtClean="0"/>
              <a:t>暴跌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因為美國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月的</a:t>
            </a:r>
            <a:r>
              <a:rPr lang="zh-TW" altLang="en-US" dirty="0"/>
              <a:t>放寬原油出口</a:t>
            </a:r>
            <a:r>
              <a:rPr lang="zh-TW" altLang="en-US" dirty="0" smtClean="0"/>
              <a:t>禁令，使得美國產量大幅增加，就算中東國家產量變化不大，但也拉高了世界原油總產量，使得</a:t>
            </a:r>
            <a:r>
              <a:rPr lang="zh-TW" altLang="en-US" dirty="0"/>
              <a:t>油價</a:t>
            </a:r>
            <a:r>
              <a:rPr lang="zh-TW" altLang="en-US" dirty="0" smtClean="0"/>
              <a:t>暴跌</a:t>
            </a:r>
            <a:endParaRPr lang="en-US" altLang="zh-TW" dirty="0" smtClean="0"/>
          </a:p>
          <a:p>
            <a:r>
              <a:rPr lang="zh-TW" altLang="en-US" dirty="0" smtClean="0"/>
              <a:t>反彈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但暴跌至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月時</a:t>
            </a:r>
            <a:r>
              <a:rPr lang="en-US" altLang="zh-TW" dirty="0" smtClean="0"/>
              <a:t>(53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，使得價格低於生產成本，美國許多鑽油井都不堪負荷，數量大減從</a:t>
            </a:r>
            <a:r>
              <a:rPr lang="en-US" altLang="zh-TW" dirty="0" smtClean="0"/>
              <a:t>1550</a:t>
            </a:r>
            <a:r>
              <a:rPr lang="zh-TW" altLang="en-US" dirty="0" smtClean="0"/>
              <a:t>座減至</a:t>
            </a:r>
            <a:r>
              <a:rPr lang="en-US" altLang="zh-TW" dirty="0" smtClean="0"/>
              <a:t>650</a:t>
            </a:r>
            <a:r>
              <a:rPr lang="zh-TW" altLang="en-US" dirty="0" smtClean="0"/>
              <a:t>座，庫存量在之後也出現了遞減，而價格上升</a:t>
            </a:r>
            <a:endParaRPr lang="en-US" altLang="zh-TW" dirty="0" smtClean="0"/>
          </a:p>
          <a:p>
            <a:r>
              <a:rPr lang="zh-TW" altLang="en-US" b="1" dirty="0" smtClean="0"/>
              <a:t>短期油價趨勢</a:t>
            </a:r>
            <a:r>
              <a:rPr lang="en-US" altLang="zh-TW" b="1" dirty="0" smtClean="0"/>
              <a:t>:</a:t>
            </a:r>
          </a:p>
          <a:p>
            <a:r>
              <a:rPr lang="zh-TW" altLang="en-US" dirty="0" smtClean="0"/>
              <a:t>庫存量的遞減與不容易回去的鑽油井數量將會持續發生，價格將因此得到支撐，不會過度下跌，上揚可能性較高</a:t>
            </a:r>
            <a:endParaRPr lang="en-US" altLang="zh-TW" dirty="0" smtClean="0"/>
          </a:p>
          <a:p>
            <a:r>
              <a:rPr lang="zh-TW" altLang="en-US" b="1" dirty="0" smtClean="0"/>
              <a:t>長期油價趨勢</a:t>
            </a:r>
            <a:r>
              <a:rPr lang="en-US" altLang="zh-TW" b="1" dirty="0" smtClean="0"/>
              <a:t>:</a:t>
            </a:r>
          </a:p>
          <a:p>
            <a:r>
              <a:rPr lang="zh-TW" altLang="en-US" dirty="0" smtClean="0"/>
              <a:t>頁岩油生產技術將越來越好，使開採成本更低，鑽油井數量可能將大增，使得油價再度回跌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0671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</a:t>
            </a:r>
            <a:r>
              <a:rPr lang="zh-TW" altLang="en-US" sz="3200" dirty="0" smtClean="0"/>
              <a:t>需求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用途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-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石油需求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長期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需求增加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人口提升</a:t>
            </a:r>
            <a:r>
              <a:rPr lang="en-US" altLang="zh-TW" dirty="0" smtClean="0"/>
              <a:t>,</a:t>
            </a:r>
            <a:r>
              <a:rPr lang="zh-TW" altLang="en-US" dirty="0" smtClean="0"/>
              <a:t>人均</a:t>
            </a:r>
            <a:r>
              <a:rPr lang="en-US" altLang="zh-TW" dirty="0" smtClean="0"/>
              <a:t>GDP</a:t>
            </a:r>
            <a:r>
              <a:rPr lang="zh-TW" altLang="en-US" dirty="0" smtClean="0"/>
              <a:t>增加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需求減少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能源轉換</a:t>
            </a:r>
            <a:r>
              <a:rPr lang="zh-TW" altLang="en-US" dirty="0" smtClean="0"/>
              <a:t>效率</a:t>
            </a:r>
            <a:r>
              <a:rPr lang="zh-TW" altLang="en-US" dirty="0" smtClean="0"/>
              <a:t>提升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可再生能源</a:t>
            </a:r>
            <a:endParaRPr lang="en-US" altLang="zh-TW" dirty="0" smtClean="0"/>
          </a:p>
          <a:p>
            <a:r>
              <a:rPr lang="zh-TW" altLang="en-US" dirty="0" smtClean="0"/>
              <a:t>石油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中短期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經濟成長率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淡旺季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簡介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石油提供了地球能源總量的</a:t>
            </a:r>
            <a:r>
              <a:rPr lang="en-US" altLang="zh-TW" dirty="0" smtClean="0"/>
              <a:t>33%</a:t>
            </a:r>
          </a:p>
          <a:p>
            <a:r>
              <a:rPr lang="zh-TW" altLang="en-US" dirty="0" smtClean="0"/>
              <a:t>主要用於運輸方面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佔</a:t>
            </a:r>
            <a:r>
              <a:rPr lang="en-US" altLang="zh-TW" dirty="0" smtClean="0"/>
              <a:t>59%</a:t>
            </a:r>
          </a:p>
          <a:p>
            <a:r>
              <a:rPr lang="zh-TW" altLang="en-US" dirty="0" smtClean="0"/>
              <a:t>需求國家以亞太區域佔最大比重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zh-TW" altLang="en-US" sz="1200" dirty="0" smtClean="0">
                <a:solidFill>
                  <a:schemeClr val="tx1"/>
                </a:solidFill>
              </a:rPr>
              <a:t>資料來源</a:t>
            </a:r>
            <a:r>
              <a:rPr lang="en-US" altLang="zh-TW" sz="1200" dirty="0" smtClean="0">
                <a:solidFill>
                  <a:schemeClr val="tx1"/>
                </a:solidFill>
              </a:rPr>
              <a:t>:BP,HSBC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" name="圖表 5"/>
          <p:cNvGraphicFramePr/>
          <p:nvPr/>
        </p:nvGraphicFramePr>
        <p:xfrm>
          <a:off x="3203848" y="2139702"/>
          <a:ext cx="295232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/>
          <p:nvPr/>
        </p:nvGraphicFramePr>
        <p:xfrm>
          <a:off x="179512" y="2139702"/>
          <a:ext cx="3096344" cy="246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/>
          <p:nvPr/>
        </p:nvGraphicFramePr>
        <p:xfrm>
          <a:off x="6012160" y="2139702"/>
          <a:ext cx="313184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人口與</a:t>
            </a:r>
            <a:r>
              <a:rPr lang="en-US" altLang="zh-TW" sz="3200" dirty="0" smtClean="0"/>
              <a:t>GDP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771550"/>
            <a:ext cx="8229600" cy="3586700"/>
          </a:xfrm>
        </p:spPr>
        <p:txBody>
          <a:bodyPr/>
          <a:lstStyle/>
          <a:p>
            <a:r>
              <a:rPr lang="en-US" altLang="zh-TW" dirty="0" smtClean="0"/>
              <a:t>1975</a:t>
            </a:r>
            <a:r>
              <a:rPr lang="zh-TW" altLang="en-US" dirty="0" smtClean="0"/>
              <a:t>年以來人口總數成長</a:t>
            </a:r>
            <a:r>
              <a:rPr lang="en-US" altLang="zh-TW" dirty="0" smtClean="0"/>
              <a:t>70%,</a:t>
            </a:r>
            <a:r>
              <a:rPr lang="zh-TW" altLang="en-US" dirty="0" smtClean="0"/>
              <a:t>總</a:t>
            </a:r>
            <a:r>
              <a:rPr lang="en-US" altLang="zh-TW" dirty="0" smtClean="0"/>
              <a:t>GDP</a:t>
            </a:r>
            <a:r>
              <a:rPr lang="zh-TW" altLang="en-US" dirty="0" smtClean="0"/>
              <a:t>成長</a:t>
            </a:r>
            <a:r>
              <a:rPr lang="en-US" altLang="zh-TW" dirty="0" smtClean="0"/>
              <a:t>300%</a:t>
            </a:r>
          </a:p>
          <a:p>
            <a:r>
              <a:rPr lang="zh-TW" altLang="en-US" dirty="0" smtClean="0"/>
              <a:t>石油需求量成長</a:t>
            </a:r>
            <a:r>
              <a:rPr lang="en-US" altLang="zh-TW" dirty="0" smtClean="0"/>
              <a:t>58%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5646"/>
            <a:ext cx="478802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內容版面配置區 4"/>
          <p:cNvGraphicFramePr>
            <a:graphicFrameLocks/>
          </p:cNvGraphicFramePr>
          <p:nvPr/>
        </p:nvGraphicFramePr>
        <p:xfrm>
          <a:off x="4572000" y="1419622"/>
          <a:ext cx="4289549" cy="3048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444208" y="4731990"/>
            <a:ext cx="1584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資料來源</a:t>
            </a:r>
            <a:r>
              <a:rPr lang="en-US" altLang="zh-TW" sz="1200" dirty="0" smtClean="0"/>
              <a:t>:BP,IEA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能源轉換效率提升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843558"/>
            <a:ext cx="8229600" cy="3514692"/>
          </a:xfrm>
        </p:spPr>
        <p:txBody>
          <a:bodyPr/>
          <a:lstStyle/>
          <a:p>
            <a:r>
              <a:rPr lang="zh-TW" altLang="en-US" dirty="0" smtClean="0"/>
              <a:t>技術進步推動下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氣由轉換效率提升</a:t>
            </a:r>
            <a:r>
              <a:rPr lang="en-US" altLang="zh-TW" dirty="0" smtClean="0"/>
              <a:t>,40</a:t>
            </a:r>
            <a:r>
              <a:rPr lang="zh-TW" altLang="en-US" dirty="0" smtClean="0"/>
              <a:t>年前一公升汽油能跑</a:t>
            </a:r>
            <a:r>
              <a:rPr lang="en-US" altLang="zh-TW" dirty="0" smtClean="0"/>
              <a:t>7</a:t>
            </a:r>
            <a:r>
              <a:rPr lang="zh-TW" altLang="en-US" dirty="0" smtClean="0"/>
              <a:t>公里</a:t>
            </a:r>
            <a:r>
              <a:rPr lang="en-US" altLang="zh-TW" dirty="0" smtClean="0"/>
              <a:t>,</a:t>
            </a:r>
            <a:r>
              <a:rPr lang="zh-TW" altLang="en-US" dirty="0" smtClean="0"/>
              <a:t>現今能跑</a:t>
            </a:r>
            <a:r>
              <a:rPr lang="en-US" altLang="zh-TW" dirty="0" smtClean="0"/>
              <a:t>17</a:t>
            </a:r>
            <a:r>
              <a:rPr lang="zh-TW" altLang="en-US" dirty="0" smtClean="0"/>
              <a:t>公里</a:t>
            </a:r>
            <a:endParaRPr lang="en-US" altLang="zh-TW" dirty="0" smtClean="0"/>
          </a:p>
          <a:p>
            <a:r>
              <a:rPr lang="zh-TW" altLang="en-US" dirty="0" smtClean="0"/>
              <a:t>以電力</a:t>
            </a:r>
            <a:r>
              <a:rPr lang="en-US" altLang="zh-TW" dirty="0" smtClean="0"/>
              <a:t>,</a:t>
            </a:r>
            <a:r>
              <a:rPr lang="zh-TW" altLang="en-US" dirty="0" smtClean="0"/>
              <a:t>天然氣做為</a:t>
            </a:r>
            <a:r>
              <a:rPr lang="zh-TW" altLang="en-US" dirty="0" smtClean="0"/>
              <a:t>交通</a:t>
            </a:r>
            <a:r>
              <a:rPr lang="zh-TW" altLang="en-US" dirty="0" smtClean="0"/>
              <a:t>能源的比例日益提升</a:t>
            </a:r>
            <a:r>
              <a:rPr lang="en-US" altLang="zh-TW" dirty="0" smtClean="0"/>
              <a:t>,</a:t>
            </a:r>
            <a:r>
              <a:rPr lang="zh-TW" altLang="en-US" dirty="0" smtClean="0"/>
              <a:t>降低對石油的依賴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51670"/>
            <a:ext cx="7704856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64088" y="2427734"/>
            <a:ext cx="172819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64088" y="271576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:BP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在</a:t>
            </a:r>
            <a:r>
              <a:rPr lang="zh-TW" altLang="en-US" sz="3200" dirty="0" smtClean="0"/>
              <a:t>一次性能源中的佔比逐漸降低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771550"/>
            <a:ext cx="8229600" cy="3586700"/>
          </a:xfrm>
        </p:spPr>
        <p:txBody>
          <a:bodyPr/>
          <a:lstStyle/>
          <a:p>
            <a:r>
              <a:rPr lang="zh-TW" altLang="en-US" dirty="0" smtClean="0"/>
              <a:t>天然氣及可再生能源有逐漸取代石油的趨勢</a:t>
            </a:r>
            <a:endParaRPr lang="en-US" altLang="zh-TW" dirty="0" smtClean="0"/>
          </a:p>
          <a:p>
            <a:r>
              <a:rPr lang="zh-TW" altLang="en-US" dirty="0" smtClean="0"/>
              <a:t>可能是電氣化及天然氣使用技術進步導致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419622"/>
            <a:ext cx="3530006" cy="315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491630"/>
            <a:ext cx="548177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43608" y="2139702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560" y="321982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08391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:BP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新興國家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771550"/>
            <a:ext cx="8229600" cy="3586700"/>
          </a:xfrm>
        </p:spPr>
        <p:txBody>
          <a:bodyPr/>
          <a:lstStyle/>
          <a:p>
            <a:r>
              <a:rPr lang="zh-TW" altLang="en-US" dirty="0" smtClean="0"/>
              <a:t>石油需求成長主要來自於中國</a:t>
            </a:r>
            <a:r>
              <a:rPr lang="en-US" altLang="zh-TW" dirty="0" smtClean="0"/>
              <a:t>,</a:t>
            </a:r>
            <a:r>
              <a:rPr lang="zh-TW" altLang="en-US" dirty="0" smtClean="0"/>
              <a:t>印度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中東等亞太地區的新興國家</a:t>
            </a:r>
            <a:endParaRPr lang="en-US" altLang="zh-TW" dirty="0" smtClean="0"/>
          </a:p>
          <a:p>
            <a:r>
              <a:rPr lang="en-US" altLang="zh-TW" dirty="0" smtClean="0"/>
              <a:t>OECD</a:t>
            </a:r>
            <a:r>
              <a:rPr lang="zh-TW" altLang="en-US" dirty="0" smtClean="0"/>
              <a:t>等已開發國家需求放緩</a:t>
            </a:r>
            <a:r>
              <a:rPr lang="en-US" altLang="zh-TW" dirty="0" smtClean="0"/>
              <a:t>,</a:t>
            </a:r>
            <a:r>
              <a:rPr lang="zh-TW" altLang="en-US" dirty="0" smtClean="0"/>
              <a:t>北美及歐洲均出現需求下降的情形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7654"/>
            <a:ext cx="46085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11560" y="2355726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:BP,EIA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707654"/>
            <a:ext cx="3536269" cy="289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436096" y="2067694"/>
            <a:ext cx="792088" cy="10081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</a:t>
            </a:r>
            <a:r>
              <a:rPr lang="zh-TW" altLang="en-US" sz="3200" dirty="0" smtClean="0"/>
              <a:t>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經濟成長率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世界銀行</a:t>
            </a:r>
            <a:r>
              <a:rPr lang="zh-TW" altLang="en-US" dirty="0" smtClean="0"/>
              <a:t>預期未來兩年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世界經濟成長率將提升至</a:t>
            </a:r>
            <a:r>
              <a:rPr lang="en-US" altLang="zh-TW" dirty="0" smtClean="0"/>
              <a:t>3.2%,</a:t>
            </a:r>
            <a:r>
              <a:rPr lang="zh-TW" altLang="en-US" dirty="0" smtClean="0"/>
              <a:t>匯豐銀行預估明年已開發國家能有</a:t>
            </a:r>
            <a:r>
              <a:rPr lang="en-US" altLang="zh-TW" dirty="0" smtClean="0"/>
              <a:t>2%</a:t>
            </a:r>
            <a:r>
              <a:rPr lang="zh-TW" altLang="en-US" dirty="0" smtClean="0"/>
              <a:t>經濟成長率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新興國家則有將近</a:t>
            </a:r>
            <a:r>
              <a:rPr lang="en-US" altLang="zh-TW" dirty="0" smtClean="0"/>
              <a:t>5%</a:t>
            </a:r>
            <a:r>
              <a:rPr lang="zh-TW" altLang="en-US" dirty="0" smtClean="0"/>
              <a:t>成長率</a:t>
            </a:r>
            <a:endParaRPr lang="en-US" altLang="zh-TW" dirty="0" smtClean="0"/>
          </a:p>
          <a:p>
            <a:r>
              <a:rPr lang="zh-TW" altLang="en-US" dirty="0" smtClean="0"/>
              <a:t>經濟成長有助於石油需求提升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0" y="2139702"/>
          <a:ext cx="3707904" cy="249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157192" y="1563638"/>
            <a:ext cx="5364088" cy="258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652120" y="473199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:WORLD BANK,HSBC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117925"/>
            <a:ext cx="5508104" cy="25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2627784" y="321982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結論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油價是否會持續上揚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近期波動可能原因</a:t>
            </a:r>
            <a:r>
              <a:rPr lang="en-US" altLang="zh-TW" b="1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--</a:t>
            </a:r>
            <a:r>
              <a:rPr lang="zh-TW" altLang="en-US" dirty="0" smtClean="0"/>
              <a:t>暴跌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美國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月的放寬原油出口禁令，使得美國產量大幅增加，就算中東國家產量變化不大，但也拉高了世界原油總產量，使得油價暴跌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--</a:t>
            </a:r>
            <a:r>
              <a:rPr lang="zh-TW" altLang="en-US" dirty="0" smtClean="0"/>
              <a:t>反彈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但暴跌至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月時</a:t>
            </a:r>
            <a:r>
              <a:rPr lang="en-US" altLang="zh-TW" dirty="0" smtClean="0"/>
              <a:t>(53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，使得價格低於生產成本，美國許多鑽油井都不堪負荷，數量大減，庫存量在之後也出現了遞減，而價格上升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長期</a:t>
            </a:r>
            <a:r>
              <a:rPr lang="en-US" altLang="zh-TW" dirty="0" smtClean="0"/>
              <a:t>(20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石油可能逐面面臨被取代的狀況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頁岩油開採成本不斷下降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油價難以回到百元高檔</a:t>
            </a:r>
            <a:endParaRPr lang="en-US" altLang="zh-TW" dirty="0" smtClean="0"/>
          </a:p>
          <a:p>
            <a:r>
              <a:rPr lang="zh-TW" altLang="en-US" dirty="0" smtClean="0"/>
              <a:t>中短期</a:t>
            </a:r>
            <a:r>
              <a:rPr lang="en-US" altLang="zh-TW" dirty="0" smtClean="0"/>
              <a:t>(2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新興國家經濟發展可能帶動石油需求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使油價回升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庫存量的遞減</a:t>
            </a:r>
            <a:r>
              <a:rPr lang="zh-TW" altLang="en-US" dirty="0" smtClean="0"/>
              <a:t>與鑽</a:t>
            </a:r>
            <a:r>
              <a:rPr lang="zh-TW" altLang="en-US" dirty="0" smtClean="0"/>
              <a:t>油井</a:t>
            </a:r>
            <a:r>
              <a:rPr lang="zh-TW" altLang="en-US" dirty="0" smtClean="0"/>
              <a:t>數量的下降將</a:t>
            </a:r>
            <a:r>
              <a:rPr lang="zh-TW" altLang="en-US" dirty="0" smtClean="0"/>
              <a:t>會持續發生，價格將因此得到支撐，不會過度下跌，上揚可能性較</a:t>
            </a:r>
            <a:r>
              <a:rPr lang="zh-TW" altLang="en-US" dirty="0" smtClean="0"/>
              <a:t>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預估維持在</a:t>
            </a:r>
            <a:r>
              <a:rPr lang="en-US" altLang="zh-TW" dirty="0" smtClean="0"/>
              <a:t>60~70</a:t>
            </a:r>
            <a:r>
              <a:rPr lang="zh-TW" altLang="en-US" dirty="0" smtClean="0"/>
              <a:t>元水準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石油需求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季節性因素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第三第四季為石油需求旺季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寒冬導致需求增加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19622"/>
            <a:ext cx="4896545" cy="305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:EIA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小結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需求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長期</a:t>
            </a:r>
            <a:r>
              <a:rPr lang="en-US" altLang="zh-TW" dirty="0" smtClean="0"/>
              <a:t>(10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人口成長會推動原油需求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石油可能有逐漸被取代的</a:t>
            </a:r>
            <a:r>
              <a:rPr lang="zh-TW" altLang="en-US" dirty="0" smtClean="0"/>
              <a:t>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亞太地區國家石油需求成長率是否能持續強勁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中短期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全球經濟成長有助於石油需求提升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正邁入石油需求旺季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其他因素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地緣政治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00" y="963778"/>
            <a:ext cx="8728000" cy="3394472"/>
          </a:xfrm>
        </p:spPr>
        <p:txBody>
          <a:bodyPr/>
          <a:lstStyle/>
          <a:p>
            <a:r>
              <a:rPr lang="zh-TW" altLang="en-US" dirty="0" smtClean="0"/>
              <a:t>戰爭動亂等因素</a:t>
            </a:r>
            <a:r>
              <a:rPr lang="en-US" altLang="zh-TW" dirty="0" smtClean="0"/>
              <a:t>,</a:t>
            </a:r>
            <a:r>
              <a:rPr lang="zh-TW" altLang="en-US" dirty="0" smtClean="0"/>
              <a:t>會影響中東國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家石油的供應稱做</a:t>
            </a:r>
            <a:r>
              <a:rPr lang="zh-TW" altLang="en-US" dirty="0" smtClean="0"/>
              <a:t>「供應中斷」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平均供應中斷量為</a:t>
            </a:r>
            <a:r>
              <a:rPr lang="en-US" altLang="zh-TW" dirty="0" smtClean="0"/>
              <a:t>:40</a:t>
            </a:r>
            <a:r>
              <a:rPr lang="zh-TW" altLang="en-US" dirty="0" smtClean="0"/>
              <a:t>萬桶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endParaRPr lang="en-US" altLang="zh-TW" dirty="0" smtClean="0"/>
          </a:p>
          <a:p>
            <a:pPr algn="r"/>
            <a:r>
              <a:rPr lang="zh-TW" altLang="en-US" dirty="0" smtClean="0"/>
              <a:t>短期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517232" y="1131590"/>
            <a:ext cx="52200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843558"/>
            <a:ext cx="507605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其他因素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美元指數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大致呈現負相關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R</a:t>
            </a:r>
            <a:r>
              <a:rPr lang="zh-TW" altLang="en-US" dirty="0" smtClean="0"/>
              <a:t>平方</a:t>
            </a:r>
            <a:r>
              <a:rPr lang="en-US" altLang="zh-TW" dirty="0" smtClean="0"/>
              <a:t>=0.48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美國升息對油價有負影響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3275856" y="987574"/>
          <a:ext cx="5616624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:EIA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供需差距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隨著今年</a:t>
            </a:r>
            <a:r>
              <a:rPr lang="en-US" altLang="zh-TW" dirty="0" smtClean="0"/>
              <a:t>3.4</a:t>
            </a:r>
            <a:r>
              <a:rPr lang="zh-TW" altLang="en-US" dirty="0" smtClean="0"/>
              <a:t>季需求旺季到來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可能供需會逐漸平衡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9622"/>
            <a:ext cx="5419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:EIA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美國能源署預計今年</a:t>
            </a:r>
            <a:r>
              <a:rPr lang="en-US" altLang="zh-TW" dirty="0" smtClean="0"/>
              <a:t>WTI</a:t>
            </a:r>
            <a:r>
              <a:rPr lang="zh-TW" altLang="en-US" dirty="0" smtClean="0"/>
              <a:t>油價維持在</a:t>
            </a:r>
            <a:r>
              <a:rPr lang="en-US" altLang="zh-TW" dirty="0" smtClean="0"/>
              <a:t>60~70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 smtClean="0"/>
              <a:t>向上的空間會比向下的空間來的高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63638"/>
            <a:ext cx="5904656" cy="307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300192" y="47319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:EIA</a:t>
            </a:r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結論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油價是否會持續上揚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長期</a:t>
            </a:r>
            <a:r>
              <a:rPr lang="en-US" altLang="zh-TW" dirty="0" smtClean="0"/>
              <a:t>(20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石油可能逐面面臨被取代的狀況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頁岩油開採成本不斷下降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油價難以回到百元高檔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中短期</a:t>
            </a:r>
            <a:r>
              <a:rPr lang="en-US" altLang="zh-TW" dirty="0" smtClean="0"/>
              <a:t>(2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新興國家經濟發展可能帶動石油需求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使油價回升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庫存量的遞減與鑽油井數量的下降將會持續發生，價格將因此得到支撐，不會過度下跌，上揚可能性較高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預估維持在</a:t>
            </a:r>
            <a:r>
              <a:rPr lang="en-US" altLang="zh-TW" dirty="0" smtClean="0"/>
              <a:t>60~70</a:t>
            </a:r>
            <a:r>
              <a:rPr lang="zh-TW" altLang="en-US" dirty="0" smtClean="0"/>
              <a:t>元</a:t>
            </a:r>
            <a:r>
              <a:rPr lang="zh-TW" altLang="en-US" dirty="0" smtClean="0"/>
              <a:t>水準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1635646"/>
            <a:ext cx="38779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Ｑ＆Ａ</a:t>
            </a:r>
            <a:endParaRPr lang="zh-TW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10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原油簡介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022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71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1800" dirty="0" smtClean="0"/>
              <a:t>國際油價最具指標性的三項原油期貨價格中，布蘭特原油的交易匯集了全球最多資金，交易價格最具代表性，其異常波動皆可能為供需失衡的訊號。</a:t>
            </a:r>
            <a:endParaRPr kumimoji="1" lang="en-US" altLang="zh-TW" sz="18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506284"/>
              </p:ext>
            </p:extLst>
          </p:nvPr>
        </p:nvGraphicFramePr>
        <p:xfrm>
          <a:off x="395536" y="1779662"/>
          <a:ext cx="8424936" cy="2535269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1159395"/>
                <a:gridCol w="2421847"/>
                <a:gridCol w="2421847"/>
                <a:gridCol w="2421847"/>
              </a:tblGrid>
              <a:tr h="7227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  <a:endParaRPr lang="zh-TW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布蘭特</a:t>
                      </a:r>
                      <a:r>
                        <a:rPr lang="en-US" altLang="zh-TW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Brent)</a:t>
                      </a:r>
                      <a:endParaRPr lang="en-US" sz="2200" b="1" i="0" u="sng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西德州</a:t>
                      </a:r>
                      <a:r>
                        <a:rPr lang="en-US" altLang="zh-TW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WTI)</a:t>
                      </a:r>
                      <a:endParaRPr lang="en-US" sz="2200" b="1" i="0" u="sng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杜拜</a:t>
                      </a:r>
                      <a:r>
                        <a:rPr lang="en-US" altLang="zh-TW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sz="2200" b="1" u="sng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Dubai)</a:t>
                      </a:r>
                      <a:endParaRPr lang="en-US" sz="2200" b="1" i="0" u="sng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</a:tr>
              <a:tr h="6624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標的來源</a:t>
                      </a:r>
                      <a:endParaRPr lang="zh-TW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歐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洲北海生產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 fontAlgn="t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以及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在西歐提煉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加拿大以及墨西哥灣進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口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 fontAlgn="t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至美國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中西部與海灣區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沿岸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 fontAlgn="t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提煉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的原油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中東地區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</a:tr>
              <a:tr h="5750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價格反應區域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 fontAlgn="ctr"/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供需狀況</a:t>
                      </a:r>
                      <a:endParaRPr lang="zh-TW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全球原油供需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的狀態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的原油供需狀態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亞洲油市的標竿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</a:tr>
              <a:tr h="5750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品質</a:t>
                      </a:r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中等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相對較好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最差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9525" marR="9525" marT="8573" marB="0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52A7-1550-4BF1-92A7-4FAE709F66E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原油簡介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油價指數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856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原油簡介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性質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組成分類</a:t>
            </a:r>
            <a:r>
              <a:rPr lang="en-US" altLang="zh-TW" dirty="0" smtClean="0">
                <a:sym typeface="Wingdings" panose="05000000000000000000" pitchFamily="2" charset="2"/>
              </a:rPr>
              <a:t>( </a:t>
            </a:r>
            <a:r>
              <a:rPr lang="zh-TW" altLang="en-US" dirty="0" smtClean="0"/>
              <a:t>石蠟基、</a:t>
            </a:r>
            <a:r>
              <a:rPr lang="zh-TW" altLang="en-US" dirty="0"/>
              <a:t>環</a:t>
            </a:r>
            <a:r>
              <a:rPr lang="zh-TW" altLang="en-US" dirty="0" smtClean="0"/>
              <a:t>烷基、中間基</a:t>
            </a:r>
            <a:r>
              <a:rPr lang="en-US" altLang="zh-TW" dirty="0" smtClean="0"/>
              <a:t>)</a:t>
            </a:r>
            <a:r>
              <a:rPr lang="zh-TW" altLang="en-US" dirty="0" smtClean="0"/>
              <a:t>原油</a:t>
            </a:r>
            <a:endParaRPr lang="en-US" altLang="zh-TW" dirty="0" smtClean="0"/>
          </a:p>
          <a:p>
            <a:r>
              <a:rPr lang="zh-TW" altLang="en-US" dirty="0"/>
              <a:t>硫</a:t>
            </a:r>
            <a:r>
              <a:rPr lang="zh-TW" altLang="en-US" dirty="0" smtClean="0"/>
              <a:t>含量分類</a:t>
            </a:r>
            <a:r>
              <a:rPr lang="en-US" altLang="zh-TW" dirty="0" smtClean="0"/>
              <a:t>:( </a:t>
            </a:r>
            <a:r>
              <a:rPr lang="zh-TW" altLang="en-US" dirty="0" smtClean="0"/>
              <a:t>超低硫、低硫、含硫、高硫 </a:t>
            </a:r>
            <a:r>
              <a:rPr lang="en-US" altLang="zh-TW" dirty="0" smtClean="0"/>
              <a:t>)</a:t>
            </a:r>
            <a:r>
              <a:rPr lang="zh-TW" altLang="en-US" dirty="0" smtClean="0"/>
              <a:t>原油</a:t>
            </a:r>
            <a:endParaRPr lang="en-US" altLang="zh-TW" dirty="0" smtClean="0"/>
          </a:p>
          <a:p>
            <a:r>
              <a:rPr lang="zh-TW" altLang="en-US" dirty="0"/>
              <a:t>相對密度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: (</a:t>
            </a:r>
            <a:r>
              <a:rPr lang="zh-TW" altLang="en-US" dirty="0" smtClean="0"/>
              <a:t>超輕質、輕質、中質、重質</a:t>
            </a:r>
            <a:r>
              <a:rPr lang="en-US" altLang="zh-TW" dirty="0" smtClean="0"/>
              <a:t>)</a:t>
            </a:r>
            <a:r>
              <a:rPr lang="zh-TW" altLang="en-US" dirty="0" smtClean="0"/>
              <a:t>原油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各產地原油種類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大多數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北大西洋</a:t>
            </a:r>
            <a:r>
              <a:rPr lang="en-US" altLang="zh-TW" dirty="0" smtClean="0"/>
              <a:t>:</a:t>
            </a:r>
            <a:r>
              <a:rPr lang="zh-TW" altLang="en-US" dirty="0" smtClean="0"/>
              <a:t>輕質低硫</a:t>
            </a:r>
            <a:endParaRPr lang="en-US" altLang="zh-TW" dirty="0" smtClean="0"/>
          </a:p>
          <a:p>
            <a:r>
              <a:rPr lang="zh-TW" altLang="en-US" dirty="0" smtClean="0"/>
              <a:t>中東</a:t>
            </a:r>
            <a:r>
              <a:rPr lang="en-US" altLang="zh-TW" dirty="0" smtClean="0"/>
              <a:t>:</a:t>
            </a:r>
            <a:r>
              <a:rPr lang="zh-TW" altLang="en-US" dirty="0" smtClean="0"/>
              <a:t>中質含硫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075" y="1995686"/>
            <a:ext cx="3209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462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原油簡介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性質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含硫量</a:t>
            </a:r>
            <a:r>
              <a:rPr lang="en-US" altLang="zh-TW" dirty="0" smtClean="0"/>
              <a:t>:</a:t>
            </a:r>
            <a:r>
              <a:rPr lang="zh-TW" altLang="en-US" dirty="0" smtClean="0"/>
              <a:t>越高，則腐蝕性越強，對設備、管線的耗損也越大，成本亦越高</a:t>
            </a:r>
            <a:endParaRPr lang="en-US" altLang="zh-TW" dirty="0" smtClean="0"/>
          </a:p>
          <a:p>
            <a:r>
              <a:rPr lang="zh-TW" altLang="en-US" dirty="0"/>
              <a:t>黏稠</a:t>
            </a:r>
            <a:r>
              <a:rPr lang="zh-TW" altLang="en-US" dirty="0" smtClean="0"/>
              <a:t>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密度</a:t>
            </a:r>
            <a:r>
              <a:rPr lang="en-US" altLang="zh-TW" dirty="0" smtClean="0"/>
              <a:t>):</a:t>
            </a:r>
            <a:r>
              <a:rPr lang="zh-TW" altLang="en-US" dirty="0" smtClean="0"/>
              <a:t>越高，則流動性越差，開採難度越大，成本亦越高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1" y="1707654"/>
            <a:ext cx="4421485" cy="240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553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油價相關事件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zh-TW" altLang="en-US" dirty="0"/>
              <a:t>開採成本降低掀起頁岩油氣革命</a:t>
            </a:r>
            <a:endParaRPr lang="en-US" altLang="zh-TW" dirty="0"/>
          </a:p>
          <a:p>
            <a:pPr marL="3810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zh-TW" dirty="0" smtClean="0"/>
              <a:t>2014</a:t>
            </a:r>
            <a:r>
              <a:rPr lang="zh-TW" altLang="en-US" dirty="0" smtClean="0"/>
              <a:t>年六</a:t>
            </a:r>
            <a:r>
              <a:rPr lang="zh-TW" altLang="en-US" dirty="0"/>
              <a:t>月中放寬原油出口禁令，允許超輕質原油經加工後出口，</a:t>
            </a:r>
            <a:r>
              <a:rPr lang="en-US" altLang="zh-TW" dirty="0"/>
              <a:t>7</a:t>
            </a:r>
            <a:r>
              <a:rPr lang="zh-TW" altLang="en-US" dirty="0"/>
              <a:t>月自德州首次</a:t>
            </a:r>
            <a:r>
              <a:rPr lang="zh-TW" altLang="en-US" dirty="0" smtClean="0"/>
              <a:t>出口</a:t>
            </a:r>
            <a:endParaRPr lang="en-US" altLang="zh-TW" dirty="0" smtClean="0"/>
          </a:p>
          <a:p>
            <a:pPr marL="3810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zh-TW" altLang="en-US" dirty="0" smtClean="0"/>
              <a:t>近四</a:t>
            </a:r>
            <a:r>
              <a:rPr lang="zh-TW" altLang="en-US" dirty="0"/>
              <a:t>年來，作為</a:t>
            </a:r>
            <a:r>
              <a:rPr lang="en-US" altLang="zh-TW" dirty="0"/>
              <a:t>OPEC</a:t>
            </a:r>
            <a:r>
              <a:rPr lang="zh-TW" altLang="en-US" dirty="0"/>
              <a:t>最大產油國，沙烏地阿拉伯總是</a:t>
            </a:r>
            <a:r>
              <a:rPr lang="zh-TW" altLang="en-US" dirty="0" smtClean="0"/>
              <a:t>在  油價</a:t>
            </a:r>
            <a:r>
              <a:rPr lang="zh-TW" altLang="en-US" dirty="0"/>
              <a:t>的關鍵時刻出手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/>
              </a:rPr>
              <a:t></a:t>
            </a:r>
            <a:r>
              <a:rPr lang="zh-TW" altLang="en-US" dirty="0"/>
              <a:t>減量讓價格回穩，或者加量來抑價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/>
              </a:rPr>
              <a:t></a:t>
            </a:r>
            <a:r>
              <a:rPr lang="zh-TW" altLang="en-US" dirty="0"/>
              <a:t>油價戰</a:t>
            </a:r>
            <a:r>
              <a:rPr lang="en-US" altLang="zh-TW" dirty="0"/>
              <a:t>3.0</a:t>
            </a:r>
            <a:r>
              <a:rPr lang="zh-TW" altLang="en-US" dirty="0"/>
              <a:t>版：沙國會維持出口量、壓低油價，讓成本高的競爭者退場，降低美頁岩油可出口造成的威脅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EDE6-EEFA-4674-BB0A-DBD218E02BE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427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188" y="3164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/>
              <a:t>什麼是頁岩油</a:t>
            </a:r>
            <a:r>
              <a:rPr lang="en-US" altLang="zh-TW" sz="3200" dirty="0" smtClean="0"/>
              <a:t>(Shale Oil)???</a:t>
            </a:r>
            <a:endParaRPr lang="zh-TW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424936" cy="23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23528" y="1146840"/>
            <a:ext cx="7992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兩大技術突破帶動頁岩油開採</a:t>
            </a:r>
            <a:endParaRPr lang="en-US" altLang="zh-TW" sz="2400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水平鑽井法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水力裂解法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Fracking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z="1800" b="1" smtClean="0">
                <a:solidFill>
                  <a:schemeClr val="tx1"/>
                </a:solidFill>
              </a:rPr>
              <a:pPr/>
              <a:t>9</a:t>
            </a:fld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6040" y="70217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  <a:r>
              <a:rPr lang="zh-TW" altLang="en-US" dirty="0" smtClean="0"/>
              <a:t>輕質原油的一種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083068"/>
      </p:ext>
    </p:extLst>
  </p:cSld>
  <p:clrMapOvr>
    <a:masterClrMapping/>
  </p:clrMapOvr>
  <p:transition advTm="6890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1498</Words>
  <Application>Microsoft Office PowerPoint</Application>
  <PresentationFormat>如螢幕大小 (16:9)</PresentationFormat>
  <Paragraphs>268</Paragraphs>
  <Slides>37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投影片 1</vt:lpstr>
      <vt:lpstr>投影片 2</vt:lpstr>
      <vt:lpstr>結論-油價是否會持續上揚</vt:lpstr>
      <vt:lpstr>原油簡介</vt:lpstr>
      <vt:lpstr>原油簡介-油價指數</vt:lpstr>
      <vt:lpstr>原油簡介-性質</vt:lpstr>
      <vt:lpstr>原油簡介-性質</vt:lpstr>
      <vt:lpstr>油價相關事件</vt:lpstr>
      <vt:lpstr>什麼是頁岩油(Shale Oil)???</vt:lpstr>
      <vt:lpstr>輸出過程與技術</vt:lpstr>
      <vt:lpstr>世界產油量分布比較-國家別</vt:lpstr>
      <vt:lpstr>供給</vt:lpstr>
      <vt:lpstr>油價變動</vt:lpstr>
      <vt:lpstr>全球產量變化</vt:lpstr>
      <vt:lpstr>OPEC產量變化</vt:lpstr>
      <vt:lpstr>美國原油產量變化</vt:lpstr>
      <vt:lpstr>美國鑽油井數量變化</vt:lpstr>
      <vt:lpstr>庫存量變化</vt:lpstr>
      <vt:lpstr>美國頁岩油產量變化</vt:lpstr>
      <vt:lpstr>平均開採成本</vt:lpstr>
      <vt:lpstr>頁岩油生產成本</vt:lpstr>
      <vt:lpstr>小結</vt:lpstr>
      <vt:lpstr>石油需求</vt:lpstr>
      <vt:lpstr>石油需求-簡介</vt:lpstr>
      <vt:lpstr>石油需求-人口與GDP</vt:lpstr>
      <vt:lpstr>石油需求-能源轉換效率提升</vt:lpstr>
      <vt:lpstr>石油需求-在一次性能源中的佔比逐漸降低</vt:lpstr>
      <vt:lpstr>石油需求-新興國家</vt:lpstr>
      <vt:lpstr>石油需求-經濟成長率</vt:lpstr>
      <vt:lpstr>石油需求-季節性因素</vt:lpstr>
      <vt:lpstr>小結-需求</vt:lpstr>
      <vt:lpstr>其他因素-地緣政治</vt:lpstr>
      <vt:lpstr>其他因素-美元指數</vt:lpstr>
      <vt:lpstr>供需差距</vt:lpstr>
      <vt:lpstr>總結-</vt:lpstr>
      <vt:lpstr>結論-油價是否會持續上揚</vt:lpstr>
      <vt:lpstr>投影片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lyh</dc:creator>
  <cp:lastModifiedBy>李泓慶</cp:lastModifiedBy>
  <cp:revision>431</cp:revision>
  <dcterms:created xsi:type="dcterms:W3CDTF">2014-09-13T05:19:25Z</dcterms:created>
  <dcterms:modified xsi:type="dcterms:W3CDTF">2015-06-27T01:39:42Z</dcterms:modified>
</cp:coreProperties>
</file>