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ms-office.drawingml.diagramDrawing+xml" PartName="/ppt/diagrams/drawing1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altLang="zh-TW" lang="zh-TW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b="0" g="0" r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b="0" g="0" r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b="0" g="0" r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7015"/>
    <p:restoredTop autoAdjust="0" sz="92922"/>
  </p:normalViewPr>
  <p:slideViewPr>
    <p:cSldViewPr>
      <p:cViewPr varScale="1">
        <p:scale>
          <a:sx d="100" n="72"/>
          <a:sy d="100" n="72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3736200" cy="73736200"/>
</p:viewPr>
</file>

<file path=ppt/_rels/presentation.xml.rels><?xml version="1.0" encoding="UTF-8" standalone="yes"?><Relationships xmlns="http://schemas.openxmlformats.org/package/2006/relationships"><Relationship Id="rId39" Target="slides/slide33.xml" Type="http://schemas.openxmlformats.org/officeDocument/2006/relationships/slide"/><Relationship Id="rId38" Target="slides/slide32.xml" Type="http://schemas.openxmlformats.org/officeDocument/2006/relationships/slide"/><Relationship Id="rId37" Target="slides/slide31.xml" Type="http://schemas.openxmlformats.org/officeDocument/2006/relationships/slide"/><Relationship Id="rId36" Target="slides/slide30.xml" Type="http://schemas.openxmlformats.org/officeDocument/2006/relationships/slid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1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file:///C:\Users\Chasel\Desktop\&#30889;&#31166;&#36039;&#26009;.xlsx" TargetMode="External" Type="http://schemas.openxmlformats.org/officeDocument/2006/relationships/oleObject"/></Relationships>
</file>

<file path=ppt/charts/_rels/chart2.xml.rels><?xml version="1.0" encoding="UTF-8" standalone="yes"?><Relationships xmlns="http://schemas.openxmlformats.org/package/2006/relationships"><Relationship Id="rId1" Target="file:///C:\Users\Chasel\Desktop\&#30889;&#31166;&#36039;&#26009;.xlsx" TargetMode="External" Type="http://schemas.openxmlformats.org/officeDocument/2006/relationships/oleObject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Revenue!$B$1</c:f>
              <c:strCache>
                <c:ptCount val="1"/>
                <c:pt idx="0">
                  <c:v>單月營收(千元)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numRef>
              <c:f>Revenue!$A$2:$A$39</c:f>
              <c:numCache>
                <c:formatCode>mmm\-yy</c:formatCode>
                <c:ptCount val="38"/>
                <c:pt idx="0">
                  <c:v>42036</c:v>
                </c:pt>
                <c:pt idx="1">
                  <c:v>42005</c:v>
                </c:pt>
                <c:pt idx="2">
                  <c:v>41974</c:v>
                </c:pt>
                <c:pt idx="3">
                  <c:v>41944</c:v>
                </c:pt>
                <c:pt idx="4">
                  <c:v>41913</c:v>
                </c:pt>
                <c:pt idx="5">
                  <c:v>41883</c:v>
                </c:pt>
                <c:pt idx="6">
                  <c:v>41852</c:v>
                </c:pt>
                <c:pt idx="7">
                  <c:v>41821</c:v>
                </c:pt>
                <c:pt idx="8">
                  <c:v>41791</c:v>
                </c:pt>
                <c:pt idx="9">
                  <c:v>41760</c:v>
                </c:pt>
                <c:pt idx="10">
                  <c:v>41730</c:v>
                </c:pt>
                <c:pt idx="11">
                  <c:v>41699</c:v>
                </c:pt>
                <c:pt idx="12">
                  <c:v>41671</c:v>
                </c:pt>
                <c:pt idx="13">
                  <c:v>41640</c:v>
                </c:pt>
                <c:pt idx="14">
                  <c:v>41609</c:v>
                </c:pt>
                <c:pt idx="15">
                  <c:v>41579</c:v>
                </c:pt>
                <c:pt idx="16">
                  <c:v>41548</c:v>
                </c:pt>
                <c:pt idx="17">
                  <c:v>41518</c:v>
                </c:pt>
                <c:pt idx="18">
                  <c:v>41487</c:v>
                </c:pt>
                <c:pt idx="19">
                  <c:v>41456</c:v>
                </c:pt>
                <c:pt idx="20">
                  <c:v>41426</c:v>
                </c:pt>
                <c:pt idx="21">
                  <c:v>41395</c:v>
                </c:pt>
                <c:pt idx="22">
                  <c:v>41365</c:v>
                </c:pt>
                <c:pt idx="23">
                  <c:v>41334</c:v>
                </c:pt>
                <c:pt idx="24">
                  <c:v>41306</c:v>
                </c:pt>
                <c:pt idx="25">
                  <c:v>41275</c:v>
                </c:pt>
                <c:pt idx="26">
                  <c:v>41244</c:v>
                </c:pt>
                <c:pt idx="27">
                  <c:v>41214</c:v>
                </c:pt>
                <c:pt idx="28">
                  <c:v>41183</c:v>
                </c:pt>
                <c:pt idx="29">
                  <c:v>41153</c:v>
                </c:pt>
                <c:pt idx="30">
                  <c:v>41122</c:v>
                </c:pt>
                <c:pt idx="31">
                  <c:v>41091</c:v>
                </c:pt>
                <c:pt idx="32">
                  <c:v>41061</c:v>
                </c:pt>
                <c:pt idx="33">
                  <c:v>41030</c:v>
                </c:pt>
                <c:pt idx="34">
                  <c:v>41000</c:v>
                </c:pt>
                <c:pt idx="35">
                  <c:v>40969</c:v>
                </c:pt>
                <c:pt idx="36">
                  <c:v>40940</c:v>
                </c:pt>
                <c:pt idx="37">
                  <c:v>40909</c:v>
                </c:pt>
              </c:numCache>
            </c:numRef>
          </c:cat>
          <c:val>
            <c:numRef>
              <c:f>Revenue!$B$2:$B$39</c:f>
              <c:numCache>
                <c:formatCode>#,##0</c:formatCode>
                <c:ptCount val="38"/>
                <c:pt idx="0">
                  <c:v>800039</c:v>
                </c:pt>
                <c:pt idx="1">
                  <c:v>1057482</c:v>
                </c:pt>
                <c:pt idx="2">
                  <c:v>1058817</c:v>
                </c:pt>
                <c:pt idx="3">
                  <c:v>1002811</c:v>
                </c:pt>
                <c:pt idx="4">
                  <c:v>999099</c:v>
                </c:pt>
                <c:pt idx="5">
                  <c:v>861846</c:v>
                </c:pt>
                <c:pt idx="6">
                  <c:v>761748</c:v>
                </c:pt>
                <c:pt idx="7">
                  <c:v>824691</c:v>
                </c:pt>
                <c:pt idx="8">
                  <c:v>778796</c:v>
                </c:pt>
                <c:pt idx="9">
                  <c:v>745570</c:v>
                </c:pt>
                <c:pt idx="10">
                  <c:v>708876</c:v>
                </c:pt>
                <c:pt idx="11">
                  <c:v>627019</c:v>
                </c:pt>
                <c:pt idx="12">
                  <c:v>615231</c:v>
                </c:pt>
                <c:pt idx="13">
                  <c:v>749669</c:v>
                </c:pt>
                <c:pt idx="14">
                  <c:v>582546</c:v>
                </c:pt>
                <c:pt idx="15">
                  <c:v>513720</c:v>
                </c:pt>
                <c:pt idx="16">
                  <c:v>449269</c:v>
                </c:pt>
                <c:pt idx="17">
                  <c:v>407737</c:v>
                </c:pt>
                <c:pt idx="18">
                  <c:v>367218</c:v>
                </c:pt>
                <c:pt idx="19">
                  <c:v>356877</c:v>
                </c:pt>
                <c:pt idx="20">
                  <c:v>327586</c:v>
                </c:pt>
                <c:pt idx="21">
                  <c:v>394451</c:v>
                </c:pt>
                <c:pt idx="22">
                  <c:v>397057</c:v>
                </c:pt>
                <c:pt idx="23">
                  <c:v>346275</c:v>
                </c:pt>
                <c:pt idx="24">
                  <c:v>318287</c:v>
                </c:pt>
                <c:pt idx="25">
                  <c:v>387251</c:v>
                </c:pt>
                <c:pt idx="26">
                  <c:v>181541</c:v>
                </c:pt>
                <c:pt idx="27">
                  <c:v>276066</c:v>
                </c:pt>
                <c:pt idx="28">
                  <c:v>257849</c:v>
                </c:pt>
                <c:pt idx="29">
                  <c:v>182428</c:v>
                </c:pt>
                <c:pt idx="30">
                  <c:v>233859</c:v>
                </c:pt>
                <c:pt idx="31">
                  <c:v>307979</c:v>
                </c:pt>
                <c:pt idx="32">
                  <c:v>361021</c:v>
                </c:pt>
                <c:pt idx="33">
                  <c:v>386606</c:v>
                </c:pt>
                <c:pt idx="34">
                  <c:v>366252</c:v>
                </c:pt>
                <c:pt idx="35">
                  <c:v>357956</c:v>
                </c:pt>
                <c:pt idx="36">
                  <c:v>294150</c:v>
                </c:pt>
                <c:pt idx="37">
                  <c:v>268335</c:v>
                </c:pt>
              </c:numCache>
            </c:numRef>
          </c:val>
        </c:ser>
        <c:dLbls/>
        <c:gapWidth val="75"/>
        <c:overlap val="-25"/>
        <c:axId val="80999168"/>
        <c:axId val="80976896"/>
      </c:barChart>
      <c:lineChart>
        <c:grouping val="standard"/>
        <c:ser>
          <c:idx val="1"/>
          <c:order val="1"/>
          <c:tx>
            <c:strRef>
              <c:f>Revenue!$D$1</c:f>
              <c:strCache>
                <c:ptCount val="1"/>
                <c:pt idx="0">
                  <c:v>營收年成長率％</c:v>
                </c:pt>
              </c:strCache>
            </c:strRef>
          </c:tx>
          <c:spPr>
            <a:ln cap="rnd" w="28575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Revenue!$A$2:$A$39</c:f>
              <c:numCache>
                <c:formatCode>mmm\-yy</c:formatCode>
                <c:ptCount val="38"/>
                <c:pt idx="0">
                  <c:v>42036</c:v>
                </c:pt>
                <c:pt idx="1">
                  <c:v>42005</c:v>
                </c:pt>
                <c:pt idx="2">
                  <c:v>41974</c:v>
                </c:pt>
                <c:pt idx="3">
                  <c:v>41944</c:v>
                </c:pt>
                <c:pt idx="4">
                  <c:v>41913</c:v>
                </c:pt>
                <c:pt idx="5">
                  <c:v>41883</c:v>
                </c:pt>
                <c:pt idx="6">
                  <c:v>41852</c:v>
                </c:pt>
                <c:pt idx="7">
                  <c:v>41821</c:v>
                </c:pt>
                <c:pt idx="8">
                  <c:v>41791</c:v>
                </c:pt>
                <c:pt idx="9">
                  <c:v>41760</c:v>
                </c:pt>
                <c:pt idx="10">
                  <c:v>41730</c:v>
                </c:pt>
                <c:pt idx="11">
                  <c:v>41699</c:v>
                </c:pt>
                <c:pt idx="12">
                  <c:v>41671</c:v>
                </c:pt>
                <c:pt idx="13">
                  <c:v>41640</c:v>
                </c:pt>
                <c:pt idx="14">
                  <c:v>41609</c:v>
                </c:pt>
                <c:pt idx="15">
                  <c:v>41579</c:v>
                </c:pt>
                <c:pt idx="16">
                  <c:v>41548</c:v>
                </c:pt>
                <c:pt idx="17">
                  <c:v>41518</c:v>
                </c:pt>
                <c:pt idx="18">
                  <c:v>41487</c:v>
                </c:pt>
                <c:pt idx="19">
                  <c:v>41456</c:v>
                </c:pt>
                <c:pt idx="20">
                  <c:v>41426</c:v>
                </c:pt>
                <c:pt idx="21">
                  <c:v>41395</c:v>
                </c:pt>
                <c:pt idx="22">
                  <c:v>41365</c:v>
                </c:pt>
                <c:pt idx="23">
                  <c:v>41334</c:v>
                </c:pt>
                <c:pt idx="24">
                  <c:v>41306</c:v>
                </c:pt>
                <c:pt idx="25">
                  <c:v>41275</c:v>
                </c:pt>
                <c:pt idx="26">
                  <c:v>41244</c:v>
                </c:pt>
                <c:pt idx="27">
                  <c:v>41214</c:v>
                </c:pt>
                <c:pt idx="28">
                  <c:v>41183</c:v>
                </c:pt>
                <c:pt idx="29">
                  <c:v>41153</c:v>
                </c:pt>
                <c:pt idx="30">
                  <c:v>41122</c:v>
                </c:pt>
                <c:pt idx="31">
                  <c:v>41091</c:v>
                </c:pt>
                <c:pt idx="32">
                  <c:v>41061</c:v>
                </c:pt>
                <c:pt idx="33">
                  <c:v>41030</c:v>
                </c:pt>
                <c:pt idx="34">
                  <c:v>41000</c:v>
                </c:pt>
                <c:pt idx="35">
                  <c:v>40969</c:v>
                </c:pt>
                <c:pt idx="36">
                  <c:v>40940</c:v>
                </c:pt>
                <c:pt idx="37">
                  <c:v>40909</c:v>
                </c:pt>
              </c:numCache>
            </c:numRef>
          </c:cat>
          <c:val>
            <c:numRef>
              <c:f>Revenue!$D$2:$D$39</c:f>
              <c:numCache>
                <c:formatCode>General</c:formatCode>
                <c:ptCount val="38"/>
                <c:pt idx="0">
                  <c:v>30.04</c:v>
                </c:pt>
                <c:pt idx="1">
                  <c:v>41.06</c:v>
                </c:pt>
                <c:pt idx="2">
                  <c:v>81.760000000000005</c:v>
                </c:pt>
                <c:pt idx="3">
                  <c:v>95.210000000000008</c:v>
                </c:pt>
                <c:pt idx="4">
                  <c:v>122.38</c:v>
                </c:pt>
                <c:pt idx="5">
                  <c:v>111.36999999999999</c:v>
                </c:pt>
                <c:pt idx="6">
                  <c:v>107.44000000000001</c:v>
                </c:pt>
                <c:pt idx="7">
                  <c:v>131.09</c:v>
                </c:pt>
                <c:pt idx="8">
                  <c:v>137.73999999999998</c:v>
                </c:pt>
                <c:pt idx="9">
                  <c:v>89.01</c:v>
                </c:pt>
                <c:pt idx="10">
                  <c:v>78.53</c:v>
                </c:pt>
                <c:pt idx="11">
                  <c:v>81.08</c:v>
                </c:pt>
                <c:pt idx="12">
                  <c:v>93.29</c:v>
                </c:pt>
                <c:pt idx="13">
                  <c:v>93.59</c:v>
                </c:pt>
                <c:pt idx="14">
                  <c:v>211.03</c:v>
                </c:pt>
                <c:pt idx="15">
                  <c:v>87.03</c:v>
                </c:pt>
                <c:pt idx="16">
                  <c:v>73.709999999999994</c:v>
                </c:pt>
                <c:pt idx="17">
                  <c:v>128.13</c:v>
                </c:pt>
                <c:pt idx="18">
                  <c:v>54.849999999999994</c:v>
                </c:pt>
                <c:pt idx="19">
                  <c:v>15.01</c:v>
                </c:pt>
                <c:pt idx="20">
                  <c:v>-9.0500000000000007</c:v>
                </c:pt>
                <c:pt idx="21">
                  <c:v>4.18</c:v>
                </c:pt>
                <c:pt idx="22">
                  <c:v>8.94</c:v>
                </c:pt>
                <c:pt idx="23">
                  <c:v>-3.75</c:v>
                </c:pt>
                <c:pt idx="24">
                  <c:v>4.45</c:v>
                </c:pt>
                <c:pt idx="25">
                  <c:v>46.720000000000006</c:v>
                </c:pt>
                <c:pt idx="26">
                  <c:v>-0.18000000000000002</c:v>
                </c:pt>
                <c:pt idx="27">
                  <c:v>90.4</c:v>
                </c:pt>
                <c:pt idx="28">
                  <c:v>38.370000000000005</c:v>
                </c:pt>
                <c:pt idx="29">
                  <c:v>-34.97</c:v>
                </c:pt>
                <c:pt idx="30">
                  <c:v>-32.15</c:v>
                </c:pt>
                <c:pt idx="31">
                  <c:v>1.54</c:v>
                </c:pt>
                <c:pt idx="32">
                  <c:v>79.78</c:v>
                </c:pt>
                <c:pt idx="33">
                  <c:v>127.93</c:v>
                </c:pt>
                <c:pt idx="34">
                  <c:v>20.100000000000001</c:v>
                </c:pt>
                <c:pt idx="35">
                  <c:v>5.72</c:v>
                </c:pt>
                <c:pt idx="36">
                  <c:v>10.59</c:v>
                </c:pt>
                <c:pt idx="37">
                  <c:v>-19.610000000000003</c:v>
                </c:pt>
              </c:numCache>
            </c:numRef>
          </c:val>
        </c:ser>
        <c:ser>
          <c:idx val="2"/>
          <c:order val="2"/>
          <c:tx>
            <c:strRef>
              <c:f>Revenue!$E$1</c:f>
              <c:strCache>
                <c:ptCount val="1"/>
                <c:pt idx="0">
                  <c:v>營收月成長率%</c:v>
                </c:pt>
              </c:strCache>
            </c:strRef>
          </c:tx>
          <c:spPr>
            <a:ln cap="rnd" w="28575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Revenue!$A$2:$A$39</c:f>
              <c:numCache>
                <c:formatCode>mmm\-yy</c:formatCode>
                <c:ptCount val="38"/>
                <c:pt idx="0">
                  <c:v>42036</c:v>
                </c:pt>
                <c:pt idx="1">
                  <c:v>42005</c:v>
                </c:pt>
                <c:pt idx="2">
                  <c:v>41974</c:v>
                </c:pt>
                <c:pt idx="3">
                  <c:v>41944</c:v>
                </c:pt>
                <c:pt idx="4">
                  <c:v>41913</c:v>
                </c:pt>
                <c:pt idx="5">
                  <c:v>41883</c:v>
                </c:pt>
                <c:pt idx="6">
                  <c:v>41852</c:v>
                </c:pt>
                <c:pt idx="7">
                  <c:v>41821</c:v>
                </c:pt>
                <c:pt idx="8">
                  <c:v>41791</c:v>
                </c:pt>
                <c:pt idx="9">
                  <c:v>41760</c:v>
                </c:pt>
                <c:pt idx="10">
                  <c:v>41730</c:v>
                </c:pt>
                <c:pt idx="11">
                  <c:v>41699</c:v>
                </c:pt>
                <c:pt idx="12">
                  <c:v>41671</c:v>
                </c:pt>
                <c:pt idx="13">
                  <c:v>41640</c:v>
                </c:pt>
                <c:pt idx="14">
                  <c:v>41609</c:v>
                </c:pt>
                <c:pt idx="15">
                  <c:v>41579</c:v>
                </c:pt>
                <c:pt idx="16">
                  <c:v>41548</c:v>
                </c:pt>
                <c:pt idx="17">
                  <c:v>41518</c:v>
                </c:pt>
                <c:pt idx="18">
                  <c:v>41487</c:v>
                </c:pt>
                <c:pt idx="19">
                  <c:v>41456</c:v>
                </c:pt>
                <c:pt idx="20">
                  <c:v>41426</c:v>
                </c:pt>
                <c:pt idx="21">
                  <c:v>41395</c:v>
                </c:pt>
                <c:pt idx="22">
                  <c:v>41365</c:v>
                </c:pt>
                <c:pt idx="23">
                  <c:v>41334</c:v>
                </c:pt>
                <c:pt idx="24">
                  <c:v>41306</c:v>
                </c:pt>
                <c:pt idx="25">
                  <c:v>41275</c:v>
                </c:pt>
                <c:pt idx="26">
                  <c:v>41244</c:v>
                </c:pt>
                <c:pt idx="27">
                  <c:v>41214</c:v>
                </c:pt>
                <c:pt idx="28">
                  <c:v>41183</c:v>
                </c:pt>
                <c:pt idx="29">
                  <c:v>41153</c:v>
                </c:pt>
                <c:pt idx="30">
                  <c:v>41122</c:v>
                </c:pt>
                <c:pt idx="31">
                  <c:v>41091</c:v>
                </c:pt>
                <c:pt idx="32">
                  <c:v>41061</c:v>
                </c:pt>
                <c:pt idx="33">
                  <c:v>41030</c:v>
                </c:pt>
                <c:pt idx="34">
                  <c:v>41000</c:v>
                </c:pt>
                <c:pt idx="35">
                  <c:v>40969</c:v>
                </c:pt>
                <c:pt idx="36">
                  <c:v>40940</c:v>
                </c:pt>
                <c:pt idx="37">
                  <c:v>40909</c:v>
                </c:pt>
              </c:numCache>
            </c:numRef>
          </c:cat>
          <c:val>
            <c:numRef>
              <c:f>Revenue!$E$2:$E$39</c:f>
              <c:numCache>
                <c:formatCode>General</c:formatCode>
                <c:ptCount val="38"/>
                <c:pt idx="0">
                  <c:v>-24.34</c:v>
                </c:pt>
                <c:pt idx="1">
                  <c:v>-0.13</c:v>
                </c:pt>
                <c:pt idx="2">
                  <c:v>5.58</c:v>
                </c:pt>
                <c:pt idx="3">
                  <c:v>0.37000000000000005</c:v>
                </c:pt>
                <c:pt idx="4">
                  <c:v>15.93</c:v>
                </c:pt>
                <c:pt idx="5">
                  <c:v>13.139999999999999</c:v>
                </c:pt>
                <c:pt idx="6">
                  <c:v>-7.63</c:v>
                </c:pt>
                <c:pt idx="7">
                  <c:v>5.89</c:v>
                </c:pt>
                <c:pt idx="8">
                  <c:v>4.46</c:v>
                </c:pt>
                <c:pt idx="9">
                  <c:v>5.18</c:v>
                </c:pt>
                <c:pt idx="10">
                  <c:v>13.05</c:v>
                </c:pt>
                <c:pt idx="11">
                  <c:v>1.9200000000000002</c:v>
                </c:pt>
                <c:pt idx="12">
                  <c:v>-17.93</c:v>
                </c:pt>
                <c:pt idx="13">
                  <c:v>28.69</c:v>
                </c:pt>
                <c:pt idx="14">
                  <c:v>13.4</c:v>
                </c:pt>
                <c:pt idx="15">
                  <c:v>14.350000000000001</c:v>
                </c:pt>
                <c:pt idx="16">
                  <c:v>10.19</c:v>
                </c:pt>
                <c:pt idx="17">
                  <c:v>11.03</c:v>
                </c:pt>
                <c:pt idx="18">
                  <c:v>2.9</c:v>
                </c:pt>
                <c:pt idx="19">
                  <c:v>8.94</c:v>
                </c:pt>
                <c:pt idx="20">
                  <c:v>-16.95</c:v>
                </c:pt>
                <c:pt idx="21">
                  <c:v>-0.66000000000000014</c:v>
                </c:pt>
                <c:pt idx="22">
                  <c:v>14.67</c:v>
                </c:pt>
                <c:pt idx="23">
                  <c:v>8.7900000000000009</c:v>
                </c:pt>
                <c:pt idx="24">
                  <c:v>-17.809999999999999</c:v>
                </c:pt>
                <c:pt idx="25">
                  <c:v>106.76</c:v>
                </c:pt>
                <c:pt idx="26">
                  <c:v>-34.24</c:v>
                </c:pt>
                <c:pt idx="27">
                  <c:v>7.06</c:v>
                </c:pt>
                <c:pt idx="28">
                  <c:v>41.339999999999996</c:v>
                </c:pt>
                <c:pt idx="29">
                  <c:v>-21.99</c:v>
                </c:pt>
                <c:pt idx="30">
                  <c:v>-24.07</c:v>
                </c:pt>
                <c:pt idx="31">
                  <c:v>-14.69</c:v>
                </c:pt>
                <c:pt idx="32">
                  <c:v>-6.6199999999999992</c:v>
                </c:pt>
                <c:pt idx="33">
                  <c:v>5.56</c:v>
                </c:pt>
                <c:pt idx="34">
                  <c:v>2.3199999999999994</c:v>
                </c:pt>
                <c:pt idx="35">
                  <c:v>21.69</c:v>
                </c:pt>
                <c:pt idx="36">
                  <c:v>9.620000000000001</c:v>
                </c:pt>
                <c:pt idx="37">
                  <c:v>47.54</c:v>
                </c:pt>
              </c:numCache>
            </c:numRef>
          </c:val>
        </c:ser>
        <c:dLbls/>
        <c:marker val="1"/>
        <c:axId val="80973824"/>
        <c:axId val="80975360"/>
      </c:lineChart>
      <c:valAx>
        <c:axId val="80975360"/>
        <c:scaling>
          <c:orientation val="minMax"/>
        </c:scaling>
        <c:axPos val="l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90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zh-TW" lang="zh-TW"/>
          </a:p>
        </c:txPr>
        <c:crossAx val="80973824"/>
        <c:crosses val="autoZero"/>
        <c:crossBetween val="between"/>
      </c:valAx>
      <c:valAx>
        <c:axId val="80976896"/>
        <c:scaling>
          <c:orientation val="minMax"/>
        </c:scaling>
        <c:axPos val="r"/>
        <c:numFmt formatCode="#,##0" sourceLinked="1"/>
        <c:tickLblPos val="nextTo"/>
        <c:spPr>
          <a:noFill/>
          <a:ln>
            <a:noFill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90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zh-TW" lang="zh-TW"/>
          </a:p>
        </c:txPr>
        <c:crossAx val="80999168"/>
        <c:crosses val="max"/>
        <c:crossBetween val="between"/>
      </c:valAx>
      <c:spPr>
        <a:noFill/>
        <a:ln>
          <a:noFill/>
        </a:ln>
        <a:effectLst/>
      </c:spPr>
      <c:dateAx>
        <c:axId val="80973824"/>
        <c:scaling>
          <c:orientation val="minMax"/>
        </c:scaling>
        <c:axPos val="b"/>
        <c:numFmt formatCode="mmm\-yy" sourceLinked="1"/>
        <c:majorTickMark val="none"/>
        <c:tickLblPos val="low"/>
        <c:spPr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b" anchorCtr="1" numCol="1" rot="0" spcFirstLastPara="1" vert="eaVert" vertOverflow="ellipsis" wrap="square"/>
          <a:lstStyle/>
          <a:p>
            <a:pPr>
              <a:defRPr b="0" baseline="0" i="0" kern="1200" strike="noStrike" sz="90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zh-TW" lang="zh-TW"/>
          </a:p>
        </c:txPr>
        <c:crossAx val="80975360"/>
        <c:crosses val="autoZero"/>
        <c:lblOffset val="100"/>
        <c:baseTimeUnit val="months"/>
      </c:dateAx>
      <c:dateAx>
        <c:axId val="80999168"/>
        <c:scaling>
          <c:orientation val="minMax"/>
        </c:scaling>
        <c:delete val="1"/>
        <c:axPos val="b"/>
        <c:numFmt formatCode="mmm\-yy" sourceLinked="1"/>
        <c:tickLblPos val="none"/>
        <c:crossAx val="80976896"/>
        <c:crosses val="autoZero"/>
        <c:lblOffset val="100"/>
        <c:baseTimeUnit val="months"/>
        <c:majorUnit val="1"/>
        <c:minorUnit val="1"/>
      </c:dateAx>
    </c:plotArea>
    <c:legend>
      <c:layout/>
      <c:spPr>
        <a:noFill/>
        <a:ln>
          <a:noFill/>
        </a:ln>
        <a:effectLst/>
      </c:spPr>
      <c:txPr>
        <a:bodyPr anchor="ctr" anchorCtr="1" numCol="1" rot="0" spcFirstLastPara="1" vert="horz" vertOverflow="ellipsis" wrap="square"/>
        <a:lstStyle/>
        <a:p>
          <a:pPr>
            <a:defRPr b="0" baseline="0" i="0" kern="1200" strike="noStrike" sz="90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altLang="zh-TW" lang="zh-TW"/>
        </a:p>
      </c:txPr>
      <c:legendPos val="b"/>
    </c:legend>
    <c:plotVisOnly val="1"/>
    <c:dispBlanksAs val="gap"/>
  </c:chart>
  <c:spPr>
    <a:noFill/>
    <a:ln>
      <a:noFill/>
    </a:ln>
    <a:effectLst/>
  </c:spPr>
  <c:txPr>
    <a:bodyPr numCol="1"/>
    <a:lstStyle/>
    <a:p>
      <a:pPr>
        <a:defRPr/>
      </a:pPr>
      <a:endParaRPr altLang="zh-TW"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autoTitleDeleted val="1"/>
    <c:plotArea>
      <c:layout>
        <c:manualLayout>
          <c:layoutTarget val="inner"/>
          <c:xMode val="edge"/>
          <c:yMode val="edge"/>
          <c:x val="0.0562208513"/>
          <c:y val="0.0245914609"/>
          <c:w val="0.7835815229"/>
          <c:h val="0.8798592339"/>
        </c:manualLayout>
      </c:layout>
      <c:barChart>
        <c:barDir val="col"/>
        <c:grouping val="percentStacked"/>
        <c:ser>
          <c:idx val="0"/>
          <c:order val="0"/>
          <c:tx>
            <c:strRef>
              <c:f>營收結構!$B$2</c:f>
              <c:strCache>
                <c:ptCount val="1"/>
                <c:pt idx="0">
                  <c:v>鋁漿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anchor="ctr" anchorCtr="1" bIns="19050" lIns="38100" numCol="1" rIns="38100" rot="0" spcFirstLastPara="1" tIns="19050" vert="horz" vertOverflow="ellipsis" wrap="square">
                <a:spAutoFit/>
              </a:bodyPr>
              <a:lstStyle/>
              <a:p>
                <a:pPr>
                  <a:defRPr b="0" baseline="0" i="0" kern="1200" strike="noStrike" sz="90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altLang="zh-TW" lang="zh-TW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algn="ctr" cap="flat" cmpd="sng"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營收結構!$C$1:$F$1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2014F</c:v>
                </c:pt>
                <c:pt idx="3">
                  <c:v>2015F</c:v>
                </c:pt>
              </c:strCache>
            </c:strRef>
          </c:cat>
          <c:val>
            <c:numRef>
              <c:f>營收結構!$C$2:$F$2</c:f>
              <c:numCache>
                <c:formatCode>General</c:formatCode>
                <c:ptCount val="4"/>
                <c:pt idx="0">
                  <c:v>52</c:v>
                </c:pt>
                <c:pt idx="1">
                  <c:v>35</c:v>
                </c:pt>
                <c:pt idx="2">
                  <c:v>21</c:v>
                </c:pt>
                <c:pt idx="3">
                  <c:v>14</c:v>
                </c:pt>
              </c:numCache>
            </c:numRef>
          </c:val>
        </c:ser>
        <c:ser>
          <c:idx val="1"/>
          <c:order val="1"/>
          <c:tx>
            <c:strRef>
              <c:f>營收結構!$B$3</c:f>
              <c:strCache>
                <c:ptCount val="1"/>
                <c:pt idx="0">
                  <c:v>背銀漿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anchor="ctr" anchorCtr="1" bIns="19050" lIns="38100" numCol="1" rIns="38100" rot="0" spcFirstLastPara="1" tIns="19050" vert="horz" vertOverflow="ellipsis" wrap="square">
                <a:spAutoFit/>
              </a:bodyPr>
              <a:lstStyle/>
              <a:p>
                <a:pPr>
                  <a:defRPr b="0" baseline="0" i="0" kern="1200" strike="noStrike" sz="90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altLang="zh-TW" lang="zh-TW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algn="ctr" cap="flat" cmpd="sng"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營收結構!$C$1:$F$1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2014F</c:v>
                </c:pt>
                <c:pt idx="3">
                  <c:v>2015F</c:v>
                </c:pt>
              </c:strCache>
            </c:strRef>
          </c:cat>
          <c:val>
            <c:numRef>
              <c:f>營收結構!$C$3:$F$3</c:f>
              <c:numCache>
                <c:formatCode>General</c:formatCode>
                <c:ptCount val="4"/>
                <c:pt idx="0">
                  <c:v>46</c:v>
                </c:pt>
                <c:pt idx="1">
                  <c:v>45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</c:ser>
        <c:ser>
          <c:idx val="2"/>
          <c:order val="2"/>
          <c:tx>
            <c:strRef>
              <c:f>營收結構!$B$4</c:f>
              <c:strCache>
                <c:ptCount val="1"/>
                <c:pt idx="0">
                  <c:v>正銀漿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anchor="ctr" anchorCtr="1" bIns="19050" lIns="38100" numCol="1" rIns="38100" rot="0" spcFirstLastPara="1" tIns="19050" vert="horz" vertOverflow="ellipsis" wrap="square">
                <a:spAutoFit/>
              </a:bodyPr>
              <a:lstStyle/>
              <a:p>
                <a:pPr>
                  <a:defRPr b="0" baseline="0" i="0" kern="1200" strike="noStrike" sz="90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altLang="zh-TW" lang="zh-TW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algn="ctr" cap="flat" cmpd="sng"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營收結構!$C$1:$F$1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2014F</c:v>
                </c:pt>
                <c:pt idx="3">
                  <c:v>2015F</c:v>
                </c:pt>
              </c:strCache>
            </c:strRef>
          </c:cat>
          <c:val>
            <c:numRef>
              <c:f>營收結構!$C$4:$F$4</c:f>
              <c:numCache>
                <c:formatCode>General</c:formatCode>
                <c:ptCount val="4"/>
                <c:pt idx="0">
                  <c:v>1</c:v>
                </c:pt>
                <c:pt idx="1">
                  <c:v>20</c:v>
                </c:pt>
                <c:pt idx="2">
                  <c:v>61</c:v>
                </c:pt>
                <c:pt idx="3">
                  <c:v>73</c:v>
                </c:pt>
              </c:numCache>
            </c:numRef>
          </c:val>
        </c:ser>
        <c:ser>
          <c:idx val="3"/>
          <c:order val="3"/>
          <c:tx>
            <c:strRef>
              <c:f>營收結構!$B$5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elete val="1"/>
            <c:spPr>
              <a:noFill/>
              <a:ln>
                <a:noFill/>
              </a:ln>
              <a:effectLst/>
            </c:spPr>
            <c:txPr>
              <a:bodyPr anchor="ctr" anchorCtr="1" bIns="19050" lIns="38100" numCol="1" rIns="38100" rot="0" spcFirstLastPara="1" tIns="19050" vert="horz" vertOverflow="ellipsis" wrap="square">
                <a:spAutoFit/>
              </a:bodyPr>
              <a:lstStyle/>
              <a:p>
                <a:pPr>
                  <a:defRPr b="0" baseline="0" i="0" kern="1200" strike="noStrike" sz="90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altLang="zh-TW" lang="zh-TW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algn="ctr" cap="flat" cmpd="sng"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  <c:dLbl>
              <c:idx val="3"/>
              <c:layout/>
              <c:showVal val="1"/>
              <c:extLst>
                <c:ext xmlns:c15="http://schemas.microsoft.com/office/drawing/2012/chart" uri="{CE6537A1-D6FC-4f65-9D91-7224C49458BB}"/>
              </c:extLst>
            </c:dLbl>
          </c:dLbls>
          <c:cat>
            <c:strRef>
              <c:f>營收結構!$C$1:$F$1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2014F</c:v>
                </c:pt>
                <c:pt idx="3">
                  <c:v>2015F</c:v>
                </c:pt>
              </c:strCache>
            </c:strRef>
          </c:cat>
          <c:val>
            <c:numRef>
              <c:f>營收結構!$C$5:$F$5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dLbls/>
        <c:overlap val="100"/>
        <c:axId val="82368384"/>
        <c:axId val="82369920"/>
      </c:barChart>
      <c:catAx>
        <c:axId val="823683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90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zh-TW" lang="zh-TW"/>
          </a:p>
        </c:txPr>
        <c:crossAx val="82369920"/>
        <c:crosses val="autoZero"/>
        <c:auto val="1"/>
        <c:lblAlgn val="ctr"/>
        <c:lblOffset val="100"/>
      </c:catAx>
      <c:valAx>
        <c:axId val="82369920"/>
        <c:scaling>
          <c:orientation val="minMax"/>
        </c:scaling>
        <c:axPos val="l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tickLblPos val="nextTo"/>
        <c:spPr>
          <a:noFill/>
          <a:ln>
            <a:noFill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90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zh-TW" lang="zh-TW"/>
          </a:p>
        </c:txPr>
        <c:crossAx val="82368384"/>
        <c:crosses val="autoZero"/>
        <c:crossBetween val="between"/>
      </c:valAx>
      <c:spPr>
        <a:noFill/>
        <a:ln>
          <a:noFill/>
        </a:ln>
        <a:effectLst/>
      </c:spPr>
    </c:plotArea>
    <c:legend>
      <c:layout>
        <c:manualLayout>
          <c:xMode val="edge"/>
          <c:yMode val="edge"/>
          <c:x val="0.8329163619"/>
          <c:y val="0.3006326838"/>
          <c:w val="0.1549887686"/>
          <c:h val="0.4162999616"/>
        </c:manualLayout>
      </c:layout>
      <c:spPr>
        <a:noFill/>
        <a:ln>
          <a:noFill/>
        </a:ln>
        <a:effectLst/>
      </c:spPr>
      <c:txPr>
        <a:bodyPr anchor="ctr" anchorCtr="1" numCol="1" rot="0" spcFirstLastPara="1" vert="horz" vertOverflow="ellipsis" wrap="square"/>
        <a:lstStyle/>
        <a:p>
          <a:pPr>
            <a:defRPr b="0" baseline="0" i="0" kern="1200" strike="noStrike" sz="140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altLang="zh-TW" lang="zh-TW"/>
        </a:p>
      </c:txPr>
      <c:legendPos val="r"/>
    </c:legend>
    <c:plotVisOnly val="1"/>
    <c:dispBlanksAs val="gap"/>
  </c:chart>
  <c:spPr>
    <a:noFill/>
    <a:ln>
      <a:noFill/>
    </a:ln>
    <a:effectLst/>
  </c:spPr>
  <c:txPr>
    <a:bodyPr numCol="1"/>
    <a:lstStyle/>
    <a:p>
      <a:pPr>
        <a:defRPr/>
      </a:pPr>
      <a:endParaRPr altLang="zh-TW" lang="zh-TW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pri="11200" type="accent2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2FED0-B646-4377-B1A6-D3518795E247}" type="doc">
      <dgm:prSet csCatId="accent2" csTypeId="urn:microsoft.com/office/officeart/2005/8/colors/accent2_2" loCatId="process" loTypeId="urn:microsoft.com/office/officeart/2005/8/layout/process4" phldr="1" qsCatId="simple" qsTypeId="urn:microsoft.com/office/officeart/2005/8/quickstyle/simple2"/>
      <dgm:spPr/>
      <dgm:t>
        <a:bodyPr numCol="1"/>
        <a:lstStyle/>
        <a:p>
          <a:endParaRPr altLang="zh-TW" lang="zh-TW"/>
        </a:p>
      </dgm:t>
    </dgm:pt>
    <dgm:pt modelId="{E6D4D615-121E-4204-BBE7-AFFFFA48F5DD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結論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502CF221-C401-4499-A7DD-17AF3FDCCF2D}" modelId="{64CF7FEB-BD53-455D-A4F5-BD9797F5FD89}" type="parTrans">
      <dgm:prSet/>
      <dgm:spPr/>
      <dgm:t>
        <a:bodyPr numCol="1"/>
        <a:lstStyle/>
        <a:p>
          <a:endParaRPr altLang="zh-TW" b="0" lang="zh-TW" sz="2400"/>
        </a:p>
      </dgm:t>
    </dgm:pt>
    <dgm:pt cxnId="{502CF221-C401-4499-A7DD-17AF3FDCCF2D}" modelId="{CE186C63-D8A5-4E5C-B4C8-6AED8D4CE493}" type="sibTrans">
      <dgm:prSet/>
      <dgm:spPr/>
      <dgm:t>
        <a:bodyPr numCol="1"/>
        <a:lstStyle/>
        <a:p>
          <a:endParaRPr altLang="zh-TW" b="0" lang="zh-TW" sz="2400"/>
        </a:p>
      </dgm:t>
    </dgm:pt>
    <dgm:pt modelId="{1CAC1BF7-0158-464E-AFAF-7BAA9E4E9927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公司與產品簡介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20D59D53-9FEE-4F31-A057-2B3B380C05B7}" modelId="{57AD8D6E-2990-4118-BC50-5C6DFA79F908}" type="parTrans">
      <dgm:prSet/>
      <dgm:spPr/>
      <dgm:t>
        <a:bodyPr numCol="1"/>
        <a:lstStyle/>
        <a:p>
          <a:endParaRPr altLang="zh-TW" b="0" lang="zh-TW" sz="2400"/>
        </a:p>
      </dgm:t>
    </dgm:pt>
    <dgm:pt cxnId="{20D59D53-9FEE-4F31-A057-2B3B380C05B7}" modelId="{ECE2C146-F23D-4DE5-AB47-E42EE4EFCDC7}" type="sibTrans">
      <dgm:prSet/>
      <dgm:spPr/>
      <dgm:t>
        <a:bodyPr numCol="1"/>
        <a:lstStyle/>
        <a:p>
          <a:endParaRPr altLang="zh-TW" b="0" lang="zh-TW" sz="2400"/>
        </a:p>
      </dgm:t>
    </dgm:pt>
    <dgm:pt modelId="{A1A5C11E-82FC-4CDB-AC6C-7145F7BEEF03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營收分析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17CD70A0-1F1F-49FB-B6C7-C156015930B1}" modelId="{880C9F31-B918-439D-B6D5-A9FF44FEBC78}" type="parTrans">
      <dgm:prSet/>
      <dgm:spPr/>
      <dgm:t>
        <a:bodyPr numCol="1"/>
        <a:lstStyle/>
        <a:p>
          <a:endParaRPr altLang="zh-TW" b="0" lang="zh-TW" sz="2400"/>
        </a:p>
      </dgm:t>
    </dgm:pt>
    <dgm:pt cxnId="{17CD70A0-1F1F-49FB-B6C7-C156015930B1}" modelId="{71329ACF-340F-415C-BB97-7205947C43DE}" type="sibTrans">
      <dgm:prSet/>
      <dgm:spPr/>
      <dgm:t>
        <a:bodyPr numCol="1"/>
        <a:lstStyle/>
        <a:p>
          <a:endParaRPr altLang="zh-TW" b="0" lang="zh-TW" sz="2400"/>
        </a:p>
      </dgm:t>
    </dgm:pt>
    <dgm:pt modelId="{871D3D13-C4A6-4F4B-AA36-B70448535FC4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產品市場分析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1334D2CB-C372-4E68-964A-8CB8D215B0B7}" modelId="{8997F5BB-CF43-4A00-8313-347428614F2E}" type="parTrans">
      <dgm:prSet/>
      <dgm:spPr/>
      <dgm:t>
        <a:bodyPr numCol="1"/>
        <a:lstStyle/>
        <a:p>
          <a:endParaRPr altLang="zh-TW" b="0" lang="zh-TW" sz="2400"/>
        </a:p>
      </dgm:t>
    </dgm:pt>
    <dgm:pt cxnId="{1334D2CB-C372-4E68-964A-8CB8D215B0B7}" modelId="{A9BC4EE1-C905-4E33-B94A-1CB4F9F7236D}" type="sibTrans">
      <dgm:prSet/>
      <dgm:spPr/>
      <dgm:t>
        <a:bodyPr numCol="1"/>
        <a:lstStyle/>
        <a:p>
          <a:endParaRPr altLang="zh-TW" b="0" lang="zh-TW" sz="2400"/>
        </a:p>
      </dgm:t>
    </dgm:pt>
    <dgm:pt modelId="{CE03D5F5-D556-4A25-B736-FF702477E9D2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財務報表預測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AA4EF3AF-24B1-4C53-A084-6EA92C129EC6}" modelId="{214E8575-7805-41A4-9E67-581941D27633}" type="parTrans">
      <dgm:prSet/>
      <dgm:spPr/>
      <dgm:t>
        <a:bodyPr numCol="1"/>
        <a:lstStyle/>
        <a:p>
          <a:endParaRPr altLang="zh-TW" b="0" lang="zh-TW" sz="2400"/>
        </a:p>
      </dgm:t>
    </dgm:pt>
    <dgm:pt cxnId="{AA4EF3AF-24B1-4C53-A084-6EA92C129EC6}" modelId="{3EC70D71-51D3-4187-9783-EE5164B1520A}" type="sibTrans">
      <dgm:prSet/>
      <dgm:spPr/>
      <dgm:t>
        <a:bodyPr numCol="1"/>
        <a:lstStyle/>
        <a:p>
          <a:endParaRPr altLang="zh-TW" b="0" lang="zh-TW" sz="2400"/>
        </a:p>
      </dgm:t>
    </dgm:pt>
    <dgm:pt modelId="{E435459F-CA40-4541-BA05-0CF4EC633C21}">
      <dgm:prSet custT="1" phldrT="[文字]"/>
      <dgm:spPr>
        <a:solidFill>
          <a:srgbClr val="0070C0"/>
        </a:solidFill>
        <a:ln>
          <a:noFill/>
        </a:ln>
      </dgm:spPr>
      <dgm:t>
        <a:bodyPr numCol="1"/>
        <a:lstStyle/>
        <a:p>
          <a:r>
            <a:rPr altLang="zh-TW" b="0" dirty="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未來公司展望與股價評估</a:t>
          </a:r>
          <a:endParaRPr altLang="zh-TW" b="0" dirty="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gm:t>
    </dgm:pt>
    <dgm:pt cxnId="{E1612A86-26A7-4457-A50A-9064027E5D10}" modelId="{C447386C-F9E5-469D-8ACD-10486B7C8DC1}" type="parTrans">
      <dgm:prSet/>
      <dgm:spPr/>
      <dgm:t>
        <a:bodyPr numCol="1"/>
        <a:lstStyle/>
        <a:p>
          <a:endParaRPr altLang="zh-TW" b="0" lang="zh-TW" sz="2400"/>
        </a:p>
      </dgm:t>
    </dgm:pt>
    <dgm:pt cxnId="{E1612A86-26A7-4457-A50A-9064027E5D10}" modelId="{845EA41E-16C6-454F-A30E-201FE83448C2}" type="sibTrans">
      <dgm:prSet/>
      <dgm:spPr/>
      <dgm:t>
        <a:bodyPr numCol="1"/>
        <a:lstStyle/>
        <a:p>
          <a:endParaRPr altLang="zh-TW" b="0" lang="zh-TW" sz="2400"/>
        </a:p>
      </dgm:t>
    </dgm:pt>
    <dgm:pt modelId="{405ACC71-A53F-4458-84EC-904CFD1E00E9}" type="pres">
      <dgm:prSet presAssocID="{E642FED0-B646-4377-B1A6-D3518795E247}" presName="Name0" presStyleCnt="0">
        <dgm:presLayoutVars>
          <dgm:dir/>
          <dgm:animLvl val="lvl"/>
          <dgm:resizeHandles val="exact"/>
        </dgm:presLayoutVars>
      </dgm:prSet>
      <dgm:spPr/>
      <dgm:t>
        <a:bodyPr numCol="1"/>
        <a:lstStyle/>
        <a:p>
          <a:endParaRPr altLang="zh-TW" lang="zh-TW"/>
        </a:p>
      </dgm:t>
    </dgm:pt>
    <dgm:pt modelId="{C8BCB8C8-0E59-4462-BDDE-E46DE365908F}" type="pres">
      <dgm:prSet presAssocID="{E435459F-CA40-4541-BA05-0CF4EC633C21}" presName="boxAndChildren" presStyleCnt="0"/>
      <dgm:spPr/>
    </dgm:pt>
    <dgm:pt modelId="{10527014-F024-4923-ADB6-59878175FB0B}" type="pres">
      <dgm:prSet presAssocID="{E435459F-CA40-4541-BA05-0CF4EC633C21}" presName="parentTextBox" presStyleCnt="6" presStyleIdx="0" presStyleLbl="node1"/>
      <dgm:spPr/>
      <dgm:t>
        <a:bodyPr numCol="1"/>
        <a:lstStyle/>
        <a:p>
          <a:endParaRPr altLang="zh-TW" lang="zh-TW"/>
        </a:p>
      </dgm:t>
    </dgm:pt>
    <dgm:pt modelId="{5E2E2903-ED49-46FD-B234-9B1E43B8230C}" type="pres">
      <dgm:prSet presAssocID="{3EC70D71-51D3-4187-9783-EE5164B1520A}" presName="sp" presStyleCnt="0"/>
      <dgm:spPr/>
    </dgm:pt>
    <dgm:pt modelId="{2C805DDD-4047-4787-A129-422A0C040DC5}" type="pres">
      <dgm:prSet presAssocID="{CE03D5F5-D556-4A25-B736-FF702477E9D2}" presName="arrowAndChildren" presStyleCnt="0"/>
      <dgm:spPr/>
    </dgm:pt>
    <dgm:pt modelId="{691F6223-0191-41B1-A86A-390F21C2C768}" type="pres">
      <dgm:prSet presAssocID="{CE03D5F5-D556-4A25-B736-FF702477E9D2}" presName="parentTextArrow" presStyleCnt="6" presStyleIdx="1" presStyleLbl="node1"/>
      <dgm:spPr/>
      <dgm:t>
        <a:bodyPr numCol="1"/>
        <a:lstStyle/>
        <a:p>
          <a:endParaRPr altLang="zh-TW" lang="zh-TW"/>
        </a:p>
      </dgm:t>
    </dgm:pt>
    <dgm:pt modelId="{30419100-793C-4E03-9EDA-D85299184BEE}" type="pres">
      <dgm:prSet presAssocID="{A9BC4EE1-C905-4E33-B94A-1CB4F9F7236D}" presName="sp" presStyleCnt="0"/>
      <dgm:spPr/>
    </dgm:pt>
    <dgm:pt modelId="{593F6E4E-BE0F-4035-8904-9473D88B1FEB}" type="pres">
      <dgm:prSet presAssocID="{871D3D13-C4A6-4F4B-AA36-B70448535FC4}" presName="arrowAndChildren" presStyleCnt="0"/>
      <dgm:spPr/>
    </dgm:pt>
    <dgm:pt modelId="{3B0A4649-828E-4B6D-8F7D-B3B917DA396E}" type="pres">
      <dgm:prSet presAssocID="{871D3D13-C4A6-4F4B-AA36-B70448535FC4}" presName="parentTextArrow" presStyleCnt="6" presStyleIdx="2" presStyleLbl="node1"/>
      <dgm:spPr/>
      <dgm:t>
        <a:bodyPr numCol="1"/>
        <a:lstStyle/>
        <a:p>
          <a:endParaRPr altLang="zh-TW" lang="zh-TW"/>
        </a:p>
      </dgm:t>
    </dgm:pt>
    <dgm:pt modelId="{CE6BC10E-0814-4B69-A8CC-BBE7E4E507F3}" type="pres">
      <dgm:prSet presAssocID="{71329ACF-340F-415C-BB97-7205947C43DE}" presName="sp" presStyleCnt="0"/>
      <dgm:spPr/>
    </dgm:pt>
    <dgm:pt modelId="{5C94BD14-A20C-4447-A966-2FA110EC1B69}" type="pres">
      <dgm:prSet presAssocID="{A1A5C11E-82FC-4CDB-AC6C-7145F7BEEF03}" presName="arrowAndChildren" presStyleCnt="0"/>
      <dgm:spPr/>
    </dgm:pt>
    <dgm:pt modelId="{B0921840-A94D-4D02-870A-1F0FD4F2EE27}" type="pres">
      <dgm:prSet presAssocID="{A1A5C11E-82FC-4CDB-AC6C-7145F7BEEF03}" presName="parentTextArrow" presStyleCnt="6" presStyleIdx="3" presStyleLbl="node1"/>
      <dgm:spPr/>
      <dgm:t>
        <a:bodyPr numCol="1"/>
        <a:lstStyle/>
        <a:p>
          <a:endParaRPr altLang="zh-TW" lang="zh-TW"/>
        </a:p>
      </dgm:t>
    </dgm:pt>
    <dgm:pt modelId="{FAF397A7-3BD5-47BC-8E9C-69CDDC6AACD0}" type="pres">
      <dgm:prSet presAssocID="{ECE2C146-F23D-4DE5-AB47-E42EE4EFCDC7}" presName="sp" presStyleCnt="0"/>
      <dgm:spPr/>
    </dgm:pt>
    <dgm:pt modelId="{C67B70AB-0DE4-4369-8D95-8F46C236CB9B}" type="pres">
      <dgm:prSet presAssocID="{1CAC1BF7-0158-464E-AFAF-7BAA9E4E9927}" presName="arrowAndChildren" presStyleCnt="0"/>
      <dgm:spPr/>
    </dgm:pt>
    <dgm:pt modelId="{3FC8D692-2A6B-4FB9-9BA9-EFC868047697}" type="pres">
      <dgm:prSet presAssocID="{1CAC1BF7-0158-464E-AFAF-7BAA9E4E9927}" presName="parentTextArrow" presStyleCnt="6" presStyleIdx="4" presStyleLbl="node1"/>
      <dgm:spPr/>
      <dgm:t>
        <a:bodyPr numCol="1"/>
        <a:lstStyle/>
        <a:p>
          <a:endParaRPr altLang="zh-TW" lang="zh-TW"/>
        </a:p>
      </dgm:t>
    </dgm:pt>
    <dgm:pt modelId="{065BF745-9BCB-4A2F-ABAF-55069DB6C66B}" type="pres">
      <dgm:prSet presAssocID="{CE186C63-D8A5-4E5C-B4C8-6AED8D4CE493}" presName="sp" presStyleCnt="0"/>
      <dgm:spPr/>
    </dgm:pt>
    <dgm:pt modelId="{A93E3991-45D4-45C4-82ED-82E907A97EC9}" type="pres">
      <dgm:prSet presAssocID="{E6D4D615-121E-4204-BBE7-AFFFFA48F5DD}" presName="arrowAndChildren" presStyleCnt="0"/>
      <dgm:spPr/>
    </dgm:pt>
    <dgm:pt modelId="{68BC4567-99AC-495B-A798-EF2C0099A6B9}" type="pres">
      <dgm:prSet custLinFactNeighborX="1259" custLinFactNeighborY="-12096" presAssocID="{E6D4D615-121E-4204-BBE7-AFFFFA48F5DD}" presName="parentTextArrow" presStyleCnt="6" presStyleIdx="5" presStyleLbl="node1"/>
      <dgm:spPr/>
      <dgm:t>
        <a:bodyPr numCol="1"/>
        <a:lstStyle/>
        <a:p>
          <a:endParaRPr altLang="zh-TW" lang="zh-TW"/>
        </a:p>
      </dgm:t>
    </dgm:pt>
  </dgm:ptLst>
  <dgm:cxnLst>
    <dgm:cxn destId="{691F6223-0191-41B1-A86A-390F21C2C768}" destOrd="0" modelId="{285C20D7-206E-4652-A82A-08C5C820B53D}" presId="urn:microsoft.com/office/officeart/2005/8/layout/process4" srcId="{CE03D5F5-D556-4A25-B736-FF702477E9D2}" srcOrd="0" type="presOf"/>
    <dgm:cxn destId="{CE03D5F5-D556-4A25-B736-FF702477E9D2}" destOrd="0" modelId="{AA4EF3AF-24B1-4C53-A084-6EA92C129EC6}" parTransId="{214E8575-7805-41A4-9E67-581941D27633}" sibTransId="{3EC70D71-51D3-4187-9783-EE5164B1520A}" srcId="{E642FED0-B646-4377-B1A6-D3518795E247}" srcOrd="4"/>
    <dgm:cxn destId="{10527014-F024-4923-ADB6-59878175FB0B}" destOrd="0" modelId="{9CDE287F-B406-4B5C-84B5-A8A4424EA02E}" presId="urn:microsoft.com/office/officeart/2005/8/layout/process4" srcId="{E435459F-CA40-4541-BA05-0CF4EC633C21}" srcOrd="0" type="presOf"/>
    <dgm:cxn destId="{A1A5C11E-82FC-4CDB-AC6C-7145F7BEEF03}" destOrd="0" modelId="{17CD70A0-1F1F-49FB-B6C7-C156015930B1}" parTransId="{880C9F31-B918-439D-B6D5-A9FF44FEBC78}" sibTransId="{71329ACF-340F-415C-BB97-7205947C43DE}" srcId="{E642FED0-B646-4377-B1A6-D3518795E247}" srcOrd="2"/>
    <dgm:cxn destId="{1CAC1BF7-0158-464E-AFAF-7BAA9E4E9927}" destOrd="0" modelId="{20D59D53-9FEE-4F31-A057-2B3B380C05B7}" parTransId="{57AD8D6E-2990-4118-BC50-5C6DFA79F908}" sibTransId="{ECE2C146-F23D-4DE5-AB47-E42EE4EFCDC7}" srcId="{E642FED0-B646-4377-B1A6-D3518795E247}" srcOrd="1"/>
    <dgm:cxn destId="{E6D4D615-121E-4204-BBE7-AFFFFA48F5DD}" destOrd="0" modelId="{502CF221-C401-4499-A7DD-17AF3FDCCF2D}" parTransId="{64CF7FEB-BD53-455D-A4F5-BD9797F5FD89}" sibTransId="{CE186C63-D8A5-4E5C-B4C8-6AED8D4CE493}" srcId="{E642FED0-B646-4377-B1A6-D3518795E247}" srcOrd="0"/>
    <dgm:cxn destId="{871D3D13-C4A6-4F4B-AA36-B70448535FC4}" destOrd="0" modelId="{1334D2CB-C372-4E68-964A-8CB8D215B0B7}" parTransId="{8997F5BB-CF43-4A00-8313-347428614F2E}" sibTransId="{A9BC4EE1-C905-4E33-B94A-1CB4F9F7236D}" srcId="{E642FED0-B646-4377-B1A6-D3518795E247}" srcOrd="3"/>
    <dgm:cxn destId="{3FC8D692-2A6B-4FB9-9BA9-EFC868047697}" destOrd="0" modelId="{B1328153-045E-4309-B655-7B898A36CF31}" presId="urn:microsoft.com/office/officeart/2005/8/layout/process4" srcId="{1CAC1BF7-0158-464E-AFAF-7BAA9E4E9927}" srcOrd="0" type="presOf"/>
    <dgm:cxn destId="{3B0A4649-828E-4B6D-8F7D-B3B917DA396E}" destOrd="0" modelId="{2CAF3303-8E30-47AC-9AD6-DC1036E93FF5}" presId="urn:microsoft.com/office/officeart/2005/8/layout/process4" srcId="{871D3D13-C4A6-4F4B-AA36-B70448535FC4}" srcOrd="0" type="presOf"/>
    <dgm:cxn destId="{405ACC71-A53F-4458-84EC-904CFD1E00E9}" destOrd="0" modelId="{003AD1AB-F1DB-47ED-ACED-2B0DF71081B1}" presId="urn:microsoft.com/office/officeart/2005/8/layout/process4" srcId="{E642FED0-B646-4377-B1A6-D3518795E247}" srcOrd="0" type="presOf"/>
    <dgm:cxn destId="{B0921840-A94D-4D02-870A-1F0FD4F2EE27}" destOrd="0" modelId="{138F134E-98BB-4230-ABF4-A64A8EA7F42C}" presId="urn:microsoft.com/office/officeart/2005/8/layout/process4" srcId="{A1A5C11E-82FC-4CDB-AC6C-7145F7BEEF03}" srcOrd="0" type="presOf"/>
    <dgm:cxn destId="{68BC4567-99AC-495B-A798-EF2C0099A6B9}" destOrd="0" modelId="{05119DD4-594E-4E20-9A0B-282893926377}" presId="urn:microsoft.com/office/officeart/2005/8/layout/process4" srcId="{E6D4D615-121E-4204-BBE7-AFFFFA48F5DD}" srcOrd="0" type="presOf"/>
    <dgm:cxn destId="{E435459F-CA40-4541-BA05-0CF4EC633C21}" destOrd="0" modelId="{E1612A86-26A7-4457-A50A-9064027E5D10}" parTransId="{C447386C-F9E5-469D-8ACD-10486B7C8DC1}" sibTransId="{845EA41E-16C6-454F-A30E-201FE83448C2}" srcId="{E642FED0-B646-4377-B1A6-D3518795E247}" srcOrd="5"/>
    <dgm:cxn destId="{C8BCB8C8-0E59-4462-BDDE-E46DE365908F}" destOrd="0" modelId="{B2A4CFC8-744A-498C-9D0A-185CC46BC188}" presId="urn:microsoft.com/office/officeart/2005/8/layout/process4" srcId="{405ACC71-A53F-4458-84EC-904CFD1E00E9}" srcOrd="0" type="presParOf"/>
    <dgm:cxn destId="{10527014-F024-4923-ADB6-59878175FB0B}" destOrd="0" modelId="{2D5CD092-3744-4D7A-A992-A743928FCFA6}" presId="urn:microsoft.com/office/officeart/2005/8/layout/process4" srcId="{C8BCB8C8-0E59-4462-BDDE-E46DE365908F}" srcOrd="0" type="presParOf"/>
    <dgm:cxn destId="{5E2E2903-ED49-46FD-B234-9B1E43B8230C}" destOrd="0" modelId="{6B6A95BE-C10E-4AF3-A5DB-1611421CB457}" presId="urn:microsoft.com/office/officeart/2005/8/layout/process4" srcId="{405ACC71-A53F-4458-84EC-904CFD1E00E9}" srcOrd="1" type="presParOf"/>
    <dgm:cxn destId="{2C805DDD-4047-4787-A129-422A0C040DC5}" destOrd="0" modelId="{CD93ED15-052A-47BE-9EBF-1D20C21F9382}" presId="urn:microsoft.com/office/officeart/2005/8/layout/process4" srcId="{405ACC71-A53F-4458-84EC-904CFD1E00E9}" srcOrd="2" type="presParOf"/>
    <dgm:cxn destId="{691F6223-0191-41B1-A86A-390F21C2C768}" destOrd="0" modelId="{99EA8B71-5AEE-4573-8A59-31278BE4256F}" presId="urn:microsoft.com/office/officeart/2005/8/layout/process4" srcId="{2C805DDD-4047-4787-A129-422A0C040DC5}" srcOrd="0" type="presParOf"/>
    <dgm:cxn destId="{30419100-793C-4E03-9EDA-D85299184BEE}" destOrd="0" modelId="{56D0A0EF-8826-4C38-8DB5-DB54E38FCD63}" presId="urn:microsoft.com/office/officeart/2005/8/layout/process4" srcId="{405ACC71-A53F-4458-84EC-904CFD1E00E9}" srcOrd="3" type="presParOf"/>
    <dgm:cxn destId="{593F6E4E-BE0F-4035-8904-9473D88B1FEB}" destOrd="0" modelId="{B6B093AE-8F87-417A-8927-A825F77394D2}" presId="urn:microsoft.com/office/officeart/2005/8/layout/process4" srcId="{405ACC71-A53F-4458-84EC-904CFD1E00E9}" srcOrd="4" type="presParOf"/>
    <dgm:cxn destId="{3B0A4649-828E-4B6D-8F7D-B3B917DA396E}" destOrd="0" modelId="{5DCD4A86-FE43-4754-BCB3-2FA424AC9B30}" presId="urn:microsoft.com/office/officeart/2005/8/layout/process4" srcId="{593F6E4E-BE0F-4035-8904-9473D88B1FEB}" srcOrd="0" type="presParOf"/>
    <dgm:cxn destId="{CE6BC10E-0814-4B69-A8CC-BBE7E4E507F3}" destOrd="0" modelId="{A535E6F0-D266-42FE-A084-D7B67C866E5A}" presId="urn:microsoft.com/office/officeart/2005/8/layout/process4" srcId="{405ACC71-A53F-4458-84EC-904CFD1E00E9}" srcOrd="5" type="presParOf"/>
    <dgm:cxn destId="{5C94BD14-A20C-4447-A966-2FA110EC1B69}" destOrd="0" modelId="{7B5C4500-9805-42E4-BB4E-09CDCDF59034}" presId="urn:microsoft.com/office/officeart/2005/8/layout/process4" srcId="{405ACC71-A53F-4458-84EC-904CFD1E00E9}" srcOrd="6" type="presParOf"/>
    <dgm:cxn destId="{B0921840-A94D-4D02-870A-1F0FD4F2EE27}" destOrd="0" modelId="{C064F318-1569-4078-8200-2A7A1437F7DF}" presId="urn:microsoft.com/office/officeart/2005/8/layout/process4" srcId="{5C94BD14-A20C-4447-A966-2FA110EC1B69}" srcOrd="0" type="presParOf"/>
    <dgm:cxn destId="{FAF397A7-3BD5-47BC-8E9C-69CDDC6AACD0}" destOrd="0" modelId="{A86DEB3E-8846-45CC-907B-A5CB3090181D}" presId="urn:microsoft.com/office/officeart/2005/8/layout/process4" srcId="{405ACC71-A53F-4458-84EC-904CFD1E00E9}" srcOrd="7" type="presParOf"/>
    <dgm:cxn destId="{C67B70AB-0DE4-4369-8D95-8F46C236CB9B}" destOrd="0" modelId="{5CC71CC6-57BE-46F9-BA66-11F72005C309}" presId="urn:microsoft.com/office/officeart/2005/8/layout/process4" srcId="{405ACC71-A53F-4458-84EC-904CFD1E00E9}" srcOrd="8" type="presParOf"/>
    <dgm:cxn destId="{3FC8D692-2A6B-4FB9-9BA9-EFC868047697}" destOrd="0" modelId="{8B494A79-7DDD-47D2-8FF4-9343E4844331}" presId="urn:microsoft.com/office/officeart/2005/8/layout/process4" srcId="{C67B70AB-0DE4-4369-8D95-8F46C236CB9B}" srcOrd="0" type="presParOf"/>
    <dgm:cxn destId="{065BF745-9BCB-4A2F-ABAF-55069DB6C66B}" destOrd="0" modelId="{22AF1330-90BA-43BD-BDE9-0B6108E7C94F}" presId="urn:microsoft.com/office/officeart/2005/8/layout/process4" srcId="{405ACC71-A53F-4458-84EC-904CFD1E00E9}" srcOrd="9" type="presParOf"/>
    <dgm:cxn destId="{A93E3991-45D4-45C4-82ED-82E907A97EC9}" destOrd="0" modelId="{7B2A39F6-458E-4BD2-8DD8-0CE99BB90408}" presId="urn:microsoft.com/office/officeart/2005/8/layout/process4" srcId="{405ACC71-A53F-4458-84EC-904CFD1E00E9}" srcOrd="10" type="presParOf"/>
    <dgm:cxn destId="{68BC4567-99AC-495B-A798-EF2C0099A6B9}" destOrd="0" modelId="{4C32240E-8EC2-409B-83B3-4EC5DD84AA8E}" presId="urn:microsoft.com/office/officeart/2005/8/layout/process4" srcId="{A93E3991-45D4-45C4-82ED-82E907A97EC9}" srcOrd="0" type="presParOf"/>
  </dgm:cxnLst>
  <dgm:bg/>
  <dgm:whole/>
  <dgm:extLst>
    <a:ext uri="http://schemas.microsoft.com/office/drawing/2008/diagram">
      <dsp:dataModelExt xmlns:dsp="http://schemas.microsoft.com/office/drawing/2008/diagram" xmlns="" minVer="http://schemas.openxmlformats.org/drawingml/2006/diagram" relId="rId7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GrpSpPr/>
      <dsp:cNvPr id="0" name=""/>
    </dsp:nvGrpSpPr>
    <dsp:grpSpPr/>
    <dsp:sp modelId="{10527014-F024-4923-ADB6-59878175FB0B}">
      <dsp:nvSpPr>
        <dsp:cNvPr id="0" name=""/>
        <dsp:cNvSpPr/>
      </dsp:nvSpPr>
      <dsp:spPr>
        <a:xfrm>
          <a:off x="0" y="4435995"/>
          <a:ext cx="5256583" cy="582221"/>
        </a:xfrm>
        <a:prstGeom prst="rec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未來公司展望與股價評估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>
        <a:off x="0" y="4435995"/>
        <a:ext cx="5256583" cy="582221"/>
      </dsp:txXfrm>
    </dsp:sp>
    <dsp:sp modelId="{691F6223-0191-41B1-A86A-390F21C2C768}">
      <dsp:nvSpPr>
        <dsp:cNvPr id="0" name=""/>
        <dsp:cNvSpPr/>
      </dsp:nvSpPr>
      <dsp:spPr>
        <a:xfrm rot="10800000">
          <a:off x="0" y="3549271"/>
          <a:ext cx="5256583" cy="895457"/>
        </a:xfrm>
        <a:prstGeom prst="upArrowCallou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財務報表預測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 rot="10800000">
        <a:off x="0" y="3549271"/>
        <a:ext cx="5256583" cy="895457"/>
      </dsp:txXfrm>
    </dsp:sp>
    <dsp:sp modelId="{3B0A4649-828E-4B6D-8F7D-B3B917DA396E}">
      <dsp:nvSpPr>
        <dsp:cNvPr id="0" name=""/>
        <dsp:cNvSpPr/>
      </dsp:nvSpPr>
      <dsp:spPr>
        <a:xfrm rot="10800000">
          <a:off x="0" y="2662547"/>
          <a:ext cx="5256583" cy="895457"/>
        </a:xfrm>
        <a:prstGeom prst="upArrowCallou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產品市場分析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 rot="10800000">
        <a:off x="0" y="2662547"/>
        <a:ext cx="5256583" cy="895457"/>
      </dsp:txXfrm>
    </dsp:sp>
    <dsp:sp modelId="{B0921840-A94D-4D02-870A-1F0FD4F2EE27}">
      <dsp:nvSpPr>
        <dsp:cNvPr id="0" name=""/>
        <dsp:cNvSpPr/>
      </dsp:nvSpPr>
      <dsp:spPr>
        <a:xfrm rot="10800000">
          <a:off x="0" y="1775822"/>
          <a:ext cx="5256583" cy="895457"/>
        </a:xfrm>
        <a:prstGeom prst="upArrowCallou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營收分析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 rot="10800000">
        <a:off x="0" y="1775822"/>
        <a:ext cx="5256583" cy="895457"/>
      </dsp:txXfrm>
    </dsp:sp>
    <dsp:sp modelId="{3FC8D692-2A6B-4FB9-9BA9-EFC868047697}">
      <dsp:nvSpPr>
        <dsp:cNvPr id="0" name=""/>
        <dsp:cNvSpPr/>
      </dsp:nvSpPr>
      <dsp:spPr>
        <a:xfrm rot="10800000">
          <a:off x="0" y="889098"/>
          <a:ext cx="5256583" cy="895457"/>
        </a:xfrm>
        <a:prstGeom prst="upArrowCallou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公司與產品簡介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 rot="10800000">
        <a:off x="0" y="889098"/>
        <a:ext cx="5256583" cy="895457"/>
      </dsp:txXfrm>
    </dsp:sp>
    <dsp:sp modelId="{68BC4567-99AC-495B-A798-EF2C0099A6B9}">
      <dsp:nvSpPr>
        <dsp:cNvPr id="0" name=""/>
        <dsp:cNvSpPr/>
      </dsp:nvSpPr>
      <dsp:spPr>
        <a:xfrm rot="10800000">
          <a:off x="0" y="0"/>
          <a:ext cx="5256583" cy="895457"/>
        </a:xfrm>
        <a:prstGeom prst="upArrowCallout">
          <a:avLst/>
        </a:prstGeom>
        <a:solidFill>
          <a:srgbClr val="0070C0"/>
        </a:solidFill>
        <a:ln algn="ctr" cap="flat" cmpd="sng" w="38100">
          <a:noFill/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70688" lIns="170688" numCol="1" rIns="170688" spcCol="1270" spcFirstLastPara="0" tIns="170688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zh-TW" b="0" dirty="0" kern="1200" lang="zh-TW" smtClean="0" sz="2400">
              <a:latin charset="-120" panose="020B0604030504040204" pitchFamily="34" typeface="微軟正黑體"/>
              <a:ea charset="-120" panose="020B0604030504040204" pitchFamily="34" typeface="微軟正黑體"/>
            </a:rPr>
            <a:t>結論</a:t>
          </a:r>
          <a:endParaRPr altLang="zh-TW" b="0" dirty="0" kern="1200" lang="zh-TW" sz="2400">
            <a:latin charset="-120" panose="020B0604030504040204" pitchFamily="34" typeface="微軟正黑體"/>
            <a:ea charset="-120" panose="020B0604030504040204" pitchFamily="34" typeface="微軟正黑體"/>
          </a:endParaRPr>
        </a:p>
      </dsp:txBody>
      <dsp:txXfrm rot="10800000">
        <a:off x="0" y="0"/>
        <a:ext cx="5256583" cy="8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pri="16000" type="process"/>
    <dgm:cat pri="20000" type="list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destId="1" destOrd="0" modelId="4" srcId="0" srcOrd="0"/>
        <dgm:cxn destId="2" destOrd="0" modelId="5" srcId="0" srcOrd="1"/>
        <dgm:cxn destId="3" destOrd="0" modelId="6" srcId="0" srcOrd="2"/>
        <dgm:cxn destId="11" destOrd="0" modelId="13" srcId="1" srcOrd="0"/>
        <dgm:cxn destId="12" destOrd="0" modelId="14" srcId="1" srcOrd="1"/>
        <dgm:cxn destId="21" destOrd="0" modelId="23" srcId="2" srcOrd="0"/>
        <dgm:cxn destId="22" destOrd="0" modelId="24" srcId="2" srcOrd="1"/>
        <dgm:cxn destId="31" destOrd="0" modelId="33" srcId="3" srcOrd="0"/>
        <dgm:cxn destId="32" destOrd="0" modelId="34" srcId="3" srcOrd="1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destId="1" destOrd="0" modelId="4" srcId="0" srcOrd="0"/>
        <dgm:cxn destId="2" destOrd="0" modelId="5" srcId="0" srcOrd="1"/>
        <dgm:cxn destId="11" destOrd="0" modelId="13" srcId="1" srcOrd="0"/>
        <dgm:cxn destId="21" destOrd="0" modelId="23" srcId="2" src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destId="1" destOrd="0" modelId="5" srcId="0" srcOrd="0"/>
        <dgm:cxn destId="2" destOrd="0" modelId="6" srcId="0" srcOrd="1"/>
        <dgm:cxn destId="3" destOrd="0" modelId="7" srcId="0" srcOrd="2"/>
        <dgm:cxn destId="4" destOrd="0" modelId="8" srcId="0" srcOrd="3"/>
        <dgm:cxn destId="11" destOrd="0" modelId="13" srcId="1" srcOrd="0"/>
        <dgm:cxn destId="21" destOrd="0" modelId="23" srcId="2" srcOrd="0"/>
        <dgm:cxn destId="31" destOrd="0" modelId="33" srcId="3" srcOrd="0"/>
        <dgm:cxn destId="41" destOrd="0" modelId="43" srcId="4" srcOrd="0"/>
      </dgm:cxnLst>
      <dgm:bg/>
      <dgm:whole/>
    </dgm:dataModel>
  </dgm:clrData>
  <dgm:layoutNode name="Name0">
    <dgm:alg type="lin">
      <dgm:param type="linDir" val="fromB"/>
    </dgm:alg>
    <dgm:shape xmlns:r="http://schemas.openxmlformats.org/officeDocument/2006/relationships" r:blip="">
      <dgm:adjLst/>
    </dgm:shape>
    <dgm:varLst>
      <dgm:dir/>
      <dgm:animLvl val="lvl"/>
      <dgm:resizeHandles val="exact"/>
    </dgm:varLst>
    <dgm:presOf/>
    <dgm:constrLst>
      <dgm:constr for="ch" forName="boxAndChildren" refType="h" type="h"/>
      <dgm:constr fact="1.538" for="ch" forName="arrowAndChildren" op="equ" refFor="ch" refForName="boxAndChildren" refType="h" type="h"/>
      <dgm:constr for="ch" forName="arrowAndChildren" refType="w" type="w"/>
      <dgm:constr for="ch" forName="boxAndChildren" refType="w" type="w"/>
      <dgm:constr fact="-0.015" for="ch" forName="sp" refType="h" type="h"/>
      <dgm:constr for="des" forName="parentTextBox" type="primFontSz" val="65"/>
      <dgm:constr for="des" forName="parentTextArrow" op="equ" refFor="des" refForName="parentTextBox" refType="primFontSz" type="primFontSz"/>
      <dgm:constr for="des" forName="childTextArrow" type="primFontSz" val="65"/>
      <dgm:constr for="des" forName="childTextBox" op="equ" refFor="des" refForName="childTextArrow" refType="primFontSz" type="primFontSz"/>
    </dgm:constrLst>
    <dgm:ruleLst/>
    <dgm:forEach axis="ch" name="Name1" ptType="node" st="-1" step="-1">
      <dgm:choose name="Name2">
        <dgm:if axis="self" func="revPos" name="Name3" op="equ" ptType="node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layoutNode name="parentTextBox">
              <dgm:alg type="tx"/>
              <dgm:choose name="Name7">
                <dgm:if axis="ch" func="cnt" name="Name8" op="gte" ptType="node" val="1">
                  <dgm:shape xmlns:r="http://schemas.openxmlformats.org/officeDocument/2006/relationships" hideGeom="1" r:blip="" type="rect" zOrderOff="1">
                    <dgm:adjLst/>
                  </dgm:shape>
                </dgm:if>
                <dgm:else name="Name9">
                  <dgm:shape xmlns:r="http://schemas.openxmlformats.org/officeDocument/2006/relationships" r:blip="" type="rect">
                    <dgm:adjLst/>
                  </dgm:shape>
                </dgm:else>
              </dgm:choose>
              <dgm:presOf axis="self"/>
              <dgm:constrLst/>
              <dgm:ruleLst>
                <dgm:rule fact="NaN" max="NaN" type="primFontSz" val="5"/>
              </dgm:ruleLst>
            </dgm:layoutNode>
            <dgm:presOf/>
            <dgm:choose name="Name4">
              <dgm:if axis="ch" func="cnt" name="Name5" op="gte" ptType="node" val="1">
                <dgm:constrLst>
                  <dgm:constr for="ch" forName="parentTextBox" refType="w" type="w"/>
                  <dgm:constr fact="0.54" for="ch" forName="parentTextBox" refType="h" type="h"/>
                  <dgm:constr for="ch" forName="parentTextBox" type="t"/>
                  <dgm:constr for="ch" forName="entireBox" refType="w" type="w"/>
                  <dgm:constr for="ch" forName="entireBox" refType="h" type="h"/>
                  <dgm:constr for="ch" forName="descendantBox" refType="w" type="w"/>
                  <dgm:constr fact="0.98" for="ch" forName="descendantBox" refType="h" type="b"/>
                  <dgm:constr fact="0.46" for="ch" forName="descendantBox" refType="h" type="h"/>
                </dgm:constrLst>
              </dgm:if>
              <dgm:else name="Name6">
                <dgm:constrLst>
                  <dgm:constr for="ch" forName="parentTextBox" refType="w" type="w"/>
                  <dgm:constr for="ch" forName="parentTextBox" refType="h" type="h"/>
                </dgm:constrLst>
              </dgm:else>
            </dgm:choose>
            <dgm:ruleLst/>
            <dgm:choose name="Name10">
              <dgm:if axis="ch" func="cnt" name="Name11" op="gte" ptType="node" val="1">
                <dgm:layoutNode name="entireBox">
                  <dgm:alg type="sp"/>
                  <dgm:shape xmlns:r="http://schemas.openxmlformats.org/officeDocument/2006/relationships" r:blip="" type="rect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shape xmlns:r="http://schemas.openxmlformats.org/officeDocument/2006/relationships" r:blip="">
                    <dgm:adjLst/>
                  </dgm:shape>
                  <dgm:choose name="Name12">
                    <dgm:if arg="dir" func="var" name="Name13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presOf/>
                  <dgm:constrLst>
                    <dgm:constr for="ch" forName="childTextBox" refType="w" type="w"/>
                    <dgm:constr for="ch" forName="childTextBox" refType="h" type="h"/>
                  </dgm:constrLst>
                  <dgm:ruleLst/>
                  <dgm:forEach axis="ch" name="Name15" ptType="node">
                    <dgm:layoutNode name="childTextBox" styleLbl="fgAccFollowNode1">
                      <dgm:alg type="tx"/>
                      <dgm:shape xmlns:r="http://schemas.openxmlformats.org/officeDocument/2006/relationships" r:blip="" type="rect">
                        <dgm:adjLst/>
                      </dgm:shape>
                      <dgm:varLst>
                        <dgm:bulletEnabled val="1"/>
                      </dgm:varLst>
                      <dgm:presOf axis="desOrSelf" ptType="node"/>
                      <dgm:constrLst>
                        <dgm:constr fact="0.1" refType="primFontSz" type="tMarg"/>
                        <dgm:constr fact="0.1" refType="primFontSz" type="bMarg"/>
                      </dgm:constrLst>
                      <dgm:ruleLst>
                        <dgm:rule fact="NaN" max="NaN" type="primFontSz" val="5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layoutNode name="parentTextArrow">
              <dgm:alg type="tx"/>
              <dgm:choose name="Name21">
                <dgm:if axis="ch" func="cnt" name="Name22" op="gte" ptType="node" val="1">
                  <dgm:shape xmlns:r="http://schemas.openxmlformats.org/officeDocument/2006/relationships" hideGeom="1" r:blip="" type="rect" zOrderOff="1">
                    <dgm:adjLst/>
                  </dgm:shape>
                </dgm:if>
                <dgm:else name="Name23">
                  <dgm:shape xmlns:r="http://schemas.openxmlformats.org/officeDocument/2006/relationships" r:blip="" rot="180" type="upArrowCallout">
                    <dgm:adjLst/>
                  </dgm:shape>
                </dgm:else>
              </dgm:choose>
              <dgm:presOf axis="self"/>
              <dgm:constrLst/>
              <dgm:ruleLst>
                <dgm:rule fact="NaN" max="NaN" type="primFontSz" val="5"/>
              </dgm:ruleLst>
            </dgm:layoutNode>
            <dgm:presOf/>
            <dgm:choose name="Name18">
              <dgm:if axis="ch" func="cnt" name="Name19" op="gte" ptType="node" val="1">
                <dgm:constrLst>
                  <dgm:constr for="ch" forName="parentTextArrow" refType="w" type="w"/>
                  <dgm:constr for="ch" forName="parentTextArrow" type="t"/>
                  <dgm:constr fact="0.351" for="ch" forName="parentTextArrow" refType="h" type="h"/>
                  <dgm:constr for="ch" forName="arrow" refType="w" type="w"/>
                  <dgm:constr for="ch" forName="arrow" refType="h" type="h"/>
                  <dgm:constr for="ch" forName="descendantArrow" refType="w" type="w"/>
                  <dgm:constr fact="0.65" for="ch" forName="descendantArrow" refType="h" type="b"/>
                  <dgm:constr fact="0.299" for="ch" forName="descendantArrow" refType="h" type="h"/>
                </dgm:constrLst>
              </dgm:if>
              <dgm:else name="Name20">
                <dgm:constrLst>
                  <dgm:constr for="ch" forName="parentTextArrow" refType="w" type="w"/>
                  <dgm:constr for="ch" forName="parentTextArrow" refType="h" type="h"/>
                </dgm:constrLst>
              </dgm:else>
            </dgm:choose>
            <dgm:ruleLst/>
            <dgm:choose name="Name24">
              <dgm:if axis="ch" func="cnt" name="Name25" op="gte" ptType="node" val="1">
                <dgm:layoutNode name="arrow">
                  <dgm:alg type="sp"/>
                  <dgm:shape xmlns:r="http://schemas.openxmlformats.org/officeDocument/2006/relationships" r:blip="" rot="180" type="upArrowCallout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shape xmlns:r="http://schemas.openxmlformats.org/officeDocument/2006/relationships" r:blip="">
                    <dgm:adjLst/>
                  </dgm:shape>
                  <dgm:choose name="Name26">
                    <dgm:if arg="dir" func="var" name="Name27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presOf/>
                  <dgm:constrLst>
                    <dgm:constr for="ch" forName="childTextArrow" refType="w" type="w"/>
                    <dgm:constr for="ch" forName="childTextArrow" refType="h" type="h"/>
                  </dgm:constrLst>
                  <dgm:ruleLst/>
                  <dgm:forEach axis="ch" name="Name29" ptType="node">
                    <dgm:layoutNode name="childTextArrow" styleLbl="fgAccFollowNode1">
                      <dgm:alg type="tx"/>
                      <dgm:shape xmlns:r="http://schemas.openxmlformats.org/officeDocument/2006/relationships" r:blip="" type="rect">
                        <dgm:adjLst/>
                      </dgm:shape>
                      <dgm:varLst>
                        <dgm:bulletEnabled val="1"/>
                      </dgm:varLst>
                      <dgm:presOf axis="desOrSelf" ptType="node"/>
                      <dgm:constrLst>
                        <dgm:constr fact="0.1" refType="primFontSz" type="tMarg"/>
                        <dgm:constr fact="0.1" refType="primFontSz" type="bMarg"/>
                      </dgm:constrLst>
                      <dgm:ruleLst>
                        <dgm:rule fact="NaN" max="NaN" type="primFontSz" val="5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axis="precedSib" cnt="1" name="Name31" ptType="sibTrans" st="-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pri="10200" type="simple"/>
  </dgm:catLst>
  <dgm:scene3d>
    <a:camera prst="orthographicFront"/>
    <a:lightRig dir="t" rig="threePt"/>
  </dgm:scene3d>
  <dgm:styleLbl name="node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l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ven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tx1"/>
      </a:fontRef>
    </dgm:style>
  </dgm:styleLbl>
  <dgm:styleLbl name="alig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lign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b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b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sibTrans1D1">
    <dgm:scene3d>
      <a:camera prst="orthographicFront"/>
      <a:lightRig dir="t" rig="threePt"/>
    </dgm:scene3d>
    <dgm:sp3d/>
    <dgm:txPr/>
    <dgm:style>
      <a:lnRef idx="1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callout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sst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1D1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2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3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4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con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AlignAcc1">
    <dgm:scene3d>
      <a:camera prst="orthographicFront"/>
      <a:lightRig dir="t" rig="threePt"/>
    </dgm:scene3d>
    <dgm:sp3d/>
    <dgm:txPr/>
    <dgm:style>
      <a:lnRef idx="1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dk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Shp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revTx">
    <dgm:scene3d>
      <a:camera prst="orthographicFront"/>
      <a:lightRig dir="t" rig="threePt"/>
    </dgm:scene3d>
    <dgm:sp3d/>
    <dgm:txPr/>
    <dgm:style>
      <a:lnRef idx="0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</dgm:styleDef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zh-TW"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1119FA28-9EE6-4777-805F-7629B19B787A}" type="datetimeFigureOut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4" name="投影片圖像版面配置區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altLang="zh-TW" lang="zh-TW"/>
          </a:p>
        </p:txBody>
      </p:sp>
      <p:sp>
        <p:nvSpPr>
          <p:cNvPr id="5" name="備忘稿版面配置區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zh-TW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6E047A2-76E1-44D1-ABA6-632FB8BEA1CF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52369746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1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199155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1200"/>
              <a:t>銀漿</a:t>
            </a:r>
            <a:r>
              <a:rPr altLang="zh-TW" dirty="0" lang="en-US" smtClean="0" sz="1200"/>
              <a:t>,</a:t>
            </a:r>
            <a:r>
              <a:rPr altLang="zh-TW" dirty="0" lang="zh-TW" smtClean="0" sz="1200"/>
              <a:t>部分</a:t>
            </a:r>
            <a:r>
              <a:rPr altLang="zh-TW" dirty="0" lang="en-US" smtClean="0" sz="1200"/>
              <a:t>,</a:t>
            </a:r>
            <a:r>
              <a:rPr altLang="zh-TW" dirty="0" lang="zh-TW" smtClean="0" sz="1200"/>
              <a:t>的競爭對手則有</a:t>
            </a:r>
            <a:r>
              <a:rPr altLang="zh-TW" dirty="0" lang="zh-TW" smtClean="0"/>
              <a:t>杜邦</a:t>
            </a:r>
            <a:r>
              <a:rPr altLang="zh-TW" dirty="0" lang="en-US" smtClean="0"/>
              <a:t>,</a:t>
            </a:r>
            <a:r>
              <a:rPr altLang="zh-TW" dirty="0" lang="zh-TW" smtClean="0"/>
              <a:t>福祿</a:t>
            </a:r>
            <a:r>
              <a:rPr altLang="zh-TW" dirty="0" lang="en-US" smtClean="0"/>
              <a:t>,</a:t>
            </a:r>
            <a:r>
              <a:rPr altLang="zh-TW" dirty="0" lang="zh-TW" smtClean="0"/>
              <a:t>賀利是</a:t>
            </a:r>
            <a:r>
              <a:rPr altLang="zh-TW" dirty="0" lang="en-US" smtClean="0"/>
              <a:t>,</a:t>
            </a:r>
            <a:r>
              <a:rPr altLang="zh-TW" dirty="0" lang="zh-TW" smtClean="0"/>
              <a:t>這三家都是電子材料公司</a:t>
            </a:r>
            <a:r>
              <a:rPr altLang="zh-TW" dirty="0" lang="en-US" smtClean="0"/>
              <a:t>,</a:t>
            </a:r>
            <a:r>
              <a:rPr altLang="zh-TW" dirty="0" lang="zh-TW" smtClean="0"/>
              <a:t>太陽能導電漿不是他們唯一產品</a:t>
            </a:r>
            <a:r>
              <a:rPr altLang="zh-TW" dirty="0" lang="en-US" smtClean="0"/>
              <a:t>,</a:t>
            </a:r>
            <a:r>
              <a:rPr altLang="zh-TW" dirty="0" lang="zh-TW" smtClean="0"/>
              <a:t>加上又是寡占因此產能較為穩定</a:t>
            </a:r>
            <a:r>
              <a:rPr altLang="zh-TW" dirty="0" lang="en-US" smtClean="0"/>
              <a:t>,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25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/>
              <a:t>我們有</a:t>
            </a:r>
            <a:r>
              <a:rPr altLang="zh-TW" dirty="0" lang="en-US" smtClean="0"/>
              <a:t>CALL</a:t>
            </a:r>
            <a:r>
              <a:rPr altLang="zh-TW" dirty="0" lang="zh-TW" smtClean="0"/>
              <a:t>公司</a:t>
            </a:r>
            <a:r>
              <a:rPr altLang="zh-TW" dirty="0" lang="en-US" smtClean="0"/>
              <a:t>,</a:t>
            </a:r>
            <a:r>
              <a:rPr altLang="zh-TW" dirty="0" lang="zh-TW" smtClean="0"/>
              <a:t>希望他給我們毛利</a:t>
            </a:r>
            <a:r>
              <a:rPr altLang="zh-TW" dirty="0" lang="en-US" smtClean="0"/>
              <a:t>,</a:t>
            </a:r>
            <a:r>
              <a:rPr altLang="zh-TW" dirty="0" lang="zh-TW" smtClean="0"/>
              <a:t>淨利</a:t>
            </a:r>
            <a:r>
              <a:rPr altLang="zh-TW" dirty="0" lang="en-US" smtClean="0"/>
              <a:t>,</a:t>
            </a:r>
            <a:r>
              <a:rPr altLang="zh-TW" dirty="0" lang="zh-TW" smtClean="0"/>
              <a:t>折舊的攤提的算法</a:t>
            </a:r>
            <a:r>
              <a:rPr altLang="zh-TW" dirty="0" lang="en-US" smtClean="0"/>
              <a:t>,</a:t>
            </a:r>
            <a:r>
              <a:rPr altLang="zh-TW" dirty="0" lang="zh-TW" smtClean="0"/>
              <a:t>但是都沒給出一個答案</a:t>
            </a:r>
            <a:r>
              <a:rPr altLang="zh-TW" dirty="0" lang="en-US" smtClean="0"/>
              <a:t>,</a:t>
            </a:r>
            <a:r>
              <a:rPr altLang="zh-TW" dirty="0" lang="zh-TW" smtClean="0"/>
              <a:t>因此以一般太陽能電廠毛利</a:t>
            </a:r>
            <a:r>
              <a:rPr altLang="zh-TW" dirty="0" lang="en-US" smtClean="0"/>
              <a:t>50%,</a:t>
            </a:r>
            <a:r>
              <a:rPr altLang="zh-TW" dirty="0" lang="zh-TW" smtClean="0"/>
              <a:t>稅後淨利</a:t>
            </a:r>
            <a:r>
              <a:rPr altLang="zh-TW" dirty="0" lang="en-US" smtClean="0"/>
              <a:t>10%</a:t>
            </a:r>
            <a:r>
              <a:rPr altLang="zh-TW" dirty="0" lang="zh-TW" smtClean="0"/>
              <a:t>去計算</a:t>
            </a:r>
            <a:endParaRPr altLang="zh-TW" dirty="0" lang="en-US" smtClean="0"/>
          </a:p>
          <a:p>
            <a:r>
              <a:rPr altLang="zh-TW" dirty="0" lang="zh-TW" smtClean="0"/>
              <a:t>至多貢獻</a:t>
            </a:r>
            <a:r>
              <a:rPr altLang="zh-TW" dirty="0" lang="en-US" smtClean="0"/>
              <a:t>EPS</a:t>
            </a:r>
            <a:r>
              <a:rPr altLang="zh-TW" dirty="0" lang="zh-TW" smtClean="0"/>
              <a:t> </a:t>
            </a:r>
            <a:r>
              <a:rPr altLang="zh-TW" dirty="0" lang="en-US" smtClean="0"/>
              <a:t>0.04</a:t>
            </a:r>
            <a:r>
              <a:rPr altLang="zh-TW" dirty="0" lang="zh-TW" smtClean="0"/>
              <a:t>元</a:t>
            </a:r>
            <a:r>
              <a:rPr altLang="zh-TW" dirty="0" lang="en-US" smtClean="0"/>
              <a:t>,</a:t>
            </a:r>
            <a:r>
              <a:rPr altLang="zh-TW" dirty="0" lang="zh-TW" smtClean="0"/>
              <a:t>太少</a:t>
            </a:r>
            <a:r>
              <a:rPr altLang="zh-TW" dirty="0" lang="en-US" smtClean="0"/>
              <a:t>,</a:t>
            </a:r>
            <a:r>
              <a:rPr altLang="zh-TW" dirty="0" lang="zh-TW" smtClean="0"/>
              <a:t>因此可以忽略</a:t>
            </a:r>
            <a:r>
              <a:rPr altLang="zh-TW" dirty="0" lang="en-US" smtClean="0"/>
              <a:t>,</a:t>
            </a:r>
            <a:r>
              <a:rPr altLang="zh-TW" dirty="0" lang="zh-TW" smtClean="0"/>
              <a:t>從下圖也可以看到</a:t>
            </a:r>
            <a:r>
              <a:rPr altLang="zh-TW" dirty="0" lang="en-US" smtClean="0"/>
              <a:t>,</a:t>
            </a:r>
            <a:r>
              <a:rPr altLang="zh-TW" dirty="0" lang="zh-TW" smtClean="0"/>
              <a:t>業外收益影響</a:t>
            </a:r>
            <a:r>
              <a:rPr altLang="zh-TW" dirty="0" lang="en-US" smtClean="0"/>
              <a:t>EPS</a:t>
            </a:r>
            <a:r>
              <a:rPr altLang="zh-TW" dirty="0" lang="zh-TW" smtClean="0"/>
              <a:t>的程度是非常小的</a:t>
            </a:r>
            <a:r>
              <a:rPr altLang="zh-TW" dirty="0" lang="en-US" smtClean="0"/>
              <a:t>,</a:t>
            </a:r>
            <a:r>
              <a:rPr altLang="zh-TW" dirty="0" lang="zh-TW" smtClean="0"/>
              <a:t>因此可以忽略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26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mtClean="0"/>
              <a:t>2013</a:t>
            </a:r>
            <a:r>
              <a:rPr altLang="zh-TW" dirty="0" lang="zh-TW" smtClean="0"/>
              <a:t>到</a:t>
            </a:r>
            <a:r>
              <a:rPr altLang="zh-TW" dirty="0" lang="en-US" smtClean="0"/>
              <a:t>2015</a:t>
            </a:r>
            <a:r>
              <a:rPr altLang="zh-TW" dirty="0" lang="zh-TW" smtClean="0"/>
              <a:t>毛利下降的原因主要來自產品結構的轉換</a:t>
            </a:r>
            <a:r>
              <a:rPr altLang="zh-TW" dirty="0" lang="en-US" smtClean="0"/>
              <a:t>, </a:t>
            </a:r>
            <a:r>
              <a:rPr altLang="zh-TW" dirty="0" lang="zh-TW" smtClean="0"/>
              <a:t>正銀漿雖然單價高</a:t>
            </a:r>
            <a:r>
              <a:rPr altLang="zh-TW" dirty="0" lang="en-US" smtClean="0"/>
              <a:t>,</a:t>
            </a:r>
            <a:r>
              <a:rPr altLang="zh-TW" dirty="0" lang="zh-TW" smtClean="0"/>
              <a:t>但是毛利略低於鋁漿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30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56435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mtClean="0"/>
              <a:t>2013</a:t>
            </a:r>
            <a:r>
              <a:rPr altLang="zh-TW" dirty="0" lang="zh-TW" smtClean="0"/>
              <a:t>到</a:t>
            </a:r>
            <a:r>
              <a:rPr altLang="zh-TW" dirty="0" lang="en-US" smtClean="0"/>
              <a:t>2015</a:t>
            </a:r>
            <a:r>
              <a:rPr altLang="zh-TW" dirty="0" lang="zh-TW" smtClean="0"/>
              <a:t>毛利下降的原因主要來自產品結構的轉換</a:t>
            </a:r>
            <a:r>
              <a:rPr altLang="zh-TW" dirty="0" lang="en-US" smtClean="0"/>
              <a:t>, </a:t>
            </a:r>
            <a:r>
              <a:rPr altLang="zh-TW" dirty="0" lang="zh-TW" smtClean="0"/>
              <a:t>正銀漿雖然單價高</a:t>
            </a:r>
            <a:r>
              <a:rPr altLang="zh-TW" dirty="0" lang="en-US" smtClean="0"/>
              <a:t>,</a:t>
            </a:r>
            <a:r>
              <a:rPr altLang="zh-TW" dirty="0" lang="zh-TW" smtClean="0"/>
              <a:t>但是毛利略低於鋁漿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31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19448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mtClean="0"/>
              <a:t>2013</a:t>
            </a:r>
            <a:r>
              <a:rPr altLang="zh-TW" dirty="0" lang="zh-TW" smtClean="0"/>
              <a:t>到</a:t>
            </a:r>
            <a:r>
              <a:rPr altLang="zh-TW" dirty="0" lang="en-US" smtClean="0"/>
              <a:t>2015</a:t>
            </a:r>
            <a:r>
              <a:rPr altLang="zh-TW" dirty="0" lang="zh-TW" smtClean="0"/>
              <a:t>毛利下降的原因主要來自產品結構的轉換</a:t>
            </a:r>
            <a:r>
              <a:rPr altLang="zh-TW" dirty="0" lang="en-US" smtClean="0"/>
              <a:t>, </a:t>
            </a:r>
            <a:r>
              <a:rPr altLang="zh-TW" dirty="0" lang="zh-TW" smtClean="0"/>
              <a:t>正銀漿雖然單價高</a:t>
            </a:r>
            <a:r>
              <a:rPr altLang="zh-TW" dirty="0" lang="en-US" smtClean="0"/>
              <a:t>,</a:t>
            </a:r>
            <a:r>
              <a:rPr altLang="zh-TW" dirty="0" lang="zh-TW" smtClean="0"/>
              <a:t>但是毛利略低於鋁漿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33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11102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2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83177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C6E047A2-76E1-44D1-ABA6-632FB8BEA1CF}" type="slidenum">
              <a:rPr altLang="zh-TW" lang="zh-TW" smtClean="0"/>
              <a:pPr/>
              <a:t>5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97541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/>
              <a:t>中國需求為什麼重要</a:t>
            </a:r>
            <a:r>
              <a:rPr altLang="zh-TW" dirty="0" lang="en-US" smtClean="0"/>
              <a:t>?</a:t>
            </a:r>
            <a:r>
              <a:rPr altLang="zh-TW" dirty="0" lang="zh-TW" smtClean="0"/>
              <a:t>因為碩禾營收有</a:t>
            </a:r>
            <a:r>
              <a:rPr altLang="zh-TW" dirty="0" lang="en-US" smtClean="0"/>
              <a:t>50%</a:t>
            </a:r>
            <a:r>
              <a:rPr altLang="zh-TW" dirty="0" lang="zh-TW" smtClean="0"/>
              <a:t>來自中國</a:t>
            </a:r>
            <a:r>
              <a:rPr altLang="zh-TW" dirty="0" lang="en-US" smtClean="0"/>
              <a:t>,</a:t>
            </a:r>
            <a:r>
              <a:rPr altLang="zh-TW" dirty="0" lang="zh-TW" smtClean="0"/>
              <a:t>如果中國內需增加</a:t>
            </a:r>
            <a:r>
              <a:rPr altLang="zh-TW" dirty="0" lang="en-US" smtClean="0"/>
              <a:t>,</a:t>
            </a:r>
            <a:r>
              <a:rPr altLang="zh-TW" dirty="0" lang="zh-TW" smtClean="0"/>
              <a:t>也能連動帶動碩禾的獲利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15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err="1" lang="en-US" smtClean="0"/>
              <a:t>trina</a:t>
            </a:r>
            <a:r>
              <a:rPr altLang="zh-TW" dirty="0" lang="en-US" smtClean="0"/>
              <a:t> solar </a:t>
            </a:r>
            <a:r>
              <a:rPr altLang="zh-TW" dirty="0" lang="zh-TW" smtClean="0"/>
              <a:t>天和光能</a:t>
            </a:r>
            <a:endParaRPr altLang="zh-TW" dirty="0" lang="en-US" smtClean="0"/>
          </a:p>
          <a:p>
            <a:r>
              <a:rPr altLang="zh-TW" b="0" dirty="0" err="1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Yingly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英利</a:t>
            </a:r>
            <a:endParaRPr altLang="zh-TW" b="0" dirty="0" i="0" kern="1200" lang="en-US" smtClean="0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altLang="zh-TW" b="0" dirty="0" err="1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Jinko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晶科能源</a:t>
            </a:r>
            <a:endParaRPr altLang="zh-TW" b="0" dirty="0" i="0" kern="1200" lang="en-US" smtClean="0" sz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altLang="zh-TW" dirty="0" lang="en-US" smtClean="0"/>
              <a:t>Canadian</a:t>
            </a:r>
            <a:r>
              <a:rPr altLang="zh-TW" dirty="0" lang="zh-TW" smtClean="0"/>
              <a:t> 阿特斯太陽能</a:t>
            </a:r>
            <a:endParaRPr altLang="zh-TW" dirty="0" lang="en-US" smtClean="0"/>
          </a:p>
          <a:p>
            <a:r>
              <a:rPr altLang="zh-TW" dirty="0" lang="en-US" smtClean="0"/>
              <a:t>JA</a:t>
            </a:r>
            <a:r>
              <a:rPr altLang="zh-TW" baseline="0" dirty="0" lang="en-US" smtClean="0"/>
              <a:t> </a:t>
            </a:r>
            <a:r>
              <a:rPr altLang="zh-TW" dirty="0" lang="zh-TW" smtClean="0"/>
              <a:t>晶澳</a:t>
            </a:r>
            <a:endParaRPr altLang="zh-TW" dirty="0" lang="en-US" smtClean="0"/>
          </a:p>
          <a:p>
            <a:r>
              <a:rPr altLang="zh-TW" dirty="0" err="1" lang="en-US" smtClean="0"/>
              <a:t>Renesola</a:t>
            </a:r>
            <a:r>
              <a:rPr altLang="zh-TW" dirty="0" lang="en-US" smtClean="0"/>
              <a:t> </a:t>
            </a:r>
            <a:r>
              <a:rPr altLang="zh-TW" dirty="0" lang="zh-TW" smtClean="0"/>
              <a:t>昱辉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16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pPr algn="l" defTabSz="914400" eaLnBrk="1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zh-TW" dirty="0" lang="zh-TW" smtClean="0"/>
              <a:t>雖然鋁漿的出貨噸數明顯比銀漿多</a:t>
            </a:r>
            <a:r>
              <a:rPr altLang="zh-TW" dirty="0" lang="en-US" smtClean="0"/>
              <a:t>,</a:t>
            </a:r>
            <a:r>
              <a:rPr altLang="zh-TW" dirty="0" lang="zh-TW" smtClean="0"/>
              <a:t>但是從營收比重來看</a:t>
            </a:r>
            <a:r>
              <a:rPr altLang="zh-TW" dirty="0" lang="en-US" smtClean="0"/>
              <a:t>,</a:t>
            </a:r>
            <a:r>
              <a:rPr altLang="zh-TW" dirty="0" lang="zh-TW" smtClean="0"/>
              <a:t>銀漿的比例卻比旅將來的多</a:t>
            </a:r>
            <a:r>
              <a:rPr altLang="zh-TW" dirty="0" lang="en-US" smtClean="0"/>
              <a:t>,</a:t>
            </a:r>
            <a:r>
              <a:rPr altLang="zh-TW" dirty="0" lang="zh-TW" smtClean="0"/>
              <a:t>這是因為銀漿的</a:t>
            </a:r>
            <a:r>
              <a:rPr altLang="zh-TW" dirty="0" lang="zh-TW" smtClean="0" sz="1200"/>
              <a:t>單位重量的售價為鋁漿的</a:t>
            </a:r>
            <a:r>
              <a:rPr altLang="zh-TW" dirty="0" lang="en-US" smtClean="0" sz="1200"/>
              <a:t>30</a:t>
            </a:r>
            <a:r>
              <a:rPr altLang="zh-TW" dirty="0" lang="zh-TW" smtClean="0" sz="1200"/>
              <a:t>倍</a:t>
            </a:r>
            <a:r>
              <a:rPr altLang="zh-TW" dirty="0" lang="en-US" smtClean="0" sz="1200"/>
              <a:t>,</a:t>
            </a:r>
            <a:r>
              <a:rPr altLang="zh-TW" dirty="0" lang="zh-TW" smtClean="0" sz="1200"/>
              <a:t>且技術難度較高</a:t>
            </a:r>
            <a:r>
              <a:rPr altLang="zh-TW" dirty="0" lang="en-US" smtClean="0" sz="1200"/>
              <a:t>,</a:t>
            </a:r>
            <a:r>
              <a:rPr altLang="zh-TW" dirty="0" lang="zh-TW" smtClean="0" sz="1200"/>
              <a:t>為碩禾重點發展產品</a:t>
            </a:r>
            <a:endParaRPr altLang="zh-TW" dirty="0" lang="zh-TW" smtClean="0"/>
          </a:p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18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/>
              <a:t>銀價會直接影響到銀漿的報價</a:t>
            </a:r>
            <a:r>
              <a:rPr altLang="zh-TW" dirty="0" lang="en-US" smtClean="0"/>
              <a:t>,</a:t>
            </a:r>
            <a:r>
              <a:rPr altLang="zh-TW" dirty="0" lang="zh-TW" smtClean="0"/>
              <a:t>一般認為銀價跟碩禾的毛利是正相關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19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pPr algn="l" defTabSz="914400" eaLnBrk="1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zh-TW" dirty="0" lang="zh-TW" smtClean="0"/>
              <a:t>可以看到碩禾的正銀漿市佔率急速攀森</a:t>
            </a:r>
            <a:r>
              <a:rPr altLang="zh-TW" dirty="0" lang="en-US" smtClean="0"/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總經理黃文瑞在新聞上給的預測目標是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年達到全球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成的市佔率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但是通常這不太可信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所以我們把他打個七折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給他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21%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這個數字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再由這個數字反推營收比重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altLang="zh-TW" b="0" dirty="0" i="0" kern="1200" lang="zh-TW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大概就是</a:t>
            </a:r>
            <a:r>
              <a:rPr altLang="zh-TW" b="0" dirty="0" i="0" kern="1200" lang="en-US" smtClean="0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73%</a:t>
            </a:r>
            <a:endParaRPr altLang="zh-TW" dirty="0" lang="zh-TW" smtClean="0"/>
          </a:p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22</a:t>
            </a:fld>
            <a:endParaRPr altLang="zh-TW"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idx="1" type="body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/>
              <a:t>認證期半年以上</a:t>
            </a:r>
            <a:r>
              <a:rPr altLang="zh-TW" dirty="0" lang="en-US" smtClean="0"/>
              <a:t>,</a:t>
            </a:r>
            <a:r>
              <a:rPr altLang="zh-TW" dirty="0" lang="zh-TW" smtClean="0"/>
              <a:t>轉換效率不足</a:t>
            </a:r>
            <a:r>
              <a:rPr altLang="zh-TW" dirty="0" lang="en-US" smtClean="0"/>
              <a:t>,</a:t>
            </a:r>
            <a:r>
              <a:rPr altLang="zh-TW" dirty="0" lang="zh-TW" smtClean="0"/>
              <a:t>歐美國家接受度不高</a:t>
            </a:r>
            <a:r>
              <a:rPr altLang="zh-TW" dirty="0" lang="en-US" smtClean="0"/>
              <a:t>,</a:t>
            </a:r>
            <a:r>
              <a:rPr altLang="zh-TW" dirty="0" lang="zh-TW" smtClean="0"/>
              <a:t>因此</a:t>
            </a:r>
            <a:r>
              <a:rPr altLang="zh-TW" dirty="0" lang="en-US" smtClean="0"/>
              <a:t>,</a:t>
            </a:r>
            <a:r>
              <a:rPr altLang="zh-TW" dirty="0" lang="zh-TW" smtClean="0"/>
              <a:t>兩年內如興應不容易打入銀漿主流市場</a:t>
            </a:r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D99EAE50-2703-412E-BD9F-96ECF241D490}" type="slidenum">
              <a:rPr altLang="zh-TW" lang="zh-TW" smtClean="0"/>
              <a:pPr/>
              <a:t>24</a:t>
            </a:fld>
            <a:endParaRPr altLang="zh-TW"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副標題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zh-TW" lang="zh-TW" smtClean="0"/>
              <a:t>按一下以編輯母片副標題樣式</a:t>
            </a:r>
            <a:endParaRPr altLang="zh-TW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E120702-01F4-4939-A17E-9DE2C0B76C1C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 b="1" sz="1400">
                <a:solidFill>
                  <a:schemeClr val="bg1"/>
                </a:solidFill>
              </a:defRPr>
            </a:lvl1pPr>
          </a:lstStyle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dirty="0" lang="zh-TW"/>
          </a:p>
        </p:txBody>
      </p:sp>
    </p:spTree>
    <p:extLst>
      <p:ext uri="{BB962C8B-B14F-4D97-AF65-F5344CB8AC3E}">
        <p14:creationId xmlns:p14="http://schemas.microsoft.com/office/powerpoint/2010/main" xmlns="" val="1241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E049F76-5AA9-4C5C-B251-6D0E2BE122A6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9928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orient="vert" type="title"/>
          </p:nvPr>
        </p:nvSpPr>
        <p:spPr>
          <a:xfrm>
            <a:off x="6629400" y="274641"/>
            <a:ext cx="2057400" cy="5851525"/>
          </a:xfrm>
        </p:spPr>
        <p:txBody>
          <a:bodyPr numCol="1" vert="eaVert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idx="1" orient="vert" type="body"/>
          </p:nvPr>
        </p:nvSpPr>
        <p:spPr>
          <a:xfrm>
            <a:off x="457200" y="274641"/>
            <a:ext cx="6019800" cy="5851525"/>
          </a:xfrm>
        </p:spPr>
        <p:txBody>
          <a:bodyPr numCol="1" vert="eaVert"/>
          <a:lstStyle/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EE434D75-F83E-41F0-937F-399A8A18AA3E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7753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1B1C3E8-F5F8-4916-9645-E84FB96DC38F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8099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F33B88BA-D02F-45D2-92FB-A28DBB8CF671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4438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 sz="half"/>
          </p:nvPr>
        </p:nvSpPr>
        <p:spPr>
          <a:xfrm>
            <a:off x="457200" y="1600203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4648200" y="1600203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579D04B-1A55-4D32-AB67-43FBEA376C32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8542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457200" y="1535115"/>
            <a:ext cx="4040188" cy="639763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5" name="文字版面配置區 4"/>
          <p:cNvSpPr>
            <a:spLocks noGrp="1"/>
          </p:cNvSpPr>
          <p:nvPr>
            <p:ph idx="3" sz="quarter" type="body"/>
          </p:nvPr>
        </p:nvSpPr>
        <p:spPr>
          <a:xfrm>
            <a:off x="4645028" y="1535115"/>
            <a:ext cx="4041775" cy="639763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4" sz="quarter"/>
          </p:nvPr>
        </p:nvSpPr>
        <p:spPr>
          <a:xfrm>
            <a:off x="4645028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7" name="日期版面配置區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FD027EB-7D29-498D-9FEA-28D212B3FBEF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8" name="頁尾版面配置區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6954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日期版面配置區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05BE408-7B3B-4978-BA8E-DD516F882B4B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4" name="頁尾版面配置區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8964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F7115E1-F036-44A6-8A00-8E8151385B13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3" name="頁尾版面配置區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15084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457202" y="1435103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9BACA75-AB38-4F49-B97F-1808A39D1FA7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9810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圖片版面配置區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zh-TW" lang="zh-TW"/>
          </a:p>
        </p:txBody>
      </p:sp>
      <p:sp>
        <p:nvSpPr>
          <p:cNvPr id="4" name="文字版面配置區 3"/>
          <p:cNvSpPr>
            <a:spLocks noGrp="1"/>
          </p:cNvSpPr>
          <p:nvPr>
            <p:ph idx="2" sz="half" type="body"/>
          </p:nvPr>
        </p:nvSpPr>
        <p:spPr>
          <a:xfrm>
            <a:off x="1792288" y="5367340"/>
            <a:ext cx="5486400" cy="8048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TW" lang="zh-TW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B6FDD21A-FD79-4252-8669-0E25751D627D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6" name="頁尾版面配置區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zh-TW"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3573068457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cstate="print" r:embed="rId2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zh-TW" lang="zh-TW" smtClean="0"/>
              <a:t>按一下以編輯母片標題樣式</a:t>
            </a:r>
            <a:endParaRPr altLang="zh-TW" lang="zh-TW"/>
          </a:p>
        </p:txBody>
      </p:sp>
      <p:sp>
        <p:nvSpPr>
          <p:cNvPr id="3" name="文字版面配置區 2"/>
          <p:cNvSpPr>
            <a:spLocks noGrp="1"/>
          </p:cNvSpPr>
          <p:nvPr>
            <p:ph idx="1" type="body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zh-TW" lang="zh-TW" smtClean="0"/>
              <a:t>按一下以編輯母片文字樣式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altLang="zh-TW" lang="zh-TW"/>
          </a:p>
        </p:txBody>
      </p:sp>
      <p:sp>
        <p:nvSpPr>
          <p:cNvPr id="4" name="日期版面配置區 3"/>
          <p:cNvSpPr>
            <a:spLocks noGrp="1"/>
          </p:cNvSpPr>
          <p:nvPr>
            <p:ph idx="2" sz="half" type="dt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F2D2-1CAF-422B-8A90-BE94CE27D2B9}" type="datetime1">
              <a:rPr altLang="zh-TW" lang="zh-TW" smtClean="0"/>
              <a:pPr/>
              <a:t>2015/3/28</a:t>
            </a:fld>
            <a:endParaRPr altLang="zh-TW" lang="zh-TW"/>
          </a:p>
        </p:txBody>
      </p:sp>
      <p:sp>
        <p:nvSpPr>
          <p:cNvPr id="5" name="頁尾版面配置區 4"/>
          <p:cNvSpPr>
            <a:spLocks noGrp="1"/>
          </p:cNvSpPr>
          <p:nvPr>
            <p:ph idx="3" sz="quarter" type="ftr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zh-TW"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idx="4" sz="quarter" type="sldNum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b="1" sz="1400">
                <a:solidFill>
                  <a:schemeClr val="bg1"/>
                </a:solidFill>
              </a:defRPr>
            </a:lvl1pPr>
          </a:lstStyle>
          <a:p>
            <a:fld id="{87A6EDE6-EEFA-4674-BB0A-DBD218E02BE3}" type="slidenum">
              <a:rPr altLang="zh-TW" lang="zh-TW" smtClean="0"/>
              <a:pPr/>
              <a:t>‹#›</a:t>
            </a:fld>
            <a:endParaRPr altLang="zh-TW" dirty="0" lang="zh-TW"/>
          </a:p>
        </p:txBody>
      </p:sp>
    </p:spTree>
    <p:extLst>
      <p:ext uri="{BB962C8B-B14F-4D97-AF65-F5344CB8AC3E}">
        <p14:creationId xmlns:p14="http://schemas.microsoft.com/office/powerpoint/2010/main" xmlns="" val="14533076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anose="020B0604020202020204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anose="020B0604020202020204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anose="020B0604020202020204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TW"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charts/chart2.xml" Type="http://schemas.openxmlformats.org/officeDocument/2006/relationships/chart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3" Target="../media/image12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4" Target="../media/image15.png" Type="http://schemas.openxmlformats.org/officeDocument/2006/relationships/image"/><Relationship Id="rId3" Target="../media/image14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16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7" Target="../diagrams/drawing1.xml" Type="http://schemas.microsoft.com/office/2007/relationships/diagramDrawing"/><Relationship Id="rId6" Target="../diagrams/quickStyle1.xml" Type="http://schemas.openxmlformats.org/officeDocument/2006/relationships/diagramQuickStyle"/><Relationship Id="rId5" Target="../diagrams/layout1.xml" Type="http://schemas.openxmlformats.org/officeDocument/2006/relationships/diagramLayout"/><Relationship Id="rId4" Target="../diagrams/data1.xml" Type="http://schemas.openxmlformats.org/officeDocument/2006/relationships/diagramData"/><Relationship Id="rId3" Target="../diagrams/colors1.xml" Type="http://schemas.openxmlformats.org/officeDocument/2006/relationships/diagramColors"/><Relationship Id="rId2" Target="../notesSlides/notesSlide2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17.emf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4" Target="../media/image20.png" Type="http://schemas.openxmlformats.org/officeDocument/2006/relationships/image"/><Relationship Id="rId3" Target="../media/image19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media/image22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5" Target="../media/image25.jpeg" Type="http://schemas.openxmlformats.org/officeDocument/2006/relationships/image"/><Relationship Id="rId4" Target="../media/image24.jpeg" Type="http://schemas.openxmlformats.org/officeDocument/2006/relationships/image"/><Relationship Id="rId3" Target="../media/image23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3" Target="../media/image26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4" Target="../media/image29.png" Type="http://schemas.openxmlformats.org/officeDocument/2006/relationships/image"/><Relationship Id="rId3" Target="../media/image28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media/image3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3" Target="../media/image32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hdphoto1.wdp" Type="http://schemas.microsoft.com/office/2007/relationships/hdphoto"/><Relationship Id="rId3" Target="../media/image4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hdphoto2.wdp" Type="http://schemas.microsoft.com/office/2007/relationships/hdphoto"/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charts/chart1.xml" Type="http://schemas.openxmlformats.org/officeDocument/2006/relationships/chart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861" l="44559" r="28987" t="28766"/>
          <a:stretch/>
        </p:blipFill>
        <p:spPr>
          <a:xfrm>
            <a:off x="1835696" y="836712"/>
            <a:ext cx="5617837" cy="338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標題 2"/>
          <p:cNvSpPr>
            <a:spLocks noGrp="1"/>
          </p:cNvSpPr>
          <p:nvPr>
            <p:ph idx="1" type="subTitle"/>
          </p:nvPr>
        </p:nvSpPr>
        <p:spPr>
          <a:xfrm>
            <a:off x="2153167" y="1191956"/>
            <a:ext cx="4801736" cy="801010"/>
          </a:xfrm>
        </p:spPr>
        <p:txBody>
          <a:bodyPr numCol="1">
            <a:normAutofit/>
          </a:bodyPr>
          <a:lstStyle/>
          <a:p>
            <a:r>
              <a:rPr altLang="zh-TW" b="1" dirty="0" lang="zh-TW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太陽能產業 </a:t>
            </a:r>
            <a:r>
              <a:rPr altLang="zh-TW" b="1" dirty="0" lang="en-US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–</a:t>
            </a:r>
            <a:r>
              <a:rPr altLang="zh-TW" b="1" dirty="0" lang="zh-TW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 碩</a:t>
            </a:r>
            <a:r>
              <a:rPr altLang="zh-TW" b="1" dirty="0" lang="zh-TW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禾</a:t>
            </a:r>
            <a:r>
              <a:rPr altLang="zh-TW" b="1" dirty="0" lang="en-US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(3691</a:t>
            </a:r>
            <a:r>
              <a:rPr altLang="zh-TW" b="1" dirty="0" lang="en-US" smtClean="0">
                <a:solidFill>
                  <a:schemeClr val="tx1"/>
                </a:solidFill>
                <a:latin charset="-120" pitchFamily="34" typeface="微軟正黑體"/>
                <a:ea charset="-120" pitchFamily="34" typeface="微軟正黑體"/>
              </a:rPr>
              <a:t>)</a:t>
            </a:r>
            <a:endParaRPr altLang="zh-TW" b="1" dirty="0" lang="zh-TW" smtClean="0">
              <a:solidFill>
                <a:schemeClr val="tx1"/>
              </a:solidFill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z="1600"/>
              <a:pPr/>
              <a:t>1</a:t>
            </a:fld>
            <a:endParaRPr altLang="zh-TW" dirty="0" lang="zh-TW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87824" y="4581339"/>
            <a:ext cx="5957284" cy="7848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600"/>
              </a:spcAft>
            </a:pPr>
            <a:r>
              <a:rPr altLang="zh-TW" dirty="0" lang="zh-TW" sz="2000">
                <a:latin charset="-120" panose="03000509000000000000" pitchFamily="65" typeface="標楷體"/>
                <a:ea charset="-120" panose="03000509000000000000" pitchFamily="65" typeface="標楷體"/>
              </a:rPr>
              <a:t>指導：林煜翔、</a:t>
            </a:r>
            <a:r>
              <a:rPr altLang="zh-TW" dirty="0" lang="en-US" sz="2000">
                <a:ea charset="-120" panose="03000509000000000000" pitchFamily="65" typeface="標楷體"/>
              </a:rPr>
              <a:t>Lucas Wang</a:t>
            </a:r>
          </a:p>
          <a:p>
            <a:pPr>
              <a:spcAft>
                <a:spcPts val="600"/>
              </a:spcAft>
            </a:pP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組員</a:t>
            </a:r>
            <a:r>
              <a:rPr altLang="zh-TW" dirty="0" lang="zh-TW" sz="2000">
                <a:latin charset="-120" panose="03000509000000000000" pitchFamily="65" typeface="標楷體"/>
                <a:ea charset="-120" panose="03000509000000000000" pitchFamily="65" typeface="標楷體"/>
              </a:rPr>
              <a:t>：</a:t>
            </a: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李泓慶</a:t>
            </a:r>
            <a:r>
              <a:rPr altLang="zh-TW" dirty="0" lang="zh-TW" sz="2000">
                <a:latin charset="-120" panose="03000509000000000000" pitchFamily="65" typeface="標楷體"/>
                <a:ea charset="-120" panose="03000509000000000000" pitchFamily="65" typeface="標楷體"/>
              </a:rPr>
              <a:t>、程涵</a:t>
            </a: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毅</a:t>
            </a:r>
            <a:endParaRPr altLang="zh-TW" dirty="0" lang="en-US" sz="200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404408" y="6237313"/>
            <a:ext cx="4801736" cy="583067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charset="0" panose="020B0604020202020204" pitchFamily="34" typeface="Arial"/>
              <a:buNone/>
              <a:defRPr kern="1200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charset="0" panose="020B0604020202020204" pitchFamily="34" typeface="Arial"/>
              <a:buNone/>
              <a:defRPr kern="1200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charset="0" panose="020B0604020202020204" pitchFamily="34" typeface="Arial"/>
              <a:buNone/>
              <a:defRPr kern="1200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charset="0" panose="020B0604020202020204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TW" dirty="0" lang="zh-TW" sz="2800">
                <a:solidFill>
                  <a:schemeClr val="tx1"/>
                </a:solidFill>
                <a:latin charset="-120" panose="03000509000000000000" pitchFamily="65" typeface="標楷體"/>
                <a:ea charset="-120" panose="03000509000000000000" pitchFamily="65" typeface="標楷體"/>
              </a:rPr>
              <a:t>個股研究報告</a:t>
            </a:r>
          </a:p>
        </p:txBody>
      </p:sp>
    </p:spTree>
    <p:extLst>
      <p:ext uri="{BB962C8B-B14F-4D97-AF65-F5344CB8AC3E}">
        <p14:creationId xmlns:p14="http://schemas.microsoft.com/office/powerpoint/2010/main" xmlns="" val="157269523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10</a:t>
            </a:fld>
            <a:endParaRPr altLang="zh-TW" lang="zh-TW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營收結構</a:t>
            </a:r>
            <a:endParaRPr altLang="zh-TW" dirty="0" lang="zh-TW" sz="360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KGI research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、自製 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39752" y="2276872"/>
            <a:ext cx="404145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營收結構</a:t>
            </a:r>
            <a:r>
              <a:rPr altLang="zh-TW" dirty="0" lang="en-US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(</a:t>
            </a:r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百分比</a:t>
            </a:r>
            <a:r>
              <a:rPr altLang="zh-TW" dirty="0" lang="en-US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)</a:t>
            </a:r>
            <a:endParaRPr altLang="zh-TW" dirty="0" lang="zh-TW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1069132"/>
            <a:ext cx="7700292" cy="7848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營收</a:t>
            </a:r>
            <a:r>
              <a:rPr altLang="zh-TW" dirty="0" lang="en-US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95%</a:t>
            </a: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以上來自導電漿</a:t>
            </a:r>
            <a:endParaRPr altLang="zh-TW" dirty="0" lang="en-US" smtClean="0" sz="200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marL="285750"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正銀漿占營收比重</a:t>
            </a:r>
            <a:r>
              <a:rPr altLang="zh-TW" dirty="0" lang="zh-TW" sz="2000">
                <a:latin charset="-120" panose="03000509000000000000" pitchFamily="65" typeface="標楷體"/>
                <a:ea charset="-120" panose="03000509000000000000" pitchFamily="65" typeface="標楷體"/>
              </a:rPr>
              <a:t>據</a:t>
            </a: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升，成為營收成長的主力</a:t>
            </a:r>
            <a:endParaRPr altLang="zh-TW" dirty="0" lang="zh-TW" sz="200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36099611"/>
              </p:ext>
            </p:extLst>
          </p:nvPr>
        </p:nvGraphicFramePr>
        <p:xfrm>
          <a:off x="1328603" y="2559255"/>
          <a:ext cx="6768752" cy="361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9767144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11</a:t>
            </a:fld>
            <a:endParaRPr altLang="zh-TW" 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產品市佔</a:t>
            </a:r>
            <a:endParaRPr altLang="zh-TW" dirty="0" lang="zh-TW" sz="3600"/>
          </a:p>
        </p:txBody>
      </p:sp>
      <p:sp>
        <p:nvSpPr>
          <p:cNvPr id="6" name="文字方塊 5"/>
          <p:cNvSpPr txBox="1"/>
          <p:nvPr/>
        </p:nvSpPr>
        <p:spPr>
          <a:xfrm>
            <a:off x="321386" y="1472622"/>
            <a:ext cx="8172598" cy="123110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鋁漿市場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儒興、碩禾稱霸，合計拿下超過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90%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的市場份額，其中碩禾約占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30%</a:t>
            </a: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小型廠商不斷退出，因此大廠商議價能力提高，不會過度競</a:t>
            </a:r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爭</a:t>
            </a:r>
            <a:endParaRPr altLang="zh-TW" dirty="0" lang="en-US" smtClean="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1386" y="3184877"/>
            <a:ext cx="8172598" cy="8002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背銀市場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碩禾預估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2015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出貨量將與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2014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相近，約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130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噸</a:t>
            </a:r>
            <a:endParaRPr altLang="zh-TW" dirty="0" lang="zh-TW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1386" y="4509120"/>
            <a:ext cx="8172598" cy="8002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銀市場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碩禾預估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2015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出貨量將與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2014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相近，約</a:t>
            </a:r>
            <a:r>
              <a:rPr altLang="zh-TW" dirty="0" lang="en-US" smtClean="0">
                <a:latin charset="-120" panose="03000509000000000000" pitchFamily="65" typeface="標楷體"/>
                <a:ea charset="-120" panose="03000509000000000000" pitchFamily="65" typeface="標楷體"/>
              </a:rPr>
              <a:t>130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噸</a:t>
            </a:r>
            <a:endParaRPr altLang="zh-TW" dirty="0" lang="zh-TW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012136"/>
              </p:ext>
            </p:extLst>
          </p:nvPr>
        </p:nvGraphicFramePr>
        <p:xfrm>
          <a:off x="6444207" y="3760598"/>
          <a:ext cx="2049777" cy="1665816"/>
        </p:xfrm>
        <a:graphic>
          <a:graphicData uri="http://schemas.openxmlformats.org/drawingml/2006/table">
            <a:tbl>
              <a:tblPr bandRow="1" firstRow="1">
                <a:tableStyleId>{EB9631B5-78F2-41C9-869B-9F39066F8104}</a:tableStyleId>
              </a:tblPr>
              <a:tblGrid>
                <a:gridCol w="683259"/>
                <a:gridCol w="683259"/>
                <a:gridCol w="683259"/>
              </a:tblGrid>
              <a:tr h="416454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mtClean="0"/>
                        <a:t>2014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zh-TW" smtClean="0"/>
                        <a:t>台灣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zh-TW" smtClean="0"/>
                        <a:t>大陸</a:t>
                      </a:r>
                      <a:endParaRPr altLang="zh-TW" dirty="0" lang="zh-TW"/>
                    </a:p>
                  </a:txBody>
                  <a:tcPr/>
                </a:tc>
              </a:tr>
              <a:tr h="416454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zh-TW" smtClean="0"/>
                        <a:t>鋁漿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en-US" smtClean="0"/>
                        <a:t>8</a:t>
                      </a:r>
                      <a:r>
                        <a:rPr altLang="zh-TW" dirty="0" lang="zh-TW" smtClean="0"/>
                        <a:t>成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mtClean="0"/>
                        <a:t>4</a:t>
                      </a:r>
                      <a:r>
                        <a:rPr altLang="zh-TW" dirty="0" lang="zh-TW" smtClean="0"/>
                        <a:t>成</a:t>
                      </a:r>
                    </a:p>
                  </a:txBody>
                  <a:tcPr/>
                </a:tc>
              </a:tr>
              <a:tr h="416454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zh-TW" smtClean="0"/>
                        <a:t>背銀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mtClean="0"/>
                        <a:t>7</a:t>
                      </a:r>
                      <a:r>
                        <a:rPr altLang="zh-TW" dirty="0" lang="zh-TW" smtClean="0"/>
                        <a:t>成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mtClean="0"/>
                        <a:t>4</a:t>
                      </a:r>
                      <a:r>
                        <a:rPr altLang="zh-TW" dirty="0" lang="zh-TW" smtClean="0"/>
                        <a:t>成</a:t>
                      </a:r>
                    </a:p>
                  </a:txBody>
                  <a:tcPr/>
                </a:tc>
              </a:tr>
              <a:tr h="416454">
                <a:tc>
                  <a:txBody>
                    <a:bodyPr numCol="1"/>
                    <a:lstStyle/>
                    <a:p>
                      <a:pPr algn="ctr"/>
                      <a:r>
                        <a:rPr altLang="zh-TW" dirty="0" lang="zh-TW" smtClean="0"/>
                        <a:t>正銀</a:t>
                      </a:r>
                      <a:endParaRPr altLang="zh-TW" dirty="0" lang="zh-TW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mtClean="0"/>
                        <a:t>4</a:t>
                      </a:r>
                      <a:r>
                        <a:rPr altLang="zh-TW" dirty="0" lang="zh-TW" smtClean="0"/>
                        <a:t>成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zh-TW" dirty="0" lang="en-US" smtClean="0"/>
                        <a:t>3</a:t>
                      </a:r>
                      <a:r>
                        <a:rPr altLang="zh-TW" dirty="0" lang="zh-TW" smtClean="0"/>
                        <a:t>成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Energy Trend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35588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12</a:t>
            </a:fld>
            <a:endParaRPr altLang="zh-TW" 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公司近況</a:t>
            </a:r>
            <a:endParaRPr altLang="zh-TW" dirty="0" lang="zh-TW" sz="360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1268760"/>
            <a:ext cx="8172598" cy="366254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太陽能雙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反案居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下風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下游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太陽能電池廠面對更強烈的成本壓力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，有利於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碩禾高性價比的產品推廣，挑戢杜邦的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地位</a:t>
            </a:r>
            <a:endParaRPr altLang="zh-TW" dirty="0" lang="zh-TW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>
              <a:spcAft>
                <a:spcPts val="1200"/>
              </a:spcAft>
            </a:pPr>
            <a:endParaRPr altLang="zh-TW" dirty="0" lang="zh-TW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銀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漿新配方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可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避開杜邦在美國的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專利</a:t>
            </a:r>
            <a:endParaRPr altLang="zh-TW" dirty="0" lang="en-US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轉換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效率跟原配方相當，且加量不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加價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主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打無鉛更具環保概念，長期趨勢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看好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今年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出貨可望占正銀漿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1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成的比重。</a:t>
            </a:r>
            <a:endParaRPr altLang="zh-TW" dirty="0" lang="zh-TW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03996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0627164521366.jpg (1600×1200)" id="3074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88708" y="1124744"/>
            <a:ext cx="6355768" cy="47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636912"/>
            <a:ext cx="4042792" cy="2548877"/>
          </a:xfrm>
        </p:spPr>
        <p:txBody>
          <a:bodyPr numCol="1">
            <a:normAutofit fontScale="92500" lnSpcReduction="20000"/>
          </a:bodyPr>
          <a:lstStyle/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全球成長率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中國需求</a:t>
            </a:r>
            <a:r>
              <a:rPr altLang="zh-TW" dirty="0" lang="en-US" smtClean="0" sz="2400">
                <a:latin charset="-120" pitchFamily="65" typeface="標楷體"/>
                <a:ea charset="-120" pitchFamily="65" typeface="標楷體"/>
              </a:rPr>
              <a:t>/</a:t>
            </a:r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客戶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供需</a:t>
            </a:r>
            <a:r>
              <a:rPr altLang="zh-TW" dirty="0" lang="en-US" smtClean="0" sz="2400">
                <a:latin charset="-120" pitchFamily="65" typeface="標楷體"/>
                <a:ea charset="-120" pitchFamily="65" typeface="標楷體"/>
              </a:rPr>
              <a:t>/</a:t>
            </a:r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報價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雙反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銀價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產品結構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r>
              <a:rPr altLang="zh-TW" dirty="0" lang="zh-TW" smtClean="0" sz="2400">
                <a:latin charset="-120" pitchFamily="65" typeface="標楷體"/>
                <a:ea charset="-120" pitchFamily="65" typeface="標楷體"/>
              </a:rPr>
              <a:t>競爭者</a:t>
            </a:r>
            <a:endParaRPr altLang="zh-TW" dirty="0" lang="en-US" smtClean="0" sz="2400">
              <a:latin charset="-120" pitchFamily="65" typeface="標楷體"/>
              <a:ea charset="-120" pitchFamily="65" typeface="標楷體"/>
            </a:endParaRPr>
          </a:p>
          <a:p>
            <a:pPr algn="ctr"/>
            <a:endParaRPr altLang="zh-TW" dirty="0" lang="zh-TW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13</a:t>
            </a:fld>
            <a:endParaRPr altLang="zh-TW" lang="zh-TW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395536" y="1227943"/>
            <a:ext cx="4968552" cy="944186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zh-TW" b="1" dirty="0" lang="zh-TW" smtClean="0" sz="4000">
                <a:latin charset="-120" pitchFamily="34" typeface="微軟正黑體"/>
                <a:ea charset="-120" pitchFamily="34" typeface="微軟正黑體"/>
              </a:rPr>
              <a:t>產品市場分析</a:t>
            </a:r>
          </a:p>
        </p:txBody>
      </p:sp>
    </p:spTree>
    <p:extLst>
      <p:ext uri="{BB962C8B-B14F-4D97-AF65-F5344CB8AC3E}">
        <p14:creationId xmlns:p14="http://schemas.microsoft.com/office/powerpoint/2010/main" xmlns="" val="179375107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全球太陽能需求成長率</a:t>
            </a:r>
            <a:endParaRPr altLang="zh-TW"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400"/>
              <a:t>全球穩定維持約</a:t>
            </a:r>
            <a:r>
              <a:rPr altLang="zh-TW" dirty="0" lang="en-US" smtClean="0" sz="2400"/>
              <a:t>20%</a:t>
            </a:r>
            <a:r>
              <a:rPr altLang="zh-TW" dirty="0" lang="zh-TW" smtClean="0" sz="2400"/>
              <a:t>年成長率</a:t>
            </a:r>
            <a:endParaRPr altLang="zh-TW" dirty="0" lang="zh-TW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14</a:t>
            </a:fld>
            <a:endParaRPr altLang="zh-TW" lang="zh-TW"/>
          </a:p>
        </p:txBody>
      </p:sp>
      <p:pic>
        <p:nvPicPr>
          <p:cNvPr id="5" name="Picture 2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>
          <a:xfrm>
            <a:off x="1835696" y="2132857"/>
            <a:ext cx="5370674" cy="408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6444208" y="4897963"/>
            <a:ext cx="432048" cy="2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中國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中國政府利用政策引導其太陽能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2015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年需求來到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17.8GW,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從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2014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年佔全球總需求的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25%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來到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2015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年的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34%,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年成長率達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68%       </a:t>
            </a:r>
          </a:p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碩禾中國外銷占營收比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50%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15</a:t>
            </a:fld>
            <a:endParaRPr altLang="zh-TW" dirty="0" lang="zh-TW"/>
          </a:p>
        </p:txBody>
      </p:sp>
      <p:pic>
        <p:nvPicPr>
          <p:cNvPr id="2050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899593" y="2824133"/>
            <a:ext cx="7344817" cy="330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2915816" y="3688229"/>
            <a:ext cx="792088" cy="77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10" name="圓角矩形 9"/>
          <p:cNvSpPr/>
          <p:nvPr/>
        </p:nvSpPr>
        <p:spPr>
          <a:xfrm>
            <a:off x="6516216" y="3774639"/>
            <a:ext cx="792088" cy="77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11" name="文字方塊 10"/>
          <p:cNvSpPr txBox="1"/>
          <p:nvPr/>
        </p:nvSpPr>
        <p:spPr>
          <a:xfrm>
            <a:off x="3779912" y="3774638"/>
            <a:ext cx="1872208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 sz="2800">
                <a:solidFill>
                  <a:srgbClr val="FF0000"/>
                </a:solidFill>
              </a:rPr>
              <a:t>25% →34%</a:t>
            </a:r>
            <a:endParaRPr altLang="zh-TW" dirty="0" lang="zh-TW" sz="280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95936" y="6366927"/>
            <a:ext cx="331236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/>
              <a:t>資料來源</a:t>
            </a:r>
            <a:r>
              <a:rPr altLang="zh-TW" dirty="0" lang="en-US" smtClean="0"/>
              <a:t>:</a:t>
            </a:r>
            <a:r>
              <a:rPr altLang="zh-TW" dirty="0" lang="zh-TW" smtClean="0"/>
              <a:t>元大</a:t>
            </a:r>
            <a:endParaRPr altLang="zh-TW" dirty="0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客戶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現今世界太陽能廠商前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6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大都是中國，對於碩禾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50%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外銷中國的營收結構是有發展性的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16</a:t>
            </a:fld>
            <a:endParaRPr altLang="zh-TW" lang="zh-TW"/>
          </a:p>
        </p:txBody>
      </p:sp>
      <p:pic>
        <p:nvPicPr>
          <p:cNvPr id="5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1115616" y="2478495"/>
            <a:ext cx="7067128" cy="37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圓角矩形 7"/>
          <p:cNvSpPr/>
          <p:nvPr/>
        </p:nvSpPr>
        <p:spPr>
          <a:xfrm>
            <a:off x="2195736" y="3256181"/>
            <a:ext cx="5760640" cy="1555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9" name="文字方塊 8"/>
          <p:cNvSpPr txBox="1"/>
          <p:nvPr/>
        </p:nvSpPr>
        <p:spPr>
          <a:xfrm>
            <a:off x="3995936" y="6366927"/>
            <a:ext cx="331236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/>
              <a:t>資料來源</a:t>
            </a:r>
            <a:r>
              <a:rPr altLang="zh-TW" dirty="0" lang="en-US" smtClean="0"/>
              <a:t>:</a:t>
            </a:r>
            <a:r>
              <a:rPr altLang="zh-TW" dirty="0" lang="zh-TW" smtClean="0"/>
              <a:t>元大</a:t>
            </a:r>
            <a:endParaRPr altLang="zh-TW" dirty="0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 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供需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受惠於中國需求政策的提升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,2015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年有機會減緩供過於求的這個現象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17</a:t>
            </a:fld>
            <a:endParaRPr altLang="zh-TW" lang="zh-TW"/>
          </a:p>
        </p:txBody>
      </p:sp>
      <p:pic>
        <p:nvPicPr>
          <p:cNvPr id="19458" name="Picture 2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>
          <a:xfrm>
            <a:off x="1835696" y="2305676"/>
            <a:ext cx="5638800" cy="37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產品結構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400"/>
              <a:t>銀漿的單位重量的售價為鋁漿的</a:t>
            </a:r>
            <a:r>
              <a:rPr altLang="zh-TW" dirty="0" lang="en-US" smtClean="0" sz="2400"/>
              <a:t>30</a:t>
            </a:r>
            <a:r>
              <a:rPr altLang="zh-TW" dirty="0" lang="zh-TW" smtClean="0" sz="2400"/>
              <a:t>倍</a:t>
            </a:r>
            <a:r>
              <a:rPr altLang="zh-TW" dirty="0" lang="en-US" smtClean="0" sz="2400"/>
              <a:t>,</a:t>
            </a:r>
            <a:r>
              <a:rPr altLang="zh-TW" dirty="0" lang="zh-TW" smtClean="0" sz="2400"/>
              <a:t>且技術難度較高</a:t>
            </a:r>
            <a:r>
              <a:rPr altLang="zh-TW" dirty="0" lang="en-US" smtClean="0" sz="2400"/>
              <a:t>,</a:t>
            </a:r>
            <a:r>
              <a:rPr altLang="zh-TW" dirty="0" lang="zh-TW" smtClean="0" sz="2400"/>
              <a:t>為碩禾重點發展產品</a:t>
            </a:r>
            <a:endParaRPr altLang="zh-TW" dirty="0" lang="zh-TW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18</a:t>
            </a:fld>
            <a:endParaRPr altLang="zh-TW" lang="zh-TW"/>
          </a:p>
        </p:txBody>
      </p:sp>
      <p:pic>
        <p:nvPicPr>
          <p:cNvPr id="5" name="Picture 3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251520" y="2737723"/>
            <a:ext cx="4258072" cy="32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rrowheads="1"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>
          <a:xfrm>
            <a:off x="4644008" y="2737723"/>
            <a:ext cx="4104456" cy="33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銀價</a:t>
            </a:r>
            <a:r>
              <a:rPr altLang="zh-TW" dirty="0" lang="en-US" smtClean="0">
                <a:latin charset="-120" pitchFamily="65" typeface="標楷體"/>
                <a:ea charset="-120" pitchFamily="65" typeface="標楷體"/>
              </a:rPr>
              <a:t>,</a:t>
            </a:r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毛利疊圖</a:t>
            </a:r>
            <a:endParaRPr altLang="zh-TW"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銀漿的成本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95%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來自銀</a:t>
            </a:r>
          </a:p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19</a:t>
            </a:fld>
            <a:endParaRPr altLang="zh-TW" lang="zh-TW"/>
          </a:p>
        </p:txBody>
      </p:sp>
      <p:pic>
        <p:nvPicPr>
          <p:cNvPr id="5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1331640" y="2132856"/>
            <a:ext cx="6552728" cy="409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4277315063"/>
              </p:ext>
            </p:extLst>
          </p:nvPr>
        </p:nvGraphicFramePr>
        <p:xfrm>
          <a:off x="905258" y="621396"/>
          <a:ext cx="5256447" cy="502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3" r:dm="rId4" r:lo="rId5" r:qs="rId6"/>
          </a:graphicData>
        </a:graphic>
      </p:graphicFrame>
      <p:sp>
        <p:nvSpPr>
          <p:cNvPr id="7" name="標題 1"/>
          <p:cNvSpPr>
            <a:spLocks/>
          </p:cNvSpPr>
          <p:nvPr/>
        </p:nvSpPr>
        <p:spPr>
          <a:xfrm>
            <a:off x="166484" y="32304"/>
            <a:ext cx="6068882" cy="73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algn="ctr" dir="2700000" dist="35921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numCol="1"/>
          <a:lstStyle>
            <a:lvl1pPr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1pPr>
            <a:lvl2pPr indent="-285750" marL="74295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2pPr>
            <a:lvl3pPr indent="-228600" marL="11430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3pPr>
            <a:lvl4pPr indent="-228600" marL="16002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4pPr>
            <a:lvl5pPr indent="-228600" marL="20574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9pPr>
          </a:lstStyle>
          <a:p>
            <a:r>
              <a:rPr altLang="zh-TW" dirty="0" lang="zh-TW" sz="3600">
                <a:latin charset="-120" pitchFamily="34" typeface="微軟正黑體"/>
                <a:ea charset="-120" pitchFamily="34" typeface="微軟正黑體"/>
              </a:rPr>
              <a:t>報告大綱</a:t>
            </a:r>
            <a:endParaRPr altLang="zh-TW" dirty="0" lang="en-US" sz="36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2</a:t>
            </a:fld>
            <a:endParaRPr altLang="zh-TW" lang="zh-TW"/>
          </a:p>
        </p:txBody>
      </p:sp>
      <p:sp>
        <p:nvSpPr>
          <p:cNvPr id="6" name="rect5"/>
          <p:cNvSpPr txBox="1"/>
          <p:nvPr/>
        </p:nvSpPr>
        <p:spPr>
          <a:xfrm>
            <a:off x="3504563" y="1863021"/>
            <a:ext cx="1250699" cy="1250699"/>
          </a:xfrm>
          <a:prstGeom prst="rect">
            <a:avLst/>
          </a:prstGeom>
          <a:noFill/>
        </p:spPr>
        <p:txBody>
          <a:bodyPr wrap="square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7172747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報價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太陽能電池報價已經低於台灣廠商平均製造成本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許多台廠商面臨嚴重的虧損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20</a:t>
            </a:fld>
            <a:endParaRPr altLang="zh-TW" lang="zh-TW"/>
          </a:p>
        </p:txBody>
      </p:sp>
      <p:pic>
        <p:nvPicPr>
          <p:cNvPr id="5" name="Picture 3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>
          <a:xfrm>
            <a:off x="1979712" y="2046447"/>
            <a:ext cx="5268068" cy="412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橢圓 5"/>
          <p:cNvSpPr/>
          <p:nvPr/>
        </p:nvSpPr>
        <p:spPr>
          <a:xfrm>
            <a:off x="5508104" y="2824133"/>
            <a:ext cx="1944216" cy="1036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7" name="文字方塊 6"/>
          <p:cNvSpPr txBox="1"/>
          <p:nvPr/>
        </p:nvSpPr>
        <p:spPr>
          <a:xfrm>
            <a:off x="3995936" y="6366927"/>
            <a:ext cx="331236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/>
              <a:t>資料來源</a:t>
            </a:r>
            <a:r>
              <a:rPr altLang="zh-TW" dirty="0" lang="en-US" smtClean="0"/>
              <a:t>:</a:t>
            </a:r>
            <a:r>
              <a:rPr altLang="zh-TW" dirty="0" lang="zh-TW" smtClean="0"/>
              <a:t>元大</a:t>
            </a:r>
            <a:endParaRPr altLang="zh-TW" dirty="0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雙反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 numCol="1">
            <a:normAutofit/>
          </a:bodyPr>
          <a:lstStyle/>
          <a:p>
            <a:r>
              <a:rPr altLang="zh-TW" b="1" dirty="0" lang="zh-TW" smtClean="0" sz="2000">
                <a:latin charset="-120" pitchFamily="34" typeface="微軟正黑體"/>
                <a:ea charset="-120" pitchFamily="34" typeface="微軟正黑體"/>
              </a:rPr>
              <a:t>負面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-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在太陽能電池毛利已經很低的情況下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美國調高關稅是對外銷美國的一個重創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會連帶影響上游碩禾鋁漿的出貨量</a:t>
            </a:r>
            <a:endParaRPr altLang="zh-TW" dirty="0" lang="en-US" smtClean="0" sz="2000">
              <a:latin charset="-120" pitchFamily="34" typeface="微軟正黑體"/>
              <a:ea charset="-120" pitchFamily="34" typeface="微軟正黑體"/>
            </a:endParaRPr>
          </a:p>
          <a:p>
            <a:r>
              <a:rPr altLang="zh-TW" b="1" dirty="0" lang="zh-TW" smtClean="0" sz="2000">
                <a:latin charset="-120" pitchFamily="34" typeface="微軟正黑體"/>
                <a:ea charset="-120" pitchFamily="34" typeface="微軟正黑體"/>
              </a:rPr>
              <a:t>正面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-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廠商放棄低毛利的產品而轉向高階的銀漿市場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有利於碩禾銀漿出貨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21</a:t>
            </a:fld>
            <a:endParaRPr altLang="zh-TW" lang="zh-TW"/>
          </a:p>
        </p:txBody>
      </p:sp>
      <p:pic>
        <p:nvPicPr>
          <p:cNvPr id="16388" name="Picture 4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>
          <a:xfrm>
            <a:off x="2195736" y="2478494"/>
            <a:ext cx="5904656" cy="374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5364088" y="3169771"/>
            <a:ext cx="201622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>
                <a:solidFill>
                  <a:srgbClr val="FF0000"/>
                </a:solidFill>
              </a:rPr>
              <a:t>台廠平均稅率</a:t>
            </a:r>
            <a:r>
              <a:rPr altLang="zh-TW" dirty="0" lang="en-US" smtClean="0">
                <a:solidFill>
                  <a:srgbClr val="FF0000"/>
                </a:solidFill>
              </a:rPr>
              <a:t>19%</a:t>
            </a:r>
            <a:endParaRPr altLang="zh-TW" dirty="0" lang="zh-TW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64088" y="5330011"/>
            <a:ext cx="216024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>
                <a:solidFill>
                  <a:srgbClr val="FF0000"/>
                </a:solidFill>
              </a:rPr>
              <a:t>陸廠平均稅率</a:t>
            </a:r>
            <a:r>
              <a:rPr altLang="zh-TW" dirty="0" lang="en-US" smtClean="0">
                <a:solidFill>
                  <a:srgbClr val="FF0000"/>
                </a:solidFill>
              </a:rPr>
              <a:t>31%</a:t>
            </a:r>
            <a:endParaRPr altLang="zh-TW" dirty="0" lang="zh-TW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32040" y="3083362"/>
            <a:ext cx="504056" cy="6048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15" name="圓角矩形 14"/>
          <p:cNvSpPr/>
          <p:nvPr/>
        </p:nvSpPr>
        <p:spPr>
          <a:xfrm>
            <a:off x="4932040" y="5070782"/>
            <a:ext cx="50405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3995936" y="6366927"/>
            <a:ext cx="331236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/>
              <a:t>資料來源</a:t>
            </a:r>
            <a:r>
              <a:rPr altLang="zh-TW" dirty="0" lang="en-US" smtClean="0"/>
              <a:t>:</a:t>
            </a:r>
            <a:r>
              <a:rPr altLang="zh-TW" dirty="0" lang="zh-TW" smtClean="0"/>
              <a:t>元大</a:t>
            </a:r>
            <a:endParaRPr altLang="zh-TW" dirty="0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營收比重及市佔率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鋁漿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背銀漿市佔持平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正銀漿市佔率大幅提升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預計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2015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年正銀漿全球市佔率達到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21%,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佔整體營收達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73%</a:t>
            </a:r>
            <a:endParaRPr altLang="zh-TW" dirty="0" lang="zh-TW" smtClean="0" sz="2000">
              <a:latin charset="-120" pitchFamily="34" typeface="微軟正黑體"/>
              <a:ea charset="-120" pitchFamily="34" typeface="微軟正黑體"/>
            </a:endParaRPr>
          </a:p>
          <a:p>
            <a:endParaRPr altLang="zh-TW" dirty="0"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22</a:t>
            </a:fld>
            <a:endParaRPr altLang="zh-TW" lang="zh-TW"/>
          </a:p>
        </p:txBody>
      </p:sp>
      <p:pic>
        <p:nvPicPr>
          <p:cNvPr id="17410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0" y="2651314"/>
            <a:ext cx="4499992" cy="28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rrowheads="1"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>
          <a:xfrm>
            <a:off x="4427984" y="2564904"/>
            <a:ext cx="4572000" cy="311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3347864" y="3169771"/>
            <a:ext cx="864096" cy="1382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8" name="橢圓 7"/>
          <p:cNvSpPr/>
          <p:nvPr/>
        </p:nvSpPr>
        <p:spPr>
          <a:xfrm>
            <a:off x="7956376" y="4984373"/>
            <a:ext cx="864096" cy="604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zh-TW" smtClean="0">
                <a:latin charset="-120" pitchFamily="65" typeface="標楷體"/>
                <a:ea charset="-120" pitchFamily="65" typeface="標楷體"/>
              </a:rPr>
              <a:t>營收比重補充</a:t>
            </a:r>
            <a:endParaRPr altLang="zh-TW" dirty="0"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產品結構的改變以及銀價的下跌是導致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2013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到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2015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毛利下降的主要原因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 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正銀漿雖然單價高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但是毛利略低於鋁漿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23</a:t>
            </a:fld>
            <a:endParaRPr altLang="zh-TW" lang="zh-TW"/>
          </a:p>
        </p:txBody>
      </p:sp>
      <p:pic>
        <p:nvPicPr>
          <p:cNvPr id="18434" name="Picture 2"/>
          <p:cNvPicPr>
            <a:picLocks noChangeArrowheads="1" noChangeAspect="1"/>
          </p:cNvPicPr>
          <p:nvPr/>
        </p:nvPicPr>
        <p:blipFill>
          <a:blip cstate="print" r:embed="rId2"/>
          <a:srcRect/>
          <a:stretch>
            <a:fillRect/>
          </a:stretch>
        </p:blipFill>
        <p:spPr>
          <a:xfrm>
            <a:off x="1331640" y="2392085"/>
            <a:ext cx="6448425" cy="370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競爭者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在鋁漿部份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中國最大廠商儒興擁有全世界最高的市佔率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30~40%,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而碩禾以</a:t>
            </a:r>
            <a:r>
              <a:rPr altLang="zh-TW" dirty="0" lang="en-US" smtClean="0" sz="2000">
                <a:latin charset="-120" pitchFamily="34" typeface="微軟正黑體"/>
                <a:ea charset="-120" pitchFamily="34" typeface="微軟正黑體"/>
              </a:rPr>
              <a:t>20~30%</a:t>
            </a:r>
            <a:r>
              <a:rPr altLang="zh-TW" dirty="0" lang="zh-TW" smtClean="0" sz="2000">
                <a:latin charset="-120" pitchFamily="34" typeface="微軟正黑體"/>
                <a:ea charset="-120" pitchFamily="34" typeface="微軟正黑體"/>
              </a:rPr>
              <a:t>位居第二</a:t>
            </a:r>
            <a:endParaRPr altLang="zh-TW" dirty="0" lang="en-US" smtClean="0" sz="2000">
              <a:latin charset="-120" pitchFamily="34" typeface="微軟正黑體"/>
              <a:ea charset="-120" pitchFamily="34" typeface="微軟正黑體"/>
            </a:endParaRPr>
          </a:p>
          <a:p>
            <a:r>
              <a:rPr altLang="zh-TW" dirty="0" lang="zh-TW" smtClean="0" sz="2000"/>
              <a:t>威脅</a:t>
            </a:r>
            <a:r>
              <a:rPr altLang="zh-TW" dirty="0" lang="en-US" smtClean="0" sz="2000"/>
              <a:t>--</a:t>
            </a:r>
            <a:r>
              <a:rPr altLang="zh-TW" dirty="0" lang="zh-TW" smtClean="0" sz="2000"/>
              <a:t>儒興未來將跨足銀漿生產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但因技術門檻高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認證期半年以上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儒興的銀漿轉換效率不足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歐美國家接受度不高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因此兩年內應還不構成威脅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 長時間仍要觀察</a:t>
            </a:r>
            <a:endParaRPr altLang="zh-TW" dirty="0" lang="zh-TW" sz="20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24</a:t>
            </a:fld>
            <a:endParaRPr altLang="zh-TW" lang="zh-TW"/>
          </a:p>
        </p:txBody>
      </p:sp>
      <p:pic>
        <p:nvPicPr>
          <p:cNvPr descr="C:\Users\李泓慶\Desktop\picc_2.jpg" id="5122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2195736" y="3601819"/>
            <a:ext cx="4825398" cy="2505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市場分析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競爭者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2000"/>
              <a:t>銀漿部分的競爭者則是跟</a:t>
            </a:r>
            <a:r>
              <a:rPr altLang="zh-TW" dirty="0" err="1" lang="en-US" smtClean="0" sz="2000"/>
              <a:t>Dupont,Ferro,Heraeus</a:t>
            </a:r>
            <a:r>
              <a:rPr altLang="zh-TW" dirty="0" lang="zh-TW" smtClean="0" sz="2000"/>
              <a:t>為少數寡佔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預估能有</a:t>
            </a:r>
            <a:r>
              <a:rPr altLang="zh-TW" dirty="0" lang="en-US" smtClean="0" sz="2000"/>
              <a:t>20%</a:t>
            </a:r>
            <a:r>
              <a:rPr altLang="zh-TW" dirty="0" lang="zh-TW" smtClean="0" sz="2000"/>
              <a:t>年長率</a:t>
            </a:r>
            <a:endParaRPr altLang="zh-TW" dirty="0" lang="zh-TW" sz="20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25</a:t>
            </a:fld>
            <a:endParaRPr altLang="zh-TW" lang="zh-TW"/>
          </a:p>
        </p:txBody>
      </p:sp>
      <p:pic>
        <p:nvPicPr>
          <p:cNvPr descr="C:\Users\李泓慶\Desktop\杜邦.jpeg" id="6146" name="Picture 2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179512" y="2996952"/>
            <a:ext cx="2901702" cy="2308097"/>
          </a:xfrm>
          <a:prstGeom prst="rect">
            <a:avLst/>
          </a:prstGeom>
          <a:noFill/>
        </p:spPr>
      </p:pic>
      <p:pic>
        <p:nvPicPr>
          <p:cNvPr descr="C:\Users\李泓慶\Desktop\服陸.jpg" id="6147" name="Picture 3"/>
          <p:cNvPicPr>
            <a:picLocks noChangeArrowheads="1"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>
          <a:xfrm>
            <a:off x="3059832" y="2996952"/>
            <a:ext cx="2880320" cy="2299694"/>
          </a:xfrm>
          <a:prstGeom prst="rect">
            <a:avLst/>
          </a:prstGeom>
          <a:noFill/>
        </p:spPr>
      </p:pic>
      <p:pic>
        <p:nvPicPr>
          <p:cNvPr descr="C:\Users\李泓慶\Desktop\賀利是.jpg" id="6148" name="Picture 4"/>
          <p:cNvPicPr>
            <a:picLocks noChangeArrowheads="1" noChangeAspect="1"/>
          </p:cNvPicPr>
          <p:nvPr/>
        </p:nvPicPr>
        <p:blipFill>
          <a:blip cstate="print" r:embed="rId5"/>
          <a:srcRect/>
          <a:stretch>
            <a:fillRect/>
          </a:stretch>
        </p:blipFill>
        <p:spPr>
          <a:xfrm>
            <a:off x="5940152" y="2996952"/>
            <a:ext cx="3030598" cy="2333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轉投資補充</a:t>
            </a:r>
            <a:r>
              <a:rPr altLang="zh-TW" dirty="0" lang="en-US" smtClean="0" sz="3600">
                <a:latin charset="-120" pitchFamily="65" typeface="標楷體"/>
                <a:ea charset="-120" pitchFamily="65" typeface="標楷體"/>
              </a:rPr>
              <a:t>-</a:t>
            </a:r>
            <a:r>
              <a:rPr altLang="zh-TW" dirty="0" lang="zh-TW" smtClean="0" sz="3600">
                <a:latin charset="-120" pitchFamily="65" typeface="標楷體"/>
                <a:ea charset="-120" pitchFamily="65" typeface="標楷體"/>
              </a:rPr>
              <a:t>禾迅</a:t>
            </a:r>
            <a:endParaRPr altLang="zh-TW" dirty="0" lang="zh-TW" sz="3600">
              <a:latin charset="-120" pitchFamily="65" typeface="標楷體"/>
              <a:ea charset="-120" pitchFamily="65"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zh-TW" dirty="0" lang="en-US" smtClean="0" sz="2000"/>
              <a:t>2013</a:t>
            </a:r>
            <a:r>
              <a:rPr altLang="zh-TW" dirty="0" lang="zh-TW" smtClean="0" sz="2000"/>
              <a:t>年</a:t>
            </a:r>
            <a:r>
              <a:rPr altLang="zh-TW" dirty="0" lang="en-US" smtClean="0" sz="2000"/>
              <a:t>8</a:t>
            </a:r>
            <a:r>
              <a:rPr altLang="zh-TW" dirty="0" lang="zh-TW" smtClean="0" sz="2000"/>
              <a:t>月底，公司透過其</a:t>
            </a:r>
            <a:r>
              <a:rPr altLang="zh-TW" dirty="0" lang="en-US" smtClean="0" sz="2000"/>
              <a:t>100%</a:t>
            </a:r>
            <a:r>
              <a:rPr altLang="zh-TW" dirty="0" lang="zh-TW" smtClean="0" sz="2000"/>
              <a:t>持有的子公司「禾迅投資」，轉投資「日本永和電力株式會社」</a:t>
            </a:r>
            <a:r>
              <a:rPr altLang="zh-TW" dirty="0" lang="en-US" smtClean="0" sz="2000"/>
              <a:t>2015</a:t>
            </a:r>
            <a:r>
              <a:rPr altLang="zh-TW" dirty="0" lang="zh-TW" smtClean="0" sz="2000"/>
              <a:t>年開始可挹注每年達</a:t>
            </a:r>
            <a:r>
              <a:rPr altLang="zh-TW" dirty="0" lang="en-US" smtClean="0" sz="2000"/>
              <a:t>8</a:t>
            </a:r>
            <a:r>
              <a:rPr altLang="zh-TW" dirty="0" lang="zh-TW" smtClean="0" sz="2000"/>
              <a:t>億日圓（約新台幣</a:t>
            </a:r>
            <a:r>
              <a:rPr altLang="zh-TW" dirty="0" lang="en-US" smtClean="0" sz="2000"/>
              <a:t>2.65</a:t>
            </a:r>
            <a:r>
              <a:rPr altLang="zh-TW" dirty="0" lang="zh-TW" smtClean="0" sz="2000"/>
              <a:t>億元）的電費收入。</a:t>
            </a:r>
            <a:endParaRPr altLang="zh-TW" dirty="0" lang="en-US" smtClean="0" sz="2000"/>
          </a:p>
          <a:p>
            <a:r>
              <a:rPr altLang="zh-TW" dirty="0" lang="zh-TW" smtClean="0" sz="2000"/>
              <a:t>可貢獻淨利</a:t>
            </a:r>
            <a:r>
              <a:rPr altLang="zh-TW" dirty="0" lang="en-US" smtClean="0" sz="2000"/>
              <a:t>2650</a:t>
            </a:r>
            <a:r>
              <a:rPr altLang="zh-TW" dirty="0" lang="zh-TW" smtClean="0" sz="2000"/>
              <a:t>千萬</a:t>
            </a:r>
            <a:r>
              <a:rPr altLang="zh-TW" dirty="0" lang="en-US" smtClean="0" sz="2000"/>
              <a:t>/</a:t>
            </a:r>
            <a:r>
              <a:rPr altLang="zh-TW" dirty="0" lang="zh-TW" smtClean="0" sz="2000"/>
              <a:t>年</a:t>
            </a:r>
            <a:r>
              <a:rPr altLang="zh-TW" dirty="0" lang="en-US" smtClean="0" sz="2000"/>
              <a:t>,</a:t>
            </a:r>
            <a:r>
              <a:rPr altLang="zh-TW" dirty="0" lang="zh-TW" smtClean="0" sz="2000"/>
              <a:t>至多貢獻</a:t>
            </a:r>
            <a:r>
              <a:rPr altLang="zh-TW" dirty="0" lang="en-US" smtClean="0" sz="2000"/>
              <a:t>EPS</a:t>
            </a:r>
            <a:r>
              <a:rPr altLang="zh-TW" dirty="0" lang="zh-TW" smtClean="0" sz="2000"/>
              <a:t>  </a:t>
            </a:r>
            <a:r>
              <a:rPr altLang="zh-TW" dirty="0" lang="en-US" smtClean="0" sz="2000"/>
              <a:t>0.04</a:t>
            </a:r>
            <a:r>
              <a:rPr altLang="zh-TW" dirty="0" lang="zh-TW" smtClean="0" sz="2000"/>
              <a:t>元</a:t>
            </a:r>
            <a:endParaRPr altLang="zh-TW" dirty="0" lang="zh-TW" sz="20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26</a:t>
            </a:fld>
            <a:endParaRPr altLang="zh-TW" lang="zh-TW"/>
          </a:p>
        </p:txBody>
      </p:sp>
      <p:pic>
        <p:nvPicPr>
          <p:cNvPr id="14339" name="Picture 3"/>
          <p:cNvPicPr>
            <a:picLocks noChangeArrowheads="1"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>
          <a:xfrm>
            <a:off x="2627784" y="3169771"/>
            <a:ext cx="4187602" cy="29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27</a:t>
            </a:fld>
            <a:endParaRPr altLang="zh-TW" lang="zh-TW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5536" y="1227943"/>
            <a:ext cx="4801736" cy="80101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zh-TW" b="1" dirty="0" lang="zh-TW" smtClean="0" sz="4000">
                <a:latin charset="-120" pitchFamily="34" typeface="微軟正黑體"/>
                <a:ea charset="-120" pitchFamily="34" typeface="微軟正黑體"/>
              </a:rPr>
              <a:t>財務預測</a:t>
            </a:r>
          </a:p>
        </p:txBody>
      </p:sp>
      <p:pic>
        <p:nvPicPr>
          <p:cNvPr descr="9ac7df51.jpg (400×400)" id="1026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42242" y="177281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446614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mtClean="0" sz="2000">
                <a:latin typeface="+mj-lt"/>
                <a:ea charset="-120" panose="03000509000000000000" pitchFamily="65" typeface="標楷體"/>
              </a:rPr>
              <a:t>正</a:t>
            </a: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銀漿的全球市占率如預期來到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21%,2015</a:t>
            </a: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年出貨量能成長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40%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全球太陽能年成長率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20%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2015</a:t>
            </a: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中國太陽能需求如預期達到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17.8</a:t>
            </a: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瓦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,</a:t>
            </a: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需求年成長率</a:t>
            </a:r>
            <a:r>
              <a:rPr altLang="zh-TW" dirty="0" lang="en-US" sz="2000">
                <a:latin typeface="+mj-lt"/>
                <a:ea charset="-120" panose="03000509000000000000" pitchFamily="65" typeface="標楷體"/>
              </a:rPr>
              <a:t>68%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銀價鋁價無太大波動</a:t>
            </a:r>
            <a:endParaRPr altLang="zh-TW" dirty="0" lang="en-US" sz="2000">
              <a:latin typeface="+mj-lt"/>
              <a:ea charset="-120" panose="03000509000000000000" pitchFamily="65" typeface="標楷體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z="2000">
                <a:latin typeface="+mj-lt"/>
                <a:ea charset="-120" panose="03000509000000000000" pitchFamily="65" typeface="標楷體"/>
              </a:rPr>
              <a:t>導電漿報價不變</a:t>
            </a:r>
            <a:endParaRPr altLang="zh-TW" dirty="0" lang="en-US" sz="2000">
              <a:latin typeface="+mj-lt"/>
              <a:ea charset="-120" panose="03000509000000000000" pitchFamily="65" typeface="標楷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28</a:t>
            </a:fld>
            <a:endParaRPr altLang="zh-TW" lang="zh-TW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79512" y="116632"/>
            <a:ext cx="7916936" cy="9525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假</a:t>
            </a:r>
            <a:r>
              <a:rPr altLang="zh-TW" dirty="0" lang="zh-TW" sz="3600">
                <a:latin charset="-120" panose="03000509000000000000" pitchFamily="65" typeface="標楷體"/>
                <a:ea charset="-120" panose="03000509000000000000" pitchFamily="65" typeface="標楷體"/>
              </a:rPr>
              <a:t>設</a:t>
            </a:r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條件</a:t>
            </a:r>
            <a:endParaRPr altLang="zh-TW" dirty="0" lang="zh-TW" sz="360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元大投顧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13497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z="2400"/>
              <a:t>以</a:t>
            </a:r>
            <a:r>
              <a:rPr altLang="zh-TW" dirty="0" lang="zh-TW" sz="2400">
                <a:latin typeface="+mj-lt"/>
              </a:rPr>
              <a:t>碩禾</a:t>
            </a:r>
            <a:r>
              <a:rPr altLang="zh-TW" dirty="0" lang="en-US" sz="2400">
                <a:latin typeface="+mj-lt"/>
              </a:rPr>
              <a:t>2014</a:t>
            </a:r>
            <a:r>
              <a:rPr altLang="zh-TW" dirty="0" lang="zh-TW" sz="2400">
                <a:latin typeface="+mj-lt"/>
              </a:rPr>
              <a:t>年全年</a:t>
            </a:r>
            <a:r>
              <a:rPr altLang="zh-TW" dirty="0" lang="en-US" sz="2400">
                <a:latin typeface="+mj-lt"/>
              </a:rPr>
              <a:t>EPS</a:t>
            </a:r>
            <a:r>
              <a:rPr altLang="zh-TW" dirty="0" lang="zh-TW" sz="2400">
                <a:latin typeface="+mj-lt"/>
              </a:rPr>
              <a:t> </a:t>
            </a:r>
            <a:r>
              <a:rPr altLang="zh-TW" dirty="0" lang="en-US" sz="2400">
                <a:latin typeface="+mj-lt"/>
              </a:rPr>
              <a:t>24.54</a:t>
            </a:r>
            <a:r>
              <a:rPr altLang="zh-TW" dirty="0" lang="zh-TW" sz="2400">
                <a:latin typeface="+mj-lt"/>
              </a:rPr>
              <a:t>元。依照營收比重拆解成正銀漿貢獻</a:t>
            </a:r>
            <a:r>
              <a:rPr altLang="zh-TW" dirty="0" lang="en-US" sz="2400">
                <a:latin typeface="+mj-lt"/>
              </a:rPr>
              <a:t>14.72</a:t>
            </a:r>
            <a:r>
              <a:rPr altLang="zh-TW" dirty="0" lang="zh-TW" sz="2400">
                <a:latin typeface="+mj-lt"/>
              </a:rPr>
              <a:t>元</a:t>
            </a:r>
            <a:r>
              <a:rPr altLang="zh-TW" dirty="0" lang="en-US" sz="2400">
                <a:latin typeface="+mj-lt"/>
              </a:rPr>
              <a:t>,</a:t>
            </a:r>
            <a:r>
              <a:rPr altLang="zh-TW" dirty="0" lang="zh-TW" sz="2400">
                <a:latin typeface="+mj-lt"/>
              </a:rPr>
              <a:t>背銀漿貢獻</a:t>
            </a:r>
            <a:r>
              <a:rPr altLang="zh-TW" dirty="0" lang="en-US" sz="2400">
                <a:latin typeface="+mj-lt"/>
              </a:rPr>
              <a:t>4.66</a:t>
            </a:r>
            <a:r>
              <a:rPr altLang="zh-TW" dirty="0" lang="zh-TW" sz="2400">
                <a:latin typeface="+mj-lt"/>
              </a:rPr>
              <a:t>元</a:t>
            </a:r>
            <a:r>
              <a:rPr altLang="zh-TW" dirty="0" lang="en-US" sz="2400">
                <a:latin typeface="+mj-lt"/>
              </a:rPr>
              <a:t>,</a:t>
            </a:r>
            <a:r>
              <a:rPr altLang="zh-TW" dirty="0" lang="zh-TW" sz="2400">
                <a:latin typeface="+mj-lt"/>
              </a:rPr>
              <a:t>鋁漿貢獻</a:t>
            </a:r>
            <a:r>
              <a:rPr altLang="zh-TW" dirty="0" lang="en-US" sz="2400">
                <a:latin typeface="+mj-lt"/>
              </a:rPr>
              <a:t>5.13</a:t>
            </a:r>
            <a:r>
              <a:rPr altLang="zh-TW" dirty="0" lang="zh-TW" sz="2400">
                <a:latin typeface="+mj-lt"/>
              </a:rPr>
              <a:t>元</a:t>
            </a:r>
            <a:r>
              <a:rPr altLang="zh-TW" dirty="0" lang="en-US" sz="2400">
                <a:latin typeface="+mj-lt"/>
              </a:rPr>
              <a:t>, 2015</a:t>
            </a:r>
            <a:r>
              <a:rPr altLang="zh-TW" dirty="0" lang="zh-TW" sz="2400">
                <a:latin typeface="+mj-lt"/>
              </a:rPr>
              <a:t>年正銀漿出貨量能成長</a:t>
            </a:r>
            <a:r>
              <a:rPr altLang="zh-TW" dirty="0" lang="en-US" sz="2400">
                <a:latin typeface="+mj-lt"/>
              </a:rPr>
              <a:t>60%,</a:t>
            </a:r>
            <a:r>
              <a:rPr altLang="zh-TW" dirty="0" lang="zh-TW" sz="2400">
                <a:latin typeface="+mj-lt"/>
              </a:rPr>
              <a:t>貢獻</a:t>
            </a:r>
            <a:r>
              <a:rPr altLang="zh-TW" dirty="0" lang="en-US" sz="2400">
                <a:latin typeface="+mj-lt"/>
              </a:rPr>
              <a:t>23.55</a:t>
            </a:r>
            <a:r>
              <a:rPr altLang="zh-TW" dirty="0" lang="zh-TW" sz="2400">
                <a:latin typeface="+mj-lt"/>
              </a:rPr>
              <a:t>元</a:t>
            </a:r>
            <a:r>
              <a:rPr altLang="zh-TW" dirty="0" lang="en-US" sz="2400">
                <a:latin typeface="+mj-lt"/>
              </a:rPr>
              <a:t>,</a:t>
            </a:r>
            <a:r>
              <a:rPr altLang="zh-TW" dirty="0" lang="zh-TW" sz="2400">
                <a:latin typeface="+mj-lt"/>
              </a:rPr>
              <a:t>一共</a:t>
            </a:r>
            <a:r>
              <a:rPr altLang="zh-TW" dirty="0" lang="en-US" sz="2400">
                <a:latin typeface="+mj-lt"/>
              </a:rPr>
              <a:t>33.34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zh-TW" dirty="0" lang="zh-TW" sz="2400">
                <a:latin typeface="+mj-lt"/>
              </a:rPr>
              <a:t>碩禾</a:t>
            </a:r>
            <a:r>
              <a:rPr altLang="zh-TW" dirty="0" lang="en-US" sz="2400">
                <a:latin typeface="+mj-lt"/>
              </a:rPr>
              <a:t>50%</a:t>
            </a:r>
            <a:r>
              <a:rPr altLang="zh-TW" dirty="0" lang="zh-TW" sz="2400">
                <a:latin typeface="+mj-lt"/>
              </a:rPr>
              <a:t>外銷中國</a:t>
            </a:r>
            <a:r>
              <a:rPr altLang="zh-TW" dirty="0" lang="en-US" sz="2400">
                <a:latin typeface="+mj-lt"/>
              </a:rPr>
              <a:t>,</a:t>
            </a:r>
            <a:r>
              <a:rPr altLang="zh-TW" dirty="0" lang="zh-TW" sz="2400">
                <a:latin typeface="+mj-lt"/>
              </a:rPr>
              <a:t>中國若能有</a:t>
            </a:r>
            <a:r>
              <a:rPr altLang="zh-TW" dirty="0" lang="en-US" sz="2400">
                <a:latin typeface="+mj-lt"/>
              </a:rPr>
              <a:t>68%</a:t>
            </a:r>
            <a:r>
              <a:rPr altLang="zh-TW" dirty="0" lang="zh-TW" sz="2400">
                <a:latin typeface="+mj-lt"/>
              </a:rPr>
              <a:t>成長率</a:t>
            </a:r>
            <a:r>
              <a:rPr altLang="zh-TW" dirty="0" lang="en-US" sz="2400">
                <a:latin typeface="+mj-lt"/>
              </a:rPr>
              <a:t>33.34*50%*168%+33.34*50%=28.05+16.67=44.72</a:t>
            </a:r>
          </a:p>
          <a:p>
            <a:endParaRPr altLang="zh-TW" dirty="0" lang="en-US" sz="2400"/>
          </a:p>
          <a:p>
            <a:endParaRPr altLang="zh-TW" dirty="0" lang="zh-TW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29</a:t>
            </a:fld>
            <a:endParaRPr altLang="zh-TW" lang="zh-TW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79512" y="116632"/>
            <a:ext cx="7916936" cy="9525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TW" dirty="0" lang="en-US" smtClean="0" sz="3600">
                <a:latin typeface="+mn-lt"/>
                <a:ea charset="-120" panose="03000509000000000000" pitchFamily="65" typeface="標楷體"/>
              </a:rPr>
              <a:t>EPS</a:t>
            </a:r>
            <a:r>
              <a:rPr altLang="zh-TW" dirty="0" lang="zh-TW" smtClean="0" sz="3600">
                <a:latin typeface="+mn-lt"/>
                <a:ea charset="-120" panose="03000509000000000000" pitchFamily="65" typeface="標楷體"/>
              </a:rPr>
              <a:t>預測</a:t>
            </a:r>
            <a:endParaRPr altLang="zh-TW" dirty="0" lang="zh-TW" sz="3600">
              <a:latin typeface="+mn-lt"/>
              <a:ea charset="-120" panose="03000509000000000000" pitchFamily="65" typeface="標楷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元大投顧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78382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3</a:t>
            </a:fld>
            <a:endParaRPr altLang="zh-TW" 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99939" y="1340768"/>
            <a:ext cx="8424936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預估碩禾</a:t>
            </a:r>
            <a:r>
              <a:rPr altLang="zh-TW" b="1" dirty="0" lang="en-US" smtClean="0">
                <a:latin charset="-120" pitchFamily="34" typeface="微軟正黑體"/>
                <a:ea charset="-120" pitchFamily="34" typeface="微軟正黑體"/>
              </a:rPr>
              <a:t>2015</a:t>
            </a:r>
            <a:r>
              <a:rPr altLang="zh-TW" b="1" dirty="0" lang="zh-TW">
                <a:latin charset="-120" pitchFamily="34" typeface="微軟正黑體"/>
                <a:ea charset="-120" pitchFamily="34" typeface="微軟正黑體"/>
              </a:rPr>
              <a:t>年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獲利與</a:t>
            </a:r>
            <a:r>
              <a:rPr altLang="zh-TW" b="1" dirty="0" lang="en-US" smtClean="0">
                <a:latin charset="-120" pitchFamily="34" typeface="微軟正黑體"/>
                <a:ea charset="-120" pitchFamily="34" typeface="微軟正黑體"/>
              </a:rPr>
              <a:t>EPS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將創新高，目標價</a:t>
            </a:r>
            <a:r>
              <a:rPr altLang="zh-TW" b="1" dirty="0" lang="en-US" smtClean="0">
                <a:latin charset="-120" pitchFamily="34" typeface="微軟正黑體"/>
                <a:ea charset="-120" pitchFamily="34" typeface="微軟正黑體"/>
              </a:rPr>
              <a:t>620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元，昨日</a:t>
            </a:r>
            <a:r>
              <a:rPr altLang="zh-TW" b="1" dirty="0" lang="zh-TW">
                <a:latin charset="-120" pitchFamily="34" typeface="微軟正黑體"/>
                <a:ea charset="-120" pitchFamily="34" typeface="微軟正黑體"/>
              </a:rPr>
              <a:t>收盤價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為</a:t>
            </a:r>
            <a:r>
              <a:rPr altLang="zh-TW" b="1" dirty="0" lang="en-US" smtClean="0">
                <a:latin charset="-120" pitchFamily="34" typeface="微軟正黑體"/>
                <a:ea charset="-120" pitchFamily="34" typeface="微軟正黑體"/>
              </a:rPr>
              <a:t>527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元，</a:t>
            </a:r>
            <a:r>
              <a:rPr altLang="zh-TW" b="1" dirty="0" lang="zh-TW">
                <a:latin charset="-120" pitchFamily="34" typeface="微軟正黑體"/>
                <a:ea charset="-120" pitchFamily="34" typeface="微軟正黑體"/>
              </a:rPr>
              <a:t>預估獲利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空間</a:t>
            </a:r>
            <a:r>
              <a:rPr altLang="zh-TW" b="1" dirty="0" lang="en-US" smtClean="0">
                <a:latin charset="-120" pitchFamily="34" typeface="微軟正黑體"/>
                <a:ea charset="-120" pitchFamily="34" typeface="微軟正黑體"/>
              </a:rPr>
              <a:t>17.65%</a:t>
            </a:r>
            <a:r>
              <a:rPr altLang="zh-TW" b="1" dirty="0" lang="zh-TW" smtClean="0">
                <a:latin charset="-120" pitchFamily="34" typeface="微軟正黑體"/>
                <a:ea charset="-120" pitchFamily="34" typeface="微軟正黑體"/>
              </a:rPr>
              <a:t>，</a:t>
            </a:r>
            <a:r>
              <a:rPr altLang="zh-TW" b="1" dirty="0" lang="zh-TW">
                <a:latin charset="-120" pitchFamily="34" typeface="微軟正黑體"/>
                <a:ea charset="-120" pitchFamily="34" typeface="微軟正黑體"/>
              </a:rPr>
              <a:t>給予</a:t>
            </a:r>
            <a:r>
              <a:rPr altLang="zh-TW" b="1" dirty="0" lang="zh-TW" sz="3600">
                <a:solidFill>
                  <a:srgbClr val="FF0000"/>
                </a:solidFill>
                <a:latin charset="-120" pitchFamily="34" typeface="微軟正黑體"/>
                <a:ea charset="-120" pitchFamily="34" typeface="微軟正黑體"/>
              </a:rPr>
              <a:t>買進</a:t>
            </a:r>
            <a:r>
              <a:rPr altLang="zh-TW" b="1" dirty="0" lang="zh-TW">
                <a:latin charset="-120" pitchFamily="34" typeface="微軟正黑體"/>
                <a:ea charset="-120" pitchFamily="34" typeface="微軟正黑體"/>
              </a:rPr>
              <a:t>評等</a:t>
            </a:r>
            <a:endParaRPr altLang="zh-TW" b="1" dirty="0" lang="en-US">
              <a:latin charset="-120" pitchFamily="34" typeface="微軟正黑體"/>
              <a:ea charset="-120" pitchFamily="34" typeface="微軟正黑體"/>
            </a:endParaRPr>
          </a:p>
          <a:p>
            <a:endParaRPr altLang="zh-TW" dirty="0" lang="zh-TW"/>
          </a:p>
        </p:txBody>
      </p:sp>
      <p:sp>
        <p:nvSpPr>
          <p:cNvPr id="7" name="標題 1"/>
          <p:cNvSpPr>
            <a:spLocks/>
          </p:cNvSpPr>
          <p:nvPr/>
        </p:nvSpPr>
        <p:spPr>
          <a:xfrm>
            <a:off x="179512" y="255666"/>
            <a:ext cx="6069012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algn="ctr" dir="2700000" dist="35921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numCol="1"/>
          <a:lstStyle>
            <a:lvl1pPr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1pPr>
            <a:lvl2pPr indent="-285750" marL="74295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2pPr>
            <a:lvl3pPr indent="-228600" marL="11430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3pPr>
            <a:lvl4pPr indent="-228600" marL="16002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4pPr>
            <a:lvl5pPr indent="-228600" marL="2057400"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charset="0" typeface="Arial"/>
              <a:defRPr kumimoji="1">
                <a:solidFill>
                  <a:schemeClr val="tx1"/>
                </a:solidFill>
                <a:latin charset="0" typeface="Arial"/>
                <a:ea charset="-122" pitchFamily="2" typeface="宋体"/>
              </a:defRPr>
            </a:lvl9pPr>
          </a:lstStyle>
          <a:p>
            <a:r>
              <a:rPr altLang="zh-TW" dirty="0" lang="zh-TW" sz="3600">
                <a:latin charset="-120" pitchFamily="34" typeface="微軟正黑體"/>
                <a:ea charset="-120" pitchFamily="34" typeface="微軟正黑體"/>
              </a:rPr>
              <a:t>結論</a:t>
            </a:r>
            <a:endParaRPr altLang="zh-TW" dirty="0" lang="en-US" sz="3600"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1560" y="2852936"/>
            <a:ext cx="7674466" cy="166199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買進理由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正銀市佔率持續擴大，中國政策需求強勁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電廠帶來穩定的收入與更高的淨利率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隨著太陽能明年需求的增長，背銀與鋁漿明年也會有</a:t>
            </a:r>
            <a:r>
              <a:rPr altLang="zh-TW" dirty="0" lang="en-US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10-20%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的出貨成長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84409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30</a:t>
            </a:fld>
            <a:endParaRPr altLang="zh-TW" lang="zh-TW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79512" y="116632"/>
            <a:ext cx="7916936" cy="9525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季財報預測</a:t>
            </a:r>
            <a:endParaRPr altLang="zh-TW" dirty="0" lang="zh-TW" sz="360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Barclays research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723969" y="1912640"/>
            <a:ext cx="7272807" cy="28003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9469" y="1882924"/>
            <a:ext cx="1714500" cy="26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96847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31</a:t>
            </a:fld>
            <a:endParaRPr altLang="zh-TW" lang="zh-TW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79512" y="116632"/>
            <a:ext cx="7916936" cy="9525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經營績效</a:t>
            </a:r>
            <a:r>
              <a:rPr altLang="zh-TW" dirty="0" lang="zh-TW" sz="3600">
                <a:latin charset="-120" panose="03000509000000000000" pitchFamily="65" typeface="標楷體"/>
                <a:ea charset="-120" panose="03000509000000000000" pitchFamily="65" typeface="標楷體"/>
              </a:rPr>
              <a:t>預測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79512" y="2420888"/>
            <a:ext cx="8705850" cy="2152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Barclays research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89227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32</a:t>
            </a:fld>
            <a:endParaRPr altLang="zh-TW" lang="zh-TW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5536" y="1227942"/>
            <a:ext cx="5472608" cy="1120937"/>
          </a:xfrm>
          <a:prstGeom prst="rect">
            <a:avLst/>
          </a:prstGeom>
        </p:spPr>
        <p:txBody>
          <a:bodyPr bIns="45720" lIns="91440" numCol="1" rIns="91440" rtlCol="0" tIns="45720" vert="horz">
            <a:normAutofit fontScale="92500"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zh-TW" b="1" dirty="0" lang="zh-TW" sz="4000">
                <a:latin charset="-120" pitchFamily="34" typeface="微軟正黑體"/>
                <a:ea charset="-120" pitchFamily="34" typeface="微軟正黑體"/>
              </a:rPr>
              <a:t>未來公司展望與股價評估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059832" y="2492896"/>
            <a:ext cx="5972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5467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96A852A7-1550-4BF1-92A7-4FAE709F66E4}" type="slidenum">
              <a:rPr altLang="zh-TW" lang="zh-TW" smtClean="0"/>
              <a:pPr/>
              <a:t>33</a:t>
            </a:fld>
            <a:endParaRPr altLang="zh-TW" lang="zh-TW"/>
          </a:p>
        </p:txBody>
      </p:sp>
      <p:sp>
        <p:nvSpPr>
          <p:cNvPr id="5" name="文字方塊 4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Barclays research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79512" y="116632"/>
            <a:ext cx="7916936" cy="9525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買進</a:t>
            </a:r>
            <a:r>
              <a:rPr altLang="zh-TW" dirty="0" lang="en-US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!</a:t>
            </a:r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目標價</a:t>
            </a:r>
            <a:r>
              <a:rPr altLang="zh-TW" dirty="0" lang="en-US" smtClean="0" sz="3600">
                <a:latin typeface="+mn-lt"/>
                <a:ea charset="-120" panose="03000509000000000000" pitchFamily="65" typeface="標楷體"/>
              </a:rPr>
              <a:t>620</a:t>
            </a:r>
            <a:endParaRPr altLang="zh-TW" dirty="0" lang="zh-TW" sz="3600">
              <a:latin typeface="+mn-lt"/>
              <a:ea charset="-120" panose="03000509000000000000" pitchFamily="65" typeface="標楷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519091" y="2817081"/>
            <a:ext cx="4214030" cy="334979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572000" y="522629"/>
            <a:ext cx="4567824" cy="193899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買進理由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正銀市佔率持續擴大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電廠帶來穩定的收入與更高的淨利率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隨著太陽能明年需求的增長，背銀與鋁漿明年也會有</a:t>
            </a:r>
            <a:r>
              <a:rPr altLang="zh-TW" dirty="0" lang="en-US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10-20%</a:t>
            </a:r>
            <a:r>
              <a:rPr altLang="zh-TW" dirty="0" lang="zh-TW" smtClean="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的出貨成長</a:t>
            </a:r>
            <a:endParaRPr altLang="zh-TW" dirty="0" lang="en-US" smtClean="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190" y="1595505"/>
            <a:ext cx="4139952" cy="17851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最</a:t>
            </a: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好的情境</a:t>
            </a:r>
            <a:endParaRPr altLang="zh-TW" dirty="0" lang="en-US" smtClean="0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正銀的市佔超過預</a:t>
            </a:r>
            <a:r>
              <a:rPr altLang="zh-TW" dirty="0" lang="zh-TW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估</a:t>
            </a: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的</a:t>
            </a:r>
            <a:r>
              <a:rPr altLang="zh-TW" dirty="0" lang="en-US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40%</a:t>
            </a:r>
            <a:endParaRPr altLang="zh-TW" dirty="0" lang="en-US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太陽能裝機量成長率超過預估的</a:t>
            </a:r>
            <a:r>
              <a:rPr altLang="zh-TW" dirty="0" lang="en-US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20%</a:t>
            </a: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藉</a:t>
            </a: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由與正銀產品綁定，背銀和鋁漿市佔持續擴大</a:t>
            </a:r>
            <a:endParaRPr altLang="zh-TW" dirty="0" lang="en-US" smtClean="0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0190" y="3789040"/>
            <a:ext cx="4139952" cy="153888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spcAft>
                <a:spcPts val="1200"/>
              </a:spcAft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最差的情境</a:t>
            </a:r>
            <a:endParaRPr altLang="zh-TW" dirty="0" lang="en-US" smtClean="0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正銀市場開始殺價競爭</a:t>
            </a:r>
            <a:endParaRPr altLang="zh-TW" dirty="0" lang="en-US" smtClean="0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中國廠商侵蝕既有市佔率</a:t>
            </a:r>
            <a:endParaRPr altLang="zh-TW" dirty="0" lang="en-US" smtClean="0" sz="1600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太陽能裝機量成長率低於</a:t>
            </a:r>
            <a:r>
              <a:rPr altLang="zh-TW" dirty="0" lang="en-US" smtClean="0" sz="1600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xmlns="" val="120251273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4</a:t>
            </a:fld>
            <a:endParaRPr altLang="zh-TW" lang="zh-TW"/>
          </a:p>
        </p:txBody>
      </p:sp>
      <p:pic>
        <p:nvPicPr>
          <p:cNvPr descr="img_company.png (479×308)" id="1026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88840" y="1412776"/>
            <a:ext cx="7355160" cy="47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395536" y="1227943"/>
            <a:ext cx="4801736" cy="80101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zh-TW" b="1" dirty="0" lang="zh-TW" smtClean="0" sz="4000">
                <a:latin charset="-120" pitchFamily="34" typeface="微軟正黑體"/>
                <a:ea charset="-120" pitchFamily="34" typeface="微軟正黑體"/>
              </a:rPr>
              <a:t>公司與產品</a:t>
            </a:r>
            <a:r>
              <a:rPr altLang="zh-TW" b="1" dirty="0" lang="zh-TW" sz="4000">
                <a:latin charset="-120" pitchFamily="34" typeface="微軟正黑體"/>
                <a:ea charset="-120" pitchFamily="34" typeface="微軟正黑體"/>
              </a:rPr>
              <a:t>簡介</a:t>
            </a:r>
            <a:endParaRPr altLang="zh-TW" b="1" dirty="0" lang="zh-TW" smtClean="0" sz="4000">
              <a:latin charset="-120" pitchFamily="34" typeface="微軟正黑體"/>
              <a:ea charset="-120" pitchFamily="34"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5050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5</a:t>
            </a:fld>
            <a:endParaRPr altLang="zh-TW" 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105862"/>
            <a:ext cx="7916936" cy="952500"/>
          </a:xfrm>
        </p:spPr>
        <p:txBody>
          <a:bodyPr numCol="1">
            <a:normAutofit/>
          </a:bodyPr>
          <a:lstStyle/>
          <a:p>
            <a:r>
              <a:rPr altLang="zh-TW" dirty="0" lang="zh-TW" sz="3600">
                <a:latin charset="-120" panose="03000509000000000000" pitchFamily="65" typeface="標楷體"/>
                <a:ea charset="-120" panose="03000509000000000000" pitchFamily="65" typeface="標楷體"/>
              </a:rPr>
              <a:t>碩禾電子材料股份有限公司</a:t>
            </a:r>
            <a:r>
              <a:rPr altLang="zh-TW" dirty="0" lang="en-US" sz="3600"/>
              <a:t>(3691 TT)</a:t>
            </a:r>
            <a:endParaRPr altLang="zh-TW" dirty="0" lang="zh-TW" sz="3600"/>
          </a:p>
        </p:txBody>
      </p:sp>
      <p:grpSp>
        <p:nvGrpSpPr>
          <p:cNvPr id="6" name="群組 5"/>
          <p:cNvGrpSpPr/>
          <p:nvPr/>
        </p:nvGrpSpPr>
        <p:grpSpPr>
          <a:xfrm>
            <a:off x="131127" y="1316184"/>
            <a:ext cx="8761353" cy="2200567"/>
            <a:chOff x="131127" y="1316184"/>
            <a:chExt cx="8761353" cy="2200567"/>
          </a:xfrm>
        </p:grpSpPr>
        <p:grpSp>
          <p:nvGrpSpPr>
            <p:cNvPr id="3" name="群組 2"/>
            <p:cNvGrpSpPr/>
            <p:nvPr/>
          </p:nvGrpSpPr>
          <p:grpSpPr>
            <a:xfrm>
              <a:off x="323528" y="1988842"/>
              <a:ext cx="8568952" cy="789247"/>
              <a:chOff x="323528" y="1988842"/>
              <a:chExt cx="8568952" cy="78924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323528" y="1988842"/>
                <a:ext cx="8568952" cy="789247"/>
                <a:chOff x="318212" y="1988840"/>
                <a:chExt cx="8568952" cy="789247"/>
              </a:xfrm>
            </p:grpSpPr>
            <p:cxnSp>
              <p:nvCxnSpPr>
                <p:cNvPr id="7" name="直線單箭頭接點 6"/>
                <p:cNvCxnSpPr/>
                <p:nvPr/>
              </p:nvCxnSpPr>
              <p:spPr>
                <a:xfrm>
                  <a:off x="318212" y="2348880"/>
                  <a:ext cx="856895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/>
                <p:cNvCxnSpPr/>
                <p:nvPr/>
              </p:nvCxnSpPr>
              <p:spPr>
                <a:xfrm>
                  <a:off x="755576" y="1988840"/>
                  <a:ext cx="0" cy="3600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/>
                <p:cNvCxnSpPr/>
                <p:nvPr/>
              </p:nvCxnSpPr>
              <p:spPr>
                <a:xfrm>
                  <a:off x="2699792" y="2168860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>
                  <a:off x="4860032" y="1988840"/>
                  <a:ext cx="0" cy="3600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>
                  <a:off x="7122966" y="2005515"/>
                  <a:ext cx="0" cy="3600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>
                  <a:endCxn id="34" idx="0"/>
                </p:cNvCxnSpPr>
                <p:nvPr/>
              </p:nvCxnSpPr>
              <p:spPr>
                <a:xfrm>
                  <a:off x="1689231" y="2341649"/>
                  <a:ext cx="2672" cy="43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>
                  <a:off x="3779912" y="2365555"/>
                  <a:ext cx="0" cy="3600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/>
                <p:nvPr/>
              </p:nvCxnSpPr>
              <p:spPr>
                <a:xfrm>
                  <a:off x="5997718" y="2348880"/>
                  <a:ext cx="0" cy="2713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>
                  <a:off x="8213745" y="2341649"/>
                  <a:ext cx="12139" cy="43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字方塊 21"/>
              <p:cNvSpPr txBox="1"/>
              <p:nvPr/>
            </p:nvSpPr>
            <p:spPr>
              <a:xfrm>
                <a:off x="406170" y="227609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2003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1336943" y="227609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2006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352361" y="2258870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2008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3443030" y="226728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2009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500447" y="227609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2010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657425" y="227609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2011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6768244" y="2276099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2012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7871162" y="2284503"/>
                <a:ext cx="720081" cy="400110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r>
                  <a:rPr altLang="zh-TW" b="1" dirty="0" lang="en-US" sz="2000">
                    <a:solidFill>
                      <a:srgbClr val="FF0000"/>
                    </a:solidFill>
                    <a:latin charset="0" panose="02020603050405020304" pitchFamily="18" typeface="Times New Roman"/>
                    <a:cs charset="0" panose="02020603050405020304" pitchFamily="18" typeface="Times New Roman"/>
                  </a:rPr>
                  <a:t>2013</a:t>
                </a:r>
                <a:endParaRPr altLang="zh-TW" b="1" dirty="0" lang="zh-TW" sz="2000">
                  <a:solidFill>
                    <a:srgbClr val="FF0000"/>
                  </a:solidFill>
                  <a:latin charset="0" panose="02020603050405020304" pitchFamily="18" typeface="Times New Roman"/>
                  <a:cs charset="0" panose="02020603050405020304" pitchFamily="18" typeface="Times New Roman"/>
                </a:endParaRPr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31127" y="1316184"/>
              <a:ext cx="1296171" cy="73866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杏康科技創立</a:t>
              </a:r>
              <a:r>
                <a:rPr altLang="zh-TW" dirty="0" lang="en-US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(</a:t>
              </a: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生產面膜</a:t>
              </a:r>
              <a:r>
                <a:rPr altLang="zh-TW" dirty="0" lang="en-US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)</a:t>
              </a:r>
              <a:endPara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9135" y="2778087"/>
              <a:ext cx="1296171" cy="73866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國碩投入研發太陽能導電漿</a:t>
              </a: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057024" y="1653175"/>
              <a:ext cx="1296171" cy="4154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更名為碩禾</a:t>
              </a: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43053" y="2763583"/>
              <a:ext cx="1296171" cy="4154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登錄興櫃市場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209302" y="1654490"/>
              <a:ext cx="1296171" cy="415498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成為上櫃公司</a:t>
              </a: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54950" y="2778087"/>
              <a:ext cx="1296171" cy="73866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設立蘇州與南科分公司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480198" y="1341357"/>
              <a:ext cx="1296171" cy="73866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台南學甲太陽能電廠完工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583116" y="2739998"/>
              <a:ext cx="1296171" cy="738664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altLang="zh-TW" dirty="0" lang="zh-TW" sz="1400">
                  <a:latin charset="-120" panose="020B0604030504040204" pitchFamily="34" typeface="微軟正黑體"/>
                  <a:ea charset="-120" panose="020B0604030504040204" pitchFamily="34" typeface="微軟正黑體"/>
                </a:rPr>
                <a:t>投資日本福島太陽能電場</a:t>
              </a:r>
            </a:p>
          </p:txBody>
        </p:sp>
      </p:grpSp>
      <p:sp>
        <p:nvSpPr>
          <p:cNvPr id="46" name="內容版面配置區 2"/>
          <p:cNvSpPr>
            <a:spLocks noGrp="1"/>
          </p:cNvSpPr>
          <p:nvPr>
            <p:ph idx="1"/>
          </p:nvPr>
        </p:nvSpPr>
        <p:spPr>
          <a:xfrm>
            <a:off x="35949" y="4240188"/>
            <a:ext cx="4464496" cy="1266252"/>
          </a:xfrm>
        </p:spPr>
        <p:txBody>
          <a:bodyPr numCol="1"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主要業務：</a:t>
            </a:r>
            <a:endParaRPr altLang="zh-TW" dirty="0" lang="en-US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製</a:t>
            </a:r>
            <a:r>
              <a:rPr altLang="zh-TW" dirty="0" lang="zh-TW">
                <a:latin charset="-120" panose="020B0604030504040204" pitchFamily="34" typeface="微軟正黑體"/>
                <a:ea charset="-120" panose="020B0604030504040204" pitchFamily="34" typeface="微軟正黑體"/>
              </a:rPr>
              <a:t>造</a:t>
            </a:r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太陽能電漿</a:t>
            </a:r>
            <a:endParaRPr altLang="zh-TW" dirty="0" lang="en-US" smtClean="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研發太陽能電極材料</a:t>
            </a:r>
            <a:endParaRPr altLang="zh-TW" dirty="0" lang="zh-TW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54948" y="6553316"/>
            <a:ext cx="3029394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碩禾官網、碩禾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102</a:t>
            </a:r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年報</a:t>
            </a:r>
            <a:endParaRPr altLang="zh-TW" dirty="0" lang="en-US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cstate="print"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9822" y="4173575"/>
            <a:ext cx="6174178" cy="1515555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4788051" y="5229200"/>
            <a:ext cx="1434844" cy="347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227580106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87834" y="1037510"/>
            <a:ext cx="8172598" cy="221599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目前公司主力產品：正銀漿、背銀漿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(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銀鋁漿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)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、鋁漿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(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背鋁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)</a:t>
            </a: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2013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年導電漿營收占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97.03%</a:t>
            </a:r>
          </a:p>
          <a:p>
            <a:pPr indent="-285750" marL="285750">
              <a:spcAft>
                <a:spcPts val="1200"/>
              </a:spcAft>
              <a:buFont charset="0" panose="020B0604020202020204" pitchFamily="34" typeface="Arial"/>
              <a:buChar char="•"/>
            </a:pP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研發方向：現有產品細化與導電效率提升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/>
            </a:r>
            <a:b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</a:b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　　　　　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N type</a:t>
            </a: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銀漿、背面穿透式鋁漿　　</a:t>
            </a:r>
            <a: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/>
            </a:r>
            <a:br>
              <a:rPr altLang="zh-TW" dirty="0" lang="en-US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</a:br>
            <a:r>
              <a:rPr altLang="zh-TW" dirty="0" lang="zh-TW">
                <a:latin charset="0" panose="02020603050405020304" pitchFamily="18" typeface="Times New Roman"/>
                <a:ea charset="-120" panose="03000509000000000000" pitchFamily="65" typeface="標楷體"/>
                <a:cs charset="0" panose="02020603050405020304" pitchFamily="18" typeface="Times New Roman"/>
              </a:rPr>
              <a:t>　　　　　燃料電池之材料等</a:t>
            </a:r>
            <a:endParaRPr altLang="zh-TW" dirty="0" lang="en-US">
              <a:latin charset="0" panose="02020603050405020304" pitchFamily="18" typeface="Times New Roman"/>
              <a:ea charset="-120" panose="03000509000000000000" pitchFamily="65" typeface="標楷體"/>
              <a:cs charset="0" panose="02020603050405020304" pitchFamily="18" typeface="Times New Roman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endParaRPr altLang="zh-TW" dirty="0" lang="zh-TW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5889873" y="1713999"/>
            <a:ext cx="2796927" cy="235139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6</a:t>
            </a:fld>
            <a:endParaRPr altLang="zh-TW" lang="zh-TW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z="3600">
                <a:latin charset="-120" panose="03000509000000000000" pitchFamily="65" typeface="標楷體"/>
                <a:ea charset="-120" panose="03000509000000000000" pitchFamily="65" typeface="標楷體"/>
              </a:rPr>
              <a:t>產品說明</a:t>
            </a:r>
            <a:endParaRPr altLang="zh-TW" dirty="0" lang="zh-TW" sz="360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4"/>
            <a:ext cx="2228166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碩禾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102</a:t>
            </a:r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年報、玉山投顧</a:t>
            </a:r>
          </a:p>
          <a:p>
            <a:pPr algn="r"/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539552" y="3585558"/>
            <a:ext cx="3953766" cy="2574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9552" y="3314165"/>
            <a:ext cx="4041454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導電漿於矽晶太陽能電池中之應用</a:t>
            </a: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869038" y="4292920"/>
            <a:ext cx="4211960" cy="906727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正銀漿：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 lvl="1"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太陽能電池正面電極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4869038" y="4872896"/>
            <a:ext cx="4211960" cy="906727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背銀漿：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 lvl="1"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太陽能電池</a:t>
            </a:r>
            <a:r>
              <a:rPr altLang="zh-TW" dirty="0" lang="zh-TW" smtClean="0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背面電極、</a:t>
            </a: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模</a:t>
            </a:r>
            <a:r>
              <a:rPr altLang="zh-TW" dirty="0" lang="zh-TW" smtClean="0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組</a:t>
            </a: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串連之導線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842623" y="5412637"/>
            <a:ext cx="4383482" cy="906727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鋁漿：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 lvl="1">
              <a:spcBef>
                <a:spcPts val="0"/>
              </a:spcBef>
            </a:pP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太陽能電池</a:t>
            </a:r>
            <a:r>
              <a:rPr altLang="zh-TW" dirty="0" lang="zh-TW" smtClean="0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背面增加</a:t>
            </a:r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轉換效率之電場</a:t>
            </a:r>
            <a:endParaRPr altLang="zh-TW" dirty="0" lang="en-US" sz="14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60232" y="3833477"/>
            <a:ext cx="1800200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z="1400">
                <a:latin charset="-120" panose="020B0604030504040204" pitchFamily="34" typeface="微軟正黑體"/>
                <a:ea charset="-120" panose="020B0604030504040204" pitchFamily="34" typeface="微軟正黑體"/>
              </a:rPr>
              <a:t>太陽能電池成本結構</a:t>
            </a:r>
          </a:p>
        </p:txBody>
      </p:sp>
      <p:sp>
        <p:nvSpPr>
          <p:cNvPr id="2" name="橢圓 1"/>
          <p:cNvSpPr/>
          <p:nvPr/>
        </p:nvSpPr>
        <p:spPr>
          <a:xfrm>
            <a:off x="5994879" y="3116127"/>
            <a:ext cx="79153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/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xmlns="" val="411547310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7</a:t>
            </a:fld>
            <a:endParaRPr altLang="zh-TW" 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cstate="print"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45000"/>
                    </a14:imgEffect>
                    <a14:imgEffect>
                      <a14:saturation sat="1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" y="1224394"/>
            <a:ext cx="5148064" cy="4536504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z="3600">
                <a:latin charset="-120" panose="03000509000000000000" pitchFamily="65" typeface="標楷體"/>
                <a:ea charset="-120" panose="03000509000000000000" pitchFamily="65" typeface="標楷體"/>
              </a:rPr>
              <a:t>集團與重大投資</a:t>
            </a:r>
            <a:endParaRPr altLang="zh-TW" dirty="0" lang="zh-TW" sz="3600"/>
          </a:p>
        </p:txBody>
      </p:sp>
      <p:sp>
        <p:nvSpPr>
          <p:cNvPr id="7" name="文字方塊 6"/>
          <p:cNvSpPr txBox="1"/>
          <p:nvPr/>
        </p:nvSpPr>
        <p:spPr>
          <a:xfrm>
            <a:off x="5152969" y="6553316"/>
            <a:ext cx="3231373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碩禾官網、玉山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投顧、</a:t>
            </a:r>
            <a:r>
              <a:rPr altLang="zh-TW" dirty="0" lang="en-US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Energy Trend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86082" y="2805789"/>
            <a:ext cx="3278405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蘇州碩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禾</a:t>
            </a:r>
            <a:endParaRPr altLang="zh-TW" dirty="0" lang="en-US" smtClean="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增加三大產品之產能</a:t>
            </a:r>
            <a:endParaRPr altLang="zh-TW" dirty="0" lang="en-US" smtClean="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就近供給中國太陽能電池商</a:t>
            </a:r>
            <a:endParaRPr altLang="zh-TW" dirty="0" lang="en-US" smtClean="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endParaRPr altLang="zh-TW" dirty="0" lang="zh-TW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60032" y="4662934"/>
            <a:ext cx="4484494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日本</a:t>
            </a:r>
            <a:r>
              <a:rPr altLang="zh-TW" dirty="0" lang="en-US">
                <a:latin charset="-120" panose="03000509000000000000" pitchFamily="65" typeface="標楷體"/>
                <a:ea charset="-120" panose="03000509000000000000" pitchFamily="65" typeface="標楷體"/>
              </a:rPr>
              <a:t>-</a:t>
            </a:r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永和</a:t>
            </a:r>
            <a:r>
              <a:rPr altLang="zh-TW" dirty="0" lang="zh-TW">
                <a:ea charset="-120" panose="03000509000000000000" pitchFamily="65" typeface="標楷體"/>
              </a:rPr>
              <a:t>電力株式會社</a:t>
            </a:r>
            <a:endParaRPr altLang="zh-TW" dirty="0" lang="en-US">
              <a:ea charset="-120" panose="03000509000000000000" pitchFamily="65" typeface="標楷體"/>
            </a:endParaRP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altLang="zh-TW" dirty="0" lang="zh-TW">
                <a:ea charset="-120" panose="03000509000000000000" pitchFamily="65" typeface="標楷體"/>
              </a:rPr>
              <a:t>銀行聯貸</a:t>
            </a:r>
            <a:r>
              <a:rPr altLang="zh-TW" dirty="0" lang="en-US">
                <a:ea charset="-120" panose="03000509000000000000" pitchFamily="65" typeface="標楷體"/>
              </a:rPr>
              <a:t>35</a:t>
            </a:r>
            <a:r>
              <a:rPr altLang="zh-TW" dirty="0" lang="zh-TW">
                <a:ea charset="-120" panose="03000509000000000000" pitchFamily="65" typeface="標楷體"/>
              </a:rPr>
              <a:t>億</a:t>
            </a:r>
            <a:r>
              <a:rPr altLang="zh-TW" dirty="0" lang="zh-TW" smtClean="0">
                <a:ea charset="-120" panose="03000509000000000000" pitchFamily="65" typeface="標楷體"/>
              </a:rPr>
              <a:t>日圓</a:t>
            </a:r>
            <a:endParaRPr altLang="zh-TW" dirty="0" lang="en-US">
              <a:ea charset="-120" panose="03000509000000000000" pitchFamily="65" typeface="標楷體"/>
            </a:endParaRP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altLang="zh-TW" dirty="0" lang="zh-TW">
                <a:ea charset="-120" panose="03000509000000000000" pitchFamily="65" typeface="標楷體"/>
              </a:rPr>
              <a:t>與坪井工業合作，於福島建立電場</a:t>
            </a:r>
            <a:endParaRPr altLang="zh-TW" dirty="0" lang="en-US">
              <a:ea charset="-120" panose="03000509000000000000" pitchFamily="65" typeface="標楷體"/>
            </a:endParaRP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altLang="zh-TW" dirty="0" lang="zh-TW">
                <a:ea charset="-120" panose="03000509000000000000" pitchFamily="65" typeface="標楷體"/>
              </a:rPr>
              <a:t>預計每年帶來</a:t>
            </a:r>
            <a:r>
              <a:rPr altLang="zh-TW" dirty="0" lang="zh-TW" smtClean="0">
                <a:ea charset="-120" panose="03000509000000000000" pitchFamily="65" typeface="標楷體"/>
              </a:rPr>
              <a:t>淨利</a:t>
            </a:r>
            <a:r>
              <a:rPr altLang="zh-TW" dirty="0" lang="en-US" smtClean="0">
                <a:ea charset="-120" panose="03000509000000000000" pitchFamily="65" typeface="標楷體"/>
              </a:rPr>
              <a:t>2.44</a:t>
            </a:r>
            <a:r>
              <a:rPr altLang="zh-TW" dirty="0" lang="zh-TW" smtClean="0">
                <a:ea charset="-120" panose="03000509000000000000" pitchFamily="65" typeface="標楷體"/>
              </a:rPr>
              <a:t>億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台幣</a:t>
            </a:r>
            <a:endParaRPr altLang="zh-TW" dirty="0" lang="en-US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1672" y="619131"/>
            <a:ext cx="4535128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禾</a:t>
            </a:r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迅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投資控股</a:t>
            </a:r>
            <a:endParaRPr altLang="zh-TW" dirty="0" lang="en-US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投</a:t>
            </a:r>
            <a:r>
              <a:rPr altLang="zh-TW" dirty="0" lang="zh-TW">
                <a:latin charset="-120" panose="03000509000000000000" pitchFamily="65" typeface="標楷體"/>
                <a:ea charset="-120" panose="03000509000000000000" pitchFamily="65" typeface="標楷體"/>
              </a:rPr>
              <a:t>資</a:t>
            </a: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太陽能電廠、模組或系統事業</a:t>
            </a:r>
            <a:endParaRPr altLang="zh-TW" dirty="0" lang="en-US" smtClean="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altLang="zh-TW" dirty="0" lang="zh-TW" smtClean="0">
                <a:latin charset="-120" panose="03000509000000000000" pitchFamily="65" typeface="標楷體"/>
                <a:ea charset="-120" panose="03000509000000000000" pitchFamily="65" typeface="標楷體"/>
              </a:rPr>
              <a:t>在日本福島、日本千葉、帛琉等地建置電廠</a:t>
            </a:r>
            <a:endParaRPr altLang="zh-TW" dirty="0" lang="en-US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61690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8</a:t>
            </a:fld>
            <a:endParaRPr altLang="zh-TW" lang="zh-TW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5536" y="1227943"/>
            <a:ext cx="4801736" cy="80101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zh-TW" b="1" dirty="0" lang="zh-TW" smtClean="0" sz="4000">
                <a:latin charset="-120" pitchFamily="34" typeface="微軟正黑體"/>
                <a:ea charset="-120" pitchFamily="34" typeface="微軟正黑體"/>
              </a:rPr>
              <a:t>營收分析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771800" y="764704"/>
            <a:ext cx="6372200" cy="5317556"/>
            <a:chOff x="3023320" y="764704"/>
            <a:chExt cx="6120680" cy="5317556"/>
          </a:xfrm>
        </p:grpSpPr>
        <p:pic>
          <p:nvPicPr>
            <p:cNvPr descr="1040060181.jpg (720×720)" id="2050" name="Picture 2"/>
            <p:cNvPicPr>
              <a:picLocks noChangeArrowheads="1" noChangeAspect="1"/>
            </p:cNvPicPr>
            <p:nvPr/>
          </p:nvPicPr>
          <p:blipFill>
            <a:blip cstate="print"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3023320" y="908720"/>
              <a:ext cx="6120680" cy="517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7452320" y="764704"/>
              <a:ext cx="1691680" cy="463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/>
            </a:p>
          </p:txBody>
        </p:sp>
      </p:grpSp>
    </p:spTree>
    <p:extLst>
      <p:ext uri="{BB962C8B-B14F-4D97-AF65-F5344CB8AC3E}">
        <p14:creationId xmlns:p14="http://schemas.microsoft.com/office/powerpoint/2010/main" xmlns="" val="91281114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00107546"/>
              </p:ext>
            </p:extLst>
          </p:nvPr>
        </p:nvGraphicFramePr>
        <p:xfrm>
          <a:off x="1098979" y="2063314"/>
          <a:ext cx="7269533" cy="392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7A6EDE6-EEFA-4674-BB0A-DBD218E02BE3}" type="slidenum">
              <a:rPr altLang="zh-TW" lang="zh-TW" smtClean="0"/>
              <a:pPr/>
              <a:t>9</a:t>
            </a:fld>
            <a:endParaRPr altLang="zh-TW" lang="zh-TW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16936" cy="952500"/>
          </a:xfrm>
        </p:spPr>
        <p:txBody>
          <a:bodyPr numCol="1">
            <a:normAutofit/>
          </a:bodyPr>
          <a:lstStyle/>
          <a:p>
            <a:pPr algn="l"/>
            <a:r>
              <a:rPr altLang="zh-TW" dirty="0" lang="zh-TW" smtClean="0" sz="3600">
                <a:latin charset="-120" panose="03000509000000000000" pitchFamily="65" typeface="標楷體"/>
                <a:ea charset="-120" panose="03000509000000000000" pitchFamily="65" typeface="標楷體"/>
              </a:rPr>
              <a:t>營收成長</a:t>
            </a:r>
            <a:endParaRPr altLang="zh-TW" dirty="0" lang="zh-TW" sz="360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6553316"/>
            <a:ext cx="2228166" cy="2462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altLang="zh-TW" dirty="0" lang="zh-TW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資料來源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: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TEJ</a:t>
            </a:r>
            <a:r>
              <a:rPr altLang="zh-TW" dirty="0" lang="zh-TW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、</a:t>
            </a:r>
            <a:r>
              <a:rPr altLang="zh-TW" dirty="0" lang="en-US" smtClean="0" sz="1000">
                <a:latin charset="-120" panose="020B0604030504040204" pitchFamily="34" typeface="微軟正黑體"/>
                <a:ea charset="-120" panose="020B0604030504040204" pitchFamily="34" typeface="微軟正黑體"/>
              </a:rPr>
              <a:t>Energy Trend</a:t>
            </a:r>
            <a:endParaRPr altLang="zh-TW" dirty="0" lang="zh-TW" sz="1000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1746" y="2276872"/>
            <a:ext cx="404145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zh-TW" dirty="0" lang="zh-TW" smtClean="0">
                <a:latin charset="-120" panose="020B0604030504040204" pitchFamily="34" typeface="微軟正黑體"/>
                <a:ea charset="-120" panose="020B0604030504040204" pitchFamily="34" typeface="微軟正黑體"/>
              </a:rPr>
              <a:t>月營收趨勢圖</a:t>
            </a:r>
            <a:endParaRPr altLang="zh-TW" dirty="0" lang="zh-TW"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87824" y="580394"/>
            <a:ext cx="5468664" cy="109260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營收三年內翻五倍，成長速度極快</a:t>
            </a:r>
            <a:endParaRPr altLang="zh-TW" dirty="0" lang="en-US" smtClean="0" sz="2000"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indent="-285750" marL="285750"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altLang="zh-TW" dirty="0" lang="en-US" smtClean="0" sz="2000">
                <a:ea charset="-120" panose="03000509000000000000" pitchFamily="65" typeface="標楷體"/>
              </a:rPr>
              <a:t>2015</a:t>
            </a:r>
            <a:r>
              <a:rPr altLang="zh-TW" dirty="0" lang="zh-TW" smtClean="0" sz="2000">
                <a:ea charset="-120" panose="03000509000000000000" pitchFamily="65" typeface="標楷體"/>
              </a:rPr>
              <a:t>年</a:t>
            </a:r>
            <a:r>
              <a:rPr altLang="zh-TW" dirty="0" lang="en-US" smtClean="0" sz="2000">
                <a:ea charset="-120" panose="03000509000000000000" pitchFamily="65" typeface="標楷體"/>
              </a:rPr>
              <a:t>2</a:t>
            </a:r>
            <a:r>
              <a:rPr altLang="zh-TW" dirty="0" lang="zh-TW" smtClean="0" sz="2000">
                <a:ea charset="-120" panose="03000509000000000000" pitchFamily="65" typeface="標楷體"/>
              </a:rPr>
              <a:t>月</a:t>
            </a:r>
            <a:r>
              <a:rPr altLang="zh-TW" dirty="0" lang="zh-TW" smtClean="0" sz="2000">
                <a:latin charset="-120" panose="03000509000000000000" pitchFamily="65" typeface="標楷體"/>
                <a:ea charset="-120" panose="03000509000000000000" pitchFamily="65" typeface="標楷體"/>
              </a:rPr>
              <a:t>因中國需求減緩、庫存出清的因素，導致訂單減少、營收下降</a:t>
            </a:r>
            <a:endParaRPr altLang="zh-TW" dirty="0" lang="zh-TW" sz="2000"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32120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1998</Words>
  <Paragraphs>246</Paragraphs>
  <Slides>33</Slides>
  <Notes>14</Notes>
  <TotalTime>2883</TotalTime>
  <HiddenSlides>0</HiddenSlides>
  <MMClips>0</MMClips>
  <ScaleCrop>false</ScaleCrop>
  <HeadingPairs>
    <vt:vector baseType="variant" size="4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baseType="lpstr" size="34">
      <vt:lpstr>Office 佈景主題</vt:lpstr>
      <vt:lpstr>投影片 1</vt:lpstr>
      <vt:lpstr>投影片 2</vt:lpstr>
      <vt:lpstr>投影片 3</vt:lpstr>
      <vt:lpstr>投影片 4</vt:lpstr>
      <vt:lpstr>碩禾電子材料股份有限公司(3691 TT)</vt:lpstr>
      <vt:lpstr>產品說明</vt:lpstr>
      <vt:lpstr>集團與重大投資</vt:lpstr>
      <vt:lpstr>投影片 8</vt:lpstr>
      <vt:lpstr>營收成長</vt:lpstr>
      <vt:lpstr>營收結構</vt:lpstr>
      <vt:lpstr>產品市佔</vt:lpstr>
      <vt:lpstr>公司近況</vt:lpstr>
      <vt:lpstr>投影片 13</vt:lpstr>
      <vt:lpstr>市場分析-全球太陽能需求成長率</vt:lpstr>
      <vt:lpstr>市場分析-中國</vt:lpstr>
      <vt:lpstr>市場分析-客戶</vt:lpstr>
      <vt:lpstr>市場分析- 供需</vt:lpstr>
      <vt:lpstr>市場分析-產品結構</vt:lpstr>
      <vt:lpstr>市場分析-銀價,毛利疊圖</vt:lpstr>
      <vt:lpstr>市場分析-報價</vt:lpstr>
      <vt:lpstr>市場分析-雙反</vt:lpstr>
      <vt:lpstr>市場分析-營收比重及市佔率</vt:lpstr>
      <vt:lpstr>營收比重補充</vt:lpstr>
      <vt:lpstr>市場分析-競爭者</vt:lpstr>
      <vt:lpstr>市場分析-競爭者</vt:lpstr>
      <vt:lpstr>轉投資補充-禾迅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</vt:vector>
  </TitlesOfParts>
  <LinksUpToDate>false</LinksUpToDate>
  <SharedDoc>false</SharedDoc>
  <HyperlinksChanged>false</HyperlinksChanged>
  <Application>Microsoft Office PowerPoint</Application>
  <AppVersion>12.0000</AppVersion>
  <PresentationFormat>如螢幕大小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2014-09-13T05:19:25Z</dcterms:created>
  <dc:creator>lyh</dc:creator>
  <cp:lastModifiedBy>李泓慶</cp:lastModifiedBy>
  <dcterms:modified xsi:type="dcterms:W3CDTF">2015-03-28T06:13:48Z</dcterms:modified>
  <cp:revision>163</cp:revision>
  <dc:title>PowerPoint 簡報</dc:title>
</cp:coreProperties>
</file>