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58" r:id="rId6"/>
    <p:sldId id="264" r:id="rId7"/>
    <p:sldId id="263" r:id="rId8"/>
    <p:sldId id="265" r:id="rId9"/>
    <p:sldId id="266" r:id="rId10"/>
    <p:sldId id="267" r:id="rId11"/>
    <p:sldId id="269" r:id="rId12"/>
    <p:sldId id="268" r:id="rId13"/>
    <p:sldId id="270" r:id="rId14"/>
    <p:sldId id="272" r:id="rId15"/>
    <p:sldId id="271" r:id="rId16"/>
    <p:sldId id="273" r:id="rId17"/>
    <p:sldId id="275" r:id="rId18"/>
    <p:sldId id="262" r:id="rId19"/>
    <p:sldId id="260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DDB9-03F7-4C31-B4FD-8DC1E1639E2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A081-29B0-463A-8B0D-F23041732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0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A081-29B0-463A-8B0D-F23041732E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A081-29B0-463A-8B0D-F23041732E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4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01B9A-F296-4280-B9ED-43256649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0FE58-A348-461B-BA2C-FD7AD2CA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9BFA0-0EAC-40A8-AD57-FBEC0EA3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57850-2437-401D-AF94-8A15A240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315524-DD8D-43C9-AC16-BAF916CB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06412-28B6-4CBE-A6A7-D0B0F8EA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0AF823-3A16-40FC-9904-21326E74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D8643-8274-4853-ADE0-CBC88E61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EAD19C-CAEB-48E7-9A3E-1E8798F5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4AF71-450B-497C-80A7-CC630CB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8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51219A-5467-4684-A81A-0512557CD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8928A4-5030-4208-BA70-2FC3670CA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572A6-407F-42EB-8DEB-2D341929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73BD7-E71F-445C-8DFE-21849F56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F5E5-2761-45D6-9C04-A010014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958D7-01C3-4371-B675-BDCC1CAC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4EF7-3486-4DC3-B509-3D8A3840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44143-4B9F-4EC7-816D-88B5CAC1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C2526-77CE-4143-836B-54A99349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0811A-9A02-4D28-AB00-013C25C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2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591AE-A1B1-49B4-B8DF-B78BB30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0BFECE-C8AF-4A5A-9194-E14D2444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54DEA-27B0-4C46-876C-1A230AB8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18865-9E29-4665-BE5A-307D082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73FB6-9585-48B3-95A9-A3D434E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1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42F9C-92E1-4763-915C-B90ACA7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27EC5-24EF-40EB-8ABE-9AAF7C92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D628C7-AFE0-4E5A-92F6-30AED1DB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6F7FC-BA37-44FD-85AA-F2024DD7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346DDE-0DB9-4A02-A770-97EEC2A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D706FD-147F-433B-B185-D1F12AC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5F04-C7BB-47A4-9469-353F2C4D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2307E8-90BA-403C-9870-C28A971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BC5053-3059-48FC-B01D-2C4D7247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5177CB-A0F5-4468-B6FD-2D288B551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FB8A30-4FBA-494A-8A79-7F84704F7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E4EFDE-27D8-48B1-871F-32DA6DFF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4F5C1A-1976-48F6-BE37-3D0E7D9D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00D3A4-C42D-492E-9EF7-7F4173D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95E81-99FC-4561-A427-6010D818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29705E-AEA6-47F1-A6B2-65270F2C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9C5A40-9EC9-4E74-8F69-D533B1D1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DD14BC-14C9-4647-A12C-0798A29C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95F621-E5B5-4AA3-A793-B6FC4C46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B0C399-B459-41AA-A88D-349166B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DCE69-EB2A-4477-8F59-8653A80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0055A-8065-42D4-BE94-DE5313DF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B1B71-2EB8-4031-AE6B-6D637E6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88D8E-3A3A-4BD7-81E9-FC113EB5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9CB03-1C76-40A3-99AC-B14CC153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69C76-4896-488A-AB3B-19BEC848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B6A2D-1566-4B14-A966-755341EF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A904A-0BEB-4072-80EF-02E6FBD3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461B7-A17B-43A7-8FA8-56A40A0E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9AFB04-B01A-48CB-942E-B0C216F4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7BCFBD-EF4B-454E-9C60-4CFE3BF3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FD8C00-B17F-4C02-AA06-18BD4B34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288A9-CFAE-4F54-BFDD-AEF4439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CA4532-BF41-48FB-9B32-29EAF02A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ABE76-6867-4D7E-802C-D4CBEB4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2B0BE-C38A-41AB-9479-24119A5F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03C-F4DF-4F40-A17A-D9C73DDF0E38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127DE-2E10-4252-B928-0D230191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CF7DC-64D1-4010-BABA-033385E1C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9FBD5-6D89-4BFC-9D7A-60C22C4AE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統計套利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6CD15C-A342-400B-AC2C-0F19E299F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/>
              <a:t>李泓慶</a:t>
            </a:r>
          </a:p>
        </p:txBody>
      </p:sp>
    </p:spTree>
    <p:extLst>
      <p:ext uri="{BB962C8B-B14F-4D97-AF65-F5344CB8AC3E}">
        <p14:creationId xmlns:p14="http://schemas.microsoft.com/office/powerpoint/2010/main" val="312169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1A95-E790-4F8F-8AD7-84B7DC6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CC3A7-EFBF-4BB8-9C61-2A2D179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商品選擇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鄭商菜粕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大連豆粕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乖離擴大時做空大連豆粕同時買進鄭商菜粕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反之亦然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1291B-96BF-42B8-821A-706CD82C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37" y="2873018"/>
            <a:ext cx="6997982" cy="38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7C73D-74C1-42E3-8419-16E0206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兩者者商品合約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D8235-C854-469D-9D6D-F9825D1B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雖然兩主為不同交易所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不同商品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但期貨規格相同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為簡化換算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直接將算好的價差當成商品匯入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來簡化運算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這邊的價差是原始資料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0E2F85-B49C-4F2E-AA21-0F6B23B8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9" y="2665379"/>
            <a:ext cx="6075880" cy="39675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E206A0-07E3-4796-A9A9-4900F2AA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28" y="2035075"/>
            <a:ext cx="5072772" cy="45816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940921-C4E4-44FC-B72F-AADE43C7A167}"/>
              </a:ext>
            </a:extLst>
          </p:cNvPr>
          <p:cNvSpPr/>
          <p:nvPr/>
        </p:nvSpPr>
        <p:spPr>
          <a:xfrm>
            <a:off x="263559" y="3122579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E6FC6-B076-40E7-95B0-371DD881082D}"/>
              </a:ext>
            </a:extLst>
          </p:cNvPr>
          <p:cNvSpPr/>
          <p:nvPr/>
        </p:nvSpPr>
        <p:spPr>
          <a:xfrm>
            <a:off x="263558" y="3395966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9D97D-8699-4FBC-81F0-85CDACB34ED4}"/>
              </a:ext>
            </a:extLst>
          </p:cNvPr>
          <p:cNvSpPr/>
          <p:nvPr/>
        </p:nvSpPr>
        <p:spPr>
          <a:xfrm>
            <a:off x="263557" y="3615843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6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8B7-F349-4D75-8B62-E334C1DB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回測設定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D5358-894C-4082-9F76-28D547BF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手續費設定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最小變動單位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人民幣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假設單一商品滑價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套利商品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滑價共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起始金額設定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足夠做兩口的最低保證金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,372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</a:p>
        </p:txBody>
      </p:sp>
    </p:spTree>
    <p:extLst>
      <p:ext uri="{BB962C8B-B14F-4D97-AF65-F5344CB8AC3E}">
        <p14:creationId xmlns:p14="http://schemas.microsoft.com/office/powerpoint/2010/main" val="36237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8FE9-DBCC-40A3-8301-0C74FF6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912A5-3ECA-4478-9B30-9BD40381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當價差大於其本身平均值加上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時做空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當價差小於其本身平均值減去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時做多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當價收斂到其平均值時平倉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1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A13FC-B57C-4032-968B-13C5C381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F6166-A0C6-4CBD-8CD5-C364F60F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CF801-AED0-42B0-800B-2E93C91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71" y="2540384"/>
            <a:ext cx="6047088" cy="395249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DF8073B-3634-4A9E-A52F-C8136E16278F}"/>
              </a:ext>
            </a:extLst>
          </p:cNvPr>
          <p:cNvSpPr/>
          <p:nvPr/>
        </p:nvSpPr>
        <p:spPr>
          <a:xfrm>
            <a:off x="6356027" y="2908055"/>
            <a:ext cx="1046375" cy="791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59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664C9-9496-47A1-96C9-36893E2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17DE23-A896-4952-8C0E-E803EFC94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進場門檻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出場門檻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回到平均值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17DE23-A896-4952-8C0E-E803EFC94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D1E64E0-7A7C-434F-899F-40160A5F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72" y="1637611"/>
            <a:ext cx="7256631" cy="50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4F3747-70A0-45AB-A0A6-517D9303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47" y="365125"/>
            <a:ext cx="8839200" cy="6267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2A3DE9-67D6-468F-B413-86FBF41A7D9E}"/>
              </a:ext>
            </a:extLst>
          </p:cNvPr>
          <p:cNvSpPr/>
          <p:nvPr/>
        </p:nvSpPr>
        <p:spPr>
          <a:xfrm>
            <a:off x="2396247" y="3498850"/>
            <a:ext cx="9033753" cy="246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14BC6-A7B7-4B9F-9775-DCEFE503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48" y="486383"/>
            <a:ext cx="3283692" cy="56905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總交易次數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不包含今年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年報酬率約為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B6330C-DCC2-44CA-A7A2-D549CF48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02" y="66675"/>
            <a:ext cx="8248650" cy="3362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D16DB0-EC99-450B-9EBE-4F358636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82" y="3560324"/>
            <a:ext cx="8225070" cy="3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5A19-A508-4DE5-937D-E88DF677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8DA57-D7F1-4593-AA36-092E5DAA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尚未處理換倉問題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是否為定態只能從過去歷史資料得到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過去式定態不代表未來也是定態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價差繼續擴散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兩者在基本面上似乎不是明顯的替代商品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豆粕需求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以上可直接作為家禽飼料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菜粕用途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化工原料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食品添加劑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為飼料的添加物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是否能透過其他資料預測發散的方向以利作調整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43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D7AE2-9F7F-44A0-9AF3-607B0F8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601F2-9106-49EA-B3CD-430D8B4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為什麼玻璃與焦煤的相關係數這麼高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燃料佔據玻璃生產成本很大一部分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184CD1-34DD-4C14-87A9-3C961CE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63" y="3000476"/>
            <a:ext cx="9297913" cy="33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F30FE-581B-4155-BFF6-3835C470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商品選</a:t>
            </a:r>
            <a:r>
              <a:rPr lang="zh-TW" altLang="en-US" dirty="0"/>
              <a:t>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63E74-98D9-45FB-9974-DDBA81D2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考量交易時間與商品成交量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採用鄭商所與大連期貨交易所有夜盤的期貨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種商品做相關係數檢測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19EAC5-DCAD-41A5-BA35-4593C52B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3174136"/>
            <a:ext cx="5318704" cy="32827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08A4DF-C9B4-4D88-865D-48D5D76A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4136"/>
            <a:ext cx="5789167" cy="32827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EDC911-3285-4694-B747-FD93546FF3AB}"/>
              </a:ext>
            </a:extLst>
          </p:cNvPr>
          <p:cNvSpPr/>
          <p:nvPr/>
        </p:nvSpPr>
        <p:spPr>
          <a:xfrm>
            <a:off x="1546698" y="3174136"/>
            <a:ext cx="7558391" cy="1689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93285-C343-4351-BE52-642402A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F405C-1360-41DF-A3B0-96A204F5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31" y="2056960"/>
            <a:ext cx="6324297" cy="44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88532-A9F0-46B1-A632-667F997A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F5879-0DC5-4018-B534-1714CDA3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李昱穎大學長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商品數量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:15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:2015/1/5~2019/2/5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每種商品約有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</a:t>
            </a:r>
          </a:p>
        </p:txBody>
      </p:sp>
    </p:spTree>
    <p:extLst>
      <p:ext uri="{BB962C8B-B14F-4D97-AF65-F5344CB8AC3E}">
        <p14:creationId xmlns:p14="http://schemas.microsoft.com/office/powerpoint/2010/main" val="40931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F5F05-10FA-442E-9EA1-38238048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D3B22-E02E-4965-BBB6-1E0751BA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EDC50-714C-4BC3-9E8C-A4D2F4D1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6" y="1514466"/>
            <a:ext cx="11409625" cy="49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3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6391E-2299-4B30-A013-AE22F4E6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挑出相關係數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以上之商品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41F19E8-4126-4DC4-8F92-52EEDCE7E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051524"/>
              </p:ext>
            </p:extLst>
          </p:nvPr>
        </p:nvGraphicFramePr>
        <p:xfrm>
          <a:off x="282805" y="1825625"/>
          <a:ext cx="1159497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30">
                  <a:extLst>
                    <a:ext uri="{9D8B030D-6E8A-4147-A177-3AD203B41FA5}">
                      <a16:colId xmlns:a16="http://schemas.microsoft.com/office/drawing/2014/main" val="2714691076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53657613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82345015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4032408452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8944654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417838856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3538724050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37051675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0273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相關係數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0.9529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0.9135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0.9350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0.9170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0.9198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0.9167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0.8910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0.9357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商品代號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CZCEFG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DCEy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DCEp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CZCERM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CZCEFG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CZCEFG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 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大連焦炭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豆油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棕櫚油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鄭商菜粕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大連豆粕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0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0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03C9C-EB07-4B7D-A2C9-87E74C7DC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47"/>
            <a:ext cx="10515600" cy="591431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2015/1/5~2019/2/15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的價差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9ECF18-05DE-42BA-9C4A-6B4E9C51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2" y="749680"/>
            <a:ext cx="3533898" cy="21108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086A-E596-4CCC-B624-D6AD30D7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2" y="2860532"/>
            <a:ext cx="3327240" cy="19594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5515D5-57A1-4382-973E-B58C1449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2" y="4820031"/>
            <a:ext cx="3327240" cy="2009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C6E1B96-BE22-4631-87D0-C574D85A7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29" y="749680"/>
            <a:ext cx="3523999" cy="21108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898381-950A-4B70-B89C-B7C26ED5A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930" y="3085467"/>
            <a:ext cx="3523998" cy="21214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52715E-101A-4274-9538-9D12ABA7C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935" y="749681"/>
            <a:ext cx="3713027" cy="19837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0753A26-FF26-4635-A235-BF8727541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71" y="2772330"/>
            <a:ext cx="3521837" cy="186357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84E31CC-509C-48D0-AED8-ECF7E2897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5452" y="4674757"/>
            <a:ext cx="3436929" cy="20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D296-BB1C-4AC1-BD0B-03FA4477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共整合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82D739-2FB5-4229-AE62-AC4072F6C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給定任意兩價格變數在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時的價格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兩者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時價格對數差異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價差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如果</m:t>
                    </m:r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價差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zh-TW" alt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價差雖然短期會有隨機運動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但長期還是會回到平均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82D739-2FB5-4229-AE62-AC4072F6C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AFD0F-8677-4F74-93E5-32FD9F2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20" y="63331"/>
            <a:ext cx="10515600" cy="12354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單跟檢定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檢定資料是否穩定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(DF)</a:t>
            </a:r>
            <a:b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53A85F-E759-498C-A526-4DBC92D2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844483"/>
            <a:ext cx="5530438" cy="1344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A1FC6A-9C82-4E8F-B0CA-E8C822EE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2" y="2297755"/>
            <a:ext cx="5530438" cy="13442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73463B-7D3A-4324-B10E-86FD9EB73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61" y="3751027"/>
            <a:ext cx="5452615" cy="13442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9B3694-1A3F-4383-9D49-B0F770CB0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40" y="5230866"/>
            <a:ext cx="5530437" cy="15638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DB6488-A2C0-4C34-9B20-582D095CA8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032090"/>
            <a:ext cx="5614480" cy="1344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CF805F-6C31-4DAA-9E01-B41B44B92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999" y="2485363"/>
            <a:ext cx="5771481" cy="11566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0B3760-892E-4F09-A49D-56ADA666EA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998" y="3641994"/>
            <a:ext cx="5771481" cy="13442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56C813-EDB2-47B4-BB2C-2E14DEB08A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8998" y="5346979"/>
            <a:ext cx="5771481" cy="13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51724-DBDE-4A51-94E3-A95FBECC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FA8D9-DDF0-4A2B-AD67-CF8D9CE0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符合定態的有以下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組價差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71DFF-98E8-4EB0-897E-1E449E19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" y="4241259"/>
            <a:ext cx="3792496" cy="24565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77CC50-AF30-48B0-A83B-36011C87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84" y="4348264"/>
            <a:ext cx="3773512" cy="23495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809FE6-9330-4E64-BBE3-D1761829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91" y="4241259"/>
            <a:ext cx="4080298" cy="24565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DB71CF-A00E-4B5B-BEDA-8D25C5878C08}"/>
              </a:ext>
            </a:extLst>
          </p:cNvPr>
          <p:cNvSpPr/>
          <p:nvPr/>
        </p:nvSpPr>
        <p:spPr>
          <a:xfrm>
            <a:off x="560644" y="3429000"/>
            <a:ext cx="31710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大連豆油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大連棕櫚油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4A1D16-F136-4A77-9FCF-D1D58ED2BA37}"/>
              </a:ext>
            </a:extLst>
          </p:cNvPr>
          <p:cNvSpPr/>
          <p:nvPr/>
        </p:nvSpPr>
        <p:spPr>
          <a:xfrm>
            <a:off x="4472898" y="3429000"/>
            <a:ext cx="2863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鄭商菜粕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大連豆粕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5D012D-EBC3-49AF-ABA0-A5CE8D95DE52}"/>
              </a:ext>
            </a:extLst>
          </p:cNvPr>
          <p:cNvSpPr/>
          <p:nvPr/>
        </p:nvSpPr>
        <p:spPr>
          <a:xfrm>
            <a:off x="8182739" y="3428999"/>
            <a:ext cx="31710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鄭商動力煤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大連焦煤</a:t>
            </a:r>
          </a:p>
        </p:txBody>
      </p:sp>
    </p:spTree>
    <p:extLst>
      <p:ext uri="{BB962C8B-B14F-4D97-AF65-F5344CB8AC3E}">
        <p14:creationId xmlns:p14="http://schemas.microsoft.com/office/powerpoint/2010/main" val="91777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1772</TotalTime>
  <Words>615</Words>
  <Application>Microsoft Office PowerPoint</Application>
  <PresentationFormat>寬螢幕</PresentationFormat>
  <Paragraphs>118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Cambria Math</vt:lpstr>
      <vt:lpstr>Office 佈景主題</vt:lpstr>
      <vt:lpstr>統計套利</vt:lpstr>
      <vt:lpstr>商品選擇</vt:lpstr>
      <vt:lpstr>資料</vt:lpstr>
      <vt:lpstr>相關係數</vt:lpstr>
      <vt:lpstr>挑出相關係數0.88以上之商品,共8種</vt:lpstr>
      <vt:lpstr>PowerPoint 簡報</vt:lpstr>
      <vt:lpstr>共整合</vt:lpstr>
      <vt:lpstr>單跟檢定-檢定資料是否穩定(DF) </vt:lpstr>
      <vt:lpstr>定態</vt:lpstr>
      <vt:lpstr>策略</vt:lpstr>
      <vt:lpstr>兩者者商品合約</vt:lpstr>
      <vt:lpstr>回測設定</vt:lpstr>
      <vt:lpstr>交易策略</vt:lpstr>
      <vt:lpstr>策略結果</vt:lpstr>
      <vt:lpstr>策略結果</vt:lpstr>
      <vt:lpstr>PowerPoint 簡報</vt:lpstr>
      <vt:lpstr>PowerPoint 簡報</vt:lpstr>
      <vt:lpstr>小結</vt:lpstr>
      <vt:lpstr>為什麼?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蝸牛學家</dc:creator>
  <cp:lastModifiedBy>蝸牛學家</cp:lastModifiedBy>
  <cp:revision>48</cp:revision>
  <dcterms:created xsi:type="dcterms:W3CDTF">2019-04-10T09:42:53Z</dcterms:created>
  <dcterms:modified xsi:type="dcterms:W3CDTF">2019-04-11T15:15:45Z</dcterms:modified>
</cp:coreProperties>
</file>