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7"/>
  </p:notesMasterIdLst>
  <p:handoutMasterIdLst>
    <p:handoutMasterId r:id="rId28"/>
  </p:handoutMasterIdLst>
  <p:sldIdLst>
    <p:sldId id="374" r:id="rId2"/>
    <p:sldId id="342" r:id="rId3"/>
    <p:sldId id="343" r:id="rId4"/>
    <p:sldId id="346" r:id="rId5"/>
    <p:sldId id="347" r:id="rId6"/>
    <p:sldId id="348" r:id="rId7"/>
    <p:sldId id="351" r:id="rId8"/>
    <p:sldId id="350" r:id="rId9"/>
    <p:sldId id="352" r:id="rId10"/>
    <p:sldId id="355" r:id="rId11"/>
    <p:sldId id="354" r:id="rId12"/>
    <p:sldId id="365" r:id="rId13"/>
    <p:sldId id="368" r:id="rId14"/>
    <p:sldId id="369" r:id="rId15"/>
    <p:sldId id="356" r:id="rId16"/>
    <p:sldId id="361" r:id="rId17"/>
    <p:sldId id="367" r:id="rId18"/>
    <p:sldId id="362" r:id="rId19"/>
    <p:sldId id="363" r:id="rId20"/>
    <p:sldId id="364" r:id="rId21"/>
    <p:sldId id="371" r:id="rId22"/>
    <p:sldId id="359" r:id="rId23"/>
    <p:sldId id="360" r:id="rId24"/>
    <p:sldId id="358" r:id="rId25"/>
    <p:sldId id="372" r:id="rId26"/>
  </p:sldIdLst>
  <p:sldSz cx="9144000" cy="5143500" type="screen16x9"/>
  <p:notesSz cx="6799263" cy="9929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694"/>
    <a:srgbClr val="C0504D"/>
    <a:srgbClr val="AE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Kao" userId="5ba321c562c4bdb0" providerId="LiveId" clId="{75797484-E741-495D-B9DA-77A1F04C29BA}"/>
    <pc:docChg chg="modSld">
      <pc:chgData name="Kevin Kao" userId="5ba321c562c4bdb0" providerId="LiveId" clId="{75797484-E741-495D-B9DA-77A1F04C29BA}" dt="2018-06-08T08:55:18.989" v="172"/>
      <pc:docMkLst>
        <pc:docMk/>
      </pc:docMkLst>
      <pc:sldChg chg="addSp delSp modSp mod">
        <pc:chgData name="Kevin Kao" userId="5ba321c562c4bdb0" providerId="LiveId" clId="{75797484-E741-495D-B9DA-77A1F04C29BA}" dt="2018-06-08T08:54:44.132" v="171"/>
        <pc:sldMkLst>
          <pc:docMk/>
          <pc:sldMk cId="3117244613" sldId="286"/>
        </pc:sldMkLst>
        <pc:spChg chg="add del mod">
          <ac:chgData name="Kevin Kao" userId="5ba321c562c4bdb0" providerId="LiveId" clId="{75797484-E741-495D-B9DA-77A1F04C29BA}" dt="2018-06-08T08:40:35.837" v="20"/>
          <ac:spMkLst>
            <pc:docMk/>
            <pc:sldMk cId="3117244613" sldId="286"/>
            <ac:spMk id="5" creationId="{C98F6230-01DA-48A7-8DCA-BB24836CE9D1}"/>
          </ac:spMkLst>
        </pc:spChg>
        <pc:spChg chg="add del mod">
          <ac:chgData name="Kevin Kao" userId="5ba321c562c4bdb0" providerId="LiveId" clId="{75797484-E741-495D-B9DA-77A1F04C29BA}" dt="2018-06-08T08:41:57.293" v="24"/>
          <ac:spMkLst>
            <pc:docMk/>
            <pc:sldMk cId="3117244613" sldId="286"/>
            <ac:spMk id="11" creationId="{751DFAAF-3DB7-43E4-B45F-9801ED2E0725}"/>
          </ac:spMkLst>
        </pc:spChg>
        <pc:graphicFrameChg chg="del mod">
          <ac:chgData name="Kevin Kao" userId="5ba321c562c4bdb0" providerId="LiveId" clId="{75797484-E741-495D-B9DA-77A1F04C29BA}" dt="2018-06-08T08:40:19.945" v="18" actId="478"/>
          <ac:graphicFrameMkLst>
            <pc:docMk/>
            <pc:sldMk cId="3117244613" sldId="286"/>
            <ac:graphicFrameMk id="8" creationId="{AE1A5A5F-F601-457B-A754-2B893F435260}"/>
          </ac:graphicFrameMkLst>
        </pc:graphicFrameChg>
        <pc:graphicFrameChg chg="mod">
          <ac:chgData name="Kevin Kao" userId="5ba321c562c4bdb0" providerId="LiveId" clId="{75797484-E741-495D-B9DA-77A1F04C29BA}" dt="2018-06-08T08:54:44.132" v="171"/>
          <ac:graphicFrameMkLst>
            <pc:docMk/>
            <pc:sldMk cId="3117244613" sldId="286"/>
            <ac:graphicFrameMk id="9" creationId="{C183317A-0B62-4013-94C4-BA9D98FE0FCD}"/>
          </ac:graphicFrameMkLst>
        </pc:graphicFrameChg>
        <pc:graphicFrameChg chg="add del mod">
          <ac:chgData name="Kevin Kao" userId="5ba321c562c4bdb0" providerId="LiveId" clId="{75797484-E741-495D-B9DA-77A1F04C29BA}" dt="2018-06-08T08:41:37.893" v="22" actId="478"/>
          <ac:graphicFrameMkLst>
            <pc:docMk/>
            <pc:sldMk cId="3117244613" sldId="286"/>
            <ac:graphicFrameMk id="10" creationId="{A07F1656-D98D-456F-9201-4A4F476E0CB5}"/>
          </ac:graphicFrameMkLst>
        </pc:graphicFrameChg>
        <pc:graphicFrameChg chg="add mod">
          <ac:chgData name="Kevin Kao" userId="5ba321c562c4bdb0" providerId="LiveId" clId="{75797484-E741-495D-B9DA-77A1F04C29BA}" dt="2018-06-08T08:42:59.143" v="38"/>
          <ac:graphicFrameMkLst>
            <pc:docMk/>
            <pc:sldMk cId="3117244613" sldId="286"/>
            <ac:graphicFrameMk id="12" creationId="{AE1A5A5F-F601-457B-A754-2B893F435260}"/>
          </ac:graphicFrameMkLst>
        </pc:graphicFrameChg>
      </pc:sldChg>
      <pc:sldChg chg="addSp delSp modSp mod">
        <pc:chgData name="Kevin Kao" userId="5ba321c562c4bdb0" providerId="LiveId" clId="{75797484-E741-495D-B9DA-77A1F04C29BA}" dt="2018-06-08T08:54:02.293" v="168"/>
        <pc:sldMkLst>
          <pc:docMk/>
          <pc:sldMk cId="2095338125" sldId="287"/>
        </pc:sldMkLst>
        <pc:spChg chg="add del mod">
          <ac:chgData name="Kevin Kao" userId="5ba321c562c4bdb0" providerId="LiveId" clId="{75797484-E741-495D-B9DA-77A1F04C29BA}" dt="2018-06-08T08:44:03.288" v="41"/>
          <ac:spMkLst>
            <pc:docMk/>
            <pc:sldMk cId="2095338125" sldId="287"/>
            <ac:spMk id="3" creationId="{3480E246-3A3E-4860-9032-0322AB59AA4D}"/>
          </ac:spMkLst>
        </pc:spChg>
        <pc:spChg chg="add del mod">
          <ac:chgData name="Kevin Kao" userId="5ba321c562c4bdb0" providerId="LiveId" clId="{75797484-E741-495D-B9DA-77A1F04C29BA}" dt="2018-06-08T08:45:04.554" v="62"/>
          <ac:spMkLst>
            <pc:docMk/>
            <pc:sldMk cId="2095338125" sldId="287"/>
            <ac:spMk id="4" creationId="{5CD4B41F-FAAF-4E0F-93EE-D309FB03F98D}"/>
          </ac:spMkLst>
        </pc:spChg>
        <pc:graphicFrameChg chg="del mod">
          <ac:chgData name="Kevin Kao" userId="5ba321c562c4bdb0" providerId="LiveId" clId="{75797484-E741-495D-B9DA-77A1F04C29BA}" dt="2018-06-08T08:43:42.741" v="39" actId="478"/>
          <ac:graphicFrameMkLst>
            <pc:docMk/>
            <pc:sldMk cId="2095338125" sldId="287"/>
            <ac:graphicFrameMk id="6" creationId="{A07F1656-D98D-456F-9201-4A4F476E0CB5}"/>
          </ac:graphicFrameMkLst>
        </pc:graphicFrameChg>
        <pc:graphicFrameChg chg="add mod">
          <ac:chgData name="Kevin Kao" userId="5ba321c562c4bdb0" providerId="LiveId" clId="{75797484-E741-495D-B9DA-77A1F04C29BA}" dt="2018-06-08T08:53:51.495" v="165"/>
          <ac:graphicFrameMkLst>
            <pc:docMk/>
            <pc:sldMk cId="2095338125" sldId="287"/>
            <ac:graphicFrameMk id="7" creationId="{A07F1656-D98D-456F-9201-4A4F476E0CB5}"/>
          </ac:graphicFrameMkLst>
        </pc:graphicFrameChg>
        <pc:graphicFrameChg chg="add mod">
          <ac:chgData name="Kevin Kao" userId="5ba321c562c4bdb0" providerId="LiveId" clId="{75797484-E741-495D-B9DA-77A1F04C29BA}" dt="2018-06-08T08:54:02.293" v="168"/>
          <ac:graphicFrameMkLst>
            <pc:docMk/>
            <pc:sldMk cId="2095338125" sldId="287"/>
            <ac:graphicFrameMk id="9" creationId="{308AA704-1FDB-4438-883F-2C198054ADBF}"/>
          </ac:graphicFrameMkLst>
        </pc:graphicFrameChg>
        <pc:graphicFrameChg chg="del mod">
          <ac:chgData name="Kevin Kao" userId="5ba321c562c4bdb0" providerId="LiveId" clId="{75797484-E741-495D-B9DA-77A1F04C29BA}" dt="2018-06-08T08:44:54.490" v="60" actId="478"/>
          <ac:graphicFrameMkLst>
            <pc:docMk/>
            <pc:sldMk cId="2095338125" sldId="287"/>
            <ac:graphicFrameMk id="12" creationId="{308AA704-1FDB-4438-883F-2C198054ADBF}"/>
          </ac:graphicFrameMkLst>
        </pc:graphicFrameChg>
      </pc:sldChg>
      <pc:sldChg chg="modSp">
        <pc:chgData name="Kevin Kao" userId="5ba321c562c4bdb0" providerId="LiveId" clId="{75797484-E741-495D-B9DA-77A1F04C29BA}" dt="2018-06-08T08:53:30.591" v="160" actId="692"/>
        <pc:sldMkLst>
          <pc:docMk/>
          <pc:sldMk cId="569538840" sldId="290"/>
        </pc:sldMkLst>
        <pc:graphicFrameChg chg="mod">
          <ac:chgData name="Kevin Kao" userId="5ba321c562c4bdb0" providerId="LiveId" clId="{75797484-E741-495D-B9DA-77A1F04C29BA}" dt="2018-06-08T08:53:30.591" v="160" actId="692"/>
          <ac:graphicFrameMkLst>
            <pc:docMk/>
            <pc:sldMk cId="569538840" sldId="290"/>
            <ac:graphicFrameMk id="7" creationId="{02EFF4BF-BF2F-40BA-9602-1481991BC4F8}"/>
          </ac:graphicFrameMkLst>
        </pc:graphicFrameChg>
      </pc:sldChg>
      <pc:sldChg chg="addSp delSp modSp mod">
        <pc:chgData name="Kevin Kao" userId="5ba321c562c4bdb0" providerId="LiveId" clId="{75797484-E741-495D-B9DA-77A1F04C29BA}" dt="2018-06-08T08:53:14.627" v="156"/>
        <pc:sldMkLst>
          <pc:docMk/>
          <pc:sldMk cId="1268628849" sldId="291"/>
        </pc:sldMkLst>
        <pc:spChg chg="add del mod">
          <ac:chgData name="Kevin Kao" userId="5ba321c562c4bdb0" providerId="LiveId" clId="{75797484-E741-495D-B9DA-77A1F04C29BA}" dt="2018-06-08T08:46:14.271" v="73"/>
          <ac:spMkLst>
            <pc:docMk/>
            <pc:sldMk cId="1268628849" sldId="291"/>
            <ac:spMk id="3" creationId="{723F6C0B-6F6E-4F5E-A511-3129763BC4B1}"/>
          </ac:spMkLst>
        </pc:spChg>
        <pc:spChg chg="mod">
          <ac:chgData name="Kevin Kao" userId="5ba321c562c4bdb0" providerId="LiveId" clId="{75797484-E741-495D-B9DA-77A1F04C29BA}" dt="2018-06-08T08:47:35.141" v="92" actId="20577"/>
          <ac:spMkLst>
            <pc:docMk/>
            <pc:sldMk cId="1268628849" sldId="291"/>
            <ac:spMk id="4" creationId="{6E797B29-5605-4089-A71E-57C77DA5FE23}"/>
          </ac:spMkLst>
        </pc:spChg>
        <pc:graphicFrameChg chg="del">
          <ac:chgData name="Kevin Kao" userId="5ba321c562c4bdb0" providerId="LiveId" clId="{75797484-E741-495D-B9DA-77A1F04C29BA}" dt="2018-06-08T08:46:09.948" v="71" actId="478"/>
          <ac:graphicFrameMkLst>
            <pc:docMk/>
            <pc:sldMk cId="1268628849" sldId="291"/>
            <ac:graphicFrameMk id="6" creationId="{CC2F98D4-8F4D-4ACB-A6F6-12D8FFC951AF}"/>
          </ac:graphicFrameMkLst>
        </pc:graphicFrameChg>
        <pc:graphicFrameChg chg="add mod">
          <ac:chgData name="Kevin Kao" userId="5ba321c562c4bdb0" providerId="LiveId" clId="{75797484-E741-495D-B9DA-77A1F04C29BA}" dt="2018-06-08T08:53:14.627" v="156"/>
          <ac:graphicFrameMkLst>
            <pc:docMk/>
            <pc:sldMk cId="1268628849" sldId="291"/>
            <ac:graphicFrameMk id="7" creationId="{CC2F98D4-8F4D-4ACB-A6F6-12D8FFC951AF}"/>
          </ac:graphicFrameMkLst>
        </pc:graphicFrameChg>
      </pc:sldChg>
      <pc:sldChg chg="addSp delSp modSp mod">
        <pc:chgData name="Kevin Kao" userId="5ba321c562c4bdb0" providerId="LiveId" clId="{75797484-E741-495D-B9DA-77A1F04C29BA}" dt="2018-06-08T08:52:33.689" v="152" actId="692"/>
        <pc:sldMkLst>
          <pc:docMk/>
          <pc:sldMk cId="2658465709" sldId="292"/>
        </pc:sldMkLst>
        <pc:spChg chg="add del mod">
          <ac:chgData name="Kevin Kao" userId="5ba321c562c4bdb0" providerId="LiveId" clId="{75797484-E741-495D-B9DA-77A1F04C29BA}" dt="2018-06-08T08:48:47.510" v="108"/>
          <ac:spMkLst>
            <pc:docMk/>
            <pc:sldMk cId="2658465709" sldId="292"/>
            <ac:spMk id="3" creationId="{29B48E58-A076-4F8F-9B86-C95F60DAC355}"/>
          </ac:spMkLst>
        </pc:spChg>
        <pc:spChg chg="mod">
          <ac:chgData name="Kevin Kao" userId="5ba321c562c4bdb0" providerId="LiveId" clId="{75797484-E741-495D-B9DA-77A1F04C29BA}" dt="2018-06-08T08:48:23.583" v="105" actId="20577"/>
          <ac:spMkLst>
            <pc:docMk/>
            <pc:sldMk cId="2658465709" sldId="292"/>
            <ac:spMk id="4" creationId="{5214F383-939B-4FF4-9EAD-00D956966331}"/>
          </ac:spMkLst>
        </pc:spChg>
        <pc:graphicFrameChg chg="del">
          <ac:chgData name="Kevin Kao" userId="5ba321c562c4bdb0" providerId="LiveId" clId="{75797484-E741-495D-B9DA-77A1F04C29BA}" dt="2018-06-08T08:48:45.269" v="106" actId="478"/>
          <ac:graphicFrameMkLst>
            <pc:docMk/>
            <pc:sldMk cId="2658465709" sldId="292"/>
            <ac:graphicFrameMk id="7" creationId="{2CE26872-83BB-483B-8087-84773693FBAE}"/>
          </ac:graphicFrameMkLst>
        </pc:graphicFrameChg>
        <pc:graphicFrameChg chg="add mod">
          <ac:chgData name="Kevin Kao" userId="5ba321c562c4bdb0" providerId="LiveId" clId="{75797484-E741-495D-B9DA-77A1F04C29BA}" dt="2018-06-08T08:52:33.689" v="152" actId="692"/>
          <ac:graphicFrameMkLst>
            <pc:docMk/>
            <pc:sldMk cId="2658465709" sldId="292"/>
            <ac:graphicFrameMk id="8" creationId="{2CE26872-83BB-483B-8087-84773693FBAE}"/>
          </ac:graphicFrameMkLst>
        </pc:graphicFrameChg>
      </pc:sldChg>
      <pc:sldChg chg="addSp delSp modSp mod">
        <pc:chgData name="Kevin Kao" userId="5ba321c562c4bdb0" providerId="LiveId" clId="{75797484-E741-495D-B9DA-77A1F04C29BA}" dt="2018-06-08T08:55:18.989" v="172"/>
        <pc:sldMkLst>
          <pc:docMk/>
          <pc:sldMk cId="1357215567" sldId="294"/>
        </pc:sldMkLst>
        <pc:spChg chg="add del mod">
          <ac:chgData name="Kevin Kao" userId="5ba321c562c4bdb0" providerId="LiveId" clId="{75797484-E741-495D-B9DA-77A1F04C29BA}" dt="2018-06-08T08:51:46.193" v="144"/>
          <ac:spMkLst>
            <pc:docMk/>
            <pc:sldMk cId="1357215567" sldId="294"/>
            <ac:spMk id="3" creationId="{7F67B5C9-8740-49C1-A7B2-9F9C8F2CFC12}"/>
          </ac:spMkLst>
        </pc:spChg>
        <pc:spChg chg="mod">
          <ac:chgData name="Kevin Kao" userId="5ba321c562c4bdb0" providerId="LiveId" clId="{75797484-E741-495D-B9DA-77A1F04C29BA}" dt="2018-06-08T08:51:10.973" v="141" actId="20577"/>
          <ac:spMkLst>
            <pc:docMk/>
            <pc:sldMk cId="1357215567" sldId="294"/>
            <ac:spMk id="4" creationId="{011BF12B-A04B-4E0E-AEF6-0932522CBEC8}"/>
          </ac:spMkLst>
        </pc:spChg>
        <pc:graphicFrameChg chg="del">
          <ac:chgData name="Kevin Kao" userId="5ba321c562c4bdb0" providerId="LiveId" clId="{75797484-E741-495D-B9DA-77A1F04C29BA}" dt="2018-06-08T08:51:41.561" v="142" actId="478"/>
          <ac:graphicFrameMkLst>
            <pc:docMk/>
            <pc:sldMk cId="1357215567" sldId="294"/>
            <ac:graphicFrameMk id="6" creationId="{B494AA70-E267-4A2F-B456-A5337DB48C85}"/>
          </ac:graphicFrameMkLst>
        </pc:graphicFrameChg>
        <pc:graphicFrameChg chg="add mod">
          <ac:chgData name="Kevin Kao" userId="5ba321c562c4bdb0" providerId="LiveId" clId="{75797484-E741-495D-B9DA-77A1F04C29BA}" dt="2018-06-08T08:55:18.989" v="172"/>
          <ac:graphicFrameMkLst>
            <pc:docMk/>
            <pc:sldMk cId="1357215567" sldId="294"/>
            <ac:graphicFrameMk id="7" creationId="{B494AA70-E267-4A2F-B456-A5337DB48C85}"/>
          </ac:graphicFrameMkLst>
        </pc:graphicFrameChg>
      </pc:sldChg>
      <pc:sldChg chg="addSp delSp modSp mod">
        <pc:chgData name="Kevin Kao" userId="5ba321c562c4bdb0" providerId="LiveId" clId="{75797484-E741-495D-B9DA-77A1F04C29BA}" dt="2018-06-08T08:52:18.685" v="150" actId="692"/>
        <pc:sldMkLst>
          <pc:docMk/>
          <pc:sldMk cId="3574438242" sldId="295"/>
        </pc:sldMkLst>
        <pc:spChg chg="add del mod">
          <ac:chgData name="Kevin Kao" userId="5ba321c562c4bdb0" providerId="LiveId" clId="{75797484-E741-495D-B9DA-77A1F04C29BA}" dt="2018-06-08T08:50:03.234" v="120"/>
          <ac:spMkLst>
            <pc:docMk/>
            <pc:sldMk cId="3574438242" sldId="295"/>
            <ac:spMk id="3" creationId="{C47825A0-1CF2-4734-8D8B-923B79B62DD0}"/>
          </ac:spMkLst>
        </pc:spChg>
        <pc:spChg chg="mod">
          <ac:chgData name="Kevin Kao" userId="5ba321c562c4bdb0" providerId="LiveId" clId="{75797484-E741-495D-B9DA-77A1F04C29BA}" dt="2018-06-08T08:50:38.412" v="131" actId="20577"/>
          <ac:spMkLst>
            <pc:docMk/>
            <pc:sldMk cId="3574438242" sldId="295"/>
            <ac:spMk id="6" creationId="{2DC96E15-01CD-443C-93D3-01A729E1370F}"/>
          </ac:spMkLst>
        </pc:spChg>
        <pc:graphicFrameChg chg="del mod">
          <ac:chgData name="Kevin Kao" userId="5ba321c562c4bdb0" providerId="LiveId" clId="{75797484-E741-495D-B9DA-77A1F04C29BA}" dt="2018-06-08T08:49:55.599" v="118" actId="478"/>
          <ac:graphicFrameMkLst>
            <pc:docMk/>
            <pc:sldMk cId="3574438242" sldId="295"/>
            <ac:graphicFrameMk id="7" creationId="{C65D3749-28C2-4804-9C1A-FB6CF3BD9ABD}"/>
          </ac:graphicFrameMkLst>
        </pc:graphicFrameChg>
        <pc:graphicFrameChg chg="add mod">
          <ac:chgData name="Kevin Kao" userId="5ba321c562c4bdb0" providerId="LiveId" clId="{75797484-E741-495D-B9DA-77A1F04C29BA}" dt="2018-06-08T08:52:18.685" v="150" actId="692"/>
          <ac:graphicFrameMkLst>
            <pc:docMk/>
            <pc:sldMk cId="3574438242" sldId="295"/>
            <ac:graphicFrameMk id="8" creationId="{C65D3749-28C2-4804-9C1A-FB6CF3BD9AB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1342" y="0"/>
            <a:ext cx="2946347" cy="496491"/>
          </a:xfrm>
          <a:prstGeom prst="rect">
            <a:avLst/>
          </a:prstGeom>
        </p:spPr>
        <p:txBody>
          <a:bodyPr vert="horz" lIns="91440" tIns="45720" rIns="91440" bIns="45720" rtlCol="0"/>
          <a:lstStyle>
            <a:lvl1pPr algn="r">
              <a:defRPr sz="1200"/>
            </a:lvl1pPr>
          </a:lstStyle>
          <a:p>
            <a:fld id="{F8F538CD-23DC-443C-8337-25C0F7F8A813}" type="datetimeFigureOut">
              <a:rPr lang="zh-TW" altLang="en-US" smtClean="0"/>
              <a:t>2019/12/31</a:t>
            </a:fld>
            <a:endParaRPr lang="zh-TW" altLang="en-US"/>
          </a:p>
        </p:txBody>
      </p:sp>
      <p:sp>
        <p:nvSpPr>
          <p:cNvPr id="4" name="頁尾版面配置區 3"/>
          <p:cNvSpPr>
            <a:spLocks noGrp="1"/>
          </p:cNvSpPr>
          <p:nvPr>
            <p:ph type="ftr" sz="quarter" idx="2"/>
          </p:nvPr>
        </p:nvSpPr>
        <p:spPr>
          <a:xfrm>
            <a:off x="0" y="9431599"/>
            <a:ext cx="2946347" cy="496491"/>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1342" y="9431599"/>
            <a:ext cx="2946347" cy="496491"/>
          </a:xfrm>
          <a:prstGeom prst="rect">
            <a:avLst/>
          </a:prstGeom>
        </p:spPr>
        <p:txBody>
          <a:bodyPr vert="horz" lIns="91440" tIns="45720" rIns="91440" bIns="45720" rtlCol="0" anchor="b"/>
          <a:lstStyle>
            <a:lvl1pPr algn="r">
              <a:defRPr sz="1200"/>
            </a:lvl1pPr>
          </a:lstStyle>
          <a:p>
            <a:fld id="{CEB02EE2-E976-468D-B417-19E7E8399346}" type="slidenum">
              <a:rPr lang="zh-TW" altLang="en-US" smtClean="0"/>
              <a:t>‹#›</a:t>
            </a:fld>
            <a:endParaRPr lang="zh-TW" altLang="en-US"/>
          </a:p>
        </p:txBody>
      </p:sp>
    </p:spTree>
    <p:extLst>
      <p:ext uri="{BB962C8B-B14F-4D97-AF65-F5344CB8AC3E}">
        <p14:creationId xmlns:p14="http://schemas.microsoft.com/office/powerpoint/2010/main" val="299075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1342" y="0"/>
            <a:ext cx="2946347" cy="496491"/>
          </a:xfrm>
          <a:prstGeom prst="rect">
            <a:avLst/>
          </a:prstGeom>
        </p:spPr>
        <p:txBody>
          <a:bodyPr vert="horz" lIns="91440" tIns="45720" rIns="91440" bIns="45720" rtlCol="0"/>
          <a:lstStyle>
            <a:lvl1pPr algn="r">
              <a:defRPr sz="1200"/>
            </a:lvl1pPr>
          </a:lstStyle>
          <a:p>
            <a:fld id="{53C27738-402F-49E5-96F1-B88A19300462}" type="datetimeFigureOut">
              <a:rPr lang="zh-TW" altLang="en-US" smtClean="0"/>
              <a:t>2019/12/31</a:t>
            </a:fld>
            <a:endParaRPr lang="zh-TW" altLang="en-US"/>
          </a:p>
        </p:txBody>
      </p:sp>
      <p:sp>
        <p:nvSpPr>
          <p:cNvPr id="4" name="投影片圖像版面配置區 3"/>
          <p:cNvSpPr>
            <a:spLocks noGrp="1" noRot="1" noChangeAspect="1"/>
          </p:cNvSpPr>
          <p:nvPr>
            <p:ph type="sldImg" idx="2"/>
          </p:nvPr>
        </p:nvSpPr>
        <p:spPr>
          <a:xfrm>
            <a:off x="90488" y="744538"/>
            <a:ext cx="6618287" cy="37242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927" y="4716661"/>
            <a:ext cx="5439410" cy="4468416"/>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31599"/>
            <a:ext cx="2946347" cy="496491"/>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1342" y="9431599"/>
            <a:ext cx="2946347" cy="496491"/>
          </a:xfrm>
          <a:prstGeom prst="rect">
            <a:avLst/>
          </a:prstGeom>
        </p:spPr>
        <p:txBody>
          <a:bodyPr vert="horz" lIns="91440" tIns="45720" rIns="91440" bIns="45720" rtlCol="0" anchor="b"/>
          <a:lstStyle>
            <a:lvl1pPr algn="r">
              <a:defRPr sz="1200"/>
            </a:lvl1pPr>
          </a:lstStyle>
          <a:p>
            <a:fld id="{60BC0F5D-B9AC-4561-958D-3815B6DE4B68}" type="slidenum">
              <a:rPr lang="zh-TW" altLang="en-US" smtClean="0"/>
              <a:t>‹#›</a:t>
            </a:fld>
            <a:endParaRPr lang="zh-TW" altLang="en-US"/>
          </a:p>
        </p:txBody>
      </p:sp>
    </p:spTree>
    <p:extLst>
      <p:ext uri="{BB962C8B-B14F-4D97-AF65-F5344CB8AC3E}">
        <p14:creationId xmlns:p14="http://schemas.microsoft.com/office/powerpoint/2010/main" val="1331764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20"/>
            <a:ext cx="7772400" cy="1102519"/>
          </a:xfrm>
        </p:spPr>
        <p:txBody>
          <a:bodyPr/>
          <a:lstStyle/>
          <a:p>
            <a:r>
              <a:rPr lang="zh-TW" altLang="en-US"/>
              <a:t>按一下以編輯母片標題樣式</a:t>
            </a:r>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3676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35207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0138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全公司-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357808" y="1923679"/>
            <a:ext cx="8339335" cy="2592287"/>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467544" y="987574"/>
            <a:ext cx="8229600" cy="864097"/>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39047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各部門-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dirty="0">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594432" y="3478977"/>
            <a:ext cx="7848000" cy="1044000"/>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539750" y="987574"/>
            <a:ext cx="8046000" cy="2448273"/>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350139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全公司-各項KPI細節">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3"/>
          </p:nvPr>
        </p:nvSpPr>
        <p:spPr>
          <a:xfrm>
            <a:off x="579438" y="987425"/>
            <a:ext cx="3960000"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7" name="內容版面配置區 2"/>
          <p:cNvSpPr>
            <a:spLocks noGrp="1"/>
          </p:cNvSpPr>
          <p:nvPr>
            <p:ph idx="14"/>
          </p:nvPr>
        </p:nvSpPr>
        <p:spPr>
          <a:xfrm>
            <a:off x="4644250" y="987425"/>
            <a:ext cx="3960000"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8" name="內容版面配置區 2"/>
          <p:cNvSpPr>
            <a:spLocks noGrp="1"/>
          </p:cNvSpPr>
          <p:nvPr>
            <p:ph idx="1"/>
          </p:nvPr>
        </p:nvSpPr>
        <p:spPr>
          <a:xfrm>
            <a:off x="539751" y="2284413"/>
            <a:ext cx="8064500" cy="2303462"/>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val="31358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全公司-營收與稅前損益">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11" name="內容版面配置區 10"/>
          <p:cNvSpPr>
            <a:spLocks noGrp="1"/>
          </p:cNvSpPr>
          <p:nvPr>
            <p:ph sz="quarter" idx="13"/>
          </p:nvPr>
        </p:nvSpPr>
        <p:spPr>
          <a:xfrm>
            <a:off x="539750" y="2859782"/>
            <a:ext cx="2736000" cy="223186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 name="內容版面配置區 10"/>
          <p:cNvSpPr>
            <a:spLocks noGrp="1"/>
          </p:cNvSpPr>
          <p:nvPr>
            <p:ph sz="quarter" idx="14"/>
          </p:nvPr>
        </p:nvSpPr>
        <p:spPr>
          <a:xfrm>
            <a:off x="3203848" y="2859782"/>
            <a:ext cx="2736000" cy="2231868"/>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3" name="內容版面配置區 10"/>
          <p:cNvSpPr>
            <a:spLocks noGrp="1"/>
          </p:cNvSpPr>
          <p:nvPr>
            <p:ph sz="quarter" idx="15"/>
          </p:nvPr>
        </p:nvSpPr>
        <p:spPr>
          <a:xfrm>
            <a:off x="579439" y="987425"/>
            <a:ext cx="8024811" cy="1800225"/>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978343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首頁">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grpSp>
        <p:nvGrpSpPr>
          <p:cNvPr id="6" name="群組 5"/>
          <p:cNvGrpSpPr/>
          <p:nvPr userDrawn="1"/>
        </p:nvGrpSpPr>
        <p:grpSpPr>
          <a:xfrm>
            <a:off x="0" y="0"/>
            <a:ext cx="9144000" cy="5143500"/>
            <a:chOff x="0" y="0"/>
            <a:chExt cx="9144000" cy="5143500"/>
          </a:xfrm>
        </p:grpSpPr>
        <p:sp>
          <p:nvSpPr>
            <p:cNvPr id="7" name="矩形 6"/>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8" name="矩形 7"/>
            <p:cNvSpPr/>
            <p:nvPr/>
          </p:nvSpPr>
          <p:spPr>
            <a:xfrm>
              <a:off x="648000" y="2751782"/>
              <a:ext cx="4500000" cy="108000"/>
            </a:xfrm>
            <a:prstGeom prst="rect">
              <a:avLst/>
            </a:prstGeom>
            <a:solidFill>
              <a:srgbClr val="D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9" name="矩形 8"/>
            <p:cNvSpPr/>
            <p:nvPr/>
          </p:nvSpPr>
          <p:spPr>
            <a:xfrm>
              <a:off x="0" y="2751782"/>
              <a:ext cx="648000" cy="10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0" name="矩形 9"/>
            <p:cNvSpPr/>
            <p:nvPr/>
          </p:nvSpPr>
          <p:spPr>
            <a:xfrm>
              <a:off x="5783513" y="2751782"/>
              <a:ext cx="648000"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1" name="矩形 10"/>
            <p:cNvSpPr/>
            <p:nvPr/>
          </p:nvSpPr>
          <p:spPr>
            <a:xfrm>
              <a:off x="6431513" y="2751211"/>
              <a:ext cx="648000" cy="10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2" name="矩形 11"/>
            <p:cNvSpPr/>
            <p:nvPr/>
          </p:nvSpPr>
          <p:spPr>
            <a:xfrm>
              <a:off x="5148064" y="2751782"/>
              <a:ext cx="648000" cy="108000"/>
            </a:xfrm>
            <a:prstGeom prst="rect">
              <a:avLst/>
            </a:prstGeom>
            <a:solidFill>
              <a:srgbClr val="E05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grpSp>
      <p:pic>
        <p:nvPicPr>
          <p:cNvPr id="13" name="Picture 6" descr="C:\Users\a125314864\Desktop\日盛期貨\設計黨\BA2.gi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2760" t="24256" r="2251" b="18065"/>
          <a:stretch/>
        </p:blipFill>
        <p:spPr bwMode="auto">
          <a:xfrm>
            <a:off x="7560470" y="267494"/>
            <a:ext cx="1391975" cy="42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內容版面配置區 24"/>
          <p:cNvSpPr>
            <a:spLocks noGrp="1"/>
          </p:cNvSpPr>
          <p:nvPr>
            <p:ph sz="quarter" idx="14" hasCustomPrompt="1"/>
          </p:nvPr>
        </p:nvSpPr>
        <p:spPr>
          <a:xfrm>
            <a:off x="585701" y="3643314"/>
            <a:ext cx="2479675" cy="368300"/>
          </a:xfrm>
        </p:spPr>
        <p:txBody>
          <a:bodyPr>
            <a:normAutofit/>
          </a:bodyPr>
          <a:lstStyle>
            <a:lvl1pPr marL="0" indent="0">
              <a:buNone/>
              <a:defRPr sz="1800">
                <a:solidFill>
                  <a:schemeClr val="tx1">
                    <a:lumMod val="75000"/>
                    <a:lumOff val="25000"/>
                  </a:schemeClr>
                </a:solidFill>
                <a:latin typeface="Calibri" panose="020F0502020204030204" pitchFamily="34" charset="0"/>
              </a:defRPr>
            </a:lvl1pPr>
          </a:lstStyle>
          <a:p>
            <a:pPr lvl="0"/>
            <a:r>
              <a:rPr lang="zh-TW" altLang="en-US" dirty="0"/>
              <a:t>按一下新增日期</a:t>
            </a:r>
          </a:p>
        </p:txBody>
      </p:sp>
      <p:sp>
        <p:nvSpPr>
          <p:cNvPr id="23" name="內容版面配置區 22"/>
          <p:cNvSpPr>
            <a:spLocks noGrp="1"/>
          </p:cNvSpPr>
          <p:nvPr>
            <p:ph sz="quarter" idx="13"/>
          </p:nvPr>
        </p:nvSpPr>
        <p:spPr>
          <a:xfrm>
            <a:off x="504825" y="2840473"/>
            <a:ext cx="8639175" cy="936625"/>
          </a:xfrm>
        </p:spPr>
        <p:txBody>
          <a:bodyPr anchor="ctr">
            <a:noAutofit/>
          </a:bodyPr>
          <a:lstStyle>
            <a:lvl1pPr marL="0" indent="0">
              <a:buNone/>
              <a:defRPr sz="4800" b="1">
                <a:solidFill>
                  <a:schemeClr val="tx1">
                    <a:lumMod val="75000"/>
                    <a:lumOff val="25000"/>
                  </a:schemeClr>
                </a:solidFill>
              </a:defRPr>
            </a:lvl1pPr>
          </a:lstStyle>
          <a:p>
            <a:pPr lvl="0"/>
            <a:r>
              <a:rPr lang="zh-TW" altLang="en-US" dirty="0"/>
              <a:t>按一下以編輯母片文字樣式</a:t>
            </a:r>
          </a:p>
        </p:txBody>
      </p:sp>
    </p:spTree>
    <p:extLst>
      <p:ext uri="{BB962C8B-B14F-4D97-AF65-F5344CB8AC3E}">
        <p14:creationId xmlns:p14="http://schemas.microsoft.com/office/powerpoint/2010/main" val="68265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全公司-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357808" y="1923679"/>
            <a:ext cx="8339335" cy="2592287"/>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560717" y="987574"/>
            <a:ext cx="8136426" cy="864097"/>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2298193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各部門-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dirty="0">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594432" y="3478977"/>
            <a:ext cx="7848000" cy="1044000"/>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539750" y="987574"/>
            <a:ext cx="8046000" cy="2448273"/>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3621574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全公司-各項KPI細節">
    <p:spTree>
      <p:nvGrpSpPr>
        <p:cNvPr id="1" name=""/>
        <p:cNvGrpSpPr/>
        <p:nvPr/>
      </p:nvGrpSpPr>
      <p:grpSpPr>
        <a:xfrm>
          <a:off x="0" y="0"/>
          <a:ext cx="0" cy="0"/>
          <a:chOff x="0" y="0"/>
          <a:chExt cx="0" cy="0"/>
        </a:xfrm>
      </p:grpSpPr>
      <p:sp>
        <p:nvSpPr>
          <p:cNvPr id="16" name="內容版面配置區 2"/>
          <p:cNvSpPr>
            <a:spLocks noGrp="1"/>
          </p:cNvSpPr>
          <p:nvPr>
            <p:ph idx="13"/>
          </p:nvPr>
        </p:nvSpPr>
        <p:spPr>
          <a:xfrm>
            <a:off x="579438" y="987425"/>
            <a:ext cx="8024812"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2" name="標題 1"/>
          <p:cNvSpPr>
            <a:spLocks noGrp="1"/>
          </p:cNvSpPr>
          <p:nvPr>
            <p:ph type="title"/>
          </p:nvPr>
        </p:nvSpPr>
        <p:spPr/>
        <p:txBody>
          <a:bodyPr>
            <a:normAutofit/>
          </a:bodyPr>
          <a:lstStyle>
            <a:lvl1pPr>
              <a:defRPr sz="3600"/>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8" name="內容版面配置區 2"/>
          <p:cNvSpPr>
            <a:spLocks noGrp="1"/>
          </p:cNvSpPr>
          <p:nvPr>
            <p:ph idx="1"/>
          </p:nvPr>
        </p:nvSpPr>
        <p:spPr>
          <a:xfrm>
            <a:off x="539751" y="2284413"/>
            <a:ext cx="8064500" cy="2303462"/>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val="186636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a:solidFill>
                  <a:schemeClr val="tx1"/>
                </a:solidFill>
              </a:defRPr>
            </a:lvl1pPr>
          </a:lstStyle>
          <a:p>
            <a:r>
              <a:rPr lang="zh-TW" altLang="en-US" dirty="0"/>
              <a:t>按一下以編輯母片標題樣式</a:t>
            </a:r>
          </a:p>
        </p:txBody>
      </p:sp>
      <p:sp>
        <p:nvSpPr>
          <p:cNvPr id="3" name="內容版面配置區 2"/>
          <p:cNvSpPr>
            <a:spLocks noGrp="1"/>
          </p:cNvSpPr>
          <p:nvPr>
            <p:ph idx="1"/>
          </p:nvPr>
        </p:nvSpPr>
        <p:spPr>
          <a:xfrm>
            <a:off x="457199" y="987575"/>
            <a:ext cx="8239125" cy="3607050"/>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25260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全公司-各項KPI細節(自營)">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endParaRPr lang="zh-TW" altLang="en-US" dirty="0">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標題 1"/>
          <p:cNvSpPr>
            <a:spLocks noGrp="1"/>
          </p:cNvSpPr>
          <p:nvPr>
            <p:ph type="title"/>
          </p:nvPr>
        </p:nvSpPr>
        <p:spPr>
          <a:xfrm>
            <a:off x="466725" y="51470"/>
            <a:ext cx="8229600" cy="857250"/>
          </a:xfrm>
        </p:spPr>
        <p:txBody>
          <a:bodyPr/>
          <a:lstStyle/>
          <a:p>
            <a:r>
              <a:rPr lang="zh-TW" altLang="en-US"/>
              <a:t>按一下以編輯母片標題樣式</a:t>
            </a:r>
          </a:p>
        </p:txBody>
      </p:sp>
      <p:sp>
        <p:nvSpPr>
          <p:cNvPr id="7" name="日期版面配置區 2"/>
          <p:cNvSpPr txBox="1">
            <a:spLocks/>
          </p:cNvSpPr>
          <p:nvPr userDrawn="1"/>
        </p:nvSpPr>
        <p:spPr>
          <a:xfrm>
            <a:off x="457200" y="4767264"/>
            <a:ext cx="2133600" cy="273844"/>
          </a:xfrm>
          <a:prstGeom prst="rect">
            <a:avLst/>
          </a:prstGeom>
        </p:spPr>
        <p:txBody>
          <a:bodyPr vert="horz" lIns="91440" tIns="45720" rIns="91440" bIns="45720" rtlCol="0" anchor="ctr"/>
          <a:lstStyle>
            <a:defPPr>
              <a:defRPr lang="zh-TW"/>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solidFill>
                <a:prstClr val="black">
                  <a:tint val="75000"/>
                </a:prstClr>
              </a:solidFill>
            </a:endParaRPr>
          </a:p>
        </p:txBody>
      </p:sp>
      <p:sp>
        <p:nvSpPr>
          <p:cNvPr id="8" name="投影片編號版面配置區 4"/>
          <p:cNvSpPr txBox="1">
            <a:spLocks/>
          </p:cNvSpPr>
          <p:nvPr userDrawn="1"/>
        </p:nvSpPr>
        <p:spPr>
          <a:xfrm>
            <a:off x="6300192" y="4771997"/>
            <a:ext cx="2627784" cy="267075"/>
          </a:xfrm>
          <a:prstGeom prst="rect">
            <a:avLst/>
          </a:prstGeom>
        </p:spPr>
        <p:txBody>
          <a:bodyPr vert="horz" lIns="91440" tIns="45720" rIns="91440" bIns="45720" rtlCol="0" anchor="ctr"/>
          <a:lstStyle>
            <a:defPPr>
              <a:defRPr lang="zh-TW"/>
            </a:defPPr>
            <a:lvl1pPr marL="0" algn="r" defTabSz="914400" rtl="0" eaLnBrk="1" latinLnBrk="0" hangingPunct="1">
              <a:defRPr lang="zh-TW" altLang="en-US" sz="12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9" name="內容版面配置區 2"/>
          <p:cNvSpPr>
            <a:spLocks noGrp="1"/>
          </p:cNvSpPr>
          <p:nvPr>
            <p:ph idx="13"/>
          </p:nvPr>
        </p:nvSpPr>
        <p:spPr>
          <a:xfrm>
            <a:off x="579438" y="987425"/>
            <a:ext cx="8024812"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10" name="內容版面配置區 2"/>
          <p:cNvSpPr>
            <a:spLocks noGrp="1"/>
          </p:cNvSpPr>
          <p:nvPr>
            <p:ph idx="1"/>
          </p:nvPr>
        </p:nvSpPr>
        <p:spPr>
          <a:xfrm>
            <a:off x="323530" y="2284413"/>
            <a:ext cx="5112569" cy="2303462"/>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2" name="內容版面配置區 11"/>
          <p:cNvSpPr>
            <a:spLocks noGrp="1"/>
          </p:cNvSpPr>
          <p:nvPr>
            <p:ph sz="quarter" idx="14"/>
          </p:nvPr>
        </p:nvSpPr>
        <p:spPr>
          <a:xfrm>
            <a:off x="5292082" y="2284413"/>
            <a:ext cx="3384375" cy="23034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268673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全公司-營收與稅前損益">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11" name="內容版面配置區 10"/>
          <p:cNvSpPr>
            <a:spLocks noGrp="1"/>
          </p:cNvSpPr>
          <p:nvPr>
            <p:ph sz="quarter" idx="13"/>
          </p:nvPr>
        </p:nvSpPr>
        <p:spPr>
          <a:xfrm>
            <a:off x="539750" y="2859782"/>
            <a:ext cx="2736000" cy="223186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 name="內容版面配置區 10"/>
          <p:cNvSpPr>
            <a:spLocks noGrp="1"/>
          </p:cNvSpPr>
          <p:nvPr>
            <p:ph sz="quarter" idx="14"/>
          </p:nvPr>
        </p:nvSpPr>
        <p:spPr>
          <a:xfrm>
            <a:off x="3203848" y="2859782"/>
            <a:ext cx="2736000" cy="2231868"/>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3" name="內容版面配置區 10"/>
          <p:cNvSpPr>
            <a:spLocks noGrp="1"/>
          </p:cNvSpPr>
          <p:nvPr>
            <p:ph sz="quarter" idx="15"/>
          </p:nvPr>
        </p:nvSpPr>
        <p:spPr>
          <a:xfrm>
            <a:off x="579439" y="987425"/>
            <a:ext cx="8024811" cy="1800225"/>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內容版面配置區 10"/>
          <p:cNvSpPr>
            <a:spLocks noGrp="1"/>
          </p:cNvSpPr>
          <p:nvPr>
            <p:ph sz="quarter" idx="16"/>
          </p:nvPr>
        </p:nvSpPr>
        <p:spPr>
          <a:xfrm>
            <a:off x="6012160" y="2958860"/>
            <a:ext cx="2592091" cy="2061162"/>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466644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全公司-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357808" y="1923679"/>
            <a:ext cx="8339335" cy="2592287"/>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467544" y="987574"/>
            <a:ext cx="8229600" cy="864097"/>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3149156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各部門-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dirty="0">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594432" y="3478977"/>
            <a:ext cx="7848000" cy="1044000"/>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539750" y="987574"/>
            <a:ext cx="8046000" cy="2448273"/>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274193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全公司-各項KPI細節">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3"/>
          </p:nvPr>
        </p:nvSpPr>
        <p:spPr>
          <a:xfrm>
            <a:off x="579438" y="987425"/>
            <a:ext cx="3960000"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7" name="內容版面配置區 2"/>
          <p:cNvSpPr>
            <a:spLocks noGrp="1"/>
          </p:cNvSpPr>
          <p:nvPr>
            <p:ph idx="14"/>
          </p:nvPr>
        </p:nvSpPr>
        <p:spPr>
          <a:xfrm>
            <a:off x="4644250" y="987425"/>
            <a:ext cx="3960000"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8" name="內容版面配置區 2"/>
          <p:cNvSpPr>
            <a:spLocks noGrp="1"/>
          </p:cNvSpPr>
          <p:nvPr>
            <p:ph idx="1"/>
          </p:nvPr>
        </p:nvSpPr>
        <p:spPr>
          <a:xfrm>
            <a:off x="539751" y="2284413"/>
            <a:ext cx="8064500" cy="2303462"/>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val="2417721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全公司-營收與稅前損益">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11" name="內容版面配置區 10"/>
          <p:cNvSpPr>
            <a:spLocks noGrp="1"/>
          </p:cNvSpPr>
          <p:nvPr>
            <p:ph sz="quarter" idx="13"/>
          </p:nvPr>
        </p:nvSpPr>
        <p:spPr>
          <a:xfrm>
            <a:off x="539750" y="2859782"/>
            <a:ext cx="2736000" cy="223186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 name="內容版面配置區 10"/>
          <p:cNvSpPr>
            <a:spLocks noGrp="1"/>
          </p:cNvSpPr>
          <p:nvPr>
            <p:ph sz="quarter" idx="14"/>
          </p:nvPr>
        </p:nvSpPr>
        <p:spPr>
          <a:xfrm>
            <a:off x="3203848" y="2859782"/>
            <a:ext cx="2736000" cy="2231868"/>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3" name="內容版面配置區 10"/>
          <p:cNvSpPr>
            <a:spLocks noGrp="1"/>
          </p:cNvSpPr>
          <p:nvPr>
            <p:ph sz="quarter" idx="15"/>
          </p:nvPr>
        </p:nvSpPr>
        <p:spPr>
          <a:xfrm>
            <a:off x="579439" y="987425"/>
            <a:ext cx="8024811" cy="1800225"/>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423904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0173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lvl1pPr>
              <a:defRPr lang="zh-TW" altLang="en-US" sz="3600" dirty="0"/>
            </a:lvl1pPr>
          </a:lstStyle>
          <a:p>
            <a:pPr lvl="0"/>
            <a:r>
              <a:rPr lang="zh-TW" altLang="en-US" dirty="0"/>
              <a:t>按一下以編輯母片標題樣式</a:t>
            </a:r>
          </a:p>
        </p:txBody>
      </p:sp>
      <p:sp>
        <p:nvSpPr>
          <p:cNvPr id="3" name="內容版面配置區 2"/>
          <p:cNvSpPr>
            <a:spLocks noGrp="1"/>
          </p:cNvSpPr>
          <p:nvPr>
            <p:ph sz="half" idx="1"/>
          </p:nvPr>
        </p:nvSpPr>
        <p:spPr>
          <a:xfrm>
            <a:off x="457200" y="987574"/>
            <a:ext cx="4042792" cy="3607049"/>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4644010" y="987574"/>
            <a:ext cx="4052315" cy="3607049"/>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dirty="0">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831661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a:lvl1pPr>
          </a:lstStyle>
          <a:p>
            <a:r>
              <a:rPr lang="zh-TW" altLang="en-US"/>
              <a:t>按一下以編輯母片標題樣式</a:t>
            </a:r>
          </a:p>
        </p:txBody>
      </p:sp>
      <p:sp>
        <p:nvSpPr>
          <p:cNvPr id="3" name="文字版面配置區 2"/>
          <p:cNvSpPr>
            <a:spLocks noGrp="1"/>
          </p:cNvSpPr>
          <p:nvPr>
            <p:ph type="body" idx="1"/>
          </p:nvPr>
        </p:nvSpPr>
        <p:spPr>
          <a:xfrm>
            <a:off x="457200" y="1151335"/>
            <a:ext cx="4040188" cy="479822"/>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4645028" y="1151335"/>
            <a:ext cx="4041775" cy="479822"/>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8" y="1631156"/>
            <a:ext cx="4041775" cy="2963466"/>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3808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4700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6214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04787"/>
            <a:ext cx="3008313" cy="871538"/>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04789"/>
            <a:ext cx="5111750" cy="4389835"/>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7081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1"/>
            <a:ext cx="5486400" cy="425054"/>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86917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66725" y="51470"/>
            <a:ext cx="8229600" cy="85725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7CBB634-DBCD-4B61-BD55-B98B886BBC43}" type="datetimeFigureOut">
              <a:rPr lang="zh-TW" altLang="en-US" smtClean="0">
                <a:solidFill>
                  <a:prstClr val="black">
                    <a:tint val="75000"/>
                  </a:prstClr>
                </a:solidFill>
              </a:rPr>
              <a:pPr/>
              <a:t>2019/12/31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300192" y="4771997"/>
            <a:ext cx="2627784" cy="267075"/>
          </a:xfrm>
          <a:prstGeom prst="rect">
            <a:avLst/>
          </a:prstGeom>
        </p:spPr>
        <p:txBody>
          <a:bodyPr vert="horz" lIns="91440" tIns="45720" rIns="91440" bIns="45720" rtlCol="0" anchor="ctr"/>
          <a:lstStyle>
            <a:lvl1pPr algn="r">
              <a:defRPr lang="zh-TW" altLang="en-US" sz="1200" smtClean="0">
                <a:solidFill>
                  <a:schemeClr val="tx1">
                    <a:tint val="75000"/>
                  </a:schemeClr>
                </a:solidFill>
              </a:defRPr>
            </a:lvl1p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pic>
        <p:nvPicPr>
          <p:cNvPr id="7" name="Picture 6" descr="C:\Users\a125314864\Desktop\日盛期貨\設計黨\BA2.gif"/>
          <p:cNvPicPr>
            <a:picLocks noChangeAspect="1" noChangeArrowheads="1"/>
          </p:cNvPicPr>
          <p:nvPr userDrawn="1"/>
        </p:nvPicPr>
        <p:blipFill rotWithShape="1">
          <a:blip r:embed="rId27" cstate="print">
            <a:extLst>
              <a:ext uri="{28A0092B-C50C-407E-A947-70E740481C1C}">
                <a14:useLocalDpi xmlns:a14="http://schemas.microsoft.com/office/drawing/2010/main" val="0"/>
              </a:ext>
            </a:extLst>
          </a:blip>
          <a:srcRect l="12760" t="24256" r="2251" b="18065"/>
          <a:stretch/>
        </p:blipFill>
        <p:spPr bwMode="auto">
          <a:xfrm>
            <a:off x="100233" y="4726342"/>
            <a:ext cx="1050358" cy="32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573087" y="0"/>
            <a:ext cx="8028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37735792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Lst>
  <p:txStyles>
    <p:titleStyle>
      <a:lvl1pPr algn="l" defTabSz="914400" rtl="0" eaLnBrk="1" latinLnBrk="0" hangingPunct="1">
        <a:spcBef>
          <a:spcPct val="0"/>
        </a:spcBef>
        <a:buNone/>
        <a:defRPr sz="2400" b="1" kern="1200">
          <a:solidFill>
            <a:schemeClr val="tx1">
              <a:lumMod val="75000"/>
              <a:lumOff val="25000"/>
            </a:schemeClr>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E8E8E4-FBF9-4EC6-BB98-ED3F23800701}"/>
              </a:ext>
            </a:extLst>
          </p:cNvPr>
          <p:cNvSpPr>
            <a:spLocks noGrp="1"/>
          </p:cNvSpPr>
          <p:nvPr>
            <p:ph type="ctrTitle"/>
          </p:nvPr>
        </p:nvSpPr>
        <p:spPr/>
        <p:txBody>
          <a:bodyPr/>
          <a:lstStyle/>
          <a:p>
            <a:r>
              <a:rPr lang="en-US" altLang="zh-TW" dirty="0"/>
              <a:t/>
            </a:r>
            <a:br>
              <a:rPr lang="en-US" altLang="zh-TW" dirty="0"/>
            </a:br>
            <a:r>
              <a:rPr lang="zh-TW" altLang="en-US" dirty="0"/>
              <a:t>時間序列</a:t>
            </a:r>
          </a:p>
        </p:txBody>
      </p:sp>
      <p:sp>
        <p:nvSpPr>
          <p:cNvPr id="3" name="副標題 2">
            <a:extLst>
              <a:ext uri="{FF2B5EF4-FFF2-40B4-BE49-F238E27FC236}">
                <a16:creationId xmlns:a16="http://schemas.microsoft.com/office/drawing/2014/main" id="{BD07F497-E7CB-47BB-BE9E-77C11DA3D0F6}"/>
              </a:ext>
            </a:extLst>
          </p:cNvPr>
          <p:cNvSpPr>
            <a:spLocks noGrp="1"/>
          </p:cNvSpPr>
          <p:nvPr>
            <p:ph type="subTitle" idx="1"/>
          </p:nvPr>
        </p:nvSpPr>
        <p:spPr/>
        <p:txBody>
          <a:bodyPr/>
          <a:lstStyle/>
          <a:p>
            <a:r>
              <a:rPr lang="zh-TW" altLang="en-US" dirty="0"/>
              <a:t>學生</a:t>
            </a:r>
            <a:r>
              <a:rPr lang="en-US" altLang="zh-TW" dirty="0"/>
              <a:t>:</a:t>
            </a:r>
            <a:r>
              <a:rPr lang="zh-TW" altLang="en-US" dirty="0"/>
              <a:t>李泓慶</a:t>
            </a:r>
            <a:endParaRPr lang="en-US" altLang="zh-TW" dirty="0"/>
          </a:p>
        </p:txBody>
      </p:sp>
    </p:spTree>
    <p:extLst>
      <p:ext uri="{BB962C8B-B14F-4D97-AF65-F5344CB8AC3E}">
        <p14:creationId xmlns:p14="http://schemas.microsoft.com/office/powerpoint/2010/main" val="36372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95917B-9F24-4993-BD1C-2430B7228EC4}"/>
              </a:ext>
            </a:extLst>
          </p:cNvPr>
          <p:cNvSpPr>
            <a:spLocks noGrp="1"/>
          </p:cNvSpPr>
          <p:nvPr>
            <p:ph type="title"/>
          </p:nvPr>
        </p:nvSpPr>
        <p:spPr/>
        <p:txBody>
          <a:bodyPr/>
          <a:lstStyle/>
          <a:p>
            <a:r>
              <a:rPr lang="en-US" altLang="zh-TW" dirty="0"/>
              <a:t>Step4</a:t>
            </a:r>
            <a:r>
              <a:rPr lang="en-US" altLang="zh-TW" dirty="0" smtClean="0"/>
              <a:t>.</a:t>
            </a:r>
            <a:r>
              <a:rPr lang="zh-TW" altLang="en-US" dirty="0" smtClean="0"/>
              <a:t>統計</a:t>
            </a:r>
            <a:r>
              <a:rPr lang="zh-TW" altLang="en-US" dirty="0"/>
              <a:t>結果</a:t>
            </a:r>
          </a:p>
        </p:txBody>
      </p:sp>
      <p:sp>
        <p:nvSpPr>
          <p:cNvPr id="3" name="內容版面配置區 2">
            <a:extLst>
              <a:ext uri="{FF2B5EF4-FFF2-40B4-BE49-F238E27FC236}">
                <a16:creationId xmlns:a16="http://schemas.microsoft.com/office/drawing/2014/main" id="{92B316FD-636F-440B-B99D-050C9ADDB3DE}"/>
              </a:ext>
            </a:extLst>
          </p:cNvPr>
          <p:cNvSpPr>
            <a:spLocks noGrp="1"/>
          </p:cNvSpPr>
          <p:nvPr>
            <p:ph idx="1"/>
          </p:nvPr>
        </p:nvSpPr>
        <p:spPr>
          <a:xfrm>
            <a:off x="457199" y="987575"/>
            <a:ext cx="4402833" cy="3607050"/>
          </a:xfrm>
        </p:spPr>
        <p:txBody>
          <a:bodyPr/>
          <a:lstStyle/>
          <a:p>
            <a:r>
              <a:rPr lang="en-US" altLang="zh-TW" dirty="0">
                <a:ln w="22225">
                  <a:solidFill>
                    <a:schemeClr val="accent2"/>
                  </a:solidFill>
                  <a:prstDash val="solid"/>
                </a:ln>
                <a:solidFill>
                  <a:schemeClr val="accent2">
                    <a:lumMod val="40000"/>
                    <a:lumOff val="60000"/>
                  </a:schemeClr>
                </a:solidFill>
              </a:rPr>
              <a:t>70</a:t>
            </a:r>
            <a:r>
              <a:rPr lang="zh-TW" altLang="en-US" dirty="0">
                <a:ln w="22225">
                  <a:solidFill>
                    <a:schemeClr val="accent2"/>
                  </a:solidFill>
                  <a:prstDash val="solid"/>
                </a:ln>
                <a:solidFill>
                  <a:schemeClr val="accent2">
                    <a:lumMod val="40000"/>
                    <a:lumOff val="60000"/>
                  </a:schemeClr>
                </a:solidFill>
              </a:rPr>
              <a:t>檔裡面有</a:t>
            </a:r>
            <a:r>
              <a:rPr lang="en-US" altLang="zh-TW" dirty="0">
                <a:ln w="22225">
                  <a:solidFill>
                    <a:schemeClr val="accent2"/>
                  </a:solidFill>
                  <a:prstDash val="solid"/>
                </a:ln>
                <a:solidFill>
                  <a:schemeClr val="accent2">
                    <a:lumMod val="40000"/>
                    <a:lumOff val="60000"/>
                  </a:schemeClr>
                </a:solidFill>
              </a:rPr>
              <a:t>14</a:t>
            </a:r>
            <a:r>
              <a:rPr lang="zh-TW" altLang="en-US" dirty="0">
                <a:ln w="22225">
                  <a:solidFill>
                    <a:schemeClr val="accent2"/>
                  </a:solidFill>
                  <a:prstDash val="solid"/>
                </a:ln>
                <a:solidFill>
                  <a:schemeClr val="accent2">
                    <a:lumMod val="40000"/>
                    <a:lumOff val="60000"/>
                  </a:schemeClr>
                </a:solidFill>
              </a:rPr>
              <a:t>檔呈現領先正相關</a:t>
            </a:r>
            <a:endParaRPr lang="en-US" altLang="zh-TW" dirty="0"/>
          </a:p>
          <a:p>
            <a:r>
              <a:rPr lang="en-US" altLang="zh-TW" dirty="0"/>
              <a:t>6</a:t>
            </a:r>
            <a:r>
              <a:rPr lang="zh-TW" altLang="en-US" dirty="0"/>
              <a:t>檔呈現領先負相關</a:t>
            </a:r>
            <a:endParaRPr lang="en-US" altLang="zh-TW" dirty="0"/>
          </a:p>
          <a:p>
            <a:r>
              <a:rPr lang="zh-TW" altLang="en-US" dirty="0"/>
              <a:t>在每檔樣本數</a:t>
            </a:r>
            <a:r>
              <a:rPr lang="en-US" altLang="zh-TW" dirty="0"/>
              <a:t>7800</a:t>
            </a:r>
            <a:r>
              <a:rPr lang="zh-TW" altLang="en-US" dirty="0"/>
              <a:t>筆的情況下</a:t>
            </a:r>
            <a:r>
              <a:rPr lang="en-US" altLang="zh-TW" dirty="0"/>
              <a:t>,</a:t>
            </a:r>
            <a:r>
              <a:rPr lang="zh-TW" altLang="en-US" dirty="0"/>
              <a:t>隨機的成分應該不大</a:t>
            </a:r>
            <a:endParaRPr lang="en-US" altLang="zh-TW" dirty="0"/>
          </a:p>
          <a:p>
            <a:r>
              <a:rPr lang="zh-TW" altLang="en-US" dirty="0"/>
              <a:t>有趣的是為何會有領先負相關的個股出現</a:t>
            </a:r>
            <a:r>
              <a:rPr lang="en-US" altLang="zh-TW" dirty="0"/>
              <a:t>,</a:t>
            </a:r>
            <a:r>
              <a:rPr lang="zh-TW" altLang="en-US" dirty="0"/>
              <a:t>會不會是套利或是控制市場的行為</a:t>
            </a:r>
            <a:r>
              <a:rPr lang="en-US" altLang="zh-TW" dirty="0"/>
              <a:t>?</a:t>
            </a:r>
          </a:p>
          <a:p>
            <a:r>
              <a:rPr lang="zh-TW" altLang="en-US" dirty="0"/>
              <a:t>不論是正相關</a:t>
            </a:r>
            <a:r>
              <a:rPr lang="en-US" altLang="zh-TW" dirty="0"/>
              <a:t>,</a:t>
            </a:r>
            <a:r>
              <a:rPr lang="zh-TW" altLang="en-US" dirty="0"/>
              <a:t>負相關</a:t>
            </a:r>
            <a:r>
              <a:rPr lang="en-US" altLang="zh-TW" dirty="0"/>
              <a:t>,</a:t>
            </a:r>
            <a:r>
              <a:rPr lang="zh-TW" altLang="en-US" dirty="0"/>
              <a:t>其背後的可能原因為何</a:t>
            </a:r>
            <a:r>
              <a:rPr lang="en-US" altLang="zh-TW" dirty="0"/>
              <a:t>?</a:t>
            </a:r>
            <a:endParaRPr lang="zh-TW" altLang="en-US" dirty="0"/>
          </a:p>
        </p:txBody>
      </p:sp>
      <p:graphicFrame>
        <p:nvGraphicFramePr>
          <p:cNvPr id="4" name="內容版面配置區 7">
            <a:extLst>
              <a:ext uri="{FF2B5EF4-FFF2-40B4-BE49-F238E27FC236}">
                <a16:creationId xmlns:a16="http://schemas.microsoft.com/office/drawing/2014/main" id="{277CB411-A9E9-4F81-AC5A-90C2911281B6}"/>
              </a:ext>
            </a:extLst>
          </p:cNvPr>
          <p:cNvGraphicFramePr>
            <a:graphicFrameLocks/>
          </p:cNvGraphicFramePr>
          <p:nvPr/>
        </p:nvGraphicFramePr>
        <p:xfrm>
          <a:off x="4932040" y="339502"/>
          <a:ext cx="3834872" cy="4655676"/>
        </p:xfrm>
        <a:graphic>
          <a:graphicData uri="http://schemas.openxmlformats.org/drawingml/2006/table">
            <a:tbl>
              <a:tblPr firstRow="1" bandRow="1">
                <a:tableStyleId>{5C22544A-7EE6-4342-B048-85BDC9FD1C3A}</a:tableStyleId>
              </a:tblPr>
              <a:tblGrid>
                <a:gridCol w="1917436">
                  <a:extLst>
                    <a:ext uri="{9D8B030D-6E8A-4147-A177-3AD203B41FA5}">
                      <a16:colId xmlns:a16="http://schemas.microsoft.com/office/drawing/2014/main" val="1713699694"/>
                    </a:ext>
                  </a:extLst>
                </a:gridCol>
                <a:gridCol w="1917436">
                  <a:extLst>
                    <a:ext uri="{9D8B030D-6E8A-4147-A177-3AD203B41FA5}">
                      <a16:colId xmlns:a16="http://schemas.microsoft.com/office/drawing/2014/main" val="2423048496"/>
                    </a:ext>
                  </a:extLst>
                </a:gridCol>
              </a:tblGrid>
              <a:tr h="312954">
                <a:tc>
                  <a:txBody>
                    <a:bodyPr/>
                    <a:lstStyle/>
                    <a:p>
                      <a:r>
                        <a:rPr lang="zh-TW" altLang="en-US" sz="1200" dirty="0"/>
                        <a:t>顯著領先正相關</a:t>
                      </a:r>
                      <a:r>
                        <a:rPr lang="en-US" altLang="zh-TW" sz="1200" dirty="0"/>
                        <a:t>(14</a:t>
                      </a:r>
                      <a:r>
                        <a:rPr lang="zh-TW" altLang="en-US" sz="1200" dirty="0"/>
                        <a:t>檔</a:t>
                      </a:r>
                      <a:r>
                        <a:rPr lang="en-US" altLang="zh-TW" sz="1200" dirty="0"/>
                        <a:t>)</a:t>
                      </a:r>
                      <a:endParaRPr lang="zh-TW" altLang="en-US" sz="1200" dirty="0"/>
                    </a:p>
                  </a:txBody>
                  <a:tcPr/>
                </a:tc>
                <a:tc>
                  <a:txBody>
                    <a:bodyPr/>
                    <a:lstStyle/>
                    <a:p>
                      <a:r>
                        <a:rPr lang="zh-TW" altLang="en-US" sz="1200" dirty="0"/>
                        <a:t>顯著領先負相關</a:t>
                      </a:r>
                      <a:r>
                        <a:rPr lang="en-US" altLang="zh-TW" sz="1200" dirty="0"/>
                        <a:t>(6</a:t>
                      </a:r>
                      <a:r>
                        <a:rPr lang="zh-TW" altLang="en-US" sz="1200" dirty="0"/>
                        <a:t>檔</a:t>
                      </a:r>
                      <a:r>
                        <a:rPr lang="en-US" altLang="zh-TW" sz="1200" dirty="0"/>
                        <a:t>)</a:t>
                      </a:r>
                      <a:endParaRPr lang="zh-TW" altLang="en-US" sz="1200" dirty="0"/>
                    </a:p>
                  </a:txBody>
                  <a:tcPr/>
                </a:tc>
                <a:extLst>
                  <a:ext uri="{0D108BD9-81ED-4DB2-BD59-A6C34878D82A}">
                    <a16:rowId xmlns:a16="http://schemas.microsoft.com/office/drawing/2014/main" val="977278010"/>
                  </a:ext>
                </a:extLst>
              </a:tr>
              <a:tr h="312954">
                <a:tc>
                  <a:txBody>
                    <a:bodyPr/>
                    <a:lstStyle/>
                    <a:p>
                      <a:r>
                        <a:rPr lang="zh-TW" altLang="en-US" sz="1200" dirty="0"/>
                        <a:t>玉晶光</a:t>
                      </a:r>
                      <a:r>
                        <a:rPr lang="en-US" altLang="zh-TW" sz="1200" dirty="0"/>
                        <a:t>(3406)</a:t>
                      </a:r>
                      <a:endParaRPr lang="zh-TW" altLang="en-US" sz="1200" dirty="0"/>
                    </a:p>
                  </a:txBody>
                  <a:tcPr/>
                </a:tc>
                <a:tc>
                  <a:txBody>
                    <a:bodyPr/>
                    <a:lstStyle/>
                    <a:p>
                      <a:r>
                        <a:rPr lang="zh-TW" altLang="en-US" sz="1200" dirty="0"/>
                        <a:t>台光電</a:t>
                      </a:r>
                      <a:r>
                        <a:rPr lang="en-US" altLang="zh-TW" sz="1200" dirty="0"/>
                        <a:t>(2383)</a:t>
                      </a:r>
                      <a:endParaRPr lang="zh-TW" altLang="en-US" sz="1200" dirty="0"/>
                    </a:p>
                  </a:txBody>
                  <a:tcPr/>
                </a:tc>
                <a:extLst>
                  <a:ext uri="{0D108BD9-81ED-4DB2-BD59-A6C34878D82A}">
                    <a16:rowId xmlns:a16="http://schemas.microsoft.com/office/drawing/2014/main" val="210086633"/>
                  </a:ext>
                </a:extLst>
              </a:tr>
              <a:tr h="312954">
                <a:tc>
                  <a:txBody>
                    <a:bodyPr/>
                    <a:lstStyle/>
                    <a:p>
                      <a:r>
                        <a:rPr lang="zh-TW" altLang="en-US" sz="1200" dirty="0"/>
                        <a:t>微星</a:t>
                      </a:r>
                      <a:r>
                        <a:rPr lang="en-US" altLang="zh-TW" sz="1200" dirty="0"/>
                        <a:t>(2377)</a:t>
                      </a:r>
                      <a:endParaRPr lang="zh-TW" altLang="en-US" sz="1200" dirty="0"/>
                    </a:p>
                  </a:txBody>
                  <a:tcPr/>
                </a:tc>
                <a:tc>
                  <a:txBody>
                    <a:bodyPr/>
                    <a:lstStyle/>
                    <a:p>
                      <a:r>
                        <a:rPr lang="zh-TW" altLang="en-US" sz="1200" dirty="0"/>
                        <a:t>長榮航</a:t>
                      </a:r>
                      <a:r>
                        <a:rPr lang="en-US" altLang="zh-TW" sz="1200" dirty="0"/>
                        <a:t>(2618)</a:t>
                      </a:r>
                      <a:endParaRPr lang="zh-TW" altLang="en-US" sz="1200" dirty="0"/>
                    </a:p>
                  </a:txBody>
                  <a:tcPr/>
                </a:tc>
                <a:extLst>
                  <a:ext uri="{0D108BD9-81ED-4DB2-BD59-A6C34878D82A}">
                    <a16:rowId xmlns:a16="http://schemas.microsoft.com/office/drawing/2014/main" val="488737682"/>
                  </a:ext>
                </a:extLst>
              </a:tr>
              <a:tr h="312954">
                <a:tc>
                  <a:txBody>
                    <a:bodyPr/>
                    <a:lstStyle/>
                    <a:p>
                      <a:r>
                        <a:rPr lang="zh-TW" altLang="en-US" sz="1200" dirty="0"/>
                        <a:t>創意</a:t>
                      </a:r>
                      <a:r>
                        <a:rPr lang="en-US" altLang="zh-TW" sz="1200" dirty="0"/>
                        <a:t>(3443)</a:t>
                      </a:r>
                      <a:endParaRPr lang="zh-TW" altLang="en-US" sz="1200" dirty="0"/>
                    </a:p>
                  </a:txBody>
                  <a:tcPr/>
                </a:tc>
                <a:tc>
                  <a:txBody>
                    <a:bodyPr/>
                    <a:lstStyle/>
                    <a:p>
                      <a:r>
                        <a:rPr lang="zh-TW" altLang="en-US" sz="1200" dirty="0"/>
                        <a:t>美律</a:t>
                      </a:r>
                      <a:r>
                        <a:rPr lang="en-US" altLang="zh-TW" sz="1200" dirty="0"/>
                        <a:t>(2439)</a:t>
                      </a:r>
                      <a:endParaRPr lang="zh-TW" altLang="en-US" sz="1200" dirty="0"/>
                    </a:p>
                  </a:txBody>
                  <a:tcPr/>
                </a:tc>
                <a:extLst>
                  <a:ext uri="{0D108BD9-81ED-4DB2-BD59-A6C34878D82A}">
                    <a16:rowId xmlns:a16="http://schemas.microsoft.com/office/drawing/2014/main" val="1287091013"/>
                  </a:ext>
                </a:extLst>
              </a:tr>
              <a:tr h="312954">
                <a:tc>
                  <a:txBody>
                    <a:bodyPr/>
                    <a:lstStyle/>
                    <a:p>
                      <a:r>
                        <a:rPr lang="zh-TW" altLang="en-US" sz="1200" dirty="0"/>
                        <a:t>大成鋼</a:t>
                      </a:r>
                      <a:r>
                        <a:rPr lang="en-US" altLang="zh-TW" sz="1200" dirty="0"/>
                        <a:t>(2027)</a:t>
                      </a:r>
                      <a:endParaRPr lang="zh-TW" altLang="en-US" sz="1200" dirty="0"/>
                    </a:p>
                  </a:txBody>
                  <a:tcPr/>
                </a:tc>
                <a:tc>
                  <a:txBody>
                    <a:bodyPr/>
                    <a:lstStyle/>
                    <a:p>
                      <a:r>
                        <a:rPr lang="zh-TW" altLang="en-US" sz="1200" dirty="0"/>
                        <a:t>聯強</a:t>
                      </a:r>
                      <a:r>
                        <a:rPr lang="en-US" altLang="zh-TW" sz="1200" dirty="0"/>
                        <a:t>(2347)</a:t>
                      </a:r>
                      <a:endParaRPr lang="zh-TW" altLang="en-US" sz="1200" dirty="0"/>
                    </a:p>
                  </a:txBody>
                  <a:tcPr/>
                </a:tc>
                <a:extLst>
                  <a:ext uri="{0D108BD9-81ED-4DB2-BD59-A6C34878D82A}">
                    <a16:rowId xmlns:a16="http://schemas.microsoft.com/office/drawing/2014/main" val="2457475998"/>
                  </a:ext>
                </a:extLst>
              </a:tr>
              <a:tr h="312954">
                <a:tc>
                  <a:txBody>
                    <a:bodyPr/>
                    <a:lstStyle/>
                    <a:p>
                      <a:r>
                        <a:rPr lang="zh-TW" altLang="en-US" sz="1200" dirty="0"/>
                        <a:t>智邦</a:t>
                      </a:r>
                      <a:r>
                        <a:rPr lang="en-US" altLang="zh-TW" sz="1200" dirty="0"/>
                        <a:t>(2345)</a:t>
                      </a:r>
                      <a:endParaRPr lang="zh-TW" altLang="en-US" sz="1200" dirty="0"/>
                    </a:p>
                  </a:txBody>
                  <a:tcPr/>
                </a:tc>
                <a:tc>
                  <a:txBody>
                    <a:bodyPr/>
                    <a:lstStyle/>
                    <a:p>
                      <a:r>
                        <a:rPr lang="zh-TW" altLang="en-US" sz="1200" dirty="0"/>
                        <a:t>亞太電</a:t>
                      </a:r>
                      <a:r>
                        <a:rPr lang="en-US" altLang="zh-TW" sz="1200" dirty="0"/>
                        <a:t>(3682)</a:t>
                      </a:r>
                      <a:endParaRPr lang="zh-TW" altLang="en-US" sz="1200" dirty="0"/>
                    </a:p>
                  </a:txBody>
                  <a:tcPr/>
                </a:tc>
                <a:extLst>
                  <a:ext uri="{0D108BD9-81ED-4DB2-BD59-A6C34878D82A}">
                    <a16:rowId xmlns:a16="http://schemas.microsoft.com/office/drawing/2014/main" val="3262546718"/>
                  </a:ext>
                </a:extLst>
              </a:tr>
              <a:tr h="312954">
                <a:tc>
                  <a:txBody>
                    <a:bodyPr/>
                    <a:lstStyle/>
                    <a:p>
                      <a:r>
                        <a:rPr lang="zh-TW" altLang="en-US" sz="1200" dirty="0"/>
                        <a:t>英業達</a:t>
                      </a:r>
                      <a:r>
                        <a:rPr lang="en-US" altLang="zh-TW" sz="1200" dirty="0"/>
                        <a:t>(2356)</a:t>
                      </a:r>
                      <a:endParaRPr lang="zh-TW" altLang="en-US" sz="1200" dirty="0"/>
                    </a:p>
                  </a:txBody>
                  <a:tcPr/>
                </a:tc>
                <a:tc>
                  <a:txBody>
                    <a:bodyPr/>
                    <a:lstStyle/>
                    <a:p>
                      <a:r>
                        <a:rPr lang="zh-TW" altLang="en-US" sz="1200" dirty="0"/>
                        <a:t>國票金</a:t>
                      </a:r>
                      <a:r>
                        <a:rPr lang="en-US" altLang="zh-TW" sz="1200" dirty="0"/>
                        <a:t>(2889)</a:t>
                      </a:r>
                      <a:endParaRPr lang="zh-TW" altLang="en-US" sz="1200" dirty="0"/>
                    </a:p>
                  </a:txBody>
                  <a:tcPr/>
                </a:tc>
                <a:extLst>
                  <a:ext uri="{0D108BD9-81ED-4DB2-BD59-A6C34878D82A}">
                    <a16:rowId xmlns:a16="http://schemas.microsoft.com/office/drawing/2014/main" val="2121675837"/>
                  </a:ext>
                </a:extLst>
              </a:tr>
              <a:tr h="312954">
                <a:tc>
                  <a:txBody>
                    <a:bodyPr/>
                    <a:lstStyle/>
                    <a:p>
                      <a:r>
                        <a:rPr lang="zh-TW" altLang="en-US" sz="1200" dirty="0"/>
                        <a:t>技嘉</a:t>
                      </a:r>
                      <a:r>
                        <a:rPr lang="en-US" altLang="zh-TW" sz="1200" dirty="0"/>
                        <a:t>(2376)</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4090807823"/>
                  </a:ext>
                </a:extLst>
              </a:tr>
              <a:tr h="312954">
                <a:tc>
                  <a:txBody>
                    <a:bodyPr/>
                    <a:lstStyle/>
                    <a:p>
                      <a:r>
                        <a:rPr lang="zh-TW" altLang="en-US" sz="1200" dirty="0"/>
                        <a:t>啟碁</a:t>
                      </a:r>
                      <a:r>
                        <a:rPr lang="en-US" altLang="zh-TW" sz="1200" dirty="0"/>
                        <a:t>(6285)</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4205026756"/>
                  </a:ext>
                </a:extLst>
              </a:tr>
              <a:tr h="312954">
                <a:tc>
                  <a:txBody>
                    <a:bodyPr/>
                    <a:lstStyle/>
                    <a:p>
                      <a:r>
                        <a:rPr lang="en-US" altLang="zh-TW" sz="1200" dirty="0"/>
                        <a:t>GIS(6456)</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2901798490"/>
                  </a:ext>
                </a:extLst>
              </a:tr>
              <a:tr h="312954">
                <a:tc>
                  <a:txBody>
                    <a:bodyPr/>
                    <a:lstStyle/>
                    <a:p>
                      <a:r>
                        <a:rPr lang="zh-TW" altLang="en-US" sz="1200" dirty="0"/>
                        <a:t>福懋</a:t>
                      </a:r>
                      <a:r>
                        <a:rPr lang="en-US" altLang="zh-TW" sz="1200" dirty="0"/>
                        <a:t>(1434)</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1169262841"/>
                  </a:ext>
                </a:extLst>
              </a:tr>
              <a:tr h="312954">
                <a:tc>
                  <a:txBody>
                    <a:bodyPr/>
                    <a:lstStyle/>
                    <a:p>
                      <a:r>
                        <a:rPr lang="zh-TW" altLang="en-US" sz="1200" dirty="0"/>
                        <a:t>神達</a:t>
                      </a:r>
                      <a:r>
                        <a:rPr lang="en-US" altLang="zh-TW" sz="1200" dirty="0"/>
                        <a:t>(3706)</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3309186789"/>
                  </a:ext>
                </a:extLst>
              </a:tr>
              <a:tr h="312954">
                <a:tc>
                  <a:txBody>
                    <a:bodyPr/>
                    <a:lstStyle/>
                    <a:p>
                      <a:r>
                        <a:rPr lang="zh-TW" altLang="en-US" sz="1200" dirty="0"/>
                        <a:t>京城銀</a:t>
                      </a:r>
                      <a:r>
                        <a:rPr lang="en-US" altLang="zh-TW" sz="1200" dirty="0"/>
                        <a:t>(2809)</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431437508"/>
                  </a:ext>
                </a:extLst>
              </a:tr>
              <a:tr h="312954">
                <a:tc>
                  <a:txBody>
                    <a:bodyPr/>
                    <a:lstStyle/>
                    <a:p>
                      <a:r>
                        <a:rPr lang="zh-TW" altLang="en-US" sz="1200" dirty="0"/>
                        <a:t>致茂</a:t>
                      </a:r>
                      <a:r>
                        <a:rPr lang="en-US" altLang="zh-TW" sz="1200" dirty="0"/>
                        <a:t>(2360)</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3518639800"/>
                  </a:ext>
                </a:extLst>
              </a:tr>
              <a:tr h="0">
                <a:tc>
                  <a:txBody>
                    <a:bodyPr/>
                    <a:lstStyle/>
                    <a:p>
                      <a:r>
                        <a:rPr lang="zh-TW" altLang="en-US" sz="1200" dirty="0"/>
                        <a:t>遠雄</a:t>
                      </a:r>
                      <a:r>
                        <a:rPr lang="en-US" altLang="zh-TW" sz="1200" dirty="0"/>
                        <a:t>(5522)</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95782298"/>
                  </a:ext>
                </a:extLst>
              </a:tr>
            </a:tbl>
          </a:graphicData>
        </a:graphic>
      </p:graphicFrame>
    </p:spTree>
    <p:extLst>
      <p:ext uri="{BB962C8B-B14F-4D97-AF65-F5344CB8AC3E}">
        <p14:creationId xmlns:p14="http://schemas.microsoft.com/office/powerpoint/2010/main" val="98584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01024-2782-454B-8EBE-3C4C623643BF}"/>
              </a:ext>
            </a:extLst>
          </p:cNvPr>
          <p:cNvSpPr>
            <a:spLocks noGrp="1"/>
          </p:cNvSpPr>
          <p:nvPr>
            <p:ph type="title"/>
          </p:nvPr>
        </p:nvSpPr>
        <p:spPr/>
        <p:txBody>
          <a:bodyPr/>
          <a:lstStyle/>
          <a:p>
            <a:r>
              <a:rPr lang="zh-TW" altLang="en-US" dirty="0"/>
              <a:t>領先股票的其他性質</a:t>
            </a:r>
          </a:p>
        </p:txBody>
      </p:sp>
      <p:sp>
        <p:nvSpPr>
          <p:cNvPr id="3" name="內容版面配置區 2">
            <a:extLst>
              <a:ext uri="{FF2B5EF4-FFF2-40B4-BE49-F238E27FC236}">
                <a16:creationId xmlns:a16="http://schemas.microsoft.com/office/drawing/2014/main" id="{959D48D8-0354-44CA-9A62-A80496D359F8}"/>
              </a:ext>
            </a:extLst>
          </p:cNvPr>
          <p:cNvSpPr>
            <a:spLocks noGrp="1"/>
          </p:cNvSpPr>
          <p:nvPr>
            <p:ph idx="1"/>
          </p:nvPr>
        </p:nvSpPr>
        <p:spPr/>
        <p:txBody>
          <a:bodyPr/>
          <a:lstStyle/>
          <a:p>
            <a:r>
              <a:rPr lang="zh-TW" altLang="en-US" dirty="0"/>
              <a:t>領先大盤的是否是強勢股</a:t>
            </a:r>
            <a:r>
              <a:rPr lang="en-US" altLang="zh-TW" dirty="0"/>
              <a:t>?</a:t>
            </a:r>
          </a:p>
          <a:p>
            <a:pPr lvl="1"/>
            <a:r>
              <a:rPr lang="zh-TW" altLang="en-US" dirty="0"/>
              <a:t>我們常聽到名嘴說</a:t>
            </a:r>
            <a:r>
              <a:rPr lang="en-US" altLang="zh-TW" dirty="0"/>
              <a:t>:</a:t>
            </a:r>
            <a:r>
              <a:rPr lang="zh-TW" altLang="en-US" dirty="0"/>
              <a:t>中型股領先大漲</a:t>
            </a:r>
            <a:r>
              <a:rPr lang="en-US" altLang="zh-TW" dirty="0"/>
              <a:t>,</a:t>
            </a:r>
            <a:r>
              <a:rPr lang="zh-TW" altLang="en-US" dirty="0"/>
              <a:t>因此我的疑問是</a:t>
            </a:r>
            <a:r>
              <a:rPr lang="en-US" altLang="zh-TW" dirty="0"/>
              <a:t>,</a:t>
            </a:r>
            <a:r>
              <a:rPr lang="zh-TW" altLang="en-US" dirty="0"/>
              <a:t>領先大盤的股票是否是強勢股</a:t>
            </a:r>
            <a:r>
              <a:rPr lang="en-US" altLang="zh-TW" dirty="0"/>
              <a:t>(</a:t>
            </a:r>
            <a:r>
              <a:rPr lang="zh-TW" altLang="en-US" dirty="0"/>
              <a:t>擊敗大盤</a:t>
            </a:r>
            <a:r>
              <a:rPr lang="en-US" altLang="zh-TW" dirty="0"/>
              <a:t>),</a:t>
            </a:r>
            <a:r>
              <a:rPr lang="zh-TW" altLang="en-US" dirty="0"/>
              <a:t>畢竟領先與強勢是不同的概念</a:t>
            </a:r>
            <a:endParaRPr lang="en-US" altLang="zh-TW" dirty="0"/>
          </a:p>
          <a:p>
            <a:pPr lvl="1"/>
            <a:r>
              <a:rPr lang="zh-TW" altLang="en-US" dirty="0"/>
              <a:t>利用這</a:t>
            </a:r>
            <a:r>
              <a:rPr lang="en-US" altLang="zh-TW" dirty="0"/>
              <a:t>14</a:t>
            </a:r>
            <a:r>
              <a:rPr lang="zh-TW" altLang="en-US" dirty="0"/>
              <a:t>檔領先的個股組成一個指數讓他跟台指</a:t>
            </a:r>
            <a:r>
              <a:rPr lang="en-US" altLang="zh-TW" dirty="0"/>
              <a:t>PK</a:t>
            </a:r>
          </a:p>
          <a:p>
            <a:pPr lvl="1"/>
            <a:r>
              <a:rPr lang="zh-TW" altLang="en-US" dirty="0"/>
              <a:t>這</a:t>
            </a:r>
            <a:r>
              <a:rPr lang="en-US" altLang="zh-TW" dirty="0"/>
              <a:t>14</a:t>
            </a:r>
            <a:r>
              <a:rPr lang="zh-TW" altLang="en-US" dirty="0"/>
              <a:t>檔組成的指數叫他領先</a:t>
            </a:r>
            <a:r>
              <a:rPr lang="en-US" altLang="zh-TW" dirty="0"/>
              <a:t>14</a:t>
            </a:r>
            <a:r>
              <a:rPr lang="zh-TW" altLang="en-US" dirty="0"/>
              <a:t>指</a:t>
            </a:r>
            <a:endParaRPr lang="en-US" altLang="zh-TW" dirty="0"/>
          </a:p>
          <a:p>
            <a:endParaRPr lang="en-US" altLang="zh-TW" dirty="0"/>
          </a:p>
          <a:p>
            <a:r>
              <a:rPr lang="zh-TW" altLang="en-US" dirty="0"/>
              <a:t>方法</a:t>
            </a:r>
            <a:endParaRPr lang="en-US" altLang="zh-TW" dirty="0"/>
          </a:p>
          <a:p>
            <a:pPr lvl="1"/>
            <a:r>
              <a:rPr lang="zh-TW" altLang="en-US" dirty="0"/>
              <a:t>給予每檔相同的權重</a:t>
            </a:r>
            <a:r>
              <a:rPr lang="en-US" altLang="zh-TW" dirty="0"/>
              <a:t>,</a:t>
            </a:r>
            <a:r>
              <a:rPr lang="zh-TW" altLang="en-US" dirty="0"/>
              <a:t>齊頭式的平等</a:t>
            </a:r>
            <a:r>
              <a:rPr lang="en-US" altLang="zh-TW" dirty="0"/>
              <a:t>,</a:t>
            </a:r>
            <a:r>
              <a:rPr lang="zh-TW" altLang="en-US" dirty="0"/>
              <a:t>讓他起始點跟台指期一樣</a:t>
            </a:r>
            <a:endParaRPr lang="en-US" altLang="zh-TW" dirty="0"/>
          </a:p>
          <a:p>
            <a:pPr lvl="1"/>
            <a:r>
              <a:rPr lang="en-US" altLang="zh-TW" dirty="0"/>
              <a:t>12/7</a:t>
            </a:r>
            <a:r>
              <a:rPr lang="zh-TW" altLang="en-US" dirty="0"/>
              <a:t>號</a:t>
            </a:r>
            <a:r>
              <a:rPr lang="en-US" altLang="zh-TW" dirty="0"/>
              <a:t>9</a:t>
            </a:r>
            <a:r>
              <a:rPr lang="zh-TW" altLang="en-US" dirty="0"/>
              <a:t>點整</a:t>
            </a:r>
            <a:r>
              <a:rPr lang="en-US" altLang="zh-TW" dirty="0"/>
              <a:t>,</a:t>
            </a:r>
            <a:r>
              <a:rPr lang="zh-TW" altLang="en-US" dirty="0"/>
              <a:t>台指</a:t>
            </a:r>
            <a:r>
              <a:rPr lang="en-US" altLang="zh-TW" dirty="0"/>
              <a:t>9716</a:t>
            </a:r>
            <a:r>
              <a:rPr lang="zh-TW" altLang="en-US" dirty="0"/>
              <a:t>點</a:t>
            </a:r>
            <a:r>
              <a:rPr lang="en-US" altLang="zh-TW" dirty="0"/>
              <a:t>,</a:t>
            </a:r>
            <a:r>
              <a:rPr lang="zh-TW" altLang="en-US" dirty="0"/>
              <a:t>除以</a:t>
            </a:r>
            <a:r>
              <a:rPr lang="en-US" altLang="zh-TW" dirty="0"/>
              <a:t>14</a:t>
            </a:r>
            <a:r>
              <a:rPr lang="zh-TW" altLang="en-US" dirty="0"/>
              <a:t>等於</a:t>
            </a:r>
            <a:r>
              <a:rPr lang="en-US" altLang="zh-TW" dirty="0"/>
              <a:t>694</a:t>
            </a:r>
          </a:p>
          <a:p>
            <a:pPr lvl="1"/>
            <a:r>
              <a:rPr lang="zh-TW" altLang="en-US" dirty="0"/>
              <a:t>把每一檔都調整到</a:t>
            </a:r>
            <a:r>
              <a:rPr lang="en-US" altLang="zh-TW" dirty="0"/>
              <a:t>694</a:t>
            </a:r>
            <a:r>
              <a:rPr lang="zh-TW" altLang="en-US" dirty="0"/>
              <a:t>點</a:t>
            </a:r>
            <a:endParaRPr lang="en-US" altLang="zh-TW" dirty="0"/>
          </a:p>
          <a:p>
            <a:pPr lvl="1"/>
            <a:r>
              <a:rPr lang="zh-TW" altLang="en-US" dirty="0"/>
              <a:t>之後全部相加</a:t>
            </a:r>
            <a:endParaRPr lang="en-US" altLang="zh-TW" dirty="0"/>
          </a:p>
          <a:p>
            <a:endParaRPr lang="zh-TW" altLang="en-US" dirty="0"/>
          </a:p>
        </p:txBody>
      </p:sp>
      <p:pic>
        <p:nvPicPr>
          <p:cNvPr id="4" name="內容版面配置區 5">
            <a:extLst>
              <a:ext uri="{FF2B5EF4-FFF2-40B4-BE49-F238E27FC236}">
                <a16:creationId xmlns:a16="http://schemas.microsoft.com/office/drawing/2014/main" id="{22687F04-5A22-42C3-9EBD-5F33E3747A4E}"/>
              </a:ext>
            </a:extLst>
          </p:cNvPr>
          <p:cNvPicPr>
            <a:picLocks noChangeAspect="1"/>
          </p:cNvPicPr>
          <p:nvPr/>
        </p:nvPicPr>
        <p:blipFill>
          <a:blip r:embed="rId2"/>
          <a:stretch>
            <a:fillRect/>
          </a:stretch>
        </p:blipFill>
        <p:spPr>
          <a:xfrm>
            <a:off x="6228184" y="3507854"/>
            <a:ext cx="2736304" cy="1460034"/>
          </a:xfrm>
          <a:prstGeom prst="rect">
            <a:avLst/>
          </a:prstGeom>
        </p:spPr>
      </p:pic>
    </p:spTree>
    <p:extLst>
      <p:ext uri="{BB962C8B-B14F-4D97-AF65-F5344CB8AC3E}">
        <p14:creationId xmlns:p14="http://schemas.microsoft.com/office/powerpoint/2010/main" val="107899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B7D1E-84D1-418E-BB44-E5B81D37D99E}"/>
              </a:ext>
            </a:extLst>
          </p:cNvPr>
          <p:cNvSpPr>
            <a:spLocks noGrp="1"/>
          </p:cNvSpPr>
          <p:nvPr>
            <p:ph type="title"/>
          </p:nvPr>
        </p:nvSpPr>
        <p:spPr/>
        <p:txBody>
          <a:bodyPr/>
          <a:lstStyle/>
          <a:p>
            <a:r>
              <a:rPr lang="zh-TW" altLang="en-US" dirty="0"/>
              <a:t>領先大盤的是否是強勢股</a:t>
            </a:r>
            <a:r>
              <a:rPr lang="en-US" altLang="zh-TW" dirty="0"/>
              <a:t>?</a:t>
            </a:r>
            <a:endParaRPr lang="zh-TW" altLang="en-US" dirty="0"/>
          </a:p>
        </p:txBody>
      </p:sp>
      <p:sp>
        <p:nvSpPr>
          <p:cNvPr id="3" name="內容版面配置區 2">
            <a:extLst>
              <a:ext uri="{FF2B5EF4-FFF2-40B4-BE49-F238E27FC236}">
                <a16:creationId xmlns:a16="http://schemas.microsoft.com/office/drawing/2014/main" id="{1B08FDE4-8429-40B1-9B20-E5BCC65A72E2}"/>
              </a:ext>
            </a:extLst>
          </p:cNvPr>
          <p:cNvSpPr>
            <a:spLocks noGrp="1"/>
          </p:cNvSpPr>
          <p:nvPr>
            <p:ph idx="1"/>
          </p:nvPr>
        </p:nvSpPr>
        <p:spPr>
          <a:xfrm>
            <a:off x="457199" y="908720"/>
            <a:ext cx="8239125" cy="3685905"/>
          </a:xfrm>
        </p:spPr>
        <p:txBody>
          <a:bodyPr/>
          <a:lstStyle/>
          <a:p>
            <a:r>
              <a:rPr lang="zh-TW" altLang="en-US" dirty="0"/>
              <a:t>把每檔股票調整到</a:t>
            </a:r>
            <a:r>
              <a:rPr lang="en-US" altLang="zh-TW" dirty="0"/>
              <a:t>12/7</a:t>
            </a:r>
            <a:r>
              <a:rPr lang="zh-TW" altLang="en-US" dirty="0"/>
              <a:t>號</a:t>
            </a:r>
            <a:r>
              <a:rPr lang="en-US" altLang="zh-TW" dirty="0"/>
              <a:t>9</a:t>
            </a:r>
            <a:r>
              <a:rPr lang="zh-TW" altLang="en-US" dirty="0"/>
              <a:t>點整</a:t>
            </a:r>
            <a:r>
              <a:rPr lang="en-US" altLang="zh-TW" dirty="0"/>
              <a:t>694</a:t>
            </a:r>
            <a:r>
              <a:rPr lang="zh-TW" altLang="en-US" dirty="0"/>
              <a:t>點</a:t>
            </a:r>
            <a:r>
              <a:rPr lang="en-US" altLang="zh-TW" dirty="0"/>
              <a:t>,</a:t>
            </a:r>
            <a:r>
              <a:rPr lang="zh-TW" altLang="en-US" dirty="0"/>
              <a:t>之後加總</a:t>
            </a:r>
            <a:r>
              <a:rPr lang="en-US" altLang="zh-TW" dirty="0"/>
              <a:t>,EX</a:t>
            </a:r>
            <a:r>
              <a:rPr lang="zh-TW" altLang="en-US" dirty="0"/>
              <a:t>玉晶光在</a:t>
            </a:r>
            <a:r>
              <a:rPr lang="en-US" altLang="zh-TW" dirty="0"/>
              <a:t>12/7</a:t>
            </a:r>
            <a:r>
              <a:rPr lang="zh-TW" altLang="en-US" dirty="0"/>
              <a:t>號</a:t>
            </a:r>
            <a:r>
              <a:rPr lang="en-US" altLang="zh-TW" dirty="0"/>
              <a:t>9</a:t>
            </a:r>
            <a:r>
              <a:rPr lang="zh-TW" altLang="en-US" dirty="0"/>
              <a:t>點整</a:t>
            </a:r>
            <a:r>
              <a:rPr lang="en-US" altLang="zh-TW" dirty="0"/>
              <a:t>206</a:t>
            </a:r>
            <a:r>
              <a:rPr lang="zh-TW" altLang="en-US" dirty="0"/>
              <a:t>元</a:t>
            </a:r>
            <a:r>
              <a:rPr lang="en-US" altLang="zh-TW" dirty="0"/>
              <a:t>,</a:t>
            </a:r>
            <a:r>
              <a:rPr lang="zh-TW" altLang="en-US" dirty="0"/>
              <a:t>則玉晶光全部乘以</a:t>
            </a:r>
            <a:r>
              <a:rPr lang="en-US" altLang="zh-TW" dirty="0"/>
              <a:t>3.37</a:t>
            </a:r>
            <a:r>
              <a:rPr lang="zh-TW" altLang="en-US" dirty="0"/>
              <a:t>倍</a:t>
            </a:r>
            <a:r>
              <a:rPr lang="en-US" altLang="zh-TW" dirty="0"/>
              <a:t>,</a:t>
            </a:r>
            <a:r>
              <a:rPr lang="zh-TW" altLang="en-US" dirty="0"/>
              <a:t>而微星</a:t>
            </a:r>
            <a:r>
              <a:rPr lang="en-US" altLang="zh-TW" dirty="0"/>
              <a:t>69.9</a:t>
            </a:r>
            <a:r>
              <a:rPr lang="zh-TW" altLang="en-US" dirty="0"/>
              <a:t>元則乘以</a:t>
            </a:r>
            <a:r>
              <a:rPr lang="en-US" altLang="zh-TW" dirty="0"/>
              <a:t>9.93</a:t>
            </a:r>
            <a:r>
              <a:rPr lang="zh-TW" altLang="en-US" dirty="0"/>
              <a:t>倍</a:t>
            </a:r>
          </a:p>
        </p:txBody>
      </p:sp>
      <p:pic>
        <p:nvPicPr>
          <p:cNvPr id="4" name="圖片 3">
            <a:extLst>
              <a:ext uri="{FF2B5EF4-FFF2-40B4-BE49-F238E27FC236}">
                <a16:creationId xmlns:a16="http://schemas.microsoft.com/office/drawing/2014/main" id="{2D18BC5E-BF3C-4504-84AB-B0F4EA127181}"/>
              </a:ext>
            </a:extLst>
          </p:cNvPr>
          <p:cNvPicPr>
            <a:picLocks noChangeAspect="1"/>
          </p:cNvPicPr>
          <p:nvPr/>
        </p:nvPicPr>
        <p:blipFill>
          <a:blip r:embed="rId2"/>
          <a:stretch>
            <a:fillRect/>
          </a:stretch>
        </p:blipFill>
        <p:spPr>
          <a:xfrm>
            <a:off x="138670" y="1839525"/>
            <a:ext cx="8568952" cy="784897"/>
          </a:xfrm>
          <a:prstGeom prst="rect">
            <a:avLst/>
          </a:prstGeom>
        </p:spPr>
      </p:pic>
      <p:pic>
        <p:nvPicPr>
          <p:cNvPr id="5" name="圖片 4">
            <a:extLst>
              <a:ext uri="{FF2B5EF4-FFF2-40B4-BE49-F238E27FC236}">
                <a16:creationId xmlns:a16="http://schemas.microsoft.com/office/drawing/2014/main" id="{772A5F8A-55CF-46D0-8898-F0E662FB5F4A}"/>
              </a:ext>
            </a:extLst>
          </p:cNvPr>
          <p:cNvPicPr>
            <a:picLocks noChangeAspect="1"/>
          </p:cNvPicPr>
          <p:nvPr/>
        </p:nvPicPr>
        <p:blipFill>
          <a:blip r:embed="rId3"/>
          <a:stretch>
            <a:fillRect/>
          </a:stretch>
        </p:blipFill>
        <p:spPr>
          <a:xfrm>
            <a:off x="223838" y="3757525"/>
            <a:ext cx="8696324" cy="796800"/>
          </a:xfrm>
          <a:prstGeom prst="rect">
            <a:avLst/>
          </a:prstGeom>
        </p:spPr>
      </p:pic>
      <p:sp>
        <p:nvSpPr>
          <p:cNvPr id="6" name="箭號: 向下 5">
            <a:extLst>
              <a:ext uri="{FF2B5EF4-FFF2-40B4-BE49-F238E27FC236}">
                <a16:creationId xmlns:a16="http://schemas.microsoft.com/office/drawing/2014/main" id="{EE3CB94E-174F-4781-ADD2-2811D9631712}"/>
              </a:ext>
            </a:extLst>
          </p:cNvPr>
          <p:cNvSpPr/>
          <p:nvPr/>
        </p:nvSpPr>
        <p:spPr>
          <a:xfrm>
            <a:off x="4005461" y="2703277"/>
            <a:ext cx="576064" cy="9753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A349B72-F3D0-4AF2-9277-887185F68FB3}"/>
              </a:ext>
            </a:extLst>
          </p:cNvPr>
          <p:cNvSpPr/>
          <p:nvPr/>
        </p:nvSpPr>
        <p:spPr>
          <a:xfrm>
            <a:off x="1763688" y="4083918"/>
            <a:ext cx="6192688" cy="150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FDE1D109-71BB-40E3-8093-DEBA9CA447D4}"/>
              </a:ext>
            </a:extLst>
          </p:cNvPr>
          <p:cNvSpPr/>
          <p:nvPr/>
        </p:nvSpPr>
        <p:spPr>
          <a:xfrm>
            <a:off x="1259632" y="3911600"/>
            <a:ext cx="492758" cy="3231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AC0017E3-DED0-4FCD-99E7-668070EF2876}"/>
              </a:ext>
            </a:extLst>
          </p:cNvPr>
          <p:cNvSpPr/>
          <p:nvPr/>
        </p:nvSpPr>
        <p:spPr>
          <a:xfrm>
            <a:off x="7967674" y="3922328"/>
            <a:ext cx="492758" cy="3231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85912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FCD011-81FF-4A92-9BA7-7470AA34CBAE}"/>
              </a:ext>
            </a:extLst>
          </p:cNvPr>
          <p:cNvSpPr>
            <a:spLocks noGrp="1"/>
          </p:cNvSpPr>
          <p:nvPr>
            <p:ph type="title"/>
          </p:nvPr>
        </p:nvSpPr>
        <p:spPr/>
        <p:txBody>
          <a:bodyPr/>
          <a:lstStyle/>
          <a:p>
            <a:r>
              <a:rPr lang="zh-TW" altLang="en-US" dirty="0"/>
              <a:t>領先大盤的是否是強勢股</a:t>
            </a:r>
            <a:r>
              <a:rPr lang="en-US" altLang="zh-TW" dirty="0"/>
              <a:t>?</a:t>
            </a:r>
            <a:endParaRPr lang="zh-TW" altLang="en-US" dirty="0"/>
          </a:p>
        </p:txBody>
      </p:sp>
      <p:sp>
        <p:nvSpPr>
          <p:cNvPr id="3" name="內容版面配置區 2">
            <a:extLst>
              <a:ext uri="{FF2B5EF4-FFF2-40B4-BE49-F238E27FC236}">
                <a16:creationId xmlns:a16="http://schemas.microsoft.com/office/drawing/2014/main" id="{2DB6CF29-C4C6-413D-B0DE-A89FE54A2742}"/>
              </a:ext>
            </a:extLst>
          </p:cNvPr>
          <p:cNvSpPr>
            <a:spLocks noGrp="1"/>
          </p:cNvSpPr>
          <p:nvPr>
            <p:ph idx="1"/>
          </p:nvPr>
        </p:nvSpPr>
        <p:spPr/>
        <p:txBody>
          <a:bodyPr/>
          <a:lstStyle/>
          <a:p>
            <a:r>
              <a:rPr lang="zh-TW" altLang="en-US" dirty="0"/>
              <a:t>先檢定一下剛剛創造的這個指數有沒有領先領先台指</a:t>
            </a:r>
            <a:r>
              <a:rPr lang="en-US" altLang="zh-TW" dirty="0"/>
              <a:t>,</a:t>
            </a:r>
            <a:r>
              <a:rPr lang="zh-TW" altLang="en-US" dirty="0"/>
              <a:t>檢定落後</a:t>
            </a:r>
            <a:r>
              <a:rPr lang="en-US" altLang="zh-TW" dirty="0"/>
              <a:t>1~4</a:t>
            </a:r>
            <a:r>
              <a:rPr lang="zh-TW" altLang="en-US" dirty="0"/>
              <a:t>期</a:t>
            </a:r>
            <a:endParaRPr lang="en-US" altLang="zh-TW" dirty="0"/>
          </a:p>
          <a:p>
            <a:endParaRPr lang="en-US" altLang="zh-TW" dirty="0"/>
          </a:p>
          <a:p>
            <a:r>
              <a:rPr lang="zh-TW" altLang="en-US" dirty="0"/>
              <a:t>有</a:t>
            </a:r>
            <a:r>
              <a:rPr lang="en-US" altLang="zh-TW" dirty="0"/>
              <a:t>,</a:t>
            </a:r>
            <a:r>
              <a:rPr lang="zh-TW" altLang="en-US" dirty="0"/>
              <a:t>領先</a:t>
            </a:r>
            <a:r>
              <a:rPr lang="en-US" altLang="zh-TW" dirty="0"/>
              <a:t>1~2</a:t>
            </a:r>
            <a:r>
              <a:rPr lang="zh-TW" altLang="en-US" dirty="0"/>
              <a:t>期</a:t>
            </a:r>
            <a:r>
              <a:rPr lang="en-US" altLang="zh-TW" dirty="0"/>
              <a:t>,</a:t>
            </a:r>
            <a:r>
              <a:rPr lang="zh-TW" altLang="en-US" dirty="0"/>
              <a:t>第</a:t>
            </a:r>
            <a:r>
              <a:rPr lang="en-US" altLang="zh-TW" dirty="0"/>
              <a:t>2</a:t>
            </a:r>
            <a:r>
              <a:rPr lang="zh-TW" altLang="en-US" dirty="0"/>
              <a:t>期在顯著邊緣</a:t>
            </a:r>
            <a:r>
              <a:rPr lang="en-US" altLang="zh-TW" dirty="0"/>
              <a:t>,</a:t>
            </a:r>
            <a:r>
              <a:rPr lang="zh-TW" altLang="en-US" dirty="0"/>
              <a:t>隨期數愈大而愈不顯著</a:t>
            </a:r>
            <a:endParaRPr lang="en-US" altLang="zh-TW" dirty="0"/>
          </a:p>
          <a:p>
            <a:endParaRPr lang="en-US" altLang="zh-TW" dirty="0"/>
          </a:p>
        </p:txBody>
      </p:sp>
      <p:pic>
        <p:nvPicPr>
          <p:cNvPr id="7" name="圖片 6">
            <a:extLst>
              <a:ext uri="{FF2B5EF4-FFF2-40B4-BE49-F238E27FC236}">
                <a16:creationId xmlns:a16="http://schemas.microsoft.com/office/drawing/2014/main" id="{8D943ED8-E647-418E-9965-C31A814C64D2}"/>
              </a:ext>
            </a:extLst>
          </p:cNvPr>
          <p:cNvPicPr>
            <a:picLocks noChangeAspect="1"/>
          </p:cNvPicPr>
          <p:nvPr/>
        </p:nvPicPr>
        <p:blipFill>
          <a:blip r:embed="rId2"/>
          <a:stretch>
            <a:fillRect/>
          </a:stretch>
        </p:blipFill>
        <p:spPr>
          <a:xfrm>
            <a:off x="4151969" y="2603177"/>
            <a:ext cx="4512469" cy="2202582"/>
          </a:xfrm>
          <a:prstGeom prst="rect">
            <a:avLst/>
          </a:prstGeom>
        </p:spPr>
      </p:pic>
      <p:sp>
        <p:nvSpPr>
          <p:cNvPr id="5" name="矩形 4">
            <a:extLst>
              <a:ext uri="{FF2B5EF4-FFF2-40B4-BE49-F238E27FC236}">
                <a16:creationId xmlns:a16="http://schemas.microsoft.com/office/drawing/2014/main" id="{6E055163-11AD-40EE-AA3A-F7E79EF0DDA5}"/>
              </a:ext>
            </a:extLst>
          </p:cNvPr>
          <p:cNvSpPr/>
          <p:nvPr/>
        </p:nvSpPr>
        <p:spPr>
          <a:xfrm>
            <a:off x="4644008" y="3939902"/>
            <a:ext cx="402043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4223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D86C1-3191-43A2-B7F3-E886D4FB744F}"/>
              </a:ext>
            </a:extLst>
          </p:cNvPr>
          <p:cNvSpPr>
            <a:spLocks noGrp="1"/>
          </p:cNvSpPr>
          <p:nvPr>
            <p:ph type="title"/>
          </p:nvPr>
        </p:nvSpPr>
        <p:spPr/>
        <p:txBody>
          <a:bodyPr/>
          <a:lstStyle/>
          <a:p>
            <a:r>
              <a:rPr lang="zh-TW" altLang="en-US" dirty="0"/>
              <a:t>領先大盤的是否是強勢股</a:t>
            </a:r>
            <a:r>
              <a:rPr lang="en-US" altLang="zh-TW" dirty="0"/>
              <a:t>?</a:t>
            </a:r>
            <a:endParaRPr lang="zh-TW" altLang="en-US" dirty="0"/>
          </a:p>
        </p:txBody>
      </p:sp>
      <p:sp>
        <p:nvSpPr>
          <p:cNvPr id="3" name="內容版面配置區 2">
            <a:extLst>
              <a:ext uri="{FF2B5EF4-FFF2-40B4-BE49-F238E27FC236}">
                <a16:creationId xmlns:a16="http://schemas.microsoft.com/office/drawing/2014/main" id="{20FED0C3-07B8-48BB-8BCF-40FC31B32C56}"/>
              </a:ext>
            </a:extLst>
          </p:cNvPr>
          <p:cNvSpPr>
            <a:spLocks noGrp="1"/>
          </p:cNvSpPr>
          <p:nvPr>
            <p:ph idx="1"/>
          </p:nvPr>
        </p:nvSpPr>
        <p:spPr/>
        <p:txBody>
          <a:bodyPr/>
          <a:lstStyle/>
          <a:p>
            <a:r>
              <a:rPr lang="zh-TW" altLang="en-US" dirty="0"/>
              <a:t>先用軟體將台指與領先</a:t>
            </a:r>
            <a:r>
              <a:rPr lang="en-US" altLang="zh-TW" dirty="0"/>
              <a:t>14</a:t>
            </a:r>
            <a:r>
              <a:rPr lang="zh-TW" altLang="en-US" dirty="0"/>
              <a:t>指畫線</a:t>
            </a:r>
            <a:endParaRPr lang="en-US" altLang="zh-TW" dirty="0"/>
          </a:p>
          <a:p>
            <a:r>
              <a:rPr lang="zh-TW" altLang="en-US" dirty="0"/>
              <a:t>雖然最後有贏一點點但肯定不顯著</a:t>
            </a:r>
            <a:endParaRPr lang="en-US" altLang="zh-TW" dirty="0"/>
          </a:p>
          <a:p>
            <a:r>
              <a:rPr lang="zh-TW" altLang="en-US" dirty="0"/>
              <a:t>下跌時似乎領先</a:t>
            </a:r>
            <a:r>
              <a:rPr lang="en-US" altLang="zh-TW" dirty="0"/>
              <a:t>14</a:t>
            </a:r>
            <a:r>
              <a:rPr lang="zh-TW" altLang="en-US" dirty="0"/>
              <a:t>指</a:t>
            </a:r>
            <a:r>
              <a:rPr lang="en-US" altLang="zh-TW" dirty="0"/>
              <a:t>&lt;</a:t>
            </a:r>
            <a:r>
              <a:rPr lang="zh-TW" altLang="en-US" dirty="0"/>
              <a:t>台指</a:t>
            </a:r>
            <a:endParaRPr lang="en-US" altLang="zh-TW" dirty="0"/>
          </a:p>
          <a:p>
            <a:r>
              <a:rPr lang="zh-TW" altLang="en-US" b="1" dirty="0"/>
              <a:t>上漲時領先</a:t>
            </a:r>
            <a:r>
              <a:rPr lang="en-US" altLang="zh-TW" b="1" dirty="0"/>
              <a:t>14</a:t>
            </a:r>
            <a:r>
              <a:rPr lang="zh-TW" altLang="en-US" b="1" dirty="0"/>
              <a:t>指</a:t>
            </a:r>
            <a:r>
              <a:rPr lang="en-US" altLang="zh-TW" b="1" dirty="0"/>
              <a:t>&gt;</a:t>
            </a:r>
            <a:r>
              <a:rPr lang="zh-TW" altLang="en-US" b="1" dirty="0"/>
              <a:t>台指</a:t>
            </a:r>
            <a:endParaRPr lang="en-US" altLang="zh-TW" b="1" dirty="0"/>
          </a:p>
          <a:p>
            <a:r>
              <a:rPr lang="zh-TW" altLang="en-US" b="1" dirty="0"/>
              <a:t>好像這樣說也沒錯</a:t>
            </a:r>
            <a:endParaRPr lang="en-US" altLang="zh-TW" b="1" dirty="0"/>
          </a:p>
          <a:p>
            <a:r>
              <a:rPr lang="zh-TW" altLang="en-US" dirty="0"/>
              <a:t>那中小型股呢</a:t>
            </a:r>
            <a:r>
              <a:rPr lang="en-US" altLang="zh-TW" dirty="0"/>
              <a:t>?</a:t>
            </a:r>
            <a:endParaRPr lang="zh-TW" altLang="en-US" dirty="0"/>
          </a:p>
        </p:txBody>
      </p:sp>
      <p:pic>
        <p:nvPicPr>
          <p:cNvPr id="5" name="圖片 4">
            <a:extLst>
              <a:ext uri="{FF2B5EF4-FFF2-40B4-BE49-F238E27FC236}">
                <a16:creationId xmlns:a16="http://schemas.microsoft.com/office/drawing/2014/main" id="{80030A4A-10C4-40AE-B0B5-2E50DDF1446B}"/>
              </a:ext>
            </a:extLst>
          </p:cNvPr>
          <p:cNvPicPr>
            <a:picLocks noChangeAspect="1"/>
          </p:cNvPicPr>
          <p:nvPr/>
        </p:nvPicPr>
        <p:blipFill>
          <a:blip r:embed="rId2"/>
          <a:stretch>
            <a:fillRect/>
          </a:stretch>
        </p:blipFill>
        <p:spPr>
          <a:xfrm>
            <a:off x="3995936" y="1131590"/>
            <a:ext cx="4970889" cy="3607050"/>
          </a:xfrm>
          <a:prstGeom prst="rect">
            <a:avLst/>
          </a:prstGeom>
        </p:spPr>
      </p:pic>
      <p:pic>
        <p:nvPicPr>
          <p:cNvPr id="6" name="內容版面配置區 5">
            <a:extLst>
              <a:ext uri="{FF2B5EF4-FFF2-40B4-BE49-F238E27FC236}">
                <a16:creationId xmlns:a16="http://schemas.microsoft.com/office/drawing/2014/main" id="{DBE2C89B-DF33-4443-8C3D-881E0463D188}"/>
              </a:ext>
            </a:extLst>
          </p:cNvPr>
          <p:cNvPicPr>
            <a:picLocks noChangeAspect="1"/>
          </p:cNvPicPr>
          <p:nvPr/>
        </p:nvPicPr>
        <p:blipFill>
          <a:blip r:embed="rId3"/>
          <a:stretch>
            <a:fillRect/>
          </a:stretch>
        </p:blipFill>
        <p:spPr>
          <a:xfrm>
            <a:off x="611561" y="2949593"/>
            <a:ext cx="2736304" cy="1460034"/>
          </a:xfrm>
          <a:prstGeom prst="rect">
            <a:avLst/>
          </a:prstGeom>
        </p:spPr>
      </p:pic>
      <p:sp>
        <p:nvSpPr>
          <p:cNvPr id="8" name="橢圓 7">
            <a:extLst>
              <a:ext uri="{FF2B5EF4-FFF2-40B4-BE49-F238E27FC236}">
                <a16:creationId xmlns:a16="http://schemas.microsoft.com/office/drawing/2014/main" id="{D52FF960-7E31-4297-91C7-DCB989DD83EB}"/>
              </a:ext>
            </a:extLst>
          </p:cNvPr>
          <p:cNvSpPr/>
          <p:nvPr/>
        </p:nvSpPr>
        <p:spPr>
          <a:xfrm>
            <a:off x="6444208" y="2355726"/>
            <a:ext cx="1728192" cy="165618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DCF38984-DDF9-4CD0-B1F0-42FE8431075A}"/>
              </a:ext>
            </a:extLst>
          </p:cNvPr>
          <p:cNvSpPr/>
          <p:nvPr/>
        </p:nvSpPr>
        <p:spPr>
          <a:xfrm>
            <a:off x="5231760" y="843560"/>
            <a:ext cx="2954655" cy="923330"/>
          </a:xfrm>
          <a:prstGeom prst="rect">
            <a:avLst/>
          </a:prstGeom>
          <a:noFill/>
        </p:spPr>
        <p:txBody>
          <a:bodyPr wrap="none" lIns="91440" tIns="45720" rIns="91440" bIns="45720">
            <a:spAutoFit/>
          </a:bodyPr>
          <a:lstStyle/>
          <a:p>
            <a:pPr algn="ctr"/>
            <a:r>
              <a:rPr lang="zh-TW"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大盤止穩</a:t>
            </a:r>
          </a:p>
        </p:txBody>
      </p:sp>
      <p:cxnSp>
        <p:nvCxnSpPr>
          <p:cNvPr id="12" name="直線單箭頭接點 11">
            <a:extLst>
              <a:ext uri="{FF2B5EF4-FFF2-40B4-BE49-F238E27FC236}">
                <a16:creationId xmlns:a16="http://schemas.microsoft.com/office/drawing/2014/main" id="{5CA4AC99-153D-4016-8842-39D95D93FB2C}"/>
              </a:ext>
            </a:extLst>
          </p:cNvPr>
          <p:cNvCxnSpPr>
            <a:cxnSpLocks/>
          </p:cNvCxnSpPr>
          <p:nvPr/>
        </p:nvCxnSpPr>
        <p:spPr>
          <a:xfrm flipV="1">
            <a:off x="7524328" y="2132856"/>
            <a:ext cx="1442497" cy="144700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ED9108C-054D-46B3-86BE-3C100C129DFD}"/>
              </a:ext>
            </a:extLst>
          </p:cNvPr>
          <p:cNvSpPr/>
          <p:nvPr/>
        </p:nvSpPr>
        <p:spPr>
          <a:xfrm>
            <a:off x="611561" y="3680420"/>
            <a:ext cx="492758" cy="323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2691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3A39B1-5120-47D4-9BFF-CE2AC1366F96}"/>
              </a:ext>
            </a:extLst>
          </p:cNvPr>
          <p:cNvSpPr>
            <a:spLocks noGrp="1"/>
          </p:cNvSpPr>
          <p:nvPr>
            <p:ph type="title"/>
          </p:nvPr>
        </p:nvSpPr>
        <p:spPr/>
        <p:txBody>
          <a:bodyPr/>
          <a:lstStyle/>
          <a:p>
            <a:r>
              <a:rPr lang="zh-TW" altLang="en-US" dirty="0"/>
              <a:t>領先大盤的是否是中小型股</a:t>
            </a:r>
            <a:r>
              <a:rPr lang="en-US" altLang="zh-TW" dirty="0"/>
              <a:t>?</a:t>
            </a:r>
            <a:endParaRPr lang="zh-TW" altLang="en-US" dirty="0"/>
          </a:p>
        </p:txBody>
      </p:sp>
      <p:sp>
        <p:nvSpPr>
          <p:cNvPr id="3" name="內容版面配置區 2">
            <a:extLst>
              <a:ext uri="{FF2B5EF4-FFF2-40B4-BE49-F238E27FC236}">
                <a16:creationId xmlns:a16="http://schemas.microsoft.com/office/drawing/2014/main" id="{6B10FA24-1B9B-4B0A-80C2-AB8D9A0C82F7}"/>
              </a:ext>
            </a:extLst>
          </p:cNvPr>
          <p:cNvSpPr>
            <a:spLocks noGrp="1"/>
          </p:cNvSpPr>
          <p:nvPr>
            <p:ph idx="1"/>
          </p:nvPr>
        </p:nvSpPr>
        <p:spPr/>
        <p:txBody>
          <a:bodyPr/>
          <a:lstStyle/>
          <a:p>
            <a:r>
              <a:rPr lang="zh-TW" altLang="en-US" dirty="0"/>
              <a:t>領先的</a:t>
            </a:r>
            <a:r>
              <a:rPr lang="en-US" altLang="zh-TW" dirty="0"/>
              <a:t>14</a:t>
            </a:r>
            <a:r>
              <a:rPr lang="zh-TW" altLang="en-US" dirty="0"/>
              <a:t>檔股票的市值平均為</a:t>
            </a:r>
            <a:r>
              <a:rPr lang="en-US" altLang="zh-TW" dirty="0"/>
              <a:t>428</a:t>
            </a:r>
            <a:r>
              <a:rPr lang="zh-TW" altLang="en-US" dirty="0"/>
              <a:t>億</a:t>
            </a:r>
            <a:r>
              <a:rPr lang="en-US" altLang="zh-TW" dirty="0"/>
              <a:t>,</a:t>
            </a:r>
            <a:r>
              <a:rPr lang="zh-TW" altLang="en-US" dirty="0"/>
              <a:t>其他</a:t>
            </a:r>
            <a:r>
              <a:rPr lang="en-US" altLang="zh-TW" dirty="0"/>
              <a:t>56</a:t>
            </a:r>
            <a:r>
              <a:rPr lang="zh-TW" altLang="en-US" dirty="0"/>
              <a:t>檔平均</a:t>
            </a:r>
            <a:r>
              <a:rPr lang="en-US" altLang="zh-TW" dirty="0"/>
              <a:t>485</a:t>
            </a:r>
            <a:r>
              <a:rPr lang="zh-TW" altLang="en-US" dirty="0"/>
              <a:t>億</a:t>
            </a:r>
            <a:r>
              <a:rPr lang="en-US" altLang="zh-TW" dirty="0"/>
              <a:t>,</a:t>
            </a:r>
            <a:r>
              <a:rPr lang="zh-TW" altLang="en-US" dirty="0"/>
              <a:t>領先的股票市值平均低</a:t>
            </a:r>
            <a:r>
              <a:rPr lang="en-US" altLang="zh-TW" dirty="0"/>
              <a:t>57</a:t>
            </a:r>
            <a:r>
              <a:rPr lang="zh-TW" altLang="en-US" dirty="0"/>
              <a:t>億</a:t>
            </a:r>
            <a:endParaRPr lang="en-US" altLang="zh-TW" dirty="0"/>
          </a:p>
          <a:p>
            <a:r>
              <a:rPr lang="zh-TW" altLang="en-US" dirty="0"/>
              <a:t>雖然不顯著</a:t>
            </a:r>
            <a:r>
              <a:rPr lang="en-US" altLang="zh-TW" dirty="0"/>
              <a:t>,</a:t>
            </a:r>
            <a:r>
              <a:rPr lang="zh-TW" altLang="en-US" dirty="0"/>
              <a:t>但應該是受限樣本太少之緣故</a:t>
            </a:r>
            <a:endParaRPr lang="en-US" altLang="zh-TW" dirty="0"/>
          </a:p>
          <a:p>
            <a:r>
              <a:rPr lang="zh-TW" altLang="en-US" dirty="0"/>
              <a:t>原來這句看似廢話事實上卻隱藏了深奧的智慧啊</a:t>
            </a:r>
          </a:p>
        </p:txBody>
      </p:sp>
      <p:pic>
        <p:nvPicPr>
          <p:cNvPr id="5" name="圖片 4">
            <a:extLst>
              <a:ext uri="{FF2B5EF4-FFF2-40B4-BE49-F238E27FC236}">
                <a16:creationId xmlns:a16="http://schemas.microsoft.com/office/drawing/2014/main" id="{41E9C4C4-DEAD-4FE1-99E6-6ED812A44AC7}"/>
              </a:ext>
            </a:extLst>
          </p:cNvPr>
          <p:cNvPicPr>
            <a:picLocks noChangeAspect="1"/>
          </p:cNvPicPr>
          <p:nvPr/>
        </p:nvPicPr>
        <p:blipFill>
          <a:blip r:embed="rId2"/>
          <a:stretch>
            <a:fillRect/>
          </a:stretch>
        </p:blipFill>
        <p:spPr>
          <a:xfrm>
            <a:off x="4499992" y="2715766"/>
            <a:ext cx="4501639" cy="2283519"/>
          </a:xfrm>
          <a:prstGeom prst="rect">
            <a:avLst/>
          </a:prstGeom>
        </p:spPr>
      </p:pic>
      <p:pic>
        <p:nvPicPr>
          <p:cNvPr id="6" name="內容版面配置區 5">
            <a:extLst>
              <a:ext uri="{FF2B5EF4-FFF2-40B4-BE49-F238E27FC236}">
                <a16:creationId xmlns:a16="http://schemas.microsoft.com/office/drawing/2014/main" id="{0EFA8A9B-002A-420D-9BD9-DFDCCF56B633}"/>
              </a:ext>
            </a:extLst>
          </p:cNvPr>
          <p:cNvPicPr>
            <a:picLocks noChangeAspect="1"/>
          </p:cNvPicPr>
          <p:nvPr/>
        </p:nvPicPr>
        <p:blipFill>
          <a:blip r:embed="rId3"/>
          <a:stretch>
            <a:fillRect/>
          </a:stretch>
        </p:blipFill>
        <p:spPr>
          <a:xfrm>
            <a:off x="611561" y="2949593"/>
            <a:ext cx="2736304" cy="1460034"/>
          </a:xfrm>
          <a:prstGeom prst="rect">
            <a:avLst/>
          </a:prstGeom>
        </p:spPr>
      </p:pic>
      <p:sp>
        <p:nvSpPr>
          <p:cNvPr id="7" name="矩形 6">
            <a:extLst>
              <a:ext uri="{FF2B5EF4-FFF2-40B4-BE49-F238E27FC236}">
                <a16:creationId xmlns:a16="http://schemas.microsoft.com/office/drawing/2014/main" id="{638A278F-E016-447D-9572-115AD27C5647}"/>
              </a:ext>
            </a:extLst>
          </p:cNvPr>
          <p:cNvSpPr/>
          <p:nvPr/>
        </p:nvSpPr>
        <p:spPr>
          <a:xfrm>
            <a:off x="1115616" y="3679610"/>
            <a:ext cx="1008112" cy="323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088E52F-DF63-47DE-BDD3-166200704B8B}"/>
              </a:ext>
            </a:extLst>
          </p:cNvPr>
          <p:cNvSpPr/>
          <p:nvPr/>
        </p:nvSpPr>
        <p:spPr>
          <a:xfrm>
            <a:off x="5662465" y="3435846"/>
            <a:ext cx="504056"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993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4146F6-849B-4AF3-B6DB-DDC70D3E134E}"/>
              </a:ext>
            </a:extLst>
          </p:cNvPr>
          <p:cNvSpPr>
            <a:spLocks noGrp="1"/>
          </p:cNvSpPr>
          <p:nvPr>
            <p:ph type="title"/>
          </p:nvPr>
        </p:nvSpPr>
        <p:spPr>
          <a:xfrm>
            <a:off x="466725" y="195486"/>
            <a:ext cx="8229600" cy="713234"/>
          </a:xfrm>
        </p:spPr>
        <p:txBody>
          <a:bodyPr>
            <a:normAutofit fontScale="90000"/>
          </a:bodyPr>
          <a:lstStyle/>
          <a:p>
            <a:r>
              <a:rPr lang="zh-TW" altLang="en-US" dirty="0"/>
              <a:t>領先股的其他性質</a:t>
            </a:r>
            <a:r>
              <a:rPr lang="en-US" altLang="zh-TW" dirty="0"/>
              <a:t>-</a:t>
            </a:r>
            <a:r>
              <a:rPr lang="zh-TW" altLang="en-US" dirty="0"/>
              <a:t>找出領先於領先股的先行指標</a:t>
            </a:r>
          </a:p>
        </p:txBody>
      </p:sp>
      <p:sp>
        <p:nvSpPr>
          <p:cNvPr id="3" name="內容版面配置區 2">
            <a:extLst>
              <a:ext uri="{FF2B5EF4-FFF2-40B4-BE49-F238E27FC236}">
                <a16:creationId xmlns:a16="http://schemas.microsoft.com/office/drawing/2014/main" id="{303E3A7B-C79A-4722-BD75-1158A396DF8E}"/>
              </a:ext>
            </a:extLst>
          </p:cNvPr>
          <p:cNvSpPr>
            <a:spLocks noGrp="1"/>
          </p:cNvSpPr>
          <p:nvPr>
            <p:ph idx="1"/>
          </p:nvPr>
        </p:nvSpPr>
        <p:spPr/>
        <p:txBody>
          <a:bodyPr/>
          <a:lstStyle/>
          <a:p>
            <a:r>
              <a:rPr lang="zh-TW" altLang="en-US" dirty="0"/>
              <a:t>一檔股票應該無法長時間領先大盤</a:t>
            </a:r>
            <a:r>
              <a:rPr lang="en-US" altLang="zh-TW" dirty="0"/>
              <a:t>(</a:t>
            </a:r>
            <a:r>
              <a:rPr lang="zh-TW" altLang="en-US" dirty="0"/>
              <a:t>輪動</a:t>
            </a:r>
            <a:r>
              <a:rPr lang="en-US" altLang="zh-TW" dirty="0"/>
              <a:t>),</a:t>
            </a:r>
            <a:r>
              <a:rPr lang="zh-TW" altLang="en-US" dirty="0"/>
              <a:t>但如果能找出領先股具有怎樣的性質</a:t>
            </a:r>
            <a:r>
              <a:rPr lang="en-US" altLang="zh-TW" dirty="0"/>
              <a:t>,</a:t>
            </a:r>
            <a:r>
              <a:rPr lang="zh-TW" altLang="en-US" dirty="0"/>
              <a:t>或許可以根據這些性質反過來找領先股</a:t>
            </a:r>
            <a:endParaRPr lang="en-US" altLang="zh-TW" dirty="0"/>
          </a:p>
          <a:p>
            <a:r>
              <a:rPr lang="zh-TW" altLang="en-US" dirty="0"/>
              <a:t>本益比</a:t>
            </a:r>
            <a:r>
              <a:rPr lang="en-US" altLang="zh-TW" dirty="0"/>
              <a:t>-</a:t>
            </a:r>
            <a:r>
              <a:rPr lang="zh-TW" altLang="en-US" dirty="0"/>
              <a:t>投機性強的股票不會領導大盤</a:t>
            </a:r>
            <a:endParaRPr lang="en-US" altLang="zh-TW" dirty="0"/>
          </a:p>
          <a:p>
            <a:r>
              <a:rPr lang="zh-TW" altLang="en-US" dirty="0"/>
              <a:t>周轉率高</a:t>
            </a:r>
            <a:r>
              <a:rPr lang="en-US" altLang="zh-TW" dirty="0"/>
              <a:t>,</a:t>
            </a:r>
            <a:r>
              <a:rPr lang="zh-TW" altLang="en-US" dirty="0"/>
              <a:t>活潑的股票可能真的有領先大盤的能力</a:t>
            </a:r>
            <a:r>
              <a:rPr lang="en-US" altLang="zh-TW" dirty="0"/>
              <a:t>,</a:t>
            </a:r>
            <a:r>
              <a:rPr lang="zh-TW" altLang="en-US" dirty="0"/>
              <a:t>其背後的原因可能是什麼</a:t>
            </a:r>
            <a:r>
              <a:rPr lang="en-US" altLang="zh-TW" dirty="0"/>
              <a:t>?</a:t>
            </a:r>
          </a:p>
          <a:p>
            <a:r>
              <a:rPr lang="zh-TW" altLang="en-US" dirty="0"/>
              <a:t>尚不能從籌碼部分找出與指數之間的關聯</a:t>
            </a:r>
            <a:endParaRPr lang="en-US" altLang="zh-TW" dirty="0"/>
          </a:p>
          <a:p>
            <a:endParaRPr lang="en-US" altLang="zh-TW" dirty="0"/>
          </a:p>
          <a:p>
            <a:endParaRPr lang="zh-TW" altLang="en-US" dirty="0"/>
          </a:p>
        </p:txBody>
      </p:sp>
      <p:graphicFrame>
        <p:nvGraphicFramePr>
          <p:cNvPr id="4" name="內容版面配置區 4">
            <a:extLst>
              <a:ext uri="{FF2B5EF4-FFF2-40B4-BE49-F238E27FC236}">
                <a16:creationId xmlns:a16="http://schemas.microsoft.com/office/drawing/2014/main" id="{E64A19AD-A3D9-4475-9AC8-958999C33FA7}"/>
              </a:ext>
            </a:extLst>
          </p:cNvPr>
          <p:cNvGraphicFramePr>
            <a:graphicFrameLocks/>
          </p:cNvGraphicFramePr>
          <p:nvPr/>
        </p:nvGraphicFramePr>
        <p:xfrm>
          <a:off x="466725" y="2820670"/>
          <a:ext cx="8239124" cy="1854200"/>
        </p:xfrm>
        <a:graphic>
          <a:graphicData uri="http://schemas.openxmlformats.org/drawingml/2006/table">
            <a:tbl>
              <a:tblPr firstRow="1" bandRow="1">
                <a:tableStyleId>{5C22544A-7EE6-4342-B048-85BDC9FD1C3A}</a:tableStyleId>
              </a:tblPr>
              <a:tblGrid>
                <a:gridCol w="2059781">
                  <a:extLst>
                    <a:ext uri="{9D8B030D-6E8A-4147-A177-3AD203B41FA5}">
                      <a16:colId xmlns:a16="http://schemas.microsoft.com/office/drawing/2014/main" val="3614468061"/>
                    </a:ext>
                  </a:extLst>
                </a:gridCol>
                <a:gridCol w="2059781">
                  <a:extLst>
                    <a:ext uri="{9D8B030D-6E8A-4147-A177-3AD203B41FA5}">
                      <a16:colId xmlns:a16="http://schemas.microsoft.com/office/drawing/2014/main" val="2632796262"/>
                    </a:ext>
                  </a:extLst>
                </a:gridCol>
                <a:gridCol w="2059781">
                  <a:extLst>
                    <a:ext uri="{9D8B030D-6E8A-4147-A177-3AD203B41FA5}">
                      <a16:colId xmlns:a16="http://schemas.microsoft.com/office/drawing/2014/main" val="16164081"/>
                    </a:ext>
                  </a:extLst>
                </a:gridCol>
                <a:gridCol w="2059781">
                  <a:extLst>
                    <a:ext uri="{9D8B030D-6E8A-4147-A177-3AD203B41FA5}">
                      <a16:colId xmlns:a16="http://schemas.microsoft.com/office/drawing/2014/main" val="3141283536"/>
                    </a:ext>
                  </a:extLst>
                </a:gridCol>
              </a:tblGrid>
              <a:tr h="370840">
                <a:tc>
                  <a:txBody>
                    <a:bodyPr/>
                    <a:lstStyle/>
                    <a:p>
                      <a:r>
                        <a:rPr lang="zh-TW" altLang="en-US" dirty="0"/>
                        <a:t>其他性質</a:t>
                      </a:r>
                    </a:p>
                  </a:txBody>
                  <a:tcPr/>
                </a:tc>
                <a:tc>
                  <a:txBody>
                    <a:bodyPr/>
                    <a:lstStyle/>
                    <a:p>
                      <a:r>
                        <a:rPr lang="zh-TW" altLang="en-US" dirty="0"/>
                        <a:t>領先股</a:t>
                      </a:r>
                      <a:r>
                        <a:rPr lang="en-US" altLang="zh-TW" dirty="0"/>
                        <a:t>(14</a:t>
                      </a:r>
                      <a:r>
                        <a:rPr lang="zh-TW" altLang="en-US" dirty="0"/>
                        <a:t>檔</a:t>
                      </a:r>
                      <a:r>
                        <a:rPr lang="en-US" altLang="zh-TW" dirty="0"/>
                        <a:t>)</a:t>
                      </a:r>
                      <a:endParaRPr lang="zh-TW" altLang="en-US" dirty="0"/>
                    </a:p>
                  </a:txBody>
                  <a:tcPr/>
                </a:tc>
                <a:tc>
                  <a:txBody>
                    <a:bodyPr/>
                    <a:lstStyle/>
                    <a:p>
                      <a:r>
                        <a:rPr lang="zh-TW" altLang="en-US" dirty="0"/>
                        <a:t>非領先股</a:t>
                      </a:r>
                      <a:r>
                        <a:rPr lang="en-US" altLang="zh-TW" dirty="0"/>
                        <a:t>(56</a:t>
                      </a:r>
                      <a:r>
                        <a:rPr lang="zh-TW" altLang="en-US" dirty="0"/>
                        <a:t>檔</a:t>
                      </a:r>
                      <a:r>
                        <a:rPr lang="en-US" altLang="zh-TW" dirty="0"/>
                        <a:t>)</a:t>
                      </a:r>
                      <a:endParaRPr lang="zh-TW" altLang="en-US" dirty="0"/>
                    </a:p>
                  </a:txBody>
                  <a:tcPr/>
                </a:tc>
                <a:tc>
                  <a:txBody>
                    <a:bodyPr/>
                    <a:lstStyle/>
                    <a:p>
                      <a:r>
                        <a:rPr lang="zh-TW" altLang="en-US" dirty="0"/>
                        <a:t>是否顯著</a:t>
                      </a:r>
                    </a:p>
                  </a:txBody>
                  <a:tcPr/>
                </a:tc>
                <a:extLst>
                  <a:ext uri="{0D108BD9-81ED-4DB2-BD59-A6C34878D82A}">
                    <a16:rowId xmlns:a16="http://schemas.microsoft.com/office/drawing/2014/main" val="245276462"/>
                  </a:ext>
                </a:extLst>
              </a:tr>
              <a:tr h="370840">
                <a:tc>
                  <a:txBody>
                    <a:bodyPr/>
                    <a:lstStyle/>
                    <a:p>
                      <a:r>
                        <a:rPr lang="zh-TW" altLang="en-US" dirty="0"/>
                        <a:t>本益比</a:t>
                      </a:r>
                    </a:p>
                  </a:txBody>
                  <a:tcPr/>
                </a:tc>
                <a:tc>
                  <a:txBody>
                    <a:bodyPr/>
                    <a:lstStyle/>
                    <a:p>
                      <a:r>
                        <a:rPr lang="en-US" altLang="zh-TW" dirty="0"/>
                        <a:t>12.95</a:t>
                      </a:r>
                      <a:endParaRPr lang="zh-TW" altLang="en-US" dirty="0"/>
                    </a:p>
                  </a:txBody>
                  <a:tcPr/>
                </a:tc>
                <a:tc>
                  <a:txBody>
                    <a:bodyPr/>
                    <a:lstStyle/>
                    <a:p>
                      <a:r>
                        <a:rPr lang="en-US" altLang="zh-TW" dirty="0"/>
                        <a:t>13.04</a:t>
                      </a:r>
                      <a:endParaRPr lang="zh-TW" altLang="en-US" dirty="0"/>
                    </a:p>
                  </a:txBody>
                  <a:tcPr/>
                </a:tc>
                <a:tc>
                  <a:txBody>
                    <a:bodyPr/>
                    <a:lstStyle/>
                    <a:p>
                      <a:r>
                        <a:rPr lang="zh-TW" altLang="en-US" dirty="0"/>
                        <a:t>否</a:t>
                      </a:r>
                    </a:p>
                  </a:txBody>
                  <a:tcPr/>
                </a:tc>
                <a:extLst>
                  <a:ext uri="{0D108BD9-81ED-4DB2-BD59-A6C34878D82A}">
                    <a16:rowId xmlns:a16="http://schemas.microsoft.com/office/drawing/2014/main" val="3002572939"/>
                  </a:ext>
                </a:extLst>
              </a:tr>
              <a:tr h="370840">
                <a:tc>
                  <a:txBody>
                    <a:bodyPr/>
                    <a:lstStyle/>
                    <a:p>
                      <a:r>
                        <a:rPr lang="zh-TW" altLang="en-US" dirty="0">
                          <a:highlight>
                            <a:srgbClr val="FFFF00"/>
                          </a:highlight>
                        </a:rPr>
                        <a:t>周轉率</a:t>
                      </a:r>
                    </a:p>
                  </a:txBody>
                  <a:tcPr/>
                </a:tc>
                <a:tc>
                  <a:txBody>
                    <a:bodyPr/>
                    <a:lstStyle/>
                    <a:p>
                      <a:r>
                        <a:rPr lang="en-US" altLang="zh-TW" dirty="0">
                          <a:highlight>
                            <a:srgbClr val="FFFF00"/>
                          </a:highlight>
                        </a:rPr>
                        <a:t>1.61%</a:t>
                      </a:r>
                      <a:endParaRPr lang="zh-TW" altLang="en-US" dirty="0">
                        <a:highlight>
                          <a:srgbClr val="FFFF00"/>
                        </a:highlight>
                      </a:endParaRPr>
                    </a:p>
                  </a:txBody>
                  <a:tcPr/>
                </a:tc>
                <a:tc>
                  <a:txBody>
                    <a:bodyPr/>
                    <a:lstStyle/>
                    <a:p>
                      <a:r>
                        <a:rPr lang="en-US" altLang="zh-TW" dirty="0">
                          <a:highlight>
                            <a:srgbClr val="FFFF00"/>
                          </a:highlight>
                        </a:rPr>
                        <a:t>0.66%</a:t>
                      </a:r>
                      <a:endParaRPr lang="zh-TW" altLang="en-US" dirty="0">
                        <a:highlight>
                          <a:srgbClr val="FFFF00"/>
                        </a:highlight>
                      </a:endParaRPr>
                    </a:p>
                  </a:txBody>
                  <a:tcPr/>
                </a:tc>
                <a:tc>
                  <a:txBody>
                    <a:bodyPr/>
                    <a:lstStyle/>
                    <a:p>
                      <a:r>
                        <a:rPr lang="zh-TW" altLang="en-US" dirty="0">
                          <a:highlight>
                            <a:srgbClr val="FFFF00"/>
                          </a:highlight>
                        </a:rPr>
                        <a:t>是</a:t>
                      </a:r>
                    </a:p>
                  </a:txBody>
                  <a:tcPr/>
                </a:tc>
                <a:extLst>
                  <a:ext uri="{0D108BD9-81ED-4DB2-BD59-A6C34878D82A}">
                    <a16:rowId xmlns:a16="http://schemas.microsoft.com/office/drawing/2014/main" val="2307251279"/>
                  </a:ext>
                </a:extLst>
              </a:tr>
              <a:tr h="370840">
                <a:tc>
                  <a:txBody>
                    <a:bodyPr/>
                    <a:lstStyle/>
                    <a:p>
                      <a:r>
                        <a:rPr lang="zh-TW" altLang="en-US" dirty="0"/>
                        <a:t>董監持股</a:t>
                      </a:r>
                    </a:p>
                  </a:txBody>
                  <a:tcPr/>
                </a:tc>
                <a:tc>
                  <a:txBody>
                    <a:bodyPr/>
                    <a:lstStyle/>
                    <a:p>
                      <a:r>
                        <a:rPr lang="en-US" altLang="zh-TW" dirty="0"/>
                        <a:t>18.5%</a:t>
                      </a:r>
                      <a:endParaRPr lang="zh-TW" altLang="en-US" dirty="0"/>
                    </a:p>
                  </a:txBody>
                  <a:tcPr/>
                </a:tc>
                <a:tc>
                  <a:txBody>
                    <a:bodyPr/>
                    <a:lstStyle/>
                    <a:p>
                      <a:r>
                        <a:rPr lang="en-US" altLang="zh-TW" dirty="0"/>
                        <a:t>15.4%</a:t>
                      </a:r>
                      <a:endParaRPr lang="zh-TW" altLang="en-US" dirty="0"/>
                    </a:p>
                  </a:txBody>
                  <a:tcPr/>
                </a:tc>
                <a:tc>
                  <a:txBody>
                    <a:bodyPr/>
                    <a:lstStyle/>
                    <a:p>
                      <a:r>
                        <a:rPr lang="zh-TW" altLang="en-US" dirty="0"/>
                        <a:t>否</a:t>
                      </a:r>
                    </a:p>
                  </a:txBody>
                  <a:tcPr/>
                </a:tc>
                <a:extLst>
                  <a:ext uri="{0D108BD9-81ED-4DB2-BD59-A6C34878D82A}">
                    <a16:rowId xmlns:a16="http://schemas.microsoft.com/office/drawing/2014/main" val="2204212381"/>
                  </a:ext>
                </a:extLst>
              </a:tr>
              <a:tr h="370840">
                <a:tc>
                  <a:txBody>
                    <a:bodyPr/>
                    <a:lstStyle/>
                    <a:p>
                      <a:r>
                        <a:rPr lang="zh-TW" altLang="en-US" dirty="0"/>
                        <a:t>外資持股</a:t>
                      </a:r>
                    </a:p>
                  </a:txBody>
                  <a:tcPr/>
                </a:tc>
                <a:tc>
                  <a:txBody>
                    <a:bodyPr/>
                    <a:lstStyle/>
                    <a:p>
                      <a:r>
                        <a:rPr lang="en-US" altLang="zh-TW" dirty="0"/>
                        <a:t>28%</a:t>
                      </a:r>
                      <a:endParaRPr lang="zh-TW" altLang="en-US" dirty="0"/>
                    </a:p>
                  </a:txBody>
                  <a:tcPr/>
                </a:tc>
                <a:tc>
                  <a:txBody>
                    <a:bodyPr/>
                    <a:lstStyle/>
                    <a:p>
                      <a:r>
                        <a:rPr lang="en-US" altLang="zh-TW" dirty="0"/>
                        <a:t>30%</a:t>
                      </a:r>
                      <a:endParaRPr lang="zh-TW" altLang="en-US" dirty="0"/>
                    </a:p>
                  </a:txBody>
                  <a:tcPr/>
                </a:tc>
                <a:tc>
                  <a:txBody>
                    <a:bodyPr/>
                    <a:lstStyle/>
                    <a:p>
                      <a:r>
                        <a:rPr lang="zh-TW" altLang="en-US" dirty="0"/>
                        <a:t>否</a:t>
                      </a:r>
                    </a:p>
                  </a:txBody>
                  <a:tcPr/>
                </a:tc>
                <a:extLst>
                  <a:ext uri="{0D108BD9-81ED-4DB2-BD59-A6C34878D82A}">
                    <a16:rowId xmlns:a16="http://schemas.microsoft.com/office/drawing/2014/main" val="874555416"/>
                  </a:ext>
                </a:extLst>
              </a:tr>
            </a:tbl>
          </a:graphicData>
        </a:graphic>
      </p:graphicFrame>
    </p:spTree>
    <p:extLst>
      <p:ext uri="{BB962C8B-B14F-4D97-AF65-F5344CB8AC3E}">
        <p14:creationId xmlns:p14="http://schemas.microsoft.com/office/powerpoint/2010/main" val="315166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8F0BE-E20D-4961-8FDD-F82D3142BDF6}"/>
              </a:ext>
            </a:extLst>
          </p:cNvPr>
          <p:cNvSpPr>
            <a:spLocks noGrp="1"/>
          </p:cNvSpPr>
          <p:nvPr>
            <p:ph type="title"/>
          </p:nvPr>
        </p:nvSpPr>
        <p:spPr/>
        <p:txBody>
          <a:bodyPr/>
          <a:lstStyle/>
          <a:p>
            <a:r>
              <a:rPr lang="zh-TW" altLang="en-US" dirty="0"/>
              <a:t>績效</a:t>
            </a:r>
            <a:r>
              <a:rPr lang="en-US" altLang="zh-TW" dirty="0"/>
              <a:t>-</a:t>
            </a:r>
            <a:r>
              <a:rPr lang="zh-TW" altLang="en-US" dirty="0"/>
              <a:t>樣本內</a:t>
            </a:r>
          </a:p>
        </p:txBody>
      </p:sp>
      <p:sp>
        <p:nvSpPr>
          <p:cNvPr id="3" name="內容版面配置區 2">
            <a:extLst>
              <a:ext uri="{FF2B5EF4-FFF2-40B4-BE49-F238E27FC236}">
                <a16:creationId xmlns:a16="http://schemas.microsoft.com/office/drawing/2014/main" id="{AE5519C2-6FC3-4250-8CA6-DEC705D5783B}"/>
              </a:ext>
            </a:extLst>
          </p:cNvPr>
          <p:cNvSpPr>
            <a:spLocks noGrp="1"/>
          </p:cNvSpPr>
          <p:nvPr>
            <p:ph idx="1"/>
          </p:nvPr>
        </p:nvSpPr>
        <p:spPr>
          <a:xfrm>
            <a:off x="457199" y="987575"/>
            <a:ext cx="3466729" cy="3607050"/>
          </a:xfrm>
        </p:spPr>
        <p:txBody>
          <a:bodyPr/>
          <a:lstStyle/>
          <a:p>
            <a:r>
              <a:rPr lang="zh-TW" altLang="en-US" dirty="0"/>
              <a:t>績效只是方法的結果</a:t>
            </a:r>
            <a:r>
              <a:rPr lang="en-US" altLang="zh-TW" dirty="0"/>
              <a:t>,</a:t>
            </a:r>
            <a:r>
              <a:rPr lang="zh-TW" altLang="en-US" dirty="0"/>
              <a:t>因此這邊暫時不做參數最佳化這樣倒果為因的測試</a:t>
            </a:r>
            <a:endParaRPr lang="en-US" altLang="zh-TW" dirty="0"/>
          </a:p>
          <a:p>
            <a:endParaRPr lang="en-US" altLang="zh-TW" dirty="0"/>
          </a:p>
          <a:p>
            <a:r>
              <a:rPr lang="zh-TW" altLang="en-US" dirty="0"/>
              <a:t>把領先</a:t>
            </a:r>
            <a:r>
              <a:rPr lang="en-US" altLang="zh-TW" dirty="0"/>
              <a:t>14</a:t>
            </a:r>
            <a:r>
              <a:rPr lang="zh-TW" altLang="en-US" dirty="0"/>
              <a:t>指當成外部資料匯入</a:t>
            </a:r>
            <a:r>
              <a:rPr lang="en-US" altLang="zh-TW" dirty="0"/>
              <a:t>MC</a:t>
            </a:r>
          </a:p>
          <a:p>
            <a:endParaRPr lang="en-US" altLang="zh-TW" dirty="0"/>
          </a:p>
          <a:p>
            <a:r>
              <a:rPr lang="zh-TW" altLang="en-US" dirty="0"/>
              <a:t>策略邏輯</a:t>
            </a:r>
            <a:r>
              <a:rPr lang="en-US" altLang="zh-TW" dirty="0"/>
              <a:t>:</a:t>
            </a:r>
            <a:r>
              <a:rPr lang="zh-TW" altLang="en-US" dirty="0"/>
              <a:t>因為這個數是由領先一期的股票組成</a:t>
            </a:r>
            <a:r>
              <a:rPr lang="en-US" altLang="zh-TW" dirty="0"/>
              <a:t>,</a:t>
            </a:r>
            <a:r>
              <a:rPr lang="zh-TW" altLang="en-US" dirty="0"/>
              <a:t>所以策略就是</a:t>
            </a:r>
            <a:endParaRPr lang="en-US" altLang="zh-TW" dirty="0"/>
          </a:p>
          <a:p>
            <a:pPr lvl="1"/>
            <a:r>
              <a:rPr lang="zh-TW" altLang="en-US" dirty="0"/>
              <a:t>看到領先指上漲</a:t>
            </a:r>
            <a:r>
              <a:rPr lang="en-US" altLang="zh-TW" dirty="0"/>
              <a:t>,</a:t>
            </a:r>
            <a:r>
              <a:rPr lang="zh-TW" altLang="en-US" dirty="0"/>
              <a:t>就做多台指</a:t>
            </a:r>
            <a:endParaRPr lang="en-US" altLang="zh-TW" dirty="0"/>
          </a:p>
          <a:p>
            <a:pPr lvl="1"/>
            <a:r>
              <a:rPr lang="zh-TW" altLang="en-US" dirty="0"/>
              <a:t>反之做空</a:t>
            </a:r>
          </a:p>
        </p:txBody>
      </p:sp>
      <p:pic>
        <p:nvPicPr>
          <p:cNvPr id="4" name="圖片 3">
            <a:extLst>
              <a:ext uri="{FF2B5EF4-FFF2-40B4-BE49-F238E27FC236}">
                <a16:creationId xmlns:a16="http://schemas.microsoft.com/office/drawing/2014/main" id="{739F4B66-03F9-4FEF-9A39-92DD7959613F}"/>
              </a:ext>
            </a:extLst>
          </p:cNvPr>
          <p:cNvPicPr>
            <a:picLocks noChangeAspect="1"/>
          </p:cNvPicPr>
          <p:nvPr/>
        </p:nvPicPr>
        <p:blipFill>
          <a:blip r:embed="rId2"/>
          <a:stretch>
            <a:fillRect/>
          </a:stretch>
        </p:blipFill>
        <p:spPr>
          <a:xfrm>
            <a:off x="4067944" y="84336"/>
            <a:ext cx="4970889" cy="3607050"/>
          </a:xfrm>
          <a:prstGeom prst="rect">
            <a:avLst/>
          </a:prstGeom>
        </p:spPr>
      </p:pic>
    </p:spTree>
    <p:extLst>
      <p:ext uri="{BB962C8B-B14F-4D97-AF65-F5344CB8AC3E}">
        <p14:creationId xmlns:p14="http://schemas.microsoft.com/office/powerpoint/2010/main" val="37027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4ED534-2F8A-4DCA-958A-C871F1D5B17F}"/>
              </a:ext>
            </a:extLst>
          </p:cNvPr>
          <p:cNvSpPr>
            <a:spLocks noGrp="1"/>
          </p:cNvSpPr>
          <p:nvPr>
            <p:ph type="title"/>
          </p:nvPr>
        </p:nvSpPr>
        <p:spPr/>
        <p:txBody>
          <a:bodyPr/>
          <a:lstStyle/>
          <a:p>
            <a:r>
              <a:rPr lang="zh-TW" altLang="en-US" dirty="0"/>
              <a:t>績效</a:t>
            </a:r>
            <a:r>
              <a:rPr lang="en-US" altLang="zh-TW" dirty="0"/>
              <a:t>-</a:t>
            </a:r>
            <a:r>
              <a:rPr lang="zh-TW" altLang="en-US" dirty="0"/>
              <a:t>樣本內</a:t>
            </a:r>
          </a:p>
        </p:txBody>
      </p:sp>
      <p:pic>
        <p:nvPicPr>
          <p:cNvPr id="4" name="圖片 3">
            <a:extLst>
              <a:ext uri="{FF2B5EF4-FFF2-40B4-BE49-F238E27FC236}">
                <a16:creationId xmlns:a16="http://schemas.microsoft.com/office/drawing/2014/main" id="{5D0BD713-B39B-4FE9-A854-2D04C06553B3}"/>
              </a:ext>
            </a:extLst>
          </p:cNvPr>
          <p:cNvPicPr>
            <a:picLocks noChangeAspect="1"/>
          </p:cNvPicPr>
          <p:nvPr/>
        </p:nvPicPr>
        <p:blipFill>
          <a:blip r:embed="rId2"/>
          <a:stretch>
            <a:fillRect/>
          </a:stretch>
        </p:blipFill>
        <p:spPr>
          <a:xfrm>
            <a:off x="251520" y="2002532"/>
            <a:ext cx="3857362" cy="2594198"/>
          </a:xfrm>
          <a:prstGeom prst="rect">
            <a:avLst/>
          </a:prstGeom>
        </p:spPr>
      </p:pic>
      <p:pic>
        <p:nvPicPr>
          <p:cNvPr id="5" name="圖片 4">
            <a:extLst>
              <a:ext uri="{FF2B5EF4-FFF2-40B4-BE49-F238E27FC236}">
                <a16:creationId xmlns:a16="http://schemas.microsoft.com/office/drawing/2014/main" id="{6AAF0178-8477-4B60-86B1-EFA908857215}"/>
              </a:ext>
            </a:extLst>
          </p:cNvPr>
          <p:cNvPicPr>
            <a:picLocks noChangeAspect="1"/>
          </p:cNvPicPr>
          <p:nvPr/>
        </p:nvPicPr>
        <p:blipFill>
          <a:blip r:embed="rId3"/>
          <a:stretch>
            <a:fillRect/>
          </a:stretch>
        </p:blipFill>
        <p:spPr>
          <a:xfrm>
            <a:off x="4840683" y="2002532"/>
            <a:ext cx="3863058" cy="2594198"/>
          </a:xfrm>
          <a:prstGeom prst="rect">
            <a:avLst/>
          </a:prstGeom>
        </p:spPr>
      </p:pic>
      <p:sp>
        <p:nvSpPr>
          <p:cNvPr id="7" name="矩形 6">
            <a:extLst>
              <a:ext uri="{FF2B5EF4-FFF2-40B4-BE49-F238E27FC236}">
                <a16:creationId xmlns:a16="http://schemas.microsoft.com/office/drawing/2014/main" id="{B460B052-DC92-48A6-AA34-0397AAED95B9}"/>
              </a:ext>
            </a:extLst>
          </p:cNvPr>
          <p:cNvSpPr/>
          <p:nvPr/>
        </p:nvSpPr>
        <p:spPr>
          <a:xfrm>
            <a:off x="1369721" y="1132170"/>
            <a:ext cx="1620957" cy="954107"/>
          </a:xfrm>
          <a:prstGeom prst="rect">
            <a:avLst/>
          </a:prstGeom>
          <a:noFill/>
        </p:spPr>
        <p:txBody>
          <a:bodyPr wrap="none" lIns="91440" tIns="45720" rIns="91440" bIns="45720">
            <a:spAutoFit/>
          </a:bodyPr>
          <a:lstStyle/>
          <a:p>
            <a:pPr algn="ctr"/>
            <a:r>
              <a:rPr lang="zh-TW" altLang="en-US" sz="2800" dirty="0">
                <a:ln w="0"/>
                <a:solidFill>
                  <a:schemeClr val="accent1"/>
                </a:solidFill>
                <a:effectLst>
                  <a:outerShdw blurRad="38100" dist="25400" dir="5400000" algn="ctr" rotWithShape="0">
                    <a:srgbClr val="6E747A">
                      <a:alpha val="43000"/>
                    </a:srgbClr>
                  </a:outerShdw>
                </a:effectLst>
              </a:rPr>
              <a:t>無手續費</a:t>
            </a:r>
            <a:endParaRPr lang="en-US" altLang="zh-TW" sz="2800" dirty="0">
              <a:ln w="0"/>
              <a:solidFill>
                <a:schemeClr val="accent1"/>
              </a:solidFill>
              <a:effectLst>
                <a:outerShdw blurRad="38100" dist="25400" dir="5400000" algn="ctr" rotWithShape="0">
                  <a:srgbClr val="6E747A">
                    <a:alpha val="43000"/>
                  </a:srgbClr>
                </a:outerShdw>
              </a:effectLst>
            </a:endParaRPr>
          </a:p>
          <a:p>
            <a:pPr algn="ctr"/>
            <a:endParaRPr lang="zh-TW"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8" name="矩形 7">
            <a:extLst>
              <a:ext uri="{FF2B5EF4-FFF2-40B4-BE49-F238E27FC236}">
                <a16:creationId xmlns:a16="http://schemas.microsoft.com/office/drawing/2014/main" id="{112241A3-555F-491A-97F1-FD0BF01DABA2}"/>
              </a:ext>
            </a:extLst>
          </p:cNvPr>
          <p:cNvSpPr/>
          <p:nvPr/>
        </p:nvSpPr>
        <p:spPr>
          <a:xfrm>
            <a:off x="6122715" y="1132170"/>
            <a:ext cx="1451038" cy="954107"/>
          </a:xfrm>
          <a:prstGeom prst="rect">
            <a:avLst/>
          </a:prstGeom>
          <a:noFill/>
        </p:spPr>
        <p:txBody>
          <a:bodyPr wrap="none" lIns="91440" tIns="45720" rIns="91440" bIns="45720">
            <a:spAutoFit/>
          </a:bodyPr>
          <a:lstStyle/>
          <a:p>
            <a:pPr algn="ctr"/>
            <a:r>
              <a:rPr lang="zh-TW" altLang="en-US" sz="2800" dirty="0">
                <a:ln w="0"/>
                <a:solidFill>
                  <a:schemeClr val="accent1"/>
                </a:solidFill>
                <a:effectLst>
                  <a:outerShdw blurRad="38100" dist="25400" dir="5400000" algn="ctr" rotWithShape="0">
                    <a:srgbClr val="6E747A">
                      <a:alpha val="43000"/>
                    </a:srgbClr>
                  </a:outerShdw>
                </a:effectLst>
              </a:rPr>
              <a:t>滑價</a:t>
            </a:r>
            <a:r>
              <a:rPr lang="en-US" altLang="zh-TW" sz="2800" dirty="0">
                <a:ln w="0"/>
                <a:solidFill>
                  <a:schemeClr val="accent1"/>
                </a:solidFill>
                <a:effectLst>
                  <a:outerShdw blurRad="38100" dist="25400" dir="5400000" algn="ctr" rotWithShape="0">
                    <a:srgbClr val="6E747A">
                      <a:alpha val="43000"/>
                    </a:srgbClr>
                  </a:outerShdw>
                </a:effectLst>
              </a:rPr>
              <a:t>600</a:t>
            </a:r>
          </a:p>
          <a:p>
            <a:pPr algn="ctr"/>
            <a:endParaRPr lang="en-US" altLang="zh-TW" sz="2800" dirty="0">
              <a:ln w="0"/>
              <a:solidFill>
                <a:schemeClr val="accent1"/>
              </a:solidFill>
              <a:effectLst>
                <a:outerShdw blurRad="38100" dist="25400" dir="5400000" algn="ctr" rotWithShape="0">
                  <a:srgbClr val="6E747A">
                    <a:alpha val="43000"/>
                  </a:srgbClr>
                </a:outerShdw>
              </a:effectLst>
            </a:endParaRPr>
          </a:p>
        </p:txBody>
      </p:sp>
      <p:pic>
        <p:nvPicPr>
          <p:cNvPr id="10" name="圖片 9">
            <a:extLst>
              <a:ext uri="{FF2B5EF4-FFF2-40B4-BE49-F238E27FC236}">
                <a16:creationId xmlns:a16="http://schemas.microsoft.com/office/drawing/2014/main" id="{84A1E923-D6FF-4910-964D-CA20F7C9BE0D}"/>
              </a:ext>
            </a:extLst>
          </p:cNvPr>
          <p:cNvPicPr>
            <a:picLocks noChangeAspect="1"/>
          </p:cNvPicPr>
          <p:nvPr/>
        </p:nvPicPr>
        <p:blipFill>
          <a:blip r:embed="rId4"/>
          <a:stretch>
            <a:fillRect/>
          </a:stretch>
        </p:blipFill>
        <p:spPr>
          <a:xfrm>
            <a:off x="3203848" y="194345"/>
            <a:ext cx="5000625" cy="571500"/>
          </a:xfrm>
          <a:prstGeom prst="rect">
            <a:avLst/>
          </a:prstGeom>
        </p:spPr>
      </p:pic>
    </p:spTree>
    <p:extLst>
      <p:ext uri="{BB962C8B-B14F-4D97-AF65-F5344CB8AC3E}">
        <p14:creationId xmlns:p14="http://schemas.microsoft.com/office/powerpoint/2010/main" val="79659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D13B62-474B-4117-BCB3-479768527CE3}"/>
              </a:ext>
            </a:extLst>
          </p:cNvPr>
          <p:cNvSpPr>
            <a:spLocks noGrp="1"/>
          </p:cNvSpPr>
          <p:nvPr>
            <p:ph type="title"/>
          </p:nvPr>
        </p:nvSpPr>
        <p:spPr/>
        <p:txBody>
          <a:bodyPr/>
          <a:lstStyle/>
          <a:p>
            <a:r>
              <a:rPr lang="zh-TW" altLang="en-US" dirty="0"/>
              <a:t>績效</a:t>
            </a:r>
            <a:r>
              <a:rPr lang="en-US" altLang="zh-TW" dirty="0"/>
              <a:t>-</a:t>
            </a:r>
            <a:r>
              <a:rPr lang="zh-TW" altLang="en-US" dirty="0"/>
              <a:t>樣本內</a:t>
            </a:r>
          </a:p>
        </p:txBody>
      </p:sp>
      <p:sp>
        <p:nvSpPr>
          <p:cNvPr id="3" name="內容版面配置區 2">
            <a:extLst>
              <a:ext uri="{FF2B5EF4-FFF2-40B4-BE49-F238E27FC236}">
                <a16:creationId xmlns:a16="http://schemas.microsoft.com/office/drawing/2014/main" id="{C3F7DA38-092D-4870-BD43-AF9E7D6AC505}"/>
              </a:ext>
            </a:extLst>
          </p:cNvPr>
          <p:cNvSpPr>
            <a:spLocks noGrp="1"/>
          </p:cNvSpPr>
          <p:nvPr>
            <p:ph idx="1"/>
          </p:nvPr>
        </p:nvSpPr>
        <p:spPr/>
        <p:txBody>
          <a:bodyPr/>
          <a:lstStyle/>
          <a:p>
            <a:r>
              <a:rPr lang="zh-TW" altLang="en-US" dirty="0"/>
              <a:t>滑價</a:t>
            </a:r>
            <a:r>
              <a:rPr lang="en-US" altLang="zh-TW" dirty="0"/>
              <a:t>600</a:t>
            </a:r>
            <a:r>
              <a:rPr lang="zh-TW" altLang="en-US" dirty="0"/>
              <a:t>加上</a:t>
            </a:r>
            <a:r>
              <a:rPr lang="en-US" altLang="zh-TW" dirty="0"/>
              <a:t>10</a:t>
            </a:r>
            <a:r>
              <a:rPr lang="zh-TW" altLang="en-US" dirty="0"/>
              <a:t>點的濾網</a:t>
            </a:r>
          </a:p>
        </p:txBody>
      </p:sp>
      <p:pic>
        <p:nvPicPr>
          <p:cNvPr id="4" name="圖片 3">
            <a:extLst>
              <a:ext uri="{FF2B5EF4-FFF2-40B4-BE49-F238E27FC236}">
                <a16:creationId xmlns:a16="http://schemas.microsoft.com/office/drawing/2014/main" id="{45DD70FD-49E4-40BA-A610-FA9AE7DC8186}"/>
              </a:ext>
            </a:extLst>
          </p:cNvPr>
          <p:cNvPicPr>
            <a:picLocks noChangeAspect="1"/>
          </p:cNvPicPr>
          <p:nvPr/>
        </p:nvPicPr>
        <p:blipFill>
          <a:blip r:embed="rId2"/>
          <a:stretch>
            <a:fillRect/>
          </a:stretch>
        </p:blipFill>
        <p:spPr>
          <a:xfrm>
            <a:off x="2282976" y="1779662"/>
            <a:ext cx="4578047" cy="3075806"/>
          </a:xfrm>
          <a:prstGeom prst="rect">
            <a:avLst/>
          </a:prstGeom>
        </p:spPr>
      </p:pic>
      <p:pic>
        <p:nvPicPr>
          <p:cNvPr id="6" name="圖片 5">
            <a:extLst>
              <a:ext uri="{FF2B5EF4-FFF2-40B4-BE49-F238E27FC236}">
                <a16:creationId xmlns:a16="http://schemas.microsoft.com/office/drawing/2014/main" id="{4315B03E-CB0C-4044-9771-35EDC4DDE51F}"/>
              </a:ext>
            </a:extLst>
          </p:cNvPr>
          <p:cNvPicPr>
            <a:picLocks noChangeAspect="1"/>
          </p:cNvPicPr>
          <p:nvPr/>
        </p:nvPicPr>
        <p:blipFill>
          <a:blip r:embed="rId3"/>
          <a:stretch>
            <a:fillRect/>
          </a:stretch>
        </p:blipFill>
        <p:spPr>
          <a:xfrm>
            <a:off x="3275856" y="151482"/>
            <a:ext cx="5324475" cy="657225"/>
          </a:xfrm>
          <a:prstGeom prst="rect">
            <a:avLst/>
          </a:prstGeom>
        </p:spPr>
      </p:pic>
    </p:spTree>
    <p:extLst>
      <p:ext uri="{BB962C8B-B14F-4D97-AF65-F5344CB8AC3E}">
        <p14:creationId xmlns:p14="http://schemas.microsoft.com/office/powerpoint/2010/main" val="288580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zh-TW" altLang="en-US" dirty="0"/>
              <a:t>目標</a:t>
            </a:r>
            <a:r>
              <a:rPr lang="en-US" altLang="zh-TW" dirty="0"/>
              <a:t>:</a:t>
            </a:r>
            <a:r>
              <a:rPr lang="zh-TW" altLang="en-US" dirty="0"/>
              <a:t>利用個股建立預測指數之領先模型</a:t>
            </a:r>
            <a:endParaRPr lang="en-US" altLang="zh-TW" dirty="0"/>
          </a:p>
          <a:p>
            <a:endParaRPr lang="en-US" altLang="zh-TW" dirty="0"/>
          </a:p>
          <a:p>
            <a:r>
              <a:rPr lang="zh-TW" altLang="en-US" dirty="0"/>
              <a:t>方法</a:t>
            </a:r>
            <a:r>
              <a:rPr lang="en-US" altLang="zh-TW" dirty="0"/>
              <a:t>:</a:t>
            </a:r>
            <a:r>
              <a:rPr lang="zh-TW" altLang="en-US" dirty="0"/>
              <a:t>對該國家所有股票進行時間序列分析</a:t>
            </a:r>
            <a:r>
              <a:rPr lang="en-US" altLang="zh-TW" dirty="0"/>
              <a:t>,</a:t>
            </a:r>
            <a:r>
              <a:rPr lang="zh-TW" altLang="en-US" dirty="0"/>
              <a:t>找出具有領先大盤的個股</a:t>
            </a:r>
            <a:r>
              <a:rPr lang="en-US" altLang="zh-TW" dirty="0"/>
              <a:t>,</a:t>
            </a:r>
            <a:r>
              <a:rPr lang="zh-TW" altLang="en-US" dirty="0"/>
              <a:t>將這些股票加總組合成一個領先指數來預測大盤</a:t>
            </a:r>
          </a:p>
        </p:txBody>
      </p:sp>
      <p:sp>
        <p:nvSpPr>
          <p:cNvPr id="5" name="標題 4"/>
          <p:cNvSpPr>
            <a:spLocks noGrp="1"/>
          </p:cNvSpPr>
          <p:nvPr>
            <p:ph type="title"/>
          </p:nvPr>
        </p:nvSpPr>
        <p:spPr/>
        <p:txBody>
          <a:bodyPr>
            <a:normAutofit fontScale="90000"/>
          </a:bodyPr>
          <a:lstStyle/>
          <a:p>
            <a:r>
              <a:rPr lang="en-US" altLang="zh-TW" sz="2800" dirty="0"/>
              <a:t/>
            </a:r>
            <a:br>
              <a:rPr lang="en-US" altLang="zh-TW" sz="2800" dirty="0"/>
            </a:br>
            <a:r>
              <a:rPr lang="zh-TW" altLang="en-US" sz="2800" dirty="0"/>
              <a:t>建構指數之領先模型</a:t>
            </a:r>
          </a:p>
        </p:txBody>
      </p:sp>
    </p:spTree>
    <p:extLst>
      <p:ext uri="{BB962C8B-B14F-4D97-AF65-F5344CB8AC3E}">
        <p14:creationId xmlns:p14="http://schemas.microsoft.com/office/powerpoint/2010/main" val="66825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ACBC0C-1FAE-449F-9E31-03C6A62C5E4D}"/>
              </a:ext>
            </a:extLst>
          </p:cNvPr>
          <p:cNvSpPr>
            <a:spLocks noGrp="1"/>
          </p:cNvSpPr>
          <p:nvPr>
            <p:ph type="title"/>
          </p:nvPr>
        </p:nvSpPr>
        <p:spPr/>
        <p:txBody>
          <a:bodyPr/>
          <a:lstStyle/>
          <a:p>
            <a:r>
              <a:rPr lang="zh-TW" altLang="en-US" dirty="0"/>
              <a:t>結論</a:t>
            </a:r>
            <a:r>
              <a:rPr lang="en-US" altLang="zh-TW" dirty="0"/>
              <a:t>&amp;</a:t>
            </a:r>
            <a:r>
              <a:rPr lang="zh-TW" altLang="en-US" dirty="0"/>
              <a:t>探討</a:t>
            </a:r>
          </a:p>
        </p:txBody>
      </p:sp>
      <p:sp>
        <p:nvSpPr>
          <p:cNvPr id="3" name="內容版面配置區 2">
            <a:extLst>
              <a:ext uri="{FF2B5EF4-FFF2-40B4-BE49-F238E27FC236}">
                <a16:creationId xmlns:a16="http://schemas.microsoft.com/office/drawing/2014/main" id="{A63C60BA-87B9-47B5-B2E8-5984E6375694}"/>
              </a:ext>
            </a:extLst>
          </p:cNvPr>
          <p:cNvSpPr>
            <a:spLocks noGrp="1"/>
          </p:cNvSpPr>
          <p:nvPr>
            <p:ph idx="1"/>
          </p:nvPr>
        </p:nvSpPr>
        <p:spPr/>
        <p:txBody>
          <a:bodyPr>
            <a:normAutofit fontScale="92500"/>
          </a:bodyPr>
          <a:lstStyle/>
          <a:p>
            <a:r>
              <a:rPr lang="zh-TW" altLang="en-US" dirty="0"/>
              <a:t>古人的智慧還是有那麼一點道理</a:t>
            </a:r>
            <a:r>
              <a:rPr lang="en-US" altLang="zh-TW" dirty="0"/>
              <a:t>!!</a:t>
            </a:r>
          </a:p>
          <a:p>
            <a:r>
              <a:rPr lang="zh-TW" altLang="en-US" dirty="0"/>
              <a:t>周轉率高的股票可能領先大盤</a:t>
            </a:r>
            <a:r>
              <a:rPr lang="en-US" altLang="zh-TW" dirty="0"/>
              <a:t>,</a:t>
            </a:r>
            <a:r>
              <a:rPr lang="zh-TW" altLang="en-US" dirty="0"/>
              <a:t>但尚不知其原因</a:t>
            </a:r>
            <a:endParaRPr lang="en-US" altLang="zh-TW" dirty="0"/>
          </a:p>
          <a:p>
            <a:r>
              <a:rPr lang="zh-TW" altLang="en-US" dirty="0"/>
              <a:t>此方法優點</a:t>
            </a:r>
            <a:r>
              <a:rPr lang="en-US" altLang="zh-TW" dirty="0"/>
              <a:t>:</a:t>
            </a:r>
            <a:r>
              <a:rPr lang="zh-TW" altLang="en-US" dirty="0"/>
              <a:t>可以輕易將此模型方法應用在其他國家的指數上</a:t>
            </a:r>
            <a:r>
              <a:rPr lang="en-US" altLang="zh-TW" dirty="0"/>
              <a:t>,</a:t>
            </a:r>
            <a:r>
              <a:rPr lang="zh-TW" altLang="en-US" dirty="0"/>
              <a:t>甚至是</a:t>
            </a:r>
            <a:r>
              <a:rPr lang="en-US" altLang="zh-TW" dirty="0"/>
              <a:t>OP</a:t>
            </a:r>
            <a:r>
              <a:rPr lang="zh-TW" altLang="en-US" dirty="0"/>
              <a:t>上</a:t>
            </a:r>
            <a:endParaRPr lang="en-US" altLang="zh-TW" dirty="0"/>
          </a:p>
          <a:p>
            <a:pPr marL="0" indent="0">
              <a:buNone/>
            </a:pPr>
            <a:endParaRPr lang="en-US" altLang="zh-TW" dirty="0"/>
          </a:p>
          <a:p>
            <a:r>
              <a:rPr lang="zh-TW" altLang="en-US" dirty="0"/>
              <a:t>此方法缺點</a:t>
            </a:r>
            <a:r>
              <a:rPr lang="en-US" altLang="zh-TW" dirty="0"/>
              <a:t>:</a:t>
            </a:r>
          </a:p>
          <a:p>
            <a:r>
              <a:rPr lang="zh-TW" altLang="en-US" dirty="0"/>
              <a:t>可能有類股輪動問題</a:t>
            </a:r>
            <a:r>
              <a:rPr lang="en-US" altLang="zh-TW" dirty="0"/>
              <a:t>,</a:t>
            </a:r>
            <a:r>
              <a:rPr lang="zh-TW" altLang="en-US" dirty="0"/>
              <a:t>領先者未必能保持領先</a:t>
            </a:r>
            <a:r>
              <a:rPr lang="en-US" altLang="zh-TW" dirty="0"/>
              <a:t>,</a:t>
            </a:r>
            <a:r>
              <a:rPr lang="zh-TW" altLang="en-US" dirty="0"/>
              <a:t>可能也不一定會有一個明顯的周期</a:t>
            </a:r>
            <a:r>
              <a:rPr lang="en-US" altLang="zh-TW" dirty="0"/>
              <a:t>,</a:t>
            </a:r>
            <a:r>
              <a:rPr lang="zh-TW" altLang="en-US" dirty="0"/>
              <a:t>要做一個領先群組</a:t>
            </a:r>
            <a:r>
              <a:rPr lang="en-US" altLang="zh-TW" dirty="0"/>
              <a:t>,</a:t>
            </a:r>
            <a:r>
              <a:rPr lang="zh-TW" altLang="en-US" dirty="0"/>
              <a:t>不斷更新成分股的剔除與納入條件會是個問題</a:t>
            </a:r>
            <a:endParaRPr lang="en-US" altLang="zh-TW" dirty="0"/>
          </a:p>
          <a:p>
            <a:r>
              <a:rPr lang="zh-TW" altLang="en-US" dirty="0"/>
              <a:t>資料過少</a:t>
            </a:r>
            <a:r>
              <a:rPr lang="en-US" altLang="zh-TW" dirty="0"/>
              <a:t>:</a:t>
            </a:r>
            <a:r>
              <a:rPr lang="zh-TW" altLang="en-US" dirty="0"/>
              <a:t>以我現有的資源查不到有紀載一分</a:t>
            </a:r>
            <a:r>
              <a:rPr lang="en-US" altLang="zh-TW" dirty="0"/>
              <a:t>K</a:t>
            </a:r>
            <a:r>
              <a:rPr lang="zh-TW" altLang="en-US" dirty="0"/>
              <a:t>或是</a:t>
            </a:r>
            <a:r>
              <a:rPr lang="en-US" altLang="zh-TW" dirty="0"/>
              <a:t>tick</a:t>
            </a:r>
            <a:r>
              <a:rPr lang="zh-TW" altLang="en-US" dirty="0"/>
              <a:t>之更長時間的個股歷史資料</a:t>
            </a:r>
            <a:endParaRPr lang="en-US" altLang="zh-TW" dirty="0"/>
          </a:p>
          <a:p>
            <a:pPr marL="0" indent="0">
              <a:buNone/>
            </a:pPr>
            <a:endParaRPr lang="en-US" altLang="zh-TW" dirty="0"/>
          </a:p>
          <a:p>
            <a:r>
              <a:rPr lang="zh-TW" altLang="en-US" dirty="0"/>
              <a:t>探討</a:t>
            </a:r>
            <a:r>
              <a:rPr lang="en-US" altLang="zh-TW" dirty="0"/>
              <a:t>:</a:t>
            </a:r>
          </a:p>
          <a:p>
            <a:r>
              <a:rPr lang="zh-TW" altLang="en-US" dirty="0"/>
              <a:t>會出現這樣多的顯著正負相關</a:t>
            </a:r>
            <a:r>
              <a:rPr lang="en-US" altLang="zh-TW" dirty="0"/>
              <a:t>,</a:t>
            </a:r>
            <a:r>
              <a:rPr lang="zh-TW" altLang="en-US" dirty="0"/>
              <a:t>直覺應該是人為的</a:t>
            </a:r>
            <a:r>
              <a:rPr lang="en-US" altLang="zh-TW" dirty="0"/>
              <a:t>,</a:t>
            </a:r>
            <a:r>
              <a:rPr lang="zh-TW" altLang="en-US" dirty="0"/>
              <a:t>背後可能有怎樣的套利空間或是市場控制</a:t>
            </a:r>
            <a:r>
              <a:rPr lang="en-US" altLang="zh-TW" dirty="0"/>
              <a:t>?</a:t>
            </a:r>
          </a:p>
          <a:p>
            <a:r>
              <a:rPr lang="zh-TW" altLang="en-US" dirty="0">
                <a:highlight>
                  <a:srgbClr val="FFFF00"/>
                </a:highlight>
              </a:rPr>
              <a:t>可否利用此方法找出落後於台指的正相關個股與負相關個股做阿法策略</a:t>
            </a:r>
            <a:r>
              <a:rPr lang="en-US" altLang="zh-TW" dirty="0">
                <a:highlight>
                  <a:srgbClr val="FFFF00"/>
                </a:highlight>
              </a:rPr>
              <a:t>(</a:t>
            </a:r>
            <a:r>
              <a:rPr lang="zh-TW" altLang="en-US" dirty="0">
                <a:highlight>
                  <a:srgbClr val="FFFF00"/>
                </a:highlight>
              </a:rPr>
              <a:t>股期</a:t>
            </a:r>
            <a:r>
              <a:rPr lang="en-US" altLang="zh-TW" dirty="0">
                <a:highlight>
                  <a:srgbClr val="FFFF00"/>
                </a:highlight>
              </a:rPr>
              <a:t>)?</a:t>
            </a:r>
          </a:p>
          <a:p>
            <a:r>
              <a:rPr lang="zh-TW" altLang="en-US" dirty="0"/>
              <a:t>周轉率是否為領先個股的領先指標</a:t>
            </a:r>
            <a:r>
              <a:rPr lang="en-US" altLang="zh-TW" dirty="0"/>
              <a:t>?</a:t>
            </a:r>
            <a:endParaRPr lang="zh-TW" altLang="en-US" dirty="0"/>
          </a:p>
        </p:txBody>
      </p:sp>
    </p:spTree>
    <p:extLst>
      <p:ext uri="{BB962C8B-B14F-4D97-AF65-F5344CB8AC3E}">
        <p14:creationId xmlns:p14="http://schemas.microsoft.com/office/powerpoint/2010/main" val="349764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B384EF-602F-48FD-A5F7-D4D2D67AC24A}"/>
              </a:ext>
            </a:extLst>
          </p:cNvPr>
          <p:cNvSpPr>
            <a:spLocks noGrp="1"/>
          </p:cNvSpPr>
          <p:nvPr>
            <p:ph type="title"/>
          </p:nvPr>
        </p:nvSpPr>
        <p:spPr/>
        <p:txBody>
          <a:bodyPr/>
          <a:lstStyle/>
          <a:p>
            <a:r>
              <a:rPr lang="zh-TW" altLang="en-US" dirty="0"/>
              <a:t>附錄</a:t>
            </a:r>
          </a:p>
        </p:txBody>
      </p:sp>
      <p:sp>
        <p:nvSpPr>
          <p:cNvPr id="3" name="內容版面配置區 2">
            <a:extLst>
              <a:ext uri="{FF2B5EF4-FFF2-40B4-BE49-F238E27FC236}">
                <a16:creationId xmlns:a16="http://schemas.microsoft.com/office/drawing/2014/main" id="{FD6A846C-CD53-40A5-9340-9E6677502596}"/>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4107031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F608B8-3879-47F9-AF02-B17D5474F7D7}"/>
              </a:ext>
            </a:extLst>
          </p:cNvPr>
          <p:cNvSpPr>
            <a:spLocks noGrp="1"/>
          </p:cNvSpPr>
          <p:nvPr>
            <p:ph type="title"/>
          </p:nvPr>
        </p:nvSpPr>
        <p:spPr/>
        <p:txBody>
          <a:bodyPr/>
          <a:lstStyle/>
          <a:p>
            <a:r>
              <a:rPr lang="zh-TW" altLang="en-US" dirty="0"/>
              <a:t>附錄</a:t>
            </a:r>
            <a:r>
              <a:rPr lang="en-US" altLang="zh-TW" dirty="0"/>
              <a:t>-</a:t>
            </a:r>
            <a:r>
              <a:rPr lang="zh-TW" altLang="en-US" dirty="0"/>
              <a:t>檢定</a:t>
            </a:r>
          </a:p>
        </p:txBody>
      </p:sp>
      <p:sp>
        <p:nvSpPr>
          <p:cNvPr id="3" name="內容版面配置區 2">
            <a:extLst>
              <a:ext uri="{FF2B5EF4-FFF2-40B4-BE49-F238E27FC236}">
                <a16:creationId xmlns:a16="http://schemas.microsoft.com/office/drawing/2014/main" id="{384642AF-B20B-409E-AA11-39E552511FEB}"/>
              </a:ext>
            </a:extLst>
          </p:cNvPr>
          <p:cNvSpPr>
            <a:spLocks noGrp="1"/>
          </p:cNvSpPr>
          <p:nvPr>
            <p:ph idx="1"/>
          </p:nvPr>
        </p:nvSpPr>
        <p:spPr/>
        <p:txBody>
          <a:bodyPr/>
          <a:lstStyle/>
          <a:p>
            <a:r>
              <a:rPr lang="zh-TW" altLang="en-US" dirty="0"/>
              <a:t>周轉率</a:t>
            </a:r>
          </a:p>
        </p:txBody>
      </p:sp>
      <p:pic>
        <p:nvPicPr>
          <p:cNvPr id="4" name="圖片 3">
            <a:extLst>
              <a:ext uri="{FF2B5EF4-FFF2-40B4-BE49-F238E27FC236}">
                <a16:creationId xmlns:a16="http://schemas.microsoft.com/office/drawing/2014/main" id="{617A789E-8C92-4C9F-9456-1982946FAFED}"/>
              </a:ext>
            </a:extLst>
          </p:cNvPr>
          <p:cNvPicPr>
            <a:picLocks noChangeAspect="1"/>
          </p:cNvPicPr>
          <p:nvPr/>
        </p:nvPicPr>
        <p:blipFill>
          <a:blip r:embed="rId2"/>
          <a:stretch>
            <a:fillRect/>
          </a:stretch>
        </p:blipFill>
        <p:spPr>
          <a:xfrm>
            <a:off x="1691679" y="1635646"/>
            <a:ext cx="6841929" cy="3168352"/>
          </a:xfrm>
          <a:prstGeom prst="rect">
            <a:avLst/>
          </a:prstGeom>
        </p:spPr>
      </p:pic>
    </p:spTree>
    <p:extLst>
      <p:ext uri="{BB962C8B-B14F-4D97-AF65-F5344CB8AC3E}">
        <p14:creationId xmlns:p14="http://schemas.microsoft.com/office/powerpoint/2010/main" val="385707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EE392-70F4-4A79-BAD8-6A41A71D83CB}"/>
              </a:ext>
            </a:extLst>
          </p:cNvPr>
          <p:cNvSpPr>
            <a:spLocks noGrp="1"/>
          </p:cNvSpPr>
          <p:nvPr>
            <p:ph type="title"/>
          </p:nvPr>
        </p:nvSpPr>
        <p:spPr/>
        <p:txBody>
          <a:bodyPr/>
          <a:lstStyle/>
          <a:p>
            <a:r>
              <a:rPr lang="zh-TW" altLang="en-US" dirty="0"/>
              <a:t>附錄</a:t>
            </a:r>
            <a:r>
              <a:rPr lang="en-US" altLang="zh-TW" dirty="0"/>
              <a:t>-</a:t>
            </a:r>
            <a:r>
              <a:rPr lang="zh-TW" altLang="en-US" dirty="0"/>
              <a:t>檢定</a:t>
            </a:r>
          </a:p>
        </p:txBody>
      </p:sp>
      <p:sp>
        <p:nvSpPr>
          <p:cNvPr id="3" name="內容版面配置區 2">
            <a:extLst>
              <a:ext uri="{FF2B5EF4-FFF2-40B4-BE49-F238E27FC236}">
                <a16:creationId xmlns:a16="http://schemas.microsoft.com/office/drawing/2014/main" id="{F1BE189B-3E10-4DA0-BDDD-E9E722CE450F}"/>
              </a:ext>
            </a:extLst>
          </p:cNvPr>
          <p:cNvSpPr>
            <a:spLocks noGrp="1"/>
          </p:cNvSpPr>
          <p:nvPr>
            <p:ph idx="1"/>
          </p:nvPr>
        </p:nvSpPr>
        <p:spPr/>
        <p:txBody>
          <a:bodyPr/>
          <a:lstStyle/>
          <a:p>
            <a:r>
              <a:rPr lang="zh-TW" altLang="en-US" dirty="0"/>
              <a:t>外資持股</a:t>
            </a:r>
          </a:p>
        </p:txBody>
      </p:sp>
      <p:pic>
        <p:nvPicPr>
          <p:cNvPr id="4" name="圖片 3">
            <a:extLst>
              <a:ext uri="{FF2B5EF4-FFF2-40B4-BE49-F238E27FC236}">
                <a16:creationId xmlns:a16="http://schemas.microsoft.com/office/drawing/2014/main" id="{A9058016-E616-4E4A-99AF-E3C40C7DB0D3}"/>
              </a:ext>
            </a:extLst>
          </p:cNvPr>
          <p:cNvPicPr>
            <a:picLocks noChangeAspect="1"/>
          </p:cNvPicPr>
          <p:nvPr/>
        </p:nvPicPr>
        <p:blipFill>
          <a:blip r:embed="rId2"/>
          <a:stretch>
            <a:fillRect/>
          </a:stretch>
        </p:blipFill>
        <p:spPr>
          <a:xfrm>
            <a:off x="1322660" y="1347614"/>
            <a:ext cx="6498679" cy="3380958"/>
          </a:xfrm>
          <a:prstGeom prst="rect">
            <a:avLst/>
          </a:prstGeom>
        </p:spPr>
      </p:pic>
    </p:spTree>
    <p:extLst>
      <p:ext uri="{BB962C8B-B14F-4D97-AF65-F5344CB8AC3E}">
        <p14:creationId xmlns:p14="http://schemas.microsoft.com/office/powerpoint/2010/main" val="163802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CDFB7-8559-4D41-BCCE-81709D2447CC}"/>
              </a:ext>
            </a:extLst>
          </p:cNvPr>
          <p:cNvSpPr>
            <a:spLocks noGrp="1"/>
          </p:cNvSpPr>
          <p:nvPr>
            <p:ph type="title"/>
          </p:nvPr>
        </p:nvSpPr>
        <p:spPr/>
        <p:txBody>
          <a:bodyPr/>
          <a:lstStyle/>
          <a:p>
            <a:r>
              <a:rPr lang="zh-TW" altLang="en-US" dirty="0"/>
              <a:t>附錄</a:t>
            </a:r>
            <a:r>
              <a:rPr lang="en-US" altLang="zh-TW" dirty="0"/>
              <a:t>-</a:t>
            </a:r>
            <a:r>
              <a:rPr lang="zh-TW" altLang="en-US" dirty="0"/>
              <a:t>檢定</a:t>
            </a:r>
          </a:p>
        </p:txBody>
      </p:sp>
      <p:sp>
        <p:nvSpPr>
          <p:cNvPr id="3" name="內容版面配置區 2">
            <a:extLst>
              <a:ext uri="{FF2B5EF4-FFF2-40B4-BE49-F238E27FC236}">
                <a16:creationId xmlns:a16="http://schemas.microsoft.com/office/drawing/2014/main" id="{BE583BB5-70ED-4493-BA9F-D5A1FA5BD6D8}"/>
              </a:ext>
            </a:extLst>
          </p:cNvPr>
          <p:cNvSpPr>
            <a:spLocks noGrp="1"/>
          </p:cNvSpPr>
          <p:nvPr>
            <p:ph idx="1"/>
          </p:nvPr>
        </p:nvSpPr>
        <p:spPr/>
        <p:txBody>
          <a:bodyPr/>
          <a:lstStyle/>
          <a:p>
            <a:r>
              <a:rPr lang="zh-TW" altLang="en-US" dirty="0"/>
              <a:t>本益比</a:t>
            </a:r>
          </a:p>
        </p:txBody>
      </p:sp>
      <p:pic>
        <p:nvPicPr>
          <p:cNvPr id="4" name="圖片 3">
            <a:extLst>
              <a:ext uri="{FF2B5EF4-FFF2-40B4-BE49-F238E27FC236}">
                <a16:creationId xmlns:a16="http://schemas.microsoft.com/office/drawing/2014/main" id="{D2B02BD8-FFA8-4B9D-A24B-6C416805FB49}"/>
              </a:ext>
            </a:extLst>
          </p:cNvPr>
          <p:cNvPicPr>
            <a:picLocks noChangeAspect="1"/>
          </p:cNvPicPr>
          <p:nvPr/>
        </p:nvPicPr>
        <p:blipFill>
          <a:blip r:embed="rId2"/>
          <a:stretch>
            <a:fillRect/>
          </a:stretch>
        </p:blipFill>
        <p:spPr>
          <a:xfrm>
            <a:off x="1259632" y="1347614"/>
            <a:ext cx="7200800" cy="3456023"/>
          </a:xfrm>
          <a:prstGeom prst="rect">
            <a:avLst/>
          </a:prstGeom>
        </p:spPr>
      </p:pic>
    </p:spTree>
    <p:extLst>
      <p:ext uri="{BB962C8B-B14F-4D97-AF65-F5344CB8AC3E}">
        <p14:creationId xmlns:p14="http://schemas.microsoft.com/office/powerpoint/2010/main" val="100911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7CFE64-0EE4-4170-B67A-418FE4AB5308}"/>
              </a:ext>
            </a:extLst>
          </p:cNvPr>
          <p:cNvSpPr>
            <a:spLocks noGrp="1"/>
          </p:cNvSpPr>
          <p:nvPr>
            <p:ph type="title"/>
          </p:nvPr>
        </p:nvSpPr>
        <p:spPr/>
        <p:txBody>
          <a:bodyPr/>
          <a:lstStyle/>
          <a:p>
            <a:r>
              <a:rPr lang="zh-TW" altLang="en-US" dirty="0"/>
              <a:t>這個無關</a:t>
            </a:r>
          </a:p>
        </p:txBody>
      </p:sp>
      <p:sp>
        <p:nvSpPr>
          <p:cNvPr id="3" name="內容版面配置區 2">
            <a:extLst>
              <a:ext uri="{FF2B5EF4-FFF2-40B4-BE49-F238E27FC236}">
                <a16:creationId xmlns:a16="http://schemas.microsoft.com/office/drawing/2014/main" id="{543EEACB-6689-4B09-972D-4E2746FCE459}"/>
              </a:ext>
            </a:extLst>
          </p:cNvPr>
          <p:cNvSpPr>
            <a:spLocks noGrp="1"/>
          </p:cNvSpPr>
          <p:nvPr>
            <p:ph idx="1"/>
          </p:nvPr>
        </p:nvSpPr>
        <p:spPr>
          <a:xfrm>
            <a:off x="457199" y="699542"/>
            <a:ext cx="8239125" cy="3895083"/>
          </a:xfrm>
        </p:spPr>
        <p:txBody>
          <a:bodyPr/>
          <a:lstStyle/>
          <a:p>
            <a:r>
              <a:rPr lang="zh-TW" altLang="en-US" dirty="0"/>
              <a:t>這是全台灣上市櫃公司</a:t>
            </a:r>
            <a:r>
              <a:rPr lang="en-US" altLang="zh-TW" dirty="0"/>
              <a:t>2000</a:t>
            </a:r>
            <a:r>
              <a:rPr lang="zh-TW" altLang="en-US" dirty="0"/>
              <a:t>年</a:t>
            </a:r>
            <a:r>
              <a:rPr lang="en-US" altLang="zh-TW" dirty="0"/>
              <a:t>~2017</a:t>
            </a:r>
            <a:r>
              <a:rPr lang="zh-TW" altLang="en-US" dirty="0"/>
              <a:t>的匯兌損益與排名</a:t>
            </a:r>
            <a:r>
              <a:rPr lang="en-US" altLang="zh-TW" dirty="0"/>
              <a:t>,</a:t>
            </a:r>
            <a:r>
              <a:rPr lang="zh-TW" altLang="en-US" dirty="0"/>
              <a:t>由左至右</a:t>
            </a:r>
            <a:r>
              <a:rPr lang="en-US" altLang="zh-TW" dirty="0"/>
              <a:t>,</a:t>
            </a:r>
            <a:r>
              <a:rPr lang="zh-TW" altLang="en-US" dirty="0"/>
              <a:t>第一名廣達</a:t>
            </a:r>
            <a:r>
              <a:rPr lang="en-US" altLang="zh-TW" dirty="0"/>
              <a:t>,</a:t>
            </a:r>
            <a:r>
              <a:rPr lang="zh-TW" altLang="en-US" dirty="0"/>
              <a:t>第二</a:t>
            </a:r>
            <a:r>
              <a:rPr lang="zh-TW" altLang="en-US" dirty="0" smtClean="0"/>
              <a:t>大同</a:t>
            </a:r>
            <a:endParaRPr lang="en-US" altLang="zh-TW" dirty="0"/>
          </a:p>
        </p:txBody>
      </p:sp>
      <p:pic>
        <p:nvPicPr>
          <p:cNvPr id="4" name="圖片 3">
            <a:extLst>
              <a:ext uri="{FF2B5EF4-FFF2-40B4-BE49-F238E27FC236}">
                <a16:creationId xmlns:a16="http://schemas.microsoft.com/office/drawing/2014/main" id="{55D6D51C-6C62-490C-9C4F-ABD90D2E119C}"/>
              </a:ext>
            </a:extLst>
          </p:cNvPr>
          <p:cNvPicPr>
            <a:picLocks noChangeAspect="1"/>
          </p:cNvPicPr>
          <p:nvPr/>
        </p:nvPicPr>
        <p:blipFill>
          <a:blip r:embed="rId2"/>
          <a:stretch>
            <a:fillRect/>
          </a:stretch>
        </p:blipFill>
        <p:spPr>
          <a:xfrm>
            <a:off x="827584" y="2075164"/>
            <a:ext cx="7956376" cy="2616895"/>
          </a:xfrm>
          <a:prstGeom prst="rect">
            <a:avLst/>
          </a:prstGeom>
        </p:spPr>
      </p:pic>
    </p:spTree>
    <p:extLst>
      <p:ext uri="{BB962C8B-B14F-4D97-AF65-F5344CB8AC3E}">
        <p14:creationId xmlns:p14="http://schemas.microsoft.com/office/powerpoint/2010/main" val="206126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79B115-D7FE-40A4-A9F8-1568E5E131C9}"/>
              </a:ext>
            </a:extLst>
          </p:cNvPr>
          <p:cNvSpPr>
            <a:spLocks noGrp="1"/>
          </p:cNvSpPr>
          <p:nvPr>
            <p:ph type="title"/>
          </p:nvPr>
        </p:nvSpPr>
        <p:spPr/>
        <p:txBody>
          <a:bodyPr/>
          <a:lstStyle/>
          <a:p>
            <a:r>
              <a:rPr lang="zh-TW" altLang="en-US" dirty="0"/>
              <a:t>範例</a:t>
            </a:r>
            <a:r>
              <a:rPr lang="en-US" altLang="zh-TW" dirty="0"/>
              <a:t>-</a:t>
            </a:r>
            <a:r>
              <a:rPr lang="zh-TW" altLang="en-US" dirty="0"/>
              <a:t>以台指為例</a:t>
            </a:r>
          </a:p>
        </p:txBody>
      </p:sp>
      <p:sp>
        <p:nvSpPr>
          <p:cNvPr id="3" name="內容版面配置區 2">
            <a:extLst>
              <a:ext uri="{FF2B5EF4-FFF2-40B4-BE49-F238E27FC236}">
                <a16:creationId xmlns:a16="http://schemas.microsoft.com/office/drawing/2014/main" id="{8962A82D-94DD-4D38-A033-23F01890371D}"/>
              </a:ext>
            </a:extLst>
          </p:cNvPr>
          <p:cNvSpPr>
            <a:spLocks noGrp="1"/>
          </p:cNvSpPr>
          <p:nvPr>
            <p:ph idx="1"/>
          </p:nvPr>
        </p:nvSpPr>
        <p:spPr/>
        <p:txBody>
          <a:bodyPr/>
          <a:lstStyle/>
          <a:p>
            <a:r>
              <a:rPr lang="zh-TW" altLang="en-US" dirty="0"/>
              <a:t>原本</a:t>
            </a:r>
            <a:r>
              <a:rPr lang="en-US" altLang="zh-TW" dirty="0"/>
              <a:t>1</a:t>
            </a:r>
            <a:r>
              <a:rPr lang="zh-TW" altLang="en-US" dirty="0"/>
              <a:t>月</a:t>
            </a:r>
            <a:r>
              <a:rPr lang="en-US" altLang="zh-TW" dirty="0"/>
              <a:t>21</a:t>
            </a:r>
            <a:r>
              <a:rPr lang="zh-TW" altLang="en-US" dirty="0"/>
              <a:t>要報告的內容</a:t>
            </a:r>
            <a:endParaRPr lang="en-US" altLang="zh-TW" dirty="0"/>
          </a:p>
          <a:p>
            <a:r>
              <a:rPr lang="zh-TW" altLang="en-US" dirty="0"/>
              <a:t>資料</a:t>
            </a:r>
            <a:r>
              <a:rPr lang="en-US" altLang="zh-TW" dirty="0"/>
              <a:t>&amp;</a:t>
            </a:r>
            <a:r>
              <a:rPr lang="zh-TW" altLang="en-US" dirty="0"/>
              <a:t>資料來源</a:t>
            </a:r>
            <a:endParaRPr lang="en-US" altLang="zh-TW" dirty="0"/>
          </a:p>
          <a:p>
            <a:pPr lvl="1"/>
            <a:r>
              <a:rPr lang="zh-TW" altLang="en-US" dirty="0"/>
              <a:t>軟體</a:t>
            </a:r>
            <a:r>
              <a:rPr lang="en-US" altLang="zh-TW" dirty="0"/>
              <a:t>:</a:t>
            </a:r>
            <a:r>
              <a:rPr lang="zh-TW" altLang="en-US" dirty="0"/>
              <a:t>嘉實</a:t>
            </a:r>
            <a:endParaRPr lang="en-US" altLang="zh-TW" dirty="0"/>
          </a:p>
          <a:p>
            <a:pPr lvl="1"/>
            <a:r>
              <a:rPr lang="zh-TW" altLang="en-US" dirty="0"/>
              <a:t>台灣中型</a:t>
            </a:r>
            <a:r>
              <a:rPr lang="en-US" altLang="zh-TW" dirty="0"/>
              <a:t>100</a:t>
            </a:r>
            <a:r>
              <a:rPr lang="zh-TW" altLang="en-US" dirty="0"/>
              <a:t>成分股</a:t>
            </a:r>
            <a:r>
              <a:rPr lang="en-US" altLang="zh-TW" dirty="0"/>
              <a:t>(</a:t>
            </a:r>
            <a:r>
              <a:rPr lang="zh-TW" altLang="en-US" dirty="0"/>
              <a:t>理由</a:t>
            </a:r>
            <a:r>
              <a:rPr lang="en-US" altLang="zh-TW" dirty="0"/>
              <a:t>:</a:t>
            </a:r>
            <a:r>
              <a:rPr lang="zh-TW" altLang="en-US" dirty="0"/>
              <a:t>權重過大會與大盤同步</a:t>
            </a:r>
            <a:r>
              <a:rPr lang="en-US" altLang="zh-TW" dirty="0"/>
              <a:t>,</a:t>
            </a:r>
            <a:r>
              <a:rPr lang="zh-TW" altLang="en-US" dirty="0"/>
              <a:t>過小則是成交量不足</a:t>
            </a:r>
            <a:r>
              <a:rPr lang="en-US" altLang="zh-TW" dirty="0"/>
              <a:t>)</a:t>
            </a:r>
          </a:p>
          <a:p>
            <a:pPr lvl="1"/>
            <a:r>
              <a:rPr lang="zh-TW" altLang="en-US" dirty="0"/>
              <a:t>依照成交量取前</a:t>
            </a:r>
            <a:r>
              <a:rPr lang="en-US" altLang="zh-TW" dirty="0"/>
              <a:t>70</a:t>
            </a:r>
            <a:r>
              <a:rPr lang="zh-TW" altLang="en-US" dirty="0"/>
              <a:t>檔</a:t>
            </a:r>
            <a:r>
              <a:rPr lang="en-US" altLang="zh-TW" dirty="0"/>
              <a:t>(</a:t>
            </a:r>
            <a:r>
              <a:rPr lang="zh-TW" altLang="en-US" dirty="0"/>
              <a:t>理由</a:t>
            </a:r>
            <a:r>
              <a:rPr lang="en-US" altLang="zh-TW" dirty="0"/>
              <a:t>:</a:t>
            </a:r>
            <a:r>
              <a:rPr lang="zh-TW" altLang="en-US" dirty="0"/>
              <a:t>後</a:t>
            </a:r>
            <a:r>
              <a:rPr lang="en-US" altLang="zh-TW" dirty="0"/>
              <a:t>30</a:t>
            </a:r>
            <a:r>
              <a:rPr lang="zh-TW" altLang="en-US" dirty="0"/>
              <a:t>檔一天成交量不到</a:t>
            </a:r>
            <a:r>
              <a:rPr lang="en-US" altLang="zh-TW" dirty="0"/>
              <a:t>500</a:t>
            </a:r>
            <a:r>
              <a:rPr lang="zh-TW" altLang="en-US" dirty="0"/>
              <a:t>張</a:t>
            </a:r>
            <a:r>
              <a:rPr lang="en-US" altLang="zh-TW" dirty="0"/>
              <a:t>)</a:t>
            </a:r>
          </a:p>
          <a:p>
            <a:pPr lvl="1"/>
            <a:r>
              <a:rPr lang="zh-TW" altLang="en-US" dirty="0"/>
              <a:t>資料日期</a:t>
            </a:r>
            <a:r>
              <a:rPr lang="en-US" altLang="zh-TW" dirty="0"/>
              <a:t>:12/7~1/17(</a:t>
            </a:r>
            <a:r>
              <a:rPr lang="zh-TW" altLang="en-US" dirty="0"/>
              <a:t>看盤軟體提供的資料只到</a:t>
            </a:r>
            <a:r>
              <a:rPr lang="en-US" altLang="zh-TW" dirty="0"/>
              <a:t>12/7)</a:t>
            </a:r>
          </a:p>
          <a:p>
            <a:pPr lvl="1"/>
            <a:r>
              <a:rPr lang="zh-TW" altLang="en-US" dirty="0"/>
              <a:t>資料週期</a:t>
            </a:r>
            <a:r>
              <a:rPr lang="en-US" altLang="zh-TW" dirty="0"/>
              <a:t>:1</a:t>
            </a:r>
            <a:r>
              <a:rPr lang="zh-TW" altLang="en-US" dirty="0"/>
              <a:t>分</a:t>
            </a:r>
            <a:r>
              <a:rPr lang="en-US" altLang="zh-TW" dirty="0"/>
              <a:t>K</a:t>
            </a:r>
          </a:p>
          <a:p>
            <a:pPr lvl="1"/>
            <a:r>
              <a:rPr lang="zh-TW" altLang="en-US" dirty="0"/>
              <a:t>資料筆數</a:t>
            </a:r>
            <a:r>
              <a:rPr lang="en-US" altLang="zh-TW" dirty="0"/>
              <a:t>:</a:t>
            </a:r>
            <a:r>
              <a:rPr lang="zh-TW" altLang="en-US" dirty="0"/>
              <a:t>約</a:t>
            </a:r>
            <a:r>
              <a:rPr lang="en-US" altLang="zh-TW" dirty="0"/>
              <a:t>7800</a:t>
            </a:r>
            <a:r>
              <a:rPr lang="zh-TW" altLang="en-US" dirty="0"/>
              <a:t>筆</a:t>
            </a:r>
            <a:r>
              <a:rPr lang="en-US" altLang="zh-TW" dirty="0"/>
              <a:t>/</a:t>
            </a:r>
            <a:r>
              <a:rPr lang="zh-TW" altLang="en-US" dirty="0"/>
              <a:t>每一檔</a:t>
            </a:r>
            <a:endParaRPr lang="en-US" altLang="zh-TW" dirty="0"/>
          </a:p>
          <a:p>
            <a:endParaRPr lang="en-US" altLang="zh-TW" dirty="0"/>
          </a:p>
        </p:txBody>
      </p:sp>
      <p:pic>
        <p:nvPicPr>
          <p:cNvPr id="4" name="圖片 3">
            <a:extLst>
              <a:ext uri="{FF2B5EF4-FFF2-40B4-BE49-F238E27FC236}">
                <a16:creationId xmlns:a16="http://schemas.microsoft.com/office/drawing/2014/main" id="{624A5148-73B9-4C94-A551-7F77BFDE1178}"/>
              </a:ext>
            </a:extLst>
          </p:cNvPr>
          <p:cNvPicPr>
            <a:picLocks noChangeAspect="1"/>
          </p:cNvPicPr>
          <p:nvPr/>
        </p:nvPicPr>
        <p:blipFill>
          <a:blip r:embed="rId2"/>
          <a:stretch>
            <a:fillRect/>
          </a:stretch>
        </p:blipFill>
        <p:spPr>
          <a:xfrm>
            <a:off x="6228184" y="2427734"/>
            <a:ext cx="2788444" cy="2598323"/>
          </a:xfrm>
          <a:prstGeom prst="rect">
            <a:avLst/>
          </a:prstGeom>
        </p:spPr>
      </p:pic>
    </p:spTree>
    <p:extLst>
      <p:ext uri="{BB962C8B-B14F-4D97-AF65-F5344CB8AC3E}">
        <p14:creationId xmlns:p14="http://schemas.microsoft.com/office/powerpoint/2010/main" val="338159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ADC0F-6480-4DBF-908B-241F2DFE8F2A}"/>
              </a:ext>
            </a:extLst>
          </p:cNvPr>
          <p:cNvSpPr>
            <a:spLocks noGrp="1"/>
          </p:cNvSpPr>
          <p:nvPr>
            <p:ph type="title"/>
          </p:nvPr>
        </p:nvSpPr>
        <p:spPr/>
        <p:txBody>
          <a:bodyPr>
            <a:normAutofit/>
          </a:bodyPr>
          <a:lstStyle/>
          <a:p>
            <a:r>
              <a:rPr lang="en-US" altLang="zh-TW" dirty="0"/>
              <a:t>Step.1-</a:t>
            </a:r>
            <a:r>
              <a:rPr lang="zh-TW" altLang="en-US" dirty="0"/>
              <a:t>下載股價資料</a:t>
            </a:r>
          </a:p>
        </p:txBody>
      </p:sp>
      <p:pic>
        <p:nvPicPr>
          <p:cNvPr id="5" name="圖片 4">
            <a:extLst>
              <a:ext uri="{FF2B5EF4-FFF2-40B4-BE49-F238E27FC236}">
                <a16:creationId xmlns:a16="http://schemas.microsoft.com/office/drawing/2014/main" id="{F0D5157C-D80D-40B8-B9C9-69ABA01F54C5}"/>
              </a:ext>
            </a:extLst>
          </p:cNvPr>
          <p:cNvPicPr>
            <a:picLocks noChangeAspect="1"/>
          </p:cNvPicPr>
          <p:nvPr/>
        </p:nvPicPr>
        <p:blipFill>
          <a:blip r:embed="rId2"/>
          <a:stretch>
            <a:fillRect/>
          </a:stretch>
        </p:blipFill>
        <p:spPr>
          <a:xfrm>
            <a:off x="539552" y="1171263"/>
            <a:ext cx="8316416" cy="3423362"/>
          </a:xfrm>
          <a:prstGeom prst="rect">
            <a:avLst/>
          </a:prstGeom>
        </p:spPr>
      </p:pic>
    </p:spTree>
    <p:extLst>
      <p:ext uri="{BB962C8B-B14F-4D97-AF65-F5344CB8AC3E}">
        <p14:creationId xmlns:p14="http://schemas.microsoft.com/office/powerpoint/2010/main" val="92664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ADC0F-6480-4DBF-908B-241F2DFE8F2A}"/>
              </a:ext>
            </a:extLst>
          </p:cNvPr>
          <p:cNvSpPr>
            <a:spLocks noGrp="1"/>
          </p:cNvSpPr>
          <p:nvPr>
            <p:ph type="title"/>
          </p:nvPr>
        </p:nvSpPr>
        <p:spPr/>
        <p:txBody>
          <a:bodyPr>
            <a:normAutofit/>
          </a:bodyPr>
          <a:lstStyle/>
          <a:p>
            <a:r>
              <a:rPr lang="en-US" altLang="zh-TW" dirty="0"/>
              <a:t>Step.2-</a:t>
            </a:r>
            <a:r>
              <a:rPr lang="zh-TW" altLang="en-US" dirty="0"/>
              <a:t>取對數</a:t>
            </a:r>
          </a:p>
        </p:txBody>
      </p:sp>
      <p:pic>
        <p:nvPicPr>
          <p:cNvPr id="6" name="圖片 5">
            <a:extLst>
              <a:ext uri="{FF2B5EF4-FFF2-40B4-BE49-F238E27FC236}">
                <a16:creationId xmlns:a16="http://schemas.microsoft.com/office/drawing/2014/main" id="{8B97533C-7EA4-48B8-8450-427FCD3F3B94}"/>
              </a:ext>
            </a:extLst>
          </p:cNvPr>
          <p:cNvPicPr>
            <a:picLocks noChangeAspect="1"/>
          </p:cNvPicPr>
          <p:nvPr/>
        </p:nvPicPr>
        <p:blipFill>
          <a:blip r:embed="rId2"/>
          <a:stretch>
            <a:fillRect/>
          </a:stretch>
        </p:blipFill>
        <p:spPr>
          <a:xfrm>
            <a:off x="539551" y="1203598"/>
            <a:ext cx="8236627" cy="3391027"/>
          </a:xfrm>
          <a:prstGeom prst="rect">
            <a:avLst/>
          </a:prstGeom>
        </p:spPr>
      </p:pic>
    </p:spTree>
    <p:extLst>
      <p:ext uri="{BB962C8B-B14F-4D97-AF65-F5344CB8AC3E}">
        <p14:creationId xmlns:p14="http://schemas.microsoft.com/office/powerpoint/2010/main" val="181459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ADC0F-6480-4DBF-908B-241F2DFE8F2A}"/>
              </a:ext>
            </a:extLst>
          </p:cNvPr>
          <p:cNvSpPr>
            <a:spLocks noGrp="1"/>
          </p:cNvSpPr>
          <p:nvPr>
            <p:ph type="title"/>
          </p:nvPr>
        </p:nvSpPr>
        <p:spPr/>
        <p:txBody>
          <a:bodyPr>
            <a:normAutofit/>
          </a:bodyPr>
          <a:lstStyle/>
          <a:p>
            <a:r>
              <a:rPr lang="en-US" altLang="zh-TW" dirty="0"/>
              <a:t>Step.3-</a:t>
            </a:r>
            <a:r>
              <a:rPr lang="zh-TW" altLang="en-US" dirty="0"/>
              <a:t>取一階差分</a:t>
            </a:r>
          </a:p>
        </p:txBody>
      </p:sp>
      <p:pic>
        <p:nvPicPr>
          <p:cNvPr id="4" name="圖片 3">
            <a:extLst>
              <a:ext uri="{FF2B5EF4-FFF2-40B4-BE49-F238E27FC236}">
                <a16:creationId xmlns:a16="http://schemas.microsoft.com/office/drawing/2014/main" id="{C051B0DA-BEE9-408D-B4AC-2B945F81F776}"/>
              </a:ext>
            </a:extLst>
          </p:cNvPr>
          <p:cNvPicPr>
            <a:picLocks noChangeAspect="1"/>
          </p:cNvPicPr>
          <p:nvPr/>
        </p:nvPicPr>
        <p:blipFill>
          <a:blip r:embed="rId2"/>
          <a:stretch>
            <a:fillRect/>
          </a:stretch>
        </p:blipFill>
        <p:spPr>
          <a:xfrm>
            <a:off x="539552" y="1203598"/>
            <a:ext cx="8244937" cy="3391027"/>
          </a:xfrm>
          <a:prstGeom prst="rect">
            <a:avLst/>
          </a:prstGeom>
        </p:spPr>
      </p:pic>
    </p:spTree>
    <p:extLst>
      <p:ext uri="{BB962C8B-B14F-4D97-AF65-F5344CB8AC3E}">
        <p14:creationId xmlns:p14="http://schemas.microsoft.com/office/powerpoint/2010/main" val="391493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046A4-1C29-409C-B0D0-8FB5391DC489}"/>
              </a:ext>
            </a:extLst>
          </p:cNvPr>
          <p:cNvSpPr>
            <a:spLocks noGrp="1"/>
          </p:cNvSpPr>
          <p:nvPr>
            <p:ph type="title"/>
          </p:nvPr>
        </p:nvSpPr>
        <p:spPr/>
        <p:txBody>
          <a:bodyPr>
            <a:normAutofit/>
          </a:bodyPr>
          <a:lstStyle/>
          <a:p>
            <a:r>
              <a:rPr lang="en-US" altLang="zh-TW" dirty="0" smtClean="0"/>
              <a:t>Step.3.5-</a:t>
            </a:r>
            <a:r>
              <a:rPr lang="zh-TW" altLang="en-US" dirty="0" smtClean="0"/>
              <a:t>統計補充</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F4DB99C-1245-4A9C-B297-3443E5E6FED3}"/>
                  </a:ext>
                </a:extLst>
              </p:cNvPr>
              <p:cNvSpPr>
                <a:spLocks noGrp="1"/>
              </p:cNvSpPr>
              <p:nvPr>
                <p:ph idx="1"/>
              </p:nvPr>
            </p:nvSpPr>
            <p:spPr/>
            <p:txBody>
              <a:bodyPr/>
              <a:lstStyle/>
              <a:p>
                <a:r>
                  <a:rPr lang="en-US" altLang="zh-TW" dirty="0"/>
                  <a:t>Q:</a:t>
                </a:r>
                <a:r>
                  <a:rPr lang="zh-TW" altLang="en-US" dirty="0"/>
                  <a:t>為什麼要取一階差分</a:t>
                </a:r>
                <a:r>
                  <a:rPr lang="en-US" altLang="zh-TW" dirty="0"/>
                  <a:t>?</a:t>
                </a:r>
              </a:p>
              <a:p>
                <a:r>
                  <a:rPr lang="en-US" altLang="zh-TW" dirty="0"/>
                  <a:t>A:</a:t>
                </a:r>
                <a:r>
                  <a:rPr lang="zh-TW" altLang="en-US" dirty="0"/>
                  <a:t>金融數列為非定態</a:t>
                </a:r>
                <a:r>
                  <a:rPr lang="en-US" altLang="zh-TW" dirty="0"/>
                  <a:t>,</a:t>
                </a:r>
                <a:r>
                  <a:rPr lang="zh-TW" altLang="en-US" dirty="0"/>
                  <a:t>會有固定趨勢以及隨機趨勢</a:t>
                </a:r>
                <a:endParaRPr lang="en-US" altLang="zh-TW" dirty="0"/>
              </a:p>
              <a:p>
                <a:pPr lvl="1"/>
                <a:r>
                  <a:rPr lang="zh-TW" altLang="en-US" dirty="0"/>
                  <a:t>固定趨勢</a:t>
                </a:r>
                <a:r>
                  <a:rPr lang="en-US" altLang="zh-TW" dirty="0"/>
                  <a:t>:</a:t>
                </a:r>
                <a:r>
                  <a:rPr lang="zh-TW" altLang="en-US" dirty="0"/>
                  <a:t>比如時間趨勢</a:t>
                </a:r>
                <a:r>
                  <a:rPr lang="en-US" altLang="zh-TW" dirty="0"/>
                  <a:t>,</a:t>
                </a:r>
                <a:r>
                  <a:rPr lang="zh-TW" altLang="en-US" dirty="0"/>
                  <a:t>長期而言股價呈現往上趨勢</a:t>
                </a:r>
                <a:r>
                  <a:rPr lang="en-US" altLang="zh-TW" dirty="0"/>
                  <a:t>,</a:t>
                </a:r>
                <a:r>
                  <a:rPr lang="zh-TW" altLang="en-US" dirty="0"/>
                  <a:t>我的體重也是</a:t>
                </a:r>
                <a:r>
                  <a:rPr lang="en-US" altLang="zh-TW" dirty="0"/>
                  <a:t>,</a:t>
                </a:r>
                <a:r>
                  <a:rPr lang="zh-TW" altLang="en-US" dirty="0"/>
                  <a:t>若把我的體重與道瓊指數跑回歸</a:t>
                </a:r>
                <a:r>
                  <a:rPr lang="en-US" altLang="zh-TW" dirty="0"/>
                  <a:t>,</a:t>
                </a:r>
                <a:r>
                  <a:rPr lang="zh-TW" altLang="en-US" dirty="0"/>
                  <a:t>就會出現虛假相關</a:t>
                </a:r>
                <a:r>
                  <a:rPr lang="en-US" altLang="zh-TW" dirty="0"/>
                  <a:t>(</a:t>
                </a:r>
                <a:r>
                  <a:rPr lang="zh-TW" altLang="en-US" dirty="0"/>
                  <a:t>偽回歸</a:t>
                </a:r>
                <a:r>
                  <a:rPr lang="en-US" altLang="zh-TW" dirty="0"/>
                  <a:t>)</a:t>
                </a:r>
              </a:p>
              <a:p>
                <a:pPr lvl="1"/>
                <a:r>
                  <a:rPr lang="zh-TW" altLang="en-US" dirty="0"/>
                  <a:t>隨機趨勢</a:t>
                </a:r>
                <a:r>
                  <a:rPr lang="en-US" altLang="zh-TW" dirty="0"/>
                  <a:t>:</a:t>
                </a:r>
                <a:r>
                  <a:rPr lang="zh-TW" altLang="en-US" dirty="0"/>
                  <a:t>單根</a:t>
                </a:r>
                <a:r>
                  <a:rPr lang="en-US" altLang="zh-TW" dirty="0"/>
                  <a:t>,</a:t>
                </a:r>
                <a:r>
                  <a:rPr lang="zh-TW" altLang="en-US" dirty="0"/>
                  <a:t>會有</a:t>
                </a:r>
                <a:r>
                  <a:rPr lang="en-US" altLang="zh-TW" dirty="0"/>
                  <a:t>random walk</a:t>
                </a:r>
                <a:r>
                  <a:rPr lang="zh-TW" altLang="en-US" dirty="0"/>
                  <a:t>的問題</a:t>
                </a:r>
                <a:r>
                  <a:rPr lang="en-US" altLang="zh-TW" dirty="0"/>
                  <a:t>,</a:t>
                </a:r>
                <a:r>
                  <a:rPr lang="zh-TW" altLang="en-US" dirty="0"/>
                  <a:t>差分主要在去除單根</a:t>
                </a:r>
                <a:endParaRPr lang="en-US" altLang="zh-TW" dirty="0"/>
              </a:p>
              <a:p>
                <a:pPr lvl="1"/>
                <a:r>
                  <a:rPr lang="en-US" altLang="zh-TW" dirty="0"/>
                  <a:t>PS:</a:t>
                </a:r>
                <a:r>
                  <a:rPr lang="zh-TW" altLang="en-US" dirty="0"/>
                  <a:t>我沒修過計量</a:t>
                </a:r>
                <a:r>
                  <a:rPr lang="en-US" altLang="zh-TW" dirty="0"/>
                  <a:t>,</a:t>
                </a:r>
                <a:r>
                  <a:rPr lang="zh-TW" altLang="en-US" dirty="0"/>
                  <a:t>更詳細的就不清楚了</a:t>
                </a:r>
                <a:endParaRPr lang="en-US" altLang="zh-TW" dirty="0"/>
              </a:p>
              <a:p>
                <a:pPr marL="0" indent="0">
                  <a:buNone/>
                </a:pPr>
                <a:endParaRPr lang="en-US" altLang="zh-TW" dirty="0"/>
              </a:p>
              <a:p>
                <a:r>
                  <a:rPr lang="en-US" altLang="zh-TW" dirty="0"/>
                  <a:t>Q:</a:t>
                </a:r>
                <a:r>
                  <a:rPr lang="zh-TW" altLang="en-US" dirty="0"/>
                  <a:t>為什麼要取對數</a:t>
                </a:r>
                <a:r>
                  <a:rPr lang="en-US" altLang="zh-TW" dirty="0"/>
                  <a:t>?</a:t>
                </a:r>
              </a:p>
              <a:p>
                <a:r>
                  <a:rPr lang="en-US" altLang="zh-TW" dirty="0"/>
                  <a:t>A:</a:t>
                </a:r>
                <a:r>
                  <a:rPr lang="zh-TW" altLang="en-US" dirty="0"/>
                  <a:t>取對數加上差分就會近似漲跌幅</a:t>
                </a:r>
                <a:r>
                  <a:rPr lang="en-US" altLang="zh-TW" dirty="0"/>
                  <a:t>(%)</a:t>
                </a:r>
                <a:endParaRPr lang="en-US" altLang="zh-TW" dirty="0">
                  <a:latin typeface="Cambria Math" panose="02040503050406030204" pitchFamily="18" charset="0"/>
                </a:endParaRPr>
              </a:p>
              <a:p>
                <a14:m>
                  <m:oMath xmlns:m="http://schemas.openxmlformats.org/officeDocument/2006/math">
                    <m:func>
                      <m:funcPr>
                        <m:ctrlPr>
                          <a:rPr lang="zh-TW" altLang="en-US" i="1" dirty="0" smtClean="0">
                            <a:latin typeface="Cambria Math" panose="02040503050406030204" pitchFamily="18" charset="0"/>
                          </a:rPr>
                        </m:ctrlPr>
                      </m:funcPr>
                      <m:fName>
                        <m:r>
                          <m:rPr>
                            <m:sty m:val="p"/>
                          </m:rPr>
                          <a:rPr lang="zh-TW" altLang="en-US" dirty="0">
                            <a:latin typeface="Cambria Math" panose="02040503050406030204" pitchFamily="18" charset="0"/>
                          </a:rPr>
                          <m:t>ln</m:t>
                        </m:r>
                      </m:fName>
                      <m:e>
                        <m:d>
                          <m:dPr>
                            <m:ctrlPr>
                              <a:rPr lang="zh-TW" altLang="en-US" i="1" dirty="0">
                                <a:latin typeface="Cambria Math" panose="02040503050406030204" pitchFamily="18" charset="0"/>
                              </a:rPr>
                            </m:ctrlPr>
                          </m:dPr>
                          <m:e>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sub>
                            </m:sSub>
                          </m:e>
                        </m:d>
                      </m:e>
                    </m:func>
                  </m:oMath>
                </a14:m>
                <a:r>
                  <a:rPr lang="en-US" altLang="zh-TW" dirty="0"/>
                  <a:t>-</a:t>
                </a:r>
                <a14:m>
                  <m:oMath xmlns:m="http://schemas.openxmlformats.org/officeDocument/2006/math">
                    <m:r>
                      <m:rPr>
                        <m:sty m:val="p"/>
                      </m:rPr>
                      <a:rPr lang="zh-TW" altLang="en-US" i="1" dirty="0" smtClean="0">
                        <a:latin typeface="Cambria Math" panose="02040503050406030204" pitchFamily="18" charset="0"/>
                      </a:rPr>
                      <m:t>ln</m:t>
                    </m:r>
                    <m:d>
                      <m:dPr>
                        <m:ctrlPr>
                          <a:rPr lang="zh-TW" altLang="en-US" i="1" dirty="0">
                            <a:latin typeface="Cambria Math" panose="02040503050406030204" pitchFamily="18" charset="0"/>
                          </a:rPr>
                        </m:ctrlPr>
                      </m:dPr>
                      <m:e>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i="0" dirty="0">
                                <a:latin typeface="Cambria Math" panose="02040503050406030204" pitchFamily="18" charset="0"/>
                              </a:rPr>
                              <m:t>−1</m:t>
                            </m:r>
                          </m:sub>
                        </m:sSub>
                      </m:e>
                    </m:d>
                    <m:r>
                      <a:rPr lang="en-US" altLang="zh-TW" b="0" i="0" dirty="0" smtClean="0">
                        <a:latin typeface="Cambria Math" panose="02040503050406030204" pitchFamily="18" charset="0"/>
                      </a:rPr>
                      <m:t>=</m:t>
                    </m:r>
                  </m:oMath>
                </a14:m>
                <a:r>
                  <a:rPr lang="zh-TW" altLang="en-US" dirty="0"/>
                  <a:t> </a:t>
                </a:r>
                <a14:m>
                  <m:oMath xmlns:m="http://schemas.openxmlformats.org/officeDocument/2006/math">
                    <m:func>
                      <m:funcPr>
                        <m:ctrlPr>
                          <a:rPr lang="zh-TW" altLang="en-US" i="1" dirty="0" smtClean="0">
                            <a:latin typeface="Cambria Math" panose="02040503050406030204" pitchFamily="18" charset="0"/>
                          </a:rPr>
                        </m:ctrlPr>
                      </m:funcPr>
                      <m:fName>
                        <m:r>
                          <m:rPr>
                            <m:sty m:val="p"/>
                          </m:rPr>
                          <a:rPr lang="zh-TW" altLang="en-US" dirty="0">
                            <a:latin typeface="Cambria Math" panose="02040503050406030204" pitchFamily="18" charset="0"/>
                          </a:rPr>
                          <m:t>ln</m:t>
                        </m:r>
                      </m:fName>
                      <m:e>
                        <m:d>
                          <m:dPr>
                            <m:ctrlPr>
                              <a:rPr lang="zh-TW" altLang="en-US" i="1" dirty="0">
                                <a:latin typeface="Cambria Math" panose="02040503050406030204" pitchFamily="18" charset="0"/>
                              </a:rPr>
                            </m:ctrlPr>
                          </m:dPr>
                          <m:e>
                            <m:f>
                              <m:fPr>
                                <m:ctrlPr>
                                  <a:rPr lang="zh-TW" altLang="en-US" i="1" dirty="0">
                                    <a:latin typeface="Cambria Math" panose="02040503050406030204" pitchFamily="18" charset="0"/>
                                  </a:rPr>
                                </m:ctrlPr>
                              </m:fPr>
                              <m:num>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sub>
                                </m:sSub>
                              </m:num>
                              <m:den>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i="0" dirty="0">
                                        <a:latin typeface="Cambria Math" panose="02040503050406030204" pitchFamily="18" charset="0"/>
                                      </a:rPr>
                                      <m:t>−1</m:t>
                                    </m:r>
                                  </m:sub>
                                </m:sSub>
                              </m:den>
                            </m:f>
                          </m:e>
                        </m:d>
                      </m:e>
                    </m:func>
                  </m:oMath>
                </a14:m>
                <a:r>
                  <a:rPr lang="en-US" altLang="zh-TW" dirty="0"/>
                  <a:t>=</a:t>
                </a:r>
                <a14:m>
                  <m:oMath xmlns:m="http://schemas.openxmlformats.org/officeDocument/2006/math">
                    <m:func>
                      <m:funcPr>
                        <m:ctrlPr>
                          <a:rPr lang="zh-TW" altLang="en-US" i="1" dirty="0" smtClean="0">
                            <a:latin typeface="Cambria Math" panose="02040503050406030204" pitchFamily="18" charset="0"/>
                          </a:rPr>
                        </m:ctrlPr>
                      </m:funcPr>
                      <m:fName>
                        <m:r>
                          <m:rPr>
                            <m:sty m:val="p"/>
                          </m:rPr>
                          <a:rPr lang="zh-TW" altLang="en-US" dirty="0">
                            <a:latin typeface="Cambria Math" panose="02040503050406030204" pitchFamily="18" charset="0"/>
                          </a:rPr>
                          <m:t>ln</m:t>
                        </m:r>
                      </m:fName>
                      <m:e>
                        <m:d>
                          <m:dPr>
                            <m:ctrlPr>
                              <a:rPr lang="zh-TW" altLang="en-US" i="1" dirty="0">
                                <a:latin typeface="Cambria Math" panose="02040503050406030204" pitchFamily="18" charset="0"/>
                              </a:rPr>
                            </m:ctrlPr>
                          </m:dPr>
                          <m:e>
                            <m:r>
                              <a:rPr lang="zh-TW" altLang="en-US" i="0" dirty="0">
                                <a:latin typeface="Cambria Math" panose="02040503050406030204" pitchFamily="18" charset="0"/>
                              </a:rPr>
                              <m:t>1+</m:t>
                            </m:r>
                            <m:f>
                              <m:fPr>
                                <m:ctrlPr>
                                  <a:rPr lang="zh-TW" altLang="en-US" i="1" dirty="0">
                                    <a:latin typeface="Cambria Math" panose="02040503050406030204" pitchFamily="18" charset="0"/>
                                  </a:rPr>
                                </m:ctrlPr>
                              </m:fPr>
                              <m:num>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sub>
                                </m:sSub>
                                <m:r>
                                  <a:rPr lang="zh-TW" altLang="en-US" i="0" dirty="0">
                                    <a:latin typeface="Cambria Math" panose="02040503050406030204" pitchFamily="18" charset="0"/>
                                  </a:rPr>
                                  <m:t>−</m:t>
                                </m:r>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i="0" dirty="0">
                                        <a:latin typeface="Cambria Math" panose="02040503050406030204" pitchFamily="18" charset="0"/>
                                      </a:rPr>
                                      <m:t>−1</m:t>
                                    </m:r>
                                  </m:sub>
                                </m:sSub>
                              </m:num>
                              <m:den>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i="0" dirty="0">
                                        <a:latin typeface="Cambria Math" panose="02040503050406030204" pitchFamily="18" charset="0"/>
                                      </a:rPr>
                                      <m:t>−1</m:t>
                                    </m:r>
                                  </m:sub>
                                </m:sSub>
                              </m:den>
                            </m:f>
                          </m:e>
                        </m:d>
                      </m:e>
                    </m:func>
                    <m:r>
                      <a:rPr lang="zh-TW" altLang="en-US" i="1" dirty="0" smtClean="0">
                        <a:latin typeface="Cambria Math" panose="02040503050406030204" pitchFamily="18" charset="0"/>
                      </a:rPr>
                      <m:t>≈</m:t>
                    </m:r>
                  </m:oMath>
                </a14:m>
                <a:r>
                  <a:rPr lang="zh-TW" altLang="en-US" dirty="0"/>
                  <a:t> </a:t>
                </a:r>
                <a14:m>
                  <m:oMath xmlns:m="http://schemas.openxmlformats.org/officeDocument/2006/math">
                    <m:f>
                      <m:fPr>
                        <m:ctrlPr>
                          <a:rPr lang="zh-TW" altLang="en-US" i="1" dirty="0">
                            <a:latin typeface="Cambria Math" panose="02040503050406030204" pitchFamily="18" charset="0"/>
                          </a:rPr>
                        </m:ctrlPr>
                      </m:fPr>
                      <m:num>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sub>
                        </m:sSub>
                        <m:r>
                          <a:rPr lang="zh-TW" altLang="en-US" dirty="0">
                            <a:latin typeface="Cambria Math" panose="02040503050406030204" pitchFamily="18" charset="0"/>
                          </a:rPr>
                          <m:t>−</m:t>
                        </m:r>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dirty="0">
                                <a:latin typeface="Cambria Math" panose="02040503050406030204" pitchFamily="18" charset="0"/>
                              </a:rPr>
                              <m:t>−1</m:t>
                            </m:r>
                          </m:sub>
                        </m:sSub>
                      </m:num>
                      <m:den>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dirty="0">
                                <a:latin typeface="Cambria Math" panose="02040503050406030204" pitchFamily="18" charset="0"/>
                              </a:rPr>
                              <m:t>−1</m:t>
                            </m:r>
                          </m:sub>
                        </m:sSub>
                      </m:den>
                    </m:f>
                  </m:oMath>
                </a14:m>
                <a:endParaRPr lang="zh-TW" altLang="en-US" dirty="0"/>
              </a:p>
            </p:txBody>
          </p:sp>
        </mc:Choice>
        <mc:Fallback xmlns="">
          <p:sp>
            <p:nvSpPr>
              <p:cNvPr id="3" name="內容版面配置區 2">
                <a:extLst>
                  <a:ext uri="{FF2B5EF4-FFF2-40B4-BE49-F238E27FC236}">
                    <a16:creationId xmlns:a16="http://schemas.microsoft.com/office/drawing/2014/main" id="{7F4DB99C-1245-4A9C-B297-3443E5E6FED3}"/>
                  </a:ext>
                </a:extLst>
              </p:cNvPr>
              <p:cNvSpPr>
                <a:spLocks noGrp="1" noRot="1" noChangeAspect="1" noMove="1" noResize="1" noEditPoints="1" noAdjustHandles="1" noChangeArrowheads="1" noChangeShapeType="1" noTextEdit="1"/>
              </p:cNvSpPr>
              <p:nvPr>
                <p:ph idx="1"/>
              </p:nvPr>
            </p:nvSpPr>
            <p:spPr>
              <a:blipFill>
                <a:blip r:embed="rId2"/>
                <a:stretch>
                  <a:fillRect l="-296" t="-6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7431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41B0AC-CBE6-4EF3-B371-2B9339C14579}"/>
              </a:ext>
            </a:extLst>
          </p:cNvPr>
          <p:cNvSpPr>
            <a:spLocks noGrp="1"/>
          </p:cNvSpPr>
          <p:nvPr>
            <p:ph type="title"/>
          </p:nvPr>
        </p:nvSpPr>
        <p:spPr/>
        <p:txBody>
          <a:bodyPr/>
          <a:lstStyle/>
          <a:p>
            <a:r>
              <a:rPr lang="en-US" altLang="zh-TW" dirty="0"/>
              <a:t>Step4</a:t>
            </a:r>
            <a:r>
              <a:rPr lang="en-US" altLang="zh-TW" dirty="0" smtClean="0"/>
              <a:t>.</a:t>
            </a:r>
            <a:r>
              <a:rPr lang="zh-TW" altLang="en-US" dirty="0" smtClean="0"/>
              <a:t>使</a:t>
            </a:r>
            <a:r>
              <a:rPr lang="zh-TW" altLang="en-US" dirty="0"/>
              <a:t>用</a:t>
            </a:r>
            <a:r>
              <a:rPr lang="zh-TW" altLang="en-US" dirty="0" smtClean="0"/>
              <a:t>統計</a:t>
            </a:r>
            <a:r>
              <a:rPr lang="zh-TW" altLang="en-US" dirty="0"/>
              <a:t>軟體</a:t>
            </a:r>
          </a:p>
        </p:txBody>
      </p:sp>
      <p:sp>
        <p:nvSpPr>
          <p:cNvPr id="3" name="內容版面配置區 2">
            <a:extLst>
              <a:ext uri="{FF2B5EF4-FFF2-40B4-BE49-F238E27FC236}">
                <a16:creationId xmlns:a16="http://schemas.microsoft.com/office/drawing/2014/main" id="{A5D502BC-FE89-4664-B259-05ACA7D990D6}"/>
              </a:ext>
            </a:extLst>
          </p:cNvPr>
          <p:cNvSpPr>
            <a:spLocks noGrp="1"/>
          </p:cNvSpPr>
          <p:nvPr>
            <p:ph idx="1"/>
          </p:nvPr>
        </p:nvSpPr>
        <p:spPr/>
        <p:txBody>
          <a:bodyPr/>
          <a:lstStyle/>
          <a:p>
            <a:r>
              <a:rPr lang="zh-TW" altLang="en-US" dirty="0"/>
              <a:t>落後期數選擇</a:t>
            </a:r>
            <a:endParaRPr lang="en-US" altLang="zh-TW" dirty="0"/>
          </a:p>
          <a:p>
            <a:r>
              <a:rPr lang="zh-TW" altLang="en-US" dirty="0"/>
              <a:t>隨便抓幾組</a:t>
            </a:r>
            <a:endParaRPr lang="en-US" altLang="zh-TW" dirty="0"/>
          </a:p>
          <a:p>
            <a:pPr lvl="1"/>
            <a:r>
              <a:rPr lang="en-US" altLang="zh-TW" dirty="0"/>
              <a:t>AIC:4</a:t>
            </a:r>
            <a:r>
              <a:rPr lang="zh-TW" altLang="en-US" dirty="0"/>
              <a:t>期</a:t>
            </a:r>
            <a:endParaRPr lang="en-US" altLang="zh-TW" dirty="0"/>
          </a:p>
          <a:p>
            <a:pPr lvl="1"/>
            <a:r>
              <a:rPr lang="en-US" altLang="zh-TW" dirty="0"/>
              <a:t>SBIC:2</a:t>
            </a:r>
            <a:r>
              <a:rPr lang="zh-TW" altLang="en-US" dirty="0"/>
              <a:t>期</a:t>
            </a:r>
            <a:endParaRPr lang="en-US" altLang="zh-TW" dirty="0"/>
          </a:p>
          <a:p>
            <a:r>
              <a:rPr lang="zh-TW" altLang="en-US" dirty="0"/>
              <a:t>但差距皆都非常小所以照常識選落後一期</a:t>
            </a:r>
          </a:p>
        </p:txBody>
      </p:sp>
      <p:pic>
        <p:nvPicPr>
          <p:cNvPr id="5" name="圖片 4">
            <a:extLst>
              <a:ext uri="{FF2B5EF4-FFF2-40B4-BE49-F238E27FC236}">
                <a16:creationId xmlns:a16="http://schemas.microsoft.com/office/drawing/2014/main" id="{5C8BE5E8-F46B-4000-92D3-982A9CCFC796}"/>
              </a:ext>
            </a:extLst>
          </p:cNvPr>
          <p:cNvPicPr>
            <a:picLocks noChangeAspect="1"/>
          </p:cNvPicPr>
          <p:nvPr/>
        </p:nvPicPr>
        <p:blipFill>
          <a:blip r:embed="rId2"/>
          <a:stretch>
            <a:fillRect/>
          </a:stretch>
        </p:blipFill>
        <p:spPr>
          <a:xfrm>
            <a:off x="6215512" y="2633460"/>
            <a:ext cx="2749888" cy="1021085"/>
          </a:xfrm>
          <a:prstGeom prst="rect">
            <a:avLst/>
          </a:prstGeom>
        </p:spPr>
      </p:pic>
      <p:pic>
        <p:nvPicPr>
          <p:cNvPr id="6" name="圖片 5">
            <a:extLst>
              <a:ext uri="{FF2B5EF4-FFF2-40B4-BE49-F238E27FC236}">
                <a16:creationId xmlns:a16="http://schemas.microsoft.com/office/drawing/2014/main" id="{850535FD-D198-4C54-95F4-50C93B52D7D4}"/>
              </a:ext>
            </a:extLst>
          </p:cNvPr>
          <p:cNvPicPr>
            <a:picLocks noChangeAspect="1"/>
          </p:cNvPicPr>
          <p:nvPr/>
        </p:nvPicPr>
        <p:blipFill>
          <a:blip r:embed="rId3"/>
          <a:stretch>
            <a:fillRect/>
          </a:stretch>
        </p:blipFill>
        <p:spPr>
          <a:xfrm>
            <a:off x="6215512" y="3795886"/>
            <a:ext cx="2749888" cy="1044887"/>
          </a:xfrm>
          <a:prstGeom prst="rect">
            <a:avLst/>
          </a:prstGeom>
        </p:spPr>
      </p:pic>
      <p:pic>
        <p:nvPicPr>
          <p:cNvPr id="7" name="圖片 6">
            <a:extLst>
              <a:ext uri="{FF2B5EF4-FFF2-40B4-BE49-F238E27FC236}">
                <a16:creationId xmlns:a16="http://schemas.microsoft.com/office/drawing/2014/main" id="{C7AB1156-D9F3-4F4C-92F3-A8F09886EA96}"/>
              </a:ext>
            </a:extLst>
          </p:cNvPr>
          <p:cNvPicPr>
            <a:picLocks noChangeAspect="1"/>
          </p:cNvPicPr>
          <p:nvPr/>
        </p:nvPicPr>
        <p:blipFill>
          <a:blip r:embed="rId4"/>
          <a:stretch>
            <a:fillRect/>
          </a:stretch>
        </p:blipFill>
        <p:spPr>
          <a:xfrm>
            <a:off x="6212198" y="455945"/>
            <a:ext cx="2692259" cy="1032033"/>
          </a:xfrm>
          <a:prstGeom prst="rect">
            <a:avLst/>
          </a:prstGeom>
        </p:spPr>
      </p:pic>
      <p:pic>
        <p:nvPicPr>
          <p:cNvPr id="8" name="圖片 7">
            <a:extLst>
              <a:ext uri="{FF2B5EF4-FFF2-40B4-BE49-F238E27FC236}">
                <a16:creationId xmlns:a16="http://schemas.microsoft.com/office/drawing/2014/main" id="{D8910BF3-FD38-4D0B-A4E7-453E3C0EFBA7}"/>
              </a:ext>
            </a:extLst>
          </p:cNvPr>
          <p:cNvPicPr>
            <a:picLocks noChangeAspect="1"/>
          </p:cNvPicPr>
          <p:nvPr/>
        </p:nvPicPr>
        <p:blipFill>
          <a:blip r:embed="rId5"/>
          <a:stretch>
            <a:fillRect/>
          </a:stretch>
        </p:blipFill>
        <p:spPr>
          <a:xfrm>
            <a:off x="6212198" y="1538275"/>
            <a:ext cx="2714626" cy="1044888"/>
          </a:xfrm>
          <a:prstGeom prst="rect">
            <a:avLst/>
          </a:prstGeom>
        </p:spPr>
      </p:pic>
      <p:sp>
        <p:nvSpPr>
          <p:cNvPr id="9" name="矩形 8">
            <a:extLst>
              <a:ext uri="{FF2B5EF4-FFF2-40B4-BE49-F238E27FC236}">
                <a16:creationId xmlns:a16="http://schemas.microsoft.com/office/drawing/2014/main" id="{32805EBA-A572-4D1D-9B28-DDF38C8F75E4}"/>
              </a:ext>
            </a:extLst>
          </p:cNvPr>
          <p:cNvSpPr/>
          <p:nvPr/>
        </p:nvSpPr>
        <p:spPr>
          <a:xfrm>
            <a:off x="7812360" y="627534"/>
            <a:ext cx="360040" cy="4060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407C17E-F75A-4DD1-A150-DC7FA8772E73}"/>
              </a:ext>
            </a:extLst>
          </p:cNvPr>
          <p:cNvSpPr/>
          <p:nvPr/>
        </p:nvSpPr>
        <p:spPr>
          <a:xfrm>
            <a:off x="8479583" y="627533"/>
            <a:ext cx="424874" cy="4060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4760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530BA8-8471-4577-93C8-59F7435B7FDC}"/>
              </a:ext>
            </a:extLst>
          </p:cNvPr>
          <p:cNvSpPr>
            <a:spLocks noGrp="1"/>
          </p:cNvSpPr>
          <p:nvPr>
            <p:ph type="title"/>
          </p:nvPr>
        </p:nvSpPr>
        <p:spPr/>
        <p:txBody>
          <a:bodyPr/>
          <a:lstStyle/>
          <a:p>
            <a:r>
              <a:rPr lang="en-US" altLang="zh-TW" dirty="0"/>
              <a:t>Step4</a:t>
            </a:r>
            <a:r>
              <a:rPr lang="en-US" altLang="zh-TW" dirty="0" smtClean="0"/>
              <a:t>.</a:t>
            </a:r>
            <a:r>
              <a:rPr lang="zh-TW" altLang="en-US" dirty="0" smtClean="0"/>
              <a:t>統計</a:t>
            </a:r>
            <a:r>
              <a:rPr lang="zh-TW" altLang="en-US" dirty="0"/>
              <a:t>結果</a:t>
            </a:r>
          </a:p>
        </p:txBody>
      </p:sp>
      <p:pic>
        <p:nvPicPr>
          <p:cNvPr id="5" name="圖片 4">
            <a:extLst>
              <a:ext uri="{FF2B5EF4-FFF2-40B4-BE49-F238E27FC236}">
                <a16:creationId xmlns:a16="http://schemas.microsoft.com/office/drawing/2014/main" id="{73A69708-117F-4C17-9E0C-98F88CE905A3}"/>
              </a:ext>
            </a:extLst>
          </p:cNvPr>
          <p:cNvPicPr>
            <a:picLocks noChangeAspect="1"/>
          </p:cNvPicPr>
          <p:nvPr/>
        </p:nvPicPr>
        <p:blipFill>
          <a:blip r:embed="rId2"/>
          <a:stretch>
            <a:fillRect/>
          </a:stretch>
        </p:blipFill>
        <p:spPr>
          <a:xfrm>
            <a:off x="93967" y="908260"/>
            <a:ext cx="1820231" cy="1205817"/>
          </a:xfrm>
          <a:prstGeom prst="rect">
            <a:avLst/>
          </a:prstGeom>
        </p:spPr>
      </p:pic>
      <p:pic>
        <p:nvPicPr>
          <p:cNvPr id="6" name="圖片 5">
            <a:extLst>
              <a:ext uri="{FF2B5EF4-FFF2-40B4-BE49-F238E27FC236}">
                <a16:creationId xmlns:a16="http://schemas.microsoft.com/office/drawing/2014/main" id="{DD01FC5F-5A5F-44E0-B49B-37DB8C0D7CBB}"/>
              </a:ext>
            </a:extLst>
          </p:cNvPr>
          <p:cNvPicPr>
            <a:picLocks noChangeAspect="1"/>
          </p:cNvPicPr>
          <p:nvPr/>
        </p:nvPicPr>
        <p:blipFill>
          <a:blip r:embed="rId3"/>
          <a:stretch>
            <a:fillRect/>
          </a:stretch>
        </p:blipFill>
        <p:spPr>
          <a:xfrm>
            <a:off x="1917646" y="908718"/>
            <a:ext cx="1820231" cy="1213487"/>
          </a:xfrm>
          <a:prstGeom prst="rect">
            <a:avLst/>
          </a:prstGeom>
        </p:spPr>
      </p:pic>
      <p:pic>
        <p:nvPicPr>
          <p:cNvPr id="7" name="圖片 6">
            <a:extLst>
              <a:ext uri="{FF2B5EF4-FFF2-40B4-BE49-F238E27FC236}">
                <a16:creationId xmlns:a16="http://schemas.microsoft.com/office/drawing/2014/main" id="{FC40DBE9-ABCC-45E4-AB87-94C8C6BBFE15}"/>
              </a:ext>
            </a:extLst>
          </p:cNvPr>
          <p:cNvPicPr>
            <a:picLocks noChangeAspect="1"/>
          </p:cNvPicPr>
          <p:nvPr/>
        </p:nvPicPr>
        <p:blipFill>
          <a:blip r:embed="rId4"/>
          <a:stretch>
            <a:fillRect/>
          </a:stretch>
        </p:blipFill>
        <p:spPr>
          <a:xfrm>
            <a:off x="3739635" y="908719"/>
            <a:ext cx="1867613" cy="1213486"/>
          </a:xfrm>
          <a:prstGeom prst="rect">
            <a:avLst/>
          </a:prstGeom>
        </p:spPr>
      </p:pic>
      <p:pic>
        <p:nvPicPr>
          <p:cNvPr id="8" name="圖片 7">
            <a:extLst>
              <a:ext uri="{FF2B5EF4-FFF2-40B4-BE49-F238E27FC236}">
                <a16:creationId xmlns:a16="http://schemas.microsoft.com/office/drawing/2014/main" id="{FC4E8842-4B2B-4A1E-8DAF-08BD4731030A}"/>
              </a:ext>
            </a:extLst>
          </p:cNvPr>
          <p:cNvPicPr>
            <a:picLocks noChangeAspect="1"/>
          </p:cNvPicPr>
          <p:nvPr/>
        </p:nvPicPr>
        <p:blipFill>
          <a:blip r:embed="rId5"/>
          <a:stretch>
            <a:fillRect/>
          </a:stretch>
        </p:blipFill>
        <p:spPr>
          <a:xfrm>
            <a:off x="5607248" y="908720"/>
            <a:ext cx="1784667" cy="1213485"/>
          </a:xfrm>
          <a:prstGeom prst="rect">
            <a:avLst/>
          </a:prstGeom>
        </p:spPr>
      </p:pic>
      <p:pic>
        <p:nvPicPr>
          <p:cNvPr id="9" name="圖片 8">
            <a:extLst>
              <a:ext uri="{FF2B5EF4-FFF2-40B4-BE49-F238E27FC236}">
                <a16:creationId xmlns:a16="http://schemas.microsoft.com/office/drawing/2014/main" id="{54CAE2CD-7167-4422-865D-A03022E08597}"/>
              </a:ext>
            </a:extLst>
          </p:cNvPr>
          <p:cNvPicPr>
            <a:picLocks noChangeAspect="1"/>
          </p:cNvPicPr>
          <p:nvPr/>
        </p:nvPicPr>
        <p:blipFill>
          <a:blip r:embed="rId6"/>
          <a:stretch>
            <a:fillRect/>
          </a:stretch>
        </p:blipFill>
        <p:spPr>
          <a:xfrm>
            <a:off x="7350946" y="908260"/>
            <a:ext cx="1792291" cy="1146621"/>
          </a:xfrm>
          <a:prstGeom prst="rect">
            <a:avLst/>
          </a:prstGeom>
        </p:spPr>
      </p:pic>
      <p:pic>
        <p:nvPicPr>
          <p:cNvPr id="10" name="圖片 9">
            <a:extLst>
              <a:ext uri="{FF2B5EF4-FFF2-40B4-BE49-F238E27FC236}">
                <a16:creationId xmlns:a16="http://schemas.microsoft.com/office/drawing/2014/main" id="{2238A664-13F6-4747-BFB0-8382371DCF83}"/>
              </a:ext>
            </a:extLst>
          </p:cNvPr>
          <p:cNvPicPr>
            <a:picLocks noChangeAspect="1"/>
          </p:cNvPicPr>
          <p:nvPr/>
        </p:nvPicPr>
        <p:blipFill>
          <a:blip r:embed="rId7"/>
          <a:stretch>
            <a:fillRect/>
          </a:stretch>
        </p:blipFill>
        <p:spPr>
          <a:xfrm>
            <a:off x="98009" y="2211710"/>
            <a:ext cx="1870295" cy="1205817"/>
          </a:xfrm>
          <a:prstGeom prst="rect">
            <a:avLst/>
          </a:prstGeom>
        </p:spPr>
      </p:pic>
      <p:pic>
        <p:nvPicPr>
          <p:cNvPr id="11" name="圖片 10">
            <a:extLst>
              <a:ext uri="{FF2B5EF4-FFF2-40B4-BE49-F238E27FC236}">
                <a16:creationId xmlns:a16="http://schemas.microsoft.com/office/drawing/2014/main" id="{803FE392-507A-4C99-A2E0-EAF0847F0AF4}"/>
              </a:ext>
            </a:extLst>
          </p:cNvPr>
          <p:cNvPicPr>
            <a:picLocks noChangeAspect="1"/>
          </p:cNvPicPr>
          <p:nvPr/>
        </p:nvPicPr>
        <p:blipFill>
          <a:blip r:embed="rId8"/>
          <a:stretch>
            <a:fillRect/>
          </a:stretch>
        </p:blipFill>
        <p:spPr>
          <a:xfrm>
            <a:off x="1914197" y="2198382"/>
            <a:ext cx="1821311" cy="1205817"/>
          </a:xfrm>
          <a:prstGeom prst="rect">
            <a:avLst/>
          </a:prstGeom>
        </p:spPr>
      </p:pic>
      <p:pic>
        <p:nvPicPr>
          <p:cNvPr id="12" name="圖片 11">
            <a:extLst>
              <a:ext uri="{FF2B5EF4-FFF2-40B4-BE49-F238E27FC236}">
                <a16:creationId xmlns:a16="http://schemas.microsoft.com/office/drawing/2014/main" id="{F2C28D26-69FB-4507-BED1-EC7CAEB88358}"/>
              </a:ext>
            </a:extLst>
          </p:cNvPr>
          <p:cNvPicPr>
            <a:picLocks noChangeAspect="1"/>
          </p:cNvPicPr>
          <p:nvPr/>
        </p:nvPicPr>
        <p:blipFill>
          <a:blip r:embed="rId9"/>
          <a:stretch>
            <a:fillRect/>
          </a:stretch>
        </p:blipFill>
        <p:spPr>
          <a:xfrm>
            <a:off x="3735508" y="2198382"/>
            <a:ext cx="1870296" cy="1190188"/>
          </a:xfrm>
          <a:prstGeom prst="rect">
            <a:avLst/>
          </a:prstGeom>
        </p:spPr>
      </p:pic>
      <p:pic>
        <p:nvPicPr>
          <p:cNvPr id="13" name="圖片 12">
            <a:extLst>
              <a:ext uri="{FF2B5EF4-FFF2-40B4-BE49-F238E27FC236}">
                <a16:creationId xmlns:a16="http://schemas.microsoft.com/office/drawing/2014/main" id="{E507668F-052C-404E-91BD-B12A9D2C1279}"/>
              </a:ext>
            </a:extLst>
          </p:cNvPr>
          <p:cNvPicPr>
            <a:picLocks noChangeAspect="1"/>
          </p:cNvPicPr>
          <p:nvPr/>
        </p:nvPicPr>
        <p:blipFill>
          <a:blip r:embed="rId10"/>
          <a:stretch>
            <a:fillRect/>
          </a:stretch>
        </p:blipFill>
        <p:spPr>
          <a:xfrm>
            <a:off x="5588342" y="2170378"/>
            <a:ext cx="1821312" cy="1197450"/>
          </a:xfrm>
          <a:prstGeom prst="rect">
            <a:avLst/>
          </a:prstGeom>
        </p:spPr>
      </p:pic>
      <p:pic>
        <p:nvPicPr>
          <p:cNvPr id="14" name="圖片 13">
            <a:extLst>
              <a:ext uri="{FF2B5EF4-FFF2-40B4-BE49-F238E27FC236}">
                <a16:creationId xmlns:a16="http://schemas.microsoft.com/office/drawing/2014/main" id="{96F57B1B-EB19-42CE-AC99-5FFAB453BE3C}"/>
              </a:ext>
            </a:extLst>
          </p:cNvPr>
          <p:cNvPicPr>
            <a:picLocks noChangeAspect="1"/>
          </p:cNvPicPr>
          <p:nvPr/>
        </p:nvPicPr>
        <p:blipFill>
          <a:blip r:embed="rId11"/>
          <a:stretch>
            <a:fillRect/>
          </a:stretch>
        </p:blipFill>
        <p:spPr>
          <a:xfrm>
            <a:off x="7391914" y="2170377"/>
            <a:ext cx="1749643" cy="1146621"/>
          </a:xfrm>
          <a:prstGeom prst="rect">
            <a:avLst/>
          </a:prstGeom>
        </p:spPr>
      </p:pic>
      <p:pic>
        <p:nvPicPr>
          <p:cNvPr id="15" name="圖片 14">
            <a:extLst>
              <a:ext uri="{FF2B5EF4-FFF2-40B4-BE49-F238E27FC236}">
                <a16:creationId xmlns:a16="http://schemas.microsoft.com/office/drawing/2014/main" id="{55869DE8-7AF0-4FCD-BE5B-46FA383C2C27}"/>
              </a:ext>
            </a:extLst>
          </p:cNvPr>
          <p:cNvPicPr>
            <a:picLocks noChangeAspect="1"/>
          </p:cNvPicPr>
          <p:nvPr/>
        </p:nvPicPr>
        <p:blipFill>
          <a:blip r:embed="rId12"/>
          <a:stretch>
            <a:fillRect/>
          </a:stretch>
        </p:blipFill>
        <p:spPr>
          <a:xfrm>
            <a:off x="163990" y="3404199"/>
            <a:ext cx="1783887" cy="1205817"/>
          </a:xfrm>
          <a:prstGeom prst="rect">
            <a:avLst/>
          </a:prstGeom>
        </p:spPr>
      </p:pic>
      <p:pic>
        <p:nvPicPr>
          <p:cNvPr id="16" name="圖片 15">
            <a:extLst>
              <a:ext uri="{FF2B5EF4-FFF2-40B4-BE49-F238E27FC236}">
                <a16:creationId xmlns:a16="http://schemas.microsoft.com/office/drawing/2014/main" id="{F4AA817D-C0D3-4247-B6C7-BDE9A08BF7D2}"/>
              </a:ext>
            </a:extLst>
          </p:cNvPr>
          <p:cNvPicPr>
            <a:picLocks noChangeAspect="1"/>
          </p:cNvPicPr>
          <p:nvPr/>
        </p:nvPicPr>
        <p:blipFill>
          <a:blip r:embed="rId13"/>
          <a:stretch>
            <a:fillRect/>
          </a:stretch>
        </p:blipFill>
        <p:spPr>
          <a:xfrm>
            <a:off x="1964933" y="3439458"/>
            <a:ext cx="1770575" cy="1189292"/>
          </a:xfrm>
          <a:prstGeom prst="rect">
            <a:avLst/>
          </a:prstGeom>
        </p:spPr>
      </p:pic>
      <p:pic>
        <p:nvPicPr>
          <p:cNvPr id="17" name="圖片 16">
            <a:extLst>
              <a:ext uri="{FF2B5EF4-FFF2-40B4-BE49-F238E27FC236}">
                <a16:creationId xmlns:a16="http://schemas.microsoft.com/office/drawing/2014/main" id="{A1FC43F2-9C61-461F-9514-07A2A09C5B9C}"/>
              </a:ext>
            </a:extLst>
          </p:cNvPr>
          <p:cNvPicPr>
            <a:picLocks noChangeAspect="1"/>
          </p:cNvPicPr>
          <p:nvPr/>
        </p:nvPicPr>
        <p:blipFill>
          <a:blip r:embed="rId14"/>
          <a:stretch>
            <a:fillRect/>
          </a:stretch>
        </p:blipFill>
        <p:spPr>
          <a:xfrm>
            <a:off x="3779912" y="3438706"/>
            <a:ext cx="2053997" cy="1189293"/>
          </a:xfrm>
          <a:prstGeom prst="rect">
            <a:avLst/>
          </a:prstGeom>
        </p:spPr>
      </p:pic>
    </p:spTree>
    <p:extLst>
      <p:ext uri="{BB962C8B-B14F-4D97-AF65-F5344CB8AC3E}">
        <p14:creationId xmlns:p14="http://schemas.microsoft.com/office/powerpoint/2010/main" val="3858221828"/>
      </p:ext>
    </p:extLst>
  </p:cSld>
  <p:clrMapOvr>
    <a:masterClrMapping/>
  </p:clrMapOvr>
</p:sld>
</file>

<file path=ppt/theme/theme1.xml><?xml version="1.0" encoding="utf-8"?>
<a:theme xmlns:a="http://schemas.openxmlformats.org/drawingml/2006/main" name="2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晨會">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9686</TotalTime>
  <Words>1402</Words>
  <Application>Microsoft Office PowerPoint</Application>
  <PresentationFormat>如螢幕大小 (16:9)</PresentationFormat>
  <Paragraphs>152</Paragraphs>
  <Slides>25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25</vt:i4>
      </vt:variant>
    </vt:vector>
  </HeadingPairs>
  <TitlesOfParts>
    <vt:vector size="31" baseType="lpstr">
      <vt:lpstr>微軟正黑體</vt:lpstr>
      <vt:lpstr>新細明體</vt:lpstr>
      <vt:lpstr>Arial</vt:lpstr>
      <vt:lpstr>Calibri</vt:lpstr>
      <vt:lpstr>Cambria Math</vt:lpstr>
      <vt:lpstr>2_Office 佈景主題</vt:lpstr>
      <vt:lpstr> 時間序列</vt:lpstr>
      <vt:lpstr> 建構指數之領先模型</vt:lpstr>
      <vt:lpstr>範例-以台指為例</vt:lpstr>
      <vt:lpstr>Step.1-下載股價資料</vt:lpstr>
      <vt:lpstr>Step.2-取對數</vt:lpstr>
      <vt:lpstr>Step.3-取一階差分</vt:lpstr>
      <vt:lpstr>Step.3.5-統計補充</vt:lpstr>
      <vt:lpstr>Step4.使用統計軟體</vt:lpstr>
      <vt:lpstr>Step4.統計結果</vt:lpstr>
      <vt:lpstr>Step4.統計結果</vt:lpstr>
      <vt:lpstr>領先股票的其他性質</vt:lpstr>
      <vt:lpstr>領先大盤的是否是強勢股?</vt:lpstr>
      <vt:lpstr>領先大盤的是否是強勢股?</vt:lpstr>
      <vt:lpstr>領先大盤的是否是強勢股?</vt:lpstr>
      <vt:lpstr>領先大盤的是否是中小型股?</vt:lpstr>
      <vt:lpstr>領先股的其他性質-找出領先於領先股的先行指標</vt:lpstr>
      <vt:lpstr>績效-樣本內</vt:lpstr>
      <vt:lpstr>績效-樣本內</vt:lpstr>
      <vt:lpstr>績效-樣本內</vt:lpstr>
      <vt:lpstr>結論&amp;探討</vt:lpstr>
      <vt:lpstr>附錄</vt:lpstr>
      <vt:lpstr>附錄-檢定</vt:lpstr>
      <vt:lpstr>附錄-檢定</vt:lpstr>
      <vt:lpstr>附錄-檢定</vt:lpstr>
      <vt:lpstr>這個無關</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OO部  目標落後原因與改善計畫</dc:title>
  <dc:creator>邱琬芸</dc:creator>
  <cp:lastModifiedBy>Windows 使用者</cp:lastModifiedBy>
  <cp:revision>267</cp:revision>
  <cp:lastPrinted>2018-04-12T06:00:11Z</cp:lastPrinted>
  <dcterms:created xsi:type="dcterms:W3CDTF">2017-08-04T08:48:11Z</dcterms:created>
  <dcterms:modified xsi:type="dcterms:W3CDTF">2019-12-31T11:38:48Z</dcterms:modified>
</cp:coreProperties>
</file>