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Default Extension="xlsx" ContentType="application/vnd.openxmlformats-officedocument.spreadsheetml.sheet"/>
  <Override PartName="/ppt/charts/chart5.xml" ContentType="application/vnd.openxmlformats-officedocument.drawingml.char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rawings/drawing1.xml" ContentType="application/vnd.openxmlformats-officedocument.drawingml.chartshapes+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diagrams/layout2.xml" ContentType="application/vnd.openxmlformats-officedocument.drawingml.diagramLayout+xml"/>
  <Override PartName="/ppt/notesSlides/notesSlide6.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charts/chart2.xml" ContentType="application/vnd.openxmlformats-officedocument.drawingml.chart+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447" r:id="rId3"/>
    <p:sldId id="471" r:id="rId4"/>
    <p:sldId id="472" r:id="rId5"/>
    <p:sldId id="473" r:id="rId6"/>
    <p:sldId id="462" r:id="rId7"/>
    <p:sldId id="463" r:id="rId8"/>
    <p:sldId id="464" r:id="rId9"/>
    <p:sldId id="465" r:id="rId10"/>
    <p:sldId id="466" r:id="rId11"/>
    <p:sldId id="467" r:id="rId12"/>
    <p:sldId id="468" r:id="rId13"/>
    <p:sldId id="469" r:id="rId14"/>
    <p:sldId id="470"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32" r:id="rId29"/>
    <p:sldId id="417" r:id="rId30"/>
    <p:sldId id="433" r:id="rId31"/>
    <p:sldId id="434" r:id="rId32"/>
    <p:sldId id="436" r:id="rId33"/>
    <p:sldId id="443" r:id="rId34"/>
    <p:sldId id="438" r:id="rId35"/>
    <p:sldId id="441" r:id="rId36"/>
    <p:sldId id="444" r:id="rId37"/>
    <p:sldId id="445" r:id="rId38"/>
    <p:sldId id="388" r:id="rId39"/>
    <p:sldId id="446" r:id="rId40"/>
    <p:sldId id="423" r:id="rId41"/>
    <p:sldId id="439" r:id="rId42"/>
  </p:sldIdLst>
  <p:sldSz cx="10160000" cy="5715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FBDBD"/>
    <a:srgbClr val="FF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81353" autoAdjust="0"/>
  </p:normalViewPr>
  <p:slideViewPr>
    <p:cSldViewPr>
      <p:cViewPr>
        <p:scale>
          <a:sx n="70" d="100"/>
          <a:sy n="70" d="100"/>
        </p:scale>
        <p:origin x="-1140" y="-78"/>
      </p:cViewPr>
      <p:guideLst>
        <p:guide orient="horz" pos="1800"/>
        <p:guide pos="3200"/>
      </p:guideLst>
    </p:cSldViewPr>
  </p:slideViewPr>
  <p:outlineViewPr>
    <p:cViewPr>
      <p:scale>
        <a:sx n="33" d="100"/>
        <a:sy n="33" d="100"/>
      </p:scale>
      <p:origin x="0" y="-162"/>
    </p:cViewPr>
  </p:outlineViewPr>
  <p:notesTextViewPr>
    <p:cViewPr>
      <p:scale>
        <a:sx n="1" d="1"/>
        <a:sy n="1" d="1"/>
      </p:scale>
      <p:origin x="0" y="0"/>
    </p:cViewPr>
  </p:notesTextViewPr>
  <p:sorterViewPr>
    <p:cViewPr>
      <p:scale>
        <a:sx n="100" d="100"/>
        <a:sy n="100" d="100"/>
      </p:scale>
      <p:origin x="0" y="-121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7963;&#38913;&#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7963;&#38913;&#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7963;&#38913;&#31807;1"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___3.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___5.xlsx"/></Relationships>
</file>

<file path=ppt/charts/chart1.xml><?xml version="1.0" encoding="utf-8"?>
<c:chartSpace xmlns:c="http://schemas.openxmlformats.org/drawingml/2006/chart" xmlns:a="http://schemas.openxmlformats.org/drawingml/2006/main" xmlns:r="http://schemas.openxmlformats.org/officeDocument/2006/relationships">
  <c:lang val="zh-TW"/>
  <c:chart>
    <c:plotArea>
      <c:layout/>
      <c:lineChart>
        <c:grouping val="standard"/>
        <c:ser>
          <c:idx val="0"/>
          <c:order val="0"/>
          <c:tx>
            <c:strRef>
              <c:f>工作表1!$B$1</c:f>
              <c:strCache>
                <c:ptCount val="1"/>
                <c:pt idx="0">
                  <c:v>泰國</c:v>
                </c:pt>
              </c:strCache>
            </c:strRef>
          </c:tx>
          <c:marker>
            <c:symbol val="none"/>
          </c:marker>
          <c:cat>
            <c:numRef>
              <c:f>工作表1!$A$2:$A$679</c:f>
              <c:numCache>
                <c:formatCode>m/d/yyyy</c:formatCode>
                <c:ptCount val="678"/>
                <c:pt idx="0">
                  <c:v>35208</c:v>
                </c:pt>
                <c:pt idx="1">
                  <c:v>35209</c:v>
                </c:pt>
                <c:pt idx="2">
                  <c:v>35212</c:v>
                </c:pt>
                <c:pt idx="3">
                  <c:v>35213</c:v>
                </c:pt>
                <c:pt idx="4">
                  <c:v>35214</c:v>
                </c:pt>
                <c:pt idx="5">
                  <c:v>35215</c:v>
                </c:pt>
                <c:pt idx="6">
                  <c:v>35216</c:v>
                </c:pt>
                <c:pt idx="7">
                  <c:v>35219</c:v>
                </c:pt>
                <c:pt idx="8">
                  <c:v>35220</c:v>
                </c:pt>
                <c:pt idx="9">
                  <c:v>35221</c:v>
                </c:pt>
                <c:pt idx="10">
                  <c:v>35222</c:v>
                </c:pt>
                <c:pt idx="11">
                  <c:v>35223</c:v>
                </c:pt>
                <c:pt idx="12">
                  <c:v>35226</c:v>
                </c:pt>
                <c:pt idx="13">
                  <c:v>35227</c:v>
                </c:pt>
                <c:pt idx="14">
                  <c:v>35228</c:v>
                </c:pt>
                <c:pt idx="15">
                  <c:v>35229</c:v>
                </c:pt>
                <c:pt idx="16">
                  <c:v>35230</c:v>
                </c:pt>
                <c:pt idx="17">
                  <c:v>35233</c:v>
                </c:pt>
                <c:pt idx="18">
                  <c:v>35234</c:v>
                </c:pt>
                <c:pt idx="19">
                  <c:v>35235</c:v>
                </c:pt>
                <c:pt idx="20">
                  <c:v>35236</c:v>
                </c:pt>
                <c:pt idx="21">
                  <c:v>35237</c:v>
                </c:pt>
                <c:pt idx="22">
                  <c:v>35240</c:v>
                </c:pt>
                <c:pt idx="23">
                  <c:v>35241</c:v>
                </c:pt>
                <c:pt idx="24">
                  <c:v>35242</c:v>
                </c:pt>
                <c:pt idx="25">
                  <c:v>35243</c:v>
                </c:pt>
                <c:pt idx="26">
                  <c:v>35244</c:v>
                </c:pt>
                <c:pt idx="27">
                  <c:v>35247</c:v>
                </c:pt>
                <c:pt idx="28">
                  <c:v>35248</c:v>
                </c:pt>
                <c:pt idx="29">
                  <c:v>35249</c:v>
                </c:pt>
                <c:pt idx="30">
                  <c:v>35250</c:v>
                </c:pt>
                <c:pt idx="31">
                  <c:v>35251</c:v>
                </c:pt>
                <c:pt idx="32">
                  <c:v>35254</c:v>
                </c:pt>
                <c:pt idx="33">
                  <c:v>35255</c:v>
                </c:pt>
                <c:pt idx="34">
                  <c:v>35256</c:v>
                </c:pt>
                <c:pt idx="35">
                  <c:v>35257</c:v>
                </c:pt>
                <c:pt idx="36">
                  <c:v>35258</c:v>
                </c:pt>
                <c:pt idx="37">
                  <c:v>35261</c:v>
                </c:pt>
                <c:pt idx="38">
                  <c:v>35262</c:v>
                </c:pt>
                <c:pt idx="39">
                  <c:v>35263</c:v>
                </c:pt>
                <c:pt idx="40">
                  <c:v>35264</c:v>
                </c:pt>
                <c:pt idx="41">
                  <c:v>35265</c:v>
                </c:pt>
                <c:pt idx="42">
                  <c:v>35268</c:v>
                </c:pt>
                <c:pt idx="43">
                  <c:v>35269</c:v>
                </c:pt>
                <c:pt idx="44">
                  <c:v>35270</c:v>
                </c:pt>
                <c:pt idx="45">
                  <c:v>35271</c:v>
                </c:pt>
                <c:pt idx="46">
                  <c:v>35272</c:v>
                </c:pt>
                <c:pt idx="47">
                  <c:v>35275</c:v>
                </c:pt>
                <c:pt idx="48">
                  <c:v>35276</c:v>
                </c:pt>
                <c:pt idx="49">
                  <c:v>35277</c:v>
                </c:pt>
                <c:pt idx="50">
                  <c:v>35278</c:v>
                </c:pt>
                <c:pt idx="51">
                  <c:v>35279</c:v>
                </c:pt>
                <c:pt idx="52">
                  <c:v>35282</c:v>
                </c:pt>
                <c:pt idx="53">
                  <c:v>35283</c:v>
                </c:pt>
                <c:pt idx="54">
                  <c:v>35284</c:v>
                </c:pt>
                <c:pt idx="55">
                  <c:v>35285</c:v>
                </c:pt>
                <c:pt idx="56">
                  <c:v>35286</c:v>
                </c:pt>
                <c:pt idx="57">
                  <c:v>35289</c:v>
                </c:pt>
                <c:pt idx="58">
                  <c:v>35290</c:v>
                </c:pt>
                <c:pt idx="59">
                  <c:v>35291</c:v>
                </c:pt>
                <c:pt idx="60">
                  <c:v>35292</c:v>
                </c:pt>
                <c:pt idx="61">
                  <c:v>35293</c:v>
                </c:pt>
                <c:pt idx="62">
                  <c:v>35296</c:v>
                </c:pt>
                <c:pt idx="63">
                  <c:v>35297</c:v>
                </c:pt>
                <c:pt idx="64">
                  <c:v>35298</c:v>
                </c:pt>
                <c:pt idx="65">
                  <c:v>35299</c:v>
                </c:pt>
                <c:pt idx="66">
                  <c:v>35300</c:v>
                </c:pt>
                <c:pt idx="67">
                  <c:v>35303</c:v>
                </c:pt>
                <c:pt idx="68">
                  <c:v>35304</c:v>
                </c:pt>
                <c:pt idx="69">
                  <c:v>35305</c:v>
                </c:pt>
                <c:pt idx="70">
                  <c:v>35306</c:v>
                </c:pt>
                <c:pt idx="71">
                  <c:v>35307</c:v>
                </c:pt>
                <c:pt idx="72">
                  <c:v>35310</c:v>
                </c:pt>
                <c:pt idx="73">
                  <c:v>35311</c:v>
                </c:pt>
                <c:pt idx="74">
                  <c:v>35312</c:v>
                </c:pt>
                <c:pt idx="75">
                  <c:v>35313</c:v>
                </c:pt>
                <c:pt idx="76">
                  <c:v>35314</c:v>
                </c:pt>
                <c:pt idx="77">
                  <c:v>35317</c:v>
                </c:pt>
                <c:pt idx="78">
                  <c:v>35318</c:v>
                </c:pt>
                <c:pt idx="79">
                  <c:v>35319</c:v>
                </c:pt>
                <c:pt idx="80">
                  <c:v>35320</c:v>
                </c:pt>
                <c:pt idx="81">
                  <c:v>35321</c:v>
                </c:pt>
                <c:pt idx="82">
                  <c:v>35324</c:v>
                </c:pt>
                <c:pt idx="83">
                  <c:v>35325</c:v>
                </c:pt>
                <c:pt idx="84">
                  <c:v>35326</c:v>
                </c:pt>
                <c:pt idx="85">
                  <c:v>35327</c:v>
                </c:pt>
                <c:pt idx="86">
                  <c:v>35328</c:v>
                </c:pt>
                <c:pt idx="87">
                  <c:v>35331</c:v>
                </c:pt>
                <c:pt idx="88">
                  <c:v>35332</c:v>
                </c:pt>
                <c:pt idx="89">
                  <c:v>35333</c:v>
                </c:pt>
                <c:pt idx="90">
                  <c:v>35334</c:v>
                </c:pt>
                <c:pt idx="91">
                  <c:v>35335</c:v>
                </c:pt>
                <c:pt idx="92">
                  <c:v>35338</c:v>
                </c:pt>
                <c:pt idx="93">
                  <c:v>35339</c:v>
                </c:pt>
                <c:pt idx="94">
                  <c:v>35340</c:v>
                </c:pt>
                <c:pt idx="95">
                  <c:v>35341</c:v>
                </c:pt>
                <c:pt idx="96">
                  <c:v>35342</c:v>
                </c:pt>
                <c:pt idx="97">
                  <c:v>35345</c:v>
                </c:pt>
                <c:pt idx="98">
                  <c:v>35346</c:v>
                </c:pt>
                <c:pt idx="99">
                  <c:v>35347</c:v>
                </c:pt>
                <c:pt idx="100">
                  <c:v>35348</c:v>
                </c:pt>
                <c:pt idx="101">
                  <c:v>35349</c:v>
                </c:pt>
                <c:pt idx="102">
                  <c:v>35352</c:v>
                </c:pt>
                <c:pt idx="103">
                  <c:v>35353</c:v>
                </c:pt>
                <c:pt idx="104">
                  <c:v>35354</c:v>
                </c:pt>
                <c:pt idx="105">
                  <c:v>35355</c:v>
                </c:pt>
                <c:pt idx="106">
                  <c:v>35356</c:v>
                </c:pt>
                <c:pt idx="107">
                  <c:v>35359</c:v>
                </c:pt>
                <c:pt idx="108">
                  <c:v>35360</c:v>
                </c:pt>
                <c:pt idx="109">
                  <c:v>35361</c:v>
                </c:pt>
                <c:pt idx="110">
                  <c:v>35362</c:v>
                </c:pt>
                <c:pt idx="111">
                  <c:v>35363</c:v>
                </c:pt>
                <c:pt idx="112">
                  <c:v>35366</c:v>
                </c:pt>
                <c:pt idx="113">
                  <c:v>35367</c:v>
                </c:pt>
                <c:pt idx="114">
                  <c:v>35368</c:v>
                </c:pt>
                <c:pt idx="115">
                  <c:v>35369</c:v>
                </c:pt>
                <c:pt idx="116">
                  <c:v>35370</c:v>
                </c:pt>
                <c:pt idx="117">
                  <c:v>35373</c:v>
                </c:pt>
                <c:pt idx="118">
                  <c:v>35374</c:v>
                </c:pt>
                <c:pt idx="119">
                  <c:v>35375</c:v>
                </c:pt>
                <c:pt idx="120">
                  <c:v>35376</c:v>
                </c:pt>
                <c:pt idx="121">
                  <c:v>35377</c:v>
                </c:pt>
                <c:pt idx="122">
                  <c:v>35380</c:v>
                </c:pt>
                <c:pt idx="123">
                  <c:v>35381</c:v>
                </c:pt>
                <c:pt idx="124">
                  <c:v>35382</c:v>
                </c:pt>
                <c:pt idx="125">
                  <c:v>35383</c:v>
                </c:pt>
                <c:pt idx="126">
                  <c:v>35384</c:v>
                </c:pt>
                <c:pt idx="127">
                  <c:v>35387</c:v>
                </c:pt>
                <c:pt idx="128">
                  <c:v>35388</c:v>
                </c:pt>
                <c:pt idx="129">
                  <c:v>35389</c:v>
                </c:pt>
                <c:pt idx="130">
                  <c:v>35390</c:v>
                </c:pt>
                <c:pt idx="131">
                  <c:v>35391</c:v>
                </c:pt>
                <c:pt idx="132">
                  <c:v>35394</c:v>
                </c:pt>
                <c:pt idx="133">
                  <c:v>35395</c:v>
                </c:pt>
                <c:pt idx="134">
                  <c:v>35396</c:v>
                </c:pt>
                <c:pt idx="135">
                  <c:v>35397</c:v>
                </c:pt>
                <c:pt idx="136">
                  <c:v>35398</c:v>
                </c:pt>
                <c:pt idx="137">
                  <c:v>35401</c:v>
                </c:pt>
                <c:pt idx="138">
                  <c:v>35402</c:v>
                </c:pt>
                <c:pt idx="139">
                  <c:v>35403</c:v>
                </c:pt>
                <c:pt idx="140">
                  <c:v>35404</c:v>
                </c:pt>
                <c:pt idx="141">
                  <c:v>35405</c:v>
                </c:pt>
                <c:pt idx="142">
                  <c:v>35408</c:v>
                </c:pt>
                <c:pt idx="143">
                  <c:v>35409</c:v>
                </c:pt>
                <c:pt idx="144">
                  <c:v>35410</c:v>
                </c:pt>
                <c:pt idx="145">
                  <c:v>35411</c:v>
                </c:pt>
                <c:pt idx="146">
                  <c:v>35412</c:v>
                </c:pt>
                <c:pt idx="147">
                  <c:v>35415</c:v>
                </c:pt>
                <c:pt idx="148">
                  <c:v>35416</c:v>
                </c:pt>
                <c:pt idx="149">
                  <c:v>35417</c:v>
                </c:pt>
                <c:pt idx="150">
                  <c:v>35418</c:v>
                </c:pt>
                <c:pt idx="151">
                  <c:v>35419</c:v>
                </c:pt>
                <c:pt idx="152">
                  <c:v>35422</c:v>
                </c:pt>
                <c:pt idx="153">
                  <c:v>35423</c:v>
                </c:pt>
                <c:pt idx="154">
                  <c:v>35424</c:v>
                </c:pt>
                <c:pt idx="155">
                  <c:v>35425</c:v>
                </c:pt>
                <c:pt idx="156">
                  <c:v>35426</c:v>
                </c:pt>
                <c:pt idx="157">
                  <c:v>35429</c:v>
                </c:pt>
                <c:pt idx="158">
                  <c:v>35430</c:v>
                </c:pt>
                <c:pt idx="159">
                  <c:v>35432</c:v>
                </c:pt>
                <c:pt idx="160">
                  <c:v>35433</c:v>
                </c:pt>
                <c:pt idx="161">
                  <c:v>35436</c:v>
                </c:pt>
                <c:pt idx="162">
                  <c:v>35437</c:v>
                </c:pt>
                <c:pt idx="163">
                  <c:v>35438</c:v>
                </c:pt>
                <c:pt idx="164">
                  <c:v>35439</c:v>
                </c:pt>
                <c:pt idx="165">
                  <c:v>35440</c:v>
                </c:pt>
                <c:pt idx="166">
                  <c:v>35443</c:v>
                </c:pt>
                <c:pt idx="167">
                  <c:v>35444</c:v>
                </c:pt>
                <c:pt idx="168">
                  <c:v>35445</c:v>
                </c:pt>
                <c:pt idx="169">
                  <c:v>35446</c:v>
                </c:pt>
                <c:pt idx="170">
                  <c:v>35447</c:v>
                </c:pt>
                <c:pt idx="171">
                  <c:v>35450</c:v>
                </c:pt>
                <c:pt idx="172">
                  <c:v>35451</c:v>
                </c:pt>
                <c:pt idx="173">
                  <c:v>35452</c:v>
                </c:pt>
                <c:pt idx="174">
                  <c:v>35453</c:v>
                </c:pt>
                <c:pt idx="175">
                  <c:v>35454</c:v>
                </c:pt>
                <c:pt idx="176">
                  <c:v>35457</c:v>
                </c:pt>
                <c:pt idx="177">
                  <c:v>35458</c:v>
                </c:pt>
                <c:pt idx="178">
                  <c:v>35459</c:v>
                </c:pt>
                <c:pt idx="179">
                  <c:v>35460</c:v>
                </c:pt>
                <c:pt idx="180">
                  <c:v>35461</c:v>
                </c:pt>
                <c:pt idx="181">
                  <c:v>35464</c:v>
                </c:pt>
                <c:pt idx="182">
                  <c:v>35465</c:v>
                </c:pt>
                <c:pt idx="183">
                  <c:v>35466</c:v>
                </c:pt>
                <c:pt idx="184">
                  <c:v>35467</c:v>
                </c:pt>
                <c:pt idx="185">
                  <c:v>35468</c:v>
                </c:pt>
                <c:pt idx="186">
                  <c:v>35471</c:v>
                </c:pt>
                <c:pt idx="187">
                  <c:v>35472</c:v>
                </c:pt>
                <c:pt idx="188">
                  <c:v>35473</c:v>
                </c:pt>
                <c:pt idx="189">
                  <c:v>35474</c:v>
                </c:pt>
                <c:pt idx="190">
                  <c:v>35475</c:v>
                </c:pt>
                <c:pt idx="191">
                  <c:v>35478</c:v>
                </c:pt>
                <c:pt idx="192">
                  <c:v>35479</c:v>
                </c:pt>
                <c:pt idx="193">
                  <c:v>35480</c:v>
                </c:pt>
                <c:pt idx="194">
                  <c:v>35481</c:v>
                </c:pt>
                <c:pt idx="195">
                  <c:v>35482</c:v>
                </c:pt>
                <c:pt idx="196">
                  <c:v>35485</c:v>
                </c:pt>
                <c:pt idx="197">
                  <c:v>35486</c:v>
                </c:pt>
                <c:pt idx="198">
                  <c:v>35487</c:v>
                </c:pt>
                <c:pt idx="199">
                  <c:v>35488</c:v>
                </c:pt>
                <c:pt idx="200">
                  <c:v>35489</c:v>
                </c:pt>
                <c:pt idx="201">
                  <c:v>35492</c:v>
                </c:pt>
                <c:pt idx="202">
                  <c:v>35493</c:v>
                </c:pt>
                <c:pt idx="203">
                  <c:v>35494</c:v>
                </c:pt>
                <c:pt idx="204">
                  <c:v>35495</c:v>
                </c:pt>
                <c:pt idx="205">
                  <c:v>35496</c:v>
                </c:pt>
                <c:pt idx="206">
                  <c:v>35499</c:v>
                </c:pt>
                <c:pt idx="207">
                  <c:v>35500</c:v>
                </c:pt>
                <c:pt idx="208">
                  <c:v>35501</c:v>
                </c:pt>
                <c:pt idx="209">
                  <c:v>35502</c:v>
                </c:pt>
                <c:pt idx="210">
                  <c:v>35503</c:v>
                </c:pt>
                <c:pt idx="211">
                  <c:v>35506</c:v>
                </c:pt>
                <c:pt idx="212">
                  <c:v>35507</c:v>
                </c:pt>
                <c:pt idx="213">
                  <c:v>35508</c:v>
                </c:pt>
                <c:pt idx="214">
                  <c:v>35509</c:v>
                </c:pt>
                <c:pt idx="215">
                  <c:v>35510</c:v>
                </c:pt>
                <c:pt idx="216">
                  <c:v>35513</c:v>
                </c:pt>
                <c:pt idx="217">
                  <c:v>35514</c:v>
                </c:pt>
                <c:pt idx="218">
                  <c:v>35515</c:v>
                </c:pt>
                <c:pt idx="219">
                  <c:v>35516</c:v>
                </c:pt>
                <c:pt idx="220">
                  <c:v>35517</c:v>
                </c:pt>
                <c:pt idx="221">
                  <c:v>35520</c:v>
                </c:pt>
                <c:pt idx="222">
                  <c:v>35521</c:v>
                </c:pt>
                <c:pt idx="223">
                  <c:v>35522</c:v>
                </c:pt>
                <c:pt idx="224">
                  <c:v>35523</c:v>
                </c:pt>
                <c:pt idx="225">
                  <c:v>35524</c:v>
                </c:pt>
                <c:pt idx="226">
                  <c:v>35527</c:v>
                </c:pt>
                <c:pt idx="227">
                  <c:v>35528</c:v>
                </c:pt>
                <c:pt idx="228">
                  <c:v>35529</c:v>
                </c:pt>
                <c:pt idx="229">
                  <c:v>35530</c:v>
                </c:pt>
                <c:pt idx="230">
                  <c:v>35531</c:v>
                </c:pt>
                <c:pt idx="231">
                  <c:v>35534</c:v>
                </c:pt>
                <c:pt idx="232">
                  <c:v>35535</c:v>
                </c:pt>
                <c:pt idx="233">
                  <c:v>35536</c:v>
                </c:pt>
                <c:pt idx="234">
                  <c:v>35537</c:v>
                </c:pt>
                <c:pt idx="235">
                  <c:v>35538</c:v>
                </c:pt>
                <c:pt idx="236">
                  <c:v>35541</c:v>
                </c:pt>
                <c:pt idx="237">
                  <c:v>35542</c:v>
                </c:pt>
                <c:pt idx="238">
                  <c:v>35543</c:v>
                </c:pt>
                <c:pt idx="239">
                  <c:v>35544</c:v>
                </c:pt>
                <c:pt idx="240">
                  <c:v>35545</c:v>
                </c:pt>
                <c:pt idx="241">
                  <c:v>35548</c:v>
                </c:pt>
                <c:pt idx="242">
                  <c:v>35549</c:v>
                </c:pt>
                <c:pt idx="243">
                  <c:v>35550</c:v>
                </c:pt>
                <c:pt idx="244">
                  <c:v>35551</c:v>
                </c:pt>
                <c:pt idx="245">
                  <c:v>35552</c:v>
                </c:pt>
                <c:pt idx="246">
                  <c:v>35555</c:v>
                </c:pt>
                <c:pt idx="247">
                  <c:v>35556</c:v>
                </c:pt>
                <c:pt idx="248">
                  <c:v>35557</c:v>
                </c:pt>
                <c:pt idx="249">
                  <c:v>35558</c:v>
                </c:pt>
                <c:pt idx="250">
                  <c:v>35559</c:v>
                </c:pt>
                <c:pt idx="251">
                  <c:v>35562</c:v>
                </c:pt>
                <c:pt idx="252">
                  <c:v>35563</c:v>
                </c:pt>
                <c:pt idx="253">
                  <c:v>35564</c:v>
                </c:pt>
                <c:pt idx="254">
                  <c:v>35565</c:v>
                </c:pt>
                <c:pt idx="255">
                  <c:v>35566</c:v>
                </c:pt>
                <c:pt idx="256">
                  <c:v>35569</c:v>
                </c:pt>
                <c:pt idx="257">
                  <c:v>35570</c:v>
                </c:pt>
                <c:pt idx="258">
                  <c:v>35571</c:v>
                </c:pt>
                <c:pt idx="259">
                  <c:v>35572</c:v>
                </c:pt>
                <c:pt idx="260">
                  <c:v>35573</c:v>
                </c:pt>
                <c:pt idx="261">
                  <c:v>35576</c:v>
                </c:pt>
                <c:pt idx="262">
                  <c:v>35577</c:v>
                </c:pt>
                <c:pt idx="263">
                  <c:v>35578</c:v>
                </c:pt>
                <c:pt idx="264">
                  <c:v>35579</c:v>
                </c:pt>
                <c:pt idx="265">
                  <c:v>35580</c:v>
                </c:pt>
                <c:pt idx="266">
                  <c:v>35583</c:v>
                </c:pt>
                <c:pt idx="267">
                  <c:v>35584</c:v>
                </c:pt>
                <c:pt idx="268">
                  <c:v>35585</c:v>
                </c:pt>
                <c:pt idx="269">
                  <c:v>35586</c:v>
                </c:pt>
                <c:pt idx="270">
                  <c:v>35587</c:v>
                </c:pt>
                <c:pt idx="271">
                  <c:v>35590</c:v>
                </c:pt>
                <c:pt idx="272">
                  <c:v>35591</c:v>
                </c:pt>
                <c:pt idx="273">
                  <c:v>35592</c:v>
                </c:pt>
                <c:pt idx="274">
                  <c:v>35593</c:v>
                </c:pt>
                <c:pt idx="275">
                  <c:v>35594</c:v>
                </c:pt>
                <c:pt idx="276">
                  <c:v>35597</c:v>
                </c:pt>
                <c:pt idx="277">
                  <c:v>35598</c:v>
                </c:pt>
                <c:pt idx="278">
                  <c:v>35599</c:v>
                </c:pt>
                <c:pt idx="279">
                  <c:v>35600</c:v>
                </c:pt>
                <c:pt idx="280">
                  <c:v>35601</c:v>
                </c:pt>
                <c:pt idx="281">
                  <c:v>35604</c:v>
                </c:pt>
                <c:pt idx="282">
                  <c:v>35605</c:v>
                </c:pt>
                <c:pt idx="283">
                  <c:v>35606</c:v>
                </c:pt>
                <c:pt idx="284">
                  <c:v>35607</c:v>
                </c:pt>
                <c:pt idx="285">
                  <c:v>35608</c:v>
                </c:pt>
                <c:pt idx="286">
                  <c:v>35611</c:v>
                </c:pt>
                <c:pt idx="287">
                  <c:v>35612</c:v>
                </c:pt>
                <c:pt idx="288">
                  <c:v>35613</c:v>
                </c:pt>
                <c:pt idx="289">
                  <c:v>35614</c:v>
                </c:pt>
                <c:pt idx="290">
                  <c:v>35615</c:v>
                </c:pt>
                <c:pt idx="291">
                  <c:v>35618</c:v>
                </c:pt>
                <c:pt idx="292">
                  <c:v>35619</c:v>
                </c:pt>
                <c:pt idx="293">
                  <c:v>35620</c:v>
                </c:pt>
                <c:pt idx="294">
                  <c:v>35621</c:v>
                </c:pt>
                <c:pt idx="295">
                  <c:v>35622</c:v>
                </c:pt>
                <c:pt idx="296">
                  <c:v>35625</c:v>
                </c:pt>
                <c:pt idx="297">
                  <c:v>35626</c:v>
                </c:pt>
                <c:pt idx="298">
                  <c:v>35627</c:v>
                </c:pt>
                <c:pt idx="299">
                  <c:v>35628</c:v>
                </c:pt>
                <c:pt idx="300">
                  <c:v>35629</c:v>
                </c:pt>
                <c:pt idx="301">
                  <c:v>35632</c:v>
                </c:pt>
                <c:pt idx="302">
                  <c:v>35633</c:v>
                </c:pt>
                <c:pt idx="303">
                  <c:v>35634</c:v>
                </c:pt>
                <c:pt idx="304">
                  <c:v>35635</c:v>
                </c:pt>
                <c:pt idx="305">
                  <c:v>35636</c:v>
                </c:pt>
                <c:pt idx="306">
                  <c:v>35639</c:v>
                </c:pt>
                <c:pt idx="307">
                  <c:v>35640</c:v>
                </c:pt>
                <c:pt idx="308">
                  <c:v>35641</c:v>
                </c:pt>
                <c:pt idx="309">
                  <c:v>35642</c:v>
                </c:pt>
                <c:pt idx="310">
                  <c:v>35643</c:v>
                </c:pt>
                <c:pt idx="311">
                  <c:v>35646</c:v>
                </c:pt>
                <c:pt idx="312">
                  <c:v>35647</c:v>
                </c:pt>
                <c:pt idx="313">
                  <c:v>35648</c:v>
                </c:pt>
                <c:pt idx="314">
                  <c:v>35649</c:v>
                </c:pt>
                <c:pt idx="315">
                  <c:v>35650</c:v>
                </c:pt>
                <c:pt idx="316">
                  <c:v>35653</c:v>
                </c:pt>
                <c:pt idx="317">
                  <c:v>35654</c:v>
                </c:pt>
                <c:pt idx="318">
                  <c:v>35655</c:v>
                </c:pt>
                <c:pt idx="319">
                  <c:v>35656</c:v>
                </c:pt>
                <c:pt idx="320">
                  <c:v>35657</c:v>
                </c:pt>
                <c:pt idx="321">
                  <c:v>35660</c:v>
                </c:pt>
                <c:pt idx="322">
                  <c:v>35661</c:v>
                </c:pt>
                <c:pt idx="323">
                  <c:v>35662</c:v>
                </c:pt>
                <c:pt idx="324">
                  <c:v>35663</c:v>
                </c:pt>
                <c:pt idx="325">
                  <c:v>35664</c:v>
                </c:pt>
                <c:pt idx="326">
                  <c:v>35667</c:v>
                </c:pt>
                <c:pt idx="327">
                  <c:v>35668</c:v>
                </c:pt>
                <c:pt idx="328">
                  <c:v>35669</c:v>
                </c:pt>
                <c:pt idx="329">
                  <c:v>35670</c:v>
                </c:pt>
                <c:pt idx="330">
                  <c:v>35671</c:v>
                </c:pt>
                <c:pt idx="331">
                  <c:v>35674</c:v>
                </c:pt>
                <c:pt idx="332">
                  <c:v>35675</c:v>
                </c:pt>
                <c:pt idx="333">
                  <c:v>35676</c:v>
                </c:pt>
                <c:pt idx="334">
                  <c:v>35677</c:v>
                </c:pt>
                <c:pt idx="335">
                  <c:v>35678</c:v>
                </c:pt>
                <c:pt idx="336">
                  <c:v>35681</c:v>
                </c:pt>
                <c:pt idx="337">
                  <c:v>35682</c:v>
                </c:pt>
                <c:pt idx="338">
                  <c:v>35683</c:v>
                </c:pt>
                <c:pt idx="339">
                  <c:v>35684</c:v>
                </c:pt>
                <c:pt idx="340">
                  <c:v>35685</c:v>
                </c:pt>
                <c:pt idx="341">
                  <c:v>35688</c:v>
                </c:pt>
                <c:pt idx="342">
                  <c:v>35689</c:v>
                </c:pt>
                <c:pt idx="343">
                  <c:v>35690</c:v>
                </c:pt>
                <c:pt idx="344">
                  <c:v>35691</c:v>
                </c:pt>
                <c:pt idx="345">
                  <c:v>35692</c:v>
                </c:pt>
                <c:pt idx="346">
                  <c:v>35695</c:v>
                </c:pt>
                <c:pt idx="347">
                  <c:v>35696</c:v>
                </c:pt>
                <c:pt idx="348">
                  <c:v>35697</c:v>
                </c:pt>
                <c:pt idx="349">
                  <c:v>35698</c:v>
                </c:pt>
                <c:pt idx="350">
                  <c:v>35699</c:v>
                </c:pt>
                <c:pt idx="351">
                  <c:v>35702</c:v>
                </c:pt>
                <c:pt idx="352">
                  <c:v>35703</c:v>
                </c:pt>
                <c:pt idx="353">
                  <c:v>35704</c:v>
                </c:pt>
                <c:pt idx="354">
                  <c:v>35705</c:v>
                </c:pt>
                <c:pt idx="355">
                  <c:v>35706</c:v>
                </c:pt>
                <c:pt idx="356">
                  <c:v>35709</c:v>
                </c:pt>
                <c:pt idx="357">
                  <c:v>35710</c:v>
                </c:pt>
                <c:pt idx="358">
                  <c:v>35711</c:v>
                </c:pt>
                <c:pt idx="359">
                  <c:v>35712</c:v>
                </c:pt>
                <c:pt idx="360">
                  <c:v>35713</c:v>
                </c:pt>
                <c:pt idx="361">
                  <c:v>35716</c:v>
                </c:pt>
                <c:pt idx="362">
                  <c:v>35717</c:v>
                </c:pt>
                <c:pt idx="363">
                  <c:v>35718</c:v>
                </c:pt>
                <c:pt idx="364">
                  <c:v>35719</c:v>
                </c:pt>
                <c:pt idx="365">
                  <c:v>35720</c:v>
                </c:pt>
                <c:pt idx="366">
                  <c:v>35723</c:v>
                </c:pt>
                <c:pt idx="367">
                  <c:v>35724</c:v>
                </c:pt>
                <c:pt idx="368">
                  <c:v>35725</c:v>
                </c:pt>
                <c:pt idx="369">
                  <c:v>35726</c:v>
                </c:pt>
                <c:pt idx="370">
                  <c:v>35727</c:v>
                </c:pt>
                <c:pt idx="371">
                  <c:v>35730</c:v>
                </c:pt>
                <c:pt idx="372">
                  <c:v>35731</c:v>
                </c:pt>
                <c:pt idx="373">
                  <c:v>35732</c:v>
                </c:pt>
                <c:pt idx="374">
                  <c:v>35733</c:v>
                </c:pt>
                <c:pt idx="375">
                  <c:v>35734</c:v>
                </c:pt>
                <c:pt idx="376">
                  <c:v>35737</c:v>
                </c:pt>
                <c:pt idx="377">
                  <c:v>35738</c:v>
                </c:pt>
                <c:pt idx="378">
                  <c:v>35739</c:v>
                </c:pt>
                <c:pt idx="379">
                  <c:v>35740</c:v>
                </c:pt>
                <c:pt idx="380">
                  <c:v>35741</c:v>
                </c:pt>
                <c:pt idx="381">
                  <c:v>35744</c:v>
                </c:pt>
                <c:pt idx="382">
                  <c:v>35745</c:v>
                </c:pt>
                <c:pt idx="383">
                  <c:v>35746</c:v>
                </c:pt>
                <c:pt idx="384">
                  <c:v>35747</c:v>
                </c:pt>
                <c:pt idx="385">
                  <c:v>35748</c:v>
                </c:pt>
                <c:pt idx="386">
                  <c:v>35751</c:v>
                </c:pt>
                <c:pt idx="387">
                  <c:v>35752</c:v>
                </c:pt>
                <c:pt idx="388">
                  <c:v>35753</c:v>
                </c:pt>
                <c:pt idx="389">
                  <c:v>35754</c:v>
                </c:pt>
                <c:pt idx="390">
                  <c:v>35755</c:v>
                </c:pt>
                <c:pt idx="391">
                  <c:v>35758</c:v>
                </c:pt>
                <c:pt idx="392">
                  <c:v>35759</c:v>
                </c:pt>
                <c:pt idx="393">
                  <c:v>35760</c:v>
                </c:pt>
                <c:pt idx="394">
                  <c:v>35761</c:v>
                </c:pt>
                <c:pt idx="395">
                  <c:v>35762</c:v>
                </c:pt>
                <c:pt idx="396">
                  <c:v>35765</c:v>
                </c:pt>
                <c:pt idx="397">
                  <c:v>35766</c:v>
                </c:pt>
                <c:pt idx="398">
                  <c:v>35767</c:v>
                </c:pt>
                <c:pt idx="399">
                  <c:v>35768</c:v>
                </c:pt>
                <c:pt idx="400">
                  <c:v>35769</c:v>
                </c:pt>
                <c:pt idx="401">
                  <c:v>35772</c:v>
                </c:pt>
                <c:pt idx="402">
                  <c:v>35773</c:v>
                </c:pt>
                <c:pt idx="403">
                  <c:v>35774</c:v>
                </c:pt>
                <c:pt idx="404">
                  <c:v>35775</c:v>
                </c:pt>
                <c:pt idx="405">
                  <c:v>35776</c:v>
                </c:pt>
                <c:pt idx="406">
                  <c:v>35779</c:v>
                </c:pt>
                <c:pt idx="407">
                  <c:v>35780</c:v>
                </c:pt>
                <c:pt idx="408">
                  <c:v>35781</c:v>
                </c:pt>
                <c:pt idx="409">
                  <c:v>35782</c:v>
                </c:pt>
                <c:pt idx="410">
                  <c:v>35783</c:v>
                </c:pt>
                <c:pt idx="411">
                  <c:v>35786</c:v>
                </c:pt>
                <c:pt idx="412">
                  <c:v>35787</c:v>
                </c:pt>
                <c:pt idx="413">
                  <c:v>35788</c:v>
                </c:pt>
                <c:pt idx="414">
                  <c:v>35789</c:v>
                </c:pt>
                <c:pt idx="415">
                  <c:v>35790</c:v>
                </c:pt>
                <c:pt idx="416">
                  <c:v>35793</c:v>
                </c:pt>
                <c:pt idx="417">
                  <c:v>35794</c:v>
                </c:pt>
                <c:pt idx="418">
                  <c:v>35795</c:v>
                </c:pt>
                <c:pt idx="419">
                  <c:v>35797</c:v>
                </c:pt>
                <c:pt idx="420">
                  <c:v>35800</c:v>
                </c:pt>
                <c:pt idx="421">
                  <c:v>35801</c:v>
                </c:pt>
                <c:pt idx="422">
                  <c:v>35802</c:v>
                </c:pt>
                <c:pt idx="423">
                  <c:v>35803</c:v>
                </c:pt>
                <c:pt idx="424">
                  <c:v>35804</c:v>
                </c:pt>
                <c:pt idx="425">
                  <c:v>35807</c:v>
                </c:pt>
                <c:pt idx="426">
                  <c:v>35808</c:v>
                </c:pt>
                <c:pt idx="427">
                  <c:v>35809</c:v>
                </c:pt>
                <c:pt idx="428">
                  <c:v>35810</c:v>
                </c:pt>
                <c:pt idx="429">
                  <c:v>35811</c:v>
                </c:pt>
                <c:pt idx="430">
                  <c:v>35814</c:v>
                </c:pt>
                <c:pt idx="431">
                  <c:v>35815</c:v>
                </c:pt>
                <c:pt idx="432">
                  <c:v>35816</c:v>
                </c:pt>
                <c:pt idx="433">
                  <c:v>35817</c:v>
                </c:pt>
                <c:pt idx="434">
                  <c:v>35818</c:v>
                </c:pt>
                <c:pt idx="435">
                  <c:v>35821</c:v>
                </c:pt>
                <c:pt idx="436">
                  <c:v>35822</c:v>
                </c:pt>
                <c:pt idx="437">
                  <c:v>35823</c:v>
                </c:pt>
                <c:pt idx="438">
                  <c:v>35824</c:v>
                </c:pt>
                <c:pt idx="439">
                  <c:v>35825</c:v>
                </c:pt>
                <c:pt idx="440">
                  <c:v>35828</c:v>
                </c:pt>
                <c:pt idx="441">
                  <c:v>35829</c:v>
                </c:pt>
                <c:pt idx="442">
                  <c:v>35830</c:v>
                </c:pt>
                <c:pt idx="443">
                  <c:v>35831</c:v>
                </c:pt>
                <c:pt idx="444">
                  <c:v>35832</c:v>
                </c:pt>
                <c:pt idx="445">
                  <c:v>35835</c:v>
                </c:pt>
                <c:pt idx="446">
                  <c:v>35836</c:v>
                </c:pt>
                <c:pt idx="447">
                  <c:v>35837</c:v>
                </c:pt>
                <c:pt idx="448">
                  <c:v>35838</c:v>
                </c:pt>
                <c:pt idx="449">
                  <c:v>35839</c:v>
                </c:pt>
                <c:pt idx="450">
                  <c:v>35842</c:v>
                </c:pt>
                <c:pt idx="451">
                  <c:v>35843</c:v>
                </c:pt>
                <c:pt idx="452">
                  <c:v>35844</c:v>
                </c:pt>
                <c:pt idx="453">
                  <c:v>35845</c:v>
                </c:pt>
                <c:pt idx="454">
                  <c:v>35846</c:v>
                </c:pt>
                <c:pt idx="455">
                  <c:v>35849</c:v>
                </c:pt>
                <c:pt idx="456">
                  <c:v>35850</c:v>
                </c:pt>
                <c:pt idx="457">
                  <c:v>35851</c:v>
                </c:pt>
                <c:pt idx="458">
                  <c:v>35852</c:v>
                </c:pt>
                <c:pt idx="459">
                  <c:v>35853</c:v>
                </c:pt>
                <c:pt idx="460">
                  <c:v>35856</c:v>
                </c:pt>
                <c:pt idx="461">
                  <c:v>35857</c:v>
                </c:pt>
                <c:pt idx="462">
                  <c:v>35858</c:v>
                </c:pt>
                <c:pt idx="463">
                  <c:v>35859</c:v>
                </c:pt>
                <c:pt idx="464">
                  <c:v>35860</c:v>
                </c:pt>
                <c:pt idx="465">
                  <c:v>35863</c:v>
                </c:pt>
                <c:pt idx="466">
                  <c:v>35864</c:v>
                </c:pt>
                <c:pt idx="467">
                  <c:v>35865</c:v>
                </c:pt>
                <c:pt idx="468">
                  <c:v>35866</c:v>
                </c:pt>
                <c:pt idx="469">
                  <c:v>35867</c:v>
                </c:pt>
                <c:pt idx="470">
                  <c:v>35870</c:v>
                </c:pt>
                <c:pt idx="471">
                  <c:v>35871</c:v>
                </c:pt>
                <c:pt idx="472">
                  <c:v>35872</c:v>
                </c:pt>
                <c:pt idx="473">
                  <c:v>35873</c:v>
                </c:pt>
                <c:pt idx="474">
                  <c:v>35874</c:v>
                </c:pt>
                <c:pt idx="475">
                  <c:v>35877</c:v>
                </c:pt>
                <c:pt idx="476">
                  <c:v>35878</c:v>
                </c:pt>
                <c:pt idx="477">
                  <c:v>35879</c:v>
                </c:pt>
                <c:pt idx="478">
                  <c:v>35880</c:v>
                </c:pt>
                <c:pt idx="479">
                  <c:v>35881</c:v>
                </c:pt>
                <c:pt idx="480">
                  <c:v>35884</c:v>
                </c:pt>
                <c:pt idx="481">
                  <c:v>35885</c:v>
                </c:pt>
                <c:pt idx="482">
                  <c:v>35886</c:v>
                </c:pt>
                <c:pt idx="483">
                  <c:v>35887</c:v>
                </c:pt>
                <c:pt idx="484">
                  <c:v>35888</c:v>
                </c:pt>
                <c:pt idx="485">
                  <c:v>35891</c:v>
                </c:pt>
                <c:pt idx="486">
                  <c:v>35892</c:v>
                </c:pt>
                <c:pt idx="487">
                  <c:v>35893</c:v>
                </c:pt>
                <c:pt idx="488">
                  <c:v>35894</c:v>
                </c:pt>
                <c:pt idx="489">
                  <c:v>35895</c:v>
                </c:pt>
                <c:pt idx="490">
                  <c:v>35898</c:v>
                </c:pt>
                <c:pt idx="491">
                  <c:v>35899</c:v>
                </c:pt>
                <c:pt idx="492">
                  <c:v>35900</c:v>
                </c:pt>
                <c:pt idx="493">
                  <c:v>35901</c:v>
                </c:pt>
                <c:pt idx="494">
                  <c:v>35902</c:v>
                </c:pt>
                <c:pt idx="495">
                  <c:v>35905</c:v>
                </c:pt>
                <c:pt idx="496">
                  <c:v>35906</c:v>
                </c:pt>
                <c:pt idx="497">
                  <c:v>35907</c:v>
                </c:pt>
                <c:pt idx="498">
                  <c:v>35908</c:v>
                </c:pt>
                <c:pt idx="499">
                  <c:v>35909</c:v>
                </c:pt>
                <c:pt idx="500">
                  <c:v>35912</c:v>
                </c:pt>
                <c:pt idx="501">
                  <c:v>35913</c:v>
                </c:pt>
                <c:pt idx="502">
                  <c:v>35914</c:v>
                </c:pt>
                <c:pt idx="503">
                  <c:v>35915</c:v>
                </c:pt>
                <c:pt idx="504">
                  <c:v>35916</c:v>
                </c:pt>
                <c:pt idx="505">
                  <c:v>35919</c:v>
                </c:pt>
                <c:pt idx="506">
                  <c:v>35920</c:v>
                </c:pt>
                <c:pt idx="507">
                  <c:v>35921</c:v>
                </c:pt>
                <c:pt idx="508">
                  <c:v>35922</c:v>
                </c:pt>
                <c:pt idx="509">
                  <c:v>35923</c:v>
                </c:pt>
                <c:pt idx="510">
                  <c:v>35926</c:v>
                </c:pt>
                <c:pt idx="511">
                  <c:v>35927</c:v>
                </c:pt>
                <c:pt idx="512">
                  <c:v>35928</c:v>
                </c:pt>
                <c:pt idx="513">
                  <c:v>35929</c:v>
                </c:pt>
                <c:pt idx="514">
                  <c:v>35930</c:v>
                </c:pt>
                <c:pt idx="515">
                  <c:v>35933</c:v>
                </c:pt>
                <c:pt idx="516">
                  <c:v>35934</c:v>
                </c:pt>
                <c:pt idx="517">
                  <c:v>35935</c:v>
                </c:pt>
                <c:pt idx="518">
                  <c:v>35936</c:v>
                </c:pt>
                <c:pt idx="519">
                  <c:v>35937</c:v>
                </c:pt>
                <c:pt idx="520">
                  <c:v>35940</c:v>
                </c:pt>
                <c:pt idx="521">
                  <c:v>35941</c:v>
                </c:pt>
                <c:pt idx="522">
                  <c:v>35942</c:v>
                </c:pt>
                <c:pt idx="523">
                  <c:v>35943</c:v>
                </c:pt>
                <c:pt idx="524">
                  <c:v>35944</c:v>
                </c:pt>
                <c:pt idx="525">
                  <c:v>35947</c:v>
                </c:pt>
                <c:pt idx="526">
                  <c:v>35948</c:v>
                </c:pt>
                <c:pt idx="527">
                  <c:v>35949</c:v>
                </c:pt>
                <c:pt idx="528">
                  <c:v>35950</c:v>
                </c:pt>
                <c:pt idx="529">
                  <c:v>35951</c:v>
                </c:pt>
                <c:pt idx="530">
                  <c:v>35954</c:v>
                </c:pt>
                <c:pt idx="531">
                  <c:v>35955</c:v>
                </c:pt>
                <c:pt idx="532">
                  <c:v>35956</c:v>
                </c:pt>
                <c:pt idx="533">
                  <c:v>35957</c:v>
                </c:pt>
                <c:pt idx="534">
                  <c:v>35958</c:v>
                </c:pt>
                <c:pt idx="535">
                  <c:v>35961</c:v>
                </c:pt>
                <c:pt idx="536">
                  <c:v>35962</c:v>
                </c:pt>
                <c:pt idx="537">
                  <c:v>35963</c:v>
                </c:pt>
                <c:pt idx="538">
                  <c:v>35964</c:v>
                </c:pt>
                <c:pt idx="539">
                  <c:v>35965</c:v>
                </c:pt>
                <c:pt idx="540">
                  <c:v>35968</c:v>
                </c:pt>
                <c:pt idx="541">
                  <c:v>35969</c:v>
                </c:pt>
                <c:pt idx="542">
                  <c:v>35970</c:v>
                </c:pt>
                <c:pt idx="543">
                  <c:v>35971</c:v>
                </c:pt>
                <c:pt idx="544">
                  <c:v>35972</c:v>
                </c:pt>
                <c:pt idx="545">
                  <c:v>35975</c:v>
                </c:pt>
                <c:pt idx="546">
                  <c:v>35976</c:v>
                </c:pt>
                <c:pt idx="547">
                  <c:v>35977</c:v>
                </c:pt>
                <c:pt idx="548">
                  <c:v>35978</c:v>
                </c:pt>
                <c:pt idx="549">
                  <c:v>35979</c:v>
                </c:pt>
                <c:pt idx="550">
                  <c:v>35982</c:v>
                </c:pt>
                <c:pt idx="551">
                  <c:v>35983</c:v>
                </c:pt>
                <c:pt idx="552">
                  <c:v>35984</c:v>
                </c:pt>
                <c:pt idx="553">
                  <c:v>35985</c:v>
                </c:pt>
                <c:pt idx="554">
                  <c:v>35986</c:v>
                </c:pt>
                <c:pt idx="555">
                  <c:v>35989</c:v>
                </c:pt>
                <c:pt idx="556">
                  <c:v>35990</c:v>
                </c:pt>
                <c:pt idx="557">
                  <c:v>35991</c:v>
                </c:pt>
                <c:pt idx="558">
                  <c:v>35992</c:v>
                </c:pt>
                <c:pt idx="559">
                  <c:v>35993</c:v>
                </c:pt>
                <c:pt idx="560">
                  <c:v>35996</c:v>
                </c:pt>
                <c:pt idx="561">
                  <c:v>35997</c:v>
                </c:pt>
                <c:pt idx="562">
                  <c:v>35998</c:v>
                </c:pt>
                <c:pt idx="563">
                  <c:v>35999</c:v>
                </c:pt>
                <c:pt idx="564">
                  <c:v>36000</c:v>
                </c:pt>
                <c:pt idx="565">
                  <c:v>36003</c:v>
                </c:pt>
                <c:pt idx="566">
                  <c:v>36004</c:v>
                </c:pt>
                <c:pt idx="567">
                  <c:v>36005</c:v>
                </c:pt>
                <c:pt idx="568">
                  <c:v>36006</c:v>
                </c:pt>
                <c:pt idx="569">
                  <c:v>36007</c:v>
                </c:pt>
                <c:pt idx="570">
                  <c:v>36010</c:v>
                </c:pt>
                <c:pt idx="571">
                  <c:v>36011</c:v>
                </c:pt>
                <c:pt idx="572">
                  <c:v>36012</c:v>
                </c:pt>
                <c:pt idx="573">
                  <c:v>36013</c:v>
                </c:pt>
                <c:pt idx="574">
                  <c:v>36014</c:v>
                </c:pt>
                <c:pt idx="575">
                  <c:v>36017</c:v>
                </c:pt>
                <c:pt idx="576">
                  <c:v>36018</c:v>
                </c:pt>
                <c:pt idx="577">
                  <c:v>36019</c:v>
                </c:pt>
                <c:pt idx="578">
                  <c:v>36020</c:v>
                </c:pt>
                <c:pt idx="579">
                  <c:v>36021</c:v>
                </c:pt>
                <c:pt idx="580">
                  <c:v>36024</c:v>
                </c:pt>
                <c:pt idx="581">
                  <c:v>36025</c:v>
                </c:pt>
                <c:pt idx="582">
                  <c:v>36026</c:v>
                </c:pt>
                <c:pt idx="583">
                  <c:v>36027</c:v>
                </c:pt>
                <c:pt idx="584">
                  <c:v>36028</c:v>
                </c:pt>
                <c:pt idx="585">
                  <c:v>36031</c:v>
                </c:pt>
                <c:pt idx="586">
                  <c:v>36032</c:v>
                </c:pt>
                <c:pt idx="587">
                  <c:v>36033</c:v>
                </c:pt>
                <c:pt idx="588">
                  <c:v>36034</c:v>
                </c:pt>
                <c:pt idx="589">
                  <c:v>36035</c:v>
                </c:pt>
                <c:pt idx="590">
                  <c:v>36038</c:v>
                </c:pt>
                <c:pt idx="591">
                  <c:v>36039</c:v>
                </c:pt>
                <c:pt idx="592">
                  <c:v>36040</c:v>
                </c:pt>
                <c:pt idx="593">
                  <c:v>36041</c:v>
                </c:pt>
                <c:pt idx="594">
                  <c:v>36042</c:v>
                </c:pt>
                <c:pt idx="595">
                  <c:v>36045</c:v>
                </c:pt>
                <c:pt idx="596">
                  <c:v>36046</c:v>
                </c:pt>
                <c:pt idx="597">
                  <c:v>36047</c:v>
                </c:pt>
                <c:pt idx="598">
                  <c:v>36048</c:v>
                </c:pt>
                <c:pt idx="599">
                  <c:v>36049</c:v>
                </c:pt>
                <c:pt idx="600">
                  <c:v>36052</c:v>
                </c:pt>
                <c:pt idx="601">
                  <c:v>36053</c:v>
                </c:pt>
                <c:pt idx="602">
                  <c:v>36054</c:v>
                </c:pt>
                <c:pt idx="603">
                  <c:v>36055</c:v>
                </c:pt>
                <c:pt idx="604">
                  <c:v>36056</c:v>
                </c:pt>
                <c:pt idx="605">
                  <c:v>36059</c:v>
                </c:pt>
                <c:pt idx="606">
                  <c:v>36060</c:v>
                </c:pt>
                <c:pt idx="607">
                  <c:v>36061</c:v>
                </c:pt>
                <c:pt idx="608">
                  <c:v>36062</c:v>
                </c:pt>
                <c:pt idx="609">
                  <c:v>36063</c:v>
                </c:pt>
                <c:pt idx="610">
                  <c:v>36066</c:v>
                </c:pt>
                <c:pt idx="611">
                  <c:v>36067</c:v>
                </c:pt>
                <c:pt idx="612">
                  <c:v>36068</c:v>
                </c:pt>
                <c:pt idx="613">
                  <c:v>36069</c:v>
                </c:pt>
                <c:pt idx="614">
                  <c:v>36070</c:v>
                </c:pt>
                <c:pt idx="615">
                  <c:v>36073</c:v>
                </c:pt>
                <c:pt idx="616">
                  <c:v>36074</c:v>
                </c:pt>
                <c:pt idx="617">
                  <c:v>36075</c:v>
                </c:pt>
                <c:pt idx="618">
                  <c:v>36076</c:v>
                </c:pt>
                <c:pt idx="619">
                  <c:v>36077</c:v>
                </c:pt>
                <c:pt idx="620">
                  <c:v>36080</c:v>
                </c:pt>
                <c:pt idx="621">
                  <c:v>36081</c:v>
                </c:pt>
                <c:pt idx="622">
                  <c:v>36082</c:v>
                </c:pt>
                <c:pt idx="623">
                  <c:v>36083</c:v>
                </c:pt>
                <c:pt idx="624">
                  <c:v>36084</c:v>
                </c:pt>
                <c:pt idx="625">
                  <c:v>36087</c:v>
                </c:pt>
                <c:pt idx="626">
                  <c:v>36088</c:v>
                </c:pt>
                <c:pt idx="627">
                  <c:v>36089</c:v>
                </c:pt>
                <c:pt idx="628">
                  <c:v>36090</c:v>
                </c:pt>
                <c:pt idx="629">
                  <c:v>36091</c:v>
                </c:pt>
                <c:pt idx="630">
                  <c:v>36094</c:v>
                </c:pt>
                <c:pt idx="631">
                  <c:v>36095</c:v>
                </c:pt>
                <c:pt idx="632">
                  <c:v>36096</c:v>
                </c:pt>
                <c:pt idx="633">
                  <c:v>36097</c:v>
                </c:pt>
                <c:pt idx="634">
                  <c:v>36098</c:v>
                </c:pt>
                <c:pt idx="635">
                  <c:v>36101</c:v>
                </c:pt>
                <c:pt idx="636">
                  <c:v>36102</c:v>
                </c:pt>
                <c:pt idx="637">
                  <c:v>36103</c:v>
                </c:pt>
                <c:pt idx="638">
                  <c:v>36104</c:v>
                </c:pt>
                <c:pt idx="639">
                  <c:v>36105</c:v>
                </c:pt>
                <c:pt idx="640">
                  <c:v>36108</c:v>
                </c:pt>
                <c:pt idx="641">
                  <c:v>36109</c:v>
                </c:pt>
                <c:pt idx="642">
                  <c:v>36110</c:v>
                </c:pt>
                <c:pt idx="643">
                  <c:v>36111</c:v>
                </c:pt>
                <c:pt idx="644">
                  <c:v>36112</c:v>
                </c:pt>
                <c:pt idx="645">
                  <c:v>36115</c:v>
                </c:pt>
                <c:pt idx="646">
                  <c:v>36116</c:v>
                </c:pt>
                <c:pt idx="647">
                  <c:v>36117</c:v>
                </c:pt>
                <c:pt idx="648">
                  <c:v>36118</c:v>
                </c:pt>
                <c:pt idx="649">
                  <c:v>36119</c:v>
                </c:pt>
                <c:pt idx="650">
                  <c:v>36122</c:v>
                </c:pt>
                <c:pt idx="651">
                  <c:v>36123</c:v>
                </c:pt>
                <c:pt idx="652">
                  <c:v>36124</c:v>
                </c:pt>
                <c:pt idx="653">
                  <c:v>36125</c:v>
                </c:pt>
                <c:pt idx="654">
                  <c:v>36126</c:v>
                </c:pt>
                <c:pt idx="655">
                  <c:v>36129</c:v>
                </c:pt>
                <c:pt idx="656">
                  <c:v>36130</c:v>
                </c:pt>
                <c:pt idx="657">
                  <c:v>36131</c:v>
                </c:pt>
                <c:pt idx="658">
                  <c:v>36132</c:v>
                </c:pt>
                <c:pt idx="659">
                  <c:v>36133</c:v>
                </c:pt>
                <c:pt idx="660">
                  <c:v>36136</c:v>
                </c:pt>
                <c:pt idx="661">
                  <c:v>36137</c:v>
                </c:pt>
                <c:pt idx="662">
                  <c:v>36138</c:v>
                </c:pt>
                <c:pt idx="663">
                  <c:v>36139</c:v>
                </c:pt>
                <c:pt idx="664">
                  <c:v>36140</c:v>
                </c:pt>
                <c:pt idx="665">
                  <c:v>36143</c:v>
                </c:pt>
                <c:pt idx="666">
                  <c:v>36144</c:v>
                </c:pt>
                <c:pt idx="667">
                  <c:v>36145</c:v>
                </c:pt>
                <c:pt idx="668">
                  <c:v>36146</c:v>
                </c:pt>
                <c:pt idx="669">
                  <c:v>36147</c:v>
                </c:pt>
                <c:pt idx="670">
                  <c:v>36150</c:v>
                </c:pt>
                <c:pt idx="671">
                  <c:v>36151</c:v>
                </c:pt>
                <c:pt idx="672">
                  <c:v>36152</c:v>
                </c:pt>
                <c:pt idx="673">
                  <c:v>36153</c:v>
                </c:pt>
                <c:pt idx="674">
                  <c:v>36157</c:v>
                </c:pt>
                <c:pt idx="675">
                  <c:v>36158</c:v>
                </c:pt>
                <c:pt idx="676">
                  <c:v>36159</c:v>
                </c:pt>
                <c:pt idx="677">
                  <c:v>36160</c:v>
                </c:pt>
              </c:numCache>
            </c:numRef>
          </c:cat>
          <c:val>
            <c:numRef>
              <c:f>工作表1!$B$2:$B$679</c:f>
              <c:numCache>
                <c:formatCode>General</c:formatCode>
                <c:ptCount val="678"/>
                <c:pt idx="0">
                  <c:v>25.330000000000005</c:v>
                </c:pt>
                <c:pt idx="1">
                  <c:v>25.36</c:v>
                </c:pt>
                <c:pt idx="2">
                  <c:v>25.35</c:v>
                </c:pt>
                <c:pt idx="3">
                  <c:v>25.37</c:v>
                </c:pt>
                <c:pt idx="4">
                  <c:v>25.35</c:v>
                </c:pt>
                <c:pt idx="5">
                  <c:v>25.32</c:v>
                </c:pt>
                <c:pt idx="6">
                  <c:v>25.330000000000005</c:v>
                </c:pt>
                <c:pt idx="7">
                  <c:v>25.35</c:v>
                </c:pt>
                <c:pt idx="8">
                  <c:v>25.35</c:v>
                </c:pt>
                <c:pt idx="9">
                  <c:v>25.37</c:v>
                </c:pt>
                <c:pt idx="10">
                  <c:v>25.37</c:v>
                </c:pt>
                <c:pt idx="11">
                  <c:v>25.37</c:v>
                </c:pt>
                <c:pt idx="12">
                  <c:v>25.36</c:v>
                </c:pt>
                <c:pt idx="13">
                  <c:v>25.38</c:v>
                </c:pt>
                <c:pt idx="14">
                  <c:v>25.36</c:v>
                </c:pt>
                <c:pt idx="15">
                  <c:v>25.36</c:v>
                </c:pt>
                <c:pt idx="16">
                  <c:v>25.36</c:v>
                </c:pt>
                <c:pt idx="17">
                  <c:v>25.35</c:v>
                </c:pt>
                <c:pt idx="18">
                  <c:v>25.310000000000016</c:v>
                </c:pt>
                <c:pt idx="19">
                  <c:v>25.310000000000016</c:v>
                </c:pt>
                <c:pt idx="20">
                  <c:v>25.330000000000005</c:v>
                </c:pt>
                <c:pt idx="21">
                  <c:v>25.36</c:v>
                </c:pt>
                <c:pt idx="22">
                  <c:v>25.36</c:v>
                </c:pt>
                <c:pt idx="23">
                  <c:v>25.36</c:v>
                </c:pt>
                <c:pt idx="24">
                  <c:v>25.37</c:v>
                </c:pt>
                <c:pt idx="25">
                  <c:v>25.36</c:v>
                </c:pt>
                <c:pt idx="26">
                  <c:v>25.4</c:v>
                </c:pt>
                <c:pt idx="27">
                  <c:v>25.39</c:v>
                </c:pt>
                <c:pt idx="28">
                  <c:v>25.41</c:v>
                </c:pt>
                <c:pt idx="29">
                  <c:v>25.41</c:v>
                </c:pt>
                <c:pt idx="30">
                  <c:v>25.41</c:v>
                </c:pt>
                <c:pt idx="31">
                  <c:v>25.43</c:v>
                </c:pt>
                <c:pt idx="32">
                  <c:v>25.43</c:v>
                </c:pt>
                <c:pt idx="33">
                  <c:v>25.419999999999987</c:v>
                </c:pt>
                <c:pt idx="34">
                  <c:v>25.43</c:v>
                </c:pt>
                <c:pt idx="35">
                  <c:v>25.419999999999987</c:v>
                </c:pt>
                <c:pt idx="36">
                  <c:v>25.43</c:v>
                </c:pt>
                <c:pt idx="37">
                  <c:v>25.41</c:v>
                </c:pt>
                <c:pt idx="38">
                  <c:v>25.34</c:v>
                </c:pt>
                <c:pt idx="39">
                  <c:v>25.32</c:v>
                </c:pt>
                <c:pt idx="40">
                  <c:v>25.330000000000005</c:v>
                </c:pt>
                <c:pt idx="41">
                  <c:v>25.3</c:v>
                </c:pt>
                <c:pt idx="42">
                  <c:v>25.3</c:v>
                </c:pt>
                <c:pt idx="43">
                  <c:v>25.279999999999987</c:v>
                </c:pt>
                <c:pt idx="44">
                  <c:v>25.3</c:v>
                </c:pt>
                <c:pt idx="45">
                  <c:v>25.29</c:v>
                </c:pt>
                <c:pt idx="46">
                  <c:v>25.32</c:v>
                </c:pt>
                <c:pt idx="47">
                  <c:v>25.34</c:v>
                </c:pt>
                <c:pt idx="48">
                  <c:v>25.29</c:v>
                </c:pt>
                <c:pt idx="49">
                  <c:v>25.22</c:v>
                </c:pt>
                <c:pt idx="50">
                  <c:v>25.25</c:v>
                </c:pt>
                <c:pt idx="51">
                  <c:v>25.27</c:v>
                </c:pt>
                <c:pt idx="52">
                  <c:v>25.25</c:v>
                </c:pt>
                <c:pt idx="53">
                  <c:v>25.259999999999987</c:v>
                </c:pt>
                <c:pt idx="54">
                  <c:v>25.279999999999987</c:v>
                </c:pt>
                <c:pt idx="55">
                  <c:v>25.32</c:v>
                </c:pt>
                <c:pt idx="56">
                  <c:v>25.310000000000016</c:v>
                </c:pt>
                <c:pt idx="57">
                  <c:v>25.279999999999987</c:v>
                </c:pt>
                <c:pt idx="58">
                  <c:v>25.279999999999987</c:v>
                </c:pt>
                <c:pt idx="59">
                  <c:v>25.29</c:v>
                </c:pt>
                <c:pt idx="60">
                  <c:v>25.3</c:v>
                </c:pt>
                <c:pt idx="61">
                  <c:v>25.29</c:v>
                </c:pt>
                <c:pt idx="62">
                  <c:v>25.279999999999987</c:v>
                </c:pt>
                <c:pt idx="63">
                  <c:v>25.3</c:v>
                </c:pt>
                <c:pt idx="64">
                  <c:v>25.310000000000016</c:v>
                </c:pt>
                <c:pt idx="65">
                  <c:v>25.310000000000016</c:v>
                </c:pt>
                <c:pt idx="66">
                  <c:v>25.3</c:v>
                </c:pt>
                <c:pt idx="67">
                  <c:v>25.29</c:v>
                </c:pt>
                <c:pt idx="68">
                  <c:v>25.29</c:v>
                </c:pt>
                <c:pt idx="69">
                  <c:v>25.29</c:v>
                </c:pt>
                <c:pt idx="70">
                  <c:v>25.310000000000016</c:v>
                </c:pt>
                <c:pt idx="71">
                  <c:v>25.310000000000016</c:v>
                </c:pt>
                <c:pt idx="72">
                  <c:v>25.330000000000005</c:v>
                </c:pt>
                <c:pt idx="73">
                  <c:v>25.32</c:v>
                </c:pt>
                <c:pt idx="74">
                  <c:v>25.3</c:v>
                </c:pt>
                <c:pt idx="75">
                  <c:v>25.34</c:v>
                </c:pt>
                <c:pt idx="76">
                  <c:v>25.35</c:v>
                </c:pt>
                <c:pt idx="77">
                  <c:v>25.35</c:v>
                </c:pt>
                <c:pt idx="78">
                  <c:v>25.37</c:v>
                </c:pt>
                <c:pt idx="79">
                  <c:v>25.39</c:v>
                </c:pt>
                <c:pt idx="80">
                  <c:v>25.39</c:v>
                </c:pt>
                <c:pt idx="81">
                  <c:v>25.4</c:v>
                </c:pt>
                <c:pt idx="82">
                  <c:v>25.4</c:v>
                </c:pt>
                <c:pt idx="83">
                  <c:v>25.4</c:v>
                </c:pt>
                <c:pt idx="84">
                  <c:v>25.36</c:v>
                </c:pt>
                <c:pt idx="85">
                  <c:v>25.37</c:v>
                </c:pt>
                <c:pt idx="86">
                  <c:v>25.39</c:v>
                </c:pt>
                <c:pt idx="87">
                  <c:v>25.39</c:v>
                </c:pt>
                <c:pt idx="88">
                  <c:v>25.36</c:v>
                </c:pt>
                <c:pt idx="89">
                  <c:v>25.39</c:v>
                </c:pt>
                <c:pt idx="90">
                  <c:v>25.41</c:v>
                </c:pt>
                <c:pt idx="91">
                  <c:v>25.419999999999987</c:v>
                </c:pt>
                <c:pt idx="92">
                  <c:v>25.43</c:v>
                </c:pt>
                <c:pt idx="93">
                  <c:v>25.43</c:v>
                </c:pt>
                <c:pt idx="94">
                  <c:v>25.439999999999987</c:v>
                </c:pt>
                <c:pt idx="95">
                  <c:v>25.43</c:v>
                </c:pt>
                <c:pt idx="96">
                  <c:v>25.459999999999987</c:v>
                </c:pt>
                <c:pt idx="97">
                  <c:v>25.45</c:v>
                </c:pt>
                <c:pt idx="98">
                  <c:v>25.45</c:v>
                </c:pt>
                <c:pt idx="99">
                  <c:v>25.45</c:v>
                </c:pt>
                <c:pt idx="100">
                  <c:v>25.459999999999987</c:v>
                </c:pt>
                <c:pt idx="101">
                  <c:v>25.459999999999987</c:v>
                </c:pt>
                <c:pt idx="102">
                  <c:v>25.47</c:v>
                </c:pt>
                <c:pt idx="103">
                  <c:v>25.479999999999986</c:v>
                </c:pt>
                <c:pt idx="104">
                  <c:v>25.49</c:v>
                </c:pt>
                <c:pt idx="105">
                  <c:v>25.5</c:v>
                </c:pt>
                <c:pt idx="106">
                  <c:v>25.5</c:v>
                </c:pt>
                <c:pt idx="107">
                  <c:v>25.49</c:v>
                </c:pt>
                <c:pt idx="108">
                  <c:v>25.479999999999986</c:v>
                </c:pt>
                <c:pt idx="109">
                  <c:v>25.47</c:v>
                </c:pt>
                <c:pt idx="110">
                  <c:v>25.49</c:v>
                </c:pt>
                <c:pt idx="111">
                  <c:v>25.51</c:v>
                </c:pt>
                <c:pt idx="112">
                  <c:v>25.53</c:v>
                </c:pt>
                <c:pt idx="113">
                  <c:v>25.54</c:v>
                </c:pt>
                <c:pt idx="114">
                  <c:v>25.51</c:v>
                </c:pt>
                <c:pt idx="115">
                  <c:v>25.52</c:v>
                </c:pt>
                <c:pt idx="116">
                  <c:v>25.51</c:v>
                </c:pt>
                <c:pt idx="117">
                  <c:v>25.5</c:v>
                </c:pt>
                <c:pt idx="118">
                  <c:v>25.52</c:v>
                </c:pt>
                <c:pt idx="119">
                  <c:v>25.51</c:v>
                </c:pt>
                <c:pt idx="120">
                  <c:v>25.47</c:v>
                </c:pt>
                <c:pt idx="121">
                  <c:v>25.459999999999987</c:v>
                </c:pt>
                <c:pt idx="122">
                  <c:v>25.43</c:v>
                </c:pt>
                <c:pt idx="123">
                  <c:v>25.439999999999987</c:v>
                </c:pt>
                <c:pt idx="124">
                  <c:v>25.45</c:v>
                </c:pt>
                <c:pt idx="125">
                  <c:v>25.439999999999987</c:v>
                </c:pt>
                <c:pt idx="126">
                  <c:v>25.439999999999987</c:v>
                </c:pt>
                <c:pt idx="127">
                  <c:v>25.43</c:v>
                </c:pt>
                <c:pt idx="128">
                  <c:v>25.419999999999987</c:v>
                </c:pt>
                <c:pt idx="129">
                  <c:v>25.419999999999987</c:v>
                </c:pt>
                <c:pt idx="130">
                  <c:v>25.419999999999987</c:v>
                </c:pt>
                <c:pt idx="131">
                  <c:v>25.43</c:v>
                </c:pt>
                <c:pt idx="132">
                  <c:v>25.47</c:v>
                </c:pt>
                <c:pt idx="133">
                  <c:v>25.47</c:v>
                </c:pt>
                <c:pt idx="134">
                  <c:v>25.5</c:v>
                </c:pt>
                <c:pt idx="135">
                  <c:v>25.53</c:v>
                </c:pt>
                <c:pt idx="136">
                  <c:v>25.55</c:v>
                </c:pt>
                <c:pt idx="137">
                  <c:v>25.57</c:v>
                </c:pt>
                <c:pt idx="138">
                  <c:v>25.55</c:v>
                </c:pt>
                <c:pt idx="139">
                  <c:v>25.56</c:v>
                </c:pt>
                <c:pt idx="140">
                  <c:v>25.55</c:v>
                </c:pt>
                <c:pt idx="141">
                  <c:v>25.56</c:v>
                </c:pt>
                <c:pt idx="142">
                  <c:v>25.58</c:v>
                </c:pt>
                <c:pt idx="143">
                  <c:v>25.58</c:v>
                </c:pt>
                <c:pt idx="144">
                  <c:v>25.55</c:v>
                </c:pt>
                <c:pt idx="145">
                  <c:v>25.58</c:v>
                </c:pt>
                <c:pt idx="146">
                  <c:v>25.59</c:v>
                </c:pt>
                <c:pt idx="147">
                  <c:v>25.62</c:v>
                </c:pt>
                <c:pt idx="148">
                  <c:v>25.59</c:v>
                </c:pt>
                <c:pt idx="149">
                  <c:v>25.59</c:v>
                </c:pt>
                <c:pt idx="150">
                  <c:v>25.6</c:v>
                </c:pt>
                <c:pt idx="151">
                  <c:v>25.62</c:v>
                </c:pt>
                <c:pt idx="152">
                  <c:v>25.610000000000017</c:v>
                </c:pt>
                <c:pt idx="153">
                  <c:v>25.6</c:v>
                </c:pt>
                <c:pt idx="154">
                  <c:v>25.610000000000017</c:v>
                </c:pt>
                <c:pt idx="155">
                  <c:v>25.62</c:v>
                </c:pt>
                <c:pt idx="156">
                  <c:v>25.64</c:v>
                </c:pt>
                <c:pt idx="157">
                  <c:v>25.650000000000016</c:v>
                </c:pt>
                <c:pt idx="158">
                  <c:v>25.66</c:v>
                </c:pt>
                <c:pt idx="159">
                  <c:v>25.62</c:v>
                </c:pt>
                <c:pt idx="160">
                  <c:v>25.66</c:v>
                </c:pt>
                <c:pt idx="161">
                  <c:v>25.64</c:v>
                </c:pt>
                <c:pt idx="162">
                  <c:v>25.610000000000017</c:v>
                </c:pt>
                <c:pt idx="163">
                  <c:v>25.630000000000017</c:v>
                </c:pt>
                <c:pt idx="164">
                  <c:v>25.630000000000017</c:v>
                </c:pt>
                <c:pt idx="165">
                  <c:v>25.630000000000017</c:v>
                </c:pt>
                <c:pt idx="166">
                  <c:v>25.650000000000016</c:v>
                </c:pt>
                <c:pt idx="167">
                  <c:v>25.66</c:v>
                </c:pt>
                <c:pt idx="168">
                  <c:v>25.66</c:v>
                </c:pt>
                <c:pt idx="169">
                  <c:v>25.67</c:v>
                </c:pt>
                <c:pt idx="170">
                  <c:v>25.68</c:v>
                </c:pt>
                <c:pt idx="171">
                  <c:v>25.71</c:v>
                </c:pt>
                <c:pt idx="172">
                  <c:v>25.74</c:v>
                </c:pt>
                <c:pt idx="173">
                  <c:v>25.79</c:v>
                </c:pt>
                <c:pt idx="174">
                  <c:v>25.830000000000005</c:v>
                </c:pt>
                <c:pt idx="175">
                  <c:v>25.79</c:v>
                </c:pt>
                <c:pt idx="176">
                  <c:v>25.82</c:v>
                </c:pt>
                <c:pt idx="177">
                  <c:v>25.86</c:v>
                </c:pt>
                <c:pt idx="178">
                  <c:v>25.89</c:v>
                </c:pt>
                <c:pt idx="179">
                  <c:v>25.97</c:v>
                </c:pt>
                <c:pt idx="180">
                  <c:v>25.919999999999987</c:v>
                </c:pt>
                <c:pt idx="181">
                  <c:v>25.9</c:v>
                </c:pt>
                <c:pt idx="182">
                  <c:v>25.91</c:v>
                </c:pt>
                <c:pt idx="183">
                  <c:v>25.939999999999987</c:v>
                </c:pt>
                <c:pt idx="184">
                  <c:v>25.99</c:v>
                </c:pt>
                <c:pt idx="185">
                  <c:v>25.95</c:v>
                </c:pt>
                <c:pt idx="186">
                  <c:v>25.939999999999987</c:v>
                </c:pt>
                <c:pt idx="187">
                  <c:v>25.93</c:v>
                </c:pt>
                <c:pt idx="188">
                  <c:v>25.99</c:v>
                </c:pt>
                <c:pt idx="189">
                  <c:v>26.03</c:v>
                </c:pt>
                <c:pt idx="190">
                  <c:v>26.23</c:v>
                </c:pt>
                <c:pt idx="191">
                  <c:v>26.07</c:v>
                </c:pt>
                <c:pt idx="192">
                  <c:v>25.99</c:v>
                </c:pt>
                <c:pt idx="193">
                  <c:v>26.04</c:v>
                </c:pt>
                <c:pt idx="194">
                  <c:v>25.93</c:v>
                </c:pt>
                <c:pt idx="195">
                  <c:v>25.97</c:v>
                </c:pt>
                <c:pt idx="196">
                  <c:v>25.89</c:v>
                </c:pt>
                <c:pt idx="197">
                  <c:v>25.89</c:v>
                </c:pt>
                <c:pt idx="198">
                  <c:v>25.91</c:v>
                </c:pt>
                <c:pt idx="199">
                  <c:v>25.89</c:v>
                </c:pt>
                <c:pt idx="200">
                  <c:v>25.9</c:v>
                </c:pt>
                <c:pt idx="201">
                  <c:v>25.919999999999987</c:v>
                </c:pt>
                <c:pt idx="202">
                  <c:v>25.95</c:v>
                </c:pt>
                <c:pt idx="203">
                  <c:v>25.959999999999987</c:v>
                </c:pt>
                <c:pt idx="204">
                  <c:v>25.939999999999987</c:v>
                </c:pt>
                <c:pt idx="205">
                  <c:v>25.97</c:v>
                </c:pt>
                <c:pt idx="206">
                  <c:v>25.939999999999987</c:v>
                </c:pt>
                <c:pt idx="207">
                  <c:v>25.95</c:v>
                </c:pt>
                <c:pt idx="208">
                  <c:v>25.939999999999987</c:v>
                </c:pt>
                <c:pt idx="209">
                  <c:v>25.97</c:v>
                </c:pt>
                <c:pt idx="210">
                  <c:v>25.959999999999987</c:v>
                </c:pt>
                <c:pt idx="211">
                  <c:v>25.95</c:v>
                </c:pt>
                <c:pt idx="212">
                  <c:v>25.919999999999987</c:v>
                </c:pt>
                <c:pt idx="213">
                  <c:v>25.93</c:v>
                </c:pt>
                <c:pt idx="214">
                  <c:v>25.97</c:v>
                </c:pt>
                <c:pt idx="215">
                  <c:v>25.959999999999987</c:v>
                </c:pt>
                <c:pt idx="216">
                  <c:v>25.97</c:v>
                </c:pt>
                <c:pt idx="217">
                  <c:v>26</c:v>
                </c:pt>
                <c:pt idx="218">
                  <c:v>26.04</c:v>
                </c:pt>
                <c:pt idx="219">
                  <c:v>25.99</c:v>
                </c:pt>
                <c:pt idx="220">
                  <c:v>26.25</c:v>
                </c:pt>
                <c:pt idx="221">
                  <c:v>25.97</c:v>
                </c:pt>
                <c:pt idx="222">
                  <c:v>25.91</c:v>
                </c:pt>
                <c:pt idx="223">
                  <c:v>25.97</c:v>
                </c:pt>
                <c:pt idx="224">
                  <c:v>25.979999999999986</c:v>
                </c:pt>
                <c:pt idx="225">
                  <c:v>26</c:v>
                </c:pt>
                <c:pt idx="226">
                  <c:v>26.07</c:v>
                </c:pt>
                <c:pt idx="227">
                  <c:v>26.09</c:v>
                </c:pt>
                <c:pt idx="228">
                  <c:v>26.12</c:v>
                </c:pt>
                <c:pt idx="229">
                  <c:v>26.1</c:v>
                </c:pt>
                <c:pt idx="230">
                  <c:v>26.09</c:v>
                </c:pt>
                <c:pt idx="231">
                  <c:v>26.09</c:v>
                </c:pt>
                <c:pt idx="232">
                  <c:v>26.08</c:v>
                </c:pt>
                <c:pt idx="233">
                  <c:v>26.09</c:v>
                </c:pt>
                <c:pt idx="234">
                  <c:v>26.08</c:v>
                </c:pt>
                <c:pt idx="235">
                  <c:v>26.09</c:v>
                </c:pt>
                <c:pt idx="236">
                  <c:v>26.06</c:v>
                </c:pt>
                <c:pt idx="237">
                  <c:v>26.08</c:v>
                </c:pt>
                <c:pt idx="238">
                  <c:v>26.07</c:v>
                </c:pt>
                <c:pt idx="239">
                  <c:v>26.08</c:v>
                </c:pt>
                <c:pt idx="240">
                  <c:v>26.1</c:v>
                </c:pt>
                <c:pt idx="241">
                  <c:v>26.130000000000017</c:v>
                </c:pt>
                <c:pt idx="242">
                  <c:v>26.130000000000017</c:v>
                </c:pt>
                <c:pt idx="243">
                  <c:v>26.130000000000017</c:v>
                </c:pt>
                <c:pt idx="244">
                  <c:v>26.12</c:v>
                </c:pt>
                <c:pt idx="245">
                  <c:v>26.12</c:v>
                </c:pt>
                <c:pt idx="246">
                  <c:v>26.110000000000017</c:v>
                </c:pt>
                <c:pt idx="247">
                  <c:v>26.08</c:v>
                </c:pt>
                <c:pt idx="248">
                  <c:v>26.08</c:v>
                </c:pt>
                <c:pt idx="249">
                  <c:v>26.08</c:v>
                </c:pt>
                <c:pt idx="250">
                  <c:v>25.979999999999986</c:v>
                </c:pt>
                <c:pt idx="251">
                  <c:v>25.939999999999987</c:v>
                </c:pt>
                <c:pt idx="252">
                  <c:v>25.939999999999987</c:v>
                </c:pt>
                <c:pt idx="253">
                  <c:v>25.919999999999987</c:v>
                </c:pt>
                <c:pt idx="254">
                  <c:v>25.5</c:v>
                </c:pt>
                <c:pt idx="255">
                  <c:v>26.3</c:v>
                </c:pt>
                <c:pt idx="256">
                  <c:v>25.5</c:v>
                </c:pt>
                <c:pt idx="257">
                  <c:v>25.25</c:v>
                </c:pt>
                <c:pt idx="258">
                  <c:v>25.279999999999987</c:v>
                </c:pt>
                <c:pt idx="259">
                  <c:v>25.85</c:v>
                </c:pt>
                <c:pt idx="260">
                  <c:v>25.7</c:v>
                </c:pt>
                <c:pt idx="261">
                  <c:v>25.8</c:v>
                </c:pt>
                <c:pt idx="262">
                  <c:v>25.82</c:v>
                </c:pt>
                <c:pt idx="263">
                  <c:v>25.79</c:v>
                </c:pt>
                <c:pt idx="264">
                  <c:v>25.6</c:v>
                </c:pt>
                <c:pt idx="265">
                  <c:v>25</c:v>
                </c:pt>
                <c:pt idx="266">
                  <c:v>24.9</c:v>
                </c:pt>
                <c:pt idx="267">
                  <c:v>24.95</c:v>
                </c:pt>
                <c:pt idx="268">
                  <c:v>24.41</c:v>
                </c:pt>
                <c:pt idx="269">
                  <c:v>24</c:v>
                </c:pt>
                <c:pt idx="270">
                  <c:v>24.05</c:v>
                </c:pt>
                <c:pt idx="271">
                  <c:v>24.4</c:v>
                </c:pt>
                <c:pt idx="272">
                  <c:v>24.05</c:v>
                </c:pt>
                <c:pt idx="273">
                  <c:v>23.82</c:v>
                </c:pt>
                <c:pt idx="274">
                  <c:v>23.85</c:v>
                </c:pt>
                <c:pt idx="275">
                  <c:v>24.8</c:v>
                </c:pt>
                <c:pt idx="276">
                  <c:v>24</c:v>
                </c:pt>
                <c:pt idx="277">
                  <c:v>22.75</c:v>
                </c:pt>
                <c:pt idx="278">
                  <c:v>23.7</c:v>
                </c:pt>
                <c:pt idx="279">
                  <c:v>25.1</c:v>
                </c:pt>
                <c:pt idx="280">
                  <c:v>24.5</c:v>
                </c:pt>
                <c:pt idx="281">
                  <c:v>25.25</c:v>
                </c:pt>
                <c:pt idx="282">
                  <c:v>25.3</c:v>
                </c:pt>
                <c:pt idx="283">
                  <c:v>25.35</c:v>
                </c:pt>
                <c:pt idx="284">
                  <c:v>25.4</c:v>
                </c:pt>
                <c:pt idx="285">
                  <c:v>24.35</c:v>
                </c:pt>
                <c:pt idx="286">
                  <c:v>24.75</c:v>
                </c:pt>
                <c:pt idx="287">
                  <c:v>24.55</c:v>
                </c:pt>
                <c:pt idx="288">
                  <c:v>30</c:v>
                </c:pt>
                <c:pt idx="289">
                  <c:v>29</c:v>
                </c:pt>
                <c:pt idx="290">
                  <c:v>29</c:v>
                </c:pt>
                <c:pt idx="291">
                  <c:v>28.9</c:v>
                </c:pt>
                <c:pt idx="292">
                  <c:v>29.2</c:v>
                </c:pt>
                <c:pt idx="293">
                  <c:v>29.05</c:v>
                </c:pt>
                <c:pt idx="294">
                  <c:v>29.2</c:v>
                </c:pt>
                <c:pt idx="295">
                  <c:v>30</c:v>
                </c:pt>
                <c:pt idx="296">
                  <c:v>30</c:v>
                </c:pt>
                <c:pt idx="297">
                  <c:v>30</c:v>
                </c:pt>
                <c:pt idx="298">
                  <c:v>30</c:v>
                </c:pt>
                <c:pt idx="299">
                  <c:v>30.45</c:v>
                </c:pt>
                <c:pt idx="300">
                  <c:v>30.7</c:v>
                </c:pt>
                <c:pt idx="301">
                  <c:v>30.75</c:v>
                </c:pt>
                <c:pt idx="302">
                  <c:v>30.9</c:v>
                </c:pt>
                <c:pt idx="303">
                  <c:v>31.650000000000016</c:v>
                </c:pt>
                <c:pt idx="304">
                  <c:v>31.95</c:v>
                </c:pt>
                <c:pt idx="305">
                  <c:v>32.200000000000003</c:v>
                </c:pt>
                <c:pt idx="306">
                  <c:v>32.15</c:v>
                </c:pt>
                <c:pt idx="307">
                  <c:v>31.5</c:v>
                </c:pt>
                <c:pt idx="308">
                  <c:v>32</c:v>
                </c:pt>
                <c:pt idx="309">
                  <c:v>32.5</c:v>
                </c:pt>
                <c:pt idx="310">
                  <c:v>32.200000000000003</c:v>
                </c:pt>
                <c:pt idx="311">
                  <c:v>31.8</c:v>
                </c:pt>
                <c:pt idx="312">
                  <c:v>31.5</c:v>
                </c:pt>
                <c:pt idx="313">
                  <c:v>31</c:v>
                </c:pt>
                <c:pt idx="314">
                  <c:v>31</c:v>
                </c:pt>
                <c:pt idx="315">
                  <c:v>31.25</c:v>
                </c:pt>
                <c:pt idx="316">
                  <c:v>31.35</c:v>
                </c:pt>
                <c:pt idx="317">
                  <c:v>31.5</c:v>
                </c:pt>
                <c:pt idx="318">
                  <c:v>31.45</c:v>
                </c:pt>
                <c:pt idx="319">
                  <c:v>31.650000000000016</c:v>
                </c:pt>
                <c:pt idx="320">
                  <c:v>32.1</c:v>
                </c:pt>
                <c:pt idx="321">
                  <c:v>32.65</c:v>
                </c:pt>
                <c:pt idx="322">
                  <c:v>32.75</c:v>
                </c:pt>
                <c:pt idx="323">
                  <c:v>32.449999999999996</c:v>
                </c:pt>
                <c:pt idx="324">
                  <c:v>32.949999999999996</c:v>
                </c:pt>
                <c:pt idx="325">
                  <c:v>33.75</c:v>
                </c:pt>
                <c:pt idx="326">
                  <c:v>33.800000000000004</c:v>
                </c:pt>
                <c:pt idx="327">
                  <c:v>33.700000000000003</c:v>
                </c:pt>
                <c:pt idx="328">
                  <c:v>34</c:v>
                </c:pt>
                <c:pt idx="329">
                  <c:v>34.6</c:v>
                </c:pt>
                <c:pt idx="330">
                  <c:v>34.4</c:v>
                </c:pt>
                <c:pt idx="331">
                  <c:v>34.300000000000004</c:v>
                </c:pt>
                <c:pt idx="332">
                  <c:v>34.700000000000003</c:v>
                </c:pt>
                <c:pt idx="333">
                  <c:v>35.75</c:v>
                </c:pt>
                <c:pt idx="334">
                  <c:v>36.050000000000004</c:v>
                </c:pt>
                <c:pt idx="335">
                  <c:v>35.15</c:v>
                </c:pt>
                <c:pt idx="336">
                  <c:v>34</c:v>
                </c:pt>
                <c:pt idx="337">
                  <c:v>33.6</c:v>
                </c:pt>
                <c:pt idx="338">
                  <c:v>34.300000000000004</c:v>
                </c:pt>
                <c:pt idx="339">
                  <c:v>35.1</c:v>
                </c:pt>
                <c:pt idx="340">
                  <c:v>35.4</c:v>
                </c:pt>
                <c:pt idx="341">
                  <c:v>35.4</c:v>
                </c:pt>
                <c:pt idx="342">
                  <c:v>35.75</c:v>
                </c:pt>
                <c:pt idx="343">
                  <c:v>35.849999999999994</c:v>
                </c:pt>
                <c:pt idx="344">
                  <c:v>35.800000000000004</c:v>
                </c:pt>
                <c:pt idx="345">
                  <c:v>35.9</c:v>
                </c:pt>
                <c:pt idx="346">
                  <c:v>36.550000000000004</c:v>
                </c:pt>
                <c:pt idx="347">
                  <c:v>35.5</c:v>
                </c:pt>
                <c:pt idx="348">
                  <c:v>35.200000000000003</c:v>
                </c:pt>
                <c:pt idx="349">
                  <c:v>34.800000000000004</c:v>
                </c:pt>
                <c:pt idx="350">
                  <c:v>35</c:v>
                </c:pt>
                <c:pt idx="351">
                  <c:v>35.75</c:v>
                </c:pt>
                <c:pt idx="352">
                  <c:v>35.9</c:v>
                </c:pt>
                <c:pt idx="353">
                  <c:v>36</c:v>
                </c:pt>
                <c:pt idx="354">
                  <c:v>35.65</c:v>
                </c:pt>
                <c:pt idx="355">
                  <c:v>36</c:v>
                </c:pt>
                <c:pt idx="356">
                  <c:v>36.050000000000004</c:v>
                </c:pt>
                <c:pt idx="357">
                  <c:v>35.949999999999996</c:v>
                </c:pt>
                <c:pt idx="358">
                  <c:v>35.800000000000004</c:v>
                </c:pt>
                <c:pt idx="359">
                  <c:v>35.849999999999994</c:v>
                </c:pt>
                <c:pt idx="360">
                  <c:v>35.9</c:v>
                </c:pt>
                <c:pt idx="361">
                  <c:v>36.1</c:v>
                </c:pt>
                <c:pt idx="362">
                  <c:v>36.300000000000004</c:v>
                </c:pt>
                <c:pt idx="363">
                  <c:v>37.1</c:v>
                </c:pt>
                <c:pt idx="364">
                  <c:v>37.1</c:v>
                </c:pt>
                <c:pt idx="365">
                  <c:v>37.5</c:v>
                </c:pt>
                <c:pt idx="366">
                  <c:v>38.200000000000003</c:v>
                </c:pt>
                <c:pt idx="367">
                  <c:v>38.849999999999994</c:v>
                </c:pt>
                <c:pt idx="368">
                  <c:v>39.050000000000004</c:v>
                </c:pt>
                <c:pt idx="369">
                  <c:v>38.300000000000004</c:v>
                </c:pt>
                <c:pt idx="370">
                  <c:v>39</c:v>
                </c:pt>
                <c:pt idx="371">
                  <c:v>39.050000000000004</c:v>
                </c:pt>
                <c:pt idx="372">
                  <c:v>39</c:v>
                </c:pt>
                <c:pt idx="373">
                  <c:v>39.300000000000004</c:v>
                </c:pt>
                <c:pt idx="374">
                  <c:v>40.1</c:v>
                </c:pt>
                <c:pt idx="375">
                  <c:v>40.5</c:v>
                </c:pt>
                <c:pt idx="376">
                  <c:v>39.5</c:v>
                </c:pt>
                <c:pt idx="377">
                  <c:v>39</c:v>
                </c:pt>
                <c:pt idx="378">
                  <c:v>39.200000000000003</c:v>
                </c:pt>
                <c:pt idx="379">
                  <c:v>39.5</c:v>
                </c:pt>
                <c:pt idx="380">
                  <c:v>38.65</c:v>
                </c:pt>
                <c:pt idx="381">
                  <c:v>37.6</c:v>
                </c:pt>
                <c:pt idx="382">
                  <c:v>37.9</c:v>
                </c:pt>
                <c:pt idx="383">
                  <c:v>38.4</c:v>
                </c:pt>
                <c:pt idx="384">
                  <c:v>38.4</c:v>
                </c:pt>
                <c:pt idx="385">
                  <c:v>38.6</c:v>
                </c:pt>
                <c:pt idx="386">
                  <c:v>39</c:v>
                </c:pt>
                <c:pt idx="387">
                  <c:v>39.300000000000004</c:v>
                </c:pt>
                <c:pt idx="388">
                  <c:v>40</c:v>
                </c:pt>
                <c:pt idx="389">
                  <c:v>39.700000000000003</c:v>
                </c:pt>
                <c:pt idx="390">
                  <c:v>39.300000000000004</c:v>
                </c:pt>
                <c:pt idx="391">
                  <c:v>39.6</c:v>
                </c:pt>
                <c:pt idx="392">
                  <c:v>39.6</c:v>
                </c:pt>
                <c:pt idx="393">
                  <c:v>39.700000000000003</c:v>
                </c:pt>
                <c:pt idx="394">
                  <c:v>40</c:v>
                </c:pt>
                <c:pt idx="395">
                  <c:v>40.800000000000004</c:v>
                </c:pt>
                <c:pt idx="396">
                  <c:v>41.5</c:v>
                </c:pt>
                <c:pt idx="397">
                  <c:v>41.449999999999996</c:v>
                </c:pt>
                <c:pt idx="398">
                  <c:v>42.6</c:v>
                </c:pt>
                <c:pt idx="399">
                  <c:v>41.75</c:v>
                </c:pt>
                <c:pt idx="400">
                  <c:v>41.7</c:v>
                </c:pt>
                <c:pt idx="401">
                  <c:v>41.7</c:v>
                </c:pt>
                <c:pt idx="402">
                  <c:v>42.7</c:v>
                </c:pt>
                <c:pt idx="403">
                  <c:v>42.1</c:v>
                </c:pt>
                <c:pt idx="404">
                  <c:v>43.6</c:v>
                </c:pt>
                <c:pt idx="405">
                  <c:v>45.7</c:v>
                </c:pt>
                <c:pt idx="406">
                  <c:v>47</c:v>
                </c:pt>
                <c:pt idx="407">
                  <c:v>47.1</c:v>
                </c:pt>
                <c:pt idx="408">
                  <c:v>45.5</c:v>
                </c:pt>
                <c:pt idx="409">
                  <c:v>44.3</c:v>
                </c:pt>
                <c:pt idx="410">
                  <c:v>44.949999999999996</c:v>
                </c:pt>
                <c:pt idx="411">
                  <c:v>45.25</c:v>
                </c:pt>
                <c:pt idx="412">
                  <c:v>45.75</c:v>
                </c:pt>
                <c:pt idx="413">
                  <c:v>45.8</c:v>
                </c:pt>
                <c:pt idx="414">
                  <c:v>47.8</c:v>
                </c:pt>
                <c:pt idx="415">
                  <c:v>45.7</c:v>
                </c:pt>
                <c:pt idx="416">
                  <c:v>45.8</c:v>
                </c:pt>
                <c:pt idx="417">
                  <c:v>47</c:v>
                </c:pt>
                <c:pt idx="418">
                  <c:v>47.5</c:v>
                </c:pt>
                <c:pt idx="419">
                  <c:v>48.2</c:v>
                </c:pt>
                <c:pt idx="420">
                  <c:v>51</c:v>
                </c:pt>
                <c:pt idx="421">
                  <c:v>52.879999999999995</c:v>
                </c:pt>
                <c:pt idx="422">
                  <c:v>52.65</c:v>
                </c:pt>
                <c:pt idx="423">
                  <c:v>52.65</c:v>
                </c:pt>
                <c:pt idx="424">
                  <c:v>53.55</c:v>
                </c:pt>
                <c:pt idx="425">
                  <c:v>56.1</c:v>
                </c:pt>
                <c:pt idx="426">
                  <c:v>53.65</c:v>
                </c:pt>
                <c:pt idx="427">
                  <c:v>50.5</c:v>
                </c:pt>
                <c:pt idx="428">
                  <c:v>51.25</c:v>
                </c:pt>
                <c:pt idx="429">
                  <c:v>51.75</c:v>
                </c:pt>
                <c:pt idx="430">
                  <c:v>52.55</c:v>
                </c:pt>
                <c:pt idx="431">
                  <c:v>51.9</c:v>
                </c:pt>
                <c:pt idx="432">
                  <c:v>52.449999999999996</c:v>
                </c:pt>
                <c:pt idx="433">
                  <c:v>53.55</c:v>
                </c:pt>
                <c:pt idx="434">
                  <c:v>54</c:v>
                </c:pt>
                <c:pt idx="435">
                  <c:v>53.879999999999995</c:v>
                </c:pt>
                <c:pt idx="436">
                  <c:v>53.6</c:v>
                </c:pt>
                <c:pt idx="437">
                  <c:v>53.75</c:v>
                </c:pt>
                <c:pt idx="438">
                  <c:v>53.75</c:v>
                </c:pt>
                <c:pt idx="439">
                  <c:v>52.849999999999994</c:v>
                </c:pt>
                <c:pt idx="440">
                  <c:v>50.849999999999994</c:v>
                </c:pt>
                <c:pt idx="441">
                  <c:v>47.949999999999996</c:v>
                </c:pt>
                <c:pt idx="442">
                  <c:v>48.75</c:v>
                </c:pt>
                <c:pt idx="443">
                  <c:v>48.449999999999996</c:v>
                </c:pt>
                <c:pt idx="444">
                  <c:v>48.05</c:v>
                </c:pt>
                <c:pt idx="445">
                  <c:v>48.05</c:v>
                </c:pt>
                <c:pt idx="446">
                  <c:v>44.949999999999996</c:v>
                </c:pt>
                <c:pt idx="447">
                  <c:v>43.55</c:v>
                </c:pt>
                <c:pt idx="448">
                  <c:v>45.65</c:v>
                </c:pt>
                <c:pt idx="449">
                  <c:v>46.15</c:v>
                </c:pt>
                <c:pt idx="450">
                  <c:v>47.55</c:v>
                </c:pt>
                <c:pt idx="451">
                  <c:v>45.849999999999994</c:v>
                </c:pt>
                <c:pt idx="452">
                  <c:v>45.63</c:v>
                </c:pt>
                <c:pt idx="453">
                  <c:v>44.15</c:v>
                </c:pt>
                <c:pt idx="454">
                  <c:v>44.55</c:v>
                </c:pt>
                <c:pt idx="455">
                  <c:v>44.65</c:v>
                </c:pt>
                <c:pt idx="456">
                  <c:v>43.75</c:v>
                </c:pt>
                <c:pt idx="457">
                  <c:v>43.25</c:v>
                </c:pt>
                <c:pt idx="458">
                  <c:v>42.8</c:v>
                </c:pt>
                <c:pt idx="459">
                  <c:v>43.05</c:v>
                </c:pt>
                <c:pt idx="460">
                  <c:v>43.3</c:v>
                </c:pt>
                <c:pt idx="461">
                  <c:v>43.849999999999994</c:v>
                </c:pt>
                <c:pt idx="462">
                  <c:v>44.65</c:v>
                </c:pt>
                <c:pt idx="463">
                  <c:v>45</c:v>
                </c:pt>
                <c:pt idx="464">
                  <c:v>44.55</c:v>
                </c:pt>
                <c:pt idx="465">
                  <c:v>44.7</c:v>
                </c:pt>
                <c:pt idx="466">
                  <c:v>43.6</c:v>
                </c:pt>
                <c:pt idx="467">
                  <c:v>43.65</c:v>
                </c:pt>
                <c:pt idx="468">
                  <c:v>42.949999999999996</c:v>
                </c:pt>
                <c:pt idx="469">
                  <c:v>40.379999999999995</c:v>
                </c:pt>
                <c:pt idx="470">
                  <c:v>40.050000000000004</c:v>
                </c:pt>
                <c:pt idx="471">
                  <c:v>40.25</c:v>
                </c:pt>
                <c:pt idx="472">
                  <c:v>41.33</c:v>
                </c:pt>
                <c:pt idx="473">
                  <c:v>40.050000000000004</c:v>
                </c:pt>
                <c:pt idx="474">
                  <c:v>39.65</c:v>
                </c:pt>
                <c:pt idx="475">
                  <c:v>38.5</c:v>
                </c:pt>
                <c:pt idx="476">
                  <c:v>38.65</c:v>
                </c:pt>
                <c:pt idx="477">
                  <c:v>38.449999999999996</c:v>
                </c:pt>
                <c:pt idx="478">
                  <c:v>38.6</c:v>
                </c:pt>
                <c:pt idx="479">
                  <c:v>37.75</c:v>
                </c:pt>
                <c:pt idx="480">
                  <c:v>38.550000000000004</c:v>
                </c:pt>
                <c:pt idx="481">
                  <c:v>39.349999999999994</c:v>
                </c:pt>
                <c:pt idx="482">
                  <c:v>39.65</c:v>
                </c:pt>
                <c:pt idx="483">
                  <c:v>40.75</c:v>
                </c:pt>
                <c:pt idx="484">
                  <c:v>40.9</c:v>
                </c:pt>
                <c:pt idx="485">
                  <c:v>40</c:v>
                </c:pt>
                <c:pt idx="486">
                  <c:v>39.949999999999996</c:v>
                </c:pt>
                <c:pt idx="487">
                  <c:v>39.949999999999996</c:v>
                </c:pt>
                <c:pt idx="488">
                  <c:v>39.68</c:v>
                </c:pt>
                <c:pt idx="489">
                  <c:v>39.68</c:v>
                </c:pt>
                <c:pt idx="490">
                  <c:v>39.949999999999996</c:v>
                </c:pt>
                <c:pt idx="491">
                  <c:v>39.9</c:v>
                </c:pt>
                <c:pt idx="492">
                  <c:v>39.949999999999996</c:v>
                </c:pt>
                <c:pt idx="493">
                  <c:v>40</c:v>
                </c:pt>
                <c:pt idx="494">
                  <c:v>39.449999999999996</c:v>
                </c:pt>
                <c:pt idx="495">
                  <c:v>39.25</c:v>
                </c:pt>
                <c:pt idx="496">
                  <c:v>40.050000000000004</c:v>
                </c:pt>
                <c:pt idx="497">
                  <c:v>39.300000000000004</c:v>
                </c:pt>
                <c:pt idx="498">
                  <c:v>39.300000000000004</c:v>
                </c:pt>
                <c:pt idx="499">
                  <c:v>38.849999999999994</c:v>
                </c:pt>
                <c:pt idx="500">
                  <c:v>38.800000000000004</c:v>
                </c:pt>
                <c:pt idx="501">
                  <c:v>38.550000000000004</c:v>
                </c:pt>
                <c:pt idx="502">
                  <c:v>38.6</c:v>
                </c:pt>
                <c:pt idx="503">
                  <c:v>38.61</c:v>
                </c:pt>
                <c:pt idx="504">
                  <c:v>38.5</c:v>
                </c:pt>
                <c:pt idx="505">
                  <c:v>38.5</c:v>
                </c:pt>
                <c:pt idx="506">
                  <c:v>38.449999999999996</c:v>
                </c:pt>
                <c:pt idx="507">
                  <c:v>39.1</c:v>
                </c:pt>
                <c:pt idx="508">
                  <c:v>38.949999999999996</c:v>
                </c:pt>
                <c:pt idx="509">
                  <c:v>38.630000000000003</c:v>
                </c:pt>
                <c:pt idx="510">
                  <c:v>38.730000000000011</c:v>
                </c:pt>
                <c:pt idx="511">
                  <c:v>38.720000000000013</c:v>
                </c:pt>
                <c:pt idx="512">
                  <c:v>39.050000000000004</c:v>
                </c:pt>
                <c:pt idx="513">
                  <c:v>38.75</c:v>
                </c:pt>
                <c:pt idx="514">
                  <c:v>38.9</c:v>
                </c:pt>
                <c:pt idx="515">
                  <c:v>39.379999999999995</c:v>
                </c:pt>
                <c:pt idx="516">
                  <c:v>39.5</c:v>
                </c:pt>
                <c:pt idx="517">
                  <c:v>39.300000000000004</c:v>
                </c:pt>
                <c:pt idx="518">
                  <c:v>39.08</c:v>
                </c:pt>
                <c:pt idx="519">
                  <c:v>39.32</c:v>
                </c:pt>
                <c:pt idx="520">
                  <c:v>39.300000000000004</c:v>
                </c:pt>
                <c:pt idx="521">
                  <c:v>39.17</c:v>
                </c:pt>
                <c:pt idx="522">
                  <c:v>39.65</c:v>
                </c:pt>
                <c:pt idx="523">
                  <c:v>38.449999999999996</c:v>
                </c:pt>
                <c:pt idx="524">
                  <c:v>40.39</c:v>
                </c:pt>
                <c:pt idx="525">
                  <c:v>42.15</c:v>
                </c:pt>
                <c:pt idx="526">
                  <c:v>41.75</c:v>
                </c:pt>
                <c:pt idx="527">
                  <c:v>42.2</c:v>
                </c:pt>
                <c:pt idx="528">
                  <c:v>42.730000000000011</c:v>
                </c:pt>
                <c:pt idx="529">
                  <c:v>43.25</c:v>
                </c:pt>
                <c:pt idx="530">
                  <c:v>43.28</c:v>
                </c:pt>
                <c:pt idx="531">
                  <c:v>42.949999999999996</c:v>
                </c:pt>
                <c:pt idx="532">
                  <c:v>43.11</c:v>
                </c:pt>
                <c:pt idx="533">
                  <c:v>43.1</c:v>
                </c:pt>
                <c:pt idx="534">
                  <c:v>43.449999999999996</c:v>
                </c:pt>
                <c:pt idx="535">
                  <c:v>43.71</c:v>
                </c:pt>
                <c:pt idx="536">
                  <c:v>43.24</c:v>
                </c:pt>
                <c:pt idx="537">
                  <c:v>41.11</c:v>
                </c:pt>
                <c:pt idx="538">
                  <c:v>41.75</c:v>
                </c:pt>
                <c:pt idx="539">
                  <c:v>40.809999999999995</c:v>
                </c:pt>
                <c:pt idx="540">
                  <c:v>41.41</c:v>
                </c:pt>
                <c:pt idx="541">
                  <c:v>41.21</c:v>
                </c:pt>
                <c:pt idx="542">
                  <c:v>41.160000000000011</c:v>
                </c:pt>
                <c:pt idx="543">
                  <c:v>41.230000000000011</c:v>
                </c:pt>
                <c:pt idx="544">
                  <c:v>41.660000000000011</c:v>
                </c:pt>
                <c:pt idx="545">
                  <c:v>42.43</c:v>
                </c:pt>
                <c:pt idx="546">
                  <c:v>38.449999999999996</c:v>
                </c:pt>
                <c:pt idx="547">
                  <c:v>42.13</c:v>
                </c:pt>
                <c:pt idx="548">
                  <c:v>42.15</c:v>
                </c:pt>
                <c:pt idx="549">
                  <c:v>41.51</c:v>
                </c:pt>
                <c:pt idx="550">
                  <c:v>41.349999999999994</c:v>
                </c:pt>
                <c:pt idx="551">
                  <c:v>41.21</c:v>
                </c:pt>
                <c:pt idx="552">
                  <c:v>41.32</c:v>
                </c:pt>
                <c:pt idx="553">
                  <c:v>41.91</c:v>
                </c:pt>
                <c:pt idx="554">
                  <c:v>41.954999999999998</c:v>
                </c:pt>
                <c:pt idx="555">
                  <c:v>41.809999999999995</c:v>
                </c:pt>
                <c:pt idx="556">
                  <c:v>41.260000000000012</c:v>
                </c:pt>
                <c:pt idx="557">
                  <c:v>41.41</c:v>
                </c:pt>
                <c:pt idx="558">
                  <c:v>40.71</c:v>
                </c:pt>
                <c:pt idx="559">
                  <c:v>40.775000000000013</c:v>
                </c:pt>
                <c:pt idx="560">
                  <c:v>40.78</c:v>
                </c:pt>
                <c:pt idx="561">
                  <c:v>40.96</c:v>
                </c:pt>
                <c:pt idx="562">
                  <c:v>41.05</c:v>
                </c:pt>
                <c:pt idx="563">
                  <c:v>41.160000000000011</c:v>
                </c:pt>
                <c:pt idx="564">
                  <c:v>40.875</c:v>
                </c:pt>
                <c:pt idx="565">
                  <c:v>41.08</c:v>
                </c:pt>
                <c:pt idx="566">
                  <c:v>40.910000000000004</c:v>
                </c:pt>
                <c:pt idx="567">
                  <c:v>40.86</c:v>
                </c:pt>
                <c:pt idx="568">
                  <c:v>40.61</c:v>
                </c:pt>
                <c:pt idx="569">
                  <c:v>40.809999999999995</c:v>
                </c:pt>
                <c:pt idx="570">
                  <c:v>40.96</c:v>
                </c:pt>
                <c:pt idx="571">
                  <c:v>40.760000000000012</c:v>
                </c:pt>
                <c:pt idx="572">
                  <c:v>40.93</c:v>
                </c:pt>
                <c:pt idx="573">
                  <c:v>41.86</c:v>
                </c:pt>
                <c:pt idx="574">
                  <c:v>42.005000000000003</c:v>
                </c:pt>
                <c:pt idx="575">
                  <c:v>42.01</c:v>
                </c:pt>
                <c:pt idx="576">
                  <c:v>42.5</c:v>
                </c:pt>
                <c:pt idx="577">
                  <c:v>41.86</c:v>
                </c:pt>
                <c:pt idx="578">
                  <c:v>41.809999999999995</c:v>
                </c:pt>
                <c:pt idx="579">
                  <c:v>41.775000000000013</c:v>
                </c:pt>
                <c:pt idx="580">
                  <c:v>41.760000000000012</c:v>
                </c:pt>
                <c:pt idx="581">
                  <c:v>41.58</c:v>
                </c:pt>
                <c:pt idx="582">
                  <c:v>41.46</c:v>
                </c:pt>
                <c:pt idx="583">
                  <c:v>41.15</c:v>
                </c:pt>
                <c:pt idx="584">
                  <c:v>41.604000000000006</c:v>
                </c:pt>
                <c:pt idx="585">
                  <c:v>41.65</c:v>
                </c:pt>
                <c:pt idx="586">
                  <c:v>41.6</c:v>
                </c:pt>
                <c:pt idx="587">
                  <c:v>41.63</c:v>
                </c:pt>
                <c:pt idx="588">
                  <c:v>41.730000000000011</c:v>
                </c:pt>
                <c:pt idx="589">
                  <c:v>42.055</c:v>
                </c:pt>
                <c:pt idx="590">
                  <c:v>41.91</c:v>
                </c:pt>
                <c:pt idx="591">
                  <c:v>40.51</c:v>
                </c:pt>
                <c:pt idx="592">
                  <c:v>40.730000000000011</c:v>
                </c:pt>
                <c:pt idx="593">
                  <c:v>40.800000000000004</c:v>
                </c:pt>
                <c:pt idx="594">
                  <c:v>40.93</c:v>
                </c:pt>
                <c:pt idx="595">
                  <c:v>40.68</c:v>
                </c:pt>
                <c:pt idx="596">
                  <c:v>40.690000000000012</c:v>
                </c:pt>
                <c:pt idx="597">
                  <c:v>41</c:v>
                </c:pt>
                <c:pt idx="598">
                  <c:v>40.78</c:v>
                </c:pt>
                <c:pt idx="599">
                  <c:v>40.760000000000012</c:v>
                </c:pt>
                <c:pt idx="600">
                  <c:v>40.75</c:v>
                </c:pt>
                <c:pt idx="601">
                  <c:v>40.78</c:v>
                </c:pt>
                <c:pt idx="602">
                  <c:v>40.800000000000004</c:v>
                </c:pt>
                <c:pt idx="603">
                  <c:v>40.67</c:v>
                </c:pt>
                <c:pt idx="604">
                  <c:v>40.6</c:v>
                </c:pt>
                <c:pt idx="605">
                  <c:v>40.61</c:v>
                </c:pt>
                <c:pt idx="606">
                  <c:v>40.65</c:v>
                </c:pt>
                <c:pt idx="607">
                  <c:v>40.67</c:v>
                </c:pt>
                <c:pt idx="608">
                  <c:v>39.849999999999994</c:v>
                </c:pt>
                <c:pt idx="609">
                  <c:v>39</c:v>
                </c:pt>
                <c:pt idx="610">
                  <c:v>39.200000000000003</c:v>
                </c:pt>
                <c:pt idx="611">
                  <c:v>39.03</c:v>
                </c:pt>
                <c:pt idx="612">
                  <c:v>39.03</c:v>
                </c:pt>
                <c:pt idx="613">
                  <c:v>39.46</c:v>
                </c:pt>
                <c:pt idx="614">
                  <c:v>39.5</c:v>
                </c:pt>
                <c:pt idx="615">
                  <c:v>39.130000000000003</c:v>
                </c:pt>
                <c:pt idx="616">
                  <c:v>38.9</c:v>
                </c:pt>
                <c:pt idx="617">
                  <c:v>38.700000000000003</c:v>
                </c:pt>
                <c:pt idx="618">
                  <c:v>38.68</c:v>
                </c:pt>
                <c:pt idx="619">
                  <c:v>38.555</c:v>
                </c:pt>
                <c:pt idx="620">
                  <c:v>38.25</c:v>
                </c:pt>
                <c:pt idx="621">
                  <c:v>38.220000000000013</c:v>
                </c:pt>
                <c:pt idx="622">
                  <c:v>38.08</c:v>
                </c:pt>
                <c:pt idx="623">
                  <c:v>37.949999999999996</c:v>
                </c:pt>
                <c:pt idx="624">
                  <c:v>37.93</c:v>
                </c:pt>
                <c:pt idx="625">
                  <c:v>37.949999999999996</c:v>
                </c:pt>
                <c:pt idx="626">
                  <c:v>37.839999999999996</c:v>
                </c:pt>
                <c:pt idx="627">
                  <c:v>37.83</c:v>
                </c:pt>
                <c:pt idx="628">
                  <c:v>37.71</c:v>
                </c:pt>
                <c:pt idx="629">
                  <c:v>37.525000000000013</c:v>
                </c:pt>
                <c:pt idx="630">
                  <c:v>37.56</c:v>
                </c:pt>
                <c:pt idx="631">
                  <c:v>37.43</c:v>
                </c:pt>
                <c:pt idx="632">
                  <c:v>36.89</c:v>
                </c:pt>
                <c:pt idx="633">
                  <c:v>36.83</c:v>
                </c:pt>
                <c:pt idx="634">
                  <c:v>36.725000000000037</c:v>
                </c:pt>
                <c:pt idx="635">
                  <c:v>37.01</c:v>
                </c:pt>
                <c:pt idx="636">
                  <c:v>36.64</c:v>
                </c:pt>
                <c:pt idx="637">
                  <c:v>36.6</c:v>
                </c:pt>
                <c:pt idx="638">
                  <c:v>36.43</c:v>
                </c:pt>
                <c:pt idx="639">
                  <c:v>36.575000000000003</c:v>
                </c:pt>
                <c:pt idx="640">
                  <c:v>36.78</c:v>
                </c:pt>
                <c:pt idx="641">
                  <c:v>37.11</c:v>
                </c:pt>
                <c:pt idx="642">
                  <c:v>36.65</c:v>
                </c:pt>
                <c:pt idx="643">
                  <c:v>36.879999999999995</c:v>
                </c:pt>
                <c:pt idx="644">
                  <c:v>36.914999999999999</c:v>
                </c:pt>
                <c:pt idx="645">
                  <c:v>36.520000000000003</c:v>
                </c:pt>
                <c:pt idx="646">
                  <c:v>36.47</c:v>
                </c:pt>
                <c:pt idx="647">
                  <c:v>36.260000000000012</c:v>
                </c:pt>
                <c:pt idx="648">
                  <c:v>36.200000000000003</c:v>
                </c:pt>
                <c:pt idx="649">
                  <c:v>36.165000000000013</c:v>
                </c:pt>
                <c:pt idx="650">
                  <c:v>36.17</c:v>
                </c:pt>
                <c:pt idx="651">
                  <c:v>36.230000000000011</c:v>
                </c:pt>
                <c:pt idx="652">
                  <c:v>36.1</c:v>
                </c:pt>
                <c:pt idx="653">
                  <c:v>36.03</c:v>
                </c:pt>
                <c:pt idx="654">
                  <c:v>36.125000000000036</c:v>
                </c:pt>
                <c:pt idx="655">
                  <c:v>36.08</c:v>
                </c:pt>
                <c:pt idx="656">
                  <c:v>36.07</c:v>
                </c:pt>
                <c:pt idx="657">
                  <c:v>36.03</c:v>
                </c:pt>
                <c:pt idx="658">
                  <c:v>35.96</c:v>
                </c:pt>
                <c:pt idx="659">
                  <c:v>35.96</c:v>
                </c:pt>
                <c:pt idx="660">
                  <c:v>35.93</c:v>
                </c:pt>
                <c:pt idx="661">
                  <c:v>35.949999999999996</c:v>
                </c:pt>
                <c:pt idx="662">
                  <c:v>35.800000000000004</c:v>
                </c:pt>
                <c:pt idx="663">
                  <c:v>35.790000000000013</c:v>
                </c:pt>
                <c:pt idx="664">
                  <c:v>35.785000000000011</c:v>
                </c:pt>
                <c:pt idx="665">
                  <c:v>35.800000000000004</c:v>
                </c:pt>
                <c:pt idx="666">
                  <c:v>36.130000000000003</c:v>
                </c:pt>
                <c:pt idx="667">
                  <c:v>36.290000000000013</c:v>
                </c:pt>
                <c:pt idx="668">
                  <c:v>36.290000000000013</c:v>
                </c:pt>
                <c:pt idx="669">
                  <c:v>36.58</c:v>
                </c:pt>
                <c:pt idx="670">
                  <c:v>36.15</c:v>
                </c:pt>
                <c:pt idx="671">
                  <c:v>36.349999999999994</c:v>
                </c:pt>
                <c:pt idx="672">
                  <c:v>36.370000000000005</c:v>
                </c:pt>
                <c:pt idx="673">
                  <c:v>36.454999999999998</c:v>
                </c:pt>
                <c:pt idx="674">
                  <c:v>36.349999999999994</c:v>
                </c:pt>
                <c:pt idx="675">
                  <c:v>36.980000000000004</c:v>
                </c:pt>
                <c:pt idx="676">
                  <c:v>36.65</c:v>
                </c:pt>
                <c:pt idx="677">
                  <c:v>36.550000000000004</c:v>
                </c:pt>
              </c:numCache>
            </c:numRef>
          </c:val>
        </c:ser>
        <c:ser>
          <c:idx val="1"/>
          <c:order val="1"/>
          <c:tx>
            <c:strRef>
              <c:f>工作表1!$C$1</c:f>
              <c:strCache>
                <c:ptCount val="1"/>
                <c:pt idx="0">
                  <c:v>台灣</c:v>
                </c:pt>
              </c:strCache>
            </c:strRef>
          </c:tx>
          <c:marker>
            <c:symbol val="none"/>
          </c:marker>
          <c:cat>
            <c:numRef>
              <c:f>工作表1!$A$2:$A$679</c:f>
              <c:numCache>
                <c:formatCode>m/d/yyyy</c:formatCode>
                <c:ptCount val="678"/>
                <c:pt idx="0">
                  <c:v>35208</c:v>
                </c:pt>
                <c:pt idx="1">
                  <c:v>35209</c:v>
                </c:pt>
                <c:pt idx="2">
                  <c:v>35212</c:v>
                </c:pt>
                <c:pt idx="3">
                  <c:v>35213</c:v>
                </c:pt>
                <c:pt idx="4">
                  <c:v>35214</c:v>
                </c:pt>
                <c:pt idx="5">
                  <c:v>35215</c:v>
                </c:pt>
                <c:pt idx="6">
                  <c:v>35216</c:v>
                </c:pt>
                <c:pt idx="7">
                  <c:v>35219</c:v>
                </c:pt>
                <c:pt idx="8">
                  <c:v>35220</c:v>
                </c:pt>
                <c:pt idx="9">
                  <c:v>35221</c:v>
                </c:pt>
                <c:pt idx="10">
                  <c:v>35222</c:v>
                </c:pt>
                <c:pt idx="11">
                  <c:v>35223</c:v>
                </c:pt>
                <c:pt idx="12">
                  <c:v>35226</c:v>
                </c:pt>
                <c:pt idx="13">
                  <c:v>35227</c:v>
                </c:pt>
                <c:pt idx="14">
                  <c:v>35228</c:v>
                </c:pt>
                <c:pt idx="15">
                  <c:v>35229</c:v>
                </c:pt>
                <c:pt idx="16">
                  <c:v>35230</c:v>
                </c:pt>
                <c:pt idx="17">
                  <c:v>35233</c:v>
                </c:pt>
                <c:pt idx="18">
                  <c:v>35234</c:v>
                </c:pt>
                <c:pt idx="19">
                  <c:v>35235</c:v>
                </c:pt>
                <c:pt idx="20">
                  <c:v>35236</c:v>
                </c:pt>
                <c:pt idx="21">
                  <c:v>35237</c:v>
                </c:pt>
                <c:pt idx="22">
                  <c:v>35240</c:v>
                </c:pt>
                <c:pt idx="23">
                  <c:v>35241</c:v>
                </c:pt>
                <c:pt idx="24">
                  <c:v>35242</c:v>
                </c:pt>
                <c:pt idx="25">
                  <c:v>35243</c:v>
                </c:pt>
                <c:pt idx="26">
                  <c:v>35244</c:v>
                </c:pt>
                <c:pt idx="27">
                  <c:v>35247</c:v>
                </c:pt>
                <c:pt idx="28">
                  <c:v>35248</c:v>
                </c:pt>
                <c:pt idx="29">
                  <c:v>35249</c:v>
                </c:pt>
                <c:pt idx="30">
                  <c:v>35250</c:v>
                </c:pt>
                <c:pt idx="31">
                  <c:v>35251</c:v>
                </c:pt>
                <c:pt idx="32">
                  <c:v>35254</c:v>
                </c:pt>
                <c:pt idx="33">
                  <c:v>35255</c:v>
                </c:pt>
                <c:pt idx="34">
                  <c:v>35256</c:v>
                </c:pt>
                <c:pt idx="35">
                  <c:v>35257</c:v>
                </c:pt>
                <c:pt idx="36">
                  <c:v>35258</c:v>
                </c:pt>
                <c:pt idx="37">
                  <c:v>35261</c:v>
                </c:pt>
                <c:pt idx="38">
                  <c:v>35262</c:v>
                </c:pt>
                <c:pt idx="39">
                  <c:v>35263</c:v>
                </c:pt>
                <c:pt idx="40">
                  <c:v>35264</c:v>
                </c:pt>
                <c:pt idx="41">
                  <c:v>35265</c:v>
                </c:pt>
                <c:pt idx="42">
                  <c:v>35268</c:v>
                </c:pt>
                <c:pt idx="43">
                  <c:v>35269</c:v>
                </c:pt>
                <c:pt idx="44">
                  <c:v>35270</c:v>
                </c:pt>
                <c:pt idx="45">
                  <c:v>35271</c:v>
                </c:pt>
                <c:pt idx="46">
                  <c:v>35272</c:v>
                </c:pt>
                <c:pt idx="47">
                  <c:v>35275</c:v>
                </c:pt>
                <c:pt idx="48">
                  <c:v>35276</c:v>
                </c:pt>
                <c:pt idx="49">
                  <c:v>35277</c:v>
                </c:pt>
                <c:pt idx="50">
                  <c:v>35278</c:v>
                </c:pt>
                <c:pt idx="51">
                  <c:v>35279</c:v>
                </c:pt>
                <c:pt idx="52">
                  <c:v>35282</c:v>
                </c:pt>
                <c:pt idx="53">
                  <c:v>35283</c:v>
                </c:pt>
                <c:pt idx="54">
                  <c:v>35284</c:v>
                </c:pt>
                <c:pt idx="55">
                  <c:v>35285</c:v>
                </c:pt>
                <c:pt idx="56">
                  <c:v>35286</c:v>
                </c:pt>
                <c:pt idx="57">
                  <c:v>35289</c:v>
                </c:pt>
                <c:pt idx="58">
                  <c:v>35290</c:v>
                </c:pt>
                <c:pt idx="59">
                  <c:v>35291</c:v>
                </c:pt>
                <c:pt idx="60">
                  <c:v>35292</c:v>
                </c:pt>
                <c:pt idx="61">
                  <c:v>35293</c:v>
                </c:pt>
                <c:pt idx="62">
                  <c:v>35296</c:v>
                </c:pt>
                <c:pt idx="63">
                  <c:v>35297</c:v>
                </c:pt>
                <c:pt idx="64">
                  <c:v>35298</c:v>
                </c:pt>
                <c:pt idx="65">
                  <c:v>35299</c:v>
                </c:pt>
                <c:pt idx="66">
                  <c:v>35300</c:v>
                </c:pt>
                <c:pt idx="67">
                  <c:v>35303</c:v>
                </c:pt>
                <c:pt idx="68">
                  <c:v>35304</c:v>
                </c:pt>
                <c:pt idx="69">
                  <c:v>35305</c:v>
                </c:pt>
                <c:pt idx="70">
                  <c:v>35306</c:v>
                </c:pt>
                <c:pt idx="71">
                  <c:v>35307</c:v>
                </c:pt>
                <c:pt idx="72">
                  <c:v>35310</c:v>
                </c:pt>
                <c:pt idx="73">
                  <c:v>35311</c:v>
                </c:pt>
                <c:pt idx="74">
                  <c:v>35312</c:v>
                </c:pt>
                <c:pt idx="75">
                  <c:v>35313</c:v>
                </c:pt>
                <c:pt idx="76">
                  <c:v>35314</c:v>
                </c:pt>
                <c:pt idx="77">
                  <c:v>35317</c:v>
                </c:pt>
                <c:pt idx="78">
                  <c:v>35318</c:v>
                </c:pt>
                <c:pt idx="79">
                  <c:v>35319</c:v>
                </c:pt>
                <c:pt idx="80">
                  <c:v>35320</c:v>
                </c:pt>
                <c:pt idx="81">
                  <c:v>35321</c:v>
                </c:pt>
                <c:pt idx="82">
                  <c:v>35324</c:v>
                </c:pt>
                <c:pt idx="83">
                  <c:v>35325</c:v>
                </c:pt>
                <c:pt idx="84">
                  <c:v>35326</c:v>
                </c:pt>
                <c:pt idx="85">
                  <c:v>35327</c:v>
                </c:pt>
                <c:pt idx="86">
                  <c:v>35328</c:v>
                </c:pt>
                <c:pt idx="87">
                  <c:v>35331</c:v>
                </c:pt>
                <c:pt idx="88">
                  <c:v>35332</c:v>
                </c:pt>
                <c:pt idx="89">
                  <c:v>35333</c:v>
                </c:pt>
                <c:pt idx="90">
                  <c:v>35334</c:v>
                </c:pt>
                <c:pt idx="91">
                  <c:v>35335</c:v>
                </c:pt>
                <c:pt idx="92">
                  <c:v>35338</c:v>
                </c:pt>
                <c:pt idx="93">
                  <c:v>35339</c:v>
                </c:pt>
                <c:pt idx="94">
                  <c:v>35340</c:v>
                </c:pt>
                <c:pt idx="95">
                  <c:v>35341</c:v>
                </c:pt>
                <c:pt idx="96">
                  <c:v>35342</c:v>
                </c:pt>
                <c:pt idx="97">
                  <c:v>35345</c:v>
                </c:pt>
                <c:pt idx="98">
                  <c:v>35346</c:v>
                </c:pt>
                <c:pt idx="99">
                  <c:v>35347</c:v>
                </c:pt>
                <c:pt idx="100">
                  <c:v>35348</c:v>
                </c:pt>
                <c:pt idx="101">
                  <c:v>35349</c:v>
                </c:pt>
                <c:pt idx="102">
                  <c:v>35352</c:v>
                </c:pt>
                <c:pt idx="103">
                  <c:v>35353</c:v>
                </c:pt>
                <c:pt idx="104">
                  <c:v>35354</c:v>
                </c:pt>
                <c:pt idx="105">
                  <c:v>35355</c:v>
                </c:pt>
                <c:pt idx="106">
                  <c:v>35356</c:v>
                </c:pt>
                <c:pt idx="107">
                  <c:v>35359</c:v>
                </c:pt>
                <c:pt idx="108">
                  <c:v>35360</c:v>
                </c:pt>
                <c:pt idx="109">
                  <c:v>35361</c:v>
                </c:pt>
                <c:pt idx="110">
                  <c:v>35362</c:v>
                </c:pt>
                <c:pt idx="111">
                  <c:v>35363</c:v>
                </c:pt>
                <c:pt idx="112">
                  <c:v>35366</c:v>
                </c:pt>
                <c:pt idx="113">
                  <c:v>35367</c:v>
                </c:pt>
                <c:pt idx="114">
                  <c:v>35368</c:v>
                </c:pt>
                <c:pt idx="115">
                  <c:v>35369</c:v>
                </c:pt>
                <c:pt idx="116">
                  <c:v>35370</c:v>
                </c:pt>
                <c:pt idx="117">
                  <c:v>35373</c:v>
                </c:pt>
                <c:pt idx="118">
                  <c:v>35374</c:v>
                </c:pt>
                <c:pt idx="119">
                  <c:v>35375</c:v>
                </c:pt>
                <c:pt idx="120">
                  <c:v>35376</c:v>
                </c:pt>
                <c:pt idx="121">
                  <c:v>35377</c:v>
                </c:pt>
                <c:pt idx="122">
                  <c:v>35380</c:v>
                </c:pt>
                <c:pt idx="123">
                  <c:v>35381</c:v>
                </c:pt>
                <c:pt idx="124">
                  <c:v>35382</c:v>
                </c:pt>
                <c:pt idx="125">
                  <c:v>35383</c:v>
                </c:pt>
                <c:pt idx="126">
                  <c:v>35384</c:v>
                </c:pt>
                <c:pt idx="127">
                  <c:v>35387</c:v>
                </c:pt>
                <c:pt idx="128">
                  <c:v>35388</c:v>
                </c:pt>
                <c:pt idx="129">
                  <c:v>35389</c:v>
                </c:pt>
                <c:pt idx="130">
                  <c:v>35390</c:v>
                </c:pt>
                <c:pt idx="131">
                  <c:v>35391</c:v>
                </c:pt>
                <c:pt idx="132">
                  <c:v>35394</c:v>
                </c:pt>
                <c:pt idx="133">
                  <c:v>35395</c:v>
                </c:pt>
                <c:pt idx="134">
                  <c:v>35396</c:v>
                </c:pt>
                <c:pt idx="135">
                  <c:v>35397</c:v>
                </c:pt>
                <c:pt idx="136">
                  <c:v>35398</c:v>
                </c:pt>
                <c:pt idx="137">
                  <c:v>35401</c:v>
                </c:pt>
                <c:pt idx="138">
                  <c:v>35402</c:v>
                </c:pt>
                <c:pt idx="139">
                  <c:v>35403</c:v>
                </c:pt>
                <c:pt idx="140">
                  <c:v>35404</c:v>
                </c:pt>
                <c:pt idx="141">
                  <c:v>35405</c:v>
                </c:pt>
                <c:pt idx="142">
                  <c:v>35408</c:v>
                </c:pt>
                <c:pt idx="143">
                  <c:v>35409</c:v>
                </c:pt>
                <c:pt idx="144">
                  <c:v>35410</c:v>
                </c:pt>
                <c:pt idx="145">
                  <c:v>35411</c:v>
                </c:pt>
                <c:pt idx="146">
                  <c:v>35412</c:v>
                </c:pt>
                <c:pt idx="147">
                  <c:v>35415</c:v>
                </c:pt>
                <c:pt idx="148">
                  <c:v>35416</c:v>
                </c:pt>
                <c:pt idx="149">
                  <c:v>35417</c:v>
                </c:pt>
                <c:pt idx="150">
                  <c:v>35418</c:v>
                </c:pt>
                <c:pt idx="151">
                  <c:v>35419</c:v>
                </c:pt>
                <c:pt idx="152">
                  <c:v>35422</c:v>
                </c:pt>
                <c:pt idx="153">
                  <c:v>35423</c:v>
                </c:pt>
                <c:pt idx="154">
                  <c:v>35424</c:v>
                </c:pt>
                <c:pt idx="155">
                  <c:v>35425</c:v>
                </c:pt>
                <c:pt idx="156">
                  <c:v>35426</c:v>
                </c:pt>
                <c:pt idx="157">
                  <c:v>35429</c:v>
                </c:pt>
                <c:pt idx="158">
                  <c:v>35430</c:v>
                </c:pt>
                <c:pt idx="159">
                  <c:v>35432</c:v>
                </c:pt>
                <c:pt idx="160">
                  <c:v>35433</c:v>
                </c:pt>
                <c:pt idx="161">
                  <c:v>35436</c:v>
                </c:pt>
                <c:pt idx="162">
                  <c:v>35437</c:v>
                </c:pt>
                <c:pt idx="163">
                  <c:v>35438</c:v>
                </c:pt>
                <c:pt idx="164">
                  <c:v>35439</c:v>
                </c:pt>
                <c:pt idx="165">
                  <c:v>35440</c:v>
                </c:pt>
                <c:pt idx="166">
                  <c:v>35443</c:v>
                </c:pt>
                <c:pt idx="167">
                  <c:v>35444</c:v>
                </c:pt>
                <c:pt idx="168">
                  <c:v>35445</c:v>
                </c:pt>
                <c:pt idx="169">
                  <c:v>35446</c:v>
                </c:pt>
                <c:pt idx="170">
                  <c:v>35447</c:v>
                </c:pt>
                <c:pt idx="171">
                  <c:v>35450</c:v>
                </c:pt>
                <c:pt idx="172">
                  <c:v>35451</c:v>
                </c:pt>
                <c:pt idx="173">
                  <c:v>35452</c:v>
                </c:pt>
                <c:pt idx="174">
                  <c:v>35453</c:v>
                </c:pt>
                <c:pt idx="175">
                  <c:v>35454</c:v>
                </c:pt>
                <c:pt idx="176">
                  <c:v>35457</c:v>
                </c:pt>
                <c:pt idx="177">
                  <c:v>35458</c:v>
                </c:pt>
                <c:pt idx="178">
                  <c:v>35459</c:v>
                </c:pt>
                <c:pt idx="179">
                  <c:v>35460</c:v>
                </c:pt>
                <c:pt idx="180">
                  <c:v>35461</c:v>
                </c:pt>
                <c:pt idx="181">
                  <c:v>35464</c:v>
                </c:pt>
                <c:pt idx="182">
                  <c:v>35465</c:v>
                </c:pt>
                <c:pt idx="183">
                  <c:v>35466</c:v>
                </c:pt>
                <c:pt idx="184">
                  <c:v>35467</c:v>
                </c:pt>
                <c:pt idx="185">
                  <c:v>35468</c:v>
                </c:pt>
                <c:pt idx="186">
                  <c:v>35471</c:v>
                </c:pt>
                <c:pt idx="187">
                  <c:v>35472</c:v>
                </c:pt>
                <c:pt idx="188">
                  <c:v>35473</c:v>
                </c:pt>
                <c:pt idx="189">
                  <c:v>35474</c:v>
                </c:pt>
                <c:pt idx="190">
                  <c:v>35475</c:v>
                </c:pt>
                <c:pt idx="191">
                  <c:v>35478</c:v>
                </c:pt>
                <c:pt idx="192">
                  <c:v>35479</c:v>
                </c:pt>
                <c:pt idx="193">
                  <c:v>35480</c:v>
                </c:pt>
                <c:pt idx="194">
                  <c:v>35481</c:v>
                </c:pt>
                <c:pt idx="195">
                  <c:v>35482</c:v>
                </c:pt>
                <c:pt idx="196">
                  <c:v>35485</c:v>
                </c:pt>
                <c:pt idx="197">
                  <c:v>35486</c:v>
                </c:pt>
                <c:pt idx="198">
                  <c:v>35487</c:v>
                </c:pt>
                <c:pt idx="199">
                  <c:v>35488</c:v>
                </c:pt>
                <c:pt idx="200">
                  <c:v>35489</c:v>
                </c:pt>
                <c:pt idx="201">
                  <c:v>35492</c:v>
                </c:pt>
                <c:pt idx="202">
                  <c:v>35493</c:v>
                </c:pt>
                <c:pt idx="203">
                  <c:v>35494</c:v>
                </c:pt>
                <c:pt idx="204">
                  <c:v>35495</c:v>
                </c:pt>
                <c:pt idx="205">
                  <c:v>35496</c:v>
                </c:pt>
                <c:pt idx="206">
                  <c:v>35499</c:v>
                </c:pt>
                <c:pt idx="207">
                  <c:v>35500</c:v>
                </c:pt>
                <c:pt idx="208">
                  <c:v>35501</c:v>
                </c:pt>
                <c:pt idx="209">
                  <c:v>35502</c:v>
                </c:pt>
                <c:pt idx="210">
                  <c:v>35503</c:v>
                </c:pt>
                <c:pt idx="211">
                  <c:v>35506</c:v>
                </c:pt>
                <c:pt idx="212">
                  <c:v>35507</c:v>
                </c:pt>
                <c:pt idx="213">
                  <c:v>35508</c:v>
                </c:pt>
                <c:pt idx="214">
                  <c:v>35509</c:v>
                </c:pt>
                <c:pt idx="215">
                  <c:v>35510</c:v>
                </c:pt>
                <c:pt idx="216">
                  <c:v>35513</c:v>
                </c:pt>
                <c:pt idx="217">
                  <c:v>35514</c:v>
                </c:pt>
                <c:pt idx="218">
                  <c:v>35515</c:v>
                </c:pt>
                <c:pt idx="219">
                  <c:v>35516</c:v>
                </c:pt>
                <c:pt idx="220">
                  <c:v>35517</c:v>
                </c:pt>
                <c:pt idx="221">
                  <c:v>35520</c:v>
                </c:pt>
                <c:pt idx="222">
                  <c:v>35521</c:v>
                </c:pt>
                <c:pt idx="223">
                  <c:v>35522</c:v>
                </c:pt>
                <c:pt idx="224">
                  <c:v>35523</c:v>
                </c:pt>
                <c:pt idx="225">
                  <c:v>35524</c:v>
                </c:pt>
                <c:pt idx="226">
                  <c:v>35527</c:v>
                </c:pt>
                <c:pt idx="227">
                  <c:v>35528</c:v>
                </c:pt>
                <c:pt idx="228">
                  <c:v>35529</c:v>
                </c:pt>
                <c:pt idx="229">
                  <c:v>35530</c:v>
                </c:pt>
                <c:pt idx="230">
                  <c:v>35531</c:v>
                </c:pt>
                <c:pt idx="231">
                  <c:v>35534</c:v>
                </c:pt>
                <c:pt idx="232">
                  <c:v>35535</c:v>
                </c:pt>
                <c:pt idx="233">
                  <c:v>35536</c:v>
                </c:pt>
                <c:pt idx="234">
                  <c:v>35537</c:v>
                </c:pt>
                <c:pt idx="235">
                  <c:v>35538</c:v>
                </c:pt>
                <c:pt idx="236">
                  <c:v>35541</c:v>
                </c:pt>
                <c:pt idx="237">
                  <c:v>35542</c:v>
                </c:pt>
                <c:pt idx="238">
                  <c:v>35543</c:v>
                </c:pt>
                <c:pt idx="239">
                  <c:v>35544</c:v>
                </c:pt>
                <c:pt idx="240">
                  <c:v>35545</c:v>
                </c:pt>
                <c:pt idx="241">
                  <c:v>35548</c:v>
                </c:pt>
                <c:pt idx="242">
                  <c:v>35549</c:v>
                </c:pt>
                <c:pt idx="243">
                  <c:v>35550</c:v>
                </c:pt>
                <c:pt idx="244">
                  <c:v>35551</c:v>
                </c:pt>
                <c:pt idx="245">
                  <c:v>35552</c:v>
                </c:pt>
                <c:pt idx="246">
                  <c:v>35555</c:v>
                </c:pt>
                <c:pt idx="247">
                  <c:v>35556</c:v>
                </c:pt>
                <c:pt idx="248">
                  <c:v>35557</c:v>
                </c:pt>
                <c:pt idx="249">
                  <c:v>35558</c:v>
                </c:pt>
                <c:pt idx="250">
                  <c:v>35559</c:v>
                </c:pt>
                <c:pt idx="251">
                  <c:v>35562</c:v>
                </c:pt>
                <c:pt idx="252">
                  <c:v>35563</c:v>
                </c:pt>
                <c:pt idx="253">
                  <c:v>35564</c:v>
                </c:pt>
                <c:pt idx="254">
                  <c:v>35565</c:v>
                </c:pt>
                <c:pt idx="255">
                  <c:v>35566</c:v>
                </c:pt>
                <c:pt idx="256">
                  <c:v>35569</c:v>
                </c:pt>
                <c:pt idx="257">
                  <c:v>35570</c:v>
                </c:pt>
                <c:pt idx="258">
                  <c:v>35571</c:v>
                </c:pt>
                <c:pt idx="259">
                  <c:v>35572</c:v>
                </c:pt>
                <c:pt idx="260">
                  <c:v>35573</c:v>
                </c:pt>
                <c:pt idx="261">
                  <c:v>35576</c:v>
                </c:pt>
                <c:pt idx="262">
                  <c:v>35577</c:v>
                </c:pt>
                <c:pt idx="263">
                  <c:v>35578</c:v>
                </c:pt>
                <c:pt idx="264">
                  <c:v>35579</c:v>
                </c:pt>
                <c:pt idx="265">
                  <c:v>35580</c:v>
                </c:pt>
                <c:pt idx="266">
                  <c:v>35583</c:v>
                </c:pt>
                <c:pt idx="267">
                  <c:v>35584</c:v>
                </c:pt>
                <c:pt idx="268">
                  <c:v>35585</c:v>
                </c:pt>
                <c:pt idx="269">
                  <c:v>35586</c:v>
                </c:pt>
                <c:pt idx="270">
                  <c:v>35587</c:v>
                </c:pt>
                <c:pt idx="271">
                  <c:v>35590</c:v>
                </c:pt>
                <c:pt idx="272">
                  <c:v>35591</c:v>
                </c:pt>
                <c:pt idx="273">
                  <c:v>35592</c:v>
                </c:pt>
                <c:pt idx="274">
                  <c:v>35593</c:v>
                </c:pt>
                <c:pt idx="275">
                  <c:v>35594</c:v>
                </c:pt>
                <c:pt idx="276">
                  <c:v>35597</c:v>
                </c:pt>
                <c:pt idx="277">
                  <c:v>35598</c:v>
                </c:pt>
                <c:pt idx="278">
                  <c:v>35599</c:v>
                </c:pt>
                <c:pt idx="279">
                  <c:v>35600</c:v>
                </c:pt>
                <c:pt idx="280">
                  <c:v>35601</c:v>
                </c:pt>
                <c:pt idx="281">
                  <c:v>35604</c:v>
                </c:pt>
                <c:pt idx="282">
                  <c:v>35605</c:v>
                </c:pt>
                <c:pt idx="283">
                  <c:v>35606</c:v>
                </c:pt>
                <c:pt idx="284">
                  <c:v>35607</c:v>
                </c:pt>
                <c:pt idx="285">
                  <c:v>35608</c:v>
                </c:pt>
                <c:pt idx="286">
                  <c:v>35611</c:v>
                </c:pt>
                <c:pt idx="287">
                  <c:v>35612</c:v>
                </c:pt>
                <c:pt idx="288">
                  <c:v>35613</c:v>
                </c:pt>
                <c:pt idx="289">
                  <c:v>35614</c:v>
                </c:pt>
                <c:pt idx="290">
                  <c:v>35615</c:v>
                </c:pt>
                <c:pt idx="291">
                  <c:v>35618</c:v>
                </c:pt>
                <c:pt idx="292">
                  <c:v>35619</c:v>
                </c:pt>
                <c:pt idx="293">
                  <c:v>35620</c:v>
                </c:pt>
                <c:pt idx="294">
                  <c:v>35621</c:v>
                </c:pt>
                <c:pt idx="295">
                  <c:v>35622</c:v>
                </c:pt>
                <c:pt idx="296">
                  <c:v>35625</c:v>
                </c:pt>
                <c:pt idx="297">
                  <c:v>35626</c:v>
                </c:pt>
                <c:pt idx="298">
                  <c:v>35627</c:v>
                </c:pt>
                <c:pt idx="299">
                  <c:v>35628</c:v>
                </c:pt>
                <c:pt idx="300">
                  <c:v>35629</c:v>
                </c:pt>
                <c:pt idx="301">
                  <c:v>35632</c:v>
                </c:pt>
                <c:pt idx="302">
                  <c:v>35633</c:v>
                </c:pt>
                <c:pt idx="303">
                  <c:v>35634</c:v>
                </c:pt>
                <c:pt idx="304">
                  <c:v>35635</c:v>
                </c:pt>
                <c:pt idx="305">
                  <c:v>35636</c:v>
                </c:pt>
                <c:pt idx="306">
                  <c:v>35639</c:v>
                </c:pt>
                <c:pt idx="307">
                  <c:v>35640</c:v>
                </c:pt>
                <c:pt idx="308">
                  <c:v>35641</c:v>
                </c:pt>
                <c:pt idx="309">
                  <c:v>35642</c:v>
                </c:pt>
                <c:pt idx="310">
                  <c:v>35643</c:v>
                </c:pt>
                <c:pt idx="311">
                  <c:v>35646</c:v>
                </c:pt>
                <c:pt idx="312">
                  <c:v>35647</c:v>
                </c:pt>
                <c:pt idx="313">
                  <c:v>35648</c:v>
                </c:pt>
                <c:pt idx="314">
                  <c:v>35649</c:v>
                </c:pt>
                <c:pt idx="315">
                  <c:v>35650</c:v>
                </c:pt>
                <c:pt idx="316">
                  <c:v>35653</c:v>
                </c:pt>
                <c:pt idx="317">
                  <c:v>35654</c:v>
                </c:pt>
                <c:pt idx="318">
                  <c:v>35655</c:v>
                </c:pt>
                <c:pt idx="319">
                  <c:v>35656</c:v>
                </c:pt>
                <c:pt idx="320">
                  <c:v>35657</c:v>
                </c:pt>
                <c:pt idx="321">
                  <c:v>35660</c:v>
                </c:pt>
                <c:pt idx="322">
                  <c:v>35661</c:v>
                </c:pt>
                <c:pt idx="323">
                  <c:v>35662</c:v>
                </c:pt>
                <c:pt idx="324">
                  <c:v>35663</c:v>
                </c:pt>
                <c:pt idx="325">
                  <c:v>35664</c:v>
                </c:pt>
                <c:pt idx="326">
                  <c:v>35667</c:v>
                </c:pt>
                <c:pt idx="327">
                  <c:v>35668</c:v>
                </c:pt>
                <c:pt idx="328">
                  <c:v>35669</c:v>
                </c:pt>
                <c:pt idx="329">
                  <c:v>35670</c:v>
                </c:pt>
                <c:pt idx="330">
                  <c:v>35671</c:v>
                </c:pt>
                <c:pt idx="331">
                  <c:v>35674</c:v>
                </c:pt>
                <c:pt idx="332">
                  <c:v>35675</c:v>
                </c:pt>
                <c:pt idx="333">
                  <c:v>35676</c:v>
                </c:pt>
                <c:pt idx="334">
                  <c:v>35677</c:v>
                </c:pt>
                <c:pt idx="335">
                  <c:v>35678</c:v>
                </c:pt>
                <c:pt idx="336">
                  <c:v>35681</c:v>
                </c:pt>
                <c:pt idx="337">
                  <c:v>35682</c:v>
                </c:pt>
                <c:pt idx="338">
                  <c:v>35683</c:v>
                </c:pt>
                <c:pt idx="339">
                  <c:v>35684</c:v>
                </c:pt>
                <c:pt idx="340">
                  <c:v>35685</c:v>
                </c:pt>
                <c:pt idx="341">
                  <c:v>35688</c:v>
                </c:pt>
                <c:pt idx="342">
                  <c:v>35689</c:v>
                </c:pt>
                <c:pt idx="343">
                  <c:v>35690</c:v>
                </c:pt>
                <c:pt idx="344">
                  <c:v>35691</c:v>
                </c:pt>
                <c:pt idx="345">
                  <c:v>35692</c:v>
                </c:pt>
                <c:pt idx="346">
                  <c:v>35695</c:v>
                </c:pt>
                <c:pt idx="347">
                  <c:v>35696</c:v>
                </c:pt>
                <c:pt idx="348">
                  <c:v>35697</c:v>
                </c:pt>
                <c:pt idx="349">
                  <c:v>35698</c:v>
                </c:pt>
                <c:pt idx="350">
                  <c:v>35699</c:v>
                </c:pt>
                <c:pt idx="351">
                  <c:v>35702</c:v>
                </c:pt>
                <c:pt idx="352">
                  <c:v>35703</c:v>
                </c:pt>
                <c:pt idx="353">
                  <c:v>35704</c:v>
                </c:pt>
                <c:pt idx="354">
                  <c:v>35705</c:v>
                </c:pt>
                <c:pt idx="355">
                  <c:v>35706</c:v>
                </c:pt>
                <c:pt idx="356">
                  <c:v>35709</c:v>
                </c:pt>
                <c:pt idx="357">
                  <c:v>35710</c:v>
                </c:pt>
                <c:pt idx="358">
                  <c:v>35711</c:v>
                </c:pt>
                <c:pt idx="359">
                  <c:v>35712</c:v>
                </c:pt>
                <c:pt idx="360">
                  <c:v>35713</c:v>
                </c:pt>
                <c:pt idx="361">
                  <c:v>35716</c:v>
                </c:pt>
                <c:pt idx="362">
                  <c:v>35717</c:v>
                </c:pt>
                <c:pt idx="363">
                  <c:v>35718</c:v>
                </c:pt>
                <c:pt idx="364">
                  <c:v>35719</c:v>
                </c:pt>
                <c:pt idx="365">
                  <c:v>35720</c:v>
                </c:pt>
                <c:pt idx="366">
                  <c:v>35723</c:v>
                </c:pt>
                <c:pt idx="367">
                  <c:v>35724</c:v>
                </c:pt>
                <c:pt idx="368">
                  <c:v>35725</c:v>
                </c:pt>
                <c:pt idx="369">
                  <c:v>35726</c:v>
                </c:pt>
                <c:pt idx="370">
                  <c:v>35727</c:v>
                </c:pt>
                <c:pt idx="371">
                  <c:v>35730</c:v>
                </c:pt>
                <c:pt idx="372">
                  <c:v>35731</c:v>
                </c:pt>
                <c:pt idx="373">
                  <c:v>35732</c:v>
                </c:pt>
                <c:pt idx="374">
                  <c:v>35733</c:v>
                </c:pt>
                <c:pt idx="375">
                  <c:v>35734</c:v>
                </c:pt>
                <c:pt idx="376">
                  <c:v>35737</c:v>
                </c:pt>
                <c:pt idx="377">
                  <c:v>35738</c:v>
                </c:pt>
                <c:pt idx="378">
                  <c:v>35739</c:v>
                </c:pt>
                <c:pt idx="379">
                  <c:v>35740</c:v>
                </c:pt>
                <c:pt idx="380">
                  <c:v>35741</c:v>
                </c:pt>
                <c:pt idx="381">
                  <c:v>35744</c:v>
                </c:pt>
                <c:pt idx="382">
                  <c:v>35745</c:v>
                </c:pt>
                <c:pt idx="383">
                  <c:v>35746</c:v>
                </c:pt>
                <c:pt idx="384">
                  <c:v>35747</c:v>
                </c:pt>
                <c:pt idx="385">
                  <c:v>35748</c:v>
                </c:pt>
                <c:pt idx="386">
                  <c:v>35751</c:v>
                </c:pt>
                <c:pt idx="387">
                  <c:v>35752</c:v>
                </c:pt>
                <c:pt idx="388">
                  <c:v>35753</c:v>
                </c:pt>
                <c:pt idx="389">
                  <c:v>35754</c:v>
                </c:pt>
                <c:pt idx="390">
                  <c:v>35755</c:v>
                </c:pt>
                <c:pt idx="391">
                  <c:v>35758</c:v>
                </c:pt>
                <c:pt idx="392">
                  <c:v>35759</c:v>
                </c:pt>
                <c:pt idx="393">
                  <c:v>35760</c:v>
                </c:pt>
                <c:pt idx="394">
                  <c:v>35761</c:v>
                </c:pt>
                <c:pt idx="395">
                  <c:v>35762</c:v>
                </c:pt>
                <c:pt idx="396">
                  <c:v>35765</c:v>
                </c:pt>
                <c:pt idx="397">
                  <c:v>35766</c:v>
                </c:pt>
                <c:pt idx="398">
                  <c:v>35767</c:v>
                </c:pt>
                <c:pt idx="399">
                  <c:v>35768</c:v>
                </c:pt>
                <c:pt idx="400">
                  <c:v>35769</c:v>
                </c:pt>
                <c:pt idx="401">
                  <c:v>35772</c:v>
                </c:pt>
                <c:pt idx="402">
                  <c:v>35773</c:v>
                </c:pt>
                <c:pt idx="403">
                  <c:v>35774</c:v>
                </c:pt>
                <c:pt idx="404">
                  <c:v>35775</c:v>
                </c:pt>
                <c:pt idx="405">
                  <c:v>35776</c:v>
                </c:pt>
                <c:pt idx="406">
                  <c:v>35779</c:v>
                </c:pt>
                <c:pt idx="407">
                  <c:v>35780</c:v>
                </c:pt>
                <c:pt idx="408">
                  <c:v>35781</c:v>
                </c:pt>
                <c:pt idx="409">
                  <c:v>35782</c:v>
                </c:pt>
                <c:pt idx="410">
                  <c:v>35783</c:v>
                </c:pt>
                <c:pt idx="411">
                  <c:v>35786</c:v>
                </c:pt>
                <c:pt idx="412">
                  <c:v>35787</c:v>
                </c:pt>
                <c:pt idx="413">
                  <c:v>35788</c:v>
                </c:pt>
                <c:pt idx="414">
                  <c:v>35789</c:v>
                </c:pt>
                <c:pt idx="415">
                  <c:v>35790</c:v>
                </c:pt>
                <c:pt idx="416">
                  <c:v>35793</c:v>
                </c:pt>
                <c:pt idx="417">
                  <c:v>35794</c:v>
                </c:pt>
                <c:pt idx="418">
                  <c:v>35795</c:v>
                </c:pt>
                <c:pt idx="419">
                  <c:v>35797</c:v>
                </c:pt>
                <c:pt idx="420">
                  <c:v>35800</c:v>
                </c:pt>
                <c:pt idx="421">
                  <c:v>35801</c:v>
                </c:pt>
                <c:pt idx="422">
                  <c:v>35802</c:v>
                </c:pt>
                <c:pt idx="423">
                  <c:v>35803</c:v>
                </c:pt>
                <c:pt idx="424">
                  <c:v>35804</c:v>
                </c:pt>
                <c:pt idx="425">
                  <c:v>35807</c:v>
                </c:pt>
                <c:pt idx="426">
                  <c:v>35808</c:v>
                </c:pt>
                <c:pt idx="427">
                  <c:v>35809</c:v>
                </c:pt>
                <c:pt idx="428">
                  <c:v>35810</c:v>
                </c:pt>
                <c:pt idx="429">
                  <c:v>35811</c:v>
                </c:pt>
                <c:pt idx="430">
                  <c:v>35814</c:v>
                </c:pt>
                <c:pt idx="431">
                  <c:v>35815</c:v>
                </c:pt>
                <c:pt idx="432">
                  <c:v>35816</c:v>
                </c:pt>
                <c:pt idx="433">
                  <c:v>35817</c:v>
                </c:pt>
                <c:pt idx="434">
                  <c:v>35818</c:v>
                </c:pt>
                <c:pt idx="435">
                  <c:v>35821</c:v>
                </c:pt>
                <c:pt idx="436">
                  <c:v>35822</c:v>
                </c:pt>
                <c:pt idx="437">
                  <c:v>35823</c:v>
                </c:pt>
                <c:pt idx="438">
                  <c:v>35824</c:v>
                </c:pt>
                <c:pt idx="439">
                  <c:v>35825</c:v>
                </c:pt>
                <c:pt idx="440">
                  <c:v>35828</c:v>
                </c:pt>
                <c:pt idx="441">
                  <c:v>35829</c:v>
                </c:pt>
                <c:pt idx="442">
                  <c:v>35830</c:v>
                </c:pt>
                <c:pt idx="443">
                  <c:v>35831</c:v>
                </c:pt>
                <c:pt idx="444">
                  <c:v>35832</c:v>
                </c:pt>
                <c:pt idx="445">
                  <c:v>35835</c:v>
                </c:pt>
                <c:pt idx="446">
                  <c:v>35836</c:v>
                </c:pt>
                <c:pt idx="447">
                  <c:v>35837</c:v>
                </c:pt>
                <c:pt idx="448">
                  <c:v>35838</c:v>
                </c:pt>
                <c:pt idx="449">
                  <c:v>35839</c:v>
                </c:pt>
                <c:pt idx="450">
                  <c:v>35842</c:v>
                </c:pt>
                <c:pt idx="451">
                  <c:v>35843</c:v>
                </c:pt>
                <c:pt idx="452">
                  <c:v>35844</c:v>
                </c:pt>
                <c:pt idx="453">
                  <c:v>35845</c:v>
                </c:pt>
                <c:pt idx="454">
                  <c:v>35846</c:v>
                </c:pt>
                <c:pt idx="455">
                  <c:v>35849</c:v>
                </c:pt>
                <c:pt idx="456">
                  <c:v>35850</c:v>
                </c:pt>
                <c:pt idx="457">
                  <c:v>35851</c:v>
                </c:pt>
                <c:pt idx="458">
                  <c:v>35852</c:v>
                </c:pt>
                <c:pt idx="459">
                  <c:v>35853</c:v>
                </c:pt>
                <c:pt idx="460">
                  <c:v>35856</c:v>
                </c:pt>
                <c:pt idx="461">
                  <c:v>35857</c:v>
                </c:pt>
                <c:pt idx="462">
                  <c:v>35858</c:v>
                </c:pt>
                <c:pt idx="463">
                  <c:v>35859</c:v>
                </c:pt>
                <c:pt idx="464">
                  <c:v>35860</c:v>
                </c:pt>
                <c:pt idx="465">
                  <c:v>35863</c:v>
                </c:pt>
                <c:pt idx="466">
                  <c:v>35864</c:v>
                </c:pt>
                <c:pt idx="467">
                  <c:v>35865</c:v>
                </c:pt>
                <c:pt idx="468">
                  <c:v>35866</c:v>
                </c:pt>
                <c:pt idx="469">
                  <c:v>35867</c:v>
                </c:pt>
                <c:pt idx="470">
                  <c:v>35870</c:v>
                </c:pt>
                <c:pt idx="471">
                  <c:v>35871</c:v>
                </c:pt>
                <c:pt idx="472">
                  <c:v>35872</c:v>
                </c:pt>
                <c:pt idx="473">
                  <c:v>35873</c:v>
                </c:pt>
                <c:pt idx="474">
                  <c:v>35874</c:v>
                </c:pt>
                <c:pt idx="475">
                  <c:v>35877</c:v>
                </c:pt>
                <c:pt idx="476">
                  <c:v>35878</c:v>
                </c:pt>
                <c:pt idx="477">
                  <c:v>35879</c:v>
                </c:pt>
                <c:pt idx="478">
                  <c:v>35880</c:v>
                </c:pt>
                <c:pt idx="479">
                  <c:v>35881</c:v>
                </c:pt>
                <c:pt idx="480">
                  <c:v>35884</c:v>
                </c:pt>
                <c:pt idx="481">
                  <c:v>35885</c:v>
                </c:pt>
                <c:pt idx="482">
                  <c:v>35886</c:v>
                </c:pt>
                <c:pt idx="483">
                  <c:v>35887</c:v>
                </c:pt>
                <c:pt idx="484">
                  <c:v>35888</c:v>
                </c:pt>
                <c:pt idx="485">
                  <c:v>35891</c:v>
                </c:pt>
                <c:pt idx="486">
                  <c:v>35892</c:v>
                </c:pt>
                <c:pt idx="487">
                  <c:v>35893</c:v>
                </c:pt>
                <c:pt idx="488">
                  <c:v>35894</c:v>
                </c:pt>
                <c:pt idx="489">
                  <c:v>35895</c:v>
                </c:pt>
                <c:pt idx="490">
                  <c:v>35898</c:v>
                </c:pt>
                <c:pt idx="491">
                  <c:v>35899</c:v>
                </c:pt>
                <c:pt idx="492">
                  <c:v>35900</c:v>
                </c:pt>
                <c:pt idx="493">
                  <c:v>35901</c:v>
                </c:pt>
                <c:pt idx="494">
                  <c:v>35902</c:v>
                </c:pt>
                <c:pt idx="495">
                  <c:v>35905</c:v>
                </c:pt>
                <c:pt idx="496">
                  <c:v>35906</c:v>
                </c:pt>
                <c:pt idx="497">
                  <c:v>35907</c:v>
                </c:pt>
                <c:pt idx="498">
                  <c:v>35908</c:v>
                </c:pt>
                <c:pt idx="499">
                  <c:v>35909</c:v>
                </c:pt>
                <c:pt idx="500">
                  <c:v>35912</c:v>
                </c:pt>
                <c:pt idx="501">
                  <c:v>35913</c:v>
                </c:pt>
                <c:pt idx="502">
                  <c:v>35914</c:v>
                </c:pt>
                <c:pt idx="503">
                  <c:v>35915</c:v>
                </c:pt>
                <c:pt idx="504">
                  <c:v>35916</c:v>
                </c:pt>
                <c:pt idx="505">
                  <c:v>35919</c:v>
                </c:pt>
                <c:pt idx="506">
                  <c:v>35920</c:v>
                </c:pt>
                <c:pt idx="507">
                  <c:v>35921</c:v>
                </c:pt>
                <c:pt idx="508">
                  <c:v>35922</c:v>
                </c:pt>
                <c:pt idx="509">
                  <c:v>35923</c:v>
                </c:pt>
                <c:pt idx="510">
                  <c:v>35926</c:v>
                </c:pt>
                <c:pt idx="511">
                  <c:v>35927</c:v>
                </c:pt>
                <c:pt idx="512">
                  <c:v>35928</c:v>
                </c:pt>
                <c:pt idx="513">
                  <c:v>35929</c:v>
                </c:pt>
                <c:pt idx="514">
                  <c:v>35930</c:v>
                </c:pt>
                <c:pt idx="515">
                  <c:v>35933</c:v>
                </c:pt>
                <c:pt idx="516">
                  <c:v>35934</c:v>
                </c:pt>
                <c:pt idx="517">
                  <c:v>35935</c:v>
                </c:pt>
                <c:pt idx="518">
                  <c:v>35936</c:v>
                </c:pt>
                <c:pt idx="519">
                  <c:v>35937</c:v>
                </c:pt>
                <c:pt idx="520">
                  <c:v>35940</c:v>
                </c:pt>
                <c:pt idx="521">
                  <c:v>35941</c:v>
                </c:pt>
                <c:pt idx="522">
                  <c:v>35942</c:v>
                </c:pt>
                <c:pt idx="523">
                  <c:v>35943</c:v>
                </c:pt>
                <c:pt idx="524">
                  <c:v>35944</c:v>
                </c:pt>
                <c:pt idx="525">
                  <c:v>35947</c:v>
                </c:pt>
                <c:pt idx="526">
                  <c:v>35948</c:v>
                </c:pt>
                <c:pt idx="527">
                  <c:v>35949</c:v>
                </c:pt>
                <c:pt idx="528">
                  <c:v>35950</c:v>
                </c:pt>
                <c:pt idx="529">
                  <c:v>35951</c:v>
                </c:pt>
                <c:pt idx="530">
                  <c:v>35954</c:v>
                </c:pt>
                <c:pt idx="531">
                  <c:v>35955</c:v>
                </c:pt>
                <c:pt idx="532">
                  <c:v>35956</c:v>
                </c:pt>
                <c:pt idx="533">
                  <c:v>35957</c:v>
                </c:pt>
                <c:pt idx="534">
                  <c:v>35958</c:v>
                </c:pt>
                <c:pt idx="535">
                  <c:v>35961</c:v>
                </c:pt>
                <c:pt idx="536">
                  <c:v>35962</c:v>
                </c:pt>
                <c:pt idx="537">
                  <c:v>35963</c:v>
                </c:pt>
                <c:pt idx="538">
                  <c:v>35964</c:v>
                </c:pt>
                <c:pt idx="539">
                  <c:v>35965</c:v>
                </c:pt>
                <c:pt idx="540">
                  <c:v>35968</c:v>
                </c:pt>
                <c:pt idx="541">
                  <c:v>35969</c:v>
                </c:pt>
                <c:pt idx="542">
                  <c:v>35970</c:v>
                </c:pt>
                <c:pt idx="543">
                  <c:v>35971</c:v>
                </c:pt>
                <c:pt idx="544">
                  <c:v>35972</c:v>
                </c:pt>
                <c:pt idx="545">
                  <c:v>35975</c:v>
                </c:pt>
                <c:pt idx="546">
                  <c:v>35976</c:v>
                </c:pt>
                <c:pt idx="547">
                  <c:v>35977</c:v>
                </c:pt>
                <c:pt idx="548">
                  <c:v>35978</c:v>
                </c:pt>
                <c:pt idx="549">
                  <c:v>35979</c:v>
                </c:pt>
                <c:pt idx="550">
                  <c:v>35982</c:v>
                </c:pt>
                <c:pt idx="551">
                  <c:v>35983</c:v>
                </c:pt>
                <c:pt idx="552">
                  <c:v>35984</c:v>
                </c:pt>
                <c:pt idx="553">
                  <c:v>35985</c:v>
                </c:pt>
                <c:pt idx="554">
                  <c:v>35986</c:v>
                </c:pt>
                <c:pt idx="555">
                  <c:v>35989</c:v>
                </c:pt>
                <c:pt idx="556">
                  <c:v>35990</c:v>
                </c:pt>
                <c:pt idx="557">
                  <c:v>35991</c:v>
                </c:pt>
                <c:pt idx="558">
                  <c:v>35992</c:v>
                </c:pt>
                <c:pt idx="559">
                  <c:v>35993</c:v>
                </c:pt>
                <c:pt idx="560">
                  <c:v>35996</c:v>
                </c:pt>
                <c:pt idx="561">
                  <c:v>35997</c:v>
                </c:pt>
                <c:pt idx="562">
                  <c:v>35998</c:v>
                </c:pt>
                <c:pt idx="563">
                  <c:v>35999</c:v>
                </c:pt>
                <c:pt idx="564">
                  <c:v>36000</c:v>
                </c:pt>
                <c:pt idx="565">
                  <c:v>36003</c:v>
                </c:pt>
                <c:pt idx="566">
                  <c:v>36004</c:v>
                </c:pt>
                <c:pt idx="567">
                  <c:v>36005</c:v>
                </c:pt>
                <c:pt idx="568">
                  <c:v>36006</c:v>
                </c:pt>
                <c:pt idx="569">
                  <c:v>36007</c:v>
                </c:pt>
                <c:pt idx="570">
                  <c:v>36010</c:v>
                </c:pt>
                <c:pt idx="571">
                  <c:v>36011</c:v>
                </c:pt>
                <c:pt idx="572">
                  <c:v>36012</c:v>
                </c:pt>
                <c:pt idx="573">
                  <c:v>36013</c:v>
                </c:pt>
                <c:pt idx="574">
                  <c:v>36014</c:v>
                </c:pt>
                <c:pt idx="575">
                  <c:v>36017</c:v>
                </c:pt>
                <c:pt idx="576">
                  <c:v>36018</c:v>
                </c:pt>
                <c:pt idx="577">
                  <c:v>36019</c:v>
                </c:pt>
                <c:pt idx="578">
                  <c:v>36020</c:v>
                </c:pt>
                <c:pt idx="579">
                  <c:v>36021</c:v>
                </c:pt>
                <c:pt idx="580">
                  <c:v>36024</c:v>
                </c:pt>
                <c:pt idx="581">
                  <c:v>36025</c:v>
                </c:pt>
                <c:pt idx="582">
                  <c:v>36026</c:v>
                </c:pt>
                <c:pt idx="583">
                  <c:v>36027</c:v>
                </c:pt>
                <c:pt idx="584">
                  <c:v>36028</c:v>
                </c:pt>
                <c:pt idx="585">
                  <c:v>36031</c:v>
                </c:pt>
                <c:pt idx="586">
                  <c:v>36032</c:v>
                </c:pt>
                <c:pt idx="587">
                  <c:v>36033</c:v>
                </c:pt>
                <c:pt idx="588">
                  <c:v>36034</c:v>
                </c:pt>
                <c:pt idx="589">
                  <c:v>36035</c:v>
                </c:pt>
                <c:pt idx="590">
                  <c:v>36038</c:v>
                </c:pt>
                <c:pt idx="591">
                  <c:v>36039</c:v>
                </c:pt>
                <c:pt idx="592">
                  <c:v>36040</c:v>
                </c:pt>
                <c:pt idx="593">
                  <c:v>36041</c:v>
                </c:pt>
                <c:pt idx="594">
                  <c:v>36042</c:v>
                </c:pt>
                <c:pt idx="595">
                  <c:v>36045</c:v>
                </c:pt>
                <c:pt idx="596">
                  <c:v>36046</c:v>
                </c:pt>
                <c:pt idx="597">
                  <c:v>36047</c:v>
                </c:pt>
                <c:pt idx="598">
                  <c:v>36048</c:v>
                </c:pt>
                <c:pt idx="599">
                  <c:v>36049</c:v>
                </c:pt>
                <c:pt idx="600">
                  <c:v>36052</c:v>
                </c:pt>
                <c:pt idx="601">
                  <c:v>36053</c:v>
                </c:pt>
                <c:pt idx="602">
                  <c:v>36054</c:v>
                </c:pt>
                <c:pt idx="603">
                  <c:v>36055</c:v>
                </c:pt>
                <c:pt idx="604">
                  <c:v>36056</c:v>
                </c:pt>
                <c:pt idx="605">
                  <c:v>36059</c:v>
                </c:pt>
                <c:pt idx="606">
                  <c:v>36060</c:v>
                </c:pt>
                <c:pt idx="607">
                  <c:v>36061</c:v>
                </c:pt>
                <c:pt idx="608">
                  <c:v>36062</c:v>
                </c:pt>
                <c:pt idx="609">
                  <c:v>36063</c:v>
                </c:pt>
                <c:pt idx="610">
                  <c:v>36066</c:v>
                </c:pt>
                <c:pt idx="611">
                  <c:v>36067</c:v>
                </c:pt>
                <c:pt idx="612">
                  <c:v>36068</c:v>
                </c:pt>
                <c:pt idx="613">
                  <c:v>36069</c:v>
                </c:pt>
                <c:pt idx="614">
                  <c:v>36070</c:v>
                </c:pt>
                <c:pt idx="615">
                  <c:v>36073</c:v>
                </c:pt>
                <c:pt idx="616">
                  <c:v>36074</c:v>
                </c:pt>
                <c:pt idx="617">
                  <c:v>36075</c:v>
                </c:pt>
                <c:pt idx="618">
                  <c:v>36076</c:v>
                </c:pt>
                <c:pt idx="619">
                  <c:v>36077</c:v>
                </c:pt>
                <c:pt idx="620">
                  <c:v>36080</c:v>
                </c:pt>
                <c:pt idx="621">
                  <c:v>36081</c:v>
                </c:pt>
                <c:pt idx="622">
                  <c:v>36082</c:v>
                </c:pt>
                <c:pt idx="623">
                  <c:v>36083</c:v>
                </c:pt>
                <c:pt idx="624">
                  <c:v>36084</c:v>
                </c:pt>
                <c:pt idx="625">
                  <c:v>36087</c:v>
                </c:pt>
                <c:pt idx="626">
                  <c:v>36088</c:v>
                </c:pt>
                <c:pt idx="627">
                  <c:v>36089</c:v>
                </c:pt>
                <c:pt idx="628">
                  <c:v>36090</c:v>
                </c:pt>
                <c:pt idx="629">
                  <c:v>36091</c:v>
                </c:pt>
                <c:pt idx="630">
                  <c:v>36094</c:v>
                </c:pt>
                <c:pt idx="631">
                  <c:v>36095</c:v>
                </c:pt>
                <c:pt idx="632">
                  <c:v>36096</c:v>
                </c:pt>
                <c:pt idx="633">
                  <c:v>36097</c:v>
                </c:pt>
                <c:pt idx="634">
                  <c:v>36098</c:v>
                </c:pt>
                <c:pt idx="635">
                  <c:v>36101</c:v>
                </c:pt>
                <c:pt idx="636">
                  <c:v>36102</c:v>
                </c:pt>
                <c:pt idx="637">
                  <c:v>36103</c:v>
                </c:pt>
                <c:pt idx="638">
                  <c:v>36104</c:v>
                </c:pt>
                <c:pt idx="639">
                  <c:v>36105</c:v>
                </c:pt>
                <c:pt idx="640">
                  <c:v>36108</c:v>
                </c:pt>
                <c:pt idx="641">
                  <c:v>36109</c:v>
                </c:pt>
                <c:pt idx="642">
                  <c:v>36110</c:v>
                </c:pt>
                <c:pt idx="643">
                  <c:v>36111</c:v>
                </c:pt>
                <c:pt idx="644">
                  <c:v>36112</c:v>
                </c:pt>
                <c:pt idx="645">
                  <c:v>36115</c:v>
                </c:pt>
                <c:pt idx="646">
                  <c:v>36116</c:v>
                </c:pt>
                <c:pt idx="647">
                  <c:v>36117</c:v>
                </c:pt>
                <c:pt idx="648">
                  <c:v>36118</c:v>
                </c:pt>
                <c:pt idx="649">
                  <c:v>36119</c:v>
                </c:pt>
                <c:pt idx="650">
                  <c:v>36122</c:v>
                </c:pt>
                <c:pt idx="651">
                  <c:v>36123</c:v>
                </c:pt>
                <c:pt idx="652">
                  <c:v>36124</c:v>
                </c:pt>
                <c:pt idx="653">
                  <c:v>36125</c:v>
                </c:pt>
                <c:pt idx="654">
                  <c:v>36126</c:v>
                </c:pt>
                <c:pt idx="655">
                  <c:v>36129</c:v>
                </c:pt>
                <c:pt idx="656">
                  <c:v>36130</c:v>
                </c:pt>
                <c:pt idx="657">
                  <c:v>36131</c:v>
                </c:pt>
                <c:pt idx="658">
                  <c:v>36132</c:v>
                </c:pt>
                <c:pt idx="659">
                  <c:v>36133</c:v>
                </c:pt>
                <c:pt idx="660">
                  <c:v>36136</c:v>
                </c:pt>
                <c:pt idx="661">
                  <c:v>36137</c:v>
                </c:pt>
                <c:pt idx="662">
                  <c:v>36138</c:v>
                </c:pt>
                <c:pt idx="663">
                  <c:v>36139</c:v>
                </c:pt>
                <c:pt idx="664">
                  <c:v>36140</c:v>
                </c:pt>
                <c:pt idx="665">
                  <c:v>36143</c:v>
                </c:pt>
                <c:pt idx="666">
                  <c:v>36144</c:v>
                </c:pt>
                <c:pt idx="667">
                  <c:v>36145</c:v>
                </c:pt>
                <c:pt idx="668">
                  <c:v>36146</c:v>
                </c:pt>
                <c:pt idx="669">
                  <c:v>36147</c:v>
                </c:pt>
                <c:pt idx="670">
                  <c:v>36150</c:v>
                </c:pt>
                <c:pt idx="671">
                  <c:v>36151</c:v>
                </c:pt>
                <c:pt idx="672">
                  <c:v>36152</c:v>
                </c:pt>
                <c:pt idx="673">
                  <c:v>36153</c:v>
                </c:pt>
                <c:pt idx="674">
                  <c:v>36157</c:v>
                </c:pt>
                <c:pt idx="675">
                  <c:v>36158</c:v>
                </c:pt>
                <c:pt idx="676">
                  <c:v>36159</c:v>
                </c:pt>
                <c:pt idx="677">
                  <c:v>36160</c:v>
                </c:pt>
              </c:numCache>
            </c:numRef>
          </c:cat>
          <c:val>
            <c:numRef>
              <c:f>工作表1!$C$2:$C$679</c:f>
              <c:numCache>
                <c:formatCode>General</c:formatCode>
                <c:ptCount val="678"/>
                <c:pt idx="0">
                  <c:v>27.4</c:v>
                </c:pt>
                <c:pt idx="1">
                  <c:v>27.43</c:v>
                </c:pt>
                <c:pt idx="2">
                  <c:v>27.650000000000016</c:v>
                </c:pt>
                <c:pt idx="3">
                  <c:v>27.9</c:v>
                </c:pt>
                <c:pt idx="4">
                  <c:v>27.77</c:v>
                </c:pt>
                <c:pt idx="5">
                  <c:v>27.68</c:v>
                </c:pt>
                <c:pt idx="6">
                  <c:v>27.68</c:v>
                </c:pt>
                <c:pt idx="7">
                  <c:v>27.69</c:v>
                </c:pt>
                <c:pt idx="8">
                  <c:v>27.759999999999987</c:v>
                </c:pt>
                <c:pt idx="9">
                  <c:v>27.77</c:v>
                </c:pt>
                <c:pt idx="10">
                  <c:v>27.69</c:v>
                </c:pt>
                <c:pt idx="11">
                  <c:v>27.73</c:v>
                </c:pt>
                <c:pt idx="12">
                  <c:v>27.74</c:v>
                </c:pt>
                <c:pt idx="13">
                  <c:v>27.75</c:v>
                </c:pt>
                <c:pt idx="14">
                  <c:v>27.74</c:v>
                </c:pt>
                <c:pt idx="15">
                  <c:v>27.66</c:v>
                </c:pt>
                <c:pt idx="16">
                  <c:v>27.610000000000017</c:v>
                </c:pt>
                <c:pt idx="17">
                  <c:v>27.67</c:v>
                </c:pt>
                <c:pt idx="18">
                  <c:v>27.650000000000016</c:v>
                </c:pt>
                <c:pt idx="19">
                  <c:v>27.650000000000016</c:v>
                </c:pt>
                <c:pt idx="20">
                  <c:v>27.650000000000016</c:v>
                </c:pt>
                <c:pt idx="21">
                  <c:v>27.62</c:v>
                </c:pt>
                <c:pt idx="22">
                  <c:v>27.7</c:v>
                </c:pt>
                <c:pt idx="23">
                  <c:v>27.69</c:v>
                </c:pt>
                <c:pt idx="24">
                  <c:v>27.69</c:v>
                </c:pt>
                <c:pt idx="25">
                  <c:v>27.55</c:v>
                </c:pt>
                <c:pt idx="26">
                  <c:v>27.55</c:v>
                </c:pt>
                <c:pt idx="27">
                  <c:v>27.54</c:v>
                </c:pt>
                <c:pt idx="28">
                  <c:v>27.479999999999986</c:v>
                </c:pt>
                <c:pt idx="29">
                  <c:v>27.58</c:v>
                </c:pt>
                <c:pt idx="30">
                  <c:v>27.58</c:v>
                </c:pt>
                <c:pt idx="31">
                  <c:v>27.610000000000017</c:v>
                </c:pt>
                <c:pt idx="32">
                  <c:v>27.56</c:v>
                </c:pt>
                <c:pt idx="33">
                  <c:v>27.64</c:v>
                </c:pt>
                <c:pt idx="34">
                  <c:v>27.51</c:v>
                </c:pt>
                <c:pt idx="35">
                  <c:v>27.610000000000017</c:v>
                </c:pt>
                <c:pt idx="36">
                  <c:v>27.56</c:v>
                </c:pt>
                <c:pt idx="37">
                  <c:v>27.610000000000017</c:v>
                </c:pt>
                <c:pt idx="38">
                  <c:v>27.57</c:v>
                </c:pt>
                <c:pt idx="39">
                  <c:v>27.6</c:v>
                </c:pt>
                <c:pt idx="40">
                  <c:v>27.53</c:v>
                </c:pt>
                <c:pt idx="41">
                  <c:v>27.54</c:v>
                </c:pt>
                <c:pt idx="42">
                  <c:v>27.57</c:v>
                </c:pt>
                <c:pt idx="43">
                  <c:v>27.53</c:v>
                </c:pt>
                <c:pt idx="44">
                  <c:v>27.55</c:v>
                </c:pt>
                <c:pt idx="45">
                  <c:v>27.51</c:v>
                </c:pt>
                <c:pt idx="46">
                  <c:v>27.55</c:v>
                </c:pt>
                <c:pt idx="47">
                  <c:v>27.55</c:v>
                </c:pt>
                <c:pt idx="48">
                  <c:v>27.52</c:v>
                </c:pt>
                <c:pt idx="49">
                  <c:v>27.52</c:v>
                </c:pt>
                <c:pt idx="50">
                  <c:v>27.52</c:v>
                </c:pt>
                <c:pt idx="51">
                  <c:v>27.51</c:v>
                </c:pt>
                <c:pt idx="52">
                  <c:v>27.47</c:v>
                </c:pt>
                <c:pt idx="53">
                  <c:v>27.479999999999986</c:v>
                </c:pt>
                <c:pt idx="54">
                  <c:v>27.5</c:v>
                </c:pt>
                <c:pt idx="55">
                  <c:v>27.51</c:v>
                </c:pt>
                <c:pt idx="56">
                  <c:v>27.47</c:v>
                </c:pt>
                <c:pt idx="57">
                  <c:v>27.51</c:v>
                </c:pt>
                <c:pt idx="58">
                  <c:v>27.51</c:v>
                </c:pt>
                <c:pt idx="59">
                  <c:v>27.5</c:v>
                </c:pt>
                <c:pt idx="60">
                  <c:v>27.49</c:v>
                </c:pt>
                <c:pt idx="61">
                  <c:v>27.49</c:v>
                </c:pt>
                <c:pt idx="62">
                  <c:v>27.49</c:v>
                </c:pt>
                <c:pt idx="63">
                  <c:v>27.53</c:v>
                </c:pt>
                <c:pt idx="64">
                  <c:v>27.52</c:v>
                </c:pt>
                <c:pt idx="65">
                  <c:v>27.52</c:v>
                </c:pt>
                <c:pt idx="66">
                  <c:v>27.5</c:v>
                </c:pt>
                <c:pt idx="67">
                  <c:v>27.479999999999986</c:v>
                </c:pt>
                <c:pt idx="68">
                  <c:v>27.479999999999986</c:v>
                </c:pt>
                <c:pt idx="69">
                  <c:v>27.479999999999986</c:v>
                </c:pt>
                <c:pt idx="70">
                  <c:v>27.49</c:v>
                </c:pt>
                <c:pt idx="71">
                  <c:v>27.479999999999986</c:v>
                </c:pt>
                <c:pt idx="72">
                  <c:v>27.51</c:v>
                </c:pt>
                <c:pt idx="73">
                  <c:v>27.52</c:v>
                </c:pt>
                <c:pt idx="74">
                  <c:v>27.5</c:v>
                </c:pt>
                <c:pt idx="75">
                  <c:v>27.5</c:v>
                </c:pt>
                <c:pt idx="76">
                  <c:v>27.5</c:v>
                </c:pt>
                <c:pt idx="77">
                  <c:v>27.49</c:v>
                </c:pt>
                <c:pt idx="78">
                  <c:v>27.5</c:v>
                </c:pt>
                <c:pt idx="79">
                  <c:v>27.5</c:v>
                </c:pt>
                <c:pt idx="80">
                  <c:v>27.5</c:v>
                </c:pt>
                <c:pt idx="81">
                  <c:v>27.5</c:v>
                </c:pt>
                <c:pt idx="82">
                  <c:v>27.51</c:v>
                </c:pt>
                <c:pt idx="83">
                  <c:v>27.51</c:v>
                </c:pt>
                <c:pt idx="84">
                  <c:v>27.51</c:v>
                </c:pt>
                <c:pt idx="85">
                  <c:v>27.51</c:v>
                </c:pt>
                <c:pt idx="86">
                  <c:v>27.51</c:v>
                </c:pt>
                <c:pt idx="87">
                  <c:v>27.51</c:v>
                </c:pt>
                <c:pt idx="88">
                  <c:v>27.5</c:v>
                </c:pt>
                <c:pt idx="89">
                  <c:v>27.479999999999986</c:v>
                </c:pt>
                <c:pt idx="90">
                  <c:v>27.49</c:v>
                </c:pt>
                <c:pt idx="91">
                  <c:v>27.49</c:v>
                </c:pt>
                <c:pt idx="92">
                  <c:v>27.49</c:v>
                </c:pt>
                <c:pt idx="93">
                  <c:v>27.49</c:v>
                </c:pt>
                <c:pt idx="94">
                  <c:v>27.5</c:v>
                </c:pt>
                <c:pt idx="95">
                  <c:v>27.5</c:v>
                </c:pt>
                <c:pt idx="96">
                  <c:v>27.5</c:v>
                </c:pt>
                <c:pt idx="97">
                  <c:v>27.5</c:v>
                </c:pt>
                <c:pt idx="98">
                  <c:v>27.51</c:v>
                </c:pt>
                <c:pt idx="99">
                  <c:v>27.51</c:v>
                </c:pt>
                <c:pt idx="100">
                  <c:v>27.49</c:v>
                </c:pt>
                <c:pt idx="101">
                  <c:v>27.49</c:v>
                </c:pt>
                <c:pt idx="102">
                  <c:v>27.479999999999986</c:v>
                </c:pt>
                <c:pt idx="103">
                  <c:v>27.5</c:v>
                </c:pt>
                <c:pt idx="104">
                  <c:v>27.51</c:v>
                </c:pt>
                <c:pt idx="105">
                  <c:v>27.5</c:v>
                </c:pt>
                <c:pt idx="106">
                  <c:v>27.51</c:v>
                </c:pt>
                <c:pt idx="107">
                  <c:v>27.51</c:v>
                </c:pt>
                <c:pt idx="108">
                  <c:v>27.57</c:v>
                </c:pt>
                <c:pt idx="109">
                  <c:v>27.630000000000017</c:v>
                </c:pt>
                <c:pt idx="110">
                  <c:v>27.58</c:v>
                </c:pt>
                <c:pt idx="111">
                  <c:v>27.6</c:v>
                </c:pt>
                <c:pt idx="112">
                  <c:v>27.6</c:v>
                </c:pt>
                <c:pt idx="113">
                  <c:v>27.57</c:v>
                </c:pt>
                <c:pt idx="114">
                  <c:v>27.56</c:v>
                </c:pt>
                <c:pt idx="115">
                  <c:v>27.56</c:v>
                </c:pt>
                <c:pt idx="116">
                  <c:v>27.53</c:v>
                </c:pt>
                <c:pt idx="117">
                  <c:v>27.52</c:v>
                </c:pt>
                <c:pt idx="118">
                  <c:v>27.52</c:v>
                </c:pt>
                <c:pt idx="119">
                  <c:v>27.55</c:v>
                </c:pt>
                <c:pt idx="120">
                  <c:v>27.52</c:v>
                </c:pt>
                <c:pt idx="121">
                  <c:v>27.54</c:v>
                </c:pt>
                <c:pt idx="122">
                  <c:v>27.5</c:v>
                </c:pt>
                <c:pt idx="123">
                  <c:v>27.52</c:v>
                </c:pt>
                <c:pt idx="124">
                  <c:v>27.52</c:v>
                </c:pt>
                <c:pt idx="125">
                  <c:v>27.52</c:v>
                </c:pt>
                <c:pt idx="126">
                  <c:v>27.52</c:v>
                </c:pt>
                <c:pt idx="127">
                  <c:v>27.52</c:v>
                </c:pt>
                <c:pt idx="128">
                  <c:v>27.52</c:v>
                </c:pt>
                <c:pt idx="129">
                  <c:v>27.52</c:v>
                </c:pt>
                <c:pt idx="130">
                  <c:v>27.5</c:v>
                </c:pt>
                <c:pt idx="131">
                  <c:v>27.52</c:v>
                </c:pt>
                <c:pt idx="132">
                  <c:v>27.52</c:v>
                </c:pt>
                <c:pt idx="133">
                  <c:v>27.52</c:v>
                </c:pt>
                <c:pt idx="134">
                  <c:v>27.52</c:v>
                </c:pt>
                <c:pt idx="135">
                  <c:v>27.49</c:v>
                </c:pt>
                <c:pt idx="136">
                  <c:v>27.49</c:v>
                </c:pt>
                <c:pt idx="137">
                  <c:v>27.5</c:v>
                </c:pt>
                <c:pt idx="138">
                  <c:v>27.51</c:v>
                </c:pt>
                <c:pt idx="139">
                  <c:v>27.52</c:v>
                </c:pt>
                <c:pt idx="140">
                  <c:v>27.52</c:v>
                </c:pt>
                <c:pt idx="141">
                  <c:v>27.52</c:v>
                </c:pt>
                <c:pt idx="142">
                  <c:v>27.52</c:v>
                </c:pt>
                <c:pt idx="143">
                  <c:v>27.52</c:v>
                </c:pt>
                <c:pt idx="144">
                  <c:v>27.52</c:v>
                </c:pt>
                <c:pt idx="145">
                  <c:v>27.52</c:v>
                </c:pt>
                <c:pt idx="146">
                  <c:v>27.52</c:v>
                </c:pt>
                <c:pt idx="147">
                  <c:v>27.52</c:v>
                </c:pt>
                <c:pt idx="148">
                  <c:v>27.52</c:v>
                </c:pt>
                <c:pt idx="149">
                  <c:v>27.5</c:v>
                </c:pt>
                <c:pt idx="150">
                  <c:v>27.52</c:v>
                </c:pt>
                <c:pt idx="151">
                  <c:v>27.51</c:v>
                </c:pt>
                <c:pt idx="152">
                  <c:v>27.5</c:v>
                </c:pt>
                <c:pt idx="153">
                  <c:v>27.52</c:v>
                </c:pt>
                <c:pt idx="154">
                  <c:v>27.52</c:v>
                </c:pt>
                <c:pt idx="155">
                  <c:v>27.52</c:v>
                </c:pt>
                <c:pt idx="156">
                  <c:v>27.52</c:v>
                </c:pt>
                <c:pt idx="157">
                  <c:v>27.52</c:v>
                </c:pt>
                <c:pt idx="158">
                  <c:v>27.52</c:v>
                </c:pt>
                <c:pt idx="159">
                  <c:v>27.52</c:v>
                </c:pt>
                <c:pt idx="160">
                  <c:v>27.52</c:v>
                </c:pt>
                <c:pt idx="161">
                  <c:v>27.52</c:v>
                </c:pt>
                <c:pt idx="162">
                  <c:v>27.52</c:v>
                </c:pt>
                <c:pt idx="163">
                  <c:v>27.52</c:v>
                </c:pt>
                <c:pt idx="164">
                  <c:v>27.52</c:v>
                </c:pt>
                <c:pt idx="165">
                  <c:v>27.52</c:v>
                </c:pt>
                <c:pt idx="166">
                  <c:v>27.5</c:v>
                </c:pt>
                <c:pt idx="167">
                  <c:v>27.459999999999987</c:v>
                </c:pt>
                <c:pt idx="168">
                  <c:v>27.39</c:v>
                </c:pt>
                <c:pt idx="169">
                  <c:v>27.34</c:v>
                </c:pt>
                <c:pt idx="170">
                  <c:v>27.41</c:v>
                </c:pt>
                <c:pt idx="171">
                  <c:v>27.419999999999987</c:v>
                </c:pt>
                <c:pt idx="172">
                  <c:v>27.49</c:v>
                </c:pt>
                <c:pt idx="173">
                  <c:v>27.52</c:v>
                </c:pt>
                <c:pt idx="174">
                  <c:v>27.459999999999987</c:v>
                </c:pt>
                <c:pt idx="175">
                  <c:v>27.479999999999986</c:v>
                </c:pt>
                <c:pt idx="176">
                  <c:v>27.47</c:v>
                </c:pt>
                <c:pt idx="177">
                  <c:v>27.47</c:v>
                </c:pt>
                <c:pt idx="178">
                  <c:v>27.47</c:v>
                </c:pt>
                <c:pt idx="179">
                  <c:v>27.459999999999987</c:v>
                </c:pt>
                <c:pt idx="180">
                  <c:v>27.45</c:v>
                </c:pt>
                <c:pt idx="181">
                  <c:v>27.459999999999987</c:v>
                </c:pt>
                <c:pt idx="182">
                  <c:v>27.459999999999987</c:v>
                </c:pt>
                <c:pt idx="183">
                  <c:v>27.52</c:v>
                </c:pt>
                <c:pt idx="184">
                  <c:v>27.52</c:v>
                </c:pt>
                <c:pt idx="185">
                  <c:v>27.54</c:v>
                </c:pt>
                <c:pt idx="186">
                  <c:v>27.479999999999986</c:v>
                </c:pt>
                <c:pt idx="187">
                  <c:v>27.56</c:v>
                </c:pt>
                <c:pt idx="188">
                  <c:v>27.56</c:v>
                </c:pt>
                <c:pt idx="189">
                  <c:v>27.56</c:v>
                </c:pt>
                <c:pt idx="190">
                  <c:v>27.56</c:v>
                </c:pt>
                <c:pt idx="191">
                  <c:v>27.59</c:v>
                </c:pt>
                <c:pt idx="192">
                  <c:v>27.67</c:v>
                </c:pt>
                <c:pt idx="193">
                  <c:v>27.64</c:v>
                </c:pt>
                <c:pt idx="194">
                  <c:v>27.64</c:v>
                </c:pt>
                <c:pt idx="195">
                  <c:v>27.610000000000017</c:v>
                </c:pt>
                <c:pt idx="196">
                  <c:v>27.57</c:v>
                </c:pt>
                <c:pt idx="197">
                  <c:v>27.54</c:v>
                </c:pt>
                <c:pt idx="198">
                  <c:v>27.52</c:v>
                </c:pt>
                <c:pt idx="199">
                  <c:v>27.54</c:v>
                </c:pt>
                <c:pt idx="200">
                  <c:v>27.54</c:v>
                </c:pt>
                <c:pt idx="201">
                  <c:v>27.55</c:v>
                </c:pt>
                <c:pt idx="202">
                  <c:v>27.54</c:v>
                </c:pt>
                <c:pt idx="203">
                  <c:v>27.54</c:v>
                </c:pt>
                <c:pt idx="204">
                  <c:v>27.54</c:v>
                </c:pt>
                <c:pt idx="205">
                  <c:v>27.52</c:v>
                </c:pt>
                <c:pt idx="206">
                  <c:v>27.54</c:v>
                </c:pt>
                <c:pt idx="207">
                  <c:v>27.54</c:v>
                </c:pt>
                <c:pt idx="208">
                  <c:v>27.56</c:v>
                </c:pt>
                <c:pt idx="209">
                  <c:v>27.55</c:v>
                </c:pt>
                <c:pt idx="210">
                  <c:v>27.53</c:v>
                </c:pt>
                <c:pt idx="211">
                  <c:v>27.54</c:v>
                </c:pt>
                <c:pt idx="212">
                  <c:v>27.54</c:v>
                </c:pt>
                <c:pt idx="213">
                  <c:v>27.55</c:v>
                </c:pt>
                <c:pt idx="214">
                  <c:v>27.54</c:v>
                </c:pt>
                <c:pt idx="215">
                  <c:v>27.56</c:v>
                </c:pt>
                <c:pt idx="216">
                  <c:v>27.650000000000016</c:v>
                </c:pt>
                <c:pt idx="217">
                  <c:v>27.59</c:v>
                </c:pt>
                <c:pt idx="218">
                  <c:v>27.6</c:v>
                </c:pt>
                <c:pt idx="219">
                  <c:v>27.56</c:v>
                </c:pt>
                <c:pt idx="220">
                  <c:v>27.56</c:v>
                </c:pt>
                <c:pt idx="221">
                  <c:v>27.56</c:v>
                </c:pt>
                <c:pt idx="222">
                  <c:v>27.56</c:v>
                </c:pt>
                <c:pt idx="223">
                  <c:v>27.56</c:v>
                </c:pt>
                <c:pt idx="224">
                  <c:v>27.57</c:v>
                </c:pt>
                <c:pt idx="225">
                  <c:v>27.57</c:v>
                </c:pt>
                <c:pt idx="226">
                  <c:v>27.57</c:v>
                </c:pt>
                <c:pt idx="227">
                  <c:v>27.6</c:v>
                </c:pt>
                <c:pt idx="228">
                  <c:v>27.62</c:v>
                </c:pt>
                <c:pt idx="229">
                  <c:v>27.59</c:v>
                </c:pt>
                <c:pt idx="230">
                  <c:v>27.66</c:v>
                </c:pt>
                <c:pt idx="231">
                  <c:v>27.64</c:v>
                </c:pt>
                <c:pt idx="232">
                  <c:v>27.62</c:v>
                </c:pt>
                <c:pt idx="233">
                  <c:v>27.62</c:v>
                </c:pt>
                <c:pt idx="234">
                  <c:v>27.66</c:v>
                </c:pt>
                <c:pt idx="235">
                  <c:v>27.650000000000016</c:v>
                </c:pt>
                <c:pt idx="236">
                  <c:v>27.650000000000016</c:v>
                </c:pt>
                <c:pt idx="237">
                  <c:v>27.66</c:v>
                </c:pt>
                <c:pt idx="238">
                  <c:v>27.650000000000016</c:v>
                </c:pt>
                <c:pt idx="239">
                  <c:v>27.67</c:v>
                </c:pt>
                <c:pt idx="240">
                  <c:v>27.650000000000016</c:v>
                </c:pt>
                <c:pt idx="241">
                  <c:v>27.69</c:v>
                </c:pt>
                <c:pt idx="242">
                  <c:v>27.67</c:v>
                </c:pt>
                <c:pt idx="243">
                  <c:v>27.68</c:v>
                </c:pt>
                <c:pt idx="244">
                  <c:v>27.68</c:v>
                </c:pt>
                <c:pt idx="245">
                  <c:v>27.69</c:v>
                </c:pt>
                <c:pt idx="246">
                  <c:v>27.75</c:v>
                </c:pt>
                <c:pt idx="247">
                  <c:v>27.759999999999987</c:v>
                </c:pt>
                <c:pt idx="248">
                  <c:v>27.759999999999987</c:v>
                </c:pt>
                <c:pt idx="249">
                  <c:v>27.71</c:v>
                </c:pt>
                <c:pt idx="250">
                  <c:v>27.7</c:v>
                </c:pt>
                <c:pt idx="251">
                  <c:v>27.779999999999987</c:v>
                </c:pt>
                <c:pt idx="252">
                  <c:v>27.8</c:v>
                </c:pt>
                <c:pt idx="253">
                  <c:v>27.79</c:v>
                </c:pt>
                <c:pt idx="254">
                  <c:v>27.810000000000016</c:v>
                </c:pt>
                <c:pt idx="255">
                  <c:v>27.759999999999987</c:v>
                </c:pt>
                <c:pt idx="256">
                  <c:v>27.779999999999987</c:v>
                </c:pt>
                <c:pt idx="257">
                  <c:v>27.779999999999987</c:v>
                </c:pt>
                <c:pt idx="258">
                  <c:v>27.830000000000005</c:v>
                </c:pt>
                <c:pt idx="259">
                  <c:v>27.830000000000005</c:v>
                </c:pt>
                <c:pt idx="260">
                  <c:v>27.85</c:v>
                </c:pt>
                <c:pt idx="261">
                  <c:v>27.830000000000005</c:v>
                </c:pt>
                <c:pt idx="262">
                  <c:v>27.86</c:v>
                </c:pt>
                <c:pt idx="263">
                  <c:v>27.9</c:v>
                </c:pt>
                <c:pt idx="264">
                  <c:v>27.89</c:v>
                </c:pt>
                <c:pt idx="265">
                  <c:v>27.89</c:v>
                </c:pt>
                <c:pt idx="266">
                  <c:v>27.89</c:v>
                </c:pt>
                <c:pt idx="267">
                  <c:v>27.91</c:v>
                </c:pt>
                <c:pt idx="268">
                  <c:v>27.919999999999987</c:v>
                </c:pt>
                <c:pt idx="269">
                  <c:v>27.919999999999987</c:v>
                </c:pt>
                <c:pt idx="270">
                  <c:v>27.919999999999987</c:v>
                </c:pt>
                <c:pt idx="271">
                  <c:v>27.9</c:v>
                </c:pt>
                <c:pt idx="272">
                  <c:v>27.89</c:v>
                </c:pt>
                <c:pt idx="273">
                  <c:v>27.9</c:v>
                </c:pt>
                <c:pt idx="274">
                  <c:v>27.9</c:v>
                </c:pt>
                <c:pt idx="275">
                  <c:v>27.91</c:v>
                </c:pt>
                <c:pt idx="276">
                  <c:v>27.919999999999987</c:v>
                </c:pt>
                <c:pt idx="277">
                  <c:v>27.939999999999987</c:v>
                </c:pt>
                <c:pt idx="278">
                  <c:v>27.93</c:v>
                </c:pt>
                <c:pt idx="279">
                  <c:v>27.95</c:v>
                </c:pt>
                <c:pt idx="280">
                  <c:v>27.95</c:v>
                </c:pt>
                <c:pt idx="281">
                  <c:v>27.919999999999987</c:v>
                </c:pt>
                <c:pt idx="282">
                  <c:v>27.9</c:v>
                </c:pt>
                <c:pt idx="283">
                  <c:v>27.88</c:v>
                </c:pt>
                <c:pt idx="284">
                  <c:v>27.86</c:v>
                </c:pt>
                <c:pt idx="285">
                  <c:v>27.84</c:v>
                </c:pt>
                <c:pt idx="286">
                  <c:v>27.82</c:v>
                </c:pt>
                <c:pt idx="287">
                  <c:v>27.82</c:v>
                </c:pt>
                <c:pt idx="288">
                  <c:v>27.87</c:v>
                </c:pt>
                <c:pt idx="289">
                  <c:v>27.89</c:v>
                </c:pt>
                <c:pt idx="290">
                  <c:v>27.86</c:v>
                </c:pt>
                <c:pt idx="291">
                  <c:v>27.919999999999987</c:v>
                </c:pt>
                <c:pt idx="292">
                  <c:v>27.939999999999987</c:v>
                </c:pt>
                <c:pt idx="293">
                  <c:v>27.95</c:v>
                </c:pt>
                <c:pt idx="294">
                  <c:v>27.87</c:v>
                </c:pt>
                <c:pt idx="295">
                  <c:v>27.919999999999987</c:v>
                </c:pt>
                <c:pt idx="296">
                  <c:v>27.939999999999987</c:v>
                </c:pt>
                <c:pt idx="297">
                  <c:v>27.959999999999987</c:v>
                </c:pt>
                <c:pt idx="298">
                  <c:v>27.97</c:v>
                </c:pt>
                <c:pt idx="299">
                  <c:v>27.97</c:v>
                </c:pt>
                <c:pt idx="300">
                  <c:v>27.959999999999987</c:v>
                </c:pt>
                <c:pt idx="301">
                  <c:v>27.939999999999987</c:v>
                </c:pt>
                <c:pt idx="302">
                  <c:v>27.959999999999987</c:v>
                </c:pt>
                <c:pt idx="303">
                  <c:v>27.979999999999986</c:v>
                </c:pt>
                <c:pt idx="304">
                  <c:v>27.97</c:v>
                </c:pt>
                <c:pt idx="305">
                  <c:v>27.979999999999986</c:v>
                </c:pt>
                <c:pt idx="306">
                  <c:v>28</c:v>
                </c:pt>
                <c:pt idx="307">
                  <c:v>28.25</c:v>
                </c:pt>
                <c:pt idx="308">
                  <c:v>28.8</c:v>
                </c:pt>
                <c:pt idx="309">
                  <c:v>28.9</c:v>
                </c:pt>
                <c:pt idx="310">
                  <c:v>28.9</c:v>
                </c:pt>
                <c:pt idx="311">
                  <c:v>28.75</c:v>
                </c:pt>
                <c:pt idx="312">
                  <c:v>28.85</c:v>
                </c:pt>
                <c:pt idx="313">
                  <c:v>28.75</c:v>
                </c:pt>
                <c:pt idx="314">
                  <c:v>28.97</c:v>
                </c:pt>
                <c:pt idx="315">
                  <c:v>28.85</c:v>
                </c:pt>
                <c:pt idx="316">
                  <c:v>28.85</c:v>
                </c:pt>
                <c:pt idx="317">
                  <c:v>28.95</c:v>
                </c:pt>
                <c:pt idx="318">
                  <c:v>28.85</c:v>
                </c:pt>
                <c:pt idx="319">
                  <c:v>28.85</c:v>
                </c:pt>
                <c:pt idx="320">
                  <c:v>28.9</c:v>
                </c:pt>
                <c:pt idx="321">
                  <c:v>29.57</c:v>
                </c:pt>
                <c:pt idx="322">
                  <c:v>28.8</c:v>
                </c:pt>
                <c:pt idx="323">
                  <c:v>28.8</c:v>
                </c:pt>
                <c:pt idx="324">
                  <c:v>28.85</c:v>
                </c:pt>
                <c:pt idx="325">
                  <c:v>28.8</c:v>
                </c:pt>
                <c:pt idx="326">
                  <c:v>28.8</c:v>
                </c:pt>
                <c:pt idx="327">
                  <c:v>28.8</c:v>
                </c:pt>
                <c:pt idx="328">
                  <c:v>28.779999999999987</c:v>
                </c:pt>
                <c:pt idx="329">
                  <c:v>28.8</c:v>
                </c:pt>
                <c:pt idx="330">
                  <c:v>28.82</c:v>
                </c:pt>
                <c:pt idx="331">
                  <c:v>28.630000000000017</c:v>
                </c:pt>
                <c:pt idx="332">
                  <c:v>28.9</c:v>
                </c:pt>
                <c:pt idx="333">
                  <c:v>28.75</c:v>
                </c:pt>
                <c:pt idx="334">
                  <c:v>28.75</c:v>
                </c:pt>
                <c:pt idx="335">
                  <c:v>28.7</c:v>
                </c:pt>
                <c:pt idx="336">
                  <c:v>28.7</c:v>
                </c:pt>
                <c:pt idx="337">
                  <c:v>28.7</c:v>
                </c:pt>
                <c:pt idx="338">
                  <c:v>28.7</c:v>
                </c:pt>
                <c:pt idx="339">
                  <c:v>28.7</c:v>
                </c:pt>
                <c:pt idx="340">
                  <c:v>28.7</c:v>
                </c:pt>
                <c:pt idx="341">
                  <c:v>28.7</c:v>
                </c:pt>
                <c:pt idx="342">
                  <c:v>28.7</c:v>
                </c:pt>
                <c:pt idx="343">
                  <c:v>28.650000000000016</c:v>
                </c:pt>
                <c:pt idx="344">
                  <c:v>28.7</c:v>
                </c:pt>
                <c:pt idx="345">
                  <c:v>28.7</c:v>
                </c:pt>
                <c:pt idx="346">
                  <c:v>28.7</c:v>
                </c:pt>
                <c:pt idx="347">
                  <c:v>28.66</c:v>
                </c:pt>
                <c:pt idx="348">
                  <c:v>28.66</c:v>
                </c:pt>
                <c:pt idx="349">
                  <c:v>28.66</c:v>
                </c:pt>
                <c:pt idx="350">
                  <c:v>28.759999999999987</c:v>
                </c:pt>
                <c:pt idx="351">
                  <c:v>28.66</c:v>
                </c:pt>
                <c:pt idx="352">
                  <c:v>28.66</c:v>
                </c:pt>
                <c:pt idx="353">
                  <c:v>28.66</c:v>
                </c:pt>
                <c:pt idx="354">
                  <c:v>28.7</c:v>
                </c:pt>
                <c:pt idx="355">
                  <c:v>28.68</c:v>
                </c:pt>
                <c:pt idx="356">
                  <c:v>28.650000000000016</c:v>
                </c:pt>
                <c:pt idx="357">
                  <c:v>28.55</c:v>
                </c:pt>
                <c:pt idx="358">
                  <c:v>28.58</c:v>
                </c:pt>
                <c:pt idx="359">
                  <c:v>28.55</c:v>
                </c:pt>
                <c:pt idx="360">
                  <c:v>28.57</c:v>
                </c:pt>
                <c:pt idx="361">
                  <c:v>28.479999999999986</c:v>
                </c:pt>
                <c:pt idx="362">
                  <c:v>28.53</c:v>
                </c:pt>
                <c:pt idx="363">
                  <c:v>28.54</c:v>
                </c:pt>
                <c:pt idx="364">
                  <c:v>28.56</c:v>
                </c:pt>
                <c:pt idx="365">
                  <c:v>29.75</c:v>
                </c:pt>
                <c:pt idx="366">
                  <c:v>30.75</c:v>
                </c:pt>
                <c:pt idx="367">
                  <c:v>30.8</c:v>
                </c:pt>
                <c:pt idx="368">
                  <c:v>30.6</c:v>
                </c:pt>
                <c:pt idx="369">
                  <c:v>30.5</c:v>
                </c:pt>
                <c:pt idx="370">
                  <c:v>30.7</c:v>
                </c:pt>
                <c:pt idx="371">
                  <c:v>30.8</c:v>
                </c:pt>
                <c:pt idx="372">
                  <c:v>31</c:v>
                </c:pt>
                <c:pt idx="373">
                  <c:v>31.3</c:v>
                </c:pt>
                <c:pt idx="374">
                  <c:v>31.2</c:v>
                </c:pt>
                <c:pt idx="375">
                  <c:v>31.1</c:v>
                </c:pt>
                <c:pt idx="376">
                  <c:v>31.4</c:v>
                </c:pt>
                <c:pt idx="377">
                  <c:v>30.85</c:v>
                </c:pt>
                <c:pt idx="378">
                  <c:v>30.6</c:v>
                </c:pt>
                <c:pt idx="379">
                  <c:v>30.8</c:v>
                </c:pt>
                <c:pt idx="380">
                  <c:v>31</c:v>
                </c:pt>
                <c:pt idx="381">
                  <c:v>31.05</c:v>
                </c:pt>
                <c:pt idx="382">
                  <c:v>31.2</c:v>
                </c:pt>
                <c:pt idx="383">
                  <c:v>31.2</c:v>
                </c:pt>
                <c:pt idx="384">
                  <c:v>31.3</c:v>
                </c:pt>
                <c:pt idx="385">
                  <c:v>31.5</c:v>
                </c:pt>
                <c:pt idx="386">
                  <c:v>31.8</c:v>
                </c:pt>
                <c:pt idx="387">
                  <c:v>32.200000000000003</c:v>
                </c:pt>
                <c:pt idx="388">
                  <c:v>33.25</c:v>
                </c:pt>
                <c:pt idx="389">
                  <c:v>33</c:v>
                </c:pt>
                <c:pt idx="390">
                  <c:v>32.4</c:v>
                </c:pt>
                <c:pt idx="391">
                  <c:v>32.5</c:v>
                </c:pt>
                <c:pt idx="392">
                  <c:v>32.800000000000004</c:v>
                </c:pt>
                <c:pt idx="393">
                  <c:v>32.550000000000004</c:v>
                </c:pt>
                <c:pt idx="394">
                  <c:v>32.1</c:v>
                </c:pt>
                <c:pt idx="395">
                  <c:v>32.349999999999994</c:v>
                </c:pt>
                <c:pt idx="396">
                  <c:v>32.449999999999996</c:v>
                </c:pt>
                <c:pt idx="397">
                  <c:v>32.449999999999996</c:v>
                </c:pt>
                <c:pt idx="398">
                  <c:v>32.5</c:v>
                </c:pt>
                <c:pt idx="399">
                  <c:v>32.1</c:v>
                </c:pt>
                <c:pt idx="400">
                  <c:v>31.95</c:v>
                </c:pt>
                <c:pt idx="401">
                  <c:v>32.15</c:v>
                </c:pt>
                <c:pt idx="402">
                  <c:v>32.15</c:v>
                </c:pt>
                <c:pt idx="403">
                  <c:v>32.550000000000004</c:v>
                </c:pt>
                <c:pt idx="404">
                  <c:v>32.9</c:v>
                </c:pt>
                <c:pt idx="405">
                  <c:v>32.75</c:v>
                </c:pt>
                <c:pt idx="406">
                  <c:v>32.78</c:v>
                </c:pt>
                <c:pt idx="407">
                  <c:v>33</c:v>
                </c:pt>
                <c:pt idx="408">
                  <c:v>32.6</c:v>
                </c:pt>
                <c:pt idx="409">
                  <c:v>32.349999999999994</c:v>
                </c:pt>
                <c:pt idx="410">
                  <c:v>32.4</c:v>
                </c:pt>
                <c:pt idx="411">
                  <c:v>33</c:v>
                </c:pt>
                <c:pt idx="412">
                  <c:v>32.700000000000003</c:v>
                </c:pt>
                <c:pt idx="413">
                  <c:v>32.9</c:v>
                </c:pt>
                <c:pt idx="414">
                  <c:v>32.9</c:v>
                </c:pt>
                <c:pt idx="415">
                  <c:v>32.800000000000004</c:v>
                </c:pt>
                <c:pt idx="416">
                  <c:v>32.800000000000004</c:v>
                </c:pt>
                <c:pt idx="417">
                  <c:v>32.75</c:v>
                </c:pt>
                <c:pt idx="418">
                  <c:v>32.800000000000004</c:v>
                </c:pt>
                <c:pt idx="419">
                  <c:v>33.1</c:v>
                </c:pt>
                <c:pt idx="420">
                  <c:v>33.6</c:v>
                </c:pt>
                <c:pt idx="421">
                  <c:v>33.760000000000012</c:v>
                </c:pt>
                <c:pt idx="422">
                  <c:v>34.4</c:v>
                </c:pt>
                <c:pt idx="423">
                  <c:v>34.4</c:v>
                </c:pt>
                <c:pt idx="424">
                  <c:v>34.1</c:v>
                </c:pt>
                <c:pt idx="425">
                  <c:v>34.480000000000004</c:v>
                </c:pt>
                <c:pt idx="426">
                  <c:v>34.370000000000005</c:v>
                </c:pt>
                <c:pt idx="427">
                  <c:v>34.090000000000003</c:v>
                </c:pt>
                <c:pt idx="428">
                  <c:v>33.980000000000004</c:v>
                </c:pt>
                <c:pt idx="429">
                  <c:v>33.790000000000013</c:v>
                </c:pt>
                <c:pt idx="430">
                  <c:v>33.590000000000003</c:v>
                </c:pt>
                <c:pt idx="431">
                  <c:v>33.550000000000004</c:v>
                </c:pt>
                <c:pt idx="432">
                  <c:v>33.480000000000004</c:v>
                </c:pt>
                <c:pt idx="433">
                  <c:v>33.71</c:v>
                </c:pt>
                <c:pt idx="434">
                  <c:v>33.93</c:v>
                </c:pt>
                <c:pt idx="435">
                  <c:v>34</c:v>
                </c:pt>
                <c:pt idx="436">
                  <c:v>34.200000000000003</c:v>
                </c:pt>
                <c:pt idx="437">
                  <c:v>34</c:v>
                </c:pt>
                <c:pt idx="438">
                  <c:v>34</c:v>
                </c:pt>
                <c:pt idx="439">
                  <c:v>34</c:v>
                </c:pt>
                <c:pt idx="440">
                  <c:v>33.370000000000005</c:v>
                </c:pt>
                <c:pt idx="441">
                  <c:v>33.090000000000003</c:v>
                </c:pt>
                <c:pt idx="442">
                  <c:v>32.910000000000004</c:v>
                </c:pt>
                <c:pt idx="443">
                  <c:v>32.82</c:v>
                </c:pt>
                <c:pt idx="444">
                  <c:v>32.854999999999997</c:v>
                </c:pt>
                <c:pt idx="445">
                  <c:v>32.849999999999994</c:v>
                </c:pt>
                <c:pt idx="446">
                  <c:v>32.839999999999996</c:v>
                </c:pt>
                <c:pt idx="447">
                  <c:v>32.700000000000003</c:v>
                </c:pt>
                <c:pt idx="448">
                  <c:v>32.86</c:v>
                </c:pt>
                <c:pt idx="449">
                  <c:v>32.82</c:v>
                </c:pt>
                <c:pt idx="450">
                  <c:v>32.86</c:v>
                </c:pt>
                <c:pt idx="451">
                  <c:v>32.93</c:v>
                </c:pt>
                <c:pt idx="452">
                  <c:v>32.89</c:v>
                </c:pt>
                <c:pt idx="453">
                  <c:v>32.75</c:v>
                </c:pt>
                <c:pt idx="454">
                  <c:v>32.809999999999995</c:v>
                </c:pt>
                <c:pt idx="455">
                  <c:v>32.849999999999994</c:v>
                </c:pt>
                <c:pt idx="456">
                  <c:v>32.75</c:v>
                </c:pt>
                <c:pt idx="457">
                  <c:v>32.550000000000004</c:v>
                </c:pt>
                <c:pt idx="458">
                  <c:v>32.200000000000003</c:v>
                </c:pt>
                <c:pt idx="459">
                  <c:v>32.1</c:v>
                </c:pt>
                <c:pt idx="460">
                  <c:v>32.050000000000004</c:v>
                </c:pt>
                <c:pt idx="461">
                  <c:v>32.04</c:v>
                </c:pt>
                <c:pt idx="462">
                  <c:v>31.99</c:v>
                </c:pt>
                <c:pt idx="463">
                  <c:v>32.11</c:v>
                </c:pt>
                <c:pt idx="464">
                  <c:v>32.190000000000012</c:v>
                </c:pt>
                <c:pt idx="465">
                  <c:v>32.339999999999996</c:v>
                </c:pt>
                <c:pt idx="466">
                  <c:v>32.33</c:v>
                </c:pt>
                <c:pt idx="467">
                  <c:v>32.32</c:v>
                </c:pt>
                <c:pt idx="468">
                  <c:v>32.370000000000005</c:v>
                </c:pt>
                <c:pt idx="469">
                  <c:v>32.410000000000004</c:v>
                </c:pt>
                <c:pt idx="470">
                  <c:v>32.44</c:v>
                </c:pt>
                <c:pt idx="471">
                  <c:v>32.54</c:v>
                </c:pt>
                <c:pt idx="472">
                  <c:v>32.809999999999995</c:v>
                </c:pt>
                <c:pt idx="473">
                  <c:v>32.770000000000003</c:v>
                </c:pt>
                <c:pt idx="474">
                  <c:v>32.78</c:v>
                </c:pt>
                <c:pt idx="475">
                  <c:v>32.760000000000012</c:v>
                </c:pt>
                <c:pt idx="476">
                  <c:v>32.65</c:v>
                </c:pt>
                <c:pt idx="477">
                  <c:v>32.67</c:v>
                </c:pt>
                <c:pt idx="478">
                  <c:v>32.590000000000003</c:v>
                </c:pt>
                <c:pt idx="479">
                  <c:v>32.6</c:v>
                </c:pt>
                <c:pt idx="480">
                  <c:v>32.809999999999995</c:v>
                </c:pt>
                <c:pt idx="481">
                  <c:v>32.86</c:v>
                </c:pt>
                <c:pt idx="482">
                  <c:v>32.83</c:v>
                </c:pt>
                <c:pt idx="483">
                  <c:v>32.89</c:v>
                </c:pt>
                <c:pt idx="484">
                  <c:v>32.96</c:v>
                </c:pt>
                <c:pt idx="485">
                  <c:v>33.03</c:v>
                </c:pt>
                <c:pt idx="486">
                  <c:v>33.03</c:v>
                </c:pt>
                <c:pt idx="487">
                  <c:v>33.020000000000003</c:v>
                </c:pt>
                <c:pt idx="488">
                  <c:v>32.849999999999994</c:v>
                </c:pt>
                <c:pt idx="489">
                  <c:v>32.849999999999994</c:v>
                </c:pt>
                <c:pt idx="490">
                  <c:v>33</c:v>
                </c:pt>
                <c:pt idx="491">
                  <c:v>32.949999999999996</c:v>
                </c:pt>
                <c:pt idx="492">
                  <c:v>32.93</c:v>
                </c:pt>
                <c:pt idx="493">
                  <c:v>32.99</c:v>
                </c:pt>
                <c:pt idx="494">
                  <c:v>33.020000000000003</c:v>
                </c:pt>
                <c:pt idx="495">
                  <c:v>33.04</c:v>
                </c:pt>
                <c:pt idx="496">
                  <c:v>32.97</c:v>
                </c:pt>
                <c:pt idx="497">
                  <c:v>33</c:v>
                </c:pt>
                <c:pt idx="498">
                  <c:v>32.99</c:v>
                </c:pt>
                <c:pt idx="499">
                  <c:v>32.99</c:v>
                </c:pt>
                <c:pt idx="500">
                  <c:v>33.04</c:v>
                </c:pt>
                <c:pt idx="501">
                  <c:v>33.01</c:v>
                </c:pt>
                <c:pt idx="502">
                  <c:v>32.99</c:v>
                </c:pt>
                <c:pt idx="503">
                  <c:v>32.97</c:v>
                </c:pt>
                <c:pt idx="504">
                  <c:v>32.97</c:v>
                </c:pt>
                <c:pt idx="505">
                  <c:v>33.01</c:v>
                </c:pt>
                <c:pt idx="506">
                  <c:v>33.01</c:v>
                </c:pt>
                <c:pt idx="507">
                  <c:v>33.03</c:v>
                </c:pt>
                <c:pt idx="508">
                  <c:v>33.14</c:v>
                </c:pt>
                <c:pt idx="509">
                  <c:v>33.230000000000011</c:v>
                </c:pt>
                <c:pt idx="510">
                  <c:v>33.200000000000003</c:v>
                </c:pt>
                <c:pt idx="511">
                  <c:v>33.32</c:v>
                </c:pt>
                <c:pt idx="512">
                  <c:v>33.44</c:v>
                </c:pt>
                <c:pt idx="513">
                  <c:v>33.42</c:v>
                </c:pt>
                <c:pt idx="514">
                  <c:v>33.44</c:v>
                </c:pt>
                <c:pt idx="515">
                  <c:v>33.770000000000003</c:v>
                </c:pt>
                <c:pt idx="516">
                  <c:v>33.770000000000003</c:v>
                </c:pt>
                <c:pt idx="517">
                  <c:v>33.67</c:v>
                </c:pt>
                <c:pt idx="518">
                  <c:v>33.550000000000004</c:v>
                </c:pt>
                <c:pt idx="519">
                  <c:v>33.6</c:v>
                </c:pt>
                <c:pt idx="520">
                  <c:v>33.67</c:v>
                </c:pt>
                <c:pt idx="521">
                  <c:v>33.86</c:v>
                </c:pt>
                <c:pt idx="522">
                  <c:v>33.849999999999994</c:v>
                </c:pt>
                <c:pt idx="523">
                  <c:v>33.849999999999994</c:v>
                </c:pt>
                <c:pt idx="524">
                  <c:v>33.99</c:v>
                </c:pt>
                <c:pt idx="525">
                  <c:v>34.230000000000011</c:v>
                </c:pt>
                <c:pt idx="526">
                  <c:v>34.339999999999996</c:v>
                </c:pt>
                <c:pt idx="527">
                  <c:v>34.190000000000012</c:v>
                </c:pt>
                <c:pt idx="528">
                  <c:v>34.24</c:v>
                </c:pt>
                <c:pt idx="529">
                  <c:v>34.290000000000013</c:v>
                </c:pt>
                <c:pt idx="530">
                  <c:v>34.700000000000003</c:v>
                </c:pt>
                <c:pt idx="531">
                  <c:v>34.720000000000013</c:v>
                </c:pt>
                <c:pt idx="532">
                  <c:v>34.9</c:v>
                </c:pt>
                <c:pt idx="533">
                  <c:v>34.870000000000005</c:v>
                </c:pt>
                <c:pt idx="534">
                  <c:v>34.89</c:v>
                </c:pt>
                <c:pt idx="535">
                  <c:v>34.870000000000005</c:v>
                </c:pt>
                <c:pt idx="536">
                  <c:v>34.82</c:v>
                </c:pt>
                <c:pt idx="537">
                  <c:v>34.68</c:v>
                </c:pt>
                <c:pt idx="538">
                  <c:v>34.1</c:v>
                </c:pt>
                <c:pt idx="539">
                  <c:v>34.07</c:v>
                </c:pt>
                <c:pt idx="540">
                  <c:v>34.4</c:v>
                </c:pt>
                <c:pt idx="541">
                  <c:v>34.200000000000003</c:v>
                </c:pt>
                <c:pt idx="542">
                  <c:v>34.349999999999994</c:v>
                </c:pt>
                <c:pt idx="543">
                  <c:v>34.46</c:v>
                </c:pt>
                <c:pt idx="544">
                  <c:v>34.550000000000004</c:v>
                </c:pt>
                <c:pt idx="545">
                  <c:v>34.550000000000004</c:v>
                </c:pt>
                <c:pt idx="546">
                  <c:v>34.349999999999994</c:v>
                </c:pt>
                <c:pt idx="547">
                  <c:v>34.349999999999994</c:v>
                </c:pt>
                <c:pt idx="548">
                  <c:v>34.339999999999996</c:v>
                </c:pt>
                <c:pt idx="549">
                  <c:v>34.379999999999995</c:v>
                </c:pt>
                <c:pt idx="550">
                  <c:v>34.43</c:v>
                </c:pt>
                <c:pt idx="551">
                  <c:v>34.339999999999996</c:v>
                </c:pt>
                <c:pt idx="552">
                  <c:v>34.349999999999994</c:v>
                </c:pt>
                <c:pt idx="553">
                  <c:v>34.39</c:v>
                </c:pt>
                <c:pt idx="554">
                  <c:v>34.402000000000001</c:v>
                </c:pt>
                <c:pt idx="555">
                  <c:v>34.480000000000004</c:v>
                </c:pt>
                <c:pt idx="556">
                  <c:v>34.410000000000004</c:v>
                </c:pt>
                <c:pt idx="557">
                  <c:v>34.39</c:v>
                </c:pt>
                <c:pt idx="558">
                  <c:v>34.36</c:v>
                </c:pt>
                <c:pt idx="559">
                  <c:v>34.265000000000036</c:v>
                </c:pt>
                <c:pt idx="560">
                  <c:v>34.309999999999995</c:v>
                </c:pt>
                <c:pt idx="561">
                  <c:v>34.309999999999995</c:v>
                </c:pt>
                <c:pt idx="562">
                  <c:v>34.36</c:v>
                </c:pt>
                <c:pt idx="563">
                  <c:v>34.39</c:v>
                </c:pt>
                <c:pt idx="564">
                  <c:v>34.361000000000004</c:v>
                </c:pt>
                <c:pt idx="565">
                  <c:v>34.410000000000004</c:v>
                </c:pt>
                <c:pt idx="566">
                  <c:v>34.379999999999995</c:v>
                </c:pt>
                <c:pt idx="567">
                  <c:v>34.33</c:v>
                </c:pt>
                <c:pt idx="568">
                  <c:v>34.33</c:v>
                </c:pt>
                <c:pt idx="569">
                  <c:v>34.370000000000005</c:v>
                </c:pt>
                <c:pt idx="570">
                  <c:v>34.42</c:v>
                </c:pt>
                <c:pt idx="571">
                  <c:v>34.43</c:v>
                </c:pt>
                <c:pt idx="572">
                  <c:v>34.43</c:v>
                </c:pt>
                <c:pt idx="573">
                  <c:v>34.5</c:v>
                </c:pt>
                <c:pt idx="574">
                  <c:v>34.6</c:v>
                </c:pt>
                <c:pt idx="575">
                  <c:v>34.78</c:v>
                </c:pt>
                <c:pt idx="576">
                  <c:v>34.809999999999995</c:v>
                </c:pt>
                <c:pt idx="577">
                  <c:v>34.790000000000013</c:v>
                </c:pt>
                <c:pt idx="578">
                  <c:v>34.770000000000003</c:v>
                </c:pt>
                <c:pt idx="579">
                  <c:v>34.702000000000012</c:v>
                </c:pt>
                <c:pt idx="580">
                  <c:v>34.760000000000012</c:v>
                </c:pt>
                <c:pt idx="581">
                  <c:v>34.730000000000011</c:v>
                </c:pt>
                <c:pt idx="582">
                  <c:v>34.700000000000003</c:v>
                </c:pt>
                <c:pt idx="583">
                  <c:v>34.56</c:v>
                </c:pt>
                <c:pt idx="584">
                  <c:v>34.690000000000012</c:v>
                </c:pt>
                <c:pt idx="585">
                  <c:v>34.809999999999995</c:v>
                </c:pt>
                <c:pt idx="586">
                  <c:v>34.809999999999995</c:v>
                </c:pt>
                <c:pt idx="587">
                  <c:v>34.800000000000004</c:v>
                </c:pt>
                <c:pt idx="588">
                  <c:v>34.790000000000013</c:v>
                </c:pt>
                <c:pt idx="589">
                  <c:v>34.826000000000001</c:v>
                </c:pt>
                <c:pt idx="590">
                  <c:v>34.839999999999996</c:v>
                </c:pt>
                <c:pt idx="591">
                  <c:v>34.809999999999995</c:v>
                </c:pt>
                <c:pt idx="592">
                  <c:v>34.770000000000003</c:v>
                </c:pt>
                <c:pt idx="593">
                  <c:v>34.75</c:v>
                </c:pt>
                <c:pt idx="594">
                  <c:v>34.686</c:v>
                </c:pt>
                <c:pt idx="595">
                  <c:v>34.5</c:v>
                </c:pt>
                <c:pt idx="596">
                  <c:v>34.550000000000004</c:v>
                </c:pt>
                <c:pt idx="597">
                  <c:v>34.51</c:v>
                </c:pt>
                <c:pt idx="598">
                  <c:v>34.550000000000004</c:v>
                </c:pt>
                <c:pt idx="599">
                  <c:v>34.495000000000012</c:v>
                </c:pt>
                <c:pt idx="600">
                  <c:v>34.54</c:v>
                </c:pt>
                <c:pt idx="601">
                  <c:v>34.520000000000003</c:v>
                </c:pt>
                <c:pt idx="602">
                  <c:v>34.56</c:v>
                </c:pt>
                <c:pt idx="603">
                  <c:v>34.54</c:v>
                </c:pt>
                <c:pt idx="604">
                  <c:v>34.520000000000003</c:v>
                </c:pt>
                <c:pt idx="605">
                  <c:v>34.53</c:v>
                </c:pt>
                <c:pt idx="606">
                  <c:v>34.57</c:v>
                </c:pt>
                <c:pt idx="607">
                  <c:v>34.64</c:v>
                </c:pt>
                <c:pt idx="608">
                  <c:v>34.58</c:v>
                </c:pt>
                <c:pt idx="609">
                  <c:v>34.550000000000004</c:v>
                </c:pt>
                <c:pt idx="610">
                  <c:v>34.56</c:v>
                </c:pt>
                <c:pt idx="611">
                  <c:v>34.480000000000004</c:v>
                </c:pt>
                <c:pt idx="612">
                  <c:v>34.370000000000005</c:v>
                </c:pt>
                <c:pt idx="613">
                  <c:v>34.290000000000013</c:v>
                </c:pt>
                <c:pt idx="614">
                  <c:v>33.998000000000012</c:v>
                </c:pt>
                <c:pt idx="615">
                  <c:v>33.71</c:v>
                </c:pt>
                <c:pt idx="616">
                  <c:v>33.46</c:v>
                </c:pt>
                <c:pt idx="617">
                  <c:v>33.349999999999994</c:v>
                </c:pt>
                <c:pt idx="618">
                  <c:v>32.97</c:v>
                </c:pt>
                <c:pt idx="619">
                  <c:v>32.823</c:v>
                </c:pt>
                <c:pt idx="620">
                  <c:v>32.879999999999995</c:v>
                </c:pt>
                <c:pt idx="621">
                  <c:v>33.120000000000012</c:v>
                </c:pt>
                <c:pt idx="622">
                  <c:v>33.28</c:v>
                </c:pt>
                <c:pt idx="623">
                  <c:v>33</c:v>
                </c:pt>
                <c:pt idx="624">
                  <c:v>33</c:v>
                </c:pt>
                <c:pt idx="625">
                  <c:v>32.910000000000004</c:v>
                </c:pt>
                <c:pt idx="626">
                  <c:v>32.9</c:v>
                </c:pt>
                <c:pt idx="627">
                  <c:v>32.839999999999996</c:v>
                </c:pt>
                <c:pt idx="628">
                  <c:v>32.879999999999995</c:v>
                </c:pt>
                <c:pt idx="629">
                  <c:v>32.898000000000003</c:v>
                </c:pt>
                <c:pt idx="630">
                  <c:v>32.78</c:v>
                </c:pt>
                <c:pt idx="631">
                  <c:v>32.660000000000011</c:v>
                </c:pt>
                <c:pt idx="632">
                  <c:v>32.520000000000003</c:v>
                </c:pt>
                <c:pt idx="633">
                  <c:v>32.53</c:v>
                </c:pt>
                <c:pt idx="634">
                  <c:v>32.47</c:v>
                </c:pt>
                <c:pt idx="635">
                  <c:v>32.44</c:v>
                </c:pt>
                <c:pt idx="636">
                  <c:v>32.449999999999996</c:v>
                </c:pt>
                <c:pt idx="637">
                  <c:v>32.47</c:v>
                </c:pt>
                <c:pt idx="638">
                  <c:v>32.57</c:v>
                </c:pt>
                <c:pt idx="639">
                  <c:v>32.507000000000005</c:v>
                </c:pt>
                <c:pt idx="640">
                  <c:v>32.65</c:v>
                </c:pt>
                <c:pt idx="641">
                  <c:v>32.770000000000003</c:v>
                </c:pt>
                <c:pt idx="642">
                  <c:v>32.68</c:v>
                </c:pt>
                <c:pt idx="643">
                  <c:v>32.68</c:v>
                </c:pt>
                <c:pt idx="644">
                  <c:v>32.671000000000006</c:v>
                </c:pt>
                <c:pt idx="645">
                  <c:v>32.58</c:v>
                </c:pt>
                <c:pt idx="646">
                  <c:v>32.53</c:v>
                </c:pt>
                <c:pt idx="647">
                  <c:v>32.53</c:v>
                </c:pt>
                <c:pt idx="648">
                  <c:v>32.44</c:v>
                </c:pt>
                <c:pt idx="649">
                  <c:v>32.413999999999994</c:v>
                </c:pt>
                <c:pt idx="650">
                  <c:v>32.43</c:v>
                </c:pt>
                <c:pt idx="651">
                  <c:v>32.49</c:v>
                </c:pt>
                <c:pt idx="652">
                  <c:v>32.480000000000004</c:v>
                </c:pt>
                <c:pt idx="653">
                  <c:v>32.480000000000004</c:v>
                </c:pt>
                <c:pt idx="654">
                  <c:v>32.422000000000011</c:v>
                </c:pt>
                <c:pt idx="655">
                  <c:v>32.43</c:v>
                </c:pt>
                <c:pt idx="656">
                  <c:v>32.43</c:v>
                </c:pt>
                <c:pt idx="657">
                  <c:v>32.42</c:v>
                </c:pt>
                <c:pt idx="658">
                  <c:v>32.4</c:v>
                </c:pt>
                <c:pt idx="659">
                  <c:v>32.36</c:v>
                </c:pt>
                <c:pt idx="660">
                  <c:v>32.349999999999994</c:v>
                </c:pt>
                <c:pt idx="661">
                  <c:v>32.339999999999996</c:v>
                </c:pt>
                <c:pt idx="662">
                  <c:v>32.32</c:v>
                </c:pt>
                <c:pt idx="663">
                  <c:v>32.300000000000004</c:v>
                </c:pt>
                <c:pt idx="664">
                  <c:v>32.284000000000006</c:v>
                </c:pt>
                <c:pt idx="665">
                  <c:v>32.260000000000012</c:v>
                </c:pt>
                <c:pt idx="666">
                  <c:v>32.25</c:v>
                </c:pt>
                <c:pt idx="667">
                  <c:v>32.520000000000003</c:v>
                </c:pt>
                <c:pt idx="668">
                  <c:v>32.25</c:v>
                </c:pt>
                <c:pt idx="669">
                  <c:v>32.274000000000001</c:v>
                </c:pt>
                <c:pt idx="670">
                  <c:v>32.25</c:v>
                </c:pt>
                <c:pt idx="671">
                  <c:v>32.25</c:v>
                </c:pt>
                <c:pt idx="672">
                  <c:v>32.25</c:v>
                </c:pt>
                <c:pt idx="673">
                  <c:v>32.243000000000002</c:v>
                </c:pt>
                <c:pt idx="674">
                  <c:v>32.24</c:v>
                </c:pt>
                <c:pt idx="675">
                  <c:v>32.25</c:v>
                </c:pt>
                <c:pt idx="676">
                  <c:v>32.234000000000002</c:v>
                </c:pt>
                <c:pt idx="677">
                  <c:v>32.216000000000001</c:v>
                </c:pt>
              </c:numCache>
            </c:numRef>
          </c:val>
        </c:ser>
        <c:ser>
          <c:idx val="2"/>
          <c:order val="2"/>
          <c:tx>
            <c:strRef>
              <c:f>工作表1!$D$1</c:f>
              <c:strCache>
                <c:ptCount val="1"/>
                <c:pt idx="0">
                  <c:v>香港</c:v>
                </c:pt>
              </c:strCache>
            </c:strRef>
          </c:tx>
          <c:marker>
            <c:symbol val="none"/>
          </c:marker>
          <c:cat>
            <c:numRef>
              <c:f>工作表1!$A$2:$A$679</c:f>
              <c:numCache>
                <c:formatCode>m/d/yyyy</c:formatCode>
                <c:ptCount val="678"/>
                <c:pt idx="0">
                  <c:v>35208</c:v>
                </c:pt>
                <c:pt idx="1">
                  <c:v>35209</c:v>
                </c:pt>
                <c:pt idx="2">
                  <c:v>35212</c:v>
                </c:pt>
                <c:pt idx="3">
                  <c:v>35213</c:v>
                </c:pt>
                <c:pt idx="4">
                  <c:v>35214</c:v>
                </c:pt>
                <c:pt idx="5">
                  <c:v>35215</c:v>
                </c:pt>
                <c:pt idx="6">
                  <c:v>35216</c:v>
                </c:pt>
                <c:pt idx="7">
                  <c:v>35219</c:v>
                </c:pt>
                <c:pt idx="8">
                  <c:v>35220</c:v>
                </c:pt>
                <c:pt idx="9">
                  <c:v>35221</c:v>
                </c:pt>
                <c:pt idx="10">
                  <c:v>35222</c:v>
                </c:pt>
                <c:pt idx="11">
                  <c:v>35223</c:v>
                </c:pt>
                <c:pt idx="12">
                  <c:v>35226</c:v>
                </c:pt>
                <c:pt idx="13">
                  <c:v>35227</c:v>
                </c:pt>
                <c:pt idx="14">
                  <c:v>35228</c:v>
                </c:pt>
                <c:pt idx="15">
                  <c:v>35229</c:v>
                </c:pt>
                <c:pt idx="16">
                  <c:v>35230</c:v>
                </c:pt>
                <c:pt idx="17">
                  <c:v>35233</c:v>
                </c:pt>
                <c:pt idx="18">
                  <c:v>35234</c:v>
                </c:pt>
                <c:pt idx="19">
                  <c:v>35235</c:v>
                </c:pt>
                <c:pt idx="20">
                  <c:v>35236</c:v>
                </c:pt>
                <c:pt idx="21">
                  <c:v>35237</c:v>
                </c:pt>
                <c:pt idx="22">
                  <c:v>35240</c:v>
                </c:pt>
                <c:pt idx="23">
                  <c:v>35241</c:v>
                </c:pt>
                <c:pt idx="24">
                  <c:v>35242</c:v>
                </c:pt>
                <c:pt idx="25">
                  <c:v>35243</c:v>
                </c:pt>
                <c:pt idx="26">
                  <c:v>35244</c:v>
                </c:pt>
                <c:pt idx="27">
                  <c:v>35247</c:v>
                </c:pt>
                <c:pt idx="28">
                  <c:v>35248</c:v>
                </c:pt>
                <c:pt idx="29">
                  <c:v>35249</c:v>
                </c:pt>
                <c:pt idx="30">
                  <c:v>35250</c:v>
                </c:pt>
                <c:pt idx="31">
                  <c:v>35251</c:v>
                </c:pt>
                <c:pt idx="32">
                  <c:v>35254</c:v>
                </c:pt>
                <c:pt idx="33">
                  <c:v>35255</c:v>
                </c:pt>
                <c:pt idx="34">
                  <c:v>35256</c:v>
                </c:pt>
                <c:pt idx="35">
                  <c:v>35257</c:v>
                </c:pt>
                <c:pt idx="36">
                  <c:v>35258</c:v>
                </c:pt>
                <c:pt idx="37">
                  <c:v>35261</c:v>
                </c:pt>
                <c:pt idx="38">
                  <c:v>35262</c:v>
                </c:pt>
                <c:pt idx="39">
                  <c:v>35263</c:v>
                </c:pt>
                <c:pt idx="40">
                  <c:v>35264</c:v>
                </c:pt>
                <c:pt idx="41">
                  <c:v>35265</c:v>
                </c:pt>
                <c:pt idx="42">
                  <c:v>35268</c:v>
                </c:pt>
                <c:pt idx="43">
                  <c:v>35269</c:v>
                </c:pt>
                <c:pt idx="44">
                  <c:v>35270</c:v>
                </c:pt>
                <c:pt idx="45">
                  <c:v>35271</c:v>
                </c:pt>
                <c:pt idx="46">
                  <c:v>35272</c:v>
                </c:pt>
                <c:pt idx="47">
                  <c:v>35275</c:v>
                </c:pt>
                <c:pt idx="48">
                  <c:v>35276</c:v>
                </c:pt>
                <c:pt idx="49">
                  <c:v>35277</c:v>
                </c:pt>
                <c:pt idx="50">
                  <c:v>35278</c:v>
                </c:pt>
                <c:pt idx="51">
                  <c:v>35279</c:v>
                </c:pt>
                <c:pt idx="52">
                  <c:v>35282</c:v>
                </c:pt>
                <c:pt idx="53">
                  <c:v>35283</c:v>
                </c:pt>
                <c:pt idx="54">
                  <c:v>35284</c:v>
                </c:pt>
                <c:pt idx="55">
                  <c:v>35285</c:v>
                </c:pt>
                <c:pt idx="56">
                  <c:v>35286</c:v>
                </c:pt>
                <c:pt idx="57">
                  <c:v>35289</c:v>
                </c:pt>
                <c:pt idx="58">
                  <c:v>35290</c:v>
                </c:pt>
                <c:pt idx="59">
                  <c:v>35291</c:v>
                </c:pt>
                <c:pt idx="60">
                  <c:v>35292</c:v>
                </c:pt>
                <c:pt idx="61">
                  <c:v>35293</c:v>
                </c:pt>
                <c:pt idx="62">
                  <c:v>35296</c:v>
                </c:pt>
                <c:pt idx="63">
                  <c:v>35297</c:v>
                </c:pt>
                <c:pt idx="64">
                  <c:v>35298</c:v>
                </c:pt>
                <c:pt idx="65">
                  <c:v>35299</c:v>
                </c:pt>
                <c:pt idx="66">
                  <c:v>35300</c:v>
                </c:pt>
                <c:pt idx="67">
                  <c:v>35303</c:v>
                </c:pt>
                <c:pt idx="68">
                  <c:v>35304</c:v>
                </c:pt>
                <c:pt idx="69">
                  <c:v>35305</c:v>
                </c:pt>
                <c:pt idx="70">
                  <c:v>35306</c:v>
                </c:pt>
                <c:pt idx="71">
                  <c:v>35307</c:v>
                </c:pt>
                <c:pt idx="72">
                  <c:v>35310</c:v>
                </c:pt>
                <c:pt idx="73">
                  <c:v>35311</c:v>
                </c:pt>
                <c:pt idx="74">
                  <c:v>35312</c:v>
                </c:pt>
                <c:pt idx="75">
                  <c:v>35313</c:v>
                </c:pt>
                <c:pt idx="76">
                  <c:v>35314</c:v>
                </c:pt>
                <c:pt idx="77">
                  <c:v>35317</c:v>
                </c:pt>
                <c:pt idx="78">
                  <c:v>35318</c:v>
                </c:pt>
                <c:pt idx="79">
                  <c:v>35319</c:v>
                </c:pt>
                <c:pt idx="80">
                  <c:v>35320</c:v>
                </c:pt>
                <c:pt idx="81">
                  <c:v>35321</c:v>
                </c:pt>
                <c:pt idx="82">
                  <c:v>35324</c:v>
                </c:pt>
                <c:pt idx="83">
                  <c:v>35325</c:v>
                </c:pt>
                <c:pt idx="84">
                  <c:v>35326</c:v>
                </c:pt>
                <c:pt idx="85">
                  <c:v>35327</c:v>
                </c:pt>
                <c:pt idx="86">
                  <c:v>35328</c:v>
                </c:pt>
                <c:pt idx="87">
                  <c:v>35331</c:v>
                </c:pt>
                <c:pt idx="88">
                  <c:v>35332</c:v>
                </c:pt>
                <c:pt idx="89">
                  <c:v>35333</c:v>
                </c:pt>
                <c:pt idx="90">
                  <c:v>35334</c:v>
                </c:pt>
                <c:pt idx="91">
                  <c:v>35335</c:v>
                </c:pt>
                <c:pt idx="92">
                  <c:v>35338</c:v>
                </c:pt>
                <c:pt idx="93">
                  <c:v>35339</c:v>
                </c:pt>
                <c:pt idx="94">
                  <c:v>35340</c:v>
                </c:pt>
                <c:pt idx="95">
                  <c:v>35341</c:v>
                </c:pt>
                <c:pt idx="96">
                  <c:v>35342</c:v>
                </c:pt>
                <c:pt idx="97">
                  <c:v>35345</c:v>
                </c:pt>
                <c:pt idx="98">
                  <c:v>35346</c:v>
                </c:pt>
                <c:pt idx="99">
                  <c:v>35347</c:v>
                </c:pt>
                <c:pt idx="100">
                  <c:v>35348</c:v>
                </c:pt>
                <c:pt idx="101">
                  <c:v>35349</c:v>
                </c:pt>
                <c:pt idx="102">
                  <c:v>35352</c:v>
                </c:pt>
                <c:pt idx="103">
                  <c:v>35353</c:v>
                </c:pt>
                <c:pt idx="104">
                  <c:v>35354</c:v>
                </c:pt>
                <c:pt idx="105">
                  <c:v>35355</c:v>
                </c:pt>
                <c:pt idx="106">
                  <c:v>35356</c:v>
                </c:pt>
                <c:pt idx="107">
                  <c:v>35359</c:v>
                </c:pt>
                <c:pt idx="108">
                  <c:v>35360</c:v>
                </c:pt>
                <c:pt idx="109">
                  <c:v>35361</c:v>
                </c:pt>
                <c:pt idx="110">
                  <c:v>35362</c:v>
                </c:pt>
                <c:pt idx="111">
                  <c:v>35363</c:v>
                </c:pt>
                <c:pt idx="112">
                  <c:v>35366</c:v>
                </c:pt>
                <c:pt idx="113">
                  <c:v>35367</c:v>
                </c:pt>
                <c:pt idx="114">
                  <c:v>35368</c:v>
                </c:pt>
                <c:pt idx="115">
                  <c:v>35369</c:v>
                </c:pt>
                <c:pt idx="116">
                  <c:v>35370</c:v>
                </c:pt>
                <c:pt idx="117">
                  <c:v>35373</c:v>
                </c:pt>
                <c:pt idx="118">
                  <c:v>35374</c:v>
                </c:pt>
                <c:pt idx="119">
                  <c:v>35375</c:v>
                </c:pt>
                <c:pt idx="120">
                  <c:v>35376</c:v>
                </c:pt>
                <c:pt idx="121">
                  <c:v>35377</c:v>
                </c:pt>
                <c:pt idx="122">
                  <c:v>35380</c:v>
                </c:pt>
                <c:pt idx="123">
                  <c:v>35381</c:v>
                </c:pt>
                <c:pt idx="124">
                  <c:v>35382</c:v>
                </c:pt>
                <c:pt idx="125">
                  <c:v>35383</c:v>
                </c:pt>
                <c:pt idx="126">
                  <c:v>35384</c:v>
                </c:pt>
                <c:pt idx="127">
                  <c:v>35387</c:v>
                </c:pt>
                <c:pt idx="128">
                  <c:v>35388</c:v>
                </c:pt>
                <c:pt idx="129">
                  <c:v>35389</c:v>
                </c:pt>
                <c:pt idx="130">
                  <c:v>35390</c:v>
                </c:pt>
                <c:pt idx="131">
                  <c:v>35391</c:v>
                </c:pt>
                <c:pt idx="132">
                  <c:v>35394</c:v>
                </c:pt>
                <c:pt idx="133">
                  <c:v>35395</c:v>
                </c:pt>
                <c:pt idx="134">
                  <c:v>35396</c:v>
                </c:pt>
                <c:pt idx="135">
                  <c:v>35397</c:v>
                </c:pt>
                <c:pt idx="136">
                  <c:v>35398</c:v>
                </c:pt>
                <c:pt idx="137">
                  <c:v>35401</c:v>
                </c:pt>
                <c:pt idx="138">
                  <c:v>35402</c:v>
                </c:pt>
                <c:pt idx="139">
                  <c:v>35403</c:v>
                </c:pt>
                <c:pt idx="140">
                  <c:v>35404</c:v>
                </c:pt>
                <c:pt idx="141">
                  <c:v>35405</c:v>
                </c:pt>
                <c:pt idx="142">
                  <c:v>35408</c:v>
                </c:pt>
                <c:pt idx="143">
                  <c:v>35409</c:v>
                </c:pt>
                <c:pt idx="144">
                  <c:v>35410</c:v>
                </c:pt>
                <c:pt idx="145">
                  <c:v>35411</c:v>
                </c:pt>
                <c:pt idx="146">
                  <c:v>35412</c:v>
                </c:pt>
                <c:pt idx="147">
                  <c:v>35415</c:v>
                </c:pt>
                <c:pt idx="148">
                  <c:v>35416</c:v>
                </c:pt>
                <c:pt idx="149">
                  <c:v>35417</c:v>
                </c:pt>
                <c:pt idx="150">
                  <c:v>35418</c:v>
                </c:pt>
                <c:pt idx="151">
                  <c:v>35419</c:v>
                </c:pt>
                <c:pt idx="152">
                  <c:v>35422</c:v>
                </c:pt>
                <c:pt idx="153">
                  <c:v>35423</c:v>
                </c:pt>
                <c:pt idx="154">
                  <c:v>35424</c:v>
                </c:pt>
                <c:pt idx="155">
                  <c:v>35425</c:v>
                </c:pt>
                <c:pt idx="156">
                  <c:v>35426</c:v>
                </c:pt>
                <c:pt idx="157">
                  <c:v>35429</c:v>
                </c:pt>
                <c:pt idx="158">
                  <c:v>35430</c:v>
                </c:pt>
                <c:pt idx="159">
                  <c:v>35432</c:v>
                </c:pt>
                <c:pt idx="160">
                  <c:v>35433</c:v>
                </c:pt>
                <c:pt idx="161">
                  <c:v>35436</c:v>
                </c:pt>
                <c:pt idx="162">
                  <c:v>35437</c:v>
                </c:pt>
                <c:pt idx="163">
                  <c:v>35438</c:v>
                </c:pt>
                <c:pt idx="164">
                  <c:v>35439</c:v>
                </c:pt>
                <c:pt idx="165">
                  <c:v>35440</c:v>
                </c:pt>
                <c:pt idx="166">
                  <c:v>35443</c:v>
                </c:pt>
                <c:pt idx="167">
                  <c:v>35444</c:v>
                </c:pt>
                <c:pt idx="168">
                  <c:v>35445</c:v>
                </c:pt>
                <c:pt idx="169">
                  <c:v>35446</c:v>
                </c:pt>
                <c:pt idx="170">
                  <c:v>35447</c:v>
                </c:pt>
                <c:pt idx="171">
                  <c:v>35450</c:v>
                </c:pt>
                <c:pt idx="172">
                  <c:v>35451</c:v>
                </c:pt>
                <c:pt idx="173">
                  <c:v>35452</c:v>
                </c:pt>
                <c:pt idx="174">
                  <c:v>35453</c:v>
                </c:pt>
                <c:pt idx="175">
                  <c:v>35454</c:v>
                </c:pt>
                <c:pt idx="176">
                  <c:v>35457</c:v>
                </c:pt>
                <c:pt idx="177">
                  <c:v>35458</c:v>
                </c:pt>
                <c:pt idx="178">
                  <c:v>35459</c:v>
                </c:pt>
                <c:pt idx="179">
                  <c:v>35460</c:v>
                </c:pt>
                <c:pt idx="180">
                  <c:v>35461</c:v>
                </c:pt>
                <c:pt idx="181">
                  <c:v>35464</c:v>
                </c:pt>
                <c:pt idx="182">
                  <c:v>35465</c:v>
                </c:pt>
                <c:pt idx="183">
                  <c:v>35466</c:v>
                </c:pt>
                <c:pt idx="184">
                  <c:v>35467</c:v>
                </c:pt>
                <c:pt idx="185">
                  <c:v>35468</c:v>
                </c:pt>
                <c:pt idx="186">
                  <c:v>35471</c:v>
                </c:pt>
                <c:pt idx="187">
                  <c:v>35472</c:v>
                </c:pt>
                <c:pt idx="188">
                  <c:v>35473</c:v>
                </c:pt>
                <c:pt idx="189">
                  <c:v>35474</c:v>
                </c:pt>
                <c:pt idx="190">
                  <c:v>35475</c:v>
                </c:pt>
                <c:pt idx="191">
                  <c:v>35478</c:v>
                </c:pt>
                <c:pt idx="192">
                  <c:v>35479</c:v>
                </c:pt>
                <c:pt idx="193">
                  <c:v>35480</c:v>
                </c:pt>
                <c:pt idx="194">
                  <c:v>35481</c:v>
                </c:pt>
                <c:pt idx="195">
                  <c:v>35482</c:v>
                </c:pt>
                <c:pt idx="196">
                  <c:v>35485</c:v>
                </c:pt>
                <c:pt idx="197">
                  <c:v>35486</c:v>
                </c:pt>
                <c:pt idx="198">
                  <c:v>35487</c:v>
                </c:pt>
                <c:pt idx="199">
                  <c:v>35488</c:v>
                </c:pt>
                <c:pt idx="200">
                  <c:v>35489</c:v>
                </c:pt>
                <c:pt idx="201">
                  <c:v>35492</c:v>
                </c:pt>
                <c:pt idx="202">
                  <c:v>35493</c:v>
                </c:pt>
                <c:pt idx="203">
                  <c:v>35494</c:v>
                </c:pt>
                <c:pt idx="204">
                  <c:v>35495</c:v>
                </c:pt>
                <c:pt idx="205">
                  <c:v>35496</c:v>
                </c:pt>
                <c:pt idx="206">
                  <c:v>35499</c:v>
                </c:pt>
                <c:pt idx="207">
                  <c:v>35500</c:v>
                </c:pt>
                <c:pt idx="208">
                  <c:v>35501</c:v>
                </c:pt>
                <c:pt idx="209">
                  <c:v>35502</c:v>
                </c:pt>
                <c:pt idx="210">
                  <c:v>35503</c:v>
                </c:pt>
                <c:pt idx="211">
                  <c:v>35506</c:v>
                </c:pt>
                <c:pt idx="212">
                  <c:v>35507</c:v>
                </c:pt>
                <c:pt idx="213">
                  <c:v>35508</c:v>
                </c:pt>
                <c:pt idx="214">
                  <c:v>35509</c:v>
                </c:pt>
                <c:pt idx="215">
                  <c:v>35510</c:v>
                </c:pt>
                <c:pt idx="216">
                  <c:v>35513</c:v>
                </c:pt>
                <c:pt idx="217">
                  <c:v>35514</c:v>
                </c:pt>
                <c:pt idx="218">
                  <c:v>35515</c:v>
                </c:pt>
                <c:pt idx="219">
                  <c:v>35516</c:v>
                </c:pt>
                <c:pt idx="220">
                  <c:v>35517</c:v>
                </c:pt>
                <c:pt idx="221">
                  <c:v>35520</c:v>
                </c:pt>
                <c:pt idx="222">
                  <c:v>35521</c:v>
                </c:pt>
                <c:pt idx="223">
                  <c:v>35522</c:v>
                </c:pt>
                <c:pt idx="224">
                  <c:v>35523</c:v>
                </c:pt>
                <c:pt idx="225">
                  <c:v>35524</c:v>
                </c:pt>
                <c:pt idx="226">
                  <c:v>35527</c:v>
                </c:pt>
                <c:pt idx="227">
                  <c:v>35528</c:v>
                </c:pt>
                <c:pt idx="228">
                  <c:v>35529</c:v>
                </c:pt>
                <c:pt idx="229">
                  <c:v>35530</c:v>
                </c:pt>
                <c:pt idx="230">
                  <c:v>35531</c:v>
                </c:pt>
                <c:pt idx="231">
                  <c:v>35534</c:v>
                </c:pt>
                <c:pt idx="232">
                  <c:v>35535</c:v>
                </c:pt>
                <c:pt idx="233">
                  <c:v>35536</c:v>
                </c:pt>
                <c:pt idx="234">
                  <c:v>35537</c:v>
                </c:pt>
                <c:pt idx="235">
                  <c:v>35538</c:v>
                </c:pt>
                <c:pt idx="236">
                  <c:v>35541</c:v>
                </c:pt>
                <c:pt idx="237">
                  <c:v>35542</c:v>
                </c:pt>
                <c:pt idx="238">
                  <c:v>35543</c:v>
                </c:pt>
                <c:pt idx="239">
                  <c:v>35544</c:v>
                </c:pt>
                <c:pt idx="240">
                  <c:v>35545</c:v>
                </c:pt>
                <c:pt idx="241">
                  <c:v>35548</c:v>
                </c:pt>
                <c:pt idx="242">
                  <c:v>35549</c:v>
                </c:pt>
                <c:pt idx="243">
                  <c:v>35550</c:v>
                </c:pt>
                <c:pt idx="244">
                  <c:v>35551</c:v>
                </c:pt>
                <c:pt idx="245">
                  <c:v>35552</c:v>
                </c:pt>
                <c:pt idx="246">
                  <c:v>35555</c:v>
                </c:pt>
                <c:pt idx="247">
                  <c:v>35556</c:v>
                </c:pt>
                <c:pt idx="248">
                  <c:v>35557</c:v>
                </c:pt>
                <c:pt idx="249">
                  <c:v>35558</c:v>
                </c:pt>
                <c:pt idx="250">
                  <c:v>35559</c:v>
                </c:pt>
                <c:pt idx="251">
                  <c:v>35562</c:v>
                </c:pt>
                <c:pt idx="252">
                  <c:v>35563</c:v>
                </c:pt>
                <c:pt idx="253">
                  <c:v>35564</c:v>
                </c:pt>
                <c:pt idx="254">
                  <c:v>35565</c:v>
                </c:pt>
                <c:pt idx="255">
                  <c:v>35566</c:v>
                </c:pt>
                <c:pt idx="256">
                  <c:v>35569</c:v>
                </c:pt>
                <c:pt idx="257">
                  <c:v>35570</c:v>
                </c:pt>
                <c:pt idx="258">
                  <c:v>35571</c:v>
                </c:pt>
                <c:pt idx="259">
                  <c:v>35572</c:v>
                </c:pt>
                <c:pt idx="260">
                  <c:v>35573</c:v>
                </c:pt>
                <c:pt idx="261">
                  <c:v>35576</c:v>
                </c:pt>
                <c:pt idx="262">
                  <c:v>35577</c:v>
                </c:pt>
                <c:pt idx="263">
                  <c:v>35578</c:v>
                </c:pt>
                <c:pt idx="264">
                  <c:v>35579</c:v>
                </c:pt>
                <c:pt idx="265">
                  <c:v>35580</c:v>
                </c:pt>
                <c:pt idx="266">
                  <c:v>35583</c:v>
                </c:pt>
                <c:pt idx="267">
                  <c:v>35584</c:v>
                </c:pt>
                <c:pt idx="268">
                  <c:v>35585</c:v>
                </c:pt>
                <c:pt idx="269">
                  <c:v>35586</c:v>
                </c:pt>
                <c:pt idx="270">
                  <c:v>35587</c:v>
                </c:pt>
                <c:pt idx="271">
                  <c:v>35590</c:v>
                </c:pt>
                <c:pt idx="272">
                  <c:v>35591</c:v>
                </c:pt>
                <c:pt idx="273">
                  <c:v>35592</c:v>
                </c:pt>
                <c:pt idx="274">
                  <c:v>35593</c:v>
                </c:pt>
                <c:pt idx="275">
                  <c:v>35594</c:v>
                </c:pt>
                <c:pt idx="276">
                  <c:v>35597</c:v>
                </c:pt>
                <c:pt idx="277">
                  <c:v>35598</c:v>
                </c:pt>
                <c:pt idx="278">
                  <c:v>35599</c:v>
                </c:pt>
                <c:pt idx="279">
                  <c:v>35600</c:v>
                </c:pt>
                <c:pt idx="280">
                  <c:v>35601</c:v>
                </c:pt>
                <c:pt idx="281">
                  <c:v>35604</c:v>
                </c:pt>
                <c:pt idx="282">
                  <c:v>35605</c:v>
                </c:pt>
                <c:pt idx="283">
                  <c:v>35606</c:v>
                </c:pt>
                <c:pt idx="284">
                  <c:v>35607</c:v>
                </c:pt>
                <c:pt idx="285">
                  <c:v>35608</c:v>
                </c:pt>
                <c:pt idx="286">
                  <c:v>35611</c:v>
                </c:pt>
                <c:pt idx="287">
                  <c:v>35612</c:v>
                </c:pt>
                <c:pt idx="288">
                  <c:v>35613</c:v>
                </c:pt>
                <c:pt idx="289">
                  <c:v>35614</c:v>
                </c:pt>
                <c:pt idx="290">
                  <c:v>35615</c:v>
                </c:pt>
                <c:pt idx="291">
                  <c:v>35618</c:v>
                </c:pt>
                <c:pt idx="292">
                  <c:v>35619</c:v>
                </c:pt>
                <c:pt idx="293">
                  <c:v>35620</c:v>
                </c:pt>
                <c:pt idx="294">
                  <c:v>35621</c:v>
                </c:pt>
                <c:pt idx="295">
                  <c:v>35622</c:v>
                </c:pt>
                <c:pt idx="296">
                  <c:v>35625</c:v>
                </c:pt>
                <c:pt idx="297">
                  <c:v>35626</c:v>
                </c:pt>
                <c:pt idx="298">
                  <c:v>35627</c:v>
                </c:pt>
                <c:pt idx="299">
                  <c:v>35628</c:v>
                </c:pt>
                <c:pt idx="300">
                  <c:v>35629</c:v>
                </c:pt>
                <c:pt idx="301">
                  <c:v>35632</c:v>
                </c:pt>
                <c:pt idx="302">
                  <c:v>35633</c:v>
                </c:pt>
                <c:pt idx="303">
                  <c:v>35634</c:v>
                </c:pt>
                <c:pt idx="304">
                  <c:v>35635</c:v>
                </c:pt>
                <c:pt idx="305">
                  <c:v>35636</c:v>
                </c:pt>
                <c:pt idx="306">
                  <c:v>35639</c:v>
                </c:pt>
                <c:pt idx="307">
                  <c:v>35640</c:v>
                </c:pt>
                <c:pt idx="308">
                  <c:v>35641</c:v>
                </c:pt>
                <c:pt idx="309">
                  <c:v>35642</c:v>
                </c:pt>
                <c:pt idx="310">
                  <c:v>35643</c:v>
                </c:pt>
                <c:pt idx="311">
                  <c:v>35646</c:v>
                </c:pt>
                <c:pt idx="312">
                  <c:v>35647</c:v>
                </c:pt>
                <c:pt idx="313">
                  <c:v>35648</c:v>
                </c:pt>
                <c:pt idx="314">
                  <c:v>35649</c:v>
                </c:pt>
                <c:pt idx="315">
                  <c:v>35650</c:v>
                </c:pt>
                <c:pt idx="316">
                  <c:v>35653</c:v>
                </c:pt>
                <c:pt idx="317">
                  <c:v>35654</c:v>
                </c:pt>
                <c:pt idx="318">
                  <c:v>35655</c:v>
                </c:pt>
                <c:pt idx="319">
                  <c:v>35656</c:v>
                </c:pt>
                <c:pt idx="320">
                  <c:v>35657</c:v>
                </c:pt>
                <c:pt idx="321">
                  <c:v>35660</c:v>
                </c:pt>
                <c:pt idx="322">
                  <c:v>35661</c:v>
                </c:pt>
                <c:pt idx="323">
                  <c:v>35662</c:v>
                </c:pt>
                <c:pt idx="324">
                  <c:v>35663</c:v>
                </c:pt>
                <c:pt idx="325">
                  <c:v>35664</c:v>
                </c:pt>
                <c:pt idx="326">
                  <c:v>35667</c:v>
                </c:pt>
                <c:pt idx="327">
                  <c:v>35668</c:v>
                </c:pt>
                <c:pt idx="328">
                  <c:v>35669</c:v>
                </c:pt>
                <c:pt idx="329">
                  <c:v>35670</c:v>
                </c:pt>
                <c:pt idx="330">
                  <c:v>35671</c:v>
                </c:pt>
                <c:pt idx="331">
                  <c:v>35674</c:v>
                </c:pt>
                <c:pt idx="332">
                  <c:v>35675</c:v>
                </c:pt>
                <c:pt idx="333">
                  <c:v>35676</c:v>
                </c:pt>
                <c:pt idx="334">
                  <c:v>35677</c:v>
                </c:pt>
                <c:pt idx="335">
                  <c:v>35678</c:v>
                </c:pt>
                <c:pt idx="336">
                  <c:v>35681</c:v>
                </c:pt>
                <c:pt idx="337">
                  <c:v>35682</c:v>
                </c:pt>
                <c:pt idx="338">
                  <c:v>35683</c:v>
                </c:pt>
                <c:pt idx="339">
                  <c:v>35684</c:v>
                </c:pt>
                <c:pt idx="340">
                  <c:v>35685</c:v>
                </c:pt>
                <c:pt idx="341">
                  <c:v>35688</c:v>
                </c:pt>
                <c:pt idx="342">
                  <c:v>35689</c:v>
                </c:pt>
                <c:pt idx="343">
                  <c:v>35690</c:v>
                </c:pt>
                <c:pt idx="344">
                  <c:v>35691</c:v>
                </c:pt>
                <c:pt idx="345">
                  <c:v>35692</c:v>
                </c:pt>
                <c:pt idx="346">
                  <c:v>35695</c:v>
                </c:pt>
                <c:pt idx="347">
                  <c:v>35696</c:v>
                </c:pt>
                <c:pt idx="348">
                  <c:v>35697</c:v>
                </c:pt>
                <c:pt idx="349">
                  <c:v>35698</c:v>
                </c:pt>
                <c:pt idx="350">
                  <c:v>35699</c:v>
                </c:pt>
                <c:pt idx="351">
                  <c:v>35702</c:v>
                </c:pt>
                <c:pt idx="352">
                  <c:v>35703</c:v>
                </c:pt>
                <c:pt idx="353">
                  <c:v>35704</c:v>
                </c:pt>
                <c:pt idx="354">
                  <c:v>35705</c:v>
                </c:pt>
                <c:pt idx="355">
                  <c:v>35706</c:v>
                </c:pt>
                <c:pt idx="356">
                  <c:v>35709</c:v>
                </c:pt>
                <c:pt idx="357">
                  <c:v>35710</c:v>
                </c:pt>
                <c:pt idx="358">
                  <c:v>35711</c:v>
                </c:pt>
                <c:pt idx="359">
                  <c:v>35712</c:v>
                </c:pt>
                <c:pt idx="360">
                  <c:v>35713</c:v>
                </c:pt>
                <c:pt idx="361">
                  <c:v>35716</c:v>
                </c:pt>
                <c:pt idx="362">
                  <c:v>35717</c:v>
                </c:pt>
                <c:pt idx="363">
                  <c:v>35718</c:v>
                </c:pt>
                <c:pt idx="364">
                  <c:v>35719</c:v>
                </c:pt>
                <c:pt idx="365">
                  <c:v>35720</c:v>
                </c:pt>
                <c:pt idx="366">
                  <c:v>35723</c:v>
                </c:pt>
                <c:pt idx="367">
                  <c:v>35724</c:v>
                </c:pt>
                <c:pt idx="368">
                  <c:v>35725</c:v>
                </c:pt>
                <c:pt idx="369">
                  <c:v>35726</c:v>
                </c:pt>
                <c:pt idx="370">
                  <c:v>35727</c:v>
                </c:pt>
                <c:pt idx="371">
                  <c:v>35730</c:v>
                </c:pt>
                <c:pt idx="372">
                  <c:v>35731</c:v>
                </c:pt>
                <c:pt idx="373">
                  <c:v>35732</c:v>
                </c:pt>
                <c:pt idx="374">
                  <c:v>35733</c:v>
                </c:pt>
                <c:pt idx="375">
                  <c:v>35734</c:v>
                </c:pt>
                <c:pt idx="376">
                  <c:v>35737</c:v>
                </c:pt>
                <c:pt idx="377">
                  <c:v>35738</c:v>
                </c:pt>
                <c:pt idx="378">
                  <c:v>35739</c:v>
                </c:pt>
                <c:pt idx="379">
                  <c:v>35740</c:v>
                </c:pt>
                <c:pt idx="380">
                  <c:v>35741</c:v>
                </c:pt>
                <c:pt idx="381">
                  <c:v>35744</c:v>
                </c:pt>
                <c:pt idx="382">
                  <c:v>35745</c:v>
                </c:pt>
                <c:pt idx="383">
                  <c:v>35746</c:v>
                </c:pt>
                <c:pt idx="384">
                  <c:v>35747</c:v>
                </c:pt>
                <c:pt idx="385">
                  <c:v>35748</c:v>
                </c:pt>
                <c:pt idx="386">
                  <c:v>35751</c:v>
                </c:pt>
                <c:pt idx="387">
                  <c:v>35752</c:v>
                </c:pt>
                <c:pt idx="388">
                  <c:v>35753</c:v>
                </c:pt>
                <c:pt idx="389">
                  <c:v>35754</c:v>
                </c:pt>
                <c:pt idx="390">
                  <c:v>35755</c:v>
                </c:pt>
                <c:pt idx="391">
                  <c:v>35758</c:v>
                </c:pt>
                <c:pt idx="392">
                  <c:v>35759</c:v>
                </c:pt>
                <c:pt idx="393">
                  <c:v>35760</c:v>
                </c:pt>
                <c:pt idx="394">
                  <c:v>35761</c:v>
                </c:pt>
                <c:pt idx="395">
                  <c:v>35762</c:v>
                </c:pt>
                <c:pt idx="396">
                  <c:v>35765</c:v>
                </c:pt>
                <c:pt idx="397">
                  <c:v>35766</c:v>
                </c:pt>
                <c:pt idx="398">
                  <c:v>35767</c:v>
                </c:pt>
                <c:pt idx="399">
                  <c:v>35768</c:v>
                </c:pt>
                <c:pt idx="400">
                  <c:v>35769</c:v>
                </c:pt>
                <c:pt idx="401">
                  <c:v>35772</c:v>
                </c:pt>
                <c:pt idx="402">
                  <c:v>35773</c:v>
                </c:pt>
                <c:pt idx="403">
                  <c:v>35774</c:v>
                </c:pt>
                <c:pt idx="404">
                  <c:v>35775</c:v>
                </c:pt>
                <c:pt idx="405">
                  <c:v>35776</c:v>
                </c:pt>
                <c:pt idx="406">
                  <c:v>35779</c:v>
                </c:pt>
                <c:pt idx="407">
                  <c:v>35780</c:v>
                </c:pt>
                <c:pt idx="408">
                  <c:v>35781</c:v>
                </c:pt>
                <c:pt idx="409">
                  <c:v>35782</c:v>
                </c:pt>
                <c:pt idx="410">
                  <c:v>35783</c:v>
                </c:pt>
                <c:pt idx="411">
                  <c:v>35786</c:v>
                </c:pt>
                <c:pt idx="412">
                  <c:v>35787</c:v>
                </c:pt>
                <c:pt idx="413">
                  <c:v>35788</c:v>
                </c:pt>
                <c:pt idx="414">
                  <c:v>35789</c:v>
                </c:pt>
                <c:pt idx="415">
                  <c:v>35790</c:v>
                </c:pt>
                <c:pt idx="416">
                  <c:v>35793</c:v>
                </c:pt>
                <c:pt idx="417">
                  <c:v>35794</c:v>
                </c:pt>
                <c:pt idx="418">
                  <c:v>35795</c:v>
                </c:pt>
                <c:pt idx="419">
                  <c:v>35797</c:v>
                </c:pt>
                <c:pt idx="420">
                  <c:v>35800</c:v>
                </c:pt>
                <c:pt idx="421">
                  <c:v>35801</c:v>
                </c:pt>
                <c:pt idx="422">
                  <c:v>35802</c:v>
                </c:pt>
                <c:pt idx="423">
                  <c:v>35803</c:v>
                </c:pt>
                <c:pt idx="424">
                  <c:v>35804</c:v>
                </c:pt>
                <c:pt idx="425">
                  <c:v>35807</c:v>
                </c:pt>
                <c:pt idx="426">
                  <c:v>35808</c:v>
                </c:pt>
                <c:pt idx="427">
                  <c:v>35809</c:v>
                </c:pt>
                <c:pt idx="428">
                  <c:v>35810</c:v>
                </c:pt>
                <c:pt idx="429">
                  <c:v>35811</c:v>
                </c:pt>
                <c:pt idx="430">
                  <c:v>35814</c:v>
                </c:pt>
                <c:pt idx="431">
                  <c:v>35815</c:v>
                </c:pt>
                <c:pt idx="432">
                  <c:v>35816</c:v>
                </c:pt>
                <c:pt idx="433">
                  <c:v>35817</c:v>
                </c:pt>
                <c:pt idx="434">
                  <c:v>35818</c:v>
                </c:pt>
                <c:pt idx="435">
                  <c:v>35821</c:v>
                </c:pt>
                <c:pt idx="436">
                  <c:v>35822</c:v>
                </c:pt>
                <c:pt idx="437">
                  <c:v>35823</c:v>
                </c:pt>
                <c:pt idx="438">
                  <c:v>35824</c:v>
                </c:pt>
                <c:pt idx="439">
                  <c:v>35825</c:v>
                </c:pt>
                <c:pt idx="440">
                  <c:v>35828</c:v>
                </c:pt>
                <c:pt idx="441">
                  <c:v>35829</c:v>
                </c:pt>
                <c:pt idx="442">
                  <c:v>35830</c:v>
                </c:pt>
                <c:pt idx="443">
                  <c:v>35831</c:v>
                </c:pt>
                <c:pt idx="444">
                  <c:v>35832</c:v>
                </c:pt>
                <c:pt idx="445">
                  <c:v>35835</c:v>
                </c:pt>
                <c:pt idx="446">
                  <c:v>35836</c:v>
                </c:pt>
                <c:pt idx="447">
                  <c:v>35837</c:v>
                </c:pt>
                <c:pt idx="448">
                  <c:v>35838</c:v>
                </c:pt>
                <c:pt idx="449">
                  <c:v>35839</c:v>
                </c:pt>
                <c:pt idx="450">
                  <c:v>35842</c:v>
                </c:pt>
                <c:pt idx="451">
                  <c:v>35843</c:v>
                </c:pt>
                <c:pt idx="452">
                  <c:v>35844</c:v>
                </c:pt>
                <c:pt idx="453">
                  <c:v>35845</c:v>
                </c:pt>
                <c:pt idx="454">
                  <c:v>35846</c:v>
                </c:pt>
                <c:pt idx="455">
                  <c:v>35849</c:v>
                </c:pt>
                <c:pt idx="456">
                  <c:v>35850</c:v>
                </c:pt>
                <c:pt idx="457">
                  <c:v>35851</c:v>
                </c:pt>
                <c:pt idx="458">
                  <c:v>35852</c:v>
                </c:pt>
                <c:pt idx="459">
                  <c:v>35853</c:v>
                </c:pt>
                <c:pt idx="460">
                  <c:v>35856</c:v>
                </c:pt>
                <c:pt idx="461">
                  <c:v>35857</c:v>
                </c:pt>
                <c:pt idx="462">
                  <c:v>35858</c:v>
                </c:pt>
                <c:pt idx="463">
                  <c:v>35859</c:v>
                </c:pt>
                <c:pt idx="464">
                  <c:v>35860</c:v>
                </c:pt>
                <c:pt idx="465">
                  <c:v>35863</c:v>
                </c:pt>
                <c:pt idx="466">
                  <c:v>35864</c:v>
                </c:pt>
                <c:pt idx="467">
                  <c:v>35865</c:v>
                </c:pt>
                <c:pt idx="468">
                  <c:v>35866</c:v>
                </c:pt>
                <c:pt idx="469">
                  <c:v>35867</c:v>
                </c:pt>
                <c:pt idx="470">
                  <c:v>35870</c:v>
                </c:pt>
                <c:pt idx="471">
                  <c:v>35871</c:v>
                </c:pt>
                <c:pt idx="472">
                  <c:v>35872</c:v>
                </c:pt>
                <c:pt idx="473">
                  <c:v>35873</c:v>
                </c:pt>
                <c:pt idx="474">
                  <c:v>35874</c:v>
                </c:pt>
                <c:pt idx="475">
                  <c:v>35877</c:v>
                </c:pt>
                <c:pt idx="476">
                  <c:v>35878</c:v>
                </c:pt>
                <c:pt idx="477">
                  <c:v>35879</c:v>
                </c:pt>
                <c:pt idx="478">
                  <c:v>35880</c:v>
                </c:pt>
                <c:pt idx="479">
                  <c:v>35881</c:v>
                </c:pt>
                <c:pt idx="480">
                  <c:v>35884</c:v>
                </c:pt>
                <c:pt idx="481">
                  <c:v>35885</c:v>
                </c:pt>
                <c:pt idx="482">
                  <c:v>35886</c:v>
                </c:pt>
                <c:pt idx="483">
                  <c:v>35887</c:v>
                </c:pt>
                <c:pt idx="484">
                  <c:v>35888</c:v>
                </c:pt>
                <c:pt idx="485">
                  <c:v>35891</c:v>
                </c:pt>
                <c:pt idx="486">
                  <c:v>35892</c:v>
                </c:pt>
                <c:pt idx="487">
                  <c:v>35893</c:v>
                </c:pt>
                <c:pt idx="488">
                  <c:v>35894</c:v>
                </c:pt>
                <c:pt idx="489">
                  <c:v>35895</c:v>
                </c:pt>
                <c:pt idx="490">
                  <c:v>35898</c:v>
                </c:pt>
                <c:pt idx="491">
                  <c:v>35899</c:v>
                </c:pt>
                <c:pt idx="492">
                  <c:v>35900</c:v>
                </c:pt>
                <c:pt idx="493">
                  <c:v>35901</c:v>
                </c:pt>
                <c:pt idx="494">
                  <c:v>35902</c:v>
                </c:pt>
                <c:pt idx="495">
                  <c:v>35905</c:v>
                </c:pt>
                <c:pt idx="496">
                  <c:v>35906</c:v>
                </c:pt>
                <c:pt idx="497">
                  <c:v>35907</c:v>
                </c:pt>
                <c:pt idx="498">
                  <c:v>35908</c:v>
                </c:pt>
                <c:pt idx="499">
                  <c:v>35909</c:v>
                </c:pt>
                <c:pt idx="500">
                  <c:v>35912</c:v>
                </c:pt>
                <c:pt idx="501">
                  <c:v>35913</c:v>
                </c:pt>
                <c:pt idx="502">
                  <c:v>35914</c:v>
                </c:pt>
                <c:pt idx="503">
                  <c:v>35915</c:v>
                </c:pt>
                <c:pt idx="504">
                  <c:v>35916</c:v>
                </c:pt>
                <c:pt idx="505">
                  <c:v>35919</c:v>
                </c:pt>
                <c:pt idx="506">
                  <c:v>35920</c:v>
                </c:pt>
                <c:pt idx="507">
                  <c:v>35921</c:v>
                </c:pt>
                <c:pt idx="508">
                  <c:v>35922</c:v>
                </c:pt>
                <c:pt idx="509">
                  <c:v>35923</c:v>
                </c:pt>
                <c:pt idx="510">
                  <c:v>35926</c:v>
                </c:pt>
                <c:pt idx="511">
                  <c:v>35927</c:v>
                </c:pt>
                <c:pt idx="512">
                  <c:v>35928</c:v>
                </c:pt>
                <c:pt idx="513">
                  <c:v>35929</c:v>
                </c:pt>
                <c:pt idx="514">
                  <c:v>35930</c:v>
                </c:pt>
                <c:pt idx="515">
                  <c:v>35933</c:v>
                </c:pt>
                <c:pt idx="516">
                  <c:v>35934</c:v>
                </c:pt>
                <c:pt idx="517">
                  <c:v>35935</c:v>
                </c:pt>
                <c:pt idx="518">
                  <c:v>35936</c:v>
                </c:pt>
                <c:pt idx="519">
                  <c:v>35937</c:v>
                </c:pt>
                <c:pt idx="520">
                  <c:v>35940</c:v>
                </c:pt>
                <c:pt idx="521">
                  <c:v>35941</c:v>
                </c:pt>
                <c:pt idx="522">
                  <c:v>35942</c:v>
                </c:pt>
                <c:pt idx="523">
                  <c:v>35943</c:v>
                </c:pt>
                <c:pt idx="524">
                  <c:v>35944</c:v>
                </c:pt>
                <c:pt idx="525">
                  <c:v>35947</c:v>
                </c:pt>
                <c:pt idx="526">
                  <c:v>35948</c:v>
                </c:pt>
                <c:pt idx="527">
                  <c:v>35949</c:v>
                </c:pt>
                <c:pt idx="528">
                  <c:v>35950</c:v>
                </c:pt>
                <c:pt idx="529">
                  <c:v>35951</c:v>
                </c:pt>
                <c:pt idx="530">
                  <c:v>35954</c:v>
                </c:pt>
                <c:pt idx="531">
                  <c:v>35955</c:v>
                </c:pt>
                <c:pt idx="532">
                  <c:v>35956</c:v>
                </c:pt>
                <c:pt idx="533">
                  <c:v>35957</c:v>
                </c:pt>
                <c:pt idx="534">
                  <c:v>35958</c:v>
                </c:pt>
                <c:pt idx="535">
                  <c:v>35961</c:v>
                </c:pt>
                <c:pt idx="536">
                  <c:v>35962</c:v>
                </c:pt>
                <c:pt idx="537">
                  <c:v>35963</c:v>
                </c:pt>
                <c:pt idx="538">
                  <c:v>35964</c:v>
                </c:pt>
                <c:pt idx="539">
                  <c:v>35965</c:v>
                </c:pt>
                <c:pt idx="540">
                  <c:v>35968</c:v>
                </c:pt>
                <c:pt idx="541">
                  <c:v>35969</c:v>
                </c:pt>
                <c:pt idx="542">
                  <c:v>35970</c:v>
                </c:pt>
                <c:pt idx="543">
                  <c:v>35971</c:v>
                </c:pt>
                <c:pt idx="544">
                  <c:v>35972</c:v>
                </c:pt>
                <c:pt idx="545">
                  <c:v>35975</c:v>
                </c:pt>
                <c:pt idx="546">
                  <c:v>35976</c:v>
                </c:pt>
                <c:pt idx="547">
                  <c:v>35977</c:v>
                </c:pt>
                <c:pt idx="548">
                  <c:v>35978</c:v>
                </c:pt>
                <c:pt idx="549">
                  <c:v>35979</c:v>
                </c:pt>
                <c:pt idx="550">
                  <c:v>35982</c:v>
                </c:pt>
                <c:pt idx="551">
                  <c:v>35983</c:v>
                </c:pt>
                <c:pt idx="552">
                  <c:v>35984</c:v>
                </c:pt>
                <c:pt idx="553">
                  <c:v>35985</c:v>
                </c:pt>
                <c:pt idx="554">
                  <c:v>35986</c:v>
                </c:pt>
                <c:pt idx="555">
                  <c:v>35989</c:v>
                </c:pt>
                <c:pt idx="556">
                  <c:v>35990</c:v>
                </c:pt>
                <c:pt idx="557">
                  <c:v>35991</c:v>
                </c:pt>
                <c:pt idx="558">
                  <c:v>35992</c:v>
                </c:pt>
                <c:pt idx="559">
                  <c:v>35993</c:v>
                </c:pt>
                <c:pt idx="560">
                  <c:v>35996</c:v>
                </c:pt>
                <c:pt idx="561">
                  <c:v>35997</c:v>
                </c:pt>
                <c:pt idx="562">
                  <c:v>35998</c:v>
                </c:pt>
                <c:pt idx="563">
                  <c:v>35999</c:v>
                </c:pt>
                <c:pt idx="564">
                  <c:v>36000</c:v>
                </c:pt>
                <c:pt idx="565">
                  <c:v>36003</c:v>
                </c:pt>
                <c:pt idx="566">
                  <c:v>36004</c:v>
                </c:pt>
                <c:pt idx="567">
                  <c:v>36005</c:v>
                </c:pt>
                <c:pt idx="568">
                  <c:v>36006</c:v>
                </c:pt>
                <c:pt idx="569">
                  <c:v>36007</c:v>
                </c:pt>
                <c:pt idx="570">
                  <c:v>36010</c:v>
                </c:pt>
                <c:pt idx="571">
                  <c:v>36011</c:v>
                </c:pt>
                <c:pt idx="572">
                  <c:v>36012</c:v>
                </c:pt>
                <c:pt idx="573">
                  <c:v>36013</c:v>
                </c:pt>
                <c:pt idx="574">
                  <c:v>36014</c:v>
                </c:pt>
                <c:pt idx="575">
                  <c:v>36017</c:v>
                </c:pt>
                <c:pt idx="576">
                  <c:v>36018</c:v>
                </c:pt>
                <c:pt idx="577">
                  <c:v>36019</c:v>
                </c:pt>
                <c:pt idx="578">
                  <c:v>36020</c:v>
                </c:pt>
                <c:pt idx="579">
                  <c:v>36021</c:v>
                </c:pt>
                <c:pt idx="580">
                  <c:v>36024</c:v>
                </c:pt>
                <c:pt idx="581">
                  <c:v>36025</c:v>
                </c:pt>
                <c:pt idx="582">
                  <c:v>36026</c:v>
                </c:pt>
                <c:pt idx="583">
                  <c:v>36027</c:v>
                </c:pt>
                <c:pt idx="584">
                  <c:v>36028</c:v>
                </c:pt>
                <c:pt idx="585">
                  <c:v>36031</c:v>
                </c:pt>
                <c:pt idx="586">
                  <c:v>36032</c:v>
                </c:pt>
                <c:pt idx="587">
                  <c:v>36033</c:v>
                </c:pt>
                <c:pt idx="588">
                  <c:v>36034</c:v>
                </c:pt>
                <c:pt idx="589">
                  <c:v>36035</c:v>
                </c:pt>
                <c:pt idx="590">
                  <c:v>36038</c:v>
                </c:pt>
                <c:pt idx="591">
                  <c:v>36039</c:v>
                </c:pt>
                <c:pt idx="592">
                  <c:v>36040</c:v>
                </c:pt>
                <c:pt idx="593">
                  <c:v>36041</c:v>
                </c:pt>
                <c:pt idx="594">
                  <c:v>36042</c:v>
                </c:pt>
                <c:pt idx="595">
                  <c:v>36045</c:v>
                </c:pt>
                <c:pt idx="596">
                  <c:v>36046</c:v>
                </c:pt>
                <c:pt idx="597">
                  <c:v>36047</c:v>
                </c:pt>
                <c:pt idx="598">
                  <c:v>36048</c:v>
                </c:pt>
                <c:pt idx="599">
                  <c:v>36049</c:v>
                </c:pt>
                <c:pt idx="600">
                  <c:v>36052</c:v>
                </c:pt>
                <c:pt idx="601">
                  <c:v>36053</c:v>
                </c:pt>
                <c:pt idx="602">
                  <c:v>36054</c:v>
                </c:pt>
                <c:pt idx="603">
                  <c:v>36055</c:v>
                </c:pt>
                <c:pt idx="604">
                  <c:v>36056</c:v>
                </c:pt>
                <c:pt idx="605">
                  <c:v>36059</c:v>
                </c:pt>
                <c:pt idx="606">
                  <c:v>36060</c:v>
                </c:pt>
                <c:pt idx="607">
                  <c:v>36061</c:v>
                </c:pt>
                <c:pt idx="608">
                  <c:v>36062</c:v>
                </c:pt>
                <c:pt idx="609">
                  <c:v>36063</c:v>
                </c:pt>
                <c:pt idx="610">
                  <c:v>36066</c:v>
                </c:pt>
                <c:pt idx="611">
                  <c:v>36067</c:v>
                </c:pt>
                <c:pt idx="612">
                  <c:v>36068</c:v>
                </c:pt>
                <c:pt idx="613">
                  <c:v>36069</c:v>
                </c:pt>
                <c:pt idx="614">
                  <c:v>36070</c:v>
                </c:pt>
                <c:pt idx="615">
                  <c:v>36073</c:v>
                </c:pt>
                <c:pt idx="616">
                  <c:v>36074</c:v>
                </c:pt>
                <c:pt idx="617">
                  <c:v>36075</c:v>
                </c:pt>
                <c:pt idx="618">
                  <c:v>36076</c:v>
                </c:pt>
                <c:pt idx="619">
                  <c:v>36077</c:v>
                </c:pt>
                <c:pt idx="620">
                  <c:v>36080</c:v>
                </c:pt>
                <c:pt idx="621">
                  <c:v>36081</c:v>
                </c:pt>
                <c:pt idx="622">
                  <c:v>36082</c:v>
                </c:pt>
                <c:pt idx="623">
                  <c:v>36083</c:v>
                </c:pt>
                <c:pt idx="624">
                  <c:v>36084</c:v>
                </c:pt>
                <c:pt idx="625">
                  <c:v>36087</c:v>
                </c:pt>
                <c:pt idx="626">
                  <c:v>36088</c:v>
                </c:pt>
                <c:pt idx="627">
                  <c:v>36089</c:v>
                </c:pt>
                <c:pt idx="628">
                  <c:v>36090</c:v>
                </c:pt>
                <c:pt idx="629">
                  <c:v>36091</c:v>
                </c:pt>
                <c:pt idx="630">
                  <c:v>36094</c:v>
                </c:pt>
                <c:pt idx="631">
                  <c:v>36095</c:v>
                </c:pt>
                <c:pt idx="632">
                  <c:v>36096</c:v>
                </c:pt>
                <c:pt idx="633">
                  <c:v>36097</c:v>
                </c:pt>
                <c:pt idx="634">
                  <c:v>36098</c:v>
                </c:pt>
                <c:pt idx="635">
                  <c:v>36101</c:v>
                </c:pt>
                <c:pt idx="636">
                  <c:v>36102</c:v>
                </c:pt>
                <c:pt idx="637">
                  <c:v>36103</c:v>
                </c:pt>
                <c:pt idx="638">
                  <c:v>36104</c:v>
                </c:pt>
                <c:pt idx="639">
                  <c:v>36105</c:v>
                </c:pt>
                <c:pt idx="640">
                  <c:v>36108</c:v>
                </c:pt>
                <c:pt idx="641">
                  <c:v>36109</c:v>
                </c:pt>
                <c:pt idx="642">
                  <c:v>36110</c:v>
                </c:pt>
                <c:pt idx="643">
                  <c:v>36111</c:v>
                </c:pt>
                <c:pt idx="644">
                  <c:v>36112</c:v>
                </c:pt>
                <c:pt idx="645">
                  <c:v>36115</c:v>
                </c:pt>
                <c:pt idx="646">
                  <c:v>36116</c:v>
                </c:pt>
                <c:pt idx="647">
                  <c:v>36117</c:v>
                </c:pt>
                <c:pt idx="648">
                  <c:v>36118</c:v>
                </c:pt>
                <c:pt idx="649">
                  <c:v>36119</c:v>
                </c:pt>
                <c:pt idx="650">
                  <c:v>36122</c:v>
                </c:pt>
                <c:pt idx="651">
                  <c:v>36123</c:v>
                </c:pt>
                <c:pt idx="652">
                  <c:v>36124</c:v>
                </c:pt>
                <c:pt idx="653">
                  <c:v>36125</c:v>
                </c:pt>
                <c:pt idx="654">
                  <c:v>36126</c:v>
                </c:pt>
                <c:pt idx="655">
                  <c:v>36129</c:v>
                </c:pt>
                <c:pt idx="656">
                  <c:v>36130</c:v>
                </c:pt>
                <c:pt idx="657">
                  <c:v>36131</c:v>
                </c:pt>
                <c:pt idx="658">
                  <c:v>36132</c:v>
                </c:pt>
                <c:pt idx="659">
                  <c:v>36133</c:v>
                </c:pt>
                <c:pt idx="660">
                  <c:v>36136</c:v>
                </c:pt>
                <c:pt idx="661">
                  <c:v>36137</c:v>
                </c:pt>
                <c:pt idx="662">
                  <c:v>36138</c:v>
                </c:pt>
                <c:pt idx="663">
                  <c:v>36139</c:v>
                </c:pt>
                <c:pt idx="664">
                  <c:v>36140</c:v>
                </c:pt>
                <c:pt idx="665">
                  <c:v>36143</c:v>
                </c:pt>
                <c:pt idx="666">
                  <c:v>36144</c:v>
                </c:pt>
                <c:pt idx="667">
                  <c:v>36145</c:v>
                </c:pt>
                <c:pt idx="668">
                  <c:v>36146</c:v>
                </c:pt>
                <c:pt idx="669">
                  <c:v>36147</c:v>
                </c:pt>
                <c:pt idx="670">
                  <c:v>36150</c:v>
                </c:pt>
                <c:pt idx="671">
                  <c:v>36151</c:v>
                </c:pt>
                <c:pt idx="672">
                  <c:v>36152</c:v>
                </c:pt>
                <c:pt idx="673">
                  <c:v>36153</c:v>
                </c:pt>
                <c:pt idx="674">
                  <c:v>36157</c:v>
                </c:pt>
                <c:pt idx="675">
                  <c:v>36158</c:v>
                </c:pt>
                <c:pt idx="676">
                  <c:v>36159</c:v>
                </c:pt>
                <c:pt idx="677">
                  <c:v>36160</c:v>
                </c:pt>
              </c:numCache>
            </c:numRef>
          </c:cat>
          <c:val>
            <c:numRef>
              <c:f>工作表1!$D$2:$D$679</c:f>
              <c:numCache>
                <c:formatCode>General</c:formatCode>
                <c:ptCount val="678"/>
                <c:pt idx="0">
                  <c:v>7.74</c:v>
                </c:pt>
                <c:pt idx="1">
                  <c:v>7.74</c:v>
                </c:pt>
                <c:pt idx="2">
                  <c:v>7.74</c:v>
                </c:pt>
                <c:pt idx="3">
                  <c:v>7.74</c:v>
                </c:pt>
                <c:pt idx="4">
                  <c:v>7.74</c:v>
                </c:pt>
                <c:pt idx="5">
                  <c:v>7.74</c:v>
                </c:pt>
                <c:pt idx="6">
                  <c:v>7.74</c:v>
                </c:pt>
                <c:pt idx="7">
                  <c:v>7.74</c:v>
                </c:pt>
                <c:pt idx="8">
                  <c:v>7.74</c:v>
                </c:pt>
                <c:pt idx="9">
                  <c:v>7.74</c:v>
                </c:pt>
                <c:pt idx="10">
                  <c:v>7.74</c:v>
                </c:pt>
                <c:pt idx="11">
                  <c:v>7.74</c:v>
                </c:pt>
                <c:pt idx="12">
                  <c:v>7.74</c:v>
                </c:pt>
                <c:pt idx="13">
                  <c:v>7.74</c:v>
                </c:pt>
                <c:pt idx="14">
                  <c:v>7.74</c:v>
                </c:pt>
                <c:pt idx="15">
                  <c:v>7.74</c:v>
                </c:pt>
                <c:pt idx="16">
                  <c:v>7.74</c:v>
                </c:pt>
                <c:pt idx="17">
                  <c:v>7.74</c:v>
                </c:pt>
                <c:pt idx="18">
                  <c:v>7.74</c:v>
                </c:pt>
                <c:pt idx="19">
                  <c:v>7.74</c:v>
                </c:pt>
                <c:pt idx="20">
                  <c:v>7.74</c:v>
                </c:pt>
                <c:pt idx="21">
                  <c:v>7.74</c:v>
                </c:pt>
                <c:pt idx="22">
                  <c:v>7.74</c:v>
                </c:pt>
                <c:pt idx="23">
                  <c:v>7.74</c:v>
                </c:pt>
                <c:pt idx="24">
                  <c:v>7.74</c:v>
                </c:pt>
                <c:pt idx="25">
                  <c:v>7.74</c:v>
                </c:pt>
                <c:pt idx="26">
                  <c:v>7.74</c:v>
                </c:pt>
                <c:pt idx="27">
                  <c:v>7.74</c:v>
                </c:pt>
                <c:pt idx="28">
                  <c:v>7.74</c:v>
                </c:pt>
                <c:pt idx="29">
                  <c:v>7.74</c:v>
                </c:pt>
                <c:pt idx="30">
                  <c:v>7.74</c:v>
                </c:pt>
                <c:pt idx="31">
                  <c:v>7.74</c:v>
                </c:pt>
                <c:pt idx="32">
                  <c:v>7.74</c:v>
                </c:pt>
                <c:pt idx="33">
                  <c:v>7.74</c:v>
                </c:pt>
                <c:pt idx="34">
                  <c:v>7.74</c:v>
                </c:pt>
                <c:pt idx="35">
                  <c:v>7.74</c:v>
                </c:pt>
                <c:pt idx="36">
                  <c:v>7.74</c:v>
                </c:pt>
                <c:pt idx="37">
                  <c:v>7.74</c:v>
                </c:pt>
                <c:pt idx="38">
                  <c:v>7.74</c:v>
                </c:pt>
                <c:pt idx="39">
                  <c:v>7.74</c:v>
                </c:pt>
                <c:pt idx="40">
                  <c:v>7.74</c:v>
                </c:pt>
                <c:pt idx="41">
                  <c:v>7.74</c:v>
                </c:pt>
                <c:pt idx="42">
                  <c:v>7.74</c:v>
                </c:pt>
                <c:pt idx="43">
                  <c:v>7.74</c:v>
                </c:pt>
                <c:pt idx="44">
                  <c:v>7.73</c:v>
                </c:pt>
                <c:pt idx="45">
                  <c:v>7.73</c:v>
                </c:pt>
                <c:pt idx="46">
                  <c:v>7.73</c:v>
                </c:pt>
                <c:pt idx="47">
                  <c:v>7.73</c:v>
                </c:pt>
                <c:pt idx="48">
                  <c:v>7.73</c:v>
                </c:pt>
                <c:pt idx="49">
                  <c:v>7.73</c:v>
                </c:pt>
                <c:pt idx="50">
                  <c:v>7.73</c:v>
                </c:pt>
                <c:pt idx="51">
                  <c:v>7.74</c:v>
                </c:pt>
                <c:pt idx="52">
                  <c:v>7.74</c:v>
                </c:pt>
                <c:pt idx="53">
                  <c:v>7.74</c:v>
                </c:pt>
                <c:pt idx="54">
                  <c:v>7.74</c:v>
                </c:pt>
                <c:pt idx="55">
                  <c:v>7.74</c:v>
                </c:pt>
                <c:pt idx="56">
                  <c:v>7.74</c:v>
                </c:pt>
                <c:pt idx="57">
                  <c:v>7.74</c:v>
                </c:pt>
                <c:pt idx="58">
                  <c:v>7.73</c:v>
                </c:pt>
                <c:pt idx="59">
                  <c:v>7.73</c:v>
                </c:pt>
                <c:pt idx="60">
                  <c:v>7.73</c:v>
                </c:pt>
                <c:pt idx="61">
                  <c:v>7.73</c:v>
                </c:pt>
                <c:pt idx="62">
                  <c:v>7.73</c:v>
                </c:pt>
                <c:pt idx="63">
                  <c:v>7.73</c:v>
                </c:pt>
                <c:pt idx="64">
                  <c:v>7.73</c:v>
                </c:pt>
                <c:pt idx="65">
                  <c:v>7.73</c:v>
                </c:pt>
                <c:pt idx="66">
                  <c:v>7.73</c:v>
                </c:pt>
                <c:pt idx="67">
                  <c:v>7.73</c:v>
                </c:pt>
                <c:pt idx="68">
                  <c:v>7.73</c:v>
                </c:pt>
                <c:pt idx="69">
                  <c:v>7.73</c:v>
                </c:pt>
                <c:pt idx="70">
                  <c:v>7.73</c:v>
                </c:pt>
                <c:pt idx="71">
                  <c:v>7.73</c:v>
                </c:pt>
                <c:pt idx="72">
                  <c:v>7.73</c:v>
                </c:pt>
                <c:pt idx="73">
                  <c:v>7.73</c:v>
                </c:pt>
                <c:pt idx="74">
                  <c:v>7.73</c:v>
                </c:pt>
                <c:pt idx="75">
                  <c:v>7.73</c:v>
                </c:pt>
                <c:pt idx="76">
                  <c:v>7.73</c:v>
                </c:pt>
                <c:pt idx="77">
                  <c:v>7.73</c:v>
                </c:pt>
                <c:pt idx="78">
                  <c:v>7.73</c:v>
                </c:pt>
                <c:pt idx="79">
                  <c:v>7.73</c:v>
                </c:pt>
                <c:pt idx="80">
                  <c:v>7.73</c:v>
                </c:pt>
                <c:pt idx="81">
                  <c:v>7.73</c:v>
                </c:pt>
                <c:pt idx="82">
                  <c:v>7.73</c:v>
                </c:pt>
                <c:pt idx="83">
                  <c:v>7.73</c:v>
                </c:pt>
                <c:pt idx="84">
                  <c:v>7.73</c:v>
                </c:pt>
                <c:pt idx="85">
                  <c:v>7.73</c:v>
                </c:pt>
                <c:pt idx="86">
                  <c:v>7.73</c:v>
                </c:pt>
                <c:pt idx="87">
                  <c:v>7.73</c:v>
                </c:pt>
                <c:pt idx="88">
                  <c:v>7.73</c:v>
                </c:pt>
                <c:pt idx="89">
                  <c:v>7.73</c:v>
                </c:pt>
                <c:pt idx="90">
                  <c:v>7.73</c:v>
                </c:pt>
                <c:pt idx="91">
                  <c:v>7.73</c:v>
                </c:pt>
                <c:pt idx="92">
                  <c:v>7.73</c:v>
                </c:pt>
                <c:pt idx="93">
                  <c:v>7.73</c:v>
                </c:pt>
                <c:pt idx="94">
                  <c:v>7.73</c:v>
                </c:pt>
                <c:pt idx="95">
                  <c:v>7.73</c:v>
                </c:pt>
                <c:pt idx="96">
                  <c:v>7.73</c:v>
                </c:pt>
                <c:pt idx="97">
                  <c:v>7.73</c:v>
                </c:pt>
                <c:pt idx="98">
                  <c:v>7.73</c:v>
                </c:pt>
                <c:pt idx="99">
                  <c:v>7.73</c:v>
                </c:pt>
                <c:pt idx="100">
                  <c:v>7.73</c:v>
                </c:pt>
                <c:pt idx="101">
                  <c:v>7.73</c:v>
                </c:pt>
                <c:pt idx="102">
                  <c:v>7.73</c:v>
                </c:pt>
                <c:pt idx="103">
                  <c:v>7.73</c:v>
                </c:pt>
                <c:pt idx="104">
                  <c:v>7.73</c:v>
                </c:pt>
                <c:pt idx="105">
                  <c:v>7.73</c:v>
                </c:pt>
                <c:pt idx="106">
                  <c:v>7.73</c:v>
                </c:pt>
                <c:pt idx="107">
                  <c:v>7.73</c:v>
                </c:pt>
                <c:pt idx="108">
                  <c:v>7.73</c:v>
                </c:pt>
                <c:pt idx="109">
                  <c:v>7.73</c:v>
                </c:pt>
                <c:pt idx="110">
                  <c:v>7.73</c:v>
                </c:pt>
                <c:pt idx="111">
                  <c:v>7.73</c:v>
                </c:pt>
                <c:pt idx="112">
                  <c:v>7.73</c:v>
                </c:pt>
                <c:pt idx="113">
                  <c:v>7.73</c:v>
                </c:pt>
                <c:pt idx="114">
                  <c:v>7.73</c:v>
                </c:pt>
                <c:pt idx="115">
                  <c:v>7.73</c:v>
                </c:pt>
                <c:pt idx="116">
                  <c:v>7.73</c:v>
                </c:pt>
                <c:pt idx="117">
                  <c:v>7.73</c:v>
                </c:pt>
                <c:pt idx="118">
                  <c:v>7.73</c:v>
                </c:pt>
                <c:pt idx="119">
                  <c:v>7.73</c:v>
                </c:pt>
                <c:pt idx="120">
                  <c:v>7.73</c:v>
                </c:pt>
                <c:pt idx="121">
                  <c:v>7.73</c:v>
                </c:pt>
                <c:pt idx="122">
                  <c:v>7.73</c:v>
                </c:pt>
                <c:pt idx="123">
                  <c:v>7.73</c:v>
                </c:pt>
                <c:pt idx="124">
                  <c:v>7.73</c:v>
                </c:pt>
                <c:pt idx="125">
                  <c:v>7.73</c:v>
                </c:pt>
                <c:pt idx="126">
                  <c:v>7.73</c:v>
                </c:pt>
                <c:pt idx="127">
                  <c:v>7.73</c:v>
                </c:pt>
                <c:pt idx="128">
                  <c:v>7.73</c:v>
                </c:pt>
                <c:pt idx="129">
                  <c:v>7.73</c:v>
                </c:pt>
                <c:pt idx="130">
                  <c:v>7.73</c:v>
                </c:pt>
                <c:pt idx="131">
                  <c:v>7.73</c:v>
                </c:pt>
                <c:pt idx="132">
                  <c:v>7.73</c:v>
                </c:pt>
                <c:pt idx="133">
                  <c:v>7.73</c:v>
                </c:pt>
                <c:pt idx="134">
                  <c:v>7.73</c:v>
                </c:pt>
                <c:pt idx="135">
                  <c:v>7.73</c:v>
                </c:pt>
                <c:pt idx="136">
                  <c:v>7.73</c:v>
                </c:pt>
                <c:pt idx="137">
                  <c:v>7.73</c:v>
                </c:pt>
                <c:pt idx="138">
                  <c:v>7.73</c:v>
                </c:pt>
                <c:pt idx="139">
                  <c:v>7.73</c:v>
                </c:pt>
                <c:pt idx="140">
                  <c:v>7.73</c:v>
                </c:pt>
                <c:pt idx="141">
                  <c:v>7.73</c:v>
                </c:pt>
                <c:pt idx="142">
                  <c:v>7.73</c:v>
                </c:pt>
                <c:pt idx="143">
                  <c:v>7.73</c:v>
                </c:pt>
                <c:pt idx="144">
                  <c:v>7.74</c:v>
                </c:pt>
                <c:pt idx="145">
                  <c:v>7.74</c:v>
                </c:pt>
                <c:pt idx="146">
                  <c:v>7.74</c:v>
                </c:pt>
                <c:pt idx="147">
                  <c:v>7.74</c:v>
                </c:pt>
                <c:pt idx="148">
                  <c:v>7.74</c:v>
                </c:pt>
                <c:pt idx="149">
                  <c:v>7.74</c:v>
                </c:pt>
                <c:pt idx="150">
                  <c:v>7.74</c:v>
                </c:pt>
                <c:pt idx="151">
                  <c:v>7.74</c:v>
                </c:pt>
                <c:pt idx="152">
                  <c:v>7.74</c:v>
                </c:pt>
                <c:pt idx="153">
                  <c:v>7.74</c:v>
                </c:pt>
                <c:pt idx="154">
                  <c:v>7.74</c:v>
                </c:pt>
                <c:pt idx="155">
                  <c:v>7.74</c:v>
                </c:pt>
                <c:pt idx="156">
                  <c:v>7.74</c:v>
                </c:pt>
                <c:pt idx="157">
                  <c:v>7.74</c:v>
                </c:pt>
                <c:pt idx="158">
                  <c:v>7.74</c:v>
                </c:pt>
                <c:pt idx="159">
                  <c:v>7.73</c:v>
                </c:pt>
                <c:pt idx="160">
                  <c:v>7.74</c:v>
                </c:pt>
                <c:pt idx="161">
                  <c:v>7.74</c:v>
                </c:pt>
                <c:pt idx="162">
                  <c:v>7.74</c:v>
                </c:pt>
                <c:pt idx="163">
                  <c:v>7.74</c:v>
                </c:pt>
                <c:pt idx="164">
                  <c:v>7.74</c:v>
                </c:pt>
                <c:pt idx="165">
                  <c:v>7.74</c:v>
                </c:pt>
                <c:pt idx="166">
                  <c:v>7.74</c:v>
                </c:pt>
                <c:pt idx="167">
                  <c:v>7.74</c:v>
                </c:pt>
                <c:pt idx="168">
                  <c:v>7.74</c:v>
                </c:pt>
                <c:pt idx="169">
                  <c:v>7.74</c:v>
                </c:pt>
                <c:pt idx="170">
                  <c:v>7.74</c:v>
                </c:pt>
                <c:pt idx="171">
                  <c:v>7.74</c:v>
                </c:pt>
                <c:pt idx="172">
                  <c:v>7.74</c:v>
                </c:pt>
                <c:pt idx="173">
                  <c:v>7.74</c:v>
                </c:pt>
                <c:pt idx="174">
                  <c:v>7.74</c:v>
                </c:pt>
                <c:pt idx="175">
                  <c:v>7.74</c:v>
                </c:pt>
                <c:pt idx="176">
                  <c:v>7.74</c:v>
                </c:pt>
                <c:pt idx="177">
                  <c:v>7.74</c:v>
                </c:pt>
                <c:pt idx="178">
                  <c:v>7.74</c:v>
                </c:pt>
                <c:pt idx="179">
                  <c:v>7.75</c:v>
                </c:pt>
                <c:pt idx="180">
                  <c:v>7.75</c:v>
                </c:pt>
                <c:pt idx="181">
                  <c:v>7.75</c:v>
                </c:pt>
                <c:pt idx="182">
                  <c:v>7.75</c:v>
                </c:pt>
                <c:pt idx="183">
                  <c:v>7.75</c:v>
                </c:pt>
                <c:pt idx="184">
                  <c:v>7.75</c:v>
                </c:pt>
                <c:pt idx="185">
                  <c:v>7.75</c:v>
                </c:pt>
                <c:pt idx="186">
                  <c:v>7.75</c:v>
                </c:pt>
                <c:pt idx="187">
                  <c:v>7.75</c:v>
                </c:pt>
                <c:pt idx="188">
                  <c:v>7.75</c:v>
                </c:pt>
                <c:pt idx="189">
                  <c:v>7.75</c:v>
                </c:pt>
                <c:pt idx="190">
                  <c:v>7.75</c:v>
                </c:pt>
                <c:pt idx="191">
                  <c:v>7.75</c:v>
                </c:pt>
                <c:pt idx="192">
                  <c:v>7.75</c:v>
                </c:pt>
                <c:pt idx="193">
                  <c:v>7.75</c:v>
                </c:pt>
                <c:pt idx="194">
                  <c:v>7.74</c:v>
                </c:pt>
                <c:pt idx="195">
                  <c:v>7.75</c:v>
                </c:pt>
                <c:pt idx="196">
                  <c:v>7.75</c:v>
                </c:pt>
                <c:pt idx="197">
                  <c:v>7.75</c:v>
                </c:pt>
                <c:pt idx="198">
                  <c:v>7.74</c:v>
                </c:pt>
                <c:pt idx="199">
                  <c:v>7.74</c:v>
                </c:pt>
                <c:pt idx="200">
                  <c:v>7.74</c:v>
                </c:pt>
                <c:pt idx="201">
                  <c:v>7.75</c:v>
                </c:pt>
                <c:pt idx="202">
                  <c:v>7.75</c:v>
                </c:pt>
                <c:pt idx="203">
                  <c:v>7.74</c:v>
                </c:pt>
                <c:pt idx="204">
                  <c:v>7.74</c:v>
                </c:pt>
                <c:pt idx="205">
                  <c:v>7.74</c:v>
                </c:pt>
                <c:pt idx="206">
                  <c:v>7.74</c:v>
                </c:pt>
                <c:pt idx="207">
                  <c:v>7.74</c:v>
                </c:pt>
                <c:pt idx="208">
                  <c:v>7.74</c:v>
                </c:pt>
                <c:pt idx="209">
                  <c:v>7.74</c:v>
                </c:pt>
                <c:pt idx="210">
                  <c:v>7.75</c:v>
                </c:pt>
                <c:pt idx="211">
                  <c:v>7.75</c:v>
                </c:pt>
                <c:pt idx="212">
                  <c:v>7.75</c:v>
                </c:pt>
                <c:pt idx="213">
                  <c:v>7.75</c:v>
                </c:pt>
                <c:pt idx="214">
                  <c:v>7.75</c:v>
                </c:pt>
                <c:pt idx="215">
                  <c:v>7.75</c:v>
                </c:pt>
                <c:pt idx="216">
                  <c:v>7.75</c:v>
                </c:pt>
                <c:pt idx="217">
                  <c:v>7.75</c:v>
                </c:pt>
                <c:pt idx="218">
                  <c:v>7.75</c:v>
                </c:pt>
                <c:pt idx="219">
                  <c:v>7.75</c:v>
                </c:pt>
                <c:pt idx="220">
                  <c:v>7.75</c:v>
                </c:pt>
                <c:pt idx="221">
                  <c:v>7.75</c:v>
                </c:pt>
                <c:pt idx="222">
                  <c:v>7.75</c:v>
                </c:pt>
                <c:pt idx="223">
                  <c:v>7.75</c:v>
                </c:pt>
                <c:pt idx="224">
                  <c:v>7.75</c:v>
                </c:pt>
                <c:pt idx="225">
                  <c:v>7.75</c:v>
                </c:pt>
                <c:pt idx="226">
                  <c:v>7.75</c:v>
                </c:pt>
                <c:pt idx="227">
                  <c:v>7.75</c:v>
                </c:pt>
                <c:pt idx="228">
                  <c:v>7.75</c:v>
                </c:pt>
                <c:pt idx="229">
                  <c:v>7.75</c:v>
                </c:pt>
                <c:pt idx="230">
                  <c:v>7.75</c:v>
                </c:pt>
                <c:pt idx="231">
                  <c:v>7.75</c:v>
                </c:pt>
                <c:pt idx="232">
                  <c:v>7.75</c:v>
                </c:pt>
                <c:pt idx="233">
                  <c:v>7.75</c:v>
                </c:pt>
                <c:pt idx="234">
                  <c:v>7.75</c:v>
                </c:pt>
                <c:pt idx="235">
                  <c:v>7.75</c:v>
                </c:pt>
                <c:pt idx="236">
                  <c:v>7.75</c:v>
                </c:pt>
                <c:pt idx="237">
                  <c:v>7.75</c:v>
                </c:pt>
                <c:pt idx="238">
                  <c:v>7.75</c:v>
                </c:pt>
                <c:pt idx="239">
                  <c:v>7.75</c:v>
                </c:pt>
                <c:pt idx="240">
                  <c:v>7.75</c:v>
                </c:pt>
                <c:pt idx="241">
                  <c:v>7.75</c:v>
                </c:pt>
                <c:pt idx="242">
                  <c:v>7.75</c:v>
                </c:pt>
                <c:pt idx="243">
                  <c:v>7.75</c:v>
                </c:pt>
                <c:pt idx="244">
                  <c:v>7.75</c:v>
                </c:pt>
                <c:pt idx="245">
                  <c:v>7.75</c:v>
                </c:pt>
                <c:pt idx="246">
                  <c:v>7.75</c:v>
                </c:pt>
                <c:pt idx="247">
                  <c:v>7.75</c:v>
                </c:pt>
                <c:pt idx="248">
                  <c:v>7.75</c:v>
                </c:pt>
                <c:pt idx="249">
                  <c:v>7.75</c:v>
                </c:pt>
                <c:pt idx="250">
                  <c:v>7.75</c:v>
                </c:pt>
                <c:pt idx="251">
                  <c:v>7.74</c:v>
                </c:pt>
                <c:pt idx="252">
                  <c:v>7.74</c:v>
                </c:pt>
                <c:pt idx="253">
                  <c:v>7.74</c:v>
                </c:pt>
                <c:pt idx="254">
                  <c:v>7.74</c:v>
                </c:pt>
                <c:pt idx="255">
                  <c:v>7.74</c:v>
                </c:pt>
                <c:pt idx="256">
                  <c:v>7.74</c:v>
                </c:pt>
                <c:pt idx="257">
                  <c:v>7.74</c:v>
                </c:pt>
                <c:pt idx="258">
                  <c:v>7.74</c:v>
                </c:pt>
                <c:pt idx="259">
                  <c:v>7.74</c:v>
                </c:pt>
                <c:pt idx="260">
                  <c:v>7.74</c:v>
                </c:pt>
                <c:pt idx="261">
                  <c:v>7.74</c:v>
                </c:pt>
                <c:pt idx="262">
                  <c:v>7.74</c:v>
                </c:pt>
                <c:pt idx="263">
                  <c:v>7.74</c:v>
                </c:pt>
                <c:pt idx="264">
                  <c:v>7.75</c:v>
                </c:pt>
                <c:pt idx="265">
                  <c:v>7.75</c:v>
                </c:pt>
                <c:pt idx="266">
                  <c:v>7.75</c:v>
                </c:pt>
                <c:pt idx="267">
                  <c:v>7.74</c:v>
                </c:pt>
                <c:pt idx="268">
                  <c:v>7.75</c:v>
                </c:pt>
                <c:pt idx="269">
                  <c:v>7.74</c:v>
                </c:pt>
                <c:pt idx="270">
                  <c:v>7.74</c:v>
                </c:pt>
                <c:pt idx="271">
                  <c:v>7.74</c:v>
                </c:pt>
                <c:pt idx="272">
                  <c:v>7.74</c:v>
                </c:pt>
                <c:pt idx="273">
                  <c:v>7.74</c:v>
                </c:pt>
                <c:pt idx="274">
                  <c:v>7.74</c:v>
                </c:pt>
                <c:pt idx="275">
                  <c:v>7.74</c:v>
                </c:pt>
                <c:pt idx="276">
                  <c:v>7.74</c:v>
                </c:pt>
                <c:pt idx="277">
                  <c:v>7.74</c:v>
                </c:pt>
                <c:pt idx="278">
                  <c:v>7.74</c:v>
                </c:pt>
                <c:pt idx="279">
                  <c:v>7.74</c:v>
                </c:pt>
                <c:pt idx="280">
                  <c:v>7.74</c:v>
                </c:pt>
                <c:pt idx="281">
                  <c:v>7.75</c:v>
                </c:pt>
                <c:pt idx="282">
                  <c:v>7.75</c:v>
                </c:pt>
                <c:pt idx="283">
                  <c:v>7.75</c:v>
                </c:pt>
                <c:pt idx="284">
                  <c:v>7.75</c:v>
                </c:pt>
                <c:pt idx="285">
                  <c:v>7.75</c:v>
                </c:pt>
                <c:pt idx="286">
                  <c:v>7.75</c:v>
                </c:pt>
                <c:pt idx="287">
                  <c:v>7.75</c:v>
                </c:pt>
                <c:pt idx="288">
                  <c:v>7.75</c:v>
                </c:pt>
                <c:pt idx="289">
                  <c:v>7.75</c:v>
                </c:pt>
                <c:pt idx="290">
                  <c:v>7.74</c:v>
                </c:pt>
                <c:pt idx="291">
                  <c:v>7.74</c:v>
                </c:pt>
                <c:pt idx="292">
                  <c:v>7.74</c:v>
                </c:pt>
                <c:pt idx="293">
                  <c:v>7.74</c:v>
                </c:pt>
                <c:pt idx="294">
                  <c:v>7.74</c:v>
                </c:pt>
                <c:pt idx="295">
                  <c:v>7.75</c:v>
                </c:pt>
                <c:pt idx="296">
                  <c:v>7.75</c:v>
                </c:pt>
                <c:pt idx="297">
                  <c:v>7.75</c:v>
                </c:pt>
                <c:pt idx="298">
                  <c:v>7.75</c:v>
                </c:pt>
                <c:pt idx="299">
                  <c:v>7.75</c:v>
                </c:pt>
                <c:pt idx="300">
                  <c:v>7.75</c:v>
                </c:pt>
                <c:pt idx="301">
                  <c:v>7.75</c:v>
                </c:pt>
                <c:pt idx="302">
                  <c:v>7.75</c:v>
                </c:pt>
                <c:pt idx="303">
                  <c:v>7.75</c:v>
                </c:pt>
                <c:pt idx="304">
                  <c:v>7.74</c:v>
                </c:pt>
                <c:pt idx="305">
                  <c:v>7.74</c:v>
                </c:pt>
                <c:pt idx="306">
                  <c:v>7.74</c:v>
                </c:pt>
                <c:pt idx="307">
                  <c:v>7.74</c:v>
                </c:pt>
                <c:pt idx="308">
                  <c:v>7.74</c:v>
                </c:pt>
                <c:pt idx="309">
                  <c:v>7.74</c:v>
                </c:pt>
                <c:pt idx="310">
                  <c:v>7.74</c:v>
                </c:pt>
                <c:pt idx="311">
                  <c:v>7.74</c:v>
                </c:pt>
                <c:pt idx="312">
                  <c:v>7.74</c:v>
                </c:pt>
                <c:pt idx="313">
                  <c:v>7.74</c:v>
                </c:pt>
                <c:pt idx="314">
                  <c:v>7.74</c:v>
                </c:pt>
                <c:pt idx="315">
                  <c:v>7.74</c:v>
                </c:pt>
                <c:pt idx="316">
                  <c:v>7.74</c:v>
                </c:pt>
                <c:pt idx="317">
                  <c:v>7.75</c:v>
                </c:pt>
                <c:pt idx="318">
                  <c:v>7.74</c:v>
                </c:pt>
                <c:pt idx="319">
                  <c:v>7.75</c:v>
                </c:pt>
                <c:pt idx="320">
                  <c:v>7.74</c:v>
                </c:pt>
                <c:pt idx="321">
                  <c:v>7.74</c:v>
                </c:pt>
                <c:pt idx="322">
                  <c:v>7.74</c:v>
                </c:pt>
                <c:pt idx="323">
                  <c:v>7.75</c:v>
                </c:pt>
                <c:pt idx="324">
                  <c:v>7.75</c:v>
                </c:pt>
                <c:pt idx="325">
                  <c:v>7.75</c:v>
                </c:pt>
                <c:pt idx="326">
                  <c:v>7.74</c:v>
                </c:pt>
                <c:pt idx="327">
                  <c:v>7.74</c:v>
                </c:pt>
                <c:pt idx="328">
                  <c:v>7.75</c:v>
                </c:pt>
                <c:pt idx="329">
                  <c:v>7.75</c:v>
                </c:pt>
                <c:pt idx="330">
                  <c:v>7.75</c:v>
                </c:pt>
                <c:pt idx="331">
                  <c:v>7.75</c:v>
                </c:pt>
                <c:pt idx="332">
                  <c:v>7.75</c:v>
                </c:pt>
                <c:pt idx="333">
                  <c:v>7.75</c:v>
                </c:pt>
                <c:pt idx="334">
                  <c:v>7.75</c:v>
                </c:pt>
                <c:pt idx="335">
                  <c:v>7.75</c:v>
                </c:pt>
                <c:pt idx="336">
                  <c:v>7.75</c:v>
                </c:pt>
                <c:pt idx="337">
                  <c:v>7.75</c:v>
                </c:pt>
                <c:pt idx="338">
                  <c:v>7.75</c:v>
                </c:pt>
                <c:pt idx="339">
                  <c:v>7.75</c:v>
                </c:pt>
                <c:pt idx="340">
                  <c:v>7.75</c:v>
                </c:pt>
                <c:pt idx="341">
                  <c:v>7.75</c:v>
                </c:pt>
                <c:pt idx="342">
                  <c:v>7.75</c:v>
                </c:pt>
                <c:pt idx="343">
                  <c:v>7.75</c:v>
                </c:pt>
                <c:pt idx="344">
                  <c:v>7.74</c:v>
                </c:pt>
                <c:pt idx="345">
                  <c:v>7.74</c:v>
                </c:pt>
                <c:pt idx="346">
                  <c:v>7.74</c:v>
                </c:pt>
                <c:pt idx="347">
                  <c:v>7.74</c:v>
                </c:pt>
                <c:pt idx="348">
                  <c:v>7.74</c:v>
                </c:pt>
                <c:pt idx="349">
                  <c:v>7.74</c:v>
                </c:pt>
                <c:pt idx="350">
                  <c:v>7.74</c:v>
                </c:pt>
                <c:pt idx="351">
                  <c:v>7.74</c:v>
                </c:pt>
                <c:pt idx="352">
                  <c:v>7.74</c:v>
                </c:pt>
                <c:pt idx="353">
                  <c:v>7.74</c:v>
                </c:pt>
                <c:pt idx="354">
                  <c:v>7.74</c:v>
                </c:pt>
                <c:pt idx="355">
                  <c:v>7.74</c:v>
                </c:pt>
                <c:pt idx="356">
                  <c:v>7.74</c:v>
                </c:pt>
                <c:pt idx="357">
                  <c:v>7.74</c:v>
                </c:pt>
                <c:pt idx="358">
                  <c:v>7.74</c:v>
                </c:pt>
                <c:pt idx="359">
                  <c:v>7.74</c:v>
                </c:pt>
                <c:pt idx="360">
                  <c:v>7.74</c:v>
                </c:pt>
                <c:pt idx="361">
                  <c:v>7.74</c:v>
                </c:pt>
                <c:pt idx="362">
                  <c:v>7.74</c:v>
                </c:pt>
                <c:pt idx="363">
                  <c:v>7.74</c:v>
                </c:pt>
                <c:pt idx="364">
                  <c:v>7.74</c:v>
                </c:pt>
                <c:pt idx="365">
                  <c:v>7.74</c:v>
                </c:pt>
                <c:pt idx="366">
                  <c:v>7.75</c:v>
                </c:pt>
                <c:pt idx="367">
                  <c:v>7.74</c:v>
                </c:pt>
                <c:pt idx="368">
                  <c:v>7.75</c:v>
                </c:pt>
                <c:pt idx="369">
                  <c:v>7.74</c:v>
                </c:pt>
                <c:pt idx="370">
                  <c:v>7.74</c:v>
                </c:pt>
                <c:pt idx="371">
                  <c:v>7.73</c:v>
                </c:pt>
                <c:pt idx="372">
                  <c:v>7.73</c:v>
                </c:pt>
                <c:pt idx="373">
                  <c:v>7.73</c:v>
                </c:pt>
                <c:pt idx="374">
                  <c:v>7.73</c:v>
                </c:pt>
                <c:pt idx="375">
                  <c:v>7.73</c:v>
                </c:pt>
                <c:pt idx="376">
                  <c:v>7.74</c:v>
                </c:pt>
                <c:pt idx="377">
                  <c:v>7.73</c:v>
                </c:pt>
                <c:pt idx="378">
                  <c:v>7.73</c:v>
                </c:pt>
                <c:pt idx="379">
                  <c:v>7.73</c:v>
                </c:pt>
                <c:pt idx="380">
                  <c:v>7.73</c:v>
                </c:pt>
                <c:pt idx="381">
                  <c:v>7.73</c:v>
                </c:pt>
                <c:pt idx="382">
                  <c:v>7.73</c:v>
                </c:pt>
                <c:pt idx="383">
                  <c:v>7.73</c:v>
                </c:pt>
                <c:pt idx="384">
                  <c:v>7.73</c:v>
                </c:pt>
                <c:pt idx="385">
                  <c:v>7.73</c:v>
                </c:pt>
                <c:pt idx="386">
                  <c:v>7.73</c:v>
                </c:pt>
                <c:pt idx="387">
                  <c:v>7.73</c:v>
                </c:pt>
                <c:pt idx="388">
                  <c:v>7.73</c:v>
                </c:pt>
                <c:pt idx="389">
                  <c:v>7.73</c:v>
                </c:pt>
                <c:pt idx="390">
                  <c:v>7.73</c:v>
                </c:pt>
                <c:pt idx="391">
                  <c:v>7.73</c:v>
                </c:pt>
                <c:pt idx="392">
                  <c:v>7.73</c:v>
                </c:pt>
                <c:pt idx="393">
                  <c:v>7.73</c:v>
                </c:pt>
                <c:pt idx="394">
                  <c:v>7.73</c:v>
                </c:pt>
                <c:pt idx="395">
                  <c:v>7.73</c:v>
                </c:pt>
                <c:pt idx="396">
                  <c:v>7.73</c:v>
                </c:pt>
                <c:pt idx="397">
                  <c:v>7.74</c:v>
                </c:pt>
                <c:pt idx="398">
                  <c:v>7.74</c:v>
                </c:pt>
                <c:pt idx="399">
                  <c:v>7.74</c:v>
                </c:pt>
                <c:pt idx="400">
                  <c:v>7.74</c:v>
                </c:pt>
                <c:pt idx="401">
                  <c:v>7.74</c:v>
                </c:pt>
                <c:pt idx="402">
                  <c:v>7.74</c:v>
                </c:pt>
                <c:pt idx="403">
                  <c:v>7.74</c:v>
                </c:pt>
                <c:pt idx="404">
                  <c:v>7.75</c:v>
                </c:pt>
                <c:pt idx="405">
                  <c:v>7.75</c:v>
                </c:pt>
                <c:pt idx="406">
                  <c:v>7.75</c:v>
                </c:pt>
                <c:pt idx="407">
                  <c:v>7.75</c:v>
                </c:pt>
                <c:pt idx="408">
                  <c:v>7.75</c:v>
                </c:pt>
                <c:pt idx="409">
                  <c:v>7.75</c:v>
                </c:pt>
                <c:pt idx="410">
                  <c:v>7.75</c:v>
                </c:pt>
                <c:pt idx="411">
                  <c:v>7.75</c:v>
                </c:pt>
                <c:pt idx="412">
                  <c:v>7.75</c:v>
                </c:pt>
                <c:pt idx="413">
                  <c:v>7.75</c:v>
                </c:pt>
                <c:pt idx="414">
                  <c:v>7.75</c:v>
                </c:pt>
                <c:pt idx="415">
                  <c:v>7.75</c:v>
                </c:pt>
                <c:pt idx="416">
                  <c:v>7.75</c:v>
                </c:pt>
                <c:pt idx="417">
                  <c:v>7.75</c:v>
                </c:pt>
                <c:pt idx="418">
                  <c:v>7.75</c:v>
                </c:pt>
                <c:pt idx="419">
                  <c:v>7.75</c:v>
                </c:pt>
                <c:pt idx="420">
                  <c:v>7.75</c:v>
                </c:pt>
                <c:pt idx="421">
                  <c:v>7.75</c:v>
                </c:pt>
                <c:pt idx="422">
                  <c:v>7.73</c:v>
                </c:pt>
                <c:pt idx="423">
                  <c:v>7.73</c:v>
                </c:pt>
                <c:pt idx="424">
                  <c:v>7.75</c:v>
                </c:pt>
                <c:pt idx="425">
                  <c:v>7.74</c:v>
                </c:pt>
                <c:pt idx="426">
                  <c:v>7.75</c:v>
                </c:pt>
                <c:pt idx="427">
                  <c:v>7.74</c:v>
                </c:pt>
                <c:pt idx="428">
                  <c:v>7.74</c:v>
                </c:pt>
                <c:pt idx="429">
                  <c:v>7.75</c:v>
                </c:pt>
                <c:pt idx="430">
                  <c:v>7.74</c:v>
                </c:pt>
                <c:pt idx="431">
                  <c:v>7.74</c:v>
                </c:pt>
                <c:pt idx="432">
                  <c:v>7.74</c:v>
                </c:pt>
                <c:pt idx="433">
                  <c:v>7.74</c:v>
                </c:pt>
                <c:pt idx="434">
                  <c:v>7.74</c:v>
                </c:pt>
                <c:pt idx="435">
                  <c:v>7.75</c:v>
                </c:pt>
                <c:pt idx="436">
                  <c:v>7.74</c:v>
                </c:pt>
                <c:pt idx="437">
                  <c:v>7.74</c:v>
                </c:pt>
                <c:pt idx="438">
                  <c:v>7.74</c:v>
                </c:pt>
                <c:pt idx="439">
                  <c:v>7.73</c:v>
                </c:pt>
                <c:pt idx="440">
                  <c:v>7.74</c:v>
                </c:pt>
                <c:pt idx="441">
                  <c:v>7.7359999999999998</c:v>
                </c:pt>
                <c:pt idx="442">
                  <c:v>7.7355</c:v>
                </c:pt>
                <c:pt idx="443">
                  <c:v>7.7359</c:v>
                </c:pt>
                <c:pt idx="444">
                  <c:v>7.7374999999999998</c:v>
                </c:pt>
                <c:pt idx="445">
                  <c:v>7.74</c:v>
                </c:pt>
                <c:pt idx="446">
                  <c:v>7.7380000000000004</c:v>
                </c:pt>
                <c:pt idx="447">
                  <c:v>7.7392000000000047</c:v>
                </c:pt>
                <c:pt idx="448">
                  <c:v>7.74</c:v>
                </c:pt>
                <c:pt idx="449">
                  <c:v>7.74</c:v>
                </c:pt>
                <c:pt idx="450">
                  <c:v>7.74</c:v>
                </c:pt>
                <c:pt idx="451">
                  <c:v>7.74</c:v>
                </c:pt>
                <c:pt idx="452">
                  <c:v>7.75</c:v>
                </c:pt>
                <c:pt idx="453">
                  <c:v>7.74</c:v>
                </c:pt>
                <c:pt idx="454">
                  <c:v>7.75</c:v>
                </c:pt>
                <c:pt idx="455">
                  <c:v>7.75</c:v>
                </c:pt>
                <c:pt idx="456">
                  <c:v>7.75</c:v>
                </c:pt>
                <c:pt idx="457">
                  <c:v>7.75</c:v>
                </c:pt>
                <c:pt idx="458">
                  <c:v>7.74</c:v>
                </c:pt>
                <c:pt idx="459">
                  <c:v>7.74</c:v>
                </c:pt>
                <c:pt idx="460">
                  <c:v>7.74</c:v>
                </c:pt>
                <c:pt idx="461">
                  <c:v>7.74</c:v>
                </c:pt>
                <c:pt idx="462">
                  <c:v>7.74</c:v>
                </c:pt>
                <c:pt idx="463">
                  <c:v>7.74</c:v>
                </c:pt>
                <c:pt idx="464">
                  <c:v>7.74</c:v>
                </c:pt>
                <c:pt idx="465">
                  <c:v>7.74</c:v>
                </c:pt>
                <c:pt idx="466">
                  <c:v>7.74</c:v>
                </c:pt>
                <c:pt idx="467">
                  <c:v>7.74</c:v>
                </c:pt>
                <c:pt idx="468">
                  <c:v>7.75</c:v>
                </c:pt>
                <c:pt idx="469">
                  <c:v>7.74</c:v>
                </c:pt>
                <c:pt idx="470">
                  <c:v>7.74</c:v>
                </c:pt>
                <c:pt idx="471">
                  <c:v>7.75</c:v>
                </c:pt>
                <c:pt idx="472">
                  <c:v>7.75</c:v>
                </c:pt>
                <c:pt idx="473">
                  <c:v>7.75</c:v>
                </c:pt>
                <c:pt idx="474">
                  <c:v>7.74</c:v>
                </c:pt>
                <c:pt idx="475">
                  <c:v>7.75</c:v>
                </c:pt>
                <c:pt idx="476">
                  <c:v>7.75</c:v>
                </c:pt>
                <c:pt idx="477">
                  <c:v>7.75</c:v>
                </c:pt>
                <c:pt idx="478">
                  <c:v>7.75</c:v>
                </c:pt>
                <c:pt idx="479">
                  <c:v>7.75</c:v>
                </c:pt>
                <c:pt idx="480">
                  <c:v>7.75</c:v>
                </c:pt>
                <c:pt idx="481">
                  <c:v>7.75</c:v>
                </c:pt>
                <c:pt idx="482">
                  <c:v>7.7488000000000001</c:v>
                </c:pt>
                <c:pt idx="483">
                  <c:v>7.75</c:v>
                </c:pt>
                <c:pt idx="484">
                  <c:v>7.75</c:v>
                </c:pt>
                <c:pt idx="485">
                  <c:v>7.75</c:v>
                </c:pt>
                <c:pt idx="486">
                  <c:v>7.75</c:v>
                </c:pt>
                <c:pt idx="487">
                  <c:v>7.75</c:v>
                </c:pt>
                <c:pt idx="488">
                  <c:v>7.75</c:v>
                </c:pt>
                <c:pt idx="489">
                  <c:v>7.7493000000000034</c:v>
                </c:pt>
                <c:pt idx="490">
                  <c:v>7.75</c:v>
                </c:pt>
                <c:pt idx="491">
                  <c:v>7.75</c:v>
                </c:pt>
                <c:pt idx="492">
                  <c:v>7.75</c:v>
                </c:pt>
                <c:pt idx="493">
                  <c:v>7.75</c:v>
                </c:pt>
                <c:pt idx="494">
                  <c:v>7.75</c:v>
                </c:pt>
                <c:pt idx="495">
                  <c:v>7.75</c:v>
                </c:pt>
                <c:pt idx="496">
                  <c:v>7.75</c:v>
                </c:pt>
                <c:pt idx="497">
                  <c:v>7.75</c:v>
                </c:pt>
                <c:pt idx="498">
                  <c:v>7.75</c:v>
                </c:pt>
                <c:pt idx="499">
                  <c:v>7.75</c:v>
                </c:pt>
                <c:pt idx="500">
                  <c:v>7.75</c:v>
                </c:pt>
                <c:pt idx="501">
                  <c:v>7.75</c:v>
                </c:pt>
                <c:pt idx="502">
                  <c:v>7.74</c:v>
                </c:pt>
                <c:pt idx="503">
                  <c:v>7.75</c:v>
                </c:pt>
                <c:pt idx="504">
                  <c:v>7.75</c:v>
                </c:pt>
                <c:pt idx="505">
                  <c:v>7.75</c:v>
                </c:pt>
                <c:pt idx="506">
                  <c:v>7.75</c:v>
                </c:pt>
                <c:pt idx="507">
                  <c:v>7.75</c:v>
                </c:pt>
                <c:pt idx="508">
                  <c:v>7.75</c:v>
                </c:pt>
                <c:pt idx="509">
                  <c:v>7.75</c:v>
                </c:pt>
                <c:pt idx="510">
                  <c:v>7.75</c:v>
                </c:pt>
                <c:pt idx="511">
                  <c:v>7.75</c:v>
                </c:pt>
                <c:pt idx="512">
                  <c:v>7.75</c:v>
                </c:pt>
                <c:pt idx="513">
                  <c:v>7.75</c:v>
                </c:pt>
                <c:pt idx="514">
                  <c:v>7.75</c:v>
                </c:pt>
                <c:pt idx="515">
                  <c:v>7.75</c:v>
                </c:pt>
                <c:pt idx="516">
                  <c:v>7.75</c:v>
                </c:pt>
                <c:pt idx="517">
                  <c:v>7.75</c:v>
                </c:pt>
                <c:pt idx="518">
                  <c:v>7.75</c:v>
                </c:pt>
                <c:pt idx="519">
                  <c:v>7.75</c:v>
                </c:pt>
                <c:pt idx="520">
                  <c:v>7.75</c:v>
                </c:pt>
                <c:pt idx="521">
                  <c:v>7.75</c:v>
                </c:pt>
                <c:pt idx="522">
                  <c:v>7.75</c:v>
                </c:pt>
                <c:pt idx="523">
                  <c:v>7.75</c:v>
                </c:pt>
                <c:pt idx="524">
                  <c:v>7.75</c:v>
                </c:pt>
                <c:pt idx="525">
                  <c:v>7.75</c:v>
                </c:pt>
                <c:pt idx="526">
                  <c:v>7.75</c:v>
                </c:pt>
                <c:pt idx="527">
                  <c:v>7.75</c:v>
                </c:pt>
                <c:pt idx="528">
                  <c:v>7.75</c:v>
                </c:pt>
                <c:pt idx="529">
                  <c:v>7.75</c:v>
                </c:pt>
                <c:pt idx="530">
                  <c:v>7.75</c:v>
                </c:pt>
                <c:pt idx="531">
                  <c:v>7.75</c:v>
                </c:pt>
                <c:pt idx="532">
                  <c:v>7.75</c:v>
                </c:pt>
                <c:pt idx="533">
                  <c:v>7.75</c:v>
                </c:pt>
                <c:pt idx="534">
                  <c:v>7.75</c:v>
                </c:pt>
                <c:pt idx="535">
                  <c:v>7.74</c:v>
                </c:pt>
                <c:pt idx="536">
                  <c:v>7.75</c:v>
                </c:pt>
                <c:pt idx="537">
                  <c:v>7.74</c:v>
                </c:pt>
                <c:pt idx="538">
                  <c:v>7.74</c:v>
                </c:pt>
                <c:pt idx="539">
                  <c:v>7.74</c:v>
                </c:pt>
                <c:pt idx="540">
                  <c:v>7.74</c:v>
                </c:pt>
                <c:pt idx="541">
                  <c:v>7.74</c:v>
                </c:pt>
                <c:pt idx="542">
                  <c:v>7.74</c:v>
                </c:pt>
                <c:pt idx="543">
                  <c:v>7.75</c:v>
                </c:pt>
                <c:pt idx="544">
                  <c:v>7.75</c:v>
                </c:pt>
                <c:pt idx="545">
                  <c:v>7.75</c:v>
                </c:pt>
                <c:pt idx="546">
                  <c:v>7.75</c:v>
                </c:pt>
                <c:pt idx="547">
                  <c:v>7.75</c:v>
                </c:pt>
                <c:pt idx="548">
                  <c:v>7.75</c:v>
                </c:pt>
                <c:pt idx="549">
                  <c:v>7.75</c:v>
                </c:pt>
                <c:pt idx="550">
                  <c:v>7.75</c:v>
                </c:pt>
                <c:pt idx="551">
                  <c:v>7.75</c:v>
                </c:pt>
                <c:pt idx="552">
                  <c:v>7.75</c:v>
                </c:pt>
                <c:pt idx="553">
                  <c:v>7.7498000000000014</c:v>
                </c:pt>
                <c:pt idx="554">
                  <c:v>7.7489999999999997</c:v>
                </c:pt>
                <c:pt idx="555">
                  <c:v>7.7491000000000003</c:v>
                </c:pt>
                <c:pt idx="556">
                  <c:v>7.7483000000000004</c:v>
                </c:pt>
                <c:pt idx="557">
                  <c:v>7.7495000000000003</c:v>
                </c:pt>
                <c:pt idx="558">
                  <c:v>7.7487000000000004</c:v>
                </c:pt>
                <c:pt idx="559">
                  <c:v>7.7484999999999999</c:v>
                </c:pt>
                <c:pt idx="560">
                  <c:v>7.75</c:v>
                </c:pt>
                <c:pt idx="561">
                  <c:v>7.7465999999999999</c:v>
                </c:pt>
                <c:pt idx="562">
                  <c:v>7.75</c:v>
                </c:pt>
                <c:pt idx="563">
                  <c:v>7.75</c:v>
                </c:pt>
                <c:pt idx="564">
                  <c:v>7.7489999999999997</c:v>
                </c:pt>
                <c:pt idx="565">
                  <c:v>7.7470999999999997</c:v>
                </c:pt>
                <c:pt idx="566">
                  <c:v>7.7465000000000002</c:v>
                </c:pt>
                <c:pt idx="567">
                  <c:v>7.7477</c:v>
                </c:pt>
                <c:pt idx="568">
                  <c:v>7.75</c:v>
                </c:pt>
                <c:pt idx="569">
                  <c:v>7.75</c:v>
                </c:pt>
                <c:pt idx="570">
                  <c:v>7.75</c:v>
                </c:pt>
                <c:pt idx="571">
                  <c:v>7.7488000000000001</c:v>
                </c:pt>
                <c:pt idx="572">
                  <c:v>7.7488000000000001</c:v>
                </c:pt>
                <c:pt idx="573">
                  <c:v>7.7489999999999997</c:v>
                </c:pt>
                <c:pt idx="574">
                  <c:v>7.7480000000000002</c:v>
                </c:pt>
                <c:pt idx="575">
                  <c:v>7.7488000000000001</c:v>
                </c:pt>
                <c:pt idx="576">
                  <c:v>7.7488000000000001</c:v>
                </c:pt>
                <c:pt idx="577">
                  <c:v>7.75</c:v>
                </c:pt>
                <c:pt idx="578">
                  <c:v>7.75</c:v>
                </c:pt>
                <c:pt idx="579">
                  <c:v>7.7498000000000014</c:v>
                </c:pt>
                <c:pt idx="580">
                  <c:v>7.75</c:v>
                </c:pt>
                <c:pt idx="581">
                  <c:v>7.7488000000000001</c:v>
                </c:pt>
                <c:pt idx="582">
                  <c:v>7.7474999999999996</c:v>
                </c:pt>
                <c:pt idx="583">
                  <c:v>7.7499000000000002</c:v>
                </c:pt>
                <c:pt idx="584">
                  <c:v>7.75</c:v>
                </c:pt>
                <c:pt idx="585">
                  <c:v>7.75</c:v>
                </c:pt>
                <c:pt idx="586">
                  <c:v>7.7469999999999999</c:v>
                </c:pt>
                <c:pt idx="587">
                  <c:v>7.7465000000000002</c:v>
                </c:pt>
                <c:pt idx="588">
                  <c:v>7.7495000000000003</c:v>
                </c:pt>
                <c:pt idx="589">
                  <c:v>7.7495000000000003</c:v>
                </c:pt>
                <c:pt idx="590">
                  <c:v>7.75</c:v>
                </c:pt>
                <c:pt idx="591">
                  <c:v>7.7474999999999996</c:v>
                </c:pt>
                <c:pt idx="592">
                  <c:v>7.7497000000000034</c:v>
                </c:pt>
                <c:pt idx="593">
                  <c:v>7.7489999999999997</c:v>
                </c:pt>
                <c:pt idx="594">
                  <c:v>7.7415000000000003</c:v>
                </c:pt>
                <c:pt idx="595">
                  <c:v>7.7495000000000003</c:v>
                </c:pt>
                <c:pt idx="596">
                  <c:v>7.7495000000000003</c:v>
                </c:pt>
                <c:pt idx="597">
                  <c:v>7.7495000000000003</c:v>
                </c:pt>
                <c:pt idx="598">
                  <c:v>7.75</c:v>
                </c:pt>
                <c:pt idx="599">
                  <c:v>7.7495000000000003</c:v>
                </c:pt>
                <c:pt idx="600">
                  <c:v>7.75</c:v>
                </c:pt>
                <c:pt idx="601">
                  <c:v>7.75</c:v>
                </c:pt>
                <c:pt idx="602">
                  <c:v>7.7469999999999999</c:v>
                </c:pt>
                <c:pt idx="603">
                  <c:v>7.7474999999999996</c:v>
                </c:pt>
                <c:pt idx="604">
                  <c:v>7.75</c:v>
                </c:pt>
                <c:pt idx="605">
                  <c:v>7.7474999999999996</c:v>
                </c:pt>
                <c:pt idx="606">
                  <c:v>7.75</c:v>
                </c:pt>
                <c:pt idx="607">
                  <c:v>7.7480000000000002</c:v>
                </c:pt>
                <c:pt idx="608">
                  <c:v>7.75</c:v>
                </c:pt>
                <c:pt idx="609">
                  <c:v>7.75</c:v>
                </c:pt>
                <c:pt idx="610">
                  <c:v>7.7480000000000002</c:v>
                </c:pt>
                <c:pt idx="611">
                  <c:v>7.7484999999999999</c:v>
                </c:pt>
                <c:pt idx="612">
                  <c:v>7.7489999999999997</c:v>
                </c:pt>
                <c:pt idx="613">
                  <c:v>7.7480000000000002</c:v>
                </c:pt>
                <c:pt idx="614">
                  <c:v>7.7487000000000004</c:v>
                </c:pt>
                <c:pt idx="615">
                  <c:v>7.7487000000000004</c:v>
                </c:pt>
                <c:pt idx="616">
                  <c:v>7.75</c:v>
                </c:pt>
                <c:pt idx="617">
                  <c:v>7.7469999999999999</c:v>
                </c:pt>
                <c:pt idx="618">
                  <c:v>7.7468000000000004</c:v>
                </c:pt>
                <c:pt idx="619">
                  <c:v>7.7477</c:v>
                </c:pt>
                <c:pt idx="620">
                  <c:v>7.75</c:v>
                </c:pt>
                <c:pt idx="621">
                  <c:v>7.7465999999999999</c:v>
                </c:pt>
                <c:pt idx="622">
                  <c:v>7.7465999999999999</c:v>
                </c:pt>
                <c:pt idx="623">
                  <c:v>7.7480000000000002</c:v>
                </c:pt>
                <c:pt idx="624">
                  <c:v>7.75</c:v>
                </c:pt>
                <c:pt idx="625">
                  <c:v>7.7480000000000002</c:v>
                </c:pt>
                <c:pt idx="626">
                  <c:v>7.7487000000000004</c:v>
                </c:pt>
                <c:pt idx="627">
                  <c:v>7.75</c:v>
                </c:pt>
                <c:pt idx="628">
                  <c:v>7.75</c:v>
                </c:pt>
                <c:pt idx="629">
                  <c:v>7.7497000000000034</c:v>
                </c:pt>
                <c:pt idx="630">
                  <c:v>7.7495000000000003</c:v>
                </c:pt>
                <c:pt idx="631">
                  <c:v>7.75</c:v>
                </c:pt>
                <c:pt idx="632">
                  <c:v>7.7488000000000001</c:v>
                </c:pt>
                <c:pt idx="633">
                  <c:v>7.7465999999999999</c:v>
                </c:pt>
                <c:pt idx="634">
                  <c:v>7.7454999999999998</c:v>
                </c:pt>
                <c:pt idx="635">
                  <c:v>7.7428999999999997</c:v>
                </c:pt>
                <c:pt idx="636">
                  <c:v>7.74</c:v>
                </c:pt>
                <c:pt idx="637">
                  <c:v>7.74</c:v>
                </c:pt>
                <c:pt idx="638">
                  <c:v>7.7424999999999997</c:v>
                </c:pt>
                <c:pt idx="639">
                  <c:v>7.74</c:v>
                </c:pt>
                <c:pt idx="640">
                  <c:v>7.7423000000000002</c:v>
                </c:pt>
                <c:pt idx="641">
                  <c:v>7.74</c:v>
                </c:pt>
                <c:pt idx="642">
                  <c:v>7.7428999999999997</c:v>
                </c:pt>
                <c:pt idx="643">
                  <c:v>7.7427999999999999</c:v>
                </c:pt>
                <c:pt idx="644">
                  <c:v>7.7430000000000003</c:v>
                </c:pt>
                <c:pt idx="645">
                  <c:v>7.74</c:v>
                </c:pt>
                <c:pt idx="646">
                  <c:v>7.7435</c:v>
                </c:pt>
                <c:pt idx="647">
                  <c:v>7.7444999999999995</c:v>
                </c:pt>
                <c:pt idx="648">
                  <c:v>7.7437000000000014</c:v>
                </c:pt>
                <c:pt idx="649">
                  <c:v>7.74</c:v>
                </c:pt>
                <c:pt idx="650">
                  <c:v>7.74</c:v>
                </c:pt>
                <c:pt idx="651">
                  <c:v>7.7435</c:v>
                </c:pt>
                <c:pt idx="652">
                  <c:v>7.7419000000000002</c:v>
                </c:pt>
                <c:pt idx="653">
                  <c:v>7.7439</c:v>
                </c:pt>
                <c:pt idx="654">
                  <c:v>7.7424999999999997</c:v>
                </c:pt>
                <c:pt idx="655">
                  <c:v>7.7430000000000003</c:v>
                </c:pt>
                <c:pt idx="656">
                  <c:v>7.7444999999999995</c:v>
                </c:pt>
                <c:pt idx="657">
                  <c:v>7.7444999999999995</c:v>
                </c:pt>
                <c:pt idx="658">
                  <c:v>7.7462000000000044</c:v>
                </c:pt>
                <c:pt idx="659">
                  <c:v>7.7465000000000002</c:v>
                </c:pt>
                <c:pt idx="660">
                  <c:v>7.7480000000000002</c:v>
                </c:pt>
                <c:pt idx="661">
                  <c:v>7.7477999999999998</c:v>
                </c:pt>
                <c:pt idx="662">
                  <c:v>7.7477</c:v>
                </c:pt>
                <c:pt idx="663">
                  <c:v>7.7489999999999997</c:v>
                </c:pt>
                <c:pt idx="664">
                  <c:v>7.7469999999999999</c:v>
                </c:pt>
                <c:pt idx="665">
                  <c:v>7.7480000000000002</c:v>
                </c:pt>
                <c:pt idx="666">
                  <c:v>7.7483000000000004</c:v>
                </c:pt>
                <c:pt idx="667">
                  <c:v>7.7480000000000002</c:v>
                </c:pt>
                <c:pt idx="668">
                  <c:v>7.7480000000000002</c:v>
                </c:pt>
                <c:pt idx="669">
                  <c:v>7.7465000000000002</c:v>
                </c:pt>
                <c:pt idx="670">
                  <c:v>7.7454999999999998</c:v>
                </c:pt>
                <c:pt idx="671">
                  <c:v>7.7444999999999995</c:v>
                </c:pt>
                <c:pt idx="672">
                  <c:v>7.7435999999999998</c:v>
                </c:pt>
                <c:pt idx="673">
                  <c:v>7.7454999999999998</c:v>
                </c:pt>
                <c:pt idx="674">
                  <c:v>7.7450000000000001</c:v>
                </c:pt>
                <c:pt idx="675">
                  <c:v>7.7474999999999996</c:v>
                </c:pt>
                <c:pt idx="676">
                  <c:v>7.7474999999999996</c:v>
                </c:pt>
                <c:pt idx="677">
                  <c:v>7.7469000000000001</c:v>
                </c:pt>
              </c:numCache>
            </c:numRef>
          </c:val>
        </c:ser>
        <c:marker val="1"/>
        <c:axId val="47923968"/>
        <c:axId val="47925504"/>
      </c:lineChart>
      <c:dateAx>
        <c:axId val="47923968"/>
        <c:scaling>
          <c:orientation val="minMax"/>
        </c:scaling>
        <c:axPos val="b"/>
        <c:numFmt formatCode="m/d/yyyy" sourceLinked="1"/>
        <c:tickLblPos val="nextTo"/>
        <c:crossAx val="47925504"/>
        <c:crosses val="autoZero"/>
        <c:auto val="1"/>
        <c:lblOffset val="100"/>
        <c:baseTimeUnit val="days"/>
      </c:dateAx>
      <c:valAx>
        <c:axId val="47925504"/>
        <c:scaling>
          <c:orientation val="minMax"/>
        </c:scaling>
        <c:axPos val="l"/>
        <c:majorGridlines/>
        <c:numFmt formatCode="General" sourceLinked="1"/>
        <c:tickLblPos val="nextTo"/>
        <c:crossAx val="47923968"/>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TW"/>
  <c:chart>
    <c:autoTitleDeleted val="1"/>
    <c:plotArea>
      <c:layout/>
      <c:lineChart>
        <c:grouping val="standard"/>
        <c:ser>
          <c:idx val="0"/>
          <c:order val="0"/>
          <c:tx>
            <c:strRef>
              <c:f>工作表1!$G$1</c:f>
              <c:strCache>
                <c:ptCount val="1"/>
                <c:pt idx="0">
                  <c:v>韓國</c:v>
                </c:pt>
              </c:strCache>
            </c:strRef>
          </c:tx>
          <c:marker>
            <c:symbol val="none"/>
          </c:marker>
          <c:val>
            <c:numRef>
              <c:f>工作表1!$G$2:$G$679</c:f>
              <c:numCache>
                <c:formatCode>General</c:formatCode>
                <c:ptCount val="678"/>
                <c:pt idx="0">
                  <c:v>781.6</c:v>
                </c:pt>
                <c:pt idx="1">
                  <c:v>781.6</c:v>
                </c:pt>
                <c:pt idx="2">
                  <c:v>782.9</c:v>
                </c:pt>
                <c:pt idx="3">
                  <c:v>786.8</c:v>
                </c:pt>
                <c:pt idx="4">
                  <c:v>788.3</c:v>
                </c:pt>
                <c:pt idx="5">
                  <c:v>788.3</c:v>
                </c:pt>
                <c:pt idx="6">
                  <c:v>788</c:v>
                </c:pt>
                <c:pt idx="7">
                  <c:v>785.8</c:v>
                </c:pt>
                <c:pt idx="8">
                  <c:v>786.6</c:v>
                </c:pt>
                <c:pt idx="9">
                  <c:v>787</c:v>
                </c:pt>
                <c:pt idx="10">
                  <c:v>787</c:v>
                </c:pt>
                <c:pt idx="11">
                  <c:v>787.6</c:v>
                </c:pt>
                <c:pt idx="12">
                  <c:v>791</c:v>
                </c:pt>
                <c:pt idx="13">
                  <c:v>792.5</c:v>
                </c:pt>
                <c:pt idx="14">
                  <c:v>794.9</c:v>
                </c:pt>
                <c:pt idx="15">
                  <c:v>797.8</c:v>
                </c:pt>
                <c:pt idx="16">
                  <c:v>796.4</c:v>
                </c:pt>
                <c:pt idx="17">
                  <c:v>798.9</c:v>
                </c:pt>
                <c:pt idx="18">
                  <c:v>798.4</c:v>
                </c:pt>
                <c:pt idx="19">
                  <c:v>799.2</c:v>
                </c:pt>
                <c:pt idx="20">
                  <c:v>807</c:v>
                </c:pt>
                <c:pt idx="21">
                  <c:v>812</c:v>
                </c:pt>
                <c:pt idx="22">
                  <c:v>811.6</c:v>
                </c:pt>
                <c:pt idx="23">
                  <c:v>811</c:v>
                </c:pt>
                <c:pt idx="24">
                  <c:v>808.8</c:v>
                </c:pt>
                <c:pt idx="25">
                  <c:v>809</c:v>
                </c:pt>
                <c:pt idx="26">
                  <c:v>811.4</c:v>
                </c:pt>
                <c:pt idx="27">
                  <c:v>809.9</c:v>
                </c:pt>
                <c:pt idx="28">
                  <c:v>812.8</c:v>
                </c:pt>
                <c:pt idx="29">
                  <c:v>806</c:v>
                </c:pt>
                <c:pt idx="30">
                  <c:v>810.9</c:v>
                </c:pt>
                <c:pt idx="31">
                  <c:v>813.7</c:v>
                </c:pt>
                <c:pt idx="32">
                  <c:v>814.2</c:v>
                </c:pt>
                <c:pt idx="33">
                  <c:v>811.4</c:v>
                </c:pt>
                <c:pt idx="34">
                  <c:v>811.2</c:v>
                </c:pt>
                <c:pt idx="35">
                  <c:v>812.6</c:v>
                </c:pt>
                <c:pt idx="36">
                  <c:v>814</c:v>
                </c:pt>
                <c:pt idx="37">
                  <c:v>813.7</c:v>
                </c:pt>
                <c:pt idx="38">
                  <c:v>813.5</c:v>
                </c:pt>
                <c:pt idx="39">
                  <c:v>813.5</c:v>
                </c:pt>
                <c:pt idx="40">
                  <c:v>814.4</c:v>
                </c:pt>
                <c:pt idx="41">
                  <c:v>814.1</c:v>
                </c:pt>
                <c:pt idx="42">
                  <c:v>814</c:v>
                </c:pt>
                <c:pt idx="43">
                  <c:v>813.3</c:v>
                </c:pt>
                <c:pt idx="44">
                  <c:v>814.3</c:v>
                </c:pt>
                <c:pt idx="45">
                  <c:v>813.4</c:v>
                </c:pt>
                <c:pt idx="46">
                  <c:v>814.3</c:v>
                </c:pt>
                <c:pt idx="47">
                  <c:v>817</c:v>
                </c:pt>
                <c:pt idx="48">
                  <c:v>813.5</c:v>
                </c:pt>
                <c:pt idx="49">
                  <c:v>813</c:v>
                </c:pt>
                <c:pt idx="50">
                  <c:v>813.2</c:v>
                </c:pt>
                <c:pt idx="51">
                  <c:v>813.8</c:v>
                </c:pt>
                <c:pt idx="52">
                  <c:v>814.6</c:v>
                </c:pt>
                <c:pt idx="53">
                  <c:v>814.3</c:v>
                </c:pt>
                <c:pt idx="54">
                  <c:v>814.3</c:v>
                </c:pt>
                <c:pt idx="55">
                  <c:v>814.3</c:v>
                </c:pt>
                <c:pt idx="56">
                  <c:v>814.5</c:v>
                </c:pt>
                <c:pt idx="57">
                  <c:v>814.8</c:v>
                </c:pt>
                <c:pt idx="58">
                  <c:v>817</c:v>
                </c:pt>
                <c:pt idx="59">
                  <c:v>821.4</c:v>
                </c:pt>
                <c:pt idx="60">
                  <c:v>821.4</c:v>
                </c:pt>
                <c:pt idx="61">
                  <c:v>820.1</c:v>
                </c:pt>
                <c:pt idx="62">
                  <c:v>819.5</c:v>
                </c:pt>
                <c:pt idx="63">
                  <c:v>819.9</c:v>
                </c:pt>
                <c:pt idx="64">
                  <c:v>818.9</c:v>
                </c:pt>
                <c:pt idx="65">
                  <c:v>819.3</c:v>
                </c:pt>
                <c:pt idx="66">
                  <c:v>818.4</c:v>
                </c:pt>
                <c:pt idx="67">
                  <c:v>818.2</c:v>
                </c:pt>
                <c:pt idx="68">
                  <c:v>819.1</c:v>
                </c:pt>
                <c:pt idx="69">
                  <c:v>819.5</c:v>
                </c:pt>
                <c:pt idx="70">
                  <c:v>819.8</c:v>
                </c:pt>
                <c:pt idx="71">
                  <c:v>819.3</c:v>
                </c:pt>
                <c:pt idx="72">
                  <c:v>819.7</c:v>
                </c:pt>
                <c:pt idx="73">
                  <c:v>818.9</c:v>
                </c:pt>
                <c:pt idx="74">
                  <c:v>818.8</c:v>
                </c:pt>
                <c:pt idx="75">
                  <c:v>818.3</c:v>
                </c:pt>
                <c:pt idx="76">
                  <c:v>819.2</c:v>
                </c:pt>
                <c:pt idx="77">
                  <c:v>819.6</c:v>
                </c:pt>
                <c:pt idx="78">
                  <c:v>822.8</c:v>
                </c:pt>
                <c:pt idx="79">
                  <c:v>821.6</c:v>
                </c:pt>
                <c:pt idx="80">
                  <c:v>823.2</c:v>
                </c:pt>
                <c:pt idx="81">
                  <c:v>821.5</c:v>
                </c:pt>
                <c:pt idx="82">
                  <c:v>829</c:v>
                </c:pt>
                <c:pt idx="83">
                  <c:v>829.2</c:v>
                </c:pt>
                <c:pt idx="84">
                  <c:v>828.5</c:v>
                </c:pt>
                <c:pt idx="85">
                  <c:v>824.3</c:v>
                </c:pt>
                <c:pt idx="86">
                  <c:v>820.2</c:v>
                </c:pt>
                <c:pt idx="87">
                  <c:v>821.3</c:v>
                </c:pt>
                <c:pt idx="88">
                  <c:v>821.4</c:v>
                </c:pt>
                <c:pt idx="89">
                  <c:v>821.4</c:v>
                </c:pt>
                <c:pt idx="90">
                  <c:v>821.4</c:v>
                </c:pt>
                <c:pt idx="91">
                  <c:v>821.4</c:v>
                </c:pt>
                <c:pt idx="92">
                  <c:v>826.5</c:v>
                </c:pt>
                <c:pt idx="93">
                  <c:v>821</c:v>
                </c:pt>
                <c:pt idx="94">
                  <c:v>821.7</c:v>
                </c:pt>
                <c:pt idx="95">
                  <c:v>821.7</c:v>
                </c:pt>
                <c:pt idx="96">
                  <c:v>824.8</c:v>
                </c:pt>
                <c:pt idx="97">
                  <c:v>828.1</c:v>
                </c:pt>
                <c:pt idx="98">
                  <c:v>829.1</c:v>
                </c:pt>
                <c:pt idx="99">
                  <c:v>829.5</c:v>
                </c:pt>
                <c:pt idx="100">
                  <c:v>833.9</c:v>
                </c:pt>
                <c:pt idx="101">
                  <c:v>839</c:v>
                </c:pt>
                <c:pt idx="102">
                  <c:v>829.9</c:v>
                </c:pt>
                <c:pt idx="103">
                  <c:v>829.5</c:v>
                </c:pt>
                <c:pt idx="104">
                  <c:v>828.2</c:v>
                </c:pt>
                <c:pt idx="105">
                  <c:v>826.7</c:v>
                </c:pt>
                <c:pt idx="106">
                  <c:v>827.4</c:v>
                </c:pt>
                <c:pt idx="107">
                  <c:v>838.3</c:v>
                </c:pt>
                <c:pt idx="108">
                  <c:v>837.5</c:v>
                </c:pt>
                <c:pt idx="109">
                  <c:v>829.5</c:v>
                </c:pt>
                <c:pt idx="110">
                  <c:v>828</c:v>
                </c:pt>
                <c:pt idx="111">
                  <c:v>829.5</c:v>
                </c:pt>
                <c:pt idx="112">
                  <c:v>833</c:v>
                </c:pt>
                <c:pt idx="113">
                  <c:v>836.5</c:v>
                </c:pt>
                <c:pt idx="114">
                  <c:v>833.5</c:v>
                </c:pt>
                <c:pt idx="115">
                  <c:v>828.5</c:v>
                </c:pt>
                <c:pt idx="116">
                  <c:v>827</c:v>
                </c:pt>
                <c:pt idx="117">
                  <c:v>828</c:v>
                </c:pt>
                <c:pt idx="118">
                  <c:v>828</c:v>
                </c:pt>
                <c:pt idx="119">
                  <c:v>830</c:v>
                </c:pt>
                <c:pt idx="120">
                  <c:v>833.1</c:v>
                </c:pt>
                <c:pt idx="121">
                  <c:v>833.5</c:v>
                </c:pt>
                <c:pt idx="122">
                  <c:v>828.3</c:v>
                </c:pt>
                <c:pt idx="123">
                  <c:v>831</c:v>
                </c:pt>
                <c:pt idx="124">
                  <c:v>831</c:v>
                </c:pt>
                <c:pt idx="125">
                  <c:v>831</c:v>
                </c:pt>
                <c:pt idx="126">
                  <c:v>831</c:v>
                </c:pt>
                <c:pt idx="127">
                  <c:v>830</c:v>
                </c:pt>
                <c:pt idx="128">
                  <c:v>830</c:v>
                </c:pt>
                <c:pt idx="129">
                  <c:v>832</c:v>
                </c:pt>
                <c:pt idx="130">
                  <c:v>825</c:v>
                </c:pt>
                <c:pt idx="131">
                  <c:v>830</c:v>
                </c:pt>
                <c:pt idx="132">
                  <c:v>830</c:v>
                </c:pt>
                <c:pt idx="133">
                  <c:v>832</c:v>
                </c:pt>
                <c:pt idx="134">
                  <c:v>832</c:v>
                </c:pt>
                <c:pt idx="135">
                  <c:v>828.8</c:v>
                </c:pt>
                <c:pt idx="136">
                  <c:v>829.1</c:v>
                </c:pt>
                <c:pt idx="137">
                  <c:v>828</c:v>
                </c:pt>
                <c:pt idx="138">
                  <c:v>833</c:v>
                </c:pt>
                <c:pt idx="139">
                  <c:v>827.5</c:v>
                </c:pt>
                <c:pt idx="140">
                  <c:v>832.5</c:v>
                </c:pt>
                <c:pt idx="141">
                  <c:v>833.5</c:v>
                </c:pt>
                <c:pt idx="142">
                  <c:v>837</c:v>
                </c:pt>
                <c:pt idx="143">
                  <c:v>838</c:v>
                </c:pt>
                <c:pt idx="144">
                  <c:v>842</c:v>
                </c:pt>
                <c:pt idx="145">
                  <c:v>849</c:v>
                </c:pt>
                <c:pt idx="146">
                  <c:v>848</c:v>
                </c:pt>
                <c:pt idx="147">
                  <c:v>845</c:v>
                </c:pt>
                <c:pt idx="148">
                  <c:v>845</c:v>
                </c:pt>
                <c:pt idx="149">
                  <c:v>843.6</c:v>
                </c:pt>
                <c:pt idx="150">
                  <c:v>844.6</c:v>
                </c:pt>
                <c:pt idx="151">
                  <c:v>845</c:v>
                </c:pt>
                <c:pt idx="152">
                  <c:v>845</c:v>
                </c:pt>
                <c:pt idx="153">
                  <c:v>847</c:v>
                </c:pt>
                <c:pt idx="154">
                  <c:v>847</c:v>
                </c:pt>
                <c:pt idx="155">
                  <c:v>846.5</c:v>
                </c:pt>
                <c:pt idx="156">
                  <c:v>847</c:v>
                </c:pt>
                <c:pt idx="157">
                  <c:v>847</c:v>
                </c:pt>
                <c:pt idx="158">
                  <c:v>847.5</c:v>
                </c:pt>
                <c:pt idx="159">
                  <c:v>857.5</c:v>
                </c:pt>
                <c:pt idx="160">
                  <c:v>846.5</c:v>
                </c:pt>
                <c:pt idx="161">
                  <c:v>845.5</c:v>
                </c:pt>
                <c:pt idx="162">
                  <c:v>846</c:v>
                </c:pt>
                <c:pt idx="163">
                  <c:v>846.5</c:v>
                </c:pt>
                <c:pt idx="164">
                  <c:v>849</c:v>
                </c:pt>
                <c:pt idx="165">
                  <c:v>848.5</c:v>
                </c:pt>
                <c:pt idx="166">
                  <c:v>859</c:v>
                </c:pt>
                <c:pt idx="167">
                  <c:v>850</c:v>
                </c:pt>
                <c:pt idx="168">
                  <c:v>851</c:v>
                </c:pt>
                <c:pt idx="169">
                  <c:v>851</c:v>
                </c:pt>
                <c:pt idx="170">
                  <c:v>850</c:v>
                </c:pt>
                <c:pt idx="171">
                  <c:v>849.8</c:v>
                </c:pt>
                <c:pt idx="172">
                  <c:v>853</c:v>
                </c:pt>
                <c:pt idx="173">
                  <c:v>856</c:v>
                </c:pt>
                <c:pt idx="174">
                  <c:v>855.5</c:v>
                </c:pt>
                <c:pt idx="175">
                  <c:v>856.5</c:v>
                </c:pt>
                <c:pt idx="176">
                  <c:v>857.5</c:v>
                </c:pt>
                <c:pt idx="177">
                  <c:v>861</c:v>
                </c:pt>
                <c:pt idx="178">
                  <c:v>861.5</c:v>
                </c:pt>
                <c:pt idx="179">
                  <c:v>867</c:v>
                </c:pt>
                <c:pt idx="180">
                  <c:v>867</c:v>
                </c:pt>
                <c:pt idx="181">
                  <c:v>869</c:v>
                </c:pt>
                <c:pt idx="182">
                  <c:v>871</c:v>
                </c:pt>
                <c:pt idx="183">
                  <c:v>872</c:v>
                </c:pt>
                <c:pt idx="184">
                  <c:v>869</c:v>
                </c:pt>
                <c:pt idx="185">
                  <c:v>872</c:v>
                </c:pt>
                <c:pt idx="186">
                  <c:v>871.5</c:v>
                </c:pt>
                <c:pt idx="187">
                  <c:v>871.5</c:v>
                </c:pt>
                <c:pt idx="188">
                  <c:v>871.5</c:v>
                </c:pt>
                <c:pt idx="189">
                  <c:v>877.5</c:v>
                </c:pt>
                <c:pt idx="190">
                  <c:v>877</c:v>
                </c:pt>
                <c:pt idx="191">
                  <c:v>880.2</c:v>
                </c:pt>
                <c:pt idx="192">
                  <c:v>873</c:v>
                </c:pt>
                <c:pt idx="193">
                  <c:v>862.5</c:v>
                </c:pt>
                <c:pt idx="194">
                  <c:v>857</c:v>
                </c:pt>
                <c:pt idx="195">
                  <c:v>859</c:v>
                </c:pt>
                <c:pt idx="196">
                  <c:v>867</c:v>
                </c:pt>
                <c:pt idx="197">
                  <c:v>864</c:v>
                </c:pt>
                <c:pt idx="198">
                  <c:v>864</c:v>
                </c:pt>
                <c:pt idx="199">
                  <c:v>866</c:v>
                </c:pt>
                <c:pt idx="200">
                  <c:v>866</c:v>
                </c:pt>
                <c:pt idx="201">
                  <c:v>864.5</c:v>
                </c:pt>
                <c:pt idx="202">
                  <c:v>866.5</c:v>
                </c:pt>
                <c:pt idx="203">
                  <c:v>870</c:v>
                </c:pt>
                <c:pt idx="204">
                  <c:v>871.5</c:v>
                </c:pt>
                <c:pt idx="205">
                  <c:v>871.5</c:v>
                </c:pt>
                <c:pt idx="206">
                  <c:v>877</c:v>
                </c:pt>
                <c:pt idx="207">
                  <c:v>880.5</c:v>
                </c:pt>
                <c:pt idx="208">
                  <c:v>879.5</c:v>
                </c:pt>
                <c:pt idx="209">
                  <c:v>880.5</c:v>
                </c:pt>
                <c:pt idx="210">
                  <c:v>881.5</c:v>
                </c:pt>
                <c:pt idx="211">
                  <c:v>882</c:v>
                </c:pt>
                <c:pt idx="212">
                  <c:v>885</c:v>
                </c:pt>
                <c:pt idx="213">
                  <c:v>887</c:v>
                </c:pt>
                <c:pt idx="214">
                  <c:v>886.5</c:v>
                </c:pt>
                <c:pt idx="215">
                  <c:v>887</c:v>
                </c:pt>
                <c:pt idx="216">
                  <c:v>890</c:v>
                </c:pt>
                <c:pt idx="217">
                  <c:v>891</c:v>
                </c:pt>
                <c:pt idx="218">
                  <c:v>892</c:v>
                </c:pt>
                <c:pt idx="219">
                  <c:v>896</c:v>
                </c:pt>
                <c:pt idx="220">
                  <c:v>897.5</c:v>
                </c:pt>
                <c:pt idx="221">
                  <c:v>898</c:v>
                </c:pt>
                <c:pt idx="222">
                  <c:v>898</c:v>
                </c:pt>
                <c:pt idx="223">
                  <c:v>897</c:v>
                </c:pt>
                <c:pt idx="224">
                  <c:v>897</c:v>
                </c:pt>
                <c:pt idx="225">
                  <c:v>895</c:v>
                </c:pt>
                <c:pt idx="226">
                  <c:v>896</c:v>
                </c:pt>
                <c:pt idx="227">
                  <c:v>896</c:v>
                </c:pt>
                <c:pt idx="228">
                  <c:v>896</c:v>
                </c:pt>
                <c:pt idx="229">
                  <c:v>895</c:v>
                </c:pt>
                <c:pt idx="230">
                  <c:v>895</c:v>
                </c:pt>
                <c:pt idx="231">
                  <c:v>896.5</c:v>
                </c:pt>
                <c:pt idx="232">
                  <c:v>897</c:v>
                </c:pt>
                <c:pt idx="233">
                  <c:v>896</c:v>
                </c:pt>
                <c:pt idx="234">
                  <c:v>894.5</c:v>
                </c:pt>
                <c:pt idx="235">
                  <c:v>896</c:v>
                </c:pt>
                <c:pt idx="236">
                  <c:v>895</c:v>
                </c:pt>
                <c:pt idx="237">
                  <c:v>895</c:v>
                </c:pt>
                <c:pt idx="238">
                  <c:v>894.5</c:v>
                </c:pt>
                <c:pt idx="239">
                  <c:v>895</c:v>
                </c:pt>
                <c:pt idx="240">
                  <c:v>894.5</c:v>
                </c:pt>
                <c:pt idx="241">
                  <c:v>894.5</c:v>
                </c:pt>
                <c:pt idx="242">
                  <c:v>895</c:v>
                </c:pt>
                <c:pt idx="243">
                  <c:v>894</c:v>
                </c:pt>
                <c:pt idx="244">
                  <c:v>895</c:v>
                </c:pt>
                <c:pt idx="245">
                  <c:v>895</c:v>
                </c:pt>
                <c:pt idx="246">
                  <c:v>895</c:v>
                </c:pt>
                <c:pt idx="247">
                  <c:v>897</c:v>
                </c:pt>
                <c:pt idx="248">
                  <c:v>897.5</c:v>
                </c:pt>
                <c:pt idx="249">
                  <c:v>896</c:v>
                </c:pt>
                <c:pt idx="250">
                  <c:v>895</c:v>
                </c:pt>
                <c:pt idx="251">
                  <c:v>894</c:v>
                </c:pt>
                <c:pt idx="252">
                  <c:v>895.5</c:v>
                </c:pt>
                <c:pt idx="253">
                  <c:v>895</c:v>
                </c:pt>
                <c:pt idx="254">
                  <c:v>894</c:v>
                </c:pt>
                <c:pt idx="255">
                  <c:v>894</c:v>
                </c:pt>
                <c:pt idx="256">
                  <c:v>894</c:v>
                </c:pt>
                <c:pt idx="257">
                  <c:v>893.5</c:v>
                </c:pt>
                <c:pt idx="258">
                  <c:v>893.5</c:v>
                </c:pt>
                <c:pt idx="259">
                  <c:v>894</c:v>
                </c:pt>
                <c:pt idx="260">
                  <c:v>893.5</c:v>
                </c:pt>
                <c:pt idx="261">
                  <c:v>891.9</c:v>
                </c:pt>
                <c:pt idx="262">
                  <c:v>894.5</c:v>
                </c:pt>
                <c:pt idx="263">
                  <c:v>895</c:v>
                </c:pt>
                <c:pt idx="264">
                  <c:v>895</c:v>
                </c:pt>
                <c:pt idx="265">
                  <c:v>893.5</c:v>
                </c:pt>
                <c:pt idx="266">
                  <c:v>893.5</c:v>
                </c:pt>
                <c:pt idx="267">
                  <c:v>893.5</c:v>
                </c:pt>
                <c:pt idx="268">
                  <c:v>893.5</c:v>
                </c:pt>
                <c:pt idx="269">
                  <c:v>893</c:v>
                </c:pt>
                <c:pt idx="270">
                  <c:v>893</c:v>
                </c:pt>
                <c:pt idx="271">
                  <c:v>893.5</c:v>
                </c:pt>
                <c:pt idx="272">
                  <c:v>893.5</c:v>
                </c:pt>
                <c:pt idx="273">
                  <c:v>893</c:v>
                </c:pt>
                <c:pt idx="274">
                  <c:v>892</c:v>
                </c:pt>
                <c:pt idx="275">
                  <c:v>890</c:v>
                </c:pt>
                <c:pt idx="276">
                  <c:v>891</c:v>
                </c:pt>
                <c:pt idx="277">
                  <c:v>890</c:v>
                </c:pt>
                <c:pt idx="278">
                  <c:v>890</c:v>
                </c:pt>
                <c:pt idx="279">
                  <c:v>890.5</c:v>
                </c:pt>
                <c:pt idx="280">
                  <c:v>890</c:v>
                </c:pt>
                <c:pt idx="281">
                  <c:v>890</c:v>
                </c:pt>
                <c:pt idx="282">
                  <c:v>889.5</c:v>
                </c:pt>
                <c:pt idx="283">
                  <c:v>890</c:v>
                </c:pt>
                <c:pt idx="284">
                  <c:v>890</c:v>
                </c:pt>
                <c:pt idx="285">
                  <c:v>890</c:v>
                </c:pt>
                <c:pt idx="286">
                  <c:v>890</c:v>
                </c:pt>
                <c:pt idx="287">
                  <c:v>890</c:v>
                </c:pt>
                <c:pt idx="288">
                  <c:v>890.5</c:v>
                </c:pt>
                <c:pt idx="289">
                  <c:v>889</c:v>
                </c:pt>
                <c:pt idx="290">
                  <c:v>887.4</c:v>
                </c:pt>
                <c:pt idx="291">
                  <c:v>889</c:v>
                </c:pt>
                <c:pt idx="292">
                  <c:v>890</c:v>
                </c:pt>
                <c:pt idx="293">
                  <c:v>890</c:v>
                </c:pt>
                <c:pt idx="294">
                  <c:v>891</c:v>
                </c:pt>
                <c:pt idx="295">
                  <c:v>892</c:v>
                </c:pt>
                <c:pt idx="296">
                  <c:v>893.5</c:v>
                </c:pt>
                <c:pt idx="297">
                  <c:v>894</c:v>
                </c:pt>
                <c:pt idx="298">
                  <c:v>896</c:v>
                </c:pt>
                <c:pt idx="299">
                  <c:v>896</c:v>
                </c:pt>
                <c:pt idx="300">
                  <c:v>897</c:v>
                </c:pt>
                <c:pt idx="301">
                  <c:v>894.5</c:v>
                </c:pt>
                <c:pt idx="302">
                  <c:v>896.5</c:v>
                </c:pt>
                <c:pt idx="303">
                  <c:v>896.5</c:v>
                </c:pt>
                <c:pt idx="304">
                  <c:v>895</c:v>
                </c:pt>
                <c:pt idx="305">
                  <c:v>894</c:v>
                </c:pt>
                <c:pt idx="306">
                  <c:v>893.5</c:v>
                </c:pt>
                <c:pt idx="307">
                  <c:v>894</c:v>
                </c:pt>
                <c:pt idx="308">
                  <c:v>894</c:v>
                </c:pt>
                <c:pt idx="309">
                  <c:v>892</c:v>
                </c:pt>
                <c:pt idx="310">
                  <c:v>891.5</c:v>
                </c:pt>
                <c:pt idx="311">
                  <c:v>891</c:v>
                </c:pt>
                <c:pt idx="312">
                  <c:v>893</c:v>
                </c:pt>
                <c:pt idx="313">
                  <c:v>895.5</c:v>
                </c:pt>
                <c:pt idx="314">
                  <c:v>895.5</c:v>
                </c:pt>
                <c:pt idx="315">
                  <c:v>896.5</c:v>
                </c:pt>
                <c:pt idx="316">
                  <c:v>895.5</c:v>
                </c:pt>
                <c:pt idx="317">
                  <c:v>896.5</c:v>
                </c:pt>
                <c:pt idx="318">
                  <c:v>897</c:v>
                </c:pt>
                <c:pt idx="319">
                  <c:v>897</c:v>
                </c:pt>
                <c:pt idx="320">
                  <c:v>897</c:v>
                </c:pt>
                <c:pt idx="321">
                  <c:v>900.5</c:v>
                </c:pt>
                <c:pt idx="322">
                  <c:v>900.5</c:v>
                </c:pt>
                <c:pt idx="323">
                  <c:v>901</c:v>
                </c:pt>
                <c:pt idx="324">
                  <c:v>898.9</c:v>
                </c:pt>
                <c:pt idx="325">
                  <c:v>902</c:v>
                </c:pt>
                <c:pt idx="326">
                  <c:v>907</c:v>
                </c:pt>
                <c:pt idx="327">
                  <c:v>902</c:v>
                </c:pt>
                <c:pt idx="328">
                  <c:v>905</c:v>
                </c:pt>
                <c:pt idx="329">
                  <c:v>905</c:v>
                </c:pt>
                <c:pt idx="330">
                  <c:v>905</c:v>
                </c:pt>
                <c:pt idx="331">
                  <c:v>904.7</c:v>
                </c:pt>
                <c:pt idx="332">
                  <c:v>905.6</c:v>
                </c:pt>
                <c:pt idx="333">
                  <c:v>907</c:v>
                </c:pt>
                <c:pt idx="334">
                  <c:v>909</c:v>
                </c:pt>
                <c:pt idx="335">
                  <c:v>909</c:v>
                </c:pt>
                <c:pt idx="336">
                  <c:v>910</c:v>
                </c:pt>
                <c:pt idx="337">
                  <c:v>911</c:v>
                </c:pt>
                <c:pt idx="338">
                  <c:v>911</c:v>
                </c:pt>
                <c:pt idx="339">
                  <c:v>911</c:v>
                </c:pt>
                <c:pt idx="340">
                  <c:v>911</c:v>
                </c:pt>
                <c:pt idx="341">
                  <c:v>911</c:v>
                </c:pt>
                <c:pt idx="342">
                  <c:v>911</c:v>
                </c:pt>
                <c:pt idx="343">
                  <c:v>911</c:v>
                </c:pt>
                <c:pt idx="344">
                  <c:v>912</c:v>
                </c:pt>
                <c:pt idx="345">
                  <c:v>916</c:v>
                </c:pt>
                <c:pt idx="346">
                  <c:v>916</c:v>
                </c:pt>
                <c:pt idx="347">
                  <c:v>916</c:v>
                </c:pt>
                <c:pt idx="348">
                  <c:v>916</c:v>
                </c:pt>
                <c:pt idx="349">
                  <c:v>917</c:v>
                </c:pt>
                <c:pt idx="350">
                  <c:v>918</c:v>
                </c:pt>
                <c:pt idx="351">
                  <c:v>917</c:v>
                </c:pt>
                <c:pt idx="352">
                  <c:v>917</c:v>
                </c:pt>
                <c:pt idx="353">
                  <c:v>915</c:v>
                </c:pt>
                <c:pt idx="354">
                  <c:v>916</c:v>
                </c:pt>
                <c:pt idx="355">
                  <c:v>916</c:v>
                </c:pt>
                <c:pt idx="356">
                  <c:v>916</c:v>
                </c:pt>
                <c:pt idx="357">
                  <c:v>917</c:v>
                </c:pt>
                <c:pt idx="358">
                  <c:v>918</c:v>
                </c:pt>
                <c:pt idx="359">
                  <c:v>918</c:v>
                </c:pt>
                <c:pt idx="360">
                  <c:v>918</c:v>
                </c:pt>
                <c:pt idx="361">
                  <c:v>914.2</c:v>
                </c:pt>
                <c:pt idx="362">
                  <c:v>917</c:v>
                </c:pt>
                <c:pt idx="363">
                  <c:v>917</c:v>
                </c:pt>
                <c:pt idx="364">
                  <c:v>918</c:v>
                </c:pt>
                <c:pt idx="365">
                  <c:v>918</c:v>
                </c:pt>
                <c:pt idx="366">
                  <c:v>927</c:v>
                </c:pt>
                <c:pt idx="367">
                  <c:v>930</c:v>
                </c:pt>
                <c:pt idx="368">
                  <c:v>919</c:v>
                </c:pt>
                <c:pt idx="369">
                  <c:v>923</c:v>
                </c:pt>
                <c:pt idx="370">
                  <c:v>932</c:v>
                </c:pt>
                <c:pt idx="371">
                  <c:v>945</c:v>
                </c:pt>
                <c:pt idx="372">
                  <c:v>965</c:v>
                </c:pt>
                <c:pt idx="373">
                  <c:v>970</c:v>
                </c:pt>
                <c:pt idx="374">
                  <c:v>965</c:v>
                </c:pt>
                <c:pt idx="375">
                  <c:v>970</c:v>
                </c:pt>
                <c:pt idx="376">
                  <c:v>976</c:v>
                </c:pt>
                <c:pt idx="377">
                  <c:v>965</c:v>
                </c:pt>
                <c:pt idx="378">
                  <c:v>974</c:v>
                </c:pt>
                <c:pt idx="379">
                  <c:v>975.3</c:v>
                </c:pt>
                <c:pt idx="380">
                  <c:v>985</c:v>
                </c:pt>
                <c:pt idx="381">
                  <c:v>999</c:v>
                </c:pt>
                <c:pt idx="382">
                  <c:v>995</c:v>
                </c:pt>
                <c:pt idx="383">
                  <c:v>995</c:v>
                </c:pt>
                <c:pt idx="384">
                  <c:v>992</c:v>
                </c:pt>
                <c:pt idx="385">
                  <c:v>992</c:v>
                </c:pt>
                <c:pt idx="386" formatCode="#,##0.00">
                  <c:v>1015</c:v>
                </c:pt>
                <c:pt idx="387" formatCode="#,##0.00">
                  <c:v>1020</c:v>
                </c:pt>
                <c:pt idx="388" formatCode="#,##0.00">
                  <c:v>1040</c:v>
                </c:pt>
                <c:pt idx="389" formatCode="#,##0.00">
                  <c:v>1139</c:v>
                </c:pt>
                <c:pt idx="390" formatCode="#,##0.00">
                  <c:v>1060</c:v>
                </c:pt>
                <c:pt idx="391" formatCode="#,##0.00">
                  <c:v>1085</c:v>
                </c:pt>
                <c:pt idx="392" formatCode="#,##0.00">
                  <c:v>1122</c:v>
                </c:pt>
                <c:pt idx="393" formatCode="#,##0.00">
                  <c:v>1110</c:v>
                </c:pt>
                <c:pt idx="394" formatCode="#,##0.00">
                  <c:v>1120</c:v>
                </c:pt>
                <c:pt idx="395" formatCode="#,##0.00">
                  <c:v>1169.5</c:v>
                </c:pt>
                <c:pt idx="396" formatCode="#,##0.00">
                  <c:v>1188</c:v>
                </c:pt>
                <c:pt idx="397" formatCode="#,##0.00">
                  <c:v>1228</c:v>
                </c:pt>
                <c:pt idx="398" formatCode="#,##0.00">
                  <c:v>1199</c:v>
                </c:pt>
                <c:pt idx="399" formatCode="#,##0.00">
                  <c:v>1163</c:v>
                </c:pt>
                <c:pt idx="400" formatCode="#,##0.00">
                  <c:v>1233</c:v>
                </c:pt>
                <c:pt idx="401" formatCode="#,##0.00">
                  <c:v>1342.4</c:v>
                </c:pt>
                <c:pt idx="402" formatCode="#,##0.00">
                  <c:v>1465.7</c:v>
                </c:pt>
                <c:pt idx="403" formatCode="#,##0.00">
                  <c:v>1565.9</c:v>
                </c:pt>
                <c:pt idx="404" formatCode="#,##0.00">
                  <c:v>1719.8</c:v>
                </c:pt>
                <c:pt idx="405" formatCode="#,##0.00">
                  <c:v>1715</c:v>
                </c:pt>
                <c:pt idx="406" formatCode="#,##0.00">
                  <c:v>1563.9</c:v>
                </c:pt>
                <c:pt idx="407" formatCode="#,##0.00">
                  <c:v>1430</c:v>
                </c:pt>
                <c:pt idx="408" formatCode="#,##0.00">
                  <c:v>1485</c:v>
                </c:pt>
                <c:pt idx="409" formatCode="#,##0.00">
                  <c:v>1485</c:v>
                </c:pt>
                <c:pt idx="410" formatCode="#,##0.00">
                  <c:v>1580</c:v>
                </c:pt>
                <c:pt idx="411" formatCode="#,##0.00">
                  <c:v>1710</c:v>
                </c:pt>
                <c:pt idx="412" formatCode="#,##0.00">
                  <c:v>1960</c:v>
                </c:pt>
                <c:pt idx="413" formatCode="#,##0.00">
                  <c:v>1835</c:v>
                </c:pt>
                <c:pt idx="414" formatCode="#,##0.00">
                  <c:v>1835</c:v>
                </c:pt>
                <c:pt idx="415" formatCode="#,##0.00">
                  <c:v>1506</c:v>
                </c:pt>
                <c:pt idx="416" formatCode="#,##0.00">
                  <c:v>1450</c:v>
                </c:pt>
                <c:pt idx="417" formatCode="#,##0.00">
                  <c:v>1640</c:v>
                </c:pt>
                <c:pt idx="418" formatCode="#,##0.00">
                  <c:v>1695</c:v>
                </c:pt>
                <c:pt idx="419" formatCode="#,##0.00">
                  <c:v>1695</c:v>
                </c:pt>
                <c:pt idx="420" formatCode="#,##0.00">
                  <c:v>1790</c:v>
                </c:pt>
                <c:pt idx="421" formatCode="#,##0.00">
                  <c:v>1745</c:v>
                </c:pt>
                <c:pt idx="422" formatCode="#,##0.00">
                  <c:v>1746.5</c:v>
                </c:pt>
                <c:pt idx="423" formatCode="#,##0.00">
                  <c:v>1746.5</c:v>
                </c:pt>
                <c:pt idx="424" formatCode="#,##0.00">
                  <c:v>1811.5</c:v>
                </c:pt>
                <c:pt idx="425" formatCode="#,##0.00">
                  <c:v>1738</c:v>
                </c:pt>
                <c:pt idx="426" formatCode="#,##0.00">
                  <c:v>1761.5</c:v>
                </c:pt>
                <c:pt idx="427" formatCode="#,##0.00">
                  <c:v>1668</c:v>
                </c:pt>
                <c:pt idx="428" formatCode="#,##0.00">
                  <c:v>1605</c:v>
                </c:pt>
                <c:pt idx="429" formatCode="#,##0.00">
                  <c:v>1618</c:v>
                </c:pt>
                <c:pt idx="430" formatCode="#,##0.00">
                  <c:v>1586.5</c:v>
                </c:pt>
                <c:pt idx="431" formatCode="#,##0.00">
                  <c:v>1641.5</c:v>
                </c:pt>
                <c:pt idx="432" formatCode="#,##0.00">
                  <c:v>1721.5</c:v>
                </c:pt>
                <c:pt idx="433" formatCode="#,##0.00">
                  <c:v>1757.5</c:v>
                </c:pt>
                <c:pt idx="434" formatCode="#,##0.00">
                  <c:v>1745</c:v>
                </c:pt>
                <c:pt idx="435" formatCode="#,##0.00">
                  <c:v>1688.5</c:v>
                </c:pt>
                <c:pt idx="436" formatCode="#,##0.00">
                  <c:v>1682</c:v>
                </c:pt>
                <c:pt idx="437" formatCode="#,##0.00">
                  <c:v>1688.5</c:v>
                </c:pt>
                <c:pt idx="438" formatCode="#,##0.00">
                  <c:v>1688.5</c:v>
                </c:pt>
                <c:pt idx="439" formatCode="#,##0.00">
                  <c:v>1525.5</c:v>
                </c:pt>
                <c:pt idx="440" formatCode="#,##0.00">
                  <c:v>1555</c:v>
                </c:pt>
                <c:pt idx="441" formatCode="#,##0.00">
                  <c:v>1581</c:v>
                </c:pt>
                <c:pt idx="442" formatCode="#,##0.00">
                  <c:v>1609</c:v>
                </c:pt>
                <c:pt idx="443" formatCode="#,##0.00">
                  <c:v>1603.5</c:v>
                </c:pt>
                <c:pt idx="444" formatCode="#,##0.00">
                  <c:v>1560.5</c:v>
                </c:pt>
                <c:pt idx="445" formatCode="#,##0.00">
                  <c:v>1560.5</c:v>
                </c:pt>
                <c:pt idx="446" formatCode="#,##0.00">
                  <c:v>1582.5</c:v>
                </c:pt>
                <c:pt idx="447" formatCode="#,##0.00">
                  <c:v>1601</c:v>
                </c:pt>
                <c:pt idx="448" formatCode="#,##0.00">
                  <c:v>1626</c:v>
                </c:pt>
                <c:pt idx="449" formatCode="#,##0.00">
                  <c:v>1620.5</c:v>
                </c:pt>
                <c:pt idx="450" formatCode="#,##0.00">
                  <c:v>1666.5</c:v>
                </c:pt>
                <c:pt idx="451" formatCode="#,##0.00">
                  <c:v>1688</c:v>
                </c:pt>
                <c:pt idx="452" formatCode="#,##0.00">
                  <c:v>1708.5</c:v>
                </c:pt>
                <c:pt idx="453" formatCode="#,##0.00">
                  <c:v>1671</c:v>
                </c:pt>
                <c:pt idx="454" formatCode="#,##0.00">
                  <c:v>1657.5</c:v>
                </c:pt>
                <c:pt idx="455" formatCode="#,##0.00">
                  <c:v>1661.5</c:v>
                </c:pt>
                <c:pt idx="456" formatCode="#,##0.00">
                  <c:v>1653</c:v>
                </c:pt>
                <c:pt idx="457" formatCode="#,##0.00">
                  <c:v>1641.5</c:v>
                </c:pt>
                <c:pt idx="458" formatCode="#,##0.00">
                  <c:v>1653.5</c:v>
                </c:pt>
                <c:pt idx="459" formatCode="#,##0.00">
                  <c:v>1633.5</c:v>
                </c:pt>
                <c:pt idx="460" formatCode="#,##0.00">
                  <c:v>1555</c:v>
                </c:pt>
                <c:pt idx="461" formatCode="#,##0.00">
                  <c:v>1556</c:v>
                </c:pt>
                <c:pt idx="462" formatCode="#,##0.00">
                  <c:v>1564</c:v>
                </c:pt>
                <c:pt idx="463" formatCode="#,##0.00">
                  <c:v>1600.5</c:v>
                </c:pt>
                <c:pt idx="464" formatCode="#,##0.00">
                  <c:v>1634</c:v>
                </c:pt>
                <c:pt idx="465" formatCode="#,##0.00">
                  <c:v>1613.5</c:v>
                </c:pt>
                <c:pt idx="466" formatCode="#,##0.00">
                  <c:v>1593</c:v>
                </c:pt>
                <c:pt idx="467" formatCode="#,##0.00">
                  <c:v>1582</c:v>
                </c:pt>
                <c:pt idx="468" formatCode="#,##0.00">
                  <c:v>1545.5</c:v>
                </c:pt>
                <c:pt idx="469" formatCode="#,##0.00">
                  <c:v>1520.5</c:v>
                </c:pt>
                <c:pt idx="470" formatCode="#,##0.00">
                  <c:v>1462</c:v>
                </c:pt>
                <c:pt idx="471" formatCode="#,##0.00">
                  <c:v>1472.5</c:v>
                </c:pt>
                <c:pt idx="472" formatCode="#,##0.00">
                  <c:v>1484.6</c:v>
                </c:pt>
                <c:pt idx="473" formatCode="#,##0.00">
                  <c:v>1474</c:v>
                </c:pt>
                <c:pt idx="474" formatCode="#,##0.00">
                  <c:v>1448.5</c:v>
                </c:pt>
                <c:pt idx="475" formatCode="#,##0.00">
                  <c:v>1368</c:v>
                </c:pt>
                <c:pt idx="476" formatCode="#,##0.00">
                  <c:v>1377.5</c:v>
                </c:pt>
                <c:pt idx="477" formatCode="#,##0.00">
                  <c:v>1387.5</c:v>
                </c:pt>
                <c:pt idx="478" formatCode="#,##0.00">
                  <c:v>1393</c:v>
                </c:pt>
                <c:pt idx="479" formatCode="#,##0.00">
                  <c:v>1377.6</c:v>
                </c:pt>
                <c:pt idx="480" formatCode="#,##0.00">
                  <c:v>1383.1</c:v>
                </c:pt>
                <c:pt idx="481" formatCode="#,##0.00">
                  <c:v>1384</c:v>
                </c:pt>
                <c:pt idx="482" formatCode="#,##0.00">
                  <c:v>1390.5</c:v>
                </c:pt>
                <c:pt idx="483" formatCode="#,##0.00">
                  <c:v>1412.5</c:v>
                </c:pt>
                <c:pt idx="484" formatCode="#,##0.00">
                  <c:v>1446</c:v>
                </c:pt>
                <c:pt idx="485" formatCode="#,##0.00">
                  <c:v>1471</c:v>
                </c:pt>
                <c:pt idx="486" formatCode="#,##0.00">
                  <c:v>1434</c:v>
                </c:pt>
                <c:pt idx="487" formatCode="#,##0.00">
                  <c:v>1416</c:v>
                </c:pt>
                <c:pt idx="488" formatCode="#,##0.00">
                  <c:v>1385</c:v>
                </c:pt>
                <c:pt idx="489" formatCode="#,##0.00">
                  <c:v>1385</c:v>
                </c:pt>
                <c:pt idx="490" formatCode="#,##0.00">
                  <c:v>1403</c:v>
                </c:pt>
                <c:pt idx="491" formatCode="#,##0.00">
                  <c:v>1397.5</c:v>
                </c:pt>
                <c:pt idx="492" formatCode="#,##0.00">
                  <c:v>1391</c:v>
                </c:pt>
                <c:pt idx="493" formatCode="#,##0.00">
                  <c:v>1382</c:v>
                </c:pt>
                <c:pt idx="494" formatCode="#,##0.00">
                  <c:v>1384</c:v>
                </c:pt>
                <c:pt idx="495" formatCode="#,##0.00">
                  <c:v>1382.8</c:v>
                </c:pt>
                <c:pt idx="496" formatCode="#,##0.00">
                  <c:v>1376</c:v>
                </c:pt>
                <c:pt idx="497" formatCode="#,##0.00">
                  <c:v>1374</c:v>
                </c:pt>
                <c:pt idx="498" formatCode="#,##0.00">
                  <c:v>1367.5</c:v>
                </c:pt>
                <c:pt idx="499" formatCode="#,##0.00">
                  <c:v>1364</c:v>
                </c:pt>
                <c:pt idx="500" formatCode="#,##0.00">
                  <c:v>1358.8</c:v>
                </c:pt>
                <c:pt idx="501" formatCode="#,##0.00">
                  <c:v>1347</c:v>
                </c:pt>
                <c:pt idx="502" formatCode="#,##0.00">
                  <c:v>1334.5</c:v>
                </c:pt>
                <c:pt idx="503" formatCode="#,##0.00">
                  <c:v>1335.5</c:v>
                </c:pt>
                <c:pt idx="504" formatCode="#,##0.00">
                  <c:v>1335.5</c:v>
                </c:pt>
                <c:pt idx="505" formatCode="#,##0.00">
                  <c:v>1346.5</c:v>
                </c:pt>
                <c:pt idx="506" formatCode="#,##0.00">
                  <c:v>1346.5</c:v>
                </c:pt>
                <c:pt idx="507" formatCode="#,##0.00">
                  <c:v>1369</c:v>
                </c:pt>
                <c:pt idx="508" formatCode="#,##0.00">
                  <c:v>1399</c:v>
                </c:pt>
                <c:pt idx="509" formatCode="#,##0.00">
                  <c:v>1386.5</c:v>
                </c:pt>
                <c:pt idx="510" formatCode="#,##0.00">
                  <c:v>1389.5</c:v>
                </c:pt>
                <c:pt idx="511" formatCode="#,##0.00">
                  <c:v>1388.3</c:v>
                </c:pt>
                <c:pt idx="512" formatCode="#,##0.00">
                  <c:v>1404.5</c:v>
                </c:pt>
                <c:pt idx="513" formatCode="#,##0.00">
                  <c:v>1417.5</c:v>
                </c:pt>
                <c:pt idx="514" formatCode="#,##0.00">
                  <c:v>1436</c:v>
                </c:pt>
                <c:pt idx="515" formatCode="#,##0.00">
                  <c:v>1443.5</c:v>
                </c:pt>
                <c:pt idx="516" formatCode="#,##0.00">
                  <c:v>1441.5</c:v>
                </c:pt>
                <c:pt idx="517" formatCode="#,##0.00">
                  <c:v>1409</c:v>
                </c:pt>
                <c:pt idx="518" formatCode="#,##0.00">
                  <c:v>1389</c:v>
                </c:pt>
                <c:pt idx="519" formatCode="#,##0.00">
                  <c:v>1382.5</c:v>
                </c:pt>
                <c:pt idx="520" formatCode="#,##0.00">
                  <c:v>1383.5</c:v>
                </c:pt>
                <c:pt idx="521" formatCode="#,##0.00">
                  <c:v>1393</c:v>
                </c:pt>
                <c:pt idx="522" formatCode="#,##0.00">
                  <c:v>1413</c:v>
                </c:pt>
                <c:pt idx="523" formatCode="#,##0.00">
                  <c:v>1400</c:v>
                </c:pt>
                <c:pt idx="524" formatCode="#,##0.00">
                  <c:v>1407</c:v>
                </c:pt>
                <c:pt idx="525" formatCode="#,##0.00">
                  <c:v>1397.8</c:v>
                </c:pt>
                <c:pt idx="526" formatCode="#,##0.00">
                  <c:v>1401.5</c:v>
                </c:pt>
                <c:pt idx="527" formatCode="#,##0.00">
                  <c:v>1391</c:v>
                </c:pt>
                <c:pt idx="528" formatCode="#,##0.00">
                  <c:v>1391</c:v>
                </c:pt>
                <c:pt idx="529" formatCode="#,##0.00">
                  <c:v>1394.5</c:v>
                </c:pt>
                <c:pt idx="530" formatCode="#,##0.00">
                  <c:v>1398.8</c:v>
                </c:pt>
                <c:pt idx="531" formatCode="#,##0.00">
                  <c:v>1394.8</c:v>
                </c:pt>
                <c:pt idx="532" formatCode="#,##0.00">
                  <c:v>1392.5</c:v>
                </c:pt>
                <c:pt idx="533" formatCode="#,##0.00">
                  <c:v>1390.5</c:v>
                </c:pt>
                <c:pt idx="534" formatCode="#,##0.00">
                  <c:v>1398.5</c:v>
                </c:pt>
                <c:pt idx="535" formatCode="#,##0.00">
                  <c:v>1433</c:v>
                </c:pt>
                <c:pt idx="536" formatCode="#,##0.00">
                  <c:v>1429.5</c:v>
                </c:pt>
                <c:pt idx="537" formatCode="#,##0.00">
                  <c:v>1420</c:v>
                </c:pt>
                <c:pt idx="538" formatCode="#,##0.00">
                  <c:v>1391.5</c:v>
                </c:pt>
                <c:pt idx="539" formatCode="#,##0.00">
                  <c:v>1393.3</c:v>
                </c:pt>
                <c:pt idx="540" formatCode="#,##0.00">
                  <c:v>1393.5</c:v>
                </c:pt>
                <c:pt idx="541" formatCode="#,##0.00">
                  <c:v>1383.5</c:v>
                </c:pt>
                <c:pt idx="542" formatCode="#,##0.00">
                  <c:v>1380.5</c:v>
                </c:pt>
                <c:pt idx="543" formatCode="#,##0.00">
                  <c:v>1372.8</c:v>
                </c:pt>
                <c:pt idx="544" formatCode="#,##0.00">
                  <c:v>1386.5</c:v>
                </c:pt>
                <c:pt idx="545" formatCode="#,##0.00">
                  <c:v>1383.5</c:v>
                </c:pt>
                <c:pt idx="546" formatCode="#,##0.00">
                  <c:v>1373.5</c:v>
                </c:pt>
                <c:pt idx="547" formatCode="#,##0.00">
                  <c:v>1370</c:v>
                </c:pt>
                <c:pt idx="548" formatCode="#,##0.00">
                  <c:v>1366</c:v>
                </c:pt>
                <c:pt idx="549" formatCode="#,##0.00">
                  <c:v>1356.5</c:v>
                </c:pt>
                <c:pt idx="550" formatCode="#,##0.00">
                  <c:v>1345</c:v>
                </c:pt>
                <c:pt idx="551" formatCode="#,##0.00">
                  <c:v>1343.8</c:v>
                </c:pt>
                <c:pt idx="552" formatCode="#,##0.00">
                  <c:v>1332.5</c:v>
                </c:pt>
                <c:pt idx="553" formatCode="#,##0.00">
                  <c:v>1307</c:v>
                </c:pt>
                <c:pt idx="554" formatCode="#,##0.00">
                  <c:v>1315</c:v>
                </c:pt>
                <c:pt idx="555" formatCode="#,##0.00">
                  <c:v>1312.5</c:v>
                </c:pt>
                <c:pt idx="556" formatCode="#,##0.00">
                  <c:v>1288</c:v>
                </c:pt>
                <c:pt idx="557" formatCode="#,##0.00">
                  <c:v>1281.5</c:v>
                </c:pt>
                <c:pt idx="558" formatCode="#,##0.00">
                  <c:v>1284.5</c:v>
                </c:pt>
                <c:pt idx="559" formatCode="#,##0.00">
                  <c:v>1284.5</c:v>
                </c:pt>
                <c:pt idx="560" formatCode="#,##0.00">
                  <c:v>1289.5</c:v>
                </c:pt>
                <c:pt idx="561" formatCode="#,##0.00">
                  <c:v>1291</c:v>
                </c:pt>
                <c:pt idx="562" formatCode="#,##0.00">
                  <c:v>1289.8</c:v>
                </c:pt>
                <c:pt idx="563" formatCode="#,##0.00">
                  <c:v>1273.5</c:v>
                </c:pt>
                <c:pt idx="564" formatCode="#,##0.00">
                  <c:v>1245.3</c:v>
                </c:pt>
                <c:pt idx="565" formatCode="#,##0.00">
                  <c:v>1209.5</c:v>
                </c:pt>
                <c:pt idx="566" formatCode="#,##0.00">
                  <c:v>1256.5</c:v>
                </c:pt>
                <c:pt idx="567" formatCode="#,##0.00">
                  <c:v>1245.5</c:v>
                </c:pt>
                <c:pt idx="568" formatCode="#,##0.00">
                  <c:v>1234.3</c:v>
                </c:pt>
                <c:pt idx="569" formatCode="#,##0.00">
                  <c:v>1230</c:v>
                </c:pt>
                <c:pt idx="570" formatCode="#,##0.00">
                  <c:v>1242.5</c:v>
                </c:pt>
                <c:pt idx="571" formatCode="#,##0.00">
                  <c:v>1240.5</c:v>
                </c:pt>
                <c:pt idx="572" formatCode="#,##0.00">
                  <c:v>1263</c:v>
                </c:pt>
                <c:pt idx="573" formatCode="#,##0.00">
                  <c:v>1334</c:v>
                </c:pt>
                <c:pt idx="574" formatCode="#,##0.00">
                  <c:v>1325.5</c:v>
                </c:pt>
                <c:pt idx="575" formatCode="#,##0.00">
                  <c:v>1338</c:v>
                </c:pt>
                <c:pt idx="576" formatCode="#,##0.00">
                  <c:v>1335</c:v>
                </c:pt>
                <c:pt idx="577" formatCode="#,##0.00">
                  <c:v>1330.5</c:v>
                </c:pt>
                <c:pt idx="578" formatCode="#,##0.00">
                  <c:v>1332.8</c:v>
                </c:pt>
                <c:pt idx="579" formatCode="#,##0.00">
                  <c:v>1327</c:v>
                </c:pt>
                <c:pt idx="580" formatCode="#,##0.00">
                  <c:v>1334</c:v>
                </c:pt>
                <c:pt idx="581" formatCode="#,##0.00">
                  <c:v>1318.5</c:v>
                </c:pt>
                <c:pt idx="582" formatCode="#,##0.00">
                  <c:v>1304.5</c:v>
                </c:pt>
                <c:pt idx="583" formatCode="#,##0.00">
                  <c:v>1301</c:v>
                </c:pt>
                <c:pt idx="584" formatCode="#,##0.00">
                  <c:v>1300</c:v>
                </c:pt>
                <c:pt idx="585" formatCode="#,##0.00">
                  <c:v>1305.8</c:v>
                </c:pt>
                <c:pt idx="586" formatCode="#,##0.00">
                  <c:v>1307.5</c:v>
                </c:pt>
                <c:pt idx="587" formatCode="#,##0.00">
                  <c:v>1307.8</c:v>
                </c:pt>
                <c:pt idx="588" formatCode="#,##0.00">
                  <c:v>1319.3</c:v>
                </c:pt>
                <c:pt idx="589" formatCode="#,##0.00">
                  <c:v>1336.1</c:v>
                </c:pt>
                <c:pt idx="590" formatCode="#,##0.00">
                  <c:v>1349.5</c:v>
                </c:pt>
                <c:pt idx="591" formatCode="#,##0.00">
                  <c:v>1355.5</c:v>
                </c:pt>
                <c:pt idx="592" formatCode="#,##0.00">
                  <c:v>1340.5</c:v>
                </c:pt>
                <c:pt idx="593" formatCode="#,##0.00">
                  <c:v>1330.5</c:v>
                </c:pt>
                <c:pt idx="594" formatCode="#,##0.00">
                  <c:v>1342.5</c:v>
                </c:pt>
                <c:pt idx="595" formatCode="#,##0.00">
                  <c:v>1342.5</c:v>
                </c:pt>
                <c:pt idx="596" formatCode="#,##0.00">
                  <c:v>1357</c:v>
                </c:pt>
                <c:pt idx="597" formatCode="#,##0.00">
                  <c:v>1361.5</c:v>
                </c:pt>
                <c:pt idx="598" formatCode="#,##0.00">
                  <c:v>1368.5</c:v>
                </c:pt>
                <c:pt idx="599" formatCode="#,##0.00">
                  <c:v>1366.5</c:v>
                </c:pt>
                <c:pt idx="600" formatCode="#,##0.00">
                  <c:v>1388.5</c:v>
                </c:pt>
                <c:pt idx="601" formatCode="#,##0.00">
                  <c:v>1380.5</c:v>
                </c:pt>
                <c:pt idx="602" formatCode="#,##0.00">
                  <c:v>1375.5</c:v>
                </c:pt>
                <c:pt idx="603" formatCode="#,##0.00">
                  <c:v>1383</c:v>
                </c:pt>
                <c:pt idx="604" formatCode="#,##0.00">
                  <c:v>1385.8</c:v>
                </c:pt>
                <c:pt idx="605" formatCode="#,##0.00">
                  <c:v>1392.5</c:v>
                </c:pt>
                <c:pt idx="606" formatCode="#,##0.00">
                  <c:v>1399.8</c:v>
                </c:pt>
                <c:pt idx="607" formatCode="#,##0.00">
                  <c:v>1402.3</c:v>
                </c:pt>
                <c:pt idx="608" formatCode="#,##0.00">
                  <c:v>1392.5</c:v>
                </c:pt>
                <c:pt idx="609" formatCode="#,##0.00">
                  <c:v>1386.3</c:v>
                </c:pt>
                <c:pt idx="610" formatCode="#,##0.00">
                  <c:v>1382.3</c:v>
                </c:pt>
                <c:pt idx="611" formatCode="#,##0.00">
                  <c:v>1371.3</c:v>
                </c:pt>
                <c:pt idx="612" formatCode="#,##0.00">
                  <c:v>1390.5</c:v>
                </c:pt>
                <c:pt idx="613" formatCode="#,##0.00">
                  <c:v>1388.3</c:v>
                </c:pt>
                <c:pt idx="614" formatCode="#,##0.00">
                  <c:v>1389</c:v>
                </c:pt>
                <c:pt idx="615" formatCode="#,##0.00">
                  <c:v>1389</c:v>
                </c:pt>
                <c:pt idx="616" formatCode="#,##0.00">
                  <c:v>1389</c:v>
                </c:pt>
                <c:pt idx="617" formatCode="#,##0.00">
                  <c:v>1380</c:v>
                </c:pt>
                <c:pt idx="618" formatCode="#,##0.00">
                  <c:v>1360.6</c:v>
                </c:pt>
                <c:pt idx="619" formatCode="#,##0.00">
                  <c:v>1332</c:v>
                </c:pt>
                <c:pt idx="620" formatCode="#,##0.00">
                  <c:v>1318</c:v>
                </c:pt>
                <c:pt idx="621" formatCode="#,##0.00">
                  <c:v>1348</c:v>
                </c:pt>
                <c:pt idx="622" formatCode="#,##0.00">
                  <c:v>1351.5</c:v>
                </c:pt>
                <c:pt idx="623" formatCode="#,##0.00">
                  <c:v>1334.5</c:v>
                </c:pt>
                <c:pt idx="624" formatCode="#,##0.00">
                  <c:v>1323.3</c:v>
                </c:pt>
                <c:pt idx="625" formatCode="#,##0.00">
                  <c:v>1326</c:v>
                </c:pt>
                <c:pt idx="626" formatCode="#,##0.00">
                  <c:v>1328</c:v>
                </c:pt>
                <c:pt idx="627" formatCode="#,##0.00">
                  <c:v>1324.8</c:v>
                </c:pt>
                <c:pt idx="628" formatCode="#,##0.00">
                  <c:v>1322.8</c:v>
                </c:pt>
                <c:pt idx="629" formatCode="#,##0.00">
                  <c:v>1316</c:v>
                </c:pt>
                <c:pt idx="630" formatCode="#,##0.00">
                  <c:v>1313.3</c:v>
                </c:pt>
                <c:pt idx="631" formatCode="#,##0.00">
                  <c:v>1319.3</c:v>
                </c:pt>
                <c:pt idx="632" formatCode="#,##0.00">
                  <c:v>1317.3</c:v>
                </c:pt>
                <c:pt idx="633" formatCode="#,##0.00">
                  <c:v>1313.8</c:v>
                </c:pt>
                <c:pt idx="634" formatCode="#,##0.00">
                  <c:v>1318.8</c:v>
                </c:pt>
                <c:pt idx="635" formatCode="#,##0.00">
                  <c:v>1318.7</c:v>
                </c:pt>
                <c:pt idx="636" formatCode="#,##0.00">
                  <c:v>1314.3</c:v>
                </c:pt>
                <c:pt idx="637" formatCode="#,##0.00">
                  <c:v>1311.7</c:v>
                </c:pt>
                <c:pt idx="638" formatCode="#,##0.00">
                  <c:v>1316</c:v>
                </c:pt>
                <c:pt idx="639" formatCode="#,##0.00">
                  <c:v>1311.6</c:v>
                </c:pt>
                <c:pt idx="640" formatCode="#,##0.00">
                  <c:v>1314.8</c:v>
                </c:pt>
                <c:pt idx="641" formatCode="#,##0.00">
                  <c:v>1316.5</c:v>
                </c:pt>
                <c:pt idx="642" formatCode="#,##0.00">
                  <c:v>1315.8</c:v>
                </c:pt>
                <c:pt idx="643" formatCode="#,##0.00">
                  <c:v>1316.5</c:v>
                </c:pt>
                <c:pt idx="644" formatCode="#,##0.00">
                  <c:v>1316.4</c:v>
                </c:pt>
                <c:pt idx="645" formatCode="#,##0.00">
                  <c:v>1316.3</c:v>
                </c:pt>
                <c:pt idx="646" formatCode="#,##0.00">
                  <c:v>1304.7</c:v>
                </c:pt>
                <c:pt idx="647" formatCode="#,##0.00">
                  <c:v>1294.3</c:v>
                </c:pt>
                <c:pt idx="648" formatCode="#,##0.00">
                  <c:v>1286.9000000000001</c:v>
                </c:pt>
                <c:pt idx="649" formatCode="#,##0.00">
                  <c:v>1261.5</c:v>
                </c:pt>
                <c:pt idx="650" formatCode="#,##0.00">
                  <c:v>1245.3</c:v>
                </c:pt>
                <c:pt idx="651" formatCode="#,##0.00">
                  <c:v>1252</c:v>
                </c:pt>
                <c:pt idx="652" formatCode="#,##0.00">
                  <c:v>1248.5</c:v>
                </c:pt>
                <c:pt idx="653" formatCode="#,##0.00">
                  <c:v>1240</c:v>
                </c:pt>
                <c:pt idx="654" formatCode="#,##0.00">
                  <c:v>1242.5</c:v>
                </c:pt>
                <c:pt idx="655" formatCode="#,##0.00">
                  <c:v>1245.8</c:v>
                </c:pt>
                <c:pt idx="656" formatCode="#,##0.00">
                  <c:v>1245</c:v>
                </c:pt>
                <c:pt idx="657" formatCode="#,##0.00">
                  <c:v>1238.5</c:v>
                </c:pt>
                <c:pt idx="658" formatCode="#,##0.00">
                  <c:v>1226</c:v>
                </c:pt>
                <c:pt idx="659" formatCode="#,##0.00">
                  <c:v>1214</c:v>
                </c:pt>
                <c:pt idx="660" formatCode="#,##0.00">
                  <c:v>1207.8</c:v>
                </c:pt>
                <c:pt idx="661" formatCode="#,##0.00">
                  <c:v>1216.5</c:v>
                </c:pt>
                <c:pt idx="662" formatCode="#,##0.00">
                  <c:v>1216.5</c:v>
                </c:pt>
                <c:pt idx="663" formatCode="#,##0.00">
                  <c:v>1206.8</c:v>
                </c:pt>
                <c:pt idx="664" formatCode="#,##0.00">
                  <c:v>1207.3</c:v>
                </c:pt>
                <c:pt idx="665" formatCode="#,##0.00">
                  <c:v>1204</c:v>
                </c:pt>
                <c:pt idx="666" formatCode="#,##0.00">
                  <c:v>1211.3</c:v>
                </c:pt>
                <c:pt idx="667" formatCode="#,##0.00">
                  <c:v>1208.3</c:v>
                </c:pt>
                <c:pt idx="668" formatCode="#,##0.00">
                  <c:v>1208.3</c:v>
                </c:pt>
                <c:pt idx="669" formatCode="#,##0.00">
                  <c:v>1208.2</c:v>
                </c:pt>
                <c:pt idx="670" formatCode="#,##0.00">
                  <c:v>1193.5</c:v>
                </c:pt>
                <c:pt idx="671" formatCode="#,##0.00">
                  <c:v>1203</c:v>
                </c:pt>
                <c:pt idx="672" formatCode="#,##0.00">
                  <c:v>1206</c:v>
                </c:pt>
                <c:pt idx="673" formatCode="#,##0.00">
                  <c:v>1165</c:v>
                </c:pt>
                <c:pt idx="674" formatCode="#,##0.00">
                  <c:v>1165</c:v>
                </c:pt>
                <c:pt idx="675" formatCode="#,##0.00">
                  <c:v>1209.5</c:v>
                </c:pt>
                <c:pt idx="676" formatCode="#,##0.00">
                  <c:v>1200.4000000000001</c:v>
                </c:pt>
                <c:pt idx="677" formatCode="#,##0.00">
                  <c:v>1202.5</c:v>
                </c:pt>
              </c:numCache>
            </c:numRef>
          </c:val>
        </c:ser>
        <c:marker val="1"/>
        <c:axId val="47961984"/>
        <c:axId val="47963520"/>
      </c:lineChart>
      <c:catAx>
        <c:axId val="47961984"/>
        <c:scaling>
          <c:orientation val="minMax"/>
        </c:scaling>
        <c:delete val="1"/>
        <c:axPos val="b"/>
        <c:tickLblPos val="none"/>
        <c:crossAx val="47963520"/>
        <c:crosses val="autoZero"/>
        <c:auto val="1"/>
        <c:lblAlgn val="ctr"/>
        <c:lblOffset val="100"/>
      </c:catAx>
      <c:valAx>
        <c:axId val="47963520"/>
        <c:scaling>
          <c:orientation val="minMax"/>
        </c:scaling>
        <c:axPos val="l"/>
        <c:majorGridlines/>
        <c:numFmt formatCode="General" sourceLinked="1"/>
        <c:tickLblPos val="nextTo"/>
        <c:crossAx val="47961984"/>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TW"/>
  <c:chart>
    <c:plotArea>
      <c:layout>
        <c:manualLayout>
          <c:layoutTarget val="inner"/>
          <c:xMode val="edge"/>
          <c:yMode val="edge"/>
          <c:x val="0.26022498474828332"/>
          <c:y val="3.9488239672851602E-2"/>
          <c:w val="0.58197091161410963"/>
          <c:h val="0.87141075196304152"/>
        </c:manualLayout>
      </c:layout>
      <c:lineChart>
        <c:grouping val="standard"/>
        <c:ser>
          <c:idx val="0"/>
          <c:order val="0"/>
          <c:tx>
            <c:strRef>
              <c:f>工作表1!$B$1</c:f>
              <c:strCache>
                <c:ptCount val="1"/>
                <c:pt idx="0">
                  <c:v>中國</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工作表1!$B$2:$B$8</c:f>
              <c:numCache>
                <c:formatCode>#,##0</c:formatCode>
                <c:ptCount val="7"/>
                <c:pt idx="0">
                  <c:v>27348105440</c:v>
                </c:pt>
                <c:pt idx="1">
                  <c:v>57781339993</c:v>
                </c:pt>
                <c:pt idx="2">
                  <c:v>80288434062</c:v>
                </c:pt>
                <c:pt idx="3">
                  <c:v>111728906872</c:v>
                </c:pt>
                <c:pt idx="4">
                  <c:v>146448005966</c:v>
                </c:pt>
                <c:pt idx="5">
                  <c:v>152842972624</c:v>
                </c:pt>
                <c:pt idx="6">
                  <c:v>161414044709</c:v>
                </c:pt>
              </c:numCache>
            </c:numRef>
          </c:val>
        </c:ser>
        <c:ser>
          <c:idx val="1"/>
          <c:order val="1"/>
          <c:tx>
            <c:strRef>
              <c:f>工作表1!$C$1</c:f>
              <c:strCache>
                <c:ptCount val="1"/>
                <c:pt idx="0">
                  <c:v>南非</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工作表1!$C$2:$C$8</c:f>
              <c:numCache>
                <c:formatCode>#,##0</c:formatCode>
                <c:ptCount val="7"/>
                <c:pt idx="0">
                  <c:v>2879214933</c:v>
                </c:pt>
                <c:pt idx="1">
                  <c:v>3294868537</c:v>
                </c:pt>
                <c:pt idx="2">
                  <c:v>4463556744</c:v>
                </c:pt>
                <c:pt idx="3">
                  <c:v>2341014437</c:v>
                </c:pt>
                <c:pt idx="4">
                  <c:v>5957312958</c:v>
                </c:pt>
                <c:pt idx="5">
                  <c:v>5508053978</c:v>
                </c:pt>
                <c:pt idx="6">
                  <c:v>7496680029</c:v>
                </c:pt>
              </c:numCache>
            </c:numRef>
          </c:val>
        </c:ser>
        <c:ser>
          <c:idx val="2"/>
          <c:order val="2"/>
          <c:tx>
            <c:strRef>
              <c:f>工作表1!$D$1</c:f>
              <c:strCache>
                <c:ptCount val="1"/>
                <c:pt idx="0">
                  <c:v>印度</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工作表1!$D$2:$D$8</c:f>
              <c:numCache>
                <c:formatCode>#,##0</c:formatCode>
                <c:ptCount val="7"/>
                <c:pt idx="0">
                  <c:v>14674627527</c:v>
                </c:pt>
                <c:pt idx="1">
                  <c:v>24220928978</c:v>
                </c:pt>
                <c:pt idx="2">
                  <c:v>22864638483</c:v>
                </c:pt>
                <c:pt idx="3">
                  <c:v>24889366113</c:v>
                </c:pt>
                <c:pt idx="4">
                  <c:v>28385372704</c:v>
                </c:pt>
                <c:pt idx="5">
                  <c:v>30646565205</c:v>
                </c:pt>
                <c:pt idx="6">
                  <c:v>36005294869</c:v>
                </c:pt>
              </c:numCache>
            </c:numRef>
          </c:val>
        </c:ser>
        <c:ser>
          <c:idx val="3"/>
          <c:order val="3"/>
          <c:tx>
            <c:strRef>
              <c:f>工作表1!$E$1</c:f>
              <c:strCache>
                <c:ptCount val="1"/>
                <c:pt idx="0">
                  <c:v>印尼</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工作表1!$E$2:$E$8</c:f>
              <c:numCache>
                <c:formatCode>#,##0</c:formatCode>
                <c:ptCount val="7"/>
                <c:pt idx="0">
                  <c:v>12474062677</c:v>
                </c:pt>
                <c:pt idx="1">
                  <c:v>13321137323</c:v>
                </c:pt>
                <c:pt idx="2">
                  <c:v>14907560253</c:v>
                </c:pt>
                <c:pt idx="3">
                  <c:v>19396150431</c:v>
                </c:pt>
                <c:pt idx="4">
                  <c:v>17486799311</c:v>
                </c:pt>
                <c:pt idx="5">
                  <c:v>23605844202</c:v>
                </c:pt>
                <c:pt idx="6">
                  <c:v>27345097354</c:v>
                </c:pt>
              </c:numCache>
            </c:numRef>
          </c:val>
        </c:ser>
        <c:ser>
          <c:idx val="4"/>
          <c:order val="4"/>
          <c:tx>
            <c:strRef>
              <c:f>工作表1!$F$1</c:f>
              <c:strCache>
                <c:ptCount val="1"/>
                <c:pt idx="0">
                  <c:v>土耳其</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工作表1!$F$2:$F$8</c:f>
              <c:numCache>
                <c:formatCode>#,##0</c:formatCode>
                <c:ptCount val="7"/>
                <c:pt idx="0">
                  <c:v>7846358606</c:v>
                </c:pt>
                <c:pt idx="1">
                  <c:v>8633212584</c:v>
                </c:pt>
                <c:pt idx="2">
                  <c:v>13890900577</c:v>
                </c:pt>
                <c:pt idx="3">
                  <c:v>17819437215</c:v>
                </c:pt>
                <c:pt idx="4">
                  <c:v>19746043455</c:v>
                </c:pt>
                <c:pt idx="5">
                  <c:v>20567605577</c:v>
                </c:pt>
                <c:pt idx="6">
                  <c:v>24432663721</c:v>
                </c:pt>
              </c:numCache>
            </c:numRef>
          </c:val>
        </c:ser>
        <c:ser>
          <c:idx val="5"/>
          <c:order val="5"/>
          <c:tx>
            <c:strRef>
              <c:f>工作表1!$G$1</c:f>
              <c:strCache>
                <c:ptCount val="1"/>
                <c:pt idx="0">
                  <c:v>墨西哥</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工作表1!$G$2:$G$8</c:f>
              <c:numCache>
                <c:formatCode>#,##0</c:formatCode>
                <c:ptCount val="7"/>
                <c:pt idx="0">
                  <c:v>25298703947</c:v>
                </c:pt>
                <c:pt idx="1">
                  <c:v>6441390824</c:v>
                </c:pt>
                <c:pt idx="2">
                  <c:v>17045564133</c:v>
                </c:pt>
                <c:pt idx="3">
                  <c:v>19526913910</c:v>
                </c:pt>
                <c:pt idx="4">
                  <c:v>28852476922</c:v>
                </c:pt>
                <c:pt idx="5">
                  <c:v>31863183339</c:v>
                </c:pt>
                <c:pt idx="6">
                  <c:v>31828400087</c:v>
                </c:pt>
              </c:numCache>
            </c:numRef>
          </c:val>
        </c:ser>
        <c:ser>
          <c:idx val="6"/>
          <c:order val="6"/>
          <c:tx>
            <c:strRef>
              <c:f>工作表1!$H$1</c:f>
              <c:strCache>
                <c:ptCount val="1"/>
                <c:pt idx="0">
                  <c:v>韓國</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工作表1!$H$2:$H$8</c:f>
              <c:numCache>
                <c:formatCode>#,##0</c:formatCode>
                <c:ptCount val="7"/>
                <c:pt idx="0">
                  <c:v>20354786259</c:v>
                </c:pt>
                <c:pt idx="1">
                  <c:v>25763880665</c:v>
                </c:pt>
                <c:pt idx="2">
                  <c:v>32804283077</c:v>
                </c:pt>
                <c:pt idx="3">
                  <c:v>34157943425</c:v>
                </c:pt>
                <c:pt idx="4">
                  <c:v>20465115218</c:v>
                </c:pt>
                <c:pt idx="5">
                  <c:v>52099586487</c:v>
                </c:pt>
                <c:pt idx="6">
                  <c:v>74114182996</c:v>
                </c:pt>
              </c:numCache>
            </c:numRef>
          </c:val>
        </c:ser>
        <c:ser>
          <c:idx val="7"/>
          <c:order val="7"/>
          <c:tx>
            <c:strRef>
              <c:f>工作表1!$I$1</c:f>
              <c:strCache>
                <c:ptCount val="1"/>
                <c:pt idx="0">
                  <c:v>香港</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工作表1!$I$2:$I$8</c:f>
              <c:numCache>
                <c:formatCode>#,##0</c:formatCode>
                <c:ptCount val="7"/>
                <c:pt idx="0">
                  <c:v>43012564199</c:v>
                </c:pt>
                <c:pt idx="1">
                  <c:v>49277061000</c:v>
                </c:pt>
                <c:pt idx="2">
                  <c:v>55423912250</c:v>
                </c:pt>
                <c:pt idx="3">
                  <c:v>63832739750</c:v>
                </c:pt>
                <c:pt idx="4">
                  <c:v>92823443401</c:v>
                </c:pt>
                <c:pt idx="5">
                  <c:v>89669416460</c:v>
                </c:pt>
                <c:pt idx="6">
                  <c:v>96255446750</c:v>
                </c:pt>
              </c:numCache>
            </c:numRef>
          </c:val>
        </c:ser>
        <c:ser>
          <c:idx val="8"/>
          <c:order val="8"/>
          <c:tx>
            <c:strRef>
              <c:f>工作表1!$J$1</c:f>
              <c:strCache>
                <c:ptCount val="1"/>
                <c:pt idx="0">
                  <c:v>新加坡</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工作表1!$J$2:$J$8</c:f>
              <c:numCache>
                <c:formatCode>#,##0</c:formatCode>
                <c:ptCount val="7"/>
                <c:pt idx="0">
                  <c:v>48416241816</c:v>
                </c:pt>
                <c:pt idx="1">
                  <c:v>58295759332</c:v>
                </c:pt>
                <c:pt idx="2">
                  <c:v>68816104043</c:v>
                </c:pt>
                <c:pt idx="3">
                  <c:v>76963972699</c:v>
                </c:pt>
                <c:pt idx="4">
                  <c:v>71390079302</c:v>
                </c:pt>
                <c:pt idx="5">
                  <c:v>75077195460</c:v>
                </c:pt>
                <c:pt idx="6">
                  <c:v>77047139788</c:v>
                </c:pt>
              </c:numCache>
            </c:numRef>
          </c:val>
        </c:ser>
        <c:ser>
          <c:idx val="9"/>
          <c:order val="9"/>
          <c:tx>
            <c:strRef>
              <c:f>工作表1!$K$1</c:f>
              <c:strCache>
                <c:ptCount val="1"/>
                <c:pt idx="0">
                  <c:v>俄羅斯</c:v>
                </c:pt>
              </c:strCache>
            </c:strRef>
          </c:tx>
          <c:marker>
            <c:symbol val="none"/>
          </c:marker>
          <c:cat>
            <c:numRef>
              <c:f>工作表1!$A$2:$A$8</c:f>
              <c:numCache>
                <c:formatCode>General</c:formatCode>
                <c:ptCount val="7"/>
                <c:pt idx="0">
                  <c:v>1993</c:v>
                </c:pt>
                <c:pt idx="1">
                  <c:v>1994</c:v>
                </c:pt>
                <c:pt idx="2">
                  <c:v>1995</c:v>
                </c:pt>
                <c:pt idx="3">
                  <c:v>1996</c:v>
                </c:pt>
                <c:pt idx="4">
                  <c:v>1997</c:v>
                </c:pt>
                <c:pt idx="5">
                  <c:v>1998</c:v>
                </c:pt>
                <c:pt idx="6">
                  <c:v>1999</c:v>
                </c:pt>
              </c:numCache>
            </c:numRef>
          </c:cat>
          <c:val>
            <c:numRef>
              <c:f>工作表1!$K$2:$K$8</c:f>
              <c:numCache>
                <c:formatCode>#,##0</c:formatCode>
                <c:ptCount val="7"/>
                <c:pt idx="0">
                  <c:v>9817681558</c:v>
                </c:pt>
                <c:pt idx="1">
                  <c:v>7206227235</c:v>
                </c:pt>
                <c:pt idx="2">
                  <c:v>18023641116</c:v>
                </c:pt>
                <c:pt idx="3">
                  <c:v>16257617339</c:v>
                </c:pt>
                <c:pt idx="4">
                  <c:v>17624090188</c:v>
                </c:pt>
                <c:pt idx="5">
                  <c:v>12042972913</c:v>
                </c:pt>
                <c:pt idx="6">
                  <c:v>12325102376</c:v>
                </c:pt>
              </c:numCache>
            </c:numRef>
          </c:val>
        </c:ser>
        <c:marker val="1"/>
        <c:axId val="81144064"/>
        <c:axId val="81174528"/>
      </c:lineChart>
      <c:catAx>
        <c:axId val="81144064"/>
        <c:scaling>
          <c:orientation val="minMax"/>
        </c:scaling>
        <c:axPos val="b"/>
        <c:numFmt formatCode="General" sourceLinked="1"/>
        <c:tickLblPos val="nextTo"/>
        <c:crossAx val="81174528"/>
        <c:crosses val="autoZero"/>
        <c:auto val="1"/>
        <c:lblAlgn val="ctr"/>
        <c:lblOffset val="100"/>
      </c:catAx>
      <c:valAx>
        <c:axId val="81174528"/>
        <c:scaling>
          <c:orientation val="minMax"/>
        </c:scaling>
        <c:axPos val="l"/>
        <c:majorGridlines/>
        <c:numFmt formatCode="#,##0" sourceLinked="1"/>
        <c:tickLblPos val="nextTo"/>
        <c:crossAx val="81144064"/>
        <c:crosses val="autoZero"/>
        <c:crossBetween val="between"/>
      </c:valAx>
    </c:plotArea>
    <c:legend>
      <c:legendPos val="r"/>
      <c:layout>
        <c:manualLayout>
          <c:xMode val="edge"/>
          <c:yMode val="edge"/>
          <c:x val="0.82363070769914526"/>
          <c:y val="3.9712283244845444E-2"/>
          <c:w val="0.15780410363760766"/>
          <c:h val="0.9276888169211156"/>
        </c:manualLayout>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TW"/>
  <c:chart>
    <c:plotArea>
      <c:layout/>
      <c:lineChart>
        <c:grouping val="standard"/>
        <c:ser>
          <c:idx val="0"/>
          <c:order val="0"/>
          <c:tx>
            <c:strRef>
              <c:f>Sheet1!$B$1</c:f>
              <c:strCache>
                <c:ptCount val="1"/>
                <c:pt idx="0">
                  <c:v>中國</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Sheet1!$B$2:$B$26</c:f>
              <c:numCache>
                <c:formatCode>General</c:formatCode>
                <c:ptCount val="25"/>
                <c:pt idx="0">
                  <c:v>3.2</c:v>
                </c:pt>
                <c:pt idx="1">
                  <c:v>1.3</c:v>
                </c:pt>
                <c:pt idx="2">
                  <c:v>-1.9000000000000001</c:v>
                </c:pt>
                <c:pt idx="3">
                  <c:v>1.4</c:v>
                </c:pt>
                <c:pt idx="4">
                  <c:v>0.2</c:v>
                </c:pt>
                <c:pt idx="5">
                  <c:v>0.8</c:v>
                </c:pt>
                <c:pt idx="6">
                  <c:v>3.9</c:v>
                </c:pt>
                <c:pt idx="7">
                  <c:v>3.9</c:v>
                </c:pt>
                <c:pt idx="8">
                  <c:v>3.1</c:v>
                </c:pt>
                <c:pt idx="9">
                  <c:v>1.4</c:v>
                </c:pt>
                <c:pt idx="10">
                  <c:v>1.7</c:v>
                </c:pt>
                <c:pt idx="11">
                  <c:v>1.3</c:v>
                </c:pt>
                <c:pt idx="12">
                  <c:v>2.4</c:v>
                </c:pt>
                <c:pt idx="13">
                  <c:v>2.8</c:v>
                </c:pt>
                <c:pt idx="14">
                  <c:v>3.6</c:v>
                </c:pt>
                <c:pt idx="15">
                  <c:v>7.1</c:v>
                </c:pt>
                <c:pt idx="16">
                  <c:v>8.5</c:v>
                </c:pt>
                <c:pt idx="17">
                  <c:v>10.1</c:v>
                </c:pt>
                <c:pt idx="18">
                  <c:v>9.3000000000000007</c:v>
                </c:pt>
                <c:pt idx="19">
                  <c:v>4.9000000000000004</c:v>
                </c:pt>
                <c:pt idx="20">
                  <c:v>4</c:v>
                </c:pt>
                <c:pt idx="21">
                  <c:v>1.9000000000000001</c:v>
                </c:pt>
                <c:pt idx="22">
                  <c:v>2.6</c:v>
                </c:pt>
                <c:pt idx="23">
                  <c:v>2</c:v>
                </c:pt>
                <c:pt idx="24">
                  <c:v>2.1</c:v>
                </c:pt>
              </c:numCache>
            </c:numRef>
          </c:val>
        </c:ser>
        <c:ser>
          <c:idx val="1"/>
          <c:order val="1"/>
          <c:tx>
            <c:strRef>
              <c:f>Sheet1!$C$1</c:f>
              <c:strCache>
                <c:ptCount val="1"/>
                <c:pt idx="0">
                  <c:v>俄羅斯</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Sheet1!$C$2:$C$26</c:f>
              <c:numCache>
                <c:formatCode>General</c:formatCode>
                <c:ptCount val="25"/>
                <c:pt idx="2">
                  <c:v>-1.4</c:v>
                </c:pt>
                <c:pt idx="3">
                  <c:v>1.4</c:v>
                </c:pt>
                <c:pt idx="4">
                  <c:v>2.8</c:v>
                </c:pt>
                <c:pt idx="5">
                  <c:v>2.2000000000000002</c:v>
                </c:pt>
                <c:pt idx="6">
                  <c:v>2.8</c:v>
                </c:pt>
                <c:pt idx="7">
                  <c:v>0</c:v>
                </c:pt>
                <c:pt idx="8">
                  <c:v>0.1</c:v>
                </c:pt>
                <c:pt idx="9">
                  <c:v>12.6</c:v>
                </c:pt>
                <c:pt idx="10">
                  <c:v>18</c:v>
                </c:pt>
                <c:pt idx="11">
                  <c:v>11.1</c:v>
                </c:pt>
                <c:pt idx="12">
                  <c:v>8.4</c:v>
                </c:pt>
                <c:pt idx="13">
                  <c:v>8.2000000000000011</c:v>
                </c:pt>
                <c:pt idx="14">
                  <c:v>10.1</c:v>
                </c:pt>
                <c:pt idx="15">
                  <c:v>11.1</c:v>
                </c:pt>
                <c:pt idx="16">
                  <c:v>9.5</c:v>
                </c:pt>
                <c:pt idx="17">
                  <c:v>5.9</c:v>
                </c:pt>
                <c:pt idx="18">
                  <c:v>6.2</c:v>
                </c:pt>
                <c:pt idx="19">
                  <c:v>4.0999999999999996</c:v>
                </c:pt>
                <c:pt idx="20">
                  <c:v>4.7</c:v>
                </c:pt>
                <c:pt idx="21">
                  <c:v>5.5</c:v>
                </c:pt>
                <c:pt idx="22">
                  <c:v>3.5</c:v>
                </c:pt>
                <c:pt idx="23">
                  <c:v>1.6</c:v>
                </c:pt>
                <c:pt idx="24">
                  <c:v>3.1</c:v>
                </c:pt>
              </c:numCache>
            </c:numRef>
          </c:val>
        </c:ser>
        <c:ser>
          <c:idx val="2"/>
          <c:order val="2"/>
          <c:tx>
            <c:strRef>
              <c:f>Sheet1!$D$1</c:f>
              <c:strCache>
                <c:ptCount val="1"/>
                <c:pt idx="0">
                  <c:v>台灣</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Sheet1!$D$2:$D$26</c:f>
              <c:numCache>
                <c:formatCode>General</c:formatCode>
                <c:ptCount val="25"/>
                <c:pt idx="0">
                  <c:v>7.5</c:v>
                </c:pt>
                <c:pt idx="1">
                  <c:v>6.6</c:v>
                </c:pt>
                <c:pt idx="2">
                  <c:v>6.7</c:v>
                </c:pt>
                <c:pt idx="3">
                  <c:v>3.9</c:v>
                </c:pt>
                <c:pt idx="4">
                  <c:v>3</c:v>
                </c:pt>
                <c:pt idx="5">
                  <c:v>2.6</c:v>
                </c:pt>
                <c:pt idx="6">
                  <c:v>2</c:v>
                </c:pt>
                <c:pt idx="7">
                  <c:v>3.8</c:v>
                </c:pt>
                <c:pt idx="8">
                  <c:v>2.4</c:v>
                </c:pt>
                <c:pt idx="9">
                  <c:v>1.2</c:v>
                </c:pt>
                <c:pt idx="10">
                  <c:v>2.7</c:v>
                </c:pt>
                <c:pt idx="11">
                  <c:v>2.7</c:v>
                </c:pt>
                <c:pt idx="12">
                  <c:v>6.4</c:v>
                </c:pt>
                <c:pt idx="13">
                  <c:v>8.8000000000000007</c:v>
                </c:pt>
                <c:pt idx="14">
                  <c:v>9.8000000000000007</c:v>
                </c:pt>
                <c:pt idx="15">
                  <c:v>5.8</c:v>
                </c:pt>
                <c:pt idx="16">
                  <c:v>4.8</c:v>
                </c:pt>
                <c:pt idx="17">
                  <c:v>7</c:v>
                </c:pt>
                <c:pt idx="18">
                  <c:v>8.9</c:v>
                </c:pt>
                <c:pt idx="19">
                  <c:v>6.9</c:v>
                </c:pt>
                <c:pt idx="20">
                  <c:v>11.4</c:v>
                </c:pt>
                <c:pt idx="21">
                  <c:v>9.3000000000000007</c:v>
                </c:pt>
                <c:pt idx="22">
                  <c:v>8.4</c:v>
                </c:pt>
                <c:pt idx="23">
                  <c:v>9.8000000000000007</c:v>
                </c:pt>
                <c:pt idx="24">
                  <c:v>11.7</c:v>
                </c:pt>
              </c:numCache>
            </c:numRef>
          </c:val>
        </c:ser>
        <c:ser>
          <c:idx val="3"/>
          <c:order val="3"/>
          <c:tx>
            <c:strRef>
              <c:f>Sheet1!$E$1</c:f>
              <c:strCache>
                <c:ptCount val="1"/>
                <c:pt idx="0">
                  <c:v>韓國</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Sheet1!$E$2:$E$26</c:f>
              <c:numCache>
                <c:formatCode>General</c:formatCode>
                <c:ptCount val="25"/>
                <c:pt idx="0">
                  <c:v>2.2000000000000002</c:v>
                </c:pt>
                <c:pt idx="1">
                  <c:v>-0.5</c:v>
                </c:pt>
                <c:pt idx="2">
                  <c:v>-2.4</c:v>
                </c:pt>
                <c:pt idx="3">
                  <c:v>-0.70000000000000062</c:v>
                </c:pt>
                <c:pt idx="4">
                  <c:v>0.8</c:v>
                </c:pt>
                <c:pt idx="5">
                  <c:v>-0.8</c:v>
                </c:pt>
                <c:pt idx="6">
                  <c:v>-1.5</c:v>
                </c:pt>
                <c:pt idx="7">
                  <c:v>-4</c:v>
                </c:pt>
                <c:pt idx="8">
                  <c:v>-1.5</c:v>
                </c:pt>
                <c:pt idx="9">
                  <c:v>11.9</c:v>
                </c:pt>
                <c:pt idx="10">
                  <c:v>5.3</c:v>
                </c:pt>
                <c:pt idx="11">
                  <c:v>2.8</c:v>
                </c:pt>
                <c:pt idx="12">
                  <c:v>1.7</c:v>
                </c:pt>
                <c:pt idx="13">
                  <c:v>1.3</c:v>
                </c:pt>
                <c:pt idx="14">
                  <c:v>2.4</c:v>
                </c:pt>
                <c:pt idx="15">
                  <c:v>4.5</c:v>
                </c:pt>
                <c:pt idx="16">
                  <c:v>2.2000000000000002</c:v>
                </c:pt>
                <c:pt idx="17">
                  <c:v>1.5</c:v>
                </c:pt>
                <c:pt idx="18">
                  <c:v>2.1</c:v>
                </c:pt>
                <c:pt idx="19">
                  <c:v>0.30000000000000032</c:v>
                </c:pt>
                <c:pt idx="20">
                  <c:v>3.9</c:v>
                </c:pt>
                <c:pt idx="21">
                  <c:v>2.9</c:v>
                </c:pt>
                <c:pt idx="22">
                  <c:v>2.4</c:v>
                </c:pt>
                <c:pt idx="23">
                  <c:v>4.3</c:v>
                </c:pt>
                <c:pt idx="24">
                  <c:v>5.8</c:v>
                </c:pt>
              </c:numCache>
            </c:numRef>
          </c:val>
        </c:ser>
        <c:ser>
          <c:idx val="4"/>
          <c:order val="4"/>
          <c:tx>
            <c:strRef>
              <c:f>Sheet1!$F$1</c:f>
              <c:strCache>
                <c:ptCount val="1"/>
                <c:pt idx="0">
                  <c:v>墨西哥</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Sheet1!$F$2:$F$26</c:f>
              <c:numCache>
                <c:formatCode>General</c:formatCode>
                <c:ptCount val="25"/>
                <c:pt idx="0">
                  <c:v>-4.2</c:v>
                </c:pt>
                <c:pt idx="1">
                  <c:v>-6.1</c:v>
                </c:pt>
                <c:pt idx="2">
                  <c:v>-6.1</c:v>
                </c:pt>
                <c:pt idx="3">
                  <c:v>-4.8</c:v>
                </c:pt>
                <c:pt idx="4">
                  <c:v>-5.8</c:v>
                </c:pt>
                <c:pt idx="5">
                  <c:v>-0.5</c:v>
                </c:pt>
                <c:pt idx="6">
                  <c:v>-0.60000000000000064</c:v>
                </c:pt>
                <c:pt idx="7">
                  <c:v>-1.8</c:v>
                </c:pt>
                <c:pt idx="8">
                  <c:v>-3.4</c:v>
                </c:pt>
                <c:pt idx="9">
                  <c:v>-2.5</c:v>
                </c:pt>
                <c:pt idx="10">
                  <c:v>-2.9</c:v>
                </c:pt>
                <c:pt idx="11">
                  <c:v>-2.5</c:v>
                </c:pt>
                <c:pt idx="12">
                  <c:v>-2</c:v>
                </c:pt>
                <c:pt idx="13">
                  <c:v>-1</c:v>
                </c:pt>
                <c:pt idx="14">
                  <c:v>-0.70000000000000062</c:v>
                </c:pt>
                <c:pt idx="15">
                  <c:v>-0.60000000000000064</c:v>
                </c:pt>
                <c:pt idx="16">
                  <c:v>-0.5</c:v>
                </c:pt>
                <c:pt idx="17">
                  <c:v>-0.14000000000000001</c:v>
                </c:pt>
                <c:pt idx="18">
                  <c:v>-0.60000000000000064</c:v>
                </c:pt>
                <c:pt idx="19">
                  <c:v>0</c:v>
                </c:pt>
                <c:pt idx="20">
                  <c:v>-0.30000000000000032</c:v>
                </c:pt>
                <c:pt idx="21">
                  <c:v>-0.8</c:v>
                </c:pt>
                <c:pt idx="22">
                  <c:v>-1.2</c:v>
                </c:pt>
                <c:pt idx="23">
                  <c:v>-1.8</c:v>
                </c:pt>
                <c:pt idx="24">
                  <c:v>-2.1</c:v>
                </c:pt>
              </c:numCache>
            </c:numRef>
          </c:val>
        </c:ser>
        <c:ser>
          <c:idx val="5"/>
          <c:order val="5"/>
          <c:tx>
            <c:strRef>
              <c:f>Sheet1!$G$1</c:f>
              <c:strCache>
                <c:ptCount val="1"/>
                <c:pt idx="0">
                  <c:v>南非</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Sheet1!$G$2:$G$26</c:f>
              <c:numCache>
                <c:formatCode>General</c:formatCode>
                <c:ptCount val="25"/>
                <c:pt idx="0">
                  <c:v>1.4</c:v>
                </c:pt>
                <c:pt idx="1">
                  <c:v>1.2</c:v>
                </c:pt>
                <c:pt idx="2">
                  <c:v>1.5</c:v>
                </c:pt>
                <c:pt idx="3">
                  <c:v>2.1</c:v>
                </c:pt>
                <c:pt idx="4">
                  <c:v>0</c:v>
                </c:pt>
                <c:pt idx="5">
                  <c:v>-1.7</c:v>
                </c:pt>
                <c:pt idx="6">
                  <c:v>-1.2</c:v>
                </c:pt>
                <c:pt idx="7">
                  <c:v>-1.5</c:v>
                </c:pt>
                <c:pt idx="8">
                  <c:v>-1.8</c:v>
                </c:pt>
                <c:pt idx="9">
                  <c:v>-0.5</c:v>
                </c:pt>
                <c:pt idx="10">
                  <c:v>-0.1</c:v>
                </c:pt>
                <c:pt idx="11">
                  <c:v>0.30000000000000032</c:v>
                </c:pt>
                <c:pt idx="12">
                  <c:v>0.8</c:v>
                </c:pt>
                <c:pt idx="13">
                  <c:v>-1</c:v>
                </c:pt>
                <c:pt idx="14">
                  <c:v>-3</c:v>
                </c:pt>
                <c:pt idx="15">
                  <c:v>-3.5</c:v>
                </c:pt>
                <c:pt idx="16">
                  <c:v>-5.3</c:v>
                </c:pt>
                <c:pt idx="17">
                  <c:v>-7</c:v>
                </c:pt>
                <c:pt idx="18">
                  <c:v>-7.2</c:v>
                </c:pt>
                <c:pt idx="19">
                  <c:v>-4</c:v>
                </c:pt>
                <c:pt idx="20">
                  <c:v>-2</c:v>
                </c:pt>
                <c:pt idx="21">
                  <c:v>-2.2999999999999998</c:v>
                </c:pt>
                <c:pt idx="22">
                  <c:v>-5.2</c:v>
                </c:pt>
                <c:pt idx="23">
                  <c:v>-5.8</c:v>
                </c:pt>
                <c:pt idx="24">
                  <c:v>-5.4</c:v>
                </c:pt>
              </c:numCache>
            </c:numRef>
          </c:val>
        </c:ser>
        <c:ser>
          <c:idx val="6"/>
          <c:order val="6"/>
          <c:tx>
            <c:strRef>
              <c:f>Sheet1!$H$1</c:f>
              <c:strCache>
                <c:ptCount val="1"/>
                <c:pt idx="0">
                  <c:v>印度</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Sheet1!$H$2:$H$26</c:f>
              <c:numCache>
                <c:formatCode>General</c:formatCode>
                <c:ptCount val="25"/>
                <c:pt idx="0">
                  <c:v>-2.4</c:v>
                </c:pt>
                <c:pt idx="1">
                  <c:v>-1.5</c:v>
                </c:pt>
                <c:pt idx="2">
                  <c:v>-1.1000000000000001</c:v>
                </c:pt>
                <c:pt idx="3">
                  <c:v>-0.60000000000000064</c:v>
                </c:pt>
                <c:pt idx="4">
                  <c:v>-0.5</c:v>
                </c:pt>
                <c:pt idx="5">
                  <c:v>-1.5</c:v>
                </c:pt>
                <c:pt idx="6">
                  <c:v>-1.6</c:v>
                </c:pt>
                <c:pt idx="7">
                  <c:v>-0.70000000000000062</c:v>
                </c:pt>
                <c:pt idx="8">
                  <c:v>-1.6</c:v>
                </c:pt>
                <c:pt idx="9">
                  <c:v>-0.70000000000000062</c:v>
                </c:pt>
                <c:pt idx="10">
                  <c:v>-1</c:v>
                </c:pt>
                <c:pt idx="11">
                  <c:v>0.30000000000000032</c:v>
                </c:pt>
                <c:pt idx="12">
                  <c:v>1.4</c:v>
                </c:pt>
                <c:pt idx="13">
                  <c:v>1.5</c:v>
                </c:pt>
                <c:pt idx="14">
                  <c:v>0.1</c:v>
                </c:pt>
                <c:pt idx="15">
                  <c:v>-1.3</c:v>
                </c:pt>
                <c:pt idx="16">
                  <c:v>-1</c:v>
                </c:pt>
                <c:pt idx="17">
                  <c:v>-1.3</c:v>
                </c:pt>
                <c:pt idx="18">
                  <c:v>-2.2999999999999998</c:v>
                </c:pt>
                <c:pt idx="19">
                  <c:v>-2.8</c:v>
                </c:pt>
                <c:pt idx="20">
                  <c:v>-2.7</c:v>
                </c:pt>
                <c:pt idx="21">
                  <c:v>-4.2</c:v>
                </c:pt>
                <c:pt idx="22">
                  <c:v>-4.7</c:v>
                </c:pt>
                <c:pt idx="23">
                  <c:v>-1.7</c:v>
                </c:pt>
                <c:pt idx="24">
                  <c:v>-1.4</c:v>
                </c:pt>
              </c:numCache>
            </c:numRef>
          </c:val>
        </c:ser>
        <c:ser>
          <c:idx val="7"/>
          <c:order val="7"/>
          <c:tx>
            <c:strRef>
              <c:f>Sheet1!$I$1</c:f>
              <c:strCache>
                <c:ptCount val="1"/>
                <c:pt idx="0">
                  <c:v>巴西</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Sheet1!$I$2:$I$26</c:f>
              <c:numCache>
                <c:formatCode>General</c:formatCode>
                <c:ptCount val="25"/>
                <c:pt idx="0">
                  <c:v>-0.70000000000000062</c:v>
                </c:pt>
                <c:pt idx="1">
                  <c:v>-0.30000000000000032</c:v>
                </c:pt>
                <c:pt idx="2">
                  <c:v>1.4</c:v>
                </c:pt>
                <c:pt idx="3">
                  <c:v>-0.1</c:v>
                </c:pt>
                <c:pt idx="4">
                  <c:v>-0.30000000000000032</c:v>
                </c:pt>
                <c:pt idx="5">
                  <c:v>-2.4</c:v>
                </c:pt>
                <c:pt idx="6">
                  <c:v>-2.8</c:v>
                </c:pt>
                <c:pt idx="7">
                  <c:v>-3.5</c:v>
                </c:pt>
                <c:pt idx="8">
                  <c:v>-4</c:v>
                </c:pt>
                <c:pt idx="9">
                  <c:v>-4.4000000000000004</c:v>
                </c:pt>
                <c:pt idx="10">
                  <c:v>-3.8</c:v>
                </c:pt>
                <c:pt idx="11">
                  <c:v>-4.2</c:v>
                </c:pt>
                <c:pt idx="12">
                  <c:v>-1.5</c:v>
                </c:pt>
                <c:pt idx="13">
                  <c:v>0.8</c:v>
                </c:pt>
                <c:pt idx="14">
                  <c:v>1.8</c:v>
                </c:pt>
                <c:pt idx="15">
                  <c:v>1.6</c:v>
                </c:pt>
                <c:pt idx="16">
                  <c:v>1.2</c:v>
                </c:pt>
                <c:pt idx="17">
                  <c:v>0.1</c:v>
                </c:pt>
                <c:pt idx="18">
                  <c:v>-1.7</c:v>
                </c:pt>
                <c:pt idx="19">
                  <c:v>-1.5</c:v>
                </c:pt>
                <c:pt idx="20">
                  <c:v>-2.2999999999999998</c:v>
                </c:pt>
                <c:pt idx="21">
                  <c:v>-2.1</c:v>
                </c:pt>
                <c:pt idx="22">
                  <c:v>-2.4</c:v>
                </c:pt>
                <c:pt idx="23">
                  <c:v>-3.7</c:v>
                </c:pt>
                <c:pt idx="24">
                  <c:v>-4.7</c:v>
                </c:pt>
              </c:numCache>
            </c:numRef>
          </c:val>
        </c:ser>
        <c:ser>
          <c:idx val="8"/>
          <c:order val="8"/>
          <c:tx>
            <c:strRef>
              <c:f>Sheet1!$J$1</c:f>
              <c:strCache>
                <c:ptCount val="1"/>
                <c:pt idx="0">
                  <c:v>印尼</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Sheet1!$J$2:$J$26</c:f>
              <c:numCache>
                <c:formatCode>General</c:formatCode>
                <c:ptCount val="25"/>
                <c:pt idx="0">
                  <c:v>-2.5</c:v>
                </c:pt>
                <c:pt idx="1">
                  <c:v>-3.1</c:v>
                </c:pt>
                <c:pt idx="2">
                  <c:v>-2</c:v>
                </c:pt>
                <c:pt idx="3">
                  <c:v>-1.3</c:v>
                </c:pt>
                <c:pt idx="4">
                  <c:v>-1.5</c:v>
                </c:pt>
                <c:pt idx="5">
                  <c:v>-3</c:v>
                </c:pt>
                <c:pt idx="6">
                  <c:v>-2.9</c:v>
                </c:pt>
                <c:pt idx="7">
                  <c:v>-1.6</c:v>
                </c:pt>
                <c:pt idx="8">
                  <c:v>3.8</c:v>
                </c:pt>
                <c:pt idx="9">
                  <c:v>3.7</c:v>
                </c:pt>
                <c:pt idx="10">
                  <c:v>4.8</c:v>
                </c:pt>
                <c:pt idx="11">
                  <c:v>4.3</c:v>
                </c:pt>
                <c:pt idx="12">
                  <c:v>4</c:v>
                </c:pt>
                <c:pt idx="13">
                  <c:v>3.5</c:v>
                </c:pt>
                <c:pt idx="14">
                  <c:v>0.60000000000000064</c:v>
                </c:pt>
                <c:pt idx="15">
                  <c:v>0.1</c:v>
                </c:pt>
                <c:pt idx="16">
                  <c:v>3</c:v>
                </c:pt>
                <c:pt idx="17">
                  <c:v>2.4</c:v>
                </c:pt>
                <c:pt idx="18">
                  <c:v>0</c:v>
                </c:pt>
                <c:pt idx="19">
                  <c:v>2</c:v>
                </c:pt>
                <c:pt idx="20">
                  <c:v>0.70000000000000062</c:v>
                </c:pt>
                <c:pt idx="21">
                  <c:v>0.2</c:v>
                </c:pt>
                <c:pt idx="22">
                  <c:v>-2.8</c:v>
                </c:pt>
                <c:pt idx="23">
                  <c:v>-3.2</c:v>
                </c:pt>
                <c:pt idx="24">
                  <c:v>-3</c:v>
                </c:pt>
              </c:numCache>
            </c:numRef>
          </c:val>
        </c:ser>
        <c:ser>
          <c:idx val="9"/>
          <c:order val="9"/>
          <c:tx>
            <c:strRef>
              <c:f>Sheet1!$K$1</c:f>
              <c:strCache>
                <c:ptCount val="1"/>
                <c:pt idx="0">
                  <c:v>土耳其</c:v>
                </c:pt>
              </c:strCache>
            </c:strRef>
          </c:tx>
          <c:marker>
            <c:symbol val="none"/>
          </c:marker>
          <c:cat>
            <c:numRef>
              <c:f>Sheet1!$A$2:$A$26</c:f>
              <c:numCache>
                <c:formatCode>General</c:formatCode>
                <c:ptCount val="25"/>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numCache>
            </c:numRef>
          </c:cat>
          <c:val>
            <c:numRef>
              <c:f>Sheet1!$K$2:$K$26</c:f>
              <c:numCache>
                <c:formatCode>General</c:formatCode>
                <c:ptCount val="25"/>
                <c:pt idx="0">
                  <c:v>-1.3</c:v>
                </c:pt>
                <c:pt idx="1">
                  <c:v>0</c:v>
                </c:pt>
                <c:pt idx="2">
                  <c:v>-0.5</c:v>
                </c:pt>
                <c:pt idx="3">
                  <c:v>-3.2</c:v>
                </c:pt>
                <c:pt idx="4">
                  <c:v>0.30000000000000032</c:v>
                </c:pt>
                <c:pt idx="5">
                  <c:v>-2.4</c:v>
                </c:pt>
                <c:pt idx="6">
                  <c:v>-1</c:v>
                </c:pt>
                <c:pt idx="7">
                  <c:v>-1</c:v>
                </c:pt>
                <c:pt idx="8">
                  <c:v>0.8</c:v>
                </c:pt>
                <c:pt idx="9">
                  <c:v>-0.4</c:v>
                </c:pt>
                <c:pt idx="10">
                  <c:v>-3.7</c:v>
                </c:pt>
                <c:pt idx="11">
                  <c:v>2</c:v>
                </c:pt>
                <c:pt idx="12">
                  <c:v>-0.30000000000000032</c:v>
                </c:pt>
                <c:pt idx="13">
                  <c:v>-2.5</c:v>
                </c:pt>
                <c:pt idx="14">
                  <c:v>-3.7</c:v>
                </c:pt>
                <c:pt idx="15">
                  <c:v>-4.5999999999999996</c:v>
                </c:pt>
                <c:pt idx="16">
                  <c:v>-6.1</c:v>
                </c:pt>
                <c:pt idx="17">
                  <c:v>-5.9</c:v>
                </c:pt>
                <c:pt idx="18">
                  <c:v>-5.6</c:v>
                </c:pt>
                <c:pt idx="19">
                  <c:v>-2.2999999999999998</c:v>
                </c:pt>
                <c:pt idx="20">
                  <c:v>-6.6</c:v>
                </c:pt>
                <c:pt idx="21">
                  <c:v>-9.7000000000000011</c:v>
                </c:pt>
                <c:pt idx="22">
                  <c:v>-6</c:v>
                </c:pt>
                <c:pt idx="23">
                  <c:v>-7.9</c:v>
                </c:pt>
                <c:pt idx="24">
                  <c:v>-5.7</c:v>
                </c:pt>
              </c:numCache>
            </c:numRef>
          </c:val>
        </c:ser>
        <c:marker val="1"/>
        <c:axId val="126030592"/>
        <c:axId val="126032128"/>
      </c:lineChart>
      <c:catAx>
        <c:axId val="126030592"/>
        <c:scaling>
          <c:orientation val="minMax"/>
        </c:scaling>
        <c:axPos val="b"/>
        <c:numFmt formatCode="General" sourceLinked="0"/>
        <c:tickLblPos val="low"/>
        <c:txPr>
          <a:bodyPr/>
          <a:lstStyle/>
          <a:p>
            <a:pPr>
              <a:defRPr sz="1600" baseline="0"/>
            </a:pPr>
            <a:endParaRPr lang="zh-TW"/>
          </a:p>
        </c:txPr>
        <c:crossAx val="126032128"/>
        <c:crosses val="autoZero"/>
        <c:auto val="1"/>
        <c:lblAlgn val="ctr"/>
        <c:lblOffset val="100"/>
      </c:catAx>
      <c:valAx>
        <c:axId val="126032128"/>
        <c:scaling>
          <c:orientation val="minMax"/>
        </c:scaling>
        <c:axPos val="l"/>
        <c:majorGridlines/>
        <c:numFmt formatCode="General" sourceLinked="1"/>
        <c:tickLblPos val="nextTo"/>
        <c:txPr>
          <a:bodyPr/>
          <a:lstStyle/>
          <a:p>
            <a:pPr>
              <a:defRPr sz="1200" baseline="0"/>
            </a:pPr>
            <a:endParaRPr lang="zh-TW"/>
          </a:p>
        </c:txPr>
        <c:crossAx val="126030592"/>
        <c:crosses val="autoZero"/>
        <c:crossBetween val="between"/>
      </c:valAx>
    </c:plotArea>
    <c:legend>
      <c:legendPos val="r"/>
      <c:layout/>
      <c:txPr>
        <a:bodyPr/>
        <a:lstStyle/>
        <a:p>
          <a:pPr>
            <a:defRPr sz="1200" baseline="0"/>
          </a:pPr>
          <a:endParaRPr lang="zh-TW"/>
        </a:p>
      </c:txPr>
    </c:legend>
    <c:plotVisOnly val="1"/>
    <c:dispBlanksAs val="gap"/>
  </c:chart>
  <c:txPr>
    <a:bodyPr/>
    <a:lstStyle/>
    <a:p>
      <a:pPr>
        <a:defRPr sz="1800"/>
      </a:pPr>
      <a:endParaRPr lang="zh-TW"/>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TW"/>
  <c:chart>
    <c:plotArea>
      <c:layout/>
      <c:lineChart>
        <c:grouping val="standard"/>
        <c:ser>
          <c:idx val="0"/>
          <c:order val="0"/>
          <c:tx>
            <c:strRef>
              <c:f>'Sheet1'!$B$1</c:f>
              <c:strCache>
                <c:ptCount val="1"/>
                <c:pt idx="0">
                  <c:v>中國</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'Sheet1'!$B$2:$B$16</c:f>
              <c:numCache>
                <c:formatCode>General</c:formatCode>
                <c:ptCount val="15"/>
                <c:pt idx="0">
                  <c:v>2</c:v>
                </c:pt>
                <c:pt idx="1">
                  <c:v>2</c:v>
                </c:pt>
                <c:pt idx="2">
                  <c:v>0.60000000000000042</c:v>
                </c:pt>
                <c:pt idx="3">
                  <c:v>2.6</c:v>
                </c:pt>
                <c:pt idx="4">
                  <c:v>6.9</c:v>
                </c:pt>
                <c:pt idx="5">
                  <c:v>3.9</c:v>
                </c:pt>
                <c:pt idx="6">
                  <c:v>3.9</c:v>
                </c:pt>
                <c:pt idx="7">
                  <c:v>7.8</c:v>
                </c:pt>
                <c:pt idx="8">
                  <c:v>7.8</c:v>
                </c:pt>
                <c:pt idx="9">
                  <c:v>-0.1</c:v>
                </c:pt>
                <c:pt idx="10">
                  <c:v>6.9</c:v>
                </c:pt>
                <c:pt idx="11">
                  <c:v>8.1</c:v>
                </c:pt>
                <c:pt idx="12">
                  <c:v>2.4</c:v>
                </c:pt>
                <c:pt idx="13">
                  <c:v>2.2000000000000002</c:v>
                </c:pt>
                <c:pt idx="14">
                  <c:v>0.8</c:v>
                </c:pt>
              </c:numCache>
            </c:numRef>
          </c:val>
        </c:ser>
        <c:ser>
          <c:idx val="1"/>
          <c:order val="1"/>
          <c:tx>
            <c:strRef>
              <c:f>'Sheet1'!$C$1</c:f>
              <c:strCache>
                <c:ptCount val="1"/>
                <c:pt idx="0">
                  <c:v>俄羅斯</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'Sheet1'!$C$2:$C$16</c:f>
              <c:numCache>
                <c:formatCode>General</c:formatCode>
                <c:ptCount val="15"/>
                <c:pt idx="0">
                  <c:v>37.700000000000003</c:v>
                </c:pt>
                <c:pt idx="1">
                  <c:v>16.5</c:v>
                </c:pt>
                <c:pt idx="2">
                  <c:v>15.5</c:v>
                </c:pt>
                <c:pt idx="3">
                  <c:v>13.8</c:v>
                </c:pt>
                <c:pt idx="4">
                  <c:v>20.3</c:v>
                </c:pt>
                <c:pt idx="5">
                  <c:v>19.3</c:v>
                </c:pt>
                <c:pt idx="6">
                  <c:v>15.2</c:v>
                </c:pt>
                <c:pt idx="7">
                  <c:v>13.8</c:v>
                </c:pt>
                <c:pt idx="8">
                  <c:v>18</c:v>
                </c:pt>
                <c:pt idx="9">
                  <c:v>2</c:v>
                </c:pt>
                <c:pt idx="10">
                  <c:v>14.2</c:v>
                </c:pt>
                <c:pt idx="11">
                  <c:v>15.9</c:v>
                </c:pt>
                <c:pt idx="12">
                  <c:v>7.4</c:v>
                </c:pt>
                <c:pt idx="13">
                  <c:v>5</c:v>
                </c:pt>
                <c:pt idx="14">
                  <c:v>7.2</c:v>
                </c:pt>
              </c:numCache>
            </c:numRef>
          </c:val>
        </c:ser>
        <c:ser>
          <c:idx val="2"/>
          <c:order val="2"/>
          <c:tx>
            <c:strRef>
              <c:f>'Sheet1'!$D$1</c:f>
              <c:strCache>
                <c:ptCount val="1"/>
                <c:pt idx="0">
                  <c:v>韓國</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'Sheet1'!$D$2:$D$16</c:f>
              <c:numCache>
                <c:formatCode>General</c:formatCode>
                <c:ptCount val="15"/>
                <c:pt idx="0">
                  <c:v>1</c:v>
                </c:pt>
                <c:pt idx="1">
                  <c:v>3.7</c:v>
                </c:pt>
                <c:pt idx="2">
                  <c:v>3.1</c:v>
                </c:pt>
                <c:pt idx="3">
                  <c:v>3.4</c:v>
                </c:pt>
                <c:pt idx="4">
                  <c:v>3</c:v>
                </c:pt>
                <c:pt idx="5">
                  <c:v>1</c:v>
                </c:pt>
                <c:pt idx="6">
                  <c:v>-0.1</c:v>
                </c:pt>
                <c:pt idx="7">
                  <c:v>2.4</c:v>
                </c:pt>
                <c:pt idx="8">
                  <c:v>3</c:v>
                </c:pt>
                <c:pt idx="9">
                  <c:v>3.5</c:v>
                </c:pt>
                <c:pt idx="10">
                  <c:v>3.2</c:v>
                </c:pt>
                <c:pt idx="11">
                  <c:v>1.6</c:v>
                </c:pt>
                <c:pt idx="12">
                  <c:v>1</c:v>
                </c:pt>
                <c:pt idx="13">
                  <c:v>0.9</c:v>
                </c:pt>
                <c:pt idx="14">
                  <c:v>0.60000000000000042</c:v>
                </c:pt>
              </c:numCache>
            </c:numRef>
          </c:val>
        </c:ser>
        <c:ser>
          <c:idx val="3"/>
          <c:order val="3"/>
          <c:tx>
            <c:strRef>
              <c:f>'Sheet1'!$E$1</c:f>
              <c:strCache>
                <c:ptCount val="1"/>
                <c:pt idx="0">
                  <c:v>墨西哥</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'Sheet1'!$E$2:$E$16</c:f>
              <c:numCache>
                <c:formatCode>General</c:formatCode>
                <c:ptCount val="15"/>
                <c:pt idx="0">
                  <c:v>10.8</c:v>
                </c:pt>
                <c:pt idx="1">
                  <c:v>5.4</c:v>
                </c:pt>
                <c:pt idx="2">
                  <c:v>5.6</c:v>
                </c:pt>
                <c:pt idx="3">
                  <c:v>6</c:v>
                </c:pt>
                <c:pt idx="4">
                  <c:v>8.3000000000000007</c:v>
                </c:pt>
                <c:pt idx="5">
                  <c:v>5.4</c:v>
                </c:pt>
                <c:pt idx="6">
                  <c:v>6.3</c:v>
                </c:pt>
                <c:pt idx="7">
                  <c:v>4.9000000000000004</c:v>
                </c:pt>
                <c:pt idx="8">
                  <c:v>6</c:v>
                </c:pt>
                <c:pt idx="9">
                  <c:v>3.5</c:v>
                </c:pt>
                <c:pt idx="10">
                  <c:v>4.5</c:v>
                </c:pt>
                <c:pt idx="11">
                  <c:v>5.3</c:v>
                </c:pt>
                <c:pt idx="12">
                  <c:v>3.3</c:v>
                </c:pt>
                <c:pt idx="13">
                  <c:v>1.7</c:v>
                </c:pt>
                <c:pt idx="14">
                  <c:v>3.6</c:v>
                </c:pt>
              </c:numCache>
            </c:numRef>
          </c:val>
        </c:ser>
        <c:ser>
          <c:idx val="4"/>
          <c:order val="4"/>
          <c:tx>
            <c:strRef>
              <c:f>'Sheet1'!$F$1</c:f>
              <c:strCache>
                <c:ptCount val="1"/>
                <c:pt idx="0">
                  <c:v>南非</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'Sheet1'!$F$2:$F$16</c:f>
              <c:numCache>
                <c:formatCode>General</c:formatCode>
                <c:ptCount val="15"/>
                <c:pt idx="0">
                  <c:v>8.8000000000000007</c:v>
                </c:pt>
                <c:pt idx="1">
                  <c:v>7.6</c:v>
                </c:pt>
                <c:pt idx="2">
                  <c:v>12.2</c:v>
                </c:pt>
                <c:pt idx="3">
                  <c:v>5.8</c:v>
                </c:pt>
                <c:pt idx="4">
                  <c:v>6.5</c:v>
                </c:pt>
                <c:pt idx="5">
                  <c:v>5.4</c:v>
                </c:pt>
                <c:pt idx="6">
                  <c:v>6.3</c:v>
                </c:pt>
                <c:pt idx="7">
                  <c:v>8.8000000000000007</c:v>
                </c:pt>
                <c:pt idx="8">
                  <c:v>8.8000000000000007</c:v>
                </c:pt>
                <c:pt idx="9">
                  <c:v>7.5</c:v>
                </c:pt>
                <c:pt idx="10">
                  <c:v>6.4</c:v>
                </c:pt>
                <c:pt idx="11">
                  <c:v>6.7</c:v>
                </c:pt>
                <c:pt idx="12">
                  <c:v>5.5</c:v>
                </c:pt>
                <c:pt idx="13">
                  <c:v>6</c:v>
                </c:pt>
                <c:pt idx="14">
                  <c:v>5.8</c:v>
                </c:pt>
              </c:numCache>
            </c:numRef>
          </c:val>
        </c:ser>
        <c:ser>
          <c:idx val="5"/>
          <c:order val="5"/>
          <c:tx>
            <c:strRef>
              <c:f>'Sheet1'!$G$1</c:f>
              <c:strCache>
                <c:ptCount val="1"/>
                <c:pt idx="0">
                  <c:v>印度</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'Sheet1'!$G$2:$G$16</c:f>
              <c:numCache>
                <c:formatCode>General</c:formatCode>
                <c:ptCount val="15"/>
                <c:pt idx="0">
                  <c:v>3.6</c:v>
                </c:pt>
                <c:pt idx="1">
                  <c:v>3.2</c:v>
                </c:pt>
                <c:pt idx="2">
                  <c:v>3.7</c:v>
                </c:pt>
                <c:pt idx="3">
                  <c:v>3.9</c:v>
                </c:pt>
                <c:pt idx="4">
                  <c:v>5.7</c:v>
                </c:pt>
                <c:pt idx="5">
                  <c:v>4.2</c:v>
                </c:pt>
                <c:pt idx="6">
                  <c:v>6.4</c:v>
                </c:pt>
                <c:pt idx="7">
                  <c:v>5.8</c:v>
                </c:pt>
                <c:pt idx="8">
                  <c:v>8.7000000000000011</c:v>
                </c:pt>
                <c:pt idx="9">
                  <c:v>6.1</c:v>
                </c:pt>
                <c:pt idx="10">
                  <c:v>9</c:v>
                </c:pt>
                <c:pt idx="11">
                  <c:v>6.4</c:v>
                </c:pt>
                <c:pt idx="12">
                  <c:v>7.6</c:v>
                </c:pt>
                <c:pt idx="13">
                  <c:v>6.3</c:v>
                </c:pt>
                <c:pt idx="14">
                  <c:v>3.8</c:v>
                </c:pt>
              </c:numCache>
            </c:numRef>
          </c:val>
        </c:ser>
        <c:ser>
          <c:idx val="6"/>
          <c:order val="6"/>
          <c:tx>
            <c:strRef>
              <c:f>'Sheet1'!$H$1</c:f>
              <c:strCache>
                <c:ptCount val="1"/>
                <c:pt idx="0">
                  <c:v>巴西</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'Sheet1'!$H$2:$H$16</c:f>
              <c:numCache>
                <c:formatCode>General</c:formatCode>
                <c:ptCount val="15"/>
                <c:pt idx="0">
                  <c:v>5.5</c:v>
                </c:pt>
                <c:pt idx="1">
                  <c:v>8.1</c:v>
                </c:pt>
                <c:pt idx="2">
                  <c:v>9.9</c:v>
                </c:pt>
                <c:pt idx="3">
                  <c:v>14</c:v>
                </c:pt>
                <c:pt idx="4">
                  <c:v>7.8</c:v>
                </c:pt>
                <c:pt idx="5">
                  <c:v>7.5</c:v>
                </c:pt>
                <c:pt idx="6">
                  <c:v>6.7</c:v>
                </c:pt>
                <c:pt idx="7">
                  <c:v>6.4</c:v>
                </c:pt>
                <c:pt idx="8">
                  <c:v>8.9</c:v>
                </c:pt>
                <c:pt idx="9">
                  <c:v>7.4</c:v>
                </c:pt>
                <c:pt idx="10">
                  <c:v>8.6</c:v>
                </c:pt>
                <c:pt idx="11">
                  <c:v>8.3000000000000007</c:v>
                </c:pt>
                <c:pt idx="12">
                  <c:v>5.9</c:v>
                </c:pt>
                <c:pt idx="13">
                  <c:v>6.5</c:v>
                </c:pt>
                <c:pt idx="14">
                  <c:v>6.9</c:v>
                </c:pt>
              </c:numCache>
            </c:numRef>
          </c:val>
        </c:ser>
        <c:ser>
          <c:idx val="7"/>
          <c:order val="7"/>
          <c:tx>
            <c:strRef>
              <c:f>'Sheet1'!$I$1</c:f>
              <c:strCache>
                <c:ptCount val="1"/>
                <c:pt idx="0">
                  <c:v>印尼</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'Sheet1'!$I$2:$I$16</c:f>
              <c:numCache>
                <c:formatCode>General</c:formatCode>
                <c:ptCount val="15"/>
                <c:pt idx="0">
                  <c:v>20.399999999999999</c:v>
                </c:pt>
                <c:pt idx="1">
                  <c:v>14.3</c:v>
                </c:pt>
                <c:pt idx="2">
                  <c:v>5.9</c:v>
                </c:pt>
                <c:pt idx="3">
                  <c:v>5.5</c:v>
                </c:pt>
                <c:pt idx="4">
                  <c:v>8.6</c:v>
                </c:pt>
                <c:pt idx="5">
                  <c:v>14.3</c:v>
                </c:pt>
                <c:pt idx="6">
                  <c:v>14.1</c:v>
                </c:pt>
                <c:pt idx="7">
                  <c:v>11.3</c:v>
                </c:pt>
                <c:pt idx="8">
                  <c:v>18.100000000000001</c:v>
                </c:pt>
                <c:pt idx="9">
                  <c:v>8.3000000000000007</c:v>
                </c:pt>
                <c:pt idx="10">
                  <c:v>15.3</c:v>
                </c:pt>
                <c:pt idx="11">
                  <c:v>7.5</c:v>
                </c:pt>
                <c:pt idx="12">
                  <c:v>3.8</c:v>
                </c:pt>
                <c:pt idx="13">
                  <c:v>4.7</c:v>
                </c:pt>
                <c:pt idx="14">
                  <c:v>5.4</c:v>
                </c:pt>
              </c:numCache>
            </c:numRef>
          </c:val>
        </c:ser>
        <c:ser>
          <c:idx val="8"/>
          <c:order val="8"/>
          <c:tx>
            <c:strRef>
              <c:f>'Sheet1'!$J$1</c:f>
              <c:strCache>
                <c:ptCount val="1"/>
                <c:pt idx="0">
                  <c:v>土耳其</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'Sheet1'!$J$2:$J$16</c:f>
              <c:numCache>
                <c:formatCode>General</c:formatCode>
                <c:ptCount val="15"/>
                <c:pt idx="0">
                  <c:v>49.2</c:v>
                </c:pt>
                <c:pt idx="1">
                  <c:v>52.9</c:v>
                </c:pt>
                <c:pt idx="2">
                  <c:v>37.4</c:v>
                </c:pt>
                <c:pt idx="3">
                  <c:v>23.3</c:v>
                </c:pt>
                <c:pt idx="4">
                  <c:v>12.4</c:v>
                </c:pt>
                <c:pt idx="5">
                  <c:v>7.1</c:v>
                </c:pt>
                <c:pt idx="6">
                  <c:v>9.3000000000000007</c:v>
                </c:pt>
                <c:pt idx="7">
                  <c:v>6.2</c:v>
                </c:pt>
                <c:pt idx="8">
                  <c:v>12</c:v>
                </c:pt>
                <c:pt idx="9">
                  <c:v>5.3</c:v>
                </c:pt>
                <c:pt idx="10">
                  <c:v>5.7</c:v>
                </c:pt>
                <c:pt idx="11">
                  <c:v>8.6</c:v>
                </c:pt>
                <c:pt idx="12">
                  <c:v>6.9</c:v>
                </c:pt>
                <c:pt idx="13">
                  <c:v>6.2</c:v>
                </c:pt>
                <c:pt idx="14">
                  <c:v>8.5</c:v>
                </c:pt>
              </c:numCache>
            </c:numRef>
          </c:val>
        </c:ser>
        <c:marker val="1"/>
        <c:axId val="127428480"/>
        <c:axId val="127430016"/>
      </c:lineChart>
      <c:catAx>
        <c:axId val="127428480"/>
        <c:scaling>
          <c:orientation val="minMax"/>
        </c:scaling>
        <c:axPos val="b"/>
        <c:numFmt formatCode="General" sourceLinked="1"/>
        <c:tickLblPos val="nextTo"/>
        <c:txPr>
          <a:bodyPr/>
          <a:lstStyle/>
          <a:p>
            <a:pPr>
              <a:defRPr sz="1200" baseline="0"/>
            </a:pPr>
            <a:endParaRPr lang="zh-TW"/>
          </a:p>
        </c:txPr>
        <c:crossAx val="127430016"/>
        <c:crosses val="autoZero"/>
        <c:auto val="1"/>
        <c:lblAlgn val="ctr"/>
        <c:lblOffset val="100"/>
      </c:catAx>
      <c:valAx>
        <c:axId val="127430016"/>
        <c:scaling>
          <c:orientation val="minMax"/>
        </c:scaling>
        <c:axPos val="l"/>
        <c:majorGridlines/>
        <c:numFmt formatCode="General" sourceLinked="1"/>
        <c:tickLblPos val="nextTo"/>
        <c:txPr>
          <a:bodyPr/>
          <a:lstStyle/>
          <a:p>
            <a:pPr>
              <a:defRPr sz="1200" baseline="0"/>
            </a:pPr>
            <a:endParaRPr lang="zh-TW"/>
          </a:p>
        </c:txPr>
        <c:crossAx val="127428480"/>
        <c:crosses val="autoZero"/>
        <c:crossBetween val="between"/>
      </c:valAx>
    </c:plotArea>
    <c:legend>
      <c:legendPos val="r"/>
      <c:layout/>
      <c:txPr>
        <a:bodyPr/>
        <a:lstStyle/>
        <a:p>
          <a:pPr>
            <a:defRPr sz="1200" baseline="0"/>
          </a:pPr>
          <a:endParaRPr lang="zh-TW"/>
        </a:p>
      </c:txPr>
    </c:legend>
    <c:plotVisOnly val="1"/>
    <c:dispBlanksAs val="gap"/>
  </c:chart>
  <c:txPr>
    <a:bodyPr/>
    <a:lstStyle/>
    <a:p>
      <a:pPr>
        <a:defRPr sz="1800"/>
      </a:pPr>
      <a:endParaRPr lang="zh-TW"/>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zh-TW"/>
  <c:chart>
    <c:plotArea>
      <c:layout/>
      <c:lineChart>
        <c:grouping val="standard"/>
        <c:ser>
          <c:idx val="0"/>
          <c:order val="0"/>
          <c:tx>
            <c:strRef>
              <c:f>Sheet1!$B$1</c:f>
              <c:strCache>
                <c:ptCount val="1"/>
                <c:pt idx="0">
                  <c:v>中國</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Sheet1!$B$2:$B$13</c:f>
              <c:numCache>
                <c:formatCode>General</c:formatCode>
                <c:ptCount val="12"/>
                <c:pt idx="0">
                  <c:v>-2.16</c:v>
                </c:pt>
                <c:pt idx="1">
                  <c:v>-1.32</c:v>
                </c:pt>
                <c:pt idx="2">
                  <c:v>-1.23</c:v>
                </c:pt>
                <c:pt idx="3">
                  <c:v>-0.77000000000000046</c:v>
                </c:pt>
                <c:pt idx="4">
                  <c:v>0.58000000000000007</c:v>
                </c:pt>
                <c:pt idx="5">
                  <c:v>-0.4100000000000002</c:v>
                </c:pt>
                <c:pt idx="6">
                  <c:v>-2.8</c:v>
                </c:pt>
                <c:pt idx="7">
                  <c:v>-2.5</c:v>
                </c:pt>
                <c:pt idx="8">
                  <c:v>-1.1000000000000001</c:v>
                </c:pt>
                <c:pt idx="9">
                  <c:v>-1.5</c:v>
                </c:pt>
                <c:pt idx="10">
                  <c:v>-2.1</c:v>
                </c:pt>
                <c:pt idx="11">
                  <c:v>-2.1</c:v>
                </c:pt>
              </c:numCache>
            </c:numRef>
          </c:val>
        </c:ser>
        <c:ser>
          <c:idx val="1"/>
          <c:order val="1"/>
          <c:tx>
            <c:strRef>
              <c:f>Sheet1!$C$1</c:f>
              <c:strCache>
                <c:ptCount val="1"/>
                <c:pt idx="0">
                  <c:v>俄羅斯</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Sheet1!$C$2:$C$13</c:f>
              <c:numCache>
                <c:formatCode>General</c:formatCode>
                <c:ptCount val="12"/>
                <c:pt idx="0">
                  <c:v>2.2000000000000002</c:v>
                </c:pt>
                <c:pt idx="1">
                  <c:v>5.2700000000000014</c:v>
                </c:pt>
                <c:pt idx="2">
                  <c:v>9.8800000000000008</c:v>
                </c:pt>
                <c:pt idx="3">
                  <c:v>8.0300000000000011</c:v>
                </c:pt>
                <c:pt idx="4">
                  <c:v>5.5</c:v>
                </c:pt>
                <c:pt idx="5">
                  <c:v>4.0999999999999996</c:v>
                </c:pt>
                <c:pt idx="6">
                  <c:v>-7.9</c:v>
                </c:pt>
                <c:pt idx="7">
                  <c:v>-3.9</c:v>
                </c:pt>
                <c:pt idx="8">
                  <c:v>0.8</c:v>
                </c:pt>
                <c:pt idx="9">
                  <c:v>-2.0000000000000011E-2</c:v>
                </c:pt>
                <c:pt idx="10">
                  <c:v>-0.5</c:v>
                </c:pt>
                <c:pt idx="11">
                  <c:v>-0.5</c:v>
                </c:pt>
              </c:numCache>
            </c:numRef>
          </c:val>
        </c:ser>
        <c:ser>
          <c:idx val="2"/>
          <c:order val="2"/>
          <c:tx>
            <c:strRef>
              <c:f>Sheet1!$D$1</c:f>
              <c:strCache>
                <c:ptCount val="1"/>
                <c:pt idx="0">
                  <c:v>台灣</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Sheet1!$D$2:$D$13</c:f>
              <c:numCache>
                <c:formatCode>General</c:formatCode>
                <c:ptCount val="12"/>
                <c:pt idx="0">
                  <c:v>-2.2999999999999998</c:v>
                </c:pt>
                <c:pt idx="1">
                  <c:v>-2.2000000000000002</c:v>
                </c:pt>
                <c:pt idx="2">
                  <c:v>-1.6</c:v>
                </c:pt>
                <c:pt idx="3">
                  <c:v>-0.30000000000000021</c:v>
                </c:pt>
                <c:pt idx="4">
                  <c:v>0.30000000000000021</c:v>
                </c:pt>
                <c:pt idx="5">
                  <c:v>-0.9</c:v>
                </c:pt>
                <c:pt idx="6">
                  <c:v>-4.3</c:v>
                </c:pt>
                <c:pt idx="7">
                  <c:v>-3.2</c:v>
                </c:pt>
                <c:pt idx="8">
                  <c:v>-2.1</c:v>
                </c:pt>
                <c:pt idx="9">
                  <c:v>-2.4</c:v>
                </c:pt>
                <c:pt idx="10">
                  <c:v>-1.4</c:v>
                </c:pt>
                <c:pt idx="11">
                  <c:v>-2.1</c:v>
                </c:pt>
              </c:numCache>
            </c:numRef>
          </c:val>
        </c:ser>
        <c:ser>
          <c:idx val="3"/>
          <c:order val="3"/>
          <c:tx>
            <c:strRef>
              <c:f>Sheet1!$E$1</c:f>
              <c:strCache>
                <c:ptCount val="1"/>
                <c:pt idx="0">
                  <c:v>韓國</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Sheet1!$E$2:$E$13</c:f>
              <c:numCache>
                <c:formatCode>General</c:formatCode>
                <c:ptCount val="12"/>
                <c:pt idx="0">
                  <c:v>3.15</c:v>
                </c:pt>
                <c:pt idx="1">
                  <c:v>1</c:v>
                </c:pt>
                <c:pt idx="2">
                  <c:v>0.63000000000000045</c:v>
                </c:pt>
                <c:pt idx="3">
                  <c:v>0.4</c:v>
                </c:pt>
                <c:pt idx="4">
                  <c:v>0.4</c:v>
                </c:pt>
                <c:pt idx="5">
                  <c:v>3.4699999999999998</c:v>
                </c:pt>
                <c:pt idx="6">
                  <c:v>1.159999999999999</c:v>
                </c:pt>
                <c:pt idx="7">
                  <c:v>-4.0999999999999996</c:v>
                </c:pt>
                <c:pt idx="8">
                  <c:v>-1.1000000000000001</c:v>
                </c:pt>
                <c:pt idx="9">
                  <c:v>-2</c:v>
                </c:pt>
                <c:pt idx="10">
                  <c:v>-1.3</c:v>
                </c:pt>
                <c:pt idx="11">
                  <c:v>-1.5</c:v>
                </c:pt>
              </c:numCache>
            </c:numRef>
          </c:val>
        </c:ser>
        <c:ser>
          <c:idx val="4"/>
          <c:order val="4"/>
          <c:tx>
            <c:strRef>
              <c:f>Sheet1!$F$1</c:f>
              <c:strCache>
                <c:ptCount val="1"/>
                <c:pt idx="0">
                  <c:v>墨西哥</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Sheet1!$F$2:$F$13</c:f>
              <c:numCache>
                <c:formatCode>General</c:formatCode>
                <c:ptCount val="12"/>
                <c:pt idx="0">
                  <c:v>-0.60000000000000042</c:v>
                </c:pt>
                <c:pt idx="1">
                  <c:v>-0.2</c:v>
                </c:pt>
                <c:pt idx="2">
                  <c:v>-0.1</c:v>
                </c:pt>
                <c:pt idx="3">
                  <c:v>0.1</c:v>
                </c:pt>
                <c:pt idx="4">
                  <c:v>0</c:v>
                </c:pt>
                <c:pt idx="5">
                  <c:v>-0.1</c:v>
                </c:pt>
                <c:pt idx="6">
                  <c:v>-2.2999999999999998</c:v>
                </c:pt>
                <c:pt idx="7">
                  <c:v>-2.8</c:v>
                </c:pt>
                <c:pt idx="8">
                  <c:v>-2.4</c:v>
                </c:pt>
                <c:pt idx="9">
                  <c:v>-2.6</c:v>
                </c:pt>
                <c:pt idx="10">
                  <c:v>-2.2999999999999998</c:v>
                </c:pt>
                <c:pt idx="11">
                  <c:v>-4</c:v>
                </c:pt>
              </c:numCache>
            </c:numRef>
          </c:val>
        </c:ser>
        <c:ser>
          <c:idx val="5"/>
          <c:order val="5"/>
          <c:tx>
            <c:strRef>
              <c:f>Sheet1!$G$1</c:f>
              <c:strCache>
                <c:ptCount val="1"/>
                <c:pt idx="0">
                  <c:v>南非</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Sheet1!$G$2:$G$13</c:f>
              <c:numCache>
                <c:formatCode>General</c:formatCode>
                <c:ptCount val="12"/>
                <c:pt idx="0">
                  <c:v>-2.2000000000000002</c:v>
                </c:pt>
                <c:pt idx="1">
                  <c:v>-1.4</c:v>
                </c:pt>
                <c:pt idx="2">
                  <c:v>-0.30000000000000021</c:v>
                </c:pt>
                <c:pt idx="3">
                  <c:v>0.60000000000000042</c:v>
                </c:pt>
                <c:pt idx="4">
                  <c:v>1</c:v>
                </c:pt>
                <c:pt idx="5">
                  <c:v>-1</c:v>
                </c:pt>
                <c:pt idx="6">
                  <c:v>-6.6</c:v>
                </c:pt>
                <c:pt idx="7">
                  <c:v>-4.8</c:v>
                </c:pt>
                <c:pt idx="8">
                  <c:v>-4.9000000000000004</c:v>
                </c:pt>
                <c:pt idx="9">
                  <c:v>-5.2</c:v>
                </c:pt>
                <c:pt idx="10">
                  <c:v>-4</c:v>
                </c:pt>
                <c:pt idx="11">
                  <c:v>-3.8</c:v>
                </c:pt>
              </c:numCache>
            </c:numRef>
          </c:val>
        </c:ser>
        <c:ser>
          <c:idx val="6"/>
          <c:order val="6"/>
          <c:tx>
            <c:strRef>
              <c:f>Sheet1!$H$1</c:f>
              <c:strCache>
                <c:ptCount val="1"/>
                <c:pt idx="0">
                  <c:v>印度</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Sheet1!$H$2:$H$13</c:f>
              <c:numCache>
                <c:formatCode>General</c:formatCode>
                <c:ptCount val="12"/>
                <c:pt idx="0">
                  <c:v>-4.7300000000000004</c:v>
                </c:pt>
                <c:pt idx="1">
                  <c:v>-3.48</c:v>
                </c:pt>
                <c:pt idx="2">
                  <c:v>3.29</c:v>
                </c:pt>
                <c:pt idx="3">
                  <c:v>-3.27</c:v>
                </c:pt>
                <c:pt idx="4">
                  <c:v>-3.5</c:v>
                </c:pt>
                <c:pt idx="5">
                  <c:v>-3.1</c:v>
                </c:pt>
                <c:pt idx="6">
                  <c:v>-7.8</c:v>
                </c:pt>
                <c:pt idx="7">
                  <c:v>-6.9</c:v>
                </c:pt>
                <c:pt idx="8">
                  <c:v>-5.0999999999999996</c:v>
                </c:pt>
                <c:pt idx="9">
                  <c:v>-5.8</c:v>
                </c:pt>
                <c:pt idx="10">
                  <c:v>-4.9000000000000004</c:v>
                </c:pt>
                <c:pt idx="11">
                  <c:v>-4.5</c:v>
                </c:pt>
              </c:numCache>
            </c:numRef>
          </c:val>
        </c:ser>
        <c:ser>
          <c:idx val="7"/>
          <c:order val="7"/>
          <c:tx>
            <c:strRef>
              <c:f>Sheet1!$I$1</c:f>
              <c:strCache>
                <c:ptCount val="1"/>
                <c:pt idx="0">
                  <c:v>巴西</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Sheet1!$I$2:$I$13</c:f>
              <c:numCache>
                <c:formatCode>General</c:formatCode>
                <c:ptCount val="12"/>
                <c:pt idx="0">
                  <c:v>2.2999999999999998</c:v>
                </c:pt>
                <c:pt idx="1">
                  <c:v>2.6</c:v>
                </c:pt>
                <c:pt idx="2">
                  <c:v>2.5</c:v>
                </c:pt>
                <c:pt idx="3">
                  <c:v>2.1</c:v>
                </c:pt>
                <c:pt idx="4">
                  <c:v>2.2000000000000002</c:v>
                </c:pt>
                <c:pt idx="5">
                  <c:v>2.8</c:v>
                </c:pt>
                <c:pt idx="6">
                  <c:v>1.2</c:v>
                </c:pt>
                <c:pt idx="7">
                  <c:v>2.1</c:v>
                </c:pt>
                <c:pt idx="8">
                  <c:v>2.2999999999999998</c:v>
                </c:pt>
                <c:pt idx="9">
                  <c:v>2</c:v>
                </c:pt>
                <c:pt idx="10">
                  <c:v>1.6</c:v>
                </c:pt>
                <c:pt idx="11">
                  <c:v>-0.60000000000000042</c:v>
                </c:pt>
              </c:numCache>
            </c:numRef>
          </c:val>
        </c:ser>
        <c:ser>
          <c:idx val="8"/>
          <c:order val="8"/>
          <c:tx>
            <c:strRef>
              <c:f>Sheet1!$J$1</c:f>
              <c:strCache>
                <c:ptCount val="1"/>
                <c:pt idx="0">
                  <c:v>印尼</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Sheet1!$J$2:$J$13</c:f>
              <c:numCache>
                <c:formatCode>General</c:formatCode>
                <c:ptCount val="12"/>
                <c:pt idx="0">
                  <c:v>-1.72</c:v>
                </c:pt>
                <c:pt idx="1">
                  <c:v>-1.04</c:v>
                </c:pt>
                <c:pt idx="2">
                  <c:v>-0.52</c:v>
                </c:pt>
                <c:pt idx="3">
                  <c:v>-0.87000000000000044</c:v>
                </c:pt>
                <c:pt idx="4">
                  <c:v>-1.26</c:v>
                </c:pt>
                <c:pt idx="5">
                  <c:v>-8.0000000000000043E-2</c:v>
                </c:pt>
                <c:pt idx="6">
                  <c:v>-1.6</c:v>
                </c:pt>
                <c:pt idx="7">
                  <c:v>-0.7000000000000004</c:v>
                </c:pt>
                <c:pt idx="8">
                  <c:v>-1.1000000000000001</c:v>
                </c:pt>
                <c:pt idx="9">
                  <c:v>-1.9000000000000001</c:v>
                </c:pt>
                <c:pt idx="10">
                  <c:v>-2.2999999999999998</c:v>
                </c:pt>
                <c:pt idx="11">
                  <c:v>-2.25</c:v>
                </c:pt>
              </c:numCache>
            </c:numRef>
          </c:val>
        </c:ser>
        <c:ser>
          <c:idx val="9"/>
          <c:order val="9"/>
          <c:tx>
            <c:strRef>
              <c:f>Sheet1!$K$1</c:f>
              <c:strCache>
                <c:ptCount val="1"/>
                <c:pt idx="0">
                  <c:v>土耳其</c:v>
                </c:pt>
              </c:strCache>
            </c:strRef>
          </c:tx>
          <c:marker>
            <c:symbol val="none"/>
          </c:marker>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Sheet1!$K$2:$K$13</c:f>
              <c:numCache>
                <c:formatCode>General</c:formatCode>
                <c:ptCount val="12"/>
                <c:pt idx="0">
                  <c:v>-11.3</c:v>
                </c:pt>
                <c:pt idx="1">
                  <c:v>-4.5</c:v>
                </c:pt>
                <c:pt idx="2">
                  <c:v>-0.60000000000000042</c:v>
                </c:pt>
                <c:pt idx="3">
                  <c:v>0.8</c:v>
                </c:pt>
                <c:pt idx="4">
                  <c:v>-1</c:v>
                </c:pt>
                <c:pt idx="5">
                  <c:v>-2.2000000000000002</c:v>
                </c:pt>
                <c:pt idx="6">
                  <c:v>-5.5</c:v>
                </c:pt>
                <c:pt idx="7">
                  <c:v>-3.6</c:v>
                </c:pt>
                <c:pt idx="8">
                  <c:v>-1.8</c:v>
                </c:pt>
                <c:pt idx="9">
                  <c:v>-2.8</c:v>
                </c:pt>
                <c:pt idx="10">
                  <c:v>-1.2</c:v>
                </c:pt>
                <c:pt idx="11">
                  <c:v>-1.3</c:v>
                </c:pt>
              </c:numCache>
            </c:numRef>
          </c:val>
        </c:ser>
        <c:marker val="1"/>
        <c:axId val="133793664"/>
        <c:axId val="133795200"/>
      </c:lineChart>
      <c:catAx>
        <c:axId val="133793664"/>
        <c:scaling>
          <c:orientation val="minMax"/>
        </c:scaling>
        <c:axPos val="b"/>
        <c:numFmt formatCode="General" sourceLinked="1"/>
        <c:tickLblPos val="low"/>
        <c:txPr>
          <a:bodyPr/>
          <a:lstStyle/>
          <a:p>
            <a:pPr>
              <a:defRPr sz="1200"/>
            </a:pPr>
            <a:endParaRPr lang="zh-TW"/>
          </a:p>
        </c:txPr>
        <c:crossAx val="133795200"/>
        <c:crosses val="autoZero"/>
        <c:auto val="1"/>
        <c:lblAlgn val="ctr"/>
        <c:lblOffset val="100"/>
      </c:catAx>
      <c:valAx>
        <c:axId val="133795200"/>
        <c:scaling>
          <c:orientation val="minMax"/>
        </c:scaling>
        <c:axPos val="l"/>
        <c:majorGridlines/>
        <c:numFmt formatCode="General" sourceLinked="1"/>
        <c:tickLblPos val="nextTo"/>
        <c:txPr>
          <a:bodyPr/>
          <a:lstStyle/>
          <a:p>
            <a:pPr>
              <a:defRPr sz="1200" baseline="0"/>
            </a:pPr>
            <a:endParaRPr lang="zh-TW"/>
          </a:p>
        </c:txPr>
        <c:crossAx val="133793664"/>
        <c:crosses val="autoZero"/>
        <c:crossBetween val="between"/>
      </c:valAx>
    </c:plotArea>
    <c:legend>
      <c:legendPos val="r"/>
      <c:layout/>
      <c:txPr>
        <a:bodyPr/>
        <a:lstStyle/>
        <a:p>
          <a:pPr>
            <a:defRPr sz="1200" baseline="0"/>
          </a:pPr>
          <a:endParaRPr lang="zh-TW"/>
        </a:p>
      </c:txPr>
    </c:legend>
    <c:plotVisOnly val="1"/>
    <c:dispBlanksAs val="gap"/>
  </c:chart>
  <c:txPr>
    <a:bodyPr/>
    <a:lstStyle/>
    <a:p>
      <a:pPr>
        <a:defRPr sz="1800"/>
      </a:pPr>
      <a:endParaRPr lang="zh-TW"/>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TW"/>
  <c:chart>
    <c:title>
      <c:tx>
        <c:rich>
          <a:bodyPr/>
          <a:lstStyle/>
          <a:p>
            <a:pPr>
              <a:defRPr/>
            </a:pPr>
            <a:r>
              <a:rPr lang="zh-TW" sz="2000" dirty="0"/>
              <a:t>不良貸款佔總貸款比例</a:t>
            </a:r>
          </a:p>
        </c:rich>
      </c:tx>
      <c:layout/>
    </c:title>
    <c:plotArea>
      <c:layout>
        <c:manualLayout>
          <c:layoutTarget val="inner"/>
          <c:xMode val="edge"/>
          <c:yMode val="edge"/>
          <c:x val="0.10248989488942101"/>
          <c:y val="0.17596628568446349"/>
          <c:w val="0.71305461915751822"/>
          <c:h val="0.64366264808726059"/>
        </c:manualLayout>
      </c:layout>
      <c:lineChart>
        <c:grouping val="standard"/>
        <c:ser>
          <c:idx val="0"/>
          <c:order val="0"/>
          <c:tx>
            <c:strRef>
              <c:f>Sheet1!$B$1</c:f>
              <c:strCache>
                <c:ptCount val="1"/>
                <c:pt idx="0">
                  <c:v>中國</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Sheet1!$B$2:$B$13</c:f>
              <c:numCache>
                <c:formatCode>General</c:formatCode>
                <c:ptCount val="12"/>
                <c:pt idx="0">
                  <c:v>20.399999999999999</c:v>
                </c:pt>
                <c:pt idx="1">
                  <c:v>13.2</c:v>
                </c:pt>
                <c:pt idx="2">
                  <c:v>8.6</c:v>
                </c:pt>
                <c:pt idx="3">
                  <c:v>7.1</c:v>
                </c:pt>
                <c:pt idx="4">
                  <c:v>6.2</c:v>
                </c:pt>
                <c:pt idx="5">
                  <c:v>2.4</c:v>
                </c:pt>
                <c:pt idx="6">
                  <c:v>1.6</c:v>
                </c:pt>
                <c:pt idx="7">
                  <c:v>1.1000000000000001</c:v>
                </c:pt>
                <c:pt idx="8">
                  <c:v>1</c:v>
                </c:pt>
                <c:pt idx="9">
                  <c:v>1</c:v>
                </c:pt>
                <c:pt idx="10">
                  <c:v>1</c:v>
                </c:pt>
                <c:pt idx="11">
                  <c:v>1.1000000000000001</c:v>
                </c:pt>
              </c:numCache>
            </c:numRef>
          </c:val>
        </c:ser>
        <c:ser>
          <c:idx val="1"/>
          <c:order val="1"/>
          <c:tx>
            <c:strRef>
              <c:f>Sheet1!$C$1</c:f>
              <c:strCache>
                <c:ptCount val="1"/>
                <c:pt idx="0">
                  <c:v>俄羅斯</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Sheet1!$C$2:$C$13</c:f>
              <c:numCache>
                <c:formatCode>General</c:formatCode>
                <c:ptCount val="12"/>
                <c:pt idx="0">
                  <c:v>5</c:v>
                </c:pt>
                <c:pt idx="1">
                  <c:v>3.3</c:v>
                </c:pt>
                <c:pt idx="2">
                  <c:v>2.6</c:v>
                </c:pt>
                <c:pt idx="3">
                  <c:v>2.4</c:v>
                </c:pt>
                <c:pt idx="4">
                  <c:v>2.5</c:v>
                </c:pt>
                <c:pt idx="5">
                  <c:v>3.8</c:v>
                </c:pt>
                <c:pt idx="6">
                  <c:v>9.5</c:v>
                </c:pt>
                <c:pt idx="7">
                  <c:v>8.2000000000000011</c:v>
                </c:pt>
                <c:pt idx="8">
                  <c:v>6.6</c:v>
                </c:pt>
                <c:pt idx="9">
                  <c:v>6</c:v>
                </c:pt>
                <c:pt idx="10">
                  <c:v>6</c:v>
                </c:pt>
                <c:pt idx="11">
                  <c:v>6.7</c:v>
                </c:pt>
              </c:numCache>
            </c:numRef>
          </c:val>
        </c:ser>
        <c:ser>
          <c:idx val="2"/>
          <c:order val="2"/>
          <c:tx>
            <c:strRef>
              <c:f>Sheet1!$D$1</c:f>
              <c:strCache>
                <c:ptCount val="1"/>
                <c:pt idx="0">
                  <c:v>台灣</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Sheet1!$D$2:$D$13</c:f>
              <c:numCache>
                <c:formatCode>General</c:formatCode>
                <c:ptCount val="12"/>
              </c:numCache>
            </c:numRef>
          </c:val>
        </c:ser>
        <c:ser>
          <c:idx val="3"/>
          <c:order val="3"/>
          <c:tx>
            <c:strRef>
              <c:f>Sheet1!$E$1</c:f>
              <c:strCache>
                <c:ptCount val="1"/>
                <c:pt idx="0">
                  <c:v>韓國</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Sheet1!$E$2:$E$13</c:f>
              <c:numCache>
                <c:formatCode>General</c:formatCode>
                <c:ptCount val="12"/>
                <c:pt idx="0">
                  <c:v>2.6</c:v>
                </c:pt>
                <c:pt idx="1">
                  <c:v>1.9000000000000001</c:v>
                </c:pt>
                <c:pt idx="2">
                  <c:v>1.2</c:v>
                </c:pt>
                <c:pt idx="3">
                  <c:v>0.8</c:v>
                </c:pt>
                <c:pt idx="4">
                  <c:v>0.70000000000000051</c:v>
                </c:pt>
                <c:pt idx="5">
                  <c:v>0.60000000000000053</c:v>
                </c:pt>
                <c:pt idx="6">
                  <c:v>0.60000000000000053</c:v>
                </c:pt>
                <c:pt idx="7">
                  <c:v>0.60000000000000053</c:v>
                </c:pt>
                <c:pt idx="8">
                  <c:v>0.5</c:v>
                </c:pt>
                <c:pt idx="9">
                  <c:v>0.60000000000000053</c:v>
                </c:pt>
                <c:pt idx="10">
                  <c:v>0.60000000000000053</c:v>
                </c:pt>
                <c:pt idx="11">
                  <c:v>0.60000000000000053</c:v>
                </c:pt>
              </c:numCache>
            </c:numRef>
          </c:val>
        </c:ser>
        <c:ser>
          <c:idx val="4"/>
          <c:order val="4"/>
          <c:tx>
            <c:strRef>
              <c:f>Sheet1!$F$1</c:f>
              <c:strCache>
                <c:ptCount val="1"/>
                <c:pt idx="0">
                  <c:v>墨西哥</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Sheet1!$F$2:$F$13</c:f>
              <c:numCache>
                <c:formatCode>General</c:formatCode>
                <c:ptCount val="12"/>
                <c:pt idx="0">
                  <c:v>3.2</c:v>
                </c:pt>
                <c:pt idx="1">
                  <c:v>2.5</c:v>
                </c:pt>
                <c:pt idx="2">
                  <c:v>1.5</c:v>
                </c:pt>
                <c:pt idx="3">
                  <c:v>1.8</c:v>
                </c:pt>
                <c:pt idx="4">
                  <c:v>2.4</c:v>
                </c:pt>
                <c:pt idx="5">
                  <c:v>3</c:v>
                </c:pt>
                <c:pt idx="6">
                  <c:v>2.8</c:v>
                </c:pt>
                <c:pt idx="7">
                  <c:v>2</c:v>
                </c:pt>
                <c:pt idx="8">
                  <c:v>2.1</c:v>
                </c:pt>
                <c:pt idx="9">
                  <c:v>2.4</c:v>
                </c:pt>
                <c:pt idx="10">
                  <c:v>3.2</c:v>
                </c:pt>
                <c:pt idx="11">
                  <c:v>3</c:v>
                </c:pt>
              </c:numCache>
            </c:numRef>
          </c:val>
        </c:ser>
        <c:ser>
          <c:idx val="5"/>
          <c:order val="5"/>
          <c:tx>
            <c:strRef>
              <c:f>Sheet1!$G$1</c:f>
              <c:strCache>
                <c:ptCount val="1"/>
                <c:pt idx="0">
                  <c:v>南非</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Sheet1!$G$2:$G$13</c:f>
              <c:numCache>
                <c:formatCode>General</c:formatCode>
                <c:ptCount val="12"/>
                <c:pt idx="0">
                  <c:v>2.4</c:v>
                </c:pt>
                <c:pt idx="1">
                  <c:v>1.8</c:v>
                </c:pt>
                <c:pt idx="2">
                  <c:v>1.8</c:v>
                </c:pt>
                <c:pt idx="3">
                  <c:v>1.1000000000000001</c:v>
                </c:pt>
                <c:pt idx="4">
                  <c:v>1.4</c:v>
                </c:pt>
                <c:pt idx="5">
                  <c:v>3.9</c:v>
                </c:pt>
                <c:pt idx="6">
                  <c:v>5.9</c:v>
                </c:pt>
                <c:pt idx="7">
                  <c:v>5.8</c:v>
                </c:pt>
                <c:pt idx="8">
                  <c:v>4.7</c:v>
                </c:pt>
                <c:pt idx="9">
                  <c:v>4</c:v>
                </c:pt>
                <c:pt idx="10">
                  <c:v>3.6</c:v>
                </c:pt>
                <c:pt idx="11">
                  <c:v>3.3</c:v>
                </c:pt>
              </c:numCache>
            </c:numRef>
          </c:val>
        </c:ser>
        <c:ser>
          <c:idx val="6"/>
          <c:order val="6"/>
          <c:tx>
            <c:strRef>
              <c:f>Sheet1!$H$1</c:f>
              <c:strCache>
                <c:ptCount val="1"/>
                <c:pt idx="0">
                  <c:v>印度</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Sheet1!$H$2:$H$13</c:f>
              <c:numCache>
                <c:formatCode>General</c:formatCode>
                <c:ptCount val="12"/>
                <c:pt idx="0">
                  <c:v>8.8000000000000007</c:v>
                </c:pt>
                <c:pt idx="1">
                  <c:v>7.2</c:v>
                </c:pt>
                <c:pt idx="2">
                  <c:v>5.2</c:v>
                </c:pt>
                <c:pt idx="3">
                  <c:v>3.5</c:v>
                </c:pt>
                <c:pt idx="4">
                  <c:v>2.7</c:v>
                </c:pt>
                <c:pt idx="5">
                  <c:v>2.4</c:v>
                </c:pt>
                <c:pt idx="6">
                  <c:v>2.2000000000000002</c:v>
                </c:pt>
                <c:pt idx="7">
                  <c:v>2.4</c:v>
                </c:pt>
                <c:pt idx="8">
                  <c:v>2.7</c:v>
                </c:pt>
                <c:pt idx="9">
                  <c:v>3.4</c:v>
                </c:pt>
                <c:pt idx="10">
                  <c:v>4</c:v>
                </c:pt>
                <c:pt idx="11">
                  <c:v>4.3</c:v>
                </c:pt>
              </c:numCache>
            </c:numRef>
          </c:val>
        </c:ser>
        <c:ser>
          <c:idx val="7"/>
          <c:order val="7"/>
          <c:tx>
            <c:strRef>
              <c:f>Sheet1!$I$1</c:f>
              <c:strCache>
                <c:ptCount val="1"/>
                <c:pt idx="0">
                  <c:v>巴西</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Sheet1!$I$2:$I$13</c:f>
              <c:numCache>
                <c:formatCode>General</c:formatCode>
                <c:ptCount val="12"/>
                <c:pt idx="0">
                  <c:v>4.0999999999999996</c:v>
                </c:pt>
                <c:pt idx="1">
                  <c:v>2.9</c:v>
                </c:pt>
                <c:pt idx="2">
                  <c:v>3.5</c:v>
                </c:pt>
                <c:pt idx="3">
                  <c:v>3.5</c:v>
                </c:pt>
                <c:pt idx="4">
                  <c:v>3</c:v>
                </c:pt>
                <c:pt idx="5">
                  <c:v>3.1</c:v>
                </c:pt>
                <c:pt idx="6">
                  <c:v>4.2</c:v>
                </c:pt>
                <c:pt idx="7">
                  <c:v>3.1</c:v>
                </c:pt>
                <c:pt idx="8">
                  <c:v>3.5</c:v>
                </c:pt>
                <c:pt idx="9">
                  <c:v>3.4</c:v>
                </c:pt>
                <c:pt idx="10">
                  <c:v>2.9</c:v>
                </c:pt>
                <c:pt idx="11">
                  <c:v>2.9</c:v>
                </c:pt>
              </c:numCache>
            </c:numRef>
          </c:val>
        </c:ser>
        <c:ser>
          <c:idx val="8"/>
          <c:order val="8"/>
          <c:tx>
            <c:strRef>
              <c:f>Sheet1!$J$1</c:f>
              <c:strCache>
                <c:ptCount val="1"/>
                <c:pt idx="0">
                  <c:v>印尼</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Sheet1!$J$2:$J$13</c:f>
              <c:numCache>
                <c:formatCode>General</c:formatCode>
                <c:ptCount val="12"/>
                <c:pt idx="0">
                  <c:v>6.8</c:v>
                </c:pt>
                <c:pt idx="1">
                  <c:v>4.5</c:v>
                </c:pt>
                <c:pt idx="2">
                  <c:v>7.3</c:v>
                </c:pt>
                <c:pt idx="3">
                  <c:v>5.9</c:v>
                </c:pt>
                <c:pt idx="4">
                  <c:v>4</c:v>
                </c:pt>
                <c:pt idx="5">
                  <c:v>3.2</c:v>
                </c:pt>
                <c:pt idx="6">
                  <c:v>3.3</c:v>
                </c:pt>
                <c:pt idx="7">
                  <c:v>2.5</c:v>
                </c:pt>
                <c:pt idx="8">
                  <c:v>2.1</c:v>
                </c:pt>
                <c:pt idx="9">
                  <c:v>1.8</c:v>
                </c:pt>
                <c:pt idx="10">
                  <c:v>1.7</c:v>
                </c:pt>
                <c:pt idx="11">
                  <c:v>2.1</c:v>
                </c:pt>
              </c:numCache>
            </c:numRef>
          </c:val>
        </c:ser>
        <c:ser>
          <c:idx val="9"/>
          <c:order val="9"/>
          <c:tx>
            <c:strRef>
              <c:f>Sheet1!$K$1</c:f>
              <c:strCache>
                <c:ptCount val="1"/>
                <c:pt idx="0">
                  <c:v>土耳其</c:v>
                </c:pt>
              </c:strCache>
            </c:strRef>
          </c:tx>
          <c:cat>
            <c:numRef>
              <c:f>Sheet1!$A$2:$A$13</c:f>
              <c:numCache>
                <c:formatCode>General</c:formatCode>
                <c:ptCount val="12"/>
                <c:pt idx="0">
                  <c:v>2003</c:v>
                </c:pt>
                <c:pt idx="1">
                  <c:v>2004</c:v>
                </c:pt>
                <c:pt idx="2">
                  <c:v>2005</c:v>
                </c:pt>
                <c:pt idx="3">
                  <c:v>2006</c:v>
                </c:pt>
                <c:pt idx="4">
                  <c:v>2007</c:v>
                </c:pt>
                <c:pt idx="5">
                  <c:v>2008</c:v>
                </c:pt>
                <c:pt idx="6">
                  <c:v>2009</c:v>
                </c:pt>
                <c:pt idx="7">
                  <c:v>2010</c:v>
                </c:pt>
                <c:pt idx="8">
                  <c:v>2011</c:v>
                </c:pt>
                <c:pt idx="9">
                  <c:v>2012</c:v>
                </c:pt>
                <c:pt idx="10">
                  <c:v>2013</c:v>
                </c:pt>
                <c:pt idx="11">
                  <c:v>2014</c:v>
                </c:pt>
              </c:numCache>
            </c:numRef>
          </c:cat>
          <c:val>
            <c:numRef>
              <c:f>Sheet1!$K$2:$K$13</c:f>
              <c:numCache>
                <c:formatCode>General</c:formatCode>
                <c:ptCount val="12"/>
                <c:pt idx="0">
                  <c:v>11.5</c:v>
                </c:pt>
                <c:pt idx="1">
                  <c:v>6.5</c:v>
                </c:pt>
                <c:pt idx="2">
                  <c:v>4.3</c:v>
                </c:pt>
                <c:pt idx="3">
                  <c:v>3.6</c:v>
                </c:pt>
                <c:pt idx="4">
                  <c:v>3.3</c:v>
                </c:pt>
                <c:pt idx="5">
                  <c:v>3.4</c:v>
                </c:pt>
                <c:pt idx="6">
                  <c:v>5</c:v>
                </c:pt>
                <c:pt idx="7">
                  <c:v>3.5</c:v>
                </c:pt>
                <c:pt idx="8">
                  <c:v>2.6</c:v>
                </c:pt>
                <c:pt idx="9">
                  <c:v>2.7</c:v>
                </c:pt>
                <c:pt idx="10">
                  <c:v>2.6</c:v>
                </c:pt>
                <c:pt idx="11">
                  <c:v>2.8</c:v>
                </c:pt>
              </c:numCache>
            </c:numRef>
          </c:val>
        </c:ser>
        <c:marker val="1"/>
        <c:axId val="137327360"/>
        <c:axId val="137561216"/>
      </c:lineChart>
      <c:catAx>
        <c:axId val="137327360"/>
        <c:scaling>
          <c:orientation val="minMax"/>
        </c:scaling>
        <c:axPos val="b"/>
        <c:numFmt formatCode="General" sourceLinked="1"/>
        <c:majorTickMark val="none"/>
        <c:tickLblPos val="nextTo"/>
        <c:crossAx val="137561216"/>
        <c:crosses val="autoZero"/>
        <c:auto val="1"/>
        <c:lblAlgn val="ctr"/>
        <c:lblOffset val="100"/>
      </c:catAx>
      <c:valAx>
        <c:axId val="137561216"/>
        <c:scaling>
          <c:orientation val="minMax"/>
        </c:scaling>
        <c:axPos val="l"/>
        <c:majorGridlines/>
        <c:numFmt formatCode="General" sourceLinked="1"/>
        <c:majorTickMark val="none"/>
        <c:tickLblPos val="nextTo"/>
        <c:crossAx val="137327360"/>
        <c:crosses val="autoZero"/>
        <c:crossBetween val="between"/>
      </c:valAx>
    </c:plotArea>
    <c:legend>
      <c:legendPos val="r"/>
      <c:legendEntry>
        <c:idx val="1"/>
        <c:txPr>
          <a:bodyPr/>
          <a:lstStyle/>
          <a:p>
            <a:pPr>
              <a:defRPr b="1">
                <a:solidFill>
                  <a:srgbClr val="FF0000"/>
                </a:solidFill>
              </a:defRPr>
            </a:pPr>
            <a:endParaRPr lang="zh-TW"/>
          </a:p>
        </c:txPr>
      </c:legendEntry>
      <c:legendEntry>
        <c:idx val="6"/>
        <c:txPr>
          <a:bodyPr/>
          <a:lstStyle/>
          <a:p>
            <a:pPr>
              <a:defRPr b="1">
                <a:solidFill>
                  <a:srgbClr val="FF0000"/>
                </a:solidFill>
              </a:defRPr>
            </a:pPr>
            <a:endParaRPr lang="zh-TW"/>
          </a:p>
        </c:txPr>
      </c:legendEntry>
      <c:layout/>
    </c:legend>
    <c:plotVisOnly val="1"/>
    <c:dispBlanksAs val="zero"/>
  </c:chart>
  <c:txPr>
    <a:bodyPr/>
    <a:lstStyle/>
    <a:p>
      <a:pPr>
        <a:defRPr sz="1200" baseline="0"/>
      </a:pPr>
      <a:endParaRPr lang="zh-TW"/>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TW"/>
  <c:chart>
    <c:plotArea>
      <c:layout/>
      <c:lineChart>
        <c:grouping val="standard"/>
        <c:ser>
          <c:idx val="0"/>
          <c:order val="0"/>
          <c:tx>
            <c:strRef>
              <c:f>Sheet1!$B$1</c:f>
              <c:strCache>
                <c:ptCount val="1"/>
                <c:pt idx="0">
                  <c:v>中國</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Sheet1!$B$2:$B$16</c:f>
              <c:numCache>
                <c:formatCode>General</c:formatCode>
                <c:ptCount val="15"/>
                <c:pt idx="0">
                  <c:v>119</c:v>
                </c:pt>
                <c:pt idx="1">
                  <c:v>122.3</c:v>
                </c:pt>
                <c:pt idx="2">
                  <c:v>142.69999999999999</c:v>
                </c:pt>
                <c:pt idx="3">
                  <c:v>151.1</c:v>
                </c:pt>
                <c:pt idx="4">
                  <c:v>139.6</c:v>
                </c:pt>
                <c:pt idx="5">
                  <c:v>133.6</c:v>
                </c:pt>
                <c:pt idx="6">
                  <c:v>132.69999999999999</c:v>
                </c:pt>
                <c:pt idx="7">
                  <c:v>126.7</c:v>
                </c:pt>
                <c:pt idx="8">
                  <c:v>119.8</c:v>
                </c:pt>
                <c:pt idx="9">
                  <c:v>143.1</c:v>
                </c:pt>
                <c:pt idx="10">
                  <c:v>143.6</c:v>
                </c:pt>
                <c:pt idx="11">
                  <c:v>142.1</c:v>
                </c:pt>
                <c:pt idx="12">
                  <c:v>150.80000000000001</c:v>
                </c:pt>
                <c:pt idx="13">
                  <c:v>157.6</c:v>
                </c:pt>
                <c:pt idx="14">
                  <c:v>169.2</c:v>
                </c:pt>
              </c:numCache>
            </c:numRef>
          </c:val>
        </c:ser>
        <c:ser>
          <c:idx val="1"/>
          <c:order val="1"/>
          <c:tx>
            <c:strRef>
              <c:f>Sheet1!$C$1</c:f>
              <c:strCache>
                <c:ptCount val="1"/>
                <c:pt idx="0">
                  <c:v>俄羅斯</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Sheet1!$C$2:$C$16</c:f>
              <c:numCache>
                <c:formatCode>General</c:formatCode>
                <c:ptCount val="15"/>
                <c:pt idx="0">
                  <c:v>24.9</c:v>
                </c:pt>
                <c:pt idx="1">
                  <c:v>25.7</c:v>
                </c:pt>
                <c:pt idx="2">
                  <c:v>26.9</c:v>
                </c:pt>
                <c:pt idx="3">
                  <c:v>27.9</c:v>
                </c:pt>
                <c:pt idx="4">
                  <c:v>25.7</c:v>
                </c:pt>
                <c:pt idx="5">
                  <c:v>20.8</c:v>
                </c:pt>
                <c:pt idx="6">
                  <c:v>22.4</c:v>
                </c:pt>
                <c:pt idx="7">
                  <c:v>25.5</c:v>
                </c:pt>
                <c:pt idx="8">
                  <c:v>24.4</c:v>
                </c:pt>
                <c:pt idx="9">
                  <c:v>34.1</c:v>
                </c:pt>
                <c:pt idx="10">
                  <c:v>37.700000000000003</c:v>
                </c:pt>
                <c:pt idx="11">
                  <c:v>39.6</c:v>
                </c:pt>
                <c:pt idx="12">
                  <c:v>42.7</c:v>
                </c:pt>
                <c:pt idx="13">
                  <c:v>48.7</c:v>
                </c:pt>
                <c:pt idx="14">
                  <c:v>52.4</c:v>
                </c:pt>
              </c:numCache>
            </c:numRef>
          </c:val>
        </c:ser>
        <c:ser>
          <c:idx val="2"/>
          <c:order val="2"/>
          <c:tx>
            <c:strRef>
              <c:f>Sheet1!$D$1</c:f>
              <c:strCache>
                <c:ptCount val="1"/>
                <c:pt idx="0">
                  <c:v>韓國</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Sheet1!$D$2:$D$16</c:f>
              <c:numCache>
                <c:formatCode>General</c:formatCode>
                <c:ptCount val="15"/>
                <c:pt idx="0">
                  <c:v>70.900000000000006</c:v>
                </c:pt>
                <c:pt idx="1">
                  <c:v>128.1</c:v>
                </c:pt>
                <c:pt idx="2">
                  <c:v>134.19999999999999</c:v>
                </c:pt>
                <c:pt idx="3">
                  <c:v>128.4</c:v>
                </c:pt>
                <c:pt idx="4">
                  <c:v>121.4</c:v>
                </c:pt>
                <c:pt idx="5">
                  <c:v>125.5</c:v>
                </c:pt>
                <c:pt idx="6">
                  <c:v>138.5</c:v>
                </c:pt>
                <c:pt idx="7">
                  <c:v>143.6</c:v>
                </c:pt>
                <c:pt idx="8">
                  <c:v>158.69999999999999</c:v>
                </c:pt>
                <c:pt idx="9">
                  <c:v>157.4</c:v>
                </c:pt>
                <c:pt idx="10">
                  <c:v>151</c:v>
                </c:pt>
                <c:pt idx="11">
                  <c:v>153.19999999999999</c:v>
                </c:pt>
                <c:pt idx="12">
                  <c:v>155.80000000000001</c:v>
                </c:pt>
                <c:pt idx="13">
                  <c:v>155.80000000000001</c:v>
                </c:pt>
                <c:pt idx="14">
                  <c:v>162.4</c:v>
                </c:pt>
              </c:numCache>
            </c:numRef>
          </c:val>
        </c:ser>
        <c:ser>
          <c:idx val="3"/>
          <c:order val="3"/>
          <c:tx>
            <c:strRef>
              <c:f>Sheet1!$E$1</c:f>
              <c:strCache>
                <c:ptCount val="1"/>
                <c:pt idx="0">
                  <c:v>墨西哥</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Sheet1!$E$2:$E$16</c:f>
              <c:numCache>
                <c:formatCode>General</c:formatCode>
                <c:ptCount val="15"/>
                <c:pt idx="0">
                  <c:v>29</c:v>
                </c:pt>
                <c:pt idx="1">
                  <c:v>28.5</c:v>
                </c:pt>
                <c:pt idx="2">
                  <c:v>31.9</c:v>
                </c:pt>
                <c:pt idx="3">
                  <c:v>32.6</c:v>
                </c:pt>
                <c:pt idx="4">
                  <c:v>31.3</c:v>
                </c:pt>
                <c:pt idx="5">
                  <c:v>31.4</c:v>
                </c:pt>
                <c:pt idx="6">
                  <c:v>34.300000000000004</c:v>
                </c:pt>
                <c:pt idx="7">
                  <c:v>36.9</c:v>
                </c:pt>
                <c:pt idx="8">
                  <c:v>37</c:v>
                </c:pt>
                <c:pt idx="9">
                  <c:v>43.1</c:v>
                </c:pt>
                <c:pt idx="10">
                  <c:v>44.4</c:v>
                </c:pt>
                <c:pt idx="11">
                  <c:v>44.9</c:v>
                </c:pt>
                <c:pt idx="12">
                  <c:v>46.7</c:v>
                </c:pt>
                <c:pt idx="13">
                  <c:v>49.5</c:v>
                </c:pt>
                <c:pt idx="14">
                  <c:v>50.8</c:v>
                </c:pt>
              </c:numCache>
            </c:numRef>
          </c:val>
        </c:ser>
        <c:ser>
          <c:idx val="4"/>
          <c:order val="4"/>
          <c:tx>
            <c:strRef>
              <c:f>Sheet1!$F$1</c:f>
              <c:strCache>
                <c:ptCount val="1"/>
                <c:pt idx="0">
                  <c:v>南非</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Sheet1!$F$2:$F$16</c:f>
              <c:numCache>
                <c:formatCode>General</c:formatCode>
                <c:ptCount val="15"/>
                <c:pt idx="0">
                  <c:v>148.6</c:v>
                </c:pt>
                <c:pt idx="1">
                  <c:v>179.5</c:v>
                </c:pt>
                <c:pt idx="2">
                  <c:v>155.19999999999999</c:v>
                </c:pt>
                <c:pt idx="3">
                  <c:v>159.9</c:v>
                </c:pt>
                <c:pt idx="4">
                  <c:v>168.2</c:v>
                </c:pt>
                <c:pt idx="5">
                  <c:v>178.2</c:v>
                </c:pt>
                <c:pt idx="6">
                  <c:v>192.5</c:v>
                </c:pt>
                <c:pt idx="7">
                  <c:v>192.7</c:v>
                </c:pt>
                <c:pt idx="8">
                  <c:v>167.9</c:v>
                </c:pt>
                <c:pt idx="9">
                  <c:v>181.4</c:v>
                </c:pt>
                <c:pt idx="10">
                  <c:v>185.5</c:v>
                </c:pt>
                <c:pt idx="11">
                  <c:v>171.5</c:v>
                </c:pt>
                <c:pt idx="12">
                  <c:v>180.7</c:v>
                </c:pt>
                <c:pt idx="13">
                  <c:v>182.2</c:v>
                </c:pt>
              </c:numCache>
            </c:numRef>
          </c:val>
        </c:ser>
        <c:ser>
          <c:idx val="5"/>
          <c:order val="5"/>
          <c:tx>
            <c:strRef>
              <c:f>Sheet1!$G$1</c:f>
              <c:strCache>
                <c:ptCount val="1"/>
                <c:pt idx="0">
                  <c:v>印度</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Sheet1!$G$2:$G$16</c:f>
              <c:numCache>
                <c:formatCode>General</c:formatCode>
                <c:ptCount val="15"/>
                <c:pt idx="0">
                  <c:v>51.2</c:v>
                </c:pt>
                <c:pt idx="1">
                  <c:v>52.9</c:v>
                </c:pt>
                <c:pt idx="2">
                  <c:v>57</c:v>
                </c:pt>
                <c:pt idx="3">
                  <c:v>55.7</c:v>
                </c:pt>
                <c:pt idx="4">
                  <c:v>57.6</c:v>
                </c:pt>
                <c:pt idx="5">
                  <c:v>58.4</c:v>
                </c:pt>
                <c:pt idx="6">
                  <c:v>60.9</c:v>
                </c:pt>
                <c:pt idx="7">
                  <c:v>60.8</c:v>
                </c:pt>
                <c:pt idx="8">
                  <c:v>67.7</c:v>
                </c:pt>
                <c:pt idx="9">
                  <c:v>70.099999999999994</c:v>
                </c:pt>
                <c:pt idx="10">
                  <c:v>71.900000000000006</c:v>
                </c:pt>
                <c:pt idx="11">
                  <c:v>75.3</c:v>
                </c:pt>
                <c:pt idx="12">
                  <c:v>76.8</c:v>
                </c:pt>
                <c:pt idx="13">
                  <c:v>77.2</c:v>
                </c:pt>
                <c:pt idx="14">
                  <c:v>74.8</c:v>
                </c:pt>
              </c:numCache>
            </c:numRef>
          </c:val>
        </c:ser>
        <c:ser>
          <c:idx val="6"/>
          <c:order val="6"/>
          <c:tx>
            <c:strRef>
              <c:f>Sheet1!$H$1</c:f>
              <c:strCache>
                <c:ptCount val="1"/>
                <c:pt idx="0">
                  <c:v>巴西</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Sheet1!$H$2:$H$16</c:f>
              <c:numCache>
                <c:formatCode>General</c:formatCode>
                <c:ptCount val="15"/>
                <c:pt idx="0">
                  <c:v>70.5</c:v>
                </c:pt>
                <c:pt idx="1">
                  <c:v>71.7</c:v>
                </c:pt>
                <c:pt idx="2">
                  <c:v>73.8</c:v>
                </c:pt>
                <c:pt idx="3">
                  <c:v>73.2</c:v>
                </c:pt>
                <c:pt idx="4">
                  <c:v>72</c:v>
                </c:pt>
                <c:pt idx="5">
                  <c:v>73.599999999999994</c:v>
                </c:pt>
                <c:pt idx="6">
                  <c:v>85.1</c:v>
                </c:pt>
                <c:pt idx="7">
                  <c:v>90.3</c:v>
                </c:pt>
                <c:pt idx="8">
                  <c:v>94.6</c:v>
                </c:pt>
                <c:pt idx="9">
                  <c:v>90.6</c:v>
                </c:pt>
                <c:pt idx="10">
                  <c:v>93.4</c:v>
                </c:pt>
                <c:pt idx="11">
                  <c:v>95.2</c:v>
                </c:pt>
                <c:pt idx="12">
                  <c:v>103.3</c:v>
                </c:pt>
                <c:pt idx="13">
                  <c:v>103.4</c:v>
                </c:pt>
                <c:pt idx="14">
                  <c:v>108.3</c:v>
                </c:pt>
              </c:numCache>
            </c:numRef>
          </c:val>
        </c:ser>
        <c:ser>
          <c:idx val="7"/>
          <c:order val="7"/>
          <c:tx>
            <c:strRef>
              <c:f>Sheet1!$I$1</c:f>
              <c:strCache>
                <c:ptCount val="1"/>
                <c:pt idx="0">
                  <c:v>印尼</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Sheet1!$I$2:$I$16</c:f>
              <c:numCache>
                <c:formatCode>General</c:formatCode>
                <c:ptCount val="15"/>
                <c:pt idx="0">
                  <c:v>60.7</c:v>
                </c:pt>
                <c:pt idx="1">
                  <c:v>54.5</c:v>
                </c:pt>
                <c:pt idx="2">
                  <c:v>52.4</c:v>
                </c:pt>
                <c:pt idx="3">
                  <c:v>49.2</c:v>
                </c:pt>
                <c:pt idx="4">
                  <c:v>49.6</c:v>
                </c:pt>
                <c:pt idx="5">
                  <c:v>46.2</c:v>
                </c:pt>
                <c:pt idx="6">
                  <c:v>41.7</c:v>
                </c:pt>
                <c:pt idx="7">
                  <c:v>40.6</c:v>
                </c:pt>
                <c:pt idx="8">
                  <c:v>36.800000000000004</c:v>
                </c:pt>
                <c:pt idx="9">
                  <c:v>37</c:v>
                </c:pt>
                <c:pt idx="10">
                  <c:v>34.200000000000003</c:v>
                </c:pt>
                <c:pt idx="11">
                  <c:v>36.6</c:v>
                </c:pt>
                <c:pt idx="12">
                  <c:v>40.800000000000004</c:v>
                </c:pt>
                <c:pt idx="13">
                  <c:v>48.8</c:v>
                </c:pt>
                <c:pt idx="14">
                  <c:v>48.4</c:v>
                </c:pt>
              </c:numCache>
            </c:numRef>
          </c:val>
        </c:ser>
        <c:ser>
          <c:idx val="8"/>
          <c:order val="8"/>
          <c:tx>
            <c:strRef>
              <c:f>Sheet1!$J$1</c:f>
              <c:strCache>
                <c:ptCount val="1"/>
                <c:pt idx="0">
                  <c:v>土耳其</c:v>
                </c:pt>
              </c:strCache>
            </c:strRef>
          </c:tx>
          <c:marker>
            <c:symbol val="none"/>
          </c:marker>
          <c:cat>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Sheet1!$J$2:$J$16</c:f>
              <c:numCache>
                <c:formatCode>General</c:formatCode>
                <c:ptCount val="15"/>
                <c:pt idx="0">
                  <c:v>37.9</c:v>
                </c:pt>
                <c:pt idx="1">
                  <c:v>52.9</c:v>
                </c:pt>
                <c:pt idx="2">
                  <c:v>47.5</c:v>
                </c:pt>
                <c:pt idx="3">
                  <c:v>42.8</c:v>
                </c:pt>
                <c:pt idx="4">
                  <c:v>41.4</c:v>
                </c:pt>
                <c:pt idx="5">
                  <c:v>45.6</c:v>
                </c:pt>
                <c:pt idx="6">
                  <c:v>45.8</c:v>
                </c:pt>
                <c:pt idx="7">
                  <c:v>49.3</c:v>
                </c:pt>
                <c:pt idx="8">
                  <c:v>54.6</c:v>
                </c:pt>
                <c:pt idx="9">
                  <c:v>64.7</c:v>
                </c:pt>
                <c:pt idx="10">
                  <c:v>71.8</c:v>
                </c:pt>
                <c:pt idx="11">
                  <c:v>71.599999999999994</c:v>
                </c:pt>
                <c:pt idx="12">
                  <c:v>74.400000000000006</c:v>
                </c:pt>
                <c:pt idx="13">
                  <c:v>84.2</c:v>
                </c:pt>
                <c:pt idx="14">
                  <c:v>88</c:v>
                </c:pt>
              </c:numCache>
            </c:numRef>
          </c:val>
        </c:ser>
        <c:marker val="1"/>
        <c:axId val="124960128"/>
        <c:axId val="124982400"/>
      </c:lineChart>
      <c:catAx>
        <c:axId val="124960128"/>
        <c:scaling>
          <c:orientation val="minMax"/>
        </c:scaling>
        <c:axPos val="b"/>
        <c:numFmt formatCode="General" sourceLinked="1"/>
        <c:tickLblPos val="nextTo"/>
        <c:crossAx val="124982400"/>
        <c:crosses val="autoZero"/>
        <c:auto val="1"/>
        <c:lblAlgn val="ctr"/>
        <c:lblOffset val="100"/>
      </c:catAx>
      <c:valAx>
        <c:axId val="124982400"/>
        <c:scaling>
          <c:orientation val="minMax"/>
        </c:scaling>
        <c:axPos val="l"/>
        <c:majorGridlines/>
        <c:numFmt formatCode="General" sourceLinked="1"/>
        <c:tickLblPos val="nextTo"/>
        <c:txPr>
          <a:bodyPr/>
          <a:lstStyle/>
          <a:p>
            <a:pPr>
              <a:defRPr sz="1200"/>
            </a:pPr>
            <a:endParaRPr lang="zh-TW"/>
          </a:p>
        </c:txPr>
        <c:crossAx val="124960128"/>
        <c:crosses val="autoZero"/>
        <c:crossBetween val="between"/>
      </c:valAx>
    </c:plotArea>
    <c:legend>
      <c:legendPos val="r"/>
      <c:layout/>
      <c:txPr>
        <a:bodyPr/>
        <a:lstStyle/>
        <a:p>
          <a:pPr>
            <a:defRPr sz="1200" baseline="0"/>
          </a:pPr>
          <a:endParaRPr lang="zh-TW"/>
        </a:p>
      </c:txPr>
    </c:legend>
    <c:plotVisOnly val="1"/>
    <c:dispBlanksAs val="gap"/>
  </c:chart>
  <c:txPr>
    <a:bodyPr/>
    <a:lstStyle/>
    <a:p>
      <a:pPr>
        <a:defRPr sz="1800"/>
      </a:pPr>
      <a:endParaRPr lang="zh-TW"/>
    </a:p>
  </c:txPr>
  <c:externalData r:id="rId1"/>
  <c:userShapes r:id="rId2"/>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2FED0-B646-4377-B1A6-D3518795E247}" type="doc">
      <dgm:prSet loTypeId="urn:microsoft.com/office/officeart/2005/8/layout/process4" loCatId="process" qsTypeId="urn:microsoft.com/office/officeart/2005/8/quickstyle/simple2" qsCatId="simple" csTypeId="urn:microsoft.com/office/officeart/2005/8/colors/accent2_2" csCatId="accent2" phldr="1"/>
      <dgm:spPr/>
      <dgm:t>
        <a:bodyPr/>
        <a:lstStyle/>
        <a:p>
          <a:endParaRPr lang="zh-TW" altLang="en-US"/>
        </a:p>
      </dgm:t>
    </dgm:pt>
    <dgm:pt modelId="{E6D4D615-121E-4204-BBE7-AFFFFA48F5DD}">
      <dgm:prSet phldrT="[文字]" custT="1"/>
      <dgm:spPr/>
      <dgm:t>
        <a:bodyPr/>
        <a:lstStyle/>
        <a:p>
          <a:r>
            <a:rPr lang="zh-TW" altLang="en-US" sz="2400" b="0" dirty="0" smtClean="0">
              <a:latin typeface="微軟正黑體" panose="020B0604030504040204" pitchFamily="34" charset="-120"/>
              <a:ea typeface="微軟正黑體" panose="020B0604030504040204" pitchFamily="34" charset="-120"/>
            </a:rPr>
            <a:t>結論</a:t>
          </a:r>
          <a:endParaRPr lang="zh-TW" altLang="en-US" sz="2400" b="0" dirty="0">
            <a:latin typeface="微軟正黑體" panose="020B0604030504040204" pitchFamily="34" charset="-120"/>
            <a:ea typeface="微軟正黑體" panose="020B0604030504040204" pitchFamily="34" charset="-120"/>
          </a:endParaRPr>
        </a:p>
      </dgm:t>
    </dgm:pt>
    <dgm:pt modelId="{64CF7FEB-BD53-455D-A4F5-BD9797F5FD89}" type="parTrans" cxnId="{502CF221-C401-4499-A7DD-17AF3FDCCF2D}">
      <dgm:prSet/>
      <dgm:spPr/>
      <dgm:t>
        <a:bodyPr/>
        <a:lstStyle/>
        <a:p>
          <a:endParaRPr lang="zh-TW" altLang="en-US" sz="2400" b="0"/>
        </a:p>
      </dgm:t>
    </dgm:pt>
    <dgm:pt modelId="{CE186C63-D8A5-4E5C-B4C8-6AED8D4CE493}" type="sibTrans" cxnId="{502CF221-C401-4499-A7DD-17AF3FDCCF2D}">
      <dgm:prSet/>
      <dgm:spPr/>
      <dgm:t>
        <a:bodyPr/>
        <a:lstStyle/>
        <a:p>
          <a:endParaRPr lang="zh-TW" altLang="en-US" sz="2400" b="0"/>
        </a:p>
      </dgm:t>
    </dgm:pt>
    <dgm:pt modelId="{1CAC1BF7-0158-464E-AFAF-7BAA9E4E9927}">
      <dgm:prSet phldrT="[文字]" custT="1"/>
      <dgm:spPr/>
      <dgm:t>
        <a:bodyPr/>
        <a:lstStyle/>
        <a:p>
          <a:r>
            <a:rPr lang="zh-TW" altLang="en-US" sz="2400" b="0" dirty="0" smtClean="0">
              <a:latin typeface="微軟正黑體" panose="020B0604030504040204" pitchFamily="34" charset="-120"/>
              <a:ea typeface="微軟正黑體" panose="020B0604030504040204" pitchFamily="34" charset="-120"/>
            </a:rPr>
            <a:t>升息循環歷史簡介</a:t>
          </a:r>
          <a:endParaRPr lang="zh-TW" altLang="en-US" sz="2400" b="0" dirty="0">
            <a:latin typeface="微軟正黑體" panose="020B0604030504040204" pitchFamily="34" charset="-120"/>
            <a:ea typeface="微軟正黑體" panose="020B0604030504040204" pitchFamily="34" charset="-120"/>
          </a:endParaRPr>
        </a:p>
      </dgm:t>
    </dgm:pt>
    <dgm:pt modelId="{57AD8D6E-2990-4118-BC50-5C6DFA79F908}" type="parTrans" cxnId="{20D59D53-9FEE-4F31-A057-2B3B380C05B7}">
      <dgm:prSet/>
      <dgm:spPr/>
      <dgm:t>
        <a:bodyPr/>
        <a:lstStyle/>
        <a:p>
          <a:endParaRPr lang="zh-TW" altLang="en-US" sz="2400" b="0"/>
        </a:p>
      </dgm:t>
    </dgm:pt>
    <dgm:pt modelId="{ECE2C146-F23D-4DE5-AB47-E42EE4EFCDC7}" type="sibTrans" cxnId="{20D59D53-9FEE-4F31-A057-2B3B380C05B7}">
      <dgm:prSet/>
      <dgm:spPr/>
      <dgm:t>
        <a:bodyPr/>
        <a:lstStyle/>
        <a:p>
          <a:endParaRPr lang="zh-TW" altLang="en-US" sz="2400" b="0"/>
        </a:p>
      </dgm:t>
    </dgm:pt>
    <dgm:pt modelId="{871D3D13-C4A6-4F4B-AA36-B70448535FC4}">
      <dgm:prSet phldrT="[文字]" custT="1"/>
      <dgm:spPr/>
      <dgm:t>
        <a:bodyPr/>
        <a:lstStyle/>
        <a:p>
          <a:r>
            <a:rPr lang="zh-TW" altLang="en-US" sz="2400" b="0" dirty="0" smtClean="0">
              <a:latin typeface="微軟正黑體" panose="020B0604030504040204" pitchFamily="34" charset="-120"/>
              <a:ea typeface="微軟正黑體" panose="020B0604030504040204" pitchFamily="34" charset="-120"/>
            </a:rPr>
            <a:t>負債</a:t>
          </a:r>
          <a:endParaRPr lang="zh-TW" altLang="en-US" sz="2400" b="0" dirty="0">
            <a:latin typeface="微軟正黑體" panose="020B0604030504040204" pitchFamily="34" charset="-120"/>
            <a:ea typeface="微軟正黑體" panose="020B0604030504040204" pitchFamily="34" charset="-120"/>
          </a:endParaRPr>
        </a:p>
      </dgm:t>
    </dgm:pt>
    <dgm:pt modelId="{8997F5BB-CF43-4A00-8313-347428614F2E}" type="parTrans" cxnId="{1334D2CB-C372-4E68-964A-8CB8D215B0B7}">
      <dgm:prSet/>
      <dgm:spPr/>
      <dgm:t>
        <a:bodyPr/>
        <a:lstStyle/>
        <a:p>
          <a:endParaRPr lang="zh-TW" altLang="en-US" sz="2400" b="0"/>
        </a:p>
      </dgm:t>
    </dgm:pt>
    <dgm:pt modelId="{A9BC4EE1-C905-4E33-B94A-1CB4F9F7236D}" type="sibTrans" cxnId="{1334D2CB-C372-4E68-964A-8CB8D215B0B7}">
      <dgm:prSet/>
      <dgm:spPr/>
      <dgm:t>
        <a:bodyPr/>
        <a:lstStyle/>
        <a:p>
          <a:endParaRPr lang="zh-TW" altLang="en-US" sz="2400" b="0"/>
        </a:p>
      </dgm:t>
    </dgm:pt>
    <dgm:pt modelId="{A1A5C11E-82FC-4CDB-AC6C-7145F7BEEF03}">
      <dgm:prSet phldrT="[文字]" custT="1"/>
      <dgm:spPr/>
      <dgm:t>
        <a:bodyPr/>
        <a:lstStyle/>
        <a:p>
          <a:r>
            <a:rPr lang="zh-TW" altLang="en-US" sz="2400" b="0" dirty="0" smtClean="0">
              <a:latin typeface="微軟正黑體" panose="020B0604030504040204" pitchFamily="34" charset="-120"/>
              <a:ea typeface="微軟正黑體" panose="020B0604030504040204" pitchFamily="34" charset="-120"/>
            </a:rPr>
            <a:t>當前新興國家狀況</a:t>
          </a:r>
          <a:endParaRPr lang="zh-TW" altLang="en-US" sz="2400" b="0" dirty="0">
            <a:latin typeface="微軟正黑體" panose="020B0604030504040204" pitchFamily="34" charset="-120"/>
            <a:ea typeface="微軟正黑體" panose="020B0604030504040204" pitchFamily="34" charset="-120"/>
          </a:endParaRPr>
        </a:p>
      </dgm:t>
    </dgm:pt>
    <dgm:pt modelId="{71329ACF-340F-415C-BB97-7205947C43DE}" type="sibTrans" cxnId="{17CD70A0-1F1F-49FB-B6C7-C156015930B1}">
      <dgm:prSet/>
      <dgm:spPr/>
      <dgm:t>
        <a:bodyPr/>
        <a:lstStyle/>
        <a:p>
          <a:endParaRPr lang="zh-TW" altLang="en-US" sz="2400" b="0"/>
        </a:p>
      </dgm:t>
    </dgm:pt>
    <dgm:pt modelId="{880C9F31-B918-439D-B6D5-A9FF44FEBC78}" type="parTrans" cxnId="{17CD70A0-1F1F-49FB-B6C7-C156015930B1}">
      <dgm:prSet/>
      <dgm:spPr/>
      <dgm:t>
        <a:bodyPr/>
        <a:lstStyle/>
        <a:p>
          <a:endParaRPr lang="zh-TW" altLang="en-US" sz="2400" b="0"/>
        </a:p>
      </dgm:t>
    </dgm:pt>
    <dgm:pt modelId="{6D48C4D4-8518-4ABC-8479-A3E9406D6195}">
      <dgm:prSet phldrT="[文字]" custT="1"/>
      <dgm:spPr/>
      <dgm:t>
        <a:bodyPr/>
        <a:lstStyle/>
        <a:p>
          <a:r>
            <a:rPr lang="zh-TW" altLang="en-US" sz="2400" b="0" dirty="0" smtClean="0">
              <a:latin typeface="微軟正黑體" panose="020B0604030504040204" pitchFamily="34" charset="-120"/>
              <a:ea typeface="微軟正黑體" panose="020B0604030504040204" pitchFamily="34" charset="-120"/>
            </a:rPr>
            <a:t>結論</a:t>
          </a:r>
          <a:endParaRPr lang="zh-TW" altLang="en-US" sz="2400" b="0" dirty="0">
            <a:latin typeface="微軟正黑體" panose="020B0604030504040204" pitchFamily="34" charset="-120"/>
            <a:ea typeface="微軟正黑體" panose="020B0604030504040204" pitchFamily="34" charset="-120"/>
          </a:endParaRPr>
        </a:p>
      </dgm:t>
    </dgm:pt>
    <dgm:pt modelId="{4B5C56D6-9F95-408F-9DA3-1C41DFA35DC9}" type="parTrans" cxnId="{E7A1DF37-0EBD-4025-9282-10C9DC5BB61C}">
      <dgm:prSet/>
      <dgm:spPr/>
      <dgm:t>
        <a:bodyPr/>
        <a:lstStyle/>
        <a:p>
          <a:endParaRPr lang="zh-TW" altLang="en-US"/>
        </a:p>
      </dgm:t>
    </dgm:pt>
    <dgm:pt modelId="{7E9B4D2C-DB4F-48A6-A252-983E47EB3C77}" type="sibTrans" cxnId="{E7A1DF37-0EBD-4025-9282-10C9DC5BB61C}">
      <dgm:prSet/>
      <dgm:spPr/>
      <dgm:t>
        <a:bodyPr/>
        <a:lstStyle/>
        <a:p>
          <a:endParaRPr lang="zh-TW" altLang="en-US"/>
        </a:p>
      </dgm:t>
    </dgm:pt>
    <dgm:pt modelId="{405ACC71-A53F-4458-84EC-904CFD1E00E9}" type="pres">
      <dgm:prSet presAssocID="{E642FED0-B646-4377-B1A6-D3518795E247}" presName="Name0" presStyleCnt="0">
        <dgm:presLayoutVars>
          <dgm:dir/>
          <dgm:animLvl val="lvl"/>
          <dgm:resizeHandles val="exact"/>
        </dgm:presLayoutVars>
      </dgm:prSet>
      <dgm:spPr/>
      <dgm:t>
        <a:bodyPr/>
        <a:lstStyle/>
        <a:p>
          <a:endParaRPr lang="zh-TW" altLang="en-US"/>
        </a:p>
      </dgm:t>
    </dgm:pt>
    <dgm:pt modelId="{F750F3BD-BA47-41C1-AC4F-E66701F7AD04}" type="pres">
      <dgm:prSet presAssocID="{6D48C4D4-8518-4ABC-8479-A3E9406D6195}" presName="boxAndChildren" presStyleCnt="0"/>
      <dgm:spPr/>
    </dgm:pt>
    <dgm:pt modelId="{F3381843-F0E1-4714-B543-E03CE8D038B5}" type="pres">
      <dgm:prSet presAssocID="{6D48C4D4-8518-4ABC-8479-A3E9406D6195}" presName="parentTextBox" presStyleLbl="node1" presStyleIdx="0" presStyleCnt="5" custLinFactNeighborX="6757" custLinFactNeighborY="-8992"/>
      <dgm:spPr/>
      <dgm:t>
        <a:bodyPr/>
        <a:lstStyle/>
        <a:p>
          <a:endParaRPr lang="zh-TW" altLang="en-US"/>
        </a:p>
      </dgm:t>
    </dgm:pt>
    <dgm:pt modelId="{30419100-793C-4E03-9EDA-D85299184BEE}" type="pres">
      <dgm:prSet presAssocID="{A9BC4EE1-C905-4E33-B94A-1CB4F9F7236D}" presName="sp" presStyleCnt="0"/>
      <dgm:spPr/>
    </dgm:pt>
    <dgm:pt modelId="{593F6E4E-BE0F-4035-8904-9473D88B1FEB}" type="pres">
      <dgm:prSet presAssocID="{871D3D13-C4A6-4F4B-AA36-B70448535FC4}" presName="arrowAndChildren" presStyleCnt="0"/>
      <dgm:spPr/>
    </dgm:pt>
    <dgm:pt modelId="{3B0A4649-828E-4B6D-8F7D-B3B917DA396E}" type="pres">
      <dgm:prSet presAssocID="{871D3D13-C4A6-4F4B-AA36-B70448535FC4}" presName="parentTextArrow" presStyleLbl="node1" presStyleIdx="1" presStyleCnt="5"/>
      <dgm:spPr/>
      <dgm:t>
        <a:bodyPr/>
        <a:lstStyle/>
        <a:p>
          <a:endParaRPr lang="zh-TW" altLang="en-US"/>
        </a:p>
      </dgm:t>
    </dgm:pt>
    <dgm:pt modelId="{CE6BC10E-0814-4B69-A8CC-BBE7E4E507F3}" type="pres">
      <dgm:prSet presAssocID="{71329ACF-340F-415C-BB97-7205947C43DE}" presName="sp" presStyleCnt="0"/>
      <dgm:spPr/>
    </dgm:pt>
    <dgm:pt modelId="{5C94BD14-A20C-4447-A966-2FA110EC1B69}" type="pres">
      <dgm:prSet presAssocID="{A1A5C11E-82FC-4CDB-AC6C-7145F7BEEF03}" presName="arrowAndChildren" presStyleCnt="0"/>
      <dgm:spPr/>
    </dgm:pt>
    <dgm:pt modelId="{B0921840-A94D-4D02-870A-1F0FD4F2EE27}" type="pres">
      <dgm:prSet presAssocID="{A1A5C11E-82FC-4CDB-AC6C-7145F7BEEF03}" presName="parentTextArrow" presStyleLbl="node1" presStyleIdx="2" presStyleCnt="5"/>
      <dgm:spPr/>
      <dgm:t>
        <a:bodyPr/>
        <a:lstStyle/>
        <a:p>
          <a:endParaRPr lang="zh-TW" altLang="en-US"/>
        </a:p>
      </dgm:t>
    </dgm:pt>
    <dgm:pt modelId="{FAF397A7-3BD5-47BC-8E9C-69CDDC6AACD0}" type="pres">
      <dgm:prSet presAssocID="{ECE2C146-F23D-4DE5-AB47-E42EE4EFCDC7}" presName="sp" presStyleCnt="0"/>
      <dgm:spPr/>
    </dgm:pt>
    <dgm:pt modelId="{C67B70AB-0DE4-4369-8D95-8F46C236CB9B}" type="pres">
      <dgm:prSet presAssocID="{1CAC1BF7-0158-464E-AFAF-7BAA9E4E9927}" presName="arrowAndChildren" presStyleCnt="0"/>
      <dgm:spPr/>
    </dgm:pt>
    <dgm:pt modelId="{3FC8D692-2A6B-4FB9-9BA9-EFC868047697}" type="pres">
      <dgm:prSet presAssocID="{1CAC1BF7-0158-464E-AFAF-7BAA9E4E9927}" presName="parentTextArrow" presStyleLbl="node1" presStyleIdx="3" presStyleCnt="5"/>
      <dgm:spPr/>
      <dgm:t>
        <a:bodyPr/>
        <a:lstStyle/>
        <a:p>
          <a:endParaRPr lang="zh-TW" altLang="en-US"/>
        </a:p>
      </dgm:t>
    </dgm:pt>
    <dgm:pt modelId="{065BF745-9BCB-4A2F-ABAF-55069DB6C66B}" type="pres">
      <dgm:prSet presAssocID="{CE186C63-D8A5-4E5C-B4C8-6AED8D4CE493}" presName="sp" presStyleCnt="0"/>
      <dgm:spPr/>
    </dgm:pt>
    <dgm:pt modelId="{A93E3991-45D4-45C4-82ED-82E907A97EC9}" type="pres">
      <dgm:prSet presAssocID="{E6D4D615-121E-4204-BBE7-AFFFFA48F5DD}" presName="arrowAndChildren" presStyleCnt="0"/>
      <dgm:spPr/>
    </dgm:pt>
    <dgm:pt modelId="{68BC4567-99AC-495B-A798-EF2C0099A6B9}" type="pres">
      <dgm:prSet presAssocID="{E6D4D615-121E-4204-BBE7-AFFFFA48F5DD}" presName="parentTextArrow" presStyleLbl="node1" presStyleIdx="4" presStyleCnt="5" custLinFactNeighborY="-8032"/>
      <dgm:spPr/>
      <dgm:t>
        <a:bodyPr/>
        <a:lstStyle/>
        <a:p>
          <a:endParaRPr lang="zh-TW" altLang="en-US"/>
        </a:p>
      </dgm:t>
    </dgm:pt>
  </dgm:ptLst>
  <dgm:cxnLst>
    <dgm:cxn modelId="{CB19AD1C-19FA-472A-A692-E30CC5DBCD87}" type="presOf" srcId="{871D3D13-C4A6-4F4B-AA36-B70448535FC4}" destId="{3B0A4649-828E-4B6D-8F7D-B3B917DA396E}" srcOrd="0" destOrd="0" presId="urn:microsoft.com/office/officeart/2005/8/layout/process4"/>
    <dgm:cxn modelId="{17CD70A0-1F1F-49FB-B6C7-C156015930B1}" srcId="{E642FED0-B646-4377-B1A6-D3518795E247}" destId="{A1A5C11E-82FC-4CDB-AC6C-7145F7BEEF03}" srcOrd="2" destOrd="0" parTransId="{880C9F31-B918-439D-B6D5-A9FF44FEBC78}" sibTransId="{71329ACF-340F-415C-BB97-7205947C43DE}"/>
    <dgm:cxn modelId="{63A30053-7954-4069-B1DD-879FCBDCD169}" type="presOf" srcId="{A1A5C11E-82FC-4CDB-AC6C-7145F7BEEF03}" destId="{B0921840-A94D-4D02-870A-1F0FD4F2EE27}" srcOrd="0" destOrd="0" presId="urn:microsoft.com/office/officeart/2005/8/layout/process4"/>
    <dgm:cxn modelId="{20D59D53-9FEE-4F31-A057-2B3B380C05B7}" srcId="{E642FED0-B646-4377-B1A6-D3518795E247}" destId="{1CAC1BF7-0158-464E-AFAF-7BAA9E4E9927}" srcOrd="1" destOrd="0" parTransId="{57AD8D6E-2990-4118-BC50-5C6DFA79F908}" sibTransId="{ECE2C146-F23D-4DE5-AB47-E42EE4EFCDC7}"/>
    <dgm:cxn modelId="{502CF221-C401-4499-A7DD-17AF3FDCCF2D}" srcId="{E642FED0-B646-4377-B1A6-D3518795E247}" destId="{E6D4D615-121E-4204-BBE7-AFFFFA48F5DD}" srcOrd="0" destOrd="0" parTransId="{64CF7FEB-BD53-455D-A4F5-BD9797F5FD89}" sibTransId="{CE186C63-D8A5-4E5C-B4C8-6AED8D4CE493}"/>
    <dgm:cxn modelId="{E76DF381-88E2-4E00-944A-EE796338D0EA}" type="presOf" srcId="{1CAC1BF7-0158-464E-AFAF-7BAA9E4E9927}" destId="{3FC8D692-2A6B-4FB9-9BA9-EFC868047697}" srcOrd="0" destOrd="0" presId="urn:microsoft.com/office/officeart/2005/8/layout/process4"/>
    <dgm:cxn modelId="{1334D2CB-C372-4E68-964A-8CB8D215B0B7}" srcId="{E642FED0-B646-4377-B1A6-D3518795E247}" destId="{871D3D13-C4A6-4F4B-AA36-B70448535FC4}" srcOrd="3" destOrd="0" parTransId="{8997F5BB-CF43-4A00-8313-347428614F2E}" sibTransId="{A9BC4EE1-C905-4E33-B94A-1CB4F9F7236D}"/>
    <dgm:cxn modelId="{C25C523B-387A-4118-A3E0-DD7A80CFE536}" type="presOf" srcId="{6D48C4D4-8518-4ABC-8479-A3E9406D6195}" destId="{F3381843-F0E1-4714-B543-E03CE8D038B5}" srcOrd="0" destOrd="0" presId="urn:microsoft.com/office/officeart/2005/8/layout/process4"/>
    <dgm:cxn modelId="{17505F5D-C5B2-4477-BD2A-516F3AB494A8}" type="presOf" srcId="{E6D4D615-121E-4204-BBE7-AFFFFA48F5DD}" destId="{68BC4567-99AC-495B-A798-EF2C0099A6B9}" srcOrd="0" destOrd="0" presId="urn:microsoft.com/office/officeart/2005/8/layout/process4"/>
    <dgm:cxn modelId="{E7A1DF37-0EBD-4025-9282-10C9DC5BB61C}" srcId="{E642FED0-B646-4377-B1A6-D3518795E247}" destId="{6D48C4D4-8518-4ABC-8479-A3E9406D6195}" srcOrd="4" destOrd="0" parTransId="{4B5C56D6-9F95-408F-9DA3-1C41DFA35DC9}" sibTransId="{7E9B4D2C-DB4F-48A6-A252-983E47EB3C77}"/>
    <dgm:cxn modelId="{A27FC8FF-D8FE-4221-B5C1-076F59A02BF6}" type="presOf" srcId="{E642FED0-B646-4377-B1A6-D3518795E247}" destId="{405ACC71-A53F-4458-84EC-904CFD1E00E9}" srcOrd="0" destOrd="0" presId="urn:microsoft.com/office/officeart/2005/8/layout/process4"/>
    <dgm:cxn modelId="{8A5D70FA-CE58-4023-B855-9952D5058FA4}" type="presParOf" srcId="{405ACC71-A53F-4458-84EC-904CFD1E00E9}" destId="{F750F3BD-BA47-41C1-AC4F-E66701F7AD04}" srcOrd="0" destOrd="0" presId="urn:microsoft.com/office/officeart/2005/8/layout/process4"/>
    <dgm:cxn modelId="{A4175861-5A8A-418C-BBD7-E3BC5078107E}" type="presParOf" srcId="{F750F3BD-BA47-41C1-AC4F-E66701F7AD04}" destId="{F3381843-F0E1-4714-B543-E03CE8D038B5}" srcOrd="0" destOrd="0" presId="urn:microsoft.com/office/officeart/2005/8/layout/process4"/>
    <dgm:cxn modelId="{4FE33248-0683-4C09-A9EC-E1B3E00A2736}" type="presParOf" srcId="{405ACC71-A53F-4458-84EC-904CFD1E00E9}" destId="{30419100-793C-4E03-9EDA-D85299184BEE}" srcOrd="1" destOrd="0" presId="urn:microsoft.com/office/officeart/2005/8/layout/process4"/>
    <dgm:cxn modelId="{50D4E0C0-119E-4FFF-882C-705360D4E5D3}" type="presParOf" srcId="{405ACC71-A53F-4458-84EC-904CFD1E00E9}" destId="{593F6E4E-BE0F-4035-8904-9473D88B1FEB}" srcOrd="2" destOrd="0" presId="urn:microsoft.com/office/officeart/2005/8/layout/process4"/>
    <dgm:cxn modelId="{91B84B58-E5CC-4284-A343-2B21705A4FC2}" type="presParOf" srcId="{593F6E4E-BE0F-4035-8904-9473D88B1FEB}" destId="{3B0A4649-828E-4B6D-8F7D-B3B917DA396E}" srcOrd="0" destOrd="0" presId="urn:microsoft.com/office/officeart/2005/8/layout/process4"/>
    <dgm:cxn modelId="{699B9B75-4219-479A-A64D-6830C24935E8}" type="presParOf" srcId="{405ACC71-A53F-4458-84EC-904CFD1E00E9}" destId="{CE6BC10E-0814-4B69-A8CC-BBE7E4E507F3}" srcOrd="3" destOrd="0" presId="urn:microsoft.com/office/officeart/2005/8/layout/process4"/>
    <dgm:cxn modelId="{3526A91A-02D6-41B7-AFCD-990B96A23974}" type="presParOf" srcId="{405ACC71-A53F-4458-84EC-904CFD1E00E9}" destId="{5C94BD14-A20C-4447-A966-2FA110EC1B69}" srcOrd="4" destOrd="0" presId="urn:microsoft.com/office/officeart/2005/8/layout/process4"/>
    <dgm:cxn modelId="{3F73355E-7D32-4410-B9B3-C24E493FB6E8}" type="presParOf" srcId="{5C94BD14-A20C-4447-A966-2FA110EC1B69}" destId="{B0921840-A94D-4D02-870A-1F0FD4F2EE27}" srcOrd="0" destOrd="0" presId="urn:microsoft.com/office/officeart/2005/8/layout/process4"/>
    <dgm:cxn modelId="{6447A3BC-665F-49CC-BF8B-9DF2A4B7EB8D}" type="presParOf" srcId="{405ACC71-A53F-4458-84EC-904CFD1E00E9}" destId="{FAF397A7-3BD5-47BC-8E9C-69CDDC6AACD0}" srcOrd="5" destOrd="0" presId="urn:microsoft.com/office/officeart/2005/8/layout/process4"/>
    <dgm:cxn modelId="{702B9154-2B5B-4F5A-9F51-E6E6134B6D39}" type="presParOf" srcId="{405ACC71-A53F-4458-84EC-904CFD1E00E9}" destId="{C67B70AB-0DE4-4369-8D95-8F46C236CB9B}" srcOrd="6" destOrd="0" presId="urn:microsoft.com/office/officeart/2005/8/layout/process4"/>
    <dgm:cxn modelId="{72F19AF5-280B-4371-8B60-972DFADBFF7E}" type="presParOf" srcId="{C67B70AB-0DE4-4369-8D95-8F46C236CB9B}" destId="{3FC8D692-2A6B-4FB9-9BA9-EFC868047697}" srcOrd="0" destOrd="0" presId="urn:microsoft.com/office/officeart/2005/8/layout/process4"/>
    <dgm:cxn modelId="{D99C735B-0C72-4CF8-A6FB-09D9C9DBBD5B}" type="presParOf" srcId="{405ACC71-A53F-4458-84EC-904CFD1E00E9}" destId="{065BF745-9BCB-4A2F-ABAF-55069DB6C66B}" srcOrd="7" destOrd="0" presId="urn:microsoft.com/office/officeart/2005/8/layout/process4"/>
    <dgm:cxn modelId="{0C4A66C6-745D-4BEC-BCE4-5CC45C43FE33}" type="presParOf" srcId="{405ACC71-A53F-4458-84EC-904CFD1E00E9}" destId="{A93E3991-45D4-45C4-82ED-82E907A97EC9}" srcOrd="8" destOrd="0" presId="urn:microsoft.com/office/officeart/2005/8/layout/process4"/>
    <dgm:cxn modelId="{E5F91DE0-B449-406C-ACE8-1B94C671638C}" type="presParOf" srcId="{A93E3991-45D4-45C4-82ED-82E907A97EC9}" destId="{68BC4567-99AC-495B-A798-EF2C0099A6B9}"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AB15C-30FE-4E77-BBA2-E44EB85D3E3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TW" altLang="en-US"/>
        </a:p>
      </dgm:t>
    </dgm:pt>
    <dgm:pt modelId="{472360D7-957B-430F-B3CF-181F79A78D1C}">
      <dgm:prSet phldrT="[文字]" custT="1"/>
      <dgm:spPr/>
      <dgm:t>
        <a:bodyPr/>
        <a:lstStyle/>
        <a:p>
          <a:r>
            <a:rPr lang="en-US" altLang="zh-TW" sz="1600" dirty="0" smtClean="0"/>
            <a:t>1</a:t>
          </a:r>
          <a:endParaRPr lang="zh-TW" altLang="en-US" sz="1600" dirty="0"/>
        </a:p>
      </dgm:t>
    </dgm:pt>
    <dgm:pt modelId="{8CC0B064-057D-4235-8407-5625BA263358}" type="parTrans" cxnId="{8B2F1612-C3D3-467E-AB52-58C99916DD79}">
      <dgm:prSet/>
      <dgm:spPr/>
      <dgm:t>
        <a:bodyPr/>
        <a:lstStyle/>
        <a:p>
          <a:endParaRPr lang="zh-TW" altLang="en-US" sz="1600"/>
        </a:p>
      </dgm:t>
    </dgm:pt>
    <dgm:pt modelId="{0A9118F8-6BBB-446F-9140-63265515412F}" type="sibTrans" cxnId="{8B2F1612-C3D3-467E-AB52-58C99916DD79}">
      <dgm:prSet/>
      <dgm:spPr/>
      <dgm:t>
        <a:bodyPr/>
        <a:lstStyle/>
        <a:p>
          <a:endParaRPr lang="zh-TW" altLang="en-US" sz="1600"/>
        </a:p>
      </dgm:t>
    </dgm:pt>
    <dgm:pt modelId="{8C940B34-A782-4EBC-8B54-3E5364364B19}">
      <dgm:prSet phldrT="[文字]" custT="1"/>
      <dgm:spPr/>
      <dgm:t>
        <a:bodyPr/>
        <a:lstStyle/>
        <a:p>
          <a:r>
            <a:rPr lang="zh-TW" altLang="en-US" sz="1600" dirty="0" smtClean="0"/>
            <a:t>介紹外債的定義</a:t>
          </a:r>
          <a:endParaRPr lang="zh-TW" altLang="en-US" sz="1600" dirty="0"/>
        </a:p>
      </dgm:t>
    </dgm:pt>
    <dgm:pt modelId="{1136A0EA-63C1-4BDD-9481-DCA3C10BF8D5}" type="parTrans" cxnId="{F83DB726-87CE-4F09-BF9E-02786323DC49}">
      <dgm:prSet/>
      <dgm:spPr/>
      <dgm:t>
        <a:bodyPr/>
        <a:lstStyle/>
        <a:p>
          <a:endParaRPr lang="zh-TW" altLang="en-US" sz="1600"/>
        </a:p>
      </dgm:t>
    </dgm:pt>
    <dgm:pt modelId="{20C64B73-7E9C-4DBF-BB4F-76E7AAF2B924}" type="sibTrans" cxnId="{F83DB726-87CE-4F09-BF9E-02786323DC49}">
      <dgm:prSet/>
      <dgm:spPr/>
      <dgm:t>
        <a:bodyPr/>
        <a:lstStyle/>
        <a:p>
          <a:endParaRPr lang="zh-TW" altLang="en-US" sz="1600"/>
        </a:p>
      </dgm:t>
    </dgm:pt>
    <dgm:pt modelId="{82659385-F4E0-40EC-805C-92AA21B7B11D}">
      <dgm:prSet phldrT="[文字]" custT="1"/>
      <dgm:spPr/>
      <dgm:t>
        <a:bodyPr/>
        <a:lstStyle/>
        <a:p>
          <a:r>
            <a:rPr lang="en-US" altLang="zh-TW" sz="1600" dirty="0" smtClean="0"/>
            <a:t>2</a:t>
          </a:r>
          <a:endParaRPr lang="zh-TW" altLang="en-US" sz="1600" dirty="0"/>
        </a:p>
      </dgm:t>
    </dgm:pt>
    <dgm:pt modelId="{494B8F4A-5DDE-466F-B106-A12261CF16E4}" type="parTrans" cxnId="{9EEF6E3D-522D-4BF6-B7FE-4D308143E065}">
      <dgm:prSet/>
      <dgm:spPr/>
      <dgm:t>
        <a:bodyPr/>
        <a:lstStyle/>
        <a:p>
          <a:endParaRPr lang="zh-TW" altLang="en-US" sz="1600"/>
        </a:p>
      </dgm:t>
    </dgm:pt>
    <dgm:pt modelId="{1937016F-7AC6-4A9A-86D9-9520869BCECA}" type="sibTrans" cxnId="{9EEF6E3D-522D-4BF6-B7FE-4D308143E065}">
      <dgm:prSet/>
      <dgm:spPr/>
      <dgm:t>
        <a:bodyPr/>
        <a:lstStyle/>
        <a:p>
          <a:endParaRPr lang="zh-TW" altLang="en-US" sz="1600"/>
        </a:p>
      </dgm:t>
    </dgm:pt>
    <dgm:pt modelId="{9C1D67E6-84BE-4F5A-A283-9E8C31AA4F75}">
      <dgm:prSet phldrT="[文字]" custT="1"/>
      <dgm:spPr/>
      <dgm:t>
        <a:bodyPr/>
        <a:lstStyle/>
        <a:p>
          <a:r>
            <a:rPr lang="zh-TW" altLang="en-US" sz="1600" dirty="0" smtClean="0"/>
            <a:t>外債之影響力</a:t>
          </a:r>
          <a:endParaRPr lang="zh-TW" altLang="en-US" sz="1600" dirty="0"/>
        </a:p>
      </dgm:t>
    </dgm:pt>
    <dgm:pt modelId="{0E7E94AC-324B-42B7-A08E-75F02590536D}" type="parTrans" cxnId="{5B9ADA3E-9E7F-40D1-99BF-C63CD6B1D531}">
      <dgm:prSet/>
      <dgm:spPr/>
      <dgm:t>
        <a:bodyPr/>
        <a:lstStyle/>
        <a:p>
          <a:endParaRPr lang="zh-TW" altLang="en-US" sz="1600"/>
        </a:p>
      </dgm:t>
    </dgm:pt>
    <dgm:pt modelId="{146F4A78-1BC8-4953-A5F7-F125B2EFA8D4}" type="sibTrans" cxnId="{5B9ADA3E-9E7F-40D1-99BF-C63CD6B1D531}">
      <dgm:prSet/>
      <dgm:spPr/>
      <dgm:t>
        <a:bodyPr/>
        <a:lstStyle/>
        <a:p>
          <a:endParaRPr lang="zh-TW" altLang="en-US" sz="1600"/>
        </a:p>
      </dgm:t>
    </dgm:pt>
    <dgm:pt modelId="{A99CEA5F-33BC-4CE1-8265-95CAFFF9ED1B}">
      <dgm:prSet phldrT="[文字]" custT="1"/>
      <dgm:spPr/>
      <dgm:t>
        <a:bodyPr/>
        <a:lstStyle/>
        <a:p>
          <a:r>
            <a:rPr lang="en-US" altLang="zh-TW" sz="1600" dirty="0" smtClean="0"/>
            <a:t>3</a:t>
          </a:r>
          <a:endParaRPr lang="zh-TW" altLang="en-US" sz="1600" dirty="0"/>
        </a:p>
      </dgm:t>
    </dgm:pt>
    <dgm:pt modelId="{7EAF02D0-2630-4D23-A002-237F490DA7F9}" type="parTrans" cxnId="{79E5FB68-866D-4DC6-8F33-8689E61DE048}">
      <dgm:prSet/>
      <dgm:spPr/>
      <dgm:t>
        <a:bodyPr/>
        <a:lstStyle/>
        <a:p>
          <a:endParaRPr lang="zh-TW" altLang="en-US" sz="1600"/>
        </a:p>
      </dgm:t>
    </dgm:pt>
    <dgm:pt modelId="{D1E79AAE-3333-46D0-876B-6933DE374B30}" type="sibTrans" cxnId="{79E5FB68-866D-4DC6-8F33-8689E61DE048}">
      <dgm:prSet/>
      <dgm:spPr/>
      <dgm:t>
        <a:bodyPr/>
        <a:lstStyle/>
        <a:p>
          <a:endParaRPr lang="zh-TW" altLang="en-US" sz="1600"/>
        </a:p>
      </dgm:t>
    </dgm:pt>
    <dgm:pt modelId="{AA678EE2-DCB9-4F22-94E1-8134F044D0FA}">
      <dgm:prSet phldrT="[文字]" custT="1"/>
      <dgm:spPr/>
      <dgm:t>
        <a:bodyPr/>
        <a:lstStyle/>
        <a:p>
          <a:r>
            <a:rPr lang="en-US" altLang="zh-TW" sz="1600" smtClean="0"/>
            <a:t>6</a:t>
          </a:r>
          <a:endParaRPr lang="zh-TW" altLang="en-US" sz="1600" dirty="0"/>
        </a:p>
      </dgm:t>
    </dgm:pt>
    <dgm:pt modelId="{FF8E2DFB-61F6-4D37-8886-ACA725D66269}" type="parTrans" cxnId="{CD8810C0-A850-4B3A-BEBA-27EDF2DB57BE}">
      <dgm:prSet/>
      <dgm:spPr/>
      <dgm:t>
        <a:bodyPr/>
        <a:lstStyle/>
        <a:p>
          <a:endParaRPr lang="zh-TW" altLang="en-US" sz="1600"/>
        </a:p>
      </dgm:t>
    </dgm:pt>
    <dgm:pt modelId="{3C21A28F-873B-4CD4-A9A3-5B742D17A71C}" type="sibTrans" cxnId="{CD8810C0-A850-4B3A-BEBA-27EDF2DB57BE}">
      <dgm:prSet/>
      <dgm:spPr/>
      <dgm:t>
        <a:bodyPr/>
        <a:lstStyle/>
        <a:p>
          <a:endParaRPr lang="zh-TW" altLang="en-US" sz="1600"/>
        </a:p>
      </dgm:t>
    </dgm:pt>
    <dgm:pt modelId="{8B643DB5-DCCA-4175-AE71-CB2A0A75573B}">
      <dgm:prSet phldrT="[文字]" custT="1"/>
      <dgm:spPr/>
      <dgm:t>
        <a:bodyPr/>
        <a:lstStyle/>
        <a:p>
          <a:r>
            <a:rPr lang="en-US" altLang="zh-TW" sz="1600" dirty="0" smtClean="0"/>
            <a:t>5</a:t>
          </a:r>
          <a:endParaRPr lang="zh-TW" altLang="en-US" sz="1600" dirty="0"/>
        </a:p>
      </dgm:t>
    </dgm:pt>
    <dgm:pt modelId="{AFD0A2B7-4072-4065-827C-31010C45393F}" type="parTrans" cxnId="{E25D0063-2901-4AC0-BC15-BC5A298BE5CA}">
      <dgm:prSet/>
      <dgm:spPr/>
      <dgm:t>
        <a:bodyPr/>
        <a:lstStyle/>
        <a:p>
          <a:endParaRPr lang="zh-TW" altLang="en-US" sz="1600"/>
        </a:p>
      </dgm:t>
    </dgm:pt>
    <dgm:pt modelId="{B39B748F-37C2-4E4D-9149-7B435A920857}" type="sibTrans" cxnId="{E25D0063-2901-4AC0-BC15-BC5A298BE5CA}">
      <dgm:prSet/>
      <dgm:spPr/>
      <dgm:t>
        <a:bodyPr/>
        <a:lstStyle/>
        <a:p>
          <a:endParaRPr lang="zh-TW" altLang="en-US" sz="1600"/>
        </a:p>
      </dgm:t>
    </dgm:pt>
    <dgm:pt modelId="{BD19C270-1D03-443A-8701-C4A038D57B1F}">
      <dgm:prSet custT="1"/>
      <dgm:spPr/>
      <dgm:t>
        <a:bodyPr/>
        <a:lstStyle/>
        <a:p>
          <a:r>
            <a:rPr lang="zh-TW" altLang="en-US" sz="1600" dirty="0" smtClean="0"/>
            <a:t>比較各國以美元計價之外債</a:t>
          </a:r>
          <a:endParaRPr lang="zh-TW" altLang="en-US" sz="1600" dirty="0"/>
        </a:p>
      </dgm:t>
    </dgm:pt>
    <dgm:pt modelId="{144A1FDD-59FD-4BA0-838C-6F78DFD9E32E}" type="parTrans" cxnId="{AE54EBBA-FFC3-423A-AA11-8160E2C779AB}">
      <dgm:prSet/>
      <dgm:spPr/>
      <dgm:t>
        <a:bodyPr/>
        <a:lstStyle/>
        <a:p>
          <a:endParaRPr lang="zh-TW" altLang="en-US" sz="1600"/>
        </a:p>
      </dgm:t>
    </dgm:pt>
    <dgm:pt modelId="{87950EF0-B1DD-49A5-B171-E1459CC8AABC}" type="sibTrans" cxnId="{AE54EBBA-FFC3-423A-AA11-8160E2C779AB}">
      <dgm:prSet/>
      <dgm:spPr/>
      <dgm:t>
        <a:bodyPr/>
        <a:lstStyle/>
        <a:p>
          <a:endParaRPr lang="zh-TW" altLang="en-US" sz="1600"/>
        </a:p>
      </dgm:t>
    </dgm:pt>
    <dgm:pt modelId="{B9469E69-C509-4846-9F38-3A60BB3DFE02}">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600" dirty="0" smtClean="0"/>
            <a:t>  馬斯垂克條約</a:t>
          </a:r>
        </a:p>
      </dgm:t>
    </dgm:pt>
    <dgm:pt modelId="{BE75509B-E054-47AE-9E96-19CFAB528888}" type="parTrans" cxnId="{32AA1066-3F69-4079-86C5-327F972898C1}">
      <dgm:prSet/>
      <dgm:spPr/>
      <dgm:t>
        <a:bodyPr/>
        <a:lstStyle/>
        <a:p>
          <a:endParaRPr lang="zh-TW" altLang="en-US" sz="1600"/>
        </a:p>
      </dgm:t>
    </dgm:pt>
    <dgm:pt modelId="{5C065283-64E6-4065-960A-C0B732D65AD8}" type="sibTrans" cxnId="{32AA1066-3F69-4079-86C5-327F972898C1}">
      <dgm:prSet/>
      <dgm:spPr/>
      <dgm:t>
        <a:bodyPr/>
        <a:lstStyle/>
        <a:p>
          <a:endParaRPr lang="zh-TW" altLang="en-US" sz="1600"/>
        </a:p>
      </dgm:t>
    </dgm:pt>
    <dgm:pt modelId="{005E2A4B-957E-444C-A06D-ABD44C543806}">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600" dirty="0" smtClean="0"/>
            <a:t>  小結</a:t>
          </a:r>
        </a:p>
      </dgm:t>
    </dgm:pt>
    <dgm:pt modelId="{4B573764-14A1-4E17-908A-342EB3DFAB88}" type="parTrans" cxnId="{BD29440C-47B0-4909-963D-3E204BECB7B0}">
      <dgm:prSet/>
      <dgm:spPr/>
      <dgm:t>
        <a:bodyPr/>
        <a:lstStyle/>
        <a:p>
          <a:endParaRPr lang="zh-TW" altLang="en-US" sz="1600"/>
        </a:p>
      </dgm:t>
    </dgm:pt>
    <dgm:pt modelId="{7D6962B4-96FA-4B13-B230-0FA8598764EC}" type="sibTrans" cxnId="{BD29440C-47B0-4909-963D-3E204BECB7B0}">
      <dgm:prSet/>
      <dgm:spPr/>
      <dgm:t>
        <a:bodyPr/>
        <a:lstStyle/>
        <a:p>
          <a:endParaRPr lang="zh-TW" altLang="en-US" sz="1600"/>
        </a:p>
      </dgm:t>
    </dgm:pt>
    <dgm:pt modelId="{CA0B7708-42EE-493F-AEF7-F0CC9894FBA4}">
      <dgm:prSet custT="1"/>
      <dgm:spPr/>
      <dgm:t>
        <a:bodyPr/>
        <a:lstStyle/>
        <a:p>
          <a:r>
            <a:rPr lang="en-US" altLang="zh-TW" sz="1600" dirty="0" smtClean="0"/>
            <a:t>4</a:t>
          </a:r>
          <a:endParaRPr lang="zh-TW" altLang="en-US" sz="1600" dirty="0"/>
        </a:p>
      </dgm:t>
    </dgm:pt>
    <dgm:pt modelId="{C821F06C-7639-4DEA-B726-321E4AB0CE01}" type="parTrans" cxnId="{37609A23-E9F3-42A5-B772-2195388716A5}">
      <dgm:prSet/>
      <dgm:spPr/>
      <dgm:t>
        <a:bodyPr/>
        <a:lstStyle/>
        <a:p>
          <a:endParaRPr lang="zh-TW" altLang="en-US" sz="1600"/>
        </a:p>
      </dgm:t>
    </dgm:pt>
    <dgm:pt modelId="{139BC30B-DD66-4539-AB67-A0C46FFE22A8}" type="sibTrans" cxnId="{37609A23-E9F3-42A5-B772-2195388716A5}">
      <dgm:prSet/>
      <dgm:spPr/>
      <dgm:t>
        <a:bodyPr/>
        <a:lstStyle/>
        <a:p>
          <a:endParaRPr lang="zh-TW" altLang="en-US" sz="1600"/>
        </a:p>
      </dgm:t>
    </dgm:pt>
    <dgm:pt modelId="{0C9DC877-36D6-483C-9769-8E2E29921354}">
      <dgm:prSet custT="1"/>
      <dgm:spPr/>
      <dgm:t>
        <a:bodyPr/>
        <a:lstStyle/>
        <a:p>
          <a:r>
            <a:rPr lang="zh-TW" altLang="en-US" sz="1600" dirty="0" smtClean="0"/>
            <a:t>外債與</a:t>
          </a:r>
          <a:r>
            <a:rPr lang="en-US" altLang="zh-TW" sz="1600" dirty="0" smtClean="0"/>
            <a:t>GDP</a:t>
          </a:r>
          <a:r>
            <a:rPr lang="zh-TW" altLang="en-US" sz="1600" dirty="0" smtClean="0"/>
            <a:t>之關聯性</a:t>
          </a:r>
          <a:endParaRPr lang="zh-TW" altLang="en-US" sz="1600" dirty="0"/>
        </a:p>
      </dgm:t>
    </dgm:pt>
    <dgm:pt modelId="{E190327A-5F5A-41E3-BCE4-7516D6139BE1}" type="parTrans" cxnId="{28B06A24-1F8B-4348-9618-E9DBB809B661}">
      <dgm:prSet/>
      <dgm:spPr/>
      <dgm:t>
        <a:bodyPr/>
        <a:lstStyle/>
        <a:p>
          <a:endParaRPr lang="zh-TW" altLang="en-US" sz="1600"/>
        </a:p>
      </dgm:t>
    </dgm:pt>
    <dgm:pt modelId="{6C9EEAE0-D5BE-40B9-A14F-D69CE40F95A8}" type="sibTrans" cxnId="{28B06A24-1F8B-4348-9618-E9DBB809B661}">
      <dgm:prSet/>
      <dgm:spPr/>
      <dgm:t>
        <a:bodyPr/>
        <a:lstStyle/>
        <a:p>
          <a:endParaRPr lang="zh-TW" altLang="en-US" sz="1600"/>
        </a:p>
      </dgm:t>
    </dgm:pt>
    <dgm:pt modelId="{CEE012B3-FDFC-4A11-AE8F-726AABE9B3C1}">
      <dgm:prSet custT="1"/>
      <dgm:spPr/>
      <dgm:t>
        <a:bodyPr/>
        <a:lstStyle/>
        <a:p>
          <a:r>
            <a:rPr lang="zh-TW" altLang="en-US" sz="1600" dirty="0" smtClean="0"/>
            <a:t>償債高峰</a:t>
          </a:r>
          <a:endParaRPr lang="zh-TW" altLang="en-US" sz="1600" dirty="0"/>
        </a:p>
      </dgm:t>
    </dgm:pt>
    <dgm:pt modelId="{502ADAE7-8A72-41E7-BF95-1D52955905D7}" type="parTrans" cxnId="{D8D4DDB4-775F-46B4-BF3D-B51464A123F1}">
      <dgm:prSet/>
      <dgm:spPr/>
    </dgm:pt>
    <dgm:pt modelId="{56216F7E-22CC-4632-BF9E-90B9827AE477}" type="sibTrans" cxnId="{D8D4DDB4-775F-46B4-BF3D-B51464A123F1}">
      <dgm:prSet/>
      <dgm:spPr/>
    </dgm:pt>
    <dgm:pt modelId="{C1CBB788-6561-4402-8507-EA503E7A89BF}">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200" b="0" i="0" dirty="0" smtClean="0"/>
            <a:t>訂歐盟國家加入貨幣同盟之財務門檻，其中政府債務餘額對</a:t>
          </a:r>
          <a:r>
            <a:rPr lang="en-US" altLang="zh-TW" sz="1200" b="0" i="0" dirty="0" smtClean="0"/>
            <a:t>GDP</a:t>
          </a:r>
          <a:r>
            <a:rPr lang="zh-TW" altLang="en-US" sz="1200" b="0" i="0" dirty="0" smtClean="0"/>
            <a:t>比率不得超過</a:t>
          </a:r>
          <a:r>
            <a:rPr lang="en-US" altLang="zh-TW" sz="1200" b="0" i="0" dirty="0" smtClean="0"/>
            <a:t>60%</a:t>
          </a:r>
          <a:r>
            <a:rPr lang="zh-TW" altLang="en-US" sz="1200" b="0" i="0" dirty="0" smtClean="0"/>
            <a:t>，每年財政赤字對</a:t>
          </a:r>
          <a:r>
            <a:rPr lang="en-US" altLang="zh-TW" sz="1200" b="0" i="0" dirty="0" smtClean="0"/>
            <a:t>GDP</a:t>
          </a:r>
          <a:r>
            <a:rPr lang="zh-TW" altLang="en-US" sz="1200" b="0" i="0" dirty="0" smtClean="0"/>
            <a:t>比率不得超過</a:t>
          </a:r>
          <a:r>
            <a:rPr lang="en-US" altLang="zh-TW" sz="1200" b="0" i="0" dirty="0" smtClean="0"/>
            <a:t>3%</a:t>
          </a:r>
          <a:r>
            <a:rPr lang="zh-TW" altLang="en-US" sz="1200" b="0" i="0" dirty="0" smtClean="0"/>
            <a:t>。</a:t>
          </a:r>
          <a:r>
            <a:rPr lang="zh-TW" altLang="en-US" sz="1600" b="0" i="0" dirty="0" smtClean="0"/>
            <a:t/>
          </a:r>
          <a:br>
            <a:rPr lang="zh-TW" altLang="en-US" sz="1600" b="0" i="0" dirty="0" smtClean="0"/>
          </a:br>
          <a:r>
            <a:rPr lang="zh-TW" altLang="en-US" sz="1600" b="0" i="0" dirty="0" smtClean="0"/>
            <a:t/>
          </a:r>
          <a:br>
            <a:rPr lang="zh-TW" altLang="en-US" sz="1600" b="0" i="0" dirty="0" smtClean="0"/>
          </a:br>
          <a:r>
            <a:rPr lang="zh-TW" altLang="en-US" sz="1600" b="0" i="0" dirty="0" smtClean="0"/>
            <a:t> </a:t>
          </a:r>
          <a:endParaRPr lang="zh-TW" altLang="en-US" sz="1600" dirty="0" smtClean="0"/>
        </a:p>
      </dgm:t>
    </dgm:pt>
    <dgm:pt modelId="{EC280EBE-CBFD-4E8F-9BD0-8CFD642CAB2F}" type="parTrans" cxnId="{A11E2137-5ED4-4D60-9A1A-8311672A0A83}">
      <dgm:prSet/>
      <dgm:spPr/>
    </dgm:pt>
    <dgm:pt modelId="{73269B18-63B2-4868-8CDB-8B80E53D87F7}" type="sibTrans" cxnId="{A11E2137-5ED4-4D60-9A1A-8311672A0A83}">
      <dgm:prSet/>
      <dgm:spPr/>
    </dgm:pt>
    <dgm:pt modelId="{10399957-0906-49A0-B9CB-84A288D3BEBA}" type="pres">
      <dgm:prSet presAssocID="{1AAAB15C-30FE-4E77-BBA2-E44EB85D3E38}" presName="linearFlow" presStyleCnt="0">
        <dgm:presLayoutVars>
          <dgm:dir/>
          <dgm:animLvl val="lvl"/>
          <dgm:resizeHandles val="exact"/>
        </dgm:presLayoutVars>
      </dgm:prSet>
      <dgm:spPr/>
      <dgm:t>
        <a:bodyPr/>
        <a:lstStyle/>
        <a:p>
          <a:endParaRPr lang="zh-TW" altLang="en-US"/>
        </a:p>
      </dgm:t>
    </dgm:pt>
    <dgm:pt modelId="{76D06326-0DE0-4234-BE57-00004C54E5C5}" type="pres">
      <dgm:prSet presAssocID="{472360D7-957B-430F-B3CF-181F79A78D1C}" presName="composite" presStyleCnt="0"/>
      <dgm:spPr/>
    </dgm:pt>
    <dgm:pt modelId="{D9ACA0C1-2691-4DB6-88FD-A8A4C3C2C4F6}" type="pres">
      <dgm:prSet presAssocID="{472360D7-957B-430F-B3CF-181F79A78D1C}" presName="parentText" presStyleLbl="alignNode1" presStyleIdx="0" presStyleCnt="6">
        <dgm:presLayoutVars>
          <dgm:chMax val="1"/>
          <dgm:bulletEnabled val="1"/>
        </dgm:presLayoutVars>
      </dgm:prSet>
      <dgm:spPr/>
      <dgm:t>
        <a:bodyPr/>
        <a:lstStyle/>
        <a:p>
          <a:endParaRPr lang="zh-TW" altLang="en-US"/>
        </a:p>
      </dgm:t>
    </dgm:pt>
    <dgm:pt modelId="{165DBA18-9FB5-4C5D-A2EB-5DF0493DBE87}" type="pres">
      <dgm:prSet presAssocID="{472360D7-957B-430F-B3CF-181F79A78D1C}" presName="descendantText" presStyleLbl="alignAcc1" presStyleIdx="0" presStyleCnt="6">
        <dgm:presLayoutVars>
          <dgm:bulletEnabled val="1"/>
        </dgm:presLayoutVars>
      </dgm:prSet>
      <dgm:spPr/>
      <dgm:t>
        <a:bodyPr/>
        <a:lstStyle/>
        <a:p>
          <a:endParaRPr lang="zh-TW" altLang="en-US"/>
        </a:p>
      </dgm:t>
    </dgm:pt>
    <dgm:pt modelId="{79DC3B5D-5D20-4EEB-8024-E5C7E1AAB9AE}" type="pres">
      <dgm:prSet presAssocID="{0A9118F8-6BBB-446F-9140-63265515412F}" presName="sp" presStyleCnt="0"/>
      <dgm:spPr/>
    </dgm:pt>
    <dgm:pt modelId="{425409CB-1317-49F2-8890-1C4BD19E54B9}" type="pres">
      <dgm:prSet presAssocID="{82659385-F4E0-40EC-805C-92AA21B7B11D}" presName="composite" presStyleCnt="0"/>
      <dgm:spPr/>
    </dgm:pt>
    <dgm:pt modelId="{CD9D0EB2-9B10-4D2D-BAB7-3F66AE100284}" type="pres">
      <dgm:prSet presAssocID="{82659385-F4E0-40EC-805C-92AA21B7B11D}" presName="parentText" presStyleLbl="alignNode1" presStyleIdx="1" presStyleCnt="6">
        <dgm:presLayoutVars>
          <dgm:chMax val="1"/>
          <dgm:bulletEnabled val="1"/>
        </dgm:presLayoutVars>
      </dgm:prSet>
      <dgm:spPr/>
      <dgm:t>
        <a:bodyPr/>
        <a:lstStyle/>
        <a:p>
          <a:endParaRPr lang="zh-TW" altLang="en-US"/>
        </a:p>
      </dgm:t>
    </dgm:pt>
    <dgm:pt modelId="{3BBB0396-17B0-482C-A7F3-1D6B4278E46F}" type="pres">
      <dgm:prSet presAssocID="{82659385-F4E0-40EC-805C-92AA21B7B11D}" presName="descendantText" presStyleLbl="alignAcc1" presStyleIdx="1" presStyleCnt="6" custScaleY="128977">
        <dgm:presLayoutVars>
          <dgm:bulletEnabled val="1"/>
        </dgm:presLayoutVars>
      </dgm:prSet>
      <dgm:spPr/>
      <dgm:t>
        <a:bodyPr/>
        <a:lstStyle/>
        <a:p>
          <a:endParaRPr lang="zh-TW" altLang="en-US"/>
        </a:p>
      </dgm:t>
    </dgm:pt>
    <dgm:pt modelId="{CDAB670E-474A-48F1-84D8-7CD1EBB999A7}" type="pres">
      <dgm:prSet presAssocID="{1937016F-7AC6-4A9A-86D9-9520869BCECA}" presName="sp" presStyleCnt="0"/>
      <dgm:spPr/>
    </dgm:pt>
    <dgm:pt modelId="{13B8C5E3-1C62-4349-A3B1-D959EDF7DAD7}" type="pres">
      <dgm:prSet presAssocID="{A99CEA5F-33BC-4CE1-8265-95CAFFF9ED1B}" presName="composite" presStyleCnt="0"/>
      <dgm:spPr/>
    </dgm:pt>
    <dgm:pt modelId="{8DAB5389-6B98-4D33-A078-3F9478E4E3F2}" type="pres">
      <dgm:prSet presAssocID="{A99CEA5F-33BC-4CE1-8265-95CAFFF9ED1B}" presName="parentText" presStyleLbl="alignNode1" presStyleIdx="2" presStyleCnt="6">
        <dgm:presLayoutVars>
          <dgm:chMax val="1"/>
          <dgm:bulletEnabled val="1"/>
        </dgm:presLayoutVars>
      </dgm:prSet>
      <dgm:spPr/>
      <dgm:t>
        <a:bodyPr/>
        <a:lstStyle/>
        <a:p>
          <a:endParaRPr lang="zh-TW" altLang="en-US"/>
        </a:p>
      </dgm:t>
    </dgm:pt>
    <dgm:pt modelId="{CB55017F-14FD-4E27-9F7B-B55E3687F85E}" type="pres">
      <dgm:prSet presAssocID="{A99CEA5F-33BC-4CE1-8265-95CAFFF9ED1B}" presName="descendantText" presStyleLbl="alignAcc1" presStyleIdx="2" presStyleCnt="6">
        <dgm:presLayoutVars>
          <dgm:bulletEnabled val="1"/>
        </dgm:presLayoutVars>
      </dgm:prSet>
      <dgm:spPr/>
      <dgm:t>
        <a:bodyPr/>
        <a:lstStyle/>
        <a:p>
          <a:endParaRPr lang="zh-TW" altLang="en-US"/>
        </a:p>
      </dgm:t>
    </dgm:pt>
    <dgm:pt modelId="{E304786C-0064-4630-88CF-8387F78F66E2}" type="pres">
      <dgm:prSet presAssocID="{D1E79AAE-3333-46D0-876B-6933DE374B30}" presName="sp" presStyleCnt="0"/>
      <dgm:spPr/>
    </dgm:pt>
    <dgm:pt modelId="{BDA0F6A0-2A2E-4DCD-98FE-53EE9303B95E}" type="pres">
      <dgm:prSet presAssocID="{CA0B7708-42EE-493F-AEF7-F0CC9894FBA4}" presName="composite" presStyleCnt="0"/>
      <dgm:spPr/>
    </dgm:pt>
    <dgm:pt modelId="{50922CC4-CDD6-4684-A22C-741B7C463594}" type="pres">
      <dgm:prSet presAssocID="{CA0B7708-42EE-493F-AEF7-F0CC9894FBA4}" presName="parentText" presStyleLbl="alignNode1" presStyleIdx="3" presStyleCnt="6">
        <dgm:presLayoutVars>
          <dgm:chMax val="1"/>
          <dgm:bulletEnabled val="1"/>
        </dgm:presLayoutVars>
      </dgm:prSet>
      <dgm:spPr/>
      <dgm:t>
        <a:bodyPr/>
        <a:lstStyle/>
        <a:p>
          <a:endParaRPr lang="zh-TW" altLang="en-US"/>
        </a:p>
      </dgm:t>
    </dgm:pt>
    <dgm:pt modelId="{C66CE75B-6996-4568-A4B2-D4FC4646A15E}" type="pres">
      <dgm:prSet presAssocID="{CA0B7708-42EE-493F-AEF7-F0CC9894FBA4}" presName="descendantText" presStyleLbl="alignAcc1" presStyleIdx="3" presStyleCnt="6" custScaleY="237748">
        <dgm:presLayoutVars>
          <dgm:bulletEnabled val="1"/>
        </dgm:presLayoutVars>
      </dgm:prSet>
      <dgm:spPr/>
      <dgm:t>
        <a:bodyPr/>
        <a:lstStyle/>
        <a:p>
          <a:endParaRPr lang="zh-TW" altLang="en-US"/>
        </a:p>
      </dgm:t>
    </dgm:pt>
    <dgm:pt modelId="{6D976FB3-AFFB-4FE5-B18C-8FE99338D4EE}" type="pres">
      <dgm:prSet presAssocID="{139BC30B-DD66-4539-AB67-A0C46FFE22A8}" presName="sp" presStyleCnt="0"/>
      <dgm:spPr/>
    </dgm:pt>
    <dgm:pt modelId="{5E8B6B72-2B83-4F0A-8909-1170BD35768F}" type="pres">
      <dgm:prSet presAssocID="{8B643DB5-DCCA-4175-AE71-CB2A0A75573B}" presName="composite" presStyleCnt="0"/>
      <dgm:spPr/>
    </dgm:pt>
    <dgm:pt modelId="{A728FB11-593E-4986-B2DF-21DA8B4BA239}" type="pres">
      <dgm:prSet presAssocID="{8B643DB5-DCCA-4175-AE71-CB2A0A75573B}" presName="parentText" presStyleLbl="alignNode1" presStyleIdx="4" presStyleCnt="6">
        <dgm:presLayoutVars>
          <dgm:chMax val="1"/>
          <dgm:bulletEnabled val="1"/>
        </dgm:presLayoutVars>
      </dgm:prSet>
      <dgm:spPr/>
      <dgm:t>
        <a:bodyPr/>
        <a:lstStyle/>
        <a:p>
          <a:endParaRPr lang="zh-TW" altLang="en-US"/>
        </a:p>
      </dgm:t>
    </dgm:pt>
    <dgm:pt modelId="{7B20C38E-7F09-40C6-9AA8-604E95DD38BC}" type="pres">
      <dgm:prSet presAssocID="{8B643DB5-DCCA-4175-AE71-CB2A0A75573B}" presName="descendantText" presStyleLbl="alignAcc1" presStyleIdx="4" presStyleCnt="6" custScaleY="203456">
        <dgm:presLayoutVars>
          <dgm:bulletEnabled val="1"/>
        </dgm:presLayoutVars>
      </dgm:prSet>
      <dgm:spPr/>
      <dgm:t>
        <a:bodyPr/>
        <a:lstStyle/>
        <a:p>
          <a:endParaRPr lang="zh-TW" altLang="en-US"/>
        </a:p>
      </dgm:t>
    </dgm:pt>
    <dgm:pt modelId="{96B2A501-6601-438B-B7E3-B5691E5140D7}" type="pres">
      <dgm:prSet presAssocID="{B39B748F-37C2-4E4D-9149-7B435A920857}" presName="sp" presStyleCnt="0"/>
      <dgm:spPr/>
    </dgm:pt>
    <dgm:pt modelId="{2A07F313-F2B5-41AF-B6A2-1E81BC85BA1A}" type="pres">
      <dgm:prSet presAssocID="{AA678EE2-DCB9-4F22-94E1-8134F044D0FA}" presName="composite" presStyleCnt="0"/>
      <dgm:spPr/>
    </dgm:pt>
    <dgm:pt modelId="{BE3A64D7-230C-40F4-ACA1-A197665CCAB3}" type="pres">
      <dgm:prSet presAssocID="{AA678EE2-DCB9-4F22-94E1-8134F044D0FA}" presName="parentText" presStyleLbl="alignNode1" presStyleIdx="5" presStyleCnt="6">
        <dgm:presLayoutVars>
          <dgm:chMax val="1"/>
          <dgm:bulletEnabled val="1"/>
        </dgm:presLayoutVars>
      </dgm:prSet>
      <dgm:spPr/>
      <dgm:t>
        <a:bodyPr/>
        <a:lstStyle/>
        <a:p>
          <a:endParaRPr lang="zh-TW" altLang="en-US"/>
        </a:p>
      </dgm:t>
    </dgm:pt>
    <dgm:pt modelId="{65EE3DC3-1A51-4770-A020-5E6589677C9E}" type="pres">
      <dgm:prSet presAssocID="{AA678EE2-DCB9-4F22-94E1-8134F044D0FA}" presName="descendantText" presStyleLbl="alignAcc1" presStyleIdx="5" presStyleCnt="6">
        <dgm:presLayoutVars>
          <dgm:bulletEnabled val="1"/>
        </dgm:presLayoutVars>
      </dgm:prSet>
      <dgm:spPr/>
      <dgm:t>
        <a:bodyPr/>
        <a:lstStyle/>
        <a:p>
          <a:endParaRPr lang="zh-TW" altLang="en-US"/>
        </a:p>
      </dgm:t>
    </dgm:pt>
  </dgm:ptLst>
  <dgm:cxnLst>
    <dgm:cxn modelId="{5B9ADA3E-9E7F-40D1-99BF-C63CD6B1D531}" srcId="{82659385-F4E0-40EC-805C-92AA21B7B11D}" destId="{9C1D67E6-84BE-4F5A-A283-9E8C31AA4F75}" srcOrd="0" destOrd="0" parTransId="{0E7E94AC-324B-42B7-A08E-75F02590536D}" sibTransId="{146F4A78-1BC8-4953-A5F7-F125B2EFA8D4}"/>
    <dgm:cxn modelId="{A11E2137-5ED4-4D60-9A1A-8311672A0A83}" srcId="{8B643DB5-DCCA-4175-AE71-CB2A0A75573B}" destId="{C1CBB788-6561-4402-8507-EA503E7A89BF}" srcOrd="1" destOrd="0" parTransId="{EC280EBE-CBFD-4E8F-9BD0-8CFD642CAB2F}" sibTransId="{73269B18-63B2-4868-8CDB-8B80E53D87F7}"/>
    <dgm:cxn modelId="{C5FACE18-4520-4AC1-80DF-66017C25D87E}" type="presOf" srcId="{AA678EE2-DCB9-4F22-94E1-8134F044D0FA}" destId="{BE3A64D7-230C-40F4-ACA1-A197665CCAB3}" srcOrd="0" destOrd="0" presId="urn:microsoft.com/office/officeart/2005/8/layout/chevron2"/>
    <dgm:cxn modelId="{B90ABE42-A9AD-4D04-A4E0-AA69221967F9}" type="presOf" srcId="{8C940B34-A782-4EBC-8B54-3E5364364B19}" destId="{165DBA18-9FB5-4C5D-A2EB-5DF0493DBE87}" srcOrd="0" destOrd="0" presId="urn:microsoft.com/office/officeart/2005/8/layout/chevron2"/>
    <dgm:cxn modelId="{79E5FB68-866D-4DC6-8F33-8689E61DE048}" srcId="{1AAAB15C-30FE-4E77-BBA2-E44EB85D3E38}" destId="{A99CEA5F-33BC-4CE1-8265-95CAFFF9ED1B}" srcOrd="2" destOrd="0" parTransId="{7EAF02D0-2630-4D23-A002-237F490DA7F9}" sibTransId="{D1E79AAE-3333-46D0-876B-6933DE374B30}"/>
    <dgm:cxn modelId="{A3A20E19-0B52-4B14-A055-52E44A012B62}" type="presOf" srcId="{82659385-F4E0-40EC-805C-92AA21B7B11D}" destId="{CD9D0EB2-9B10-4D2D-BAB7-3F66AE100284}" srcOrd="0" destOrd="0" presId="urn:microsoft.com/office/officeart/2005/8/layout/chevron2"/>
    <dgm:cxn modelId="{B42C4E65-84BF-4FAC-9872-29E026FA6627}" type="presOf" srcId="{CA0B7708-42EE-493F-AEF7-F0CC9894FBA4}" destId="{50922CC4-CDD6-4684-A22C-741B7C463594}" srcOrd="0" destOrd="0" presId="urn:microsoft.com/office/officeart/2005/8/layout/chevron2"/>
    <dgm:cxn modelId="{E25D0063-2901-4AC0-BC15-BC5A298BE5CA}" srcId="{1AAAB15C-30FE-4E77-BBA2-E44EB85D3E38}" destId="{8B643DB5-DCCA-4175-AE71-CB2A0A75573B}" srcOrd="4" destOrd="0" parTransId="{AFD0A2B7-4072-4065-827C-31010C45393F}" sibTransId="{B39B748F-37C2-4E4D-9149-7B435A920857}"/>
    <dgm:cxn modelId="{235D23F3-2E60-4BC0-A0D8-AF1BF80C9386}" type="presOf" srcId="{472360D7-957B-430F-B3CF-181F79A78D1C}" destId="{D9ACA0C1-2691-4DB6-88FD-A8A4C3C2C4F6}" srcOrd="0" destOrd="0" presId="urn:microsoft.com/office/officeart/2005/8/layout/chevron2"/>
    <dgm:cxn modelId="{37609A23-E9F3-42A5-B772-2195388716A5}" srcId="{1AAAB15C-30FE-4E77-BBA2-E44EB85D3E38}" destId="{CA0B7708-42EE-493F-AEF7-F0CC9894FBA4}" srcOrd="3" destOrd="0" parTransId="{C821F06C-7639-4DEA-B726-321E4AB0CE01}" sibTransId="{139BC30B-DD66-4539-AB67-A0C46FFE22A8}"/>
    <dgm:cxn modelId="{A5D49CBF-249C-4089-A7DD-C301099CCF95}" type="presOf" srcId="{8B643DB5-DCCA-4175-AE71-CB2A0A75573B}" destId="{A728FB11-593E-4986-B2DF-21DA8B4BA239}" srcOrd="0" destOrd="0" presId="urn:microsoft.com/office/officeart/2005/8/layout/chevron2"/>
    <dgm:cxn modelId="{CD8810C0-A850-4B3A-BEBA-27EDF2DB57BE}" srcId="{1AAAB15C-30FE-4E77-BBA2-E44EB85D3E38}" destId="{AA678EE2-DCB9-4F22-94E1-8134F044D0FA}" srcOrd="5" destOrd="0" parTransId="{FF8E2DFB-61F6-4D37-8886-ACA725D66269}" sibTransId="{3C21A28F-873B-4CD4-A9A3-5B742D17A71C}"/>
    <dgm:cxn modelId="{BD29440C-47B0-4909-963D-3E204BECB7B0}" srcId="{AA678EE2-DCB9-4F22-94E1-8134F044D0FA}" destId="{005E2A4B-957E-444C-A06D-ABD44C543806}" srcOrd="0" destOrd="0" parTransId="{4B573764-14A1-4E17-908A-342EB3DFAB88}" sibTransId="{7D6962B4-96FA-4B13-B230-0FA8598764EC}"/>
    <dgm:cxn modelId="{F83DB726-87CE-4F09-BF9E-02786323DC49}" srcId="{472360D7-957B-430F-B3CF-181F79A78D1C}" destId="{8C940B34-A782-4EBC-8B54-3E5364364B19}" srcOrd="0" destOrd="0" parTransId="{1136A0EA-63C1-4BDD-9481-DCA3C10BF8D5}" sibTransId="{20C64B73-7E9C-4DBF-BB4F-76E7AAF2B924}"/>
    <dgm:cxn modelId="{32AA1066-3F69-4079-86C5-327F972898C1}" srcId="{8B643DB5-DCCA-4175-AE71-CB2A0A75573B}" destId="{B9469E69-C509-4846-9F38-3A60BB3DFE02}" srcOrd="0" destOrd="0" parTransId="{BE75509B-E054-47AE-9E96-19CFAB528888}" sibTransId="{5C065283-64E6-4065-960A-C0B732D65AD8}"/>
    <dgm:cxn modelId="{D8D4DDB4-775F-46B4-BF3D-B51464A123F1}" srcId="{CA0B7708-42EE-493F-AEF7-F0CC9894FBA4}" destId="{CEE012B3-FDFC-4A11-AE8F-726AABE9B3C1}" srcOrd="1" destOrd="0" parTransId="{502ADAE7-8A72-41E7-BF95-1D52955905D7}" sibTransId="{56216F7E-22CC-4632-BF9E-90B9827AE477}"/>
    <dgm:cxn modelId="{9EEF6E3D-522D-4BF6-B7FE-4D308143E065}" srcId="{1AAAB15C-30FE-4E77-BBA2-E44EB85D3E38}" destId="{82659385-F4E0-40EC-805C-92AA21B7B11D}" srcOrd="1" destOrd="0" parTransId="{494B8F4A-5DDE-466F-B106-A12261CF16E4}" sibTransId="{1937016F-7AC6-4A9A-86D9-9520869BCECA}"/>
    <dgm:cxn modelId="{8878746F-CF40-493B-8A9A-B7904CD1E788}" type="presOf" srcId="{A99CEA5F-33BC-4CE1-8265-95CAFFF9ED1B}" destId="{8DAB5389-6B98-4D33-A078-3F9478E4E3F2}" srcOrd="0" destOrd="0" presId="urn:microsoft.com/office/officeart/2005/8/layout/chevron2"/>
    <dgm:cxn modelId="{28B06A24-1F8B-4348-9618-E9DBB809B661}" srcId="{CA0B7708-42EE-493F-AEF7-F0CC9894FBA4}" destId="{0C9DC877-36D6-483C-9769-8E2E29921354}" srcOrd="0" destOrd="0" parTransId="{E190327A-5F5A-41E3-BCE4-7516D6139BE1}" sibTransId="{6C9EEAE0-D5BE-40B9-A14F-D69CE40F95A8}"/>
    <dgm:cxn modelId="{EFA6A9B2-84B6-4709-833E-118E948BFBA0}" type="presOf" srcId="{0C9DC877-36D6-483C-9769-8E2E29921354}" destId="{C66CE75B-6996-4568-A4B2-D4FC4646A15E}" srcOrd="0" destOrd="0" presId="urn:microsoft.com/office/officeart/2005/8/layout/chevron2"/>
    <dgm:cxn modelId="{AE54EBBA-FFC3-423A-AA11-8160E2C779AB}" srcId="{A99CEA5F-33BC-4CE1-8265-95CAFFF9ED1B}" destId="{BD19C270-1D03-443A-8701-C4A038D57B1F}" srcOrd="0" destOrd="0" parTransId="{144A1FDD-59FD-4BA0-838C-6F78DFD9E32E}" sibTransId="{87950EF0-B1DD-49A5-B171-E1459CC8AABC}"/>
    <dgm:cxn modelId="{E08796D5-36D0-4128-8020-777124599C83}" type="presOf" srcId="{CEE012B3-FDFC-4A11-AE8F-726AABE9B3C1}" destId="{C66CE75B-6996-4568-A4B2-D4FC4646A15E}" srcOrd="0" destOrd="1" presId="urn:microsoft.com/office/officeart/2005/8/layout/chevron2"/>
    <dgm:cxn modelId="{2EC18AB6-AD63-4AB1-9813-4F1EC157EF3A}" type="presOf" srcId="{1AAAB15C-30FE-4E77-BBA2-E44EB85D3E38}" destId="{10399957-0906-49A0-B9CB-84A288D3BEBA}" srcOrd="0" destOrd="0" presId="urn:microsoft.com/office/officeart/2005/8/layout/chevron2"/>
    <dgm:cxn modelId="{73CAA32D-D50A-4A12-815E-39A99FA9A293}" type="presOf" srcId="{005E2A4B-957E-444C-A06D-ABD44C543806}" destId="{65EE3DC3-1A51-4770-A020-5E6589677C9E}" srcOrd="0" destOrd="0" presId="urn:microsoft.com/office/officeart/2005/8/layout/chevron2"/>
    <dgm:cxn modelId="{A169DE47-5E96-47CA-81D4-A59A6C441F2C}" type="presOf" srcId="{B9469E69-C509-4846-9F38-3A60BB3DFE02}" destId="{7B20C38E-7F09-40C6-9AA8-604E95DD38BC}" srcOrd="0" destOrd="0" presId="urn:microsoft.com/office/officeart/2005/8/layout/chevron2"/>
    <dgm:cxn modelId="{C4D69F32-88CE-4B81-9001-591B41B3182D}" type="presOf" srcId="{BD19C270-1D03-443A-8701-C4A038D57B1F}" destId="{CB55017F-14FD-4E27-9F7B-B55E3687F85E}" srcOrd="0" destOrd="0" presId="urn:microsoft.com/office/officeart/2005/8/layout/chevron2"/>
    <dgm:cxn modelId="{8B2F1612-C3D3-467E-AB52-58C99916DD79}" srcId="{1AAAB15C-30FE-4E77-BBA2-E44EB85D3E38}" destId="{472360D7-957B-430F-B3CF-181F79A78D1C}" srcOrd="0" destOrd="0" parTransId="{8CC0B064-057D-4235-8407-5625BA263358}" sibTransId="{0A9118F8-6BBB-446F-9140-63265515412F}"/>
    <dgm:cxn modelId="{2381A34D-70A1-4DA5-A572-D6C1F6C549A6}" type="presOf" srcId="{C1CBB788-6561-4402-8507-EA503E7A89BF}" destId="{7B20C38E-7F09-40C6-9AA8-604E95DD38BC}" srcOrd="0" destOrd="1" presId="urn:microsoft.com/office/officeart/2005/8/layout/chevron2"/>
    <dgm:cxn modelId="{B1A55F7B-73A0-4C21-920A-EC44C547A93D}" type="presOf" srcId="{9C1D67E6-84BE-4F5A-A283-9E8C31AA4F75}" destId="{3BBB0396-17B0-482C-A7F3-1D6B4278E46F}" srcOrd="0" destOrd="0" presId="urn:microsoft.com/office/officeart/2005/8/layout/chevron2"/>
    <dgm:cxn modelId="{961FFBEC-56A9-4E69-9F57-6D12112E6DD3}" type="presParOf" srcId="{10399957-0906-49A0-B9CB-84A288D3BEBA}" destId="{76D06326-0DE0-4234-BE57-00004C54E5C5}" srcOrd="0" destOrd="0" presId="urn:microsoft.com/office/officeart/2005/8/layout/chevron2"/>
    <dgm:cxn modelId="{BC4F765F-E3CB-491B-B2D8-AECDEFDCE870}" type="presParOf" srcId="{76D06326-0DE0-4234-BE57-00004C54E5C5}" destId="{D9ACA0C1-2691-4DB6-88FD-A8A4C3C2C4F6}" srcOrd="0" destOrd="0" presId="urn:microsoft.com/office/officeart/2005/8/layout/chevron2"/>
    <dgm:cxn modelId="{08B13984-BA50-4B55-B2F1-4263DD45E64F}" type="presParOf" srcId="{76D06326-0DE0-4234-BE57-00004C54E5C5}" destId="{165DBA18-9FB5-4C5D-A2EB-5DF0493DBE87}" srcOrd="1" destOrd="0" presId="urn:microsoft.com/office/officeart/2005/8/layout/chevron2"/>
    <dgm:cxn modelId="{88EC7527-5681-4F7E-AAB7-0D295842B003}" type="presParOf" srcId="{10399957-0906-49A0-B9CB-84A288D3BEBA}" destId="{79DC3B5D-5D20-4EEB-8024-E5C7E1AAB9AE}" srcOrd="1" destOrd="0" presId="urn:microsoft.com/office/officeart/2005/8/layout/chevron2"/>
    <dgm:cxn modelId="{6F717FAB-145E-4105-B543-C822BA4BE6E4}" type="presParOf" srcId="{10399957-0906-49A0-B9CB-84A288D3BEBA}" destId="{425409CB-1317-49F2-8890-1C4BD19E54B9}" srcOrd="2" destOrd="0" presId="urn:microsoft.com/office/officeart/2005/8/layout/chevron2"/>
    <dgm:cxn modelId="{76471F2A-4316-4139-935E-1FFD015F240F}" type="presParOf" srcId="{425409CB-1317-49F2-8890-1C4BD19E54B9}" destId="{CD9D0EB2-9B10-4D2D-BAB7-3F66AE100284}" srcOrd="0" destOrd="0" presId="urn:microsoft.com/office/officeart/2005/8/layout/chevron2"/>
    <dgm:cxn modelId="{C3D246E1-B5A6-4FC6-A1FA-B86305F2F23F}" type="presParOf" srcId="{425409CB-1317-49F2-8890-1C4BD19E54B9}" destId="{3BBB0396-17B0-482C-A7F3-1D6B4278E46F}" srcOrd="1" destOrd="0" presId="urn:microsoft.com/office/officeart/2005/8/layout/chevron2"/>
    <dgm:cxn modelId="{17B1C9FE-DB8D-43B5-B7B1-D5751A98A314}" type="presParOf" srcId="{10399957-0906-49A0-B9CB-84A288D3BEBA}" destId="{CDAB670E-474A-48F1-84D8-7CD1EBB999A7}" srcOrd="3" destOrd="0" presId="urn:microsoft.com/office/officeart/2005/8/layout/chevron2"/>
    <dgm:cxn modelId="{FE5D5F54-DC3D-4C38-8A35-2088CE59A569}" type="presParOf" srcId="{10399957-0906-49A0-B9CB-84A288D3BEBA}" destId="{13B8C5E3-1C62-4349-A3B1-D959EDF7DAD7}" srcOrd="4" destOrd="0" presId="urn:microsoft.com/office/officeart/2005/8/layout/chevron2"/>
    <dgm:cxn modelId="{1F4579A9-4250-4EEA-898F-8EA9CF5C1F58}" type="presParOf" srcId="{13B8C5E3-1C62-4349-A3B1-D959EDF7DAD7}" destId="{8DAB5389-6B98-4D33-A078-3F9478E4E3F2}" srcOrd="0" destOrd="0" presId="urn:microsoft.com/office/officeart/2005/8/layout/chevron2"/>
    <dgm:cxn modelId="{E585E850-156B-4DFE-B2AE-8E27A17E8E7E}" type="presParOf" srcId="{13B8C5E3-1C62-4349-A3B1-D959EDF7DAD7}" destId="{CB55017F-14FD-4E27-9F7B-B55E3687F85E}" srcOrd="1" destOrd="0" presId="urn:microsoft.com/office/officeart/2005/8/layout/chevron2"/>
    <dgm:cxn modelId="{557662C5-E919-4D5E-83AB-CA0849A922EA}" type="presParOf" srcId="{10399957-0906-49A0-B9CB-84A288D3BEBA}" destId="{E304786C-0064-4630-88CF-8387F78F66E2}" srcOrd="5" destOrd="0" presId="urn:microsoft.com/office/officeart/2005/8/layout/chevron2"/>
    <dgm:cxn modelId="{88775F27-93B6-4386-BA73-A3F37DB630F9}" type="presParOf" srcId="{10399957-0906-49A0-B9CB-84A288D3BEBA}" destId="{BDA0F6A0-2A2E-4DCD-98FE-53EE9303B95E}" srcOrd="6" destOrd="0" presId="urn:microsoft.com/office/officeart/2005/8/layout/chevron2"/>
    <dgm:cxn modelId="{83D7F56C-BE34-4C17-893F-03E4E45B1CD9}" type="presParOf" srcId="{BDA0F6A0-2A2E-4DCD-98FE-53EE9303B95E}" destId="{50922CC4-CDD6-4684-A22C-741B7C463594}" srcOrd="0" destOrd="0" presId="urn:microsoft.com/office/officeart/2005/8/layout/chevron2"/>
    <dgm:cxn modelId="{3E0EDF14-D5B8-4979-9C0F-711AA804C2D1}" type="presParOf" srcId="{BDA0F6A0-2A2E-4DCD-98FE-53EE9303B95E}" destId="{C66CE75B-6996-4568-A4B2-D4FC4646A15E}" srcOrd="1" destOrd="0" presId="urn:microsoft.com/office/officeart/2005/8/layout/chevron2"/>
    <dgm:cxn modelId="{CBA632E8-A432-4C0F-9BBF-65C6ADE0CF94}" type="presParOf" srcId="{10399957-0906-49A0-B9CB-84A288D3BEBA}" destId="{6D976FB3-AFFB-4FE5-B18C-8FE99338D4EE}" srcOrd="7" destOrd="0" presId="urn:microsoft.com/office/officeart/2005/8/layout/chevron2"/>
    <dgm:cxn modelId="{60C869D2-8052-4B3E-A68A-12F5843330A0}" type="presParOf" srcId="{10399957-0906-49A0-B9CB-84A288D3BEBA}" destId="{5E8B6B72-2B83-4F0A-8909-1170BD35768F}" srcOrd="8" destOrd="0" presId="urn:microsoft.com/office/officeart/2005/8/layout/chevron2"/>
    <dgm:cxn modelId="{939FA432-D510-4CBD-A5EE-4FB64104FBD0}" type="presParOf" srcId="{5E8B6B72-2B83-4F0A-8909-1170BD35768F}" destId="{A728FB11-593E-4986-B2DF-21DA8B4BA239}" srcOrd="0" destOrd="0" presId="urn:microsoft.com/office/officeart/2005/8/layout/chevron2"/>
    <dgm:cxn modelId="{0ECC5363-0AD8-456E-B1F0-2519058067A9}" type="presParOf" srcId="{5E8B6B72-2B83-4F0A-8909-1170BD35768F}" destId="{7B20C38E-7F09-40C6-9AA8-604E95DD38BC}" srcOrd="1" destOrd="0" presId="urn:microsoft.com/office/officeart/2005/8/layout/chevron2"/>
    <dgm:cxn modelId="{28FDCA1B-850F-4895-BE59-0FA78E4D55D9}" type="presParOf" srcId="{10399957-0906-49A0-B9CB-84A288D3BEBA}" destId="{96B2A501-6601-438B-B7E3-B5691E5140D7}" srcOrd="9" destOrd="0" presId="urn:microsoft.com/office/officeart/2005/8/layout/chevron2"/>
    <dgm:cxn modelId="{A340EF37-13C5-4CDB-ACA0-4DC020F86330}" type="presParOf" srcId="{10399957-0906-49A0-B9CB-84A288D3BEBA}" destId="{2A07F313-F2B5-41AF-B6A2-1E81BC85BA1A}" srcOrd="10" destOrd="0" presId="urn:microsoft.com/office/officeart/2005/8/layout/chevron2"/>
    <dgm:cxn modelId="{273B5E69-8F7F-4E0C-8ABE-028D87F85583}" type="presParOf" srcId="{2A07F313-F2B5-41AF-B6A2-1E81BC85BA1A}" destId="{BE3A64D7-230C-40F4-ACA1-A197665CCAB3}" srcOrd="0" destOrd="0" presId="urn:microsoft.com/office/officeart/2005/8/layout/chevron2"/>
    <dgm:cxn modelId="{376FE6E3-A20E-4664-88E8-FA91010FDB49}" type="presParOf" srcId="{2A07F313-F2B5-41AF-B6A2-1E81BC85BA1A}" destId="{65EE3DC3-1A51-4770-A020-5E6589677C9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8F392C-FDA3-4BA7-943D-0BB9E8737CC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TW" altLang="en-US"/>
        </a:p>
      </dgm:t>
    </dgm:pt>
    <dgm:pt modelId="{23DA76F1-EDCC-4515-9192-0BEBD407AEA3}">
      <dgm:prSet phldrT="[文字]"/>
      <dgm:spPr/>
      <dgm:t>
        <a:bodyPr/>
        <a:lstStyle/>
        <a:p>
          <a:r>
            <a:rPr lang="zh-TW" altLang="en-US" dirty="0" smtClean="0"/>
            <a:t>統一定義</a:t>
          </a:r>
          <a:endParaRPr lang="zh-TW" altLang="en-US" dirty="0"/>
        </a:p>
      </dgm:t>
    </dgm:pt>
    <dgm:pt modelId="{7F68E0CA-88F5-4712-BCCE-70EB4F161A4D}" type="parTrans" cxnId="{A6A97CA7-DF7F-48D5-9200-18D741CA954A}">
      <dgm:prSet/>
      <dgm:spPr/>
      <dgm:t>
        <a:bodyPr/>
        <a:lstStyle/>
        <a:p>
          <a:endParaRPr lang="zh-TW" altLang="en-US"/>
        </a:p>
      </dgm:t>
    </dgm:pt>
    <dgm:pt modelId="{5951ECCF-0237-47E9-AE7C-09586226BAE3}" type="sibTrans" cxnId="{A6A97CA7-DF7F-48D5-9200-18D741CA954A}">
      <dgm:prSet/>
      <dgm:spPr/>
      <dgm:t>
        <a:bodyPr/>
        <a:lstStyle/>
        <a:p>
          <a:endParaRPr lang="zh-TW" altLang="en-US"/>
        </a:p>
      </dgm:t>
    </dgm:pt>
    <dgm:pt modelId="{58B90E40-C183-4F85-9B1C-AC8AF4966377}">
      <dgm:prSet phldrT="[文字]"/>
      <dgm:spPr/>
      <dgm:t>
        <a:bodyPr/>
        <a:lstStyle/>
        <a:p>
          <a:r>
            <a:rPr lang="zh-TW" altLang="en-US" dirty="0" smtClean="0"/>
            <a:t>世界銀行</a:t>
          </a:r>
          <a:endParaRPr lang="zh-TW" altLang="en-US" dirty="0"/>
        </a:p>
      </dgm:t>
    </dgm:pt>
    <dgm:pt modelId="{8E2D7FEC-028F-4E02-8545-24C4722FA195}" type="parTrans" cxnId="{17DB4FB3-889D-45E1-B5BA-47BEDD67FE11}">
      <dgm:prSet/>
      <dgm:spPr/>
      <dgm:t>
        <a:bodyPr/>
        <a:lstStyle/>
        <a:p>
          <a:endParaRPr lang="zh-TW" altLang="en-US"/>
        </a:p>
      </dgm:t>
    </dgm:pt>
    <dgm:pt modelId="{A67C6B92-83A8-47F4-8874-30BEE6BEB91A}" type="sibTrans" cxnId="{17DB4FB3-889D-45E1-B5BA-47BEDD67FE11}">
      <dgm:prSet/>
      <dgm:spPr/>
      <dgm:t>
        <a:bodyPr/>
        <a:lstStyle/>
        <a:p>
          <a:endParaRPr lang="zh-TW" altLang="en-US"/>
        </a:p>
      </dgm:t>
    </dgm:pt>
    <dgm:pt modelId="{BCB2268D-7016-446E-83C8-F22F18BFE8F4}">
      <dgm:prSet phldrT="[文字]"/>
      <dgm:spPr/>
      <dgm:t>
        <a:bodyPr/>
        <a:lstStyle/>
        <a:p>
          <a:r>
            <a:rPr lang="zh-TW" altLang="en-US" dirty="0" smtClean="0"/>
            <a:t>國際貨幣基金組織</a:t>
          </a:r>
          <a:endParaRPr lang="zh-TW" altLang="en-US" dirty="0"/>
        </a:p>
      </dgm:t>
    </dgm:pt>
    <dgm:pt modelId="{E4C7E889-79D6-4302-ABCA-1CD22A3FF924}" type="parTrans" cxnId="{5F836CE1-8E41-44BC-883F-B2814D1E0927}">
      <dgm:prSet/>
      <dgm:spPr/>
      <dgm:t>
        <a:bodyPr/>
        <a:lstStyle/>
        <a:p>
          <a:endParaRPr lang="zh-TW" altLang="en-US"/>
        </a:p>
      </dgm:t>
    </dgm:pt>
    <dgm:pt modelId="{22B6A2CA-C040-40E3-9056-D68B7F785369}" type="sibTrans" cxnId="{5F836CE1-8E41-44BC-883F-B2814D1E0927}">
      <dgm:prSet/>
      <dgm:spPr/>
      <dgm:t>
        <a:bodyPr/>
        <a:lstStyle/>
        <a:p>
          <a:endParaRPr lang="zh-TW" altLang="en-US"/>
        </a:p>
      </dgm:t>
    </dgm:pt>
    <dgm:pt modelId="{B5140143-AD01-4D85-976F-410B2856E808}">
      <dgm:prSet/>
      <dgm:spPr/>
      <dgm:t>
        <a:bodyPr/>
        <a:lstStyle/>
        <a:p>
          <a:r>
            <a:rPr lang="zh-TW" smtClean="0"/>
            <a:t>國際金融機構</a:t>
          </a:r>
          <a:endParaRPr lang="zh-TW" altLang="en-US"/>
        </a:p>
      </dgm:t>
    </dgm:pt>
    <dgm:pt modelId="{B1078A79-AE61-418A-BF21-5C57BB0E83B0}" type="parTrans" cxnId="{48FA0917-6363-42FF-B8AA-433696AFD6AB}">
      <dgm:prSet/>
      <dgm:spPr/>
      <dgm:t>
        <a:bodyPr/>
        <a:lstStyle/>
        <a:p>
          <a:endParaRPr lang="zh-TW" altLang="en-US"/>
        </a:p>
      </dgm:t>
    </dgm:pt>
    <dgm:pt modelId="{3F3F83BC-CF01-4E22-997E-7E6F30AE7A4F}" type="sibTrans" cxnId="{48FA0917-6363-42FF-B8AA-433696AFD6AB}">
      <dgm:prSet/>
      <dgm:spPr/>
      <dgm:t>
        <a:bodyPr/>
        <a:lstStyle/>
        <a:p>
          <a:endParaRPr lang="zh-TW" altLang="en-US"/>
        </a:p>
      </dgm:t>
    </dgm:pt>
    <dgm:pt modelId="{05EE2C04-EACE-4874-98AA-0BAE4B982F7F}" type="pres">
      <dgm:prSet presAssocID="{E58F392C-FDA3-4BA7-943D-0BB9E8737CC4}" presName="cycle" presStyleCnt="0">
        <dgm:presLayoutVars>
          <dgm:chMax val="1"/>
          <dgm:dir/>
          <dgm:animLvl val="ctr"/>
          <dgm:resizeHandles val="exact"/>
        </dgm:presLayoutVars>
      </dgm:prSet>
      <dgm:spPr/>
      <dgm:t>
        <a:bodyPr/>
        <a:lstStyle/>
        <a:p>
          <a:endParaRPr lang="zh-TW" altLang="en-US"/>
        </a:p>
      </dgm:t>
    </dgm:pt>
    <dgm:pt modelId="{EB0B3EFF-C98A-4ADE-A382-45C5DC383CC6}" type="pres">
      <dgm:prSet presAssocID="{23DA76F1-EDCC-4515-9192-0BEBD407AEA3}" presName="centerShape" presStyleLbl="node0" presStyleIdx="0" presStyleCnt="1" custScaleX="161677"/>
      <dgm:spPr/>
      <dgm:t>
        <a:bodyPr/>
        <a:lstStyle/>
        <a:p>
          <a:endParaRPr lang="zh-TW" altLang="en-US"/>
        </a:p>
      </dgm:t>
    </dgm:pt>
    <dgm:pt modelId="{A820B0C7-571D-4D99-85B5-0AF39B23D764}" type="pres">
      <dgm:prSet presAssocID="{8E2D7FEC-028F-4E02-8545-24C4722FA195}" presName="parTrans" presStyleLbl="bgSibTrans2D1" presStyleIdx="0" presStyleCnt="3"/>
      <dgm:spPr/>
      <dgm:t>
        <a:bodyPr/>
        <a:lstStyle/>
        <a:p>
          <a:endParaRPr lang="zh-TW" altLang="en-US"/>
        </a:p>
      </dgm:t>
    </dgm:pt>
    <dgm:pt modelId="{3D7955B9-9340-4CBB-A42D-39ACE07001F9}" type="pres">
      <dgm:prSet presAssocID="{58B90E40-C183-4F85-9B1C-AC8AF4966377}" presName="node" presStyleLbl="node1" presStyleIdx="0" presStyleCnt="3">
        <dgm:presLayoutVars>
          <dgm:bulletEnabled val="1"/>
        </dgm:presLayoutVars>
      </dgm:prSet>
      <dgm:spPr/>
      <dgm:t>
        <a:bodyPr/>
        <a:lstStyle/>
        <a:p>
          <a:endParaRPr lang="zh-TW" altLang="en-US"/>
        </a:p>
      </dgm:t>
    </dgm:pt>
    <dgm:pt modelId="{FDF0A554-B5AB-4346-A087-E4CEFCC8289E}" type="pres">
      <dgm:prSet presAssocID="{E4C7E889-79D6-4302-ABCA-1CD22A3FF924}" presName="parTrans" presStyleLbl="bgSibTrans2D1" presStyleIdx="1" presStyleCnt="3"/>
      <dgm:spPr/>
      <dgm:t>
        <a:bodyPr/>
        <a:lstStyle/>
        <a:p>
          <a:endParaRPr lang="zh-TW" altLang="en-US"/>
        </a:p>
      </dgm:t>
    </dgm:pt>
    <dgm:pt modelId="{84F581E9-9F4E-443C-853F-47451628B612}" type="pres">
      <dgm:prSet presAssocID="{BCB2268D-7016-446E-83C8-F22F18BFE8F4}" presName="node" presStyleLbl="node1" presStyleIdx="1" presStyleCnt="3">
        <dgm:presLayoutVars>
          <dgm:bulletEnabled val="1"/>
        </dgm:presLayoutVars>
      </dgm:prSet>
      <dgm:spPr/>
      <dgm:t>
        <a:bodyPr/>
        <a:lstStyle/>
        <a:p>
          <a:endParaRPr lang="zh-TW" altLang="en-US"/>
        </a:p>
      </dgm:t>
    </dgm:pt>
    <dgm:pt modelId="{73642581-0108-4339-8C5B-7C40B36C9E51}" type="pres">
      <dgm:prSet presAssocID="{B1078A79-AE61-418A-BF21-5C57BB0E83B0}" presName="parTrans" presStyleLbl="bgSibTrans2D1" presStyleIdx="2" presStyleCnt="3"/>
      <dgm:spPr/>
      <dgm:t>
        <a:bodyPr/>
        <a:lstStyle/>
        <a:p>
          <a:endParaRPr lang="zh-TW" altLang="en-US"/>
        </a:p>
      </dgm:t>
    </dgm:pt>
    <dgm:pt modelId="{DB4C5795-44CF-4158-A924-A451F513BCC8}" type="pres">
      <dgm:prSet presAssocID="{B5140143-AD01-4D85-976F-410B2856E808}" presName="node" presStyleLbl="node1" presStyleIdx="2" presStyleCnt="3">
        <dgm:presLayoutVars>
          <dgm:bulletEnabled val="1"/>
        </dgm:presLayoutVars>
      </dgm:prSet>
      <dgm:spPr/>
      <dgm:t>
        <a:bodyPr/>
        <a:lstStyle/>
        <a:p>
          <a:endParaRPr lang="zh-TW" altLang="en-US"/>
        </a:p>
      </dgm:t>
    </dgm:pt>
  </dgm:ptLst>
  <dgm:cxnLst>
    <dgm:cxn modelId="{CDDC8881-F715-4CD8-9D3B-08C616388085}" type="presOf" srcId="{58B90E40-C183-4F85-9B1C-AC8AF4966377}" destId="{3D7955B9-9340-4CBB-A42D-39ACE07001F9}" srcOrd="0" destOrd="0" presId="urn:microsoft.com/office/officeart/2005/8/layout/radial4"/>
    <dgm:cxn modelId="{6B96825A-3329-4C0A-AB34-441F7319CCF4}" type="presOf" srcId="{BCB2268D-7016-446E-83C8-F22F18BFE8F4}" destId="{84F581E9-9F4E-443C-853F-47451628B612}" srcOrd="0" destOrd="0" presId="urn:microsoft.com/office/officeart/2005/8/layout/radial4"/>
    <dgm:cxn modelId="{E998CE64-F788-4C03-B371-E93E446365CA}" type="presOf" srcId="{B1078A79-AE61-418A-BF21-5C57BB0E83B0}" destId="{73642581-0108-4339-8C5B-7C40B36C9E51}" srcOrd="0" destOrd="0" presId="urn:microsoft.com/office/officeart/2005/8/layout/radial4"/>
    <dgm:cxn modelId="{79C5935F-C7A6-4C2C-9BAA-EBA6971EF825}" type="presOf" srcId="{8E2D7FEC-028F-4E02-8545-24C4722FA195}" destId="{A820B0C7-571D-4D99-85B5-0AF39B23D764}" srcOrd="0" destOrd="0" presId="urn:microsoft.com/office/officeart/2005/8/layout/radial4"/>
    <dgm:cxn modelId="{A6A97CA7-DF7F-48D5-9200-18D741CA954A}" srcId="{E58F392C-FDA3-4BA7-943D-0BB9E8737CC4}" destId="{23DA76F1-EDCC-4515-9192-0BEBD407AEA3}" srcOrd="0" destOrd="0" parTransId="{7F68E0CA-88F5-4712-BCCE-70EB4F161A4D}" sibTransId="{5951ECCF-0237-47E9-AE7C-09586226BAE3}"/>
    <dgm:cxn modelId="{48FA0917-6363-42FF-B8AA-433696AFD6AB}" srcId="{23DA76F1-EDCC-4515-9192-0BEBD407AEA3}" destId="{B5140143-AD01-4D85-976F-410B2856E808}" srcOrd="2" destOrd="0" parTransId="{B1078A79-AE61-418A-BF21-5C57BB0E83B0}" sibTransId="{3F3F83BC-CF01-4E22-997E-7E6F30AE7A4F}"/>
    <dgm:cxn modelId="{F5F55D2E-4ABF-448C-9ACD-513F12837B58}" type="presOf" srcId="{E58F392C-FDA3-4BA7-943D-0BB9E8737CC4}" destId="{05EE2C04-EACE-4874-98AA-0BAE4B982F7F}" srcOrd="0" destOrd="0" presId="urn:microsoft.com/office/officeart/2005/8/layout/radial4"/>
    <dgm:cxn modelId="{5F836CE1-8E41-44BC-883F-B2814D1E0927}" srcId="{23DA76F1-EDCC-4515-9192-0BEBD407AEA3}" destId="{BCB2268D-7016-446E-83C8-F22F18BFE8F4}" srcOrd="1" destOrd="0" parTransId="{E4C7E889-79D6-4302-ABCA-1CD22A3FF924}" sibTransId="{22B6A2CA-C040-40E3-9056-D68B7F785369}"/>
    <dgm:cxn modelId="{816E966D-13E2-43DE-8825-2334D26A8F78}" type="presOf" srcId="{E4C7E889-79D6-4302-ABCA-1CD22A3FF924}" destId="{FDF0A554-B5AB-4346-A087-E4CEFCC8289E}" srcOrd="0" destOrd="0" presId="urn:microsoft.com/office/officeart/2005/8/layout/radial4"/>
    <dgm:cxn modelId="{78E51A15-486F-4B43-A47F-4B5B93321AD9}" type="presOf" srcId="{23DA76F1-EDCC-4515-9192-0BEBD407AEA3}" destId="{EB0B3EFF-C98A-4ADE-A382-45C5DC383CC6}" srcOrd="0" destOrd="0" presId="urn:microsoft.com/office/officeart/2005/8/layout/radial4"/>
    <dgm:cxn modelId="{17DB4FB3-889D-45E1-B5BA-47BEDD67FE11}" srcId="{23DA76F1-EDCC-4515-9192-0BEBD407AEA3}" destId="{58B90E40-C183-4F85-9B1C-AC8AF4966377}" srcOrd="0" destOrd="0" parTransId="{8E2D7FEC-028F-4E02-8545-24C4722FA195}" sibTransId="{A67C6B92-83A8-47F4-8874-30BEE6BEB91A}"/>
    <dgm:cxn modelId="{2A15C218-F2FC-49C7-A08A-4F53707A8AAE}" type="presOf" srcId="{B5140143-AD01-4D85-976F-410B2856E808}" destId="{DB4C5795-44CF-4158-A924-A451F513BCC8}" srcOrd="0" destOrd="0" presId="urn:microsoft.com/office/officeart/2005/8/layout/radial4"/>
    <dgm:cxn modelId="{8A7863DD-0E04-4463-9C81-DCA0C845006B}" type="presParOf" srcId="{05EE2C04-EACE-4874-98AA-0BAE4B982F7F}" destId="{EB0B3EFF-C98A-4ADE-A382-45C5DC383CC6}" srcOrd="0" destOrd="0" presId="urn:microsoft.com/office/officeart/2005/8/layout/radial4"/>
    <dgm:cxn modelId="{134A982B-D80E-4CA6-AAE9-8C23708627B2}" type="presParOf" srcId="{05EE2C04-EACE-4874-98AA-0BAE4B982F7F}" destId="{A820B0C7-571D-4D99-85B5-0AF39B23D764}" srcOrd="1" destOrd="0" presId="urn:microsoft.com/office/officeart/2005/8/layout/radial4"/>
    <dgm:cxn modelId="{5B0C1D06-984A-4BB0-8D54-1F395C326739}" type="presParOf" srcId="{05EE2C04-EACE-4874-98AA-0BAE4B982F7F}" destId="{3D7955B9-9340-4CBB-A42D-39ACE07001F9}" srcOrd="2" destOrd="0" presId="urn:microsoft.com/office/officeart/2005/8/layout/radial4"/>
    <dgm:cxn modelId="{7708B688-4228-4617-8A44-9012E236B085}" type="presParOf" srcId="{05EE2C04-EACE-4874-98AA-0BAE4B982F7F}" destId="{FDF0A554-B5AB-4346-A087-E4CEFCC8289E}" srcOrd="3" destOrd="0" presId="urn:microsoft.com/office/officeart/2005/8/layout/radial4"/>
    <dgm:cxn modelId="{485DB85E-A3B6-4FDB-B3C2-36A9A5408A0C}" type="presParOf" srcId="{05EE2C04-EACE-4874-98AA-0BAE4B982F7F}" destId="{84F581E9-9F4E-443C-853F-47451628B612}" srcOrd="4" destOrd="0" presId="urn:microsoft.com/office/officeart/2005/8/layout/radial4"/>
    <dgm:cxn modelId="{54C8B5CD-6E64-45E6-B61B-7A1D6EC6A1A7}" type="presParOf" srcId="{05EE2C04-EACE-4874-98AA-0BAE4B982F7F}" destId="{73642581-0108-4339-8C5B-7C40B36C9E51}" srcOrd="5" destOrd="0" presId="urn:microsoft.com/office/officeart/2005/8/layout/radial4"/>
    <dgm:cxn modelId="{67DFA29A-5111-4943-8C0C-4B8EC5325DB3}" type="presParOf" srcId="{05EE2C04-EACE-4874-98AA-0BAE4B982F7F}" destId="{DB4C5795-44CF-4158-A924-A451F513BCC8}"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381843-F0E1-4714-B543-E03CE8D038B5}">
      <dsp:nvSpPr>
        <dsp:cNvPr id="0" name=""/>
        <dsp:cNvSpPr/>
      </dsp:nvSpPr>
      <dsp:spPr>
        <a:xfrm>
          <a:off x="0" y="3585101"/>
          <a:ext cx="4440493" cy="596972"/>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TW" altLang="en-US" sz="2400" b="0" kern="1200" dirty="0" smtClean="0">
              <a:latin typeface="微軟正黑體" panose="020B0604030504040204" pitchFamily="34" charset="-120"/>
              <a:ea typeface="微軟正黑體" panose="020B0604030504040204" pitchFamily="34" charset="-120"/>
            </a:rPr>
            <a:t>結論</a:t>
          </a:r>
          <a:endParaRPr lang="zh-TW" altLang="en-US" sz="2400" b="0" kern="1200" dirty="0">
            <a:latin typeface="微軟正黑體" panose="020B0604030504040204" pitchFamily="34" charset="-120"/>
            <a:ea typeface="微軟正黑體" panose="020B0604030504040204" pitchFamily="34" charset="-120"/>
          </a:endParaRPr>
        </a:p>
      </dsp:txBody>
      <dsp:txXfrm>
        <a:off x="0" y="3585101"/>
        <a:ext cx="4440493" cy="596972"/>
      </dsp:txXfrm>
    </dsp:sp>
    <dsp:sp modelId="{3B0A4649-828E-4B6D-8F7D-B3B917DA396E}">
      <dsp:nvSpPr>
        <dsp:cNvPr id="0" name=""/>
        <dsp:cNvSpPr/>
      </dsp:nvSpPr>
      <dsp:spPr>
        <a:xfrm rot="10800000">
          <a:off x="0" y="2729592"/>
          <a:ext cx="4440493" cy="918143"/>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TW" altLang="en-US" sz="2400" b="0" kern="1200" dirty="0" smtClean="0">
              <a:latin typeface="微軟正黑體" panose="020B0604030504040204" pitchFamily="34" charset="-120"/>
              <a:ea typeface="微軟正黑體" panose="020B0604030504040204" pitchFamily="34" charset="-120"/>
            </a:rPr>
            <a:t>負債</a:t>
          </a:r>
          <a:endParaRPr lang="zh-TW" altLang="en-US" sz="2400" b="0" kern="1200" dirty="0">
            <a:latin typeface="微軟正黑體" panose="020B0604030504040204" pitchFamily="34" charset="-120"/>
            <a:ea typeface="微軟正黑體" panose="020B0604030504040204" pitchFamily="34" charset="-120"/>
          </a:endParaRPr>
        </a:p>
      </dsp:txBody>
      <dsp:txXfrm rot="10800000">
        <a:off x="0" y="2729592"/>
        <a:ext cx="4440493" cy="918143"/>
      </dsp:txXfrm>
    </dsp:sp>
    <dsp:sp modelId="{B0921840-A94D-4D02-870A-1F0FD4F2EE27}">
      <dsp:nvSpPr>
        <dsp:cNvPr id="0" name=""/>
        <dsp:cNvSpPr/>
      </dsp:nvSpPr>
      <dsp:spPr>
        <a:xfrm rot="10800000">
          <a:off x="0" y="1820403"/>
          <a:ext cx="4440493" cy="918143"/>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TW" altLang="en-US" sz="2400" b="0" kern="1200" dirty="0" smtClean="0">
              <a:latin typeface="微軟正黑體" panose="020B0604030504040204" pitchFamily="34" charset="-120"/>
              <a:ea typeface="微軟正黑體" panose="020B0604030504040204" pitchFamily="34" charset="-120"/>
            </a:rPr>
            <a:t>當前新興國家狀況</a:t>
          </a:r>
          <a:endParaRPr lang="zh-TW" altLang="en-US" sz="2400" b="0" kern="1200" dirty="0">
            <a:latin typeface="微軟正黑體" panose="020B0604030504040204" pitchFamily="34" charset="-120"/>
            <a:ea typeface="微軟正黑體" panose="020B0604030504040204" pitchFamily="34" charset="-120"/>
          </a:endParaRPr>
        </a:p>
      </dsp:txBody>
      <dsp:txXfrm rot="10800000">
        <a:off x="0" y="1820403"/>
        <a:ext cx="4440493" cy="918143"/>
      </dsp:txXfrm>
    </dsp:sp>
    <dsp:sp modelId="{3FC8D692-2A6B-4FB9-9BA9-EFC868047697}">
      <dsp:nvSpPr>
        <dsp:cNvPr id="0" name=""/>
        <dsp:cNvSpPr/>
      </dsp:nvSpPr>
      <dsp:spPr>
        <a:xfrm rot="10800000">
          <a:off x="0" y="911214"/>
          <a:ext cx="4440493" cy="918143"/>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TW" altLang="en-US" sz="2400" b="0" kern="1200" dirty="0" smtClean="0">
              <a:latin typeface="微軟正黑體" panose="020B0604030504040204" pitchFamily="34" charset="-120"/>
              <a:ea typeface="微軟正黑體" panose="020B0604030504040204" pitchFamily="34" charset="-120"/>
            </a:rPr>
            <a:t>升息循環歷史簡介</a:t>
          </a:r>
          <a:endParaRPr lang="zh-TW" altLang="en-US" sz="2400" b="0" kern="1200" dirty="0">
            <a:latin typeface="微軟正黑體" panose="020B0604030504040204" pitchFamily="34" charset="-120"/>
            <a:ea typeface="微軟正黑體" panose="020B0604030504040204" pitchFamily="34" charset="-120"/>
          </a:endParaRPr>
        </a:p>
      </dsp:txBody>
      <dsp:txXfrm rot="10800000">
        <a:off x="0" y="911214"/>
        <a:ext cx="4440493" cy="918143"/>
      </dsp:txXfrm>
    </dsp:sp>
    <dsp:sp modelId="{68BC4567-99AC-495B-A798-EF2C0099A6B9}">
      <dsp:nvSpPr>
        <dsp:cNvPr id="0" name=""/>
        <dsp:cNvSpPr/>
      </dsp:nvSpPr>
      <dsp:spPr>
        <a:xfrm rot="10800000">
          <a:off x="0" y="0"/>
          <a:ext cx="4440493" cy="918143"/>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TW" altLang="en-US" sz="2400" b="0" kern="1200" dirty="0" smtClean="0">
              <a:latin typeface="微軟正黑體" panose="020B0604030504040204" pitchFamily="34" charset="-120"/>
              <a:ea typeface="微軟正黑體" panose="020B0604030504040204" pitchFamily="34" charset="-120"/>
            </a:rPr>
            <a:t>結論</a:t>
          </a:r>
          <a:endParaRPr lang="zh-TW" altLang="en-US" sz="2400" b="0" kern="1200" dirty="0">
            <a:latin typeface="微軟正黑體" panose="020B0604030504040204" pitchFamily="34" charset="-120"/>
            <a:ea typeface="微軟正黑體" panose="020B0604030504040204" pitchFamily="34" charset="-120"/>
          </a:endParaRPr>
        </a:p>
      </dsp:txBody>
      <dsp:txXfrm rot="10800000">
        <a:off x="0" y="0"/>
        <a:ext cx="4440493" cy="9181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ACA0C1-2691-4DB6-88FD-A8A4C3C2C4F6}">
      <dsp:nvSpPr>
        <dsp:cNvPr id="0" name=""/>
        <dsp:cNvSpPr/>
      </dsp:nvSpPr>
      <dsp:spPr>
        <a:xfrm rot="5400000">
          <a:off x="-110930" y="116160"/>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1</a:t>
          </a:r>
          <a:endParaRPr lang="zh-TW" altLang="en-US" sz="1600" kern="1200" dirty="0"/>
        </a:p>
      </dsp:txBody>
      <dsp:txXfrm rot="5400000">
        <a:off x="-110930" y="116160"/>
        <a:ext cx="739539" cy="517677"/>
      </dsp:txXfrm>
    </dsp:sp>
    <dsp:sp modelId="{165DBA18-9FB5-4C5D-A2EB-5DF0493DBE87}">
      <dsp:nvSpPr>
        <dsp:cNvPr id="0" name=""/>
        <dsp:cNvSpPr/>
      </dsp:nvSpPr>
      <dsp:spPr>
        <a:xfrm rot="5400000">
          <a:off x="4590362" y="-4067455"/>
          <a:ext cx="480953"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TW" altLang="en-US" sz="1600" kern="1200" dirty="0" smtClean="0"/>
            <a:t>介紹外債的定義</a:t>
          </a:r>
          <a:endParaRPr lang="zh-TW" altLang="en-US" sz="1600" kern="1200" dirty="0"/>
        </a:p>
      </dsp:txBody>
      <dsp:txXfrm rot="5400000">
        <a:off x="4590362" y="-4067455"/>
        <a:ext cx="480953" cy="8626322"/>
      </dsp:txXfrm>
    </dsp:sp>
    <dsp:sp modelId="{CD9D0EB2-9B10-4D2D-BAB7-3F66AE100284}">
      <dsp:nvSpPr>
        <dsp:cNvPr id="0" name=""/>
        <dsp:cNvSpPr/>
      </dsp:nvSpPr>
      <dsp:spPr>
        <a:xfrm rot="5400000">
          <a:off x="-110930" y="841988"/>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2</a:t>
          </a:r>
          <a:endParaRPr lang="zh-TW" altLang="en-US" sz="1600" kern="1200" dirty="0"/>
        </a:p>
      </dsp:txBody>
      <dsp:txXfrm rot="5400000">
        <a:off x="-110930" y="841988"/>
        <a:ext cx="739539" cy="517677"/>
      </dsp:txXfrm>
    </dsp:sp>
    <dsp:sp modelId="{3BBB0396-17B0-482C-A7F3-1D6B4278E46F}">
      <dsp:nvSpPr>
        <dsp:cNvPr id="0" name=""/>
        <dsp:cNvSpPr/>
      </dsp:nvSpPr>
      <dsp:spPr>
        <a:xfrm rot="5400000">
          <a:off x="4520842" y="-3341753"/>
          <a:ext cx="619992"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TW" altLang="en-US" sz="1600" kern="1200" dirty="0" smtClean="0"/>
            <a:t>外債之影響力</a:t>
          </a:r>
          <a:endParaRPr lang="zh-TW" altLang="en-US" sz="1600" kern="1200" dirty="0"/>
        </a:p>
      </dsp:txBody>
      <dsp:txXfrm rot="5400000">
        <a:off x="4520842" y="-3341753"/>
        <a:ext cx="619992" cy="8626322"/>
      </dsp:txXfrm>
    </dsp:sp>
    <dsp:sp modelId="{8DAB5389-6B98-4D33-A078-3F9478E4E3F2}">
      <dsp:nvSpPr>
        <dsp:cNvPr id="0" name=""/>
        <dsp:cNvSpPr/>
      </dsp:nvSpPr>
      <dsp:spPr>
        <a:xfrm rot="5400000">
          <a:off x="-110930" y="1498170"/>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3</a:t>
          </a:r>
          <a:endParaRPr lang="zh-TW" altLang="en-US" sz="1600" kern="1200" dirty="0"/>
        </a:p>
      </dsp:txBody>
      <dsp:txXfrm rot="5400000">
        <a:off x="-110930" y="1498170"/>
        <a:ext cx="739539" cy="517677"/>
      </dsp:txXfrm>
    </dsp:sp>
    <dsp:sp modelId="{CB55017F-14FD-4E27-9F7B-B55E3687F85E}">
      <dsp:nvSpPr>
        <dsp:cNvPr id="0" name=""/>
        <dsp:cNvSpPr/>
      </dsp:nvSpPr>
      <dsp:spPr>
        <a:xfrm rot="5400000">
          <a:off x="4590488" y="-2685571"/>
          <a:ext cx="480700"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TW" altLang="en-US" sz="1600" kern="1200" dirty="0" smtClean="0"/>
            <a:t>比較各國以美元計價之外債</a:t>
          </a:r>
          <a:endParaRPr lang="zh-TW" altLang="en-US" sz="1600" kern="1200" dirty="0"/>
        </a:p>
      </dsp:txBody>
      <dsp:txXfrm rot="5400000">
        <a:off x="4590488" y="-2685571"/>
        <a:ext cx="480700" cy="8626322"/>
      </dsp:txXfrm>
    </dsp:sp>
    <dsp:sp modelId="{50922CC4-CDD6-4684-A22C-741B7C463594}">
      <dsp:nvSpPr>
        <dsp:cNvPr id="0" name=""/>
        <dsp:cNvSpPr/>
      </dsp:nvSpPr>
      <dsp:spPr>
        <a:xfrm rot="5400000">
          <a:off x="-110930" y="2485430"/>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4</a:t>
          </a:r>
          <a:endParaRPr lang="zh-TW" altLang="en-US" sz="1600" kern="1200" dirty="0"/>
        </a:p>
      </dsp:txBody>
      <dsp:txXfrm rot="5400000">
        <a:off x="-110930" y="2485430"/>
        <a:ext cx="739539" cy="517677"/>
      </dsp:txXfrm>
    </dsp:sp>
    <dsp:sp modelId="{C66CE75B-6996-4568-A4B2-D4FC4646A15E}">
      <dsp:nvSpPr>
        <dsp:cNvPr id="0" name=""/>
        <dsp:cNvSpPr/>
      </dsp:nvSpPr>
      <dsp:spPr>
        <a:xfrm rot="5400000">
          <a:off x="4259410" y="-1698311"/>
          <a:ext cx="1142855"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TW" altLang="en-US" sz="1600" kern="1200" dirty="0" smtClean="0"/>
            <a:t>外債與</a:t>
          </a:r>
          <a:r>
            <a:rPr lang="en-US" altLang="zh-TW" sz="1600" kern="1200" dirty="0" smtClean="0"/>
            <a:t>GDP</a:t>
          </a:r>
          <a:r>
            <a:rPr lang="zh-TW" altLang="en-US" sz="1600" kern="1200" dirty="0" smtClean="0"/>
            <a:t>之關聯性</a:t>
          </a:r>
          <a:endParaRPr lang="zh-TW" altLang="en-US" sz="1600" kern="1200" dirty="0"/>
        </a:p>
        <a:p>
          <a:pPr marL="171450" lvl="1" indent="-171450" algn="l" defTabSz="711200">
            <a:lnSpc>
              <a:spcPct val="90000"/>
            </a:lnSpc>
            <a:spcBef>
              <a:spcPct val="0"/>
            </a:spcBef>
            <a:spcAft>
              <a:spcPct val="15000"/>
            </a:spcAft>
            <a:buChar char="••"/>
          </a:pPr>
          <a:r>
            <a:rPr lang="zh-TW" altLang="en-US" sz="1600" kern="1200" dirty="0" smtClean="0"/>
            <a:t>償債高峰</a:t>
          </a:r>
          <a:endParaRPr lang="zh-TW" altLang="en-US" sz="1600" kern="1200" dirty="0"/>
        </a:p>
      </dsp:txBody>
      <dsp:txXfrm rot="5400000">
        <a:off x="4259410" y="-1698311"/>
        <a:ext cx="1142855" cy="8626322"/>
      </dsp:txXfrm>
    </dsp:sp>
    <dsp:sp modelId="{A728FB11-593E-4986-B2DF-21DA8B4BA239}">
      <dsp:nvSpPr>
        <dsp:cNvPr id="0" name=""/>
        <dsp:cNvSpPr/>
      </dsp:nvSpPr>
      <dsp:spPr>
        <a:xfrm rot="5400000">
          <a:off x="-110930" y="3462508"/>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smtClean="0"/>
            <a:t>5</a:t>
          </a:r>
          <a:endParaRPr lang="zh-TW" altLang="en-US" sz="1600" kern="1200" dirty="0"/>
        </a:p>
      </dsp:txBody>
      <dsp:txXfrm rot="5400000">
        <a:off x="-110930" y="3462508"/>
        <a:ext cx="739539" cy="517677"/>
      </dsp:txXfrm>
    </dsp:sp>
    <dsp:sp modelId="{7B20C38E-7F09-40C6-9AA8-604E95DD38BC}">
      <dsp:nvSpPr>
        <dsp:cNvPr id="0" name=""/>
        <dsp:cNvSpPr/>
      </dsp:nvSpPr>
      <dsp:spPr>
        <a:xfrm rot="5400000">
          <a:off x="4341831" y="-721233"/>
          <a:ext cx="978013"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TW" altLang="en-US" sz="1600" kern="1200" dirty="0" smtClean="0"/>
            <a:t>  馬斯垂克條約</a:t>
          </a:r>
        </a:p>
        <a:p>
          <a:pPr marL="0" marR="0" lvl="1" indent="0" algn="l" defTabSz="914400" eaLnBrk="1" fontAlgn="auto" latinLnBrk="0" hangingPunct="1">
            <a:lnSpc>
              <a:spcPct val="100000"/>
            </a:lnSpc>
            <a:spcBef>
              <a:spcPct val="0"/>
            </a:spcBef>
            <a:spcAft>
              <a:spcPts val="0"/>
            </a:spcAft>
            <a:buClrTx/>
            <a:buSzTx/>
            <a:buFontTx/>
            <a:buChar char="••"/>
            <a:tabLst/>
            <a:defRPr/>
          </a:pPr>
          <a:r>
            <a:rPr lang="zh-TW" altLang="en-US" sz="1200" b="0" i="0" kern="1200" dirty="0" smtClean="0"/>
            <a:t>訂歐盟國家加入貨幣同盟之財務門檻，其中政府債務餘額對</a:t>
          </a:r>
          <a:r>
            <a:rPr lang="en-US" altLang="zh-TW" sz="1200" b="0" i="0" kern="1200" dirty="0" smtClean="0"/>
            <a:t>GDP</a:t>
          </a:r>
          <a:r>
            <a:rPr lang="zh-TW" altLang="en-US" sz="1200" b="0" i="0" kern="1200" dirty="0" smtClean="0"/>
            <a:t>比率不得超過</a:t>
          </a:r>
          <a:r>
            <a:rPr lang="en-US" altLang="zh-TW" sz="1200" b="0" i="0" kern="1200" dirty="0" smtClean="0"/>
            <a:t>60%</a:t>
          </a:r>
          <a:r>
            <a:rPr lang="zh-TW" altLang="en-US" sz="1200" b="0" i="0" kern="1200" dirty="0" smtClean="0"/>
            <a:t>，每年財政赤字對</a:t>
          </a:r>
          <a:r>
            <a:rPr lang="en-US" altLang="zh-TW" sz="1200" b="0" i="0" kern="1200" dirty="0" smtClean="0"/>
            <a:t>GDP</a:t>
          </a:r>
          <a:r>
            <a:rPr lang="zh-TW" altLang="en-US" sz="1200" b="0" i="0" kern="1200" dirty="0" smtClean="0"/>
            <a:t>比率不得超過</a:t>
          </a:r>
          <a:r>
            <a:rPr lang="en-US" altLang="zh-TW" sz="1200" b="0" i="0" kern="1200" dirty="0" smtClean="0"/>
            <a:t>3%</a:t>
          </a:r>
          <a:r>
            <a:rPr lang="zh-TW" altLang="en-US" sz="1200" b="0" i="0" kern="1200" dirty="0" smtClean="0"/>
            <a:t>。</a:t>
          </a:r>
          <a:r>
            <a:rPr lang="zh-TW" altLang="en-US" sz="1600" b="0" i="0" kern="1200" dirty="0" smtClean="0"/>
            <a:t/>
          </a:r>
          <a:br>
            <a:rPr lang="zh-TW" altLang="en-US" sz="1600" b="0" i="0" kern="1200" dirty="0" smtClean="0"/>
          </a:br>
          <a:r>
            <a:rPr lang="zh-TW" altLang="en-US" sz="1600" b="0" i="0" kern="1200" dirty="0" smtClean="0"/>
            <a:t/>
          </a:r>
          <a:br>
            <a:rPr lang="zh-TW" altLang="en-US" sz="1600" b="0" i="0" kern="1200" dirty="0" smtClean="0"/>
          </a:br>
          <a:r>
            <a:rPr lang="zh-TW" altLang="en-US" sz="1600" b="0" i="0" kern="1200" dirty="0" smtClean="0"/>
            <a:t> </a:t>
          </a:r>
          <a:endParaRPr lang="zh-TW" altLang="en-US" sz="1600" kern="1200" dirty="0" smtClean="0"/>
        </a:p>
      </dsp:txBody>
      <dsp:txXfrm rot="5400000">
        <a:off x="4341831" y="-721233"/>
        <a:ext cx="978013" cy="8626322"/>
      </dsp:txXfrm>
    </dsp:sp>
    <dsp:sp modelId="{BE3A64D7-230C-40F4-ACA1-A197665CCAB3}">
      <dsp:nvSpPr>
        <dsp:cNvPr id="0" name=""/>
        <dsp:cNvSpPr/>
      </dsp:nvSpPr>
      <dsp:spPr>
        <a:xfrm rot="5400000">
          <a:off x="-110930" y="4118690"/>
          <a:ext cx="739539" cy="51767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smtClean="0"/>
            <a:t>6</a:t>
          </a:r>
          <a:endParaRPr lang="zh-TW" altLang="en-US" sz="1600" kern="1200" dirty="0"/>
        </a:p>
      </dsp:txBody>
      <dsp:txXfrm rot="5400000">
        <a:off x="-110930" y="4118690"/>
        <a:ext cx="739539" cy="517677"/>
      </dsp:txXfrm>
    </dsp:sp>
    <dsp:sp modelId="{65EE3DC3-1A51-4770-A020-5E6589677C9E}">
      <dsp:nvSpPr>
        <dsp:cNvPr id="0" name=""/>
        <dsp:cNvSpPr/>
      </dsp:nvSpPr>
      <dsp:spPr>
        <a:xfrm rot="5400000">
          <a:off x="4590488" y="-65051"/>
          <a:ext cx="480700" cy="862632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zh-TW" altLang="en-US" sz="1600" kern="1200" dirty="0" smtClean="0"/>
            <a:t>  小結</a:t>
          </a:r>
        </a:p>
      </dsp:txBody>
      <dsp:txXfrm rot="5400000">
        <a:off x="4590488" y="-65051"/>
        <a:ext cx="480700" cy="862632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0B3EFF-C98A-4ADE-A382-45C5DC383CC6}">
      <dsp:nvSpPr>
        <dsp:cNvPr id="0" name=""/>
        <dsp:cNvSpPr/>
      </dsp:nvSpPr>
      <dsp:spPr>
        <a:xfrm>
          <a:off x="1521543" y="1806588"/>
          <a:ext cx="2357512" cy="14581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TW" altLang="en-US" sz="3200" kern="1200" dirty="0" smtClean="0"/>
            <a:t>統一定義</a:t>
          </a:r>
          <a:endParaRPr lang="zh-TW" altLang="en-US" sz="3200" kern="1200" dirty="0"/>
        </a:p>
      </dsp:txBody>
      <dsp:txXfrm>
        <a:off x="1521543" y="1806588"/>
        <a:ext cx="2357512" cy="1458162"/>
      </dsp:txXfrm>
    </dsp:sp>
    <dsp:sp modelId="{A820B0C7-571D-4D99-85B5-0AF39B23D764}">
      <dsp:nvSpPr>
        <dsp:cNvPr id="0" name=""/>
        <dsp:cNvSpPr/>
      </dsp:nvSpPr>
      <dsp:spPr>
        <a:xfrm rot="12900000">
          <a:off x="990205" y="1470493"/>
          <a:ext cx="971235" cy="4155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7955B9-9340-4CBB-A42D-39ACE07001F9}">
      <dsp:nvSpPr>
        <dsp:cNvPr id="0" name=""/>
        <dsp:cNvSpPr/>
      </dsp:nvSpPr>
      <dsp:spPr>
        <a:xfrm>
          <a:off x="385401" y="845640"/>
          <a:ext cx="1385253" cy="11082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zh-TW" altLang="en-US" sz="2300" kern="1200" dirty="0" smtClean="0"/>
            <a:t>世界銀行</a:t>
          </a:r>
          <a:endParaRPr lang="zh-TW" altLang="en-US" sz="2300" kern="1200" dirty="0"/>
        </a:p>
      </dsp:txBody>
      <dsp:txXfrm>
        <a:off x="385401" y="845640"/>
        <a:ext cx="1385253" cy="1108203"/>
      </dsp:txXfrm>
    </dsp:sp>
    <dsp:sp modelId="{FDF0A554-B5AB-4346-A087-E4CEFCC8289E}">
      <dsp:nvSpPr>
        <dsp:cNvPr id="0" name=""/>
        <dsp:cNvSpPr/>
      </dsp:nvSpPr>
      <dsp:spPr>
        <a:xfrm rot="16200000">
          <a:off x="2109038" y="938714"/>
          <a:ext cx="1182523" cy="4155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F581E9-9F4E-443C-853F-47451628B612}">
      <dsp:nvSpPr>
        <dsp:cNvPr id="0" name=""/>
        <dsp:cNvSpPr/>
      </dsp:nvSpPr>
      <dsp:spPr>
        <a:xfrm>
          <a:off x="2007673" y="1139"/>
          <a:ext cx="1385253" cy="11082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zh-TW" altLang="en-US" sz="2300" kern="1200" dirty="0" smtClean="0"/>
            <a:t>國際貨幣基金組織</a:t>
          </a:r>
          <a:endParaRPr lang="zh-TW" altLang="en-US" sz="2300" kern="1200" dirty="0"/>
        </a:p>
      </dsp:txBody>
      <dsp:txXfrm>
        <a:off x="2007673" y="1139"/>
        <a:ext cx="1385253" cy="1108203"/>
      </dsp:txXfrm>
    </dsp:sp>
    <dsp:sp modelId="{73642581-0108-4339-8C5B-7C40B36C9E51}">
      <dsp:nvSpPr>
        <dsp:cNvPr id="0" name=""/>
        <dsp:cNvSpPr/>
      </dsp:nvSpPr>
      <dsp:spPr>
        <a:xfrm rot="19500000">
          <a:off x="3439159" y="1470493"/>
          <a:ext cx="971235" cy="41557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4C5795-44CF-4158-A924-A451F513BCC8}">
      <dsp:nvSpPr>
        <dsp:cNvPr id="0" name=""/>
        <dsp:cNvSpPr/>
      </dsp:nvSpPr>
      <dsp:spPr>
        <a:xfrm>
          <a:off x="3629945" y="845640"/>
          <a:ext cx="1385253" cy="11082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zh-TW" sz="2300" kern="1200" smtClean="0"/>
            <a:t>國際金融機構</a:t>
          </a:r>
          <a:endParaRPr lang="zh-TW" altLang="en-US" sz="2300" kern="1200"/>
        </a:p>
      </dsp:txBody>
      <dsp:txXfrm>
        <a:off x="3629945" y="845640"/>
        <a:ext cx="1385253" cy="11082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0.80925</cdr:x>
      <cdr:y>0.50312</cdr:y>
    </cdr:from>
    <cdr:to>
      <cdr:x>1</cdr:x>
      <cdr:y>0.56874</cdr:y>
    </cdr:to>
    <cdr:sp macro="" textlink="">
      <cdr:nvSpPr>
        <cdr:cNvPr id="2" name="矩形 1"/>
        <cdr:cNvSpPr/>
      </cdr:nvSpPr>
      <cdr:spPr>
        <a:xfrm xmlns:a="http://schemas.openxmlformats.org/drawingml/2006/main">
          <a:off x="3816424" y="1656184"/>
          <a:ext cx="899592" cy="216024"/>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TW"/>
        </a:p>
      </cdr:txBody>
    </cdr:sp>
  </cdr:relSizeAnchor>
  <cdr:relSizeAnchor xmlns:cdr="http://schemas.openxmlformats.org/drawingml/2006/chartDrawing">
    <cdr:from>
      <cdr:x>0.80925</cdr:x>
      <cdr:y>0.56874</cdr:y>
    </cdr:from>
    <cdr:to>
      <cdr:x>1</cdr:x>
      <cdr:y>0.62781</cdr:y>
    </cdr:to>
    <cdr:sp macro="" textlink="">
      <cdr:nvSpPr>
        <cdr:cNvPr id="3" name="矩形 2"/>
        <cdr:cNvSpPr/>
      </cdr:nvSpPr>
      <cdr:spPr>
        <a:xfrm xmlns:a="http://schemas.openxmlformats.org/drawingml/2006/main">
          <a:off x="4240485" y="2080218"/>
          <a:ext cx="999533" cy="216038"/>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TW"/>
        </a:p>
      </cdr:txBody>
    </cdr:sp>
  </cdr:relSizeAnchor>
</c:userShapes>
</file>

<file path=ppt/drawings/drawing2.xml><?xml version="1.0" encoding="utf-8"?>
<c:userShapes xmlns:c="http://schemas.openxmlformats.org/drawingml/2006/chart">
  <cdr:relSizeAnchor xmlns:cdr="http://schemas.openxmlformats.org/drawingml/2006/chartDrawing">
    <cdr:from>
      <cdr:x>0.80769</cdr:x>
      <cdr:y>0.46662</cdr:y>
    </cdr:from>
    <cdr:to>
      <cdr:x>0.97692</cdr:x>
      <cdr:y>0.54472</cdr:y>
    </cdr:to>
    <cdr:sp macro="" textlink="">
      <cdr:nvSpPr>
        <cdr:cNvPr id="2" name="圓角矩形 1"/>
        <cdr:cNvSpPr/>
      </cdr:nvSpPr>
      <cdr:spPr>
        <a:xfrm xmlns:a="http://schemas.openxmlformats.org/drawingml/2006/main">
          <a:off x="4200467" y="1912212"/>
          <a:ext cx="880094" cy="320052"/>
        </a:xfrm>
        <a:prstGeom xmlns:a="http://schemas.openxmlformats.org/drawingml/2006/main" prst="round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TW"/>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5D3C3-5D25-45A1-892E-2DC6AF3C6107}" type="datetimeFigureOut">
              <a:rPr lang="zh-TW" altLang="en-US" smtClean="0"/>
              <a:pPr/>
              <a:t>2015/7/25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EAE50-2703-412E-BD9F-96ECF241D490}" type="slidenum">
              <a:rPr lang="zh-TW" altLang="en-US" smtClean="0"/>
              <a:pPr/>
              <a:t>‹#›</a:t>
            </a:fld>
            <a:endParaRPr lang="zh-TW" altLang="en-US"/>
          </a:p>
        </p:txBody>
      </p:sp>
    </p:spTree>
    <p:extLst>
      <p:ext uri="{BB962C8B-B14F-4D97-AF65-F5344CB8AC3E}">
        <p14:creationId xmlns="" xmlns:p14="http://schemas.microsoft.com/office/powerpoint/2010/main" val="456960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iki.mbalib.com/zh-tw/%E9%87%91%E8%9E%8D%E4%BD%93%E7%B3%BB"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iki.mbalib.com/zh-tw/%E8%B5%84%E6%9C%AC%E5%B8%82%E5%9C%B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iki.mbalib.com/zh-tw/%E4%BF%9D%E9%99%A9%E6%9C%BA%E5%88%B6" TargetMode="External"/><Relationship Id="rId3" Type="http://schemas.openxmlformats.org/officeDocument/2006/relationships/hyperlink" Target="http://wiki.mbalib.com/zh-tw/%E9%87%91%E8%9E%8D%E4%B8%9A" TargetMode="External"/><Relationship Id="rId7" Type="http://schemas.openxmlformats.org/officeDocument/2006/relationships/hyperlink" Target="http://wiki.mbalib.com/zh-tw/%E5%91%86%E5%B8%9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iki.mbalib.com/zh-tw/%E6%8A%95%E6%9C%BA" TargetMode="External"/><Relationship Id="rId5" Type="http://schemas.openxmlformats.org/officeDocument/2006/relationships/hyperlink" Target="http://wiki.mbalib.com/zh-tw/%E8%B5%84%E4%BA%A7%E6%80%BB%E9%A2%9D" TargetMode="External"/><Relationship Id="rId4" Type="http://schemas.openxmlformats.org/officeDocument/2006/relationships/hyperlink" Target="http://wiki.mbalib.com/zh-tw/%E5%95%86%E4%B8%9A%E9%93%B6%E8%A1%8C"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iki.mbalib.com/zh-tw/%E4%BF%84%E7%BD%97%E6%96%AF%E7%BB%9F%E4%B8%80%E7%94%B5%E5%8A%9B%E7%B3%BB%E7%BB%9F%E8%82%A1%E4%BB%BD%E5%85%AC%E5%8F%B8"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iki.mbalib.com/zh-tw/%E4%BF%84%E7%BD%97%E6%96%AF%E7%9F%B3%E6%B2%B9%E5%85%AC%E5%8F%B8"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99EAE50-2703-412E-BD9F-96ECF241D490}" type="slidenum">
              <a:rPr lang="zh-TW" altLang="en-US" smtClean="0"/>
              <a:pPr/>
              <a:t>1</a:t>
            </a:fld>
            <a:endParaRPr lang="zh-TW" altLang="en-US"/>
          </a:p>
        </p:txBody>
      </p:sp>
    </p:spTree>
    <p:extLst>
      <p:ext uri="{BB962C8B-B14F-4D97-AF65-F5344CB8AC3E}">
        <p14:creationId xmlns="" xmlns:p14="http://schemas.microsoft.com/office/powerpoint/2010/main" val="3999458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外匯存底</a:t>
            </a:r>
            <a:endParaRPr lang="en-US" altLang="zh-TW" dirty="0" smtClean="0"/>
          </a:p>
          <a:p>
            <a:r>
              <a:rPr lang="zh-TW" altLang="en-US" dirty="0" smtClean="0"/>
              <a:t>台灣央行不希望台幣貶值</a:t>
            </a:r>
            <a:r>
              <a:rPr lang="en-US" altLang="zh-TW" dirty="0" smtClean="0"/>
              <a:t>,</a:t>
            </a:r>
            <a:r>
              <a:rPr lang="zh-TW" altLang="en-US" dirty="0" smtClean="0"/>
              <a:t>央行就會在市場上利用外匯存底買入台幣</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16</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經常帳包刮</a:t>
            </a:r>
            <a:r>
              <a:rPr lang="zh-TW" altLang="en-US" baseline="0" dirty="0" smtClean="0"/>
              <a:t> </a:t>
            </a:r>
            <a:r>
              <a:rPr lang="zh-TW" altLang="en-US" dirty="0" smtClean="0"/>
              <a:t>進出口</a:t>
            </a:r>
            <a:r>
              <a:rPr lang="en-US" altLang="zh-TW" dirty="0" smtClean="0"/>
              <a:t>,</a:t>
            </a:r>
            <a:r>
              <a:rPr lang="zh-TW" altLang="en-US" dirty="0" smtClean="0"/>
              <a:t>投資所得</a:t>
            </a:r>
            <a:r>
              <a:rPr lang="en-US" altLang="zh-TW" dirty="0" smtClean="0"/>
              <a:t>,</a:t>
            </a:r>
            <a:r>
              <a:rPr lang="zh-TW" altLang="en-US" dirty="0" smtClean="0"/>
              <a:t>片面轉移等</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17</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GDP</a:t>
            </a:r>
            <a:r>
              <a:rPr lang="zh-TW" altLang="en-US" dirty="0" smtClean="0"/>
              <a:t>平減指數相較於</a:t>
            </a:r>
            <a:r>
              <a:rPr lang="en-US" altLang="zh-TW" dirty="0" smtClean="0"/>
              <a:t>CPI</a:t>
            </a:r>
            <a:r>
              <a:rPr lang="zh-TW" altLang="en-US" dirty="0" smtClean="0"/>
              <a:t>統計範圍涵蓋</a:t>
            </a:r>
            <a:r>
              <a:rPr lang="zh-TW" altLang="en-US" sz="900" b="0" i="0" kern="1200" dirty="0" smtClean="0">
                <a:solidFill>
                  <a:schemeClr val="tx1"/>
                </a:solidFill>
                <a:latin typeface="+mn-lt"/>
                <a:ea typeface="+mn-ea"/>
                <a:cs typeface="+mn-cs"/>
              </a:rPr>
              <a:t>所有產品和勞務</a:t>
            </a:r>
            <a:r>
              <a:rPr lang="en-US" altLang="zh-TW" sz="900" b="0" i="0" kern="1200" dirty="0" smtClean="0">
                <a:solidFill>
                  <a:schemeClr val="tx1"/>
                </a:solidFill>
                <a:latin typeface="+mn-lt"/>
                <a:ea typeface="+mn-ea"/>
                <a:cs typeface="+mn-cs"/>
              </a:rPr>
              <a:t>,</a:t>
            </a:r>
            <a:r>
              <a:rPr lang="zh-TW" altLang="en-US" sz="900" b="0" i="0" kern="1200" dirty="0" smtClean="0">
                <a:solidFill>
                  <a:schemeClr val="tx1"/>
                </a:solidFill>
                <a:latin typeface="+mn-lt"/>
                <a:ea typeface="+mn-ea"/>
                <a:cs typeface="+mn-cs"/>
              </a:rPr>
              <a:t>包含國內總產值的變化</a:t>
            </a:r>
            <a:r>
              <a:rPr lang="en-US" altLang="zh-TW" sz="900" b="0" i="0" kern="1200" dirty="0" smtClean="0">
                <a:solidFill>
                  <a:schemeClr val="tx1"/>
                </a:solidFill>
                <a:latin typeface="+mn-lt"/>
                <a:ea typeface="+mn-ea"/>
                <a:cs typeface="+mn-cs"/>
              </a:rPr>
              <a:t>,</a:t>
            </a:r>
            <a:r>
              <a:rPr lang="zh-TW" altLang="en-US" sz="900" b="0" i="0" kern="1200" dirty="0" smtClean="0">
                <a:solidFill>
                  <a:schemeClr val="tx1"/>
                </a:solidFill>
                <a:latin typeface="+mn-lt"/>
                <a:ea typeface="+mn-ea"/>
                <a:cs typeface="+mn-cs"/>
              </a:rPr>
              <a:t>較為嚴謹</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18</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19</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smtClean="0"/>
              <a:t>外匯儲備也可由外資流入而成</a:t>
            </a:r>
          </a:p>
          <a:p>
            <a:r>
              <a:rPr lang="zh-TW" altLang="en-US" sz="900" b="0" i="0" kern="1200" dirty="0" smtClean="0">
                <a:solidFill>
                  <a:schemeClr val="tx1"/>
                </a:solidFill>
                <a:latin typeface="+mn-lt"/>
                <a:ea typeface="+mn-ea"/>
                <a:cs typeface="+mn-cs"/>
              </a:rPr>
              <a:t>如何評價全球化一國國際儲備的合理規模學術界尚未取得一致的看法</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20</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外匯存底需足以支撐三個月的進口額</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21</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如果有過的的貸款收不回來</a:t>
            </a:r>
            <a:r>
              <a:rPr lang="en-US" altLang="zh-TW" dirty="0" smtClean="0"/>
              <a:t>,</a:t>
            </a:r>
            <a:r>
              <a:rPr lang="zh-TW" altLang="en-US" dirty="0" smtClean="0"/>
              <a:t>將連帶影響銀行的放款能力</a:t>
            </a:r>
            <a:r>
              <a:rPr lang="en-US" altLang="zh-TW" dirty="0" smtClean="0"/>
              <a:t>,</a:t>
            </a:r>
            <a:r>
              <a:rPr lang="zh-TW" altLang="en-US" dirty="0" smtClean="0"/>
              <a:t>是引發金融危機的因素之一</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23</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CN" altLang="en-US" sz="900" b="0" i="0" kern="1200" dirty="0" smtClean="0">
                <a:solidFill>
                  <a:schemeClr val="tx1"/>
                </a:solidFill>
                <a:latin typeface="+mn-lt"/>
                <a:ea typeface="+mn-ea"/>
                <a:cs typeface="+mn-cs"/>
              </a:rPr>
              <a:t>数据应理解为更大口径的国内融资总额，更贴近目前的社会融资总量概念。</a:t>
            </a:r>
            <a:r>
              <a:rPr lang="zh-TW" altLang="en-US" sz="900" b="0" i="0" kern="1200" dirty="0" smtClean="0">
                <a:solidFill>
                  <a:schemeClr val="tx1"/>
                </a:solidFill>
                <a:latin typeface="+mn-lt"/>
                <a:ea typeface="+mn-ea"/>
                <a:cs typeface="+mn-cs"/>
              </a:rPr>
              <a:t>槓港愈高</a:t>
            </a:r>
            <a:r>
              <a:rPr lang="en-US" altLang="zh-TW" sz="900" b="0" i="0" kern="1200" dirty="0" smtClean="0">
                <a:solidFill>
                  <a:schemeClr val="tx1"/>
                </a:solidFill>
                <a:latin typeface="+mn-lt"/>
                <a:ea typeface="+mn-ea"/>
                <a:cs typeface="+mn-cs"/>
              </a:rPr>
              <a:t>,</a:t>
            </a:r>
            <a:r>
              <a:rPr lang="zh-TW" altLang="en-US" sz="900" b="0" i="0" kern="1200" dirty="0" smtClean="0">
                <a:solidFill>
                  <a:schemeClr val="tx1"/>
                </a:solidFill>
                <a:latin typeface="+mn-lt"/>
                <a:ea typeface="+mn-ea"/>
                <a:cs typeface="+mn-cs"/>
              </a:rPr>
              <a:t>風險承受度低</a:t>
            </a:r>
            <a:endParaRPr lang="en-US" altLang="zh-TW" sz="900" b="0" i="0" kern="1200" dirty="0" smtClean="0">
              <a:solidFill>
                <a:schemeClr val="tx1"/>
              </a:solidFill>
              <a:latin typeface="+mn-lt"/>
              <a:ea typeface="+mn-ea"/>
              <a:cs typeface="+mn-cs"/>
            </a:endParaRPr>
          </a:p>
          <a:p>
            <a:r>
              <a:rPr lang="zh-TW" altLang="en-US" i="0" dirty="0" smtClean="0"/>
              <a:t>目前沒有明確的言就說</a:t>
            </a:r>
            <a:r>
              <a:rPr lang="en-US" altLang="zh-TW" i="0" dirty="0" smtClean="0"/>
              <a:t>,</a:t>
            </a:r>
            <a:r>
              <a:rPr lang="zh-TW" altLang="en-US" i="0" dirty="0" smtClean="0"/>
              <a:t>到底國內信貸額度多少算是高風險</a:t>
            </a:r>
            <a:r>
              <a:rPr lang="en-US" altLang="zh-TW" i="0" dirty="0" smtClean="0"/>
              <a:t>,</a:t>
            </a:r>
            <a:r>
              <a:rPr lang="zh-TW" altLang="en-US" i="0" dirty="0" smtClean="0"/>
              <a:t>但是</a:t>
            </a:r>
            <a:endParaRPr lang="zh-TW" altLang="en-US" i="0"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24</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zh-TW" altLang="en-US" dirty="0" smtClean="0"/>
              <a:t>提高外資成本</a:t>
            </a:r>
            <a:r>
              <a:rPr lang="en-US" altLang="zh-TW" dirty="0" smtClean="0"/>
              <a:t>,</a:t>
            </a:r>
            <a:r>
              <a:rPr lang="zh-TW" altLang="en-US" dirty="0" smtClean="0"/>
              <a:t>防止資本大量流入</a:t>
            </a:r>
            <a:r>
              <a:rPr lang="en-US" altLang="zh-TW" dirty="0" smtClean="0"/>
              <a:t>,</a:t>
            </a:r>
            <a:r>
              <a:rPr lang="zh-TW" altLang="en-US" dirty="0" smtClean="0"/>
              <a:t>在智利、泰國得到不錯的效果</a:t>
            </a:r>
            <a:endParaRPr lang="en-US" altLang="zh-TW"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TW" altLang="en-US" sz="900" b="0" i="0" kern="1200" dirty="0" smtClean="0">
                <a:solidFill>
                  <a:schemeClr val="tx1"/>
                </a:solidFill>
                <a:latin typeface="+mn-lt"/>
                <a:ea typeface="+mn-ea"/>
                <a:cs typeface="+mn-cs"/>
              </a:rPr>
              <a:t>希臘政府規定每天最高提取現額度為 </a:t>
            </a:r>
            <a:r>
              <a:rPr lang="en-US" altLang="zh-TW" sz="900" b="0" i="0" kern="1200" dirty="0" smtClean="0">
                <a:solidFill>
                  <a:schemeClr val="tx1"/>
                </a:solidFill>
                <a:latin typeface="+mn-lt"/>
                <a:ea typeface="+mn-ea"/>
                <a:cs typeface="+mn-cs"/>
              </a:rPr>
              <a:t>60 </a:t>
            </a:r>
            <a:r>
              <a:rPr lang="zh-TW" altLang="en-US" sz="900" b="0" i="0" kern="1200" dirty="0" smtClean="0">
                <a:solidFill>
                  <a:schemeClr val="tx1"/>
                </a:solidFill>
                <a:latin typeface="+mn-lt"/>
                <a:ea typeface="+mn-ea"/>
                <a:cs typeface="+mn-cs"/>
              </a:rPr>
              <a:t>歐元；</a:t>
            </a:r>
            <a:endParaRPr lang="en-US" altLang="zh-TW" sz="900" b="0" i="0" kern="1200" dirty="0" smtClean="0">
              <a:solidFill>
                <a:schemeClr val="tx1"/>
              </a:solidFill>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27</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D99EAE50-2703-412E-BD9F-96ECF241D490}" type="slidenum">
              <a:rPr lang="zh-TW" altLang="en-US" smtClean="0"/>
              <a:pPr/>
              <a:t>40</a:t>
            </a:fld>
            <a:endParaRPr lang="zh-TW" altLang="en-US"/>
          </a:p>
        </p:txBody>
      </p:sp>
    </p:spTree>
    <p:extLst>
      <p:ext uri="{BB962C8B-B14F-4D97-AF65-F5344CB8AC3E}">
        <p14:creationId xmlns="" xmlns:p14="http://schemas.microsoft.com/office/powerpoint/2010/main" val="239427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99EAE50-2703-412E-BD9F-96ECF241D490}" type="slidenum">
              <a:rPr lang="zh-TW" altLang="en-US" smtClean="0"/>
              <a:pPr/>
              <a:t>2</a:t>
            </a:fld>
            <a:endParaRPr lang="zh-TW" altLang="en-US"/>
          </a:p>
        </p:txBody>
      </p:sp>
    </p:spTree>
    <p:extLst>
      <p:ext uri="{BB962C8B-B14F-4D97-AF65-F5344CB8AC3E}">
        <p14:creationId xmlns="" xmlns:p14="http://schemas.microsoft.com/office/powerpoint/2010/main" val="283177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1990-2000</a:t>
            </a:r>
            <a:r>
              <a:rPr lang="zh-TW" altLang="zh-TW" sz="1200" kern="1200" dirty="0" smtClean="0">
                <a:solidFill>
                  <a:schemeClr val="tx1"/>
                </a:solidFill>
                <a:effectLst/>
                <a:latin typeface="+mn-lt"/>
                <a:ea typeface="+mn-ea"/>
                <a:cs typeface="+mn-cs"/>
              </a:rPr>
              <a:t>年間，美國因電腦革命吸引了大批資金湧入美國、投資電腦科技產業，帶動了美國經濟繁榮復甦和美股的強勢，進而推升美元的升值，因此締造出美元與美股同步走揚，但美元的走升，勢必引起市場上的資金撤離原本投資在新興市場的部位，形成匯率的貶值，造成當地通貨膨脹的上升、央行以升息來抑制通膨、造成發債成本墊高，進而引發新興市場的金融風暴；但</a:t>
            </a:r>
            <a:r>
              <a:rPr lang="en-US" altLang="zh-TW" sz="1200" kern="1200" dirty="0" smtClean="0">
                <a:solidFill>
                  <a:schemeClr val="tx1"/>
                </a:solidFill>
                <a:effectLst/>
                <a:latin typeface="+mn-lt"/>
                <a:ea typeface="+mn-ea"/>
                <a:cs typeface="+mn-cs"/>
              </a:rPr>
              <a:t>2000</a:t>
            </a:r>
            <a:r>
              <a:rPr lang="zh-TW" altLang="zh-TW" sz="1200" kern="1200" dirty="0" smtClean="0">
                <a:solidFill>
                  <a:schemeClr val="tx1"/>
                </a:solidFill>
                <a:effectLst/>
                <a:latin typeface="+mn-lt"/>
                <a:ea typeface="+mn-ea"/>
                <a:cs typeface="+mn-cs"/>
              </a:rPr>
              <a:t>年以後美國陸續經歷了</a:t>
            </a:r>
            <a:r>
              <a:rPr lang="en-US" altLang="zh-TW" sz="1200" kern="1200" dirty="0" smtClean="0">
                <a:solidFill>
                  <a:schemeClr val="tx1"/>
                </a:solidFill>
                <a:effectLst/>
                <a:latin typeface="+mn-lt"/>
                <a:ea typeface="+mn-ea"/>
                <a:cs typeface="+mn-cs"/>
              </a:rPr>
              <a:t>911</a:t>
            </a:r>
            <a:r>
              <a:rPr lang="zh-TW" altLang="zh-TW" sz="1200" kern="1200" dirty="0" smtClean="0">
                <a:solidFill>
                  <a:schemeClr val="tx1"/>
                </a:solidFill>
                <a:effectLst/>
                <a:latin typeface="+mn-lt"/>
                <a:ea typeface="+mn-ea"/>
                <a:cs typeface="+mn-cs"/>
              </a:rPr>
              <a:t>、反恐戰爭，在政經情勢不穩的情況下，讓美國的經濟與企業獲利受到很大的衝擊，再加上兜時出現了金磚四國，導致資金從美國流出促使美元走貶，資金湧向新興國家，再造成新興市場國家貨幣的走升與股市的上漲</a:t>
            </a:r>
            <a:endParaRPr lang="zh-TW" altLang="en-US" dirty="0"/>
          </a:p>
        </p:txBody>
      </p:sp>
      <p:sp>
        <p:nvSpPr>
          <p:cNvPr id="4" name="投影片編號版面配置區 3"/>
          <p:cNvSpPr>
            <a:spLocks noGrp="1"/>
          </p:cNvSpPr>
          <p:nvPr>
            <p:ph type="sldNum" sz="quarter" idx="10"/>
          </p:nvPr>
        </p:nvSpPr>
        <p:spPr/>
        <p:txBody>
          <a:bodyPr/>
          <a:lstStyle/>
          <a:p>
            <a:fld id="{D99EAE50-2703-412E-BD9F-96ECF241D490}" type="slidenum">
              <a:rPr lang="zh-TW" altLang="en-US" smtClean="0"/>
              <a:pPr/>
              <a:t>7</a:t>
            </a:fld>
            <a:endParaRPr lang="zh-TW" altLang="en-US"/>
          </a:p>
        </p:txBody>
      </p:sp>
    </p:spTree>
    <p:extLst>
      <p:ext uri="{BB962C8B-B14F-4D97-AF65-F5344CB8AC3E}">
        <p14:creationId xmlns="" xmlns:p14="http://schemas.microsoft.com/office/powerpoint/2010/main" val="410397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900" b="0" i="0" kern="1200" dirty="0" smtClean="0">
                <a:solidFill>
                  <a:schemeClr val="tx1"/>
                </a:solidFill>
                <a:effectLst/>
                <a:latin typeface="+mn-lt"/>
                <a:ea typeface="+mn-ea"/>
                <a:cs typeface="+mn-cs"/>
              </a:rPr>
              <a:t>1990—1994</a:t>
            </a:r>
            <a:r>
              <a:rPr lang="zh-TW" altLang="en-US" sz="900" b="0" i="0" kern="1200" dirty="0" smtClean="0">
                <a:solidFill>
                  <a:schemeClr val="tx1"/>
                </a:solidFill>
                <a:effectLst/>
                <a:latin typeface="+mn-lt"/>
                <a:ea typeface="+mn-ea"/>
                <a:cs typeface="+mn-cs"/>
              </a:rPr>
              <a:t>年，間接投資在流入墨西哥的外資總額中的比重高達</a:t>
            </a:r>
            <a:r>
              <a:rPr lang="en-US" altLang="zh-TW" sz="900" b="0" i="0" kern="1200" dirty="0" smtClean="0">
                <a:solidFill>
                  <a:schemeClr val="tx1"/>
                </a:solidFill>
                <a:effectLst/>
                <a:latin typeface="+mn-lt"/>
                <a:ea typeface="+mn-ea"/>
                <a:cs typeface="+mn-cs"/>
              </a:rPr>
              <a:t>2/3</a:t>
            </a:r>
            <a:r>
              <a:rPr lang="zh-TW" altLang="en-US" sz="900" b="0" i="0" kern="1200" dirty="0" smtClean="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8</a:t>
            </a:fld>
            <a:endParaRPr lang="zh-TW" altLang="en-US"/>
          </a:p>
        </p:txBody>
      </p:sp>
    </p:spTree>
    <p:extLst>
      <p:ext uri="{BB962C8B-B14F-4D97-AF65-F5344CB8AC3E}">
        <p14:creationId xmlns="" xmlns:p14="http://schemas.microsoft.com/office/powerpoint/2010/main" val="428895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smtClean="0"/>
              <a:t>泰國就在本國</a:t>
            </a:r>
            <a:r>
              <a:rPr lang="zh-TW" altLang="en-US" dirty="0" smtClean="0">
                <a:hlinkClick r:id="rId3" tooltip="金融体系"/>
              </a:rPr>
              <a:t>金融體系</a:t>
            </a:r>
            <a:r>
              <a:rPr lang="zh-TW" altLang="en-US" dirty="0" smtClean="0"/>
              <a:t>沒有理順之前，於</a:t>
            </a:r>
            <a:r>
              <a:rPr lang="en-US" altLang="zh-TW" dirty="0" smtClean="0"/>
              <a:t>1992</a:t>
            </a:r>
            <a:r>
              <a:rPr lang="zh-TW" altLang="en-US" dirty="0" smtClean="0"/>
              <a:t>年取消了對</a:t>
            </a:r>
            <a:r>
              <a:rPr lang="zh-TW" altLang="en-US" dirty="0" smtClean="0">
                <a:hlinkClick r:id="rId4" tooltip="资本市场"/>
              </a:rPr>
              <a:t>資本市場</a:t>
            </a:r>
            <a:r>
              <a:rPr lang="zh-TW" altLang="en-US" dirty="0" smtClean="0"/>
              <a:t>的管制，使短期資金的流動暢通無阻，為外國炒家炒作泰銖提供了條件</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11</a:t>
            </a:fld>
            <a:endParaRPr lang="zh-TW" altLang="en-US"/>
          </a:p>
        </p:txBody>
      </p:sp>
    </p:spTree>
    <p:extLst>
      <p:ext uri="{BB962C8B-B14F-4D97-AF65-F5344CB8AC3E}">
        <p14:creationId xmlns="" xmlns:p14="http://schemas.microsoft.com/office/powerpoint/2010/main" val="5789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900" b="0" i="0" kern="1200" dirty="0" smtClean="0">
                <a:solidFill>
                  <a:schemeClr val="tx1"/>
                </a:solidFill>
                <a:effectLst/>
                <a:latin typeface="+mn-lt"/>
                <a:ea typeface="+mn-ea"/>
                <a:cs typeface="+mn-cs"/>
              </a:rPr>
              <a:t>俄羅斯</a:t>
            </a:r>
            <a:r>
              <a:rPr lang="zh-TW" altLang="en-US" sz="900" b="0" i="0" u="none" strike="noStrike" kern="1200" dirty="0" smtClean="0">
                <a:solidFill>
                  <a:schemeClr val="tx1"/>
                </a:solidFill>
                <a:effectLst/>
                <a:latin typeface="+mn-lt"/>
                <a:ea typeface="+mn-ea"/>
                <a:cs typeface="+mn-cs"/>
                <a:hlinkClick r:id="rId3" tooltip="金融业"/>
              </a:rPr>
              <a:t>金融業</a:t>
            </a:r>
            <a:r>
              <a:rPr lang="zh-TW" altLang="en-US" sz="900" b="0" i="0" kern="1200" dirty="0" smtClean="0">
                <a:solidFill>
                  <a:schemeClr val="tx1"/>
                </a:solidFill>
                <a:effectLst/>
                <a:latin typeface="+mn-lt"/>
                <a:ea typeface="+mn-ea"/>
                <a:cs typeface="+mn-cs"/>
              </a:rPr>
              <a:t>並不發達，但金融機構卻林立叢生。目前俄羅斯約有</a:t>
            </a:r>
            <a:r>
              <a:rPr lang="zh-TW" altLang="en-US" sz="900" b="0" i="0" u="none" strike="noStrike" kern="1200" dirty="0" smtClean="0">
                <a:solidFill>
                  <a:schemeClr val="tx1"/>
                </a:solidFill>
                <a:effectLst/>
                <a:latin typeface="+mn-lt"/>
                <a:ea typeface="+mn-ea"/>
                <a:cs typeface="+mn-cs"/>
                <a:hlinkClick r:id="rId4" tooltip="商业银行"/>
              </a:rPr>
              <a:t>商業銀行</a:t>
            </a:r>
            <a:r>
              <a:rPr lang="en-US" altLang="zh-TW" sz="900" b="0" i="0" kern="1200" dirty="0" smtClean="0">
                <a:solidFill>
                  <a:schemeClr val="tx1"/>
                </a:solidFill>
                <a:effectLst/>
                <a:latin typeface="+mn-lt"/>
                <a:ea typeface="+mn-ea"/>
                <a:cs typeface="+mn-cs"/>
              </a:rPr>
              <a:t>1800</a:t>
            </a:r>
            <a:r>
              <a:rPr lang="zh-TW" altLang="en-US" sz="900" b="0" i="0" kern="1200" dirty="0" smtClean="0">
                <a:solidFill>
                  <a:schemeClr val="tx1"/>
                </a:solidFill>
                <a:effectLst/>
                <a:latin typeface="+mn-lt"/>
                <a:ea typeface="+mn-ea"/>
                <a:cs typeface="+mn-cs"/>
              </a:rPr>
              <a:t>家，其中半數以上其</a:t>
            </a:r>
            <a:r>
              <a:rPr lang="zh-TW" altLang="en-US" sz="900" b="0" i="0" u="none" strike="noStrike" kern="1200" dirty="0" smtClean="0">
                <a:solidFill>
                  <a:schemeClr val="tx1"/>
                </a:solidFill>
                <a:effectLst/>
                <a:latin typeface="+mn-lt"/>
                <a:ea typeface="+mn-ea"/>
                <a:cs typeface="+mn-cs"/>
                <a:hlinkClick r:id="rId5" tooltip="资产总额"/>
              </a:rPr>
              <a:t>資產總額</a:t>
            </a:r>
            <a:r>
              <a:rPr lang="zh-TW" altLang="en-US" sz="900" b="0" i="0" kern="1200" dirty="0" smtClean="0">
                <a:solidFill>
                  <a:schemeClr val="tx1"/>
                </a:solidFill>
                <a:effectLst/>
                <a:latin typeface="+mn-lt"/>
                <a:ea typeface="+mn-ea"/>
                <a:cs typeface="+mn-cs"/>
              </a:rPr>
              <a:t>在</a:t>
            </a:r>
            <a:r>
              <a:rPr lang="en-US" altLang="zh-TW" sz="900" b="0" i="0" kern="1200" dirty="0" smtClean="0">
                <a:solidFill>
                  <a:schemeClr val="tx1"/>
                </a:solidFill>
                <a:effectLst/>
                <a:latin typeface="+mn-lt"/>
                <a:ea typeface="+mn-ea"/>
                <a:cs typeface="+mn-cs"/>
              </a:rPr>
              <a:t>15</a:t>
            </a:r>
            <a:r>
              <a:rPr lang="zh-TW" altLang="en-US" sz="900" b="0" i="0" kern="1200" dirty="0" smtClean="0">
                <a:solidFill>
                  <a:schemeClr val="tx1"/>
                </a:solidFill>
                <a:effectLst/>
                <a:latin typeface="+mn-lt"/>
                <a:ea typeface="+mn-ea"/>
                <a:cs typeface="+mn-cs"/>
              </a:rPr>
              <a:t>萬美元以下。這些商業銀行主要從事高息攬存和金融市場的</a:t>
            </a:r>
            <a:r>
              <a:rPr lang="zh-TW" altLang="en-US" sz="900" b="0" i="0" u="none" strike="noStrike" kern="1200" dirty="0" smtClean="0">
                <a:solidFill>
                  <a:schemeClr val="tx1"/>
                </a:solidFill>
                <a:effectLst/>
                <a:latin typeface="+mn-lt"/>
                <a:ea typeface="+mn-ea"/>
                <a:cs typeface="+mn-cs"/>
                <a:hlinkClick r:id="rId6" tooltip="投机"/>
              </a:rPr>
              <a:t>投機</a:t>
            </a:r>
            <a:r>
              <a:rPr lang="zh-TW" altLang="en-US" sz="900" b="0" i="0" kern="1200" dirty="0" smtClean="0">
                <a:solidFill>
                  <a:schemeClr val="tx1"/>
                </a:solidFill>
                <a:effectLst/>
                <a:latin typeface="+mn-lt"/>
                <a:ea typeface="+mn-ea"/>
                <a:cs typeface="+mn-cs"/>
              </a:rPr>
              <a:t>活動。現在俄羅斯商業銀行的</a:t>
            </a:r>
            <a:r>
              <a:rPr lang="zh-TW" altLang="en-US" sz="900" b="0" i="0" u="none" strike="noStrike" kern="1200" dirty="0" smtClean="0">
                <a:solidFill>
                  <a:schemeClr val="tx1"/>
                </a:solidFill>
                <a:effectLst/>
                <a:latin typeface="+mn-lt"/>
                <a:ea typeface="+mn-ea"/>
                <a:cs typeface="+mn-cs"/>
                <a:hlinkClick r:id="rId7" tooltip="呆帐"/>
              </a:rPr>
              <a:t>呆帳</a:t>
            </a:r>
            <a:r>
              <a:rPr lang="zh-TW" altLang="en-US" sz="900" b="0" i="0" kern="1200" dirty="0" smtClean="0">
                <a:solidFill>
                  <a:schemeClr val="tx1"/>
                </a:solidFill>
                <a:effectLst/>
                <a:latin typeface="+mn-lt"/>
                <a:ea typeface="+mn-ea"/>
                <a:cs typeface="+mn-cs"/>
              </a:rPr>
              <a:t>約占其資產總額比例的</a:t>
            </a:r>
            <a:r>
              <a:rPr lang="en-US" altLang="zh-TW" sz="900" b="0" i="0" kern="1200" dirty="0" smtClean="0">
                <a:solidFill>
                  <a:schemeClr val="tx1"/>
                </a:solidFill>
                <a:effectLst/>
                <a:latin typeface="+mn-lt"/>
                <a:ea typeface="+mn-ea"/>
                <a:cs typeface="+mn-cs"/>
              </a:rPr>
              <a:t>50%</a:t>
            </a:r>
            <a:r>
              <a:rPr lang="zh-TW" altLang="en-US" sz="900" b="0" i="0" kern="1200" dirty="0" smtClean="0">
                <a:solidFill>
                  <a:schemeClr val="tx1"/>
                </a:solidFill>
                <a:effectLst/>
                <a:latin typeface="+mn-lt"/>
                <a:ea typeface="+mn-ea"/>
                <a:cs typeface="+mn-cs"/>
              </a:rPr>
              <a:t>，儘管商業銀行的資產有</a:t>
            </a:r>
            <a:r>
              <a:rPr lang="zh-TW" altLang="en-US" sz="900" b="0" i="0" u="none" strike="noStrike" kern="1200" dirty="0" smtClean="0">
                <a:solidFill>
                  <a:schemeClr val="tx1"/>
                </a:solidFill>
                <a:effectLst/>
                <a:latin typeface="+mn-lt"/>
                <a:ea typeface="+mn-ea"/>
                <a:cs typeface="+mn-cs"/>
                <a:hlinkClick r:id="rId8" tooltip="保险机制"/>
              </a:rPr>
              <a:t>保險機制</a:t>
            </a:r>
            <a:r>
              <a:rPr lang="zh-TW" altLang="en-US" sz="900" b="0" i="0" kern="1200" dirty="0" smtClean="0">
                <a:solidFill>
                  <a:schemeClr val="tx1"/>
                </a:solidFill>
                <a:effectLst/>
                <a:latin typeface="+mn-lt"/>
                <a:ea typeface="+mn-ea"/>
                <a:cs typeface="+mn-cs"/>
              </a:rPr>
              <a:t>保護，但保險公司的實際保付能力估計也只能達到應付資產的</a:t>
            </a:r>
            <a:r>
              <a:rPr lang="en-US" altLang="zh-TW" sz="900" b="0" i="0" kern="1200" dirty="0" smtClean="0">
                <a:solidFill>
                  <a:schemeClr val="tx1"/>
                </a:solidFill>
                <a:effectLst/>
                <a:latin typeface="+mn-lt"/>
                <a:ea typeface="+mn-ea"/>
                <a:cs typeface="+mn-cs"/>
              </a:rPr>
              <a:t>50%</a:t>
            </a:r>
            <a:r>
              <a:rPr lang="zh-TW" altLang="en-US" sz="900" b="0" i="0" kern="1200" dirty="0" smtClean="0">
                <a:solidFill>
                  <a:schemeClr val="tx1"/>
                </a:solidFill>
                <a:effectLst/>
                <a:latin typeface="+mn-lt"/>
                <a:ea typeface="+mn-ea"/>
                <a:cs typeface="+mn-cs"/>
              </a:rPr>
              <a:t>左右。</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12</a:t>
            </a:fld>
            <a:endParaRPr lang="zh-TW" altLang="en-US"/>
          </a:p>
        </p:txBody>
      </p:sp>
    </p:spTree>
    <p:extLst>
      <p:ext uri="{BB962C8B-B14F-4D97-AF65-F5344CB8AC3E}">
        <p14:creationId xmlns="" xmlns:p14="http://schemas.microsoft.com/office/powerpoint/2010/main" val="13349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900" b="0" i="0" u="none" strike="noStrike" kern="1200" dirty="0" smtClean="0">
                <a:solidFill>
                  <a:schemeClr val="tx1"/>
                </a:solidFill>
                <a:effectLst/>
                <a:latin typeface="+mn-lt"/>
                <a:ea typeface="+mn-ea"/>
                <a:cs typeface="+mn-cs"/>
                <a:hlinkClick r:id="rId3" tooltip="俄罗斯统一电力系统股份公司"/>
              </a:rPr>
              <a:t>俄羅斯統一電力系統股份公司</a:t>
            </a:r>
            <a:r>
              <a:rPr lang="zh-TW" altLang="en-US" sz="900" b="0" i="0" kern="1200" dirty="0" smtClean="0">
                <a:solidFill>
                  <a:schemeClr val="tx1"/>
                </a:solidFill>
                <a:effectLst/>
                <a:latin typeface="+mn-lt"/>
                <a:ea typeface="+mn-ea"/>
                <a:cs typeface="+mn-cs"/>
              </a:rPr>
              <a:t>”已有</a:t>
            </a:r>
            <a:r>
              <a:rPr lang="en-US" altLang="zh-TW" sz="900" b="0" i="0" kern="1200" dirty="0" smtClean="0">
                <a:solidFill>
                  <a:schemeClr val="tx1"/>
                </a:solidFill>
                <a:effectLst/>
                <a:latin typeface="+mn-lt"/>
                <a:ea typeface="+mn-ea"/>
                <a:cs typeface="+mn-cs"/>
              </a:rPr>
              <a:t>28%</a:t>
            </a:r>
            <a:r>
              <a:rPr lang="zh-TW" altLang="en-US" sz="900" b="0" i="0" kern="1200" dirty="0" smtClean="0">
                <a:solidFill>
                  <a:schemeClr val="tx1"/>
                </a:solidFill>
                <a:effectLst/>
                <a:latin typeface="+mn-lt"/>
                <a:ea typeface="+mn-ea"/>
                <a:cs typeface="+mn-cs"/>
              </a:rPr>
              <a:t>的股票售予外商。可俄國家杜馬又專門通過關於該公司股票處置法，規定外資擁有該公司的股票份額不得超過</a:t>
            </a:r>
            <a:r>
              <a:rPr lang="en-US" altLang="zh-TW" sz="900" b="0" i="0" kern="1200" dirty="0" smtClean="0">
                <a:solidFill>
                  <a:schemeClr val="tx1"/>
                </a:solidFill>
                <a:effectLst/>
                <a:latin typeface="+mn-lt"/>
                <a:ea typeface="+mn-ea"/>
                <a:cs typeface="+mn-cs"/>
              </a:rPr>
              <a:t>25%</a:t>
            </a:r>
            <a:r>
              <a:rPr lang="zh-TW" altLang="en-US" sz="900" b="0" i="0" kern="1200" dirty="0" smtClean="0">
                <a:solidFill>
                  <a:schemeClr val="tx1"/>
                </a:solidFill>
                <a:effectLst/>
                <a:latin typeface="+mn-lt"/>
                <a:ea typeface="+mn-ea"/>
                <a:cs typeface="+mn-cs"/>
              </a:rPr>
              <a:t>。這樣一來，引起外資對俄政府的不信任，紛紛拋售股票。這個公司的股票在兩周內下跌</a:t>
            </a:r>
            <a:r>
              <a:rPr lang="en-US" altLang="zh-TW" sz="900" b="0" i="0" kern="1200" dirty="0" smtClean="0">
                <a:solidFill>
                  <a:schemeClr val="tx1"/>
                </a:solidFill>
                <a:effectLst/>
                <a:latin typeface="+mn-lt"/>
                <a:ea typeface="+mn-ea"/>
                <a:cs typeface="+mn-cs"/>
              </a:rPr>
              <a:t>40%</a:t>
            </a:r>
            <a:r>
              <a:rPr lang="zh-TW" altLang="en-US" sz="900" b="0" i="0" kern="1200" dirty="0" smtClean="0">
                <a:solidFill>
                  <a:schemeClr val="tx1"/>
                </a:solidFill>
                <a:effectLst/>
                <a:latin typeface="+mn-lt"/>
                <a:ea typeface="+mn-ea"/>
                <a:cs typeface="+mn-cs"/>
              </a:rPr>
              <a:t>，別的股票也跟著下跌</a:t>
            </a:r>
            <a:r>
              <a:rPr lang="en-US" altLang="zh-TW" sz="900" b="0" i="0" kern="1200" dirty="0" smtClean="0">
                <a:solidFill>
                  <a:schemeClr val="tx1"/>
                </a:solidFill>
                <a:effectLst/>
                <a:latin typeface="+mn-lt"/>
                <a:ea typeface="+mn-ea"/>
                <a:cs typeface="+mn-cs"/>
              </a:rPr>
              <a:t>25%</a:t>
            </a:r>
            <a:r>
              <a:rPr lang="zh-TW" altLang="en-US" sz="900" b="0" i="0" kern="1200" dirty="0" smtClean="0">
                <a:solidFill>
                  <a:schemeClr val="tx1"/>
                </a:solidFill>
                <a:effectLst/>
                <a:latin typeface="+mn-lt"/>
                <a:ea typeface="+mn-ea"/>
                <a:cs typeface="+mn-cs"/>
              </a:rPr>
              <a:t>～</a:t>
            </a:r>
            <a:r>
              <a:rPr lang="en-US" altLang="zh-TW" sz="900" b="0" i="0" kern="1200" dirty="0" smtClean="0">
                <a:solidFill>
                  <a:schemeClr val="tx1"/>
                </a:solidFill>
                <a:effectLst/>
                <a:latin typeface="+mn-lt"/>
                <a:ea typeface="+mn-ea"/>
                <a:cs typeface="+mn-cs"/>
              </a:rPr>
              <a:t>40%</a:t>
            </a:r>
            <a:r>
              <a:rPr lang="zh-TW" altLang="en-US" sz="900" b="0" i="0" kern="1200" dirty="0" smtClean="0">
                <a:solidFill>
                  <a:schemeClr val="tx1"/>
                </a:solidFill>
                <a:effectLst/>
                <a:latin typeface="+mn-lt"/>
                <a:ea typeface="+mn-ea"/>
                <a:cs typeface="+mn-cs"/>
              </a:rPr>
              <a:t>。受此影響，國債價格急劇下滑，收益率被迫由</a:t>
            </a:r>
            <a:r>
              <a:rPr lang="en-US" altLang="zh-TW" sz="900" b="0" i="0" kern="1200" dirty="0" smtClean="0">
                <a:solidFill>
                  <a:schemeClr val="tx1"/>
                </a:solidFill>
                <a:effectLst/>
                <a:latin typeface="+mn-lt"/>
                <a:ea typeface="+mn-ea"/>
                <a:cs typeface="+mn-cs"/>
              </a:rPr>
              <a:t>50%</a:t>
            </a:r>
            <a:r>
              <a:rPr lang="zh-TW" altLang="en-US" sz="900" b="0" i="0" kern="1200" dirty="0" smtClean="0">
                <a:solidFill>
                  <a:schemeClr val="tx1"/>
                </a:solidFill>
                <a:effectLst/>
                <a:latin typeface="+mn-lt"/>
                <a:ea typeface="+mn-ea"/>
                <a:cs typeface="+mn-cs"/>
              </a:rPr>
              <a:t>上升至</a:t>
            </a:r>
            <a:r>
              <a:rPr lang="en-US" altLang="zh-TW" sz="900" b="0" i="0" kern="1200" dirty="0" smtClean="0">
                <a:solidFill>
                  <a:schemeClr val="tx1"/>
                </a:solidFill>
                <a:effectLst/>
                <a:latin typeface="+mn-lt"/>
                <a:ea typeface="+mn-ea"/>
                <a:cs typeface="+mn-cs"/>
              </a:rPr>
              <a:t>80%</a:t>
            </a:r>
            <a:r>
              <a:rPr lang="zh-TW" altLang="en-US" sz="900" b="0" i="0" kern="1200" dirty="0" smtClean="0">
                <a:solidFill>
                  <a:schemeClr val="tx1"/>
                </a:solidFill>
                <a:effectLst/>
                <a:latin typeface="+mn-lt"/>
                <a:ea typeface="+mn-ea"/>
                <a:cs typeface="+mn-cs"/>
              </a:rPr>
              <a:t>，更加重了政府還債的負擔。美元兌盧布的匯率上升到</a:t>
            </a:r>
            <a:r>
              <a:rPr lang="en-US" altLang="zh-TW" sz="900" b="0" i="0" kern="1200" dirty="0" smtClean="0">
                <a:solidFill>
                  <a:schemeClr val="tx1"/>
                </a:solidFill>
                <a:effectLst/>
                <a:latin typeface="+mn-lt"/>
                <a:ea typeface="+mn-ea"/>
                <a:cs typeface="+mn-cs"/>
              </a:rPr>
              <a:t>1∶6.2010</a:t>
            </a:r>
            <a:r>
              <a:rPr lang="zh-TW" altLang="en-US" sz="900" b="0" i="0" kern="1200" dirty="0" smtClean="0">
                <a:solidFill>
                  <a:schemeClr val="tx1"/>
                </a:solidFill>
                <a:effectLst/>
                <a:latin typeface="+mn-lt"/>
                <a:ea typeface="+mn-ea"/>
                <a:cs typeface="+mn-cs"/>
              </a:rPr>
              <a:t>～</a:t>
            </a:r>
            <a:r>
              <a:rPr lang="en-US" altLang="zh-TW" sz="900" b="0" i="0" kern="1200" dirty="0" smtClean="0">
                <a:solidFill>
                  <a:schemeClr val="tx1"/>
                </a:solidFill>
                <a:effectLst/>
                <a:latin typeface="+mn-lt"/>
                <a:ea typeface="+mn-ea"/>
                <a:cs typeface="+mn-cs"/>
              </a:rPr>
              <a:t>6.2030</a:t>
            </a:r>
            <a:r>
              <a:rPr lang="zh-TW" altLang="en-US" sz="900" b="0" i="0" kern="1200" dirty="0" smtClean="0">
                <a:solidFill>
                  <a:schemeClr val="tx1"/>
                </a:solidFill>
                <a:effectLst/>
                <a:latin typeface="+mn-lt"/>
                <a:ea typeface="+mn-ea"/>
                <a:cs typeface="+mn-cs"/>
              </a:rPr>
              <a:t>，超過俄央行規定的最高限額</a:t>
            </a:r>
            <a:r>
              <a:rPr lang="en-US" altLang="zh-TW" sz="900" b="0" i="0" kern="1200" dirty="0" smtClean="0">
                <a:solidFill>
                  <a:schemeClr val="tx1"/>
                </a:solidFill>
                <a:effectLst/>
                <a:latin typeface="+mn-lt"/>
                <a:ea typeface="+mn-ea"/>
                <a:cs typeface="+mn-cs"/>
              </a:rPr>
              <a:t>6.1850</a:t>
            </a:r>
            <a:r>
              <a:rPr lang="zh-TW" altLang="en-US" sz="900" b="0" i="0" kern="1200" dirty="0" smtClean="0">
                <a:solidFill>
                  <a:schemeClr val="tx1"/>
                </a:solidFill>
                <a:effectLst/>
                <a:latin typeface="+mn-lt"/>
                <a:ea typeface="+mn-ea"/>
                <a:cs typeface="+mn-cs"/>
              </a:rPr>
              <a:t>。而且，這次私有化政策變動已影響後續私有化的推行。最明顯的例子是</a:t>
            </a:r>
            <a:r>
              <a:rPr lang="zh-TW" altLang="en-US" sz="900" b="0" i="0" u="none" strike="noStrike" kern="1200" dirty="0" smtClean="0">
                <a:solidFill>
                  <a:schemeClr val="tx1"/>
                </a:solidFill>
                <a:effectLst/>
                <a:latin typeface="+mn-lt"/>
                <a:ea typeface="+mn-ea"/>
                <a:cs typeface="+mn-cs"/>
                <a:hlinkClick r:id="rId4" tooltip="俄罗斯石油公司"/>
              </a:rPr>
              <a:t>俄羅斯石油公司</a:t>
            </a:r>
            <a:r>
              <a:rPr lang="zh-TW" altLang="en-US" sz="900" b="0" i="0" kern="1200" dirty="0" smtClean="0">
                <a:solidFill>
                  <a:schemeClr val="tx1"/>
                </a:solidFill>
                <a:effectLst/>
                <a:latin typeface="+mn-lt"/>
                <a:ea typeface="+mn-ea"/>
                <a:cs typeface="+mn-cs"/>
              </a:rPr>
              <a:t>擬出售</a:t>
            </a:r>
            <a:r>
              <a:rPr lang="en-US" altLang="zh-TW" sz="900" b="0" i="0" kern="1200" dirty="0" smtClean="0">
                <a:solidFill>
                  <a:schemeClr val="tx1"/>
                </a:solidFill>
                <a:effectLst/>
                <a:latin typeface="+mn-lt"/>
                <a:ea typeface="+mn-ea"/>
                <a:cs typeface="+mn-cs"/>
              </a:rPr>
              <a:t>75%</a:t>
            </a:r>
            <a:r>
              <a:rPr lang="zh-TW" altLang="en-US" sz="900" b="0" i="0" kern="1200" dirty="0" smtClean="0">
                <a:solidFill>
                  <a:schemeClr val="tx1"/>
                </a:solidFill>
                <a:effectLst/>
                <a:latin typeface="+mn-lt"/>
                <a:ea typeface="+mn-ea"/>
                <a:cs typeface="+mn-cs"/>
              </a:rPr>
              <a:t>股份而無人問津。當然，這也與世界石油市場價格暴跌、人們不看好石油生產有關。</a:t>
            </a:r>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13</a:t>
            </a:fld>
            <a:endParaRPr lang="zh-TW" altLang="en-US"/>
          </a:p>
        </p:txBody>
      </p:sp>
    </p:spTree>
    <p:extLst>
      <p:ext uri="{BB962C8B-B14F-4D97-AF65-F5344CB8AC3E}">
        <p14:creationId xmlns="" xmlns:p14="http://schemas.microsoft.com/office/powerpoint/2010/main" val="359290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14</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zh-TW" altLang="en-US" dirty="0" smtClean="0"/>
              <a:t>有以上狀況的國家</a:t>
            </a:r>
            <a:r>
              <a:rPr lang="en-US" altLang="zh-TW" dirty="0" smtClean="0"/>
              <a:t>,</a:t>
            </a:r>
            <a:r>
              <a:rPr lang="zh-TW" altLang="en-US" dirty="0" smtClean="0"/>
              <a:t>熱錢流出的時候</a:t>
            </a:r>
            <a:r>
              <a:rPr lang="en-US" altLang="zh-TW" dirty="0" smtClean="0"/>
              <a:t>,</a:t>
            </a:r>
            <a:r>
              <a:rPr lang="zh-TW" altLang="en-US" dirty="0" smtClean="0"/>
              <a:t>會受到比較大的影響</a:t>
            </a:r>
            <a:r>
              <a:rPr lang="en-US" altLang="zh-TW" dirty="0" smtClean="0"/>
              <a:t>,</a:t>
            </a:r>
            <a:r>
              <a:rPr lang="zh-TW" altLang="en-US" dirty="0" smtClean="0"/>
              <a:t>可能會會加大該國出現貨幣危機的機會</a:t>
            </a:r>
            <a:r>
              <a:rPr lang="en-US" altLang="zh-TW" dirty="0" smtClean="0"/>
              <a:t>,</a:t>
            </a:r>
            <a:r>
              <a:rPr lang="zh-TW" altLang="en-US" dirty="0" smtClean="0"/>
              <a:t>甚至引發金融危機</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A18735A-8E38-41DA-A44B-AEB28144E213}" type="slidenum">
              <a:rPr lang="zh-TW" altLang="en-US" smtClean="0"/>
              <a:pPr/>
              <a:t>15</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62000" y="1775360"/>
            <a:ext cx="8636000" cy="1225021"/>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4"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1"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2912841-520B-445C-A6E1-2B5172F591FD}" type="datetime1">
              <a:rPr lang="zh-TW" altLang="en-US" smtClean="0"/>
              <a:pPr/>
              <a:t>2015/7/25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97219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1CE2F27-9FCB-42FD-9C64-8D5BF0A57336}" type="datetime1">
              <a:rPr lang="zh-TW" altLang="en-US" smtClean="0"/>
              <a:pPr/>
              <a:t>2015/7/25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7122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直排標題 1"/>
          <p:cNvSpPr>
            <a:spLocks noGrp="1"/>
          </p:cNvSpPr>
          <p:nvPr>
            <p:ph type="title" orient="vert"/>
          </p:nvPr>
        </p:nvSpPr>
        <p:spPr>
          <a:xfrm>
            <a:off x="7366000" y="228870"/>
            <a:ext cx="2286000" cy="4876271"/>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08001" y="228870"/>
            <a:ext cx="6688667" cy="4876271"/>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119785D-D128-4E5B-95CE-80C3D03EC5E9}" type="datetime1">
              <a:rPr lang="zh-TW" altLang="en-US" smtClean="0"/>
              <a:pPr/>
              <a:t>2015/7/25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88673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327472" y="135208"/>
            <a:ext cx="9144000" cy="952500"/>
          </a:xfrm>
        </p:spPr>
        <p:txBody>
          <a:bodyPr>
            <a:normAutofit/>
          </a:bodyPr>
          <a:lstStyle>
            <a:lvl1pPr algn="l">
              <a:defRPr sz="36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27472" y="1087708"/>
            <a:ext cx="9144000" cy="3771636"/>
          </a:xfrm>
        </p:spPr>
        <p:txBody>
          <a:bodyPr/>
          <a:lstStyle>
            <a:lvl1pPr marL="342887" indent="-342887">
              <a:buClr>
                <a:srgbClr val="002060"/>
              </a:buClr>
              <a:buSzPct val="60000"/>
              <a:buFont typeface="Wingdings" panose="05000000000000000000" pitchFamily="2" charset="2"/>
              <a:buChar char="u"/>
              <a:defRPr sz="1800"/>
            </a:lvl1pPr>
            <a:lvl2pPr marL="742920" indent="-285738">
              <a:buClr>
                <a:srgbClr val="002060"/>
              </a:buClr>
              <a:buSzPct val="60000"/>
              <a:buFont typeface="Arial" panose="020B0604020202020204" pitchFamily="34" charset="0"/>
              <a:buChar char="─"/>
              <a:defRPr sz="1600"/>
            </a:lvl2pPr>
            <a:lvl3pPr marL="1142954" indent="-228590">
              <a:buClr>
                <a:srgbClr val="002060"/>
              </a:buClr>
              <a:buSzPct val="60000"/>
              <a:buFont typeface="Wingdings" panose="05000000000000000000" pitchFamily="2" charset="2"/>
              <a:buChar char="l"/>
              <a:defRPr sz="1400"/>
            </a:lvl3pPr>
            <a:lvl4pPr>
              <a:defRPr sz="1200"/>
            </a:lvl4pPr>
            <a:lvl5pPr>
              <a:defRPr sz="110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a:p>
            <a:pPr lvl="0"/>
            <a:endParaRPr lang="zh-TW" altLang="en-US" dirty="0"/>
          </a:p>
        </p:txBody>
      </p:sp>
      <p:sp>
        <p:nvSpPr>
          <p:cNvPr id="4" name="日期版面配置區 3"/>
          <p:cNvSpPr>
            <a:spLocks noGrp="1"/>
          </p:cNvSpPr>
          <p:nvPr>
            <p:ph type="dt" sz="half" idx="10"/>
          </p:nvPr>
        </p:nvSpPr>
        <p:spPr/>
        <p:txBody>
          <a:bodyPr/>
          <a:lstStyle/>
          <a:p>
            <a:fld id="{D5727F56-DAD4-4BF1-972D-30BF0352C3D0}" type="datetime1">
              <a:rPr lang="zh-TW" altLang="en-US" smtClean="0"/>
              <a:pPr/>
              <a:t>2015/7/25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30496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802571" y="3672422"/>
            <a:ext cx="8636000" cy="1135063"/>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02571" y="2422261"/>
            <a:ext cx="8636000" cy="1250156"/>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zh-TW" altLang="en-US" dirty="0" smtClean="0"/>
              <a:t>按一下以編輯母片文字樣式</a:t>
            </a:r>
          </a:p>
        </p:txBody>
      </p:sp>
      <p:sp>
        <p:nvSpPr>
          <p:cNvPr id="4" name="日期版面配置區 3"/>
          <p:cNvSpPr>
            <a:spLocks noGrp="1"/>
          </p:cNvSpPr>
          <p:nvPr>
            <p:ph type="dt" sz="half" idx="10"/>
          </p:nvPr>
        </p:nvSpPr>
        <p:spPr/>
        <p:txBody>
          <a:bodyPr/>
          <a:lstStyle/>
          <a:p>
            <a:fld id="{1DD20415-13CA-41C1-A164-4ECC0F03D5C4}" type="datetime1">
              <a:rPr lang="zh-TW" altLang="en-US" smtClean="0"/>
              <a:pPr/>
              <a:t>2015/7/25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384983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08000" y="1333500"/>
            <a:ext cx="4487333" cy="3771636"/>
          </a:xfrm>
        </p:spPr>
        <p:txBody>
          <a:bodyPr>
            <a:normAutofit/>
          </a:bodyPr>
          <a:lstStyle>
            <a:lvl1pPr algn="l" defTabSz="914364" rtl="0" eaLnBrk="1" latinLnBrk="0" hangingPunct="1">
              <a:spcBef>
                <a:spcPct val="20000"/>
              </a:spcBef>
              <a:defRPr lang="zh-TW" altLang="en-US" sz="2000" kern="1200" dirty="0" smtClean="0">
                <a:solidFill>
                  <a:schemeClr val="tx1"/>
                </a:solidFill>
                <a:latin typeface="+mn-lt"/>
                <a:ea typeface="+mn-ea"/>
                <a:cs typeface="+mn-cs"/>
              </a:defRPr>
            </a:lvl1pPr>
            <a:lvl2pPr algn="l" defTabSz="914364" rtl="0" eaLnBrk="1" latinLnBrk="0" hangingPunct="1">
              <a:spcBef>
                <a:spcPct val="20000"/>
              </a:spcBef>
              <a:defRPr lang="zh-TW" altLang="en-US" sz="2000" kern="1200" dirty="0" smtClean="0">
                <a:solidFill>
                  <a:schemeClr val="tx1"/>
                </a:solidFill>
                <a:latin typeface="+mn-lt"/>
                <a:ea typeface="+mn-ea"/>
                <a:cs typeface="+mn-cs"/>
              </a:defRPr>
            </a:lvl2pPr>
            <a:lvl3pPr algn="l" defTabSz="914364" rtl="0" eaLnBrk="1" latinLnBrk="0" hangingPunct="1">
              <a:spcBef>
                <a:spcPct val="20000"/>
              </a:spcBef>
              <a:defRPr lang="zh-TW" altLang="en-US" sz="2000" kern="1200" dirty="0" smtClean="0">
                <a:solidFill>
                  <a:schemeClr val="tx1"/>
                </a:solidFill>
                <a:latin typeface="+mn-lt"/>
                <a:ea typeface="+mn-ea"/>
                <a:cs typeface="+mn-cs"/>
              </a:defRPr>
            </a:lvl3pPr>
            <a:lvl4pPr algn="l" defTabSz="914364" rtl="0" eaLnBrk="1" latinLnBrk="0" hangingPunct="1">
              <a:spcBef>
                <a:spcPct val="20000"/>
              </a:spcBef>
              <a:defRPr lang="zh-TW" altLang="en-US" sz="2000" kern="1200" dirty="0" smtClean="0">
                <a:solidFill>
                  <a:schemeClr val="tx1"/>
                </a:solidFill>
                <a:latin typeface="+mn-lt"/>
                <a:ea typeface="+mn-ea"/>
                <a:cs typeface="+mn-cs"/>
              </a:defRPr>
            </a:lvl4pPr>
            <a:lvl5pPr algn="l" defTabSz="914364" rtl="0" eaLnBrk="1" latinLnBrk="0" hangingPunct="1">
              <a:spcBef>
                <a:spcPct val="20000"/>
              </a:spcBef>
              <a:defRPr lang="zh-TW"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內容版面配置區 3"/>
          <p:cNvSpPr>
            <a:spLocks noGrp="1"/>
          </p:cNvSpPr>
          <p:nvPr>
            <p:ph sz="half" idx="2"/>
          </p:nvPr>
        </p:nvSpPr>
        <p:spPr>
          <a:xfrm>
            <a:off x="5164668" y="1333500"/>
            <a:ext cx="4487333" cy="3771636"/>
          </a:xfrm>
        </p:spPr>
        <p:txBody>
          <a:bodyPr>
            <a:normAutofit/>
          </a:bodyPr>
          <a:lstStyle>
            <a:lvl1pPr algn="l" defTabSz="914364" rtl="0" eaLnBrk="1" latinLnBrk="0" hangingPunct="1">
              <a:spcBef>
                <a:spcPct val="20000"/>
              </a:spcBef>
              <a:defRPr lang="zh-TW" altLang="en-US" sz="2000" kern="1200" dirty="0" smtClean="0">
                <a:solidFill>
                  <a:schemeClr val="tx1"/>
                </a:solidFill>
                <a:latin typeface="+mn-lt"/>
                <a:ea typeface="+mn-ea"/>
                <a:cs typeface="+mn-cs"/>
              </a:defRPr>
            </a:lvl1pPr>
            <a:lvl2pPr algn="l" defTabSz="914364" rtl="0" eaLnBrk="1" latinLnBrk="0" hangingPunct="1">
              <a:spcBef>
                <a:spcPct val="20000"/>
              </a:spcBef>
              <a:defRPr lang="zh-TW" altLang="en-US" sz="2000" kern="1200" dirty="0" smtClean="0">
                <a:solidFill>
                  <a:schemeClr val="tx1"/>
                </a:solidFill>
                <a:latin typeface="+mn-lt"/>
                <a:ea typeface="+mn-ea"/>
                <a:cs typeface="+mn-cs"/>
              </a:defRPr>
            </a:lvl2pPr>
            <a:lvl3pPr algn="l" defTabSz="914364" rtl="0" eaLnBrk="1" latinLnBrk="0" hangingPunct="1">
              <a:spcBef>
                <a:spcPct val="20000"/>
              </a:spcBef>
              <a:defRPr lang="zh-TW" altLang="en-US" sz="2000" kern="1200" dirty="0" smtClean="0">
                <a:solidFill>
                  <a:schemeClr val="tx1"/>
                </a:solidFill>
                <a:latin typeface="+mn-lt"/>
                <a:ea typeface="+mn-ea"/>
                <a:cs typeface="+mn-cs"/>
              </a:defRPr>
            </a:lvl3pPr>
            <a:lvl4pPr algn="l" defTabSz="914364" rtl="0" eaLnBrk="1" latinLnBrk="0" hangingPunct="1">
              <a:spcBef>
                <a:spcPct val="20000"/>
              </a:spcBef>
              <a:defRPr lang="zh-TW" altLang="en-US" sz="2000" kern="1200" dirty="0" smtClean="0">
                <a:solidFill>
                  <a:schemeClr val="tx1"/>
                </a:solidFill>
                <a:latin typeface="+mn-lt"/>
                <a:ea typeface="+mn-ea"/>
                <a:cs typeface="+mn-cs"/>
              </a:defRPr>
            </a:lvl4pPr>
            <a:lvl5pPr algn="l" defTabSz="914364" rtl="0" eaLnBrk="1" latinLnBrk="0" hangingPunct="1">
              <a:spcBef>
                <a:spcPct val="20000"/>
              </a:spcBef>
              <a:defRPr lang="zh-TW"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5738C119-6693-4628-8F82-91B9AC3A846A}" type="datetime1">
              <a:rPr lang="zh-TW" altLang="en-US" smtClean="0"/>
              <a:pPr/>
              <a:t>2015/7/25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38383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8000" y="1279266"/>
            <a:ext cx="4489098" cy="533135"/>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8000" y="1812396"/>
            <a:ext cx="4489098" cy="3292740"/>
          </a:xfrm>
        </p:spPr>
        <p:txBody>
          <a:bodyPr>
            <a:normAutofit/>
          </a:bodyPr>
          <a:lstStyle>
            <a:lvl1pPr algn="l" defTabSz="914364" rtl="0" eaLnBrk="1" latinLnBrk="0" hangingPunct="1">
              <a:spcBef>
                <a:spcPct val="20000"/>
              </a:spcBef>
              <a:defRPr lang="zh-TW" altLang="en-US" sz="2000" kern="1200" dirty="0" smtClean="0">
                <a:solidFill>
                  <a:schemeClr val="tx1"/>
                </a:solidFill>
                <a:latin typeface="+mn-lt"/>
                <a:ea typeface="+mn-ea"/>
                <a:cs typeface="+mn-cs"/>
              </a:defRPr>
            </a:lvl1pPr>
            <a:lvl2pPr algn="l" defTabSz="914364" rtl="0" eaLnBrk="1" latinLnBrk="0" hangingPunct="1">
              <a:spcBef>
                <a:spcPct val="20000"/>
              </a:spcBef>
              <a:defRPr lang="zh-TW" altLang="en-US" sz="2000" kern="1200" dirty="0" smtClean="0">
                <a:solidFill>
                  <a:schemeClr val="tx1"/>
                </a:solidFill>
                <a:latin typeface="+mn-lt"/>
                <a:ea typeface="+mn-ea"/>
                <a:cs typeface="+mn-cs"/>
              </a:defRPr>
            </a:lvl2pPr>
            <a:lvl3pPr algn="l" defTabSz="914364" rtl="0" eaLnBrk="1" latinLnBrk="0" hangingPunct="1">
              <a:spcBef>
                <a:spcPct val="20000"/>
              </a:spcBef>
              <a:defRPr lang="zh-TW" altLang="en-US" sz="2000" kern="1200" dirty="0" smtClean="0">
                <a:solidFill>
                  <a:schemeClr val="tx1"/>
                </a:solidFill>
                <a:latin typeface="+mn-lt"/>
                <a:ea typeface="+mn-ea"/>
                <a:cs typeface="+mn-cs"/>
              </a:defRPr>
            </a:lvl3pPr>
            <a:lvl4pPr algn="l" defTabSz="914364" rtl="0" eaLnBrk="1" latinLnBrk="0" hangingPunct="1">
              <a:spcBef>
                <a:spcPct val="20000"/>
              </a:spcBef>
              <a:defRPr lang="zh-TW" altLang="en-US" sz="2000" kern="1200" dirty="0" smtClean="0">
                <a:solidFill>
                  <a:schemeClr val="tx1"/>
                </a:solidFill>
                <a:latin typeface="+mn-lt"/>
                <a:ea typeface="+mn-ea"/>
                <a:cs typeface="+mn-cs"/>
              </a:defRPr>
            </a:lvl4pPr>
            <a:lvl5pPr algn="l" defTabSz="914364" rtl="0" eaLnBrk="1" latinLnBrk="0" hangingPunct="1">
              <a:spcBef>
                <a:spcPct val="20000"/>
              </a:spcBef>
              <a:defRPr lang="zh-TW" altLang="en-US" sz="20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文字版面配置區 4"/>
          <p:cNvSpPr>
            <a:spLocks noGrp="1"/>
          </p:cNvSpPr>
          <p:nvPr>
            <p:ph type="body" sz="quarter" idx="3"/>
          </p:nvPr>
        </p:nvSpPr>
        <p:spPr>
          <a:xfrm>
            <a:off x="5161142" y="1279266"/>
            <a:ext cx="4490861" cy="533135"/>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61142" y="1812396"/>
            <a:ext cx="4490861" cy="3292740"/>
          </a:xfrm>
        </p:spPr>
        <p:txBody>
          <a:bodyPr>
            <a:normAutofit/>
          </a:bodyPr>
          <a:lstStyle>
            <a:lvl1pPr algn="l" defTabSz="914364" rtl="0" eaLnBrk="1" latinLnBrk="0" hangingPunct="1">
              <a:spcBef>
                <a:spcPct val="20000"/>
              </a:spcBef>
              <a:defRPr lang="zh-TW" altLang="en-US" sz="2000" kern="1200" dirty="0" smtClean="0">
                <a:solidFill>
                  <a:schemeClr val="tx1"/>
                </a:solidFill>
                <a:latin typeface="+mn-lt"/>
                <a:ea typeface="+mn-ea"/>
                <a:cs typeface="+mn-cs"/>
              </a:defRPr>
            </a:lvl1pPr>
            <a:lvl2pPr algn="l" defTabSz="914364" rtl="0" eaLnBrk="1" latinLnBrk="0" hangingPunct="1">
              <a:spcBef>
                <a:spcPct val="20000"/>
              </a:spcBef>
              <a:defRPr lang="zh-TW" altLang="en-US" sz="2000" kern="1200" dirty="0" smtClean="0">
                <a:solidFill>
                  <a:schemeClr val="tx1"/>
                </a:solidFill>
                <a:latin typeface="+mn-lt"/>
                <a:ea typeface="+mn-ea"/>
                <a:cs typeface="+mn-cs"/>
              </a:defRPr>
            </a:lvl2pPr>
            <a:lvl3pPr algn="l" defTabSz="914364" rtl="0" eaLnBrk="1" latinLnBrk="0" hangingPunct="1">
              <a:spcBef>
                <a:spcPct val="20000"/>
              </a:spcBef>
              <a:defRPr lang="zh-TW" altLang="en-US" sz="2000" kern="1200" dirty="0" smtClean="0">
                <a:solidFill>
                  <a:schemeClr val="tx1"/>
                </a:solidFill>
                <a:latin typeface="+mn-lt"/>
                <a:ea typeface="+mn-ea"/>
                <a:cs typeface="+mn-cs"/>
              </a:defRPr>
            </a:lvl3pPr>
            <a:lvl4pPr algn="l" defTabSz="914364" rtl="0" eaLnBrk="1" latinLnBrk="0" hangingPunct="1">
              <a:spcBef>
                <a:spcPct val="20000"/>
              </a:spcBef>
              <a:defRPr lang="zh-TW" altLang="en-US" sz="2000" kern="1200" dirty="0" smtClean="0">
                <a:solidFill>
                  <a:schemeClr val="tx1"/>
                </a:solidFill>
                <a:latin typeface="+mn-lt"/>
                <a:ea typeface="+mn-ea"/>
                <a:cs typeface="+mn-cs"/>
              </a:defRPr>
            </a:lvl4pPr>
            <a:lvl5pPr algn="l" defTabSz="914364" rtl="0" eaLnBrk="1" latinLnBrk="0" hangingPunct="1">
              <a:spcBef>
                <a:spcPct val="20000"/>
              </a:spcBef>
              <a:defRPr lang="zh-TW" altLang="en-US" sz="20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日期版面配置區 6"/>
          <p:cNvSpPr>
            <a:spLocks noGrp="1"/>
          </p:cNvSpPr>
          <p:nvPr>
            <p:ph type="dt" sz="half" idx="10"/>
          </p:nvPr>
        </p:nvSpPr>
        <p:spPr/>
        <p:txBody>
          <a:bodyPr/>
          <a:lstStyle/>
          <a:p>
            <a:fld id="{9F493A90-FB2E-41BD-89B1-0522EAF46049}" type="datetime1">
              <a:rPr lang="zh-TW" altLang="en-US" smtClean="0"/>
              <a:pPr/>
              <a:t>2015/7/25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04932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41FD58A-7C33-4E9C-86B2-78C1E4AD28B5}" type="datetime1">
              <a:rPr lang="zh-TW" altLang="en-US" smtClean="0"/>
              <a:pPr/>
              <a:t>2015/7/25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49238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日期版面配置區 1"/>
          <p:cNvSpPr>
            <a:spLocks noGrp="1"/>
          </p:cNvSpPr>
          <p:nvPr>
            <p:ph type="dt" sz="half" idx="10"/>
          </p:nvPr>
        </p:nvSpPr>
        <p:spPr/>
        <p:txBody>
          <a:bodyPr/>
          <a:lstStyle/>
          <a:p>
            <a:fld id="{06227838-F686-41D1-88B4-1E2F48439D32}" type="datetime1">
              <a:rPr lang="zh-TW" altLang="en-US" smtClean="0"/>
              <a:pPr/>
              <a:t>2015/7/25</a:t>
            </a:fld>
            <a:endParaRPr lang="zh-TW" altLang="en-US" dirty="0"/>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128991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508001" y="227547"/>
            <a:ext cx="3342571" cy="968375"/>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8001" y="1195920"/>
            <a:ext cx="3342571" cy="3909219"/>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BD45641-8BE2-4A71-BB35-2C66C1BD9694}" type="datetime1">
              <a:rPr lang="zh-TW" altLang="en-US" smtClean="0"/>
              <a:pPr/>
              <a:t>2015/7/25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294942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userDrawn="1"/>
        </p:nvSpPr>
        <p:spPr>
          <a:xfrm>
            <a:off x="0" y="0"/>
            <a:ext cx="10160000" cy="51617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1991431" y="4000500"/>
            <a:ext cx="6096000" cy="472282"/>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91431" y="510646"/>
            <a:ext cx="6096000" cy="34290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endParaRPr lang="zh-TW" altLang="en-US"/>
          </a:p>
        </p:txBody>
      </p:sp>
      <p:sp>
        <p:nvSpPr>
          <p:cNvPr id="4" name="文字版面配置區 3"/>
          <p:cNvSpPr>
            <a:spLocks noGrp="1"/>
          </p:cNvSpPr>
          <p:nvPr>
            <p:ph type="body" sz="half" idx="2"/>
          </p:nvPr>
        </p:nvSpPr>
        <p:spPr>
          <a:xfrm>
            <a:off x="1991431" y="4472782"/>
            <a:ext cx="6096000" cy="670718"/>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864EA2-FB07-491C-9C2C-91004F9270AD}" type="datetime1">
              <a:rPr lang="zh-TW" altLang="en-US" smtClean="0"/>
              <a:pPr/>
              <a:t>2015/7/25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A852A7-1550-4BF1-92A7-4FAE709F66E4}" type="slidenum">
              <a:rPr lang="zh-TW" altLang="en-US" smtClean="0"/>
              <a:pPr/>
              <a:t>‹#›</a:t>
            </a:fld>
            <a:endParaRPr lang="zh-TW" altLang="en-US"/>
          </a:p>
        </p:txBody>
      </p:sp>
    </p:spTree>
    <p:extLst>
      <p:ext uri="{BB962C8B-B14F-4D97-AF65-F5344CB8AC3E}">
        <p14:creationId xmlns="" xmlns:p14="http://schemas.microsoft.com/office/powerpoint/2010/main" val="275202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508001" y="5296964"/>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D73C5A0E-7B48-42CF-B137-DD97F949F2F3}" type="datetime1">
              <a:rPr lang="zh-TW" altLang="en-US" smtClean="0"/>
              <a:pPr/>
              <a:t>2015/7/25</a:t>
            </a:fld>
            <a:endParaRPr lang="zh-TW" altLang="en-US"/>
          </a:p>
        </p:txBody>
      </p:sp>
      <p:sp>
        <p:nvSpPr>
          <p:cNvPr id="5" name="頁尾版面配置區 4"/>
          <p:cNvSpPr>
            <a:spLocks noGrp="1"/>
          </p:cNvSpPr>
          <p:nvPr>
            <p:ph type="ftr" sz="quarter" idx="3"/>
          </p:nvPr>
        </p:nvSpPr>
        <p:spPr>
          <a:xfrm>
            <a:off x="3471335" y="5296964"/>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281333" y="5296964"/>
            <a:ext cx="2370667" cy="304271"/>
          </a:xfrm>
          <a:prstGeom prst="rect">
            <a:avLst/>
          </a:prstGeom>
        </p:spPr>
        <p:txBody>
          <a:bodyPr vert="horz" lIns="91440" tIns="45720" rIns="91440" bIns="45720" rtlCol="0" anchor="ctr"/>
          <a:lstStyle>
            <a:lvl1pPr algn="r">
              <a:defRPr sz="1200">
                <a:solidFill>
                  <a:schemeClr val="bg1">
                    <a:lumMod val="95000"/>
                  </a:schemeClr>
                </a:solidFill>
              </a:defRPr>
            </a:lvl1pPr>
          </a:lstStyle>
          <a:p>
            <a:fld id="{96A852A7-1550-4BF1-92A7-4FAE709F66E4}" type="slidenum">
              <a:rPr lang="zh-TW" altLang="en-US" smtClean="0"/>
              <a:pPr/>
              <a:t>‹#›</a:t>
            </a:fld>
            <a:endParaRPr lang="zh-TW" altLang="en-US" dirty="0"/>
          </a:p>
        </p:txBody>
      </p:sp>
    </p:spTree>
    <p:extLst>
      <p:ext uri="{BB962C8B-B14F-4D97-AF65-F5344CB8AC3E}">
        <p14:creationId xmlns="" xmlns:p14="http://schemas.microsoft.com/office/powerpoint/2010/main" val="27545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64" rtl="0" eaLnBrk="1" latinLnBrk="0" hangingPunct="1">
        <a:spcBef>
          <a:spcPct val="0"/>
        </a:spcBef>
        <a:buNone/>
        <a:defRPr sz="4000" kern="1200">
          <a:solidFill>
            <a:schemeClr val="tx1"/>
          </a:solidFill>
          <a:latin typeface="+mj-lt"/>
          <a:ea typeface="+mj-ea"/>
          <a:cs typeface="+mj-cs"/>
        </a:defRPr>
      </a:lvl1pPr>
    </p:titleStyle>
    <p:bodyStyle>
      <a:lvl1pPr marL="342887" indent="-342887" algn="l" defTabSz="91436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20" indent="-285738" algn="l" defTabSz="91436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54" indent="-228590" algn="l" defTabSz="91436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36"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17"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99"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4" indent="-228590" algn="l" defTabSz="9143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oo.gl/3Pq8vF" TargetMode="External"/><Relationship Id="rId2" Type="http://schemas.openxmlformats.org/officeDocument/2006/relationships/hyperlink" Target="http://goo.gl/MPmp4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副標題 2"/>
          <p:cNvSpPr>
            <a:spLocks noGrp="1"/>
          </p:cNvSpPr>
          <p:nvPr>
            <p:ph type="subTitle" idx="1"/>
          </p:nvPr>
        </p:nvSpPr>
        <p:spPr>
          <a:xfrm>
            <a:off x="2055664" y="4920597"/>
            <a:ext cx="6138682" cy="667508"/>
          </a:xfrm>
        </p:spPr>
        <p:txBody>
          <a:bodyPr>
            <a:noAutofit/>
          </a:bodyPr>
          <a:lstStyle/>
          <a:p>
            <a:r>
              <a:rPr lang="zh-TW" altLang="en-US" dirty="0" smtClean="0">
                <a:solidFill>
                  <a:schemeClr val="bg1"/>
                </a:solidFill>
              </a:rPr>
              <a:t>新興國家對於美國升息的抵抗力</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96A852A7-1550-4BF1-92A7-4FAE709F66E4}" type="slidenum">
              <a:rPr lang="zh-TW" altLang="en-US">
                <a:solidFill>
                  <a:schemeClr val="bg1"/>
                </a:solidFill>
              </a:rPr>
              <a:pPr/>
              <a:t>1</a:t>
            </a:fld>
            <a:endParaRPr lang="zh-TW" altLang="en-US" dirty="0">
              <a:solidFill>
                <a:schemeClr val="bg1"/>
              </a:solidFill>
            </a:endParaRPr>
          </a:p>
        </p:txBody>
      </p:sp>
      <p:sp>
        <p:nvSpPr>
          <p:cNvPr id="3" name="文字方塊 2"/>
          <p:cNvSpPr txBox="1"/>
          <p:nvPr/>
        </p:nvSpPr>
        <p:spPr>
          <a:xfrm>
            <a:off x="2811748" y="3937620"/>
            <a:ext cx="4824536" cy="646331"/>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Mentor</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何哲睿</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Member</a:t>
            </a:r>
            <a:r>
              <a:rPr lang="zh-TW" altLang="en-US" dirty="0" smtClean="0">
                <a:latin typeface="微軟正黑體" panose="020B0604030504040204" pitchFamily="34" charset="-120"/>
                <a:ea typeface="微軟正黑體" panose="020B0604030504040204" pitchFamily="34" charset="-120"/>
              </a:rPr>
              <a:t>：江佳純、李泓慶、吳柏叡</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2184332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亞洲金融危機</a:t>
            </a:r>
            <a:r>
              <a:rPr lang="en-US" altLang="zh-TW" dirty="0" smtClean="0"/>
              <a:t>-</a:t>
            </a:r>
            <a:r>
              <a:rPr lang="zh-TW" altLang="en-US" dirty="0" smtClean="0"/>
              <a:t>經濟背景</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長期</a:t>
            </a:r>
            <a:r>
              <a:rPr lang="zh-TW" altLang="en-US" dirty="0"/>
              <a:t>動用</a:t>
            </a:r>
            <a:r>
              <a:rPr lang="zh-TW" altLang="en-US" dirty="0" smtClean="0"/>
              <a:t>外匯儲備來</a:t>
            </a:r>
            <a:r>
              <a:rPr lang="zh-TW" altLang="en-US" dirty="0"/>
              <a:t>彌補逆差</a:t>
            </a:r>
            <a:r>
              <a:rPr lang="zh-TW" altLang="en-US" dirty="0" smtClean="0"/>
              <a:t>，使得外債增加</a:t>
            </a:r>
            <a:endParaRPr lang="en-US" altLang="zh-TW" dirty="0" smtClean="0"/>
          </a:p>
          <a:p>
            <a:r>
              <a:rPr lang="zh-TW" altLang="en-US" dirty="0" smtClean="0"/>
              <a:t>在中短期債較多，美元升息使外資流出，外匯</a:t>
            </a:r>
            <a:r>
              <a:rPr lang="zh-TW" altLang="en-US" dirty="0"/>
              <a:t>儲備又</a:t>
            </a:r>
            <a:r>
              <a:rPr lang="zh-TW" altLang="en-US" dirty="0" smtClean="0"/>
              <a:t>不足，</a:t>
            </a:r>
            <a:r>
              <a:rPr lang="zh-TW" altLang="en-US" dirty="0"/>
              <a:t>便</a:t>
            </a:r>
            <a:r>
              <a:rPr lang="zh-TW" altLang="en-US" dirty="0" smtClean="0"/>
              <a:t>會</a:t>
            </a:r>
            <a:r>
              <a:rPr lang="zh-TW" altLang="en-US" dirty="0"/>
              <a:t>產生龐大</a:t>
            </a:r>
            <a:r>
              <a:rPr lang="zh-TW" altLang="en-US" dirty="0" smtClean="0"/>
              <a:t>貶值壓力</a:t>
            </a:r>
            <a:endParaRPr lang="en-US" altLang="zh-TW" dirty="0" smtClean="0"/>
          </a:p>
          <a:p>
            <a:r>
              <a:rPr lang="zh-TW" altLang="en-US" dirty="0" smtClean="0"/>
              <a:t>當速</a:t>
            </a:r>
            <a:r>
              <a:rPr lang="zh-TW" altLang="en-US" dirty="0"/>
              <a:t>增長的條件變得不夠充足</a:t>
            </a:r>
            <a:r>
              <a:rPr lang="zh-TW" altLang="en-US" dirty="0" smtClean="0"/>
              <a:t>時</a:t>
            </a:r>
            <a:r>
              <a:rPr lang="zh-TW" altLang="en-US" dirty="0"/>
              <a:t>又想</a:t>
            </a:r>
            <a:r>
              <a:rPr lang="zh-TW" altLang="en-US" dirty="0" smtClean="0"/>
              <a:t>繼續</a:t>
            </a:r>
            <a:r>
              <a:rPr lang="zh-TW" altLang="en-US" dirty="0"/>
              <a:t>保持速度</a:t>
            </a:r>
            <a:r>
              <a:rPr lang="zh-TW" altLang="en-US" dirty="0" smtClean="0"/>
              <a:t>，轉向</a:t>
            </a:r>
            <a:r>
              <a:rPr lang="zh-TW" altLang="en-US" dirty="0"/>
              <a:t>靠借外債來維護經濟</a:t>
            </a:r>
            <a:r>
              <a:rPr lang="zh-TW" altLang="en-US" dirty="0" smtClean="0"/>
              <a:t>增長</a:t>
            </a:r>
            <a:endParaRPr lang="en-US" altLang="zh-TW" dirty="0"/>
          </a:p>
          <a:p>
            <a:r>
              <a:rPr lang="zh-TW" altLang="en-US" dirty="0" smtClean="0"/>
              <a:t>因出口替代模式普及，美國升息加上</a:t>
            </a:r>
            <a:r>
              <a:rPr lang="zh-TW" altLang="en-US" dirty="0"/>
              <a:t>其</a:t>
            </a:r>
            <a:r>
              <a:rPr lang="zh-TW" altLang="en-US" dirty="0" smtClean="0"/>
              <a:t>經濟</a:t>
            </a:r>
            <a:r>
              <a:rPr lang="zh-TW" altLang="en-US" dirty="0"/>
              <a:t>發展到一定的階段</a:t>
            </a:r>
            <a:r>
              <a:rPr lang="zh-TW" altLang="en-US" dirty="0" smtClean="0"/>
              <a:t>，採取固定匯率的國家生產成本提高</a:t>
            </a:r>
            <a:r>
              <a:rPr lang="zh-TW" altLang="en-US" dirty="0"/>
              <a:t>且</a:t>
            </a:r>
            <a:r>
              <a:rPr lang="zh-TW" altLang="en-US" dirty="0" smtClean="0"/>
              <a:t>出口受限，使出現赤字</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10</a:t>
            </a:fld>
            <a:endParaRPr lang="zh-TW" altLang="en-US"/>
          </a:p>
        </p:txBody>
      </p:sp>
    </p:spTree>
    <p:extLst>
      <p:ext uri="{BB962C8B-B14F-4D97-AF65-F5344CB8AC3E}">
        <p14:creationId xmlns="" xmlns:p14="http://schemas.microsoft.com/office/powerpoint/2010/main" val="392286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政府政策與政經環境</a:t>
            </a:r>
          </a:p>
        </p:txBody>
      </p:sp>
      <p:sp>
        <p:nvSpPr>
          <p:cNvPr id="3" name="內容版面配置區 2"/>
          <p:cNvSpPr>
            <a:spLocks noGrp="1"/>
          </p:cNvSpPr>
          <p:nvPr>
            <p:ph idx="1"/>
          </p:nvPr>
        </p:nvSpPr>
        <p:spPr/>
        <p:txBody>
          <a:bodyPr/>
          <a:lstStyle/>
          <a:p>
            <a:r>
              <a:rPr lang="zh-TW" altLang="en-US" dirty="0"/>
              <a:t>亞洲一些國家的外匯政策不當。它們為了吸引外資，一方面保持固定匯率，一方面又擴大金融</a:t>
            </a:r>
            <a:r>
              <a:rPr lang="zh-TW" altLang="en-US" dirty="0" smtClean="0"/>
              <a:t>自由化</a:t>
            </a:r>
            <a:endParaRPr lang="en-US" altLang="zh-TW" dirty="0" smtClean="0"/>
          </a:p>
          <a:p>
            <a:r>
              <a:rPr lang="zh-TW" altLang="en-US" dirty="0" smtClean="0"/>
              <a:t>政府</a:t>
            </a:r>
            <a:r>
              <a:rPr lang="zh-TW" altLang="en-US" dirty="0"/>
              <a:t>在資源配置上干預過度，特別是干預金融</a:t>
            </a:r>
            <a:r>
              <a:rPr lang="zh-TW" altLang="en-US" dirty="0" smtClean="0"/>
              <a:t>系統</a:t>
            </a:r>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11</a:t>
            </a:fld>
            <a:endParaRPr lang="zh-TW" altLang="en-US"/>
          </a:p>
        </p:txBody>
      </p:sp>
      <p:graphicFrame>
        <p:nvGraphicFramePr>
          <p:cNvPr id="5" name="圖表 4"/>
          <p:cNvGraphicFramePr>
            <a:graphicFrameLocks/>
          </p:cNvGraphicFramePr>
          <p:nvPr>
            <p:extLst>
              <p:ext uri="{D42A27DB-BD31-4B8C-83A1-F6EECF244321}">
                <p14:modId xmlns="" xmlns:p14="http://schemas.microsoft.com/office/powerpoint/2010/main" val="3617949961"/>
              </p:ext>
            </p:extLst>
          </p:nvPr>
        </p:nvGraphicFramePr>
        <p:xfrm>
          <a:off x="439484" y="2457456"/>
          <a:ext cx="5080000" cy="2724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圖表 5"/>
          <p:cNvGraphicFramePr>
            <a:graphicFrameLocks/>
          </p:cNvGraphicFramePr>
          <p:nvPr>
            <p:extLst>
              <p:ext uri="{D42A27DB-BD31-4B8C-83A1-F6EECF244321}">
                <p14:modId xmlns="" xmlns:p14="http://schemas.microsoft.com/office/powerpoint/2010/main" val="651666227"/>
              </p:ext>
            </p:extLst>
          </p:nvPr>
        </p:nvGraphicFramePr>
        <p:xfrm>
          <a:off x="5560053" y="2297438"/>
          <a:ext cx="4359920" cy="2960329"/>
        </p:xfrm>
        <a:graphic>
          <a:graphicData uri="http://schemas.openxmlformats.org/drawingml/2006/chart">
            <c:chart xmlns:c="http://schemas.openxmlformats.org/drawingml/2006/chart" xmlns:r="http://schemas.openxmlformats.org/officeDocument/2006/relationships" r:id="rId4"/>
          </a:graphicData>
        </a:graphic>
      </p:graphicFrame>
      <p:sp>
        <p:nvSpPr>
          <p:cNvPr id="7" name="文字方塊 6"/>
          <p:cNvSpPr txBox="1"/>
          <p:nvPr/>
        </p:nvSpPr>
        <p:spPr>
          <a:xfrm>
            <a:off x="2271688" y="2281436"/>
            <a:ext cx="1296144" cy="369332"/>
          </a:xfrm>
          <a:prstGeom prst="rect">
            <a:avLst/>
          </a:prstGeom>
          <a:noFill/>
        </p:spPr>
        <p:txBody>
          <a:bodyPr wrap="square" rtlCol="0">
            <a:spAutoFit/>
          </a:bodyPr>
          <a:lstStyle/>
          <a:p>
            <a:r>
              <a:rPr lang="zh-TW" altLang="en-US" dirty="0" smtClean="0"/>
              <a:t>匯率走勢</a:t>
            </a:r>
            <a:endParaRPr lang="zh-TW" altLang="en-US" dirty="0"/>
          </a:p>
        </p:txBody>
      </p:sp>
      <p:sp>
        <p:nvSpPr>
          <p:cNvPr id="8" name="文字方塊 7"/>
          <p:cNvSpPr txBox="1"/>
          <p:nvPr/>
        </p:nvSpPr>
        <p:spPr>
          <a:xfrm>
            <a:off x="6880200" y="2064504"/>
            <a:ext cx="1296144" cy="369332"/>
          </a:xfrm>
          <a:prstGeom prst="rect">
            <a:avLst/>
          </a:prstGeom>
          <a:noFill/>
        </p:spPr>
        <p:txBody>
          <a:bodyPr wrap="square" rtlCol="0">
            <a:spAutoFit/>
          </a:bodyPr>
          <a:lstStyle/>
          <a:p>
            <a:r>
              <a:rPr lang="zh-TW" altLang="en-US" dirty="0" smtClean="0"/>
              <a:t>匯率走勢</a:t>
            </a:r>
            <a:endParaRPr lang="zh-TW" altLang="en-US" dirty="0"/>
          </a:p>
        </p:txBody>
      </p:sp>
    </p:spTree>
    <p:extLst>
      <p:ext uri="{BB962C8B-B14F-4D97-AF65-F5344CB8AC3E}">
        <p14:creationId xmlns="" xmlns:p14="http://schemas.microsoft.com/office/powerpoint/2010/main" val="129612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俄羅斯金融危機</a:t>
            </a:r>
            <a:r>
              <a:rPr lang="en-US" altLang="zh-TW" dirty="0" smtClean="0"/>
              <a:t>-</a:t>
            </a:r>
            <a:r>
              <a:rPr lang="zh-TW" altLang="en-US" dirty="0" smtClean="0"/>
              <a:t>經濟背景</a:t>
            </a:r>
            <a:endParaRPr lang="zh-TW" altLang="en-US" dirty="0"/>
          </a:p>
        </p:txBody>
      </p:sp>
      <p:graphicFrame>
        <p:nvGraphicFramePr>
          <p:cNvPr id="5" name="內容版面配置區 4"/>
          <p:cNvGraphicFramePr>
            <a:graphicFrameLocks noGrp="1"/>
          </p:cNvGraphicFramePr>
          <p:nvPr>
            <p:ph idx="1"/>
            <p:extLst>
              <p:ext uri="{D42A27DB-BD31-4B8C-83A1-F6EECF244321}">
                <p14:modId xmlns="" xmlns:p14="http://schemas.microsoft.com/office/powerpoint/2010/main" val="1424810785"/>
              </p:ext>
            </p:extLst>
          </p:nvPr>
        </p:nvGraphicFramePr>
        <p:xfrm>
          <a:off x="831526" y="3066187"/>
          <a:ext cx="8280925" cy="1767529"/>
        </p:xfrm>
        <a:graphic>
          <a:graphicData uri="http://schemas.openxmlformats.org/drawingml/2006/table">
            <a:tbl>
              <a:tblPr firstRow="1" bandRow="1">
                <a:tableStyleId>{5C22544A-7EE6-4342-B048-85BDC9FD1C3A}</a:tableStyleId>
              </a:tblPr>
              <a:tblGrid>
                <a:gridCol w="1656185"/>
                <a:gridCol w="1656185"/>
                <a:gridCol w="1656185"/>
                <a:gridCol w="1656185"/>
                <a:gridCol w="1656185"/>
              </a:tblGrid>
              <a:tr h="412044">
                <a:tc>
                  <a:txBody>
                    <a:bodyPr/>
                    <a:lstStyle/>
                    <a:p>
                      <a:endParaRPr lang="zh-TW" altLang="en-US" sz="2000" dirty="0"/>
                    </a:p>
                  </a:txBody>
                  <a:tcPr marL="101600" marR="101600" marT="50800" marB="50800"/>
                </a:tc>
                <a:tc>
                  <a:txBody>
                    <a:bodyPr/>
                    <a:lstStyle/>
                    <a:p>
                      <a:r>
                        <a:rPr lang="en-US" altLang="zh-TW" sz="2000" dirty="0" smtClean="0"/>
                        <a:t>1992</a:t>
                      </a:r>
                      <a:endParaRPr lang="zh-TW" altLang="en-US" sz="2000" dirty="0"/>
                    </a:p>
                  </a:txBody>
                  <a:tcPr marL="101600" marR="101600" marT="50800" marB="50800">
                    <a:lnB w="38100" cap="flat" cmpd="sng" algn="ctr">
                      <a:solidFill>
                        <a:srgbClr val="002060"/>
                      </a:solidFill>
                      <a:prstDash val="solid"/>
                      <a:round/>
                      <a:headEnd type="none" w="med" len="med"/>
                      <a:tailEnd type="none" w="med" len="med"/>
                    </a:lnB>
                  </a:tcPr>
                </a:tc>
                <a:tc>
                  <a:txBody>
                    <a:bodyPr/>
                    <a:lstStyle/>
                    <a:p>
                      <a:r>
                        <a:rPr lang="en-US" altLang="zh-TW" sz="2000" dirty="0" smtClean="0"/>
                        <a:t>1994</a:t>
                      </a:r>
                      <a:endParaRPr lang="zh-TW" altLang="en-US" sz="2000" dirty="0"/>
                    </a:p>
                  </a:txBody>
                  <a:tcPr marL="101600" marR="101600" marT="50800" marB="50800">
                    <a:lnB w="38100" cap="flat" cmpd="sng" algn="ctr">
                      <a:solidFill>
                        <a:srgbClr val="002060"/>
                      </a:solidFill>
                      <a:prstDash val="solid"/>
                      <a:round/>
                      <a:headEnd type="none" w="med" len="med"/>
                      <a:tailEnd type="none" w="med" len="med"/>
                    </a:lnB>
                  </a:tcPr>
                </a:tc>
                <a:tc>
                  <a:txBody>
                    <a:bodyPr/>
                    <a:lstStyle/>
                    <a:p>
                      <a:r>
                        <a:rPr lang="en-US" altLang="zh-TW" sz="2000" dirty="0" smtClean="0"/>
                        <a:t>1997</a:t>
                      </a:r>
                      <a:endParaRPr lang="zh-TW" altLang="en-US" sz="2000" dirty="0"/>
                    </a:p>
                  </a:txBody>
                  <a:tcPr marL="101600" marR="101600" marT="50800" marB="50800">
                    <a:lnB w="38100" cap="flat" cmpd="sng" algn="ctr">
                      <a:solidFill>
                        <a:srgbClr val="7030A0"/>
                      </a:solidFill>
                      <a:prstDash val="solid"/>
                      <a:round/>
                      <a:headEnd type="none" w="med" len="med"/>
                      <a:tailEnd type="none" w="med" len="med"/>
                    </a:lnB>
                  </a:tcPr>
                </a:tc>
                <a:tc>
                  <a:txBody>
                    <a:bodyPr/>
                    <a:lstStyle/>
                    <a:p>
                      <a:r>
                        <a:rPr lang="en-US" altLang="zh-TW" sz="2000" dirty="0" smtClean="0"/>
                        <a:t>1999</a:t>
                      </a:r>
                      <a:endParaRPr lang="zh-TW" altLang="en-US" sz="2000" dirty="0"/>
                    </a:p>
                  </a:txBody>
                  <a:tcPr marL="101600" marR="101600" marT="50800" marB="50800">
                    <a:lnB w="38100" cap="flat" cmpd="sng" algn="ctr">
                      <a:solidFill>
                        <a:srgbClr val="7030A0"/>
                      </a:solidFill>
                      <a:prstDash val="solid"/>
                      <a:round/>
                      <a:headEnd type="none" w="med" len="med"/>
                      <a:tailEnd type="none" w="med" len="med"/>
                    </a:lnB>
                  </a:tcPr>
                </a:tc>
              </a:tr>
              <a:tr h="531397">
                <a:tc>
                  <a:txBody>
                    <a:bodyPr/>
                    <a:lstStyle/>
                    <a:p>
                      <a:r>
                        <a:rPr lang="zh-TW" altLang="en-US" sz="2000" dirty="0" smtClean="0"/>
                        <a:t>外匯存底</a:t>
                      </a:r>
                      <a:endParaRPr lang="zh-TW" altLang="en-US" sz="2000" dirty="0"/>
                    </a:p>
                  </a:txBody>
                  <a:tcPr marL="101600" marR="101600" marT="50800" marB="50800">
                    <a:lnR w="38100" cap="flat" cmpd="sng" algn="ctr">
                      <a:solidFill>
                        <a:srgbClr val="002060"/>
                      </a:solidFill>
                      <a:prstDash val="solid"/>
                      <a:round/>
                      <a:headEnd type="none" w="med" len="med"/>
                      <a:tailEnd type="none" w="med" len="med"/>
                    </a:lnR>
                  </a:tcPr>
                </a:tc>
                <a:tc>
                  <a:txBody>
                    <a:bodyPr/>
                    <a:lstStyle/>
                    <a:p>
                      <a:r>
                        <a:rPr lang="en-US" altLang="zh-TW" sz="1600" b="1" i="0" kern="1200" dirty="0" smtClean="0">
                          <a:solidFill>
                            <a:srgbClr val="002060"/>
                          </a:solidFill>
                          <a:effectLst/>
                          <a:latin typeface="+mn-lt"/>
                          <a:ea typeface="+mn-ea"/>
                          <a:cs typeface="+mn-cs"/>
                        </a:rPr>
                        <a:t>9,817,681,558</a:t>
                      </a:r>
                      <a:endParaRPr lang="zh-TW" altLang="en-US" sz="2000" b="1" dirty="0">
                        <a:solidFill>
                          <a:srgbClr val="002060"/>
                        </a:solidFill>
                      </a:endParaRPr>
                    </a:p>
                  </a:txBody>
                  <a:tcPr marL="101600" marR="101600" marT="50800" marB="50800">
                    <a:lnL w="38100" cap="flat" cmpd="sng" algn="ctr">
                      <a:solidFill>
                        <a:srgbClr val="002060"/>
                      </a:solidFill>
                      <a:prstDash val="solid"/>
                      <a:round/>
                      <a:headEnd type="none" w="med" len="med"/>
                      <a:tailEnd type="none" w="med" len="med"/>
                    </a:lnL>
                    <a:lnR w="38100" cap="flat" cmpd="sng" algn="ctr">
                      <a:solidFill>
                        <a:srgbClr val="002060"/>
                      </a:solidFill>
                      <a:prstDash val="solid"/>
                      <a:round/>
                      <a:headEnd type="none" w="med" len="med"/>
                      <a:tailEnd type="none" w="med" len="med"/>
                    </a:lnR>
                    <a:lnT w="38100" cap="flat" cmpd="sng" algn="ctr">
                      <a:solidFill>
                        <a:srgbClr val="002060"/>
                      </a:solidFill>
                      <a:prstDash val="solid"/>
                      <a:round/>
                      <a:headEnd type="none" w="med" len="med"/>
                      <a:tailEnd type="none" w="med" len="med"/>
                    </a:lnT>
                    <a:lnB w="38100" cap="flat" cmpd="sng" algn="ctr">
                      <a:solidFill>
                        <a:srgbClr val="002060"/>
                      </a:solidFill>
                      <a:prstDash val="solid"/>
                      <a:round/>
                      <a:headEnd type="none" w="med" len="med"/>
                      <a:tailEnd type="none" w="med" len="med"/>
                    </a:lnB>
                  </a:tcPr>
                </a:tc>
                <a:tc>
                  <a:txBody>
                    <a:bodyPr/>
                    <a:lstStyle/>
                    <a:p>
                      <a:r>
                        <a:rPr lang="en-US" altLang="zh-TW" sz="1600" b="1" i="0" kern="1200" dirty="0" smtClean="0">
                          <a:solidFill>
                            <a:srgbClr val="002060"/>
                          </a:solidFill>
                          <a:effectLst/>
                          <a:latin typeface="+mn-lt"/>
                          <a:ea typeface="+mn-ea"/>
                          <a:cs typeface="+mn-cs"/>
                        </a:rPr>
                        <a:t>7,206,227,235</a:t>
                      </a:r>
                      <a:endParaRPr lang="zh-TW" altLang="en-US" sz="2000" b="1" dirty="0">
                        <a:solidFill>
                          <a:srgbClr val="002060"/>
                        </a:solidFill>
                      </a:endParaRPr>
                    </a:p>
                  </a:txBody>
                  <a:tcPr marL="101600" marR="101600" marT="50800" marB="50800">
                    <a:lnL w="38100" cap="flat" cmpd="sng" algn="ctr">
                      <a:solidFill>
                        <a:srgbClr val="00206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002060"/>
                      </a:solidFill>
                      <a:prstDash val="solid"/>
                      <a:round/>
                      <a:headEnd type="none" w="med" len="med"/>
                      <a:tailEnd type="none" w="med" len="med"/>
                    </a:lnT>
                    <a:lnB w="38100" cap="flat" cmpd="sng" algn="ctr">
                      <a:solidFill>
                        <a:srgbClr val="002060"/>
                      </a:solidFill>
                      <a:prstDash val="solid"/>
                      <a:round/>
                      <a:headEnd type="none" w="med" len="med"/>
                      <a:tailEnd type="none" w="med" len="med"/>
                    </a:lnB>
                  </a:tcPr>
                </a:tc>
                <a:tc>
                  <a:txBody>
                    <a:bodyPr/>
                    <a:lstStyle/>
                    <a:p>
                      <a:r>
                        <a:rPr lang="en-US" altLang="zh-TW" sz="1600" b="1" i="0" kern="1200" dirty="0" smtClean="0">
                          <a:solidFill>
                            <a:srgbClr val="7030A0"/>
                          </a:solidFill>
                          <a:effectLst/>
                          <a:latin typeface="+mn-lt"/>
                          <a:ea typeface="+mn-ea"/>
                          <a:cs typeface="+mn-cs"/>
                        </a:rPr>
                        <a:t>17,624,090,188</a:t>
                      </a:r>
                      <a:endParaRPr lang="zh-TW" altLang="en-US" sz="2000" b="1" dirty="0">
                        <a:solidFill>
                          <a:srgbClr val="7030A0"/>
                        </a:solidFill>
                      </a:endParaRPr>
                    </a:p>
                  </a:txBody>
                  <a:tcPr marL="101600" marR="101600" marT="50800" marB="50800">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c>
                  <a:txBody>
                    <a:bodyPr/>
                    <a:lstStyle/>
                    <a:p>
                      <a:r>
                        <a:rPr lang="en-US" altLang="zh-TW" sz="1600" b="1" i="0" kern="1200" dirty="0" smtClean="0">
                          <a:solidFill>
                            <a:srgbClr val="7030A0"/>
                          </a:solidFill>
                          <a:effectLst/>
                          <a:latin typeface="+mn-lt"/>
                          <a:ea typeface="+mn-ea"/>
                          <a:cs typeface="+mn-cs"/>
                        </a:rPr>
                        <a:t>12,325,102,376</a:t>
                      </a:r>
                      <a:endParaRPr lang="zh-TW" altLang="en-US" sz="2000" b="1" dirty="0">
                        <a:solidFill>
                          <a:srgbClr val="7030A0"/>
                        </a:solidFill>
                      </a:endParaRPr>
                    </a:p>
                  </a:txBody>
                  <a:tcPr marL="101600" marR="101600" marT="50800" marB="50800">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r>
              <a:tr h="412044">
                <a:tc>
                  <a:txBody>
                    <a:bodyPr/>
                    <a:lstStyle/>
                    <a:p>
                      <a:r>
                        <a:rPr lang="zh-TW" altLang="en-US" sz="2000" dirty="0" smtClean="0"/>
                        <a:t>利率</a:t>
                      </a:r>
                      <a:endParaRPr lang="zh-TW" altLang="en-US" sz="2000" dirty="0"/>
                    </a:p>
                  </a:txBody>
                  <a:tcPr marL="101600" marR="101600" marT="50800" marB="50800"/>
                </a:tc>
                <a:tc>
                  <a:txBody>
                    <a:bodyPr/>
                    <a:lstStyle/>
                    <a:p>
                      <a:endParaRPr lang="zh-TW" altLang="en-US" sz="2000" dirty="0"/>
                    </a:p>
                  </a:txBody>
                  <a:tcPr marL="101600" marR="101600" marT="50800" marB="50800">
                    <a:lnT w="38100" cap="flat" cmpd="sng" algn="ctr">
                      <a:solidFill>
                        <a:srgbClr val="002060"/>
                      </a:solidFill>
                      <a:prstDash val="solid"/>
                      <a:round/>
                      <a:headEnd type="none" w="med" len="med"/>
                      <a:tailEnd type="none" w="med" len="med"/>
                    </a:lnT>
                  </a:tcPr>
                </a:tc>
                <a:tc>
                  <a:txBody>
                    <a:bodyPr/>
                    <a:lstStyle/>
                    <a:p>
                      <a:r>
                        <a:rPr lang="en-US" altLang="zh-TW" sz="1800" dirty="0" smtClean="0">
                          <a:latin typeface="+mn-ea"/>
                          <a:ea typeface="+mn-ea"/>
                        </a:rPr>
                        <a:t>102%</a:t>
                      </a:r>
                      <a:endParaRPr lang="zh-TW" altLang="en-US" sz="1800" dirty="0">
                        <a:latin typeface="+mn-ea"/>
                        <a:ea typeface="+mn-ea"/>
                      </a:endParaRPr>
                    </a:p>
                  </a:txBody>
                  <a:tcPr marL="101600" marR="101600" marT="50800" marB="50800">
                    <a:lnT w="38100" cap="flat" cmpd="sng" algn="ctr">
                      <a:solidFill>
                        <a:srgbClr val="002060"/>
                      </a:solidFill>
                      <a:prstDash val="solid"/>
                      <a:round/>
                      <a:headEnd type="none" w="med" len="med"/>
                      <a:tailEnd type="none" w="med" len="med"/>
                    </a:lnT>
                  </a:tcPr>
                </a:tc>
                <a:tc>
                  <a:txBody>
                    <a:bodyPr/>
                    <a:lstStyle/>
                    <a:p>
                      <a:r>
                        <a:rPr lang="en-US" altLang="zh-TW" sz="1800" dirty="0" smtClean="0">
                          <a:latin typeface="+mn-ea"/>
                          <a:ea typeface="+mn-ea"/>
                        </a:rPr>
                        <a:t>16.8%</a:t>
                      </a:r>
                      <a:endParaRPr lang="zh-TW" altLang="en-US" sz="1800" dirty="0">
                        <a:latin typeface="+mn-ea"/>
                        <a:ea typeface="+mn-ea"/>
                      </a:endParaRPr>
                    </a:p>
                  </a:txBody>
                  <a:tcPr marL="101600" marR="101600" marT="50800" marB="50800">
                    <a:lnT w="38100" cap="flat" cmpd="sng" algn="ctr">
                      <a:solidFill>
                        <a:srgbClr val="7030A0"/>
                      </a:solidFill>
                      <a:prstDash val="solid"/>
                      <a:round/>
                      <a:headEnd type="none" w="med" len="med"/>
                      <a:tailEnd type="none" w="med" len="med"/>
                    </a:lnT>
                  </a:tcPr>
                </a:tc>
                <a:tc>
                  <a:txBody>
                    <a:bodyPr/>
                    <a:lstStyle/>
                    <a:p>
                      <a:r>
                        <a:rPr lang="en-US" altLang="zh-TW" sz="1800" dirty="0" smtClean="0">
                          <a:latin typeface="+mn-ea"/>
                          <a:ea typeface="+mn-ea"/>
                        </a:rPr>
                        <a:t>13.7%</a:t>
                      </a:r>
                      <a:endParaRPr lang="zh-TW" altLang="en-US" sz="1800" dirty="0">
                        <a:latin typeface="+mn-ea"/>
                        <a:ea typeface="+mn-ea"/>
                      </a:endParaRPr>
                    </a:p>
                  </a:txBody>
                  <a:tcPr marL="101600" marR="101600" marT="50800" marB="50800">
                    <a:lnT w="38100" cap="flat" cmpd="sng" algn="ctr">
                      <a:solidFill>
                        <a:srgbClr val="7030A0"/>
                      </a:solidFill>
                      <a:prstDash val="solid"/>
                      <a:round/>
                      <a:headEnd type="none" w="med" len="med"/>
                      <a:tailEnd type="none" w="med" len="med"/>
                    </a:lnT>
                  </a:tcPr>
                </a:tc>
              </a:tr>
              <a:tr h="412044">
                <a:tc>
                  <a:txBody>
                    <a:bodyPr/>
                    <a:lstStyle/>
                    <a:p>
                      <a:r>
                        <a:rPr lang="zh-TW" altLang="en-US" sz="2000" dirty="0" smtClean="0"/>
                        <a:t>通膨率</a:t>
                      </a:r>
                      <a:endParaRPr lang="zh-TW" altLang="en-US" sz="2000" dirty="0"/>
                    </a:p>
                  </a:txBody>
                  <a:tcPr marL="101600" marR="101600" marT="50800" marB="50800"/>
                </a:tc>
                <a:tc>
                  <a:txBody>
                    <a:bodyPr/>
                    <a:lstStyle/>
                    <a:p>
                      <a:r>
                        <a:rPr lang="en-US" altLang="zh-TW" sz="1600" b="0" i="0" kern="1200" dirty="0" smtClean="0">
                          <a:solidFill>
                            <a:schemeClr val="dk1"/>
                          </a:solidFill>
                          <a:effectLst/>
                          <a:latin typeface="+mn-lt"/>
                          <a:ea typeface="+mn-ea"/>
                          <a:cs typeface="+mn-cs"/>
                        </a:rPr>
                        <a:t>874.6%</a:t>
                      </a:r>
                      <a:endParaRPr lang="zh-TW" altLang="en-US" sz="2000" dirty="0"/>
                    </a:p>
                  </a:txBody>
                  <a:tcPr marL="101600" marR="101600" marT="50800" marB="50800"/>
                </a:tc>
                <a:tc>
                  <a:txBody>
                    <a:bodyPr/>
                    <a:lstStyle/>
                    <a:p>
                      <a:r>
                        <a:rPr lang="en-US" altLang="zh-TW" sz="1800" dirty="0" smtClean="0">
                          <a:latin typeface="+mn-ea"/>
                          <a:ea typeface="+mn-ea"/>
                        </a:rPr>
                        <a:t>307.6%</a:t>
                      </a:r>
                      <a:endParaRPr lang="zh-TW" altLang="en-US" sz="1800" dirty="0">
                        <a:latin typeface="+mn-ea"/>
                        <a:ea typeface="+mn-ea"/>
                      </a:endParaRPr>
                    </a:p>
                  </a:txBody>
                  <a:tcPr marL="101600" marR="101600" marT="50800" marB="50800"/>
                </a:tc>
                <a:tc>
                  <a:txBody>
                    <a:bodyPr/>
                    <a:lstStyle/>
                    <a:p>
                      <a:r>
                        <a:rPr lang="en-US" altLang="zh-TW" sz="1800" dirty="0" smtClean="0">
                          <a:latin typeface="+mn-ea"/>
                          <a:ea typeface="+mn-ea"/>
                        </a:rPr>
                        <a:t>14.8%</a:t>
                      </a:r>
                      <a:endParaRPr lang="zh-TW" altLang="en-US" sz="1800" dirty="0">
                        <a:latin typeface="+mn-ea"/>
                        <a:ea typeface="+mn-ea"/>
                      </a:endParaRPr>
                    </a:p>
                  </a:txBody>
                  <a:tcPr marL="101600" marR="101600" marT="50800" marB="50800"/>
                </a:tc>
                <a:tc>
                  <a:txBody>
                    <a:bodyPr/>
                    <a:lstStyle/>
                    <a:p>
                      <a:r>
                        <a:rPr lang="en-US" altLang="zh-TW" sz="1800" dirty="0" smtClean="0">
                          <a:latin typeface="+mn-ea"/>
                          <a:ea typeface="+mn-ea"/>
                        </a:rPr>
                        <a:t>85.7%</a:t>
                      </a:r>
                      <a:endParaRPr lang="zh-TW" altLang="en-US" sz="1800" dirty="0">
                        <a:latin typeface="+mn-ea"/>
                        <a:ea typeface="+mn-ea"/>
                      </a:endParaRPr>
                    </a:p>
                  </a:txBody>
                  <a:tcPr marL="101600" marR="101600" marT="50800" marB="50800"/>
                </a:tc>
              </a:tr>
            </a:tbl>
          </a:graphicData>
        </a:graphic>
      </p:graphicFrame>
      <p:sp>
        <p:nvSpPr>
          <p:cNvPr id="4" name="投影片編號版面配置區 3"/>
          <p:cNvSpPr>
            <a:spLocks noGrp="1"/>
          </p:cNvSpPr>
          <p:nvPr>
            <p:ph type="sldNum" sz="quarter" idx="12"/>
          </p:nvPr>
        </p:nvSpPr>
        <p:spPr/>
        <p:txBody>
          <a:bodyPr/>
          <a:lstStyle/>
          <a:p>
            <a:fld id="{87A6EDE6-EEFA-4674-BB0A-DBD218E02BE3}" type="slidenum">
              <a:rPr lang="zh-TW" altLang="en-US" smtClean="0"/>
              <a:pPr/>
              <a:t>12</a:t>
            </a:fld>
            <a:endParaRPr lang="zh-TW" altLang="en-US"/>
          </a:p>
        </p:txBody>
      </p:sp>
      <p:sp>
        <p:nvSpPr>
          <p:cNvPr id="6" name="內容版面配置區 2"/>
          <p:cNvSpPr txBox="1">
            <a:spLocks/>
          </p:cNvSpPr>
          <p:nvPr/>
        </p:nvSpPr>
        <p:spPr>
          <a:xfrm>
            <a:off x="462222" y="1070864"/>
            <a:ext cx="9144000" cy="3771636"/>
          </a:xfrm>
          <a:prstGeom prst="rect">
            <a:avLst/>
          </a:prstGeom>
        </p:spPr>
        <p:txBody>
          <a:bodyPr vert="horz" lIns="76199" tIns="38100" rIns="76199" bIns="3810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600" kern="1200">
                <a:solidFill>
                  <a:schemeClr val="tx1"/>
                </a:solidFill>
                <a:latin typeface="微軟正黑體" panose="020B0604030504040204" pitchFamily="34" charset="-12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400" kern="1200">
                <a:solidFill>
                  <a:schemeClr val="tx1"/>
                </a:solidFill>
                <a:latin typeface="微軟正黑體" panose="020B0604030504040204" pitchFamily="34" charset="-12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zh-TW" altLang="en-US" dirty="0"/>
              <a:t>俄自</a:t>
            </a:r>
            <a:r>
              <a:rPr lang="en-US" altLang="zh-TW" dirty="0"/>
              <a:t>1992</a:t>
            </a:r>
            <a:r>
              <a:rPr lang="zh-TW" altLang="en-US" dirty="0"/>
              <a:t>年以來一直</a:t>
            </a:r>
            <a:r>
              <a:rPr lang="zh-TW" altLang="en-US" dirty="0" smtClean="0"/>
              <a:t>存在財政赤字</a:t>
            </a:r>
            <a:endParaRPr lang="en-US" altLang="zh-TW" dirty="0" smtClean="0"/>
          </a:p>
          <a:p>
            <a:r>
              <a:rPr lang="en-US" altLang="zh-TW" dirty="0" smtClean="0"/>
              <a:t>1997</a:t>
            </a:r>
            <a:r>
              <a:rPr lang="zh-TW" altLang="en-US" dirty="0" smtClean="0"/>
              <a:t>年</a:t>
            </a:r>
            <a:r>
              <a:rPr lang="zh-TW" altLang="en-US" dirty="0"/>
              <a:t>的亞洲金融危機</a:t>
            </a:r>
            <a:r>
              <a:rPr lang="zh-TW" altLang="en-US" dirty="0" smtClean="0"/>
              <a:t>使得</a:t>
            </a:r>
            <a:r>
              <a:rPr lang="zh-TW" altLang="en-US" dirty="0"/>
              <a:t>全球石油價格與原材料價格下跌</a:t>
            </a:r>
            <a:r>
              <a:rPr lang="zh-TW" altLang="en-US" dirty="0" smtClean="0"/>
              <a:t>，對俄羅斯</a:t>
            </a:r>
            <a:r>
              <a:rPr lang="zh-TW" altLang="en-US" dirty="0"/>
              <a:t>的出口貿易</a:t>
            </a:r>
            <a:r>
              <a:rPr lang="zh-TW" altLang="en-US" dirty="0" smtClean="0"/>
              <a:t>受到</a:t>
            </a:r>
            <a:r>
              <a:rPr lang="zh-TW" altLang="en-US" dirty="0"/>
              <a:t>沉重</a:t>
            </a:r>
            <a:r>
              <a:rPr lang="zh-TW" altLang="en-US" dirty="0" smtClean="0"/>
              <a:t>打擊</a:t>
            </a:r>
            <a:endParaRPr lang="en-US" altLang="zh-TW" dirty="0" smtClean="0"/>
          </a:p>
          <a:p>
            <a:r>
              <a:rPr lang="zh-TW" altLang="en-US" dirty="0" smtClean="0"/>
              <a:t>短期外債比例高、</a:t>
            </a:r>
            <a:r>
              <a:rPr lang="zh-TW" altLang="en-US" dirty="0"/>
              <a:t>俄羅斯企業和居民對本國金融機構和本幣不</a:t>
            </a:r>
            <a:r>
              <a:rPr lang="zh-TW" altLang="en-US" dirty="0" smtClean="0"/>
              <a:t>信任</a:t>
            </a:r>
            <a:endParaRPr lang="zh-TW" altLang="en-US" dirty="0"/>
          </a:p>
        </p:txBody>
      </p:sp>
    </p:spTree>
    <p:extLst>
      <p:ext uri="{BB962C8B-B14F-4D97-AF65-F5344CB8AC3E}">
        <p14:creationId xmlns="" xmlns:p14="http://schemas.microsoft.com/office/powerpoint/2010/main" val="187820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政府政策與政經</a:t>
            </a:r>
            <a:r>
              <a:rPr lang="zh-TW" altLang="en-US" dirty="0" smtClean="0"/>
              <a:t>環境問題</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政治問題</a:t>
            </a:r>
            <a:r>
              <a:rPr lang="en-US" altLang="zh-TW" dirty="0" smtClean="0"/>
              <a:t>:</a:t>
            </a:r>
          </a:p>
          <a:p>
            <a:r>
              <a:rPr lang="zh-TW" altLang="en-US" dirty="0" smtClean="0"/>
              <a:t>總統突然解散政府及總理</a:t>
            </a:r>
            <a:r>
              <a:rPr lang="zh-TW" altLang="en-US" dirty="0"/>
              <a:t>職務，引致政府、總統與杜馬在新總理任命問題上的</a:t>
            </a:r>
            <a:r>
              <a:rPr lang="zh-TW" altLang="en-US" dirty="0" smtClean="0"/>
              <a:t>爭鬥</a:t>
            </a:r>
            <a:endParaRPr lang="en-US" altLang="zh-TW" dirty="0" smtClean="0"/>
          </a:p>
          <a:p>
            <a:r>
              <a:rPr lang="zh-TW" altLang="en-US" dirty="0"/>
              <a:t>議會修改政府的私有化</a:t>
            </a:r>
            <a:r>
              <a:rPr lang="zh-TW" altLang="en-US" dirty="0" smtClean="0"/>
              <a:t>政策</a:t>
            </a:r>
            <a:endParaRPr lang="en-US" altLang="zh-TW" dirty="0" smtClean="0"/>
          </a:p>
          <a:p>
            <a:r>
              <a:rPr lang="zh-TW" altLang="en-US" dirty="0"/>
              <a:t>應對</a:t>
            </a:r>
            <a:r>
              <a:rPr lang="zh-TW" altLang="en-US" dirty="0" smtClean="0"/>
              <a:t>政策</a:t>
            </a:r>
            <a:r>
              <a:rPr lang="en-US" altLang="zh-TW" dirty="0" smtClean="0"/>
              <a:t>:</a:t>
            </a:r>
            <a:endParaRPr lang="en-US" altLang="zh-TW" dirty="0"/>
          </a:p>
          <a:p>
            <a:r>
              <a:rPr lang="en-US" altLang="zh-TW" dirty="0" smtClean="0"/>
              <a:t>1.</a:t>
            </a:r>
            <a:r>
              <a:rPr lang="zh-TW" altLang="en-US" dirty="0" smtClean="0"/>
              <a:t>保</a:t>
            </a:r>
            <a:r>
              <a:rPr lang="zh-TW" altLang="en-US" dirty="0"/>
              <a:t>盧布，辦法是提高</a:t>
            </a:r>
            <a:r>
              <a:rPr lang="zh-TW" altLang="en-US" dirty="0" smtClean="0"/>
              <a:t>利率</a:t>
            </a:r>
            <a:endParaRPr lang="en-US" altLang="zh-TW" dirty="0"/>
          </a:p>
          <a:p>
            <a:r>
              <a:rPr lang="zh-TW" altLang="en-US" dirty="0"/>
              <a:t>將</a:t>
            </a:r>
            <a:r>
              <a:rPr lang="zh-TW" altLang="en-US" dirty="0" smtClean="0"/>
              <a:t>貼現率大幅上調由</a:t>
            </a:r>
            <a:r>
              <a:rPr lang="en-US" altLang="zh-TW" dirty="0" smtClean="0"/>
              <a:t>30-150</a:t>
            </a:r>
            <a:r>
              <a:rPr lang="en-US" altLang="zh-TW" dirty="0"/>
              <a:t>%</a:t>
            </a:r>
            <a:r>
              <a:rPr lang="zh-TW" altLang="en-US" dirty="0"/>
              <a:t>，同時拋售美元干預</a:t>
            </a:r>
            <a:r>
              <a:rPr lang="zh-TW" altLang="en-US" dirty="0" smtClean="0"/>
              <a:t>匯率</a:t>
            </a:r>
            <a:endParaRPr lang="en-US" altLang="zh-TW" dirty="0"/>
          </a:p>
          <a:p>
            <a:r>
              <a:rPr lang="en-US" altLang="zh-TW" dirty="0" smtClean="0"/>
              <a:t>2.</a:t>
            </a:r>
            <a:r>
              <a:rPr lang="zh-TW" altLang="en-US" dirty="0" smtClean="0"/>
              <a:t>由</a:t>
            </a:r>
            <a:r>
              <a:rPr lang="zh-TW" altLang="en-US" dirty="0"/>
              <a:t>舉借內債轉向舉借</a:t>
            </a:r>
            <a:r>
              <a:rPr lang="zh-TW" altLang="en-US" dirty="0" smtClean="0"/>
              <a:t>外債</a:t>
            </a:r>
            <a:r>
              <a:rPr lang="en-US" altLang="zh-TW" dirty="0" smtClean="0"/>
              <a:t>:</a:t>
            </a:r>
            <a:r>
              <a:rPr lang="zh-TW" altLang="en-US" dirty="0" smtClean="0"/>
              <a:t> 通過</a:t>
            </a:r>
            <a:r>
              <a:rPr lang="zh-TW" altLang="en-US" dirty="0"/>
              <a:t>發行國債來彌補財政赤字</a:t>
            </a:r>
          </a:p>
          <a:p>
            <a:r>
              <a:rPr lang="en-US" altLang="zh-TW" dirty="0" smtClean="0"/>
              <a:t>3.</a:t>
            </a:r>
            <a:r>
              <a:rPr lang="zh-TW" altLang="en-US" dirty="0" smtClean="0"/>
              <a:t>延長</a:t>
            </a:r>
            <a:r>
              <a:rPr lang="zh-TW" altLang="en-US" dirty="0"/>
              <a:t>整個債務的償還期，以緩解還債高峰</a:t>
            </a:r>
            <a:r>
              <a:rPr lang="en-US" altLang="zh-TW" dirty="0"/>
              <a:t>(</a:t>
            </a:r>
            <a:r>
              <a:rPr lang="zh-TW" altLang="en-US" dirty="0"/>
              <a:t>以新債還舊債</a:t>
            </a:r>
            <a:endParaRPr lang="en-US" altLang="zh-TW" dirty="0"/>
          </a:p>
          <a:p>
            <a:endParaRPr lang="zh-TW" altLang="en-US" b="1"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13</a:t>
            </a:fld>
            <a:endParaRPr lang="zh-TW" altLang="en-US"/>
          </a:p>
        </p:txBody>
      </p:sp>
    </p:spTree>
    <p:extLst>
      <p:ext uri="{BB962C8B-B14F-4D97-AF65-F5344CB8AC3E}">
        <p14:creationId xmlns="" xmlns:p14="http://schemas.microsoft.com/office/powerpoint/2010/main" val="93483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事件</a:t>
            </a:r>
            <a:r>
              <a:rPr lang="zh-TW" altLang="en-US" dirty="0" smtClean="0"/>
              <a:t>國的共同</a:t>
            </a:r>
            <a:r>
              <a:rPr lang="zh-TW" altLang="en-US" dirty="0"/>
              <a:t>原因</a:t>
            </a:r>
            <a:endParaRPr lang="en-US" altLang="zh-TW"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14</a:t>
            </a:fld>
            <a:endParaRPr lang="zh-TW" altLang="en-US"/>
          </a:p>
        </p:txBody>
      </p:sp>
      <p:sp>
        <p:nvSpPr>
          <p:cNvPr id="6" name="文字方塊 5"/>
          <p:cNvSpPr txBox="1"/>
          <p:nvPr/>
        </p:nvSpPr>
        <p:spPr>
          <a:xfrm>
            <a:off x="327472" y="985292"/>
            <a:ext cx="4800533" cy="4072908"/>
          </a:xfrm>
          <a:prstGeom prst="rect">
            <a:avLst/>
          </a:prstGeom>
          <a:noFill/>
        </p:spPr>
        <p:txBody>
          <a:bodyPr wrap="square" lIns="101599" tIns="50799" rIns="101599" bIns="50799" rtlCol="0">
            <a:spAutoFit/>
          </a:bodyPr>
          <a:lstStyle/>
          <a:p>
            <a:r>
              <a:rPr lang="zh-TW" altLang="en-US" sz="2000" dirty="0"/>
              <a:t>在第一次升息的</a:t>
            </a:r>
            <a:r>
              <a:rPr lang="en-US" altLang="zh-TW" sz="2000" dirty="0"/>
              <a:t>1994-1999</a:t>
            </a:r>
            <a:r>
              <a:rPr lang="zh-TW" altLang="en-US" sz="2000" dirty="0"/>
              <a:t>年間發生的金融危機，雖然發生事因不全然相同，但大概可歸納出幾點共同原因</a:t>
            </a:r>
            <a:endParaRPr lang="en-US" altLang="zh-TW" sz="2000" dirty="0"/>
          </a:p>
          <a:p>
            <a:r>
              <a:rPr lang="en-US" altLang="zh-TW" sz="2000" dirty="0"/>
              <a:t>1.</a:t>
            </a:r>
            <a:r>
              <a:rPr lang="zh-TW" altLang="en-US" sz="2000" dirty="0"/>
              <a:t>經濟脆弱</a:t>
            </a:r>
            <a:r>
              <a:rPr lang="en-US" altLang="zh-TW" sz="2000" dirty="0"/>
              <a:t>---</a:t>
            </a:r>
            <a:r>
              <a:rPr lang="zh-TW" altLang="en-US" sz="2000" dirty="0"/>
              <a:t>外匯存底低、外債比例高、通膨率</a:t>
            </a:r>
            <a:r>
              <a:rPr lang="zh-TW" altLang="en-US" sz="2000" dirty="0" smtClean="0"/>
              <a:t>高</a:t>
            </a:r>
            <a:endParaRPr lang="en-US" altLang="zh-TW" sz="2000" dirty="0" smtClean="0"/>
          </a:p>
          <a:p>
            <a:r>
              <a:rPr lang="en-US" altLang="zh-TW" sz="2000" dirty="0" smtClean="0"/>
              <a:t>2</a:t>
            </a:r>
            <a:r>
              <a:rPr lang="en-US" altLang="zh-TW" sz="2000" dirty="0"/>
              <a:t>.</a:t>
            </a:r>
            <a:r>
              <a:rPr lang="zh-TW" altLang="en-US" sz="2000" dirty="0"/>
              <a:t>過度依賴全球化</a:t>
            </a:r>
            <a:r>
              <a:rPr lang="en-US" altLang="zh-TW" sz="2000" dirty="0"/>
              <a:t>---</a:t>
            </a:r>
            <a:r>
              <a:rPr lang="zh-TW" altLang="en-US" sz="2000" dirty="0"/>
              <a:t>依賴外資，而又以間接投資之外資為主、過度依賴出口</a:t>
            </a:r>
            <a:endParaRPr lang="en-US" altLang="zh-TW" sz="2000" dirty="0"/>
          </a:p>
          <a:p>
            <a:r>
              <a:rPr lang="en-US" altLang="zh-TW" sz="2000" dirty="0"/>
              <a:t>3.</a:t>
            </a:r>
            <a:r>
              <a:rPr lang="zh-TW" altLang="en-US" sz="2000" dirty="0"/>
              <a:t>政策與政治動盪</a:t>
            </a:r>
            <a:r>
              <a:rPr lang="en-US" altLang="zh-TW" sz="2000" dirty="0"/>
              <a:t>---</a:t>
            </a:r>
            <a:r>
              <a:rPr lang="zh-TW" altLang="en-US" sz="2000" dirty="0"/>
              <a:t>政府干預程度大、政局</a:t>
            </a:r>
            <a:r>
              <a:rPr lang="zh-TW" altLang="en-US" sz="2000" dirty="0" smtClean="0"/>
              <a:t>動亂、貨幣政策失誤</a:t>
            </a:r>
            <a:endParaRPr lang="en-US" altLang="zh-TW" sz="2000" dirty="0"/>
          </a:p>
          <a:p>
            <a:r>
              <a:rPr lang="zh-TW" altLang="en-US" sz="2000" dirty="0"/>
              <a:t>因為有這些原因，所以美國升息使得他們依賴的外資出走、出口成本拉高使得經常帳赤字，產生連帶影響，引發金融危機</a:t>
            </a:r>
          </a:p>
          <a:p>
            <a:endParaRPr lang="zh-TW" altLang="en-US" dirty="0"/>
          </a:p>
        </p:txBody>
      </p:sp>
      <p:graphicFrame>
        <p:nvGraphicFramePr>
          <p:cNvPr id="7" name="圖表 6"/>
          <p:cNvGraphicFramePr>
            <a:graphicFrameLocks/>
          </p:cNvGraphicFramePr>
          <p:nvPr>
            <p:extLst>
              <p:ext uri="{D42A27DB-BD31-4B8C-83A1-F6EECF244321}">
                <p14:modId xmlns="" xmlns:p14="http://schemas.microsoft.com/office/powerpoint/2010/main" val="2668319145"/>
              </p:ext>
            </p:extLst>
          </p:nvPr>
        </p:nvGraphicFramePr>
        <p:xfrm>
          <a:off x="5146239" y="1057300"/>
          <a:ext cx="4560507" cy="3896698"/>
        </p:xfrm>
        <a:graphic>
          <a:graphicData uri="http://schemas.openxmlformats.org/drawingml/2006/chart">
            <c:chart xmlns:c="http://schemas.openxmlformats.org/drawingml/2006/chart" xmlns:r="http://schemas.openxmlformats.org/officeDocument/2006/relationships" r:id="rId3"/>
          </a:graphicData>
        </a:graphic>
      </p:graphicFrame>
      <p:sp>
        <p:nvSpPr>
          <p:cNvPr id="3" name="文字方塊 2"/>
          <p:cNvSpPr txBox="1"/>
          <p:nvPr/>
        </p:nvSpPr>
        <p:spPr>
          <a:xfrm>
            <a:off x="7096224" y="841276"/>
            <a:ext cx="1728192" cy="369332"/>
          </a:xfrm>
          <a:prstGeom prst="rect">
            <a:avLst/>
          </a:prstGeom>
          <a:noFill/>
        </p:spPr>
        <p:txBody>
          <a:bodyPr wrap="square" rtlCol="0">
            <a:spAutoFit/>
          </a:bodyPr>
          <a:lstStyle/>
          <a:p>
            <a:r>
              <a:rPr lang="zh-TW" altLang="en-US" dirty="0" smtClean="0"/>
              <a:t>外匯存底</a:t>
            </a:r>
            <a:endParaRPr lang="zh-TW" altLang="en-US" dirty="0"/>
          </a:p>
        </p:txBody>
      </p:sp>
    </p:spTree>
    <p:extLst>
      <p:ext uri="{BB962C8B-B14F-4D97-AF65-F5344CB8AC3E}">
        <p14:creationId xmlns="" xmlns:p14="http://schemas.microsoft.com/office/powerpoint/2010/main" val="331927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哪些新興市場較為脆弱</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經常帳逆差</a:t>
            </a:r>
            <a:endParaRPr lang="en-US" altLang="zh-TW" dirty="0" smtClean="0"/>
          </a:p>
          <a:p>
            <a:r>
              <a:rPr lang="zh-TW" altLang="en-US" dirty="0" smtClean="0"/>
              <a:t>通貨膨脹率高</a:t>
            </a:r>
            <a:r>
              <a:rPr lang="en-US" altLang="zh-TW" dirty="0" smtClean="0"/>
              <a:t>,</a:t>
            </a:r>
            <a:r>
              <a:rPr lang="zh-TW" altLang="en-US" dirty="0" smtClean="0"/>
              <a:t>經濟成長率低</a:t>
            </a:r>
            <a:endParaRPr lang="en-US" altLang="zh-TW" dirty="0" smtClean="0"/>
          </a:p>
          <a:p>
            <a:r>
              <a:rPr lang="zh-TW" altLang="en-US" dirty="0" smtClean="0"/>
              <a:t>出口原物料導向的國家</a:t>
            </a:r>
            <a:endParaRPr lang="en-US" altLang="zh-TW" dirty="0" smtClean="0"/>
          </a:p>
          <a:p>
            <a:r>
              <a:rPr lang="zh-TW" altLang="en-US" dirty="0" smtClean="0"/>
              <a:t>外匯存底低</a:t>
            </a:r>
            <a:endParaRPr lang="en-US" altLang="zh-TW" dirty="0" smtClean="0"/>
          </a:p>
          <a:p>
            <a:r>
              <a:rPr lang="zh-TW" altLang="en-US" dirty="0" smtClean="0"/>
              <a:t>政府及私人部門槓桿高</a:t>
            </a:r>
            <a:endParaRPr lang="en-US" altLang="zh-TW" dirty="0" smtClean="0"/>
          </a:p>
          <a:p>
            <a:r>
              <a:rPr lang="zh-TW" altLang="en-US" dirty="0" smtClean="0"/>
              <a:t>財政赤字</a:t>
            </a:r>
            <a:endParaRPr lang="en-US" altLang="zh-TW" dirty="0" smtClean="0"/>
          </a:p>
          <a:p>
            <a:r>
              <a:rPr lang="zh-TW" altLang="en-US" dirty="0" smtClean="0"/>
              <a:t>負債高</a:t>
            </a:r>
            <a:endParaRPr lang="en-US" altLang="zh-TW" dirty="0" smtClean="0"/>
          </a:p>
          <a:p>
            <a:pPr lvl="1">
              <a:buNone/>
            </a:pP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新興市場如何抵抗美國之升息</a:t>
            </a:r>
            <a:r>
              <a:rPr lang="en-US" altLang="zh-TW" dirty="0" smtClean="0"/>
              <a:t>?</a:t>
            </a:r>
            <a:endParaRPr lang="zh-TW" altLang="en-US" dirty="0"/>
          </a:p>
        </p:txBody>
      </p:sp>
      <p:sp>
        <p:nvSpPr>
          <p:cNvPr id="3" name="內容版面配置區 2"/>
          <p:cNvSpPr>
            <a:spLocks noGrp="1"/>
          </p:cNvSpPr>
          <p:nvPr>
            <p:ph idx="1"/>
          </p:nvPr>
        </p:nvSpPr>
        <p:spPr>
          <a:xfrm>
            <a:off x="462222" y="777269"/>
            <a:ext cx="9144000" cy="4065231"/>
          </a:xfrm>
        </p:spPr>
        <p:txBody>
          <a:bodyPr>
            <a:normAutofit/>
          </a:bodyPr>
          <a:lstStyle/>
          <a:p>
            <a:r>
              <a:rPr lang="zh-TW" altLang="en-US" dirty="0" smtClean="0"/>
              <a:t>允許貨幣貶值</a:t>
            </a:r>
            <a:endParaRPr lang="en-US" altLang="zh-TW" dirty="0" smtClean="0"/>
          </a:p>
          <a:p>
            <a:pPr lvl="1"/>
            <a:r>
              <a:rPr lang="zh-TW" altLang="en-US" dirty="0" smtClean="0"/>
              <a:t>優</a:t>
            </a:r>
            <a:r>
              <a:rPr lang="en-US" altLang="zh-TW" dirty="0" smtClean="0"/>
              <a:t>:</a:t>
            </a:r>
            <a:r>
              <a:rPr lang="zh-TW" altLang="en-US" dirty="0" smtClean="0"/>
              <a:t>長期而言</a:t>
            </a:r>
            <a:r>
              <a:rPr lang="en-US" altLang="zh-TW" dirty="0" smtClean="0"/>
              <a:t>,</a:t>
            </a:r>
            <a:r>
              <a:rPr lang="zh-TW" altLang="en-US" dirty="0" smtClean="0"/>
              <a:t>貨幣貶值有利於出口</a:t>
            </a:r>
            <a:r>
              <a:rPr lang="en-US" altLang="zh-TW" dirty="0" smtClean="0"/>
              <a:t>,</a:t>
            </a:r>
            <a:r>
              <a:rPr lang="zh-TW" altLang="en-US" dirty="0" smtClean="0"/>
              <a:t>改善經常帳平衡。</a:t>
            </a:r>
            <a:endParaRPr lang="en-US" altLang="zh-TW" dirty="0" smtClean="0"/>
          </a:p>
          <a:p>
            <a:pPr lvl="1"/>
            <a:r>
              <a:rPr lang="zh-TW" altLang="en-US" dirty="0" smtClean="0"/>
              <a:t>缺</a:t>
            </a:r>
            <a:r>
              <a:rPr lang="en-US" altLang="zh-TW" dirty="0" smtClean="0"/>
              <a:t>:</a:t>
            </a:r>
            <a:r>
              <a:rPr lang="zh-TW" altLang="en-US" dirty="0" smtClean="0"/>
              <a:t>若貶值速度過快</a:t>
            </a:r>
            <a:r>
              <a:rPr lang="en-US" altLang="zh-TW" dirty="0" smtClean="0"/>
              <a:t>,</a:t>
            </a:r>
            <a:r>
              <a:rPr lang="zh-TW" altLang="en-US" dirty="0" smtClean="0"/>
              <a:t>資本大量外流</a:t>
            </a:r>
            <a:r>
              <a:rPr lang="en-US" altLang="zh-TW" dirty="0" smtClean="0"/>
              <a:t>,</a:t>
            </a:r>
            <a:r>
              <a:rPr lang="zh-TW" altLang="en-US" dirty="0" smtClean="0"/>
              <a:t>恐引發經濟危機。</a:t>
            </a:r>
            <a:endParaRPr lang="en-US" altLang="zh-TW" dirty="0" smtClean="0"/>
          </a:p>
          <a:p>
            <a:r>
              <a:rPr lang="zh-TW" altLang="en-US" dirty="0" smtClean="0"/>
              <a:t>提高利率</a:t>
            </a:r>
            <a:r>
              <a:rPr lang="en-US" altLang="zh-TW" dirty="0" smtClean="0"/>
              <a:t>(</a:t>
            </a:r>
            <a:r>
              <a:rPr lang="zh-TW" altLang="en-US" dirty="0" smtClean="0"/>
              <a:t>升息</a:t>
            </a:r>
            <a:r>
              <a:rPr lang="en-US" altLang="zh-TW" dirty="0" smtClean="0"/>
              <a:t>)</a:t>
            </a:r>
          </a:p>
          <a:p>
            <a:pPr lvl="1"/>
            <a:r>
              <a:rPr lang="zh-TW" altLang="en-US" dirty="0" smtClean="0"/>
              <a:t>優</a:t>
            </a:r>
            <a:r>
              <a:rPr lang="en-US" altLang="zh-TW" dirty="0" smtClean="0"/>
              <a:t>:</a:t>
            </a:r>
            <a:r>
              <a:rPr lang="zh-TW" altLang="en-US" dirty="0" smtClean="0"/>
              <a:t>短期而言</a:t>
            </a:r>
            <a:r>
              <a:rPr lang="en-US" altLang="zh-TW" dirty="0" smtClean="0"/>
              <a:t>,</a:t>
            </a:r>
            <a:r>
              <a:rPr lang="zh-TW" altLang="en-US" dirty="0" smtClean="0"/>
              <a:t>有助於緩解資本流出的壓力。</a:t>
            </a:r>
            <a:endParaRPr lang="en-US" altLang="zh-TW" dirty="0" smtClean="0"/>
          </a:p>
          <a:p>
            <a:pPr lvl="1"/>
            <a:r>
              <a:rPr lang="zh-TW" altLang="en-US" dirty="0" smtClean="0"/>
              <a:t>缺</a:t>
            </a:r>
            <a:r>
              <a:rPr lang="en-US" altLang="zh-TW" dirty="0" smtClean="0"/>
              <a:t>:</a:t>
            </a:r>
            <a:r>
              <a:rPr lang="zh-TW" altLang="en-US" dirty="0" smtClean="0"/>
              <a:t>提高融資成本</a:t>
            </a:r>
            <a:r>
              <a:rPr lang="en-US" altLang="zh-TW" dirty="0" smtClean="0"/>
              <a:t>,</a:t>
            </a:r>
            <a:r>
              <a:rPr lang="zh-TW" altLang="en-US" dirty="0" smtClean="0"/>
              <a:t>抑制投資跟消費</a:t>
            </a:r>
            <a:r>
              <a:rPr lang="en-US" altLang="zh-TW" dirty="0" smtClean="0"/>
              <a:t>,</a:t>
            </a:r>
            <a:r>
              <a:rPr lang="zh-TW" altLang="en-US" dirty="0" smtClean="0"/>
              <a:t>增加貸款違約風險。</a:t>
            </a:r>
            <a:endParaRPr lang="en-US" altLang="zh-TW" dirty="0" smtClean="0"/>
          </a:p>
          <a:p>
            <a:r>
              <a:rPr lang="zh-TW" altLang="en-US" dirty="0" smtClean="0"/>
              <a:t>實施擴張性財政政策</a:t>
            </a:r>
            <a:endParaRPr lang="en-US" altLang="zh-TW" dirty="0" smtClean="0"/>
          </a:p>
          <a:p>
            <a:pPr lvl="1"/>
            <a:r>
              <a:rPr lang="zh-TW" altLang="en-US" dirty="0" smtClean="0"/>
              <a:t>優</a:t>
            </a:r>
            <a:r>
              <a:rPr lang="en-US" altLang="zh-TW" dirty="0" smtClean="0"/>
              <a:t>:</a:t>
            </a:r>
            <a:r>
              <a:rPr lang="zh-TW" altLang="en-US" dirty="0" smtClean="0"/>
              <a:t>刺激經濟</a:t>
            </a:r>
            <a:r>
              <a:rPr lang="en-US" altLang="zh-TW" dirty="0" smtClean="0"/>
              <a:t>,</a:t>
            </a:r>
            <a:r>
              <a:rPr lang="zh-TW" altLang="en-US" dirty="0" smtClean="0"/>
              <a:t>提升總需求</a:t>
            </a:r>
            <a:r>
              <a:rPr lang="en-US" altLang="zh-TW" dirty="0" smtClean="0"/>
              <a:t>,</a:t>
            </a:r>
            <a:r>
              <a:rPr lang="zh-TW" altLang="en-US" dirty="0" smtClean="0"/>
              <a:t>刺激消費及投資。</a:t>
            </a:r>
            <a:endParaRPr lang="en-US" altLang="zh-TW" dirty="0" smtClean="0"/>
          </a:p>
          <a:p>
            <a:pPr lvl="1"/>
            <a:r>
              <a:rPr lang="zh-TW" altLang="en-US" dirty="0" smtClean="0"/>
              <a:t>限制</a:t>
            </a:r>
            <a:r>
              <a:rPr lang="en-US" altLang="zh-TW" dirty="0" smtClean="0"/>
              <a:t>-</a:t>
            </a:r>
            <a:r>
              <a:rPr lang="zh-TW" altLang="en-US" dirty="0" smtClean="0"/>
              <a:t>擁有較高財政赤字及債務的國家</a:t>
            </a:r>
            <a:r>
              <a:rPr lang="en-US" altLang="zh-TW" dirty="0" smtClean="0"/>
              <a:t>,</a:t>
            </a:r>
            <a:r>
              <a:rPr lang="zh-TW" altLang="en-US" dirty="0" smtClean="0"/>
              <a:t>財政政策擴張空間不大。</a:t>
            </a:r>
            <a:endParaRPr lang="en-US" altLang="zh-TW" dirty="0" smtClean="0"/>
          </a:p>
          <a:p>
            <a:r>
              <a:rPr lang="zh-TW" altLang="en-US" dirty="0" smtClean="0"/>
              <a:t>動用外匯存底</a:t>
            </a:r>
            <a:endParaRPr lang="en-US" altLang="zh-TW" dirty="0" smtClean="0"/>
          </a:p>
          <a:p>
            <a:pPr lvl="1"/>
            <a:r>
              <a:rPr lang="zh-TW" altLang="en-US" dirty="0" smtClean="0"/>
              <a:t>優</a:t>
            </a:r>
            <a:r>
              <a:rPr lang="en-US" altLang="zh-TW" dirty="0" smtClean="0"/>
              <a:t>:</a:t>
            </a:r>
            <a:r>
              <a:rPr lang="zh-TW" altLang="en-US" dirty="0" smtClean="0"/>
              <a:t>缺點少。</a:t>
            </a:r>
            <a:endParaRPr lang="en-US" altLang="zh-TW" dirty="0" smtClean="0"/>
          </a:p>
          <a:p>
            <a:pPr lvl="1"/>
            <a:r>
              <a:rPr lang="zh-TW" altLang="en-US" dirty="0" smtClean="0"/>
              <a:t>限制</a:t>
            </a:r>
            <a:r>
              <a:rPr lang="en-US" altLang="zh-TW" dirty="0" smtClean="0"/>
              <a:t>-</a:t>
            </a:r>
            <a:r>
              <a:rPr lang="zh-TW" altLang="en-US" dirty="0" smtClean="0"/>
              <a:t>受限於外匯存底數量。</a:t>
            </a:r>
            <a:endParaRPr lang="en-US" altLang="zh-TW" dirty="0" smtClean="0"/>
          </a:p>
          <a:p>
            <a:r>
              <a:rPr lang="zh-TW" altLang="en-US" dirty="0" smtClean="0"/>
              <a:t>實行資本管制</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經常帳餘額除以</a:t>
            </a:r>
            <a:r>
              <a:rPr lang="en-US" altLang="zh-TW" dirty="0" smtClean="0"/>
              <a:t>GDP(%)</a:t>
            </a:r>
            <a:endParaRPr lang="zh-TW" altLang="en-US" dirty="0"/>
          </a:p>
        </p:txBody>
      </p:sp>
      <p:sp>
        <p:nvSpPr>
          <p:cNvPr id="3" name="內容版面配置區 2"/>
          <p:cNvSpPr>
            <a:spLocks noGrp="1"/>
          </p:cNvSpPr>
          <p:nvPr>
            <p:ph idx="1"/>
          </p:nvPr>
        </p:nvSpPr>
        <p:spPr/>
        <p:txBody>
          <a:bodyPr/>
          <a:lstStyle/>
          <a:p>
            <a:r>
              <a:rPr lang="zh-TW" altLang="en-US" dirty="0" smtClean="0"/>
              <a:t>南非</a:t>
            </a:r>
            <a:r>
              <a:rPr lang="en-US" altLang="zh-TW" dirty="0" smtClean="0"/>
              <a:t>,</a:t>
            </a:r>
            <a:r>
              <a:rPr lang="zh-TW" altLang="en-US" dirty="0" smtClean="0"/>
              <a:t>印度</a:t>
            </a:r>
            <a:r>
              <a:rPr lang="en-US" altLang="zh-TW" dirty="0" smtClean="0"/>
              <a:t>,</a:t>
            </a:r>
            <a:r>
              <a:rPr lang="zh-TW" altLang="en-US" dirty="0" smtClean="0"/>
              <a:t>巴西</a:t>
            </a:r>
            <a:r>
              <a:rPr lang="en-US" altLang="zh-TW" dirty="0" smtClean="0"/>
              <a:t>,</a:t>
            </a:r>
            <a:r>
              <a:rPr lang="zh-TW" altLang="en-US" dirty="0" smtClean="0"/>
              <a:t>印尼</a:t>
            </a:r>
            <a:r>
              <a:rPr lang="en-US" altLang="zh-TW" dirty="0" smtClean="0"/>
              <a:t>,</a:t>
            </a:r>
            <a:r>
              <a:rPr lang="zh-TW" altLang="en-US" dirty="0" smtClean="0"/>
              <a:t>土耳其</a:t>
            </a:r>
            <a:endParaRPr lang="en-US" altLang="zh-TW" dirty="0" smtClean="0"/>
          </a:p>
          <a:p>
            <a:pPr>
              <a:buNone/>
            </a:pPr>
            <a:r>
              <a:rPr lang="en-US" altLang="zh-TW" dirty="0" smtClean="0"/>
              <a:t>	</a:t>
            </a:r>
            <a:r>
              <a:rPr lang="zh-TW" altLang="en-US" dirty="0" smtClean="0"/>
              <a:t>墨西哥</a:t>
            </a:r>
            <a:r>
              <a:rPr lang="en-US" altLang="zh-TW" dirty="0" smtClean="0"/>
              <a:t>,</a:t>
            </a:r>
            <a:r>
              <a:rPr lang="zh-TW" altLang="en-US" dirty="0" smtClean="0"/>
              <a:t>長期呈現經常帳逆差。</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r>
              <a:rPr lang="zh-TW" altLang="en-US" dirty="0" smtClean="0"/>
              <a:t>長期逆差可能表示外匯資產的</a:t>
            </a:r>
            <a:endParaRPr lang="en-US" altLang="zh-TW" dirty="0" smtClean="0"/>
          </a:p>
          <a:p>
            <a:pPr>
              <a:buNone/>
            </a:pPr>
            <a:r>
              <a:rPr lang="en-US" altLang="zh-TW" dirty="0" smtClean="0"/>
              <a:t>	</a:t>
            </a:r>
            <a:r>
              <a:rPr lang="zh-TW" altLang="en-US" dirty="0" smtClean="0"/>
              <a:t>削減</a:t>
            </a:r>
            <a:r>
              <a:rPr lang="en-US" altLang="zh-TW" dirty="0" smtClean="0"/>
              <a:t>,</a:t>
            </a:r>
            <a:r>
              <a:rPr lang="zh-TW" altLang="en-US" dirty="0" smtClean="0"/>
              <a:t>或是對外負債增加</a:t>
            </a:r>
            <a:r>
              <a:rPr lang="en-US" altLang="zh-TW" dirty="0" smtClean="0"/>
              <a:t>,</a:t>
            </a:r>
            <a:r>
              <a:rPr lang="zh-TW" altLang="en-US" dirty="0" smtClean="0"/>
              <a:t>使貨幣</a:t>
            </a:r>
            <a:endParaRPr lang="en-US" altLang="zh-TW" dirty="0" smtClean="0"/>
          </a:p>
          <a:p>
            <a:pPr>
              <a:buNone/>
            </a:pPr>
            <a:r>
              <a:rPr lang="en-US" altLang="zh-TW" dirty="0" smtClean="0"/>
              <a:t>	</a:t>
            </a:r>
            <a:r>
              <a:rPr lang="zh-TW" altLang="en-US" dirty="0" smtClean="0"/>
              <a:t>有貶值壓力。</a:t>
            </a:r>
          </a:p>
          <a:p>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17</a:t>
            </a:fld>
            <a:endParaRPr lang="zh-TW" altLang="en-US"/>
          </a:p>
        </p:txBody>
      </p:sp>
      <p:graphicFrame>
        <p:nvGraphicFramePr>
          <p:cNvPr id="5" name="圖表 4"/>
          <p:cNvGraphicFramePr/>
          <p:nvPr/>
        </p:nvGraphicFramePr>
        <p:xfrm>
          <a:off x="4039884" y="913284"/>
          <a:ext cx="5920658" cy="420199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8920426" y="2537464"/>
            <a:ext cx="1040116" cy="1760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7" name="文字方塊 6"/>
          <p:cNvSpPr txBox="1"/>
          <p:nvPr/>
        </p:nvSpPr>
        <p:spPr>
          <a:xfrm>
            <a:off x="6040106" y="5257767"/>
            <a:ext cx="3072342"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通膨</a:t>
            </a:r>
            <a:r>
              <a:rPr lang="en-US" altLang="zh-TW" dirty="0" smtClean="0"/>
              <a:t>(GDP</a:t>
            </a:r>
            <a:r>
              <a:rPr lang="zh-TW" altLang="en-US" dirty="0" smtClean="0"/>
              <a:t>平減指數</a:t>
            </a:r>
            <a:r>
              <a:rPr lang="en-US" altLang="zh-TW" dirty="0" smtClean="0"/>
              <a:t>)</a:t>
            </a:r>
            <a:r>
              <a:rPr lang="zh-TW" altLang="en-US" dirty="0" smtClean="0"/>
              <a:t>與</a:t>
            </a:r>
            <a:r>
              <a:rPr lang="en-US" altLang="zh-TW" dirty="0" smtClean="0"/>
              <a:t>GDP</a:t>
            </a:r>
            <a:endParaRPr lang="zh-TW" altLang="en-US" dirty="0"/>
          </a:p>
        </p:txBody>
      </p:sp>
      <p:sp>
        <p:nvSpPr>
          <p:cNvPr id="3" name="內容版面配置區 2"/>
          <p:cNvSpPr>
            <a:spLocks noGrp="1"/>
          </p:cNvSpPr>
          <p:nvPr>
            <p:ph idx="1"/>
          </p:nvPr>
        </p:nvSpPr>
        <p:spPr>
          <a:xfrm>
            <a:off x="462222" y="1057300"/>
            <a:ext cx="9144000" cy="3785200"/>
          </a:xfrm>
        </p:spPr>
        <p:txBody>
          <a:bodyPr>
            <a:normAutofit/>
          </a:bodyPr>
          <a:lstStyle/>
          <a:p>
            <a:r>
              <a:rPr lang="zh-TW" altLang="en-US" dirty="0" smtClean="0"/>
              <a:t>通膨過高</a:t>
            </a:r>
            <a:r>
              <a:rPr lang="en-US" altLang="zh-TW" dirty="0" smtClean="0"/>
              <a:t>,</a:t>
            </a:r>
            <a:r>
              <a:rPr lang="zh-TW" altLang="en-US" dirty="0" smtClean="0"/>
              <a:t>且低經濟成長率</a:t>
            </a:r>
            <a:endParaRPr lang="en-US" altLang="zh-TW" dirty="0" smtClean="0"/>
          </a:p>
          <a:p>
            <a:pPr lvl="1"/>
            <a:r>
              <a:rPr lang="zh-TW" altLang="en-US" dirty="0" smtClean="0"/>
              <a:t>體質較脆弱</a:t>
            </a:r>
            <a:endParaRPr lang="en-US" altLang="zh-TW" dirty="0" smtClean="0"/>
          </a:p>
          <a:p>
            <a:pPr lvl="1"/>
            <a:r>
              <a:rPr lang="en-US" altLang="zh-TW" dirty="0" smtClean="0"/>
              <a:t>EX:</a:t>
            </a:r>
            <a:r>
              <a:rPr lang="zh-TW" altLang="en-US" dirty="0" smtClean="0"/>
              <a:t>俄羅斯</a:t>
            </a:r>
            <a:r>
              <a:rPr lang="en-US" altLang="zh-TW" dirty="0" smtClean="0"/>
              <a:t>,</a:t>
            </a:r>
            <a:r>
              <a:rPr lang="zh-TW" altLang="en-US" dirty="0" smtClean="0"/>
              <a:t>巴西</a:t>
            </a:r>
            <a:endParaRPr lang="en-US" altLang="zh-TW" dirty="0" smtClean="0"/>
          </a:p>
          <a:p>
            <a:r>
              <a:rPr lang="zh-TW" altLang="en-US" dirty="0" smtClean="0"/>
              <a:t>有通貨緊縮疑慮的國家</a:t>
            </a:r>
            <a:r>
              <a:rPr lang="en-US" altLang="zh-TW" dirty="0" smtClean="0"/>
              <a:t>,</a:t>
            </a:r>
            <a:r>
              <a:rPr lang="zh-TW" altLang="en-US" dirty="0" smtClean="0"/>
              <a:t>較無法以升息抵抗資本流出。</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18</a:t>
            </a:fld>
            <a:endParaRPr lang="zh-TW" altLang="en-US"/>
          </a:p>
        </p:txBody>
      </p:sp>
      <p:graphicFrame>
        <p:nvGraphicFramePr>
          <p:cNvPr id="5" name="圖表 4"/>
          <p:cNvGraphicFramePr/>
          <p:nvPr/>
        </p:nvGraphicFramePr>
        <p:xfrm>
          <a:off x="679511" y="2297438"/>
          <a:ext cx="6480720" cy="2800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表格 5"/>
          <p:cNvGraphicFramePr>
            <a:graphicFrameLocks noGrp="1"/>
          </p:cNvGraphicFramePr>
          <p:nvPr/>
        </p:nvGraphicFramePr>
        <p:xfrm>
          <a:off x="7672288" y="193204"/>
          <a:ext cx="2080230" cy="4746229"/>
        </p:xfrm>
        <a:graphic>
          <a:graphicData uri="http://schemas.openxmlformats.org/drawingml/2006/table">
            <a:tbl>
              <a:tblPr firstRow="1" bandRow="1">
                <a:tableStyleId>{5C22544A-7EE6-4342-B048-85BDC9FD1C3A}</a:tableStyleId>
              </a:tblPr>
              <a:tblGrid>
                <a:gridCol w="693410"/>
                <a:gridCol w="693410"/>
                <a:gridCol w="693410"/>
              </a:tblGrid>
              <a:tr h="1625600">
                <a:tc>
                  <a:txBody>
                    <a:bodyPr/>
                    <a:lstStyle/>
                    <a:p>
                      <a:pPr algn="ctr"/>
                      <a:r>
                        <a:rPr lang="zh-TW" altLang="en-US" sz="1600" dirty="0" smtClean="0"/>
                        <a:t>國別</a:t>
                      </a:r>
                      <a:endParaRPr lang="zh-TW" altLang="en-US" sz="1600" dirty="0"/>
                    </a:p>
                  </a:txBody>
                  <a:tcPr marL="101600" marR="101600" marT="50800" marB="50800"/>
                </a:tc>
                <a:tc>
                  <a:txBody>
                    <a:bodyPr/>
                    <a:lstStyle/>
                    <a:p>
                      <a:pPr algn="ctr"/>
                      <a:r>
                        <a:rPr lang="zh-TW" altLang="en-US" sz="1600" dirty="0" smtClean="0"/>
                        <a:t>通膨</a:t>
                      </a:r>
                      <a:r>
                        <a:rPr lang="en-US" altLang="zh-TW" sz="1600" dirty="0" smtClean="0"/>
                        <a:t>(%)</a:t>
                      </a:r>
                    </a:p>
                    <a:p>
                      <a:pPr algn="ctr"/>
                      <a:r>
                        <a:rPr lang="en-US" altLang="zh-TW" sz="1600" dirty="0" smtClean="0"/>
                        <a:t>2014</a:t>
                      </a:r>
                      <a:endParaRPr lang="zh-TW" altLang="en-US" sz="1600" dirty="0"/>
                    </a:p>
                  </a:txBody>
                  <a:tcPr marL="101600" marR="101600" marT="50800" marB="50800"/>
                </a:tc>
                <a:tc>
                  <a:txBody>
                    <a:bodyPr/>
                    <a:lstStyle/>
                    <a:p>
                      <a:pPr algn="ctr"/>
                      <a:r>
                        <a:rPr lang="en-US" altLang="zh-TW" sz="1600" dirty="0" smtClean="0"/>
                        <a:t>GDP</a:t>
                      </a:r>
                      <a:r>
                        <a:rPr lang="zh-TW" altLang="en-US" sz="1600" dirty="0" smtClean="0"/>
                        <a:t>成長率</a:t>
                      </a:r>
                      <a:r>
                        <a:rPr lang="en-US" altLang="zh-TW" sz="1600" dirty="0" smtClean="0"/>
                        <a:t>(%)</a:t>
                      </a:r>
                    </a:p>
                  </a:txBody>
                  <a:tcPr marL="101600" marR="101600" marT="50800" marB="50800"/>
                </a:tc>
              </a:tr>
              <a:tr h="247650">
                <a:tc>
                  <a:txBody>
                    <a:bodyPr/>
                    <a:lstStyle/>
                    <a:p>
                      <a:pPr algn="ctr" fontAlgn="ctr"/>
                      <a:r>
                        <a:rPr lang="zh-TW" altLang="en-US" sz="1300" b="0" i="0" u="none" strike="noStrike" dirty="0">
                          <a:solidFill>
                            <a:srgbClr val="000000"/>
                          </a:solidFill>
                          <a:latin typeface="新細明體"/>
                        </a:rPr>
                        <a:t>中國</a:t>
                      </a:r>
                    </a:p>
                  </a:txBody>
                  <a:tcPr marL="10583" marR="10583" marT="10583" marB="0" anchor="ctr"/>
                </a:tc>
                <a:tc>
                  <a:txBody>
                    <a:bodyPr/>
                    <a:lstStyle/>
                    <a:p>
                      <a:pPr algn="ctr" fontAlgn="ctr"/>
                      <a:r>
                        <a:rPr lang="en-US" altLang="zh-TW" sz="1300" b="1" i="0" u="none" strike="noStrike" dirty="0">
                          <a:solidFill>
                            <a:srgbClr val="00B050"/>
                          </a:solidFill>
                          <a:latin typeface="新細明體"/>
                        </a:rPr>
                        <a:t>0.8</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7.00</a:t>
                      </a:r>
                      <a:endParaRPr lang="en-US" altLang="zh-TW" sz="1300" b="1" i="0" u="none" strike="noStrike" dirty="0">
                        <a:solidFill>
                          <a:srgbClr val="FF0000"/>
                        </a:solidFill>
                        <a:latin typeface="新細明體"/>
                      </a:endParaRPr>
                    </a:p>
                  </a:txBody>
                  <a:tcPr marL="10583" marR="10583" marT="10583" marB="0" anchor="ctr"/>
                </a:tc>
              </a:tr>
              <a:tr h="446556">
                <a:tc>
                  <a:txBody>
                    <a:bodyPr/>
                    <a:lstStyle/>
                    <a:p>
                      <a:pPr algn="ctr" fontAlgn="ctr"/>
                      <a:r>
                        <a:rPr lang="zh-TW" altLang="en-US" sz="1300" b="0" i="0" u="none" strike="noStrike" dirty="0">
                          <a:solidFill>
                            <a:srgbClr val="000000"/>
                          </a:solidFill>
                          <a:latin typeface="Times New Roman"/>
                        </a:rPr>
                        <a:t>俄羅斯</a:t>
                      </a:r>
                    </a:p>
                  </a:txBody>
                  <a:tcPr marL="10583" marR="10583" marT="10583" marB="0" anchor="ctr"/>
                </a:tc>
                <a:tc>
                  <a:txBody>
                    <a:bodyPr/>
                    <a:lstStyle/>
                    <a:p>
                      <a:pPr algn="ctr" fontAlgn="ctr"/>
                      <a:r>
                        <a:rPr lang="en-US" altLang="zh-TW" sz="1300" b="0" i="0" u="none" strike="noStrike">
                          <a:solidFill>
                            <a:srgbClr val="000000"/>
                          </a:solidFill>
                          <a:latin typeface="新細明體"/>
                        </a:rPr>
                        <a:t>7.2</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-2.20</a:t>
                      </a:r>
                      <a:endParaRPr lang="en-US" altLang="zh-TW" sz="1300" b="0" i="0" u="none" strike="noStrike" dirty="0">
                        <a:solidFill>
                          <a:srgbClr val="000000"/>
                        </a:solidFill>
                        <a:latin typeface="新細明體"/>
                      </a:endParaRPr>
                    </a:p>
                  </a:txBody>
                  <a:tcPr marL="10583" marR="10583" marT="10583" marB="0" anchor="ctr"/>
                </a:tc>
              </a:tr>
              <a:tr h="247650">
                <a:tc>
                  <a:txBody>
                    <a:bodyPr/>
                    <a:lstStyle/>
                    <a:p>
                      <a:pPr algn="ctr" fontAlgn="ctr"/>
                      <a:r>
                        <a:rPr lang="zh-TW" altLang="en-US" sz="1300" b="0" i="0" u="none" strike="noStrike" dirty="0">
                          <a:solidFill>
                            <a:srgbClr val="000000"/>
                          </a:solidFill>
                          <a:latin typeface="Times New Roman"/>
                        </a:rPr>
                        <a:t>韓國</a:t>
                      </a:r>
                    </a:p>
                  </a:txBody>
                  <a:tcPr marL="10583" marR="10583" marT="10583" marB="0" anchor="ctr"/>
                </a:tc>
                <a:tc>
                  <a:txBody>
                    <a:bodyPr/>
                    <a:lstStyle/>
                    <a:p>
                      <a:pPr algn="ctr" fontAlgn="ctr"/>
                      <a:r>
                        <a:rPr lang="en-US" altLang="zh-TW" sz="1300" b="1" i="0" u="none" strike="noStrike" dirty="0">
                          <a:solidFill>
                            <a:srgbClr val="00B050"/>
                          </a:solidFill>
                          <a:latin typeface="新細明體"/>
                        </a:rPr>
                        <a:t>0.6</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2.20</a:t>
                      </a:r>
                      <a:endParaRPr lang="en-US" altLang="zh-TW" sz="1300" b="1" i="0" u="none" strike="noStrike" dirty="0">
                        <a:solidFill>
                          <a:srgbClr val="FF0000"/>
                        </a:solidFill>
                        <a:latin typeface="新細明體"/>
                      </a:endParaRPr>
                    </a:p>
                  </a:txBody>
                  <a:tcPr marL="10583" marR="10583" marT="10583" marB="0" anchor="ctr"/>
                </a:tc>
              </a:tr>
              <a:tr h="247650">
                <a:tc>
                  <a:txBody>
                    <a:bodyPr/>
                    <a:lstStyle/>
                    <a:p>
                      <a:pPr algn="ctr" fontAlgn="ctr"/>
                      <a:r>
                        <a:rPr lang="zh-TW" altLang="en-US" sz="1300" b="0" i="0" u="none" strike="noStrike" dirty="0" smtClean="0">
                          <a:solidFill>
                            <a:srgbClr val="000000"/>
                          </a:solidFill>
                          <a:latin typeface="Times New Roman"/>
                        </a:rPr>
                        <a:t>台灣</a:t>
                      </a:r>
                      <a:endParaRPr lang="zh-TW" altLang="en-US" sz="1300" b="0" i="0" u="none" strike="noStrike" dirty="0">
                        <a:solidFill>
                          <a:srgbClr val="000000"/>
                        </a:solidFill>
                        <a:latin typeface="Times New Roman"/>
                      </a:endParaRPr>
                    </a:p>
                  </a:txBody>
                  <a:tcPr marL="10583" marR="10583" marT="10583" marB="0" anchor="ctr"/>
                </a:tc>
                <a:tc>
                  <a:txBody>
                    <a:bodyPr/>
                    <a:lstStyle/>
                    <a:p>
                      <a:pPr algn="ctr" fontAlgn="ctr"/>
                      <a:r>
                        <a:rPr lang="en-US" altLang="zh-TW" sz="1600" b="0" i="0" kern="1200" dirty="0" smtClean="0">
                          <a:solidFill>
                            <a:srgbClr val="00B050"/>
                          </a:solidFill>
                          <a:latin typeface="+mn-lt"/>
                          <a:ea typeface="+mn-ea"/>
                          <a:cs typeface="+mn-cs"/>
                        </a:rPr>
                        <a:t>-0.56</a:t>
                      </a:r>
                      <a:endParaRPr lang="en-US" altLang="zh-TW" sz="1300" b="1" i="0" u="none" strike="noStrike" dirty="0">
                        <a:solidFill>
                          <a:srgbClr val="00B050"/>
                        </a:solidFill>
                        <a:latin typeface="新細明體"/>
                      </a:endParaRP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3.37</a:t>
                      </a:r>
                      <a:endParaRPr lang="en-US" altLang="zh-TW" sz="1300" b="1" i="0" u="none" strike="noStrike" dirty="0">
                        <a:solidFill>
                          <a:srgbClr val="FF0000"/>
                        </a:solidFill>
                        <a:latin typeface="新細明體"/>
                      </a:endParaRPr>
                    </a:p>
                  </a:txBody>
                  <a:tcPr marL="10583" marR="10583" marT="10583" marB="0" anchor="ctr"/>
                </a:tc>
              </a:tr>
              <a:tr h="446556">
                <a:tc>
                  <a:txBody>
                    <a:bodyPr/>
                    <a:lstStyle/>
                    <a:p>
                      <a:pPr algn="ctr" fontAlgn="ctr"/>
                      <a:r>
                        <a:rPr lang="zh-TW" altLang="en-US" sz="1300" b="0" i="0" u="none" strike="noStrike" dirty="0">
                          <a:solidFill>
                            <a:srgbClr val="000000"/>
                          </a:solidFill>
                          <a:latin typeface="Times New Roman"/>
                        </a:rPr>
                        <a:t>墨西哥</a:t>
                      </a:r>
                    </a:p>
                  </a:txBody>
                  <a:tcPr marL="10583" marR="10583" marT="10583" marB="0" anchor="ctr"/>
                </a:tc>
                <a:tc>
                  <a:txBody>
                    <a:bodyPr/>
                    <a:lstStyle/>
                    <a:p>
                      <a:pPr algn="ctr" fontAlgn="ctr"/>
                      <a:r>
                        <a:rPr lang="en-US" altLang="zh-TW" sz="1300" b="0" i="0" u="none" strike="noStrike" dirty="0">
                          <a:solidFill>
                            <a:srgbClr val="000000"/>
                          </a:solidFill>
                          <a:latin typeface="新細明體"/>
                        </a:rPr>
                        <a:t>3.6</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2.50</a:t>
                      </a:r>
                      <a:endParaRPr lang="en-US" altLang="zh-TW" sz="1300" b="0" i="0" u="none" strike="noStrike" dirty="0">
                        <a:solidFill>
                          <a:srgbClr val="000000"/>
                        </a:solidFill>
                        <a:latin typeface="新細明體"/>
                      </a:endParaRPr>
                    </a:p>
                  </a:txBody>
                  <a:tcPr marL="10583" marR="10583" marT="10583" marB="0" anchor="ctr"/>
                </a:tc>
              </a:tr>
              <a:tr h="247650">
                <a:tc>
                  <a:txBody>
                    <a:bodyPr/>
                    <a:lstStyle/>
                    <a:p>
                      <a:pPr algn="ctr" fontAlgn="ctr"/>
                      <a:r>
                        <a:rPr lang="zh-TW" altLang="en-US" sz="1300" b="0" i="0" u="none" strike="noStrike" dirty="0">
                          <a:solidFill>
                            <a:srgbClr val="000000"/>
                          </a:solidFill>
                          <a:latin typeface="Times New Roman"/>
                        </a:rPr>
                        <a:t>南非</a:t>
                      </a:r>
                    </a:p>
                  </a:txBody>
                  <a:tcPr marL="10583" marR="10583" marT="10583" marB="0" anchor="ctr"/>
                </a:tc>
                <a:tc>
                  <a:txBody>
                    <a:bodyPr/>
                    <a:lstStyle/>
                    <a:p>
                      <a:pPr algn="ctr" fontAlgn="ctr"/>
                      <a:r>
                        <a:rPr lang="en-US" altLang="zh-TW" sz="1300" b="0" i="0" u="none" strike="noStrike" dirty="0">
                          <a:solidFill>
                            <a:srgbClr val="000000"/>
                          </a:solidFill>
                          <a:latin typeface="新細明體"/>
                        </a:rPr>
                        <a:t>5.8</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2.10</a:t>
                      </a:r>
                      <a:endParaRPr lang="en-US" altLang="zh-TW" sz="1300" b="0" i="0" u="none" strike="noStrike" dirty="0">
                        <a:solidFill>
                          <a:srgbClr val="000000"/>
                        </a:solidFill>
                        <a:latin typeface="新細明體"/>
                      </a:endParaRPr>
                    </a:p>
                  </a:txBody>
                  <a:tcPr marL="10583" marR="10583" marT="10583" marB="0" anchor="ctr"/>
                </a:tc>
              </a:tr>
              <a:tr h="247650">
                <a:tc>
                  <a:txBody>
                    <a:bodyPr/>
                    <a:lstStyle/>
                    <a:p>
                      <a:pPr algn="ctr" fontAlgn="ctr"/>
                      <a:r>
                        <a:rPr lang="zh-TW" altLang="en-US" sz="1300" b="0" i="0" u="none" strike="noStrike">
                          <a:solidFill>
                            <a:srgbClr val="000000"/>
                          </a:solidFill>
                          <a:latin typeface="Times New Roman"/>
                        </a:rPr>
                        <a:t>印度</a:t>
                      </a:r>
                    </a:p>
                  </a:txBody>
                  <a:tcPr marL="10583" marR="10583" marT="10583" marB="0" anchor="ctr"/>
                </a:tc>
                <a:tc>
                  <a:txBody>
                    <a:bodyPr/>
                    <a:lstStyle/>
                    <a:p>
                      <a:pPr algn="ctr" fontAlgn="ctr"/>
                      <a:r>
                        <a:rPr lang="en-US" altLang="zh-TW" sz="1300" b="0" i="0" u="none" strike="noStrike" dirty="0">
                          <a:solidFill>
                            <a:srgbClr val="000000"/>
                          </a:solidFill>
                          <a:latin typeface="新細明體"/>
                        </a:rPr>
                        <a:t>3.8</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7.50</a:t>
                      </a:r>
                      <a:endParaRPr lang="en-US" altLang="zh-TW" sz="1300" b="0" i="0" u="none" strike="noStrike" dirty="0">
                        <a:solidFill>
                          <a:srgbClr val="000000"/>
                        </a:solidFill>
                        <a:latin typeface="新細明體"/>
                      </a:endParaRPr>
                    </a:p>
                  </a:txBody>
                  <a:tcPr marL="10583" marR="10583" marT="10583" marB="0" anchor="ctr"/>
                </a:tc>
              </a:tr>
              <a:tr h="247650">
                <a:tc>
                  <a:txBody>
                    <a:bodyPr/>
                    <a:lstStyle/>
                    <a:p>
                      <a:pPr algn="ctr" fontAlgn="ctr"/>
                      <a:r>
                        <a:rPr lang="zh-TW" altLang="en-US" sz="1300" b="0" i="0" u="none" strike="noStrike">
                          <a:solidFill>
                            <a:srgbClr val="000000"/>
                          </a:solidFill>
                          <a:latin typeface="Times New Roman"/>
                        </a:rPr>
                        <a:t>巴西</a:t>
                      </a:r>
                    </a:p>
                  </a:txBody>
                  <a:tcPr marL="10583" marR="10583" marT="10583" marB="0" anchor="ctr"/>
                </a:tc>
                <a:tc>
                  <a:txBody>
                    <a:bodyPr/>
                    <a:lstStyle/>
                    <a:p>
                      <a:pPr algn="ctr" fontAlgn="ctr"/>
                      <a:r>
                        <a:rPr lang="en-US" altLang="zh-TW" sz="1300" b="0" i="0" u="none" strike="noStrike" dirty="0">
                          <a:solidFill>
                            <a:srgbClr val="000000"/>
                          </a:solidFill>
                          <a:latin typeface="新細明體"/>
                        </a:rPr>
                        <a:t>6.9</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-1.60</a:t>
                      </a:r>
                      <a:endParaRPr lang="en-US" altLang="zh-TW" sz="1300" b="0" i="0" u="none" strike="noStrike" dirty="0">
                        <a:solidFill>
                          <a:srgbClr val="000000"/>
                        </a:solidFill>
                        <a:latin typeface="新細明體"/>
                      </a:endParaRPr>
                    </a:p>
                  </a:txBody>
                  <a:tcPr marL="10583" marR="10583" marT="10583" marB="0" anchor="ctr"/>
                </a:tc>
              </a:tr>
              <a:tr h="247650">
                <a:tc>
                  <a:txBody>
                    <a:bodyPr/>
                    <a:lstStyle/>
                    <a:p>
                      <a:pPr algn="ctr" fontAlgn="ctr"/>
                      <a:r>
                        <a:rPr lang="zh-TW" altLang="en-US" sz="1300" b="0" i="0" u="none" strike="noStrike">
                          <a:solidFill>
                            <a:srgbClr val="000000"/>
                          </a:solidFill>
                          <a:latin typeface="Times New Roman"/>
                        </a:rPr>
                        <a:t>印尼</a:t>
                      </a:r>
                    </a:p>
                  </a:txBody>
                  <a:tcPr marL="10583" marR="10583" marT="10583" marB="0" anchor="ctr"/>
                </a:tc>
                <a:tc>
                  <a:txBody>
                    <a:bodyPr/>
                    <a:lstStyle/>
                    <a:p>
                      <a:pPr algn="ctr" fontAlgn="ctr"/>
                      <a:r>
                        <a:rPr lang="en-US" altLang="zh-TW" sz="1300" b="0" i="0" u="none" strike="noStrike" dirty="0">
                          <a:solidFill>
                            <a:srgbClr val="000000"/>
                          </a:solidFill>
                          <a:latin typeface="新細明體"/>
                        </a:rPr>
                        <a:t>5.4</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4.71</a:t>
                      </a:r>
                      <a:endParaRPr lang="en-US" altLang="zh-TW" sz="1300" b="0" i="0" u="none" strike="noStrike" dirty="0">
                        <a:solidFill>
                          <a:srgbClr val="000000"/>
                        </a:solidFill>
                        <a:latin typeface="新細明體"/>
                      </a:endParaRPr>
                    </a:p>
                  </a:txBody>
                  <a:tcPr marL="10583" marR="10583" marT="10583" marB="0" anchor="ctr"/>
                </a:tc>
              </a:tr>
              <a:tr h="446556">
                <a:tc>
                  <a:txBody>
                    <a:bodyPr/>
                    <a:lstStyle/>
                    <a:p>
                      <a:pPr algn="ctr" fontAlgn="ctr"/>
                      <a:r>
                        <a:rPr lang="zh-TW" altLang="en-US" sz="1300" b="0" i="0" u="none" strike="noStrike" dirty="0">
                          <a:solidFill>
                            <a:srgbClr val="000000"/>
                          </a:solidFill>
                          <a:latin typeface="Times New Roman"/>
                        </a:rPr>
                        <a:t>土耳其</a:t>
                      </a:r>
                    </a:p>
                  </a:txBody>
                  <a:tcPr marL="10583" marR="10583" marT="10583" marB="0" anchor="ctr"/>
                </a:tc>
                <a:tc>
                  <a:txBody>
                    <a:bodyPr/>
                    <a:lstStyle/>
                    <a:p>
                      <a:pPr algn="ctr" fontAlgn="ctr"/>
                      <a:r>
                        <a:rPr lang="en-US" altLang="zh-TW" sz="1300" b="0" i="0" u="none" strike="noStrike" dirty="0">
                          <a:solidFill>
                            <a:schemeClr val="bg2">
                              <a:lumMod val="10000"/>
                            </a:schemeClr>
                          </a:solidFill>
                          <a:latin typeface="新細明體"/>
                        </a:rPr>
                        <a:t>8.5</a:t>
                      </a:r>
                    </a:p>
                  </a:txBody>
                  <a:tcPr marL="10583" marR="10583" marT="10583" marB="0" anchor="ctr"/>
                </a:tc>
                <a:tc>
                  <a:txBody>
                    <a:bodyPr/>
                    <a:lstStyle/>
                    <a:p>
                      <a:pPr algn="ctr" fontAlgn="ctr"/>
                      <a:r>
                        <a:rPr lang="en-US" altLang="zh-TW" sz="1600" b="0" i="0" kern="1200" dirty="0" smtClean="0">
                          <a:solidFill>
                            <a:schemeClr val="dk1"/>
                          </a:solidFill>
                          <a:latin typeface="+mn-lt"/>
                          <a:ea typeface="+mn-ea"/>
                          <a:cs typeface="+mn-cs"/>
                        </a:rPr>
                        <a:t>2.30</a:t>
                      </a:r>
                      <a:endParaRPr lang="en-US" altLang="zh-TW" sz="1300" b="1" i="0" u="none" strike="noStrike" dirty="0">
                        <a:solidFill>
                          <a:srgbClr val="FF0000"/>
                        </a:solidFill>
                        <a:latin typeface="新細明體"/>
                      </a:endParaRPr>
                    </a:p>
                  </a:txBody>
                  <a:tcPr marL="10583" marR="10583" marT="10583" marB="0" anchor="ctr"/>
                </a:tc>
              </a:tr>
            </a:tbl>
          </a:graphicData>
        </a:graphic>
      </p:graphicFrame>
      <p:sp>
        <p:nvSpPr>
          <p:cNvPr id="7" name="矩形 6"/>
          <p:cNvSpPr/>
          <p:nvPr/>
        </p:nvSpPr>
        <p:spPr>
          <a:xfrm>
            <a:off x="7672288" y="2137420"/>
            <a:ext cx="2080231" cy="32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8" name="矩形 7"/>
          <p:cNvSpPr/>
          <p:nvPr/>
        </p:nvSpPr>
        <p:spPr>
          <a:xfrm>
            <a:off x="7672288" y="4009628"/>
            <a:ext cx="2080231" cy="2400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9" name="文字方塊 8"/>
          <p:cNvSpPr txBox="1"/>
          <p:nvPr/>
        </p:nvSpPr>
        <p:spPr>
          <a:xfrm>
            <a:off x="6040106" y="5257767"/>
            <a:ext cx="3288366"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原物料</a:t>
            </a:r>
            <a:endParaRPr lang="zh-TW" altLang="en-US" dirty="0"/>
          </a:p>
        </p:txBody>
      </p:sp>
      <p:sp>
        <p:nvSpPr>
          <p:cNvPr id="3" name="內容版面配置區 2"/>
          <p:cNvSpPr>
            <a:spLocks noGrp="1"/>
          </p:cNvSpPr>
          <p:nvPr>
            <p:ph idx="1"/>
          </p:nvPr>
        </p:nvSpPr>
        <p:spPr/>
        <p:txBody>
          <a:bodyPr/>
          <a:lstStyle/>
          <a:p>
            <a:r>
              <a:rPr lang="zh-TW" altLang="en-US" dirty="0" smtClean="0"/>
              <a:t>原物料與美金成線反向關係。</a:t>
            </a:r>
            <a:endParaRPr lang="en-US" altLang="zh-TW" dirty="0" smtClean="0"/>
          </a:p>
          <a:p>
            <a:r>
              <a:rPr lang="zh-TW" altLang="en-US" dirty="0" smtClean="0"/>
              <a:t>強勢美金不利於依賴原物料出口的</a:t>
            </a:r>
            <a:endParaRPr lang="en-US" altLang="zh-TW" dirty="0" smtClean="0"/>
          </a:p>
          <a:p>
            <a:pPr>
              <a:buNone/>
            </a:pPr>
            <a:r>
              <a:rPr lang="en-US" altLang="zh-TW" dirty="0" smtClean="0"/>
              <a:t>	</a:t>
            </a:r>
            <a:r>
              <a:rPr lang="zh-TW" altLang="en-US" dirty="0" smtClean="0"/>
              <a:t>國家。</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19</a:t>
            </a:fld>
            <a:endParaRPr lang="zh-TW" altLang="en-US"/>
          </a:p>
        </p:txBody>
      </p:sp>
      <p:pic>
        <p:nvPicPr>
          <p:cNvPr id="3074" name="Picture 2"/>
          <p:cNvPicPr>
            <a:picLocks noChangeAspect="1" noChangeArrowheads="1"/>
          </p:cNvPicPr>
          <p:nvPr/>
        </p:nvPicPr>
        <p:blipFill>
          <a:blip r:embed="rId3" cstate="print"/>
          <a:srcRect/>
          <a:stretch>
            <a:fillRect/>
          </a:stretch>
        </p:blipFill>
        <p:spPr bwMode="auto">
          <a:xfrm>
            <a:off x="199459" y="2457456"/>
            <a:ext cx="4720524" cy="2640293"/>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919983" y="2457456"/>
            <a:ext cx="5060130" cy="2640293"/>
          </a:xfrm>
          <a:prstGeom prst="rect">
            <a:avLst/>
          </a:prstGeom>
          <a:noFill/>
          <a:ln w="9525">
            <a:noFill/>
            <a:miter lim="800000"/>
            <a:headEnd/>
            <a:tailEnd/>
          </a:ln>
        </p:spPr>
      </p:pic>
      <p:graphicFrame>
        <p:nvGraphicFramePr>
          <p:cNvPr id="7" name="表格 6"/>
          <p:cNvGraphicFramePr>
            <a:graphicFrameLocks noGrp="1"/>
          </p:cNvGraphicFramePr>
          <p:nvPr/>
        </p:nvGraphicFramePr>
        <p:xfrm>
          <a:off x="4999991" y="297216"/>
          <a:ext cx="4960552" cy="2438400"/>
        </p:xfrm>
        <a:graphic>
          <a:graphicData uri="http://schemas.openxmlformats.org/drawingml/2006/table">
            <a:tbl>
              <a:tblPr firstRow="1" bandRow="1">
                <a:tableStyleId>{5C22544A-7EE6-4342-B048-85BDC9FD1C3A}</a:tableStyleId>
              </a:tblPr>
              <a:tblGrid>
                <a:gridCol w="2480276"/>
                <a:gridCol w="2480276"/>
              </a:tblGrid>
              <a:tr h="406400">
                <a:tc>
                  <a:txBody>
                    <a:bodyPr/>
                    <a:lstStyle/>
                    <a:p>
                      <a:r>
                        <a:rPr lang="zh-TW" altLang="en-US" sz="2000" dirty="0" smtClean="0"/>
                        <a:t>原物料淨進口國</a:t>
                      </a:r>
                      <a:endParaRPr lang="zh-TW" altLang="en-US" sz="2000" dirty="0"/>
                    </a:p>
                  </a:txBody>
                  <a:tcPr marL="101600" marR="101600" marT="50800" marB="50800"/>
                </a:tc>
                <a:tc>
                  <a:txBody>
                    <a:bodyPr/>
                    <a:lstStyle/>
                    <a:p>
                      <a:r>
                        <a:rPr lang="zh-TW" altLang="en-US" sz="2000" dirty="0" smtClean="0"/>
                        <a:t>原物料淨出口國</a:t>
                      </a:r>
                      <a:endParaRPr lang="zh-TW" altLang="en-US" sz="2000" dirty="0"/>
                    </a:p>
                  </a:txBody>
                  <a:tcPr marL="101600" marR="101600" marT="50800" marB="50800"/>
                </a:tc>
              </a:tr>
              <a:tr h="406400">
                <a:tc>
                  <a:txBody>
                    <a:bodyPr/>
                    <a:lstStyle/>
                    <a:p>
                      <a:r>
                        <a:rPr lang="zh-TW" altLang="en-US" sz="2000" dirty="0" smtClean="0"/>
                        <a:t>中國                </a:t>
                      </a:r>
                      <a:endParaRPr lang="zh-TW" altLang="en-US" sz="2000" dirty="0"/>
                    </a:p>
                  </a:txBody>
                  <a:tcPr marL="101600" marR="101600" marT="50800" marB="50800"/>
                </a:tc>
                <a:tc>
                  <a:txBody>
                    <a:bodyPr/>
                    <a:lstStyle/>
                    <a:p>
                      <a:r>
                        <a:rPr lang="zh-TW" altLang="en-US" sz="2000" dirty="0" smtClean="0"/>
                        <a:t>俄羅斯</a:t>
                      </a:r>
                      <a:endParaRPr lang="zh-TW" altLang="en-US" sz="2000" dirty="0"/>
                    </a:p>
                  </a:txBody>
                  <a:tcPr marL="101600" marR="101600" marT="50800" marB="50800"/>
                </a:tc>
              </a:tr>
              <a:tr h="406400">
                <a:tc>
                  <a:txBody>
                    <a:bodyPr/>
                    <a:lstStyle/>
                    <a:p>
                      <a:r>
                        <a:rPr lang="zh-TW" altLang="en-US" sz="2000" dirty="0" smtClean="0"/>
                        <a:t>印度</a:t>
                      </a:r>
                      <a:endParaRPr lang="zh-TW" altLang="en-US" sz="2000" dirty="0"/>
                    </a:p>
                  </a:txBody>
                  <a:tcPr marL="101600" marR="101600" marT="50800" marB="50800"/>
                </a:tc>
                <a:tc>
                  <a:txBody>
                    <a:bodyPr/>
                    <a:lstStyle/>
                    <a:p>
                      <a:r>
                        <a:rPr lang="zh-TW" altLang="en-US" sz="2000" dirty="0" smtClean="0"/>
                        <a:t>南非</a:t>
                      </a:r>
                      <a:endParaRPr lang="zh-TW" altLang="en-US" sz="2000" dirty="0"/>
                    </a:p>
                  </a:txBody>
                  <a:tcPr marL="101600" marR="101600" marT="50800" marB="50800"/>
                </a:tc>
              </a:tr>
              <a:tr h="406400">
                <a:tc>
                  <a:txBody>
                    <a:bodyPr/>
                    <a:lstStyle/>
                    <a:p>
                      <a:r>
                        <a:rPr lang="zh-TW" altLang="en-US" sz="2000" dirty="0" smtClean="0"/>
                        <a:t>土耳其</a:t>
                      </a:r>
                      <a:endParaRPr lang="zh-TW" altLang="en-US" sz="2000" dirty="0"/>
                    </a:p>
                  </a:txBody>
                  <a:tcPr marL="101600" marR="101600" marT="50800" marB="50800"/>
                </a:tc>
                <a:tc>
                  <a:txBody>
                    <a:bodyPr/>
                    <a:lstStyle/>
                    <a:p>
                      <a:r>
                        <a:rPr lang="zh-TW" altLang="en-US" sz="2000" dirty="0" smtClean="0"/>
                        <a:t>巴西</a:t>
                      </a:r>
                      <a:endParaRPr lang="zh-TW" altLang="en-US" sz="2000" dirty="0"/>
                    </a:p>
                  </a:txBody>
                  <a:tcPr marL="101600" marR="101600" marT="50800" marB="50800"/>
                </a:tc>
              </a:tr>
              <a:tr h="406400">
                <a:tc>
                  <a:txBody>
                    <a:bodyPr/>
                    <a:lstStyle/>
                    <a:p>
                      <a:r>
                        <a:rPr lang="zh-TW" altLang="en-US" sz="2000" dirty="0" smtClean="0"/>
                        <a:t>台灣</a:t>
                      </a:r>
                      <a:endParaRPr lang="zh-TW" altLang="en-US" sz="2000" dirty="0"/>
                    </a:p>
                  </a:txBody>
                  <a:tcPr marL="101600" marR="101600" marT="50800" marB="50800"/>
                </a:tc>
                <a:tc>
                  <a:txBody>
                    <a:bodyPr/>
                    <a:lstStyle/>
                    <a:p>
                      <a:r>
                        <a:rPr lang="zh-TW" altLang="en-US" sz="2000" dirty="0" smtClean="0"/>
                        <a:t>墨西哥</a:t>
                      </a:r>
                      <a:endParaRPr lang="zh-TW" altLang="en-US" sz="2000" dirty="0"/>
                    </a:p>
                  </a:txBody>
                  <a:tcPr marL="101600" marR="101600" marT="50800" marB="50800"/>
                </a:tc>
              </a:tr>
              <a:tr h="406400">
                <a:tc>
                  <a:txBody>
                    <a:bodyPr/>
                    <a:lstStyle/>
                    <a:p>
                      <a:r>
                        <a:rPr lang="zh-TW" altLang="en-US" sz="2000" dirty="0" smtClean="0"/>
                        <a:t>南韓</a:t>
                      </a:r>
                      <a:endParaRPr lang="zh-TW" altLang="en-US" sz="2000" dirty="0"/>
                    </a:p>
                  </a:txBody>
                  <a:tcPr marL="101600" marR="101600" marT="50800" marB="50800"/>
                </a:tc>
                <a:tc>
                  <a:txBody>
                    <a:bodyPr/>
                    <a:lstStyle/>
                    <a:p>
                      <a:r>
                        <a:rPr lang="zh-TW" altLang="en-US" sz="2000" dirty="0" smtClean="0"/>
                        <a:t>印尼</a:t>
                      </a:r>
                      <a:endParaRPr lang="zh-TW" altLang="en-US" sz="2000" dirty="0"/>
                    </a:p>
                  </a:txBody>
                  <a:tcPr marL="101600" marR="101600" marT="50800" marB="50800"/>
                </a:tc>
              </a:tr>
            </a:tbl>
          </a:graphicData>
        </a:graphic>
      </p:graphicFrame>
      <p:sp>
        <p:nvSpPr>
          <p:cNvPr id="8" name="矩形 7"/>
          <p:cNvSpPr/>
          <p:nvPr/>
        </p:nvSpPr>
        <p:spPr>
          <a:xfrm>
            <a:off x="5007992" y="337219"/>
            <a:ext cx="2472274" cy="4360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9" name="矩形 8"/>
          <p:cNvSpPr/>
          <p:nvPr/>
        </p:nvSpPr>
        <p:spPr>
          <a:xfrm>
            <a:off x="7528272" y="337220"/>
            <a:ext cx="2408268" cy="440849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latin typeface="微軟正黑體" pitchFamily="34" charset="-120"/>
              <a:ea typeface="微軟正黑體" pitchFamily="34" charset="-120"/>
            </a:endParaRPr>
          </a:p>
        </p:txBody>
      </p:sp>
      <p:sp>
        <p:nvSpPr>
          <p:cNvPr id="3" name="副標題 2"/>
          <p:cNvSpPr>
            <a:spLocks noGrp="1"/>
          </p:cNvSpPr>
          <p:nvPr>
            <p:ph type="subTitle" idx="1"/>
          </p:nvPr>
        </p:nvSpPr>
        <p:spPr/>
        <p:txBody>
          <a:bodyPr/>
          <a:lstStyle/>
          <a:p>
            <a:endParaRPr lang="zh-TW" altLang="en-US"/>
          </a:p>
        </p:txBody>
      </p:sp>
      <p:sp>
        <p:nvSpPr>
          <p:cNvPr id="4" name="矩形 3"/>
          <p:cNvSpPr/>
          <p:nvPr/>
        </p:nvSpPr>
        <p:spPr>
          <a:xfrm>
            <a:off x="0" y="-72009"/>
            <a:ext cx="10160000" cy="523800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7" name="標題 1"/>
          <p:cNvSpPr>
            <a:spLocks/>
          </p:cNvSpPr>
          <p:nvPr/>
        </p:nvSpPr>
        <p:spPr bwMode="auto">
          <a:xfrm>
            <a:off x="199320" y="157428"/>
            <a:ext cx="6743347" cy="616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txBody>
          <a:bodyPr lIns="101599" tIns="50799" rIns="101599" bIns="50799" anchor="ctr"/>
          <a:lstStyle>
            <a:lvl1pPr>
              <a:buFont typeface="Arial" charset="0"/>
              <a:defRPr kumimoji="1">
                <a:solidFill>
                  <a:schemeClr val="tx1"/>
                </a:solidFill>
                <a:latin typeface="Arial" charset="0"/>
                <a:ea typeface="宋体" pitchFamily="2" charset="-122"/>
              </a:defRPr>
            </a:lvl1pPr>
            <a:lvl2pPr marL="742950" indent="-285750">
              <a:buFont typeface="Arial" charset="0"/>
              <a:defRPr kumimoji="1">
                <a:solidFill>
                  <a:schemeClr val="tx1"/>
                </a:solidFill>
                <a:latin typeface="Arial" charset="0"/>
                <a:ea typeface="宋体" pitchFamily="2" charset="-122"/>
              </a:defRPr>
            </a:lvl2pPr>
            <a:lvl3pPr marL="1143000" indent="-228600">
              <a:buFont typeface="Arial" charset="0"/>
              <a:defRPr kumimoji="1">
                <a:solidFill>
                  <a:schemeClr val="tx1"/>
                </a:solidFill>
                <a:latin typeface="Arial" charset="0"/>
                <a:ea typeface="宋体" pitchFamily="2" charset="-122"/>
              </a:defRPr>
            </a:lvl3pPr>
            <a:lvl4pPr marL="1600200" indent="-228600">
              <a:buFont typeface="Arial" charset="0"/>
              <a:defRPr kumimoji="1">
                <a:solidFill>
                  <a:schemeClr val="tx1"/>
                </a:solidFill>
                <a:latin typeface="Arial" charset="0"/>
                <a:ea typeface="宋体" pitchFamily="2" charset="-122"/>
              </a:defRPr>
            </a:lvl4pPr>
            <a:lvl5pPr marL="2057400" indent="-228600">
              <a:buFont typeface="Arial" charset="0"/>
              <a:defRPr kumimoji="1">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kumimoji="1">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kumimoji="1">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kumimoji="1">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kumimoji="1">
                <a:solidFill>
                  <a:schemeClr val="tx1"/>
                </a:solidFill>
                <a:latin typeface="Arial" charset="0"/>
                <a:ea typeface="宋体" pitchFamily="2" charset="-122"/>
              </a:defRPr>
            </a:lvl9pPr>
          </a:lstStyle>
          <a:p>
            <a:r>
              <a:rPr lang="zh-TW" altLang="en-US" sz="4000" dirty="0" smtClean="0">
                <a:latin typeface="微軟正黑體" pitchFamily="34" charset="-120"/>
                <a:ea typeface="微軟正黑體" pitchFamily="34" charset="-120"/>
              </a:rPr>
              <a:t>報告大綱</a:t>
            </a:r>
            <a:endParaRPr lang="en-US" altLang="zh-TW" sz="4000" dirty="0" smtClean="0">
              <a:latin typeface="微軟正黑體" pitchFamily="34" charset="-120"/>
              <a:ea typeface="微軟正黑體" pitchFamily="34" charset="-120"/>
            </a:endParaRPr>
          </a:p>
        </p:txBody>
      </p:sp>
      <p:sp>
        <p:nvSpPr>
          <p:cNvPr id="5" name="投影片編號版面配置區 4"/>
          <p:cNvSpPr>
            <a:spLocks noGrp="1"/>
          </p:cNvSpPr>
          <p:nvPr>
            <p:ph type="sldNum" sz="quarter" idx="12"/>
          </p:nvPr>
        </p:nvSpPr>
        <p:spPr/>
        <p:txBody>
          <a:bodyPr/>
          <a:lstStyle/>
          <a:p>
            <a:fld id="{87A6EDE6-EEFA-4674-BB0A-DBD218E02BE3}" type="slidenum">
              <a:rPr lang="zh-TW" altLang="en-US" smtClean="0"/>
              <a:pPr/>
              <a:t>2</a:t>
            </a:fld>
            <a:endParaRPr lang="zh-TW" altLang="en-US"/>
          </a:p>
        </p:txBody>
      </p:sp>
      <p:graphicFrame>
        <p:nvGraphicFramePr>
          <p:cNvPr id="19" name="資料庫圖表 18"/>
          <p:cNvGraphicFramePr/>
          <p:nvPr>
            <p:extLst>
              <p:ext uri="{D42A27DB-BD31-4B8C-83A1-F6EECF244321}">
                <p14:modId xmlns="" xmlns:p14="http://schemas.microsoft.com/office/powerpoint/2010/main" val="454806773"/>
              </p:ext>
            </p:extLst>
          </p:nvPr>
        </p:nvGraphicFramePr>
        <p:xfrm>
          <a:off x="3099780" y="697261"/>
          <a:ext cx="4440493" cy="4237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01306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外匯存底</a:t>
            </a:r>
            <a:r>
              <a:rPr lang="en-US" altLang="zh-TW" dirty="0" smtClean="0"/>
              <a:t>-(</a:t>
            </a:r>
            <a:r>
              <a:rPr lang="zh-TW" altLang="en-US" dirty="0" smtClean="0"/>
              <a:t>百萬美元</a:t>
            </a:r>
            <a:r>
              <a:rPr lang="en-US" altLang="zh-TW" dirty="0" smtClean="0"/>
              <a:t>)</a:t>
            </a:r>
            <a:endParaRPr lang="zh-TW" altLang="en-US" dirty="0"/>
          </a:p>
        </p:txBody>
      </p:sp>
      <p:sp>
        <p:nvSpPr>
          <p:cNvPr id="3" name="內容版面配置區 2"/>
          <p:cNvSpPr>
            <a:spLocks noGrp="1"/>
          </p:cNvSpPr>
          <p:nvPr>
            <p:ph idx="1"/>
          </p:nvPr>
        </p:nvSpPr>
        <p:spPr>
          <a:xfrm>
            <a:off x="279466" y="1070864"/>
            <a:ext cx="9326756" cy="3771636"/>
          </a:xfrm>
        </p:spPr>
        <p:txBody>
          <a:bodyPr/>
          <a:lstStyle/>
          <a:p>
            <a:pPr>
              <a:buFont typeface="Wingdings" pitchFamily="2" charset="2"/>
              <a:buChar char="Ø"/>
            </a:pPr>
            <a:r>
              <a:rPr lang="zh-TW" altLang="en-US" dirty="0" smtClean="0"/>
              <a:t>外匯存底是指中央銀行所保有的外匯</a:t>
            </a:r>
            <a:endParaRPr lang="en-US" altLang="zh-TW" dirty="0" smtClean="0"/>
          </a:p>
          <a:p>
            <a:pPr>
              <a:buNone/>
            </a:pPr>
            <a:r>
              <a:rPr lang="en-US" altLang="zh-TW" dirty="0" smtClean="0"/>
              <a:t>	</a:t>
            </a:r>
            <a:r>
              <a:rPr lang="zh-TW" altLang="en-US" dirty="0" smtClean="0"/>
              <a:t>數量</a:t>
            </a:r>
            <a:r>
              <a:rPr lang="en-US" altLang="zh-TW" dirty="0" smtClean="0"/>
              <a:t>,</a:t>
            </a:r>
            <a:r>
              <a:rPr lang="zh-TW" altLang="en-US" dirty="0" smtClean="0"/>
              <a:t>以方便於緊急時</a:t>
            </a:r>
            <a:r>
              <a:rPr lang="zh-TW" altLang="en-US" u="sng" dirty="0" smtClean="0"/>
              <a:t>穩定、控制匯率</a:t>
            </a:r>
            <a:r>
              <a:rPr lang="zh-TW" altLang="en-US" dirty="0" smtClean="0"/>
              <a:t>，</a:t>
            </a:r>
            <a:endParaRPr lang="en-US" altLang="zh-TW" dirty="0" smtClean="0"/>
          </a:p>
          <a:p>
            <a:pPr>
              <a:buNone/>
            </a:pPr>
            <a:r>
              <a:rPr lang="en-US" altLang="zh-TW" dirty="0" smtClean="0"/>
              <a:t>	</a:t>
            </a:r>
            <a:r>
              <a:rPr lang="zh-TW" altLang="en-US" dirty="0" smtClean="0"/>
              <a:t>並因應平時國內人民的外匯需求。</a:t>
            </a:r>
            <a:endParaRPr lang="en-US" altLang="zh-TW" dirty="0" smtClean="0"/>
          </a:p>
          <a:p>
            <a:pPr>
              <a:buNone/>
            </a:pPr>
            <a:endParaRPr lang="en-US" altLang="zh-TW" dirty="0" smtClean="0"/>
          </a:p>
          <a:p>
            <a:r>
              <a:rPr lang="zh-TW" altLang="en-US" dirty="0" smtClean="0"/>
              <a:t>相較於 </a:t>
            </a:r>
            <a:r>
              <a:rPr lang="en-US" altLang="zh-TW" dirty="0" smtClean="0"/>
              <a:t>2003</a:t>
            </a:r>
            <a:r>
              <a:rPr lang="zh-TW" altLang="en-US" dirty="0" smtClean="0"/>
              <a:t>年</a:t>
            </a:r>
            <a:r>
              <a:rPr lang="en-US" altLang="zh-TW" dirty="0" smtClean="0"/>
              <a:t>,</a:t>
            </a:r>
            <a:r>
              <a:rPr lang="zh-TW" altLang="en-US" dirty="0" smtClean="0"/>
              <a:t>外匯存底金額及佔</a:t>
            </a:r>
            <a:endParaRPr lang="en-US" altLang="zh-TW" dirty="0" smtClean="0"/>
          </a:p>
          <a:p>
            <a:pPr>
              <a:buNone/>
            </a:pPr>
            <a:r>
              <a:rPr lang="en-US" altLang="zh-TW" dirty="0" smtClean="0"/>
              <a:t>	GDP</a:t>
            </a:r>
            <a:r>
              <a:rPr lang="zh-TW" altLang="en-US" dirty="0" smtClean="0"/>
              <a:t>比重皆有增加的趨勢</a:t>
            </a:r>
            <a:r>
              <a:rPr lang="en-US" altLang="zh-TW" dirty="0" smtClean="0"/>
              <a:t>,</a:t>
            </a:r>
            <a:r>
              <a:rPr lang="zh-TW" altLang="en-US" dirty="0" smtClean="0"/>
              <a:t>更有利於</a:t>
            </a:r>
            <a:endParaRPr lang="en-US" altLang="zh-TW" dirty="0" smtClean="0"/>
          </a:p>
          <a:p>
            <a:pPr>
              <a:buNone/>
            </a:pPr>
            <a:r>
              <a:rPr lang="en-US" altLang="zh-TW" dirty="0" smtClean="0"/>
              <a:t>	</a:t>
            </a:r>
            <a:r>
              <a:rPr lang="zh-TW" altLang="en-US" dirty="0" smtClean="0"/>
              <a:t>央行穩定匯率。</a:t>
            </a:r>
            <a:endParaRPr lang="en-US" altLang="zh-TW" dirty="0" smtClean="0"/>
          </a:p>
          <a:p>
            <a:endParaRPr lang="en-US" altLang="zh-TW" dirty="0" smtClean="0"/>
          </a:p>
          <a:p>
            <a:r>
              <a:rPr lang="zh-TW" altLang="en-US" dirty="0" smtClean="0"/>
              <a:t>台灣</a:t>
            </a:r>
            <a:r>
              <a:rPr lang="en-US" altLang="zh-TW" dirty="0" smtClean="0"/>
              <a:t>,</a:t>
            </a:r>
            <a:r>
              <a:rPr lang="zh-TW" altLang="en-US" dirty="0" smtClean="0"/>
              <a:t>韓國</a:t>
            </a:r>
            <a:r>
              <a:rPr lang="en-US" altLang="zh-TW" dirty="0" smtClean="0"/>
              <a:t>,</a:t>
            </a:r>
            <a:r>
              <a:rPr lang="zh-TW" altLang="en-US" dirty="0" smtClean="0"/>
              <a:t>中國之央行以外匯存底控制</a:t>
            </a:r>
            <a:endParaRPr lang="en-US" altLang="zh-TW" dirty="0" smtClean="0"/>
          </a:p>
          <a:p>
            <a:pPr>
              <a:buNone/>
            </a:pPr>
            <a:r>
              <a:rPr lang="en-US" altLang="zh-TW" dirty="0" smtClean="0"/>
              <a:t>	</a:t>
            </a:r>
            <a:r>
              <a:rPr lang="zh-TW" altLang="en-US" dirty="0" smtClean="0"/>
              <a:t>匯價能力高。</a:t>
            </a:r>
            <a:endParaRPr lang="en-US" altLang="zh-TW" dirty="0" smtClean="0"/>
          </a:p>
          <a:p>
            <a:endParaRPr lang="en-US" altLang="zh-TW" dirty="0" smtClean="0"/>
          </a:p>
          <a:p>
            <a:pPr>
              <a:buNone/>
            </a:pPr>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20</a:t>
            </a:fld>
            <a:endParaRPr lang="zh-TW" altLang="en-US" dirty="0"/>
          </a:p>
        </p:txBody>
      </p:sp>
      <p:graphicFrame>
        <p:nvGraphicFramePr>
          <p:cNvPr id="5" name="表格 4"/>
          <p:cNvGraphicFramePr>
            <a:graphicFrameLocks noGrp="1"/>
          </p:cNvGraphicFramePr>
          <p:nvPr/>
        </p:nvGraphicFramePr>
        <p:xfrm>
          <a:off x="4999992" y="-3"/>
          <a:ext cx="4960553" cy="5139204"/>
        </p:xfrm>
        <a:graphic>
          <a:graphicData uri="http://schemas.openxmlformats.org/drawingml/2006/table">
            <a:tbl>
              <a:tblPr firstRow="1" bandRow="1">
                <a:tableStyleId>{5C22544A-7EE6-4342-B048-85BDC9FD1C3A}</a:tableStyleId>
              </a:tblPr>
              <a:tblGrid>
                <a:gridCol w="615331"/>
                <a:gridCol w="1153743"/>
                <a:gridCol w="1230659"/>
                <a:gridCol w="968710"/>
                <a:gridCol w="992110"/>
              </a:tblGrid>
              <a:tr h="1065492">
                <a:tc>
                  <a:txBody>
                    <a:bodyPr/>
                    <a:lstStyle/>
                    <a:p>
                      <a:pPr algn="ct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2003</a:t>
                      </a:r>
                    </a:p>
                    <a:p>
                      <a:pPr algn="ctr"/>
                      <a:r>
                        <a:rPr lang="zh-TW" altLang="en-US" sz="1600" dirty="0" smtClean="0">
                          <a:latin typeface="微軟正黑體" pitchFamily="34" charset="-120"/>
                          <a:ea typeface="微軟正黑體" pitchFamily="34" charset="-120"/>
                        </a:rPr>
                        <a:t>外匯存底</a:t>
                      </a:r>
                      <a:endParaRPr lang="en-US" altLang="zh-TW" sz="1600" dirty="0" smtClean="0">
                        <a:latin typeface="微軟正黑體" pitchFamily="34" charset="-120"/>
                        <a:ea typeface="微軟正黑體" pitchFamily="34" charset="-120"/>
                      </a:endParaRPr>
                    </a:p>
                    <a:p>
                      <a:pPr algn="ct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百萬美元</a:t>
                      </a:r>
                      <a:r>
                        <a:rPr lang="en-US" altLang="zh-TW" sz="1600" dirty="0" smtClean="0">
                          <a:latin typeface="微軟正黑體" pitchFamily="34" charset="-120"/>
                          <a:ea typeface="微軟正黑體" pitchFamily="34" charset="-120"/>
                        </a:rPr>
                        <a:t>)</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2014</a:t>
                      </a:r>
                    </a:p>
                    <a:p>
                      <a:pPr algn="ctr"/>
                      <a:r>
                        <a:rPr lang="zh-TW" altLang="en-US" sz="1600" dirty="0" smtClean="0">
                          <a:latin typeface="微軟正黑體" pitchFamily="34" charset="-120"/>
                          <a:ea typeface="微軟正黑體" pitchFamily="34" charset="-120"/>
                        </a:rPr>
                        <a:t>外匯存底</a:t>
                      </a:r>
                      <a:endParaRPr lang="en-US" altLang="zh-TW" sz="1600" dirty="0" smtClean="0">
                        <a:latin typeface="微軟正黑體" pitchFamily="34" charset="-120"/>
                        <a:ea typeface="微軟正黑體" pitchFamily="34" charset="-120"/>
                      </a:endParaRPr>
                    </a:p>
                    <a:p>
                      <a:pPr algn="ct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百萬美元</a:t>
                      </a:r>
                      <a:r>
                        <a:rPr lang="en-US" altLang="zh-TW" sz="1600" dirty="0" smtClean="0">
                          <a:latin typeface="微軟正黑體" pitchFamily="34" charset="-120"/>
                          <a:ea typeface="微軟正黑體" pitchFamily="34" charset="-120"/>
                        </a:rPr>
                        <a:t>)</a:t>
                      </a:r>
                      <a:endParaRPr lang="zh-TW" altLang="en-US" sz="1600" dirty="0" smtClean="0">
                        <a:latin typeface="微軟正黑體" pitchFamily="34" charset="-120"/>
                        <a:ea typeface="微軟正黑體" pitchFamily="34" charset="-120"/>
                      </a:endParaRPr>
                    </a:p>
                    <a:p>
                      <a:pPr algn="ct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zh-TW" altLang="en-US" sz="1600" dirty="0" smtClean="0">
                          <a:latin typeface="微軟正黑體" pitchFamily="34" charset="-120"/>
                          <a:ea typeface="微軟正黑體" pitchFamily="34" charset="-120"/>
                        </a:rPr>
                        <a:t>佔</a:t>
                      </a:r>
                      <a:r>
                        <a:rPr lang="en-US" altLang="zh-TW" sz="1600" dirty="0" smtClean="0">
                          <a:latin typeface="微軟正黑體" pitchFamily="34" charset="-120"/>
                          <a:ea typeface="微軟正黑體" pitchFamily="34" charset="-120"/>
                        </a:rPr>
                        <a:t>2003</a:t>
                      </a:r>
                      <a:r>
                        <a:rPr lang="zh-TW" altLang="en-US" sz="1600" dirty="0" smtClean="0">
                          <a:latin typeface="微軟正黑體" pitchFamily="34" charset="-120"/>
                          <a:ea typeface="微軟正黑體" pitchFamily="34" charset="-120"/>
                        </a:rPr>
                        <a:t>年</a:t>
                      </a:r>
                      <a:r>
                        <a:rPr lang="en-US" altLang="zh-TW" sz="1600" dirty="0" smtClean="0">
                          <a:latin typeface="微軟正黑體" pitchFamily="34" charset="-120"/>
                          <a:ea typeface="微軟正黑體" pitchFamily="34" charset="-120"/>
                        </a:rPr>
                        <a:t>GDP</a:t>
                      </a:r>
                      <a:r>
                        <a:rPr lang="zh-TW" altLang="en-US" sz="1600" dirty="0" smtClean="0">
                          <a:latin typeface="微軟正黑體" pitchFamily="34" charset="-120"/>
                          <a:ea typeface="微軟正黑體" pitchFamily="34" charset="-120"/>
                        </a:rPr>
                        <a:t>比重</a:t>
                      </a:r>
                      <a:endParaRPr lang="zh-TW" altLang="en-US" sz="1600" dirty="0">
                        <a:latin typeface="微軟正黑體" pitchFamily="34" charset="-120"/>
                        <a:ea typeface="微軟正黑體" pitchFamily="34" charset="-120"/>
                      </a:endParaRPr>
                    </a:p>
                  </a:txBody>
                  <a:tcPr marL="101600" marR="101600" marT="50800" marB="50800"/>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itchFamily="34" charset="-120"/>
                          <a:ea typeface="微軟正黑體" pitchFamily="34" charset="-120"/>
                        </a:rPr>
                        <a:t>佔</a:t>
                      </a:r>
                      <a:r>
                        <a:rPr lang="en-US" altLang="zh-TW" sz="1600" dirty="0" smtClean="0">
                          <a:latin typeface="微軟正黑體" pitchFamily="34" charset="-120"/>
                          <a:ea typeface="微軟正黑體" pitchFamily="34" charset="-120"/>
                        </a:rPr>
                        <a:t>2014</a:t>
                      </a:r>
                      <a:r>
                        <a:rPr lang="zh-TW" altLang="en-US" sz="1600" dirty="0" smtClean="0">
                          <a:latin typeface="微軟正黑體" pitchFamily="34" charset="-120"/>
                          <a:ea typeface="微軟正黑體" pitchFamily="34" charset="-120"/>
                        </a:rPr>
                        <a:t>年</a:t>
                      </a:r>
                      <a:r>
                        <a:rPr lang="en-US" altLang="zh-TW" sz="1600" dirty="0" smtClean="0">
                          <a:latin typeface="微軟正黑體" pitchFamily="34" charset="-120"/>
                          <a:ea typeface="微軟正黑體" pitchFamily="34" charset="-120"/>
                        </a:rPr>
                        <a:t>GDP</a:t>
                      </a:r>
                      <a:r>
                        <a:rPr lang="zh-TW" altLang="en-US" sz="1600" dirty="0" smtClean="0">
                          <a:latin typeface="微軟正黑體" pitchFamily="34" charset="-120"/>
                          <a:ea typeface="微軟正黑體" pitchFamily="34" charset="-120"/>
                        </a:rPr>
                        <a:t>比重</a:t>
                      </a:r>
                    </a:p>
                    <a:p>
                      <a:pPr algn="ctr"/>
                      <a:endParaRPr lang="zh-TW" altLang="en-US" sz="1600" dirty="0">
                        <a:latin typeface="微軟正黑體" pitchFamily="34" charset="-120"/>
                        <a:ea typeface="微軟正黑體" pitchFamily="34" charset="-120"/>
                      </a:endParaRPr>
                    </a:p>
                  </a:txBody>
                  <a:tcPr marL="101600" marR="101600" marT="50800" marB="50800"/>
                </a:tc>
              </a:tr>
              <a:tr h="494815">
                <a:tc>
                  <a:txBody>
                    <a:bodyPr/>
                    <a:lstStyle/>
                    <a:p>
                      <a:pPr algn="ctr"/>
                      <a:r>
                        <a:rPr lang="zh-TW" altLang="en-US" sz="1600" dirty="0" smtClean="0">
                          <a:latin typeface="微軟正黑體" pitchFamily="34" charset="-120"/>
                          <a:ea typeface="微軟正黑體" pitchFamily="34" charset="-120"/>
                        </a:rPr>
                        <a:t>中國</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416,199</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3,900,039</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25%</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37%</a:t>
                      </a:r>
                      <a:endParaRPr lang="zh-TW" altLang="en-US" sz="1600" dirty="0">
                        <a:latin typeface="微軟正黑體" pitchFamily="34" charset="-120"/>
                        <a:ea typeface="微軟正黑體" pitchFamily="34" charset="-120"/>
                      </a:endParaRPr>
                    </a:p>
                  </a:txBody>
                  <a:tcPr marL="101600" marR="101600" marT="50800" marB="50800"/>
                </a:tc>
              </a:tr>
              <a:tr h="492957">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俄羅斯</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78,409</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386,216</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18%</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20%</a:t>
                      </a:r>
                      <a:endParaRPr lang="zh-TW" altLang="en-US" sz="1600" dirty="0">
                        <a:latin typeface="微軟正黑體" pitchFamily="34" charset="-120"/>
                        <a:ea typeface="微軟正黑體" pitchFamily="34" charset="-120"/>
                      </a:endParaRP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台灣</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175,200</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423,171</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56%</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83%</a:t>
                      </a:r>
                      <a:endParaRPr lang="zh-TW" altLang="en-US" sz="1600" dirty="0">
                        <a:latin typeface="微軟正黑體" pitchFamily="34" charset="-120"/>
                        <a:ea typeface="微軟正黑體" pitchFamily="34" charset="-120"/>
                      </a:endParaRP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韓國</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155,471</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374,750</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22%</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26%</a:t>
                      </a:r>
                      <a:endParaRPr lang="zh-TW" altLang="en-US" sz="1600" dirty="0">
                        <a:latin typeface="微軟正黑體" pitchFamily="34" charset="-120"/>
                        <a:ea typeface="微軟正黑體" pitchFamily="34" charset="-120"/>
                      </a:endParaRPr>
                    </a:p>
                  </a:txBody>
                  <a:tcPr marL="101600" marR="101600" marT="50800" marB="50800"/>
                </a:tc>
              </a:tr>
              <a:tr h="492957">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墨西哥</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59,026</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195,681</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7%</a:t>
                      </a: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15%</a:t>
                      </a: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南非</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8,154</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49,121</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4%</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14%</a:t>
                      </a:r>
                      <a:endParaRPr lang="zh-TW" altLang="en-US" sz="1600" dirty="0">
                        <a:latin typeface="微軟正黑體" pitchFamily="34" charset="-120"/>
                        <a:ea typeface="微軟正黑體" pitchFamily="34" charset="-120"/>
                      </a:endParaRP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印度</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103,737</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354,518</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16%</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17%</a:t>
                      </a:r>
                      <a:endParaRPr lang="zh-TW" altLang="en-US" sz="1600" dirty="0">
                        <a:latin typeface="微軟正黑體" pitchFamily="34" charset="-120"/>
                        <a:ea typeface="微軟正黑體" pitchFamily="34" charset="-120"/>
                      </a:endParaRP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巴西</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49,297</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363,570</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8%</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15%</a:t>
                      </a:r>
                      <a:endParaRPr lang="zh-TW" altLang="en-US" sz="1600" dirty="0">
                        <a:latin typeface="微軟正黑體" pitchFamily="34" charset="-120"/>
                        <a:ea typeface="微軟正黑體" pitchFamily="34" charset="-120"/>
                      </a:endParaRPr>
                    </a:p>
                  </a:txBody>
                  <a:tcPr marL="101600" marR="101600" marT="50800" marB="50800"/>
                </a:tc>
              </a:tr>
              <a:tr h="341762">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印尼</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36,256</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110,771</a:t>
                      </a:r>
                      <a:endParaRPr lang="zh-TW" altLang="en-US" sz="1600" dirty="0">
                        <a:latin typeface="微軟正黑體" pitchFamily="34" charset="-120"/>
                        <a:ea typeface="微軟正黑體" pitchFamily="34" charset="-120"/>
                      </a:endParaRPr>
                    </a:p>
                  </a:txBody>
                  <a:tcPr marL="101600" marR="101600" marT="50800" marB="50800"/>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600" dirty="0" smtClean="0">
                          <a:latin typeface="微軟正黑體" pitchFamily="34" charset="-120"/>
                          <a:ea typeface="微軟正黑體" pitchFamily="34" charset="-120"/>
                        </a:rPr>
                        <a:t>15%</a:t>
                      </a:r>
                      <a:endParaRPr lang="zh-TW" altLang="en-US" sz="1600" dirty="0" smtClean="0">
                        <a:latin typeface="微軟正黑體" pitchFamily="34" charset="-120"/>
                        <a:ea typeface="微軟正黑體" pitchFamily="34" charset="-120"/>
                      </a:endParaRPr>
                    </a:p>
                  </a:txBody>
                  <a:tcPr marL="101600" marR="101600" marT="50800" marB="50800"/>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TW" sz="1600" dirty="0" smtClean="0">
                          <a:latin typeface="微軟正黑體" pitchFamily="34" charset="-120"/>
                          <a:ea typeface="微軟正黑體" pitchFamily="34" charset="-120"/>
                        </a:rPr>
                        <a:t>12%</a:t>
                      </a:r>
                      <a:endParaRPr lang="zh-TW" altLang="en-US" sz="1600" dirty="0" smtClean="0">
                        <a:latin typeface="微軟正黑體" pitchFamily="34" charset="-120"/>
                        <a:ea typeface="微軟正黑體" pitchFamily="34" charset="-120"/>
                      </a:endParaRPr>
                    </a:p>
                  </a:txBody>
                  <a:tcPr marL="101600" marR="101600" marT="50800" marB="50800"/>
                </a:tc>
              </a:tr>
              <a:tr h="492957">
                <a:tc>
                  <a:txBody>
                    <a:bodyPr/>
                    <a:lstStyle/>
                    <a:p>
                      <a:pPr algn="ctr" fontAlgn="ctr"/>
                      <a:r>
                        <a:rPr lang="zh-TW" altLang="en-US" sz="1600" b="0" i="0" u="none" strike="noStrike" dirty="0">
                          <a:solidFill>
                            <a:srgbClr val="000000"/>
                          </a:solidFill>
                          <a:latin typeface="微軟正黑體" pitchFamily="34" charset="-120"/>
                          <a:ea typeface="微軟正黑體" pitchFamily="34" charset="-120"/>
                        </a:rPr>
                        <a:t>土耳其</a:t>
                      </a:r>
                    </a:p>
                  </a:txBody>
                  <a:tcPr marL="10583" marR="10583" marT="10583" marB="0" anchor="ctr"/>
                </a:tc>
                <a:tc>
                  <a:txBody>
                    <a:bodyPr/>
                    <a:lstStyle/>
                    <a:p>
                      <a:pPr algn="ctr"/>
                      <a:r>
                        <a:rPr lang="en-US" altLang="zh-TW" sz="1600" dirty="0" smtClean="0">
                          <a:latin typeface="微軟正黑體" pitchFamily="34" charset="-120"/>
                          <a:ea typeface="微軟正黑體" pitchFamily="34" charset="-120"/>
                        </a:rPr>
                        <a:t>35,548</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120,663</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11%</a:t>
                      </a:r>
                      <a:endParaRPr lang="zh-TW" altLang="en-US" sz="1600" dirty="0">
                        <a:latin typeface="微軟正黑體" pitchFamily="34" charset="-120"/>
                        <a:ea typeface="微軟正黑體" pitchFamily="34" charset="-120"/>
                      </a:endParaRPr>
                    </a:p>
                  </a:txBody>
                  <a:tcPr marL="101600" marR="101600" marT="50800" marB="50800"/>
                </a:tc>
                <a:tc>
                  <a:txBody>
                    <a:bodyPr/>
                    <a:lstStyle/>
                    <a:p>
                      <a:pPr algn="ctr"/>
                      <a:r>
                        <a:rPr lang="en-US" altLang="zh-TW" sz="1600" dirty="0" smtClean="0">
                          <a:latin typeface="微軟正黑體" pitchFamily="34" charset="-120"/>
                          <a:ea typeface="微軟正黑體" pitchFamily="34" charset="-120"/>
                        </a:rPr>
                        <a:t>15%</a:t>
                      </a:r>
                      <a:endParaRPr lang="zh-TW" altLang="en-US" sz="1600" dirty="0">
                        <a:latin typeface="微軟正黑體" pitchFamily="34" charset="-120"/>
                        <a:ea typeface="微軟正黑體" pitchFamily="34" charset="-120"/>
                      </a:endParaRPr>
                    </a:p>
                  </a:txBody>
                  <a:tcPr marL="101600" marR="101600" marT="50800" marB="50800"/>
                </a:tc>
              </a:tr>
            </a:tbl>
          </a:graphicData>
        </a:graphic>
      </p:graphicFrame>
      <p:graphicFrame>
        <p:nvGraphicFramePr>
          <p:cNvPr id="6" name="表格 5"/>
          <p:cNvGraphicFramePr>
            <a:graphicFrameLocks noGrp="1"/>
          </p:cNvGraphicFramePr>
          <p:nvPr/>
        </p:nvGraphicFramePr>
        <p:xfrm>
          <a:off x="11320693" y="697260"/>
          <a:ext cx="1623038" cy="8432800"/>
        </p:xfrm>
        <a:graphic>
          <a:graphicData uri="http://schemas.openxmlformats.org/drawingml/2006/table">
            <a:tbl>
              <a:tblPr firstRow="1" bandRow="1">
                <a:tableStyleId>{5C22544A-7EE6-4342-B048-85BDC9FD1C3A}</a:tableStyleId>
              </a:tblPr>
              <a:tblGrid>
                <a:gridCol w="811519"/>
                <a:gridCol w="811519"/>
              </a:tblGrid>
              <a:tr h="1320800">
                <a:tc>
                  <a:txBody>
                    <a:bodyPr/>
                    <a:lstStyle/>
                    <a:p>
                      <a:r>
                        <a:rPr lang="zh-TW" altLang="en-US" sz="2000" dirty="0" smtClean="0"/>
                        <a:t>匯存底成長率</a:t>
                      </a:r>
                      <a:r>
                        <a:rPr lang="en-US" altLang="zh-TW" sz="2000" dirty="0" smtClean="0"/>
                        <a:t>%</a:t>
                      </a:r>
                      <a:endParaRPr lang="zh-TW" altLang="en-US" sz="2000" dirty="0"/>
                    </a:p>
                  </a:txBody>
                  <a:tcPr marL="101600" marR="101600" marT="50800" marB="50800"/>
                </a:tc>
                <a:tc>
                  <a:txBody>
                    <a:bodyPr/>
                    <a:lstStyle/>
                    <a:p>
                      <a:r>
                        <a:rPr lang="en-US" altLang="zh-TW" sz="2000" dirty="0" smtClean="0"/>
                        <a:t>GDP</a:t>
                      </a:r>
                      <a:r>
                        <a:rPr lang="zh-TW" altLang="en-US" sz="2000" dirty="0" smtClean="0"/>
                        <a:t>成長率</a:t>
                      </a:r>
                      <a:r>
                        <a:rPr lang="en-US" altLang="zh-TW" sz="2000" dirty="0" smtClean="0"/>
                        <a:t>%</a:t>
                      </a:r>
                      <a:endParaRPr lang="zh-TW" altLang="en-US" sz="2000" dirty="0"/>
                    </a:p>
                  </a:txBody>
                  <a:tcPr marL="101600" marR="101600" marT="50800" marB="50800"/>
                </a:tc>
              </a:tr>
              <a:tr h="711200">
                <a:tc>
                  <a:txBody>
                    <a:bodyPr/>
                    <a:lstStyle/>
                    <a:p>
                      <a:r>
                        <a:rPr lang="en-US" altLang="zh-TW" sz="2000" dirty="0" smtClean="0"/>
                        <a:t>937%</a:t>
                      </a:r>
                      <a:endParaRPr lang="zh-TW" altLang="en-US" sz="2000" dirty="0"/>
                    </a:p>
                  </a:txBody>
                  <a:tcPr marL="101600" marR="101600" marT="50800" marB="50800"/>
                </a:tc>
                <a:tc>
                  <a:txBody>
                    <a:bodyPr/>
                    <a:lstStyle/>
                    <a:p>
                      <a:r>
                        <a:rPr lang="en-US" altLang="zh-TW" sz="2000" dirty="0" smtClean="0"/>
                        <a:t>627%</a:t>
                      </a:r>
                      <a:endParaRPr lang="zh-TW" altLang="en-US" sz="2000" dirty="0"/>
                    </a:p>
                  </a:txBody>
                  <a:tcPr marL="101600" marR="101600" marT="50800" marB="50800"/>
                </a:tc>
              </a:tr>
              <a:tr h="711200">
                <a:tc>
                  <a:txBody>
                    <a:bodyPr/>
                    <a:lstStyle/>
                    <a:p>
                      <a:r>
                        <a:rPr lang="en-US" altLang="zh-TW" sz="2000" dirty="0" smtClean="0"/>
                        <a:t>492%</a:t>
                      </a:r>
                      <a:endParaRPr lang="zh-TW" altLang="en-US" sz="2000" dirty="0"/>
                    </a:p>
                  </a:txBody>
                  <a:tcPr marL="101600" marR="101600" marT="50800" marB="50800"/>
                </a:tc>
                <a:tc>
                  <a:txBody>
                    <a:bodyPr/>
                    <a:lstStyle/>
                    <a:p>
                      <a:r>
                        <a:rPr lang="en-US" altLang="zh-TW" sz="2000" dirty="0" smtClean="0"/>
                        <a:t>432%</a:t>
                      </a:r>
                      <a:endParaRPr lang="zh-TW" altLang="en-US" sz="2000" dirty="0"/>
                    </a:p>
                  </a:txBody>
                  <a:tcPr marL="101600" marR="101600" marT="50800" marB="50800"/>
                </a:tc>
              </a:tr>
              <a:tr h="711200">
                <a:tc>
                  <a:txBody>
                    <a:bodyPr/>
                    <a:lstStyle/>
                    <a:p>
                      <a:r>
                        <a:rPr lang="en-US" altLang="zh-TW" sz="2000" dirty="0" smtClean="0"/>
                        <a:t>241%</a:t>
                      </a:r>
                      <a:endParaRPr lang="zh-TW" altLang="en-US" sz="2000" dirty="0"/>
                    </a:p>
                  </a:txBody>
                  <a:tcPr marL="101600" marR="101600" marT="50800" marB="50800"/>
                </a:tc>
                <a:tc>
                  <a:txBody>
                    <a:bodyPr/>
                    <a:lstStyle/>
                    <a:p>
                      <a:r>
                        <a:rPr lang="en-US" altLang="zh-TW" sz="2000" dirty="0" smtClean="0"/>
                        <a:t>162%</a:t>
                      </a:r>
                      <a:endParaRPr lang="zh-TW" altLang="en-US" sz="2000" dirty="0"/>
                    </a:p>
                  </a:txBody>
                  <a:tcPr marL="101600" marR="101600" marT="50800" marB="50800"/>
                </a:tc>
              </a:tr>
              <a:tr h="711200">
                <a:tc>
                  <a:txBody>
                    <a:bodyPr/>
                    <a:lstStyle/>
                    <a:p>
                      <a:r>
                        <a:rPr lang="en-US" altLang="zh-TW" sz="2000" dirty="0" smtClean="0"/>
                        <a:t>241%</a:t>
                      </a:r>
                      <a:endParaRPr lang="zh-TW" altLang="en-US" sz="2000" dirty="0"/>
                    </a:p>
                  </a:txBody>
                  <a:tcPr marL="101600" marR="101600" marT="50800" marB="50800"/>
                </a:tc>
                <a:tc>
                  <a:txBody>
                    <a:bodyPr/>
                    <a:lstStyle/>
                    <a:p>
                      <a:r>
                        <a:rPr lang="en-US" altLang="zh-TW" sz="2000" dirty="0" smtClean="0"/>
                        <a:t>207%</a:t>
                      </a:r>
                      <a:endParaRPr lang="zh-TW" altLang="en-US" sz="2000" dirty="0"/>
                    </a:p>
                  </a:txBody>
                  <a:tcPr marL="101600" marR="101600" marT="50800" marB="50800"/>
                </a:tc>
              </a:tr>
              <a:tr h="711200">
                <a:tc>
                  <a:txBody>
                    <a:bodyPr/>
                    <a:lstStyle/>
                    <a:p>
                      <a:r>
                        <a:rPr lang="en-US" altLang="zh-TW" sz="2000" dirty="0" smtClean="0"/>
                        <a:t>331%</a:t>
                      </a:r>
                    </a:p>
                  </a:txBody>
                  <a:tcPr marL="101600" marR="101600" marT="50800" marB="50800"/>
                </a:tc>
                <a:tc>
                  <a:txBody>
                    <a:bodyPr/>
                    <a:lstStyle/>
                    <a:p>
                      <a:r>
                        <a:rPr lang="en-US" altLang="zh-TW" sz="2000" dirty="0" smtClean="0"/>
                        <a:t>166%</a:t>
                      </a:r>
                    </a:p>
                  </a:txBody>
                  <a:tcPr marL="101600" marR="101600" marT="50800" marB="50800"/>
                </a:tc>
              </a:tr>
              <a:tr h="711200">
                <a:tc>
                  <a:txBody>
                    <a:bodyPr/>
                    <a:lstStyle/>
                    <a:p>
                      <a:r>
                        <a:rPr lang="en-US" altLang="zh-TW" sz="2000" dirty="0" smtClean="0"/>
                        <a:t>602%</a:t>
                      </a:r>
                      <a:endParaRPr lang="zh-TW" altLang="en-US" sz="2000" dirty="0"/>
                    </a:p>
                  </a:txBody>
                  <a:tcPr marL="101600" marR="101600" marT="50800" marB="50800"/>
                </a:tc>
                <a:tc>
                  <a:txBody>
                    <a:bodyPr/>
                    <a:lstStyle/>
                    <a:p>
                      <a:r>
                        <a:rPr lang="en-US" altLang="zh-TW" sz="2000" dirty="0" smtClean="0"/>
                        <a:t>199%</a:t>
                      </a:r>
                      <a:endParaRPr lang="zh-TW" altLang="en-US" sz="2000" dirty="0"/>
                    </a:p>
                  </a:txBody>
                  <a:tcPr marL="101600" marR="101600" marT="50800" marB="50800"/>
                </a:tc>
              </a:tr>
              <a:tr h="711200">
                <a:tc>
                  <a:txBody>
                    <a:bodyPr/>
                    <a:lstStyle/>
                    <a:p>
                      <a:r>
                        <a:rPr lang="en-US" altLang="zh-TW" sz="2000" dirty="0" smtClean="0"/>
                        <a:t>341%</a:t>
                      </a:r>
                      <a:endParaRPr lang="zh-TW" altLang="en-US" sz="2000" dirty="0"/>
                    </a:p>
                  </a:txBody>
                  <a:tcPr marL="101600" marR="101600" marT="50800" marB="50800"/>
                </a:tc>
                <a:tc>
                  <a:txBody>
                    <a:bodyPr/>
                    <a:lstStyle/>
                    <a:p>
                      <a:r>
                        <a:rPr lang="en-US" altLang="zh-TW" sz="2000" dirty="0" smtClean="0"/>
                        <a:t>325%</a:t>
                      </a:r>
                      <a:endParaRPr lang="zh-TW" altLang="en-US" sz="2000" dirty="0"/>
                    </a:p>
                  </a:txBody>
                  <a:tcPr marL="101600" marR="101600" marT="50800" marB="50800"/>
                </a:tc>
              </a:tr>
              <a:tr h="711200">
                <a:tc>
                  <a:txBody>
                    <a:bodyPr/>
                    <a:lstStyle/>
                    <a:p>
                      <a:r>
                        <a:rPr lang="en-US" altLang="zh-TW" sz="2000" dirty="0" smtClean="0"/>
                        <a:t>737%</a:t>
                      </a:r>
                      <a:endParaRPr lang="zh-TW" altLang="en-US" sz="2000" dirty="0"/>
                    </a:p>
                  </a:txBody>
                  <a:tcPr marL="101600" marR="101600" marT="50800" marB="50800"/>
                </a:tc>
                <a:tc>
                  <a:txBody>
                    <a:bodyPr/>
                    <a:lstStyle/>
                    <a:p>
                      <a:r>
                        <a:rPr lang="en-US" altLang="zh-TW" sz="2000" dirty="0" smtClean="0"/>
                        <a:t>419%</a:t>
                      </a:r>
                      <a:endParaRPr lang="zh-TW" altLang="en-US" sz="2000" dirty="0"/>
                    </a:p>
                  </a:txBody>
                  <a:tcPr marL="101600" marR="101600" marT="50800" marB="50800"/>
                </a:tc>
              </a:tr>
              <a:tr h="711200">
                <a:tc>
                  <a:txBody>
                    <a:bodyPr/>
                    <a:lstStyle/>
                    <a:p>
                      <a:r>
                        <a:rPr lang="en-US" altLang="zh-TW" sz="2000" dirty="0" smtClean="0"/>
                        <a:t>305%</a:t>
                      </a:r>
                      <a:endParaRPr lang="zh-TW" altLang="en-US" sz="2000" dirty="0"/>
                    </a:p>
                  </a:txBody>
                  <a:tcPr marL="101600" marR="101600" marT="50800" marB="5080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000" dirty="0" smtClean="0"/>
                        <a:t>379%</a:t>
                      </a:r>
                      <a:endParaRPr lang="zh-TW" altLang="en-US" sz="2000" dirty="0" smtClean="0"/>
                    </a:p>
                  </a:txBody>
                  <a:tcPr marL="101600" marR="101600" marT="50800" marB="50800"/>
                </a:tc>
              </a:tr>
              <a:tr h="711200">
                <a:tc>
                  <a:txBody>
                    <a:bodyPr/>
                    <a:lstStyle/>
                    <a:p>
                      <a:r>
                        <a:rPr lang="en-US" altLang="zh-TW" sz="2000" dirty="0" smtClean="0"/>
                        <a:t>339%</a:t>
                      </a:r>
                      <a:endParaRPr lang="zh-TW" altLang="en-US" sz="2000" dirty="0"/>
                    </a:p>
                  </a:txBody>
                  <a:tcPr marL="101600" marR="101600" marT="50800" marB="50800"/>
                </a:tc>
                <a:tc>
                  <a:txBody>
                    <a:bodyPr/>
                    <a:lstStyle/>
                    <a:p>
                      <a:r>
                        <a:rPr lang="en-US" altLang="zh-TW" sz="2000" dirty="0" smtClean="0"/>
                        <a:t>263%</a:t>
                      </a:r>
                      <a:endParaRPr lang="zh-TW" altLang="en-US" sz="2000" dirty="0"/>
                    </a:p>
                  </a:txBody>
                  <a:tcPr marL="101600" marR="101600" marT="50800" marB="50800"/>
                </a:tc>
              </a:tr>
            </a:tbl>
          </a:graphicData>
        </a:graphic>
      </p:graphicFrame>
      <p:sp>
        <p:nvSpPr>
          <p:cNvPr id="7" name="圓角矩形 6"/>
          <p:cNvSpPr/>
          <p:nvPr/>
        </p:nvSpPr>
        <p:spPr>
          <a:xfrm>
            <a:off x="8040329" y="0"/>
            <a:ext cx="856095" cy="50977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8" name="圓角矩形 7"/>
          <p:cNvSpPr/>
          <p:nvPr/>
        </p:nvSpPr>
        <p:spPr>
          <a:xfrm>
            <a:off x="9000435" y="0"/>
            <a:ext cx="904101" cy="50977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13" name="文字方塊 12"/>
          <p:cNvSpPr txBox="1"/>
          <p:nvPr/>
        </p:nvSpPr>
        <p:spPr>
          <a:xfrm>
            <a:off x="6040106" y="5257767"/>
            <a:ext cx="3072342"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外匯存底</a:t>
            </a:r>
            <a:r>
              <a:rPr lang="en-US" altLang="zh-TW" dirty="0" smtClean="0"/>
              <a:t>(</a:t>
            </a:r>
            <a:r>
              <a:rPr lang="zh-TW" altLang="en-US" dirty="0" smtClean="0"/>
              <a:t>年</a:t>
            </a:r>
            <a:r>
              <a:rPr lang="en-US" altLang="zh-TW" dirty="0" smtClean="0"/>
              <a:t>)/</a:t>
            </a:r>
            <a:r>
              <a:rPr lang="zh-TW" altLang="en-US" dirty="0" smtClean="0"/>
              <a:t>進口額</a:t>
            </a:r>
            <a:r>
              <a:rPr lang="en-US" altLang="zh-TW" dirty="0" smtClean="0"/>
              <a:t>(</a:t>
            </a:r>
            <a:r>
              <a:rPr lang="zh-TW" altLang="en-US" dirty="0" smtClean="0"/>
              <a:t>月</a:t>
            </a:r>
            <a:r>
              <a:rPr lang="en-US" altLang="zh-TW" dirty="0" smtClean="0"/>
              <a:t>)</a:t>
            </a:r>
            <a:endParaRPr lang="zh-TW" altLang="en-US" dirty="0"/>
          </a:p>
        </p:txBody>
      </p:sp>
      <p:sp>
        <p:nvSpPr>
          <p:cNvPr id="3" name="內容版面配置區 2"/>
          <p:cNvSpPr>
            <a:spLocks noGrp="1"/>
          </p:cNvSpPr>
          <p:nvPr>
            <p:ph idx="1"/>
          </p:nvPr>
        </p:nvSpPr>
        <p:spPr/>
        <p:txBody>
          <a:bodyPr/>
          <a:lstStyle/>
          <a:p>
            <a:pPr>
              <a:buFont typeface="Wingdings" pitchFamily="2" charset="2"/>
              <a:buChar char="l"/>
            </a:pPr>
            <a:r>
              <a:rPr lang="en-US" altLang="zh-TW" dirty="0" smtClean="0"/>
              <a:t>IMF</a:t>
            </a:r>
            <a:r>
              <a:rPr lang="zh-TW" altLang="en-US" dirty="0" smtClean="0"/>
              <a:t>定義</a:t>
            </a:r>
            <a:r>
              <a:rPr lang="en-US" altLang="zh-TW" dirty="0" smtClean="0"/>
              <a:t>:</a:t>
            </a:r>
          </a:p>
          <a:p>
            <a:pPr>
              <a:buNone/>
            </a:pPr>
            <a:r>
              <a:rPr lang="en-US" altLang="zh-TW" dirty="0" smtClean="0"/>
              <a:t>	</a:t>
            </a:r>
            <a:r>
              <a:rPr lang="zh-TW" altLang="en-US" dirty="0" smtClean="0"/>
              <a:t>外匯存底</a:t>
            </a:r>
            <a:r>
              <a:rPr lang="en-US" altLang="zh-TW" dirty="0" smtClean="0"/>
              <a:t>&gt;</a:t>
            </a:r>
            <a:r>
              <a:rPr lang="zh-TW" altLang="en-US" dirty="0" smtClean="0"/>
              <a:t>過去三個月進口值為一安全基準</a:t>
            </a:r>
            <a:endParaRPr lang="en-US" altLang="zh-TW" dirty="0" smtClean="0"/>
          </a:p>
          <a:p>
            <a:pPr>
              <a:buNone/>
            </a:pPr>
            <a:r>
              <a:rPr lang="en-US" altLang="zh-TW" dirty="0" smtClean="0"/>
              <a:t>	</a:t>
            </a:r>
            <a:r>
              <a:rPr lang="zh-TW" altLang="en-US" dirty="0" smtClean="0"/>
              <a:t>皆屬於安全範圍，央行短期有能力調控匯率。</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21</a:t>
            </a:fld>
            <a:endParaRPr lang="zh-TW" altLang="en-US"/>
          </a:p>
        </p:txBody>
      </p:sp>
      <p:graphicFrame>
        <p:nvGraphicFramePr>
          <p:cNvPr id="5" name="表格 4"/>
          <p:cNvGraphicFramePr>
            <a:graphicFrameLocks noGrp="1"/>
          </p:cNvGraphicFramePr>
          <p:nvPr/>
        </p:nvGraphicFramePr>
        <p:xfrm>
          <a:off x="5800081" y="217207"/>
          <a:ext cx="3680409" cy="4918580"/>
        </p:xfrm>
        <a:graphic>
          <a:graphicData uri="http://schemas.openxmlformats.org/drawingml/2006/table">
            <a:tbl>
              <a:tblPr firstRow="1" bandRow="1">
                <a:tableStyleId>{5C22544A-7EE6-4342-B048-85BDC9FD1C3A}</a:tableStyleId>
              </a:tblPr>
              <a:tblGrid>
                <a:gridCol w="1226803"/>
                <a:gridCol w="1226803"/>
                <a:gridCol w="1226803"/>
              </a:tblGrid>
              <a:tr h="711200">
                <a:tc>
                  <a:txBody>
                    <a:bodyPr/>
                    <a:lstStyle/>
                    <a:p>
                      <a:pPr algn="ctr"/>
                      <a:endParaRPr lang="zh-TW" altLang="en-US" sz="2000" dirty="0"/>
                    </a:p>
                  </a:txBody>
                  <a:tcPr marL="101600" marR="101600" marT="50800" marB="50800"/>
                </a:tc>
                <a:tc>
                  <a:txBody>
                    <a:bodyPr/>
                    <a:lstStyle/>
                    <a:p>
                      <a:pPr algn="ctr"/>
                      <a:r>
                        <a:rPr lang="en-US" altLang="zh-TW" sz="2000" dirty="0" smtClean="0"/>
                        <a:t>2003</a:t>
                      </a:r>
                      <a:r>
                        <a:rPr lang="zh-TW" altLang="en-US" sz="2000" dirty="0" smtClean="0"/>
                        <a:t>年</a:t>
                      </a:r>
                      <a:endParaRPr lang="en-US" altLang="zh-TW" sz="2000" dirty="0" smtClean="0"/>
                    </a:p>
                    <a:p>
                      <a:pPr algn="ctr"/>
                      <a:r>
                        <a:rPr lang="en-US" altLang="zh-TW" sz="2000" dirty="0" smtClean="0"/>
                        <a:t>ratio</a:t>
                      </a:r>
                      <a:endParaRPr lang="zh-TW" altLang="en-US" sz="2000" dirty="0"/>
                    </a:p>
                  </a:txBody>
                  <a:tcPr marL="101600" marR="101600" marT="50800" marB="50800"/>
                </a:tc>
                <a:tc>
                  <a:txBody>
                    <a:bodyPr/>
                    <a:lstStyle/>
                    <a:p>
                      <a:pPr algn="ctr"/>
                      <a:r>
                        <a:rPr lang="en-US" altLang="zh-TW" sz="2000" dirty="0" smtClean="0"/>
                        <a:t>2014</a:t>
                      </a:r>
                      <a:r>
                        <a:rPr lang="zh-TW" altLang="en-US" sz="2000" dirty="0" smtClean="0"/>
                        <a:t>年</a:t>
                      </a:r>
                      <a:endParaRPr lang="en-US" altLang="zh-TW" sz="2000" dirty="0" smtClean="0"/>
                    </a:p>
                    <a:p>
                      <a:pPr algn="ctr"/>
                      <a:r>
                        <a:rPr lang="en-US" altLang="zh-TW" sz="2000" dirty="0" smtClean="0"/>
                        <a:t>Ratio</a:t>
                      </a:r>
                    </a:p>
                  </a:txBody>
                  <a:tcPr marL="101600" marR="101600" marT="50800" marB="50800"/>
                </a:tc>
              </a:tr>
              <a:tr h="420738">
                <a:tc>
                  <a:txBody>
                    <a:bodyPr/>
                    <a:lstStyle/>
                    <a:p>
                      <a:pPr algn="ctr"/>
                      <a:r>
                        <a:rPr lang="zh-TW" altLang="en-US" sz="2000" dirty="0" smtClean="0"/>
                        <a:t>中國</a:t>
                      </a:r>
                      <a:endParaRPr lang="zh-TW" altLang="en-US" sz="2000" dirty="0"/>
                    </a:p>
                  </a:txBody>
                  <a:tcPr marL="101600" marR="101600" marT="50800" marB="50800"/>
                </a:tc>
                <a:tc>
                  <a:txBody>
                    <a:bodyPr/>
                    <a:lstStyle/>
                    <a:p>
                      <a:pPr algn="ctr"/>
                      <a:r>
                        <a:rPr lang="en-US" altLang="zh-TW" sz="2000" dirty="0" smtClean="0"/>
                        <a:t>12.1</a:t>
                      </a:r>
                      <a:endParaRPr lang="zh-TW" altLang="en-US" sz="2000" dirty="0"/>
                    </a:p>
                  </a:txBody>
                  <a:tcPr marL="101600" marR="101600" marT="50800" marB="50800"/>
                </a:tc>
                <a:tc>
                  <a:txBody>
                    <a:bodyPr/>
                    <a:lstStyle/>
                    <a:p>
                      <a:pPr algn="ctr"/>
                      <a:r>
                        <a:rPr lang="en-US" altLang="zh-TW" sz="2000" dirty="0" smtClean="0"/>
                        <a:t>24.5</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俄羅斯</a:t>
                      </a:r>
                    </a:p>
                  </a:txBody>
                  <a:tcPr marL="10583" marR="10583" marT="10583" marB="0" anchor="ctr"/>
                </a:tc>
                <a:tc>
                  <a:txBody>
                    <a:bodyPr/>
                    <a:lstStyle/>
                    <a:p>
                      <a:pPr algn="ctr"/>
                      <a:r>
                        <a:rPr lang="en-US" altLang="zh-TW" sz="2000" dirty="0" smtClean="0"/>
                        <a:t>12</a:t>
                      </a:r>
                      <a:endParaRPr lang="zh-TW" altLang="en-US" sz="2000" dirty="0"/>
                    </a:p>
                  </a:txBody>
                  <a:tcPr marL="101600" marR="101600" marT="50800" marB="50800"/>
                </a:tc>
                <a:tc>
                  <a:txBody>
                    <a:bodyPr/>
                    <a:lstStyle/>
                    <a:p>
                      <a:pPr algn="ctr"/>
                      <a:r>
                        <a:rPr lang="en-US" altLang="zh-TW" sz="2000" dirty="0" smtClean="0"/>
                        <a:t>12.9</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台灣</a:t>
                      </a:r>
                    </a:p>
                  </a:txBody>
                  <a:tcPr marL="10583" marR="10583" marT="10583" marB="0" anchor="ctr"/>
                </a:tc>
                <a:tc>
                  <a:txBody>
                    <a:bodyPr/>
                    <a:lstStyle/>
                    <a:p>
                      <a:pPr algn="ctr"/>
                      <a:r>
                        <a:rPr lang="en-US" altLang="zh-TW" sz="2000" dirty="0" smtClean="0"/>
                        <a:t>15.5</a:t>
                      </a:r>
                      <a:endParaRPr lang="zh-TW" altLang="en-US" sz="2000" dirty="0"/>
                    </a:p>
                  </a:txBody>
                  <a:tcPr marL="101600" marR="101600" marT="50800" marB="50800"/>
                </a:tc>
                <a:tc>
                  <a:txBody>
                    <a:bodyPr/>
                    <a:lstStyle/>
                    <a:p>
                      <a:pPr algn="ctr"/>
                      <a:r>
                        <a:rPr lang="en-US" altLang="zh-TW" sz="2000" dirty="0" smtClean="0"/>
                        <a:t>17.5</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韓國</a:t>
                      </a:r>
                    </a:p>
                  </a:txBody>
                  <a:tcPr marL="10583" marR="10583" marT="10583" marB="0" anchor="ctr"/>
                </a:tc>
                <a:tc>
                  <a:txBody>
                    <a:bodyPr/>
                    <a:lstStyle/>
                    <a:p>
                      <a:pPr algn="ctr"/>
                      <a:r>
                        <a:rPr lang="en-US" altLang="zh-TW" sz="2000" dirty="0" smtClean="0"/>
                        <a:t>9.2</a:t>
                      </a:r>
                      <a:endParaRPr lang="zh-TW" altLang="en-US" sz="2000" dirty="0"/>
                    </a:p>
                  </a:txBody>
                  <a:tcPr marL="101600" marR="101600" marT="50800" marB="50800"/>
                </a:tc>
                <a:tc>
                  <a:txBody>
                    <a:bodyPr/>
                    <a:lstStyle/>
                    <a:p>
                      <a:pPr algn="ctr"/>
                      <a:r>
                        <a:rPr lang="en-US" altLang="zh-TW" sz="2000" dirty="0" smtClean="0"/>
                        <a:t>8.1</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墨西哥</a:t>
                      </a:r>
                    </a:p>
                  </a:txBody>
                  <a:tcPr marL="10583" marR="10583" marT="10583" marB="0" anchor="ctr"/>
                </a:tc>
                <a:tc>
                  <a:txBody>
                    <a:bodyPr/>
                    <a:lstStyle/>
                    <a:p>
                      <a:pPr algn="ctr"/>
                      <a:r>
                        <a:rPr lang="en-US" altLang="zh-TW" sz="2000" dirty="0" smtClean="0"/>
                        <a:t>4.1</a:t>
                      </a:r>
                      <a:endParaRPr lang="zh-TW" altLang="en-US" sz="2000" dirty="0"/>
                    </a:p>
                  </a:txBody>
                  <a:tcPr marL="101600" marR="101600" marT="50800" marB="50800"/>
                </a:tc>
                <a:tc>
                  <a:txBody>
                    <a:bodyPr/>
                    <a:lstStyle/>
                    <a:p>
                      <a:pPr algn="ctr"/>
                      <a:r>
                        <a:rPr lang="en-US" altLang="zh-TW" sz="2000" dirty="0" smtClean="0"/>
                        <a:t>7.6</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南非</a:t>
                      </a:r>
                    </a:p>
                  </a:txBody>
                  <a:tcPr marL="10583" marR="10583" marT="10583" marB="0" anchor="ctr"/>
                </a:tc>
                <a:tc>
                  <a:txBody>
                    <a:bodyPr/>
                    <a:lstStyle/>
                    <a:p>
                      <a:pPr algn="ctr"/>
                      <a:r>
                        <a:rPr lang="en-US" altLang="zh-TW" sz="2000" dirty="0" smtClean="0"/>
                        <a:t>3.1</a:t>
                      </a:r>
                      <a:endParaRPr lang="zh-TW" altLang="en-US" sz="2000" dirty="0"/>
                    </a:p>
                  </a:txBody>
                  <a:tcPr marL="101600" marR="101600" marT="50800" marB="50800"/>
                </a:tc>
                <a:tc>
                  <a:txBody>
                    <a:bodyPr/>
                    <a:lstStyle/>
                    <a:p>
                      <a:pPr algn="ctr"/>
                      <a:r>
                        <a:rPr lang="en-US" altLang="zh-TW" sz="2000" dirty="0" smtClean="0"/>
                        <a:t>5.4</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印度</a:t>
                      </a:r>
                    </a:p>
                  </a:txBody>
                  <a:tcPr marL="10583" marR="10583" marT="10583" marB="0" anchor="ctr"/>
                </a:tc>
                <a:tc>
                  <a:txBody>
                    <a:bodyPr/>
                    <a:lstStyle/>
                    <a:p>
                      <a:pPr algn="ctr"/>
                      <a:r>
                        <a:rPr lang="en-US" altLang="zh-TW" sz="2000" dirty="0" smtClean="0"/>
                        <a:t>17.1</a:t>
                      </a:r>
                      <a:endParaRPr lang="zh-TW" altLang="en-US" sz="2000" dirty="0"/>
                    </a:p>
                  </a:txBody>
                  <a:tcPr marL="101600" marR="101600" marT="50800" marB="50800"/>
                </a:tc>
                <a:tc>
                  <a:txBody>
                    <a:bodyPr/>
                    <a:lstStyle/>
                    <a:p>
                      <a:pPr algn="ctr"/>
                      <a:r>
                        <a:rPr lang="en-US" altLang="zh-TW" sz="2000" dirty="0" smtClean="0"/>
                        <a:t>7.6</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巴西</a:t>
                      </a:r>
                    </a:p>
                  </a:txBody>
                  <a:tcPr marL="10583" marR="10583" marT="10583" marB="0" anchor="ctr"/>
                </a:tc>
                <a:tc>
                  <a:txBody>
                    <a:bodyPr/>
                    <a:lstStyle/>
                    <a:p>
                      <a:pPr algn="ctr"/>
                      <a:r>
                        <a:rPr lang="en-US" altLang="zh-TW" sz="2000" dirty="0" smtClean="0"/>
                        <a:t>12.8</a:t>
                      </a:r>
                      <a:endParaRPr lang="zh-TW" altLang="en-US" sz="2000" dirty="0"/>
                    </a:p>
                  </a:txBody>
                  <a:tcPr marL="101600" marR="101600" marT="50800" marB="50800"/>
                </a:tc>
                <a:tc>
                  <a:txBody>
                    <a:bodyPr/>
                    <a:lstStyle/>
                    <a:p>
                      <a:pPr algn="ctr"/>
                      <a:r>
                        <a:rPr lang="en-US" altLang="zh-TW" sz="2000" dirty="0" smtClean="0"/>
                        <a:t>18.6</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印尼</a:t>
                      </a:r>
                    </a:p>
                  </a:txBody>
                  <a:tcPr marL="10583" marR="10583" marT="10583" marB="0" anchor="ctr"/>
                </a:tc>
                <a:tc>
                  <a:txBody>
                    <a:bodyPr/>
                    <a:lstStyle/>
                    <a:p>
                      <a:pPr algn="ctr"/>
                      <a:r>
                        <a:rPr lang="en-US" altLang="zh-TW" sz="2000" dirty="0" smtClean="0"/>
                        <a:t>11.3</a:t>
                      </a:r>
                      <a:endParaRPr lang="zh-TW" altLang="en-US" sz="2000" dirty="0"/>
                    </a:p>
                  </a:txBody>
                  <a:tcPr marL="101600" marR="101600" marT="50800" marB="50800"/>
                </a:tc>
                <a:tc>
                  <a:txBody>
                    <a:bodyPr/>
                    <a:lstStyle/>
                    <a:p>
                      <a:pPr algn="ctr"/>
                      <a:r>
                        <a:rPr lang="en-US" altLang="zh-TW" sz="2000" dirty="0" smtClean="0"/>
                        <a:t>7.7</a:t>
                      </a:r>
                      <a:endParaRPr lang="zh-TW" altLang="en-US" sz="2000" dirty="0"/>
                    </a:p>
                  </a:txBody>
                  <a:tcPr marL="101600" marR="101600" marT="50800" marB="50800"/>
                </a:tc>
              </a:tr>
              <a:tr h="420738">
                <a:tc>
                  <a:txBody>
                    <a:bodyPr/>
                    <a:lstStyle/>
                    <a:p>
                      <a:pPr algn="ctr" fontAlgn="ctr"/>
                      <a:r>
                        <a:rPr lang="zh-TW" altLang="en-US" sz="2000" b="0" i="0" u="none" strike="noStrike" dirty="0">
                          <a:solidFill>
                            <a:srgbClr val="000000"/>
                          </a:solidFill>
                          <a:latin typeface="Times New Roman"/>
                        </a:rPr>
                        <a:t>土耳其</a:t>
                      </a:r>
                    </a:p>
                  </a:txBody>
                  <a:tcPr marL="10583" marR="10583" marT="10583" marB="0" anchor="ctr"/>
                </a:tc>
                <a:tc>
                  <a:txBody>
                    <a:bodyPr/>
                    <a:lstStyle/>
                    <a:p>
                      <a:pPr algn="ctr"/>
                      <a:r>
                        <a:rPr lang="en-US" altLang="zh-TW" sz="2000" dirty="0" smtClean="0"/>
                        <a:t>6.5</a:t>
                      </a:r>
                      <a:endParaRPr lang="zh-TW" altLang="en-US" sz="2000" dirty="0"/>
                    </a:p>
                  </a:txBody>
                  <a:tcPr marL="101600" marR="101600" marT="50800" marB="50800"/>
                </a:tc>
                <a:tc>
                  <a:txBody>
                    <a:bodyPr/>
                    <a:lstStyle/>
                    <a:p>
                      <a:pPr algn="ctr"/>
                      <a:r>
                        <a:rPr lang="en-US" altLang="zh-TW" sz="2000" dirty="0" smtClean="0"/>
                        <a:t>5.9</a:t>
                      </a:r>
                    </a:p>
                  </a:txBody>
                  <a:tcPr marL="101600" marR="101600" marT="50800" marB="50800"/>
                </a:tc>
              </a:tr>
            </a:tbl>
          </a:graphicData>
        </a:graphic>
      </p:graphicFrame>
      <p:sp>
        <p:nvSpPr>
          <p:cNvPr id="6" name="文字方塊 5"/>
          <p:cNvSpPr txBox="1"/>
          <p:nvPr/>
        </p:nvSpPr>
        <p:spPr>
          <a:xfrm>
            <a:off x="6040106" y="5257767"/>
            <a:ext cx="2856318"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財政盈絀占</a:t>
            </a:r>
            <a:r>
              <a:rPr lang="en-US" altLang="zh-TW" dirty="0" smtClean="0"/>
              <a:t>GDP</a:t>
            </a:r>
            <a:r>
              <a:rPr lang="zh-TW" altLang="en-US" dirty="0" smtClean="0"/>
              <a:t>之比率</a:t>
            </a:r>
            <a:endParaRPr lang="zh-TW" altLang="en-US" dirty="0"/>
          </a:p>
        </p:txBody>
      </p:sp>
      <p:sp>
        <p:nvSpPr>
          <p:cNvPr id="3" name="內容版面配置區 2"/>
          <p:cNvSpPr>
            <a:spLocks noGrp="1"/>
          </p:cNvSpPr>
          <p:nvPr>
            <p:ph idx="1"/>
          </p:nvPr>
        </p:nvSpPr>
        <p:spPr/>
        <p:txBody>
          <a:bodyPr>
            <a:normAutofit/>
          </a:bodyPr>
          <a:lstStyle/>
          <a:p>
            <a:pPr>
              <a:buFont typeface="Wingdings" pitchFamily="2" charset="2"/>
              <a:buChar char="Ø"/>
            </a:pPr>
            <a:r>
              <a:rPr lang="zh-TW" altLang="en-US" dirty="0" smtClean="0"/>
              <a:t>政府管理不當</a:t>
            </a:r>
            <a:r>
              <a:rPr lang="en-US" altLang="zh-TW" dirty="0" smtClean="0"/>
              <a:t>,</a:t>
            </a:r>
            <a:r>
              <a:rPr lang="zh-TW" altLang="en-US" dirty="0" smtClean="0"/>
              <a:t>逃稅</a:t>
            </a:r>
            <a:r>
              <a:rPr lang="en-US" altLang="zh-TW" dirty="0" smtClean="0"/>
              <a:t>,</a:t>
            </a:r>
            <a:r>
              <a:rPr lang="zh-TW" altLang="en-US" dirty="0" smtClean="0"/>
              <a:t>過分浪費皆可能</a:t>
            </a:r>
            <a:endParaRPr lang="en-US" altLang="zh-TW" dirty="0" smtClean="0"/>
          </a:p>
          <a:p>
            <a:pPr>
              <a:buNone/>
            </a:pPr>
            <a:r>
              <a:rPr lang="en-US" altLang="zh-TW" dirty="0" smtClean="0"/>
              <a:t>	</a:t>
            </a:r>
            <a:r>
              <a:rPr lang="zh-TW" altLang="en-US" dirty="0" smtClean="0"/>
              <a:t>導致財政赤字</a:t>
            </a:r>
            <a:r>
              <a:rPr lang="en-US" altLang="zh-TW" dirty="0" smtClean="0"/>
              <a:t>,</a:t>
            </a:r>
            <a:r>
              <a:rPr lang="zh-TW" altLang="en-US" dirty="0" smtClean="0"/>
              <a:t>長期赤字對經濟有不</a:t>
            </a:r>
            <a:endParaRPr lang="en-US" altLang="zh-TW" dirty="0" smtClean="0"/>
          </a:p>
          <a:p>
            <a:pPr>
              <a:buNone/>
            </a:pPr>
            <a:r>
              <a:rPr lang="en-US" altLang="zh-TW" dirty="0" smtClean="0"/>
              <a:t>	</a:t>
            </a:r>
            <a:r>
              <a:rPr lang="zh-TW" altLang="en-US" dirty="0" smtClean="0"/>
              <a:t>影響。</a:t>
            </a:r>
            <a:endParaRPr lang="en-US" altLang="zh-TW" dirty="0" smtClean="0"/>
          </a:p>
          <a:p>
            <a:pPr>
              <a:buNone/>
            </a:pPr>
            <a:endParaRPr lang="en-US" altLang="zh-TW" dirty="0" smtClean="0"/>
          </a:p>
          <a:p>
            <a:r>
              <a:rPr lang="zh-TW" altLang="en-US" dirty="0" smtClean="0"/>
              <a:t>大部分國家有長期財政赤字問題</a:t>
            </a:r>
            <a:r>
              <a:rPr lang="en-US" altLang="zh-TW" dirty="0" smtClean="0"/>
              <a:t>,</a:t>
            </a:r>
          </a:p>
          <a:p>
            <a:pPr>
              <a:buNone/>
            </a:pPr>
            <a:r>
              <a:rPr lang="en-US" altLang="zh-TW" dirty="0" smtClean="0"/>
              <a:t>	</a:t>
            </a:r>
            <a:r>
              <a:rPr lang="zh-TW" altLang="en-US" dirty="0" smtClean="0"/>
              <a:t>以土其</a:t>
            </a:r>
            <a:r>
              <a:rPr lang="en-US" altLang="zh-TW" dirty="0" smtClean="0"/>
              <a:t>,</a:t>
            </a:r>
            <a:r>
              <a:rPr lang="zh-TW" altLang="en-US" dirty="0" smtClean="0"/>
              <a:t>南非</a:t>
            </a:r>
            <a:r>
              <a:rPr lang="en-US" altLang="zh-TW" dirty="0" smtClean="0"/>
              <a:t>,</a:t>
            </a:r>
            <a:r>
              <a:rPr lang="zh-TW" altLang="en-US" dirty="0" smtClean="0"/>
              <a:t>墨西哥最為嚴重。</a:t>
            </a:r>
            <a:endParaRPr lang="en-US" altLang="zh-TW" dirty="0" smtClean="0"/>
          </a:p>
          <a:p>
            <a:pPr>
              <a:buNone/>
            </a:pPr>
            <a:endParaRPr lang="en-US" altLang="zh-TW" dirty="0" smtClean="0"/>
          </a:p>
          <a:p>
            <a:r>
              <a:rPr lang="zh-TW" altLang="en-US" dirty="0" smtClean="0"/>
              <a:t>政府需舉債</a:t>
            </a:r>
            <a:r>
              <a:rPr lang="en-US" altLang="zh-TW" dirty="0" smtClean="0"/>
              <a:t>,</a:t>
            </a:r>
            <a:r>
              <a:rPr lang="zh-TW" altLang="en-US" dirty="0" smtClean="0"/>
              <a:t>向銀行貸款或增發貨幣</a:t>
            </a:r>
            <a:endParaRPr lang="en-US" altLang="zh-TW" dirty="0" smtClean="0"/>
          </a:p>
          <a:p>
            <a:pPr>
              <a:buNone/>
            </a:pPr>
            <a:r>
              <a:rPr lang="en-US" altLang="zh-TW" dirty="0" smtClean="0"/>
              <a:t>	</a:t>
            </a:r>
            <a:r>
              <a:rPr lang="zh-TW" altLang="en-US" dirty="0" smtClean="0"/>
              <a:t>以解財政問題</a:t>
            </a:r>
            <a:r>
              <a:rPr lang="en-US" altLang="zh-TW" dirty="0" smtClean="0"/>
              <a:t>,</a:t>
            </a:r>
            <a:r>
              <a:rPr lang="zh-TW" altLang="en-US" dirty="0" smtClean="0"/>
              <a:t>債務的增加又會使</a:t>
            </a:r>
            <a:endParaRPr lang="en-US" altLang="zh-TW" dirty="0" smtClean="0"/>
          </a:p>
          <a:p>
            <a:pPr>
              <a:buNone/>
            </a:pPr>
            <a:r>
              <a:rPr lang="en-US" altLang="zh-TW" dirty="0" smtClean="0"/>
              <a:t>	</a:t>
            </a:r>
            <a:r>
              <a:rPr lang="zh-TW" altLang="en-US" dirty="0" smtClean="0"/>
              <a:t>的經濟結構脆弱。</a:t>
            </a:r>
            <a:endParaRPr lang="en-US" altLang="zh-TW" dirty="0" smtClean="0"/>
          </a:p>
          <a:p>
            <a:endParaRPr lang="en-US" altLang="zh-TW" dirty="0" smtClean="0"/>
          </a:p>
          <a:p>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22</a:t>
            </a:fld>
            <a:endParaRPr lang="zh-TW" altLang="en-US"/>
          </a:p>
        </p:txBody>
      </p:sp>
      <p:graphicFrame>
        <p:nvGraphicFramePr>
          <p:cNvPr id="6" name="圖表 5"/>
          <p:cNvGraphicFramePr/>
          <p:nvPr/>
        </p:nvGraphicFramePr>
        <p:xfrm>
          <a:off x="4919982" y="1497349"/>
          <a:ext cx="5240018" cy="36575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表格 6"/>
          <p:cNvGraphicFramePr>
            <a:graphicFrameLocks noGrp="1"/>
          </p:cNvGraphicFramePr>
          <p:nvPr/>
        </p:nvGraphicFramePr>
        <p:xfrm>
          <a:off x="5224015" y="297215"/>
          <a:ext cx="4935980" cy="1200134"/>
        </p:xfrm>
        <a:graphic>
          <a:graphicData uri="http://schemas.openxmlformats.org/drawingml/2006/table">
            <a:tbl>
              <a:tblPr firstRow="1" bandRow="1">
                <a:tableStyleId>{5C22544A-7EE6-4342-B048-85BDC9FD1C3A}</a:tableStyleId>
              </a:tblPr>
              <a:tblGrid>
                <a:gridCol w="493598"/>
                <a:gridCol w="493598"/>
                <a:gridCol w="493598"/>
                <a:gridCol w="493598"/>
                <a:gridCol w="493598"/>
                <a:gridCol w="493598"/>
                <a:gridCol w="493598"/>
                <a:gridCol w="493598"/>
                <a:gridCol w="493598"/>
                <a:gridCol w="493598"/>
              </a:tblGrid>
              <a:tr h="603642">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中國</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俄羅斯</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台灣</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韓國</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墨西哥</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南非</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印度</a:t>
                      </a:r>
                    </a:p>
                  </a:txBody>
                  <a:tcPr marL="10583" marR="10583" marT="10583" marB="0" anchor="ctr"/>
                </a:tc>
                <a:tc>
                  <a:txBody>
                    <a:bodyPr/>
                    <a:lstStyle/>
                    <a:p>
                      <a:pPr algn="ctr" fontAlgn="ctr"/>
                      <a:r>
                        <a:rPr lang="zh-TW" altLang="en-US" sz="1300" b="0" i="0" u="none" strike="noStrike">
                          <a:solidFill>
                            <a:srgbClr val="000000"/>
                          </a:solidFill>
                          <a:latin typeface="微軟正黑體" pitchFamily="34" charset="-120"/>
                          <a:ea typeface="微軟正黑體" pitchFamily="34" charset="-120"/>
                        </a:rPr>
                        <a:t>巴西</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印尼</a:t>
                      </a:r>
                    </a:p>
                  </a:txBody>
                  <a:tcPr marL="10583" marR="10583" marT="10583" marB="0" anchor="ctr"/>
                </a:tc>
                <a:tc>
                  <a:txBody>
                    <a:bodyPr/>
                    <a:lstStyle/>
                    <a:p>
                      <a:pPr algn="ctr" fontAlgn="ctr"/>
                      <a:r>
                        <a:rPr lang="zh-TW" altLang="en-US" sz="1300" b="0" i="0" u="none" strike="noStrike" dirty="0">
                          <a:solidFill>
                            <a:srgbClr val="000000"/>
                          </a:solidFill>
                          <a:latin typeface="微軟正黑體" pitchFamily="34" charset="-120"/>
                          <a:ea typeface="微軟正黑體" pitchFamily="34" charset="-120"/>
                        </a:rPr>
                        <a:t>土耳其</a:t>
                      </a:r>
                    </a:p>
                  </a:txBody>
                  <a:tcPr marL="10583" marR="10583" marT="10583" marB="0" anchor="ctr"/>
                </a:tc>
              </a:tr>
              <a:tr h="596492">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2.1%</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0.5%</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2.1%</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1.5%</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1" i="0" u="none" strike="noStrike" dirty="0">
                          <a:solidFill>
                            <a:srgbClr val="FF0000"/>
                          </a:solidFill>
                          <a:latin typeface="微軟正黑體" pitchFamily="34" charset="-120"/>
                          <a:ea typeface="微軟正黑體" pitchFamily="34" charset="-120"/>
                        </a:rPr>
                        <a:t>-</a:t>
                      </a:r>
                      <a:r>
                        <a:rPr lang="en-US" altLang="zh-TW" sz="1300" b="1" i="0" u="none" strike="noStrike" dirty="0" smtClean="0">
                          <a:solidFill>
                            <a:srgbClr val="FF0000"/>
                          </a:solidFill>
                          <a:latin typeface="微軟正黑體" pitchFamily="34" charset="-120"/>
                          <a:ea typeface="微軟正黑體" pitchFamily="34" charset="-120"/>
                        </a:rPr>
                        <a:t>4%</a:t>
                      </a:r>
                      <a:endParaRPr lang="en-US" altLang="zh-TW" sz="1300" b="1" i="0" u="none" strike="noStrike" dirty="0">
                        <a:solidFill>
                          <a:srgbClr val="FF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1" i="0" u="none" strike="noStrike" dirty="0">
                          <a:solidFill>
                            <a:srgbClr val="FF0000"/>
                          </a:solidFill>
                          <a:latin typeface="微軟正黑體" pitchFamily="34" charset="-120"/>
                          <a:ea typeface="微軟正黑體" pitchFamily="34" charset="-120"/>
                        </a:rPr>
                        <a:t>-</a:t>
                      </a:r>
                      <a:r>
                        <a:rPr lang="en-US" altLang="zh-TW" sz="1300" b="1" i="0" u="none" strike="noStrike" dirty="0" smtClean="0">
                          <a:solidFill>
                            <a:srgbClr val="FF0000"/>
                          </a:solidFill>
                          <a:latin typeface="微軟正黑體" pitchFamily="34" charset="-120"/>
                          <a:ea typeface="微軟正黑體" pitchFamily="34" charset="-120"/>
                        </a:rPr>
                        <a:t>3.8%</a:t>
                      </a:r>
                      <a:endParaRPr lang="en-US" altLang="zh-TW" sz="1300" b="1" i="0" u="none" strike="noStrike" dirty="0">
                        <a:solidFill>
                          <a:srgbClr val="FF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1" i="0" u="none" strike="noStrike" dirty="0">
                          <a:solidFill>
                            <a:srgbClr val="FF0000"/>
                          </a:solidFill>
                          <a:latin typeface="微軟正黑體" pitchFamily="34" charset="-120"/>
                          <a:ea typeface="微軟正黑體" pitchFamily="34" charset="-120"/>
                        </a:rPr>
                        <a:t>-</a:t>
                      </a:r>
                      <a:r>
                        <a:rPr lang="en-US" altLang="zh-TW" sz="1300" b="1" i="0" u="none" strike="noStrike" dirty="0" smtClean="0">
                          <a:solidFill>
                            <a:srgbClr val="FF0000"/>
                          </a:solidFill>
                          <a:latin typeface="微軟正黑體" pitchFamily="34" charset="-120"/>
                          <a:ea typeface="微軟正黑體" pitchFamily="34" charset="-120"/>
                        </a:rPr>
                        <a:t>4.5%</a:t>
                      </a:r>
                      <a:endParaRPr lang="en-US" altLang="zh-TW" sz="1300" b="1" i="0" u="none" strike="noStrike" dirty="0">
                        <a:solidFill>
                          <a:srgbClr val="FF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0.6%</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1" i="0" u="none" strike="noStrike" dirty="0">
                          <a:solidFill>
                            <a:srgbClr val="FF0000"/>
                          </a:solidFill>
                          <a:latin typeface="微軟正黑體" pitchFamily="34" charset="-120"/>
                          <a:ea typeface="微軟正黑體" pitchFamily="34" charset="-120"/>
                        </a:rPr>
                        <a:t>-</a:t>
                      </a:r>
                      <a:r>
                        <a:rPr lang="en-US" altLang="zh-TW" sz="1300" b="1" i="0" u="none" strike="noStrike" dirty="0" smtClean="0">
                          <a:solidFill>
                            <a:srgbClr val="FF0000"/>
                          </a:solidFill>
                          <a:latin typeface="微軟正黑體" pitchFamily="34" charset="-120"/>
                          <a:ea typeface="微軟正黑體" pitchFamily="34" charset="-120"/>
                        </a:rPr>
                        <a:t>2.2%</a:t>
                      </a:r>
                      <a:endParaRPr lang="en-US" altLang="zh-TW" sz="1300" b="1" i="0" u="none" strike="noStrike" dirty="0">
                        <a:solidFill>
                          <a:srgbClr val="FF0000"/>
                        </a:solidFill>
                        <a:latin typeface="微軟正黑體" pitchFamily="34" charset="-120"/>
                        <a:ea typeface="微軟正黑體" pitchFamily="34" charset="-120"/>
                      </a:endParaRPr>
                    </a:p>
                  </a:txBody>
                  <a:tcPr marL="10583" marR="10583" marT="10583" marB="0" anchor="ctr"/>
                </a:tc>
                <a:tc>
                  <a:txBody>
                    <a:bodyPr/>
                    <a:lstStyle/>
                    <a:p>
                      <a:pPr algn="ctr" fontAlgn="ctr"/>
                      <a:r>
                        <a:rPr lang="en-US" altLang="zh-TW" sz="1300" b="0" i="0" u="none" strike="noStrike" dirty="0">
                          <a:solidFill>
                            <a:srgbClr val="000000"/>
                          </a:solidFill>
                          <a:latin typeface="微軟正黑體" pitchFamily="34" charset="-120"/>
                          <a:ea typeface="微軟正黑體" pitchFamily="34" charset="-120"/>
                        </a:rPr>
                        <a:t>-</a:t>
                      </a:r>
                      <a:r>
                        <a:rPr lang="en-US" altLang="zh-TW" sz="1300" b="0" i="0" u="none" strike="noStrike" dirty="0" smtClean="0">
                          <a:solidFill>
                            <a:srgbClr val="000000"/>
                          </a:solidFill>
                          <a:latin typeface="微軟正黑體" pitchFamily="34" charset="-120"/>
                          <a:ea typeface="微軟正黑體" pitchFamily="34" charset="-120"/>
                        </a:rPr>
                        <a:t>1.3%</a:t>
                      </a:r>
                      <a:endParaRPr lang="en-US" altLang="zh-TW" sz="1300" b="0" i="0" u="none" strike="noStrike" dirty="0">
                        <a:solidFill>
                          <a:srgbClr val="000000"/>
                        </a:solidFill>
                        <a:latin typeface="微軟正黑體" pitchFamily="34" charset="-120"/>
                        <a:ea typeface="微軟正黑體" pitchFamily="34" charset="-120"/>
                      </a:endParaRPr>
                    </a:p>
                  </a:txBody>
                  <a:tcPr marL="10583" marR="10583" marT="10583" marB="0" anchor="ctr"/>
                </a:tc>
              </a:tr>
            </a:tbl>
          </a:graphicData>
        </a:graphic>
      </p:graphicFrame>
      <p:sp>
        <p:nvSpPr>
          <p:cNvPr id="8" name="圓角矩形 7"/>
          <p:cNvSpPr/>
          <p:nvPr/>
        </p:nvSpPr>
        <p:spPr>
          <a:xfrm>
            <a:off x="7240240" y="337220"/>
            <a:ext cx="1440159" cy="1128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9" name="矩形 8"/>
          <p:cNvSpPr/>
          <p:nvPr/>
        </p:nvSpPr>
        <p:spPr>
          <a:xfrm>
            <a:off x="9160453" y="3145532"/>
            <a:ext cx="999547" cy="192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10" name="文字方塊 9"/>
          <p:cNvSpPr txBox="1"/>
          <p:nvPr/>
        </p:nvSpPr>
        <p:spPr>
          <a:xfrm>
            <a:off x="6040106" y="5257767"/>
            <a:ext cx="2784310"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
        <p:nvSpPr>
          <p:cNvPr id="11" name="圓角矩形 10"/>
          <p:cNvSpPr/>
          <p:nvPr/>
        </p:nvSpPr>
        <p:spPr>
          <a:xfrm>
            <a:off x="9184456" y="337220"/>
            <a:ext cx="504056"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184456" y="4081636"/>
            <a:ext cx="9755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不良貸款</a:t>
            </a:r>
            <a:endParaRPr lang="zh-TW" altLang="en-US" dirty="0"/>
          </a:p>
        </p:txBody>
      </p:sp>
      <p:sp>
        <p:nvSpPr>
          <p:cNvPr id="3" name="內容版面配置區 2"/>
          <p:cNvSpPr>
            <a:spLocks noGrp="1"/>
          </p:cNvSpPr>
          <p:nvPr>
            <p:ph idx="1"/>
          </p:nvPr>
        </p:nvSpPr>
        <p:spPr/>
        <p:txBody>
          <a:bodyPr/>
          <a:lstStyle/>
          <a:p>
            <a:pPr>
              <a:buFont typeface="Wingdings" pitchFamily="2" charset="2"/>
              <a:buChar char="Ø"/>
            </a:pPr>
            <a:r>
              <a:rPr lang="zh-TW" altLang="en-US" dirty="0" smtClean="0"/>
              <a:t>貸款人未能按原訂協議償還商業銀行</a:t>
            </a:r>
            <a:endParaRPr lang="en-US" altLang="zh-TW" dirty="0" smtClean="0"/>
          </a:p>
          <a:p>
            <a:pPr>
              <a:buNone/>
            </a:pPr>
            <a:r>
              <a:rPr lang="en-US" altLang="zh-TW" dirty="0" smtClean="0"/>
              <a:t>	</a:t>
            </a:r>
            <a:r>
              <a:rPr lang="zh-TW" altLang="en-US" dirty="0" smtClean="0"/>
              <a:t>的貸款本息。過高的不良貸款可能是引</a:t>
            </a:r>
            <a:endParaRPr lang="en-US" altLang="zh-TW" dirty="0" smtClean="0"/>
          </a:p>
          <a:p>
            <a:pPr>
              <a:buNone/>
            </a:pPr>
            <a:r>
              <a:rPr lang="en-US" altLang="zh-TW" dirty="0" smtClean="0"/>
              <a:t>	</a:t>
            </a:r>
            <a:r>
              <a:rPr lang="zh-TW" altLang="en-US" dirty="0" smtClean="0"/>
              <a:t>發金融危機的原因之一。</a:t>
            </a:r>
            <a:endParaRPr lang="en-US" altLang="zh-TW" dirty="0" smtClean="0"/>
          </a:p>
          <a:p>
            <a:pPr>
              <a:buNone/>
            </a:pPr>
            <a:endParaRPr lang="en-US" altLang="zh-TW" dirty="0" smtClean="0"/>
          </a:p>
          <a:p>
            <a:pPr>
              <a:buNone/>
            </a:pPr>
            <a:endParaRPr lang="en-US" altLang="zh-TW" dirty="0" smtClean="0"/>
          </a:p>
          <a:p>
            <a:r>
              <a:rPr lang="zh-TW" altLang="en-US" dirty="0" smtClean="0"/>
              <a:t>放款更加嚴謹</a:t>
            </a:r>
            <a:r>
              <a:rPr lang="en-US" altLang="zh-TW" dirty="0" smtClean="0"/>
              <a:t>,</a:t>
            </a:r>
            <a:r>
              <a:rPr lang="zh-TW" altLang="en-US" dirty="0" smtClean="0"/>
              <a:t>不良貸款下降許多。</a:t>
            </a:r>
            <a:endParaRPr lang="en-US" altLang="zh-TW" dirty="0" smtClean="0"/>
          </a:p>
          <a:p>
            <a:pPr>
              <a:buNone/>
            </a:pPr>
            <a:endParaRPr lang="en-US" altLang="zh-TW" dirty="0" smtClean="0"/>
          </a:p>
          <a:p>
            <a:pPr>
              <a:buNone/>
            </a:pPr>
            <a:endParaRPr lang="en-US" altLang="zh-TW" dirty="0" smtClean="0"/>
          </a:p>
          <a:p>
            <a:pPr>
              <a:buNone/>
            </a:pP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23</a:t>
            </a:fld>
            <a:endParaRPr lang="zh-TW" altLang="en-US"/>
          </a:p>
        </p:txBody>
      </p:sp>
      <p:graphicFrame>
        <p:nvGraphicFramePr>
          <p:cNvPr id="5" name="圖表 4"/>
          <p:cNvGraphicFramePr/>
          <p:nvPr/>
        </p:nvGraphicFramePr>
        <p:xfrm>
          <a:off x="4647953" y="599722"/>
          <a:ext cx="5512048" cy="42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字方塊 5"/>
          <p:cNvSpPr txBox="1"/>
          <p:nvPr/>
        </p:nvSpPr>
        <p:spPr>
          <a:xfrm>
            <a:off x="6040106" y="5257767"/>
            <a:ext cx="3072342"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銀行部門提供的國內信貸佔</a:t>
            </a:r>
            <a:r>
              <a:rPr lang="en-US" altLang="zh-TW" dirty="0" err="1" smtClean="0"/>
              <a:t>gdp</a:t>
            </a:r>
            <a:r>
              <a:rPr lang="zh-TW" altLang="en-US" dirty="0" smtClean="0"/>
              <a:t>比例</a:t>
            </a:r>
            <a:endParaRPr lang="zh-TW" altLang="en-US" dirty="0"/>
          </a:p>
        </p:txBody>
      </p:sp>
      <p:sp>
        <p:nvSpPr>
          <p:cNvPr id="3" name="內容版面配置區 2"/>
          <p:cNvSpPr>
            <a:spLocks noGrp="1"/>
          </p:cNvSpPr>
          <p:nvPr>
            <p:ph idx="1"/>
          </p:nvPr>
        </p:nvSpPr>
        <p:spPr/>
        <p:txBody>
          <a:bodyPr/>
          <a:lstStyle/>
          <a:p>
            <a:pPr>
              <a:buFont typeface="Wingdings" pitchFamily="2" charset="2"/>
              <a:buChar char="Ø"/>
            </a:pPr>
            <a:r>
              <a:rPr lang="zh-TW" altLang="en-US" dirty="0" smtClean="0"/>
              <a:t>定義</a:t>
            </a:r>
            <a:r>
              <a:rPr lang="en-US" altLang="zh-TW" dirty="0" smtClean="0"/>
              <a:t>:</a:t>
            </a:r>
            <a:r>
              <a:rPr lang="zh-TW" altLang="en-US" dirty="0" smtClean="0"/>
              <a:t>銀行部門對於國內所有部門</a:t>
            </a:r>
            <a:endParaRPr lang="en-US" altLang="zh-TW" dirty="0" smtClean="0"/>
          </a:p>
          <a:p>
            <a:pPr>
              <a:buNone/>
            </a:pPr>
            <a:r>
              <a:rPr lang="en-US" altLang="zh-TW" dirty="0" smtClean="0"/>
              <a:t>	</a:t>
            </a:r>
            <a:r>
              <a:rPr lang="zh-TW" altLang="en-US" dirty="0" smtClean="0"/>
              <a:t>提供的信用貸款額度佔</a:t>
            </a:r>
            <a:r>
              <a:rPr lang="en-US" altLang="zh-TW" dirty="0" smtClean="0"/>
              <a:t>GDP</a:t>
            </a:r>
            <a:r>
              <a:rPr lang="zh-TW" altLang="en-US" dirty="0" smtClean="0"/>
              <a:t>比例。</a:t>
            </a:r>
            <a:endParaRPr lang="en-US" altLang="zh-TW" dirty="0" smtClean="0"/>
          </a:p>
          <a:p>
            <a:pPr>
              <a:buNone/>
            </a:pPr>
            <a:endParaRPr lang="en-US" altLang="zh-TW" dirty="0" smtClean="0"/>
          </a:p>
          <a:p>
            <a:r>
              <a:rPr lang="zh-TW" altLang="en-US" dirty="0" smtClean="0"/>
              <a:t>長期而言信貸普遍微幅上升。</a:t>
            </a:r>
            <a:endParaRPr lang="en-US" altLang="zh-TW" dirty="0" smtClean="0"/>
          </a:p>
          <a:p>
            <a:endParaRPr lang="en-US" altLang="zh-TW" dirty="0" smtClean="0"/>
          </a:p>
          <a:p>
            <a:r>
              <a:rPr lang="zh-TW" altLang="en-US" dirty="0" smtClean="0"/>
              <a:t>看起來是南非</a:t>
            </a:r>
            <a:r>
              <a:rPr lang="en-US" altLang="zh-TW" dirty="0" smtClean="0"/>
              <a:t>,</a:t>
            </a:r>
            <a:r>
              <a:rPr lang="zh-TW" altLang="en-US" dirty="0" smtClean="0"/>
              <a:t>韓國</a:t>
            </a:r>
            <a:r>
              <a:rPr lang="en-US" altLang="zh-TW" dirty="0" smtClean="0"/>
              <a:t>,</a:t>
            </a:r>
            <a:r>
              <a:rPr lang="zh-TW" altLang="en-US" dirty="0" smtClean="0"/>
              <a:t>中國比較危險。</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24</a:t>
            </a:fld>
            <a:endParaRPr lang="zh-TW" altLang="en-US"/>
          </a:p>
        </p:txBody>
      </p:sp>
      <p:graphicFrame>
        <p:nvGraphicFramePr>
          <p:cNvPr id="6" name="圖表 5"/>
          <p:cNvGraphicFramePr/>
          <p:nvPr/>
        </p:nvGraphicFramePr>
        <p:xfrm>
          <a:off x="4839973" y="1017296"/>
          <a:ext cx="5200578" cy="4097982"/>
        </p:xfrm>
        <a:graphic>
          <a:graphicData uri="http://schemas.openxmlformats.org/drawingml/2006/chart">
            <c:chart xmlns:c="http://schemas.openxmlformats.org/drawingml/2006/chart" xmlns:r="http://schemas.openxmlformats.org/officeDocument/2006/relationships" r:id="rId3"/>
          </a:graphicData>
        </a:graphic>
      </p:graphicFrame>
      <p:sp>
        <p:nvSpPr>
          <p:cNvPr id="8" name="圓角矩形 7"/>
          <p:cNvSpPr/>
          <p:nvPr/>
        </p:nvSpPr>
        <p:spPr>
          <a:xfrm>
            <a:off x="9040440" y="1921396"/>
            <a:ext cx="880098" cy="320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9" name="圓角矩形 8"/>
          <p:cNvSpPr/>
          <p:nvPr/>
        </p:nvSpPr>
        <p:spPr>
          <a:xfrm>
            <a:off x="9040440" y="2425452"/>
            <a:ext cx="880098" cy="320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
        <p:nvSpPr>
          <p:cNvPr id="10" name="文字方塊 9"/>
          <p:cNvSpPr txBox="1"/>
          <p:nvPr/>
        </p:nvSpPr>
        <p:spPr>
          <a:xfrm>
            <a:off x="6040106" y="5257767"/>
            <a:ext cx="2928326" cy="379589"/>
          </a:xfrm>
          <a:prstGeom prst="rect">
            <a:avLst/>
          </a:prstGeom>
          <a:noFill/>
        </p:spPr>
        <p:txBody>
          <a:bodyPr wrap="square" lIns="101599" tIns="50799" rIns="101599" bIns="50799" rtlCol="0">
            <a:spAutoFit/>
          </a:bodyPr>
          <a:lstStyle/>
          <a:p>
            <a:r>
              <a:rPr lang="zh-TW" altLang="en-US" dirty="0" smtClean="0"/>
              <a:t>資料來源</a:t>
            </a:r>
            <a:r>
              <a:rPr lang="en-US" altLang="zh-TW" dirty="0" smtClean="0"/>
              <a:t>:</a:t>
            </a:r>
            <a:r>
              <a:rPr lang="zh-TW" altLang="en-US" dirty="0" smtClean="0"/>
              <a:t>世界銀行</a:t>
            </a:r>
            <a:r>
              <a:rPr lang="en-US" altLang="zh-TW" dirty="0" smtClean="0"/>
              <a:t>,IMF</a:t>
            </a:r>
            <a:endParaRPr lang="zh-TW"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熱錢</a:t>
            </a:r>
            <a:r>
              <a:rPr lang="en-US" altLang="zh-TW" dirty="0" smtClean="0"/>
              <a:t>-</a:t>
            </a:r>
            <a:r>
              <a:rPr lang="zh-TW" altLang="en-US" dirty="0" smtClean="0"/>
              <a:t>流入新興市場金額與</a:t>
            </a:r>
            <a:r>
              <a:rPr lang="en-US" altLang="zh-TW" dirty="0" smtClean="0"/>
              <a:t>GDP</a:t>
            </a:r>
            <a:r>
              <a:rPr lang="zh-TW" altLang="en-US" dirty="0" smtClean="0"/>
              <a:t>比重</a:t>
            </a:r>
            <a:endParaRPr lang="zh-TW" altLang="en-US" dirty="0"/>
          </a:p>
        </p:txBody>
      </p:sp>
      <p:sp>
        <p:nvSpPr>
          <p:cNvPr id="3" name="內容版面配置區 2"/>
          <p:cNvSpPr>
            <a:spLocks noGrp="1"/>
          </p:cNvSpPr>
          <p:nvPr>
            <p:ph idx="1"/>
          </p:nvPr>
        </p:nvSpPr>
        <p:spPr/>
        <p:txBody>
          <a:bodyPr/>
          <a:lstStyle/>
          <a:p>
            <a:r>
              <a:rPr lang="zh-TW" altLang="en-US" dirty="0" smtClean="0">
                <a:latin typeface="+mn-ea"/>
              </a:rPr>
              <a:t>自</a:t>
            </a:r>
            <a:r>
              <a:rPr lang="en-US" altLang="zh-TW" dirty="0" smtClean="0">
                <a:latin typeface="+mn-ea"/>
              </a:rPr>
              <a:t>2008</a:t>
            </a:r>
            <a:r>
              <a:rPr lang="zh-TW" altLang="en-US" dirty="0" smtClean="0">
                <a:latin typeface="+mn-ea"/>
              </a:rPr>
              <a:t>美國</a:t>
            </a:r>
            <a:r>
              <a:rPr lang="en-US" altLang="zh-TW" dirty="0" smtClean="0">
                <a:latin typeface="+mn-ea"/>
              </a:rPr>
              <a:t>QE</a:t>
            </a:r>
            <a:r>
              <a:rPr lang="zh-TW" altLang="en-US" dirty="0" smtClean="0">
                <a:latin typeface="+mn-ea"/>
              </a:rPr>
              <a:t>以來</a:t>
            </a:r>
            <a:r>
              <a:rPr lang="en-US" altLang="zh-TW" dirty="0" smtClean="0">
                <a:latin typeface="+mn-ea"/>
              </a:rPr>
              <a:t>,</a:t>
            </a:r>
            <a:r>
              <a:rPr lang="zh-TW" altLang="en-US" dirty="0" smtClean="0">
                <a:latin typeface="+mn-ea"/>
              </a:rPr>
              <a:t>一年約有</a:t>
            </a:r>
            <a:endParaRPr lang="en-US" altLang="zh-TW" dirty="0" smtClean="0">
              <a:latin typeface="+mn-ea"/>
            </a:endParaRPr>
          </a:p>
          <a:p>
            <a:pPr>
              <a:buNone/>
            </a:pPr>
            <a:r>
              <a:rPr lang="en-US" altLang="zh-TW" dirty="0" smtClean="0">
                <a:latin typeface="+mn-ea"/>
              </a:rPr>
              <a:t>	</a:t>
            </a:r>
            <a:r>
              <a:rPr lang="zh-TW" altLang="en-US" dirty="0" smtClean="0">
                <a:latin typeface="+mn-ea"/>
              </a:rPr>
              <a:t>一兆美元流往新興市場。</a:t>
            </a:r>
            <a:endParaRPr lang="en-US" altLang="zh-TW" dirty="0" smtClean="0">
              <a:latin typeface="+mn-ea"/>
            </a:endParaRPr>
          </a:p>
          <a:p>
            <a:pPr>
              <a:buNone/>
            </a:pPr>
            <a:endParaRPr lang="en-US" altLang="zh-TW" dirty="0" smtClean="0">
              <a:latin typeface="+mn-ea"/>
            </a:endParaRPr>
          </a:p>
          <a:p>
            <a:pPr>
              <a:buNone/>
            </a:pPr>
            <a:endParaRPr lang="en-US" altLang="zh-TW" dirty="0" smtClean="0">
              <a:latin typeface="+mn-ea"/>
            </a:endParaRPr>
          </a:p>
          <a:p>
            <a:r>
              <a:rPr lang="zh-TW" altLang="en-US" dirty="0" smtClean="0">
                <a:latin typeface="+mn-ea"/>
              </a:rPr>
              <a:t>熱錢持續流入</a:t>
            </a:r>
            <a:r>
              <a:rPr lang="en-US" altLang="zh-TW" dirty="0" smtClean="0">
                <a:latin typeface="+mn-ea"/>
              </a:rPr>
              <a:t>,</a:t>
            </a:r>
            <a:r>
              <a:rPr lang="zh-TW" altLang="en-US" dirty="0" smtClean="0">
                <a:latin typeface="+mn-ea"/>
              </a:rPr>
              <a:t>但成長趨緩</a:t>
            </a:r>
            <a:r>
              <a:rPr lang="en-US" altLang="zh-TW" dirty="0" smtClean="0">
                <a:latin typeface="+mn-ea"/>
              </a:rPr>
              <a:t>,</a:t>
            </a:r>
            <a:r>
              <a:rPr lang="zh-TW" altLang="en-US" dirty="0" smtClean="0">
                <a:latin typeface="+mn-ea"/>
              </a:rPr>
              <a:t>且</a:t>
            </a:r>
            <a:endParaRPr lang="en-US" altLang="zh-TW" dirty="0" smtClean="0">
              <a:latin typeface="+mn-ea"/>
            </a:endParaRPr>
          </a:p>
          <a:p>
            <a:pPr>
              <a:buNone/>
            </a:pPr>
            <a:r>
              <a:rPr lang="en-US" altLang="zh-TW" dirty="0" smtClean="0">
                <a:latin typeface="+mn-ea"/>
              </a:rPr>
              <a:t>	</a:t>
            </a:r>
            <a:r>
              <a:rPr lang="zh-TW" altLang="en-US" dirty="0" smtClean="0">
                <a:latin typeface="+mn-ea"/>
              </a:rPr>
              <a:t>佔新興國家</a:t>
            </a:r>
            <a:r>
              <a:rPr lang="en-US" altLang="zh-TW" dirty="0" err="1" smtClean="0">
                <a:latin typeface="+mn-ea"/>
              </a:rPr>
              <a:t>gdp</a:t>
            </a:r>
            <a:r>
              <a:rPr lang="zh-TW" altLang="en-US" dirty="0" smtClean="0">
                <a:latin typeface="+mn-ea"/>
              </a:rPr>
              <a:t>下降至</a:t>
            </a:r>
            <a:r>
              <a:rPr lang="en-US" altLang="zh-TW" dirty="0" smtClean="0">
                <a:latin typeface="+mn-ea"/>
              </a:rPr>
              <a:t>4%</a:t>
            </a:r>
            <a:r>
              <a:rPr lang="zh-TW" altLang="en-US" dirty="0" smtClean="0">
                <a:latin typeface="+mn-ea"/>
              </a:rPr>
              <a:t>。</a:t>
            </a:r>
            <a:endParaRPr lang="en-US" altLang="zh-TW" dirty="0" smtClean="0">
              <a:latin typeface="+mn-ea"/>
            </a:endParaRPr>
          </a:p>
          <a:p>
            <a:pPr>
              <a:buNone/>
            </a:pPr>
            <a:endParaRPr lang="en-US" altLang="zh-TW" dirty="0" smtClean="0">
              <a:latin typeface="+mn-ea"/>
            </a:endParaRPr>
          </a:p>
          <a:p>
            <a:pPr>
              <a:buNone/>
            </a:pPr>
            <a:endParaRPr lang="en-US" altLang="zh-TW" dirty="0" smtClean="0">
              <a:latin typeface="+mn-ea"/>
            </a:endParaRPr>
          </a:p>
          <a:p>
            <a:r>
              <a:rPr lang="zh-TW" altLang="en-US" dirty="0" smtClean="0">
                <a:latin typeface="+mn-ea"/>
              </a:rPr>
              <a:t>應無熱錢過度流入的問題。</a:t>
            </a:r>
            <a:endParaRPr lang="en-US" altLang="zh-TW" dirty="0" smtClean="0">
              <a:latin typeface="+mn-ea"/>
            </a:endParaRPr>
          </a:p>
          <a:p>
            <a:pPr>
              <a:buNone/>
            </a:pP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25</a:t>
            </a:fld>
            <a:endParaRPr lang="zh-TW" altLang="en-US"/>
          </a:p>
        </p:txBody>
      </p:sp>
      <p:pic>
        <p:nvPicPr>
          <p:cNvPr id="5" name="Picture 2"/>
          <p:cNvPicPr>
            <a:picLocks noChangeAspect="1" noChangeArrowheads="1"/>
          </p:cNvPicPr>
          <p:nvPr/>
        </p:nvPicPr>
        <p:blipFill>
          <a:blip r:embed="rId2" cstate="print"/>
          <a:srcRect/>
          <a:stretch>
            <a:fillRect/>
          </a:stretch>
        </p:blipFill>
        <p:spPr bwMode="auto">
          <a:xfrm>
            <a:off x="4119893" y="1177313"/>
            <a:ext cx="5840649" cy="3600400"/>
          </a:xfrm>
          <a:prstGeom prst="rect">
            <a:avLst/>
          </a:prstGeom>
          <a:noFill/>
          <a:ln w="9525">
            <a:noFill/>
            <a:miter lim="800000"/>
            <a:headEnd/>
            <a:tailEnd/>
          </a:ln>
        </p:spPr>
      </p:pic>
      <p:cxnSp>
        <p:nvCxnSpPr>
          <p:cNvPr id="8" name="直線單箭頭接點 7"/>
          <p:cNvCxnSpPr/>
          <p:nvPr/>
        </p:nvCxnSpPr>
        <p:spPr>
          <a:xfrm>
            <a:off x="8040329" y="2377447"/>
            <a:ext cx="1360151" cy="400044"/>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股市</a:t>
            </a:r>
            <a:r>
              <a:rPr lang="en-US" altLang="zh-TW" dirty="0" smtClean="0"/>
              <a:t>-EPS</a:t>
            </a:r>
            <a:r>
              <a:rPr lang="zh-TW" altLang="en-US" dirty="0" smtClean="0"/>
              <a:t>與</a:t>
            </a:r>
            <a:r>
              <a:rPr lang="en-US" altLang="zh-TW" dirty="0" smtClean="0"/>
              <a:t>PE</a:t>
            </a:r>
            <a:endParaRPr lang="zh-TW" altLang="en-US" dirty="0"/>
          </a:p>
        </p:txBody>
      </p:sp>
      <p:sp>
        <p:nvSpPr>
          <p:cNvPr id="3" name="內容版面配置區 2"/>
          <p:cNvSpPr>
            <a:spLocks noGrp="1"/>
          </p:cNvSpPr>
          <p:nvPr>
            <p:ph idx="1"/>
          </p:nvPr>
        </p:nvSpPr>
        <p:spPr/>
        <p:txBody>
          <a:bodyPr/>
          <a:lstStyle/>
          <a:p>
            <a:r>
              <a:rPr lang="zh-TW" altLang="en-US" dirty="0" smtClean="0"/>
              <a:t>目前新興市場股票</a:t>
            </a:r>
            <a:r>
              <a:rPr lang="en-US" altLang="zh-TW" dirty="0" smtClean="0"/>
              <a:t>PE</a:t>
            </a:r>
            <a:r>
              <a:rPr lang="zh-TW" altLang="en-US" dirty="0" smtClean="0"/>
              <a:t>約在</a:t>
            </a:r>
            <a:r>
              <a:rPr lang="en-US" altLang="zh-TW" dirty="0" smtClean="0"/>
              <a:t>12</a:t>
            </a:r>
            <a:r>
              <a:rPr lang="zh-TW" altLang="en-US" dirty="0" smtClean="0"/>
              <a:t>倍左右</a:t>
            </a:r>
            <a:r>
              <a:rPr lang="en-US" altLang="zh-TW" dirty="0" smtClean="0"/>
              <a:t>,</a:t>
            </a:r>
            <a:r>
              <a:rPr lang="zh-TW" altLang="en-US" dirty="0" smtClean="0"/>
              <a:t>就歷史角度而言</a:t>
            </a:r>
            <a:r>
              <a:rPr lang="en-US" altLang="zh-TW" dirty="0" smtClean="0"/>
              <a:t>,</a:t>
            </a:r>
            <a:r>
              <a:rPr lang="zh-TW" altLang="en-US" dirty="0" smtClean="0"/>
              <a:t>並不算高檔。</a:t>
            </a:r>
            <a:endParaRPr lang="en-US" altLang="zh-TW" dirty="0" smtClean="0"/>
          </a:p>
          <a:p>
            <a:r>
              <a:rPr lang="zh-TW" altLang="en-US" dirty="0" smtClean="0"/>
              <a:t>短期可能因資金撤出而面臨修正</a:t>
            </a:r>
            <a:r>
              <a:rPr lang="en-US" altLang="zh-TW" dirty="0" smtClean="0"/>
              <a:t>,</a:t>
            </a:r>
            <a:r>
              <a:rPr lang="zh-TW" altLang="en-US" dirty="0" smtClean="0"/>
              <a:t>長期而言</a:t>
            </a:r>
            <a:r>
              <a:rPr lang="en-US" altLang="zh-TW" dirty="0" smtClean="0"/>
              <a:t>,</a:t>
            </a:r>
            <a:r>
              <a:rPr lang="zh-TW" altLang="en-US" dirty="0" smtClean="0"/>
              <a:t>股市與</a:t>
            </a:r>
            <a:r>
              <a:rPr lang="en-US" altLang="zh-TW" dirty="0" smtClean="0"/>
              <a:t>EPS</a:t>
            </a:r>
            <a:r>
              <a:rPr lang="zh-TW" altLang="en-US" dirty="0" smtClean="0"/>
              <a:t>呈現正相關。</a:t>
            </a:r>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26</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5080000" y="2297438"/>
            <a:ext cx="4880542" cy="280031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99458" y="2297438"/>
            <a:ext cx="4733398" cy="2841404"/>
          </a:xfrm>
          <a:prstGeom prst="rect">
            <a:avLst/>
          </a:prstGeom>
          <a:noFill/>
          <a:ln w="9525">
            <a:noFill/>
            <a:miter lim="800000"/>
            <a:headEnd/>
            <a:tailEnd/>
          </a:ln>
        </p:spPr>
      </p:pic>
      <p:sp>
        <p:nvSpPr>
          <p:cNvPr id="7" name="橢圓 6"/>
          <p:cNvSpPr/>
          <p:nvPr/>
        </p:nvSpPr>
        <p:spPr>
          <a:xfrm>
            <a:off x="4439929" y="3497571"/>
            <a:ext cx="320036" cy="320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資本管制</a:t>
            </a:r>
            <a:endParaRPr lang="zh-TW" altLang="en-US" dirty="0"/>
          </a:p>
        </p:txBody>
      </p:sp>
      <p:sp>
        <p:nvSpPr>
          <p:cNvPr id="3" name="內容版面配置區 2"/>
          <p:cNvSpPr>
            <a:spLocks noGrp="1"/>
          </p:cNvSpPr>
          <p:nvPr>
            <p:ph idx="1"/>
          </p:nvPr>
        </p:nvSpPr>
        <p:spPr/>
        <p:txBody>
          <a:bodyPr/>
          <a:lstStyle/>
          <a:p>
            <a:pPr>
              <a:buFont typeface="Wingdings" pitchFamily="2" charset="2"/>
              <a:buChar char="Ø"/>
            </a:pPr>
            <a:r>
              <a:rPr lang="zh-TW" altLang="en-US" dirty="0" smtClean="0"/>
              <a:t>定義</a:t>
            </a:r>
            <a:r>
              <a:rPr lang="en-US" altLang="zh-TW" dirty="0" smtClean="0"/>
              <a:t>:</a:t>
            </a:r>
            <a:r>
              <a:rPr lang="zh-TW" altLang="en-US" dirty="0" smtClean="0"/>
              <a:t>是一種貨幣政策工具</a:t>
            </a:r>
            <a:r>
              <a:rPr lang="en-US" altLang="zh-TW" dirty="0" smtClean="0"/>
              <a:t>,</a:t>
            </a:r>
            <a:r>
              <a:rPr lang="zh-TW" altLang="en-US" dirty="0" smtClean="0"/>
              <a:t>國家政府機關用以掌控資本從資本帳戶的流進與流出的方式。</a:t>
            </a:r>
            <a:endParaRPr lang="en-US" altLang="zh-TW" dirty="0" smtClean="0"/>
          </a:p>
          <a:p>
            <a:pPr>
              <a:buFont typeface="Wingdings" pitchFamily="2" charset="2"/>
              <a:buChar char="Ø"/>
            </a:pPr>
            <a:endParaRPr lang="en-US" altLang="zh-TW" dirty="0" smtClean="0"/>
          </a:p>
          <a:p>
            <a:r>
              <a:rPr lang="zh-TW" altLang="en-US" dirty="0" smtClean="0"/>
              <a:t>無息的存款準備金（</a:t>
            </a:r>
            <a:r>
              <a:rPr lang="en-US" altLang="zh-TW" dirty="0" smtClean="0"/>
              <a:t>URR</a:t>
            </a:r>
            <a:r>
              <a:rPr lang="zh-TW" altLang="en-US" dirty="0" smtClean="0"/>
              <a:t>）</a:t>
            </a:r>
            <a:endParaRPr lang="en-US" altLang="zh-TW" dirty="0" smtClean="0"/>
          </a:p>
          <a:p>
            <a:pPr lvl="1"/>
            <a:r>
              <a:rPr lang="zh-TW" altLang="en-US" dirty="0" smtClean="0"/>
              <a:t>規定境外投資者按流入資本的一定比例放在央行但不支付利息</a:t>
            </a:r>
            <a:endParaRPr lang="en-US" altLang="zh-TW" dirty="0" smtClean="0"/>
          </a:p>
          <a:p>
            <a:pPr lvl="1"/>
            <a:endParaRPr lang="en-US" altLang="zh-TW" dirty="0" smtClean="0"/>
          </a:p>
          <a:p>
            <a:r>
              <a:rPr lang="zh-TW" altLang="en-US" dirty="0" smtClean="0"/>
              <a:t>最短持有期限（</a:t>
            </a:r>
            <a:r>
              <a:rPr lang="en-US" altLang="zh-TW" dirty="0" smtClean="0"/>
              <a:t>MHP</a:t>
            </a:r>
            <a:r>
              <a:rPr lang="zh-TW" altLang="en-US" dirty="0" smtClean="0"/>
              <a:t>）</a:t>
            </a:r>
            <a:endParaRPr lang="en-US" altLang="zh-TW" dirty="0" smtClean="0"/>
          </a:p>
          <a:p>
            <a:pPr lvl="1"/>
            <a:r>
              <a:rPr lang="zh-TW" altLang="en-US" dirty="0" smtClean="0"/>
              <a:t>規定境外投資者所購買的證券需持有一定時間才能賣出</a:t>
            </a:r>
            <a:endParaRPr lang="en-US" altLang="zh-TW" dirty="0" smtClean="0"/>
          </a:p>
          <a:p>
            <a:pPr lvl="1">
              <a:buNone/>
            </a:pPr>
            <a:endParaRPr lang="en-US" altLang="zh-TW" dirty="0" smtClean="0"/>
          </a:p>
          <a:p>
            <a:r>
              <a:rPr lang="zh-TW" altLang="en-US" dirty="0" smtClean="0"/>
              <a:t>缺點</a:t>
            </a:r>
            <a:r>
              <a:rPr lang="en-US" altLang="zh-TW" dirty="0" smtClean="0"/>
              <a:t>:</a:t>
            </a:r>
            <a:r>
              <a:rPr lang="zh-TW" altLang="en-US" dirty="0" smtClean="0"/>
              <a:t>影響未來吸引外資能力。</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a:xfrm>
            <a:off x="327472" y="193204"/>
            <a:ext cx="9144000" cy="952500"/>
          </a:xfrm>
        </p:spPr>
        <p:txBody>
          <a:bodyPr>
            <a:normAutofit fontScale="90000"/>
          </a:bodyPr>
          <a:lstStyle/>
          <a:p>
            <a:pPr lvl="0"/>
            <a:r>
              <a:rPr lang="zh-TW" altLang="en-US" sz="4900" b="1" dirty="0" smtClean="0"/>
              <a:t>債</a:t>
            </a:r>
            <a:r>
              <a:rPr lang="zh-TW" altLang="en-US" dirty="0" smtClean="0"/>
              <a:t/>
            </a:r>
            <a:br>
              <a:rPr lang="zh-TW" altLang="en-US" dirty="0" smtClean="0"/>
            </a:br>
            <a:endParaRPr lang="zh-TW" altLang="en-US" dirty="0"/>
          </a:p>
        </p:txBody>
      </p:sp>
      <p:sp>
        <p:nvSpPr>
          <p:cNvPr id="6" name="文字版面配置區 5"/>
          <p:cNvSpPr>
            <a:spLocks noGrp="1"/>
          </p:cNvSpPr>
          <p:nvPr>
            <p:ph idx="1"/>
          </p:nvPr>
        </p:nvSpPr>
        <p:spPr/>
        <p:txBody>
          <a:bodyPr/>
          <a:lstStyle/>
          <a:p>
            <a:r>
              <a:rPr lang="zh-TW" altLang="en-US" dirty="0" smtClean="0"/>
              <a:t>依債務人可分成</a:t>
            </a:r>
            <a:endParaRPr lang="en-US" altLang="zh-TW" dirty="0" smtClean="0"/>
          </a:p>
          <a:p>
            <a:pPr lvl="1"/>
            <a:r>
              <a:rPr lang="zh-TW" altLang="en-US" dirty="0" smtClean="0"/>
              <a:t>主權債</a:t>
            </a:r>
            <a:r>
              <a:rPr lang="en-US" altLang="zh-TW" dirty="0" smtClean="0"/>
              <a:t>(</a:t>
            </a:r>
            <a:r>
              <a:rPr lang="zh-TW" altLang="en-US" dirty="0" smtClean="0"/>
              <a:t>政府債</a:t>
            </a:r>
            <a:r>
              <a:rPr lang="en-US" altLang="zh-TW" dirty="0" smtClean="0"/>
              <a:t>or</a:t>
            </a:r>
            <a:r>
              <a:rPr lang="zh-TW" altLang="en-US" dirty="0" smtClean="0"/>
              <a:t>國債</a:t>
            </a:r>
            <a:r>
              <a:rPr lang="en-US" altLang="zh-TW" dirty="0" smtClean="0"/>
              <a:t>)</a:t>
            </a:r>
          </a:p>
          <a:p>
            <a:pPr lvl="1"/>
            <a:r>
              <a:rPr lang="zh-TW" altLang="en-US" dirty="0" smtClean="0"/>
              <a:t>非主權債</a:t>
            </a:r>
            <a:r>
              <a:rPr lang="en-US" altLang="zh-TW" dirty="0" smtClean="0"/>
              <a:t>(</a:t>
            </a:r>
            <a:r>
              <a:rPr lang="zh-TW" altLang="en-US" dirty="0" smtClean="0"/>
              <a:t>公司債為主</a:t>
            </a:r>
            <a:r>
              <a:rPr lang="en-US" altLang="zh-TW" dirty="0" smtClean="0"/>
              <a:t>)</a:t>
            </a:r>
          </a:p>
          <a:p>
            <a:pPr lvl="1"/>
            <a:endParaRPr lang="en-US" altLang="zh-TW" dirty="0" smtClean="0"/>
          </a:p>
          <a:p>
            <a:r>
              <a:rPr lang="zh-TW" altLang="en-US" dirty="0" smtClean="0"/>
              <a:t>依發債幣別可分成</a:t>
            </a:r>
            <a:endParaRPr lang="en-US" altLang="zh-TW" dirty="0" smtClean="0"/>
          </a:p>
          <a:p>
            <a:pPr lvl="1"/>
            <a:r>
              <a:rPr lang="zh-TW" altLang="en-US" dirty="0" smtClean="0"/>
              <a:t>外債</a:t>
            </a:r>
            <a:r>
              <a:rPr lang="en-US" altLang="zh-TW" dirty="0" smtClean="0"/>
              <a:t>:</a:t>
            </a:r>
            <a:r>
              <a:rPr lang="zh-TW" altLang="en-US" dirty="0" smtClean="0"/>
              <a:t>償還本息時以非本國貨幣支付</a:t>
            </a:r>
            <a:r>
              <a:rPr lang="en-US" altLang="zh-TW" dirty="0" smtClean="0"/>
              <a:t>,</a:t>
            </a:r>
            <a:r>
              <a:rPr lang="zh-TW" altLang="en-US" dirty="0" smtClean="0"/>
              <a:t>多以美金為主</a:t>
            </a:r>
            <a:r>
              <a:rPr lang="en-US" altLang="zh-TW" dirty="0" smtClean="0"/>
              <a:t>,</a:t>
            </a:r>
            <a:r>
              <a:rPr lang="zh-TW" altLang="en-US" dirty="0" smtClean="0"/>
              <a:t>債權人多數為外國國民</a:t>
            </a:r>
            <a:r>
              <a:rPr lang="en-US" altLang="zh-TW" dirty="0" smtClean="0"/>
              <a:t>,</a:t>
            </a:r>
            <a:r>
              <a:rPr lang="zh-TW" altLang="en-US" dirty="0" smtClean="0"/>
              <a:t>法人組織。</a:t>
            </a:r>
            <a:endParaRPr lang="en-US" altLang="zh-TW" dirty="0" smtClean="0"/>
          </a:p>
          <a:p>
            <a:pPr lvl="1"/>
            <a:r>
              <a:rPr lang="zh-TW" altLang="en-US" dirty="0" smtClean="0"/>
              <a:t>內債</a:t>
            </a:r>
            <a:r>
              <a:rPr lang="en-US" altLang="zh-TW" dirty="0" smtClean="0"/>
              <a:t>:</a:t>
            </a:r>
            <a:r>
              <a:rPr lang="zh-TW" altLang="en-US" dirty="0" smtClean="0"/>
              <a:t>償還本息時以本國貨幣支付</a:t>
            </a:r>
            <a:r>
              <a:rPr lang="en-US" altLang="zh-TW" dirty="0" smtClean="0"/>
              <a:t>,</a:t>
            </a:r>
            <a:r>
              <a:rPr lang="zh-TW" altLang="en-US" dirty="0" smtClean="0"/>
              <a:t>債權人多數為本國公民</a:t>
            </a:r>
            <a:r>
              <a:rPr lang="en-US" altLang="zh-TW" dirty="0" smtClean="0"/>
              <a:t>,</a:t>
            </a:r>
            <a:r>
              <a:rPr lang="zh-TW" altLang="en-US" dirty="0" smtClean="0"/>
              <a:t>法人組織。</a:t>
            </a:r>
            <a:endParaRPr lang="en-US" altLang="zh-TW" dirty="0" smtClean="0"/>
          </a:p>
          <a:p>
            <a:pPr lvl="1"/>
            <a:endParaRPr lang="en-US" altLang="zh-TW" dirty="0" smtClean="0"/>
          </a:p>
          <a:p>
            <a:r>
              <a:rPr lang="zh-TW" altLang="en-US" dirty="0" smtClean="0"/>
              <a:t>按時間長短可分成</a:t>
            </a:r>
            <a:endParaRPr lang="en-US" altLang="zh-TW" dirty="0" smtClean="0"/>
          </a:p>
          <a:p>
            <a:pPr lvl="1"/>
            <a:r>
              <a:rPr lang="zh-TW" altLang="en-US" dirty="0" smtClean="0"/>
              <a:t>短債</a:t>
            </a:r>
            <a:r>
              <a:rPr lang="en-US" altLang="zh-TW" dirty="0" smtClean="0"/>
              <a:t>:</a:t>
            </a:r>
            <a:r>
              <a:rPr lang="zh-TW" altLang="en-US" dirty="0" smtClean="0"/>
              <a:t>償還時間一年以內。</a:t>
            </a:r>
            <a:endParaRPr lang="en-US" altLang="zh-TW" dirty="0" smtClean="0"/>
          </a:p>
          <a:p>
            <a:pPr lvl="1"/>
            <a:r>
              <a:rPr lang="zh-TW" altLang="en-US" dirty="0" smtClean="0"/>
              <a:t>長</a:t>
            </a:r>
            <a:r>
              <a:rPr lang="zh-TW" altLang="en-US" dirty="0" smtClean="0"/>
              <a:t>債</a:t>
            </a:r>
            <a:r>
              <a:rPr lang="en-US" altLang="zh-TW" dirty="0" smtClean="0"/>
              <a:t>:</a:t>
            </a:r>
            <a:r>
              <a:rPr lang="zh-TW" altLang="en-US" dirty="0" smtClean="0"/>
              <a:t>償還時間一年以上</a:t>
            </a:r>
            <a:endParaRPr lang="zh-TW" altLang="en-US" dirty="0"/>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28</a:t>
            </a:fld>
            <a:endParaRPr lang="zh-TW" altLang="en-US"/>
          </a:p>
        </p:txBody>
      </p:sp>
      <p:sp>
        <p:nvSpPr>
          <p:cNvPr id="8" name="矩形 7"/>
          <p:cNvSpPr/>
          <p:nvPr/>
        </p:nvSpPr>
        <p:spPr>
          <a:xfrm>
            <a:off x="975544" y="2569468"/>
            <a:ext cx="81369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1599" tIns="50799" rIns="101599" bIns="50799" rtlCol="0" anchor="ctr"/>
          <a:lstStyle/>
          <a:p>
            <a:pPr algn="ctr"/>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 xmlns:p14="http://schemas.microsoft.com/office/powerpoint/2010/main" val="2345956286"/>
              </p:ext>
            </p:extLst>
          </p:nvPr>
        </p:nvGraphicFramePr>
        <p:xfrm>
          <a:off x="471488" y="409228"/>
          <a:ext cx="9144000"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fld id="{96A852A7-1550-4BF1-92A7-4FAE709F66E4}" type="slidenum">
              <a:rPr lang="zh-TW" altLang="en-US" smtClean="0"/>
              <a:pPr/>
              <a:t>29</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短期熱錢撤出的問題在所難免</a:t>
            </a:r>
            <a:r>
              <a:rPr lang="en-US" altLang="zh-TW" dirty="0" smtClean="0"/>
              <a:t>,</a:t>
            </a:r>
            <a:r>
              <a:rPr lang="zh-TW" altLang="en-US" dirty="0" smtClean="0"/>
              <a:t>但新興國家總體體質大至有轉好跡象</a:t>
            </a:r>
            <a:r>
              <a:rPr lang="en-US" altLang="zh-TW" dirty="0" smtClean="0"/>
              <a:t>,</a:t>
            </a:r>
            <a:r>
              <a:rPr lang="zh-TW" altLang="en-US" dirty="0" smtClean="0"/>
              <a:t>應不至於有金融危機的風險。</a:t>
            </a:r>
            <a:endParaRPr lang="en-US" altLang="zh-TW" dirty="0" smtClean="0"/>
          </a:p>
          <a:p>
            <a:endParaRPr lang="en-US" altLang="zh-TW" dirty="0" smtClean="0"/>
          </a:p>
          <a:p>
            <a:endParaRPr lang="en-US" altLang="zh-TW" dirty="0" smtClean="0"/>
          </a:p>
          <a:p>
            <a:endParaRPr lang="en-US" altLang="zh-TW" dirty="0" smtClean="0"/>
          </a:p>
          <a:p>
            <a:r>
              <a:rPr lang="zh-TW" altLang="en-US" dirty="0" smtClean="0"/>
              <a:t>土耳其</a:t>
            </a:r>
            <a:r>
              <a:rPr lang="en-US" altLang="zh-TW" dirty="0" smtClean="0"/>
              <a:t>, </a:t>
            </a:r>
            <a:r>
              <a:rPr lang="zh-TW" altLang="en-US" dirty="0" smtClean="0"/>
              <a:t>南非受到的衝擊可能會較大。</a:t>
            </a:r>
            <a:endParaRPr lang="en-US" altLang="zh-TW" dirty="0" smtClean="0"/>
          </a:p>
          <a:p>
            <a:endParaRPr lang="en-US" altLang="zh-TW" dirty="0" smtClean="0"/>
          </a:p>
          <a:p>
            <a:endParaRPr lang="en-US" altLang="zh-TW" dirty="0" smtClean="0"/>
          </a:p>
          <a:p>
            <a:endParaRPr lang="en-US" altLang="zh-TW" dirty="0" smtClean="0"/>
          </a:p>
          <a:p>
            <a:r>
              <a:rPr lang="zh-TW" altLang="en-US" dirty="0" smtClean="0"/>
              <a:t>須持續注意各國央行政策走向。</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dirty="0" smtClean="0"/>
              <a:t>外債的定義</a:t>
            </a:r>
            <a:endParaRPr lang="zh-TW" altLang="en-US" dirty="0"/>
          </a:p>
        </p:txBody>
      </p:sp>
      <p:sp>
        <p:nvSpPr>
          <p:cNvPr id="3" name="內容版面配置區 2"/>
          <p:cNvSpPr>
            <a:spLocks noGrp="1"/>
          </p:cNvSpPr>
          <p:nvPr>
            <p:ph idx="1"/>
          </p:nvPr>
        </p:nvSpPr>
        <p:spPr>
          <a:xfrm>
            <a:off x="0" y="1087708"/>
            <a:ext cx="10408592" cy="4434088"/>
          </a:xfrm>
        </p:spPr>
        <p:txBody>
          <a:bodyPr>
            <a:normAutofit/>
          </a:bodyPr>
          <a:lstStyle/>
          <a:p>
            <a:r>
              <a:rPr lang="zh-TW" altLang="zh-TW" dirty="0" smtClean="0"/>
              <a:t>以涉外借貸形式所借入的境外資金，稱</a:t>
            </a:r>
            <a:r>
              <a:rPr lang="zh-TW" altLang="en-US" dirty="0" smtClean="0"/>
              <a:t>之</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pPr>
              <a:buNone/>
            </a:pPr>
            <a:r>
              <a:rPr lang="zh-TW" altLang="zh-TW" b="1" dirty="0" smtClean="0">
                <a:solidFill>
                  <a:srgbClr val="0070C0"/>
                </a:solidFill>
              </a:rPr>
              <a:t>「是任何給定的時刻，一國居民所欠非居民的已使用而尚未清償的具有契約性償還義務的全部債務」</a:t>
            </a:r>
            <a:endParaRPr lang="en-US" altLang="zh-TW" b="1" dirty="0" smtClean="0">
              <a:solidFill>
                <a:srgbClr val="0070C0"/>
              </a:solidFill>
            </a:endParaRPr>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30</a:t>
            </a:fld>
            <a:endParaRPr lang="zh-TW" altLang="en-US"/>
          </a:p>
        </p:txBody>
      </p:sp>
      <p:graphicFrame>
        <p:nvGraphicFramePr>
          <p:cNvPr id="5" name="資料庫圖表 4"/>
          <p:cNvGraphicFramePr/>
          <p:nvPr/>
        </p:nvGraphicFramePr>
        <p:xfrm>
          <a:off x="2487712" y="1417340"/>
          <a:ext cx="5400600" cy="3265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dirty="0" smtClean="0"/>
              <a:t>外債之影響力</a:t>
            </a:r>
            <a:endParaRPr lang="zh-TW" altLang="en-US" dirty="0"/>
          </a:p>
        </p:txBody>
      </p:sp>
      <p:sp>
        <p:nvSpPr>
          <p:cNvPr id="3" name="內容版面配置區 2"/>
          <p:cNvSpPr>
            <a:spLocks noGrp="1"/>
          </p:cNvSpPr>
          <p:nvPr>
            <p:ph idx="1"/>
          </p:nvPr>
        </p:nvSpPr>
        <p:spPr>
          <a:xfrm>
            <a:off x="327472" y="1087708"/>
            <a:ext cx="9577064" cy="3771636"/>
          </a:xfrm>
        </p:spPr>
        <p:txBody>
          <a:bodyPr/>
          <a:lstStyle/>
          <a:p>
            <a:r>
              <a:rPr lang="en-US" altLang="zh-TW" dirty="0" smtClean="0"/>
              <a:t>Why</a:t>
            </a:r>
            <a:r>
              <a:rPr lang="zh-TW" altLang="zh-TW" dirty="0" smtClean="0"/>
              <a:t>外債太多</a:t>
            </a:r>
            <a:r>
              <a:rPr lang="zh-TW" altLang="en-US" dirty="0" smtClean="0"/>
              <a:t>會導致</a:t>
            </a:r>
            <a:r>
              <a:rPr lang="zh-TW" altLang="zh-TW" dirty="0" smtClean="0"/>
              <a:t>危險</a:t>
            </a:r>
            <a:r>
              <a:rPr lang="en-US" altLang="zh-TW" dirty="0" smtClean="0"/>
              <a:t>?</a:t>
            </a:r>
          </a:p>
          <a:p>
            <a:pPr>
              <a:buNone/>
            </a:pPr>
            <a:r>
              <a:rPr lang="zh-TW" altLang="en-US" dirty="0" smtClean="0"/>
              <a:t>      </a:t>
            </a: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pPr>
              <a:buNone/>
            </a:pPr>
            <a:endParaRPr lang="en-US" altLang="zh-TW" dirty="0" smtClean="0"/>
          </a:p>
          <a:p>
            <a:r>
              <a:rPr lang="zh-TW" altLang="zh-TW" dirty="0" smtClean="0"/>
              <a:t>外債和美國升息的關聯</a:t>
            </a:r>
            <a:r>
              <a:rPr lang="en-US" altLang="zh-TW" dirty="0" smtClean="0"/>
              <a:t>?</a:t>
            </a:r>
            <a:r>
              <a:rPr lang="zh-TW" altLang="en-US" dirty="0" smtClean="0"/>
              <a:t>     </a:t>
            </a:r>
            <a:endParaRPr lang="en-US" altLang="zh-TW" dirty="0" smtClean="0"/>
          </a:p>
          <a:p>
            <a:pPr>
              <a:buNone/>
            </a:pPr>
            <a:r>
              <a:rPr lang="en-US" altLang="zh-TW" dirty="0" smtClean="0"/>
              <a:t>      e.g.</a:t>
            </a:r>
            <a:r>
              <a:rPr lang="zh-TW" altLang="zh-TW" dirty="0" smtClean="0"/>
              <a:t>代表升息</a:t>
            </a:r>
            <a:r>
              <a:rPr lang="en-US" altLang="zh-TW" dirty="0" smtClean="0"/>
              <a:t>10%</a:t>
            </a:r>
            <a:r>
              <a:rPr lang="zh-TW" altLang="zh-TW" dirty="0" smtClean="0"/>
              <a:t>，國家貨幣會貶值</a:t>
            </a:r>
            <a:r>
              <a:rPr lang="en-US" altLang="zh-TW" dirty="0" smtClean="0"/>
              <a:t>10%</a:t>
            </a:r>
            <a:r>
              <a:rPr lang="zh-TW" altLang="zh-TW" dirty="0" smtClean="0"/>
              <a:t>，還債問題會越來越嚴重</a:t>
            </a:r>
            <a:endParaRPr lang="en-US" altLang="zh-TW" dirty="0" smtClean="0"/>
          </a:p>
          <a:p>
            <a:endParaRPr lang="en-US" altLang="zh-TW" dirty="0" smtClean="0"/>
          </a:p>
          <a:p>
            <a:pPr>
              <a:buNone/>
            </a:pPr>
            <a:endParaRPr lang="zh-TW" altLang="en-US" dirty="0"/>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31</a:t>
            </a:fld>
            <a:endParaRPr lang="zh-TW" altLang="en-US"/>
          </a:p>
        </p:txBody>
      </p:sp>
      <p:sp>
        <p:nvSpPr>
          <p:cNvPr id="5" name="圓角矩形圖說文字 4"/>
          <p:cNvSpPr/>
          <p:nvPr/>
        </p:nvSpPr>
        <p:spPr>
          <a:xfrm>
            <a:off x="759520" y="1705372"/>
            <a:ext cx="9073008" cy="1584176"/>
          </a:xfrm>
          <a:prstGeom prst="wedgeRoundRectCallout">
            <a:avLst>
              <a:gd name="adj1" fmla="val -38959"/>
              <a:gd name="adj2" fmla="val -6816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zh-TW" altLang="en-US" b="1" dirty="0" smtClean="0"/>
              <a:t>以中國為例</a:t>
            </a:r>
            <a:r>
              <a:rPr lang="en-US" altLang="zh-TW" b="1" dirty="0" smtClean="0"/>
              <a:t>:</a:t>
            </a:r>
          </a:p>
          <a:p>
            <a:r>
              <a:rPr lang="zh-TW" altLang="en-US" dirty="0" smtClean="0">
                <a:latin typeface="標楷體" pitchFamily="65" charset="-120"/>
                <a:ea typeface="標楷體" pitchFamily="65" charset="-120"/>
              </a:rPr>
              <a:t>一、</a:t>
            </a:r>
            <a:r>
              <a:rPr lang="zh-CN" altLang="en-US" dirty="0" smtClean="0">
                <a:latin typeface="標楷體" pitchFamily="65" charset="-120"/>
                <a:ea typeface="標楷體" pitchFamily="65" charset="-120"/>
              </a:rPr>
              <a:t>截止到</a:t>
            </a:r>
            <a:r>
              <a:rPr lang="en-US" altLang="zh-CN" dirty="0" smtClean="0">
                <a:latin typeface="標楷體" pitchFamily="65" charset="-120"/>
                <a:ea typeface="標楷體" pitchFamily="65" charset="-120"/>
              </a:rPr>
              <a:t>1998</a:t>
            </a:r>
            <a:r>
              <a:rPr lang="zh-CN" altLang="en-US" dirty="0" smtClean="0">
                <a:latin typeface="標楷體" pitchFamily="65" charset="-120"/>
                <a:ea typeface="標楷體" pitchFamily="65" charset="-120"/>
              </a:rPr>
              <a:t>年</a:t>
            </a:r>
            <a:r>
              <a:rPr lang="en-US" altLang="zh-CN" dirty="0" smtClean="0">
                <a:latin typeface="標楷體" pitchFamily="65" charset="-120"/>
                <a:ea typeface="標楷體" pitchFamily="65" charset="-120"/>
              </a:rPr>
              <a:t>6</a:t>
            </a:r>
            <a:r>
              <a:rPr lang="zh-CN" altLang="en-US" dirty="0" smtClean="0">
                <a:latin typeface="標楷體" pitchFamily="65" charset="-120"/>
                <a:ea typeface="標楷體" pitchFamily="65" charset="-120"/>
              </a:rPr>
              <a:t>月底，中</a:t>
            </a:r>
            <a:r>
              <a:rPr lang="zh-TW" altLang="en-US" dirty="0" smtClean="0">
                <a:latin typeface="標楷體" pitchFamily="65" charset="-120"/>
                <a:ea typeface="標楷體" pitchFamily="65" charset="-120"/>
              </a:rPr>
              <a:t>國</a:t>
            </a:r>
            <a:r>
              <a:rPr lang="zh-CN" altLang="en-US" dirty="0" smtClean="0">
                <a:latin typeface="標楷體" pitchFamily="65" charset="-120"/>
                <a:ea typeface="標楷體" pitchFamily="65" charset="-120"/>
              </a:rPr>
              <a:t>的外</a:t>
            </a:r>
            <a:r>
              <a:rPr lang="zh-TW" altLang="en-US" dirty="0" smtClean="0">
                <a:latin typeface="標楷體" pitchFamily="65" charset="-120"/>
                <a:ea typeface="標楷體" pitchFamily="65" charset="-120"/>
              </a:rPr>
              <a:t>債餘額</a:t>
            </a:r>
            <a:r>
              <a:rPr lang="zh-CN" altLang="en-US" dirty="0" smtClean="0">
                <a:latin typeface="標楷體" pitchFamily="65" charset="-120"/>
                <a:ea typeface="標楷體" pitchFamily="65" charset="-120"/>
              </a:rPr>
              <a:t>已高</a:t>
            </a:r>
            <a:r>
              <a:rPr lang="zh-TW" altLang="en-US" dirty="0" smtClean="0">
                <a:latin typeface="標楷體" pitchFamily="65" charset="-120"/>
                <a:ea typeface="標楷體" pitchFamily="65" charset="-120"/>
              </a:rPr>
              <a:t>達</a:t>
            </a:r>
            <a:r>
              <a:rPr lang="zh-CN" altLang="en-US" dirty="0" smtClean="0">
                <a:latin typeface="標楷體" pitchFamily="65" charset="-120"/>
                <a:ea typeface="標楷體" pitchFamily="65" charset="-120"/>
              </a:rPr>
              <a:t>近</a:t>
            </a:r>
            <a:r>
              <a:rPr lang="en-US" altLang="zh-CN" dirty="0" smtClean="0">
                <a:latin typeface="標楷體" pitchFamily="65" charset="-120"/>
                <a:ea typeface="標楷體" pitchFamily="65" charset="-120"/>
              </a:rPr>
              <a:t>1,380</a:t>
            </a:r>
            <a:r>
              <a:rPr lang="zh-TW" altLang="en-US" dirty="0" smtClean="0">
                <a:latin typeface="標楷體" pitchFamily="65" charset="-120"/>
                <a:ea typeface="標楷體" pitchFamily="65" charset="-120"/>
              </a:rPr>
              <a:t>億</a:t>
            </a:r>
            <a:r>
              <a:rPr lang="zh-CN" altLang="en-US" dirty="0" smtClean="0">
                <a:latin typeface="標楷體" pitchFamily="65" charset="-120"/>
                <a:ea typeface="標楷體" pitchFamily="65" charset="-120"/>
              </a:rPr>
              <a:t>美元，上半年上</a:t>
            </a:r>
            <a:r>
              <a:rPr lang="zh-TW" altLang="en-US" dirty="0" smtClean="0">
                <a:latin typeface="標楷體" pitchFamily="65" charset="-120"/>
                <a:ea typeface="標楷體" pitchFamily="65" charset="-120"/>
              </a:rPr>
              <a:t>漲</a:t>
            </a:r>
            <a:r>
              <a:rPr lang="zh-CN" altLang="en-US" dirty="0" smtClean="0">
                <a:latin typeface="標楷體" pitchFamily="65" charset="-120"/>
                <a:ea typeface="標楷體" pitchFamily="65" charset="-120"/>
              </a:rPr>
              <a:t>了</a:t>
            </a:r>
            <a:r>
              <a:rPr lang="en-US" altLang="zh-CN" dirty="0" smtClean="0">
                <a:latin typeface="標楷體" pitchFamily="65" charset="-120"/>
                <a:ea typeface="標楷體" pitchFamily="65" charset="-120"/>
              </a:rPr>
              <a:t>5</a:t>
            </a:r>
            <a:r>
              <a:rPr lang="zh-CN" altLang="en-US" dirty="0" smtClean="0">
                <a:latin typeface="標楷體" pitchFamily="65" charset="-120"/>
                <a:ea typeface="標楷體" pitchFamily="65" charset="-120"/>
              </a:rPr>
              <a:t>．</a:t>
            </a:r>
            <a:r>
              <a:rPr lang="en-US" altLang="zh-CN" dirty="0" smtClean="0">
                <a:latin typeface="標楷體" pitchFamily="65" charset="-120"/>
                <a:ea typeface="標楷體" pitchFamily="65" charset="-120"/>
              </a:rPr>
              <a:t>3</a:t>
            </a:r>
            <a:r>
              <a:rPr lang="zh-CN" altLang="en-US" dirty="0" smtClean="0">
                <a:latin typeface="標楷體" pitchFamily="65" charset="-120"/>
                <a:ea typeface="標楷體" pitchFamily="65" charset="-120"/>
              </a:rPr>
              <a:t>％，比</a:t>
            </a:r>
            <a:r>
              <a:rPr lang="en-US" altLang="zh-CN" dirty="0" smtClean="0">
                <a:latin typeface="標楷體" pitchFamily="65" charset="-120"/>
                <a:ea typeface="標楷體" pitchFamily="65" charset="-120"/>
              </a:rPr>
              <a:t>1997</a:t>
            </a:r>
            <a:r>
              <a:rPr lang="zh-CN" altLang="en-US" dirty="0" smtClean="0">
                <a:latin typeface="標楷體" pitchFamily="65" charset="-120"/>
                <a:ea typeface="標楷體" pitchFamily="65" charset="-120"/>
              </a:rPr>
              <a:t>年同期上</a:t>
            </a:r>
            <a:r>
              <a:rPr lang="zh-TW" altLang="en-US" dirty="0" smtClean="0">
                <a:latin typeface="標楷體" pitchFamily="65" charset="-120"/>
                <a:ea typeface="標楷體" pitchFamily="65" charset="-120"/>
              </a:rPr>
              <a:t>漲</a:t>
            </a:r>
            <a:r>
              <a:rPr lang="en-US" altLang="zh-CN" dirty="0" smtClean="0">
                <a:latin typeface="標楷體" pitchFamily="65" charset="-120"/>
                <a:ea typeface="標楷體" pitchFamily="65" charset="-120"/>
              </a:rPr>
              <a:t>16</a:t>
            </a:r>
            <a:r>
              <a:rPr lang="zh-CN" altLang="en-US" dirty="0" smtClean="0">
                <a:latin typeface="標楷體" pitchFamily="65" charset="-120"/>
                <a:ea typeface="標楷體" pitchFamily="65" charset="-120"/>
              </a:rPr>
              <a:t>．</a:t>
            </a:r>
            <a:r>
              <a:rPr lang="en-US" altLang="zh-CN" dirty="0" smtClean="0">
                <a:latin typeface="標楷體" pitchFamily="65" charset="-120"/>
                <a:ea typeface="標楷體" pitchFamily="65" charset="-120"/>
              </a:rPr>
              <a:t>3</a:t>
            </a:r>
            <a:r>
              <a:rPr lang="zh-CN" altLang="en-US" dirty="0" smtClean="0">
                <a:latin typeface="標楷體" pitchFamily="65" charset="-120"/>
                <a:ea typeface="標楷體" pitchFamily="65" charset="-120"/>
              </a:rPr>
              <a:t>％，</a:t>
            </a:r>
            <a:r>
              <a:rPr lang="zh-TW" altLang="en-US" dirty="0" smtClean="0">
                <a:latin typeface="標楷體" pitchFamily="65" charset="-120"/>
                <a:ea typeface="標楷體" pitchFamily="65" charset="-120"/>
              </a:rPr>
              <a:t>與過</a:t>
            </a:r>
            <a:r>
              <a:rPr lang="zh-CN" altLang="en-US" dirty="0" smtClean="0">
                <a:latin typeface="標楷體" pitchFamily="65" charset="-120"/>
                <a:ea typeface="標楷體" pitchFamily="65" charset="-120"/>
              </a:rPr>
              <a:t>去</a:t>
            </a:r>
            <a:r>
              <a:rPr lang="zh-TW" altLang="en-US" dirty="0" smtClean="0">
                <a:latin typeface="標楷體" pitchFamily="65" charset="-120"/>
                <a:ea typeface="標楷體" pitchFamily="65" charset="-120"/>
              </a:rPr>
              <a:t>兩</a:t>
            </a:r>
            <a:r>
              <a:rPr lang="zh-CN" altLang="en-US" dirty="0" smtClean="0">
                <a:latin typeface="標楷體" pitchFamily="65" charset="-120"/>
                <a:ea typeface="標楷體" pitchFamily="65" charset="-120"/>
              </a:rPr>
              <a:t>年不到</a:t>
            </a:r>
            <a:r>
              <a:rPr lang="en-US" altLang="zh-CN" dirty="0" smtClean="0">
                <a:latin typeface="標楷體" pitchFamily="65" charset="-120"/>
                <a:ea typeface="標楷體" pitchFamily="65" charset="-120"/>
              </a:rPr>
              <a:t>10</a:t>
            </a:r>
            <a:r>
              <a:rPr lang="zh-CN" altLang="en-US" dirty="0" smtClean="0">
                <a:latin typeface="標楷體" pitchFamily="65" charset="-120"/>
                <a:ea typeface="標楷體" pitchFamily="65" charset="-120"/>
              </a:rPr>
              <a:t>％的</a:t>
            </a:r>
            <a:r>
              <a:rPr lang="zh-TW" altLang="en-US" dirty="0" smtClean="0">
                <a:latin typeface="標楷體" pitchFamily="65" charset="-120"/>
                <a:ea typeface="標楷體" pitchFamily="65" charset="-120"/>
              </a:rPr>
              <a:t>經濟成長率不可</a:t>
            </a:r>
            <a:r>
              <a:rPr lang="zh-CN" altLang="en-US" dirty="0" smtClean="0">
                <a:latin typeface="標楷體" pitchFamily="65" charset="-120"/>
                <a:ea typeface="標楷體" pitchFamily="65" charset="-120"/>
              </a:rPr>
              <a:t>相比。</a:t>
            </a:r>
            <a:endParaRPr lang="en-US" altLang="zh-CN"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二、</a:t>
            </a:r>
            <a:r>
              <a:rPr lang="zh-CN" altLang="en-US" dirty="0" smtClean="0">
                <a:latin typeface="標楷體" pitchFamily="65" charset="-120"/>
                <a:ea typeface="標楷體" pitchFamily="65" charset="-120"/>
              </a:rPr>
              <a:t>注意的是，中</a:t>
            </a:r>
            <a:r>
              <a:rPr lang="zh-TW" altLang="en-US" dirty="0" smtClean="0">
                <a:latin typeface="標楷體" pitchFamily="65" charset="-120"/>
                <a:ea typeface="標楷體" pitchFamily="65" charset="-120"/>
              </a:rPr>
              <a:t>國</a:t>
            </a:r>
            <a:r>
              <a:rPr lang="zh-CN" altLang="en-US" dirty="0" smtClean="0">
                <a:latin typeface="標楷體" pitchFamily="65" charset="-120"/>
                <a:ea typeface="標楷體" pitchFamily="65" charset="-120"/>
              </a:rPr>
              <a:t>的</a:t>
            </a:r>
            <a:r>
              <a:rPr lang="zh-TW" altLang="en-US" dirty="0" smtClean="0">
                <a:latin typeface="標楷體" pitchFamily="65" charset="-120"/>
                <a:ea typeface="標楷體" pitchFamily="65" charset="-120"/>
              </a:rPr>
              <a:t>經濟</a:t>
            </a:r>
            <a:r>
              <a:rPr lang="zh-CN" altLang="en-US" dirty="0" smtClean="0">
                <a:latin typeface="標楷體" pitchFamily="65" charset="-120"/>
                <a:ea typeface="標楷體" pitchFamily="65" charset="-120"/>
              </a:rPr>
              <a:t>不可能</a:t>
            </a:r>
            <a:r>
              <a:rPr lang="zh-TW" altLang="en-US" dirty="0" smtClean="0">
                <a:latin typeface="標楷體" pitchFamily="65" charset="-120"/>
                <a:ea typeface="標楷體" pitchFamily="65" charset="-120"/>
              </a:rPr>
              <a:t>長</a:t>
            </a:r>
            <a:r>
              <a:rPr lang="zh-CN" altLang="en-US" dirty="0" smtClean="0">
                <a:latin typeface="標楷體" pitchFamily="65" charset="-120"/>
                <a:ea typeface="標楷體" pitchFamily="65" charset="-120"/>
              </a:rPr>
              <a:t>期保持高速</a:t>
            </a:r>
            <a:r>
              <a:rPr lang="zh-TW" altLang="en-US" dirty="0" smtClean="0">
                <a:latin typeface="標楷體" pitchFamily="65" charset="-120"/>
                <a:ea typeface="標楷體" pitchFamily="65" charset="-120"/>
              </a:rPr>
              <a:t>成長</a:t>
            </a:r>
            <a:r>
              <a:rPr lang="zh-CN" altLang="en-US" dirty="0" smtClean="0">
                <a:latin typeface="標楷體" pitchFamily="65" charset="-120"/>
                <a:ea typeface="標楷體" pitchFamily="65" charset="-120"/>
              </a:rPr>
              <a:t>，而</a:t>
            </a:r>
            <a:r>
              <a:rPr lang="zh-TW" altLang="en-US" dirty="0" smtClean="0">
                <a:latin typeface="標楷體" pitchFamily="65" charset="-120"/>
                <a:ea typeface="標楷體" pitchFamily="65" charset="-120"/>
              </a:rPr>
              <a:t>亞洲</a:t>
            </a:r>
            <a:r>
              <a:rPr lang="zh-CN" altLang="en-US" dirty="0" smtClean="0">
                <a:latin typeface="標楷體" pitchFamily="65" charset="-120"/>
                <a:ea typeface="標楷體" pitchFamily="65" charset="-120"/>
              </a:rPr>
              <a:t>金融危</a:t>
            </a:r>
            <a:r>
              <a:rPr lang="zh-TW" altLang="en-US" dirty="0" smtClean="0">
                <a:latin typeface="標楷體" pitchFamily="65" charset="-120"/>
                <a:ea typeface="標楷體" pitchFamily="65" charset="-120"/>
              </a:rPr>
              <a:t>機</a:t>
            </a:r>
            <a:r>
              <a:rPr lang="zh-CN" altLang="en-US" dirty="0" smtClean="0">
                <a:latin typeface="標楷體" pitchFamily="65" charset="-120"/>
                <a:ea typeface="標楷體" pitchFamily="65" charset="-120"/>
              </a:rPr>
              <a:t>的爆</a:t>
            </a:r>
            <a:r>
              <a:rPr lang="zh-TW" altLang="en-US" dirty="0" smtClean="0">
                <a:latin typeface="標楷體" pitchFamily="65" charset="-120"/>
                <a:ea typeface="標楷體" pitchFamily="65" charset="-120"/>
              </a:rPr>
              <a:t>發</a:t>
            </a:r>
            <a:r>
              <a:rPr lang="zh-CN" altLang="en-US" dirty="0" smtClean="0">
                <a:latin typeface="標楷體" pitchFamily="65" charset="-120"/>
                <a:ea typeface="標楷體" pitchFamily="65" charset="-120"/>
              </a:rPr>
              <a:t>又</a:t>
            </a:r>
            <a:r>
              <a:rPr lang="zh-TW" altLang="en-US" dirty="0" smtClean="0">
                <a:latin typeface="標楷體" pitchFamily="65" charset="-120"/>
                <a:ea typeface="標楷體" pitchFamily="65" charset="-120"/>
              </a:rPr>
              <a:t>將</a:t>
            </a:r>
            <a:r>
              <a:rPr lang="zh-CN" altLang="en-US" dirty="0" smtClean="0">
                <a:latin typeface="標楷體" pitchFamily="65" charset="-120"/>
                <a:ea typeface="標楷體" pitchFamily="65" charset="-120"/>
              </a:rPr>
              <a:t>影</a:t>
            </a:r>
            <a:r>
              <a:rPr lang="zh-TW" altLang="en-US" dirty="0" smtClean="0">
                <a:latin typeface="標楷體" pitchFamily="65" charset="-120"/>
                <a:ea typeface="標楷體" pitchFamily="65" charset="-120"/>
              </a:rPr>
              <a:t>響</a:t>
            </a:r>
            <a:r>
              <a:rPr lang="zh-CN" altLang="en-US" dirty="0" smtClean="0">
                <a:latin typeface="標楷體" pitchFamily="65" charset="-120"/>
                <a:ea typeface="標楷體" pitchFamily="65" charset="-120"/>
              </a:rPr>
              <a:t>中</a:t>
            </a:r>
            <a:r>
              <a:rPr lang="zh-TW" altLang="en-US" dirty="0" smtClean="0">
                <a:latin typeface="標楷體" pitchFamily="65" charset="-120"/>
                <a:ea typeface="標楷體" pitchFamily="65" charset="-120"/>
              </a:rPr>
              <a:t>國</a:t>
            </a:r>
            <a:r>
              <a:rPr lang="zh-CN" altLang="en-US" dirty="0" smtClean="0">
                <a:latin typeface="標楷體" pitchFamily="65" charset="-120"/>
                <a:ea typeface="標楷體" pitchFamily="65" charset="-120"/>
              </a:rPr>
              <a:t>的出口</a:t>
            </a:r>
            <a:r>
              <a:rPr lang="zh-TW" altLang="en-US" dirty="0" smtClean="0">
                <a:latin typeface="標楷體" pitchFamily="65" charset="-120"/>
                <a:ea typeface="標楷體" pitchFamily="65" charset="-120"/>
              </a:rPr>
              <a:t>外匯</a:t>
            </a:r>
            <a:r>
              <a:rPr lang="zh-CN" altLang="en-US" dirty="0" smtClean="0">
                <a:latin typeface="標楷體" pitchFamily="65" charset="-120"/>
                <a:ea typeface="標楷體" pitchFamily="65" charset="-120"/>
              </a:rPr>
              <a:t>能力，外</a:t>
            </a:r>
            <a:r>
              <a:rPr lang="zh-TW" altLang="en-US" dirty="0" smtClean="0">
                <a:latin typeface="標楷體" pitchFamily="65" charset="-120"/>
                <a:ea typeface="標楷體" pitchFamily="65" charset="-120"/>
              </a:rPr>
              <a:t>債</a:t>
            </a:r>
            <a:r>
              <a:rPr lang="zh-CN" altLang="en-US" dirty="0" smtClean="0">
                <a:latin typeface="標楷體" pitchFamily="65" charset="-120"/>
                <a:ea typeface="標楷體" pitchFamily="65" charset="-120"/>
              </a:rPr>
              <a:t>的</a:t>
            </a:r>
            <a:r>
              <a:rPr lang="zh-TW" altLang="en-US" dirty="0" smtClean="0">
                <a:latin typeface="標楷體" pitchFamily="65" charset="-120"/>
                <a:ea typeface="標楷體" pitchFamily="65" charset="-120"/>
              </a:rPr>
              <a:t>過</a:t>
            </a:r>
            <a:r>
              <a:rPr lang="zh-CN" altLang="en-US" dirty="0" smtClean="0">
                <a:latin typeface="標楷體" pitchFamily="65" charset="-120"/>
                <a:ea typeface="標楷體" pitchFamily="65" charset="-120"/>
              </a:rPr>
              <a:t>快</a:t>
            </a:r>
            <a:r>
              <a:rPr lang="zh-TW" altLang="en-US" dirty="0" smtClean="0">
                <a:latin typeface="標楷體" pitchFamily="65" charset="-120"/>
                <a:ea typeface="標楷體" pitchFamily="65" charset="-120"/>
              </a:rPr>
              <a:t>將會</a:t>
            </a:r>
            <a:r>
              <a:rPr lang="zh-CN" altLang="en-US" dirty="0" smtClean="0">
                <a:latin typeface="標楷體" pitchFamily="65" charset="-120"/>
                <a:ea typeface="標楷體" pitchFamily="65" charset="-120"/>
              </a:rPr>
              <a:t>加重中</a:t>
            </a:r>
            <a:r>
              <a:rPr lang="zh-TW" altLang="en-US" dirty="0" smtClean="0">
                <a:latin typeface="標楷體" pitchFamily="65" charset="-120"/>
                <a:ea typeface="標楷體" pitchFamily="65" charset="-120"/>
              </a:rPr>
              <a:t>國</a:t>
            </a:r>
            <a:r>
              <a:rPr lang="zh-CN" altLang="en-US" dirty="0" smtClean="0">
                <a:latin typeface="標楷體" pitchFamily="65" charset="-120"/>
                <a:ea typeface="標楷體" pitchFamily="65" charset="-120"/>
              </a:rPr>
              <a:t>的</a:t>
            </a:r>
            <a:r>
              <a:rPr lang="zh-TW" altLang="en-US" dirty="0" smtClean="0">
                <a:latin typeface="標楷體" pitchFamily="65" charset="-120"/>
                <a:ea typeface="標楷體" pitchFamily="65" charset="-120"/>
              </a:rPr>
              <a:t>償債負擔</a:t>
            </a:r>
            <a:r>
              <a:rPr lang="zh-CN" altLang="en-US" dirty="0" smtClean="0">
                <a:latin typeface="標楷體" pitchFamily="65" charset="-120"/>
                <a:ea typeface="標楷體" pitchFamily="65" charset="-120"/>
              </a:rPr>
              <a:t>。</a:t>
            </a:r>
            <a:endParaRPr lang="zh-TW" altLang="en-US" dirty="0">
              <a:latin typeface="標楷體" pitchFamily="65" charset="-120"/>
              <a:ea typeface="標楷體" pitchFamily="65"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dirty="0" smtClean="0"/>
              <a:t>外債與</a:t>
            </a:r>
            <a:r>
              <a:rPr lang="en-US" altLang="zh-TW" dirty="0" smtClean="0"/>
              <a:t>GDP</a:t>
            </a:r>
            <a:r>
              <a:rPr lang="zh-TW" altLang="en-US" dirty="0" smtClean="0"/>
              <a:t>之關聯性</a:t>
            </a:r>
            <a:endParaRPr lang="zh-TW" altLang="en-US" dirty="0"/>
          </a:p>
        </p:txBody>
      </p:sp>
      <p:sp>
        <p:nvSpPr>
          <p:cNvPr id="3" name="內容版面配置區 2"/>
          <p:cNvSpPr>
            <a:spLocks noGrp="1"/>
          </p:cNvSpPr>
          <p:nvPr>
            <p:ph idx="1"/>
          </p:nvPr>
        </p:nvSpPr>
        <p:spPr>
          <a:xfrm>
            <a:off x="399480" y="913284"/>
            <a:ext cx="9144000" cy="3771636"/>
          </a:xfrm>
        </p:spPr>
        <p:txBody>
          <a:bodyPr/>
          <a:lstStyle/>
          <a:p>
            <a:r>
              <a:rPr lang="zh-TW" altLang="zh-TW" sz="1600" dirty="0" smtClean="0"/>
              <a:t>外債和</a:t>
            </a:r>
            <a:r>
              <a:rPr lang="en-US" altLang="zh-TW" sz="1600" dirty="0" smtClean="0"/>
              <a:t>GDP</a:t>
            </a:r>
            <a:r>
              <a:rPr lang="zh-TW" altLang="zh-TW" sz="1600" dirty="0" smtClean="0"/>
              <a:t>的關聯性大。但太大也不好，外債這部分可以還包含「民間外債」</a:t>
            </a:r>
          </a:p>
          <a:p>
            <a:pPr>
              <a:buNone/>
            </a:pPr>
            <a:endParaRPr lang="zh-TW" altLang="en-US" dirty="0"/>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32</a:t>
            </a:fld>
            <a:endParaRPr lang="zh-TW" altLang="en-US"/>
          </a:p>
        </p:txBody>
      </p:sp>
      <p:pic>
        <p:nvPicPr>
          <p:cNvPr id="12289" name="Picture 1"/>
          <p:cNvPicPr>
            <a:picLocks noChangeAspect="1" noChangeArrowheads="1"/>
          </p:cNvPicPr>
          <p:nvPr/>
        </p:nvPicPr>
        <p:blipFill>
          <a:blip r:embed="rId2" cstate="print"/>
          <a:srcRect l="10364" t="35203" r="45930" b="29360"/>
          <a:stretch>
            <a:fillRect/>
          </a:stretch>
        </p:blipFill>
        <p:spPr bwMode="auto">
          <a:xfrm>
            <a:off x="543496" y="1273324"/>
            <a:ext cx="4320480" cy="2376264"/>
          </a:xfrm>
          <a:prstGeom prst="rect">
            <a:avLst/>
          </a:prstGeom>
          <a:noFill/>
          <a:ln w="9525">
            <a:noFill/>
            <a:miter lim="800000"/>
            <a:headEnd/>
            <a:tailEnd/>
          </a:ln>
        </p:spPr>
      </p:pic>
      <p:sp>
        <p:nvSpPr>
          <p:cNvPr id="6" name="矩形 5"/>
          <p:cNvSpPr/>
          <p:nvPr/>
        </p:nvSpPr>
        <p:spPr>
          <a:xfrm>
            <a:off x="2199680" y="5345668"/>
            <a:ext cx="7056784" cy="369332"/>
          </a:xfrm>
          <a:prstGeom prst="rect">
            <a:avLst/>
          </a:prstGeom>
        </p:spPr>
        <p:txBody>
          <a:bodyPr wrap="square">
            <a:spAutoFit/>
          </a:bodyPr>
          <a:lstStyle/>
          <a:p>
            <a:r>
              <a:rPr lang="zh-TW" altLang="en-US" dirty="0" smtClean="0">
                <a:solidFill>
                  <a:srgbClr val="FFFFFF"/>
                </a:solidFill>
              </a:rPr>
              <a:t>來源</a:t>
            </a:r>
            <a:r>
              <a:rPr lang="en-US" altLang="zh-TW" dirty="0" smtClean="0">
                <a:solidFill>
                  <a:srgbClr val="FFFFFF"/>
                </a:solidFill>
              </a:rPr>
              <a:t>:</a:t>
            </a:r>
            <a:r>
              <a:rPr lang="en-US" altLang="zh-TW" dirty="0" err="1" smtClean="0">
                <a:solidFill>
                  <a:srgbClr val="FFFFFF"/>
                </a:solidFill>
              </a:rPr>
              <a:t>Haver</a:t>
            </a:r>
            <a:r>
              <a:rPr lang="en-US" altLang="zh-TW" dirty="0" smtClean="0">
                <a:solidFill>
                  <a:srgbClr val="FFFFFF"/>
                </a:solidFill>
              </a:rPr>
              <a:t> Analytics, Goldman Sachs Global Investment Research</a:t>
            </a:r>
            <a:endParaRPr lang="zh-TW" altLang="en-US" dirty="0">
              <a:solidFill>
                <a:srgbClr val="FFFFFF"/>
              </a:solidFill>
            </a:endParaRPr>
          </a:p>
        </p:txBody>
      </p:sp>
      <p:sp>
        <p:nvSpPr>
          <p:cNvPr id="9" name="矩形 8"/>
          <p:cNvSpPr/>
          <p:nvPr/>
        </p:nvSpPr>
        <p:spPr>
          <a:xfrm>
            <a:off x="5944096" y="1345332"/>
            <a:ext cx="3600400" cy="2123658"/>
          </a:xfrm>
          <a:prstGeom prst="rect">
            <a:avLst/>
          </a:prstGeom>
        </p:spPr>
        <p:txBody>
          <a:bodyPr wrap="square">
            <a:spAutoFit/>
          </a:bodyPr>
          <a:lstStyle/>
          <a:p>
            <a:r>
              <a:rPr lang="en-US" altLang="zh-TW" sz="1600" dirty="0" smtClean="0"/>
              <a:t>EMs</a:t>
            </a:r>
            <a:r>
              <a:rPr lang="zh-TW" altLang="en-US" sz="1600" dirty="0" smtClean="0"/>
              <a:t>顯示累積有大量的外債，如大部分 </a:t>
            </a:r>
            <a:r>
              <a:rPr lang="en-US" altLang="zh-TW" sz="1600" dirty="0" smtClean="0"/>
              <a:t>CEEMEA(</a:t>
            </a:r>
            <a:r>
              <a:rPr lang="zh-TW" altLang="en-US" sz="1600" dirty="0" smtClean="0"/>
              <a:t>中東歐中東 </a:t>
            </a:r>
            <a:r>
              <a:rPr lang="en-US" altLang="zh-TW" sz="1600" dirty="0" smtClean="0"/>
              <a:t>&amp; </a:t>
            </a:r>
            <a:r>
              <a:rPr lang="zh-TW" altLang="en-US" sz="1600" dirty="0" smtClean="0"/>
              <a:t>非洲</a:t>
            </a:r>
            <a:r>
              <a:rPr lang="en-US" altLang="zh-TW" sz="1600" dirty="0" smtClean="0"/>
              <a:t>)</a:t>
            </a:r>
            <a:r>
              <a:rPr lang="zh-TW" altLang="en-US" sz="1600" dirty="0" smtClean="0"/>
              <a:t>區域國家</a:t>
            </a:r>
            <a:endParaRPr lang="en-US" altLang="zh-TW" sz="1600" dirty="0" smtClean="0"/>
          </a:p>
          <a:p>
            <a:endParaRPr lang="en-US" altLang="zh-TW" sz="1600" dirty="0" smtClean="0"/>
          </a:p>
          <a:p>
            <a:r>
              <a:rPr lang="en-US" altLang="zh-TW" sz="1600" dirty="0" smtClean="0"/>
              <a:t>Other:</a:t>
            </a:r>
            <a:r>
              <a:rPr lang="zh-TW" altLang="en-US" sz="1600" dirty="0" smtClean="0"/>
              <a:t>包括央行，金融公司和</a:t>
            </a:r>
          </a:p>
          <a:p>
            <a:r>
              <a:rPr lang="zh-TW" altLang="en-US" sz="1600" dirty="0" smtClean="0"/>
              <a:t>公司間借貸</a:t>
            </a:r>
            <a:endParaRPr lang="en-US" altLang="zh-TW" sz="1600" dirty="0" smtClean="0"/>
          </a:p>
          <a:p>
            <a:endParaRPr lang="en-US" altLang="zh-TW" dirty="0" smtClean="0"/>
          </a:p>
          <a:p>
            <a:endParaRPr lang="zh-TW" altLang="en-US" dirty="0"/>
          </a:p>
        </p:txBody>
      </p:sp>
      <p:sp>
        <p:nvSpPr>
          <p:cNvPr id="11" name="矩形 10"/>
          <p:cNvSpPr/>
          <p:nvPr/>
        </p:nvSpPr>
        <p:spPr>
          <a:xfrm>
            <a:off x="1191568" y="4369668"/>
            <a:ext cx="272382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TW" altLang="en-US" dirty="0" smtClean="0"/>
              <a:t>可能面臨不利因素會增加</a:t>
            </a:r>
            <a:endParaRPr lang="zh-TW" altLang="en-US" dirty="0"/>
          </a:p>
        </p:txBody>
      </p:sp>
      <p:pic>
        <p:nvPicPr>
          <p:cNvPr id="12290" name="Picture 2"/>
          <p:cNvPicPr>
            <a:picLocks noChangeAspect="1" noChangeArrowheads="1"/>
          </p:cNvPicPr>
          <p:nvPr/>
        </p:nvPicPr>
        <p:blipFill>
          <a:blip r:embed="rId3" cstate="print"/>
          <a:srcRect l="50000" t="42617" r="6294" b="18254"/>
          <a:stretch>
            <a:fillRect/>
          </a:stretch>
        </p:blipFill>
        <p:spPr bwMode="auto">
          <a:xfrm>
            <a:off x="5152008" y="2857500"/>
            <a:ext cx="4248472" cy="2304256"/>
          </a:xfrm>
          <a:prstGeom prst="rect">
            <a:avLst/>
          </a:prstGeom>
          <a:noFill/>
          <a:ln w="9525">
            <a:noFill/>
            <a:miter lim="800000"/>
            <a:headEnd/>
            <a:tailEnd/>
          </a:ln>
        </p:spPr>
      </p:pic>
      <p:sp>
        <p:nvSpPr>
          <p:cNvPr id="12" name="向下箭號 11"/>
          <p:cNvSpPr/>
          <p:nvPr/>
        </p:nvSpPr>
        <p:spPr>
          <a:xfrm rot="15768194">
            <a:off x="4413639" y="4170477"/>
            <a:ext cx="504056" cy="69786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 name="矩形 12"/>
          <p:cNvSpPr/>
          <p:nvPr/>
        </p:nvSpPr>
        <p:spPr>
          <a:xfrm>
            <a:off x="8176344" y="4873724"/>
            <a:ext cx="288032"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3135784" y="3361556"/>
            <a:ext cx="360040"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5" name="矩形 14"/>
          <p:cNvSpPr/>
          <p:nvPr/>
        </p:nvSpPr>
        <p:spPr>
          <a:xfrm>
            <a:off x="2703736" y="3361556"/>
            <a:ext cx="288032"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矩形 15"/>
          <p:cNvSpPr/>
          <p:nvPr/>
        </p:nvSpPr>
        <p:spPr>
          <a:xfrm>
            <a:off x="7024216" y="4873724"/>
            <a:ext cx="504056"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 name="矩形 16"/>
          <p:cNvSpPr/>
          <p:nvPr/>
        </p:nvSpPr>
        <p:spPr>
          <a:xfrm>
            <a:off x="4071888" y="3361556"/>
            <a:ext cx="576064"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 name="矩形 17"/>
          <p:cNvSpPr/>
          <p:nvPr/>
        </p:nvSpPr>
        <p:spPr>
          <a:xfrm>
            <a:off x="6376144" y="4873724"/>
            <a:ext cx="288032"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9" name="矩形 18"/>
          <p:cNvSpPr/>
          <p:nvPr/>
        </p:nvSpPr>
        <p:spPr>
          <a:xfrm>
            <a:off x="2127672" y="3361556"/>
            <a:ext cx="288032"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 name="矩形 19"/>
          <p:cNvSpPr/>
          <p:nvPr/>
        </p:nvSpPr>
        <p:spPr>
          <a:xfrm>
            <a:off x="7744296" y="4873724"/>
            <a:ext cx="216024" cy="288032"/>
          </a:xfrm>
          <a:prstGeom prst="rect">
            <a:avLst/>
          </a:prstGeom>
          <a:solidFill>
            <a:srgbClr val="FFFF00">
              <a:alpha val="30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政府債</a:t>
            </a:r>
            <a:r>
              <a:rPr lang="en-US" altLang="zh-TW" dirty="0" smtClean="0"/>
              <a:t>-</a:t>
            </a:r>
            <a:r>
              <a:rPr lang="zh-TW" altLang="en-US" dirty="0" smtClean="0"/>
              <a:t>佔</a:t>
            </a:r>
            <a:r>
              <a:rPr lang="en-US" altLang="zh-TW" dirty="0" smtClean="0"/>
              <a:t>GDP</a:t>
            </a:r>
            <a:r>
              <a:rPr lang="zh-TW" altLang="en-US" dirty="0" smtClean="0"/>
              <a:t>比重</a:t>
            </a:r>
            <a:endParaRPr lang="zh-TW" altLang="en-US" dirty="0"/>
          </a:p>
        </p:txBody>
      </p:sp>
      <p:sp>
        <p:nvSpPr>
          <p:cNvPr id="3" name="內容版面配置區 2"/>
          <p:cNvSpPr>
            <a:spLocks noGrp="1"/>
          </p:cNvSpPr>
          <p:nvPr>
            <p:ph idx="1"/>
          </p:nvPr>
        </p:nvSpPr>
        <p:spPr/>
        <p:txBody>
          <a:bodyPr/>
          <a:lstStyle/>
          <a:p>
            <a:r>
              <a:rPr lang="zh-TW" altLang="en-US" dirty="0" smtClean="0"/>
              <a:t>新興市場政府債比例低於成熟市場</a:t>
            </a:r>
            <a:r>
              <a:rPr lang="en-US" altLang="zh-TW" dirty="0" smtClean="0"/>
              <a:t>,</a:t>
            </a:r>
            <a:r>
              <a:rPr lang="zh-TW" altLang="en-US" dirty="0" smtClean="0"/>
              <a:t>長期有下降趨勢。</a:t>
            </a:r>
            <a:endParaRPr lang="en-US" altLang="zh-TW" dirty="0" smtClean="0"/>
          </a:p>
          <a:p>
            <a:r>
              <a:rPr lang="zh-TW" altLang="en-US" dirty="0" smtClean="0"/>
              <a:t>大多低於馬斯垂克條約之</a:t>
            </a:r>
            <a:r>
              <a:rPr lang="en-US" altLang="zh-TW" dirty="0" smtClean="0"/>
              <a:t>60%</a:t>
            </a:r>
            <a:r>
              <a:rPr lang="zh-TW" altLang="en-US" dirty="0" smtClean="0"/>
              <a:t>安全範圍。</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33</a:t>
            </a:fld>
            <a:endParaRPr lang="zh-TW" altLang="en-US"/>
          </a:p>
        </p:txBody>
      </p:sp>
      <p:pic>
        <p:nvPicPr>
          <p:cNvPr id="6146" name="Picture 2"/>
          <p:cNvPicPr>
            <a:picLocks noChangeAspect="1" noChangeArrowheads="1"/>
          </p:cNvPicPr>
          <p:nvPr/>
        </p:nvPicPr>
        <p:blipFill>
          <a:blip r:embed="rId2" cstate="print"/>
          <a:srcRect/>
          <a:stretch>
            <a:fillRect/>
          </a:stretch>
        </p:blipFill>
        <p:spPr bwMode="auto">
          <a:xfrm>
            <a:off x="0" y="2057158"/>
            <a:ext cx="5960098" cy="2982411"/>
          </a:xfrm>
          <a:prstGeom prst="rect">
            <a:avLst/>
          </a:prstGeom>
          <a:noFill/>
          <a:ln w="9525">
            <a:noFill/>
            <a:miter lim="800000"/>
            <a:headEnd/>
            <a:tailEnd/>
          </a:ln>
        </p:spPr>
      </p:pic>
      <p:graphicFrame>
        <p:nvGraphicFramePr>
          <p:cNvPr id="6" name="表格 5"/>
          <p:cNvGraphicFramePr>
            <a:graphicFrameLocks noGrp="1"/>
          </p:cNvGraphicFramePr>
          <p:nvPr/>
        </p:nvGraphicFramePr>
        <p:xfrm>
          <a:off x="7024216" y="769268"/>
          <a:ext cx="2720302" cy="3999740"/>
        </p:xfrm>
        <a:graphic>
          <a:graphicData uri="http://schemas.openxmlformats.org/drawingml/2006/table">
            <a:tbl>
              <a:tblPr firstRow="1" bandRow="1">
                <a:tableStyleId>{5C22544A-7EE6-4342-B048-85BDC9FD1C3A}</a:tableStyleId>
              </a:tblPr>
              <a:tblGrid>
                <a:gridCol w="1360151"/>
                <a:gridCol w="1360151"/>
              </a:tblGrid>
              <a:tr h="1016000">
                <a:tc>
                  <a:txBody>
                    <a:bodyPr/>
                    <a:lstStyle/>
                    <a:p>
                      <a:pPr algn="ctr"/>
                      <a:r>
                        <a:rPr lang="zh-TW" altLang="en-US" sz="2000" dirty="0" smtClean="0"/>
                        <a:t>國別</a:t>
                      </a:r>
                      <a:endParaRPr lang="zh-TW" altLang="en-US" sz="2000" dirty="0"/>
                    </a:p>
                  </a:txBody>
                  <a:tcPr marL="101600" marR="101600" marT="50800" marB="50800"/>
                </a:tc>
                <a:tc>
                  <a:txBody>
                    <a:bodyPr/>
                    <a:lstStyle/>
                    <a:p>
                      <a:pPr algn="ctr"/>
                      <a:r>
                        <a:rPr lang="zh-TW" altLang="en-US" sz="2000" dirty="0" smtClean="0"/>
                        <a:t>政府債佔</a:t>
                      </a:r>
                      <a:r>
                        <a:rPr lang="en-US" altLang="zh-TW" sz="2000" dirty="0" smtClean="0"/>
                        <a:t>GDP</a:t>
                      </a:r>
                      <a:r>
                        <a:rPr lang="zh-TW" altLang="en-US" sz="2000" dirty="0" smtClean="0"/>
                        <a:t>比重</a:t>
                      </a:r>
                      <a:r>
                        <a:rPr lang="en-US" altLang="zh-TW" sz="2000" dirty="0" smtClean="0"/>
                        <a:t>(%)</a:t>
                      </a:r>
                      <a:endParaRPr lang="zh-TW" altLang="en-US" sz="2000" dirty="0"/>
                    </a:p>
                  </a:txBody>
                  <a:tcPr marL="101600" marR="101600" marT="50800" marB="50800"/>
                </a:tc>
              </a:tr>
              <a:tr h="298374">
                <a:tc>
                  <a:txBody>
                    <a:bodyPr/>
                    <a:lstStyle/>
                    <a:p>
                      <a:pPr algn="ctr" fontAlgn="ctr"/>
                      <a:r>
                        <a:rPr lang="zh-TW" altLang="en-US" sz="1300" b="0" i="0" u="none" strike="noStrike" dirty="0">
                          <a:solidFill>
                            <a:srgbClr val="000000"/>
                          </a:solidFill>
                          <a:latin typeface="新細明體"/>
                        </a:rPr>
                        <a:t>中國</a:t>
                      </a:r>
                    </a:p>
                  </a:txBody>
                  <a:tcPr marL="10583" marR="10583" marT="10583" marB="0" anchor="ctr"/>
                </a:tc>
                <a:tc>
                  <a:txBody>
                    <a:bodyPr/>
                    <a:lstStyle/>
                    <a:p>
                      <a:pPr algn="ctr" fontAlgn="ctr"/>
                      <a:r>
                        <a:rPr lang="en-US" altLang="zh-TW" sz="1200" b="0" i="0" u="none" strike="noStrike" dirty="0" smtClean="0">
                          <a:solidFill>
                            <a:srgbClr val="333333"/>
                          </a:solidFill>
                          <a:latin typeface="Arial"/>
                        </a:rPr>
                        <a:t>22.40</a:t>
                      </a:r>
                      <a:endParaRPr lang="en-US" altLang="zh-TW" sz="1200" b="0" i="0" u="none" strike="noStrike" dirty="0">
                        <a:solidFill>
                          <a:srgbClr val="333333"/>
                        </a:solidFill>
                        <a:latin typeface="Arial"/>
                      </a:endParaRP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俄羅斯</a:t>
                      </a:r>
                    </a:p>
                  </a:txBody>
                  <a:tcPr marL="10583" marR="10583" marT="10583" marB="0" anchor="ctr"/>
                </a:tc>
                <a:tc>
                  <a:txBody>
                    <a:bodyPr/>
                    <a:lstStyle/>
                    <a:p>
                      <a:pPr algn="ctr" fontAlgn="ctr"/>
                      <a:r>
                        <a:rPr lang="en-US" altLang="zh-TW" sz="1200" b="0" i="0" u="none" strike="noStrike" dirty="0" smtClean="0">
                          <a:solidFill>
                            <a:srgbClr val="333333"/>
                          </a:solidFill>
                          <a:latin typeface="Arial"/>
                        </a:rPr>
                        <a:t>17.92</a:t>
                      </a:r>
                      <a:endParaRPr lang="en-US" altLang="zh-TW" sz="1200" b="0" i="0" u="none" strike="noStrike" dirty="0">
                        <a:solidFill>
                          <a:srgbClr val="333333"/>
                        </a:solidFill>
                        <a:latin typeface="Arial"/>
                      </a:endParaRP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台灣</a:t>
                      </a:r>
                    </a:p>
                  </a:txBody>
                  <a:tcPr marL="10583" marR="10583" marT="10583" marB="0" anchor="ctr"/>
                </a:tc>
                <a:tc>
                  <a:txBody>
                    <a:bodyPr/>
                    <a:lstStyle/>
                    <a:p>
                      <a:pPr algn="ctr" fontAlgn="ctr"/>
                      <a:r>
                        <a:rPr lang="en-US" altLang="zh-TW" sz="1200" b="0" i="0" u="none" strike="noStrike" dirty="0" smtClean="0">
                          <a:solidFill>
                            <a:srgbClr val="333333"/>
                          </a:solidFill>
                          <a:latin typeface="Arial"/>
                        </a:rPr>
                        <a:t>36.5</a:t>
                      </a:r>
                      <a:endParaRPr lang="en-US" altLang="zh-TW" sz="1200" b="0" i="0" u="none" strike="noStrike" dirty="0">
                        <a:solidFill>
                          <a:srgbClr val="333333"/>
                        </a:solidFill>
                        <a:latin typeface="Arial"/>
                      </a:endParaRP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韓國</a:t>
                      </a:r>
                    </a:p>
                  </a:txBody>
                  <a:tcPr marL="10583" marR="10583" marT="10583" marB="0" anchor="ctr"/>
                </a:tc>
                <a:tc>
                  <a:txBody>
                    <a:bodyPr/>
                    <a:lstStyle/>
                    <a:p>
                      <a:pPr algn="ctr" fontAlgn="ctr"/>
                      <a:r>
                        <a:rPr lang="en-US" altLang="zh-TW" sz="1200" b="0" i="0" u="none" strike="noStrike" dirty="0">
                          <a:solidFill>
                            <a:srgbClr val="333333"/>
                          </a:solidFill>
                          <a:latin typeface="Arial"/>
                        </a:rPr>
                        <a:t>33.8</a:t>
                      </a: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墨西哥</a:t>
                      </a:r>
                    </a:p>
                  </a:txBody>
                  <a:tcPr marL="10583" marR="10583" marT="10583" marB="0" anchor="ctr"/>
                </a:tc>
                <a:tc>
                  <a:txBody>
                    <a:bodyPr/>
                    <a:lstStyle/>
                    <a:p>
                      <a:pPr algn="ctr" fontAlgn="ctr"/>
                      <a:r>
                        <a:rPr lang="en-US" altLang="zh-TW" sz="1200" b="0" i="0" u="none" strike="noStrike">
                          <a:solidFill>
                            <a:srgbClr val="333333"/>
                          </a:solidFill>
                          <a:latin typeface="Arial"/>
                        </a:rPr>
                        <a:t>30.7</a:t>
                      </a: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南非</a:t>
                      </a:r>
                    </a:p>
                  </a:txBody>
                  <a:tcPr marL="10583" marR="10583" marT="10583" marB="0" anchor="ctr"/>
                </a:tc>
                <a:tc>
                  <a:txBody>
                    <a:bodyPr/>
                    <a:lstStyle/>
                    <a:p>
                      <a:pPr algn="ctr" fontAlgn="ctr"/>
                      <a:r>
                        <a:rPr lang="en-US" altLang="zh-TW" sz="1200" b="0" i="0" u="none" strike="noStrike" dirty="0">
                          <a:solidFill>
                            <a:srgbClr val="333333"/>
                          </a:solidFill>
                          <a:latin typeface="Arial"/>
                        </a:rPr>
                        <a:t>39</a:t>
                      </a: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印度</a:t>
                      </a:r>
                    </a:p>
                  </a:txBody>
                  <a:tcPr marL="10583" marR="10583" marT="10583" marB="0" anchor="ctr"/>
                </a:tc>
                <a:tc>
                  <a:txBody>
                    <a:bodyPr/>
                    <a:lstStyle/>
                    <a:p>
                      <a:pPr algn="ctr" fontAlgn="ctr"/>
                      <a:r>
                        <a:rPr lang="en-US" altLang="zh-TW" sz="1200" b="1" i="0" u="none" strike="noStrike" dirty="0">
                          <a:solidFill>
                            <a:srgbClr val="FF0000"/>
                          </a:solidFill>
                          <a:latin typeface="Arial"/>
                        </a:rPr>
                        <a:t>65.5</a:t>
                      </a:r>
                    </a:p>
                  </a:txBody>
                  <a:tcPr marL="10583" marR="10583" marT="10583" marB="0" anchor="ctr"/>
                </a:tc>
              </a:tr>
              <a:tr h="298374">
                <a:tc>
                  <a:txBody>
                    <a:bodyPr/>
                    <a:lstStyle/>
                    <a:p>
                      <a:pPr algn="ctr" fontAlgn="ctr"/>
                      <a:r>
                        <a:rPr lang="zh-TW" altLang="en-US" sz="1300" b="0" i="0" u="none" strike="noStrike">
                          <a:solidFill>
                            <a:srgbClr val="000000"/>
                          </a:solidFill>
                          <a:latin typeface="Times New Roman"/>
                        </a:rPr>
                        <a:t>巴西</a:t>
                      </a:r>
                    </a:p>
                  </a:txBody>
                  <a:tcPr marL="10583" marR="10583" marT="10583" marB="0" anchor="ctr"/>
                </a:tc>
                <a:tc>
                  <a:txBody>
                    <a:bodyPr/>
                    <a:lstStyle/>
                    <a:p>
                      <a:pPr algn="ctr" fontAlgn="ctr"/>
                      <a:r>
                        <a:rPr lang="en-US" altLang="zh-TW" sz="1200" b="0" i="0" u="none" strike="noStrike" dirty="0">
                          <a:solidFill>
                            <a:srgbClr val="333333"/>
                          </a:solidFill>
                          <a:latin typeface="Arial"/>
                        </a:rPr>
                        <a:t>58.91</a:t>
                      </a:r>
                    </a:p>
                  </a:txBody>
                  <a:tcPr marL="10583" marR="10583" marT="10583" marB="0" anchor="ctr"/>
                </a:tc>
              </a:tr>
              <a:tr h="298374">
                <a:tc>
                  <a:txBody>
                    <a:bodyPr/>
                    <a:lstStyle/>
                    <a:p>
                      <a:pPr algn="ctr" fontAlgn="ctr"/>
                      <a:r>
                        <a:rPr lang="zh-TW" altLang="en-US" sz="1300" b="0" i="0" u="none" strike="noStrike">
                          <a:solidFill>
                            <a:srgbClr val="000000"/>
                          </a:solidFill>
                          <a:latin typeface="Times New Roman"/>
                        </a:rPr>
                        <a:t>印尼</a:t>
                      </a:r>
                    </a:p>
                  </a:txBody>
                  <a:tcPr marL="10583" marR="10583" marT="10583" marB="0" anchor="ctr"/>
                </a:tc>
                <a:tc>
                  <a:txBody>
                    <a:bodyPr/>
                    <a:lstStyle/>
                    <a:p>
                      <a:pPr algn="ctr" fontAlgn="ctr"/>
                      <a:r>
                        <a:rPr lang="en-US" altLang="zh-TW" sz="1200" b="0" i="0" u="none" strike="noStrike" dirty="0">
                          <a:solidFill>
                            <a:srgbClr val="333333"/>
                          </a:solidFill>
                          <a:latin typeface="Arial"/>
                        </a:rPr>
                        <a:t>25.02</a:t>
                      </a:r>
                    </a:p>
                  </a:txBody>
                  <a:tcPr marL="10583" marR="10583" marT="10583" marB="0" anchor="ctr"/>
                </a:tc>
              </a:tr>
              <a:tr h="298374">
                <a:tc>
                  <a:txBody>
                    <a:bodyPr/>
                    <a:lstStyle/>
                    <a:p>
                      <a:pPr algn="ctr" fontAlgn="ctr"/>
                      <a:r>
                        <a:rPr lang="zh-TW" altLang="en-US" sz="1300" b="0" i="0" u="none" strike="noStrike" dirty="0">
                          <a:solidFill>
                            <a:srgbClr val="000000"/>
                          </a:solidFill>
                          <a:latin typeface="Times New Roman"/>
                        </a:rPr>
                        <a:t>土耳其</a:t>
                      </a:r>
                    </a:p>
                  </a:txBody>
                  <a:tcPr marL="10583" marR="10583" marT="10583" marB="0" anchor="ctr"/>
                </a:tc>
                <a:tc>
                  <a:txBody>
                    <a:bodyPr/>
                    <a:lstStyle/>
                    <a:p>
                      <a:pPr algn="ctr" fontAlgn="ctr"/>
                      <a:r>
                        <a:rPr lang="en-US" altLang="zh-TW" sz="1200" b="0" i="0" u="none" strike="noStrike" dirty="0">
                          <a:solidFill>
                            <a:srgbClr val="333333"/>
                          </a:solidFill>
                          <a:latin typeface="Arial"/>
                        </a:rPr>
                        <a:t>33</a:t>
                      </a:r>
                    </a:p>
                  </a:txBody>
                  <a:tcPr marL="10583" marR="10583" marT="10583" marB="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償債高峰</a:t>
            </a:r>
            <a:r>
              <a:rPr lang="en-US" altLang="zh-TW" dirty="0" smtClean="0"/>
              <a:t>(1/2)</a:t>
            </a:r>
            <a:endParaRPr lang="zh-TW" altLang="en-US" dirty="0"/>
          </a:p>
        </p:txBody>
      </p:sp>
      <p:sp>
        <p:nvSpPr>
          <p:cNvPr id="3" name="內容版面配置區 2"/>
          <p:cNvSpPr>
            <a:spLocks noGrp="1"/>
          </p:cNvSpPr>
          <p:nvPr>
            <p:ph idx="1"/>
          </p:nvPr>
        </p:nvSpPr>
        <p:spPr/>
        <p:txBody>
          <a:bodyPr/>
          <a:lstStyle/>
          <a:p>
            <a:r>
              <a:rPr lang="zh-TW" altLang="zh-TW" dirty="0" smtClean="0"/>
              <a:t>升息後，借貸成本高，企業之償債風險就高</a:t>
            </a:r>
            <a:endParaRPr lang="en-US" altLang="zh-TW" dirty="0" smtClean="0"/>
          </a:p>
          <a:p>
            <a:endParaRPr lang="en-US" altLang="zh-TW" dirty="0" smtClean="0"/>
          </a:p>
          <a:p>
            <a:pPr>
              <a:buNone/>
            </a:pPr>
            <a:endParaRPr lang="zh-TW" altLang="zh-TW" dirty="0" smtClean="0"/>
          </a:p>
          <a:p>
            <a:pPr>
              <a:buNone/>
            </a:pPr>
            <a:endParaRPr lang="zh-TW" altLang="en-US" dirty="0"/>
          </a:p>
        </p:txBody>
      </p:sp>
      <p:graphicFrame>
        <p:nvGraphicFramePr>
          <p:cNvPr id="6" name="表格 5"/>
          <p:cNvGraphicFramePr>
            <a:graphicFrameLocks noGrp="1"/>
          </p:cNvGraphicFramePr>
          <p:nvPr/>
        </p:nvGraphicFramePr>
        <p:xfrm>
          <a:off x="615504" y="2065412"/>
          <a:ext cx="9145016" cy="2011680"/>
        </p:xfrm>
        <a:graphic>
          <a:graphicData uri="http://schemas.openxmlformats.org/drawingml/2006/table">
            <a:tbl>
              <a:tblPr firstRow="1" bandRow="1">
                <a:tableStyleId>{9D7B26C5-4107-4FEC-AEDC-1716B250A1EF}</a:tableStyleId>
              </a:tblPr>
              <a:tblGrid>
                <a:gridCol w="1263881"/>
                <a:gridCol w="7881135"/>
              </a:tblGrid>
              <a:tr h="370840">
                <a:tc>
                  <a:txBody>
                    <a:bodyPr/>
                    <a:lstStyle/>
                    <a:p>
                      <a:r>
                        <a:rPr lang="zh-TW" altLang="en-US" dirty="0" smtClean="0">
                          <a:solidFill>
                            <a:srgbClr val="0070C0"/>
                          </a:solidFill>
                        </a:rPr>
                        <a:t>俄羅斯</a:t>
                      </a:r>
                      <a:endParaRPr lang="zh-TW" altLang="en-US" dirty="0">
                        <a:solidFill>
                          <a:srgbClr val="0070C0"/>
                        </a:solidFill>
                      </a:endParaRPr>
                    </a:p>
                  </a:txBody>
                  <a:tcPr/>
                </a:tc>
                <a:tc>
                  <a:txBody>
                    <a:bodyPr/>
                    <a:lstStyle/>
                    <a:p>
                      <a:pPr marL="342900" indent="-342900">
                        <a:buFont typeface="Wingdings" pitchFamily="2" charset="2"/>
                        <a:buChar char="ü"/>
                      </a:pPr>
                      <a:r>
                        <a:rPr lang="en-US" altLang="zh-TW" sz="1800" kern="1200" dirty="0" smtClean="0"/>
                        <a:t>2014</a:t>
                      </a:r>
                      <a:r>
                        <a:rPr lang="zh-TW" altLang="en-US" sz="1800" kern="1200" dirty="0" smtClean="0"/>
                        <a:t>年俄羅斯償還的外債額達到</a:t>
                      </a:r>
                      <a:r>
                        <a:rPr lang="en-US" altLang="zh-TW" sz="1800" kern="1200" dirty="0" smtClean="0"/>
                        <a:t>1,300</a:t>
                      </a:r>
                      <a:r>
                        <a:rPr lang="zh-TW" altLang="en-US" sz="1800" kern="1200" dirty="0" smtClean="0"/>
                        <a:t>億美元，</a:t>
                      </a:r>
                      <a:r>
                        <a:rPr lang="en-US" altLang="zh-TW" sz="1800" kern="1200" dirty="0" smtClean="0"/>
                        <a:t>2015</a:t>
                      </a:r>
                      <a:r>
                        <a:rPr lang="zh-TW" altLang="en-US" sz="1800" kern="1200" dirty="0" smtClean="0"/>
                        <a:t>年還要再加上</a:t>
                      </a:r>
                      <a:r>
                        <a:rPr lang="en-US" altLang="zh-TW" sz="1800" kern="1200" dirty="0" smtClean="0"/>
                        <a:t>600</a:t>
                      </a:r>
                      <a:r>
                        <a:rPr lang="zh-TW" altLang="en-US" sz="1800" kern="1200" dirty="0" smtClean="0"/>
                        <a:t>億美元。</a:t>
                      </a:r>
                      <a:endParaRPr lang="en-US" altLang="zh-TW" sz="1800" kern="1200" dirty="0" smtClean="0"/>
                    </a:p>
                    <a:p>
                      <a:pPr marL="342900" indent="-342900">
                        <a:buFont typeface="Wingdings" pitchFamily="2" charset="2"/>
                        <a:buChar char="ü"/>
                      </a:pPr>
                      <a:r>
                        <a:rPr lang="zh-TW" altLang="en-US" sz="1800" kern="1200" dirty="0" smtClean="0"/>
                        <a:t>由於美元計價的出口收入下降、外商投資急跌及資本外逃，俄羅斯收益損失巨大。</a:t>
                      </a:r>
                      <a:endParaRPr lang="en-US" altLang="zh-TW" sz="1800" kern="1200" dirty="0" smtClean="0"/>
                    </a:p>
                    <a:p>
                      <a:pPr marL="342900" indent="-342900">
                        <a:buFont typeface="Wingdings" pitchFamily="2" charset="2"/>
                        <a:buChar char="ü"/>
                      </a:pPr>
                      <a:r>
                        <a:rPr lang="zh-TW" altLang="en-US" sz="1800" kern="1200" dirty="0" smtClean="0"/>
                        <a:t>俄羅斯輕易度過了因為西方制裁而加深的經濟危機，企業輕鬆地付清了自己的貸款。在需要償還的</a:t>
                      </a:r>
                      <a:r>
                        <a:rPr lang="en-US" altLang="zh-TW" sz="1800" kern="1200" dirty="0" smtClean="0"/>
                        <a:t>600</a:t>
                      </a:r>
                      <a:r>
                        <a:rPr lang="zh-TW" altLang="en-US" sz="1800" kern="1200" dirty="0" smtClean="0"/>
                        <a:t>億美元外債當中，大部分在第一季度已經支付，俄羅斯的償債高峰已經過去。</a:t>
                      </a:r>
                      <a:endParaRPr lang="zh-TW" altLang="en-US" dirty="0"/>
                    </a:p>
                  </a:txBody>
                  <a:tcPr/>
                </a:tc>
              </a:tr>
            </a:tbl>
          </a:graphicData>
        </a:graphic>
      </p:graphicFrame>
      <p:sp>
        <p:nvSpPr>
          <p:cNvPr id="7" name="矩形 6"/>
          <p:cNvSpPr/>
          <p:nvPr/>
        </p:nvSpPr>
        <p:spPr>
          <a:xfrm>
            <a:off x="5728072" y="5233764"/>
            <a:ext cx="2416046" cy="430887"/>
          </a:xfrm>
          <a:prstGeom prst="rect">
            <a:avLst/>
          </a:prstGeom>
        </p:spPr>
        <p:txBody>
          <a:bodyPr wrap="none">
            <a:spAutoFit/>
          </a:bodyPr>
          <a:lstStyle/>
          <a:p>
            <a:r>
              <a:rPr lang="zh-TW" altLang="en-US" sz="1100" dirty="0" smtClean="0">
                <a:solidFill>
                  <a:srgbClr val="FFFFFF"/>
                </a:solidFill>
              </a:rPr>
              <a:t>來源：</a:t>
            </a:r>
            <a:r>
              <a:rPr lang="en-US" altLang="zh-TW" sz="1100" dirty="0" smtClean="0">
                <a:solidFill>
                  <a:srgbClr val="FFFFFF"/>
                </a:solidFill>
              </a:rPr>
              <a:t> Morgan Stanley</a:t>
            </a:r>
            <a:r>
              <a:rPr lang="zh-TW" altLang="en-US" sz="1100" dirty="0" smtClean="0">
                <a:solidFill>
                  <a:srgbClr val="FFFFFF"/>
                </a:solidFill>
              </a:rPr>
              <a:t>  </a:t>
            </a:r>
            <a:r>
              <a:rPr lang="en-US" altLang="zh-TW" sz="1100" dirty="0" smtClean="0">
                <a:solidFill>
                  <a:srgbClr val="FFFFFF"/>
                </a:solidFill>
              </a:rPr>
              <a:t>2014/08/16</a:t>
            </a:r>
          </a:p>
          <a:p>
            <a:r>
              <a:rPr lang="zh-TW" altLang="en-US" sz="1100" dirty="0" smtClean="0">
                <a:solidFill>
                  <a:srgbClr val="FFFFFF"/>
                </a:solidFill>
              </a:rPr>
              <a:t>                     </a:t>
            </a:r>
            <a:endParaRPr lang="zh-TW" altLang="en-US" sz="1100" dirty="0">
              <a:solidFill>
                <a:srgbClr val="FFFFFF"/>
              </a:solidFill>
            </a:endParaRPr>
          </a:p>
        </p:txBody>
      </p:sp>
      <p:sp>
        <p:nvSpPr>
          <p:cNvPr id="4097" name="Rectangle 1"/>
          <p:cNvSpPr>
            <a:spLocks noChangeArrowheads="1"/>
          </p:cNvSpPr>
          <p:nvPr/>
        </p:nvSpPr>
        <p:spPr bwMode="auto">
          <a:xfrm>
            <a:off x="1839640" y="4369668"/>
            <a:ext cx="582723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sz="2000" b="1" i="0" u="none" strike="noStrike" cap="none" normalizeH="0" baseline="0" dirty="0" smtClean="0">
                <a:ln>
                  <a:noFill/>
                </a:ln>
                <a:solidFill>
                  <a:srgbClr val="FF0000"/>
                </a:solidFill>
                <a:effectLst/>
                <a:latin typeface="微軟正黑體" pitchFamily="34" charset="-120"/>
                <a:ea typeface="微軟正黑體" pitchFamily="34" charset="-120"/>
                <a:cs typeface="Helvetica"/>
              </a:rPr>
              <a:t>俄羅斯危機與美元升息關聯小，同樣是抵抗力問題</a:t>
            </a:r>
            <a:endParaRPr kumimoji="1" lang="zh-TW" sz="4800" b="1" i="0" u="none" strike="noStrike" cap="none" normalizeH="0" baseline="0" dirty="0" smtClean="0">
              <a:ln>
                <a:noFill/>
              </a:ln>
              <a:solidFill>
                <a:srgbClr val="FF0000"/>
              </a:solidFill>
              <a:effectLst/>
              <a:latin typeface="微軟正黑體" pitchFamily="34" charset="-120"/>
              <a:ea typeface="微軟正黑體" pitchFamily="34" charset="-120"/>
              <a:cs typeface="新細明體"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償債高峰</a:t>
            </a:r>
            <a:r>
              <a:rPr lang="en-US" altLang="zh-TW" dirty="0" smtClean="0"/>
              <a:t>(2/2)</a:t>
            </a:r>
            <a:endParaRPr lang="zh-TW" altLang="en-US" dirty="0"/>
          </a:p>
        </p:txBody>
      </p:sp>
      <p:sp>
        <p:nvSpPr>
          <p:cNvPr id="3" name="內容版面配置區 2"/>
          <p:cNvSpPr>
            <a:spLocks noGrp="1"/>
          </p:cNvSpPr>
          <p:nvPr>
            <p:ph idx="1"/>
          </p:nvPr>
        </p:nvSpPr>
        <p:spPr/>
        <p:txBody>
          <a:bodyPr/>
          <a:lstStyle/>
          <a:p>
            <a:pPr>
              <a:buNone/>
            </a:pPr>
            <a:endParaRPr lang="zh-TW" altLang="zh-TW" dirty="0" smtClean="0"/>
          </a:p>
          <a:p>
            <a:pPr>
              <a:buNone/>
            </a:pPr>
            <a:endParaRPr lang="zh-TW" altLang="en-US" dirty="0"/>
          </a:p>
        </p:txBody>
      </p:sp>
      <p:sp>
        <p:nvSpPr>
          <p:cNvPr id="7" name="矩形 6"/>
          <p:cNvSpPr/>
          <p:nvPr/>
        </p:nvSpPr>
        <p:spPr>
          <a:xfrm>
            <a:off x="5728072" y="5233764"/>
            <a:ext cx="2416046" cy="430887"/>
          </a:xfrm>
          <a:prstGeom prst="rect">
            <a:avLst/>
          </a:prstGeom>
        </p:spPr>
        <p:txBody>
          <a:bodyPr wrap="none">
            <a:spAutoFit/>
          </a:bodyPr>
          <a:lstStyle/>
          <a:p>
            <a:r>
              <a:rPr lang="zh-TW" altLang="en-US" sz="1100" dirty="0" smtClean="0">
                <a:solidFill>
                  <a:srgbClr val="FFFFFF"/>
                </a:solidFill>
              </a:rPr>
              <a:t>來源：</a:t>
            </a:r>
            <a:r>
              <a:rPr lang="en-US" altLang="zh-TW" sz="1100" dirty="0" smtClean="0">
                <a:solidFill>
                  <a:srgbClr val="FFFFFF"/>
                </a:solidFill>
              </a:rPr>
              <a:t> Morgan Stanley</a:t>
            </a:r>
            <a:r>
              <a:rPr lang="zh-TW" altLang="en-US" sz="1100" dirty="0" smtClean="0">
                <a:solidFill>
                  <a:srgbClr val="FFFFFF"/>
                </a:solidFill>
              </a:rPr>
              <a:t>  </a:t>
            </a:r>
            <a:r>
              <a:rPr lang="en-US" altLang="zh-TW" sz="1100" dirty="0" smtClean="0">
                <a:solidFill>
                  <a:srgbClr val="FFFFFF"/>
                </a:solidFill>
              </a:rPr>
              <a:t>2014/08/16</a:t>
            </a:r>
          </a:p>
          <a:p>
            <a:r>
              <a:rPr lang="zh-TW" altLang="en-US" sz="1100" dirty="0" smtClean="0">
                <a:solidFill>
                  <a:srgbClr val="FFFFFF"/>
                </a:solidFill>
              </a:rPr>
              <a:t>                     </a:t>
            </a:r>
            <a:endParaRPr lang="zh-TW" altLang="en-US" sz="1100" dirty="0">
              <a:solidFill>
                <a:srgbClr val="FFFFFF"/>
              </a:solidFill>
            </a:endParaRPr>
          </a:p>
        </p:txBody>
      </p:sp>
      <p:sp>
        <p:nvSpPr>
          <p:cNvPr id="8" name="矩形 7"/>
          <p:cNvSpPr/>
          <p:nvPr/>
        </p:nvSpPr>
        <p:spPr>
          <a:xfrm>
            <a:off x="5656064" y="1921396"/>
            <a:ext cx="4176464" cy="2308324"/>
          </a:xfrm>
          <a:prstGeom prst="rect">
            <a:avLst/>
          </a:prstGeom>
        </p:spPr>
        <p:txBody>
          <a:bodyPr wrap="square">
            <a:spAutoFit/>
          </a:bodyPr>
          <a:lstStyle/>
          <a:p>
            <a:r>
              <a:rPr lang="zh-TW" altLang="en-US" dirty="0" smtClean="0"/>
              <a:t>根據統計，高收益債償債高峰期將落在</a:t>
            </a:r>
            <a:r>
              <a:rPr lang="en-US" altLang="zh-TW" dirty="0" smtClean="0"/>
              <a:t>2018</a:t>
            </a:r>
            <a:r>
              <a:rPr lang="zh-TW" altLang="en-US" dirty="0" smtClean="0"/>
              <a:t>～</a:t>
            </a:r>
            <a:r>
              <a:rPr lang="en-US" altLang="zh-TW" dirty="0" smtClean="0"/>
              <a:t>2021</a:t>
            </a:r>
            <a:r>
              <a:rPr lang="zh-TW" altLang="en-US" dirty="0" smtClean="0"/>
              <a:t>年。主要因為金融海嘯後，美國聯準會將利率維持在歷史低點，這讓企業可以持續借新還舊，取得低廉的資金成本，也讓債務到期時間持續往後推延，代表說，未來三年償債壓力不高。</a:t>
            </a:r>
            <a:br>
              <a:rPr lang="zh-TW" altLang="en-US" dirty="0" smtClean="0"/>
            </a:br>
            <a:r>
              <a:rPr lang="zh-TW" altLang="en-US" dirty="0" smtClean="0"/>
              <a:t>    </a:t>
            </a:r>
            <a:br>
              <a:rPr lang="zh-TW" altLang="en-US" dirty="0" smtClean="0"/>
            </a:br>
            <a:endParaRPr lang="zh-TW" altLang="en-US" dirty="0"/>
          </a:p>
        </p:txBody>
      </p:sp>
      <p:sp>
        <p:nvSpPr>
          <p:cNvPr id="9" name="矩形 8"/>
          <p:cNvSpPr/>
          <p:nvPr/>
        </p:nvSpPr>
        <p:spPr>
          <a:xfrm>
            <a:off x="5584056" y="1345332"/>
            <a:ext cx="4464496" cy="369332"/>
          </a:xfrm>
          <a:prstGeom prst="rect">
            <a:avLst/>
          </a:prstGeom>
        </p:spPr>
        <p:txBody>
          <a:bodyPr wrap="square">
            <a:spAutoFit/>
          </a:bodyPr>
          <a:lstStyle/>
          <a:p>
            <a:r>
              <a:rPr lang="zh-TW" altLang="en-US" b="1" dirty="0" smtClean="0">
                <a:solidFill>
                  <a:srgbClr val="0070C0"/>
                </a:solidFill>
              </a:rPr>
              <a:t>還款高峰見於</a:t>
            </a:r>
            <a:r>
              <a:rPr lang="en-US" altLang="zh-TW" b="1" dirty="0" smtClean="0">
                <a:solidFill>
                  <a:srgbClr val="0070C0"/>
                </a:solidFill>
              </a:rPr>
              <a:t>2018</a:t>
            </a:r>
            <a:r>
              <a:rPr lang="zh-TW" altLang="en-US" b="1" dirty="0" smtClean="0">
                <a:solidFill>
                  <a:srgbClr val="0070C0"/>
                </a:solidFill>
              </a:rPr>
              <a:t>年後，還款壓力不大</a:t>
            </a:r>
            <a:endParaRPr lang="zh-TW" altLang="en-US" dirty="0">
              <a:solidFill>
                <a:srgbClr val="0070C0"/>
              </a:solidFill>
            </a:endParaRPr>
          </a:p>
        </p:txBody>
      </p:sp>
      <p:pic>
        <p:nvPicPr>
          <p:cNvPr id="10" name="圖片 9" descr="20140916635464550762895379.jpg"/>
          <p:cNvPicPr>
            <a:picLocks noChangeAspect="1"/>
          </p:cNvPicPr>
          <p:nvPr/>
        </p:nvPicPr>
        <p:blipFill>
          <a:blip r:embed="rId2" cstate="print"/>
          <a:stretch>
            <a:fillRect/>
          </a:stretch>
        </p:blipFill>
        <p:spPr>
          <a:xfrm>
            <a:off x="255464" y="1129308"/>
            <a:ext cx="4968552" cy="39604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小結</a:t>
            </a:r>
            <a:endParaRPr lang="zh-TW" altLang="en-US" dirty="0"/>
          </a:p>
        </p:txBody>
      </p:sp>
      <p:sp>
        <p:nvSpPr>
          <p:cNvPr id="3" name="內容版面配置區 2"/>
          <p:cNvSpPr>
            <a:spLocks noGrp="1"/>
          </p:cNvSpPr>
          <p:nvPr>
            <p:ph idx="1"/>
          </p:nvPr>
        </p:nvSpPr>
        <p:spPr>
          <a:xfrm>
            <a:off x="462222" y="857278"/>
            <a:ext cx="9144000" cy="3985222"/>
          </a:xfrm>
        </p:spPr>
        <p:txBody>
          <a:bodyPr/>
          <a:lstStyle/>
          <a:p>
            <a:r>
              <a:rPr lang="zh-TW" altLang="en-US" dirty="0" smtClean="0"/>
              <a:t>外債多為美元計價</a:t>
            </a:r>
            <a:r>
              <a:rPr lang="en-US" altLang="zh-TW" dirty="0" smtClean="0"/>
              <a:t>,</a:t>
            </a:r>
            <a:r>
              <a:rPr lang="zh-TW" altLang="en-US" dirty="0" smtClean="0"/>
              <a:t>若美元升值</a:t>
            </a:r>
            <a:r>
              <a:rPr lang="en-US" altLang="zh-TW" dirty="0" smtClean="0"/>
              <a:t>,</a:t>
            </a:r>
            <a:r>
              <a:rPr lang="zh-TW" altLang="en-US" dirty="0" smtClean="0"/>
              <a:t>對於高外債債務國不利。</a:t>
            </a:r>
            <a:endParaRPr lang="en-US" altLang="zh-TW" dirty="0" smtClean="0"/>
          </a:p>
          <a:p>
            <a:r>
              <a:rPr lang="zh-TW" altLang="en-US" dirty="0" smtClean="0"/>
              <a:t>長期而言</a:t>
            </a:r>
            <a:r>
              <a:rPr lang="en-US" altLang="zh-TW" dirty="0" smtClean="0"/>
              <a:t>,</a:t>
            </a:r>
            <a:r>
              <a:rPr lang="zh-TW" altLang="en-US" dirty="0" smtClean="0"/>
              <a:t>外債佔</a:t>
            </a:r>
            <a:r>
              <a:rPr lang="en-US" altLang="zh-TW" dirty="0" smtClean="0"/>
              <a:t>GDP</a:t>
            </a:r>
            <a:r>
              <a:rPr lang="zh-TW" altLang="en-US" dirty="0" smtClean="0"/>
              <a:t>比重有下降的趨勢</a:t>
            </a:r>
            <a:r>
              <a:rPr lang="en-US" altLang="zh-TW" dirty="0" smtClean="0"/>
              <a:t>,</a:t>
            </a:r>
            <a:r>
              <a:rPr lang="zh-TW" altLang="en-US" dirty="0" smtClean="0"/>
              <a:t>且相較於</a:t>
            </a:r>
            <a:r>
              <a:rPr lang="en-US" altLang="zh-TW" dirty="0" smtClean="0"/>
              <a:t>, </a:t>
            </a:r>
            <a:r>
              <a:rPr lang="zh-TW" altLang="en-US" dirty="0" smtClean="0"/>
              <a:t>成熟市場</a:t>
            </a:r>
            <a:r>
              <a:rPr lang="en-US" altLang="zh-TW" dirty="0" smtClean="0"/>
              <a:t>,</a:t>
            </a:r>
            <a:r>
              <a:rPr lang="zh-TW" altLang="en-US" dirty="0" smtClean="0"/>
              <a:t>新興市場外債比應不算高</a:t>
            </a:r>
            <a:endParaRPr lang="en-US" altLang="zh-TW" dirty="0" smtClean="0"/>
          </a:p>
          <a:p>
            <a:r>
              <a:rPr lang="zh-TW" altLang="zh-TW" dirty="0" smtClean="0"/>
              <a:t>若升息，土耳其</a:t>
            </a:r>
            <a:r>
              <a:rPr lang="en-US" altLang="zh-TW" dirty="0" smtClean="0"/>
              <a:t>&amp;</a:t>
            </a:r>
            <a:r>
              <a:rPr lang="zh-TW" altLang="zh-TW" dirty="0" smtClean="0"/>
              <a:t>南非也是外債高，</a:t>
            </a:r>
            <a:r>
              <a:rPr lang="zh-TW" altLang="en-US" dirty="0" smtClean="0"/>
              <a:t>其受到的衝擊較大</a:t>
            </a:r>
            <a:r>
              <a:rPr lang="zh-TW" altLang="zh-TW" dirty="0" smtClean="0"/>
              <a:t>會比較危險，整體美元升息對新興市場的抵抗力是弱的</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36</a:t>
            </a:fld>
            <a:endParaRPr lang="zh-TW" altLang="en-US"/>
          </a:p>
        </p:txBody>
      </p:sp>
      <p:pic>
        <p:nvPicPr>
          <p:cNvPr id="5122" name="Picture 2"/>
          <p:cNvPicPr>
            <a:picLocks noChangeAspect="1" noChangeArrowheads="1"/>
          </p:cNvPicPr>
          <p:nvPr/>
        </p:nvPicPr>
        <p:blipFill>
          <a:blip r:embed="rId2" cstate="print"/>
          <a:srcRect/>
          <a:stretch>
            <a:fillRect/>
          </a:stretch>
        </p:blipFill>
        <p:spPr bwMode="auto">
          <a:xfrm>
            <a:off x="359476" y="2217429"/>
            <a:ext cx="4759964" cy="296032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480045" y="2217429"/>
            <a:ext cx="4160462" cy="2920108"/>
          </a:xfrm>
          <a:prstGeom prst="rect">
            <a:avLst/>
          </a:prstGeom>
          <a:noFill/>
          <a:ln w="9525">
            <a:noFill/>
            <a:miter lim="800000"/>
            <a:headEnd/>
            <a:tailEnd/>
          </a:ln>
        </p:spPr>
      </p:pic>
      <p:sp>
        <p:nvSpPr>
          <p:cNvPr id="7" name="矩形 6"/>
          <p:cNvSpPr/>
          <p:nvPr/>
        </p:nvSpPr>
        <p:spPr>
          <a:xfrm>
            <a:off x="3135784" y="4945732"/>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479600" y="4945732"/>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lang="zh-TW" altLang="en-US" dirty="0"/>
          </a:p>
        </p:txBody>
      </p:sp>
      <p:sp>
        <p:nvSpPr>
          <p:cNvPr id="3" name="內容版面配置區 2"/>
          <p:cNvSpPr>
            <a:spLocks noGrp="1"/>
          </p:cNvSpPr>
          <p:nvPr>
            <p:ph idx="1"/>
          </p:nvPr>
        </p:nvSpPr>
        <p:spPr/>
        <p:txBody>
          <a:bodyPr/>
          <a:lstStyle/>
          <a:p>
            <a:r>
              <a:rPr lang="zh-TW" altLang="en-US" dirty="0" smtClean="0"/>
              <a:t>短期熱錢撤出的問題在所難免</a:t>
            </a:r>
            <a:r>
              <a:rPr lang="en-US" altLang="zh-TW" dirty="0" smtClean="0"/>
              <a:t>,</a:t>
            </a:r>
            <a:r>
              <a:rPr lang="zh-TW" altLang="en-US" dirty="0" smtClean="0"/>
              <a:t>但新興國家總體體質大至有轉好跡象</a:t>
            </a:r>
            <a:r>
              <a:rPr lang="en-US" altLang="zh-TW" dirty="0" smtClean="0"/>
              <a:t>,</a:t>
            </a:r>
            <a:r>
              <a:rPr lang="zh-TW" altLang="en-US" dirty="0" smtClean="0"/>
              <a:t>應不至於有金融危機的風險。</a:t>
            </a:r>
            <a:endParaRPr lang="en-US" altLang="zh-TW" dirty="0" smtClean="0"/>
          </a:p>
          <a:p>
            <a:endParaRPr lang="en-US" altLang="zh-TW" dirty="0" smtClean="0"/>
          </a:p>
          <a:p>
            <a:endParaRPr lang="en-US" altLang="zh-TW" dirty="0" smtClean="0"/>
          </a:p>
          <a:p>
            <a:endParaRPr lang="en-US" altLang="zh-TW" dirty="0" smtClean="0"/>
          </a:p>
          <a:p>
            <a:r>
              <a:rPr lang="zh-TW" altLang="en-US" dirty="0" smtClean="0"/>
              <a:t>土耳其</a:t>
            </a:r>
            <a:r>
              <a:rPr lang="en-US" altLang="zh-TW" dirty="0" smtClean="0"/>
              <a:t>, </a:t>
            </a:r>
            <a:r>
              <a:rPr lang="zh-TW" altLang="en-US" dirty="0" smtClean="0"/>
              <a:t>南非受到的衝擊可能會較大。</a:t>
            </a:r>
            <a:endParaRPr lang="en-US" altLang="zh-TW" dirty="0" smtClean="0"/>
          </a:p>
          <a:p>
            <a:endParaRPr lang="en-US" altLang="zh-TW" dirty="0" smtClean="0"/>
          </a:p>
          <a:p>
            <a:endParaRPr lang="en-US" altLang="zh-TW" dirty="0" smtClean="0"/>
          </a:p>
          <a:p>
            <a:endParaRPr lang="en-US" altLang="zh-TW" dirty="0" smtClean="0"/>
          </a:p>
          <a:p>
            <a:r>
              <a:rPr lang="zh-TW" altLang="en-US" dirty="0" smtClean="0"/>
              <a:t>須持續注意各國央行政策走向。</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37</a:t>
            </a:fld>
            <a:endParaRPr lang="zh-TW"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0158608" cy="516072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副標題 2"/>
          <p:cNvSpPr>
            <a:spLocks noGrp="1"/>
          </p:cNvSpPr>
          <p:nvPr>
            <p:ph type="subTitle" idx="1"/>
          </p:nvPr>
        </p:nvSpPr>
        <p:spPr>
          <a:xfrm>
            <a:off x="1263576" y="2785493"/>
            <a:ext cx="6400800" cy="1460500"/>
          </a:xfrm>
        </p:spPr>
        <p:txBody>
          <a:bodyPr>
            <a:normAutofit/>
          </a:bodyPr>
          <a:lstStyle/>
          <a:p>
            <a:pPr algn="l" eaLnBrk="0" hangingPunct="0">
              <a:spcBef>
                <a:spcPct val="50000"/>
              </a:spcBef>
              <a:spcAft>
                <a:spcPct val="15000"/>
              </a:spcAft>
              <a:buSzPct val="70000"/>
            </a:pPr>
            <a:endParaRPr lang="en-GB" altLang="zh-TW" sz="2400" dirty="0">
              <a:solidFill>
                <a:schemeClr val="tx1">
                  <a:lumMod val="50000"/>
                  <a:lumOff val="50000"/>
                </a:schemeClr>
              </a:solidFill>
              <a:latin typeface="Adobe 繁黑體 Std B" pitchFamily="34" charset="-120"/>
              <a:ea typeface="Adobe 繁黑體 Std B" pitchFamily="34" charset="-120"/>
            </a:endParaRPr>
          </a:p>
        </p:txBody>
      </p:sp>
      <p:sp>
        <p:nvSpPr>
          <p:cNvPr id="57" name="標題 1"/>
          <p:cNvSpPr>
            <a:spLocks noGrp="1"/>
          </p:cNvSpPr>
          <p:nvPr>
            <p:ph type="ctrTitle"/>
          </p:nvPr>
        </p:nvSpPr>
        <p:spPr>
          <a:xfrm>
            <a:off x="1193800" y="1775359"/>
            <a:ext cx="7772400" cy="1225021"/>
          </a:xfrm>
        </p:spPr>
        <p:txBody>
          <a:bodyPr>
            <a:normAutofit/>
          </a:bodyPr>
          <a:lstStyle/>
          <a:p>
            <a:pPr algn="l"/>
            <a:r>
              <a:rPr lang="en-US" altLang="zh-TW" dirty="0" smtClean="0">
                <a:latin typeface="Adobe 繁黑體 Std B" pitchFamily="34" charset="-120"/>
                <a:ea typeface="Adobe 繁黑體 Std B" pitchFamily="34" charset="-120"/>
              </a:rPr>
              <a:t>Thank you.</a:t>
            </a:r>
            <a:endParaRPr lang="zh-TW" altLang="en-US" dirty="0">
              <a:latin typeface="Adobe 繁黑體 Std B" pitchFamily="34" charset="-120"/>
              <a:ea typeface="Adobe 繁黑體 Std B" pitchFamily="34" charset="-120"/>
            </a:endParaRPr>
          </a:p>
        </p:txBody>
      </p:sp>
      <p:sp>
        <p:nvSpPr>
          <p:cNvPr id="2" name="投影片編號版面配置區 1"/>
          <p:cNvSpPr>
            <a:spLocks noGrp="1"/>
          </p:cNvSpPr>
          <p:nvPr>
            <p:ph type="sldNum" sz="quarter" idx="12"/>
          </p:nvPr>
        </p:nvSpPr>
        <p:spPr/>
        <p:txBody>
          <a:bodyPr/>
          <a:lstStyle/>
          <a:p>
            <a:fld id="{96A852A7-1550-4BF1-92A7-4FAE709F66E4}" type="slidenum">
              <a:rPr lang="zh-TW" altLang="en-US">
                <a:solidFill>
                  <a:schemeClr val="bg1"/>
                </a:solidFill>
              </a:rPr>
              <a:pPr/>
              <a:t>38</a:t>
            </a:fld>
            <a:endParaRPr lang="zh-TW" altLang="en-US" dirty="0">
              <a:solidFill>
                <a:schemeClr val="bg1"/>
              </a:solidFill>
            </a:endParaRPr>
          </a:p>
        </p:txBody>
      </p:sp>
    </p:spTree>
    <p:extLst>
      <p:ext uri="{BB962C8B-B14F-4D97-AF65-F5344CB8AC3E}">
        <p14:creationId xmlns="" xmlns:p14="http://schemas.microsoft.com/office/powerpoint/2010/main" val="2398651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7A6EDE6-EEFA-4674-BB0A-DBD218E02BE3}" type="slidenum">
              <a:rPr lang="zh-TW" altLang="en-US" smtClean="0"/>
              <a:pPr/>
              <a:t>39</a:t>
            </a:fld>
            <a:endParaRPr lang="zh-TW" altLang="en-US"/>
          </a:p>
        </p:txBody>
      </p:sp>
      <p:sp>
        <p:nvSpPr>
          <p:cNvPr id="5" name="矩形 4"/>
          <p:cNvSpPr/>
          <p:nvPr/>
        </p:nvSpPr>
        <p:spPr>
          <a:xfrm>
            <a:off x="2839752" y="1817384"/>
            <a:ext cx="4308872" cy="1744067"/>
          </a:xfrm>
          <a:prstGeom prst="rect">
            <a:avLst/>
          </a:prstGeom>
          <a:noFill/>
        </p:spPr>
        <p:txBody>
          <a:bodyPr wrap="none" lIns="101599" tIns="50799" rIns="101599" bIns="50799">
            <a:spAutoFit/>
          </a:bodyPr>
          <a:lstStyle/>
          <a:p>
            <a:pPr algn="ctr"/>
            <a:r>
              <a:rPr lang="zh-TW" altLang="en-US" sz="10700" b="1" dirty="0" smtClean="0">
                <a:ln w="22225">
                  <a:solidFill>
                    <a:schemeClr val="accent2"/>
                  </a:solidFill>
                  <a:prstDash val="solid"/>
                </a:ln>
                <a:solidFill>
                  <a:schemeClr val="accent2">
                    <a:lumMod val="40000"/>
                    <a:lumOff val="60000"/>
                  </a:schemeClr>
                </a:solidFill>
              </a:rPr>
              <a:t>Ｑ＆Ａ</a:t>
            </a:r>
            <a:endParaRPr lang="zh-TW" altLang="en-US" sz="107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 xmlns:p14="http://schemas.microsoft.com/office/powerpoint/2010/main" val="198710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b="0" dirty="0">
                <a:latin typeface="微軟正黑體" panose="020B0604030504040204" pitchFamily="34" charset="-120"/>
                <a:ea typeface="微軟正黑體" panose="020B0604030504040204" pitchFamily="34" charset="-120"/>
              </a:rPr>
              <a:t>升息循環歷史</a:t>
            </a:r>
            <a:r>
              <a:rPr lang="zh-TW" altLang="en-US" b="0" dirty="0" smtClean="0">
                <a:latin typeface="微軟正黑體" panose="020B0604030504040204" pitchFamily="34" charset="-120"/>
                <a:ea typeface="微軟正黑體" panose="020B0604030504040204" pitchFamily="34" charset="-120"/>
              </a:rPr>
              <a:t>簡介</a:t>
            </a:r>
            <a:endParaRPr lang="zh-TW" altLang="en-US" dirty="0"/>
          </a:p>
        </p:txBody>
      </p:sp>
      <p:sp>
        <p:nvSpPr>
          <p:cNvPr id="3" name="文字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4</a:t>
            </a:fld>
            <a:endParaRPr lang="zh-TW" altLang="en-US"/>
          </a:p>
        </p:txBody>
      </p:sp>
    </p:spTree>
    <p:extLst>
      <p:ext uri="{BB962C8B-B14F-4D97-AF65-F5344CB8AC3E}">
        <p14:creationId xmlns="" xmlns:p14="http://schemas.microsoft.com/office/powerpoint/2010/main" val="2022990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Appendix</a:t>
            </a:r>
            <a:endParaRPr lang="zh-TW" altLang="en-US" dirty="0"/>
          </a:p>
        </p:txBody>
      </p:sp>
      <p:sp>
        <p:nvSpPr>
          <p:cNvPr id="3" name="文字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40</a:t>
            </a:fld>
            <a:endParaRPr lang="zh-TW" altLang="en-US"/>
          </a:p>
        </p:txBody>
      </p:sp>
    </p:spTree>
    <p:extLst>
      <p:ext uri="{BB962C8B-B14F-4D97-AF65-F5344CB8AC3E}">
        <p14:creationId xmlns="" xmlns:p14="http://schemas.microsoft.com/office/powerpoint/2010/main" val="4021094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a:p>
        </p:txBody>
      </p:sp>
      <p:sp>
        <p:nvSpPr>
          <p:cNvPr id="7" name="內容版面配置區 6"/>
          <p:cNvSpPr>
            <a:spLocks noGrp="1"/>
          </p:cNvSpPr>
          <p:nvPr>
            <p:ph idx="1"/>
          </p:nvPr>
        </p:nvSpPr>
        <p:spPr/>
        <p:txBody>
          <a:bodyPr/>
          <a:lstStyle/>
          <a:p>
            <a:r>
              <a:rPr lang="en-US" altLang="zh-TW" dirty="0" smtClean="0"/>
              <a:t>《</a:t>
            </a:r>
            <a:r>
              <a:rPr lang="zh-TW" altLang="en-US" dirty="0" smtClean="0"/>
              <a:t>經濟參考報</a:t>
            </a:r>
            <a:r>
              <a:rPr lang="en-US" altLang="zh-TW" dirty="0" smtClean="0"/>
              <a:t>》</a:t>
            </a:r>
            <a:r>
              <a:rPr lang="zh-TW" altLang="en-US" b="1" dirty="0" smtClean="0"/>
              <a:t>  </a:t>
            </a:r>
            <a:r>
              <a:rPr lang="en-US" altLang="zh-TW" dirty="0" smtClean="0">
                <a:hlinkClick r:id="rId2"/>
              </a:rPr>
              <a:t>http://goo.gl/MPmp4b</a:t>
            </a:r>
            <a:endParaRPr lang="en-US" altLang="zh-TW" dirty="0" smtClean="0"/>
          </a:p>
          <a:p>
            <a:r>
              <a:rPr lang="en-US" altLang="zh-TW" dirty="0" smtClean="0"/>
              <a:t>《</a:t>
            </a:r>
            <a:r>
              <a:rPr lang="zh-TW" altLang="en-US" dirty="0" smtClean="0"/>
              <a:t>國泰投顧市場焦點</a:t>
            </a:r>
            <a:r>
              <a:rPr lang="en-US" altLang="zh-TW" dirty="0" smtClean="0"/>
              <a:t>2014. 9. 16 》</a:t>
            </a:r>
            <a:r>
              <a:rPr lang="en-US" altLang="zh-TW" dirty="0" smtClean="0">
                <a:hlinkClick r:id="rId3"/>
              </a:rPr>
              <a:t>https://goo.gl/3Pq8vF</a:t>
            </a:r>
            <a:r>
              <a:rPr lang="zh-TW" altLang="en-US" dirty="0" smtClean="0"/>
              <a:t> </a:t>
            </a:r>
            <a:endParaRPr lang="zh-TW" altLang="en-US" dirty="0"/>
          </a:p>
        </p:txBody>
      </p:sp>
      <p:sp>
        <p:nvSpPr>
          <p:cNvPr id="4" name="投影片編號版面配置區 3"/>
          <p:cNvSpPr>
            <a:spLocks noGrp="1"/>
          </p:cNvSpPr>
          <p:nvPr>
            <p:ph type="sldNum" sz="quarter" idx="12"/>
          </p:nvPr>
        </p:nvSpPr>
        <p:spPr/>
        <p:txBody>
          <a:bodyPr/>
          <a:lstStyle/>
          <a:p>
            <a:fld id="{96A852A7-1550-4BF1-92A7-4FAE709F66E4}" type="slidenum">
              <a:rPr lang="zh-TW" altLang="en-US" smtClean="0"/>
              <a:pPr/>
              <a:t>41</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歷史時間軸</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5</a:t>
            </a:fld>
            <a:endParaRPr lang="zh-TW" altLang="en-US"/>
          </a:p>
        </p:txBody>
      </p:sp>
      <p:sp>
        <p:nvSpPr>
          <p:cNvPr id="10" name="向右箭號 9"/>
          <p:cNvSpPr/>
          <p:nvPr/>
        </p:nvSpPr>
        <p:spPr>
          <a:xfrm>
            <a:off x="679511" y="2137420"/>
            <a:ext cx="9121013" cy="1760196"/>
          </a:xfrm>
          <a:prstGeom prst="rightArrow">
            <a:avLst/>
          </a:prstGeom>
        </p:spPr>
        <p:style>
          <a:lnRef idx="0">
            <a:schemeClr val="accent4"/>
          </a:lnRef>
          <a:fillRef idx="3">
            <a:schemeClr val="accent4"/>
          </a:fillRef>
          <a:effectRef idx="3">
            <a:schemeClr val="accent4"/>
          </a:effectRef>
          <a:fontRef idx="minor">
            <a:schemeClr val="lt1"/>
          </a:fontRef>
        </p:style>
        <p:txBody>
          <a:bodyPr lIns="101599" tIns="50799" rIns="101599" bIns="50799" rtlCol="0" anchor="ctr"/>
          <a:lstStyle/>
          <a:p>
            <a:pPr algn="ctr"/>
            <a:endParaRPr lang="zh-TW" altLang="en-US"/>
          </a:p>
        </p:txBody>
      </p:sp>
      <p:sp>
        <p:nvSpPr>
          <p:cNvPr id="11" name="流程圖: 接點 10"/>
          <p:cNvSpPr/>
          <p:nvPr/>
        </p:nvSpPr>
        <p:spPr>
          <a:xfrm>
            <a:off x="919538" y="2777491"/>
            <a:ext cx="480053" cy="480053"/>
          </a:xfrm>
          <a:prstGeom prst="flowChartConnector">
            <a:avLst/>
          </a:prstGeom>
        </p:spPr>
        <p:style>
          <a:lnRef idx="0">
            <a:schemeClr val="accent2"/>
          </a:lnRef>
          <a:fillRef idx="3">
            <a:schemeClr val="accent2"/>
          </a:fillRef>
          <a:effectRef idx="3">
            <a:schemeClr val="accent2"/>
          </a:effectRef>
          <a:fontRef idx="minor">
            <a:schemeClr val="lt1"/>
          </a:fontRef>
        </p:style>
        <p:txBody>
          <a:bodyPr lIns="101599" tIns="50799" rIns="101599" bIns="50799" rtlCol="0" anchor="ctr"/>
          <a:lstStyle/>
          <a:p>
            <a:pPr algn="ctr"/>
            <a:endParaRPr lang="zh-TW" altLang="en-US"/>
          </a:p>
        </p:txBody>
      </p:sp>
      <p:sp>
        <p:nvSpPr>
          <p:cNvPr id="13" name="流程圖: 接點 12"/>
          <p:cNvSpPr/>
          <p:nvPr/>
        </p:nvSpPr>
        <p:spPr>
          <a:xfrm>
            <a:off x="2461095" y="2777491"/>
            <a:ext cx="480053" cy="480053"/>
          </a:xfrm>
          <a:prstGeom prst="flowChartConnector">
            <a:avLst/>
          </a:prstGeom>
        </p:spPr>
        <p:style>
          <a:lnRef idx="0">
            <a:schemeClr val="accent2"/>
          </a:lnRef>
          <a:fillRef idx="3">
            <a:schemeClr val="accent2"/>
          </a:fillRef>
          <a:effectRef idx="3">
            <a:schemeClr val="accent2"/>
          </a:effectRef>
          <a:fontRef idx="minor">
            <a:schemeClr val="lt1"/>
          </a:fontRef>
        </p:style>
        <p:txBody>
          <a:bodyPr lIns="101599" tIns="50799" rIns="101599" bIns="50799" rtlCol="0" anchor="ctr"/>
          <a:lstStyle/>
          <a:p>
            <a:pPr algn="ctr"/>
            <a:endParaRPr lang="zh-TW" altLang="en-US"/>
          </a:p>
        </p:txBody>
      </p:sp>
      <p:sp>
        <p:nvSpPr>
          <p:cNvPr id="15" name="流程圖: 接點 14"/>
          <p:cNvSpPr/>
          <p:nvPr/>
        </p:nvSpPr>
        <p:spPr>
          <a:xfrm>
            <a:off x="4124551" y="2777491"/>
            <a:ext cx="480053" cy="480053"/>
          </a:xfrm>
          <a:prstGeom prst="flowChartConnector">
            <a:avLst/>
          </a:prstGeom>
        </p:spPr>
        <p:style>
          <a:lnRef idx="0">
            <a:schemeClr val="accent2"/>
          </a:lnRef>
          <a:fillRef idx="3">
            <a:schemeClr val="accent2"/>
          </a:fillRef>
          <a:effectRef idx="3">
            <a:schemeClr val="accent2"/>
          </a:effectRef>
          <a:fontRef idx="minor">
            <a:schemeClr val="lt1"/>
          </a:fontRef>
        </p:style>
        <p:txBody>
          <a:bodyPr lIns="101599" tIns="50799" rIns="101599" bIns="50799" rtlCol="0" anchor="ctr"/>
          <a:lstStyle/>
          <a:p>
            <a:pPr algn="ctr"/>
            <a:endParaRPr lang="zh-TW" altLang="en-US"/>
          </a:p>
        </p:txBody>
      </p:sp>
      <p:sp>
        <p:nvSpPr>
          <p:cNvPr id="17" name="流程圖: 接點 16"/>
          <p:cNvSpPr/>
          <p:nvPr/>
        </p:nvSpPr>
        <p:spPr>
          <a:xfrm>
            <a:off x="5870939" y="2778759"/>
            <a:ext cx="480053" cy="480053"/>
          </a:xfrm>
          <a:prstGeom prst="flowChartConnector">
            <a:avLst/>
          </a:prstGeom>
        </p:spPr>
        <p:style>
          <a:lnRef idx="0">
            <a:schemeClr val="accent2"/>
          </a:lnRef>
          <a:fillRef idx="3">
            <a:schemeClr val="accent2"/>
          </a:fillRef>
          <a:effectRef idx="3">
            <a:schemeClr val="accent2"/>
          </a:effectRef>
          <a:fontRef idx="minor">
            <a:schemeClr val="lt1"/>
          </a:fontRef>
        </p:style>
        <p:txBody>
          <a:bodyPr lIns="101599" tIns="50799" rIns="101599" bIns="50799" rtlCol="0" anchor="ctr"/>
          <a:lstStyle/>
          <a:p>
            <a:pPr algn="ctr"/>
            <a:endParaRPr lang="zh-TW" altLang="en-US"/>
          </a:p>
        </p:txBody>
      </p:sp>
      <p:sp>
        <p:nvSpPr>
          <p:cNvPr id="18" name="流程圖: 接點 17"/>
          <p:cNvSpPr/>
          <p:nvPr/>
        </p:nvSpPr>
        <p:spPr>
          <a:xfrm>
            <a:off x="7720293" y="2777491"/>
            <a:ext cx="480053" cy="480053"/>
          </a:xfrm>
          <a:prstGeom prst="flowChartConnector">
            <a:avLst/>
          </a:prstGeom>
        </p:spPr>
        <p:style>
          <a:lnRef idx="0">
            <a:schemeClr val="accent2"/>
          </a:lnRef>
          <a:fillRef idx="3">
            <a:schemeClr val="accent2"/>
          </a:fillRef>
          <a:effectRef idx="3">
            <a:schemeClr val="accent2"/>
          </a:effectRef>
          <a:fontRef idx="minor">
            <a:schemeClr val="lt1"/>
          </a:fontRef>
        </p:style>
        <p:txBody>
          <a:bodyPr lIns="101599" tIns="50799" rIns="101599" bIns="50799" rtlCol="0" anchor="ctr"/>
          <a:lstStyle/>
          <a:p>
            <a:pPr algn="ctr"/>
            <a:endParaRPr lang="zh-TW" altLang="en-US"/>
          </a:p>
        </p:txBody>
      </p:sp>
      <p:cxnSp>
        <p:nvCxnSpPr>
          <p:cNvPr id="20" name="直線單箭頭接點 19"/>
          <p:cNvCxnSpPr/>
          <p:nvPr/>
        </p:nvCxnSpPr>
        <p:spPr>
          <a:xfrm flipV="1">
            <a:off x="1159564" y="1469540"/>
            <a:ext cx="0" cy="13079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文字方塊 21"/>
          <p:cNvSpPr txBox="1"/>
          <p:nvPr/>
        </p:nvSpPr>
        <p:spPr>
          <a:xfrm>
            <a:off x="368189" y="913284"/>
            <a:ext cx="4750063"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en-US" altLang="zh-TW" dirty="0" smtClean="0"/>
              <a:t>1994/2</a:t>
            </a:r>
            <a:r>
              <a:rPr lang="zh-TW" altLang="en-US" dirty="0" smtClean="0"/>
              <a:t>美國將聯邦基金利率從</a:t>
            </a:r>
            <a:r>
              <a:rPr lang="en-US" altLang="zh-TW" dirty="0"/>
              <a:t>3</a:t>
            </a:r>
            <a:r>
              <a:rPr lang="en-US" altLang="zh-TW" dirty="0" smtClean="0"/>
              <a:t>%</a:t>
            </a:r>
            <a:r>
              <a:rPr lang="zh-TW" altLang="en-US" dirty="0" smtClean="0"/>
              <a:t>上調到</a:t>
            </a:r>
            <a:r>
              <a:rPr lang="en-US" altLang="zh-TW" dirty="0"/>
              <a:t>6</a:t>
            </a:r>
            <a:r>
              <a:rPr lang="en-US" altLang="zh-TW" dirty="0" smtClean="0"/>
              <a:t>%</a:t>
            </a:r>
            <a:endParaRPr lang="en-US" altLang="zh-TW" dirty="0"/>
          </a:p>
        </p:txBody>
      </p:sp>
      <p:sp>
        <p:nvSpPr>
          <p:cNvPr id="25" name="文字方塊 24"/>
          <p:cNvSpPr txBox="1"/>
          <p:nvPr/>
        </p:nvSpPr>
        <p:spPr>
          <a:xfrm>
            <a:off x="923478" y="4795327"/>
            <a:ext cx="2796370"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zh-TW" altLang="en-US" dirty="0" smtClean="0"/>
              <a:t>墨西哥金融危機爆發</a:t>
            </a:r>
            <a:endParaRPr lang="en-US" altLang="zh-TW" dirty="0" smtClean="0"/>
          </a:p>
        </p:txBody>
      </p:sp>
      <p:sp>
        <p:nvSpPr>
          <p:cNvPr id="26" name="文字方塊 25"/>
          <p:cNvSpPr txBox="1"/>
          <p:nvPr/>
        </p:nvSpPr>
        <p:spPr>
          <a:xfrm>
            <a:off x="1846368" y="1292873"/>
            <a:ext cx="3809696"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en-US" altLang="zh-TW" dirty="0" smtClean="0"/>
              <a:t>1997/7</a:t>
            </a:r>
            <a:r>
              <a:rPr lang="zh-TW" altLang="en-US" dirty="0" smtClean="0"/>
              <a:t>亞洲金融危機爆發</a:t>
            </a:r>
            <a:r>
              <a:rPr lang="en-US" altLang="zh-TW" dirty="0" smtClean="0"/>
              <a:t>(</a:t>
            </a:r>
            <a:r>
              <a:rPr lang="zh-TW" altLang="en-US" dirty="0" smtClean="0"/>
              <a:t>第一階段</a:t>
            </a:r>
            <a:r>
              <a:rPr lang="en-US" altLang="zh-TW" dirty="0" smtClean="0"/>
              <a:t>)</a:t>
            </a:r>
          </a:p>
        </p:txBody>
      </p:sp>
      <p:sp>
        <p:nvSpPr>
          <p:cNvPr id="27" name="文字方塊 26"/>
          <p:cNvSpPr txBox="1"/>
          <p:nvPr/>
        </p:nvSpPr>
        <p:spPr>
          <a:xfrm>
            <a:off x="1869941" y="4459228"/>
            <a:ext cx="3370076"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zh-TW" altLang="en-US" dirty="0" smtClean="0"/>
              <a:t>俄羅斯金融危機爆發</a:t>
            </a:r>
            <a:r>
              <a:rPr lang="en-US" altLang="zh-TW" dirty="0" smtClean="0"/>
              <a:t>(</a:t>
            </a:r>
            <a:r>
              <a:rPr lang="zh-TW" altLang="en-US" dirty="0" smtClean="0"/>
              <a:t>第一波</a:t>
            </a:r>
            <a:r>
              <a:rPr lang="en-US" altLang="zh-TW" dirty="0" smtClean="0"/>
              <a:t>)</a:t>
            </a:r>
          </a:p>
        </p:txBody>
      </p:sp>
      <p:sp>
        <p:nvSpPr>
          <p:cNvPr id="28" name="文字方塊 27"/>
          <p:cNvSpPr txBox="1"/>
          <p:nvPr/>
        </p:nvSpPr>
        <p:spPr>
          <a:xfrm>
            <a:off x="3067638" y="1665625"/>
            <a:ext cx="3412518"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en-US" altLang="zh-TW" dirty="0" smtClean="0"/>
              <a:t>1998/2</a:t>
            </a:r>
            <a:r>
              <a:rPr lang="zh-TW" altLang="en-US" dirty="0" smtClean="0"/>
              <a:t>亞洲金融危機</a:t>
            </a:r>
            <a:r>
              <a:rPr lang="en-US" altLang="zh-TW" dirty="0" smtClean="0"/>
              <a:t>(</a:t>
            </a:r>
            <a:r>
              <a:rPr lang="zh-TW" altLang="en-US" dirty="0" smtClean="0"/>
              <a:t>第二階段</a:t>
            </a:r>
            <a:r>
              <a:rPr lang="en-US" altLang="zh-TW" dirty="0" smtClean="0"/>
              <a:t>)</a:t>
            </a:r>
          </a:p>
        </p:txBody>
      </p:sp>
      <p:sp>
        <p:nvSpPr>
          <p:cNvPr id="30" name="文字方塊 29"/>
          <p:cNvSpPr txBox="1"/>
          <p:nvPr/>
        </p:nvSpPr>
        <p:spPr>
          <a:xfrm>
            <a:off x="3024119" y="3826187"/>
            <a:ext cx="3036398" cy="656588"/>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zh-TW" altLang="en-US" dirty="0" smtClean="0"/>
              <a:t>俄羅斯金融危機</a:t>
            </a:r>
            <a:r>
              <a:rPr lang="en-US" altLang="zh-TW" dirty="0" smtClean="0"/>
              <a:t>(</a:t>
            </a:r>
            <a:r>
              <a:rPr lang="zh-TW" altLang="en-US" dirty="0" smtClean="0"/>
              <a:t>第二波</a:t>
            </a:r>
            <a:r>
              <a:rPr lang="en-US" altLang="zh-TW" dirty="0" smtClean="0"/>
              <a:t>)</a:t>
            </a:r>
            <a:endParaRPr lang="en-US" altLang="zh-TW" dirty="0"/>
          </a:p>
          <a:p>
            <a:r>
              <a:rPr lang="zh-TW" altLang="en-US" dirty="0" smtClean="0"/>
              <a:t>亞洲金融危機</a:t>
            </a:r>
            <a:r>
              <a:rPr lang="en-US" altLang="zh-TW" dirty="0" smtClean="0"/>
              <a:t>(</a:t>
            </a:r>
            <a:r>
              <a:rPr lang="zh-TW" altLang="en-US" dirty="0" smtClean="0"/>
              <a:t>第三階段</a:t>
            </a:r>
            <a:r>
              <a:rPr lang="en-US" altLang="zh-TW" dirty="0" smtClean="0"/>
              <a:t>)</a:t>
            </a:r>
          </a:p>
        </p:txBody>
      </p:sp>
      <p:sp>
        <p:nvSpPr>
          <p:cNvPr id="31" name="文字方塊 30"/>
          <p:cNvSpPr txBox="1"/>
          <p:nvPr/>
        </p:nvSpPr>
        <p:spPr>
          <a:xfrm>
            <a:off x="5788959" y="2846391"/>
            <a:ext cx="873593" cy="379589"/>
          </a:xfrm>
          <a:prstGeom prst="rect">
            <a:avLst/>
          </a:prstGeom>
          <a:noFill/>
        </p:spPr>
        <p:txBody>
          <a:bodyPr wrap="square" lIns="101599" tIns="50799" rIns="101599" bIns="50799" rtlCol="0">
            <a:spAutoFit/>
          </a:bodyPr>
          <a:lstStyle/>
          <a:p>
            <a:r>
              <a:rPr lang="en-US" altLang="zh-TW" dirty="0" smtClean="0"/>
              <a:t>1999</a:t>
            </a:r>
          </a:p>
        </p:txBody>
      </p:sp>
      <p:sp>
        <p:nvSpPr>
          <p:cNvPr id="32" name="文字方塊 31"/>
          <p:cNvSpPr txBox="1"/>
          <p:nvPr/>
        </p:nvSpPr>
        <p:spPr>
          <a:xfrm>
            <a:off x="7640284" y="2872106"/>
            <a:ext cx="720080" cy="379589"/>
          </a:xfrm>
          <a:prstGeom prst="rect">
            <a:avLst/>
          </a:prstGeom>
          <a:noFill/>
        </p:spPr>
        <p:txBody>
          <a:bodyPr wrap="square" lIns="101599" tIns="50799" rIns="101599" bIns="50799" rtlCol="0">
            <a:spAutoFit/>
          </a:bodyPr>
          <a:lstStyle/>
          <a:p>
            <a:r>
              <a:rPr lang="en-US" altLang="zh-TW" dirty="0" smtClean="0"/>
              <a:t>2004</a:t>
            </a:r>
          </a:p>
        </p:txBody>
      </p:sp>
      <p:cxnSp>
        <p:nvCxnSpPr>
          <p:cNvPr id="33" name="直線單箭頭接點 32"/>
          <p:cNvCxnSpPr/>
          <p:nvPr/>
        </p:nvCxnSpPr>
        <p:spPr>
          <a:xfrm>
            <a:off x="1176129" y="3258813"/>
            <a:ext cx="0" cy="14827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直線單箭頭接點 36"/>
          <p:cNvCxnSpPr>
            <a:stCxn id="13" idx="0"/>
          </p:cNvCxnSpPr>
          <p:nvPr/>
        </p:nvCxnSpPr>
        <p:spPr>
          <a:xfrm flipV="1">
            <a:off x="2701121" y="1808315"/>
            <a:ext cx="0" cy="9691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直線單箭頭接點 38"/>
          <p:cNvCxnSpPr/>
          <p:nvPr/>
        </p:nvCxnSpPr>
        <p:spPr>
          <a:xfrm>
            <a:off x="2701121" y="3258812"/>
            <a:ext cx="0" cy="114079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直線單箭頭接點 42"/>
          <p:cNvCxnSpPr>
            <a:stCxn id="15" idx="0"/>
          </p:cNvCxnSpPr>
          <p:nvPr/>
        </p:nvCxnSpPr>
        <p:spPr>
          <a:xfrm flipV="1">
            <a:off x="4364578" y="2123515"/>
            <a:ext cx="0" cy="6539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a:off x="4364578" y="3209423"/>
            <a:ext cx="0" cy="6197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flipV="1">
            <a:off x="6104626" y="2450503"/>
            <a:ext cx="6340" cy="3517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3" name="文字方塊 52"/>
          <p:cNvSpPr txBox="1"/>
          <p:nvPr/>
        </p:nvSpPr>
        <p:spPr>
          <a:xfrm>
            <a:off x="4567573" y="2045214"/>
            <a:ext cx="4262850"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zh-TW" altLang="en-US" dirty="0" smtClean="0"/>
              <a:t>美國將基準</a:t>
            </a:r>
            <a:r>
              <a:rPr lang="zh-TW" altLang="en-US" dirty="0"/>
              <a:t>利率自</a:t>
            </a:r>
            <a:r>
              <a:rPr lang="en-US" altLang="zh-TW" dirty="0"/>
              <a:t>4.75%</a:t>
            </a:r>
            <a:r>
              <a:rPr lang="zh-TW" altLang="en-US" dirty="0"/>
              <a:t>調升至</a:t>
            </a:r>
            <a:r>
              <a:rPr lang="en-US" altLang="zh-TW" dirty="0"/>
              <a:t>6.5</a:t>
            </a:r>
            <a:r>
              <a:rPr lang="en-US" altLang="zh-TW" dirty="0" smtClean="0"/>
              <a:t>%</a:t>
            </a:r>
            <a:endParaRPr lang="en-US" altLang="zh-TW" dirty="0"/>
          </a:p>
        </p:txBody>
      </p:sp>
      <p:cxnSp>
        <p:nvCxnSpPr>
          <p:cNvPr id="54" name="直線單箭頭接點 53"/>
          <p:cNvCxnSpPr/>
          <p:nvPr/>
        </p:nvCxnSpPr>
        <p:spPr>
          <a:xfrm>
            <a:off x="7960320" y="3337554"/>
            <a:ext cx="0" cy="2180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8" name="文字方塊 57"/>
          <p:cNvSpPr txBox="1"/>
          <p:nvPr/>
        </p:nvSpPr>
        <p:spPr>
          <a:xfrm>
            <a:off x="4542318" y="3446598"/>
            <a:ext cx="4240471" cy="379589"/>
          </a:xfrm>
          <a:prstGeom prst="rect">
            <a:avLst/>
          </a:prstGeom>
        </p:spPr>
        <p:style>
          <a:lnRef idx="1">
            <a:schemeClr val="accent2"/>
          </a:lnRef>
          <a:fillRef idx="3">
            <a:schemeClr val="accent2"/>
          </a:fillRef>
          <a:effectRef idx="2">
            <a:schemeClr val="accent2"/>
          </a:effectRef>
          <a:fontRef idx="minor">
            <a:schemeClr val="lt1"/>
          </a:fontRef>
        </p:style>
        <p:txBody>
          <a:bodyPr wrap="square" lIns="101599" tIns="50799" rIns="101599" bIns="50799" rtlCol="0">
            <a:spAutoFit/>
          </a:bodyPr>
          <a:lstStyle/>
          <a:p>
            <a:r>
              <a:rPr lang="zh-TW" altLang="en-US" dirty="0" smtClean="0"/>
              <a:t>美國將聯邦基利率</a:t>
            </a:r>
            <a:r>
              <a:rPr lang="zh-TW" altLang="en-US" dirty="0"/>
              <a:t>從</a:t>
            </a:r>
            <a:r>
              <a:rPr lang="en-US" altLang="zh-TW" dirty="0"/>
              <a:t>1% </a:t>
            </a:r>
            <a:r>
              <a:rPr lang="zh-TW" altLang="en-US" dirty="0"/>
              <a:t>上調到</a:t>
            </a:r>
            <a:r>
              <a:rPr lang="en-US" altLang="zh-TW" dirty="0"/>
              <a:t>5.25%</a:t>
            </a:r>
            <a:endParaRPr lang="zh-TW" altLang="en-US" dirty="0"/>
          </a:p>
        </p:txBody>
      </p:sp>
      <p:sp>
        <p:nvSpPr>
          <p:cNvPr id="61" name="文字方塊 60"/>
          <p:cNvSpPr txBox="1"/>
          <p:nvPr/>
        </p:nvSpPr>
        <p:spPr>
          <a:xfrm>
            <a:off x="4046871" y="2848045"/>
            <a:ext cx="817105" cy="379589"/>
          </a:xfrm>
          <a:prstGeom prst="rect">
            <a:avLst/>
          </a:prstGeom>
          <a:noFill/>
        </p:spPr>
        <p:txBody>
          <a:bodyPr wrap="square" lIns="101599" tIns="50799" rIns="101599" bIns="50799" rtlCol="0">
            <a:spAutoFit/>
          </a:bodyPr>
          <a:lstStyle/>
          <a:p>
            <a:r>
              <a:rPr lang="en-US" altLang="zh-TW" dirty="0" smtClean="0"/>
              <a:t>1998</a:t>
            </a:r>
            <a:endParaRPr lang="zh-TW" altLang="en-US" dirty="0"/>
          </a:p>
        </p:txBody>
      </p:sp>
      <p:sp>
        <p:nvSpPr>
          <p:cNvPr id="65" name="文字方塊 64"/>
          <p:cNvSpPr txBox="1"/>
          <p:nvPr/>
        </p:nvSpPr>
        <p:spPr>
          <a:xfrm>
            <a:off x="2383415" y="2848045"/>
            <a:ext cx="824377" cy="379589"/>
          </a:xfrm>
          <a:prstGeom prst="rect">
            <a:avLst/>
          </a:prstGeom>
          <a:noFill/>
        </p:spPr>
        <p:txBody>
          <a:bodyPr wrap="square" lIns="101599" tIns="50799" rIns="101599" bIns="50799" rtlCol="0">
            <a:spAutoFit/>
          </a:bodyPr>
          <a:lstStyle/>
          <a:p>
            <a:r>
              <a:rPr lang="en-US" altLang="zh-TW" dirty="0" smtClean="0"/>
              <a:t>1997</a:t>
            </a:r>
            <a:endParaRPr lang="zh-TW" altLang="en-US" dirty="0"/>
          </a:p>
        </p:txBody>
      </p:sp>
      <p:sp>
        <p:nvSpPr>
          <p:cNvPr id="66" name="文字方塊 65"/>
          <p:cNvSpPr txBox="1"/>
          <p:nvPr/>
        </p:nvSpPr>
        <p:spPr>
          <a:xfrm>
            <a:off x="858422" y="2846391"/>
            <a:ext cx="909210" cy="379589"/>
          </a:xfrm>
          <a:prstGeom prst="rect">
            <a:avLst/>
          </a:prstGeom>
          <a:noFill/>
        </p:spPr>
        <p:txBody>
          <a:bodyPr wrap="square" lIns="101599" tIns="50799" rIns="101599" bIns="50799" rtlCol="0">
            <a:spAutoFit/>
          </a:bodyPr>
          <a:lstStyle/>
          <a:p>
            <a:r>
              <a:rPr lang="en-US" altLang="zh-TW" dirty="0" smtClean="0"/>
              <a:t>1994</a:t>
            </a:r>
            <a:endParaRPr lang="zh-TW" altLang="en-US" dirty="0"/>
          </a:p>
        </p:txBody>
      </p:sp>
    </p:spTree>
    <p:extLst>
      <p:ext uri="{BB962C8B-B14F-4D97-AF65-F5344CB8AC3E}">
        <p14:creationId xmlns="" xmlns:p14="http://schemas.microsoft.com/office/powerpoint/2010/main" val="100966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美國升息背景</a:t>
            </a:r>
            <a:endParaRPr lang="zh-TW" altLang="en-US" dirty="0"/>
          </a:p>
        </p:txBody>
      </p:sp>
      <p:sp>
        <p:nvSpPr>
          <p:cNvPr id="3" name="內容版面配置區 2"/>
          <p:cNvSpPr>
            <a:spLocks noGrp="1"/>
          </p:cNvSpPr>
          <p:nvPr>
            <p:ph idx="1"/>
          </p:nvPr>
        </p:nvSpPr>
        <p:spPr/>
        <p:txBody>
          <a:bodyPr/>
          <a:lstStyle/>
          <a:p>
            <a:r>
              <a:rPr lang="zh-TW" altLang="en-US" dirty="0"/>
              <a:t>第一次升息循環：</a:t>
            </a:r>
            <a:r>
              <a:rPr lang="en-US" altLang="zh-TW" dirty="0" smtClean="0"/>
              <a:t>1994/02~2000/12</a:t>
            </a:r>
          </a:p>
          <a:p>
            <a:r>
              <a:rPr lang="en-US" altLang="zh-TW" dirty="0" smtClean="0"/>
              <a:t>1994/2-1995/2:</a:t>
            </a:r>
            <a:r>
              <a:rPr lang="zh-TW" altLang="en-US" dirty="0" smtClean="0"/>
              <a:t>升</a:t>
            </a:r>
            <a:r>
              <a:rPr lang="zh-TW" altLang="en-US" dirty="0"/>
              <a:t>息</a:t>
            </a:r>
            <a:r>
              <a:rPr lang="en-US" altLang="zh-TW" dirty="0"/>
              <a:t>7</a:t>
            </a:r>
            <a:r>
              <a:rPr lang="zh-TW" altLang="en-US" dirty="0"/>
              <a:t>次， 將聯邦</a:t>
            </a:r>
            <a:r>
              <a:rPr lang="zh-TW" altLang="en-US" dirty="0" smtClean="0"/>
              <a:t>基金從</a:t>
            </a:r>
            <a:r>
              <a:rPr lang="en-US" altLang="zh-TW" dirty="0"/>
              <a:t>3%</a:t>
            </a:r>
            <a:r>
              <a:rPr lang="zh-TW" altLang="en-US" dirty="0"/>
              <a:t>升到</a:t>
            </a:r>
            <a:r>
              <a:rPr lang="en-US" altLang="zh-TW" dirty="0"/>
              <a:t>6</a:t>
            </a:r>
            <a:r>
              <a:rPr lang="en-US" altLang="zh-TW" dirty="0" smtClean="0"/>
              <a:t>%</a:t>
            </a:r>
          </a:p>
          <a:p>
            <a:r>
              <a:rPr lang="en-US" altLang="zh-TW" dirty="0" smtClean="0"/>
              <a:t>1999/6-2000/5:</a:t>
            </a:r>
            <a:r>
              <a:rPr lang="zh-TW" altLang="en-US" dirty="0" smtClean="0"/>
              <a:t>將</a:t>
            </a:r>
            <a:r>
              <a:rPr lang="zh-TW" altLang="en-US" dirty="0"/>
              <a:t>基準利率自</a:t>
            </a:r>
            <a:r>
              <a:rPr lang="en-US" altLang="zh-TW" dirty="0"/>
              <a:t>4.75%</a:t>
            </a:r>
            <a:r>
              <a:rPr lang="zh-TW" altLang="en-US" dirty="0"/>
              <a:t>調升至</a:t>
            </a:r>
            <a:r>
              <a:rPr lang="en-US" altLang="zh-TW" dirty="0"/>
              <a:t>6.5%</a:t>
            </a:r>
            <a:endParaRPr lang="en-US" altLang="zh-TW" dirty="0" smtClean="0"/>
          </a:p>
          <a:p>
            <a:r>
              <a:rPr lang="zh-TW" altLang="en-US" dirty="0" smtClean="0"/>
              <a:t>第二</a:t>
            </a:r>
            <a:r>
              <a:rPr lang="zh-TW" altLang="en-US" dirty="0"/>
              <a:t>次升息循環：</a:t>
            </a:r>
            <a:r>
              <a:rPr lang="en-US" altLang="zh-TW" dirty="0" smtClean="0"/>
              <a:t>2004/06~2007/08</a:t>
            </a:r>
          </a:p>
          <a:p>
            <a:r>
              <a:rPr lang="en-US" altLang="zh-TW" dirty="0"/>
              <a:t>2004</a:t>
            </a:r>
            <a:r>
              <a:rPr lang="zh-TW" altLang="en-US" dirty="0"/>
              <a:t>年六月起兩年內， 聯邦基金目標利率從</a:t>
            </a:r>
            <a:r>
              <a:rPr lang="en-US" altLang="zh-TW" dirty="0"/>
              <a:t>1% </a:t>
            </a:r>
            <a:r>
              <a:rPr lang="zh-TW" altLang="en-US" dirty="0"/>
              <a:t>上調到</a:t>
            </a:r>
            <a:r>
              <a:rPr lang="en-US" altLang="zh-TW" dirty="0"/>
              <a:t>5.25%</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6</a:t>
            </a:fld>
            <a:endParaRPr lang="zh-TW" altLang="en-US"/>
          </a:p>
        </p:txBody>
      </p:sp>
    </p:spTree>
    <p:extLst>
      <p:ext uri="{BB962C8B-B14F-4D97-AF65-F5344CB8AC3E}">
        <p14:creationId xmlns="" xmlns:p14="http://schemas.microsoft.com/office/powerpoint/2010/main" val="33788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新興市場在二次升息時的反應</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7</a:t>
            </a:fld>
            <a:endParaRPr lang="zh-TW" altLang="en-US"/>
          </a:p>
        </p:txBody>
      </p:sp>
      <p:sp>
        <p:nvSpPr>
          <p:cNvPr id="6" name="內容版面配置區 5"/>
          <p:cNvSpPr>
            <a:spLocks noGrp="1"/>
          </p:cNvSpPr>
          <p:nvPr>
            <p:ph idx="1"/>
          </p:nvPr>
        </p:nvSpPr>
        <p:spPr/>
        <p:txBody>
          <a:bodyPr/>
          <a:lstStyle/>
          <a:p>
            <a:r>
              <a:rPr lang="zh-TW" altLang="en-US" dirty="0" smtClean="0"/>
              <a:t>新興市場</a:t>
            </a:r>
            <a:r>
              <a:rPr lang="zh-TW" altLang="en-US" dirty="0"/>
              <a:t>股票在 </a:t>
            </a:r>
            <a:r>
              <a:rPr lang="en-US" altLang="zh-TW" dirty="0"/>
              <a:t>1994 </a:t>
            </a:r>
            <a:r>
              <a:rPr lang="zh-TW" altLang="en-US" dirty="0"/>
              <a:t>年 </a:t>
            </a:r>
            <a:r>
              <a:rPr lang="en-US" altLang="zh-TW" dirty="0"/>
              <a:t>Fed </a:t>
            </a:r>
            <a:r>
              <a:rPr lang="zh-TW" altLang="en-US" dirty="0"/>
              <a:t>升息時受創，但在 </a:t>
            </a:r>
            <a:r>
              <a:rPr lang="en-US" altLang="zh-TW" dirty="0"/>
              <a:t>2004 </a:t>
            </a:r>
            <a:r>
              <a:rPr lang="zh-TW" altLang="en-US" dirty="0"/>
              <a:t>年大漲</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19627" y="1657367"/>
            <a:ext cx="6720747" cy="34642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150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墨西哥金融危機</a:t>
            </a:r>
            <a:r>
              <a:rPr lang="en-US" altLang="zh-TW" dirty="0" smtClean="0"/>
              <a:t>-</a:t>
            </a:r>
            <a:r>
              <a:rPr lang="zh-TW" altLang="en-US" dirty="0" smtClean="0"/>
              <a:t>經濟背景</a:t>
            </a:r>
            <a:endParaRPr lang="zh-TW" altLang="en-US" dirty="0"/>
          </a:p>
        </p:txBody>
      </p:sp>
      <p:sp>
        <p:nvSpPr>
          <p:cNvPr id="3" name="內容版面配置區 2"/>
          <p:cNvSpPr>
            <a:spLocks noGrp="1"/>
          </p:cNvSpPr>
          <p:nvPr>
            <p:ph idx="1"/>
          </p:nvPr>
        </p:nvSpPr>
        <p:spPr/>
        <p:txBody>
          <a:bodyPr/>
          <a:lstStyle/>
          <a:p>
            <a:r>
              <a:rPr lang="zh-TW" altLang="en-US" dirty="0" smtClean="0"/>
              <a:t>外匯存底低、外債比例高、依賴外資</a:t>
            </a:r>
            <a:r>
              <a:rPr lang="zh-TW" altLang="en-US" dirty="0"/>
              <a:t>且</a:t>
            </a:r>
            <a:r>
              <a:rPr lang="zh-TW" altLang="en-US" dirty="0" smtClean="0"/>
              <a:t>以間接投資之外資為主，且美國佔出口比例龐大，在美國升息後，因匯率釘住美元政策，使出口成本拉高使得經常帳赤字，加上外資大量流出，成為墨西哥金融危機之導火線</a:t>
            </a:r>
            <a:endParaRPr lang="zh-TW" altLang="en-US" dirty="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8</a:t>
            </a:fld>
            <a:endParaRPr lang="zh-TW" altLang="en-US"/>
          </a:p>
        </p:txBody>
      </p:sp>
      <p:graphicFrame>
        <p:nvGraphicFramePr>
          <p:cNvPr id="5" name="表格 4"/>
          <p:cNvGraphicFramePr>
            <a:graphicFrameLocks noGrp="1"/>
          </p:cNvGraphicFramePr>
          <p:nvPr>
            <p:extLst>
              <p:ext uri="{D42A27DB-BD31-4B8C-83A1-F6EECF244321}">
                <p14:modId xmlns="" xmlns:p14="http://schemas.microsoft.com/office/powerpoint/2010/main" val="4216625628"/>
              </p:ext>
            </p:extLst>
          </p:nvPr>
        </p:nvGraphicFramePr>
        <p:xfrm>
          <a:off x="999547" y="2137418"/>
          <a:ext cx="7920880" cy="3063456"/>
        </p:xfrm>
        <a:graphic>
          <a:graphicData uri="http://schemas.openxmlformats.org/drawingml/2006/table">
            <a:tbl>
              <a:tblPr firstRow="1" bandRow="1">
                <a:tableStyleId>{5C22544A-7EE6-4342-B048-85BDC9FD1C3A}</a:tableStyleId>
              </a:tblPr>
              <a:tblGrid>
                <a:gridCol w="1980220"/>
                <a:gridCol w="1980220"/>
                <a:gridCol w="1980220"/>
                <a:gridCol w="1980220"/>
              </a:tblGrid>
              <a:tr h="588064">
                <a:tc>
                  <a:txBody>
                    <a:bodyPr/>
                    <a:lstStyle/>
                    <a:p>
                      <a:endParaRPr lang="zh-TW" altLang="en-US" sz="2000" dirty="0"/>
                    </a:p>
                  </a:txBody>
                  <a:tcPr marL="101600" marR="101600" marT="50800" marB="50800"/>
                </a:tc>
                <a:tc>
                  <a:txBody>
                    <a:bodyPr/>
                    <a:lstStyle/>
                    <a:p>
                      <a:r>
                        <a:rPr lang="en-US" altLang="zh-TW" sz="2000" dirty="0" smtClean="0"/>
                        <a:t>1990</a:t>
                      </a:r>
                      <a:endParaRPr lang="zh-TW" altLang="en-US" sz="2000" dirty="0"/>
                    </a:p>
                  </a:txBody>
                  <a:tcPr marL="101600" marR="101600" marT="50800" marB="50800"/>
                </a:tc>
                <a:tc>
                  <a:txBody>
                    <a:bodyPr/>
                    <a:lstStyle/>
                    <a:p>
                      <a:r>
                        <a:rPr lang="en-US" altLang="zh-TW" sz="2000" dirty="0" smtClean="0"/>
                        <a:t>1992</a:t>
                      </a:r>
                      <a:endParaRPr lang="zh-TW" altLang="en-US" sz="2000" dirty="0"/>
                    </a:p>
                  </a:txBody>
                  <a:tcPr marL="101600" marR="101600" marT="50800" marB="50800"/>
                </a:tc>
                <a:tc>
                  <a:txBody>
                    <a:bodyPr/>
                    <a:lstStyle/>
                    <a:p>
                      <a:r>
                        <a:rPr lang="en-US" altLang="zh-TW" sz="2000" dirty="0" smtClean="0"/>
                        <a:t>1994</a:t>
                      </a:r>
                      <a:endParaRPr lang="zh-TW" altLang="en-US" sz="2000" dirty="0"/>
                    </a:p>
                  </a:txBody>
                  <a:tcPr marL="101600" marR="101600" marT="50800" marB="50800">
                    <a:lnB w="38100" cap="flat" cmpd="sng" algn="ctr">
                      <a:solidFill>
                        <a:srgbClr val="7030A0"/>
                      </a:solidFill>
                      <a:prstDash val="solid"/>
                      <a:round/>
                      <a:headEnd type="none" w="med" len="med"/>
                      <a:tailEnd type="none" w="med" len="med"/>
                    </a:lnB>
                  </a:tcPr>
                </a:tc>
              </a:tr>
              <a:tr h="588064">
                <a:tc>
                  <a:txBody>
                    <a:bodyPr/>
                    <a:lstStyle/>
                    <a:p>
                      <a:r>
                        <a:rPr lang="zh-TW" altLang="en-US" sz="2000" dirty="0" smtClean="0"/>
                        <a:t>外匯存底</a:t>
                      </a:r>
                      <a:r>
                        <a:rPr lang="en-US" altLang="zh-TW" sz="2000" dirty="0" smtClean="0"/>
                        <a:t>(</a:t>
                      </a:r>
                      <a:r>
                        <a:rPr lang="zh-TW" altLang="en-US" sz="2000" dirty="0" smtClean="0"/>
                        <a:t>披索</a:t>
                      </a:r>
                      <a:r>
                        <a:rPr lang="en-US" altLang="zh-TW" sz="2000" dirty="0" smtClean="0"/>
                        <a:t>)</a:t>
                      </a:r>
                      <a:endParaRPr lang="zh-TW" altLang="en-US" sz="2000" dirty="0"/>
                    </a:p>
                  </a:txBody>
                  <a:tcPr marL="101600" marR="101600" marT="50800" marB="50800"/>
                </a:tc>
                <a:tc>
                  <a:txBody>
                    <a:bodyPr/>
                    <a:lstStyle/>
                    <a:p>
                      <a:r>
                        <a:rPr lang="en-US" altLang="zh-TW" sz="1600" b="0" i="0" kern="1200" dirty="0" smtClean="0">
                          <a:solidFill>
                            <a:schemeClr val="dk1"/>
                          </a:solidFill>
                          <a:effectLst/>
                          <a:latin typeface="+mn-lt"/>
                          <a:ea typeface="+mn-ea"/>
                          <a:cs typeface="+mn-cs"/>
                        </a:rPr>
                        <a:t>10,216,846,003</a:t>
                      </a:r>
                      <a:endParaRPr lang="zh-TW" altLang="en-US" sz="2000" dirty="0"/>
                    </a:p>
                  </a:txBody>
                  <a:tcPr marL="101600" marR="101600" marT="50800" marB="50800"/>
                </a:tc>
                <a:tc>
                  <a:txBody>
                    <a:bodyPr/>
                    <a:lstStyle/>
                    <a:p>
                      <a:r>
                        <a:rPr lang="en-US" altLang="zh-TW" sz="1600" b="0" i="0" kern="1200" dirty="0" smtClean="0">
                          <a:solidFill>
                            <a:schemeClr val="dk1"/>
                          </a:solidFill>
                          <a:effectLst/>
                          <a:latin typeface="+mn-lt"/>
                          <a:ea typeface="+mn-ea"/>
                          <a:cs typeface="+mn-cs"/>
                        </a:rPr>
                        <a:t>19,171,355,378</a:t>
                      </a:r>
                      <a:endParaRPr lang="zh-TW" altLang="en-US" sz="2000" dirty="0"/>
                    </a:p>
                  </a:txBody>
                  <a:tcPr marL="101600" marR="101600" marT="50800" marB="50800">
                    <a:lnR w="38100" cap="flat" cmpd="sng" algn="ctr">
                      <a:solidFill>
                        <a:srgbClr val="7030A0"/>
                      </a:solidFill>
                      <a:prstDash val="solid"/>
                      <a:round/>
                      <a:headEnd type="none" w="med" len="med"/>
                      <a:tailEnd type="none" w="med" len="med"/>
                    </a:lnR>
                  </a:tcPr>
                </a:tc>
                <a:tc>
                  <a:txBody>
                    <a:bodyPr/>
                    <a:lstStyle/>
                    <a:p>
                      <a:r>
                        <a:rPr lang="en-US" altLang="zh-TW" sz="2000" b="1" i="0" kern="1200" dirty="0" smtClean="0">
                          <a:solidFill>
                            <a:schemeClr val="dk1"/>
                          </a:solidFill>
                          <a:effectLst/>
                          <a:latin typeface="+mn-lt"/>
                          <a:ea typeface="+mn-ea"/>
                          <a:cs typeface="+mn-cs"/>
                        </a:rPr>
                        <a:t>6,441,390,824</a:t>
                      </a:r>
                      <a:endParaRPr lang="zh-TW" altLang="en-US" sz="2000" b="1" dirty="0"/>
                    </a:p>
                  </a:txBody>
                  <a:tcPr marL="101600" marR="101600" marT="50800" marB="50800">
                    <a:lnL w="38100" cap="flat" cmpd="sng" algn="ctr">
                      <a:solidFill>
                        <a:srgbClr val="7030A0"/>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tcPr>
                </a:tc>
              </a:tr>
              <a:tr h="588064">
                <a:tc>
                  <a:txBody>
                    <a:bodyPr/>
                    <a:lstStyle/>
                    <a:p>
                      <a:r>
                        <a:rPr lang="zh-TW" altLang="en-US" sz="2000" dirty="0" smtClean="0"/>
                        <a:t>外債 </a:t>
                      </a:r>
                      <a:r>
                        <a:rPr lang="en-US" altLang="zh-TW" sz="2000" dirty="0" smtClean="0"/>
                        <a:t>OF</a:t>
                      </a:r>
                      <a:r>
                        <a:rPr lang="zh-TW" altLang="en-US" sz="2000" dirty="0" smtClean="0"/>
                        <a:t> </a:t>
                      </a:r>
                      <a:r>
                        <a:rPr lang="en-US" altLang="zh-TW" sz="2000" dirty="0" smtClean="0"/>
                        <a:t>GNI</a:t>
                      </a:r>
                      <a:endParaRPr lang="zh-TW" altLang="en-US" sz="2000" dirty="0"/>
                    </a:p>
                  </a:txBody>
                  <a:tcPr marL="101600" marR="101600" marT="50800" marB="50800"/>
                </a:tc>
                <a:tc>
                  <a:txBody>
                    <a:bodyPr/>
                    <a:lstStyle/>
                    <a:p>
                      <a:r>
                        <a:rPr lang="en-US" altLang="zh-TW" sz="2000" dirty="0" smtClean="0"/>
                        <a:t>X</a:t>
                      </a:r>
                      <a:endParaRPr lang="zh-TW" altLang="en-US" sz="2000" dirty="0"/>
                    </a:p>
                  </a:txBody>
                  <a:tcPr marL="101600" marR="101600" marT="50800" marB="50800"/>
                </a:tc>
                <a:tc>
                  <a:txBody>
                    <a:bodyPr/>
                    <a:lstStyle/>
                    <a:p>
                      <a:r>
                        <a:rPr lang="en-US" altLang="zh-TW" sz="2000" dirty="0" smtClean="0"/>
                        <a:t>X</a:t>
                      </a:r>
                      <a:endParaRPr lang="zh-TW" altLang="en-US" sz="2000" dirty="0"/>
                    </a:p>
                  </a:txBody>
                  <a:tcPr marL="101600" marR="101600" marT="50800" marB="5080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000" dirty="0" smtClean="0"/>
                        <a:t>27%</a:t>
                      </a:r>
                      <a:endParaRPr lang="zh-TW" altLang="en-US" sz="2000" dirty="0" smtClean="0"/>
                    </a:p>
                  </a:txBody>
                  <a:tcPr marL="101600" marR="101600" marT="50800" marB="50800">
                    <a:lnT w="38100" cap="flat" cmpd="sng" algn="ctr">
                      <a:solidFill>
                        <a:srgbClr val="7030A0"/>
                      </a:solidFill>
                      <a:prstDash val="solid"/>
                      <a:round/>
                      <a:headEnd type="none" w="med" len="med"/>
                      <a:tailEnd type="none" w="med" len="med"/>
                    </a:lnT>
                  </a:tcPr>
                </a:tc>
              </a:tr>
              <a:tr h="588064">
                <a:tc>
                  <a:txBody>
                    <a:bodyPr/>
                    <a:lstStyle/>
                    <a:p>
                      <a:r>
                        <a:rPr lang="zh-TW" altLang="en-US" sz="2000" dirty="0" smtClean="0"/>
                        <a:t>利率</a:t>
                      </a:r>
                      <a:endParaRPr lang="zh-TW" altLang="en-US" sz="2000" dirty="0"/>
                    </a:p>
                  </a:txBody>
                  <a:tcPr marL="101600" marR="101600" marT="50800" marB="50800"/>
                </a:tc>
                <a:tc>
                  <a:txBody>
                    <a:bodyPr/>
                    <a:lstStyle/>
                    <a:p>
                      <a:r>
                        <a:rPr lang="en-US" altLang="zh-TW" sz="2000" dirty="0" smtClean="0"/>
                        <a:t>30.4%</a:t>
                      </a:r>
                      <a:endParaRPr lang="zh-TW" altLang="en-US" sz="2000" dirty="0"/>
                    </a:p>
                  </a:txBody>
                  <a:tcPr marL="101600" marR="101600" marT="50800" marB="50800"/>
                </a:tc>
                <a:tc>
                  <a:txBody>
                    <a:bodyPr/>
                    <a:lstStyle/>
                    <a:p>
                      <a:r>
                        <a:rPr lang="en-US" altLang="zh-TW" sz="2000" dirty="0" smtClean="0"/>
                        <a:t>15.9%</a:t>
                      </a:r>
                      <a:endParaRPr lang="zh-TW" altLang="en-US" sz="2000" dirty="0"/>
                    </a:p>
                  </a:txBody>
                  <a:tcPr marL="101600" marR="101600" marT="50800" marB="5080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000" dirty="0" smtClean="0"/>
                        <a:t>15.0</a:t>
                      </a:r>
                      <a:endParaRPr lang="zh-TW" altLang="en-US" sz="2000" dirty="0" smtClean="0"/>
                    </a:p>
                  </a:txBody>
                  <a:tcPr marL="101600" marR="101600" marT="50800" marB="50800"/>
                </a:tc>
              </a:tr>
              <a:tr h="588064">
                <a:tc>
                  <a:txBody>
                    <a:bodyPr/>
                    <a:lstStyle/>
                    <a:p>
                      <a:r>
                        <a:rPr lang="zh-TW" altLang="en-US" sz="2000" dirty="0" smtClean="0"/>
                        <a:t>通膨率</a:t>
                      </a:r>
                      <a:endParaRPr lang="zh-TW" altLang="en-US" sz="2000" dirty="0"/>
                    </a:p>
                  </a:txBody>
                  <a:tcPr marL="101600" marR="101600" marT="50800" marB="50800"/>
                </a:tc>
                <a:tc>
                  <a:txBody>
                    <a:bodyPr/>
                    <a:lstStyle/>
                    <a:p>
                      <a:r>
                        <a:rPr lang="en-US" altLang="zh-TW" sz="2000" dirty="0" smtClean="0"/>
                        <a:t>26.7%</a:t>
                      </a:r>
                      <a:endParaRPr lang="zh-TW" altLang="en-US" sz="2000" dirty="0"/>
                    </a:p>
                  </a:txBody>
                  <a:tcPr marL="101600" marR="101600" marT="50800" marB="50800"/>
                </a:tc>
                <a:tc>
                  <a:txBody>
                    <a:bodyPr/>
                    <a:lstStyle/>
                    <a:p>
                      <a:r>
                        <a:rPr lang="en-US" altLang="zh-TW" sz="2000" dirty="0" smtClean="0"/>
                        <a:t>15.5</a:t>
                      </a:r>
                      <a:r>
                        <a:rPr lang="en-US" altLang="zh-TW" sz="2000" dirty="0" smtClean="0"/>
                        <a:t>%</a:t>
                      </a:r>
                    </a:p>
                    <a:p>
                      <a:r>
                        <a:rPr lang="en-US" altLang="zh-TW" sz="2000" dirty="0" smtClean="0"/>
                        <a:t>34.8%(1993)</a:t>
                      </a:r>
                      <a:endParaRPr lang="zh-TW" altLang="en-US" sz="2000" dirty="0"/>
                    </a:p>
                  </a:txBody>
                  <a:tcPr marL="101600" marR="101600" marT="50800" marB="50800"/>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000" dirty="0" smtClean="0"/>
                        <a:t>7</a:t>
                      </a:r>
                      <a:r>
                        <a:rPr lang="en-US" altLang="zh-TW" sz="2000" dirty="0" smtClean="0"/>
                        <a:t>%</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2000" dirty="0" smtClean="0"/>
                        <a:t>31.6%(1995)</a:t>
                      </a:r>
                      <a:endParaRPr lang="zh-TW" altLang="en-US" sz="2000" dirty="0" smtClean="0"/>
                    </a:p>
                  </a:txBody>
                  <a:tcPr marL="101600" marR="101600" marT="50800" marB="50800"/>
                </a:tc>
              </a:tr>
            </a:tbl>
          </a:graphicData>
        </a:graphic>
      </p:graphicFrame>
    </p:spTree>
    <p:extLst>
      <p:ext uri="{BB962C8B-B14F-4D97-AF65-F5344CB8AC3E}">
        <p14:creationId xmlns="" xmlns:p14="http://schemas.microsoft.com/office/powerpoint/2010/main" val="347808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政府政策與政經環境</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匯率釘住美金</a:t>
            </a:r>
            <a:r>
              <a:rPr lang="en-US" altLang="zh-TW" dirty="0" smtClean="0"/>
              <a:t>---</a:t>
            </a:r>
            <a:r>
              <a:rPr lang="zh-TW" altLang="en-US" dirty="0" smtClean="0"/>
              <a:t>使得貶值幅度小於通膨上升幅度</a:t>
            </a:r>
            <a:endParaRPr lang="en-US" altLang="zh-TW" dirty="0" smtClean="0"/>
          </a:p>
          <a:p>
            <a:r>
              <a:rPr lang="en-US" altLang="zh-TW" dirty="0" smtClean="0"/>
              <a:t>2.</a:t>
            </a:r>
            <a:r>
              <a:rPr lang="zh-TW" altLang="en-US" dirty="0"/>
              <a:t>用一種與美元掛</a:t>
            </a:r>
            <a:r>
              <a:rPr lang="zh-TW" altLang="en-US" dirty="0" smtClean="0"/>
              <a:t>鉤</a:t>
            </a:r>
            <a:r>
              <a:rPr lang="zh-TW" altLang="en-US" dirty="0"/>
              <a:t>的短期債券</a:t>
            </a:r>
            <a:r>
              <a:rPr lang="zh-TW" altLang="en-US" dirty="0" smtClean="0"/>
              <a:t>取代</a:t>
            </a:r>
            <a:r>
              <a:rPr lang="zh-TW" altLang="en-US" dirty="0"/>
              <a:t>一種與比索掛鉤</a:t>
            </a:r>
            <a:r>
              <a:rPr lang="zh-TW" altLang="en-US" dirty="0" smtClean="0"/>
              <a:t>的</a:t>
            </a:r>
            <a:r>
              <a:rPr lang="zh-TW" altLang="en-US" dirty="0"/>
              <a:t>短期</a:t>
            </a:r>
            <a:r>
              <a:rPr lang="zh-TW" altLang="en-US" dirty="0" smtClean="0"/>
              <a:t>債券</a:t>
            </a:r>
            <a:r>
              <a:rPr lang="en-US" altLang="zh-TW" dirty="0" smtClean="0"/>
              <a:t>---</a:t>
            </a:r>
            <a:r>
              <a:rPr lang="zh-TW" altLang="en-US" dirty="0" smtClean="0"/>
              <a:t>雖短期阻止資金外流，但因為</a:t>
            </a:r>
            <a:r>
              <a:rPr lang="zh-TW" altLang="en-US" dirty="0"/>
              <a:t>比索價值的下跌</a:t>
            </a:r>
            <a:r>
              <a:rPr lang="zh-TW" altLang="en-US" dirty="0" smtClean="0"/>
              <a:t>，降低</a:t>
            </a:r>
            <a:r>
              <a:rPr lang="zh-TW" altLang="en-US" dirty="0"/>
              <a:t>間接投資的利潤，從而加劇資本</a:t>
            </a:r>
            <a:r>
              <a:rPr lang="zh-TW" altLang="en-US" dirty="0" smtClean="0"/>
              <a:t>外流</a:t>
            </a:r>
            <a:endParaRPr lang="en-US" altLang="zh-TW" dirty="0" smtClean="0"/>
          </a:p>
          <a:p>
            <a:r>
              <a:rPr lang="en-US" altLang="zh-TW" dirty="0" smtClean="0"/>
              <a:t>3.</a:t>
            </a:r>
            <a:r>
              <a:rPr lang="zh-TW" altLang="en-US" dirty="0"/>
              <a:t> </a:t>
            </a:r>
            <a:r>
              <a:rPr lang="en-US" altLang="zh-TW" dirty="0"/>
              <a:t>1994</a:t>
            </a:r>
            <a:r>
              <a:rPr lang="zh-TW" altLang="en-US" dirty="0"/>
              <a:t>年下半年，墨西哥農民武裝暴動接連不斷，執政的革命制度黨總統</a:t>
            </a:r>
            <a:r>
              <a:rPr lang="zh-TW" altLang="en-US" dirty="0" smtClean="0"/>
              <a:t>候選人遇</a:t>
            </a:r>
            <a:r>
              <a:rPr lang="zh-TW" altLang="en-US" dirty="0"/>
              <a:t>刺身亡</a:t>
            </a:r>
            <a:r>
              <a:rPr lang="zh-TW" altLang="en-US" dirty="0" smtClean="0"/>
              <a:t>，黨間</a:t>
            </a:r>
            <a:r>
              <a:rPr lang="zh-TW" altLang="en-US" dirty="0"/>
              <a:t>爭權鬥爭十分激烈。政局不穩打擊了外國投資者的信心</a:t>
            </a:r>
            <a:endParaRPr lang="en-US" altLang="zh-TW" dirty="0" smtClean="0"/>
          </a:p>
        </p:txBody>
      </p:sp>
      <p:sp>
        <p:nvSpPr>
          <p:cNvPr id="4" name="投影片編號版面配置區 3"/>
          <p:cNvSpPr>
            <a:spLocks noGrp="1"/>
          </p:cNvSpPr>
          <p:nvPr>
            <p:ph type="sldNum" sz="quarter" idx="12"/>
          </p:nvPr>
        </p:nvSpPr>
        <p:spPr/>
        <p:txBody>
          <a:bodyPr/>
          <a:lstStyle/>
          <a:p>
            <a:fld id="{87A6EDE6-EEFA-4674-BB0A-DBD218E02BE3}" type="slidenum">
              <a:rPr lang="zh-TW" altLang="en-US" smtClean="0"/>
              <a:pPr/>
              <a:t>9</a:t>
            </a:fld>
            <a:endParaRPr lang="zh-TW" altLang="en-US"/>
          </a:p>
        </p:txBody>
      </p:sp>
    </p:spTree>
    <p:extLst>
      <p:ext uri="{BB962C8B-B14F-4D97-AF65-F5344CB8AC3E}">
        <p14:creationId xmlns="" xmlns:p14="http://schemas.microsoft.com/office/powerpoint/2010/main" val="31395684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6409</TotalTime>
  <Words>3344</Words>
  <Application>Microsoft Office PowerPoint</Application>
  <PresentationFormat>自訂</PresentationFormat>
  <Paragraphs>613</Paragraphs>
  <Slides>41</Slides>
  <Notes>19</Notes>
  <HiddenSlides>0</HiddenSlides>
  <MMClips>0</MMClips>
  <ScaleCrop>false</ScaleCrop>
  <HeadingPairs>
    <vt:vector size="4" baseType="variant">
      <vt:variant>
        <vt:lpstr>佈景主題</vt:lpstr>
      </vt:variant>
      <vt:variant>
        <vt:i4>1</vt:i4>
      </vt:variant>
      <vt:variant>
        <vt:lpstr>投影片標題</vt:lpstr>
      </vt:variant>
      <vt:variant>
        <vt:i4>41</vt:i4>
      </vt:variant>
    </vt:vector>
  </HeadingPairs>
  <TitlesOfParts>
    <vt:vector size="42" baseType="lpstr">
      <vt:lpstr>Office 佈景主題</vt:lpstr>
      <vt:lpstr>投影片 1</vt:lpstr>
      <vt:lpstr>投影片 2</vt:lpstr>
      <vt:lpstr>結論</vt:lpstr>
      <vt:lpstr>升息循環歷史簡介</vt:lpstr>
      <vt:lpstr>歷史時間軸</vt:lpstr>
      <vt:lpstr>美國升息背景</vt:lpstr>
      <vt:lpstr>新興市場在二次升息時的反應</vt:lpstr>
      <vt:lpstr>墨西哥金融危機-經濟背景</vt:lpstr>
      <vt:lpstr>政府政策與政經環境</vt:lpstr>
      <vt:lpstr>亞洲金融危機-經濟背景</vt:lpstr>
      <vt:lpstr>政府政策與政經環境</vt:lpstr>
      <vt:lpstr>俄羅斯金融危機-經濟背景</vt:lpstr>
      <vt:lpstr>政府政策與政經環境問題</vt:lpstr>
      <vt:lpstr>事件國的共同原因</vt:lpstr>
      <vt:lpstr>哪些新興市場較為脆弱?</vt:lpstr>
      <vt:lpstr>新興市場如何抵抗美國之升息?</vt:lpstr>
      <vt:lpstr>經常帳餘額除以GDP(%)</vt:lpstr>
      <vt:lpstr>通膨(GDP平減指數)與GDP</vt:lpstr>
      <vt:lpstr>原物料</vt:lpstr>
      <vt:lpstr>外匯存底-(百萬美元)</vt:lpstr>
      <vt:lpstr>外匯存底(年)/進口額(月)</vt:lpstr>
      <vt:lpstr>財政盈絀占GDP之比率</vt:lpstr>
      <vt:lpstr>不良貸款</vt:lpstr>
      <vt:lpstr>銀行部門提供的國內信貸佔gdp比例</vt:lpstr>
      <vt:lpstr>熱錢-流入新興市場金額與GDP比重</vt:lpstr>
      <vt:lpstr>股市-EPS與PE</vt:lpstr>
      <vt:lpstr>資本管制</vt:lpstr>
      <vt:lpstr>債 </vt:lpstr>
      <vt:lpstr>投影片 29</vt:lpstr>
      <vt:lpstr>外債的定義</vt:lpstr>
      <vt:lpstr>外債之影響力</vt:lpstr>
      <vt:lpstr>外債與GDP之關聯性</vt:lpstr>
      <vt:lpstr>政府債-佔GDP比重</vt:lpstr>
      <vt:lpstr>償債高峰(1/2)</vt:lpstr>
      <vt:lpstr>償債高峰(2/2)</vt:lpstr>
      <vt:lpstr>小結</vt:lpstr>
      <vt:lpstr>結論</vt:lpstr>
      <vt:lpstr>Thank you.</vt:lpstr>
      <vt:lpstr>投影片 39</vt:lpstr>
      <vt:lpstr>Appendix</vt:lpstr>
      <vt:lpstr>投影片 41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吳育綺</dc:creator>
  <cp:lastModifiedBy>李泓慶</cp:lastModifiedBy>
  <cp:revision>578</cp:revision>
  <dcterms:created xsi:type="dcterms:W3CDTF">2014-08-15T03:39:25Z</dcterms:created>
  <dcterms:modified xsi:type="dcterms:W3CDTF">2015-07-25T01:23:48Z</dcterms:modified>
</cp:coreProperties>
</file>