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7.xml" ContentType="application/vnd.openxmlformats-officedocument.drawingml.char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6" r:id="rId2"/>
    <p:sldId id="466" r:id="rId3"/>
    <p:sldId id="503" r:id="rId4"/>
    <p:sldId id="473" r:id="rId5"/>
    <p:sldId id="472" r:id="rId6"/>
    <p:sldId id="470" r:id="rId7"/>
    <p:sldId id="490" r:id="rId8"/>
    <p:sldId id="471" r:id="rId9"/>
    <p:sldId id="494" r:id="rId10"/>
    <p:sldId id="495" r:id="rId11"/>
    <p:sldId id="496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6" r:id="rId21"/>
    <p:sldId id="487" r:id="rId22"/>
    <p:sldId id="488" r:id="rId23"/>
    <p:sldId id="498" r:id="rId24"/>
    <p:sldId id="497" r:id="rId25"/>
    <p:sldId id="501" r:id="rId26"/>
    <p:sldId id="492" r:id="rId27"/>
    <p:sldId id="493" r:id="rId28"/>
    <p:sldId id="502" r:id="rId29"/>
  </p:sldIdLst>
  <p:sldSz cx="9144000" cy="5143500" type="screen16x9"/>
  <p:notesSz cx="6858000" cy="9144000"/>
  <p:defaultTextStyle>
    <a:defPPr>
      <a:defRPr lang="zh-TW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8" autoAdjust="0"/>
    <p:restoredTop sz="88323" autoAdjust="0"/>
  </p:normalViewPr>
  <p:slideViewPr>
    <p:cSldViewPr>
      <p:cViewPr varScale="1">
        <p:scale>
          <a:sx n="84" d="100"/>
          <a:sy n="84" d="100"/>
        </p:scale>
        <p:origin x="-774" y="-78"/>
      </p:cViewPr>
      <p:guideLst>
        <p:guide orient="horz" pos="2160"/>
        <p:guide orient="horz" pos="162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768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Flora\Desktop\3036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lora\Desktop\&#27963;&#38913;&#31807;1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lora\Desktop\&#27963;&#38913;&#31807;1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\\localhost\Users\wuweihsun\Desktop\3036%20&#25991;&#26308;%20&#20491;&#32929;&#20998;&#26512;\3036%20&#25991;&#26308;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\\localhost\Users\wuweihsun\Downloads\Part\valuation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26446;&#27859;&#24950;\Downloads\&#27714;&#32047;&#35336;&#23395;&#22686;&#38263;&#29575;&#30090;&#22294;%20(1)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26446;&#27859;&#24950;\Downloads\&#27714;&#32047;&#35336;&#23395;&#22686;&#38263;&#29575;&#30090;&#22294;%20(1)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26446;&#27859;&#24950;\Downloads\&#27714;&#32047;&#35336;&#23395;&#22686;&#38263;&#29575;&#30090;&#22294;%20(1)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26446;&#27859;&#24950;\Downloads\&#27714;&#32047;&#35336;&#23395;&#22686;&#38263;&#29575;&#30090;&#22294;%20(1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tx>
        <c:rich>
          <a:bodyPr/>
          <a:lstStyle/>
          <a:p>
            <a:pPr>
              <a:defRPr/>
            </a:pPr>
            <a:r>
              <a:rPr lang="en-US" altLang="en-US" dirty="0" smtClean="0"/>
              <a:t>2013Q1</a:t>
            </a:r>
            <a:endParaRPr lang="zh-TW" altLang="en-US" dirty="0"/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2013Q1營收比重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zh-TW" altLang="en-US" sz="1400" dirty="0"/>
                      <a:t>個人電腦
</a:t>
                    </a:r>
                    <a:r>
                      <a:rPr lang="en-US" altLang="zh-TW" sz="1400" dirty="0"/>
                      <a:t>31%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zh-TW" altLang="en-US" sz="1400" dirty="0"/>
                      <a:t>個人通訊
</a:t>
                    </a:r>
                    <a:r>
                      <a:rPr lang="en-US" altLang="zh-TW" sz="1400" dirty="0"/>
                      <a:t>29%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zh-TW" altLang="en-US" sz="1400" dirty="0"/>
                      <a:t>消費性
</a:t>
                    </a:r>
                    <a:r>
                      <a:rPr lang="en-US" altLang="zh-TW" sz="1400" dirty="0"/>
                      <a:t>21%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zh-CN" altLang="en-US" sz="1400" dirty="0" smtClean="0"/>
                      <a:t>工控</a:t>
                    </a:r>
                    <a:r>
                      <a:rPr lang="zh-CN" altLang="en-US" sz="1400" dirty="0"/>
                      <a:t>
</a:t>
                    </a:r>
                    <a:r>
                      <a:rPr lang="en-US" altLang="zh-CN" sz="1400" dirty="0" smtClean="0"/>
                      <a:t>11%</a:t>
                    </a:r>
                    <a:endParaRPr lang="zh-CN" altLang="en-US" sz="1400" dirty="0"/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ja-JP" altLang="en-US" sz="1400" dirty="0"/>
                      <a:t>車用</a:t>
                    </a:r>
                    <a:r>
                      <a:rPr lang="en-US" altLang="ja-JP" sz="1400" dirty="0"/>
                      <a:t>+</a:t>
                    </a:r>
                    <a:r>
                      <a:rPr lang="ja-JP" altLang="en-US" sz="1400" dirty="0"/>
                      <a:t>物連網
</a:t>
                    </a:r>
                    <a:r>
                      <a:rPr lang="en-US" altLang="ja-JP" sz="1400" dirty="0"/>
                      <a:t>7%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CatName val="1"/>
            <c:showPercent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個人電腦</c:v>
                </c:pt>
                <c:pt idx="1">
                  <c:v>個人通訊</c:v>
                </c:pt>
                <c:pt idx="2">
                  <c:v>消費性</c:v>
                </c:pt>
                <c:pt idx="3">
                  <c:v>工控</c:v>
                </c:pt>
                <c:pt idx="4">
                  <c:v>車用+物連網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0.31100000000000005</c:v>
                </c:pt>
                <c:pt idx="1">
                  <c:v>0.29200000000000004</c:v>
                </c:pt>
                <c:pt idx="2">
                  <c:v>0.21200000000000002</c:v>
                </c:pt>
                <c:pt idx="3">
                  <c:v>0.11800000000000001</c:v>
                </c:pt>
                <c:pt idx="4">
                  <c:v>6.7000000000000004E-2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  <c:dispBlanksAs val="zero"/>
  </c:chart>
  <c:txPr>
    <a:bodyPr/>
    <a:lstStyle/>
    <a:p>
      <a:pPr>
        <a:defRPr sz="1800"/>
      </a:pPr>
      <a:endParaRPr lang="zh-TW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autoTitleDeleted val="1"/>
    <c:plotArea>
      <c:layout/>
      <c:pieChart>
        <c:varyColors val="1"/>
        <c:ser>
          <c:idx val="0"/>
          <c:order val="0"/>
          <c:dPt>
            <c:idx val="0"/>
            <c:spPr>
              <a:solidFill>
                <a:srgbClr val="C0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7.268153980752411E-3"/>
                  <c:y val="-0.32428222513852406"/>
                </c:manualLayout>
              </c:layout>
              <c:tx>
                <c:rich>
                  <a:bodyPr/>
                  <a:lstStyle/>
                  <a:p>
                    <a:r>
                      <a:rPr lang="zh-TW" altLang="en-US"/>
                      <a:t>處分投資利得</a:t>
                    </a:r>
                    <a:fld id="{B6F7DA3B-7121-4BDD-88A9-7DE1DE2D34BF}" type="PERCENTAGE">
                      <a:rPr lang="en-US" altLang="zh-TW"/>
                      <a:pPr/>
                      <a:t>[PERCENTAGE]</a:t>
                    </a:fld>
                    <a:endParaRPr lang="zh-TW" altLang="en-US"/>
                  </a:p>
                </c:rich>
              </c:tx>
              <c:dLblPos val="bestFit"/>
              <c:showPercent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3.7653105861767304E-3"/>
                  <c:y val="0.16680291339454797"/>
                </c:manualLayout>
              </c:layout>
              <c:tx>
                <c:rich>
                  <a:bodyPr/>
                  <a:lstStyle/>
                  <a:p>
                    <a:r>
                      <a:rPr lang="zh-TW" altLang="en-US"/>
                      <a:t>其他收入</a:t>
                    </a:r>
                    <a:fld id="{4C432A90-5697-4EE5-8246-08867D216C7C}" type="PERCENTAGE">
                      <a:rPr lang="en-US" altLang="zh-TW"/>
                      <a:pPr/>
                      <a:t>[PERCENTAGE]</a:t>
                    </a:fld>
                    <a:endParaRPr lang="zh-TW" altLang="en-US"/>
                  </a:p>
                </c:rich>
              </c:tx>
              <c:dLblPos val="bestFit"/>
              <c:showPercent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Percent val="1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工作表2!$A$10:$A$14</c:f>
              <c:strCache>
                <c:ptCount val="5"/>
                <c:pt idx="0">
                  <c:v>利息收入</c:v>
                </c:pt>
                <c:pt idx="1">
                  <c:v>投資收入／股利收入</c:v>
                </c:pt>
                <c:pt idx="2">
                  <c:v>處分投資利得</c:v>
                </c:pt>
                <c:pt idx="3">
                  <c:v>兌換盈益</c:v>
                </c:pt>
                <c:pt idx="4">
                  <c:v>其他收入</c:v>
                </c:pt>
              </c:strCache>
            </c:strRef>
          </c:cat>
          <c:val>
            <c:numRef>
              <c:f>工作表2!$B$10:$B$14</c:f>
              <c:numCache>
                <c:formatCode>General</c:formatCode>
                <c:ptCount val="5"/>
                <c:pt idx="0">
                  <c:v>8.9909785744459684E-3</c:v>
                </c:pt>
                <c:pt idx="1">
                  <c:v>6.5338465878671198E-3</c:v>
                </c:pt>
                <c:pt idx="2">
                  <c:v>0.93997525752992317</c:v>
                </c:pt>
                <c:pt idx="3">
                  <c:v>0</c:v>
                </c:pt>
                <c:pt idx="4">
                  <c:v>6.886237017891432E-2</c:v>
                </c:pt>
              </c:numCache>
            </c:numRef>
          </c:val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811893737332614"/>
          <c:y val="0.63736539422000804"/>
          <c:w val="0.30817507962511104"/>
          <c:h val="0.35322074079543503"/>
        </c:manualLayout>
      </c:layout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zero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autoTitleDeleted val="1"/>
    <c:plotArea>
      <c:layout>
        <c:manualLayout>
          <c:layoutTarget val="inner"/>
          <c:xMode val="edge"/>
          <c:yMode val="edge"/>
          <c:x val="6.8496760383594119E-2"/>
          <c:y val="4.2022273954000204E-2"/>
          <c:w val="0.86897713283171107"/>
          <c:h val="0.90798556430446198"/>
        </c:manualLayout>
      </c:layout>
      <c:lineChart>
        <c:grouping val="standard"/>
        <c:ser>
          <c:idx val="0"/>
          <c:order val="0"/>
          <c:tx>
            <c:strRef>
              <c:f>工作表5!$B$1</c:f>
              <c:strCache>
                <c:ptCount val="1"/>
                <c:pt idx="0">
                  <c:v>利息收入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工作表5!$A$2:$A$17</c:f>
              <c:strCache>
                <c:ptCount val="16"/>
                <c:pt idx="0">
                  <c:v>2015Q1</c:v>
                </c:pt>
                <c:pt idx="1">
                  <c:v>2014Q4</c:v>
                </c:pt>
                <c:pt idx="2">
                  <c:v>2014Q3</c:v>
                </c:pt>
                <c:pt idx="3">
                  <c:v>2014Q2</c:v>
                </c:pt>
                <c:pt idx="4">
                  <c:v>2014Q1</c:v>
                </c:pt>
                <c:pt idx="5">
                  <c:v>2013Q4</c:v>
                </c:pt>
                <c:pt idx="6">
                  <c:v>2013Q3</c:v>
                </c:pt>
                <c:pt idx="7">
                  <c:v>2013Q2</c:v>
                </c:pt>
                <c:pt idx="8">
                  <c:v>2013Q1</c:v>
                </c:pt>
                <c:pt idx="9">
                  <c:v>2012Q4</c:v>
                </c:pt>
                <c:pt idx="10">
                  <c:v>2012Q3</c:v>
                </c:pt>
                <c:pt idx="11">
                  <c:v>2012Q2</c:v>
                </c:pt>
                <c:pt idx="12">
                  <c:v>2012Q1</c:v>
                </c:pt>
                <c:pt idx="13">
                  <c:v>2011Q4</c:v>
                </c:pt>
                <c:pt idx="14">
                  <c:v>2011Q3</c:v>
                </c:pt>
                <c:pt idx="15">
                  <c:v>2011Q2</c:v>
                </c:pt>
              </c:strCache>
            </c:strRef>
          </c:cat>
          <c:val>
            <c:numRef>
              <c:f>工作表5!$B$2:$B$17</c:f>
              <c:numCache>
                <c:formatCode>0.0000%</c:formatCode>
                <c:ptCount val="16"/>
                <c:pt idx="0">
                  <c:v>9.2479686800521002E-3</c:v>
                </c:pt>
                <c:pt idx="1">
                  <c:v>9.9334298118668642E-3</c:v>
                </c:pt>
                <c:pt idx="2">
                  <c:v>8.0485273370250916E-3</c:v>
                </c:pt>
                <c:pt idx="3">
                  <c:v>7.6440733902401999E-3</c:v>
                </c:pt>
                <c:pt idx="4">
                  <c:v>1.1365844181076402E-2</c:v>
                </c:pt>
                <c:pt idx="5">
                  <c:v>7.9627601314348304E-2</c:v>
                </c:pt>
                <c:pt idx="6">
                  <c:v>3.2443977353629194E-2</c:v>
                </c:pt>
                <c:pt idx="7">
                  <c:v>2.7848017034868208E-2</c:v>
                </c:pt>
                <c:pt idx="8">
                  <c:v>2.2925325110604612E-2</c:v>
                </c:pt>
                <c:pt idx="9">
                  <c:v>4.6442504179825407E-2</c:v>
                </c:pt>
                <c:pt idx="10">
                  <c:v>6.2770183432644011E-2</c:v>
                </c:pt>
                <c:pt idx="11">
                  <c:v>0.22445255474452599</c:v>
                </c:pt>
                <c:pt idx="12">
                  <c:v>0.20773139384278205</c:v>
                </c:pt>
                <c:pt idx="13">
                  <c:v>8.4367245657568202E-2</c:v>
                </c:pt>
                <c:pt idx="14">
                  <c:v>0.186323529411765</c:v>
                </c:pt>
                <c:pt idx="15">
                  <c:v>4.1666666666666713E-2</c:v>
                </c:pt>
              </c:numCache>
            </c:numRef>
          </c:val>
        </c:ser>
        <c:ser>
          <c:idx val="1"/>
          <c:order val="1"/>
          <c:tx>
            <c:strRef>
              <c:f>工作表5!$C$1</c:f>
              <c:strCache>
                <c:ptCount val="1"/>
                <c:pt idx="0">
                  <c:v>投資收入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工作表5!$A$2:$A$17</c:f>
              <c:strCache>
                <c:ptCount val="16"/>
                <c:pt idx="0">
                  <c:v>2015Q1</c:v>
                </c:pt>
                <c:pt idx="1">
                  <c:v>2014Q4</c:v>
                </c:pt>
                <c:pt idx="2">
                  <c:v>2014Q3</c:v>
                </c:pt>
                <c:pt idx="3">
                  <c:v>2014Q2</c:v>
                </c:pt>
                <c:pt idx="4">
                  <c:v>2014Q1</c:v>
                </c:pt>
                <c:pt idx="5">
                  <c:v>2013Q4</c:v>
                </c:pt>
                <c:pt idx="6">
                  <c:v>2013Q3</c:v>
                </c:pt>
                <c:pt idx="7">
                  <c:v>2013Q2</c:v>
                </c:pt>
                <c:pt idx="8">
                  <c:v>2013Q1</c:v>
                </c:pt>
                <c:pt idx="9">
                  <c:v>2012Q4</c:v>
                </c:pt>
                <c:pt idx="10">
                  <c:v>2012Q3</c:v>
                </c:pt>
                <c:pt idx="11">
                  <c:v>2012Q2</c:v>
                </c:pt>
                <c:pt idx="12">
                  <c:v>2012Q1</c:v>
                </c:pt>
                <c:pt idx="13">
                  <c:v>2011Q4</c:v>
                </c:pt>
                <c:pt idx="14">
                  <c:v>2011Q3</c:v>
                </c:pt>
                <c:pt idx="15">
                  <c:v>2011Q2</c:v>
                </c:pt>
              </c:strCache>
            </c:strRef>
          </c:cat>
          <c:val>
            <c:numRef>
              <c:f>工作表5!$C$2:$C$17</c:f>
              <c:numCache>
                <c:formatCode>0.0000%</c:formatCode>
                <c:ptCount val="16"/>
                <c:pt idx="0">
                  <c:v>7.8488804210626317E-3</c:v>
                </c:pt>
                <c:pt idx="1">
                  <c:v>0</c:v>
                </c:pt>
                <c:pt idx="2">
                  <c:v>8.0796027321487741E-5</c:v>
                </c:pt>
                <c:pt idx="3">
                  <c:v>1.2986897148412802E-2</c:v>
                </c:pt>
                <c:pt idx="4">
                  <c:v>1.8327828508516296E-2</c:v>
                </c:pt>
                <c:pt idx="5">
                  <c:v>0</c:v>
                </c:pt>
                <c:pt idx="6">
                  <c:v>0</c:v>
                </c:pt>
                <c:pt idx="7">
                  <c:v>1.40071865850413E-2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5.0665521683125811E-2</c:v>
                </c:pt>
                <c:pt idx="12">
                  <c:v>3.3177244196472999E-2</c:v>
                </c:pt>
                <c:pt idx="13">
                  <c:v>0</c:v>
                </c:pt>
                <c:pt idx="14">
                  <c:v>0</c:v>
                </c:pt>
                <c:pt idx="15">
                  <c:v>2.1444444444444405E-2</c:v>
                </c:pt>
              </c:numCache>
            </c:numRef>
          </c:val>
        </c:ser>
        <c:ser>
          <c:idx val="2"/>
          <c:order val="2"/>
          <c:tx>
            <c:strRef>
              <c:f>工作表5!$D$1</c:f>
              <c:strCache>
                <c:ptCount val="1"/>
                <c:pt idx="0">
                  <c:v>處分投資利得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工作表5!$A$2:$A$17</c:f>
              <c:strCache>
                <c:ptCount val="16"/>
                <c:pt idx="0">
                  <c:v>2015Q1</c:v>
                </c:pt>
                <c:pt idx="1">
                  <c:v>2014Q4</c:v>
                </c:pt>
                <c:pt idx="2">
                  <c:v>2014Q3</c:v>
                </c:pt>
                <c:pt idx="3">
                  <c:v>2014Q2</c:v>
                </c:pt>
                <c:pt idx="4">
                  <c:v>2014Q1</c:v>
                </c:pt>
                <c:pt idx="5">
                  <c:v>2013Q4</c:v>
                </c:pt>
                <c:pt idx="6">
                  <c:v>2013Q3</c:v>
                </c:pt>
                <c:pt idx="7">
                  <c:v>2013Q2</c:v>
                </c:pt>
                <c:pt idx="8">
                  <c:v>2013Q1</c:v>
                </c:pt>
                <c:pt idx="9">
                  <c:v>2012Q4</c:v>
                </c:pt>
                <c:pt idx="10">
                  <c:v>2012Q3</c:v>
                </c:pt>
                <c:pt idx="11">
                  <c:v>2012Q2</c:v>
                </c:pt>
                <c:pt idx="12">
                  <c:v>2012Q1</c:v>
                </c:pt>
                <c:pt idx="13">
                  <c:v>2011Q4</c:v>
                </c:pt>
                <c:pt idx="14">
                  <c:v>2011Q3</c:v>
                </c:pt>
                <c:pt idx="15">
                  <c:v>2011Q2</c:v>
                </c:pt>
              </c:strCache>
            </c:strRef>
          </c:cat>
          <c:val>
            <c:numRef>
              <c:f>工作表5!$D$2:$D$17</c:f>
              <c:numCache>
                <c:formatCode>0.0000%</c:formatCode>
                <c:ptCount val="16"/>
                <c:pt idx="0">
                  <c:v>0.75104943473332519</c:v>
                </c:pt>
                <c:pt idx="1">
                  <c:v>0.95210419681620795</c:v>
                </c:pt>
                <c:pt idx="2">
                  <c:v>2.1465639935611778</c:v>
                </c:pt>
                <c:pt idx="3">
                  <c:v>-1.0223167696877262</c:v>
                </c:pt>
                <c:pt idx="4">
                  <c:v>0.92784631824363706</c:v>
                </c:pt>
                <c:pt idx="5">
                  <c:v>0</c:v>
                </c:pt>
                <c:pt idx="6">
                  <c:v>-2.0680069159575605E-3</c:v>
                </c:pt>
                <c:pt idx="7">
                  <c:v>3.2273090231567702E-3</c:v>
                </c:pt>
                <c:pt idx="8">
                  <c:v>0.52834160075077108</c:v>
                </c:pt>
                <c:pt idx="9">
                  <c:v>0</c:v>
                </c:pt>
                <c:pt idx="10">
                  <c:v>0.44631382170814404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7.2058823529411791E-3</c:v>
                </c:pt>
                <c:pt idx="15">
                  <c:v>0.57764444444444518</c:v>
                </c:pt>
              </c:numCache>
            </c:numRef>
          </c:val>
        </c:ser>
        <c:ser>
          <c:idx val="3"/>
          <c:order val="3"/>
          <c:tx>
            <c:strRef>
              <c:f>工作表5!$E$1</c:f>
              <c:strCache>
                <c:ptCount val="1"/>
                <c:pt idx="0">
                  <c:v>兌換營益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工作表5!$A$2:$A$17</c:f>
              <c:strCache>
                <c:ptCount val="16"/>
                <c:pt idx="0">
                  <c:v>2015Q1</c:v>
                </c:pt>
                <c:pt idx="1">
                  <c:v>2014Q4</c:v>
                </c:pt>
                <c:pt idx="2">
                  <c:v>2014Q3</c:v>
                </c:pt>
                <c:pt idx="3">
                  <c:v>2014Q2</c:v>
                </c:pt>
                <c:pt idx="4">
                  <c:v>2014Q1</c:v>
                </c:pt>
                <c:pt idx="5">
                  <c:v>2013Q4</c:v>
                </c:pt>
                <c:pt idx="6">
                  <c:v>2013Q3</c:v>
                </c:pt>
                <c:pt idx="7">
                  <c:v>2013Q2</c:v>
                </c:pt>
                <c:pt idx="8">
                  <c:v>2013Q1</c:v>
                </c:pt>
                <c:pt idx="9">
                  <c:v>2012Q4</c:v>
                </c:pt>
                <c:pt idx="10">
                  <c:v>2012Q3</c:v>
                </c:pt>
                <c:pt idx="11">
                  <c:v>2012Q2</c:v>
                </c:pt>
                <c:pt idx="12">
                  <c:v>2012Q1</c:v>
                </c:pt>
                <c:pt idx="13">
                  <c:v>2011Q4</c:v>
                </c:pt>
                <c:pt idx="14">
                  <c:v>2011Q3</c:v>
                </c:pt>
                <c:pt idx="15">
                  <c:v>2011Q2</c:v>
                </c:pt>
              </c:strCache>
            </c:strRef>
          </c:cat>
          <c:val>
            <c:numRef>
              <c:f>工作表5!$E$2:$E$17</c:f>
              <c:numCache>
                <c:formatCode>0.0000%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0.6736956300640774</c:v>
                </c:pt>
                <c:pt idx="7">
                  <c:v>0.39010513707745509</c:v>
                </c:pt>
                <c:pt idx="8">
                  <c:v>0.38991821960048312</c:v>
                </c:pt>
                <c:pt idx="9">
                  <c:v>0.7768592482506661</c:v>
                </c:pt>
                <c:pt idx="10">
                  <c:v>0.32115317209954408</c:v>
                </c:pt>
                <c:pt idx="11">
                  <c:v>0.17808072133963099</c:v>
                </c:pt>
                <c:pt idx="12">
                  <c:v>0.26511905947992398</c:v>
                </c:pt>
                <c:pt idx="13">
                  <c:v>0.70083349239676807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</c:ser>
        <c:ser>
          <c:idx val="4"/>
          <c:order val="4"/>
          <c:tx>
            <c:strRef>
              <c:f>工作表5!$F$1</c:f>
              <c:strCache>
                <c:ptCount val="1"/>
                <c:pt idx="0">
                  <c:v>其他收入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工作表5!$A$2:$A$17</c:f>
              <c:strCache>
                <c:ptCount val="16"/>
                <c:pt idx="0">
                  <c:v>2015Q1</c:v>
                </c:pt>
                <c:pt idx="1">
                  <c:v>2014Q4</c:v>
                </c:pt>
                <c:pt idx="2">
                  <c:v>2014Q3</c:v>
                </c:pt>
                <c:pt idx="3">
                  <c:v>2014Q2</c:v>
                </c:pt>
                <c:pt idx="4">
                  <c:v>2014Q1</c:v>
                </c:pt>
                <c:pt idx="5">
                  <c:v>2013Q4</c:v>
                </c:pt>
                <c:pt idx="6">
                  <c:v>2013Q3</c:v>
                </c:pt>
                <c:pt idx="7">
                  <c:v>2013Q2</c:v>
                </c:pt>
                <c:pt idx="8">
                  <c:v>2013Q1</c:v>
                </c:pt>
                <c:pt idx="9">
                  <c:v>2012Q4</c:v>
                </c:pt>
                <c:pt idx="10">
                  <c:v>2012Q3</c:v>
                </c:pt>
                <c:pt idx="11">
                  <c:v>2012Q2</c:v>
                </c:pt>
                <c:pt idx="12">
                  <c:v>2012Q1</c:v>
                </c:pt>
                <c:pt idx="13">
                  <c:v>2011Q4</c:v>
                </c:pt>
                <c:pt idx="14">
                  <c:v>2011Q3</c:v>
                </c:pt>
                <c:pt idx="15">
                  <c:v>2011Q2</c:v>
                </c:pt>
              </c:strCache>
            </c:strRef>
          </c:cat>
          <c:val>
            <c:numRef>
              <c:f>工作表5!$F$2:$F$17</c:f>
              <c:numCache>
                <c:formatCode>0.0000%</c:formatCode>
                <c:ptCount val="16"/>
                <c:pt idx="0">
                  <c:v>9.5873826812197999E-2</c:v>
                </c:pt>
                <c:pt idx="1">
                  <c:v>3.796237337192479E-2</c:v>
                </c:pt>
                <c:pt idx="2">
                  <c:v>9.5264731291058335E-2</c:v>
                </c:pt>
                <c:pt idx="3">
                  <c:v>0.20780819351903904</c:v>
                </c:pt>
                <c:pt idx="4">
                  <c:v>4.2460009066770305E-2</c:v>
                </c:pt>
                <c:pt idx="5">
                  <c:v>0.9203723986856519</c:v>
                </c:pt>
                <c:pt idx="6">
                  <c:v>0.29592839949825411</c:v>
                </c:pt>
                <c:pt idx="7">
                  <c:v>0.56481235027947807</c:v>
                </c:pt>
                <c:pt idx="8">
                  <c:v>5.881485453814192E-2</c:v>
                </c:pt>
                <c:pt idx="9">
                  <c:v>0.17669824756950903</c:v>
                </c:pt>
                <c:pt idx="10">
                  <c:v>0.169762822759668</c:v>
                </c:pt>
                <c:pt idx="11">
                  <c:v>0.54680120223271811</c:v>
                </c:pt>
                <c:pt idx="12">
                  <c:v>0.49397230248082108</c:v>
                </c:pt>
                <c:pt idx="13">
                  <c:v>0.21479926194566404</c:v>
                </c:pt>
                <c:pt idx="14">
                  <c:v>1.8164705882352941</c:v>
                </c:pt>
                <c:pt idx="15">
                  <c:v>0.20660000000000001</c:v>
                </c:pt>
              </c:numCache>
            </c:numRef>
          </c:val>
        </c:ser>
        <c:dLbls/>
        <c:marker val="1"/>
        <c:axId val="247782400"/>
        <c:axId val="247788288"/>
      </c:lineChart>
      <c:dateAx>
        <c:axId val="247782400"/>
        <c:scaling>
          <c:orientation val="maxMin"/>
        </c:scaling>
        <c:axPos val="b"/>
        <c:numFmt formatCode="m/d/yyyy" sourceLinked="0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7788288"/>
        <c:crosses val="autoZero"/>
        <c:lblOffset val="100"/>
        <c:baseTimeUnit val="days"/>
      </c:dateAx>
      <c:valAx>
        <c:axId val="247788288"/>
        <c:scaling>
          <c:orientation val="minMax"/>
        </c:scaling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7782400"/>
        <c:crossesAt val="1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176652292203004E-2"/>
          <c:y val="4.3770599563011513E-2"/>
          <c:w val="0.84238425238293302"/>
          <c:h val="7.640120023685322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autoTitleDeleted val="1"/>
    <c:plotArea>
      <c:layout/>
      <c:lineChart>
        <c:grouping val="standard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</c:trendline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</c:trendline>
          <c:cat>
            <c:strRef>
              <c:f>工作表3!$A$2:$A$17</c:f>
              <c:strCache>
                <c:ptCount val="16"/>
                <c:pt idx="0">
                  <c:v>2015Q1</c:v>
                </c:pt>
                <c:pt idx="1">
                  <c:v>2014Q4</c:v>
                </c:pt>
                <c:pt idx="2">
                  <c:v>2014Q3</c:v>
                </c:pt>
                <c:pt idx="3">
                  <c:v>2014Q2</c:v>
                </c:pt>
                <c:pt idx="4">
                  <c:v>2014Q1</c:v>
                </c:pt>
                <c:pt idx="5">
                  <c:v>2013Q4</c:v>
                </c:pt>
                <c:pt idx="6">
                  <c:v>2013Q3</c:v>
                </c:pt>
                <c:pt idx="7">
                  <c:v>2013Q2</c:v>
                </c:pt>
                <c:pt idx="8">
                  <c:v>2013Q1</c:v>
                </c:pt>
                <c:pt idx="9">
                  <c:v>2012Q4</c:v>
                </c:pt>
                <c:pt idx="10">
                  <c:v>2012Q3</c:v>
                </c:pt>
                <c:pt idx="11">
                  <c:v>2012Q2</c:v>
                </c:pt>
                <c:pt idx="12">
                  <c:v>2012Q1</c:v>
                </c:pt>
                <c:pt idx="13">
                  <c:v>2011Q4</c:v>
                </c:pt>
                <c:pt idx="14">
                  <c:v>2011Q3</c:v>
                </c:pt>
                <c:pt idx="15">
                  <c:v>2011Q2</c:v>
                </c:pt>
              </c:strCache>
            </c:strRef>
          </c:cat>
          <c:val>
            <c:numRef>
              <c:f>工作表3!$B$2:$B$17</c:f>
              <c:numCache>
                <c:formatCode>0.0000%</c:formatCode>
                <c:ptCount val="16"/>
                <c:pt idx="0">
                  <c:v>3.0266914413260601E-3</c:v>
                </c:pt>
                <c:pt idx="1">
                  <c:v>5.305437484015991E-3</c:v>
                </c:pt>
                <c:pt idx="2">
                  <c:v>3.9036137178319599E-3</c:v>
                </c:pt>
                <c:pt idx="3">
                  <c:v>4.8044045197526515E-3</c:v>
                </c:pt>
                <c:pt idx="4">
                  <c:v>3.9682230953278907E-4</c:v>
                </c:pt>
                <c:pt idx="5">
                  <c:v>1.2578554130234401E-3</c:v>
                </c:pt>
                <c:pt idx="6">
                  <c:v>1.2913875842725398E-3</c:v>
                </c:pt>
                <c:pt idx="7">
                  <c:v>3.5487538065011415E-3</c:v>
                </c:pt>
                <c:pt idx="8">
                  <c:v>1.6136039533047103E-3</c:v>
                </c:pt>
                <c:pt idx="9">
                  <c:v>1.6725310613434803E-3</c:v>
                </c:pt>
                <c:pt idx="10">
                  <c:v>4.2730479473040913E-4</c:v>
                </c:pt>
                <c:pt idx="11">
                  <c:v>5.0113137760451508E-4</c:v>
                </c:pt>
                <c:pt idx="12">
                  <c:v>8.7068733610558714E-4</c:v>
                </c:pt>
                <c:pt idx="13">
                  <c:v>3.911799280976781E-4</c:v>
                </c:pt>
                <c:pt idx="14">
                  <c:v>2.5455640407061704E-3</c:v>
                </c:pt>
                <c:pt idx="15">
                  <c:v>2.4166208846793909E-3</c:v>
                </c:pt>
              </c:numCache>
            </c:numRef>
          </c:val>
        </c:ser>
        <c:dLbls/>
        <c:marker val="1"/>
        <c:axId val="243902336"/>
        <c:axId val="243903872"/>
      </c:lineChart>
      <c:dateAx>
        <c:axId val="243902336"/>
        <c:scaling>
          <c:orientation val="maxMin"/>
        </c:scaling>
        <c:axPos val="b"/>
        <c:numFmt formatCode="General" sourceLinked="1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3903872"/>
        <c:crosses val="autoZero"/>
        <c:lblOffset val="100"/>
        <c:baseTimeUnit val="days"/>
      </c:dateAx>
      <c:valAx>
        <c:axId val="243903872"/>
        <c:scaling>
          <c:orientation val="minMax"/>
        </c:scaling>
        <c:axPos val="r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%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39023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500" baseline="0">
                <a:ea typeface="微軟正黑體" panose="020B0604030504040204" pitchFamily="34" charset="-120"/>
              </a:rPr>
              <a:t>每季利息支出佔總利息支出比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業外支出!$B$29</c:f>
              <c:strCache>
                <c:ptCount val="1"/>
                <c:pt idx="0">
                  <c:v>季息支出總利息支出比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業外支出!$A$30:$A$33</c:f>
              <c:strCache>
                <c:ptCount val="4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  <c:pt idx="3">
                  <c:v>第四季</c:v>
                </c:pt>
              </c:strCache>
            </c:strRef>
          </c:cat>
          <c:val>
            <c:numRef>
              <c:f>業外支出!$B$30:$B$33</c:f>
              <c:numCache>
                <c:formatCode>0.00%</c:formatCode>
                <c:ptCount val="4"/>
                <c:pt idx="0">
                  <c:v>0.22494944221544305</c:v>
                </c:pt>
                <c:pt idx="1">
                  <c:v>0.22824170701414501</c:v>
                </c:pt>
                <c:pt idx="2">
                  <c:v>0.25370002492954302</c:v>
                </c:pt>
                <c:pt idx="3">
                  <c:v>0.29310882584086911</c:v>
                </c:pt>
              </c:numCache>
            </c:numRef>
          </c:val>
        </c:ser>
        <c:dLbls>
          <c:showVal val="1"/>
        </c:dLbls>
        <c:gapWidth val="65"/>
        <c:axId val="248929280"/>
        <c:axId val="248967936"/>
      </c:barChart>
      <c:catAx>
        <c:axId val="24892928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8967936"/>
        <c:crosses val="autoZero"/>
        <c:auto val="1"/>
        <c:lblAlgn val="ctr"/>
        <c:lblOffset val="100"/>
      </c:catAx>
      <c:valAx>
        <c:axId val="2489679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tickLblPos val="none"/>
        <c:crossAx val="248929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3036 </a:t>
            </a:r>
            <a:r>
              <a:rPr lang="zh-TW" altLang="en-US"/>
              <a:t>文曄</a:t>
            </a:r>
            <a:r>
              <a:rPr lang="en-US" altLang="zh-TW"/>
              <a:t> PE</a:t>
            </a:r>
            <a:r>
              <a:rPr lang="zh-TW" altLang="en-US"/>
              <a:t> </a:t>
            </a:r>
            <a:r>
              <a:rPr lang="en-US" altLang="zh-TW"/>
              <a:t>Ratio</a:t>
            </a:r>
            <a:endParaRPr lang="zh-TW" altLang="en-US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工作表1!$A$10</c:f>
              <c:strCache>
                <c:ptCount val="1"/>
                <c:pt idx="0">
                  <c:v>3036 文曄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工作表1!$B$9:$BN$9</c:f>
              <c:strCache>
                <c:ptCount val="65"/>
                <c:pt idx="0">
                  <c:v>201001</c:v>
                </c:pt>
                <c:pt idx="1">
                  <c:v>201002</c:v>
                </c:pt>
                <c:pt idx="2">
                  <c:v>201003</c:v>
                </c:pt>
                <c:pt idx="3">
                  <c:v>201004</c:v>
                </c:pt>
                <c:pt idx="4">
                  <c:v>201005</c:v>
                </c:pt>
                <c:pt idx="5">
                  <c:v>201006</c:v>
                </c:pt>
                <c:pt idx="6">
                  <c:v>201007</c:v>
                </c:pt>
                <c:pt idx="7">
                  <c:v>201008</c:v>
                </c:pt>
                <c:pt idx="8">
                  <c:v>201009</c:v>
                </c:pt>
                <c:pt idx="9">
                  <c:v>201010</c:v>
                </c:pt>
                <c:pt idx="10">
                  <c:v>201011</c:v>
                </c:pt>
                <c:pt idx="11">
                  <c:v>201012</c:v>
                </c:pt>
                <c:pt idx="12">
                  <c:v>201101</c:v>
                </c:pt>
                <c:pt idx="13">
                  <c:v>201102</c:v>
                </c:pt>
                <c:pt idx="14">
                  <c:v>201103</c:v>
                </c:pt>
                <c:pt idx="15">
                  <c:v>201104</c:v>
                </c:pt>
                <c:pt idx="16">
                  <c:v>201105</c:v>
                </c:pt>
                <c:pt idx="17">
                  <c:v>201106</c:v>
                </c:pt>
                <c:pt idx="18">
                  <c:v>201107</c:v>
                </c:pt>
                <c:pt idx="19">
                  <c:v>201108</c:v>
                </c:pt>
                <c:pt idx="20">
                  <c:v>201109</c:v>
                </c:pt>
                <c:pt idx="21">
                  <c:v>201110</c:v>
                </c:pt>
                <c:pt idx="22">
                  <c:v>201111</c:v>
                </c:pt>
                <c:pt idx="23">
                  <c:v>201112</c:v>
                </c:pt>
                <c:pt idx="24">
                  <c:v>201201</c:v>
                </c:pt>
                <c:pt idx="25">
                  <c:v>201202</c:v>
                </c:pt>
                <c:pt idx="26">
                  <c:v>201203</c:v>
                </c:pt>
                <c:pt idx="27">
                  <c:v>201204</c:v>
                </c:pt>
                <c:pt idx="28">
                  <c:v>201205</c:v>
                </c:pt>
                <c:pt idx="29">
                  <c:v>201206</c:v>
                </c:pt>
                <c:pt idx="30">
                  <c:v>201207</c:v>
                </c:pt>
                <c:pt idx="31">
                  <c:v>201208</c:v>
                </c:pt>
                <c:pt idx="32">
                  <c:v>201209</c:v>
                </c:pt>
                <c:pt idx="33">
                  <c:v>201210</c:v>
                </c:pt>
                <c:pt idx="34">
                  <c:v>201211</c:v>
                </c:pt>
                <c:pt idx="35">
                  <c:v>201212</c:v>
                </c:pt>
                <c:pt idx="36">
                  <c:v>201301</c:v>
                </c:pt>
                <c:pt idx="37">
                  <c:v>201302</c:v>
                </c:pt>
                <c:pt idx="38">
                  <c:v>201303</c:v>
                </c:pt>
                <c:pt idx="39">
                  <c:v>201304</c:v>
                </c:pt>
                <c:pt idx="40">
                  <c:v>201305</c:v>
                </c:pt>
                <c:pt idx="41">
                  <c:v>201306</c:v>
                </c:pt>
                <c:pt idx="42">
                  <c:v>201307</c:v>
                </c:pt>
                <c:pt idx="43">
                  <c:v>201308</c:v>
                </c:pt>
                <c:pt idx="44">
                  <c:v>201309</c:v>
                </c:pt>
                <c:pt idx="45">
                  <c:v>201310</c:v>
                </c:pt>
                <c:pt idx="46">
                  <c:v>201311</c:v>
                </c:pt>
                <c:pt idx="47">
                  <c:v>201312</c:v>
                </c:pt>
                <c:pt idx="48">
                  <c:v>201401</c:v>
                </c:pt>
                <c:pt idx="49">
                  <c:v>201402</c:v>
                </c:pt>
                <c:pt idx="50">
                  <c:v>201403</c:v>
                </c:pt>
                <c:pt idx="51">
                  <c:v>201404</c:v>
                </c:pt>
                <c:pt idx="52">
                  <c:v>201405</c:v>
                </c:pt>
                <c:pt idx="53">
                  <c:v>201406</c:v>
                </c:pt>
                <c:pt idx="54">
                  <c:v>201407</c:v>
                </c:pt>
                <c:pt idx="55">
                  <c:v>201408</c:v>
                </c:pt>
                <c:pt idx="56">
                  <c:v>201409</c:v>
                </c:pt>
                <c:pt idx="57">
                  <c:v>201410</c:v>
                </c:pt>
                <c:pt idx="58">
                  <c:v>201411</c:v>
                </c:pt>
                <c:pt idx="59">
                  <c:v>201412</c:v>
                </c:pt>
                <c:pt idx="60">
                  <c:v>201501</c:v>
                </c:pt>
                <c:pt idx="61">
                  <c:v>201502</c:v>
                </c:pt>
                <c:pt idx="62">
                  <c:v>201503</c:v>
                </c:pt>
                <c:pt idx="63">
                  <c:v>201504</c:v>
                </c:pt>
                <c:pt idx="64">
                  <c:v>最新</c:v>
                </c:pt>
              </c:strCache>
            </c:strRef>
          </c:cat>
          <c:val>
            <c:numRef>
              <c:f>工作表1!$B$10:$BN$10</c:f>
              <c:numCache>
                <c:formatCode>General</c:formatCode>
                <c:ptCount val="65"/>
                <c:pt idx="0">
                  <c:v>8.350000000000005</c:v>
                </c:pt>
                <c:pt idx="1">
                  <c:v>7.9</c:v>
                </c:pt>
                <c:pt idx="2">
                  <c:v>9.2100000000000009</c:v>
                </c:pt>
                <c:pt idx="3">
                  <c:v>8.4</c:v>
                </c:pt>
                <c:pt idx="4">
                  <c:v>8.6</c:v>
                </c:pt>
                <c:pt idx="5">
                  <c:v>8.43</c:v>
                </c:pt>
                <c:pt idx="6">
                  <c:v>7.58</c:v>
                </c:pt>
                <c:pt idx="7">
                  <c:v>7.68</c:v>
                </c:pt>
                <c:pt idx="8">
                  <c:v>8.350000000000005</c:v>
                </c:pt>
                <c:pt idx="9">
                  <c:v>8.23</c:v>
                </c:pt>
                <c:pt idx="10">
                  <c:v>8.4</c:v>
                </c:pt>
                <c:pt idx="11">
                  <c:v>8.65</c:v>
                </c:pt>
                <c:pt idx="12">
                  <c:v>7.92</c:v>
                </c:pt>
                <c:pt idx="13">
                  <c:v>7.91</c:v>
                </c:pt>
                <c:pt idx="14">
                  <c:v>7.6899999999999986</c:v>
                </c:pt>
                <c:pt idx="15">
                  <c:v>7.9</c:v>
                </c:pt>
                <c:pt idx="16">
                  <c:v>8.8700000000000028</c:v>
                </c:pt>
                <c:pt idx="17">
                  <c:v>9.3700000000000028</c:v>
                </c:pt>
                <c:pt idx="18">
                  <c:v>9.3800000000000008</c:v>
                </c:pt>
                <c:pt idx="19">
                  <c:v>8.57</c:v>
                </c:pt>
                <c:pt idx="20">
                  <c:v>7.41</c:v>
                </c:pt>
                <c:pt idx="21">
                  <c:v>7.33</c:v>
                </c:pt>
                <c:pt idx="22">
                  <c:v>7.35</c:v>
                </c:pt>
                <c:pt idx="23">
                  <c:v>7.18</c:v>
                </c:pt>
                <c:pt idx="24">
                  <c:v>10</c:v>
                </c:pt>
                <c:pt idx="25">
                  <c:v>10.91</c:v>
                </c:pt>
                <c:pt idx="26">
                  <c:v>11.25</c:v>
                </c:pt>
                <c:pt idx="27">
                  <c:v>12.33</c:v>
                </c:pt>
                <c:pt idx="28">
                  <c:v>11.370000000000001</c:v>
                </c:pt>
                <c:pt idx="29">
                  <c:v>11.44</c:v>
                </c:pt>
                <c:pt idx="30">
                  <c:v>12.129999999999999</c:v>
                </c:pt>
                <c:pt idx="31">
                  <c:v>10.98</c:v>
                </c:pt>
                <c:pt idx="32">
                  <c:v>11.08</c:v>
                </c:pt>
                <c:pt idx="33">
                  <c:v>11.15</c:v>
                </c:pt>
                <c:pt idx="34">
                  <c:v>10.7</c:v>
                </c:pt>
                <c:pt idx="35">
                  <c:v>10.9</c:v>
                </c:pt>
                <c:pt idx="36">
                  <c:v>10.8</c:v>
                </c:pt>
                <c:pt idx="37">
                  <c:v>10.75</c:v>
                </c:pt>
                <c:pt idx="38">
                  <c:v>10.350000000000001</c:v>
                </c:pt>
                <c:pt idx="39">
                  <c:v>10.16</c:v>
                </c:pt>
                <c:pt idx="40">
                  <c:v>10.239999999999998</c:v>
                </c:pt>
                <c:pt idx="41">
                  <c:v>10.1</c:v>
                </c:pt>
                <c:pt idx="42">
                  <c:v>9.69</c:v>
                </c:pt>
                <c:pt idx="43">
                  <c:v>9.5</c:v>
                </c:pt>
                <c:pt idx="44">
                  <c:v>9.7100000000000009</c:v>
                </c:pt>
                <c:pt idx="45">
                  <c:v>9.44</c:v>
                </c:pt>
                <c:pt idx="46">
                  <c:v>9.44</c:v>
                </c:pt>
                <c:pt idx="47">
                  <c:v>9.5300000000000011</c:v>
                </c:pt>
                <c:pt idx="48">
                  <c:v>9.5400000000000009</c:v>
                </c:pt>
                <c:pt idx="49">
                  <c:v>10.08</c:v>
                </c:pt>
                <c:pt idx="50">
                  <c:v>10.17</c:v>
                </c:pt>
                <c:pt idx="51">
                  <c:v>9.76</c:v>
                </c:pt>
                <c:pt idx="52">
                  <c:v>10.239999999999998</c:v>
                </c:pt>
                <c:pt idx="53">
                  <c:v>10.66</c:v>
                </c:pt>
                <c:pt idx="54">
                  <c:v>9.4500000000000028</c:v>
                </c:pt>
                <c:pt idx="55">
                  <c:v>9.43</c:v>
                </c:pt>
                <c:pt idx="56">
                  <c:v>10.19</c:v>
                </c:pt>
                <c:pt idx="57">
                  <c:v>9.01</c:v>
                </c:pt>
                <c:pt idx="58">
                  <c:v>9.06</c:v>
                </c:pt>
                <c:pt idx="59">
                  <c:v>8.9</c:v>
                </c:pt>
                <c:pt idx="60">
                  <c:v>9.1300000000000008</c:v>
                </c:pt>
                <c:pt idx="61">
                  <c:v>9.31</c:v>
                </c:pt>
                <c:pt idx="62">
                  <c:v>9.4600000000000026</c:v>
                </c:pt>
                <c:pt idx="63">
                  <c:v>9.2800000000000011</c:v>
                </c:pt>
                <c:pt idx="64">
                  <c:v>9.1300000000000008</c:v>
                </c:pt>
              </c:numCache>
            </c:numRef>
          </c:val>
        </c:ser>
        <c:dLbls/>
        <c:marker val="1"/>
        <c:axId val="249217408"/>
        <c:axId val="249218944"/>
      </c:lineChart>
      <c:catAx>
        <c:axId val="24921740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9218944"/>
        <c:crosses val="autoZero"/>
        <c:auto val="1"/>
        <c:lblAlgn val="ctr"/>
        <c:lblOffset val="100"/>
      </c:catAx>
      <c:valAx>
        <c:axId val="24921894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9217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tx>
        <c:rich>
          <a:bodyPr/>
          <a:lstStyle/>
          <a:p>
            <a:pPr>
              <a:defRPr/>
            </a:pPr>
            <a:r>
              <a:rPr lang="en-US" altLang="en-US" dirty="0" smtClean="0"/>
              <a:t>2014Q1</a:t>
            </a:r>
            <a:endParaRPr lang="zh-TW" altLang="en-US" dirty="0"/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2014Q1營收比重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zh-TW" altLang="en-US" sz="1400" dirty="0"/>
                      <a:t>個人電腦
</a:t>
                    </a:r>
                    <a:r>
                      <a:rPr lang="en-US" altLang="zh-TW" sz="1400" dirty="0"/>
                      <a:t>28%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zh-TW" altLang="en-US" sz="1400" dirty="0"/>
                      <a:t>個人通訊
</a:t>
                    </a:r>
                    <a:r>
                      <a:rPr lang="en-US" altLang="zh-TW" sz="1400" dirty="0"/>
                      <a:t>27%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zh-TW" altLang="en-US" sz="1400" dirty="0"/>
                      <a:t>消費性
</a:t>
                    </a:r>
                    <a:r>
                      <a:rPr lang="en-US" altLang="zh-TW" sz="1400" dirty="0"/>
                      <a:t>22%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zh-CN" altLang="en-US" sz="1400" dirty="0" smtClean="0"/>
                      <a:t>工控</a:t>
                    </a:r>
                    <a:r>
                      <a:rPr lang="zh-CN" altLang="en-US" sz="1400" dirty="0"/>
                      <a:t>
</a:t>
                    </a:r>
                    <a:r>
                      <a:rPr lang="en-US" altLang="zh-CN" sz="1400" dirty="0" smtClean="0"/>
                      <a:t>13%</a:t>
                    </a:r>
                    <a:endParaRPr lang="zh-CN" altLang="en-US" sz="1400" dirty="0"/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ja-JP" altLang="en-US" sz="1400" dirty="0"/>
                      <a:t>車用</a:t>
                    </a:r>
                    <a:r>
                      <a:rPr lang="en-US" altLang="ja-JP" sz="1400" dirty="0"/>
                      <a:t>+</a:t>
                    </a:r>
                    <a:r>
                      <a:rPr lang="ja-JP" altLang="en-US" sz="1400" dirty="0"/>
                      <a:t>物連網
</a:t>
                    </a:r>
                    <a:r>
                      <a:rPr lang="en-US" altLang="ja-JP" sz="1400" dirty="0"/>
                      <a:t>9%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CatName val="1"/>
            <c:showPercent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個人電腦</c:v>
                </c:pt>
                <c:pt idx="1">
                  <c:v>個人通訊</c:v>
                </c:pt>
                <c:pt idx="2">
                  <c:v>消費性</c:v>
                </c:pt>
                <c:pt idx="3">
                  <c:v>工控</c:v>
                </c:pt>
                <c:pt idx="4">
                  <c:v>車用+物連網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0.28300000000000003</c:v>
                </c:pt>
                <c:pt idx="1">
                  <c:v>0.26900000000000002</c:v>
                </c:pt>
                <c:pt idx="2">
                  <c:v>0.22</c:v>
                </c:pt>
                <c:pt idx="3">
                  <c:v>0.14100000000000001</c:v>
                </c:pt>
                <c:pt idx="4">
                  <c:v>8.7000000000000022E-2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  <c:dispBlanksAs val="zero"/>
  </c:chart>
  <c:txPr>
    <a:bodyPr/>
    <a:lstStyle/>
    <a:p>
      <a:pPr>
        <a:defRPr sz="1800"/>
      </a:pPr>
      <a:endParaRPr lang="zh-TW"/>
    </a:p>
  </c:txPr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tx>
        <c:rich>
          <a:bodyPr/>
          <a:lstStyle/>
          <a:p>
            <a:pPr>
              <a:defRPr/>
            </a:pPr>
            <a:r>
              <a:rPr lang="en-US" altLang="en-US" dirty="0" smtClean="0"/>
              <a:t>2015Q1</a:t>
            </a:r>
            <a:endParaRPr lang="zh-TW" altLang="en-US" dirty="0"/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2015Q1營收比重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zh-TW" altLang="en-US" sz="1400" dirty="0"/>
                      <a:t>個人電腦
</a:t>
                    </a:r>
                    <a:r>
                      <a:rPr lang="en-US" altLang="zh-TW" sz="1400" dirty="0"/>
                      <a:t>29%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2.9181230575520208E-3"/>
                  <c:y val="4.2812746062992103E-2"/>
                </c:manualLayout>
              </c:layout>
              <c:tx>
                <c:rich>
                  <a:bodyPr/>
                  <a:lstStyle/>
                  <a:p>
                    <a:r>
                      <a:rPr lang="zh-TW" altLang="en-US" sz="1400" dirty="0"/>
                      <a:t>通訊
</a:t>
                    </a:r>
                    <a:r>
                      <a:rPr lang="en-US" altLang="zh-TW" sz="1400" dirty="0"/>
                      <a:t>29%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zh-TW" altLang="en-US" sz="1400" dirty="0"/>
                      <a:t>消費性
</a:t>
                    </a:r>
                    <a:r>
                      <a:rPr lang="en-US" altLang="zh-TW" sz="1400" dirty="0"/>
                      <a:t>21%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zh-CN" altLang="en-US" sz="1400" dirty="0" smtClean="0"/>
                      <a:t>工控</a:t>
                    </a:r>
                    <a:r>
                      <a:rPr lang="zh-CN" altLang="en-US" sz="1400" dirty="0"/>
                      <a:t>
</a:t>
                    </a:r>
                    <a:r>
                      <a:rPr lang="en-US" altLang="zh-CN" sz="1400" dirty="0"/>
                      <a:t>14%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ja-JP" altLang="en-US" sz="1400" dirty="0"/>
                      <a:t>車用</a:t>
                    </a:r>
                    <a:r>
                      <a:rPr lang="en-US" altLang="ja-JP" sz="1400" dirty="0"/>
                      <a:t>+</a:t>
                    </a:r>
                    <a:r>
                      <a:rPr lang="ja-JP" altLang="en-US" sz="1400" dirty="0"/>
                      <a:t>物連網
</a:t>
                    </a:r>
                    <a:r>
                      <a:rPr lang="en-US" altLang="ja-JP" sz="1400" dirty="0"/>
                      <a:t>11%</a:t>
                    </a:r>
                  </a:p>
                </c:rich>
              </c:tx>
              <c:showCatName val="1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CatName val="1"/>
            <c:showPercent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個人電腦</c:v>
                </c:pt>
                <c:pt idx="1">
                  <c:v>通訊</c:v>
                </c:pt>
                <c:pt idx="2">
                  <c:v>消費性</c:v>
                </c:pt>
                <c:pt idx="3">
                  <c:v>工控</c:v>
                </c:pt>
                <c:pt idx="4">
                  <c:v>車用+物連網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0.24900000000000003</c:v>
                </c:pt>
                <c:pt idx="1">
                  <c:v>0.29400000000000004</c:v>
                </c:pt>
                <c:pt idx="2">
                  <c:v>0.21300000000000002</c:v>
                </c:pt>
                <c:pt idx="3">
                  <c:v>0.13600000000000001</c:v>
                </c:pt>
                <c:pt idx="4">
                  <c:v>0.10800000000000001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  <c:dispBlanksAs val="zero"/>
  </c:chart>
  <c:txPr>
    <a:bodyPr/>
    <a:lstStyle/>
    <a:p>
      <a:pPr>
        <a:defRPr sz="1800"/>
      </a:pPr>
      <a:endParaRPr lang="zh-TW"/>
    </a:p>
  </c:txPr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文曄產品銷售</a:t>
            </a:r>
            <a:r>
              <a:rPr lang="zh-TW" altLang="en-US" dirty="0"/>
              <a:t>地區</a:t>
            </a:r>
          </a:p>
        </c:rich>
      </c:tx>
      <c:layout/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3.0613567772835498E-2"/>
          <c:y val="4.6001987433495109E-2"/>
          <c:w val="0.6689111060292271"/>
          <c:h val="0.9515396437432880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銷售地區</c:v>
                </c:pt>
              </c:strCache>
            </c:strRef>
          </c:tx>
          <c:dLbls>
            <c:dLbl>
              <c:idx val="2"/>
              <c:layout>
                <c:manualLayout>
                  <c:x val="-3.3388585407332694E-2"/>
                  <c:y val="-2.0341566986384205E-2"/>
                </c:manualLayout>
              </c:layout>
              <c:showPercent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Percent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中國</c:v>
                </c:pt>
                <c:pt idx="1">
                  <c:v>台灣</c:v>
                </c:pt>
                <c:pt idx="2">
                  <c:v>韓國</c:v>
                </c:pt>
                <c:pt idx="3">
                  <c:v>東南亞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0.84000000000000008</c:v>
                </c:pt>
                <c:pt idx="1">
                  <c:v>8.0000000000000016E-2</c:v>
                </c:pt>
                <c:pt idx="2" formatCode="0.00%">
                  <c:v>5.3000000000000005E-2</c:v>
                </c:pt>
                <c:pt idx="3" formatCode="0.00%">
                  <c:v>2.4000000000000004E-2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>
        <c:manualLayout>
          <c:xMode val="edge"/>
          <c:yMode val="edge"/>
          <c:x val="0.67548136374329704"/>
          <c:y val="0.19982255058080001"/>
          <c:w val="0.32135650350596412"/>
          <c:h val="0.66868619536100904"/>
        </c:manualLayout>
      </c:layout>
    </c:legend>
    <c:plotVisOnly val="1"/>
    <c:dispBlanksAs val="zero"/>
  </c:chart>
  <c:txPr>
    <a:bodyPr/>
    <a:lstStyle/>
    <a:p>
      <a:pPr>
        <a:defRPr sz="1800"/>
      </a:pPr>
      <a:endParaRPr lang="zh-TW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個人電腦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2013Q1</c:v>
                </c:pt>
                <c:pt idx="1">
                  <c:v>2014Q1</c:v>
                </c:pt>
                <c:pt idx="2">
                  <c:v>2015Q1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6225</c:v>
                </c:pt>
                <c:pt idx="1">
                  <c:v>6511</c:v>
                </c:pt>
                <c:pt idx="2">
                  <c:v>7105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通訊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2013Q1</c:v>
                </c:pt>
                <c:pt idx="1">
                  <c:v>2014Q1</c:v>
                </c:pt>
                <c:pt idx="2">
                  <c:v>2015Q1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5844</c:v>
                </c:pt>
                <c:pt idx="1">
                  <c:v>6189</c:v>
                </c:pt>
                <c:pt idx="2">
                  <c:v>8390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消費性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2013Q1</c:v>
                </c:pt>
                <c:pt idx="1">
                  <c:v>2014Q1</c:v>
                </c:pt>
                <c:pt idx="2">
                  <c:v>2015Q1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4243</c:v>
                </c:pt>
                <c:pt idx="1">
                  <c:v>5061</c:v>
                </c:pt>
                <c:pt idx="2">
                  <c:v>6078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工控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2013Q1</c:v>
                </c:pt>
                <c:pt idx="1">
                  <c:v>2014Q1</c:v>
                </c:pt>
                <c:pt idx="2">
                  <c:v>2015Q1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2361</c:v>
                </c:pt>
                <c:pt idx="1">
                  <c:v>3244</c:v>
                </c:pt>
                <c:pt idx="2">
                  <c:v>3881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車用+物連網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2013Q1</c:v>
                </c:pt>
                <c:pt idx="1">
                  <c:v>2014Q1</c:v>
                </c:pt>
                <c:pt idx="2">
                  <c:v>2015Q1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1341</c:v>
                </c:pt>
                <c:pt idx="1">
                  <c:v>2001</c:v>
                </c:pt>
                <c:pt idx="2">
                  <c:v>3082</c:v>
                </c:pt>
              </c:numCache>
            </c:numRef>
          </c:val>
        </c:ser>
        <c:dLbls/>
        <c:axId val="258810624"/>
        <c:axId val="258812160"/>
      </c:barChart>
      <c:catAx>
        <c:axId val="258810624"/>
        <c:scaling>
          <c:orientation val="minMax"/>
        </c:scaling>
        <c:axPos val="b"/>
        <c:numFmt formatCode="General" sourceLinked="0"/>
        <c:tickLblPos val="nextTo"/>
        <c:crossAx val="258812160"/>
        <c:crosses val="autoZero"/>
        <c:auto val="1"/>
        <c:lblAlgn val="ctr"/>
        <c:lblOffset val="100"/>
      </c:catAx>
      <c:valAx>
        <c:axId val="258812160"/>
        <c:scaling>
          <c:orientation val="minMax"/>
        </c:scaling>
        <c:axPos val="l"/>
        <c:majorGridlines/>
        <c:numFmt formatCode="General" sourceLinked="1"/>
        <c:tickLblPos val="nextTo"/>
        <c:crossAx val="25881062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營業</a:t>
            </a:r>
            <a:r>
              <a:rPr lang="zh-TW" altLang="en-US" dirty="0"/>
              <a:t>收入淨額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Sheet1!$A$19</c:f>
              <c:strCache>
                <c:ptCount val="1"/>
                <c:pt idx="0">
                  <c:v>M營業收入淨額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Sheet1!$D$18:$V$18</c:f>
              <c:strCache>
                <c:ptCount val="19"/>
                <c:pt idx="0">
                  <c:v>2Q2012</c:v>
                </c:pt>
                <c:pt idx="2">
                  <c:v>4Q2012</c:v>
                </c:pt>
                <c:pt idx="4">
                  <c:v>2Q2013</c:v>
                </c:pt>
                <c:pt idx="6">
                  <c:v>4Q2013</c:v>
                </c:pt>
                <c:pt idx="8">
                  <c:v>2Q2014</c:v>
                </c:pt>
                <c:pt idx="10">
                  <c:v>4Q2014</c:v>
                </c:pt>
                <c:pt idx="12">
                  <c:v>2Q2015F</c:v>
                </c:pt>
                <c:pt idx="14">
                  <c:v>4Q2015F</c:v>
                </c:pt>
                <c:pt idx="16">
                  <c:v>2Q2016F</c:v>
                </c:pt>
                <c:pt idx="18">
                  <c:v>4Q2016F</c:v>
                </c:pt>
              </c:strCache>
            </c:strRef>
          </c:cat>
          <c:val>
            <c:numRef>
              <c:f>Sheet1!$D$19:$V$19</c:f>
              <c:numCache>
                <c:formatCode>0.000%</c:formatCode>
                <c:ptCount val="19"/>
                <c:pt idx="0">
                  <c:v>0.10954495354783102</c:v>
                </c:pt>
                <c:pt idx="1">
                  <c:v>8.8527451634356311E-2</c:v>
                </c:pt>
                <c:pt idx="2">
                  <c:v>-6.1104814985647009E-2</c:v>
                </c:pt>
                <c:pt idx="3">
                  <c:v>-2.2155369615637011E-2</c:v>
                </c:pt>
                <c:pt idx="4">
                  <c:v>5.0088868620723911E-2</c:v>
                </c:pt>
                <c:pt idx="5">
                  <c:v>0.10731157468468701</c:v>
                </c:pt>
                <c:pt idx="6">
                  <c:v>7.5637863229612327E-3</c:v>
                </c:pt>
                <c:pt idx="7">
                  <c:v>-1.8867703264842099E-2</c:v>
                </c:pt>
                <c:pt idx="8">
                  <c:v>0.117509299789432</c:v>
                </c:pt>
                <c:pt idx="9">
                  <c:v>0.117026034397884</c:v>
                </c:pt>
                <c:pt idx="10">
                  <c:v>5.5949150411358603E-2</c:v>
                </c:pt>
                <c:pt idx="11">
                  <c:v>-5.9004019759431703E-2</c:v>
                </c:pt>
                <c:pt idx="12">
                  <c:v>2.4957738451950106E-2</c:v>
                </c:pt>
                <c:pt idx="13">
                  <c:v>3.2683760683760714E-2</c:v>
                </c:pt>
                <c:pt idx="14">
                  <c:v>3.2708733364232287E-2</c:v>
                </c:pt>
                <c:pt idx="15">
                  <c:v>3.2698595883823796E-2</c:v>
                </c:pt>
                <c:pt idx="16">
                  <c:v>3.2687651331719102E-2</c:v>
                </c:pt>
                <c:pt idx="17">
                  <c:v>3.2705083115399596E-2</c:v>
                </c:pt>
                <c:pt idx="18">
                  <c:v>3.2717217290059712E-2</c:v>
                </c:pt>
              </c:numCache>
            </c:numRef>
          </c:val>
        </c:ser>
        <c:dLbls/>
        <c:marker val="1"/>
        <c:axId val="281038848"/>
        <c:axId val="281040384"/>
      </c:lineChart>
      <c:catAx>
        <c:axId val="28103884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1040384"/>
        <c:crosses val="autoZero"/>
        <c:auto val="1"/>
        <c:lblAlgn val="ctr"/>
        <c:lblOffset val="100"/>
      </c:catAx>
      <c:valAx>
        <c:axId val="2810403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%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103884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plotArea>
      <c:layout/>
      <c:lineChart>
        <c:grouping val="standard"/>
        <c:ser>
          <c:idx val="0"/>
          <c:order val="0"/>
          <c:tx>
            <c:strRef>
              <c:f>Sheet1!$A$20</c:f>
              <c:strCache>
                <c:ptCount val="1"/>
                <c:pt idx="0">
                  <c:v>       推銷費用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Sheet1!$D$18:$V$18</c:f>
              <c:strCache>
                <c:ptCount val="19"/>
                <c:pt idx="0">
                  <c:v>2Q2012</c:v>
                </c:pt>
                <c:pt idx="2">
                  <c:v>4Q2012</c:v>
                </c:pt>
                <c:pt idx="4">
                  <c:v>2Q2013</c:v>
                </c:pt>
                <c:pt idx="6">
                  <c:v>4Q2013</c:v>
                </c:pt>
                <c:pt idx="8">
                  <c:v>2Q2014</c:v>
                </c:pt>
                <c:pt idx="10">
                  <c:v>4Q2014</c:v>
                </c:pt>
                <c:pt idx="12">
                  <c:v>2Q2015F</c:v>
                </c:pt>
                <c:pt idx="14">
                  <c:v>4Q2015F</c:v>
                </c:pt>
                <c:pt idx="16">
                  <c:v>2Q2016F</c:v>
                </c:pt>
                <c:pt idx="18">
                  <c:v>4Q2016F</c:v>
                </c:pt>
              </c:strCache>
            </c:strRef>
          </c:cat>
          <c:val>
            <c:numRef>
              <c:f>Sheet1!$D$20:$V$20</c:f>
              <c:numCache>
                <c:formatCode>0.000%</c:formatCode>
                <c:ptCount val="19"/>
                <c:pt idx="0">
                  <c:v>0.3129616626878251</c:v>
                </c:pt>
                <c:pt idx="1">
                  <c:v>-5.1274920852229088E-2</c:v>
                </c:pt>
                <c:pt idx="2">
                  <c:v>-2.8708050984888107E-2</c:v>
                </c:pt>
                <c:pt idx="3">
                  <c:v>-7.2875354234113107E-2</c:v>
                </c:pt>
                <c:pt idx="4">
                  <c:v>0.13111517719568599</c:v>
                </c:pt>
                <c:pt idx="5">
                  <c:v>5.6886467157634894E-2</c:v>
                </c:pt>
                <c:pt idx="6">
                  <c:v>1.5621500830536704E-2</c:v>
                </c:pt>
                <c:pt idx="7">
                  <c:v>-2.38205904701774E-2</c:v>
                </c:pt>
                <c:pt idx="8">
                  <c:v>4.5930613312792405E-2</c:v>
                </c:pt>
                <c:pt idx="9">
                  <c:v>4.9309615662487913E-2</c:v>
                </c:pt>
                <c:pt idx="10">
                  <c:v>5.2168904472254897E-2</c:v>
                </c:pt>
                <c:pt idx="11">
                  <c:v>-6.4435960185590405E-2</c:v>
                </c:pt>
                <c:pt idx="12">
                  <c:v>3.9396277727888805E-2</c:v>
                </c:pt>
                <c:pt idx="13">
                  <c:v>2.4602026049204102E-2</c:v>
                </c:pt>
                <c:pt idx="14">
                  <c:v>2.4011299435028204E-2</c:v>
                </c:pt>
                <c:pt idx="15">
                  <c:v>2.4827586206896499E-2</c:v>
                </c:pt>
                <c:pt idx="16">
                  <c:v>2.5572005383580104E-2</c:v>
                </c:pt>
                <c:pt idx="17">
                  <c:v>2.4934383202099706E-2</c:v>
                </c:pt>
                <c:pt idx="18">
                  <c:v>2.4327784891165206E-2</c:v>
                </c:pt>
              </c:numCache>
            </c:numRef>
          </c:val>
        </c:ser>
        <c:dLbls/>
        <c:marker val="1"/>
        <c:axId val="247219328"/>
        <c:axId val="247220864"/>
      </c:lineChart>
      <c:catAx>
        <c:axId val="24721932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7220864"/>
        <c:crosses val="autoZero"/>
        <c:auto val="1"/>
        <c:lblAlgn val="ctr"/>
        <c:lblOffset val="100"/>
      </c:catAx>
      <c:valAx>
        <c:axId val="24722086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%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721932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plotArea>
      <c:layout/>
      <c:lineChart>
        <c:grouping val="standard"/>
        <c:ser>
          <c:idx val="0"/>
          <c:order val="0"/>
          <c:tx>
            <c:strRef>
              <c:f>Sheet1!$A$21</c:f>
              <c:strCache>
                <c:ptCount val="1"/>
                <c:pt idx="0">
                  <c:v>       管理費用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Sheet1!$D$18:$V$18</c:f>
              <c:strCache>
                <c:ptCount val="19"/>
                <c:pt idx="0">
                  <c:v>2Q2012</c:v>
                </c:pt>
                <c:pt idx="2">
                  <c:v>4Q2012</c:v>
                </c:pt>
                <c:pt idx="4">
                  <c:v>2Q2013</c:v>
                </c:pt>
                <c:pt idx="6">
                  <c:v>4Q2013</c:v>
                </c:pt>
                <c:pt idx="8">
                  <c:v>2Q2014</c:v>
                </c:pt>
                <c:pt idx="10">
                  <c:v>4Q2014</c:v>
                </c:pt>
                <c:pt idx="12">
                  <c:v>2Q2015F</c:v>
                </c:pt>
                <c:pt idx="14">
                  <c:v>4Q2015F</c:v>
                </c:pt>
                <c:pt idx="16">
                  <c:v>2Q2016F</c:v>
                </c:pt>
                <c:pt idx="18">
                  <c:v>4Q2016F</c:v>
                </c:pt>
              </c:strCache>
            </c:strRef>
          </c:cat>
          <c:val>
            <c:numRef>
              <c:f>Sheet1!$D$21:$V$21</c:f>
              <c:numCache>
                <c:formatCode>0.000%</c:formatCode>
                <c:ptCount val="19"/>
                <c:pt idx="0">
                  <c:v>-0.48953687633192006</c:v>
                </c:pt>
                <c:pt idx="1">
                  <c:v>0.78006003938066892</c:v>
                </c:pt>
                <c:pt idx="2">
                  <c:v>9.6532214679907104E-3</c:v>
                </c:pt>
                <c:pt idx="3">
                  <c:v>0.16440365434582202</c:v>
                </c:pt>
                <c:pt idx="4">
                  <c:v>-0.12122676675492904</c:v>
                </c:pt>
                <c:pt idx="5">
                  <c:v>2.0501178934804607E-2</c:v>
                </c:pt>
                <c:pt idx="6">
                  <c:v>5.5520837513831502E-2</c:v>
                </c:pt>
                <c:pt idx="7">
                  <c:v>-3.49909019309632E-2</c:v>
                </c:pt>
                <c:pt idx="8">
                  <c:v>1.2670055104326602E-2</c:v>
                </c:pt>
                <c:pt idx="9">
                  <c:v>6.8454928465822601E-2</c:v>
                </c:pt>
                <c:pt idx="10">
                  <c:v>9.154658482026741E-2</c:v>
                </c:pt>
                <c:pt idx="11">
                  <c:v>-1.5631850849267199E-3</c:v>
                </c:pt>
                <c:pt idx="12">
                  <c:v>-4.5346062052506006E-2</c:v>
                </c:pt>
                <c:pt idx="13">
                  <c:v>5.000000000000001E-3</c:v>
                </c:pt>
                <c:pt idx="14">
                  <c:v>9.950248756218914E-3</c:v>
                </c:pt>
                <c:pt idx="15">
                  <c:v>9.8522167487685042E-3</c:v>
                </c:pt>
                <c:pt idx="16">
                  <c:v>9.7560975609756115E-3</c:v>
                </c:pt>
                <c:pt idx="17">
                  <c:v>4.8309178743961307E-3</c:v>
                </c:pt>
                <c:pt idx="18">
                  <c:v>9.6153846153846211E-3</c:v>
                </c:pt>
              </c:numCache>
            </c:numRef>
          </c:val>
        </c:ser>
        <c:dLbls/>
        <c:marker val="1"/>
        <c:axId val="247249152"/>
        <c:axId val="247255040"/>
      </c:lineChart>
      <c:catAx>
        <c:axId val="24724915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7255040"/>
        <c:crosses val="autoZero"/>
        <c:auto val="1"/>
        <c:lblAlgn val="ctr"/>
        <c:lblOffset val="100"/>
      </c:catAx>
      <c:valAx>
        <c:axId val="24725504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%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72491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plotArea>
      <c:layout>
        <c:manualLayout>
          <c:layoutTarget val="inner"/>
          <c:xMode val="edge"/>
          <c:yMode val="edge"/>
          <c:x val="0.18748962455619905"/>
          <c:y val="0.17233638227994802"/>
          <c:w val="0.73668127707656217"/>
          <c:h val="0.70970579275088819"/>
        </c:manualLayout>
      </c:layout>
      <c:lineChart>
        <c:grouping val="standard"/>
        <c:ser>
          <c:idx val="0"/>
          <c:order val="0"/>
          <c:tx>
            <c:strRef>
              <c:f>Sheet1!$A$22</c:f>
              <c:strCache>
                <c:ptCount val="1"/>
                <c:pt idx="0">
                  <c:v>       研究發展費用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Sheet1!$D$18:$V$18</c:f>
              <c:strCache>
                <c:ptCount val="19"/>
                <c:pt idx="0">
                  <c:v>2Q2012</c:v>
                </c:pt>
                <c:pt idx="2">
                  <c:v>4Q2012</c:v>
                </c:pt>
                <c:pt idx="4">
                  <c:v>2Q2013</c:v>
                </c:pt>
                <c:pt idx="6">
                  <c:v>4Q2013</c:v>
                </c:pt>
                <c:pt idx="8">
                  <c:v>2Q2014</c:v>
                </c:pt>
                <c:pt idx="10">
                  <c:v>4Q2014</c:v>
                </c:pt>
                <c:pt idx="12">
                  <c:v>2Q2015F</c:v>
                </c:pt>
                <c:pt idx="14">
                  <c:v>4Q2015F</c:v>
                </c:pt>
                <c:pt idx="16">
                  <c:v>2Q2016F</c:v>
                </c:pt>
                <c:pt idx="18">
                  <c:v>4Q2016F</c:v>
                </c:pt>
              </c:strCache>
            </c:strRef>
          </c:cat>
          <c:val>
            <c:numRef>
              <c:f>Sheet1!$D$22:$V$22</c:f>
              <c:numCache>
                <c:formatCode>0.000%</c:formatCode>
                <c:ptCount val="19"/>
                <c:pt idx="0">
                  <c:v>6.7425332853544406E-2</c:v>
                </c:pt>
                <c:pt idx="1">
                  <c:v>-6.7057154495526294E-2</c:v>
                </c:pt>
                <c:pt idx="2">
                  <c:v>8.7580361041268512E-2</c:v>
                </c:pt>
                <c:pt idx="3">
                  <c:v>-8.7850933052771502E-2</c:v>
                </c:pt>
                <c:pt idx="4">
                  <c:v>6.0024282895735297E-2</c:v>
                </c:pt>
                <c:pt idx="5">
                  <c:v>2.5828620516858806E-2</c:v>
                </c:pt>
                <c:pt idx="6">
                  <c:v>5.2478052729278092E-3</c:v>
                </c:pt>
                <c:pt idx="7">
                  <c:v>5.0052065255119606E-2</c:v>
                </c:pt>
                <c:pt idx="8">
                  <c:v>3.8212349596720915E-2</c:v>
                </c:pt>
                <c:pt idx="9">
                  <c:v>1.5129903209373401E-2</c:v>
                </c:pt>
                <c:pt idx="10">
                  <c:v>1.5004767401013704E-2</c:v>
                </c:pt>
                <c:pt idx="11">
                  <c:v>-3.7204588153861603E-3</c:v>
                </c:pt>
                <c:pt idx="12">
                  <c:v>4.9253749860427706E-3</c:v>
                </c:pt>
                <c:pt idx="13">
                  <c:v>1.2345679012345703E-2</c:v>
                </c:pt>
                <c:pt idx="14">
                  <c:v>1.21951219512195E-2</c:v>
                </c:pt>
                <c:pt idx="15">
                  <c:v>1.2048192771084303E-2</c:v>
                </c:pt>
                <c:pt idx="16">
                  <c:v>1.1904761904761902E-2</c:v>
                </c:pt>
                <c:pt idx="17">
                  <c:v>1.1764705882352905E-2</c:v>
                </c:pt>
                <c:pt idx="18">
                  <c:v>1.1627906976744203E-2</c:v>
                </c:pt>
              </c:numCache>
            </c:numRef>
          </c:val>
        </c:ser>
        <c:dLbls/>
        <c:marker val="1"/>
        <c:axId val="247344512"/>
        <c:axId val="247346304"/>
      </c:lineChart>
      <c:catAx>
        <c:axId val="24734451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7346304"/>
        <c:crosses val="autoZero"/>
        <c:auto val="1"/>
        <c:lblAlgn val="ctr"/>
        <c:lblOffset val="100"/>
      </c:catAx>
      <c:valAx>
        <c:axId val="24734630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%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73445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42FED0-B646-4377-B1A6-D3518795E247}" type="doc">
      <dgm:prSet loTypeId="urn:microsoft.com/office/officeart/2005/8/layout/process4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E6D4D615-121E-4204-BBE7-AFFFFA48F5DD}">
      <dgm:prSet phldrT="[文字]" custT="1"/>
      <dgm:spPr/>
      <dgm:t>
        <a:bodyPr/>
        <a:lstStyle/>
        <a:p>
          <a:r>
            <a:rPr lang="zh-TW" altLang="en-US" sz="2400" b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結論</a:t>
          </a:r>
          <a:endParaRPr lang="zh-TW" altLang="en-US" sz="24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CF7FEB-BD53-455D-A4F5-BD9797F5FD89}" type="parTrans" cxnId="{502CF221-C401-4499-A7DD-17AF3FDCCF2D}">
      <dgm:prSet/>
      <dgm:spPr/>
      <dgm:t>
        <a:bodyPr/>
        <a:lstStyle/>
        <a:p>
          <a:endParaRPr lang="zh-TW" altLang="en-US" sz="2400" b="0"/>
        </a:p>
      </dgm:t>
    </dgm:pt>
    <dgm:pt modelId="{CE186C63-D8A5-4E5C-B4C8-6AED8D4CE493}" type="sibTrans" cxnId="{502CF221-C401-4499-A7DD-17AF3FDCCF2D}">
      <dgm:prSet/>
      <dgm:spPr/>
      <dgm:t>
        <a:bodyPr/>
        <a:lstStyle/>
        <a:p>
          <a:endParaRPr lang="zh-TW" altLang="en-US" sz="2400" b="0"/>
        </a:p>
      </dgm:t>
    </dgm:pt>
    <dgm:pt modelId="{1CAC1BF7-0158-464E-AFAF-7BAA9E4E9927}">
      <dgm:prSet phldrT="[文字]" custT="1"/>
      <dgm:spPr/>
      <dgm:t>
        <a:bodyPr/>
        <a:lstStyle/>
        <a:p>
          <a:r>
            <a:rPr lang="zh-TW" altLang="en-US" sz="2400" b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營業收入</a:t>
          </a:r>
          <a:endParaRPr lang="zh-TW" altLang="en-US" sz="24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7AD8D6E-2990-4118-BC50-5C6DFA79F908}" type="parTrans" cxnId="{20D59D53-9FEE-4F31-A057-2B3B380C05B7}">
      <dgm:prSet/>
      <dgm:spPr/>
      <dgm:t>
        <a:bodyPr/>
        <a:lstStyle/>
        <a:p>
          <a:endParaRPr lang="zh-TW" altLang="en-US" sz="2400" b="0"/>
        </a:p>
      </dgm:t>
    </dgm:pt>
    <dgm:pt modelId="{ECE2C146-F23D-4DE5-AB47-E42EE4EFCDC7}" type="sibTrans" cxnId="{20D59D53-9FEE-4F31-A057-2B3B380C05B7}">
      <dgm:prSet/>
      <dgm:spPr/>
      <dgm:t>
        <a:bodyPr/>
        <a:lstStyle/>
        <a:p>
          <a:endParaRPr lang="zh-TW" altLang="en-US" sz="2400" b="0"/>
        </a:p>
      </dgm:t>
    </dgm:pt>
    <dgm:pt modelId="{871D3D13-C4A6-4F4B-AA36-B70448535FC4}">
      <dgm:prSet phldrT="[文字]" custT="1"/>
      <dgm:spPr/>
      <dgm:t>
        <a:bodyPr/>
        <a:lstStyle/>
        <a:p>
          <a:r>
            <a:rPr lang="zh-TW" altLang="en-US" sz="2400" b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營業費用</a:t>
          </a:r>
          <a:endParaRPr lang="zh-TW" altLang="en-US" sz="24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997F5BB-CF43-4A00-8313-347428614F2E}" type="parTrans" cxnId="{1334D2CB-C372-4E68-964A-8CB8D215B0B7}">
      <dgm:prSet/>
      <dgm:spPr/>
      <dgm:t>
        <a:bodyPr/>
        <a:lstStyle/>
        <a:p>
          <a:endParaRPr lang="zh-TW" altLang="en-US" sz="2400" b="0"/>
        </a:p>
      </dgm:t>
    </dgm:pt>
    <dgm:pt modelId="{A9BC4EE1-C905-4E33-B94A-1CB4F9F7236D}" type="sibTrans" cxnId="{1334D2CB-C372-4E68-964A-8CB8D215B0B7}">
      <dgm:prSet/>
      <dgm:spPr/>
      <dgm:t>
        <a:bodyPr/>
        <a:lstStyle/>
        <a:p>
          <a:endParaRPr lang="zh-TW" altLang="en-US" sz="2400" b="0"/>
        </a:p>
      </dgm:t>
    </dgm:pt>
    <dgm:pt modelId="{A1A5C11E-82FC-4CDB-AC6C-7145F7BEEF03}">
      <dgm:prSet phldrT="[文字]" custT="1"/>
      <dgm:spPr/>
      <dgm:t>
        <a:bodyPr/>
        <a:lstStyle/>
        <a:p>
          <a:r>
            <a:rPr lang="zh-TW" altLang="en-US" sz="2400" b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毛利率</a:t>
          </a:r>
          <a:endParaRPr lang="zh-TW" altLang="en-US" sz="24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329ACF-340F-415C-BB97-7205947C43DE}" type="sibTrans" cxnId="{17CD70A0-1F1F-49FB-B6C7-C156015930B1}">
      <dgm:prSet/>
      <dgm:spPr/>
      <dgm:t>
        <a:bodyPr/>
        <a:lstStyle/>
        <a:p>
          <a:endParaRPr lang="zh-TW" altLang="en-US" sz="2400" b="0"/>
        </a:p>
      </dgm:t>
    </dgm:pt>
    <dgm:pt modelId="{880C9F31-B918-439D-B6D5-A9FF44FEBC78}" type="parTrans" cxnId="{17CD70A0-1F1F-49FB-B6C7-C156015930B1}">
      <dgm:prSet/>
      <dgm:spPr/>
      <dgm:t>
        <a:bodyPr/>
        <a:lstStyle/>
        <a:p>
          <a:endParaRPr lang="zh-TW" altLang="en-US" sz="2400" b="0"/>
        </a:p>
      </dgm:t>
    </dgm:pt>
    <dgm:pt modelId="{A4B135B0-742B-4573-AB6D-1E06E9542BFE}">
      <dgm:prSet phldrT="[文字]" custT="1"/>
      <dgm:spPr/>
      <dgm:t>
        <a:bodyPr/>
        <a:lstStyle/>
        <a:p>
          <a:r>
            <a:rPr lang="zh-TW" altLang="en-US" sz="2400" b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評價方式</a:t>
          </a:r>
          <a:endParaRPr lang="zh-TW" altLang="en-US" sz="24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D0F4F93-70AA-4FFE-A80F-90E0EA2969B6}" type="sibTrans" cxnId="{21292BA0-FC2C-4E42-A47F-99C2F83BE441}">
      <dgm:prSet/>
      <dgm:spPr/>
      <dgm:t>
        <a:bodyPr/>
        <a:lstStyle/>
        <a:p>
          <a:endParaRPr lang="zh-TW" altLang="en-US" sz="2400" b="0"/>
        </a:p>
      </dgm:t>
    </dgm:pt>
    <dgm:pt modelId="{1393057C-FD9B-42A9-B0A0-CC477CA63FA5}" type="parTrans" cxnId="{21292BA0-FC2C-4E42-A47F-99C2F83BE441}">
      <dgm:prSet/>
      <dgm:spPr/>
      <dgm:t>
        <a:bodyPr/>
        <a:lstStyle/>
        <a:p>
          <a:endParaRPr lang="zh-TW" altLang="en-US" sz="2400" b="0"/>
        </a:p>
      </dgm:t>
    </dgm:pt>
    <dgm:pt modelId="{9EA1ABD8-99AD-469D-B485-ED006C75D404}">
      <dgm:prSet phldrT="[文字]" custT="1"/>
      <dgm:spPr/>
      <dgm:t>
        <a:bodyPr/>
        <a:lstStyle/>
        <a:p>
          <a:r>
            <a:rPr lang="zh-TW" altLang="en-US" sz="2400" b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業外收入</a:t>
          </a:r>
          <a:r>
            <a:rPr lang="en-US" altLang="zh-TW" sz="2400" b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2400" b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支出</a:t>
          </a:r>
          <a:endParaRPr lang="zh-TW" altLang="en-US" sz="24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647AC1C-A2ED-49AC-81FA-2660FB69B0E2}" type="parTrans" cxnId="{4C1C7630-6C05-4461-9E83-8109A705F219}">
      <dgm:prSet/>
      <dgm:spPr/>
      <dgm:t>
        <a:bodyPr/>
        <a:lstStyle/>
        <a:p>
          <a:endParaRPr lang="zh-TW" altLang="en-US"/>
        </a:p>
      </dgm:t>
    </dgm:pt>
    <dgm:pt modelId="{80326C37-1DA0-4BBC-B8A4-45716F20CEFE}" type="sibTrans" cxnId="{4C1C7630-6C05-4461-9E83-8109A705F219}">
      <dgm:prSet/>
      <dgm:spPr/>
      <dgm:t>
        <a:bodyPr/>
        <a:lstStyle/>
        <a:p>
          <a:endParaRPr lang="zh-TW" altLang="en-US"/>
        </a:p>
      </dgm:t>
    </dgm:pt>
    <dgm:pt modelId="{6D48C4D4-8518-4ABC-8479-A3E9406D6195}">
      <dgm:prSet phldrT="[文字]" custT="1"/>
      <dgm:spPr/>
      <dgm:t>
        <a:bodyPr/>
        <a:lstStyle/>
        <a:p>
          <a:r>
            <a:rPr lang="zh-TW" altLang="en-US" sz="2400" b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結論</a:t>
          </a:r>
          <a:endParaRPr lang="zh-TW" altLang="en-US" sz="24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5C56D6-9F95-408F-9DA3-1C41DFA35DC9}" type="parTrans" cxnId="{E7A1DF37-0EBD-4025-9282-10C9DC5BB61C}">
      <dgm:prSet/>
      <dgm:spPr/>
      <dgm:t>
        <a:bodyPr/>
        <a:lstStyle/>
        <a:p>
          <a:endParaRPr lang="zh-TW" altLang="en-US"/>
        </a:p>
      </dgm:t>
    </dgm:pt>
    <dgm:pt modelId="{7E9B4D2C-DB4F-48A6-A252-983E47EB3C77}" type="sibTrans" cxnId="{E7A1DF37-0EBD-4025-9282-10C9DC5BB61C}">
      <dgm:prSet/>
      <dgm:spPr/>
      <dgm:t>
        <a:bodyPr/>
        <a:lstStyle/>
        <a:p>
          <a:endParaRPr lang="zh-TW" altLang="en-US"/>
        </a:p>
      </dgm:t>
    </dgm:pt>
    <dgm:pt modelId="{405ACC71-A53F-4458-84EC-904CFD1E00E9}" type="pres">
      <dgm:prSet presAssocID="{E642FED0-B646-4377-B1A6-D3518795E24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750F3BD-BA47-41C1-AC4F-E66701F7AD04}" type="pres">
      <dgm:prSet presAssocID="{6D48C4D4-8518-4ABC-8479-A3E9406D6195}" presName="boxAndChildren" presStyleCnt="0"/>
      <dgm:spPr/>
    </dgm:pt>
    <dgm:pt modelId="{F3381843-F0E1-4714-B543-E03CE8D038B5}" type="pres">
      <dgm:prSet presAssocID="{6D48C4D4-8518-4ABC-8479-A3E9406D6195}" presName="parentTextBox" presStyleLbl="node1" presStyleIdx="0" presStyleCnt="7" custLinFactNeighborX="6757" custLinFactNeighborY="-8992"/>
      <dgm:spPr/>
      <dgm:t>
        <a:bodyPr/>
        <a:lstStyle/>
        <a:p>
          <a:endParaRPr lang="zh-TW" altLang="en-US"/>
        </a:p>
      </dgm:t>
    </dgm:pt>
    <dgm:pt modelId="{FA36616F-5219-4AF2-B5F4-85F3909478A8}" type="pres">
      <dgm:prSet presAssocID="{7D0F4F93-70AA-4FFE-A80F-90E0EA2969B6}" presName="sp" presStyleCnt="0"/>
      <dgm:spPr/>
    </dgm:pt>
    <dgm:pt modelId="{0F90DD6A-1F74-42F8-89AE-E1799253410A}" type="pres">
      <dgm:prSet presAssocID="{A4B135B0-742B-4573-AB6D-1E06E9542BFE}" presName="arrowAndChildren" presStyleCnt="0"/>
      <dgm:spPr/>
    </dgm:pt>
    <dgm:pt modelId="{F196DBEC-D791-4528-A2E0-13AE416156AD}" type="pres">
      <dgm:prSet presAssocID="{A4B135B0-742B-4573-AB6D-1E06E9542BFE}" presName="parentTextArrow" presStyleLbl="node1" presStyleIdx="1" presStyleCnt="7"/>
      <dgm:spPr/>
      <dgm:t>
        <a:bodyPr/>
        <a:lstStyle/>
        <a:p>
          <a:endParaRPr lang="zh-TW" altLang="en-US"/>
        </a:p>
      </dgm:t>
    </dgm:pt>
    <dgm:pt modelId="{B6356F0F-8816-41D8-ABD6-A27090FE1891}" type="pres">
      <dgm:prSet presAssocID="{80326C37-1DA0-4BBC-B8A4-45716F20CEFE}" presName="sp" presStyleCnt="0"/>
      <dgm:spPr/>
    </dgm:pt>
    <dgm:pt modelId="{6FE6E9A6-111F-4653-94F6-EA3F36F1973D}" type="pres">
      <dgm:prSet presAssocID="{9EA1ABD8-99AD-469D-B485-ED006C75D404}" presName="arrowAndChildren" presStyleCnt="0"/>
      <dgm:spPr/>
    </dgm:pt>
    <dgm:pt modelId="{E02BE281-B37C-4737-AC36-E98D0C2457CC}" type="pres">
      <dgm:prSet presAssocID="{9EA1ABD8-99AD-469D-B485-ED006C75D404}" presName="parentTextArrow" presStyleLbl="node1" presStyleIdx="2" presStyleCnt="7"/>
      <dgm:spPr/>
      <dgm:t>
        <a:bodyPr/>
        <a:lstStyle/>
        <a:p>
          <a:endParaRPr lang="zh-TW" altLang="en-US"/>
        </a:p>
      </dgm:t>
    </dgm:pt>
    <dgm:pt modelId="{30419100-793C-4E03-9EDA-D85299184BEE}" type="pres">
      <dgm:prSet presAssocID="{A9BC4EE1-C905-4E33-B94A-1CB4F9F7236D}" presName="sp" presStyleCnt="0"/>
      <dgm:spPr/>
    </dgm:pt>
    <dgm:pt modelId="{593F6E4E-BE0F-4035-8904-9473D88B1FEB}" type="pres">
      <dgm:prSet presAssocID="{871D3D13-C4A6-4F4B-AA36-B70448535FC4}" presName="arrowAndChildren" presStyleCnt="0"/>
      <dgm:spPr/>
    </dgm:pt>
    <dgm:pt modelId="{3B0A4649-828E-4B6D-8F7D-B3B917DA396E}" type="pres">
      <dgm:prSet presAssocID="{871D3D13-C4A6-4F4B-AA36-B70448535FC4}" presName="parentTextArrow" presStyleLbl="node1" presStyleIdx="3" presStyleCnt="7"/>
      <dgm:spPr/>
      <dgm:t>
        <a:bodyPr/>
        <a:lstStyle/>
        <a:p>
          <a:endParaRPr lang="zh-TW" altLang="en-US"/>
        </a:p>
      </dgm:t>
    </dgm:pt>
    <dgm:pt modelId="{CE6BC10E-0814-4B69-A8CC-BBE7E4E507F3}" type="pres">
      <dgm:prSet presAssocID="{71329ACF-340F-415C-BB97-7205947C43DE}" presName="sp" presStyleCnt="0"/>
      <dgm:spPr/>
    </dgm:pt>
    <dgm:pt modelId="{5C94BD14-A20C-4447-A966-2FA110EC1B69}" type="pres">
      <dgm:prSet presAssocID="{A1A5C11E-82FC-4CDB-AC6C-7145F7BEEF03}" presName="arrowAndChildren" presStyleCnt="0"/>
      <dgm:spPr/>
    </dgm:pt>
    <dgm:pt modelId="{B0921840-A94D-4D02-870A-1F0FD4F2EE27}" type="pres">
      <dgm:prSet presAssocID="{A1A5C11E-82FC-4CDB-AC6C-7145F7BEEF03}" presName="parentTextArrow" presStyleLbl="node1" presStyleIdx="4" presStyleCnt="7"/>
      <dgm:spPr/>
      <dgm:t>
        <a:bodyPr/>
        <a:lstStyle/>
        <a:p>
          <a:endParaRPr lang="zh-TW" altLang="en-US"/>
        </a:p>
      </dgm:t>
    </dgm:pt>
    <dgm:pt modelId="{FAF397A7-3BD5-47BC-8E9C-69CDDC6AACD0}" type="pres">
      <dgm:prSet presAssocID="{ECE2C146-F23D-4DE5-AB47-E42EE4EFCDC7}" presName="sp" presStyleCnt="0"/>
      <dgm:spPr/>
    </dgm:pt>
    <dgm:pt modelId="{C67B70AB-0DE4-4369-8D95-8F46C236CB9B}" type="pres">
      <dgm:prSet presAssocID="{1CAC1BF7-0158-464E-AFAF-7BAA9E4E9927}" presName="arrowAndChildren" presStyleCnt="0"/>
      <dgm:spPr/>
    </dgm:pt>
    <dgm:pt modelId="{3FC8D692-2A6B-4FB9-9BA9-EFC868047697}" type="pres">
      <dgm:prSet presAssocID="{1CAC1BF7-0158-464E-AFAF-7BAA9E4E9927}" presName="parentTextArrow" presStyleLbl="node1" presStyleIdx="5" presStyleCnt="7"/>
      <dgm:spPr/>
      <dgm:t>
        <a:bodyPr/>
        <a:lstStyle/>
        <a:p>
          <a:endParaRPr lang="zh-TW" altLang="en-US"/>
        </a:p>
      </dgm:t>
    </dgm:pt>
    <dgm:pt modelId="{065BF745-9BCB-4A2F-ABAF-55069DB6C66B}" type="pres">
      <dgm:prSet presAssocID="{CE186C63-D8A5-4E5C-B4C8-6AED8D4CE493}" presName="sp" presStyleCnt="0"/>
      <dgm:spPr/>
    </dgm:pt>
    <dgm:pt modelId="{A93E3991-45D4-45C4-82ED-82E907A97EC9}" type="pres">
      <dgm:prSet presAssocID="{E6D4D615-121E-4204-BBE7-AFFFFA48F5DD}" presName="arrowAndChildren" presStyleCnt="0"/>
      <dgm:spPr/>
    </dgm:pt>
    <dgm:pt modelId="{68BC4567-99AC-495B-A798-EF2C0099A6B9}" type="pres">
      <dgm:prSet presAssocID="{E6D4D615-121E-4204-BBE7-AFFFFA48F5DD}" presName="parentTextArrow" presStyleLbl="node1" presStyleIdx="6" presStyleCnt="7" custLinFactNeighborY="-8032"/>
      <dgm:spPr/>
      <dgm:t>
        <a:bodyPr/>
        <a:lstStyle/>
        <a:p>
          <a:endParaRPr lang="zh-TW" altLang="en-US"/>
        </a:p>
      </dgm:t>
    </dgm:pt>
  </dgm:ptLst>
  <dgm:cxnLst>
    <dgm:cxn modelId="{745F06E6-7F99-498A-9C34-97EC45213AB7}" type="presOf" srcId="{E6D4D615-121E-4204-BBE7-AFFFFA48F5DD}" destId="{68BC4567-99AC-495B-A798-EF2C0099A6B9}" srcOrd="0" destOrd="0" presId="urn:microsoft.com/office/officeart/2005/8/layout/process4"/>
    <dgm:cxn modelId="{1E816957-78BD-44BC-AB30-CAAD96C97ED2}" type="presOf" srcId="{A4B135B0-742B-4573-AB6D-1E06E9542BFE}" destId="{F196DBEC-D791-4528-A2E0-13AE416156AD}" srcOrd="0" destOrd="0" presId="urn:microsoft.com/office/officeart/2005/8/layout/process4"/>
    <dgm:cxn modelId="{17CD70A0-1F1F-49FB-B6C7-C156015930B1}" srcId="{E642FED0-B646-4377-B1A6-D3518795E247}" destId="{A1A5C11E-82FC-4CDB-AC6C-7145F7BEEF03}" srcOrd="2" destOrd="0" parTransId="{880C9F31-B918-439D-B6D5-A9FF44FEBC78}" sibTransId="{71329ACF-340F-415C-BB97-7205947C43DE}"/>
    <dgm:cxn modelId="{FE09C795-65F4-4845-ACBD-3FEEAD37037E}" type="presOf" srcId="{871D3D13-C4A6-4F4B-AA36-B70448535FC4}" destId="{3B0A4649-828E-4B6D-8F7D-B3B917DA396E}" srcOrd="0" destOrd="0" presId="urn:microsoft.com/office/officeart/2005/8/layout/process4"/>
    <dgm:cxn modelId="{21292BA0-FC2C-4E42-A47F-99C2F83BE441}" srcId="{E642FED0-B646-4377-B1A6-D3518795E247}" destId="{A4B135B0-742B-4573-AB6D-1E06E9542BFE}" srcOrd="5" destOrd="0" parTransId="{1393057C-FD9B-42A9-B0A0-CC477CA63FA5}" sibTransId="{7D0F4F93-70AA-4FFE-A80F-90E0EA2969B6}"/>
    <dgm:cxn modelId="{20D59D53-9FEE-4F31-A057-2B3B380C05B7}" srcId="{E642FED0-B646-4377-B1A6-D3518795E247}" destId="{1CAC1BF7-0158-464E-AFAF-7BAA9E4E9927}" srcOrd="1" destOrd="0" parTransId="{57AD8D6E-2990-4118-BC50-5C6DFA79F908}" sibTransId="{ECE2C146-F23D-4DE5-AB47-E42EE4EFCDC7}"/>
    <dgm:cxn modelId="{502CF221-C401-4499-A7DD-17AF3FDCCF2D}" srcId="{E642FED0-B646-4377-B1A6-D3518795E247}" destId="{E6D4D615-121E-4204-BBE7-AFFFFA48F5DD}" srcOrd="0" destOrd="0" parTransId="{64CF7FEB-BD53-455D-A4F5-BD9797F5FD89}" sibTransId="{CE186C63-D8A5-4E5C-B4C8-6AED8D4CE493}"/>
    <dgm:cxn modelId="{DD6A4170-3A87-4F88-B861-A790758D7861}" type="presOf" srcId="{E642FED0-B646-4377-B1A6-D3518795E247}" destId="{405ACC71-A53F-4458-84EC-904CFD1E00E9}" srcOrd="0" destOrd="0" presId="urn:microsoft.com/office/officeart/2005/8/layout/process4"/>
    <dgm:cxn modelId="{308B6791-45CC-498A-8CD7-207F3C8D8D7A}" type="presOf" srcId="{A1A5C11E-82FC-4CDB-AC6C-7145F7BEEF03}" destId="{B0921840-A94D-4D02-870A-1F0FD4F2EE27}" srcOrd="0" destOrd="0" presId="urn:microsoft.com/office/officeart/2005/8/layout/process4"/>
    <dgm:cxn modelId="{1334D2CB-C372-4E68-964A-8CB8D215B0B7}" srcId="{E642FED0-B646-4377-B1A6-D3518795E247}" destId="{871D3D13-C4A6-4F4B-AA36-B70448535FC4}" srcOrd="3" destOrd="0" parTransId="{8997F5BB-CF43-4A00-8313-347428614F2E}" sibTransId="{A9BC4EE1-C905-4E33-B94A-1CB4F9F7236D}"/>
    <dgm:cxn modelId="{E89906B3-3E68-4B34-9252-6635E60CEF81}" type="presOf" srcId="{1CAC1BF7-0158-464E-AFAF-7BAA9E4E9927}" destId="{3FC8D692-2A6B-4FB9-9BA9-EFC868047697}" srcOrd="0" destOrd="0" presId="urn:microsoft.com/office/officeart/2005/8/layout/process4"/>
    <dgm:cxn modelId="{E7A1DF37-0EBD-4025-9282-10C9DC5BB61C}" srcId="{E642FED0-B646-4377-B1A6-D3518795E247}" destId="{6D48C4D4-8518-4ABC-8479-A3E9406D6195}" srcOrd="6" destOrd="0" parTransId="{4B5C56D6-9F95-408F-9DA3-1C41DFA35DC9}" sibTransId="{7E9B4D2C-DB4F-48A6-A252-983E47EB3C77}"/>
    <dgm:cxn modelId="{99D94A6F-DBF8-4BA7-B23B-440C43E497CC}" type="presOf" srcId="{6D48C4D4-8518-4ABC-8479-A3E9406D6195}" destId="{F3381843-F0E1-4714-B543-E03CE8D038B5}" srcOrd="0" destOrd="0" presId="urn:microsoft.com/office/officeart/2005/8/layout/process4"/>
    <dgm:cxn modelId="{0F5964BB-F1FF-43A6-8887-78D5A8E1A2D2}" type="presOf" srcId="{9EA1ABD8-99AD-469D-B485-ED006C75D404}" destId="{E02BE281-B37C-4737-AC36-E98D0C2457CC}" srcOrd="0" destOrd="0" presId="urn:microsoft.com/office/officeart/2005/8/layout/process4"/>
    <dgm:cxn modelId="{4C1C7630-6C05-4461-9E83-8109A705F219}" srcId="{E642FED0-B646-4377-B1A6-D3518795E247}" destId="{9EA1ABD8-99AD-469D-B485-ED006C75D404}" srcOrd="4" destOrd="0" parTransId="{B647AC1C-A2ED-49AC-81FA-2660FB69B0E2}" sibTransId="{80326C37-1DA0-4BBC-B8A4-45716F20CEFE}"/>
    <dgm:cxn modelId="{47B9D19D-099D-45DC-B66D-495E4130E140}" type="presParOf" srcId="{405ACC71-A53F-4458-84EC-904CFD1E00E9}" destId="{F750F3BD-BA47-41C1-AC4F-E66701F7AD04}" srcOrd="0" destOrd="0" presId="urn:microsoft.com/office/officeart/2005/8/layout/process4"/>
    <dgm:cxn modelId="{33E755E6-448D-4A95-9717-6026E1370B5A}" type="presParOf" srcId="{F750F3BD-BA47-41C1-AC4F-E66701F7AD04}" destId="{F3381843-F0E1-4714-B543-E03CE8D038B5}" srcOrd="0" destOrd="0" presId="urn:microsoft.com/office/officeart/2005/8/layout/process4"/>
    <dgm:cxn modelId="{CFF67C58-5AF3-4752-BC7E-485E45F931A2}" type="presParOf" srcId="{405ACC71-A53F-4458-84EC-904CFD1E00E9}" destId="{FA36616F-5219-4AF2-B5F4-85F3909478A8}" srcOrd="1" destOrd="0" presId="urn:microsoft.com/office/officeart/2005/8/layout/process4"/>
    <dgm:cxn modelId="{1DEA2B07-DF3E-4DF6-8102-A3813C90439C}" type="presParOf" srcId="{405ACC71-A53F-4458-84EC-904CFD1E00E9}" destId="{0F90DD6A-1F74-42F8-89AE-E1799253410A}" srcOrd="2" destOrd="0" presId="urn:microsoft.com/office/officeart/2005/8/layout/process4"/>
    <dgm:cxn modelId="{8CB08336-18F9-4B15-A14E-3527899AB7DB}" type="presParOf" srcId="{0F90DD6A-1F74-42F8-89AE-E1799253410A}" destId="{F196DBEC-D791-4528-A2E0-13AE416156AD}" srcOrd="0" destOrd="0" presId="urn:microsoft.com/office/officeart/2005/8/layout/process4"/>
    <dgm:cxn modelId="{36E24B78-5794-4779-80B0-0F8D46ECCA1A}" type="presParOf" srcId="{405ACC71-A53F-4458-84EC-904CFD1E00E9}" destId="{B6356F0F-8816-41D8-ABD6-A27090FE1891}" srcOrd="3" destOrd="0" presId="urn:microsoft.com/office/officeart/2005/8/layout/process4"/>
    <dgm:cxn modelId="{9ACC7469-27BF-4973-8F70-72B577B54058}" type="presParOf" srcId="{405ACC71-A53F-4458-84EC-904CFD1E00E9}" destId="{6FE6E9A6-111F-4653-94F6-EA3F36F1973D}" srcOrd="4" destOrd="0" presId="urn:microsoft.com/office/officeart/2005/8/layout/process4"/>
    <dgm:cxn modelId="{509D0EC0-7FB1-43DB-A9F8-D2D525518EF6}" type="presParOf" srcId="{6FE6E9A6-111F-4653-94F6-EA3F36F1973D}" destId="{E02BE281-B37C-4737-AC36-E98D0C2457CC}" srcOrd="0" destOrd="0" presId="urn:microsoft.com/office/officeart/2005/8/layout/process4"/>
    <dgm:cxn modelId="{8BCD0CA1-0B59-4609-A81B-3B2CD945C5E5}" type="presParOf" srcId="{405ACC71-A53F-4458-84EC-904CFD1E00E9}" destId="{30419100-793C-4E03-9EDA-D85299184BEE}" srcOrd="5" destOrd="0" presId="urn:microsoft.com/office/officeart/2005/8/layout/process4"/>
    <dgm:cxn modelId="{5F05EB51-1126-4A34-ABB7-EDBA78AB73BE}" type="presParOf" srcId="{405ACC71-A53F-4458-84EC-904CFD1E00E9}" destId="{593F6E4E-BE0F-4035-8904-9473D88B1FEB}" srcOrd="6" destOrd="0" presId="urn:microsoft.com/office/officeart/2005/8/layout/process4"/>
    <dgm:cxn modelId="{8BC4F86A-9683-4C57-8DBD-1CFE464C5255}" type="presParOf" srcId="{593F6E4E-BE0F-4035-8904-9473D88B1FEB}" destId="{3B0A4649-828E-4B6D-8F7D-B3B917DA396E}" srcOrd="0" destOrd="0" presId="urn:microsoft.com/office/officeart/2005/8/layout/process4"/>
    <dgm:cxn modelId="{99628D81-0B46-45C4-BAEB-C7A202A22D54}" type="presParOf" srcId="{405ACC71-A53F-4458-84EC-904CFD1E00E9}" destId="{CE6BC10E-0814-4B69-A8CC-BBE7E4E507F3}" srcOrd="7" destOrd="0" presId="urn:microsoft.com/office/officeart/2005/8/layout/process4"/>
    <dgm:cxn modelId="{79D0F126-8C6B-4FC9-A0F0-B1CE84129FAF}" type="presParOf" srcId="{405ACC71-A53F-4458-84EC-904CFD1E00E9}" destId="{5C94BD14-A20C-4447-A966-2FA110EC1B69}" srcOrd="8" destOrd="0" presId="urn:microsoft.com/office/officeart/2005/8/layout/process4"/>
    <dgm:cxn modelId="{6FCD7C9A-FFF2-4587-B19E-55A912A8E34D}" type="presParOf" srcId="{5C94BD14-A20C-4447-A966-2FA110EC1B69}" destId="{B0921840-A94D-4D02-870A-1F0FD4F2EE27}" srcOrd="0" destOrd="0" presId="urn:microsoft.com/office/officeart/2005/8/layout/process4"/>
    <dgm:cxn modelId="{44985BEC-F47C-41D1-AEC5-8134BE00BFEC}" type="presParOf" srcId="{405ACC71-A53F-4458-84EC-904CFD1E00E9}" destId="{FAF397A7-3BD5-47BC-8E9C-69CDDC6AACD0}" srcOrd="9" destOrd="0" presId="urn:microsoft.com/office/officeart/2005/8/layout/process4"/>
    <dgm:cxn modelId="{1DA31741-EE1C-4AE1-BCA7-34642A12E7AD}" type="presParOf" srcId="{405ACC71-A53F-4458-84EC-904CFD1E00E9}" destId="{C67B70AB-0DE4-4369-8D95-8F46C236CB9B}" srcOrd="10" destOrd="0" presId="urn:microsoft.com/office/officeart/2005/8/layout/process4"/>
    <dgm:cxn modelId="{81CCD8F6-4981-4C98-A817-9235BD8BA51F}" type="presParOf" srcId="{C67B70AB-0DE4-4369-8D95-8F46C236CB9B}" destId="{3FC8D692-2A6B-4FB9-9BA9-EFC868047697}" srcOrd="0" destOrd="0" presId="urn:microsoft.com/office/officeart/2005/8/layout/process4"/>
    <dgm:cxn modelId="{23211BA2-B12D-47CD-A291-F6C6F9F699D6}" type="presParOf" srcId="{405ACC71-A53F-4458-84EC-904CFD1E00E9}" destId="{065BF745-9BCB-4A2F-ABAF-55069DB6C66B}" srcOrd="11" destOrd="0" presId="urn:microsoft.com/office/officeart/2005/8/layout/process4"/>
    <dgm:cxn modelId="{9FFE5C51-9084-499B-A57A-4C017BF9CCEB}" type="presParOf" srcId="{405ACC71-A53F-4458-84EC-904CFD1E00E9}" destId="{A93E3991-45D4-45C4-82ED-82E907A97EC9}" srcOrd="12" destOrd="0" presId="urn:microsoft.com/office/officeart/2005/8/layout/process4"/>
    <dgm:cxn modelId="{A2CB62E2-775D-44AB-89F6-AC33E089CF01}" type="presParOf" srcId="{A93E3991-45D4-45C4-82ED-82E907A97EC9}" destId="{68BC4567-99AC-495B-A798-EF2C0099A6B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381843-F0E1-4714-B543-E03CE8D038B5}">
      <dsp:nvSpPr>
        <dsp:cNvPr id="0" name=""/>
        <dsp:cNvSpPr/>
      </dsp:nvSpPr>
      <dsp:spPr>
        <a:xfrm>
          <a:off x="0" y="3403873"/>
          <a:ext cx="3996443" cy="3761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結論</a:t>
          </a:r>
          <a:endParaRPr lang="zh-TW" altLang="en-US" sz="24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3403873"/>
        <a:ext cx="3996443" cy="376185"/>
      </dsp:txXfrm>
    </dsp:sp>
    <dsp:sp modelId="{F196DBEC-D791-4528-A2E0-13AE416156AD}">
      <dsp:nvSpPr>
        <dsp:cNvPr id="0" name=""/>
        <dsp:cNvSpPr/>
      </dsp:nvSpPr>
      <dsp:spPr>
        <a:xfrm rot="10800000">
          <a:off x="0" y="2864769"/>
          <a:ext cx="3996443" cy="578573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評價方式</a:t>
          </a:r>
          <a:endParaRPr lang="zh-TW" altLang="en-US" sz="24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0800000">
        <a:off x="0" y="2864769"/>
        <a:ext cx="3996443" cy="578573"/>
      </dsp:txXfrm>
    </dsp:sp>
    <dsp:sp modelId="{E02BE281-B37C-4737-AC36-E98D0C2457CC}">
      <dsp:nvSpPr>
        <dsp:cNvPr id="0" name=""/>
        <dsp:cNvSpPr/>
      </dsp:nvSpPr>
      <dsp:spPr>
        <a:xfrm rot="10800000">
          <a:off x="0" y="2291838"/>
          <a:ext cx="3996443" cy="578573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業外收入</a:t>
          </a:r>
          <a:r>
            <a:rPr lang="en-US" altLang="zh-TW" sz="2400" b="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2400" b="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支出</a:t>
          </a:r>
          <a:endParaRPr lang="zh-TW" altLang="en-US" sz="24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0800000">
        <a:off x="0" y="2291838"/>
        <a:ext cx="3996443" cy="578573"/>
      </dsp:txXfrm>
    </dsp:sp>
    <dsp:sp modelId="{3B0A4649-828E-4B6D-8F7D-B3B917DA396E}">
      <dsp:nvSpPr>
        <dsp:cNvPr id="0" name=""/>
        <dsp:cNvSpPr/>
      </dsp:nvSpPr>
      <dsp:spPr>
        <a:xfrm rot="10800000">
          <a:off x="0" y="1718907"/>
          <a:ext cx="3996443" cy="578573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營業費用</a:t>
          </a:r>
          <a:endParaRPr lang="zh-TW" altLang="en-US" sz="24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0800000">
        <a:off x="0" y="1718907"/>
        <a:ext cx="3996443" cy="578573"/>
      </dsp:txXfrm>
    </dsp:sp>
    <dsp:sp modelId="{B0921840-A94D-4D02-870A-1F0FD4F2EE27}">
      <dsp:nvSpPr>
        <dsp:cNvPr id="0" name=""/>
        <dsp:cNvSpPr/>
      </dsp:nvSpPr>
      <dsp:spPr>
        <a:xfrm rot="10800000">
          <a:off x="0" y="1145976"/>
          <a:ext cx="3996443" cy="578573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毛利率</a:t>
          </a:r>
          <a:endParaRPr lang="zh-TW" altLang="en-US" sz="24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0800000">
        <a:off x="0" y="1145976"/>
        <a:ext cx="3996443" cy="578573"/>
      </dsp:txXfrm>
    </dsp:sp>
    <dsp:sp modelId="{3FC8D692-2A6B-4FB9-9BA9-EFC868047697}">
      <dsp:nvSpPr>
        <dsp:cNvPr id="0" name=""/>
        <dsp:cNvSpPr/>
      </dsp:nvSpPr>
      <dsp:spPr>
        <a:xfrm rot="10800000">
          <a:off x="0" y="573046"/>
          <a:ext cx="3996443" cy="578573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營業收入</a:t>
          </a:r>
          <a:endParaRPr lang="zh-TW" altLang="en-US" sz="24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0800000">
        <a:off x="0" y="573046"/>
        <a:ext cx="3996443" cy="578573"/>
      </dsp:txXfrm>
    </dsp:sp>
    <dsp:sp modelId="{68BC4567-99AC-495B-A798-EF2C0099A6B9}">
      <dsp:nvSpPr>
        <dsp:cNvPr id="0" name=""/>
        <dsp:cNvSpPr/>
      </dsp:nvSpPr>
      <dsp:spPr>
        <a:xfrm rot="10800000">
          <a:off x="0" y="0"/>
          <a:ext cx="3996443" cy="578573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結論</a:t>
          </a:r>
          <a:endParaRPr lang="zh-TW" altLang="en-US" sz="24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0800000">
        <a:off x="0" y="0"/>
        <a:ext cx="3996443" cy="578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0.10526</cdr:x>
      <cdr:y>0</cdr:y>
    </cdr:from>
    <cdr:to>
      <cdr:x>0.31579</cdr:x>
      <cdr:y>0.28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288032" y="0"/>
          <a:ext cx="576064" cy="100811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TW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0.18421</cdr:x>
      <cdr:y>0.11538</cdr:y>
    </cdr:from>
    <cdr:to>
      <cdr:x>0.36842</cdr:x>
      <cdr:y>0.38462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504056" y="432048"/>
          <a:ext cx="504055" cy="100814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TW" dirty="0">
            <a:solidFill>
              <a:srgbClr val="FF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848BC-4FFF-4471-AC10-45B4B1918F0A}" type="datetimeFigureOut">
              <a:rPr lang="zh-TW" altLang="en-US" smtClean="0"/>
              <a:pPr/>
              <a:t>2015/5/23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8735A-8E38-41DA-A44B-AEB28144E21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9827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EAE50-2703-412E-BD9F-96ECF241D490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9588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右邊那張圖是文曄近幾年的毛利圖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8735A-8E38-41DA-A44B-AEB28144E213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65947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8735A-8E38-41DA-A44B-AEB28144E213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8869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其他收入最高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8735A-8E38-41DA-A44B-AEB28144E213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10120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該公司有專門處理匯兌風險的部門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8735A-8E38-41DA-A44B-AEB28144E213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55179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利息支出</a:t>
            </a:r>
            <a:r>
              <a:rPr lang="en-US" altLang="zh-TW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TW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來自於短期借款</a:t>
            </a:r>
            <a:br>
              <a:rPr lang="zh-TW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TW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為什麼短期借款增加</a:t>
            </a:r>
            <a:r>
              <a:rPr lang="en-US" altLang="zh-TW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TW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因為庫存增加</a:t>
            </a:r>
            <a:r>
              <a:rPr lang="en-US" altLang="zh-TW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TW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公司週轉金不夠</a:t>
            </a:r>
            <a:r>
              <a:rPr lang="en-US" altLang="zh-TW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增加備貨需要資金</a:t>
            </a:r>
            <a:r>
              <a:rPr lang="en-US" altLang="zh-TW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TW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因此可能還會有現增或發行</a:t>
            </a:r>
            <a:r>
              <a:rPr lang="en-US" altLang="zh-TW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CB</a:t>
            </a:r>
            <a:r>
              <a:rPr lang="zh-TW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的動做</a:t>
            </a:r>
            <a:r>
              <a:rPr lang="en-US" altLang="zh-TW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zh-TW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TW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為什麼庫存增加</a:t>
            </a:r>
            <a:r>
              <a:rPr lang="en-US" altLang="zh-TW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TW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可能原因有幾個</a:t>
            </a:r>
            <a:r>
              <a:rPr lang="en-US" altLang="zh-TW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TW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公司預期未來銷售量會增加</a:t>
            </a:r>
            <a:r>
              <a:rPr lang="en-US" altLang="zh-TW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TW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因此增加庫存</a:t>
            </a:r>
            <a:r>
              <a:rPr lang="en-US" altLang="zh-TW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TW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或是打入供應鏈</a:t>
            </a:r>
            <a:r>
              <a:rPr lang="en-US" altLang="zh-TW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TW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代理新客戶等等</a:t>
            </a:r>
            <a:r>
              <a:rPr lang="en-US" altLang="zh-TW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TW" alt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需要備貨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8735A-8E38-41DA-A44B-AEB28144E213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72276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8735A-8E38-41DA-A44B-AEB28144E213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9872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>
            <a:normAutofit/>
          </a:bodyPr>
          <a:lstStyle>
            <a:lvl1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FEE85F5-88AB-4F7F-A035-CF61D4AF763A}" type="datetime1">
              <a:rPr lang="zh-TW" altLang="en-US" smtClean="0"/>
              <a:pPr/>
              <a:t>2015/5/23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412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C2DE-2A78-4451-B49C-AA80727612EF}" type="datetime1">
              <a:rPr lang="zh-TW" altLang="en-US" smtClean="0"/>
              <a:pPr/>
              <a:t>2015/5/23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9283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2A8D-CE72-42EE-ACDC-8D58F9891359}" type="datetime1">
              <a:rPr lang="zh-TW" altLang="en-US" smtClean="0"/>
              <a:pPr/>
              <a:t>2015/5/23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7530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5996" y="87474"/>
            <a:ext cx="8229600" cy="857250"/>
          </a:xfrm>
        </p:spPr>
        <p:txBody>
          <a:bodyPr/>
          <a:lstStyle>
            <a:lvl1pPr algn="l"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6000" y="963778"/>
            <a:ext cx="8229600" cy="3394472"/>
          </a:xfrm>
        </p:spPr>
        <p:txBody>
          <a:bodyPr/>
          <a:lstStyle>
            <a:lvl1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0D01-9568-4675-A636-5E810E908FBB}" type="datetime1">
              <a:rPr lang="zh-TW" altLang="en-US" smtClean="0"/>
              <a:pPr/>
              <a:t>2015/5/23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1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09924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FCC-4F5F-4F0D-A106-16053F4A0730}" type="datetime1">
              <a:rPr lang="zh-TW" altLang="en-US" smtClean="0"/>
              <a:pPr/>
              <a:t>2015/5/23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4383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968A-407F-4611-9F03-69BE95095C4E}" type="datetime1">
              <a:rPr lang="zh-TW" altLang="en-US" smtClean="0"/>
              <a:pPr/>
              <a:t>2015/5/23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5423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1151338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8DB8-BEEA-4CC9-858A-AF4CDA4AE5CC}" type="datetime1">
              <a:rPr lang="zh-TW" altLang="en-US" smtClean="0"/>
              <a:pPr/>
              <a:t>2015/5/23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9547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AF99-E992-4F80-9A63-3D81B490604B}" type="datetime1">
              <a:rPr lang="zh-TW" altLang="en-US" smtClean="0"/>
              <a:pPr/>
              <a:t>2015/5/23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964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0A94-E563-4191-9841-57AC911856E3}" type="datetime1">
              <a:rPr lang="zh-TW" altLang="en-US" smtClean="0"/>
              <a:pPr/>
              <a:t>2015/5/23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0841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1283-B3CD-4FEA-B2D7-926E15DE464B}" type="datetime1">
              <a:rPr lang="zh-TW" altLang="en-US" smtClean="0"/>
              <a:pPr/>
              <a:t>2015/5/23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8104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3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B556-7170-49B6-BBAE-0E1B687B72E1}" type="datetime1">
              <a:rPr lang="zh-TW" altLang="en-US" smtClean="0"/>
              <a:pPr/>
              <a:t>2015/5/23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7306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E033A-490D-452C-924B-412D38E3C098}" type="datetime1">
              <a:rPr lang="zh-TW" altLang="en-US" smtClean="0"/>
              <a:pPr/>
              <a:t>2015/5/23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6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533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2951820" y="4677984"/>
            <a:ext cx="3601302" cy="600758"/>
          </a:xfrm>
        </p:spPr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個股分析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-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文曄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(3036)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52A7-1550-4BF1-92A7-4FAE709F66E4}" type="slidenum">
              <a:rPr lang="zh-TW" altLang="en-US" sz="1200">
                <a:solidFill>
                  <a:schemeClr val="bg1"/>
                </a:solidFill>
              </a:rPr>
              <a:pPr/>
              <a:t>1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28271" y="3894521"/>
            <a:ext cx="664840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組員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en-US" sz="1800" dirty="0" smtClean="0">
                <a:latin typeface="Microsoft JhengHei" charset="0"/>
                <a:ea typeface="Microsoft JhengHei" charset="0"/>
                <a:cs typeface="Microsoft JhengHei" charset="0"/>
              </a:rPr>
              <a:t>羅宛汝</a:t>
            </a:r>
            <a:r>
              <a:rPr lang="en-US" altLang="zh-TW" sz="1800" dirty="0" smtClean="0">
                <a:latin typeface="Microsoft JhengHei" charset="0"/>
                <a:ea typeface="Microsoft JhengHei" charset="0"/>
                <a:cs typeface="Microsoft JhengHei" charset="0"/>
              </a:rPr>
              <a:t>/</a:t>
            </a:r>
            <a:r>
              <a:rPr lang="zh-TW" altLang="en-US" sz="1800" dirty="0" smtClean="0">
                <a:latin typeface="Microsoft JhengHei" charset="0"/>
                <a:ea typeface="Microsoft JhengHei" charset="0"/>
                <a:cs typeface="Microsoft JhengHei" charset="0"/>
              </a:rPr>
              <a:t>俞佳德</a:t>
            </a:r>
            <a:r>
              <a:rPr lang="en-US" altLang="zh-TW" sz="1800" dirty="0" smtClean="0">
                <a:latin typeface="Microsoft JhengHei" charset="0"/>
                <a:ea typeface="Microsoft JhengHei" charset="0"/>
                <a:cs typeface="Microsoft JhengHei" charset="0"/>
              </a:rPr>
              <a:t>/</a:t>
            </a:r>
            <a:r>
              <a:rPr lang="zh-TW" altLang="en-US" sz="1800" dirty="0" smtClean="0">
                <a:latin typeface="Microsoft JhengHei" charset="0"/>
                <a:ea typeface="Microsoft JhengHei" charset="0"/>
                <a:cs typeface="Microsoft JhengHei" charset="0"/>
              </a:rPr>
              <a:t>江佳純／吳維勳</a:t>
            </a:r>
            <a:r>
              <a:rPr lang="en-US" altLang="zh-TW" sz="1800" dirty="0" smtClean="0">
                <a:latin typeface="Microsoft JhengHei" charset="0"/>
                <a:ea typeface="Microsoft JhengHei" charset="0"/>
                <a:cs typeface="Microsoft JhengHei" charset="0"/>
              </a:rPr>
              <a:t>/</a:t>
            </a:r>
            <a:r>
              <a:rPr lang="zh-TW" altLang="en-US" sz="1800" dirty="0" smtClean="0">
                <a:latin typeface="Microsoft JhengHei" charset="0"/>
                <a:ea typeface="Microsoft JhengHei" charset="0"/>
                <a:cs typeface="Microsoft JhengHei" charset="0"/>
              </a:rPr>
              <a:t> 吳佳錄 </a:t>
            </a:r>
            <a:r>
              <a:rPr lang="en-US" altLang="zh-TW" sz="1800" dirty="0" smtClean="0">
                <a:latin typeface="Microsoft JhengHei" charset="0"/>
                <a:ea typeface="Microsoft JhengHei" charset="0"/>
                <a:cs typeface="Microsoft JhengHei" charset="0"/>
              </a:rPr>
              <a:t>/</a:t>
            </a:r>
            <a:r>
              <a:rPr lang="zh-TW" altLang="en-US" sz="1800" dirty="0" smtClean="0">
                <a:latin typeface="Microsoft JhengHei" charset="0"/>
                <a:ea typeface="Microsoft JhengHei" charset="0"/>
                <a:cs typeface="Microsoft JhengHei" charset="0"/>
              </a:rPr>
              <a:t>劉祐瑄 </a:t>
            </a:r>
            <a:r>
              <a:rPr lang="en-US" altLang="zh-TW" sz="1800" dirty="0" smtClean="0">
                <a:latin typeface="Microsoft JhengHei" charset="0"/>
                <a:ea typeface="Microsoft JhengHei" charset="0"/>
                <a:cs typeface="Microsoft JhengHei" charset="0"/>
              </a:rPr>
              <a:t>/</a:t>
            </a:r>
            <a:r>
              <a:rPr lang="zh-TW" altLang="en-US" sz="1800" dirty="0" smtClean="0">
                <a:latin typeface="Microsoft JhengHei" charset="0"/>
                <a:ea typeface="Microsoft JhengHei" charset="0"/>
                <a:cs typeface="Microsoft JhengHei" charset="0"/>
              </a:rPr>
              <a:t>李泓慶</a:t>
            </a:r>
            <a:endParaRPr lang="en-US" altLang="zh-TW" sz="18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559" t="28766" r="28987" b="42861"/>
          <a:stretch/>
        </p:blipFill>
        <p:spPr bwMode="auto">
          <a:xfrm>
            <a:off x="2155125" y="411510"/>
            <a:ext cx="4833751" cy="2916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189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營業費用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600" dirty="0" smtClean="0"/>
              <a:t>以前述之預估營收季成長</a:t>
            </a:r>
            <a:r>
              <a:rPr lang="en-US" altLang="zh-TW" sz="1600" dirty="0" smtClean="0"/>
              <a:t>3.27%</a:t>
            </a:r>
            <a:r>
              <a:rPr lang="zh-TW" altLang="en-US" sz="1600" dirty="0" smtClean="0"/>
              <a:t>來計算</a:t>
            </a:r>
            <a:r>
              <a:rPr lang="en-US" altLang="zh-TW" sz="1600" dirty="0" smtClean="0"/>
              <a:t>,</a:t>
            </a:r>
            <a:r>
              <a:rPr lang="zh-TW" altLang="en-US" sz="1600" dirty="0" smtClean="0"/>
              <a:t>推測連帶</a:t>
            </a:r>
            <a:endParaRPr lang="en-US" altLang="zh-TW" sz="1600" dirty="0" smtClean="0"/>
          </a:p>
          <a:p>
            <a:pPr>
              <a:buNone/>
            </a:pPr>
            <a:r>
              <a:rPr lang="en-US" altLang="zh-TW" sz="1600" dirty="0" smtClean="0"/>
              <a:t>	-</a:t>
            </a:r>
            <a:r>
              <a:rPr lang="zh-TW" altLang="en-US" sz="1600" dirty="0" smtClean="0"/>
              <a:t>推銷費用季成長</a:t>
            </a:r>
            <a:r>
              <a:rPr lang="en-US" altLang="zh-TW" sz="1600" dirty="0" smtClean="0"/>
              <a:t>2.48%</a:t>
            </a:r>
          </a:p>
          <a:p>
            <a:pPr>
              <a:buNone/>
            </a:pPr>
            <a:r>
              <a:rPr lang="en-US" altLang="zh-TW" sz="1600" dirty="0" smtClean="0"/>
              <a:t>	-</a:t>
            </a:r>
            <a:r>
              <a:rPr lang="zh-TW" altLang="en-US" sz="1600" dirty="0" smtClean="0"/>
              <a:t>管理費用季成長</a:t>
            </a:r>
            <a:r>
              <a:rPr lang="en-US" altLang="zh-TW" sz="1600" dirty="0" smtClean="0"/>
              <a:t>0.85% </a:t>
            </a:r>
          </a:p>
          <a:p>
            <a:pPr>
              <a:buNone/>
            </a:pPr>
            <a:r>
              <a:rPr lang="en-US" altLang="zh-TW" sz="1600" dirty="0" smtClean="0"/>
              <a:t>	-</a:t>
            </a:r>
            <a:r>
              <a:rPr lang="zh-TW" altLang="en-US" sz="1600" dirty="0" smtClean="0"/>
              <a:t>研究發展費用季成長</a:t>
            </a:r>
            <a:r>
              <a:rPr lang="en-US" altLang="zh-TW" sz="1600" dirty="0" smtClean="0"/>
              <a:t>1.19%</a:t>
            </a:r>
            <a:endParaRPr lang="zh-TW" altLang="zh-TW" sz="1600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8417603"/>
              </p:ext>
            </p:extLst>
          </p:nvPr>
        </p:nvGraphicFramePr>
        <p:xfrm>
          <a:off x="5292080" y="339502"/>
          <a:ext cx="3672408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/>
        </p:nvGraphicFramePr>
        <p:xfrm>
          <a:off x="179512" y="2355726"/>
          <a:ext cx="2880320" cy="2166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/>
        </p:nvGraphicFramePr>
        <p:xfrm>
          <a:off x="3131840" y="2355727"/>
          <a:ext cx="2903536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/>
        </p:nvGraphicFramePr>
        <p:xfrm>
          <a:off x="6156176" y="2355726"/>
          <a:ext cx="2987824" cy="2153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0" name="直線接點 9"/>
          <p:cNvCxnSpPr/>
          <p:nvPr/>
        </p:nvCxnSpPr>
        <p:spPr>
          <a:xfrm>
            <a:off x="827584" y="4011910"/>
            <a:ext cx="22322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779912" y="3795886"/>
            <a:ext cx="22322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732240" y="3507854"/>
            <a:ext cx="22322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940152" y="1563638"/>
            <a:ext cx="29523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228184" y="4750299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bg1"/>
                </a:solidFill>
                <a:ea typeface="微軟正黑體" charset="0"/>
              </a:rPr>
              <a:t>(</a:t>
            </a:r>
            <a:r>
              <a:rPr kumimoji="1" lang="zh-TW" altLang="en-US" sz="1200" b="1" dirty="0" smtClean="0">
                <a:solidFill>
                  <a:schemeClr val="bg1"/>
                </a:solidFill>
                <a:ea typeface="微軟正黑體" charset="0"/>
              </a:rPr>
              <a:t>資料來源：</a:t>
            </a:r>
            <a:r>
              <a:rPr kumimoji="1" lang="en-US" altLang="zh-TW" sz="1200" b="1" dirty="0" smtClean="0">
                <a:solidFill>
                  <a:schemeClr val="bg1"/>
                </a:solidFill>
                <a:ea typeface="微軟正黑體" charset="0"/>
              </a:rPr>
              <a:t>TEJ,</a:t>
            </a:r>
            <a:r>
              <a:rPr kumimoji="1" lang="zh-TW" altLang="en-US" sz="1200" b="1" dirty="0" smtClean="0">
                <a:solidFill>
                  <a:schemeClr val="bg1"/>
                </a:solidFill>
                <a:ea typeface="微軟正黑體" charset="0"/>
              </a:rPr>
              <a:t>自己整理</a:t>
            </a:r>
            <a:r>
              <a:rPr kumimoji="1" lang="en-US" altLang="zh-TW" sz="1200" b="1" dirty="0" smtClean="0">
                <a:solidFill>
                  <a:schemeClr val="bg1"/>
                </a:solidFill>
                <a:ea typeface="微軟正黑體" charset="0"/>
              </a:rPr>
              <a:t>)</a:t>
            </a:r>
            <a:endParaRPr kumimoji="1" lang="zh-TW" altLang="en-US" sz="1200" b="1" dirty="0">
              <a:solidFill>
                <a:schemeClr val="bg1"/>
              </a:solidFill>
              <a:ea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546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營業費用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依上述條件試算結果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7939561"/>
              </p:ext>
            </p:extLst>
          </p:nvPr>
        </p:nvGraphicFramePr>
        <p:xfrm>
          <a:off x="425994" y="1923678"/>
          <a:ext cx="8322471" cy="2376265"/>
        </p:xfrm>
        <a:graphic>
          <a:graphicData uri="http://schemas.openxmlformats.org/drawingml/2006/table">
            <a:tbl>
              <a:tblPr/>
              <a:tblGrid>
                <a:gridCol w="1470563"/>
                <a:gridCol w="978844"/>
                <a:gridCol w="978844"/>
                <a:gridCol w="978844"/>
                <a:gridCol w="978844"/>
                <a:gridCol w="978844"/>
                <a:gridCol w="978844"/>
                <a:gridCol w="978844"/>
              </a:tblGrid>
              <a:tr h="47525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單位</a:t>
                      </a: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:</a:t>
                      </a:r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百萬元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latin typeface="Microsoft JhengHei" charset="0"/>
                        <a:ea typeface="Microsoft JhengHei" charset="0"/>
                        <a:cs typeface="Microsoft JhengHe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4Q2016F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5">
                      <a:fgClr>
                        <a:srgbClr val="008080"/>
                      </a:fgClr>
                      <a:bgClr>
                        <a:srgbClr val="008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3Q2016F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5">
                      <a:fgClr>
                        <a:srgbClr val="008080"/>
                      </a:fgClr>
                      <a:bgClr>
                        <a:srgbClr val="008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2Q2016F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5">
                      <a:fgClr>
                        <a:srgbClr val="008080"/>
                      </a:fgClr>
                      <a:bgClr>
                        <a:srgbClr val="008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1Q2016F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5">
                      <a:fgClr>
                        <a:srgbClr val="008080"/>
                      </a:fgClr>
                      <a:bgClr>
                        <a:srgbClr val="008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4Q2015F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5">
                      <a:fgClr>
                        <a:srgbClr val="008080"/>
                      </a:fgClr>
                      <a:bgClr>
                        <a:srgbClr val="008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3Q2015F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5">
                      <a:fgClr>
                        <a:srgbClr val="008080"/>
                      </a:fgClr>
                      <a:bgClr>
                        <a:srgbClr val="008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2Q2015F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5">
                      <a:fgClr>
                        <a:srgbClr val="008080"/>
                      </a:fgClr>
                      <a:bgClr>
                        <a:srgbClr val="008000"/>
                      </a:bgClr>
                    </a:pattFill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推銷費用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800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781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762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743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725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708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691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管理費用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210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208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205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203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201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研究發展費用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營業費用合計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1097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1075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1054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1032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991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972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9272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業外收入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6000" y="963778"/>
            <a:ext cx="4228008" cy="3394472"/>
          </a:xfrm>
        </p:spPr>
        <p:txBody>
          <a:bodyPr/>
          <a:lstStyle/>
          <a:p>
            <a:r>
              <a:rPr kumimoji="1" lang="zh-TW" altLang="en-US" dirty="0" smtClean="0"/>
              <a:t>主要來源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處分投資利得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372200" y="4764111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bg1"/>
                </a:solidFill>
                <a:ea typeface="微軟正黑體" charset="0"/>
              </a:rPr>
              <a:t>(</a:t>
            </a:r>
            <a:r>
              <a:rPr kumimoji="1" lang="zh-TW" altLang="en-US" sz="1200" b="1" dirty="0" smtClean="0">
                <a:solidFill>
                  <a:schemeClr val="bg1"/>
                </a:solidFill>
                <a:ea typeface="微軟正黑體" charset="0"/>
              </a:rPr>
              <a:t>資料來源：</a:t>
            </a:r>
            <a:r>
              <a:rPr kumimoji="1" lang="en-US" altLang="zh-TW" sz="1200" b="1" dirty="0" smtClean="0">
                <a:solidFill>
                  <a:schemeClr val="bg1"/>
                </a:solidFill>
                <a:ea typeface="微軟正黑體" charset="0"/>
              </a:rPr>
              <a:t>TEJ,</a:t>
            </a:r>
            <a:r>
              <a:rPr kumimoji="1" lang="zh-TW" altLang="en-US" sz="1200" b="1" dirty="0" smtClean="0">
                <a:solidFill>
                  <a:schemeClr val="bg1"/>
                </a:solidFill>
                <a:ea typeface="微軟正黑體" charset="0"/>
              </a:rPr>
              <a:t>自己整理</a:t>
            </a:r>
            <a:r>
              <a:rPr kumimoji="1" lang="en-US" altLang="zh-TW" sz="1200" b="1" dirty="0" smtClean="0">
                <a:solidFill>
                  <a:schemeClr val="bg1"/>
                </a:solidFill>
                <a:ea typeface="微軟正黑體" charset="0"/>
              </a:rPr>
              <a:t>)</a:t>
            </a:r>
            <a:endParaRPr kumimoji="1" lang="zh-TW" altLang="en-US" sz="1200" b="1" dirty="0">
              <a:solidFill>
                <a:schemeClr val="bg1"/>
              </a:solidFill>
              <a:ea typeface="微軟正黑體" charset="0"/>
            </a:endParaRPr>
          </a:p>
        </p:txBody>
      </p:sp>
      <p:graphicFrame>
        <p:nvGraphicFramePr>
          <p:cNvPr id="8" name="圖表 7"/>
          <p:cNvGraphicFramePr/>
          <p:nvPr>
            <p:extLst/>
          </p:nvPr>
        </p:nvGraphicFramePr>
        <p:xfrm>
          <a:off x="355580" y="1419622"/>
          <a:ext cx="4256509" cy="3033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4267200" y="944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各項目占業外收入比</a:t>
            </a:r>
            <a:r>
              <a:rPr kumimoji="1"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1"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波動性大</a:t>
            </a:r>
            <a:endParaRPr kumimoji="1"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圖表 8"/>
          <p:cNvGraphicFramePr/>
          <p:nvPr>
            <p:extLst/>
          </p:nvPr>
        </p:nvGraphicFramePr>
        <p:xfrm>
          <a:off x="4211959" y="1375185"/>
          <a:ext cx="4895487" cy="2983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822890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業外收入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雖然各細項占業外收入比波動度大，但業外收入占營收比呈上升趨勢</a:t>
            </a:r>
            <a:r>
              <a:rPr kumimoji="1"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近四季占營收比重</a:t>
            </a:r>
            <a:r>
              <a:rPr lang="en-US" altLang="zh-TW" dirty="0" smtClean="0"/>
              <a:t>: </a:t>
            </a:r>
            <a:r>
              <a:rPr lang="zh-TW" altLang="en-US" dirty="0" smtClean="0"/>
              <a:t>平均數 </a:t>
            </a:r>
            <a:r>
              <a:rPr lang="en-US" altLang="zh-TW" dirty="0" smtClean="0"/>
              <a:t>0.4260%</a:t>
            </a:r>
            <a:r>
              <a:rPr lang="zh-TW" altLang="en-US" dirty="0" smtClean="0"/>
              <a:t>；中位數</a:t>
            </a:r>
            <a:r>
              <a:rPr lang="en-US" altLang="zh-TW" dirty="0" smtClean="0"/>
              <a:t>0.4354%</a:t>
            </a:r>
            <a:endParaRPr kumimoji="1" lang="zh-TW" altLang="en-US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/>
          </p:nvPr>
        </p:nvGraphicFramePr>
        <p:xfrm>
          <a:off x="860359" y="1707654"/>
          <a:ext cx="7632848" cy="2809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413352" y="4767266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(</a:t>
            </a:r>
            <a:r>
              <a:rPr kumimoji="1" lang="zh-TW" altLang="en-US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資料來源：</a:t>
            </a:r>
            <a:r>
              <a:rPr kumimoji="1" lang="en-US" altLang="zh-TW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TEJ,</a:t>
            </a:r>
            <a:r>
              <a:rPr kumimoji="1" lang="zh-TW" altLang="en-US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自己整理</a:t>
            </a:r>
            <a:r>
              <a:rPr kumimoji="1" lang="en-US" altLang="zh-TW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)</a:t>
            </a:r>
            <a:endParaRPr kumimoji="1" lang="zh-TW" altLang="en-US" sz="1200" b="1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169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業外收入</a:t>
            </a:r>
            <a:r>
              <a:rPr kumimoji="1" lang="zh-TW" altLang="zh-TW" dirty="0"/>
              <a:t>-</a:t>
            </a:r>
            <a:r>
              <a:rPr kumimoji="1" lang="zh-TW" altLang="en-US" dirty="0" smtClean="0"/>
              <a:t>相關新聞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文曄</a:t>
            </a:r>
            <a:r>
              <a:rPr kumimoji="1" lang="en-US" altLang="zh-TW" dirty="0" smtClean="0"/>
              <a:t>2014</a:t>
            </a:r>
            <a:r>
              <a:rPr kumimoji="1" lang="zh-TW" altLang="en-US" dirty="0" smtClean="0"/>
              <a:t>年</a:t>
            </a:r>
            <a:r>
              <a:rPr kumimoji="1" lang="en-US" altLang="zh-TW" dirty="0" smtClean="0"/>
              <a:t>11</a:t>
            </a:r>
            <a:r>
              <a:rPr kumimoji="1" lang="zh-TW" altLang="en-US" dirty="0" smtClean="0"/>
              <a:t>月處分安霸股份獲</a:t>
            </a:r>
            <a:r>
              <a:rPr kumimoji="1" lang="zh-TW" altLang="en-US" dirty="0"/>
              <a:t>利</a:t>
            </a:r>
            <a:r>
              <a:rPr kumimoji="1" lang="en-US" altLang="zh-TW" dirty="0"/>
              <a:t>984</a:t>
            </a:r>
            <a:r>
              <a:rPr kumimoji="1" lang="zh-TW" altLang="en-US" dirty="0"/>
              <a:t>萬美</a:t>
            </a:r>
            <a:r>
              <a:rPr kumimoji="1" lang="zh-TW" altLang="en-US" dirty="0" smtClean="0"/>
              <a:t>金，但其仍</a:t>
            </a:r>
            <a:r>
              <a:rPr lang="zh-TW" altLang="en-US" dirty="0" smtClean="0"/>
              <a:t>持有安霸</a:t>
            </a:r>
            <a:r>
              <a:rPr lang="en-US" altLang="zh-TW" dirty="0"/>
              <a:t>828,664</a:t>
            </a:r>
            <a:r>
              <a:rPr lang="zh-TW" altLang="en-US" dirty="0" smtClean="0"/>
              <a:t>股。</a:t>
            </a:r>
            <a:endParaRPr kumimoji="1" lang="en-US" altLang="zh-TW" dirty="0"/>
          </a:p>
          <a:p>
            <a:r>
              <a:rPr kumimoji="1" lang="zh-TW" altLang="en-US" dirty="0" smtClean="0"/>
              <a:t>安霸是一家安全監控及影像系統單晶片廠。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 smtClean="0"/>
              <a:t>影響安霸股價上升之因素</a:t>
            </a:r>
            <a:r>
              <a:rPr kumimoji="1" lang="en-US" altLang="zh-TW" dirty="0" smtClean="0"/>
              <a:t>:</a:t>
            </a:r>
            <a:br>
              <a:rPr kumimoji="1" lang="en-US" altLang="zh-TW" dirty="0" smtClean="0"/>
            </a:b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所屬安全監控產業大幅成長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大客戶攝影機品牌</a:t>
            </a:r>
            <a:r>
              <a:rPr kumimoji="1" lang="en-US" altLang="zh-TW" dirty="0" err="1" smtClean="0"/>
              <a:t>GoPro</a:t>
            </a:r>
            <a:r>
              <a:rPr kumimoji="1" lang="zh-TW" altLang="en-US" dirty="0" smtClean="0"/>
              <a:t>熱銷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搶下小米小蟻運動相機的訂單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>
                <a:sym typeface="Wingdings"/>
              </a:rPr>
              <a:t></a:t>
            </a:r>
            <a:r>
              <a:rPr kumimoji="1" lang="zh-TW" altLang="en-US" dirty="0" smtClean="0">
                <a:sym typeface="Wingdings"/>
              </a:rPr>
              <a:t> 文曄業外收入增加可能性大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5" name="圖片 4" descr="螢幕快照 2015-05-23 上午12.23.2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6" y="1779662"/>
            <a:ext cx="5005164" cy="254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995936" y="4731990"/>
            <a:ext cx="446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(</a:t>
            </a:r>
            <a:r>
              <a:rPr kumimoji="1" lang="zh-TW" altLang="en-US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資料來源：</a:t>
            </a:r>
            <a:r>
              <a:rPr kumimoji="1" lang="en-US" altLang="zh-TW" sz="1200" b="1" dirty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http://</a:t>
            </a:r>
            <a:r>
              <a:rPr kumimoji="1" lang="en-US" altLang="zh-TW" sz="1200" b="1" dirty="0" err="1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goo.gl</a:t>
            </a:r>
            <a:r>
              <a:rPr kumimoji="1" lang="en-US" altLang="zh-TW" sz="1200" b="1" dirty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/</a:t>
            </a:r>
            <a:r>
              <a:rPr kumimoji="1" lang="en-US" altLang="zh-TW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iVqX6l</a:t>
            </a:r>
            <a:r>
              <a:rPr kumimoji="1" lang="zh-TW" altLang="en-US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、</a:t>
            </a:r>
            <a:r>
              <a:rPr kumimoji="1" lang="en-US" altLang="zh-TW" sz="1200" b="1" dirty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https://</a:t>
            </a:r>
            <a:r>
              <a:rPr kumimoji="1" lang="en-US" altLang="zh-TW" sz="1200" b="1" dirty="0" err="1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goo.gl</a:t>
            </a:r>
            <a:r>
              <a:rPr kumimoji="1" lang="en-US" altLang="zh-TW" sz="1200" b="1" dirty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/TT7yJo</a:t>
            </a:r>
            <a:r>
              <a:rPr kumimoji="1" lang="en-US" altLang="zh-TW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)</a:t>
            </a:r>
            <a:endParaRPr kumimoji="1" lang="zh-TW" altLang="en-US" sz="1200" b="1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1704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業外支出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業外支出主要來源：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zh-TW" altLang="en-US" dirty="0" smtClean="0"/>
              <a:t>「利息支出」與「其他損失」。</a:t>
            </a:r>
          </a:p>
          <a:p>
            <a:r>
              <a:rPr kumimoji="1" lang="zh-TW" altLang="en-US" dirty="0" smtClean="0"/>
              <a:t>該公司有專門部門處理匯兌損失</a:t>
            </a:r>
            <a:br>
              <a:rPr kumimoji="1" lang="zh-TW" altLang="en-US" dirty="0" smtClean="0"/>
            </a:br>
            <a:r>
              <a:rPr kumimoji="1" lang="zh-TW" altLang="en-US" dirty="0" smtClean="0"/>
              <a:t>問題。</a:t>
            </a:r>
          </a:p>
          <a:p>
            <a:r>
              <a:rPr kumimoji="1" lang="zh-TW" altLang="en-US" dirty="0" smtClean="0"/>
              <a:t>近三年內「其他損失」下降迅速，</a:t>
            </a:r>
            <a:br>
              <a:rPr kumimoji="1" lang="zh-TW" altLang="en-US" dirty="0" smtClean="0"/>
            </a:b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2014</a:t>
            </a:r>
            <a:r>
              <a:rPr kumimoji="1" lang="zh-TW" altLang="en-US" dirty="0" smtClean="0"/>
              <a:t>年僅佔總業外支出</a:t>
            </a:r>
            <a:r>
              <a:rPr kumimoji="1" lang="en-US" altLang="zh-TW" dirty="0" smtClean="0"/>
              <a:t>0.73</a:t>
            </a:r>
            <a:r>
              <a:rPr kumimoji="1" lang="zh-TW" altLang="en-US" dirty="0" smtClean="0"/>
              <a:t>％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6156" y="555526"/>
            <a:ext cx="4998995" cy="404858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228184" y="4750299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bg1"/>
                </a:solidFill>
                <a:ea typeface="微軟正黑體" charset="0"/>
              </a:rPr>
              <a:t>(</a:t>
            </a:r>
            <a:r>
              <a:rPr kumimoji="1" lang="zh-TW" altLang="en-US" sz="1200" b="1" dirty="0" smtClean="0">
                <a:solidFill>
                  <a:schemeClr val="bg1"/>
                </a:solidFill>
                <a:ea typeface="微軟正黑體" charset="0"/>
              </a:rPr>
              <a:t>資料來源：</a:t>
            </a:r>
            <a:r>
              <a:rPr kumimoji="1" lang="en-US" altLang="zh-TW" sz="1200" b="1" dirty="0" smtClean="0">
                <a:solidFill>
                  <a:schemeClr val="bg1"/>
                </a:solidFill>
                <a:ea typeface="微軟正黑體" charset="0"/>
              </a:rPr>
              <a:t>TEJ,</a:t>
            </a:r>
            <a:r>
              <a:rPr kumimoji="1" lang="zh-TW" altLang="en-US" sz="1200" b="1" dirty="0" smtClean="0">
                <a:solidFill>
                  <a:schemeClr val="bg1"/>
                </a:solidFill>
                <a:ea typeface="微軟正黑體" charset="0"/>
              </a:rPr>
              <a:t>自己整理</a:t>
            </a:r>
            <a:r>
              <a:rPr kumimoji="1" lang="en-US" altLang="zh-TW" sz="1200" b="1" dirty="0" smtClean="0">
                <a:solidFill>
                  <a:schemeClr val="bg1"/>
                </a:solidFill>
                <a:ea typeface="微軟正黑體" charset="0"/>
              </a:rPr>
              <a:t>)</a:t>
            </a:r>
            <a:endParaRPr kumimoji="1" lang="zh-TW" altLang="en-US" sz="1200" b="1" dirty="0">
              <a:solidFill>
                <a:schemeClr val="bg1"/>
              </a:solidFill>
              <a:ea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8777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業外支出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利息支出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近五年利息總支出平均成長率為</a:t>
            </a:r>
            <a:r>
              <a:rPr kumimoji="1" lang="en-US" altLang="zh-TW" dirty="0" smtClean="0"/>
              <a:t>61.77%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每季利息支出很平均，但有遞增趨勢。</a:t>
            </a:r>
            <a:endParaRPr kumimoji="1" lang="zh-TW" altLang="en-US" dirty="0"/>
          </a:p>
        </p:txBody>
      </p:sp>
      <p:pic>
        <p:nvPicPr>
          <p:cNvPr id="9" name="內容版面配置區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8729" y="1851670"/>
            <a:ext cx="4572000" cy="274700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228184" y="4750299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bg1"/>
                </a:solidFill>
                <a:ea typeface="微軟正黑體" charset="0"/>
              </a:rPr>
              <a:t>(</a:t>
            </a:r>
            <a:r>
              <a:rPr kumimoji="1" lang="zh-TW" altLang="en-US" sz="1200" b="1" dirty="0" smtClean="0">
                <a:solidFill>
                  <a:schemeClr val="bg1"/>
                </a:solidFill>
                <a:ea typeface="微軟正黑體" charset="0"/>
              </a:rPr>
              <a:t>資料來源：</a:t>
            </a:r>
            <a:r>
              <a:rPr kumimoji="1" lang="en-US" altLang="zh-TW" sz="1200" b="1" dirty="0" smtClean="0">
                <a:solidFill>
                  <a:schemeClr val="bg1"/>
                </a:solidFill>
                <a:ea typeface="微軟正黑體" charset="0"/>
              </a:rPr>
              <a:t>TEJ,</a:t>
            </a:r>
            <a:r>
              <a:rPr kumimoji="1" lang="zh-TW" altLang="en-US" sz="1200" b="1" dirty="0" smtClean="0">
                <a:solidFill>
                  <a:schemeClr val="bg1"/>
                </a:solidFill>
                <a:ea typeface="微軟正黑體" charset="0"/>
              </a:rPr>
              <a:t>自己整理</a:t>
            </a:r>
            <a:r>
              <a:rPr kumimoji="1" lang="en-US" altLang="zh-TW" sz="1200" b="1" dirty="0" smtClean="0">
                <a:solidFill>
                  <a:schemeClr val="bg1"/>
                </a:solidFill>
                <a:ea typeface="微軟正黑體" charset="0"/>
              </a:rPr>
              <a:t>)</a:t>
            </a:r>
            <a:endParaRPr kumimoji="1" lang="zh-TW" altLang="en-US" sz="1200" b="1" dirty="0">
              <a:solidFill>
                <a:schemeClr val="bg1"/>
              </a:solidFill>
              <a:ea typeface="微軟正黑體" charset="0"/>
            </a:endParaRPr>
          </a:p>
        </p:txBody>
      </p:sp>
      <p:graphicFrame>
        <p:nvGraphicFramePr>
          <p:cNvPr id="10" name="圖表 9"/>
          <p:cNvGraphicFramePr>
            <a:graphicFrameLocks/>
          </p:cNvGraphicFramePr>
          <p:nvPr>
            <p:extLst/>
          </p:nvPr>
        </p:nvGraphicFramePr>
        <p:xfrm>
          <a:off x="179512" y="1851670"/>
          <a:ext cx="4104456" cy="2747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524872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業外支出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利息支出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近五年負債平均成長率為</a:t>
            </a:r>
            <a:r>
              <a:rPr kumimoji="1" lang="en-US" altLang="zh-TW" dirty="0" smtClean="0"/>
              <a:t>20.3</a:t>
            </a:r>
            <a:r>
              <a:rPr kumimoji="1" lang="zh-TW" altLang="en-US" dirty="0" smtClean="0"/>
              <a:t>％。</a:t>
            </a:r>
          </a:p>
          <a:p>
            <a:r>
              <a:rPr kumimoji="1" lang="zh-TW" altLang="en-US" dirty="0" smtClean="0"/>
              <a:t>而近年短期負債佔比持續上升、長期負債下降。</a:t>
            </a:r>
          </a:p>
          <a:p>
            <a:endParaRPr kumimoji="1"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40" y="1931029"/>
            <a:ext cx="4499992" cy="270373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10348" y="1931029"/>
            <a:ext cx="4499992" cy="2703737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228184" y="4750299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bg1"/>
                </a:solidFill>
                <a:ea typeface="微軟正黑體" charset="0"/>
              </a:rPr>
              <a:t>(</a:t>
            </a:r>
            <a:r>
              <a:rPr kumimoji="1" lang="zh-TW" altLang="en-US" sz="1200" b="1" dirty="0" smtClean="0">
                <a:solidFill>
                  <a:schemeClr val="bg1"/>
                </a:solidFill>
                <a:ea typeface="微軟正黑體" charset="0"/>
              </a:rPr>
              <a:t>資料來源：</a:t>
            </a:r>
            <a:r>
              <a:rPr kumimoji="1" lang="en-US" altLang="zh-TW" sz="1200" b="1" dirty="0" smtClean="0">
                <a:solidFill>
                  <a:schemeClr val="bg1"/>
                </a:solidFill>
                <a:ea typeface="微軟正黑體" charset="0"/>
              </a:rPr>
              <a:t>TEJ,</a:t>
            </a:r>
            <a:r>
              <a:rPr kumimoji="1" lang="zh-TW" altLang="en-US" sz="1200" b="1" dirty="0" smtClean="0">
                <a:solidFill>
                  <a:schemeClr val="bg1"/>
                </a:solidFill>
                <a:ea typeface="微軟正黑體" charset="0"/>
              </a:rPr>
              <a:t>自己整理</a:t>
            </a:r>
            <a:r>
              <a:rPr kumimoji="1" lang="en-US" altLang="zh-TW" sz="1200" b="1" dirty="0" smtClean="0">
                <a:solidFill>
                  <a:schemeClr val="bg1"/>
                </a:solidFill>
                <a:ea typeface="微軟正黑體" charset="0"/>
              </a:rPr>
              <a:t>)</a:t>
            </a:r>
            <a:endParaRPr kumimoji="1" lang="zh-TW" altLang="en-US" sz="1200" b="1" dirty="0">
              <a:solidFill>
                <a:schemeClr val="bg1"/>
              </a:solidFill>
              <a:ea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254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業外支出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利息支出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5</a:t>
            </a:r>
            <a:r>
              <a:rPr kumimoji="1" lang="zh-TW" altLang="en-US" dirty="0" smtClean="0"/>
              <a:t>月</a:t>
            </a:r>
            <a:r>
              <a:rPr kumimoji="1" lang="en-US" altLang="zh-TW" dirty="0" smtClean="0"/>
              <a:t>5</a:t>
            </a:r>
            <a:r>
              <a:rPr kumimoji="1" lang="zh-TW" altLang="en-US" dirty="0" smtClean="0"/>
              <a:t>日文曄法說會上公佈第二季存貨週轉天數預估和本季持平。但半導體需求的回溫，將對於去庫存化有幫助，有助於減少短期負債，使得利息支出減少。</a:t>
            </a:r>
          </a:p>
          <a:p>
            <a:r>
              <a:rPr kumimoji="1" lang="zh-TW" altLang="en-US" dirty="0" smtClean="0"/>
              <a:t>預估下兩年利息年成長率下降，預估為</a:t>
            </a:r>
            <a:r>
              <a:rPr kumimoji="1" lang="en-US" altLang="zh-TW" dirty="0"/>
              <a:t>3</a:t>
            </a:r>
            <a:r>
              <a:rPr kumimoji="1" lang="en-US" altLang="zh-TW" dirty="0" smtClean="0"/>
              <a:t>0</a:t>
            </a:r>
            <a:r>
              <a:rPr kumimoji="1" lang="zh-TW" altLang="en-US" dirty="0" smtClean="0"/>
              <a:t>％。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902285"/>
            <a:ext cx="4427984" cy="2660473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 flipV="1">
            <a:off x="4517518" y="1616592"/>
            <a:ext cx="1543372" cy="936104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4530800" y="1883231"/>
            <a:ext cx="1759396" cy="6694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乘號 11"/>
          <p:cNvSpPr/>
          <p:nvPr/>
        </p:nvSpPr>
        <p:spPr>
          <a:xfrm>
            <a:off x="5520854" y="1739215"/>
            <a:ext cx="288032" cy="2880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039544" y="4750299"/>
            <a:ext cx="342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bg1"/>
                </a:solidFill>
                <a:ea typeface="微軟正黑體" charset="0"/>
              </a:rPr>
              <a:t>(</a:t>
            </a:r>
            <a:r>
              <a:rPr kumimoji="1" lang="zh-TW" altLang="en-US" sz="1200" b="1" dirty="0" smtClean="0">
                <a:solidFill>
                  <a:schemeClr val="bg1"/>
                </a:solidFill>
                <a:ea typeface="微軟正黑體" charset="0"/>
              </a:rPr>
              <a:t>資料來源：</a:t>
            </a:r>
            <a:r>
              <a:rPr kumimoji="1" lang="en-US" altLang="zh-TW" sz="1200" b="1" dirty="0" smtClean="0">
                <a:solidFill>
                  <a:schemeClr val="bg1"/>
                </a:solidFill>
                <a:ea typeface="微軟正黑體" charset="0"/>
              </a:rPr>
              <a:t>TEJ,</a:t>
            </a:r>
            <a:r>
              <a:rPr kumimoji="1" lang="zh-TW" altLang="en-US" sz="1200" b="1" dirty="0" smtClean="0">
                <a:solidFill>
                  <a:schemeClr val="bg1"/>
                </a:solidFill>
                <a:ea typeface="微軟正黑體" charset="0"/>
              </a:rPr>
              <a:t>自己整理</a:t>
            </a:r>
            <a:r>
              <a:rPr kumimoji="1" lang="en-US" altLang="zh-TW" sz="1200" b="1" dirty="0">
                <a:solidFill>
                  <a:schemeClr val="bg1"/>
                </a:solidFill>
                <a:ea typeface="微軟正黑體" charset="0"/>
              </a:rPr>
              <a:t>, https://</a:t>
            </a:r>
            <a:r>
              <a:rPr kumimoji="1" lang="en-US" altLang="zh-TW" sz="1200" b="1" dirty="0" err="1">
                <a:solidFill>
                  <a:schemeClr val="bg1"/>
                </a:solidFill>
                <a:ea typeface="微軟正黑體" charset="0"/>
              </a:rPr>
              <a:t>goo.gl</a:t>
            </a:r>
            <a:r>
              <a:rPr kumimoji="1" lang="en-US" altLang="zh-TW" sz="1200" b="1" dirty="0">
                <a:solidFill>
                  <a:schemeClr val="bg1"/>
                </a:solidFill>
                <a:ea typeface="微軟正黑體" charset="0"/>
              </a:rPr>
              <a:t>/Cqtcx8)</a:t>
            </a:r>
            <a:endParaRPr kumimoji="1" lang="zh-TW" altLang="en-US" sz="1200" b="1" dirty="0">
              <a:solidFill>
                <a:schemeClr val="bg1"/>
              </a:solidFill>
              <a:ea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455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業外收入與支出預估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依上述條件試算結果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55576" y="1923678"/>
          <a:ext cx="7344816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/>
                <a:gridCol w="918102"/>
                <a:gridCol w="918102"/>
                <a:gridCol w="918102"/>
                <a:gridCol w="918102"/>
                <a:gridCol w="918102"/>
                <a:gridCol w="918102"/>
                <a:gridCol w="91810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仟元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2Q2015F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3Q2015F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4Q2015F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1Q2016F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2Q2016F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3Q2016F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4Q2016F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21248"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ea typeface="微軟正黑體" charset="0"/>
                        </a:rPr>
                        <a:t>業外收入</a:t>
                      </a:r>
                      <a:endParaRPr lang="zh-TW" altLang="en-US" baseline="0" dirty="0">
                        <a:ea typeface="微軟正黑體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$124.605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$128.678</a:t>
                      </a:r>
                      <a:endParaRPr lang="zh-TW" altLang="en-US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$132.886</a:t>
                      </a:r>
                    </a:p>
                    <a:p>
                      <a:pPr algn="ctr"/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$137.232</a:t>
                      </a:r>
                      <a:endParaRPr lang="zh-TW" altLang="en-US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$141.717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$146.352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$151.141</a:t>
                      </a:r>
                      <a:endParaRPr lang="zh-TW" altLang="en-US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ea typeface="微軟正黑體" charset="0"/>
                        </a:rPr>
                        <a:t>業外支出</a:t>
                      </a:r>
                      <a:endParaRPr lang="zh-TW" altLang="en-US" baseline="0" dirty="0">
                        <a:ea typeface="微軟正黑體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$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179.932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$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205.619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$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238.163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$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236.547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$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240.009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$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266.780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$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308.220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0396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</a:t>
            </a: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xmlns="" val="454806773"/>
              </p:ext>
            </p:extLst>
          </p:nvPr>
        </p:nvGraphicFramePr>
        <p:xfrm>
          <a:off x="2789802" y="627534"/>
          <a:ext cx="3996444" cy="3814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>
                <a:solidFill>
                  <a:schemeClr val="bg1">
                    <a:lumMod val="75000"/>
                  </a:schemeClr>
                </a:solidFill>
              </a:rPr>
              <a:pPr/>
              <a:t>2</a:t>
            </a:fld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1112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評價方式</a:t>
            </a:r>
            <a:r>
              <a:rPr lang="en-US" altLang="zh-TW" dirty="0" smtClean="0"/>
              <a:t>-PB</a:t>
            </a:r>
            <a:r>
              <a:rPr lang="zh-TW" altLang="en-US" dirty="0" smtClean="0"/>
              <a:t>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文曄及同業</a:t>
            </a:r>
            <a:r>
              <a:rPr lang="en-US" altLang="zh-TW" dirty="0" smtClean="0"/>
              <a:t>PB)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/>
        </p:nvSpPr>
        <p:spPr>
          <a:xfrm>
            <a:off x="241176" y="3363838"/>
            <a:ext cx="4415408" cy="1519740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 smtClean="0"/>
              <a:t>文曄</a:t>
            </a:r>
            <a:r>
              <a:rPr kumimoji="1" lang="en-US" altLang="zh-TW" dirty="0" smtClean="0"/>
              <a:t>PB</a:t>
            </a:r>
            <a:r>
              <a:rPr kumimoji="1" lang="zh-TW" altLang="en-US" dirty="0" smtClean="0"/>
              <a:t>比除了</a:t>
            </a:r>
            <a:r>
              <a:rPr kumimoji="1" lang="en-US" altLang="zh-TW" dirty="0" smtClean="0"/>
              <a:t>2011</a:t>
            </a:r>
            <a:r>
              <a:rPr kumimoji="1" lang="zh-TW" altLang="en-US" dirty="0" smtClean="0"/>
              <a:t>年大幅升高至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倍以外，大多落在</a:t>
            </a:r>
            <a:r>
              <a:rPr kumimoji="1" lang="en-US" altLang="zh-TW" dirty="0" smtClean="0"/>
              <a:t>1.2</a:t>
            </a:r>
            <a:r>
              <a:rPr kumimoji="1" lang="zh-TW" altLang="en-US" dirty="0" smtClean="0"/>
              <a:t>倍</a:t>
            </a:r>
            <a:r>
              <a:rPr kumimoji="1" lang="en-US" altLang="zh-TW" dirty="0" smtClean="0"/>
              <a:t>PB</a:t>
            </a:r>
            <a:r>
              <a:rPr kumimoji="1" lang="zh-TW" altLang="en-US" dirty="0" smtClean="0"/>
              <a:t>以下</a:t>
            </a:r>
            <a:endParaRPr kumimoji="1" lang="en-US" altLang="zh-TW" dirty="0" smtClean="0"/>
          </a:p>
          <a:p>
            <a:r>
              <a:rPr kumimoji="1" lang="en-US" altLang="zh-TW" dirty="0" smtClean="0"/>
              <a:t>2010~2011</a:t>
            </a:r>
            <a:r>
              <a:rPr kumimoji="1" lang="zh-TW" altLang="en-US" dirty="0" smtClean="0"/>
              <a:t>年期間，權益乘數水準較高</a:t>
            </a:r>
            <a:r>
              <a:rPr kumimoji="1" lang="en-US" altLang="zh-TW" dirty="0" smtClean="0"/>
              <a:t>(</a:t>
            </a:r>
            <a:r>
              <a:rPr kumimoji="1" lang="zh-TW" altLang="en-US" dirty="0"/>
              <a:t>槓桿較</a:t>
            </a:r>
            <a:r>
              <a:rPr kumimoji="1" lang="zh-TW" altLang="en-US" dirty="0" smtClean="0"/>
              <a:t>大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、且應收帳款周轉次數創歷史新高</a:t>
            </a:r>
            <a:endParaRPr kumimoji="1" lang="en-US" altLang="zh-TW" dirty="0" smtClean="0"/>
          </a:p>
          <a:p>
            <a:r>
              <a:rPr kumimoji="1" lang="zh-TW" altLang="en-US" dirty="0" smtClean="0"/>
              <a:t>排除</a:t>
            </a:r>
            <a:r>
              <a:rPr kumimoji="1" lang="en-US" altLang="zh-TW" dirty="0" smtClean="0"/>
              <a:t>2011</a:t>
            </a:r>
            <a:r>
              <a:rPr kumimoji="1" lang="zh-TW" altLang="en-US" dirty="0" smtClean="0"/>
              <a:t>資料取平均，推估今年底</a:t>
            </a:r>
            <a:r>
              <a:rPr kumimoji="1" lang="en-US" altLang="zh-TW" dirty="0" smtClean="0">
                <a:solidFill>
                  <a:srgbClr val="C00000"/>
                </a:solidFill>
              </a:rPr>
              <a:t>PB=1.14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771550"/>
            <a:ext cx="4320480" cy="2472083"/>
          </a:xfrm>
        </p:spPr>
      </p:pic>
      <p:sp>
        <p:nvSpPr>
          <p:cNvPr id="9" name="內容版面配置區 2"/>
          <p:cNvSpPr>
            <a:spLocks noGrp="1"/>
          </p:cNvSpPr>
          <p:nvPr/>
        </p:nvSpPr>
        <p:spPr>
          <a:xfrm>
            <a:off x="4656584" y="3219822"/>
            <a:ext cx="4114800" cy="1519740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同業包含大</a:t>
            </a:r>
            <a:r>
              <a:rPr kumimoji="1" lang="zh-TW" altLang="en-US" dirty="0" smtClean="0"/>
              <a:t>聯大、至上、增</a:t>
            </a:r>
            <a:r>
              <a:rPr kumimoji="1" lang="zh-TW" altLang="en-US" dirty="0"/>
              <a:t>你</a:t>
            </a:r>
            <a:r>
              <a:rPr kumimoji="1" lang="zh-TW" altLang="en-US" dirty="0" smtClean="0"/>
              <a:t>強、擎亞、豐藝、益登、威</a:t>
            </a:r>
            <a:r>
              <a:rPr kumimoji="1" lang="zh-TW" altLang="en-US" dirty="0"/>
              <a:t>健</a:t>
            </a:r>
          </a:p>
          <a:p>
            <a:r>
              <a:rPr kumimoji="1" lang="zh-TW" altLang="en-US" dirty="0"/>
              <a:t>同業平均</a:t>
            </a:r>
            <a:r>
              <a:rPr kumimoji="1" lang="en-US" altLang="zh-TW" dirty="0"/>
              <a:t>PB</a:t>
            </a:r>
            <a:r>
              <a:rPr kumimoji="1" lang="zh-TW" altLang="en-US" dirty="0"/>
              <a:t>自</a:t>
            </a:r>
            <a:r>
              <a:rPr kumimoji="1" lang="en-US" altLang="zh-TW" dirty="0"/>
              <a:t>2011</a:t>
            </a:r>
            <a:r>
              <a:rPr kumimoji="1" lang="zh-TW" altLang="en-US" dirty="0"/>
              <a:t>年之後多在</a:t>
            </a:r>
            <a:r>
              <a:rPr kumimoji="1" lang="en-US" altLang="zh-TW" dirty="0"/>
              <a:t>1~1.4</a:t>
            </a:r>
            <a:r>
              <a:rPr kumimoji="1" lang="zh-TW" altLang="en-US" dirty="0"/>
              <a:t>之間</a:t>
            </a:r>
            <a:endParaRPr kumimoji="1" lang="en-US" altLang="zh-TW" dirty="0" smtClean="0"/>
          </a:p>
          <a:p>
            <a:r>
              <a:rPr kumimoji="1" lang="zh-TW" altLang="en-US" dirty="0" smtClean="0"/>
              <a:t>近五</a:t>
            </a:r>
            <a:r>
              <a:rPr kumimoji="1" lang="zh-TW" altLang="en-US" dirty="0"/>
              <a:t>年</a:t>
            </a:r>
            <a:r>
              <a:rPr kumimoji="1" lang="zh-TW" altLang="en-US" dirty="0" smtClean="0"/>
              <a:t>平均</a:t>
            </a:r>
            <a:r>
              <a:rPr kumimoji="1" lang="en-US" altLang="zh-TW" dirty="0" smtClean="0"/>
              <a:t>PB</a:t>
            </a:r>
            <a:r>
              <a:rPr kumimoji="1" lang="zh-TW" altLang="en-US" dirty="0" smtClean="0"/>
              <a:t>為</a:t>
            </a:r>
            <a:r>
              <a:rPr kumimoji="1" lang="en-US" altLang="zh-TW" dirty="0" smtClean="0"/>
              <a:t>1.35</a:t>
            </a:r>
            <a:r>
              <a:rPr kumimoji="1" lang="zh-TW" altLang="en-US" dirty="0" smtClean="0"/>
              <a:t>，近五年年底平均</a:t>
            </a:r>
            <a:r>
              <a:rPr kumimoji="1" lang="en-US" altLang="zh-TW" dirty="0" smtClean="0"/>
              <a:t>PB</a:t>
            </a:r>
            <a:r>
              <a:rPr kumimoji="1" lang="zh-TW" altLang="en-US" dirty="0" smtClean="0"/>
              <a:t>為</a:t>
            </a:r>
            <a:r>
              <a:rPr kumimoji="1" lang="en-US" altLang="zh-TW" dirty="0" smtClean="0"/>
              <a:t>1.2546</a:t>
            </a:r>
            <a:r>
              <a:rPr kumimoji="1" lang="zh-TW" altLang="en-US" dirty="0" smtClean="0"/>
              <a:t>，</a:t>
            </a:r>
            <a:r>
              <a:rPr kumimoji="1" lang="zh-TW" altLang="en-US" dirty="0"/>
              <a:t>扣除</a:t>
            </a:r>
            <a:r>
              <a:rPr kumimoji="1" lang="en-US" altLang="zh-TW" dirty="0"/>
              <a:t>2010</a:t>
            </a:r>
            <a:r>
              <a:rPr kumimoji="1" lang="zh-TW" altLang="en-US" dirty="0"/>
              <a:t>年底平均為</a:t>
            </a:r>
            <a:r>
              <a:rPr kumimoji="1" lang="en-US" altLang="zh-TW" dirty="0"/>
              <a:t>1.13</a:t>
            </a:r>
            <a:r>
              <a:rPr kumimoji="1" lang="zh-TW" altLang="en-US" dirty="0"/>
              <a:t>，</a:t>
            </a:r>
            <a:endParaRPr kumimoji="1" lang="en-US" altLang="zh-TW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51796" y="771550"/>
            <a:ext cx="458470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5868144" y="4750299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  <a:ea typeface="微軟正黑體" charset="0"/>
              </a:rPr>
              <a:t>(</a:t>
            </a:r>
            <a:r>
              <a:rPr kumimoji="1" lang="zh-TW" altLang="en-US" dirty="0" smtClean="0">
                <a:solidFill>
                  <a:schemeClr val="bg1"/>
                </a:solidFill>
                <a:ea typeface="微軟正黑體" charset="0"/>
              </a:rPr>
              <a:t>資料來源：財報狗</a:t>
            </a:r>
            <a:r>
              <a:rPr kumimoji="1" lang="en-US" altLang="zh-TW" dirty="0" smtClean="0">
                <a:solidFill>
                  <a:schemeClr val="bg1"/>
                </a:solidFill>
                <a:ea typeface="微軟正黑體" charset="0"/>
              </a:rPr>
              <a:t>,</a:t>
            </a:r>
            <a:r>
              <a:rPr kumimoji="1" lang="zh-TW" altLang="en-US" dirty="0" smtClean="0">
                <a:solidFill>
                  <a:schemeClr val="bg1"/>
                </a:solidFill>
                <a:ea typeface="微軟正黑體" charset="0"/>
              </a:rPr>
              <a:t>自行整理</a:t>
            </a:r>
            <a:r>
              <a:rPr kumimoji="1" lang="en-US" altLang="zh-TW" dirty="0" smtClean="0">
                <a:solidFill>
                  <a:schemeClr val="bg1"/>
                </a:solidFill>
                <a:ea typeface="微軟正黑體" charset="0"/>
              </a:rPr>
              <a:t>)</a:t>
            </a:r>
            <a:endParaRPr kumimoji="1" lang="zh-TW" altLang="en-US" dirty="0">
              <a:solidFill>
                <a:schemeClr val="bg1"/>
              </a:solidFill>
              <a:ea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7849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淨值及預估股價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308" y="771550"/>
            <a:ext cx="7704856" cy="3023505"/>
          </a:xfrm>
          <a:prstGeom prst="rect">
            <a:avLst/>
          </a:prstGeom>
        </p:spPr>
      </p:pic>
      <p:sp>
        <p:nvSpPr>
          <p:cNvPr id="8" name="內容版面配置區 2"/>
          <p:cNvSpPr>
            <a:spLocks noGrp="1"/>
          </p:cNvSpPr>
          <p:nvPr/>
        </p:nvSpPr>
        <p:spPr>
          <a:xfrm>
            <a:off x="772707" y="3939902"/>
            <a:ext cx="7344816" cy="9691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每股</a:t>
            </a:r>
            <a:r>
              <a:rPr kumimoji="1" lang="zh-TW" altLang="en-US" dirty="0" smtClean="0"/>
              <a:t>淨值呈現穩定成長趨勢</a:t>
            </a:r>
            <a:r>
              <a:rPr kumimoji="1" lang="zh-TW" altLang="en-US" dirty="0"/>
              <a:t>，</a:t>
            </a:r>
            <a:r>
              <a:rPr kumimoji="1" lang="zh-TW" altLang="en-US" dirty="0" smtClean="0"/>
              <a:t>近五年底每</a:t>
            </a:r>
            <a:r>
              <a:rPr kumimoji="1" lang="zh-TW" altLang="en-US" dirty="0"/>
              <a:t>股淨值平均成長</a:t>
            </a:r>
            <a:r>
              <a:rPr kumimoji="1" lang="en-US" altLang="zh-TW" dirty="0"/>
              <a:t>10</a:t>
            </a:r>
            <a:r>
              <a:rPr kumimoji="1" lang="en-US" altLang="zh-TW" dirty="0" smtClean="0"/>
              <a:t>%</a:t>
            </a:r>
            <a:r>
              <a:rPr kumimoji="1" lang="zh-TW" altLang="en-US" dirty="0"/>
              <a:t>，推</a:t>
            </a:r>
            <a:r>
              <a:rPr kumimoji="1" lang="zh-TW" altLang="en-US" dirty="0" smtClean="0"/>
              <a:t>估</a:t>
            </a:r>
            <a:r>
              <a:rPr kumimoji="1" lang="en-US" altLang="zh-TW" dirty="0" smtClean="0"/>
              <a:t>2015</a:t>
            </a:r>
            <a:r>
              <a:rPr kumimoji="1" lang="zh-TW" altLang="en-US" dirty="0" smtClean="0"/>
              <a:t>年底</a:t>
            </a:r>
            <a:r>
              <a:rPr kumimoji="1" lang="zh-TW" altLang="en-US" dirty="0">
                <a:solidFill>
                  <a:srgbClr val="C00000"/>
                </a:solidFill>
              </a:rPr>
              <a:t>每股淨值</a:t>
            </a:r>
            <a:r>
              <a:rPr kumimoji="1" lang="en-US" altLang="zh-TW" dirty="0">
                <a:solidFill>
                  <a:srgbClr val="C00000"/>
                </a:solidFill>
              </a:rPr>
              <a:t>43.063</a:t>
            </a:r>
            <a:r>
              <a:rPr kumimoji="1" lang="zh-TW" altLang="en-US" dirty="0" smtClean="0">
                <a:solidFill>
                  <a:srgbClr val="C00000"/>
                </a:solidFill>
              </a:rPr>
              <a:t>元</a:t>
            </a:r>
            <a:r>
              <a:rPr kumimoji="1" lang="zh-TW" altLang="en-US" dirty="0" smtClean="0"/>
              <a:t>，</a:t>
            </a:r>
            <a:r>
              <a:rPr kumimoji="1"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2016</a:t>
            </a:r>
            <a:r>
              <a:rPr kumimoji="1"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年底</a:t>
            </a:r>
            <a:r>
              <a:rPr kumimoji="1" lang="zh-TW" altLang="en-US" dirty="0" smtClean="0">
                <a:solidFill>
                  <a:srgbClr val="C00000"/>
                </a:solidFill>
              </a:rPr>
              <a:t>每股淨值</a:t>
            </a:r>
            <a:r>
              <a:rPr kumimoji="1" lang="en-US" altLang="zh-TW" dirty="0" smtClean="0">
                <a:solidFill>
                  <a:srgbClr val="C00000"/>
                </a:solidFill>
              </a:rPr>
              <a:t>47.3693</a:t>
            </a:r>
            <a:r>
              <a:rPr kumimoji="1" lang="zh-TW" altLang="en-US" dirty="0" smtClean="0">
                <a:solidFill>
                  <a:srgbClr val="C00000"/>
                </a:solidFill>
              </a:rPr>
              <a:t>元</a:t>
            </a:r>
            <a:endParaRPr kumimoji="1" lang="en-US" altLang="zh-TW" dirty="0" smtClean="0">
              <a:solidFill>
                <a:srgbClr val="C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68144" y="4750299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  <a:ea typeface="微軟正黑體" charset="0"/>
              </a:rPr>
              <a:t>(</a:t>
            </a:r>
            <a:r>
              <a:rPr kumimoji="1" lang="zh-TW" altLang="en-US" dirty="0" smtClean="0">
                <a:solidFill>
                  <a:schemeClr val="bg1"/>
                </a:solidFill>
                <a:ea typeface="微軟正黑體" charset="0"/>
              </a:rPr>
              <a:t>資料來源：財報狗</a:t>
            </a:r>
            <a:r>
              <a:rPr kumimoji="1" lang="en-US" altLang="zh-TW" dirty="0" smtClean="0">
                <a:solidFill>
                  <a:schemeClr val="bg1"/>
                </a:solidFill>
                <a:ea typeface="微軟正黑體" charset="0"/>
              </a:rPr>
              <a:t>,</a:t>
            </a:r>
            <a:r>
              <a:rPr kumimoji="1" lang="zh-TW" altLang="en-US" dirty="0" smtClean="0">
                <a:solidFill>
                  <a:schemeClr val="bg1"/>
                </a:solidFill>
                <a:ea typeface="微軟正黑體" charset="0"/>
              </a:rPr>
              <a:t>自行整理</a:t>
            </a:r>
            <a:r>
              <a:rPr kumimoji="1" lang="en-US" altLang="zh-TW" dirty="0" smtClean="0">
                <a:solidFill>
                  <a:schemeClr val="bg1"/>
                </a:solidFill>
                <a:ea typeface="微軟正黑體" charset="0"/>
              </a:rPr>
              <a:t>)</a:t>
            </a:r>
            <a:endParaRPr kumimoji="1" lang="zh-TW" altLang="en-US" dirty="0">
              <a:solidFill>
                <a:schemeClr val="bg1"/>
              </a:solidFill>
              <a:ea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721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PB</a:t>
            </a:r>
            <a:r>
              <a:rPr lang="zh-TW" altLang="en-US" dirty="0" smtClean="0"/>
              <a:t>法年底股價預測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444208" y="473199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  <a:ea typeface="微軟正黑體" charset="0"/>
              </a:rPr>
              <a:t>(</a:t>
            </a:r>
            <a:r>
              <a:rPr kumimoji="1" lang="zh-TW" altLang="en-US" dirty="0" smtClean="0">
                <a:solidFill>
                  <a:schemeClr val="bg1"/>
                </a:solidFill>
                <a:ea typeface="微軟正黑體" charset="0"/>
              </a:rPr>
              <a:t>資料來源：自行整理</a:t>
            </a:r>
            <a:r>
              <a:rPr kumimoji="1" lang="en-US" altLang="zh-TW" dirty="0" smtClean="0">
                <a:solidFill>
                  <a:schemeClr val="bg1"/>
                </a:solidFill>
                <a:ea typeface="微軟正黑體" charset="0"/>
              </a:rPr>
              <a:t>)</a:t>
            </a:r>
            <a:endParaRPr kumimoji="1" lang="zh-TW" altLang="en-US" dirty="0">
              <a:solidFill>
                <a:schemeClr val="bg1"/>
              </a:solidFill>
              <a:ea typeface="微軟正黑體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7495994"/>
              </p:ext>
            </p:extLst>
          </p:nvPr>
        </p:nvGraphicFramePr>
        <p:xfrm>
          <a:off x="611560" y="1329613"/>
          <a:ext cx="7992888" cy="237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953"/>
                <a:gridCol w="2077123"/>
                <a:gridCol w="1651590"/>
                <a:gridCol w="1998222"/>
              </a:tblGrid>
              <a:tr h="469334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單位</a:t>
                      </a:r>
                      <a:r>
                        <a:rPr lang="en-US" altLang="zh-TW" sz="1800" dirty="0" smtClean="0"/>
                        <a:t>:</a:t>
                      </a:r>
                      <a:r>
                        <a:rPr lang="zh-TW" altLang="en-US" sz="1800" dirty="0" smtClean="0"/>
                        <a:t>元</a:t>
                      </a:r>
                      <a:endParaRPr lang="zh-TW" alt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年底每股淨值</a:t>
                      </a:r>
                      <a:endParaRPr lang="zh-TW" alt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年底</a:t>
                      </a:r>
                      <a:r>
                        <a:rPr lang="en-US" altLang="zh-TW" sz="1800" dirty="0" smtClean="0"/>
                        <a:t>P/B</a:t>
                      </a:r>
                      <a:endParaRPr lang="zh-TW" alt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年底股價</a:t>
                      </a:r>
                      <a:endParaRPr lang="zh-TW" altLang="en-US" sz="1800" dirty="0"/>
                    </a:p>
                  </a:txBody>
                  <a:tcPr marT="34290" marB="34290"/>
                </a:tc>
              </a:tr>
              <a:tr h="644228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2015</a:t>
                      </a:r>
                      <a:r>
                        <a:rPr lang="zh-TW" altLang="en-US" sz="1800" dirty="0" smtClean="0"/>
                        <a:t>股價</a:t>
                      </a:r>
                      <a:endParaRPr lang="zh-TW" alt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43.063</a:t>
                      </a:r>
                      <a:endParaRPr lang="zh-TW" alt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1.14</a:t>
                      </a:r>
                      <a:endParaRPr lang="zh-TW" alt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49.09</a:t>
                      </a:r>
                      <a:endParaRPr lang="zh-TW" altLang="en-US" sz="1800" dirty="0"/>
                    </a:p>
                  </a:txBody>
                  <a:tcPr marT="34290" marB="34290"/>
                </a:tc>
              </a:tr>
              <a:tr h="644228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2016</a:t>
                      </a:r>
                      <a:r>
                        <a:rPr lang="zh-TW" altLang="en-US" sz="1800" dirty="0" smtClean="0"/>
                        <a:t>股價</a:t>
                      </a:r>
                      <a:endParaRPr lang="zh-TW" alt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47.3693</a:t>
                      </a:r>
                      <a:endParaRPr lang="zh-TW" alt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1.14</a:t>
                      </a:r>
                      <a:endParaRPr lang="zh-TW" alt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54.00</a:t>
                      </a:r>
                      <a:endParaRPr lang="zh-TW" altLang="en-US" sz="1800" dirty="0"/>
                    </a:p>
                  </a:txBody>
                  <a:tcPr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產業平均預測</a:t>
                      </a:r>
                      <a:endParaRPr lang="zh-TW" alt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-</a:t>
                      </a:r>
                      <a:endParaRPr lang="zh-TW" alt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1.13~1.2546</a:t>
                      </a:r>
                      <a:endParaRPr lang="zh-TW" alt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48.74~54.026</a:t>
                      </a:r>
                      <a:endParaRPr lang="zh-TW" altLang="en-US" sz="18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53448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評價方式</a:t>
            </a:r>
            <a:r>
              <a:rPr lang="en-US" altLang="zh-TW" dirty="0" smtClean="0"/>
              <a:t>-PE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/>
        </p:nvSpPr>
        <p:spPr>
          <a:xfrm>
            <a:off x="419505" y="944724"/>
            <a:ext cx="3005794" cy="341899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 smtClean="0"/>
              <a:t>2015</a:t>
            </a:r>
            <a:r>
              <a:rPr kumimoji="1" lang="zh-TW" altLang="en-US" dirty="0" smtClean="0"/>
              <a:t>年預估</a:t>
            </a:r>
            <a:r>
              <a:rPr kumimoji="1" lang="en-US" altLang="zh-TW" dirty="0" smtClean="0"/>
              <a:t>EPS</a:t>
            </a:r>
            <a:r>
              <a:rPr kumimoji="1" lang="zh-TW" altLang="en-US" dirty="0" smtClean="0"/>
              <a:t>為</a:t>
            </a:r>
            <a:r>
              <a:rPr kumimoji="1" lang="en-US" altLang="zh-TW" dirty="0" smtClean="0"/>
              <a:t>5.36</a:t>
            </a:r>
            <a:r>
              <a:rPr kumimoji="1" lang="zh-TW" altLang="en-US" dirty="0" smtClean="0"/>
              <a:t>元</a:t>
            </a:r>
          </a:p>
          <a:p>
            <a:endParaRPr kumimoji="1" lang="zh-TW" altLang="en-US" dirty="0"/>
          </a:p>
          <a:p>
            <a:pPr marL="0" indent="0">
              <a:buNone/>
            </a:pPr>
            <a:endParaRPr kumimoji="1" lang="zh-TW" altLang="en-US" dirty="0"/>
          </a:p>
          <a:p>
            <a:r>
              <a:rPr kumimoji="1" lang="en-US" altLang="zh-TW" dirty="0" smtClean="0"/>
              <a:t>2016</a:t>
            </a:r>
            <a:r>
              <a:rPr kumimoji="1" lang="zh-TW" altLang="en-US" dirty="0" smtClean="0"/>
              <a:t>年</a:t>
            </a:r>
            <a:r>
              <a:rPr kumimoji="1" lang="zh-TW" altLang="en-US" dirty="0"/>
              <a:t>預估</a:t>
            </a:r>
            <a:r>
              <a:rPr kumimoji="1" lang="en-US" altLang="zh-TW" dirty="0"/>
              <a:t>EPS</a:t>
            </a:r>
            <a:r>
              <a:rPr kumimoji="1" lang="zh-TW" altLang="en-US" dirty="0" smtClean="0"/>
              <a:t>為</a:t>
            </a:r>
            <a:r>
              <a:rPr kumimoji="1" lang="en-US" altLang="zh-TW" dirty="0" smtClean="0"/>
              <a:t>6.33</a:t>
            </a:r>
            <a:r>
              <a:rPr kumimoji="1" lang="zh-TW" altLang="en-US" dirty="0" smtClean="0"/>
              <a:t>元</a:t>
            </a:r>
            <a:endParaRPr kumimoji="1" lang="zh-TW" altLang="en-US" dirty="0"/>
          </a:p>
          <a:p>
            <a:endParaRPr kumimoji="1" lang="zh-TW" altLang="en-US" dirty="0"/>
          </a:p>
          <a:p>
            <a:pPr marL="0" indent="0">
              <a:buNone/>
            </a:pPr>
            <a:endParaRPr kumimoji="1" lang="zh-TW" altLang="en-US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5868144" y="4750299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  <a:ea typeface="微軟正黑體" charset="0"/>
              </a:rPr>
              <a:t>(</a:t>
            </a:r>
            <a:r>
              <a:rPr kumimoji="1" lang="zh-TW" altLang="en-US" dirty="0" smtClean="0">
                <a:solidFill>
                  <a:schemeClr val="bg1"/>
                </a:solidFill>
                <a:ea typeface="微軟正黑體" charset="0"/>
              </a:rPr>
              <a:t>資料來源：財報狗</a:t>
            </a:r>
            <a:r>
              <a:rPr kumimoji="1" lang="en-US" altLang="zh-TW" dirty="0" smtClean="0">
                <a:solidFill>
                  <a:schemeClr val="bg1"/>
                </a:solidFill>
                <a:ea typeface="微軟正黑體" charset="0"/>
              </a:rPr>
              <a:t>,</a:t>
            </a:r>
            <a:r>
              <a:rPr kumimoji="1" lang="zh-TW" altLang="en-US" dirty="0" smtClean="0">
                <a:solidFill>
                  <a:schemeClr val="bg1"/>
                </a:solidFill>
                <a:ea typeface="微軟正黑體" charset="0"/>
              </a:rPr>
              <a:t>自行整理</a:t>
            </a:r>
            <a:r>
              <a:rPr kumimoji="1" lang="en-US" altLang="zh-TW" dirty="0" smtClean="0">
                <a:solidFill>
                  <a:schemeClr val="bg1"/>
                </a:solidFill>
                <a:ea typeface="微軟正黑體" charset="0"/>
              </a:rPr>
              <a:t>)</a:t>
            </a:r>
            <a:endParaRPr kumimoji="1" lang="zh-TW" altLang="en-US" dirty="0">
              <a:solidFill>
                <a:schemeClr val="bg1"/>
              </a:solidFill>
              <a:ea typeface="微軟正黑體" charset="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5298" y="950758"/>
            <a:ext cx="5633464" cy="3412964"/>
          </a:xfrm>
        </p:spPr>
      </p:pic>
      <p:sp>
        <p:nvSpPr>
          <p:cNvPr id="9" name="框架 8"/>
          <p:cNvSpPr/>
          <p:nvPr/>
        </p:nvSpPr>
        <p:spPr>
          <a:xfrm>
            <a:off x="6878488" y="4011910"/>
            <a:ext cx="2182506" cy="216024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8024" y="4011910"/>
            <a:ext cx="208823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7451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評價方式</a:t>
            </a:r>
            <a:r>
              <a:rPr lang="en-US" altLang="zh-TW" dirty="0" smtClean="0"/>
              <a:t>-PE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/>
        </p:nvSpPr>
        <p:spPr>
          <a:xfrm>
            <a:off x="419504" y="944724"/>
            <a:ext cx="7104823" cy="15197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 smtClean="0"/>
              <a:t>文曄近五年平均</a:t>
            </a:r>
            <a:r>
              <a:rPr kumimoji="1" lang="en-US" altLang="zh-TW" dirty="0" smtClean="0"/>
              <a:t>PE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Ratio</a:t>
            </a:r>
            <a:r>
              <a:rPr kumimoji="1" lang="zh-TW" altLang="en-US" dirty="0" smtClean="0"/>
              <a:t>為</a:t>
            </a:r>
            <a:r>
              <a:rPr kumimoji="1" lang="en-US" altLang="zh-TW" dirty="0" smtClean="0"/>
              <a:t>9.44</a:t>
            </a:r>
            <a:r>
              <a:rPr kumimoji="1" lang="zh-TW" altLang="en-US" dirty="0" smtClean="0"/>
              <a:t>，目前為</a:t>
            </a:r>
            <a:r>
              <a:rPr kumimoji="1" lang="en-US" altLang="zh-TW" dirty="0" smtClean="0"/>
              <a:t>9.13</a:t>
            </a:r>
            <a:r>
              <a:rPr kumimoji="1" lang="zh-TW" altLang="en-US" dirty="0" smtClean="0"/>
              <a:t>。</a:t>
            </a:r>
          </a:p>
          <a:p>
            <a:r>
              <a:rPr kumimoji="1" lang="zh-TW" altLang="en-US" dirty="0" smtClean="0"/>
              <a:t>由於對未來景氣看好及新興產品成長的預期，推估未來</a:t>
            </a:r>
            <a:r>
              <a:rPr kumimoji="1" lang="en-US" altLang="zh-TW" dirty="0" smtClean="0">
                <a:solidFill>
                  <a:srgbClr val="C00000"/>
                </a:solidFill>
              </a:rPr>
              <a:t>PE</a:t>
            </a:r>
            <a:r>
              <a:rPr kumimoji="1" lang="zh-TW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TW" dirty="0" smtClean="0">
                <a:solidFill>
                  <a:srgbClr val="C00000"/>
                </a:solidFill>
              </a:rPr>
              <a:t>Ratio</a:t>
            </a:r>
            <a:r>
              <a:rPr kumimoji="1" lang="zh-TW" altLang="en-US" dirty="0" smtClean="0">
                <a:solidFill>
                  <a:srgbClr val="C00000"/>
                </a:solidFill>
              </a:rPr>
              <a:t>可達到</a:t>
            </a:r>
            <a:r>
              <a:rPr kumimoji="1" lang="en-US" altLang="zh-TW" dirty="0" smtClean="0">
                <a:solidFill>
                  <a:srgbClr val="C00000"/>
                </a:solidFill>
              </a:rPr>
              <a:t>10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5868144" y="4750299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  <a:ea typeface="微軟正黑體" charset="0"/>
              </a:rPr>
              <a:t>(</a:t>
            </a:r>
            <a:r>
              <a:rPr kumimoji="1" lang="zh-TW" altLang="en-US" dirty="0" smtClean="0">
                <a:solidFill>
                  <a:schemeClr val="bg1"/>
                </a:solidFill>
                <a:ea typeface="微軟正黑體" charset="0"/>
              </a:rPr>
              <a:t>資料來源：財報狗</a:t>
            </a:r>
            <a:r>
              <a:rPr kumimoji="1" lang="en-US" altLang="zh-TW" dirty="0" smtClean="0">
                <a:solidFill>
                  <a:schemeClr val="bg1"/>
                </a:solidFill>
                <a:ea typeface="微軟正黑體" charset="0"/>
              </a:rPr>
              <a:t>,</a:t>
            </a:r>
            <a:r>
              <a:rPr kumimoji="1" lang="zh-TW" altLang="en-US" dirty="0" smtClean="0">
                <a:solidFill>
                  <a:schemeClr val="bg1"/>
                </a:solidFill>
                <a:ea typeface="微軟正黑體" charset="0"/>
              </a:rPr>
              <a:t>自行整理</a:t>
            </a:r>
            <a:r>
              <a:rPr kumimoji="1" lang="en-US" altLang="zh-TW" dirty="0" smtClean="0">
                <a:solidFill>
                  <a:schemeClr val="bg1"/>
                </a:solidFill>
                <a:ea typeface="微軟正黑體" charset="0"/>
              </a:rPr>
              <a:t>)</a:t>
            </a:r>
            <a:endParaRPr kumimoji="1" lang="zh-TW" altLang="en-US" dirty="0">
              <a:solidFill>
                <a:schemeClr val="bg1"/>
              </a:solidFill>
              <a:ea typeface="微軟正黑體" charset="0"/>
            </a:endParaRPr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73387981"/>
              </p:ext>
            </p:extLst>
          </p:nvPr>
        </p:nvGraphicFramePr>
        <p:xfrm>
          <a:off x="1691680" y="1923678"/>
          <a:ext cx="5976664" cy="2650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直線接點 7"/>
          <p:cNvCxnSpPr/>
          <p:nvPr/>
        </p:nvCxnSpPr>
        <p:spPr>
          <a:xfrm>
            <a:off x="1907704" y="2859782"/>
            <a:ext cx="56166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56898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最終評價方式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採</a:t>
            </a:r>
            <a:r>
              <a:rPr lang="en-US" altLang="zh-TW" dirty="0" smtClean="0"/>
              <a:t>PB</a:t>
            </a:r>
            <a:r>
              <a:rPr lang="zh-TW" altLang="en-US" dirty="0" smtClean="0"/>
              <a:t>法與</a:t>
            </a:r>
            <a:r>
              <a:rPr lang="en-US" altLang="zh-TW" dirty="0" smtClean="0"/>
              <a:t>PE</a:t>
            </a:r>
            <a:r>
              <a:rPr lang="zh-TW" altLang="en-US" dirty="0" smtClean="0"/>
              <a:t>法預測之平均值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25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6349250"/>
              </p:ext>
            </p:extLst>
          </p:nvPr>
        </p:nvGraphicFramePr>
        <p:xfrm>
          <a:off x="539552" y="2067695"/>
          <a:ext cx="7488833" cy="216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055"/>
                <a:gridCol w="1946133"/>
                <a:gridCol w="1547436"/>
                <a:gridCol w="1872209"/>
              </a:tblGrid>
              <a:tr h="6652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單位</a:t>
                      </a:r>
                      <a:r>
                        <a:rPr lang="en-US" altLang="zh-TW" sz="1800" dirty="0" smtClean="0"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:</a:t>
                      </a:r>
                      <a:r>
                        <a:rPr lang="zh-TW" altLang="en-US" sz="1800" dirty="0" smtClean="0"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元</a:t>
                      </a:r>
                      <a:endParaRPr lang="zh-TW" altLang="en-US" sz="1800" dirty="0">
                        <a:latin typeface="Microsoft JhengHei" charset="0"/>
                        <a:ea typeface="Microsoft JhengHei" charset="0"/>
                        <a:cs typeface="Microsoft JhengHei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PB</a:t>
                      </a:r>
                      <a:r>
                        <a:rPr lang="zh-TW" altLang="en-US" sz="1800" dirty="0" smtClean="0"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法</a:t>
                      </a:r>
                      <a:endParaRPr lang="zh-TW" altLang="en-US" sz="1800" dirty="0">
                        <a:latin typeface="Microsoft JhengHei" charset="0"/>
                        <a:ea typeface="Microsoft JhengHei" charset="0"/>
                        <a:cs typeface="Microsoft JhengHei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PE</a:t>
                      </a:r>
                      <a:r>
                        <a:rPr lang="zh-TW" altLang="en-US" sz="1800" dirty="0" smtClean="0"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法</a:t>
                      </a:r>
                      <a:endParaRPr lang="zh-TW" altLang="en-US" sz="1800" dirty="0">
                        <a:latin typeface="Microsoft JhengHei" charset="0"/>
                        <a:ea typeface="Microsoft JhengHei" charset="0"/>
                        <a:cs typeface="Microsoft JhengHei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平均值</a:t>
                      </a:r>
                      <a:endParaRPr lang="zh-TW" altLang="en-US" sz="1800" dirty="0">
                        <a:latin typeface="Microsoft JhengHei" charset="0"/>
                        <a:ea typeface="Microsoft JhengHei" charset="0"/>
                        <a:cs typeface="Microsoft JhengHei" charset="0"/>
                      </a:endParaRPr>
                    </a:p>
                  </a:txBody>
                  <a:tcPr marT="34290" marB="34290"/>
                </a:tc>
              </a:tr>
              <a:tr h="7474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2015</a:t>
                      </a:r>
                      <a:r>
                        <a:rPr lang="zh-TW" altLang="en-US" sz="1800" dirty="0" smtClean="0"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股價</a:t>
                      </a:r>
                      <a:endParaRPr lang="zh-TW" altLang="en-US" sz="1800" dirty="0">
                        <a:latin typeface="Microsoft JhengHei" charset="0"/>
                        <a:ea typeface="Microsoft JhengHei" charset="0"/>
                        <a:cs typeface="Microsoft JhengHei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49.09</a:t>
                      </a:r>
                      <a:endParaRPr lang="zh-TW" altLang="en-US" sz="1800" dirty="0">
                        <a:latin typeface="Microsoft JhengHei" charset="0"/>
                        <a:ea typeface="Microsoft JhengHei" charset="0"/>
                        <a:cs typeface="Microsoft JhengHei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53.60</a:t>
                      </a:r>
                      <a:endParaRPr lang="zh-TW" altLang="en-US" sz="1800" dirty="0">
                        <a:latin typeface="Microsoft JhengHei" charset="0"/>
                        <a:ea typeface="Microsoft JhengHei" charset="0"/>
                        <a:cs typeface="Microsoft JhengHei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51.35</a:t>
                      </a:r>
                      <a:endParaRPr lang="zh-TW" altLang="en-US" sz="1800" dirty="0" smtClean="0">
                        <a:solidFill>
                          <a:srgbClr val="FF0000"/>
                        </a:solidFill>
                        <a:latin typeface="Microsoft JhengHei" charset="0"/>
                        <a:ea typeface="Microsoft JhengHei" charset="0"/>
                        <a:cs typeface="Microsoft JhengHei" charset="0"/>
                      </a:endParaRPr>
                    </a:p>
                    <a:p>
                      <a:pPr algn="ctr"/>
                      <a:endParaRPr lang="zh-TW" altLang="en-US" sz="1800" dirty="0">
                        <a:latin typeface="Microsoft JhengHei" charset="0"/>
                        <a:ea typeface="Microsoft JhengHei" charset="0"/>
                        <a:cs typeface="Microsoft JhengHei" charset="0"/>
                      </a:endParaRPr>
                    </a:p>
                  </a:txBody>
                  <a:tcPr marT="34290" marB="34290"/>
                </a:tc>
              </a:tr>
              <a:tr h="747493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2016</a:t>
                      </a:r>
                      <a:r>
                        <a:rPr lang="zh-TW" altLang="en-US" sz="1800" dirty="0" smtClean="0"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股價</a:t>
                      </a:r>
                    </a:p>
                    <a:p>
                      <a:pPr algn="ctr"/>
                      <a:endParaRPr lang="zh-TW" altLang="en-US" sz="1800" dirty="0">
                        <a:latin typeface="Microsoft JhengHei" charset="0"/>
                        <a:ea typeface="Microsoft JhengHei" charset="0"/>
                        <a:cs typeface="Microsoft JhengHei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54</a:t>
                      </a:r>
                      <a:endParaRPr lang="zh-TW" altLang="en-US" sz="1800" dirty="0">
                        <a:latin typeface="Microsoft JhengHei" charset="0"/>
                        <a:ea typeface="Microsoft JhengHei" charset="0"/>
                        <a:cs typeface="Microsoft JhengHei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63.3</a:t>
                      </a:r>
                      <a:endParaRPr lang="zh-TW" altLang="en-US" sz="1800" dirty="0">
                        <a:latin typeface="Microsoft JhengHei" charset="0"/>
                        <a:ea typeface="Microsoft JhengHei" charset="0"/>
                        <a:cs typeface="Microsoft JhengHei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58.65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Microsoft JhengHei" charset="0"/>
                        <a:ea typeface="Microsoft JhengHei" charset="0"/>
                        <a:cs typeface="Microsoft JhengHei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</a:t>
            </a:r>
            <a:r>
              <a:rPr lang="zh-TW" altLang="en-US" dirty="0"/>
              <a:t>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預估</a:t>
            </a:r>
            <a:r>
              <a:rPr lang="en-US" altLang="zh-TW" dirty="0" smtClean="0"/>
              <a:t>EPS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600" dirty="0" smtClean="0"/>
              <a:t>--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2015</a:t>
            </a:r>
            <a:r>
              <a:rPr lang="zh-TW" altLang="en-US" sz="1600" dirty="0" smtClean="0"/>
              <a:t>年：</a:t>
            </a:r>
            <a:r>
              <a:rPr lang="en-US" altLang="zh-TW" sz="1600" dirty="0" smtClean="0"/>
              <a:t>5.36</a:t>
            </a:r>
            <a:r>
              <a:rPr lang="zh-TW" altLang="en-US" sz="1600" dirty="0" smtClean="0"/>
              <a:t>元</a:t>
            </a:r>
            <a:br>
              <a:rPr lang="zh-TW" altLang="en-US" sz="1600" dirty="0" smtClean="0"/>
            </a:br>
            <a:r>
              <a:rPr lang="en-US" altLang="zh-TW" sz="1600" dirty="0" smtClean="0"/>
              <a:t>--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2016</a:t>
            </a:r>
            <a:r>
              <a:rPr lang="zh-TW" altLang="en-US" sz="1600" dirty="0" smtClean="0"/>
              <a:t>年：</a:t>
            </a:r>
            <a:r>
              <a:rPr lang="en-US" altLang="zh-TW" sz="1600" dirty="0" smtClean="0"/>
              <a:t>6.33</a:t>
            </a:r>
            <a:r>
              <a:rPr lang="zh-TW" altLang="en-US" sz="1600" dirty="0" smtClean="0"/>
              <a:t>元</a:t>
            </a:r>
          </a:p>
          <a:p>
            <a:r>
              <a:rPr lang="zh-TW" altLang="en-US" dirty="0" smtClean="0"/>
              <a:t>目標價</a:t>
            </a:r>
            <a:r>
              <a:rPr lang="zh-TW" altLang="en-US" sz="1600" dirty="0" smtClean="0"/>
              <a:t/>
            </a:r>
            <a:br>
              <a:rPr lang="zh-TW" altLang="en-US" sz="1600" dirty="0" smtClean="0"/>
            </a:br>
            <a:r>
              <a:rPr lang="en-US" altLang="zh-TW" sz="1600" dirty="0" smtClean="0"/>
              <a:t>--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2015</a:t>
            </a:r>
            <a:r>
              <a:rPr lang="zh-TW" altLang="en-US" sz="1600" dirty="0" smtClean="0"/>
              <a:t>年底目標價為</a:t>
            </a:r>
            <a:r>
              <a:rPr lang="en-US" altLang="zh-TW" sz="1600" dirty="0" smtClean="0">
                <a:solidFill>
                  <a:srgbClr val="FF0000"/>
                </a:solidFill>
              </a:rPr>
              <a:t>51.35</a:t>
            </a:r>
            <a:r>
              <a:rPr lang="zh-TW" altLang="en-US" sz="1600" dirty="0" smtClean="0">
                <a:solidFill>
                  <a:srgbClr val="FF0000"/>
                </a:solidFill>
              </a:rPr>
              <a:t>元</a:t>
            </a:r>
            <a:r>
              <a:rPr lang="zh-TW" altLang="en-US" sz="1600" dirty="0" smtClean="0"/>
              <a:t>（</a:t>
            </a:r>
            <a:r>
              <a:rPr lang="en-US" altLang="zh-TW" sz="1600" dirty="0" smtClean="0"/>
              <a:t>5/22</a:t>
            </a:r>
            <a:r>
              <a:rPr lang="zh-TW" altLang="en-US" sz="1600" dirty="0" smtClean="0"/>
              <a:t>收盤價</a:t>
            </a:r>
            <a:r>
              <a:rPr lang="en-US" altLang="zh-TW" sz="1600" dirty="0" smtClean="0"/>
              <a:t>46.60</a:t>
            </a:r>
            <a:r>
              <a:rPr lang="zh-TW" altLang="en-US" sz="1600" dirty="0" smtClean="0"/>
              <a:t>元），隱含報酬率為</a:t>
            </a:r>
            <a:r>
              <a:rPr lang="en-US" altLang="zh-TW" sz="1600" dirty="0" smtClean="0"/>
              <a:t>10.19%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>
              <a:buNone/>
            </a:pPr>
            <a:r>
              <a:rPr lang="en-US" altLang="zh-TW" sz="1600" dirty="0" smtClean="0"/>
              <a:t>	-- 2016</a:t>
            </a:r>
            <a:r>
              <a:rPr lang="zh-TW" altLang="en-US" sz="1600" dirty="0" smtClean="0"/>
              <a:t>年年底目標價為</a:t>
            </a:r>
            <a:r>
              <a:rPr lang="en-US" altLang="zh-TW" sz="1600" dirty="0" smtClean="0">
                <a:solidFill>
                  <a:srgbClr val="FF0000"/>
                </a:solidFill>
              </a:rPr>
              <a:t>58.65</a:t>
            </a:r>
            <a:r>
              <a:rPr lang="zh-TW" altLang="en-US" sz="1600" dirty="0" smtClean="0">
                <a:solidFill>
                  <a:srgbClr val="FF0000"/>
                </a:solidFill>
              </a:rPr>
              <a:t>元</a:t>
            </a:r>
            <a:r>
              <a:rPr lang="zh-TW" altLang="en-US" sz="1600" dirty="0" smtClean="0"/>
              <a:t>，</a:t>
            </a:r>
            <a:r>
              <a:rPr lang="zh-TW" altLang="en-US" sz="1600" dirty="0" smtClean="0"/>
              <a:t>隱含報酬率為</a:t>
            </a:r>
            <a:r>
              <a:rPr lang="en-US" altLang="zh-TW" sz="1600" dirty="0" smtClean="0"/>
              <a:t>25.86%</a:t>
            </a:r>
            <a:r>
              <a:rPr lang="zh-TW" altLang="en-US" sz="1600" dirty="0" smtClean="0"/>
              <a:t>。</a:t>
            </a:r>
            <a:endParaRPr lang="zh-TW" altLang="en-US" sz="1600" dirty="0"/>
          </a:p>
          <a:p>
            <a:r>
              <a:rPr lang="zh-TW" altLang="en-US" dirty="0" smtClean="0"/>
              <a:t>推薦</a:t>
            </a:r>
            <a:r>
              <a:rPr lang="zh-TW" altLang="en-US" dirty="0" smtClean="0">
                <a:solidFill>
                  <a:srgbClr val="FF0000"/>
                </a:solidFill>
              </a:rPr>
              <a:t>買進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600" dirty="0" smtClean="0"/>
              <a:t>--</a:t>
            </a:r>
            <a:r>
              <a:rPr lang="zh-TW" altLang="en-US" sz="1600" dirty="0" smtClean="0"/>
              <a:t> 受惠於</a:t>
            </a:r>
            <a:r>
              <a:rPr lang="zh-TW" altLang="en-US" sz="1600" dirty="0"/>
              <a:t>汽車電子化及中國物連網成長</a:t>
            </a:r>
            <a:r>
              <a:rPr lang="en-US" altLang="zh-TW" sz="1600" dirty="0" smtClean="0"/>
              <a:t>,</a:t>
            </a:r>
            <a:r>
              <a:rPr lang="zh-TW" altLang="en-US" sz="1600" dirty="0" smtClean="0"/>
              <a:t>車用及物聯網</a:t>
            </a:r>
            <a:r>
              <a:rPr lang="en-US" altLang="zh-TW" sz="1600" dirty="0" smtClean="0"/>
              <a:t>IC</a:t>
            </a:r>
            <a:r>
              <a:rPr lang="zh-TW" altLang="en-US" sz="1600" dirty="0" smtClean="0"/>
              <a:t>未來</a:t>
            </a:r>
            <a:r>
              <a:rPr lang="zh-TW" altLang="en-US" sz="1600" dirty="0"/>
              <a:t>兩</a:t>
            </a:r>
            <a:r>
              <a:rPr lang="zh-TW" altLang="en-US" sz="1600" dirty="0" smtClean="0"/>
              <a:t>年預估</a:t>
            </a:r>
            <a:r>
              <a:rPr lang="zh-TW" altLang="en-US" sz="1600" dirty="0"/>
              <a:t>有</a:t>
            </a:r>
            <a:r>
              <a:rPr lang="en-US" altLang="zh-TW" sz="1600" dirty="0" smtClean="0"/>
              <a:t>YOY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40</a:t>
            </a:r>
            <a:r>
              <a:rPr lang="en-US" altLang="zh-TW" sz="1600" dirty="0"/>
              <a:t>%</a:t>
            </a:r>
            <a:r>
              <a:rPr lang="zh-TW" altLang="en-US" sz="1600" dirty="0"/>
              <a:t>的</a:t>
            </a:r>
            <a:r>
              <a:rPr lang="zh-TW" altLang="en-US" sz="1600" dirty="0" smtClean="0"/>
              <a:t>動      能，且文曄該產品佔營收比重不斷攀升。</a:t>
            </a:r>
            <a:br>
              <a:rPr lang="zh-TW" altLang="en-US" sz="1600" dirty="0" smtClean="0"/>
            </a:br>
            <a:r>
              <a:rPr lang="en-US" altLang="zh-TW" sz="1600" dirty="0" smtClean="0"/>
              <a:t>--</a:t>
            </a:r>
            <a:r>
              <a:rPr lang="zh-TW" altLang="en-US" sz="1600" dirty="0" smtClean="0"/>
              <a:t> 整體亞洲</a:t>
            </a:r>
            <a:r>
              <a:rPr lang="en-US" altLang="zh-TW" sz="1600" dirty="0" smtClean="0"/>
              <a:t>IC</a:t>
            </a:r>
            <a:r>
              <a:rPr lang="zh-TW" altLang="en-US" sz="1600" dirty="0" smtClean="0"/>
              <a:t>市場需求有</a:t>
            </a:r>
            <a:r>
              <a:rPr lang="en-US" altLang="zh-TW" sz="1600" dirty="0" smtClean="0"/>
              <a:t>20%</a:t>
            </a:r>
            <a:r>
              <a:rPr lang="zh-TW" altLang="en-US" sz="1600" dirty="0" smtClean="0"/>
              <a:t>之年成長率。 </a:t>
            </a:r>
            <a:r>
              <a:rPr lang="zh-TW" altLang="en-US" sz="1600" dirty="0"/>
              <a:t/>
            </a:r>
            <a:br>
              <a:rPr lang="zh-TW" altLang="en-US" sz="1600" dirty="0"/>
            </a:br>
            <a:r>
              <a:rPr lang="en-US" altLang="zh-TW" sz="1600" dirty="0" smtClean="0"/>
              <a:t>--</a:t>
            </a:r>
            <a:r>
              <a:rPr lang="zh-TW" altLang="en-US" sz="1600" dirty="0" smtClean="0"/>
              <a:t> 半導體需求的回溫，預期可順利去庫存化。</a:t>
            </a:r>
            <a:endParaRPr lang="en-US" altLang="zh-TW" sz="1600" dirty="0" smtClean="0"/>
          </a:p>
          <a:p>
            <a:pPr>
              <a:buNone/>
            </a:pPr>
            <a:r>
              <a:rPr lang="en-US" altLang="zh-TW" sz="1600" dirty="0" smtClean="0"/>
              <a:t>	--</a:t>
            </a:r>
            <a:r>
              <a:rPr lang="zh-TW" altLang="en-US" sz="1600" dirty="0" smtClean="0"/>
              <a:t>需注意中國</a:t>
            </a:r>
            <a:r>
              <a:rPr lang="en-US" altLang="zh-TW" sz="1600" dirty="0" smtClean="0"/>
              <a:t>IC</a:t>
            </a:r>
            <a:r>
              <a:rPr lang="zh-TW" altLang="en-US" sz="1600" dirty="0" smtClean="0"/>
              <a:t>通路商競爭狀況。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3935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55776" y="1635646"/>
            <a:ext cx="38779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Ｑ＆Ａ</a:t>
            </a:r>
            <a:endParaRPr lang="zh-TW" alt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7106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附錄、預估簡明損益表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228184" y="4750299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bg1"/>
                </a:solidFill>
                <a:ea typeface="微軟正黑體" charset="0"/>
              </a:rPr>
              <a:t>(</a:t>
            </a:r>
            <a:r>
              <a:rPr kumimoji="1" lang="zh-TW" altLang="en-US" sz="1200" b="1" dirty="0" smtClean="0">
                <a:solidFill>
                  <a:schemeClr val="bg1"/>
                </a:solidFill>
                <a:ea typeface="微軟正黑體" charset="0"/>
              </a:rPr>
              <a:t>資料來源：</a:t>
            </a:r>
            <a:r>
              <a:rPr kumimoji="1" lang="en-US" altLang="zh-TW" sz="1200" b="1" dirty="0" smtClean="0">
                <a:solidFill>
                  <a:schemeClr val="bg1"/>
                </a:solidFill>
                <a:ea typeface="微軟正黑體" charset="0"/>
              </a:rPr>
              <a:t>TEJ,</a:t>
            </a:r>
            <a:r>
              <a:rPr kumimoji="1" lang="zh-TW" altLang="en-US" sz="1200" b="1" dirty="0" smtClean="0">
                <a:solidFill>
                  <a:schemeClr val="bg1"/>
                </a:solidFill>
                <a:ea typeface="微軟正黑體" charset="0"/>
              </a:rPr>
              <a:t>自己整理</a:t>
            </a:r>
            <a:r>
              <a:rPr kumimoji="1" lang="en-US" altLang="zh-TW" sz="1200" b="1" dirty="0" smtClean="0">
                <a:solidFill>
                  <a:schemeClr val="bg1"/>
                </a:solidFill>
                <a:ea typeface="微軟正黑體" charset="0"/>
              </a:rPr>
              <a:t>)</a:t>
            </a:r>
            <a:endParaRPr kumimoji="1" lang="zh-TW" altLang="en-US" sz="1200" b="1" dirty="0">
              <a:solidFill>
                <a:schemeClr val="bg1"/>
              </a:solidFill>
              <a:ea typeface="微軟正黑體" charset="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/>
          </p:nvPr>
        </p:nvGraphicFramePr>
        <p:xfrm>
          <a:off x="107502" y="771550"/>
          <a:ext cx="8928991" cy="3672414"/>
        </p:xfrm>
        <a:graphic>
          <a:graphicData uri="http://schemas.openxmlformats.org/drawingml/2006/table">
            <a:tbl>
              <a:tblPr/>
              <a:tblGrid>
                <a:gridCol w="1458401"/>
                <a:gridCol w="644872"/>
                <a:gridCol w="644872"/>
                <a:gridCol w="644872"/>
                <a:gridCol w="724240"/>
                <a:gridCol w="644872"/>
                <a:gridCol w="595266"/>
                <a:gridCol w="595266"/>
                <a:gridCol w="595266"/>
                <a:gridCol w="595266"/>
                <a:gridCol w="595266"/>
                <a:gridCol w="595266"/>
                <a:gridCol w="595266"/>
              </a:tblGrid>
              <a:tr h="204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新細明體" charset="0"/>
                        </a:rPr>
                        <a:t>Data Field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5">
                      <a:fgClr>
                        <a:srgbClr val="008080"/>
                      </a:fgClr>
                      <a:bgClr>
                        <a:srgbClr val="00641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>
                          <a:solidFill>
                            <a:srgbClr val="FFFFFF"/>
                          </a:solidFill>
                          <a:effectLst/>
                          <a:latin typeface="新細明體" charset="0"/>
                        </a:rPr>
                        <a:t>1Q2014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5">
                      <a:fgClr>
                        <a:srgbClr val="008080"/>
                      </a:fgClr>
                      <a:bgClr>
                        <a:srgbClr val="00641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>
                          <a:solidFill>
                            <a:srgbClr val="FFFFFF"/>
                          </a:solidFill>
                          <a:effectLst/>
                          <a:latin typeface="新細明體" charset="0"/>
                        </a:rPr>
                        <a:t>2Q2014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5">
                      <a:fgClr>
                        <a:srgbClr val="008080"/>
                      </a:fgClr>
                      <a:bgClr>
                        <a:srgbClr val="00641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>
                          <a:solidFill>
                            <a:srgbClr val="FFFFFF"/>
                          </a:solidFill>
                          <a:effectLst/>
                          <a:latin typeface="新細明體" charset="0"/>
                        </a:rPr>
                        <a:t>3Q2014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5">
                      <a:fgClr>
                        <a:srgbClr val="008080"/>
                      </a:fgClr>
                      <a:bgClr>
                        <a:srgbClr val="00641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>
                          <a:solidFill>
                            <a:srgbClr val="FFFFFF"/>
                          </a:solidFill>
                          <a:effectLst/>
                          <a:latin typeface="新細明體" charset="0"/>
                        </a:rPr>
                        <a:t>4Q2014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5">
                      <a:fgClr>
                        <a:srgbClr val="008080"/>
                      </a:fgClr>
                      <a:bgClr>
                        <a:srgbClr val="00641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>
                          <a:solidFill>
                            <a:srgbClr val="FFFFFF"/>
                          </a:solidFill>
                          <a:effectLst/>
                          <a:latin typeface="新細明體" charset="0"/>
                        </a:rPr>
                        <a:t>1Q2015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5">
                      <a:fgClr>
                        <a:srgbClr val="008080"/>
                      </a:fgClr>
                      <a:bgClr>
                        <a:srgbClr val="00641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>
                          <a:solidFill>
                            <a:srgbClr val="FFFFFF"/>
                          </a:solidFill>
                          <a:effectLst/>
                          <a:latin typeface="新細明體" charset="0"/>
                        </a:rPr>
                        <a:t>2Q2015F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5">
                      <a:fgClr>
                        <a:srgbClr val="008080"/>
                      </a:fgClr>
                      <a:bgClr>
                        <a:srgbClr val="00641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>
                          <a:solidFill>
                            <a:srgbClr val="FFFFFF"/>
                          </a:solidFill>
                          <a:effectLst/>
                          <a:latin typeface="新細明體" charset="0"/>
                        </a:rPr>
                        <a:t>3Q2015F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5">
                      <a:fgClr>
                        <a:srgbClr val="008080"/>
                      </a:fgClr>
                      <a:bgClr>
                        <a:srgbClr val="00641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>
                          <a:solidFill>
                            <a:srgbClr val="FFFFFF"/>
                          </a:solidFill>
                          <a:effectLst/>
                          <a:latin typeface="新細明體" charset="0"/>
                        </a:rPr>
                        <a:t>4Q2015F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5">
                      <a:fgClr>
                        <a:srgbClr val="008080"/>
                      </a:fgClr>
                      <a:bgClr>
                        <a:srgbClr val="00641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>
                          <a:solidFill>
                            <a:srgbClr val="FFFFFF"/>
                          </a:solidFill>
                          <a:effectLst/>
                          <a:latin typeface="新細明體" charset="0"/>
                        </a:rPr>
                        <a:t>1Q2016F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5">
                      <a:fgClr>
                        <a:srgbClr val="008080"/>
                      </a:fgClr>
                      <a:bgClr>
                        <a:srgbClr val="00641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>
                          <a:solidFill>
                            <a:srgbClr val="FFFFFF"/>
                          </a:solidFill>
                          <a:effectLst/>
                          <a:latin typeface="新細明體" charset="0"/>
                        </a:rPr>
                        <a:t>2Q2016F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5">
                      <a:fgClr>
                        <a:srgbClr val="008080"/>
                      </a:fgClr>
                      <a:bgClr>
                        <a:srgbClr val="00641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>
                          <a:solidFill>
                            <a:srgbClr val="FFFFFF"/>
                          </a:solidFill>
                          <a:effectLst/>
                          <a:latin typeface="新細明體" charset="0"/>
                        </a:rPr>
                        <a:t>3Q2016F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5">
                      <a:fgClr>
                        <a:srgbClr val="008080"/>
                      </a:fgClr>
                      <a:bgClr>
                        <a:srgbClr val="00641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>
                          <a:solidFill>
                            <a:srgbClr val="FFFFFF"/>
                          </a:solidFill>
                          <a:effectLst/>
                          <a:latin typeface="新細明體" charset="0"/>
                        </a:rPr>
                        <a:t>4Q2016F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5">
                      <a:fgClr>
                        <a:srgbClr val="008080"/>
                      </a:fgClr>
                      <a:bgClr>
                        <a:srgbClr val="006411"/>
                      </a:bgClr>
                    </a:pattFill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營業收入淨額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23,007.78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25,711.41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28,720.31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30,327.19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28,537.76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29,250.00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30,206.00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31,194.00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32,214.00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33,267.00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34,355.00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35,479.00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營業成本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21,647.05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24,188.82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27,081.29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28,668.26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26,968.33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27,583.00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28,484.00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29,416.00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30,378.00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31,370.00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32,397.00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33,457.00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  營業毛利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1,360.73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1,522.59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1,639.02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1,658.93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1,569.43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1,667.00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1,722.00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1,778.00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1,836.00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1,896.00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1,958.00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2,022.00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營業費用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  推銷費用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615.363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643.627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675.364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710.60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664.809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691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708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725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743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762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781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800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  管理費用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177.663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179.914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192.23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209.83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209.5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203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207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  研究發展費用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75.63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78.52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79.708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80.90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80.603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81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82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83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84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85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87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       營業費用合計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868.656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902.061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947.302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1,001.33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954.912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972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991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1011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1032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1054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1075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1097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營業利益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492.072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620.528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691.717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657.597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614.517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695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731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767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804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842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883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925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營業外收入合計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9.13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123.528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112.113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160.899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86.375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124.61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128.68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132.89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137.23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141.72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146.35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151.14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營業外支出合計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94.544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148.942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139.216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239.52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129.38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179.93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205.62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238.16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236.55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240.01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266.78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308.22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繼續營業部門稅前純益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406.658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595.114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664.614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578.976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571.512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639.68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654.06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661.73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704.68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743.71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762.57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767.92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所得稅費用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67.82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137.265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111.264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91.673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92.274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150.325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109.228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104.553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113.453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174.772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127.349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121.331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繼續營業部門純益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338.838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457.849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553.35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487.303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479.238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489.355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544.832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557.177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591.227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568.938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635.221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646.589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本期稅後淨利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338.803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457.815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553.314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487.27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479.202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489.325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544.802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557.147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591.197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568.908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635.191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646.559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每股盈餘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(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元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1.29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1.56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1.37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1.24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1.27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1.41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1.44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1.53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1.47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1.65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1.68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0402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加權平均股本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3,375.65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3,544.43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3,544.43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3,544.43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3,859.43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3,859.43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3,859.43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3,859.43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3,859.43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3,859.43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3,859.43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charset="0"/>
                        </a:rPr>
                        <a:t>3,859.43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724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</a:t>
            </a:r>
            <a:r>
              <a:rPr lang="zh-TW" altLang="en-US" dirty="0"/>
              <a:t>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預估</a:t>
            </a:r>
            <a:r>
              <a:rPr lang="en-US" altLang="zh-TW" dirty="0" smtClean="0"/>
              <a:t>EPS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600" dirty="0" smtClean="0"/>
              <a:t>--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2015</a:t>
            </a:r>
            <a:r>
              <a:rPr lang="zh-TW" altLang="en-US" sz="1600" dirty="0" smtClean="0"/>
              <a:t>年：</a:t>
            </a:r>
            <a:r>
              <a:rPr lang="en-US" altLang="zh-TW" sz="1600" dirty="0" smtClean="0"/>
              <a:t>5.36</a:t>
            </a:r>
            <a:r>
              <a:rPr lang="zh-TW" altLang="en-US" sz="1600" dirty="0" smtClean="0"/>
              <a:t>元</a:t>
            </a:r>
            <a:br>
              <a:rPr lang="zh-TW" altLang="en-US" sz="1600" dirty="0" smtClean="0"/>
            </a:br>
            <a:r>
              <a:rPr lang="en-US" altLang="zh-TW" sz="1600" dirty="0" smtClean="0"/>
              <a:t>--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2016</a:t>
            </a:r>
            <a:r>
              <a:rPr lang="zh-TW" altLang="en-US" sz="1600" dirty="0" smtClean="0"/>
              <a:t>年：</a:t>
            </a:r>
            <a:r>
              <a:rPr lang="en-US" altLang="zh-TW" sz="1600" dirty="0" smtClean="0"/>
              <a:t>6.33</a:t>
            </a:r>
            <a:r>
              <a:rPr lang="zh-TW" altLang="en-US" sz="1600" dirty="0" smtClean="0"/>
              <a:t>元</a:t>
            </a:r>
          </a:p>
          <a:p>
            <a:r>
              <a:rPr lang="zh-TW" altLang="en-US" dirty="0" smtClean="0"/>
              <a:t>目標價</a:t>
            </a:r>
            <a:r>
              <a:rPr lang="zh-TW" altLang="en-US" sz="1600" dirty="0" smtClean="0"/>
              <a:t/>
            </a:r>
            <a:br>
              <a:rPr lang="zh-TW" altLang="en-US" sz="1600" dirty="0" smtClean="0"/>
            </a:br>
            <a:r>
              <a:rPr lang="en-US" altLang="zh-TW" sz="1600" dirty="0" smtClean="0"/>
              <a:t>--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2015</a:t>
            </a:r>
            <a:r>
              <a:rPr lang="zh-TW" altLang="en-US" sz="1600" dirty="0" smtClean="0"/>
              <a:t>年底目標價為</a:t>
            </a:r>
            <a:r>
              <a:rPr lang="en-US" altLang="zh-TW" sz="1600" dirty="0" smtClean="0">
                <a:solidFill>
                  <a:srgbClr val="FF0000"/>
                </a:solidFill>
              </a:rPr>
              <a:t>51.35</a:t>
            </a:r>
            <a:r>
              <a:rPr lang="zh-TW" altLang="en-US" sz="1600" dirty="0" smtClean="0">
                <a:solidFill>
                  <a:srgbClr val="FF0000"/>
                </a:solidFill>
              </a:rPr>
              <a:t>元</a:t>
            </a:r>
            <a:r>
              <a:rPr lang="zh-TW" altLang="en-US" sz="1600" dirty="0" smtClean="0"/>
              <a:t>（</a:t>
            </a:r>
            <a:r>
              <a:rPr lang="en-US" altLang="zh-TW" sz="1600" dirty="0" smtClean="0"/>
              <a:t>5/22</a:t>
            </a:r>
            <a:r>
              <a:rPr lang="zh-TW" altLang="en-US" sz="1600" dirty="0" smtClean="0"/>
              <a:t>收盤價</a:t>
            </a:r>
            <a:r>
              <a:rPr lang="en-US" altLang="zh-TW" sz="1600" dirty="0" smtClean="0"/>
              <a:t>46.60</a:t>
            </a:r>
            <a:r>
              <a:rPr lang="zh-TW" altLang="en-US" sz="1600" dirty="0" smtClean="0"/>
              <a:t>元），隱含報酬率為</a:t>
            </a:r>
            <a:r>
              <a:rPr lang="en-US" altLang="zh-TW" sz="1600" dirty="0" smtClean="0"/>
              <a:t>10.19%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>
              <a:buNone/>
            </a:pPr>
            <a:r>
              <a:rPr lang="en-US" altLang="zh-TW" sz="1600" dirty="0" smtClean="0"/>
              <a:t>	-- 2016</a:t>
            </a:r>
            <a:r>
              <a:rPr lang="zh-TW" altLang="en-US" sz="1600" dirty="0" smtClean="0"/>
              <a:t>年年底目標價為</a:t>
            </a:r>
            <a:r>
              <a:rPr lang="en-US" altLang="zh-TW" sz="1600" dirty="0" smtClean="0">
                <a:solidFill>
                  <a:srgbClr val="FF0000"/>
                </a:solidFill>
              </a:rPr>
              <a:t>58.65</a:t>
            </a:r>
            <a:r>
              <a:rPr lang="zh-TW" altLang="en-US" sz="1600" dirty="0" smtClean="0">
                <a:solidFill>
                  <a:srgbClr val="FF0000"/>
                </a:solidFill>
              </a:rPr>
              <a:t>元</a:t>
            </a:r>
            <a:r>
              <a:rPr lang="zh-TW" altLang="en-US" sz="1600" dirty="0" smtClean="0"/>
              <a:t>，</a:t>
            </a:r>
            <a:r>
              <a:rPr lang="zh-TW" altLang="en-US" sz="1600" dirty="0" smtClean="0"/>
              <a:t>隱含報酬率為</a:t>
            </a:r>
            <a:r>
              <a:rPr lang="en-US" altLang="zh-TW" sz="1600" dirty="0" smtClean="0"/>
              <a:t>25.86%</a:t>
            </a:r>
            <a:r>
              <a:rPr lang="zh-TW" altLang="en-US" sz="1600" dirty="0" smtClean="0"/>
              <a:t>。</a:t>
            </a:r>
            <a:endParaRPr lang="zh-TW" altLang="en-US" sz="1600" dirty="0"/>
          </a:p>
          <a:p>
            <a:r>
              <a:rPr lang="zh-TW" altLang="en-US" dirty="0" smtClean="0"/>
              <a:t>推薦</a:t>
            </a:r>
            <a:r>
              <a:rPr lang="zh-TW" altLang="en-US" dirty="0" smtClean="0">
                <a:solidFill>
                  <a:srgbClr val="FF0000"/>
                </a:solidFill>
              </a:rPr>
              <a:t>買進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600" dirty="0" smtClean="0"/>
              <a:t>--</a:t>
            </a:r>
            <a:r>
              <a:rPr lang="zh-TW" altLang="en-US" sz="1600" dirty="0" smtClean="0"/>
              <a:t> 受惠於</a:t>
            </a:r>
            <a:r>
              <a:rPr lang="zh-TW" altLang="en-US" sz="1600" dirty="0"/>
              <a:t>汽車電子化及中國物連網成長</a:t>
            </a:r>
            <a:r>
              <a:rPr lang="en-US" altLang="zh-TW" sz="1600" dirty="0" smtClean="0"/>
              <a:t>,</a:t>
            </a:r>
            <a:r>
              <a:rPr lang="zh-TW" altLang="en-US" sz="1600" dirty="0" smtClean="0"/>
              <a:t>車用及物聯網</a:t>
            </a:r>
            <a:r>
              <a:rPr lang="en-US" altLang="zh-TW" sz="1600" dirty="0" smtClean="0"/>
              <a:t>IC</a:t>
            </a:r>
            <a:r>
              <a:rPr lang="zh-TW" altLang="en-US" sz="1600" dirty="0" smtClean="0"/>
              <a:t>未來</a:t>
            </a:r>
            <a:r>
              <a:rPr lang="zh-TW" altLang="en-US" sz="1600" dirty="0"/>
              <a:t>兩</a:t>
            </a:r>
            <a:r>
              <a:rPr lang="zh-TW" altLang="en-US" sz="1600" dirty="0" smtClean="0"/>
              <a:t>年預估</a:t>
            </a:r>
            <a:r>
              <a:rPr lang="zh-TW" altLang="en-US" sz="1600" dirty="0"/>
              <a:t>有</a:t>
            </a:r>
            <a:r>
              <a:rPr lang="en-US" altLang="zh-TW" sz="1600" dirty="0" smtClean="0"/>
              <a:t>YOY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40</a:t>
            </a:r>
            <a:r>
              <a:rPr lang="en-US" altLang="zh-TW" sz="1600" dirty="0"/>
              <a:t>%</a:t>
            </a:r>
            <a:r>
              <a:rPr lang="zh-TW" altLang="en-US" sz="1600" dirty="0"/>
              <a:t>的</a:t>
            </a:r>
            <a:r>
              <a:rPr lang="zh-TW" altLang="en-US" sz="1600" dirty="0" smtClean="0"/>
              <a:t>動      能，且文曄該產品佔營收比重不斷攀升。</a:t>
            </a:r>
            <a:br>
              <a:rPr lang="zh-TW" altLang="en-US" sz="1600" dirty="0" smtClean="0"/>
            </a:br>
            <a:r>
              <a:rPr lang="en-US" altLang="zh-TW" sz="1600" dirty="0" smtClean="0"/>
              <a:t>--</a:t>
            </a:r>
            <a:r>
              <a:rPr lang="zh-TW" altLang="en-US" sz="1600" dirty="0" smtClean="0"/>
              <a:t> 整體亞洲</a:t>
            </a:r>
            <a:r>
              <a:rPr lang="en-US" altLang="zh-TW" sz="1600" dirty="0" smtClean="0"/>
              <a:t>IC</a:t>
            </a:r>
            <a:r>
              <a:rPr lang="zh-TW" altLang="en-US" sz="1600" dirty="0" smtClean="0"/>
              <a:t>市場需求有</a:t>
            </a:r>
            <a:r>
              <a:rPr lang="en-US" altLang="zh-TW" sz="1600" dirty="0" smtClean="0"/>
              <a:t>20%</a:t>
            </a:r>
            <a:r>
              <a:rPr lang="zh-TW" altLang="en-US" sz="1600" dirty="0" smtClean="0"/>
              <a:t>之年成長率。 </a:t>
            </a:r>
            <a:r>
              <a:rPr lang="zh-TW" altLang="en-US" sz="1600" dirty="0"/>
              <a:t/>
            </a:r>
            <a:br>
              <a:rPr lang="zh-TW" altLang="en-US" sz="1600" dirty="0"/>
            </a:br>
            <a:r>
              <a:rPr lang="en-US" altLang="zh-TW" sz="1600" dirty="0" smtClean="0"/>
              <a:t>--</a:t>
            </a:r>
            <a:r>
              <a:rPr lang="zh-TW" altLang="en-US" sz="1600" dirty="0" smtClean="0"/>
              <a:t> 半導體需求的回溫，預期可順利去庫存化。</a:t>
            </a:r>
            <a:endParaRPr lang="en-US" altLang="zh-TW" sz="1600" dirty="0" smtClean="0"/>
          </a:p>
          <a:p>
            <a:pPr>
              <a:buNone/>
            </a:pPr>
            <a:r>
              <a:rPr lang="en-US" altLang="zh-TW" sz="1600" dirty="0" smtClean="0"/>
              <a:t>	--</a:t>
            </a:r>
            <a:r>
              <a:rPr lang="zh-TW" altLang="en-US" sz="1600" dirty="0" smtClean="0"/>
              <a:t>需注意中國</a:t>
            </a:r>
            <a:r>
              <a:rPr lang="en-US" altLang="zh-TW" sz="1600" dirty="0" smtClean="0"/>
              <a:t>IC</a:t>
            </a:r>
            <a:r>
              <a:rPr lang="zh-TW" altLang="en-US" sz="1600" dirty="0" smtClean="0"/>
              <a:t>通路商競爭狀況。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587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營收</a:t>
            </a:r>
            <a:r>
              <a:rPr lang="en-US" altLang="zh-TW" dirty="0" smtClean="0"/>
              <a:t>-</a:t>
            </a:r>
            <a:r>
              <a:rPr lang="zh-TW" altLang="en-US" dirty="0" smtClean="0"/>
              <a:t>營收比重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6000" y="843558"/>
            <a:ext cx="8229600" cy="3514692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車用電子</a:t>
            </a:r>
            <a:r>
              <a:rPr lang="en-US" altLang="zh-TW" sz="2000" dirty="0" smtClean="0"/>
              <a:t>+</a:t>
            </a:r>
            <a:r>
              <a:rPr lang="zh-TW" altLang="en-US" sz="2000" dirty="0" smtClean="0"/>
              <a:t>物聯網以及工控應用比例明顯提升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/>
        </p:nvGraphicFramePr>
        <p:xfrm>
          <a:off x="179512" y="1203598"/>
          <a:ext cx="2664295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圖表 6"/>
          <p:cNvGraphicFramePr/>
          <p:nvPr/>
        </p:nvGraphicFramePr>
        <p:xfrm>
          <a:off x="3059832" y="1275606"/>
          <a:ext cx="2736304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圖表 7"/>
          <p:cNvGraphicFramePr/>
          <p:nvPr>
            <p:extLst>
              <p:ext uri="{D42A27DB-BD31-4B8C-83A1-F6EECF244321}">
                <p14:modId xmlns:p14="http://schemas.microsoft.com/office/powerpoint/2010/main" xmlns="" val="1540383426"/>
              </p:ext>
            </p:extLst>
          </p:nvPr>
        </p:nvGraphicFramePr>
        <p:xfrm>
          <a:off x="6012160" y="1275606"/>
          <a:ext cx="273630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矩形 8"/>
          <p:cNvSpPr/>
          <p:nvPr/>
        </p:nvSpPr>
        <p:spPr>
          <a:xfrm>
            <a:off x="395536" y="1203598"/>
            <a:ext cx="648072" cy="1015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660232" y="4743023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資料來源</a:t>
            </a:r>
            <a:r>
              <a:rPr lang="en-US" altLang="zh-TW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:</a:t>
            </a:r>
            <a:r>
              <a:rPr lang="zh-TW" altLang="en-US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法說會</a:t>
            </a:r>
            <a:r>
              <a:rPr lang="en-US" altLang="zh-TW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)</a:t>
            </a:r>
            <a:endParaRPr lang="zh-TW" altLang="en-US" sz="1200" b="1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2376" y="2258158"/>
            <a:ext cx="57606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131840" y="2355726"/>
            <a:ext cx="57606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052160" y="2463738"/>
            <a:ext cx="43204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消費主要國家之歷史金額變化及未來預測值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6000" y="771550"/>
            <a:ext cx="8229600" cy="3586700"/>
          </a:xfrm>
        </p:spPr>
        <p:txBody>
          <a:bodyPr/>
          <a:lstStyle/>
          <a:p>
            <a:r>
              <a:rPr lang="zh-TW" altLang="en-US" dirty="0" smtClean="0"/>
              <a:t>亞洲區需求比重不斷上升，</a:t>
            </a:r>
            <a:r>
              <a:rPr lang="en-US" altLang="zh-TW" dirty="0" smtClean="0"/>
              <a:t>2012~2014</a:t>
            </a:r>
            <a:r>
              <a:rPr lang="zh-TW" altLang="en-US" dirty="0" smtClean="0"/>
              <a:t>年均</a:t>
            </a:r>
            <a:r>
              <a:rPr lang="en-US" altLang="zh-TW" dirty="0" smtClean="0"/>
              <a:t>YOY</a:t>
            </a:r>
            <a:r>
              <a:rPr lang="zh-TW" altLang="en-US" dirty="0" smtClean="0"/>
              <a:t>達</a:t>
            </a:r>
            <a:r>
              <a:rPr lang="en-US" altLang="zh-TW" dirty="0" smtClean="0"/>
              <a:t>20%</a:t>
            </a:r>
            <a:r>
              <a:rPr lang="zh-TW" altLang="en-US" dirty="0" smtClean="0"/>
              <a:t>，研調機構</a:t>
            </a:r>
            <a:r>
              <a:rPr lang="en-US" altLang="zh-TW" dirty="0" smtClean="0"/>
              <a:t>IC Insights</a:t>
            </a:r>
            <a:r>
              <a:rPr lang="zh-TW" altLang="en-US" dirty="0" smtClean="0"/>
              <a:t>預計</a:t>
            </a:r>
            <a:r>
              <a:rPr lang="en-US" altLang="zh-TW" dirty="0" smtClean="0"/>
              <a:t>2015~2016</a:t>
            </a:r>
            <a:r>
              <a:rPr lang="zh-TW" altLang="en-US" dirty="0" smtClean="0"/>
              <a:t>年亞洲能有</a:t>
            </a:r>
            <a:r>
              <a:rPr lang="en-US" altLang="zh-TW" dirty="0" smtClean="0"/>
              <a:t>21%</a:t>
            </a:r>
            <a:r>
              <a:rPr lang="zh-TW" altLang="en-US" dirty="0" smtClean="0"/>
              <a:t>年成長率，遠高於全球平均的</a:t>
            </a:r>
            <a:r>
              <a:rPr lang="en-US" altLang="zh-TW" dirty="0" smtClean="0"/>
              <a:t>YOY</a:t>
            </a:r>
            <a:r>
              <a:rPr lang="zh-TW" altLang="en-US" dirty="0" smtClean="0"/>
              <a:t> </a:t>
            </a:r>
            <a:r>
              <a:rPr lang="en-US" altLang="zh-TW" dirty="0" smtClean="0"/>
              <a:t>7%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亞洲區的大幅成長，有利於客戶皆屬亞洲區之文曄成長動能的提升。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圖表 6"/>
          <p:cNvGraphicFramePr/>
          <p:nvPr>
            <p:extLst>
              <p:ext uri="{D42A27DB-BD31-4B8C-83A1-F6EECF244321}">
                <p14:modId xmlns:p14="http://schemas.microsoft.com/office/powerpoint/2010/main" xmlns="" val="1782436840"/>
              </p:ext>
            </p:extLst>
          </p:nvPr>
        </p:nvGraphicFramePr>
        <p:xfrm>
          <a:off x="6660232" y="1563638"/>
          <a:ext cx="2483768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004" y="1707507"/>
            <a:ext cx="6147196" cy="340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字方塊 14"/>
          <p:cNvSpPr txBox="1"/>
          <p:nvPr/>
        </p:nvSpPr>
        <p:spPr>
          <a:xfrm>
            <a:off x="6660232" y="4731990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資料來源</a:t>
            </a:r>
            <a:r>
              <a:rPr lang="en-US" altLang="zh-TW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:Insights,</a:t>
            </a:r>
            <a:r>
              <a:rPr lang="zh-TW" altLang="en-US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法說</a:t>
            </a:r>
            <a:r>
              <a:rPr lang="en-US" altLang="zh-TW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)</a:t>
            </a:r>
            <a:endParaRPr lang="zh-TW" altLang="en-US" sz="1200" b="1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營收</a:t>
            </a:r>
            <a:r>
              <a:rPr lang="en-US" altLang="zh-TW" dirty="0" smtClean="0"/>
              <a:t>-</a:t>
            </a:r>
            <a:r>
              <a:rPr lang="zh-TW" altLang="en-US" dirty="0" smtClean="0"/>
              <a:t>近三年個產品別營收金額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450" u="sng" dirty="0" smtClean="0">
                <a:solidFill>
                  <a:srgbClr val="C00000"/>
                </a:solidFill>
              </a:rPr>
              <a:t>車用</a:t>
            </a:r>
            <a:r>
              <a:rPr lang="en-US" altLang="zh-TW" sz="1450" u="sng" dirty="0" smtClean="0">
                <a:solidFill>
                  <a:srgbClr val="C00000"/>
                </a:solidFill>
              </a:rPr>
              <a:t>+</a:t>
            </a:r>
            <a:r>
              <a:rPr lang="zh-TW" altLang="en-US" sz="1450" u="sng" dirty="0" smtClean="0">
                <a:solidFill>
                  <a:srgbClr val="C00000"/>
                </a:solidFill>
              </a:rPr>
              <a:t>物連網</a:t>
            </a:r>
            <a:r>
              <a:rPr lang="en-US" altLang="zh-TW" sz="1450" u="sng" dirty="0" smtClean="0">
                <a:solidFill>
                  <a:srgbClr val="C00000"/>
                </a:solidFill>
              </a:rPr>
              <a:t>IC</a:t>
            </a:r>
            <a:r>
              <a:rPr lang="en-US" altLang="zh-TW" sz="1450" u="sng" dirty="0" smtClean="0"/>
              <a:t>-</a:t>
            </a:r>
            <a:r>
              <a:rPr lang="en-US" altLang="zh-TW" sz="1450" dirty="0" smtClean="0"/>
              <a:t>-</a:t>
            </a:r>
            <a:r>
              <a:rPr lang="zh-TW" altLang="en-US" sz="1450" dirty="0" smtClean="0"/>
              <a:t>近三年均</a:t>
            </a:r>
            <a:r>
              <a:rPr lang="en-US" altLang="zh-TW" sz="1450" dirty="0" smtClean="0"/>
              <a:t>YOY</a:t>
            </a:r>
            <a:r>
              <a:rPr lang="zh-TW" altLang="en-US" sz="1450" dirty="0" smtClean="0"/>
              <a:t>達</a:t>
            </a:r>
            <a:r>
              <a:rPr lang="en-US" altLang="zh-TW" sz="1450" dirty="0" smtClean="0"/>
              <a:t>50%</a:t>
            </a:r>
            <a:r>
              <a:rPr lang="zh-TW" altLang="en-US" sz="1450" dirty="0" smtClean="0"/>
              <a:t>，受惠</a:t>
            </a:r>
            <a:endParaRPr lang="en-US" altLang="zh-TW" sz="1450" dirty="0" smtClean="0"/>
          </a:p>
          <a:p>
            <a:pPr>
              <a:buNone/>
            </a:pPr>
            <a:r>
              <a:rPr lang="en-US" altLang="zh-TW" sz="1450" dirty="0" smtClean="0"/>
              <a:t>	</a:t>
            </a:r>
            <a:r>
              <a:rPr lang="zh-TW" altLang="en-US" sz="1450" dirty="0" smtClean="0"/>
              <a:t>於汽車電子化及中國物連網成長，未來兩年</a:t>
            </a:r>
            <a:endParaRPr lang="en-US" altLang="zh-TW" sz="1450" dirty="0" smtClean="0"/>
          </a:p>
          <a:p>
            <a:pPr>
              <a:buNone/>
            </a:pPr>
            <a:r>
              <a:rPr lang="en-US" altLang="zh-TW" sz="1450" dirty="0" smtClean="0"/>
              <a:t>	</a:t>
            </a:r>
            <a:r>
              <a:rPr lang="zh-TW" altLang="en-US" sz="1450" dirty="0" smtClean="0"/>
              <a:t>預估有</a:t>
            </a:r>
            <a:r>
              <a:rPr lang="en-US" altLang="zh-TW" sz="1450" dirty="0" smtClean="0"/>
              <a:t>YOY40%</a:t>
            </a:r>
            <a:r>
              <a:rPr lang="zh-TW" altLang="en-US" sz="1450" dirty="0" smtClean="0"/>
              <a:t>的動能。</a:t>
            </a:r>
            <a:endParaRPr lang="en-US" altLang="zh-TW" sz="1450" dirty="0" smtClean="0"/>
          </a:p>
          <a:p>
            <a:r>
              <a:rPr lang="zh-TW" altLang="en-US" sz="1450" u="sng" dirty="0" smtClean="0">
                <a:solidFill>
                  <a:srgbClr val="C00000"/>
                </a:solidFill>
              </a:rPr>
              <a:t>通訊</a:t>
            </a:r>
            <a:r>
              <a:rPr lang="en-US" altLang="zh-TW" sz="1450" dirty="0" smtClean="0"/>
              <a:t>--</a:t>
            </a:r>
            <a:r>
              <a:rPr lang="zh-TW" altLang="en-US" sz="1450" dirty="0" smtClean="0"/>
              <a:t>近三年年均</a:t>
            </a:r>
            <a:r>
              <a:rPr lang="en-US" altLang="zh-TW" sz="1450" dirty="0" smtClean="0"/>
              <a:t>YOY</a:t>
            </a:r>
            <a:r>
              <a:rPr lang="zh-TW" altLang="en-US" sz="1450" dirty="0" smtClean="0"/>
              <a:t>達</a:t>
            </a:r>
            <a:r>
              <a:rPr lang="en-US" altLang="zh-TW" sz="1450" dirty="0" smtClean="0"/>
              <a:t>20%</a:t>
            </a:r>
            <a:r>
              <a:rPr lang="zh-TW" altLang="en-US" sz="1450" dirty="0" smtClean="0"/>
              <a:t>，受惠中國</a:t>
            </a:r>
            <a:r>
              <a:rPr lang="en-US" altLang="zh-TW" sz="1450" dirty="0" smtClean="0"/>
              <a:t>4G</a:t>
            </a:r>
            <a:r>
              <a:rPr lang="zh-TW" altLang="en-US" sz="1450" dirty="0" smtClean="0"/>
              <a:t>建設及</a:t>
            </a:r>
            <a:r>
              <a:rPr lang="en-US" altLang="zh-TW" sz="1450" dirty="0" smtClean="0"/>
              <a:t> </a:t>
            </a:r>
          </a:p>
          <a:p>
            <a:pPr>
              <a:buNone/>
            </a:pPr>
            <a:r>
              <a:rPr lang="en-US" altLang="zh-TW" sz="1450" dirty="0" smtClean="0"/>
              <a:t>	APPLE</a:t>
            </a:r>
            <a:r>
              <a:rPr lang="zh-TW" altLang="en-US" sz="1450" dirty="0" smtClean="0"/>
              <a:t>訂單比重提升</a:t>
            </a:r>
            <a:r>
              <a:rPr lang="en-US" altLang="zh-TW" sz="1450" dirty="0" smtClean="0"/>
              <a:t>,2015Q1</a:t>
            </a:r>
            <a:r>
              <a:rPr lang="zh-TW" altLang="en-US" sz="1450" dirty="0" smtClean="0"/>
              <a:t>有爆發性的成長，但隨</a:t>
            </a:r>
            <a:endParaRPr lang="en-US" altLang="zh-TW" sz="1450" dirty="0" smtClean="0"/>
          </a:p>
          <a:p>
            <a:pPr>
              <a:buNone/>
            </a:pPr>
            <a:r>
              <a:rPr lang="en-US" altLang="zh-TW" sz="1450" dirty="0" smtClean="0"/>
              <a:t>	</a:t>
            </a:r>
            <a:r>
              <a:rPr lang="zh-TW" altLang="en-US" sz="1450" dirty="0" smtClean="0"/>
              <a:t>著</a:t>
            </a:r>
            <a:r>
              <a:rPr lang="en-US" altLang="zh-TW" sz="1450" dirty="0" err="1" smtClean="0"/>
              <a:t>iphone</a:t>
            </a:r>
            <a:r>
              <a:rPr lang="zh-TW" altLang="en-US" sz="1450" dirty="0" smtClean="0"/>
              <a:t>銷售淡季下滑，近年中國新興手機銷售不</a:t>
            </a:r>
            <a:endParaRPr lang="en-US" altLang="zh-TW" sz="1450" dirty="0" smtClean="0"/>
          </a:p>
          <a:p>
            <a:pPr>
              <a:buNone/>
            </a:pPr>
            <a:r>
              <a:rPr lang="en-US" altLang="zh-TW" sz="1450" dirty="0" smtClean="0"/>
              <a:t>	</a:t>
            </a:r>
            <a:r>
              <a:rPr lang="zh-TW" altLang="en-US" sz="1450" dirty="0" smtClean="0"/>
              <a:t>佳，未來成長性較保守看待，預估未來</a:t>
            </a:r>
            <a:r>
              <a:rPr lang="en-US" altLang="zh-TW" sz="1450" dirty="0" smtClean="0"/>
              <a:t>2</a:t>
            </a:r>
            <a:r>
              <a:rPr lang="zh-TW" altLang="en-US" sz="1450" dirty="0" smtClean="0"/>
              <a:t>年</a:t>
            </a:r>
            <a:r>
              <a:rPr lang="en-US" altLang="zh-TW" sz="1450" dirty="0" smtClean="0"/>
              <a:t>YOY</a:t>
            </a:r>
            <a:r>
              <a:rPr lang="zh-TW" altLang="en-US" sz="1450" dirty="0" smtClean="0"/>
              <a:t> </a:t>
            </a:r>
            <a:r>
              <a:rPr lang="en-US" altLang="zh-TW" sz="1450" dirty="0" smtClean="0"/>
              <a:t>11%</a:t>
            </a:r>
            <a:r>
              <a:rPr lang="zh-TW" altLang="en-US" sz="1450" dirty="0" smtClean="0"/>
              <a:t>。</a:t>
            </a:r>
            <a:endParaRPr lang="en-US" altLang="zh-TW" sz="1450" dirty="0" smtClean="0"/>
          </a:p>
          <a:p>
            <a:r>
              <a:rPr lang="zh-TW" altLang="en-US" sz="1450" u="sng" dirty="0" smtClean="0">
                <a:solidFill>
                  <a:srgbClr val="C00000"/>
                </a:solidFill>
              </a:rPr>
              <a:t>工控</a:t>
            </a:r>
            <a:r>
              <a:rPr lang="en-US" altLang="zh-TW" sz="1450" dirty="0" smtClean="0"/>
              <a:t>--</a:t>
            </a:r>
            <a:r>
              <a:rPr lang="zh-TW" altLang="en-US" sz="1450" dirty="0" smtClean="0"/>
              <a:t>近三年年均</a:t>
            </a:r>
            <a:r>
              <a:rPr lang="en-US" altLang="zh-TW" sz="1450" dirty="0" smtClean="0"/>
              <a:t>YOY</a:t>
            </a:r>
            <a:r>
              <a:rPr lang="zh-TW" altLang="en-US" sz="1450" dirty="0" smtClean="0"/>
              <a:t>達</a:t>
            </a:r>
            <a:r>
              <a:rPr lang="en-US" altLang="zh-TW" sz="1450" dirty="0" smtClean="0"/>
              <a:t>28%</a:t>
            </a:r>
            <a:r>
              <a:rPr lang="zh-TW" altLang="en-US" sz="1450" dirty="0" smtClean="0"/>
              <a:t>受惠於安全監控，智</a:t>
            </a:r>
            <a:endParaRPr lang="en-US" altLang="zh-TW" sz="1450" dirty="0" smtClean="0"/>
          </a:p>
          <a:p>
            <a:pPr>
              <a:buNone/>
            </a:pPr>
            <a:r>
              <a:rPr lang="en-US" altLang="zh-TW" sz="1450" dirty="0" smtClean="0"/>
              <a:t>	</a:t>
            </a:r>
            <a:r>
              <a:rPr lang="zh-TW" altLang="en-US" sz="1450" dirty="0" smtClean="0"/>
              <a:t>能化，自動化等長期趨勢預估未來兩年仍有</a:t>
            </a:r>
            <a:r>
              <a:rPr lang="en-US" altLang="zh-TW" sz="1450" dirty="0" smtClean="0"/>
              <a:t>YOY</a:t>
            </a:r>
            <a:r>
              <a:rPr lang="zh-TW" altLang="en-US" sz="1450" dirty="0" smtClean="0"/>
              <a:t> </a:t>
            </a:r>
            <a:br>
              <a:rPr lang="zh-TW" altLang="en-US" sz="1450" dirty="0" smtClean="0"/>
            </a:br>
            <a:r>
              <a:rPr lang="en-US" altLang="zh-TW" sz="1450" dirty="0" smtClean="0"/>
              <a:t>20%</a:t>
            </a:r>
            <a:r>
              <a:rPr lang="zh-TW" altLang="en-US" sz="1450" dirty="0" smtClean="0"/>
              <a:t>成長動能。</a:t>
            </a:r>
            <a:endParaRPr lang="en-US" altLang="zh-TW" sz="1450" dirty="0" smtClean="0"/>
          </a:p>
          <a:p>
            <a:r>
              <a:rPr lang="en-US" altLang="zh-TW" sz="1450" u="sng" dirty="0" smtClean="0">
                <a:solidFill>
                  <a:srgbClr val="C00000"/>
                </a:solidFill>
              </a:rPr>
              <a:t>PC</a:t>
            </a:r>
            <a:r>
              <a:rPr lang="en-US" altLang="zh-TW" sz="1450" dirty="0" smtClean="0"/>
              <a:t>--</a:t>
            </a:r>
            <a:r>
              <a:rPr lang="zh-TW" altLang="en-US" sz="1450" dirty="0" smtClean="0"/>
              <a:t>去年受惠 </a:t>
            </a:r>
            <a:r>
              <a:rPr lang="en-US" altLang="zh-TW" sz="1450" dirty="0" smtClean="0"/>
              <a:t>XP</a:t>
            </a:r>
            <a:r>
              <a:rPr lang="zh-TW" altLang="en-US" sz="1450" dirty="0" smtClean="0"/>
              <a:t>系統停止支援，</a:t>
            </a:r>
            <a:r>
              <a:rPr lang="en-US" altLang="zh-TW" sz="1450" dirty="0" smtClean="0"/>
              <a:t>PC</a:t>
            </a:r>
            <a:r>
              <a:rPr lang="zh-TW" altLang="en-US" sz="1450" dirty="0" smtClean="0"/>
              <a:t>市場掀起換機</a:t>
            </a:r>
            <a:br>
              <a:rPr lang="zh-TW" altLang="en-US" sz="1450" dirty="0" smtClean="0"/>
            </a:br>
            <a:r>
              <a:rPr lang="zh-TW" altLang="en-US" sz="1450" dirty="0" smtClean="0"/>
              <a:t>潮，後兩年成長動能應較趨緩，給予</a:t>
            </a:r>
            <a:r>
              <a:rPr lang="en-US" altLang="zh-TW" sz="1450" dirty="0" smtClean="0"/>
              <a:t>YOY7%</a:t>
            </a:r>
            <a:r>
              <a:rPr lang="zh-TW" altLang="en-US" sz="1450" dirty="0" smtClean="0"/>
              <a:t>的預測。</a:t>
            </a:r>
            <a:endParaRPr lang="en-US" altLang="zh-TW" sz="1450" dirty="0" smtClean="0"/>
          </a:p>
          <a:p>
            <a:r>
              <a:rPr lang="zh-TW" altLang="en-US" sz="1450" u="sng" dirty="0" smtClean="0">
                <a:solidFill>
                  <a:srgbClr val="C00000"/>
                </a:solidFill>
              </a:rPr>
              <a:t>消費性產品</a:t>
            </a:r>
            <a:r>
              <a:rPr lang="en-US" altLang="zh-TW" sz="1450" dirty="0" smtClean="0"/>
              <a:t>--</a:t>
            </a:r>
            <a:r>
              <a:rPr lang="zh-TW" altLang="en-US" sz="1450" dirty="0" smtClean="0"/>
              <a:t>預估未來兩年有</a:t>
            </a:r>
            <a:r>
              <a:rPr lang="en-US" altLang="zh-TW" sz="1450" dirty="0" smtClean="0"/>
              <a:t>YOY</a:t>
            </a:r>
            <a:r>
              <a:rPr lang="zh-TW" altLang="en-US" sz="1450" dirty="0" smtClean="0"/>
              <a:t> </a:t>
            </a:r>
            <a:r>
              <a:rPr lang="en-US" altLang="zh-TW" sz="1450" dirty="0" smtClean="0"/>
              <a:t>15%</a:t>
            </a:r>
            <a:r>
              <a:rPr lang="zh-TW" altLang="en-US" sz="1450" dirty="0" smtClean="0"/>
              <a:t>。</a:t>
            </a:r>
            <a:endParaRPr lang="en-US" altLang="zh-TW" sz="1450" dirty="0" smtClean="0"/>
          </a:p>
          <a:p>
            <a:pPr>
              <a:buNone/>
            </a:pPr>
            <a:endParaRPr lang="en-US" altLang="zh-TW" sz="1450" dirty="0" smtClean="0"/>
          </a:p>
          <a:p>
            <a:pPr>
              <a:buNone/>
            </a:pPr>
            <a:endParaRPr lang="en-US" altLang="zh-TW" sz="1450" dirty="0" smtClean="0"/>
          </a:p>
          <a:p>
            <a:pPr>
              <a:buNone/>
            </a:pPr>
            <a:r>
              <a:rPr lang="en-US" altLang="zh-TW" sz="1450" dirty="0" smtClean="0"/>
              <a:t>	</a:t>
            </a:r>
          </a:p>
          <a:p>
            <a:pPr>
              <a:buNone/>
            </a:pPr>
            <a:endParaRPr lang="en-US" altLang="zh-TW" sz="1450" dirty="0" smtClean="0"/>
          </a:p>
          <a:p>
            <a:pPr>
              <a:buNone/>
            </a:pPr>
            <a:endParaRPr lang="en-US" altLang="zh-TW" sz="1450" dirty="0" smtClean="0"/>
          </a:p>
          <a:p>
            <a:pPr>
              <a:buNone/>
            </a:pPr>
            <a:endParaRPr lang="en-US" altLang="zh-TW" sz="1450" dirty="0" smtClean="0"/>
          </a:p>
          <a:p>
            <a:pPr>
              <a:buNone/>
            </a:pPr>
            <a:endParaRPr lang="en-US" altLang="zh-TW" sz="1450" dirty="0" smtClean="0"/>
          </a:p>
          <a:p>
            <a:pPr>
              <a:buNone/>
            </a:pPr>
            <a:endParaRPr lang="en-US" altLang="zh-TW" sz="1450" dirty="0" smtClean="0"/>
          </a:p>
          <a:p>
            <a:pPr>
              <a:buNone/>
            </a:pPr>
            <a:endParaRPr lang="en-US" altLang="zh-TW" sz="1450" dirty="0" smtClean="0"/>
          </a:p>
          <a:p>
            <a:pPr>
              <a:buNone/>
            </a:pPr>
            <a:endParaRPr lang="zh-TW" altLang="en-US" sz="145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5" name="圖表 4"/>
          <p:cNvGraphicFramePr/>
          <p:nvPr>
            <p:extLst>
              <p:ext uri="{D42A27DB-BD31-4B8C-83A1-F6EECF244321}">
                <p14:modId xmlns:p14="http://schemas.microsoft.com/office/powerpoint/2010/main" xmlns="" val="1894519218"/>
              </p:ext>
            </p:extLst>
          </p:nvPr>
        </p:nvGraphicFramePr>
        <p:xfrm>
          <a:off x="4932040" y="1654518"/>
          <a:ext cx="4355976" cy="307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833567" y="1400474"/>
            <a:ext cx="125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Microsoft JhengHei" charset="0"/>
                <a:ea typeface="Microsoft JhengHei" charset="0"/>
                <a:cs typeface="Microsoft JhengHei" charset="0"/>
              </a:rPr>
              <a:t>(</a:t>
            </a:r>
            <a:r>
              <a:rPr lang="zh-TW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單位</a:t>
            </a:r>
            <a:r>
              <a:rPr lang="en-US" altLang="zh-TW" dirty="0" smtClean="0">
                <a:latin typeface="Microsoft JhengHei" charset="0"/>
                <a:ea typeface="Microsoft JhengHei" charset="0"/>
                <a:cs typeface="Microsoft JhengHei" charset="0"/>
              </a:rPr>
              <a:t>:</a:t>
            </a:r>
            <a:r>
              <a:rPr lang="zh-TW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百萬元</a:t>
            </a:r>
            <a:r>
              <a:rPr lang="en-US" altLang="zh-TW" dirty="0" smtClean="0">
                <a:latin typeface="Microsoft JhengHei" charset="0"/>
                <a:ea typeface="Microsoft JhengHei" charset="0"/>
                <a:cs typeface="Microsoft JhengHei" charset="0"/>
              </a:rPr>
              <a:t>)</a:t>
            </a:r>
            <a:endParaRPr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28184" y="4747602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資料來源</a:t>
            </a:r>
            <a:r>
              <a:rPr lang="en-US" altLang="zh-TW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:</a:t>
            </a:r>
            <a:r>
              <a:rPr lang="zh-TW" altLang="en-US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新聞整理</a:t>
            </a:r>
            <a:r>
              <a:rPr lang="en-US" altLang="zh-TW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,</a:t>
            </a:r>
            <a:r>
              <a:rPr lang="zh-TW" altLang="en-US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法說會</a:t>
            </a:r>
            <a:r>
              <a:rPr lang="en-US" altLang="zh-TW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)</a:t>
            </a:r>
            <a:endParaRPr lang="zh-TW" altLang="en-US" sz="1200" b="1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毛利率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6000" y="699542"/>
            <a:ext cx="8229600" cy="3658708"/>
          </a:xfrm>
        </p:spPr>
        <p:txBody>
          <a:bodyPr/>
          <a:lstStyle/>
          <a:p>
            <a:r>
              <a:rPr lang="zh-TW" altLang="en-US" sz="1600" dirty="0" smtClean="0">
                <a:solidFill>
                  <a:srgbClr val="C00000"/>
                </a:solidFill>
              </a:rPr>
              <a:t>現況</a:t>
            </a:r>
            <a:endParaRPr lang="en-US" altLang="zh-TW" sz="16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TW" sz="1600" dirty="0" smtClean="0"/>
              <a:t>	-</a:t>
            </a:r>
            <a:r>
              <a:rPr lang="zh-TW" altLang="en-US" sz="1600" dirty="0" smtClean="0"/>
              <a:t>汽車</a:t>
            </a:r>
            <a:r>
              <a:rPr lang="en-US" altLang="zh-TW" sz="1600" dirty="0" smtClean="0"/>
              <a:t>+</a:t>
            </a:r>
            <a:r>
              <a:rPr lang="zh-TW" altLang="en-US" sz="1600" dirty="0" smtClean="0"/>
              <a:t>物連網及工控的毛利最高，</a:t>
            </a:r>
            <a:r>
              <a:rPr lang="en-US" altLang="zh-TW" sz="1600" dirty="0" smtClean="0"/>
              <a:t>PC</a:t>
            </a:r>
            <a:r>
              <a:rPr lang="zh-TW" altLang="en-US" sz="1600" dirty="0" smtClean="0"/>
              <a:t>及通訊的毛利最低</a:t>
            </a:r>
            <a:endParaRPr lang="en-US" altLang="zh-TW" sz="1600" dirty="0" smtClean="0"/>
          </a:p>
          <a:p>
            <a:pPr>
              <a:buNone/>
            </a:pPr>
            <a:r>
              <a:rPr lang="en-US" altLang="zh-TW" sz="1600" dirty="0" smtClean="0"/>
              <a:t>	-</a:t>
            </a:r>
            <a:r>
              <a:rPr lang="zh-TW" altLang="en-US" sz="1600" dirty="0" smtClean="0"/>
              <a:t>近兩季受到</a:t>
            </a:r>
            <a:r>
              <a:rPr lang="en-US" altLang="zh-TW" sz="1600" dirty="0" smtClean="0"/>
              <a:t>APPLE</a:t>
            </a:r>
            <a:r>
              <a:rPr lang="zh-TW" altLang="en-US" sz="1600" dirty="0" smtClean="0"/>
              <a:t>訂單比重增加而導致平均毛利下降</a:t>
            </a:r>
          </a:p>
          <a:p>
            <a:r>
              <a:rPr lang="zh-TW" altLang="en-US" sz="1600" dirty="0" smtClean="0">
                <a:solidFill>
                  <a:srgbClr val="C00000"/>
                </a:solidFill>
              </a:rPr>
              <a:t>未來</a:t>
            </a:r>
            <a:endParaRPr lang="en-US" altLang="zh-TW" sz="16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TW" sz="1600" dirty="0" smtClean="0"/>
              <a:t>	-</a:t>
            </a:r>
            <a:r>
              <a:rPr lang="zh-TW" altLang="en-US" sz="1600" dirty="0" smtClean="0"/>
              <a:t>未來預估汽車</a:t>
            </a:r>
            <a:r>
              <a:rPr lang="en-US" altLang="zh-TW" sz="1600" dirty="0" smtClean="0"/>
              <a:t>+</a:t>
            </a:r>
            <a:r>
              <a:rPr lang="zh-TW" altLang="en-US" sz="1600" dirty="0" smtClean="0"/>
              <a:t>物連網高毛利之產品比重提升，毛利</a:t>
            </a:r>
            <a:br>
              <a:rPr lang="zh-TW" altLang="en-US" sz="1600" dirty="0" smtClean="0"/>
            </a:br>
            <a:r>
              <a:rPr lang="zh-TW" altLang="en-US" sz="1600" dirty="0" smtClean="0"/>
              <a:t>可望上升</a:t>
            </a:r>
            <a:endParaRPr lang="en-US" altLang="zh-TW" sz="1600" dirty="0" smtClean="0"/>
          </a:p>
          <a:p>
            <a:pPr>
              <a:buNone/>
            </a:pPr>
            <a:r>
              <a:rPr lang="en-US" altLang="zh-TW" sz="1600" dirty="0" smtClean="0"/>
              <a:t>	-</a:t>
            </a:r>
            <a:r>
              <a:rPr lang="zh-TW" altLang="en-US" sz="1600" dirty="0" smtClean="0"/>
              <a:t>中國</a:t>
            </a:r>
            <a:r>
              <a:rPr lang="en-US" altLang="zh-TW" sz="1600" dirty="0" smtClean="0"/>
              <a:t>IC</a:t>
            </a:r>
            <a:r>
              <a:rPr lang="zh-TW" altLang="en-US" sz="1600" dirty="0" smtClean="0"/>
              <a:t>通路商競爭可能導致毛利下降</a:t>
            </a:r>
            <a:endParaRPr lang="en-US" altLang="zh-TW" sz="1600" dirty="0" smtClean="0"/>
          </a:p>
          <a:p>
            <a:r>
              <a:rPr lang="zh-TW" altLang="en-US" sz="1600" dirty="0" smtClean="0">
                <a:solidFill>
                  <a:srgbClr val="C00000"/>
                </a:solidFill>
              </a:rPr>
              <a:t>歷史毛利</a:t>
            </a:r>
            <a:r>
              <a:rPr lang="zh-TW" altLang="en-US" sz="1600" dirty="0" smtClean="0"/>
              <a:t>皆維持在</a:t>
            </a:r>
            <a:r>
              <a:rPr lang="en-US" altLang="zh-TW" sz="1600" dirty="0" smtClean="0"/>
              <a:t>5.5</a:t>
            </a:r>
            <a:r>
              <a:rPr lang="zh-TW" altLang="en-US" sz="1600" dirty="0" smtClean="0"/>
              <a:t>％</a:t>
            </a:r>
            <a:r>
              <a:rPr lang="en-US" altLang="zh-TW" sz="1600" dirty="0" smtClean="0"/>
              <a:t>~6.3</a:t>
            </a:r>
            <a:r>
              <a:rPr lang="zh-TW" altLang="en-US" sz="1600" dirty="0" smtClean="0"/>
              <a:t>％之區間水準預估未來兩年毛</a:t>
            </a:r>
            <a:endParaRPr lang="en-US" altLang="zh-TW" sz="1600" dirty="0" smtClean="0"/>
          </a:p>
          <a:p>
            <a:pPr>
              <a:buNone/>
            </a:pPr>
            <a:r>
              <a:rPr lang="en-US" altLang="zh-TW" sz="1600" dirty="0" smtClean="0"/>
              <a:t>	</a:t>
            </a:r>
            <a:r>
              <a:rPr lang="zh-TW" altLang="en-US" sz="1600" dirty="0" smtClean="0"/>
              <a:t>利變化應不大，因此給予未來兩年</a:t>
            </a:r>
            <a:r>
              <a:rPr lang="en-US" altLang="zh-TW" sz="1600" dirty="0" smtClean="0"/>
              <a:t>5.7%</a:t>
            </a:r>
            <a:r>
              <a:rPr lang="zh-TW" altLang="en-US" sz="1600" dirty="0" smtClean="0"/>
              <a:t>毛利之預估。</a:t>
            </a:r>
            <a:endParaRPr lang="en-US" altLang="zh-TW" sz="1600" dirty="0" smtClean="0"/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563638"/>
            <a:ext cx="3635896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6660232" y="4743023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資料來源</a:t>
            </a:r>
            <a:r>
              <a:rPr lang="en-US" altLang="zh-TW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:</a:t>
            </a:r>
            <a:r>
              <a:rPr lang="zh-TW" altLang="en-US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網路截圖</a:t>
            </a:r>
            <a:r>
              <a:rPr lang="en-US" altLang="zh-TW" sz="1200" b="1" dirty="0" smtClean="0">
                <a:solidFill>
                  <a:schemeClr val="bg1"/>
                </a:solidFill>
                <a:latin typeface="Microsoft JhengHei" charset="0"/>
                <a:ea typeface="Microsoft JhengHei" charset="0"/>
                <a:cs typeface="Microsoft JhengHei" charset="0"/>
              </a:rPr>
              <a:t>)</a:t>
            </a:r>
            <a:endParaRPr lang="zh-TW" altLang="en-US" sz="1200" b="1" dirty="0">
              <a:solidFill>
                <a:schemeClr val="bg1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014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預估營收、成本與毛利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在以上各項產品預估成長值的假設成立下，預計未來兩年總營收能有</a:t>
            </a:r>
            <a:r>
              <a:rPr lang="en-US" altLang="zh-TW" dirty="0" smtClean="0"/>
              <a:t>YOY</a:t>
            </a:r>
            <a:r>
              <a:rPr lang="zh-TW" altLang="en-US" dirty="0" smtClean="0"/>
              <a:t> </a:t>
            </a:r>
            <a:r>
              <a:rPr lang="en-US" altLang="zh-TW" dirty="0" smtClean="0"/>
              <a:t>15%</a:t>
            </a:r>
            <a:r>
              <a:rPr lang="zh-TW" altLang="en-US" dirty="0" smtClean="0"/>
              <a:t>，季複合成長率</a:t>
            </a:r>
            <a:r>
              <a:rPr lang="en-US" altLang="zh-TW" dirty="0" smtClean="0"/>
              <a:t>3.27%</a:t>
            </a:r>
            <a:r>
              <a:rPr lang="zh-TW" altLang="en-US" dirty="0" smtClean="0"/>
              <a:t>，以</a:t>
            </a:r>
            <a:r>
              <a:rPr lang="en-US" altLang="zh-TW" dirty="0" smtClean="0"/>
              <a:t>2014Q2~2015Q1</a:t>
            </a:r>
            <a:r>
              <a:rPr lang="zh-TW" altLang="en-US" dirty="0" smtClean="0"/>
              <a:t>這四季的季均營收</a:t>
            </a:r>
            <a:r>
              <a:rPr lang="en-US" altLang="zh-TW" dirty="0" smtClean="0"/>
              <a:t>28,324(</a:t>
            </a:r>
            <a:r>
              <a:rPr lang="zh-TW" altLang="en-US" dirty="0" smtClean="0"/>
              <a:t>百萬元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，再以此乘以</a:t>
            </a:r>
            <a:r>
              <a:rPr lang="en-US" altLang="zh-TW" dirty="0" smtClean="0"/>
              <a:t>103.27%</a:t>
            </a:r>
            <a:r>
              <a:rPr lang="zh-TW" altLang="en-US" dirty="0" smtClean="0"/>
              <a:t>做為下一季營收，毛利率以</a:t>
            </a:r>
            <a:r>
              <a:rPr lang="en-US" altLang="zh-TW" dirty="0" smtClean="0"/>
              <a:t>5.7%</a:t>
            </a:r>
            <a:r>
              <a:rPr lang="zh-TW" altLang="en-US" dirty="0" smtClean="0"/>
              <a:t>去計算。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2828202"/>
              </p:ext>
            </p:extLst>
          </p:nvPr>
        </p:nvGraphicFramePr>
        <p:xfrm>
          <a:off x="971600" y="1995686"/>
          <a:ext cx="7056784" cy="2506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98"/>
                <a:gridCol w="882098"/>
                <a:gridCol w="882098"/>
                <a:gridCol w="882098"/>
                <a:gridCol w="882098"/>
                <a:gridCol w="882098"/>
                <a:gridCol w="882098"/>
                <a:gridCol w="882098"/>
              </a:tblGrid>
              <a:tr h="6266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(</a:t>
                      </a:r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百萬元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)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Microsoft JhengHei" charset="0"/>
                        <a:ea typeface="Microsoft JhengHei" charset="0"/>
                        <a:cs typeface="Microsoft JhengHe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2Q2015F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3Q2015F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4Q2015F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1Q2016F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2Q2016F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3Q2016F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4Q2016F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62664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營業收入</a:t>
                      </a:r>
                      <a:endParaRPr lang="en-US" altLang="zh-TW" sz="1400" b="0" i="0" u="none" strike="noStrike" dirty="0" smtClean="0">
                        <a:solidFill>
                          <a:srgbClr val="000000"/>
                        </a:solidFill>
                        <a:latin typeface="Microsoft JhengHei" charset="0"/>
                        <a:ea typeface="Microsoft JhengHei" charset="0"/>
                        <a:cs typeface="Microsoft JhengHei" charset="0"/>
                      </a:endParaRPr>
                    </a:p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Microsoft JhengHei" charset="0"/>
                        <a:ea typeface="Microsoft JhengHei" charset="0"/>
                        <a:cs typeface="Microsoft JhengHe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$29250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$30206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$31194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$32214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$33267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$34355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$35479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/>
                </a:tc>
              </a:tr>
              <a:tr h="62664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銷貨成本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Microsoft JhengHei" charset="0"/>
                        <a:ea typeface="Microsoft JhengHei" charset="0"/>
                        <a:cs typeface="Microsoft JhengHe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$27583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$28484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$29416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$30378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$31370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$32397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$33457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/>
                </a:tc>
              </a:tr>
              <a:tr h="62664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營業毛利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Microsoft JhengHei" charset="0"/>
                        <a:ea typeface="Microsoft JhengHei" charset="0"/>
                        <a:cs typeface="Microsoft JhengHe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$1667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$1722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$1778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$1836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$1896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$1958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$2022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營業費用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400" dirty="0" smtClean="0"/>
              <a:t>營業費用包含三個部份</a:t>
            </a:r>
          </a:p>
          <a:p>
            <a:pPr>
              <a:buNone/>
            </a:pPr>
            <a:r>
              <a:rPr lang="en-US" altLang="zh-TW" sz="1400" dirty="0" smtClean="0"/>
              <a:t>	-</a:t>
            </a:r>
            <a:r>
              <a:rPr lang="zh-TW" altLang="en-US" sz="1400" dirty="0" smtClean="0">
                <a:solidFill>
                  <a:srgbClr val="C00000"/>
                </a:solidFill>
              </a:rPr>
              <a:t>推銷</a:t>
            </a:r>
            <a:r>
              <a:rPr lang="zh-TW" altLang="en-US" sz="1400" dirty="0" smtClean="0"/>
              <a:t>費用</a:t>
            </a:r>
          </a:p>
          <a:p>
            <a:pPr>
              <a:buNone/>
            </a:pPr>
            <a:r>
              <a:rPr lang="en-US" altLang="zh-TW" sz="1400" dirty="0" smtClean="0"/>
              <a:t>	-</a:t>
            </a:r>
            <a:r>
              <a:rPr lang="zh-TW" altLang="en-US" sz="1400" dirty="0" smtClean="0">
                <a:solidFill>
                  <a:srgbClr val="C00000"/>
                </a:solidFill>
              </a:rPr>
              <a:t>管理</a:t>
            </a:r>
            <a:r>
              <a:rPr lang="zh-TW" altLang="en-US" sz="1400" dirty="0" smtClean="0"/>
              <a:t>費用</a:t>
            </a:r>
          </a:p>
          <a:p>
            <a:pPr>
              <a:buNone/>
            </a:pPr>
            <a:r>
              <a:rPr lang="en-US" altLang="zh-TW" sz="1400" dirty="0" smtClean="0"/>
              <a:t>	-</a:t>
            </a:r>
            <a:r>
              <a:rPr lang="zh-TW" altLang="en-US" sz="1400" dirty="0" smtClean="0">
                <a:solidFill>
                  <a:srgbClr val="C00000"/>
                </a:solidFill>
              </a:rPr>
              <a:t>研究發展</a:t>
            </a:r>
            <a:r>
              <a:rPr lang="zh-TW" altLang="en-US" sz="1400" dirty="0" smtClean="0"/>
              <a:t>費用</a:t>
            </a:r>
            <a:endParaRPr lang="en-US" altLang="zh-TW" sz="1400" dirty="0" smtClean="0"/>
          </a:p>
          <a:p>
            <a:r>
              <a:rPr lang="zh-TW" altLang="en-US" sz="1400" dirty="0" smtClean="0"/>
              <a:t>營業費用與營收之關連性非常高</a:t>
            </a:r>
            <a:endParaRPr lang="en-US" altLang="zh-TW" sz="1400" dirty="0" smtClean="0"/>
          </a:p>
          <a:p>
            <a:pPr>
              <a:buNone/>
            </a:pPr>
            <a:r>
              <a:rPr lang="en-US" altLang="zh-TW" sz="1400" dirty="0" smtClean="0"/>
              <a:t>	(R</a:t>
            </a:r>
            <a:r>
              <a:rPr lang="zh-TW" altLang="en-US" sz="1400" dirty="0" smtClean="0"/>
              <a:t>平方</a:t>
            </a:r>
            <a:r>
              <a:rPr lang="en-US" altLang="zh-TW" sz="1400" dirty="0" smtClean="0"/>
              <a:t>0.968663)</a:t>
            </a:r>
            <a:r>
              <a:rPr lang="zh-TW" altLang="en-US" sz="1400" dirty="0" smtClean="0"/>
              <a:t>，可認為營業費用</a:t>
            </a:r>
            <a:endParaRPr lang="en-US" altLang="zh-TW" sz="1400" dirty="0" smtClean="0"/>
          </a:p>
          <a:p>
            <a:pPr>
              <a:buNone/>
            </a:pPr>
            <a:r>
              <a:rPr lang="en-US" altLang="zh-TW" sz="1400" dirty="0" smtClean="0"/>
              <a:t>	</a:t>
            </a:r>
            <a:r>
              <a:rPr lang="zh-TW" altLang="en-US" sz="1400" dirty="0" smtClean="0"/>
              <a:t>會隨著營收增加而增加</a:t>
            </a:r>
            <a:endParaRPr lang="en-US" altLang="zh-TW" sz="1400" dirty="0" smtClean="0"/>
          </a:p>
          <a:p>
            <a:r>
              <a:rPr lang="zh-TW" altLang="en-US" sz="1400" dirty="0" smtClean="0"/>
              <a:t>自</a:t>
            </a:r>
            <a:r>
              <a:rPr lang="en-US" altLang="zh-TW" sz="1400" dirty="0" smtClean="0"/>
              <a:t>1Q2012</a:t>
            </a:r>
            <a:r>
              <a:rPr lang="zh-TW" altLang="en-US" sz="1400" dirty="0" smtClean="0"/>
              <a:t>起到</a:t>
            </a:r>
            <a:r>
              <a:rPr lang="en-US" altLang="zh-TW" sz="1400" dirty="0" smtClean="0"/>
              <a:t>2Q2015</a:t>
            </a:r>
            <a:r>
              <a:rPr lang="zh-TW" altLang="en-US" sz="1400" dirty="0" smtClean="0"/>
              <a:t>，營收總共成</a:t>
            </a:r>
            <a:endParaRPr lang="en-US" altLang="zh-TW" sz="1400" dirty="0" smtClean="0"/>
          </a:p>
          <a:p>
            <a:pPr>
              <a:buNone/>
            </a:pPr>
            <a:r>
              <a:rPr lang="en-US" altLang="zh-TW" sz="1400" dirty="0" smtClean="0"/>
              <a:t>	</a:t>
            </a:r>
            <a:r>
              <a:rPr lang="zh-TW" altLang="en-US" sz="1400" dirty="0" smtClean="0"/>
              <a:t>長</a:t>
            </a:r>
            <a:r>
              <a:rPr lang="en-US" altLang="zh-TW" sz="1400" dirty="0" smtClean="0"/>
              <a:t>58% ,</a:t>
            </a:r>
            <a:r>
              <a:rPr lang="zh-TW" altLang="zh-TW" sz="1400" dirty="0" smtClean="0"/>
              <a:t>推銷費用</a:t>
            </a:r>
            <a:r>
              <a:rPr lang="zh-TW" altLang="en-US" sz="1400" dirty="0" smtClean="0"/>
              <a:t>成長</a:t>
            </a:r>
            <a:r>
              <a:rPr lang="en-US" altLang="zh-TW" sz="1400" dirty="0" smtClean="0"/>
              <a:t>44%</a:t>
            </a:r>
            <a:r>
              <a:rPr lang="zh-TW" altLang="en-US" sz="1400" dirty="0" smtClean="0"/>
              <a:t>，管理費用</a:t>
            </a:r>
            <a:endParaRPr lang="en-US" altLang="zh-TW" sz="1400" dirty="0" smtClean="0"/>
          </a:p>
          <a:p>
            <a:pPr>
              <a:buNone/>
            </a:pPr>
            <a:r>
              <a:rPr lang="en-US" altLang="zh-TW" sz="1400" dirty="0" smtClean="0"/>
              <a:t>	</a:t>
            </a:r>
            <a:r>
              <a:rPr lang="zh-TW" altLang="en-US" sz="1400" dirty="0" smtClean="0"/>
              <a:t>成長</a:t>
            </a:r>
            <a:r>
              <a:rPr lang="en-US" altLang="zh-TW" sz="1400" dirty="0" smtClean="0"/>
              <a:t>15%</a:t>
            </a:r>
            <a:r>
              <a:rPr lang="zh-TW" altLang="en-US" sz="1400" dirty="0" smtClean="0"/>
              <a:t>，</a:t>
            </a:r>
            <a:r>
              <a:rPr lang="zh-TW" altLang="zh-TW" sz="1400" dirty="0" smtClean="0"/>
              <a:t>研發費用</a:t>
            </a:r>
            <a:r>
              <a:rPr lang="zh-TW" altLang="en-US" sz="1400" dirty="0" smtClean="0"/>
              <a:t>成長</a:t>
            </a:r>
            <a:r>
              <a:rPr lang="en-US" altLang="zh-TW" sz="1400" dirty="0" smtClean="0"/>
              <a:t>21%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  <a:p>
            <a:r>
              <a:rPr lang="zh-TW" altLang="en-US" sz="1400" dirty="0" smtClean="0"/>
              <a:t>可得推銷費用對於營收成長率係數為</a:t>
            </a:r>
            <a:r>
              <a:rPr lang="en-US" altLang="zh-TW" sz="1400" dirty="0" smtClean="0"/>
              <a:t>0.76,</a:t>
            </a:r>
          </a:p>
          <a:p>
            <a:pPr>
              <a:buNone/>
            </a:pPr>
            <a:r>
              <a:rPr lang="en-US" altLang="zh-TW" sz="1400" dirty="0" smtClean="0"/>
              <a:t>	</a:t>
            </a:r>
            <a:r>
              <a:rPr lang="zh-TW" altLang="en-US" sz="1400" dirty="0" smtClean="0"/>
              <a:t>管理費用為</a:t>
            </a:r>
            <a:r>
              <a:rPr lang="en-US" altLang="zh-TW" sz="1400" dirty="0" smtClean="0"/>
              <a:t>0.26,</a:t>
            </a:r>
            <a:r>
              <a:rPr lang="zh-TW" altLang="zh-TW" sz="1400" dirty="0" smtClean="0"/>
              <a:t>研發費用</a:t>
            </a:r>
            <a:r>
              <a:rPr lang="zh-TW" altLang="en-US" sz="1400" dirty="0" smtClean="0"/>
              <a:t>為</a:t>
            </a:r>
            <a:r>
              <a:rPr lang="en-US" altLang="zh-TW" sz="1400" dirty="0" smtClean="0"/>
              <a:t>0.36</a:t>
            </a:r>
          </a:p>
          <a:p>
            <a:pPr>
              <a:buNone/>
            </a:pPr>
            <a:r>
              <a:rPr lang="en-US" altLang="zh-TW" sz="1400" dirty="0" smtClean="0"/>
              <a:t>	</a:t>
            </a:r>
          </a:p>
          <a:p>
            <a:endParaRPr lang="en-US" altLang="zh-TW" sz="14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pPr>
              <a:buNone/>
            </a:pPr>
            <a:endParaRPr lang="en-US" altLang="zh-TW" sz="1600" dirty="0" smtClean="0"/>
          </a:p>
          <a:p>
            <a:pPr>
              <a:buNone/>
            </a:pP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059582"/>
            <a:ext cx="5004048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6228184" y="4750299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bg1"/>
                </a:solidFill>
                <a:ea typeface="微軟正黑體" charset="0"/>
              </a:rPr>
              <a:t>(</a:t>
            </a:r>
            <a:r>
              <a:rPr kumimoji="1" lang="zh-TW" altLang="en-US" sz="1200" b="1" dirty="0" smtClean="0">
                <a:solidFill>
                  <a:schemeClr val="bg1"/>
                </a:solidFill>
                <a:ea typeface="微軟正黑體" charset="0"/>
              </a:rPr>
              <a:t>資料來源：</a:t>
            </a:r>
            <a:r>
              <a:rPr kumimoji="1" lang="en-US" altLang="zh-TW" sz="1200" b="1" dirty="0" smtClean="0">
                <a:solidFill>
                  <a:schemeClr val="bg1"/>
                </a:solidFill>
                <a:ea typeface="微軟正黑體" charset="0"/>
              </a:rPr>
              <a:t>TEJ,</a:t>
            </a:r>
            <a:r>
              <a:rPr kumimoji="1" lang="zh-TW" altLang="en-US" sz="1200" b="1" dirty="0" smtClean="0">
                <a:solidFill>
                  <a:schemeClr val="bg1"/>
                </a:solidFill>
                <a:ea typeface="微軟正黑體" charset="0"/>
              </a:rPr>
              <a:t>自己整理</a:t>
            </a:r>
            <a:r>
              <a:rPr kumimoji="1" lang="en-US" altLang="zh-TW" sz="1200" b="1" dirty="0" smtClean="0">
                <a:solidFill>
                  <a:schemeClr val="bg1"/>
                </a:solidFill>
                <a:ea typeface="微軟正黑體" charset="0"/>
              </a:rPr>
              <a:t>)</a:t>
            </a:r>
            <a:endParaRPr kumimoji="1" lang="zh-TW" altLang="en-US" sz="1200" b="1" dirty="0">
              <a:solidFill>
                <a:schemeClr val="bg1"/>
              </a:solidFill>
              <a:ea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505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1579</Words>
  <Application>Microsoft Office PowerPoint</Application>
  <PresentationFormat>如螢幕大小 (16:9)</PresentationFormat>
  <Paragraphs>573</Paragraphs>
  <Slides>28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Office 佈景主題</vt:lpstr>
      <vt:lpstr>投影片 1</vt:lpstr>
      <vt:lpstr>報告大綱</vt:lpstr>
      <vt:lpstr>結論</vt:lpstr>
      <vt:lpstr>營收-營收比重</vt:lpstr>
      <vt:lpstr>IC消費主要國家之歷史金額變化及未來預測值</vt:lpstr>
      <vt:lpstr>營收-近三年個產品別營收金額</vt:lpstr>
      <vt:lpstr>毛利率</vt:lpstr>
      <vt:lpstr>預估營收、成本與毛利</vt:lpstr>
      <vt:lpstr>營業費用</vt:lpstr>
      <vt:lpstr>營業費用</vt:lpstr>
      <vt:lpstr>營業費用</vt:lpstr>
      <vt:lpstr>業外收入</vt:lpstr>
      <vt:lpstr>業外收入</vt:lpstr>
      <vt:lpstr>業外收入-相關新聞</vt:lpstr>
      <vt:lpstr>業外支出</vt:lpstr>
      <vt:lpstr>業外支出-利息支出</vt:lpstr>
      <vt:lpstr>業外支出-利息支出</vt:lpstr>
      <vt:lpstr>業外支出-利息支出 </vt:lpstr>
      <vt:lpstr>業外收入與支出預估</vt:lpstr>
      <vt:lpstr>評價方式-PB法(文曄及同業PB)</vt:lpstr>
      <vt:lpstr>淨值及預估股價</vt:lpstr>
      <vt:lpstr>PB法年底股價預測</vt:lpstr>
      <vt:lpstr>評價方式-PE法</vt:lpstr>
      <vt:lpstr>評價方式-PE法</vt:lpstr>
      <vt:lpstr>最終評價方式</vt:lpstr>
      <vt:lpstr>結論</vt:lpstr>
      <vt:lpstr>投影片 27</vt:lpstr>
      <vt:lpstr>附錄、預估簡明損益表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lyh</dc:creator>
  <cp:lastModifiedBy>李泓慶</cp:lastModifiedBy>
  <cp:revision>264</cp:revision>
  <dcterms:created xsi:type="dcterms:W3CDTF">2014-09-13T05:19:25Z</dcterms:created>
  <dcterms:modified xsi:type="dcterms:W3CDTF">2015-05-22T21:17:46Z</dcterms:modified>
</cp:coreProperties>
</file>