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diagrams/quickStyle1.xml" ContentType="application/vnd.openxmlformats-officedocument.drawingml.diagramQuickStyle+xml"/>
  <Override PartName="/ppt/viewProps.xml" ContentType="application/vnd.openxmlformats-officedocument.presentationml.viewProps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diagrams/layout1.xml" ContentType="application/vnd.openxmlformats-officedocument.drawingml.diagramLayout+xml"/>
  <Override PartName="/ppt/notesMasters/notesMaster1.xml" ContentType="application/vnd.openxmlformats-officedocument.presentationml.notesMaster+xml"/>
  <Override PartName="/ppt/diagrams/colors1.xml" ContentType="application/vnd.openxmlformats-officedocument.drawingml.diagramColors+xml"/>
  <Override PartName="/ppt/slides/slide19.xml" ContentType="application/vnd.openxmlformats-officedocument.presentationml.slide+xml"/>
  <Override PartName="/ppt/diagrams/data1.xml" ContentType="application/vnd.openxmlformats-officedocument.drawingml.diagramData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diagrams/drawing1.xml" ContentType="application/vnd.openxmlformats-officedocument.drawingml.diagramDrawing+xml"/>
  <Override PartName="/ppt/slides/slide21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 showSpecialPlsOnTitleSld="0">
  <p:sldMasterIdLst>
    <p:sldMasterId id="2147483648" r:id="rId1"/>
  </p:sldMasterIdLst>
  <p:notesMasterIdLst>
    <p:notesMasterId r:id="rId3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12192000" cy="6858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8" d="100"/>
          <a:sy n="78" d="100"/>
        </p:scale>
        <p:origin x="91" y="62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 /><Relationship Id="rId33" Type="http://schemas.openxmlformats.org/officeDocument/2006/relationships/tableStyles" Target="tableStyles.xml" /><Relationship Id="rId34" Type="http://schemas.openxmlformats.org/officeDocument/2006/relationships/viewProps" Target="viewProps.xml" /></Relationships>
</file>

<file path=ppt/diagrams/_rels/data1.xml.rels><?xml version="1.0" encoding="UTF-8" standalone="yes"?><Relationships xmlns="http://schemas.openxmlformats.org/package/2006/relationships"></Relationships>
</file>

<file path=ppt/diagrams/_rels/drawing1.xml.rels><?xml version="1.0" encoding="UTF-8" standalone="yes"?><Relationships xmlns="http://schemas.openxmlformats.org/package/2006/relationships"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 xmlns:r="http://schemas.openxmlformats.org/officeDocument/2006/relationships">
  <dgm:ptLst>
    <dgm:pt modelId="{63905956-B443-44C0-988E-9E6DDC918D76}" type="doc">
      <dgm:prSet loTypeId="urn:microsoft.com/office/officeart/2005/8/layout/chevron2" loCatId="list" qsTypeId="urn:microsoft.com/office/officeart/2005/8/quickstyle/simple1#1" qsCatId="simple" csTypeId="urn:microsoft.com/office/officeart/2005/8/colors/accent3_4" csCatId="accent3" phldr="1"/>
      <dgm:spPr bwMode="auto"/>
      <dgm:t>
        <a:bodyPr/>
        <a:lstStyle/>
        <a:p>
          <a:pPr>
            <a:defRPr/>
          </a:pPr>
          <a:endParaRPr lang="de-DE"/>
        </a:p>
      </dgm:t>
    </dgm:pt>
    <dgm:pt modelId="{04E60678-C0E8-4FA5-99B3-AAAE31B35DD0}">
      <dgm:prSet phldrT="[Text]"/>
      <dgm:spPr bwMode="auto"/>
      <dgm:t>
        <a:bodyPr/>
        <a:lstStyle/>
        <a:p>
          <a:pPr>
            <a:defRPr/>
          </a:pPr>
          <a:endParaRPr lang="de-DE"/>
        </a:p>
      </dgm:t>
    </dgm:pt>
    <dgm:pt modelId="{22928F43-29ED-41F4-B55A-4B1B2F358FA0}" type="parTrans" cxnId="{7D6E7133-FB95-4E68-A94A-01DA6B370EAB}">
      <dgm:prSet/>
      <dgm:spPr bwMode="auto"/>
      <dgm:t>
        <a:bodyPr/>
        <a:lstStyle/>
        <a:p>
          <a:pPr>
            <a:defRPr/>
          </a:pPr>
          <a:endParaRPr lang="de-DE"/>
        </a:p>
      </dgm:t>
    </dgm:pt>
    <dgm:pt modelId="{99BD4CD6-CDA5-405C-943E-9C25DCA121C7}" type="sibTrans" cxnId="{7D6E7133-FB95-4E68-A94A-01DA6B370EAB}">
      <dgm:prSet/>
      <dgm:spPr bwMode="auto"/>
      <dgm:t>
        <a:bodyPr/>
        <a:lstStyle/>
        <a:p>
          <a:pPr>
            <a:defRPr/>
          </a:pPr>
          <a:endParaRPr lang="de-DE"/>
        </a:p>
      </dgm:t>
    </dgm:pt>
    <dgm:pt modelId="{CBDE01B4-5B0A-4C32-8562-4B8EFE8F396D}">
      <dgm:prSet phldrT="[Text]"/>
      <dgm:spPr bwMode="auto"/>
      <dgm:t>
        <a:bodyPr/>
        <a:lstStyle/>
        <a:p>
          <a:pPr>
            <a:defRPr/>
          </a:pPr>
          <a:endParaRPr lang="de-DE"/>
        </a:p>
      </dgm:t>
    </dgm:pt>
    <dgm:pt modelId="{906A00B8-DF90-4541-928B-9EECEB79A729}" type="parTrans" cxnId="{988AE25B-53D7-4C61-A480-9ADF57786920}">
      <dgm:prSet/>
      <dgm:spPr bwMode="auto"/>
      <dgm:t>
        <a:bodyPr/>
        <a:lstStyle/>
        <a:p>
          <a:pPr>
            <a:defRPr/>
          </a:pPr>
          <a:endParaRPr lang="de-DE"/>
        </a:p>
      </dgm:t>
    </dgm:pt>
    <dgm:pt modelId="{9850CC87-C715-4AE8-9332-868B9CFA6236}" type="sibTrans" cxnId="{988AE25B-53D7-4C61-A480-9ADF57786920}">
      <dgm:prSet/>
      <dgm:spPr bwMode="auto"/>
      <dgm:t>
        <a:bodyPr/>
        <a:lstStyle/>
        <a:p>
          <a:pPr>
            <a:defRPr/>
          </a:pPr>
          <a:endParaRPr lang="de-DE"/>
        </a:p>
      </dgm:t>
    </dgm:pt>
    <dgm:pt modelId="{A2B5A305-E6BD-42DE-BCC5-607B8F3B1B4E}">
      <dgm:prSet phldrT="[Text]"/>
      <dgm:spPr bwMode="auto"/>
      <dgm:t>
        <a:bodyPr/>
        <a:lstStyle/>
        <a:p>
          <a:pPr>
            <a:defRPr/>
          </a:pPr>
          <a:endParaRPr/>
        </a:p>
      </dgm:t>
    </dgm:pt>
    <dgm:pt modelId="{6C40522D-38D2-4DAA-9514-BF0F4B7D9F07}" type="parTrans" cxnId="{8FD8DF0C-BC50-44DF-AB6F-5342E4FDF12B}">
      <dgm:prSet/>
      <dgm:spPr bwMode="auto"/>
      <dgm:t>
        <a:bodyPr/>
        <a:lstStyle/>
        <a:p>
          <a:pPr>
            <a:defRPr/>
          </a:pPr>
          <a:endParaRPr lang="de-DE"/>
        </a:p>
      </dgm:t>
    </dgm:pt>
    <dgm:pt modelId="{D48A46E3-3AA5-44F2-A397-E9CE9237038E}" type="sibTrans" cxnId="{8FD8DF0C-BC50-44DF-AB6F-5342E4FDF12B}">
      <dgm:prSet/>
      <dgm:spPr bwMode="auto"/>
      <dgm:t>
        <a:bodyPr/>
        <a:lstStyle/>
        <a:p>
          <a:pPr>
            <a:defRPr/>
          </a:pPr>
          <a:endParaRPr lang="de-DE"/>
        </a:p>
      </dgm:t>
    </dgm:pt>
    <dgm:pt modelId="{2A192189-F5D7-4010-86D9-010D7785715B}">
      <dgm:prSet phldrT="[Text]"/>
      <dgm:spPr bwMode="auto"/>
      <dgm:t>
        <a:bodyPr/>
        <a:lstStyle/>
        <a:p>
          <a:pPr>
            <a:lnSpc>
              <a:spcPct val="120000"/>
            </a:lnSpc>
            <a:defRPr/>
          </a:pPr>
          <a:r>
            <a:rPr lang="de-DE">
              <a:solidFill>
                <a:schemeClr val="tx1"/>
              </a:solidFill>
            </a:rPr>
            <a:t>Zunehmende Risiken bzgl. technischer und didaktischer Zugänglichkeit</a:t>
          </a:r>
          <a:endParaRPr lang="de-DE"/>
        </a:p>
      </dgm:t>
    </dgm:pt>
    <dgm:pt modelId="{C04CEF3C-D98A-4D46-BE20-F0DB5EEB3342}" type="parTrans" cxnId="{9E24D328-367A-430D-A270-EE0B92B3EFF7}">
      <dgm:prSet/>
      <dgm:spPr bwMode="auto"/>
      <dgm:t>
        <a:bodyPr/>
        <a:lstStyle/>
        <a:p>
          <a:pPr>
            <a:defRPr/>
          </a:pPr>
          <a:endParaRPr lang="de-DE"/>
        </a:p>
      </dgm:t>
    </dgm:pt>
    <dgm:pt modelId="{F63B3A72-D745-4F9B-B4BF-62E5949B0558}" type="sibTrans" cxnId="{9E24D328-367A-430D-A270-EE0B92B3EFF7}">
      <dgm:prSet/>
      <dgm:spPr bwMode="auto"/>
      <dgm:t>
        <a:bodyPr/>
        <a:lstStyle/>
        <a:p>
          <a:pPr>
            <a:defRPr/>
          </a:pPr>
          <a:endParaRPr lang="de-DE"/>
        </a:p>
      </dgm:t>
    </dgm:pt>
    <dgm:pt modelId="{DE3563EB-8883-43CD-A67E-1A243E7B2BE2}">
      <dgm:prSet phldrT="[Text]"/>
      <dgm:spPr bwMode="auto"/>
      <dgm:t>
        <a:bodyPr/>
        <a:lstStyle/>
        <a:p>
          <a:pPr>
            <a:defRPr/>
          </a:pPr>
          <a:r>
            <a:rPr lang="de-DE">
              <a:solidFill>
                <a:schemeClr val="tx1"/>
              </a:solidFill>
            </a:rPr>
            <a:t>Zunehmende Heterogenität der Studierendenschaft</a:t>
          </a:r>
          <a:endParaRPr lang="de-DE"/>
        </a:p>
      </dgm:t>
    </dgm:pt>
    <dgm:pt modelId="{F824488B-F9AE-4F60-BF25-7369E56D1614}" type="sibTrans" cxnId="{FD4785CA-1CA8-4BA0-B695-45F6DD89D80D}">
      <dgm:prSet/>
      <dgm:spPr bwMode="auto"/>
      <dgm:t>
        <a:bodyPr/>
        <a:lstStyle/>
        <a:p>
          <a:pPr>
            <a:defRPr/>
          </a:pPr>
          <a:endParaRPr lang="de-DE"/>
        </a:p>
      </dgm:t>
    </dgm:pt>
    <dgm:pt modelId="{46CDE481-0E1C-460B-8AAB-D796D4E98270}" type="parTrans" cxnId="{FD4785CA-1CA8-4BA0-B695-45F6DD89D80D}">
      <dgm:prSet/>
      <dgm:spPr bwMode="auto"/>
      <dgm:t>
        <a:bodyPr/>
        <a:lstStyle/>
        <a:p>
          <a:pPr>
            <a:defRPr/>
          </a:pPr>
          <a:endParaRPr lang="de-DE"/>
        </a:p>
      </dgm:t>
    </dgm:pt>
    <dgm:pt modelId="{B52DA016-A16F-48AC-B977-A582229037AB}">
      <dgm:prSet phldrT="[Text]"/>
      <dgm:spPr bwMode="auto"/>
      <dgm:t>
        <a:bodyPr/>
        <a:lstStyle/>
        <a:p>
          <a:pPr>
            <a:defRPr/>
          </a:pPr>
          <a:r>
            <a:rPr lang="de-DE">
              <a:solidFill>
                <a:schemeClr val="tx1"/>
              </a:solidFill>
            </a:rPr>
            <a:t>Zunehmende Digitalisierung in der Hochschullehre</a:t>
          </a:r>
          <a:endParaRPr lang="de-DE"/>
        </a:p>
      </dgm:t>
    </dgm:pt>
    <dgm:pt modelId="{5209E8EB-5855-454F-A843-50B453A203E5}" type="sibTrans" cxnId="{72E01D09-0AE0-49DB-9F47-822EA606E571}">
      <dgm:prSet/>
      <dgm:spPr bwMode="auto"/>
      <dgm:t>
        <a:bodyPr/>
        <a:lstStyle/>
        <a:p>
          <a:pPr>
            <a:defRPr/>
          </a:pPr>
          <a:endParaRPr lang="de-DE"/>
        </a:p>
      </dgm:t>
    </dgm:pt>
    <dgm:pt modelId="{1215EF26-CC07-4136-9E7B-418267874709}" type="parTrans" cxnId="{72E01D09-0AE0-49DB-9F47-822EA606E571}">
      <dgm:prSet/>
      <dgm:spPr bwMode="auto"/>
      <dgm:t>
        <a:bodyPr/>
        <a:lstStyle/>
        <a:p>
          <a:pPr>
            <a:defRPr/>
          </a:pPr>
          <a:endParaRPr lang="de-DE"/>
        </a:p>
      </dgm:t>
    </dgm:pt>
    <dgm:pt modelId="{5652005A-D0AA-459E-A977-80AB9EBA3F62}" type="pres">
      <dgm:prSet presAssocID="{63905956-B443-44C0-988E-9E6DDC918D76}" presName="linearFlow" presStyleCnt="0">
        <dgm:presLayoutVars>
          <dgm:dir val="norm"/>
          <dgm:animLvl val="lvl"/>
          <dgm:resizeHandles val="exact"/>
        </dgm:presLayoutVars>
      </dgm:prSet>
      <dgm:spPr bwMode="auto"/>
    </dgm:pt>
    <dgm:pt modelId="{01F29631-C3A7-4FFA-A667-C7A75EEAD8DC}" type="pres">
      <dgm:prSet presAssocID="{04E60678-C0E8-4FA5-99B3-AAAE31B35DD0}" presName="composite" presStyleCnt="0"/>
      <dgm:spPr bwMode="auto"/>
    </dgm:pt>
    <dgm:pt modelId="{AFCB65A3-6197-4537-A539-3CD02BBE7210}" type="pres">
      <dgm:prSet presAssocID="{04E60678-C0E8-4FA5-99B3-AAAE31B35DD0}" presName="parentText" presStyleLbl="alignNode1" presStyleIdx="0" presStyleCnt="3">
        <dgm:presLayoutVars>
          <dgm:chMax val="1"/>
          <dgm:bulletEnabled val="1"/>
        </dgm:presLayoutVars>
      </dgm:prSet>
      <dgm:spPr bwMode="auto"/>
    </dgm:pt>
    <dgm:pt modelId="{ECA346EA-9180-43A9-9DF0-E94779EA6362}" type="pres">
      <dgm:prSet custLinFactNeighborX="-82" custLinFactNeighborY="4043" presAssocID="{04E60678-C0E8-4FA5-99B3-AAAE31B35DD0}" presName="descendantText" presStyleLbl="alignAcc1" presStyleIdx="0" presStyleCnt="3">
        <dgm:presLayoutVars>
          <dgm:bulletEnabled val="1"/>
        </dgm:presLayoutVars>
      </dgm:prSet>
      <dgm:spPr bwMode="auto"/>
    </dgm:pt>
    <dgm:pt modelId="{C30079A3-9839-47D4-A103-DE3D496713ED}" type="pres">
      <dgm:prSet presAssocID="{99BD4CD6-CDA5-405C-943E-9C25DCA121C7}" presName="sp" presStyleCnt="0"/>
      <dgm:spPr bwMode="auto"/>
    </dgm:pt>
    <dgm:pt modelId="{C9D20102-4193-4D9D-AF2B-E5E96E2E9B81}" type="pres">
      <dgm:prSet presAssocID="{CBDE01B4-5B0A-4C32-8562-4B8EFE8F396D}" presName="composite" presStyleCnt="0"/>
      <dgm:spPr bwMode="auto"/>
    </dgm:pt>
    <dgm:pt modelId="{E30227BC-4FC9-4E5C-9C84-8E40A171BA07}" type="pres">
      <dgm:prSet presAssocID="{CBDE01B4-5B0A-4C32-8562-4B8EFE8F396D}" presName="parentText" presStyleLbl="alignNode1" presStyleIdx="1" presStyleCnt="3">
        <dgm:presLayoutVars>
          <dgm:chMax val="1"/>
          <dgm:bulletEnabled val="1"/>
        </dgm:presLayoutVars>
      </dgm:prSet>
      <dgm:spPr bwMode="auto"/>
    </dgm:pt>
    <dgm:pt modelId="{F5ED1FB4-7F6D-4623-BFA0-A406B9D638D0}" type="pres">
      <dgm:prSet custLinFactNeighborX="-330" custLinFactNeighborY="-2813" presAssocID="{CBDE01B4-5B0A-4C32-8562-4B8EFE8F396D}" presName="descendantText" presStyleLbl="alignAcc1" presStyleIdx="1" presStyleCnt="3">
        <dgm:presLayoutVars>
          <dgm:bulletEnabled val="1"/>
        </dgm:presLayoutVars>
      </dgm:prSet>
      <dgm:spPr bwMode="auto"/>
    </dgm:pt>
    <dgm:pt modelId="{6AD9FD84-6492-4D8E-86FF-DB51CC3FEB54}" type="pres">
      <dgm:prSet presAssocID="{9850CC87-C715-4AE8-9332-868B9CFA6236}" presName="sp" presStyleCnt="0"/>
      <dgm:spPr bwMode="auto"/>
    </dgm:pt>
    <dgm:pt modelId="{E12593DB-E956-4022-AA85-FBDB4816227C}" type="pres">
      <dgm:prSet presAssocID="{A2B5A305-E6BD-42DE-BCC5-607B8F3B1B4E}" presName="composite" presStyleCnt="0"/>
      <dgm:spPr bwMode="auto"/>
    </dgm:pt>
    <dgm:pt modelId="{5CD1CDF0-9374-4053-9783-D38858C20734}" type="pres">
      <dgm:prSet presAssocID="{A2B5A305-E6BD-42DE-BCC5-607B8F3B1B4E}" presName="parentText" presStyleLbl="alignNode1" presStyleIdx="2" presStyleCnt="3">
        <dgm:presLayoutVars>
          <dgm:chMax val="1"/>
          <dgm:bulletEnabled val="1"/>
        </dgm:presLayoutVars>
      </dgm:prSet>
      <dgm:spPr bwMode="auto"/>
    </dgm:pt>
    <dgm:pt modelId="{FEF6D163-CABB-4CAF-BB00-17BC7DF81A40}" type="pres">
      <dgm:prSet presAssocID="{A2B5A305-E6BD-42DE-BCC5-607B8F3B1B4E}" presName="descendantText" presStyleLbl="alignAcc1" presStyleIdx="2" presStyleCnt="3">
        <dgm:presLayoutVars>
          <dgm:bulletEnabled val="1"/>
        </dgm:presLayoutVars>
      </dgm:prSet>
      <dgm:spPr bwMode="auto"/>
    </dgm:pt>
  </dgm:ptLst>
  <dgm:cxnLst>
    <dgm:cxn modelId="{72E01D09-0AE0-49DB-9F47-822EA606E571}" srcId="{04E60678-C0E8-4FA5-99B3-AAAE31B35DD0}" destId="{B52DA016-A16F-48AC-B977-A582229037AB}" srcOrd="0" destOrd="0" parTransId="{1215EF26-CC07-4136-9E7B-418267874709}" sibTransId="{5209E8EB-5855-454F-A843-50B453A203E5}"/>
    <dgm:cxn modelId="{8FD8DF0C-BC50-44DF-AB6F-5342E4FDF12B}" srcId="{63905956-B443-44C0-988E-9E6DDC918D76}" destId="{A2B5A305-E6BD-42DE-BCC5-607B8F3B1B4E}" srcOrd="2" destOrd="0" parTransId="{6C40522D-38D2-4DAA-9514-BF0F4B7D9F07}" sibTransId="{D48A46E3-3AA5-44F2-A397-E9CE9237038E}"/>
    <dgm:cxn modelId="{9E24D328-367A-430D-A270-EE0B92B3EFF7}" srcId="{A2B5A305-E6BD-42DE-BCC5-607B8F3B1B4E}" destId="{2A192189-F5D7-4010-86D9-010D7785715B}" srcOrd="0" destOrd="0" parTransId="{C04CEF3C-D98A-4D46-BE20-F0DB5EEB3342}" sibTransId="{F63B3A72-D745-4F9B-B4BF-62E5949B0558}"/>
    <dgm:cxn modelId="{7D6E7133-FB95-4E68-A94A-01DA6B370EAB}" srcId="{63905956-B443-44C0-988E-9E6DDC918D76}" destId="{04E60678-C0E8-4FA5-99B3-AAAE31B35DD0}" srcOrd="0" destOrd="0" parTransId="{22928F43-29ED-41F4-B55A-4B1B2F358FA0}" sibTransId="{99BD4CD6-CDA5-405C-943E-9C25DCA121C7}"/>
    <dgm:cxn modelId="{97D7613E-692E-40B3-9B8B-87CECC5B7CBB}" type="presOf" srcId="{DE3563EB-8883-43CD-A67E-1A243E7B2BE2}" destId="{F5ED1FB4-7F6D-4623-BFA0-A406B9D638D0}" srcOrd="0" destOrd="0" presId="urn:microsoft.com/office/officeart/2005/8/layout/chevron2"/>
    <dgm:cxn modelId="{695BEB3F-7748-4D5A-B4D4-2EB348EC033A}" type="presOf" srcId="{CBDE01B4-5B0A-4C32-8562-4B8EFE8F396D}" destId="{E30227BC-4FC9-4E5C-9C84-8E40A171BA07}" srcOrd="0" destOrd="0" presId="urn:microsoft.com/office/officeart/2005/8/layout/chevron2"/>
    <dgm:cxn modelId="{988AE25B-53D7-4C61-A480-9ADF57786920}" srcId="{63905956-B443-44C0-988E-9E6DDC918D76}" destId="{CBDE01B4-5B0A-4C32-8562-4B8EFE8F396D}" srcOrd="1" destOrd="0" parTransId="{906A00B8-DF90-4541-928B-9EECEB79A729}" sibTransId="{9850CC87-C715-4AE8-9332-868B9CFA6236}"/>
    <dgm:cxn modelId="{12A9DA42-F97B-46DF-9AE6-0F774F2CB815}" type="presOf" srcId="{04E60678-C0E8-4FA5-99B3-AAAE31B35DD0}" destId="{AFCB65A3-6197-4537-A539-3CD02BBE7210}" srcOrd="0" destOrd="0" presId="urn:microsoft.com/office/officeart/2005/8/layout/chevron2"/>
    <dgm:cxn modelId="{F4BAD276-F2F9-4876-8298-76485CC2D43C}" type="presOf" srcId="{B52DA016-A16F-48AC-B977-A582229037AB}" destId="{ECA346EA-9180-43A9-9DF0-E94779EA6362}" srcOrd="0" destOrd="0" presId="urn:microsoft.com/office/officeart/2005/8/layout/chevron2"/>
    <dgm:cxn modelId="{D66C60C4-E154-48D9-B7F0-4C61C94FD859}" type="presOf" srcId="{A2B5A305-E6BD-42DE-BCC5-607B8F3B1B4E}" destId="{5CD1CDF0-9374-4053-9783-D38858C20734}" srcOrd="0" destOrd="0" presId="urn:microsoft.com/office/officeart/2005/8/layout/chevron2"/>
    <dgm:cxn modelId="{FD4785CA-1CA8-4BA0-B695-45F6DD89D80D}" srcId="{CBDE01B4-5B0A-4C32-8562-4B8EFE8F396D}" destId="{DE3563EB-8883-43CD-A67E-1A243E7B2BE2}" srcOrd="0" destOrd="0" parTransId="{46CDE481-0E1C-460B-8AAB-D796D4E98270}" sibTransId="{F824488B-F9AE-4F60-BF25-7369E56D1614}"/>
    <dgm:cxn modelId="{85AC72D9-25FE-4E4E-8A75-569221A934F2}" type="presOf" srcId="{63905956-B443-44C0-988E-9E6DDC918D76}" destId="{5652005A-D0AA-459E-A977-80AB9EBA3F62}" srcOrd="0" destOrd="0" presId="urn:microsoft.com/office/officeart/2005/8/layout/chevron2"/>
    <dgm:cxn modelId="{F8168CE8-4B4A-472F-A1D3-7245BBDD67E4}" type="presOf" srcId="{2A192189-F5D7-4010-86D9-010D7785715B}" destId="{FEF6D163-CABB-4CAF-BB00-17BC7DF81A40}" srcOrd="0" destOrd="0" presId="urn:microsoft.com/office/officeart/2005/8/layout/chevron2"/>
    <dgm:cxn modelId="{86814B4C-8031-41CE-9CAB-2F0D756E1E95}" type="presParOf" srcId="{5652005A-D0AA-459E-A977-80AB9EBA3F62}" destId="{01F29631-C3A7-4FFA-A667-C7A75EEAD8DC}" srcOrd="0" destOrd="0" presId="urn:microsoft.com/office/officeart/2005/8/layout/chevron2"/>
    <dgm:cxn modelId="{7E3B888C-B7CF-4DE8-8DDE-A3E6E8126ED1}" type="presParOf" srcId="{01F29631-C3A7-4FFA-A667-C7A75EEAD8DC}" destId="{AFCB65A3-6197-4537-A539-3CD02BBE7210}" srcOrd="0" destOrd="0" presId="urn:microsoft.com/office/officeart/2005/8/layout/chevron2"/>
    <dgm:cxn modelId="{0EE33E1F-0E78-447D-B971-263875783A6D}" type="presParOf" srcId="{01F29631-C3A7-4FFA-A667-C7A75EEAD8DC}" destId="{ECA346EA-9180-43A9-9DF0-E94779EA6362}" srcOrd="1" destOrd="0" presId="urn:microsoft.com/office/officeart/2005/8/layout/chevron2"/>
    <dgm:cxn modelId="{97DC1749-7810-495E-9E70-FB99843C98DF}" type="presParOf" srcId="{5652005A-D0AA-459E-A977-80AB9EBA3F62}" destId="{C30079A3-9839-47D4-A103-DE3D496713ED}" srcOrd="1" destOrd="0" presId="urn:microsoft.com/office/officeart/2005/8/layout/chevron2"/>
    <dgm:cxn modelId="{DB5EA245-4EAA-4AB0-A4DD-6517E77545C3}" type="presParOf" srcId="{5652005A-D0AA-459E-A977-80AB9EBA3F62}" destId="{C9D20102-4193-4D9D-AF2B-E5E96E2E9B81}" srcOrd="2" destOrd="0" presId="urn:microsoft.com/office/officeart/2005/8/layout/chevron2"/>
    <dgm:cxn modelId="{316C430B-5484-4688-91A3-57BE8201A1BA}" type="presParOf" srcId="{C9D20102-4193-4D9D-AF2B-E5E96E2E9B81}" destId="{E30227BC-4FC9-4E5C-9C84-8E40A171BA07}" srcOrd="0" destOrd="0" presId="urn:microsoft.com/office/officeart/2005/8/layout/chevron2"/>
    <dgm:cxn modelId="{D4AED372-1B0F-4270-8235-7B6D80AF5C64}" type="presParOf" srcId="{C9D20102-4193-4D9D-AF2B-E5E96E2E9B81}" destId="{F5ED1FB4-7F6D-4623-BFA0-A406B9D638D0}" srcOrd="1" destOrd="0" presId="urn:microsoft.com/office/officeart/2005/8/layout/chevron2"/>
    <dgm:cxn modelId="{42329722-FFBD-4E75-882D-98751B2996B7}" type="presParOf" srcId="{5652005A-D0AA-459E-A977-80AB9EBA3F62}" destId="{6AD9FD84-6492-4D8E-86FF-DB51CC3FEB54}" srcOrd="3" destOrd="0" presId="urn:microsoft.com/office/officeart/2005/8/layout/chevron2"/>
    <dgm:cxn modelId="{6C918F01-3092-401A-8CBB-CE5931F66AFE}" type="presParOf" srcId="{5652005A-D0AA-459E-A977-80AB9EBA3F62}" destId="{E12593DB-E956-4022-AA85-FBDB4816227C}" srcOrd="4" destOrd="0" presId="urn:microsoft.com/office/officeart/2005/8/layout/chevron2"/>
    <dgm:cxn modelId="{BDB2FBB2-C555-4984-A2A3-39A4E73E7778}" type="presParOf" srcId="{E12593DB-E956-4022-AA85-FBDB4816227C}" destId="{5CD1CDF0-9374-4053-9783-D38858C20734}" srcOrd="0" destOrd="0" presId="urn:microsoft.com/office/officeart/2005/8/layout/chevron2"/>
    <dgm:cxn modelId="{F8495B4B-E80F-487C-AAD5-DDA55322B9BC}" type="presParOf" srcId="{E12593DB-E956-4022-AA85-FBDB4816227C}" destId="{FEF6D163-CABB-4CAF-BB00-17BC7DF81A4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sp="http://schemas.microsoft.com/office/drawing/2008/diagram" xmlns:dgm="http://schemas.openxmlformats.org/drawingml/2006/diagram" xmlns:a="http://schemas.openxmlformats.org/drawingml/2006/main" xmlns:r="http://schemas.openxmlformats.org/officeDocument/2006/relationships">
  <dsp:spTree>
    <dsp:nvGrpSpPr>
      <dsp:cNvPr id="827265937" name=""/>
      <dsp:cNvGrpSpPr/>
    </dsp:nvGrpSpPr>
    <dsp:grpSpPr bwMode="auto">
      <a:xfrm>
        <a:off x="0" y="0"/>
        <a:ext cx="10009112" cy="3528392"/>
        <a:chOff x="0" y="0"/>
        <a:chExt cx="10009112" cy="3528392"/>
      </a:xfrm>
    </dsp:grpSpPr>
    <dsp:sp modelId="{AFCB65A3-6197-4537-A539-3CD02BBE7210}">
      <dsp:nvSpPr>
        <dsp:cNvPr id="0" name=""/>
        <dsp:cNvSpPr/>
      </dsp:nvSpPr>
      <dsp:spPr bwMode="auto">
        <a:xfrm rot="5400000">
          <a:off x="-196146" y="197406"/>
          <a:ext cx="1307641" cy="915348"/>
        </a:xfrm>
        <a:prstGeom prst="chevron">
          <a:avLst>
            <a:gd name="adj" fmla="val 50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16510" tIns="16510" rIns="16510" bIns="16510" numCol="1" spcCol="1270" rtlCol="0" fromWordArt="0" anchor="ctr" anchorCtr="0" forceAA="0" upright="0" compatLnSpc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endParaRPr sz="2600"/>
        </a:p>
      </dsp:txBody>
      <dsp:txXfrm rot="-5400000">
        <a:off x="1" y="458933"/>
        <a:ext cx="915348" cy="392293"/>
      </dsp:txXfrm>
    </dsp:sp>
    <dsp:sp modelId="{ECA346EA-9180-43A9-9DF0-E94779EA6362}">
      <dsp:nvSpPr>
        <dsp:cNvPr id="0" name=""/>
        <dsp:cNvSpPr/>
      </dsp:nvSpPr>
      <dsp:spPr bwMode="auto">
        <a:xfrm rot="5400000">
          <a:off x="5029790" y="-4086274"/>
          <a:ext cx="849966" cy="9093763"/>
        </a:xfrm>
        <a:prstGeom prst="round2SameRect">
          <a:avLst>
            <a:gd name="adj1" fmla="val 16667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  <a:alpha val="9000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  <dsp:txBody>
        <a:bodyPr spcFirstLastPara="0" vertOverflow="overflow" horzOverflow="overflow" vert="horz" wrap="square" lIns="163576" tIns="14605" rIns="14605" bIns="14605" numCol="1" spcCol="1270" rtlCol="0" fromWordArt="0" anchor="ctr" anchorCtr="0" forceAA="0" upright="0" compatLnSpc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ts val="0"/>
            </a:spcBef>
            <a:spcAft>
              <a:spcPts val="0"/>
            </a:spcAft>
            <a:buChar char="•"/>
            <a:defRPr/>
          </a:pPr>
          <a:r>
            <a:rPr lang="de-DE" sz="2300">
              <a:solidFill>
                <a:schemeClr val="tx1"/>
              </a:solidFill>
            </a:rPr>
            <a:t>Zunehmende Digitalisierung in der Hochschullehre</a:t>
          </a:r>
          <a:endParaRPr sz="2300"/>
        </a:p>
      </dsp:txBody>
      <dsp:txXfrm rot="-5400000">
        <a:off x="907892" y="77116"/>
        <a:ext cx="9052271" cy="766982"/>
      </dsp:txXfrm>
    </dsp:sp>
    <dsp:sp modelId="{E30227BC-4FC9-4E5C-9C84-8E40A171BA07}">
      <dsp:nvSpPr>
        <dsp:cNvPr id="0" name=""/>
        <dsp:cNvSpPr/>
      </dsp:nvSpPr>
      <dsp:spPr bwMode="auto">
        <a:xfrm rot="5400000">
          <a:off x="-196146" y="1306521"/>
          <a:ext cx="1307641" cy="915348"/>
        </a:xfrm>
        <a:prstGeom prst="chevron">
          <a:avLst>
            <a:gd name="adj" fmla="val 50000"/>
          </a:avLst>
        </a:prstGeom>
        <a:solidFill>
          <a:schemeClr val="accent3">
            <a:shade val="50000"/>
            <a:hueOff val="-354122"/>
            <a:satOff val="-34597"/>
            <a:lumOff val="35016"/>
            <a:alphaOff val="0"/>
          </a:schemeClr>
        </a:solidFill>
        <a:ln w="12700" cap="flat" cmpd="sng" algn="ctr">
          <a:solidFill>
            <a:schemeClr val="accent3">
              <a:shade val="50000"/>
              <a:hueOff val="-354122"/>
              <a:satOff val="-34597"/>
              <a:lumOff val="35016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16510" tIns="16510" rIns="16510" bIns="16510" numCol="1" spcCol="1270" rtlCol="0" fromWordArt="0" anchor="ctr" anchorCtr="0" forceAA="0" upright="0" compatLnSpc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endParaRPr sz="2600"/>
        </a:p>
      </dsp:txBody>
      <dsp:txXfrm rot="-5400000">
        <a:off x="1" y="1568048"/>
        <a:ext cx="915348" cy="392293"/>
      </dsp:txXfrm>
    </dsp:sp>
    <dsp:sp modelId="{F5ED1FB4-7F6D-4623-BFA0-A406B9D638D0}">
      <dsp:nvSpPr>
        <dsp:cNvPr id="0" name=""/>
        <dsp:cNvSpPr/>
      </dsp:nvSpPr>
      <dsp:spPr bwMode="auto">
        <a:xfrm rot="5400000">
          <a:off x="5007236" y="-3035432"/>
          <a:ext cx="849966" cy="9093763"/>
        </a:xfrm>
        <a:prstGeom prst="round2SameRect">
          <a:avLst>
            <a:gd name="adj1" fmla="val 16667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  <a:alpha val="90000"/>
          </a:schemeClr>
        </a:solidFill>
        <a:ln w="12700" cap="flat" cmpd="sng" algn="ctr">
          <a:solidFill>
            <a:schemeClr val="accent3">
              <a:shade val="50000"/>
              <a:hueOff val="-354122"/>
              <a:satOff val="-34597"/>
              <a:lumOff val="35016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  <dsp:txBody>
        <a:bodyPr spcFirstLastPara="0" vertOverflow="overflow" horzOverflow="overflow" vert="horz" wrap="square" lIns="163576" tIns="14605" rIns="14605" bIns="14605" numCol="1" spcCol="1270" rtlCol="0" fromWordArt="0" anchor="ctr" anchorCtr="0" forceAA="0" upright="0" compatLnSpc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ts val="0"/>
            </a:spcBef>
            <a:spcAft>
              <a:spcPts val="0"/>
            </a:spcAft>
            <a:buChar char="•"/>
            <a:defRPr/>
          </a:pPr>
          <a:r>
            <a:rPr lang="de-DE" sz="2300">
              <a:solidFill>
                <a:schemeClr val="tx1"/>
              </a:solidFill>
            </a:rPr>
            <a:t>Zunehmende Heterogenität der Studierendenschaft</a:t>
          </a:r>
          <a:endParaRPr sz="2300"/>
        </a:p>
      </dsp:txBody>
      <dsp:txXfrm rot="-5400000">
        <a:off x="885339" y="1127958"/>
        <a:ext cx="9052271" cy="766982"/>
      </dsp:txXfrm>
    </dsp:sp>
    <dsp:sp modelId="{5CD1CDF0-9374-4053-9783-D38858C20734}">
      <dsp:nvSpPr>
        <dsp:cNvPr id="0" name=""/>
        <dsp:cNvSpPr/>
      </dsp:nvSpPr>
      <dsp:spPr bwMode="auto">
        <a:xfrm rot="5400000">
          <a:off x="-196146" y="2415636"/>
          <a:ext cx="1307641" cy="915348"/>
        </a:xfrm>
        <a:prstGeom prst="chevron">
          <a:avLst>
            <a:gd name="adj" fmla="val 50000"/>
          </a:avLst>
        </a:prstGeom>
        <a:solidFill>
          <a:schemeClr val="accent3">
            <a:shade val="50000"/>
            <a:hueOff val="-354122"/>
            <a:satOff val="-34597"/>
            <a:lumOff val="35016"/>
            <a:alphaOff val="0"/>
          </a:schemeClr>
        </a:solidFill>
        <a:ln w="12700" cap="flat" cmpd="sng" algn="ctr">
          <a:solidFill>
            <a:schemeClr val="accent3">
              <a:shade val="50000"/>
              <a:hueOff val="-354122"/>
              <a:satOff val="-34597"/>
              <a:lumOff val="35016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16510" tIns="16510" rIns="16510" bIns="16510" numCol="1" spcCol="1270" rtlCol="0" fromWordArt="0" anchor="ctr" anchorCtr="0" forceAA="0" upright="0" compatLnSpc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endParaRPr sz="2600"/>
        </a:p>
      </dsp:txBody>
      <dsp:txXfrm rot="-5400000">
        <a:off x="1" y="2677163"/>
        <a:ext cx="915348" cy="392293"/>
      </dsp:txXfrm>
    </dsp:sp>
    <dsp:sp modelId="{FEF6D163-CABB-4CAF-BB00-17BC7DF81A40}">
      <dsp:nvSpPr>
        <dsp:cNvPr id="0" name=""/>
        <dsp:cNvSpPr/>
      </dsp:nvSpPr>
      <dsp:spPr bwMode="auto">
        <a:xfrm rot="5400000">
          <a:off x="5037246" y="-1902407"/>
          <a:ext cx="849966" cy="9093763"/>
        </a:xfrm>
        <a:prstGeom prst="round2SameRect">
          <a:avLst>
            <a:gd name="adj1" fmla="val 16667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  <a:alpha val="90000"/>
          </a:schemeClr>
        </a:solidFill>
        <a:ln w="12700" cap="flat" cmpd="sng" algn="ctr">
          <a:solidFill>
            <a:schemeClr val="accent3">
              <a:shade val="50000"/>
              <a:hueOff val="-354122"/>
              <a:satOff val="-34597"/>
              <a:lumOff val="35016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  <dsp:txBody>
        <a:bodyPr spcFirstLastPara="0" vertOverflow="overflow" horzOverflow="overflow" vert="horz" wrap="square" lIns="163576" tIns="14605" rIns="14605" bIns="14605" numCol="1" spcCol="1270" rtlCol="0" fromWordArt="0" anchor="ctr" anchorCtr="0" forceAA="0" upright="0" compatLnSpc="0">
          <a:noAutofit/>
        </a:bodyPr>
        <a:lstStyle/>
        <a:p>
          <a:pPr marL="228600" lvl="1" indent="-228600" algn="l" defTabSz="1022350">
            <a:lnSpc>
              <a:spcPct val="120000"/>
            </a:lnSpc>
            <a:spcBef>
              <a:spcPts val="0"/>
            </a:spcBef>
            <a:spcAft>
              <a:spcPts val="0"/>
            </a:spcAft>
            <a:buChar char="•"/>
            <a:defRPr/>
          </a:pPr>
          <a:r>
            <a:rPr lang="de-DE" sz="2300">
              <a:solidFill>
                <a:schemeClr val="tx1"/>
              </a:solidFill>
            </a:rPr>
            <a:t>Zunehmende Risiken bzgl. technischer und didaktischer Zugänglichkeit</a:t>
          </a:r>
          <a:endParaRPr sz="2300"/>
        </a:p>
      </dsp:txBody>
      <dsp:txXfrm rot="-5400000">
        <a:off x="915349" y="2260983"/>
        <a:ext cx="9052271" cy="766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xmlns:r="http://schemas.openxmlformats.org/officeDocument/2006/relationships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 val="norm"/>
      <dgm:animLvl val="lvl"/>
      <dgm:resizeHandles val="exact"/>
    </dgm:varLst>
    <dgm:alg type="lin">
      <dgm:param type="linDir" val="fromT"/>
      <dgm:param type="nodeHorzAlign" val="l"/>
    </dgm:alg>
    <dgm:shape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0000000000001"/>
      <dgm:constr type="h" for="ch" forName="sp" refType="w" refFor="des" refForName="parentText" op="gte" fact="-0.300000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00000"/>
              <dgm:constr type="h" for="ch" forName="parentText" refType="h"/>
              <dgm:constr type="w" for="ch" forName="parentText" refType="w" op="lte" fact="0.500000"/>
              <dgm:constr type="w" for="ch" forName="parentText" refType="h" refFor="ch" refForName="parentText" op="lte" fact="0.700000"/>
              <dgm:constr type="h" for="ch" forName="parentText" refType="w" refFor="ch" refForName="parentText" op="lte" fact="3.000000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.000000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00000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00000"/>
              <dgm:constr type="h" for="ch" forName="parentText" refType="h"/>
              <dgm:constr type="w" for="ch" forName="parentText" refType="w" op="lte" fact="0.500000"/>
              <dgm:constr type="w" for="ch" forName="parentText" refType="h" refFor="ch" refForName="parentText" op="lte" fact="0.700000"/>
              <dgm:constr type="h" for="ch" forName="parentText" refType="w" refFor="ch" refForName="parentText" op="lte" fact="3.000000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.000000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00000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rot="90.000000" type="chevron" r:blip="">
            <dgm:adjLst/>
          </dgm:shape>
          <dgm:presOf axis="self" ptType="node"/>
          <dgm:constrLst>
            <dgm:constr type="lMarg" refType="primFontSz" fact="0.050000"/>
            <dgm:constr type="rMarg" refType="primFontSz" fact="0.050000"/>
            <dgm:constr type="tMarg" refType="primFontSz" fact="0.050000"/>
            <dgm:constr type="bMarg" refType="primFontSz" fact="0.050000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rot="90.00000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rot="-90.00000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0000"/>
                <dgm:constr type="bMarg" refType="primFontSz" fact="0.050000"/>
                <dgm:constr type="rMarg" refType="primFontSz" fact="0.050000"/>
              </dgm:constrLst>
            </dgm:if>
            <dgm:else name="Name9">
              <dgm:constrLst>
                <dgm:constr type="secFontSz" refType="primFontSz"/>
                <dgm:constr type="tMarg" refType="primFontSz" fact="0.050000"/>
                <dgm:constr type="bMarg" refType="primFontSz" fact="0.050000"/>
                <dgm:constr type="lMarg" refType="primFontSz" fact="0.050000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callout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sst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con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dk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revTx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</dgm:styleDef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24F8B74-D7C9-4330-AEA5-5F13FA96AD2B}" type="datetimeFigureOut">
              <a:rPr lang="de-DE"/>
              <a:t>12.04.2024</a:t>
            </a:fld>
            <a:endParaRPr lang="de-DE"/>
          </a:p>
        </p:txBody>
      </p:sp>
      <p:sp>
        <p:nvSpPr>
          <p:cNvPr id="4" name="Folienbildplatzhalt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1219200" y="3300413"/>
            <a:ext cx="9753600" cy="270033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3155BC9-53DC-4E1D-9666-FEB8370E18B6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83155BC9-53DC-4E1D-9666-FEB8370E18B6}" type="slidenum">
              <a:rPr lang="de-DE"/>
              <a:t>1</a:t>
            </a:fld>
            <a:endParaRPr lang="de-DE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83155BC9-53DC-4E1D-9666-FEB8370E18B6}" type="slidenum">
              <a:rPr lang="de-DE"/>
              <a:t>10</a:t>
            </a:fld>
            <a:endParaRPr lang="de-DE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171450" marR="0" lvl="0" indent="-1714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83155BC9-53DC-4E1D-9666-FEB8370E18B6}" type="slidenum">
              <a:rPr lang="de-DE"/>
              <a:t>11</a:t>
            </a:fld>
            <a:endParaRPr lang="de-DE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83155BC9-53DC-4E1D-9666-FEB8370E18B6}" type="slidenum">
              <a:rPr lang="de-DE"/>
              <a:t>12</a:t>
            </a:fld>
            <a:endParaRPr lang="de-DE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83155BC9-53DC-4E1D-9666-FEB8370E18B6}" type="slidenum">
              <a:rPr lang="de-DE"/>
              <a:t>13</a:t>
            </a:fld>
            <a:endParaRPr lang="de-DE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83155BC9-53DC-4E1D-9666-FEB8370E18B6}" type="slidenum">
              <a:rPr lang="de-DE"/>
              <a:t>14</a:t>
            </a:fld>
            <a:endParaRPr lang="de-DE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2BDA2F31-AB94-4A84-A397-480C6CEA62FD}" type="slidenum">
              <a:rPr lang="de-DE"/>
              <a:t>15</a:t>
            </a:fld>
            <a:endParaRPr lang="de-DE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2BDA2F31-AB94-4A84-A397-480C6CEA62FD}" type="slidenum">
              <a:rPr lang="de-DE"/>
              <a:t>16</a:t>
            </a:fld>
            <a:endParaRPr lang="de-DE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EF9F91-080F-00DF-E852-907707637162}" type="slidenum">
              <a:rPr/>
              <a:t>17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83155BC9-53DC-4E1D-9666-FEB8370E18B6}" type="slidenum">
              <a:rPr lang="de-DE"/>
              <a:t>18</a:t>
            </a:fld>
            <a:endParaRPr lang="de-DE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83155BC9-53DC-4E1D-9666-FEB8370E18B6}" type="slidenum">
              <a:rPr lang="de-DE"/>
              <a:t>19</a:t>
            </a:fld>
            <a:endParaRPr lang="de-DE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83155BC9-53DC-4E1D-9666-FEB8370E18B6}" type="slidenum">
              <a:rPr lang="de-DE"/>
              <a:t>2</a:t>
            </a:fld>
            <a:endParaRPr lang="de-DE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92EF870-2BB8-E832-6C20-3E4533576E6F}" type="slidenum">
              <a:rPr/>
              <a:t>20</a:t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2BDA2F31-AB94-4A84-A397-480C6CEA62FD}" type="slidenum">
              <a:rPr lang="de-DE"/>
              <a:t>21</a:t>
            </a:fld>
            <a:endParaRPr lang="de-DE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959D3F1-FAA6-8355-5926-F8CFF5C44F76}" type="slidenum">
              <a:rPr/>
              <a:t>22</a:t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83155BC9-53DC-4E1D-9666-FEB8370E18B6}" type="slidenum">
              <a:rPr lang="de-DE"/>
              <a:t>23</a:t>
            </a:fld>
            <a:endParaRPr lang="de-DE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2BDA2F31-AB94-4A84-A397-480C6CEA62FD}" type="slidenum">
              <a:rPr lang="de-DE"/>
              <a:t>24</a:t>
            </a:fld>
            <a:endParaRPr lang="de-DE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A6593EC-6E26-7974-18CA-BE27438BA627}" type="slidenum">
              <a:rPr/>
              <a:t>25</a:t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F1B4602-5E2C-5C49-0E0B-A3793E4721D3}" type="slidenum">
              <a:rPr/>
              <a:t>26</a:t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FE3D85F-3EFF-C7F4-1BB6-DEC120A8846B}" type="slidenum">
              <a:rPr/>
              <a:t>27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171450" indent="-171450">
              <a:buFont typeface="Arial"/>
              <a:buChar char="•"/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83155BC9-53DC-4E1D-9666-FEB8370E18B6}" type="slidenum">
              <a:rPr lang="de-DE"/>
              <a:t>3</a:t>
            </a:fld>
            <a:endParaRPr lang="de-DE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83155BC9-53DC-4E1D-9666-FEB8370E18B6}" type="slidenum">
              <a:rPr lang="de-DE"/>
              <a:t>4</a:t>
            </a:fld>
            <a:endParaRPr lang="de-DE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0" indent="0">
              <a:buFontTx/>
              <a:buNone/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2BDA2F31-AB94-4A84-A397-480C6CEA62FD}" type="slidenum">
              <a:rPr lang="de-DE"/>
              <a:t>5</a:t>
            </a:fld>
            <a:endParaRPr lang="de-DE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45D58A8-1749-8339-4EA3-D565C7A83AAE}" type="slidenum">
              <a:rPr/>
              <a:t>6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83155BC9-53DC-4E1D-9666-FEB8370E18B6}" type="slidenum">
              <a:rPr lang="de-DE"/>
              <a:t>7</a:t>
            </a:fld>
            <a:endParaRPr lang="de-DE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83155BC9-53DC-4E1D-9666-FEB8370E18B6}" type="slidenum">
              <a:rPr lang="de-DE"/>
              <a:t>8</a:t>
            </a:fld>
            <a:endParaRPr lang="de-DE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83155BC9-53DC-4E1D-9666-FEB8370E18B6}" type="slidenum">
              <a:rPr lang="de-DE"/>
              <a:t>9</a:t>
            </a:fld>
            <a:endParaRPr lang="de-DE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page">
    <p:bg>
      <p:bgPr shadeToTitle="0">
        <a:gradFill>
          <a:gsLst>
            <a:gs pos="0">
              <a:srgbClr val="F7FAFC"/>
            </a:gs>
            <a:gs pos="100000">
              <a:srgbClr val="E2E8F0"/>
            </a:gs>
          </a:gsLst>
          <a:lin ang="2700000" scaled="0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838198" y="3380596"/>
            <a:ext cx="10515600" cy="846131"/>
          </a:xfrm>
        </p:spPr>
        <p:txBody>
          <a:bodyPr anchor="t"/>
          <a:lstStyle>
            <a:lvl1pPr algn="ctr">
              <a:defRPr sz="6000" b="1" spc="3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838198" y="4693447"/>
            <a:ext cx="10515600" cy="846131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Master-Untertitelformat bearbeiten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B778C67-DAA4-4F18-9621-66E1E6B0380B}" type="datetime1">
              <a:rPr lang="de-DE"/>
              <a:t>12.04.2024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CB551B-92D7-40ED-91C9-031F40A280BE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Empty with Gradient-Background">
    <p:bg>
      <p:bgPr shadeToTitle="0">
        <a:gradFill>
          <a:gsLst>
            <a:gs pos="0">
              <a:srgbClr val="F7FAFC"/>
            </a:gs>
            <a:gs pos="100000">
              <a:srgbClr val="E2E8F0"/>
            </a:gs>
          </a:gsLst>
          <a:lin ang="2700000" scaled="0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DB132D4-E991-4477-838B-B89AB16C4838}" type="datetime1">
              <a:rPr lang="de-DE"/>
              <a:t>12.04.2024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CB551B-92D7-40ED-91C9-031F40A280BE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Default (Title and Content)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>
            <a:off x="4724399" y="6356349"/>
            <a:ext cx="2743200" cy="365125"/>
          </a:xfrm>
        </p:spPr>
        <p:txBody>
          <a:bodyPr/>
          <a:lstStyle/>
          <a:p>
            <a:pPr>
              <a:defRPr/>
            </a:pPr>
            <a:fld id="{18605DE7-FFFA-4D80-8859-ED5D078A653C}" type="datetime1">
              <a:rPr lang="de-DE"/>
              <a:t>12.04.2024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CB551B-92D7-40ED-91C9-031F40A280BE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Title">
    <p:bg>
      <p:bgPr shadeToTitle="0">
        <a:gradFill>
          <a:gsLst>
            <a:gs pos="0">
              <a:srgbClr val="F7FAFC"/>
            </a:gs>
            <a:gs pos="100000">
              <a:srgbClr val="E2E8F0"/>
            </a:gs>
          </a:gsLst>
          <a:lin ang="2700000" scaled="0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DBC6AAB-367F-4E4D-9933-B4D27C39490D}" type="datetime1">
              <a:rPr lang="de-DE"/>
              <a:t>12.04.2024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CB551B-92D7-40ED-91C9-031F40A280BE}" type="slidenum">
              <a:rPr lang="de-DE"/>
              <a:t>‹Nr.›</a:t>
            </a:fld>
            <a:endParaRPr lang="de-DE"/>
          </a:p>
        </p:txBody>
      </p:sp>
      <p:pic>
        <p:nvPicPr>
          <p:cNvPr id="5" name="Graphic 8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9912424" y="296879"/>
            <a:ext cx="2024791" cy="19002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Title (Alternative)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12192000" cy="3429000"/>
          </a:xfrm>
          <a:prstGeom prst="rect">
            <a:avLst/>
          </a:prstGeom>
          <a:gradFill>
            <a:gsLst>
              <a:gs pos="0">
                <a:srgbClr val="F7FAFC"/>
              </a:gs>
              <a:gs pos="100000">
                <a:srgbClr val="E2E8F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b="0" i="0">
              <a:latin typeface="Nunito San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1850" y="328612"/>
            <a:ext cx="10515600" cy="3014660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1850" y="3660764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E9DA8E1-BA73-4528-801B-6D32C9B35C83}" type="datetime1">
              <a:rPr lang="de-DE"/>
              <a:t>12.04.2024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CB551B-92D7-40ED-91C9-031F40A280BE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Zwei Inhal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56F235B-B30E-4EE9-8B4D-2A8F427E8560}" type="datetime1">
              <a:rPr lang="de-DE"/>
              <a:t>12.04.2024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CB551B-92D7-40ED-91C9-031F40A280BE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Vergleich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5B9171-8E9F-489A-9788-EBA68FBAD650}" type="datetime1">
              <a:rPr lang="de-DE"/>
              <a:t>12.04.2024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CB551B-92D7-40ED-91C9-031F40A280BE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2B685E7-26A0-4C1E-9750-7B13C1B3FECA}" type="datetime1">
              <a:rPr lang="de-DE"/>
              <a:t>12.04.2024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CB551B-92D7-40ED-91C9-031F40A280BE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 with Gradient-Background">
    <p:bg>
      <p:bgPr shadeToTitle="0">
        <a:gradFill>
          <a:gsLst>
            <a:gs pos="0">
              <a:srgbClr val="F7FAFC"/>
            </a:gs>
            <a:gs pos="100000">
              <a:srgbClr val="E2E8F0"/>
            </a:gs>
          </a:gsLst>
          <a:lin ang="2700000" scaled="0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B9BAAAF-961B-4DEE-BECB-E3C331BA21C0}" type="datetime1">
              <a:rPr lang="de-DE"/>
              <a:t>12.04.2024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CB551B-92D7-40ED-91C9-031F40A280BE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Empt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2A08879-7A16-421A-8FCB-0D01D38F1097}" type="datetime1">
              <a:rPr lang="de-DE"/>
              <a:t>12.04.2024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CB551B-92D7-40ED-91C9-031F40A280BE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352425" y="365125"/>
            <a:ext cx="11487150" cy="677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52425" y="1457325"/>
            <a:ext cx="11487150" cy="4741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47243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Nunito Sans"/>
              </a:defRPr>
            </a:lvl1pPr>
          </a:lstStyle>
          <a:p>
            <a:pPr>
              <a:defRPr/>
            </a:pPr>
            <a:fld id="{1C794547-2F4D-4610-9CE2-B804BEF181DD}" type="datetime1">
              <a:rPr lang="de-DE"/>
              <a:t>12.04.2024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932498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>
                    <a:tint val="75000"/>
                  </a:schemeClr>
                </a:solidFill>
                <a:latin typeface="Nunito Sans"/>
              </a:defRPr>
            </a:lvl1pPr>
          </a:lstStyle>
          <a:p>
            <a:pPr>
              <a:defRPr/>
            </a:pPr>
            <a:fld id="{51CB551B-92D7-40ED-91C9-031F40A280BE}" type="slidenum">
              <a:rPr lang="de-DE"/>
              <a:t>‹Nr.›</a:t>
            </a:fld>
            <a:endParaRPr lang="de-DE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>
          <a:blip r:embed="rId12"/>
          <a:stretch/>
        </p:blipFill>
        <p:spPr bwMode="auto">
          <a:xfrm>
            <a:off x="105458" y="6307137"/>
            <a:ext cx="493934" cy="46355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 bwMode="auto">
          <a:xfrm>
            <a:off x="527952" y="6356350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b="1" i="0" spc="200">
                <a:solidFill>
                  <a:schemeClr val="tx1"/>
                </a:solidFill>
                <a:latin typeface="Nunito Sans"/>
              </a:rPr>
              <a:t>SHUFFLE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3600">
          <a:solidFill>
            <a:schemeClr val="tx1"/>
          </a:solidFill>
          <a:latin typeface="Nunito Sans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Nunito Sans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Nunito Sans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Nunito Sans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Nunito Sans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Nunito Sans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media2.sv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media3.svg"/><Relationship Id="rId5" Type="http://schemas.openxmlformats.org/officeDocument/2006/relationships/image" Target="../media/image17.png"/><Relationship Id="rId6" Type="http://schemas.openxmlformats.org/officeDocument/2006/relationships/image" Target="../media/media4.svg"/><Relationship Id="rId7" Type="http://schemas.openxmlformats.org/officeDocument/2006/relationships/image" Target="../media/image18.png"/><Relationship Id="rId8" Type="http://schemas.openxmlformats.org/officeDocument/2006/relationships/image" Target="../media/media5.sv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che.de/download/studium-lehre-corona/" TargetMode="External"/><Relationship Id="rId4" Type="http://schemas.openxmlformats.org/officeDocument/2006/relationships/hyperlink" Target="https://link.springer.com/content/pdf/10.1007/978-3-658-25740-8.pdf" TargetMode="Externa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shuffle-projekt.de/" TargetMode="External"/><Relationship Id="rId4" Type="http://schemas.openxmlformats.org/officeDocument/2006/relationships/image" Target="../media/image2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microsoft.com/office/2007/relationships/diagramDrawing" Target="../diagrams/drawing1.xml" /><Relationship Id="rId4" Type="http://schemas.openxmlformats.org/officeDocument/2006/relationships/diagramData" Target="../diagrams/data1.xml" /><Relationship Id="rId5" Type="http://schemas.openxmlformats.org/officeDocument/2006/relationships/diagramColors" Target="../diagrams/colors1.xml" /><Relationship Id="rId6" Type="http://schemas.openxmlformats.org/officeDocument/2006/relationships/diagramLayout" Target="../diagrams/layout1.xml" /><Relationship Id="rId7" Type="http://schemas.openxmlformats.org/officeDocument/2006/relationships/diagramQuickStyle" Target="../diagrams/quickStyle1.xml" 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media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accent6">
                <a:lumMod val="40000"/>
                <a:lumOff val="6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057956" y="80391"/>
            <a:ext cx="7307139" cy="685800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 bwMode="auto">
          <a:xfrm>
            <a:off x="-2907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 flipH="0" flipV="0">
            <a:off x="1273051" y="897728"/>
            <a:ext cx="9426877" cy="360039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de-DE"/>
              <a:t>Sensibilisierung und Qualifizierung von Lehrenden für die digitale Barrierefreiheit</a:t>
            </a:r>
            <a:endParaRPr sz="6600" spc="0"/>
          </a:p>
        </p:txBody>
      </p:sp>
      <p:sp>
        <p:nvSpPr>
          <p:cNvPr id="3" name="Textfeld 2"/>
          <p:cNvSpPr txBox="1"/>
          <p:nvPr/>
        </p:nvSpPr>
        <p:spPr bwMode="auto">
          <a:xfrm>
            <a:off x="2276669" y="5388696"/>
            <a:ext cx="7632848" cy="50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de-DE" sz="2400" b="1"/>
              <a:t>TURN CONFERENCE ’23 PROTOTYP ZUKUNFT I 14.09.2023</a:t>
            </a:r>
            <a:endParaRPr/>
          </a:p>
        </p:txBody>
      </p:sp>
      <p:sp>
        <p:nvSpPr>
          <p:cNvPr id="5" name="Rechteck 4"/>
          <p:cNvSpPr/>
          <p:nvPr/>
        </p:nvSpPr>
        <p:spPr bwMode="auto">
          <a:xfrm>
            <a:off x="1866865" y="5947744"/>
            <a:ext cx="8239254" cy="815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de-DE" sz="2000" b="1">
                <a:latin typeface="Nunito Sans"/>
              </a:rPr>
              <a:t>Judith Kuhlmann, Dustin Matzel, </a:t>
            </a:r>
            <a:br>
              <a:rPr lang="de-DE" sz="2000" b="1">
                <a:latin typeface="Nunito Sans"/>
              </a:rPr>
            </a:br>
            <a:r>
              <a:rPr lang="de-DE" sz="2000" b="1">
                <a:latin typeface="Nunito Sans"/>
              </a:rPr>
              <a:t>Michael </a:t>
            </a:r>
            <a:r>
              <a:rPr lang="de-DE" sz="2000" b="1">
                <a:latin typeface="Nunito Sans"/>
              </a:rPr>
              <a:t>Johannfunke</a:t>
            </a:r>
            <a:r>
              <a:rPr lang="de-DE" sz="2000" b="1">
                <a:latin typeface="Nunito Sans"/>
              </a:rPr>
              <a:t>, Prof.in Dr. Anna-Maria Kamin</a:t>
            </a:r>
            <a:endParaRPr sz="2000"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>
          <a:xfrm>
            <a:off x="263352" y="370453"/>
            <a:ext cx="11917982" cy="6778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de-DE"/>
              <a:t>Befragung Lehrende – Wissen</a:t>
            </a:r>
            <a:endParaRPr/>
          </a:p>
        </p:txBody>
      </p:sp>
      <p:sp>
        <p:nvSpPr>
          <p:cNvPr id="6" name="Sprechblase: rechteckig 5" descr="Zitat Lehrende: Ich habe nicht das Gefühl, das ich mich damit umfassend genug auskenne, um zunächst überhaupt alle möglichen Barrieren überhaupt identifizieren zu können. "/>
          <p:cNvSpPr/>
          <p:nvPr/>
        </p:nvSpPr>
        <p:spPr bwMode="auto">
          <a:xfrm>
            <a:off x="5951984" y="1122971"/>
            <a:ext cx="5011760" cy="825346"/>
          </a:xfrm>
          <a:prstGeom prst="wedgeRectCallout">
            <a:avLst>
              <a:gd name="adj1" fmla="val -36645"/>
              <a:gd name="adj2" fmla="val 94506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de-DE" sz="1400">
                <a:solidFill>
                  <a:schemeClr val="bg1"/>
                </a:solidFill>
              </a:rPr>
              <a:t>Ich habe nicht das Gefühl, das ich mich damit umfassend genug auskenne, um zunächst überhaupt alle möglichen Barrieren überhaupt identifizieren zu können. (LHR, Frage 14)</a:t>
            </a:r>
            <a:endParaRPr/>
          </a:p>
        </p:txBody>
      </p:sp>
      <p:sp>
        <p:nvSpPr>
          <p:cNvPr id="5" name="Sprechblase: rechteckig 4" descr="Zitat Lehrende: Das Hauptproblem aber ist, dass viele andere vermutlich ähnlich wie ich gar nicht so genau wissen, was muss ich denn überhaupt machen, damit diese Barrierefreiheit gegeben ist. "/>
          <p:cNvSpPr/>
          <p:nvPr/>
        </p:nvSpPr>
        <p:spPr bwMode="auto">
          <a:xfrm>
            <a:off x="6819102" y="3814776"/>
            <a:ext cx="4385962" cy="1175859"/>
          </a:xfrm>
          <a:prstGeom prst="wedgeRectCallout">
            <a:avLst>
              <a:gd name="adj1" fmla="val -56970"/>
              <a:gd name="adj2" fmla="val -16993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de-DE" sz="1400">
                <a:solidFill>
                  <a:schemeClr val="bg1"/>
                </a:solidFill>
              </a:rPr>
              <a:t>Das Hauptproblem aber ist, dass viele andere vermutlich ähnlich wie ich gar nicht so genau wissen, was muss ich denn überhaupt machen, damit diese Barrierefreiheit gegeben ist. (LHR4, 135)</a:t>
            </a:r>
            <a:endParaRPr sz="1400">
              <a:solidFill>
                <a:schemeClr val="bg1"/>
              </a:solidFill>
            </a:endParaRPr>
          </a:p>
        </p:txBody>
      </p:sp>
      <p:pic>
        <p:nvPicPr>
          <p:cNvPr id="2" name="Grafik 1" descr="Diagramm: Wie schätzen Lehrende Ihren Kenntnisstand zu digitaler Barrierefreiheit ein? Ca. ein Drittel weiß nicht bis kaum etwas und nur 6% schätzen sich als Profis ein. Der Rest weiß etwas darüber. 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51384" y="2420888"/>
            <a:ext cx="5859060" cy="35154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CB551B-92D7-40ED-91C9-031F40A280BE}" type="slidenum">
              <a:rPr lang="de-DE"/>
              <a:t>10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CB551B-92D7-40ED-91C9-031F40A280BE}" type="slidenum">
              <a:rPr lang="de-DE"/>
              <a:t>11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auto">
          <a:xfrm>
            <a:off x="263352" y="370453"/>
            <a:ext cx="11917982" cy="6778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de-DE"/>
              <a:t>Befragung Lehrende – Erfahrung</a:t>
            </a:r>
            <a:endParaRPr/>
          </a:p>
        </p:txBody>
      </p:sp>
      <p:pic>
        <p:nvPicPr>
          <p:cNvPr id="13" name="Grafik 12" descr="Diagramm: Welche Aspekte nutzen Lehrende bereits? Platz 1: Eindeutige Benennung von Dokumenten (66,5%), Platz 2: Eindeutige Benennung von Links (59%), Platz 3: Aufzeichnung von Lehrveranstaltungen (36%), Platz 4: Kontrastreiche Farben (33,5%%), Platz 5: Alternativtexte 18%).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619432" y="1477598"/>
            <a:ext cx="8953135" cy="35139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prechblase: rechteckig 7" descr="Zitat Lehrende: Ich weiß nicht, worauf ich bei digitaler Barrierefreiheit achten muss/welche Formate ich anbieten muss oder kann"/>
          <p:cNvSpPr/>
          <p:nvPr/>
        </p:nvSpPr>
        <p:spPr bwMode="auto">
          <a:xfrm>
            <a:off x="6766639" y="5420828"/>
            <a:ext cx="3836884" cy="813149"/>
          </a:xfrm>
          <a:prstGeom prst="wedgeRectCallout">
            <a:avLst>
              <a:gd name="adj1" fmla="val -67967"/>
              <a:gd name="adj2" fmla="val -64945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de-DE" sz="1400">
                <a:solidFill>
                  <a:schemeClr val="bg1"/>
                </a:solidFill>
              </a:rPr>
              <a:t>Ich weiß nicht, worauf ich bei digitaler Barrierefreiheit achten muss/welche Formate ich anbieten muss oder kann. (LHR, Frage 7.2)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CB551B-92D7-40ED-91C9-031F40A280BE}" type="slidenum">
              <a:rPr lang="de-DE"/>
              <a:t>12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Befragung Lehrende – Einstellung und Erfahrung</a:t>
            </a:r>
            <a:endParaRPr/>
          </a:p>
        </p:txBody>
      </p:sp>
      <p:sp>
        <p:nvSpPr>
          <p:cNvPr id="11" name="Sprechblase: rechteckig 10" descr="Zitat Lehrende: Barrierefrei, für wen? "/>
          <p:cNvSpPr/>
          <p:nvPr/>
        </p:nvSpPr>
        <p:spPr bwMode="auto">
          <a:xfrm rot="440587">
            <a:off x="1561600" y="4001917"/>
            <a:ext cx="1504557" cy="590543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de-DE" sz="1400">
                <a:solidFill>
                  <a:schemeClr val="bg1"/>
                </a:solidFill>
              </a:rPr>
              <a:t>Barrierefrei, für wen? (LHR5, 93)</a:t>
            </a:r>
            <a:endParaRPr/>
          </a:p>
        </p:txBody>
      </p:sp>
      <p:sp>
        <p:nvSpPr>
          <p:cNvPr id="10" name="Sprechblase: rechteckig 9" descr="Zitat Lehrende: Da würde ich jetzt auch nicht den Anlass sehen. Also braucht es überhaupt jemand, also lohnt sich der Aufwand? "/>
          <p:cNvSpPr/>
          <p:nvPr/>
        </p:nvSpPr>
        <p:spPr bwMode="auto">
          <a:xfrm>
            <a:off x="119336" y="4686188"/>
            <a:ext cx="4129111" cy="825347"/>
          </a:xfrm>
          <a:prstGeom prst="wedgeRectCallout">
            <a:avLst>
              <a:gd name="adj1" fmla="val -25016"/>
              <a:gd name="adj2" fmla="val -102454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de-DE" sz="1400">
                <a:solidFill>
                  <a:schemeClr val="bg1"/>
                </a:solidFill>
              </a:rPr>
              <a:t>Da würde ich jetzt auch nicht den Anlass sehen. Also braucht es überhaupt jemand, also lohnt sich der Aufwand? (LHR5, 87)</a:t>
            </a:r>
            <a:endParaRPr/>
          </a:p>
        </p:txBody>
      </p:sp>
      <p:pic>
        <p:nvPicPr>
          <p:cNvPr id="4" name="Grafik 3" descr="Diagramm: &quot;Welche Bedenken/Zweifeln haben Sie mit Blick auf die Umsetzung digitaler Barrierefreiheit?&quot; Platz 1: Bedenken bzgl. Mehraufwand (69%), Platz 2: Zweifel an Mehraufwand (16%), Platz 3: Keine (9%), Platz 4: Sonstiges (6%).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55049" y="1021295"/>
            <a:ext cx="6677055" cy="25787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fik 8" descr="Diagramm: Probleme bei der Gestaltung barrierefreier Veranstaltungen/Materialien. Platz 1: fehlende Kenntnisse zur Umsetzung (33%), Platz 2: zeitliche Probleme (30%), Platz 3: Probleme mit Software/Urheberrecht (26%), Platz 4: Zu wenig Unterstützung/Schulungen (17%), Platz 5: Infragestellung der Relevanz (17%).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382577" y="3373512"/>
            <a:ext cx="7208600" cy="3165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CB551B-92D7-40ED-91C9-031F40A280BE}" type="slidenum">
              <a:rPr lang="de-DE"/>
              <a:t>13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Was wollen/brauchen Lehrende?</a:t>
            </a:r>
            <a:endParaRPr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>
            <a:off x="4079776" y="1867619"/>
            <a:ext cx="4673575" cy="4673575"/>
          </a:xfrm>
          <a:prstGeom prst="rect">
            <a:avLst/>
          </a:prstGeom>
        </p:spPr>
      </p:pic>
      <p:sp>
        <p:nvSpPr>
          <p:cNvPr id="9" name="Sprechblase: rechteckig mit abgerundeten Ecken 8" descr="Zitat Lehrende: Eine Liste von einfach umzusetzenden Maßnahmen.&#10;"/>
          <p:cNvSpPr/>
          <p:nvPr/>
        </p:nvSpPr>
        <p:spPr bwMode="auto">
          <a:xfrm>
            <a:off x="352425" y="1615916"/>
            <a:ext cx="4392488" cy="1008112"/>
          </a:xfrm>
          <a:prstGeom prst="wedgeRoundRectCallout">
            <a:avLst>
              <a:gd name="adj1" fmla="val 45263"/>
              <a:gd name="adj2" fmla="val 85176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de-DE" sz="2000"/>
              <a:t>Eine Liste von einfach umzusetzenden Maßnahmen.</a:t>
            </a:r>
            <a:endParaRPr/>
          </a:p>
          <a:p>
            <a:pPr algn="ctr">
              <a:lnSpc>
                <a:spcPct val="120000"/>
              </a:lnSpc>
              <a:defRPr/>
            </a:pPr>
            <a:r>
              <a:rPr lang="de-DE" sz="2000">
                <a:solidFill>
                  <a:schemeClr val="bg1"/>
                </a:solidFill>
              </a:rPr>
              <a:t>(LHR, Frage 14)</a:t>
            </a:r>
            <a:endParaRPr lang="de-DE" sz="2000"/>
          </a:p>
        </p:txBody>
      </p:sp>
      <p:sp>
        <p:nvSpPr>
          <p:cNvPr id="13" name="Sprechblase: rechteckig mit abgerundeten Ecken 12" descr="Zitat Lehrende: Einen muss/kann-Kriterienkatalog "/>
          <p:cNvSpPr/>
          <p:nvPr/>
        </p:nvSpPr>
        <p:spPr bwMode="auto">
          <a:xfrm>
            <a:off x="7320136" y="1214681"/>
            <a:ext cx="4392488" cy="1008112"/>
          </a:xfrm>
          <a:prstGeom prst="wedgeRoundRectCallout">
            <a:avLst>
              <a:gd name="adj1" fmla="val -51278"/>
              <a:gd name="adj2" fmla="val 11125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de-DE" sz="2000"/>
              <a:t>Einen muss/kann-Kriterienkatalog (LHR, Frage 14)</a:t>
            </a:r>
            <a:endParaRPr/>
          </a:p>
        </p:txBody>
      </p:sp>
      <p:sp>
        <p:nvSpPr>
          <p:cNvPr id="14" name="Sprechblase: rechteckig mit abgerundeten Ecken 13" descr="Zitat Lehrende: Möglichst einfach und zeitschonend einsetzbare Tools.&#10;"/>
          <p:cNvSpPr/>
          <p:nvPr/>
        </p:nvSpPr>
        <p:spPr bwMode="auto">
          <a:xfrm>
            <a:off x="119336" y="4941168"/>
            <a:ext cx="4392488" cy="1008112"/>
          </a:xfrm>
          <a:prstGeom prst="wedgeRoundRectCallout">
            <a:avLst>
              <a:gd name="adj1" fmla="val 42140"/>
              <a:gd name="adj2" fmla="val -161993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de-DE" sz="2000"/>
              <a:t>Möglichst einfach und zeitschonend einsetzbare Tools.</a:t>
            </a:r>
            <a:endParaRPr/>
          </a:p>
          <a:p>
            <a:pPr algn="ctr">
              <a:lnSpc>
                <a:spcPct val="120000"/>
              </a:lnSpc>
              <a:defRPr/>
            </a:pPr>
            <a:r>
              <a:rPr lang="de-DE" sz="2000">
                <a:solidFill>
                  <a:schemeClr val="bg1"/>
                </a:solidFill>
              </a:rPr>
              <a:t>(LHR, Frage 14)</a:t>
            </a:r>
            <a:endParaRPr lang="de-DE" sz="2000"/>
          </a:p>
        </p:txBody>
      </p:sp>
      <p:sp>
        <p:nvSpPr>
          <p:cNvPr id="15" name="Sprechblase: rechteckig mit abgerundeten Ecken 14" descr="Zitat Lehrende: Clear guidelines&#10;"/>
          <p:cNvSpPr/>
          <p:nvPr/>
        </p:nvSpPr>
        <p:spPr bwMode="auto">
          <a:xfrm>
            <a:off x="7832682" y="3683988"/>
            <a:ext cx="4392488" cy="1008112"/>
          </a:xfrm>
          <a:prstGeom prst="wedgeRoundRectCallout">
            <a:avLst>
              <a:gd name="adj1" fmla="val -70534"/>
              <a:gd name="adj2" fmla="val -90563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000" b="1"/>
              <a:t>Clear guidelines</a:t>
            </a:r>
            <a:endParaRPr lang="de-DE" sz="2000"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Das Materialpaket</a:t>
            </a:r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CB551B-92D7-40ED-91C9-031F40A280BE}" type="slidenum">
              <a:rPr lang="de-DE"/>
              <a:t>14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752184" y="1700808"/>
            <a:ext cx="3825015" cy="3825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Inhalt Materialpaket</a:t>
            </a:r>
            <a:endParaRPr/>
          </a:p>
        </p:txBody>
      </p:sp>
      <p:grpSp>
        <p:nvGrpSpPr>
          <p:cNvPr id="9" name="Gruppieren 8" descr="Das SHUFFLE-Materialpaket besteht aus Checklisten, Umsetzungshilfen und einer Wissensdatenbank."/>
          <p:cNvGrpSpPr/>
          <p:nvPr/>
        </p:nvGrpSpPr>
        <p:grpSpPr bwMode="auto">
          <a:xfrm>
            <a:off x="872172" y="1789153"/>
            <a:ext cx="10447655" cy="3942079"/>
            <a:chOff x="-451930" y="350584"/>
            <a:chExt cx="11487147" cy="4455042"/>
          </a:xfrm>
        </p:grpSpPr>
        <p:sp>
          <p:nvSpPr>
            <p:cNvPr id="5" name="Rechteck: abgerundete Ecken 4" descr="Das SHUFFLE - Materialpaket besteht aus Checklisten, Umsetzungshilfen und einer Wissensdatenbank. &#10;"/>
            <p:cNvSpPr/>
            <p:nvPr/>
          </p:nvSpPr>
          <p:spPr bwMode="auto">
            <a:xfrm>
              <a:off x="-451930" y="350584"/>
              <a:ext cx="11487147" cy="4455042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>
                <a:lnSpc>
                  <a:spcPct val="120000"/>
                </a:lnSpc>
                <a:defRPr/>
              </a:pPr>
              <a:r>
                <a:rPr lang="de-DE" sz="3600"/>
                <a:t>SHUFFLE – Materialpaket</a:t>
              </a:r>
              <a:endParaRPr lang="de-DE"/>
            </a:p>
          </p:txBody>
        </p:sp>
        <p:sp>
          <p:nvSpPr>
            <p:cNvPr id="6" name="Rechteck: abgerundete Ecken 5" descr="Checklisten helfen bei der technischen und didaktischen Umsetzung von Barrierefreiheit, als Teil des Materialpakets. &#10;"/>
            <p:cNvSpPr/>
            <p:nvPr/>
          </p:nvSpPr>
          <p:spPr bwMode="auto">
            <a:xfrm>
              <a:off x="-3231" y="1251853"/>
              <a:ext cx="3420000" cy="33480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>
                <a:lnSpc>
                  <a:spcPct val="120000"/>
                </a:lnSpc>
                <a:defRPr/>
              </a:pPr>
              <a:r>
                <a:rPr lang="de-DE" sz="3200"/>
                <a:t>Checklisten barrierefreie Dokumente</a:t>
              </a:r>
              <a:endParaRPr/>
            </a:p>
          </p:txBody>
        </p:sp>
        <p:sp>
          <p:nvSpPr>
            <p:cNvPr id="7" name="Rechteck: abgerundete Ecken 6" descr="Die Wissensdatenbank ist der letzte Baustein das Materialpakets. "/>
            <p:cNvSpPr/>
            <p:nvPr/>
          </p:nvSpPr>
          <p:spPr bwMode="auto">
            <a:xfrm>
              <a:off x="7420605" y="1278495"/>
              <a:ext cx="3420000" cy="33480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>
                <a:lnSpc>
                  <a:spcPct val="120000"/>
                </a:lnSpc>
                <a:defRPr/>
              </a:pPr>
              <a:r>
                <a:rPr lang="de-DE" sz="3200"/>
                <a:t>Wissens-datenbank</a:t>
              </a:r>
              <a:endParaRPr/>
            </a:p>
            <a:p>
              <a:pPr algn="ctr">
                <a:defRPr/>
              </a:pPr>
              <a:endParaRPr lang="de-DE" sz="3600"/>
            </a:p>
          </p:txBody>
        </p:sp>
        <p:sp>
          <p:nvSpPr>
            <p:cNvPr id="8" name="Rechteck: abgerundete Ecken 7" descr="Umsetzungshilfen, bauen auf den Checklisten auf und sind auch Teil des Materialpakets. "/>
            <p:cNvSpPr/>
            <p:nvPr/>
          </p:nvSpPr>
          <p:spPr bwMode="auto">
            <a:xfrm>
              <a:off x="3708687" y="1278495"/>
              <a:ext cx="3420000" cy="33480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>
                <a:lnSpc>
                  <a:spcPct val="120000"/>
                </a:lnSpc>
                <a:defRPr/>
              </a:pPr>
              <a:r>
                <a:rPr lang="de-DE" sz="3200"/>
                <a:t>Checklisten barrierefrei Lehre</a:t>
              </a:r>
              <a:endParaRPr/>
            </a:p>
            <a:p>
              <a:pPr algn="ctr">
                <a:defRPr/>
              </a:pPr>
              <a:endParaRPr lang="de-DE" sz="3600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CB551B-92D7-40ED-91C9-031F40A280BE}" type="slidenum">
              <a:rPr lang="de-DE"/>
              <a:t>15</a:t>
            </a:fld>
            <a:endParaRPr lang="de-DE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>
            <a:off x="2421154" y="4579157"/>
            <a:ext cx="828744" cy="828744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 bwMode="auto">
          <a:xfrm>
            <a:off x="9158316" y="4422037"/>
            <a:ext cx="858501" cy="85850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/>
        </p:blipFill>
        <p:spPr bwMode="auto">
          <a:xfrm>
            <a:off x="5754346" y="4634753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Das Materialpaket - Überblick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352425" y="1196752"/>
            <a:ext cx="11487150" cy="474186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de-DE"/>
              <a:t>Auf Bedarfe und Bedürfnisse von Lehrenden abgestimmt</a:t>
            </a:r>
            <a:endParaRPr/>
          </a:p>
          <a:p>
            <a:pPr lvl="1">
              <a:lnSpc>
                <a:spcPct val="130000"/>
              </a:lnSpc>
              <a:spcBef>
                <a:spcPts val="0"/>
              </a:spcBef>
              <a:defRPr/>
            </a:pPr>
            <a:r>
              <a:rPr lang="de-DE"/>
              <a:t>Leicht verständliche Inhalte</a:t>
            </a:r>
            <a:endParaRPr/>
          </a:p>
          <a:p>
            <a:pPr lvl="1">
              <a:lnSpc>
                <a:spcPct val="130000"/>
              </a:lnSpc>
              <a:spcBef>
                <a:spcPts val="0"/>
              </a:spcBef>
              <a:defRPr/>
            </a:pPr>
            <a:r>
              <a:rPr lang="de-DE"/>
              <a:t>Übersichtlichkeit</a:t>
            </a:r>
            <a:endParaRPr/>
          </a:p>
          <a:p>
            <a:pPr lvl="1">
              <a:lnSpc>
                <a:spcPct val="130000"/>
              </a:lnSpc>
              <a:spcBef>
                <a:spcPts val="0"/>
              </a:spcBef>
              <a:defRPr/>
            </a:pPr>
            <a:r>
              <a:rPr lang="de-DE"/>
              <a:t>Zeitschonend  80% Barrierefrei bei 20% Aufwand</a:t>
            </a:r>
            <a:endParaRPr/>
          </a:p>
          <a:p>
            <a:pPr lvl="1">
              <a:lnSpc>
                <a:spcPct val="130000"/>
              </a:lnSpc>
              <a:spcBef>
                <a:spcPts val="0"/>
              </a:spcBef>
              <a:defRPr/>
            </a:pPr>
            <a:r>
              <a:rPr lang="de-DE"/>
              <a:t>Zeit- und ortsunabhängige Nutzung durch Download</a:t>
            </a:r>
            <a:endParaRPr/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endParaRPr lang="de-DE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de-DE" u="sng"/>
              <a:t>Ziel:</a:t>
            </a:r>
            <a:endParaRPr/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defRPr/>
            </a:pPr>
            <a:r>
              <a:rPr lang="de-DE"/>
              <a:t>Unterstützung von Lehrenden bei der Erstellung barrierefreier Lernmaterialien mit</a:t>
            </a:r>
            <a:endParaRPr/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defRPr/>
            </a:pPr>
            <a:r>
              <a:rPr lang="de-DE"/>
              <a:t>Bewusstseinsbildung von Lehrenden</a:t>
            </a:r>
            <a:endParaRPr/>
          </a:p>
          <a:p>
            <a:pPr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CB551B-92D7-40ED-91C9-031F40A280BE}" type="slidenum">
              <a:rPr lang="de-DE"/>
              <a:t>16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Checklisten barrierefreie Dokumente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352425" y="1361440"/>
            <a:ext cx="11487150" cy="483774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de-DE" sz="2400"/>
              <a:t>Unterstützung bei der Erstellung möglichst barrierefreier Lehr-/ Lernmaterialien</a:t>
            </a:r>
            <a:endParaRPr/>
          </a:p>
          <a:p>
            <a:pPr>
              <a:lnSpc>
                <a:spcPct val="120000"/>
              </a:lnSpc>
              <a:defRPr/>
            </a:pPr>
            <a:r>
              <a:rPr lang="de-DE" sz="2400"/>
              <a:t>Optimierte Checklisten und nach EU-Standard für barrierefreie Dokumente</a:t>
            </a:r>
            <a:endParaRPr/>
          </a:p>
          <a:p>
            <a:pPr>
              <a:lnSpc>
                <a:spcPct val="120000"/>
              </a:lnSpc>
              <a:defRPr/>
            </a:pPr>
            <a:r>
              <a:rPr lang="de-DE" sz="2400"/>
              <a:t>Umsetzungshilfen mit technischen Hinweisen und Relevanz</a:t>
            </a:r>
            <a:br>
              <a:rPr lang="de-DE" sz="2400"/>
            </a:br>
            <a:endParaRPr lang="de-DE" u="sng"/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de-DE" sz="2400" u="sng"/>
              <a:t>Inhalt:</a:t>
            </a:r>
            <a:endParaRPr/>
          </a:p>
          <a:p>
            <a:pPr marL="342900" indent="-342900">
              <a:lnSpc>
                <a:spcPct val="120000"/>
              </a:lnSpc>
              <a:defRPr/>
            </a:pPr>
            <a:r>
              <a:rPr lang="de-DE" sz="2400"/>
              <a:t>Checklisten (Word, PowerPoint, Excel, PDF)</a:t>
            </a:r>
            <a:endParaRPr/>
          </a:p>
          <a:p>
            <a:pPr marL="342900" indent="-342900">
              <a:lnSpc>
                <a:spcPct val="120000"/>
              </a:lnSpc>
              <a:defRPr/>
            </a:pPr>
            <a:r>
              <a:rPr lang="de-DE" sz="2400"/>
              <a:t>Umsetzungshilfen (Word, PowerPoint)</a:t>
            </a:r>
            <a:endParaRPr/>
          </a:p>
          <a:p>
            <a:pPr marL="342900" indent="-342900">
              <a:lnSpc>
                <a:spcPct val="120000"/>
              </a:lnSpc>
              <a:defRPr/>
            </a:pPr>
            <a:r>
              <a:rPr lang="de-DE" sz="2400"/>
              <a:t>Erweiterte Checklisten nach EN 301 549 (Word, PowerPoint, Excel)</a:t>
            </a:r>
            <a:endParaRPr/>
          </a:p>
          <a:p>
            <a:pPr marL="342900" indent="-342900">
              <a:lnSpc>
                <a:spcPct val="120000"/>
              </a:lnSpc>
              <a:defRPr/>
            </a:pPr>
            <a:r>
              <a:rPr lang="de-DE" sz="2400"/>
              <a:t>Download Dokumente (Tabellarisch)</a:t>
            </a:r>
            <a:endParaRPr/>
          </a:p>
          <a:p>
            <a:pPr marL="342900" indent="-342900">
              <a:lnSpc>
                <a:spcPct val="100000"/>
              </a:lnSpc>
              <a:defRPr/>
            </a:pPr>
            <a:endParaRPr lang="de-DE" sz="2400"/>
          </a:p>
        </p:txBody>
      </p:sp>
      <p:sp>
        <p:nvSpPr>
          <p:cNvPr id="5" name="Sprechblase: rechteckig 4" descr="Zitat Lehrende: Zu wenig Kenntnisse über die gesetzlichen Anforderungen. "/>
          <p:cNvSpPr/>
          <p:nvPr/>
        </p:nvSpPr>
        <p:spPr bwMode="auto">
          <a:xfrm>
            <a:off x="9048328" y="3212976"/>
            <a:ext cx="2664295" cy="1104701"/>
          </a:xfrm>
          <a:prstGeom prst="wedgeRectCallout">
            <a:avLst>
              <a:gd name="adj1" fmla="val -65389"/>
              <a:gd name="adj2" fmla="val -11662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de-DE" sz="1600">
                <a:solidFill>
                  <a:schemeClr val="bg1"/>
                </a:solidFill>
              </a:rPr>
              <a:t>Zu wenig Kenntnisse über die gesetzlichen Anforderungen. (LHR, Frage 7.2)</a:t>
            </a:r>
            <a:endParaRPr sz="20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CB551B-92D7-40ED-91C9-031F40A280BE}" type="slidenum">
              <a:rPr lang="de-DE"/>
              <a:t>17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 idx="4294967295"/>
          </p:nvPr>
        </p:nvSpPr>
        <p:spPr bwMode="auto">
          <a:xfrm>
            <a:off x="209048" y="157209"/>
            <a:ext cx="11487150" cy="6778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b="0" i="0" spc="0">
                <a:ln>
                  <a:noFill/>
                </a:ln>
                <a:solidFill>
                  <a:srgbClr val="222222"/>
                </a:solidFill>
                <a:latin typeface="Nunito Sans"/>
                <a:ea typeface="Arial"/>
                <a:cs typeface="Arial"/>
              </a:rPr>
              <a:t>Beispiel aus dem </a:t>
            </a:r>
            <a:r>
              <a:rPr lang="de-DE" b="0" i="0" spc="0">
                <a:ln>
                  <a:noFill/>
                </a:ln>
                <a:solidFill>
                  <a:srgbClr val="222222"/>
                </a:solidFill>
                <a:latin typeface="Nunito Sans"/>
                <a:ea typeface="Arial"/>
                <a:cs typeface="Arial"/>
              </a:rPr>
              <a:t>Moodle</a:t>
            </a:r>
            <a:r>
              <a:rPr lang="de-DE" b="0" i="0" spc="0">
                <a:ln>
                  <a:noFill/>
                </a:ln>
                <a:solidFill>
                  <a:srgbClr val="222222"/>
                </a:solidFill>
                <a:latin typeface="Nunito Sans"/>
                <a:ea typeface="Arial"/>
                <a:cs typeface="Arial"/>
              </a:rPr>
              <a:t>-Kurs - Checklisten</a:t>
            </a:r>
            <a:endParaRPr lang="de-DE" sz="4000"/>
          </a:p>
        </p:txBody>
      </p:sp>
      <p:pic>
        <p:nvPicPr>
          <p:cNvPr id="5" name="Grafik 4" descr="Die Checklisten sind in Moodle als eine Fortschrittsliste angelegt, wo man das erledigte abhaken kann."/>
          <p:cNvPicPr>
            <a:picLocks noChangeAspect="1"/>
          </p:cNvPicPr>
          <p:nvPr/>
        </p:nvPicPr>
        <p:blipFill>
          <a:blip r:embed="rId3"/>
          <a:srcRect l="0" t="14301" r="4522" b="5900"/>
          <a:stretch/>
        </p:blipFill>
        <p:spPr bwMode="auto">
          <a:xfrm>
            <a:off x="209048" y="661365"/>
            <a:ext cx="11773904" cy="55352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CB551B-92D7-40ED-91C9-031F40A280BE}" type="slidenum">
              <a:rPr lang="de-DE"/>
              <a:t>18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 bwMode="auto">
          <a:xfrm>
            <a:off x="275692" y="164671"/>
            <a:ext cx="11487150" cy="677863"/>
          </a:xfrm>
        </p:spPr>
        <p:txBody>
          <a:bodyPr/>
          <a:lstStyle/>
          <a:p>
            <a:pPr>
              <a:defRPr/>
            </a:pPr>
            <a:r>
              <a:rPr lang="de-DE" sz="3200" b="0" i="0" spc="0">
                <a:ln>
                  <a:noFill/>
                </a:ln>
                <a:solidFill>
                  <a:srgbClr val="222222"/>
                </a:solidFill>
                <a:latin typeface="Nunito Sans"/>
                <a:ea typeface="Arial"/>
                <a:cs typeface="Arial"/>
              </a:rPr>
              <a:t>Beispiel aus </a:t>
            </a:r>
            <a:r>
              <a:rPr lang="de-DE" b="0" i="0" spc="0">
                <a:ln>
                  <a:noFill/>
                </a:ln>
                <a:solidFill>
                  <a:srgbClr val="222222"/>
                </a:solidFill>
                <a:latin typeface="Nunito Sans"/>
                <a:ea typeface="Arial"/>
                <a:cs typeface="Arial"/>
              </a:rPr>
              <a:t>dem</a:t>
            </a:r>
            <a:r>
              <a:rPr lang="de-DE" sz="3200" b="0" i="0" spc="0">
                <a:ln>
                  <a:noFill/>
                </a:ln>
                <a:solidFill>
                  <a:srgbClr val="222222"/>
                </a:solidFill>
                <a:latin typeface="Nunito Sans"/>
                <a:ea typeface="Arial"/>
                <a:cs typeface="Arial"/>
              </a:rPr>
              <a:t> </a:t>
            </a:r>
            <a:r>
              <a:rPr lang="de-DE" sz="3200" b="0" i="0" spc="0">
                <a:ln>
                  <a:noFill/>
                </a:ln>
                <a:solidFill>
                  <a:srgbClr val="222222"/>
                </a:solidFill>
                <a:latin typeface="Nunito Sans"/>
                <a:ea typeface="Arial"/>
                <a:cs typeface="Arial"/>
              </a:rPr>
              <a:t>Moodle</a:t>
            </a:r>
            <a:r>
              <a:rPr lang="de-DE" sz="3200" b="0" i="0" spc="0">
                <a:ln>
                  <a:noFill/>
                </a:ln>
                <a:solidFill>
                  <a:srgbClr val="222222"/>
                </a:solidFill>
                <a:latin typeface="Nunito Sans"/>
                <a:ea typeface="Arial"/>
                <a:cs typeface="Arial"/>
              </a:rPr>
              <a:t>-Kurs 2. - Umsetzungshilfen</a:t>
            </a:r>
            <a:endParaRPr lang="de-DE"/>
          </a:p>
        </p:txBody>
      </p:sp>
      <p:pic>
        <p:nvPicPr>
          <p:cNvPr id="7" name="Grafik 6" descr="Zu den Checklisten gibt es jeweils Umsetzungshilfen, die das genaue Vorgehen innerhalb des verwendeten Programms erklärt, diese sind in Moodle verlinkt."/>
          <p:cNvPicPr>
            <a:picLocks noChangeAspect="1"/>
          </p:cNvPicPr>
          <p:nvPr/>
        </p:nvPicPr>
        <p:blipFill>
          <a:blip r:embed="rId3"/>
          <a:srcRect l="0" t="14891" r="4522" b="5323"/>
          <a:stretch/>
        </p:blipFill>
        <p:spPr bwMode="auto">
          <a:xfrm>
            <a:off x="275692" y="693192"/>
            <a:ext cx="11640616" cy="54716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CB551B-92D7-40ED-91C9-031F40A280BE}" type="slidenum">
              <a:rPr lang="de-DE"/>
              <a:t>19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>
          <a:xfrm>
            <a:off x="4736988" y="58745"/>
            <a:ext cx="3144884" cy="93540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de-DE" sz="3600"/>
              <a:t>Vortragende</a:t>
            </a:r>
            <a:endParaRPr lang="de-DE" sz="3600"/>
          </a:p>
        </p:txBody>
      </p:sp>
      <p:sp>
        <p:nvSpPr>
          <p:cNvPr id="5" name="Textfeld 4"/>
          <p:cNvSpPr txBox="1"/>
          <p:nvPr/>
        </p:nvSpPr>
        <p:spPr bwMode="auto">
          <a:xfrm>
            <a:off x="855287" y="880964"/>
            <a:ext cx="5256584" cy="949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de-DE" sz="2400" b="1"/>
              <a:t>Fakultät für Erziehungswissenschaft </a:t>
            </a:r>
            <a:br>
              <a:rPr lang="de-DE" sz="2400" b="1"/>
            </a:br>
            <a:r>
              <a:rPr lang="de-DE" sz="2400" b="1"/>
              <a:t>AG 9 – Medienpädagogik</a:t>
            </a:r>
            <a:endParaRPr/>
          </a:p>
        </p:txBody>
      </p:sp>
      <p:sp>
        <p:nvSpPr>
          <p:cNvPr id="9" name="Textfeld 8"/>
          <p:cNvSpPr txBox="1"/>
          <p:nvPr/>
        </p:nvSpPr>
        <p:spPr bwMode="auto">
          <a:xfrm>
            <a:off x="407217" y="4338786"/>
            <a:ext cx="2664295" cy="12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sz="1600" b="1">
                <a:latin typeface="Nunito Sans"/>
              </a:rPr>
              <a:t>Judith Kuhlmann</a:t>
            </a:r>
            <a:endParaRPr/>
          </a:p>
          <a:p>
            <a:pPr>
              <a:lnSpc>
                <a:spcPct val="120000"/>
              </a:lnSpc>
              <a:defRPr/>
            </a:pPr>
            <a:r>
              <a:rPr lang="de-DE" sz="1600">
                <a:latin typeface="Nunito Sans"/>
              </a:rPr>
              <a:t>Wissenschaftliche Mitarbeiterin im Projekt SHUFFLE</a:t>
            </a:r>
            <a:endParaRPr/>
          </a:p>
        </p:txBody>
      </p:sp>
      <p:sp>
        <p:nvSpPr>
          <p:cNvPr id="8" name="Textfeld 7"/>
          <p:cNvSpPr txBox="1"/>
          <p:nvPr/>
        </p:nvSpPr>
        <p:spPr bwMode="auto">
          <a:xfrm>
            <a:off x="3093810" y="4334172"/>
            <a:ext cx="30098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sz="1600" b="1">
                <a:latin typeface="Nunito Sans"/>
              </a:rPr>
              <a:t>Prof.in Dr. Anna-Maria Kamin</a:t>
            </a:r>
            <a:endParaRPr/>
          </a:p>
          <a:p>
            <a:pPr>
              <a:lnSpc>
                <a:spcPct val="120000"/>
              </a:lnSpc>
              <a:defRPr/>
            </a:pPr>
            <a:r>
              <a:rPr lang="de-DE" sz="1600">
                <a:latin typeface="Nunito Sans"/>
              </a:rPr>
              <a:t>Professur für Erziehungswissenschaft mit dem Schwerpunkt Medienpädagogik im Kontext von schulischer Inklusion</a:t>
            </a:r>
            <a:endParaRPr/>
          </a:p>
          <a:p>
            <a:pPr>
              <a:defRPr/>
            </a:pPr>
            <a:endParaRPr lang="de-DE" sz="1600">
              <a:latin typeface="Nunito Sans"/>
            </a:endParaRPr>
          </a:p>
        </p:txBody>
      </p:sp>
      <p:sp>
        <p:nvSpPr>
          <p:cNvPr id="12" name="Textfeld 11"/>
          <p:cNvSpPr txBox="1"/>
          <p:nvPr/>
        </p:nvSpPr>
        <p:spPr bwMode="auto">
          <a:xfrm>
            <a:off x="6960096" y="885166"/>
            <a:ext cx="4608512" cy="949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de-DE" sz="2400" b="1"/>
              <a:t>ZAB - Zentrale Anlaufstelle Barrierefrei</a:t>
            </a:r>
            <a:endParaRPr/>
          </a:p>
        </p:txBody>
      </p:sp>
      <p:sp>
        <p:nvSpPr>
          <p:cNvPr id="10" name="Textfeld 9"/>
          <p:cNvSpPr txBox="1"/>
          <p:nvPr/>
        </p:nvSpPr>
        <p:spPr bwMode="auto">
          <a:xfrm>
            <a:off x="6348030" y="4334172"/>
            <a:ext cx="2736306" cy="15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sz="1600" b="1">
                <a:latin typeface="Nunito Sans"/>
              </a:rPr>
              <a:t>Dustin Matzel</a:t>
            </a:r>
            <a:endParaRPr/>
          </a:p>
          <a:p>
            <a:pPr>
              <a:lnSpc>
                <a:spcPct val="120000"/>
              </a:lnSpc>
              <a:defRPr/>
            </a:pPr>
            <a:r>
              <a:rPr lang="de-DE" sz="1600">
                <a:latin typeface="Nunito Sans"/>
              </a:rPr>
              <a:t>Referent für Innovation und Entwicklung barrierefreier Technologien in Forschung und Lehre</a:t>
            </a:r>
            <a:endParaRPr/>
          </a:p>
        </p:txBody>
      </p:sp>
      <p:sp>
        <p:nvSpPr>
          <p:cNvPr id="11" name="Textfeld 10"/>
          <p:cNvSpPr txBox="1"/>
          <p:nvPr/>
        </p:nvSpPr>
        <p:spPr bwMode="auto">
          <a:xfrm>
            <a:off x="9191651" y="4334172"/>
            <a:ext cx="3009862" cy="209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sz="1600" b="1">
                <a:latin typeface="Nunito Sans"/>
              </a:rPr>
              <a:t>Michael </a:t>
            </a:r>
            <a:r>
              <a:rPr lang="de-DE" sz="1600" b="1">
                <a:latin typeface="Nunito Sans"/>
              </a:rPr>
              <a:t>Johannfunke</a:t>
            </a:r>
            <a:endParaRPr/>
          </a:p>
          <a:p>
            <a:pPr>
              <a:lnSpc>
                <a:spcPct val="120000"/>
              </a:lnSpc>
              <a:defRPr/>
            </a:pPr>
            <a:r>
              <a:rPr lang="de-DE" sz="1600">
                <a:latin typeface="Nunito Sans"/>
              </a:rPr>
              <a:t>Koordinator der ZAB, Vertrauensperson der schwerbehinderten Menschen und Beauftragter der Studierenden mit Behinderung und chronischer</a:t>
            </a:r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CB551B-92D7-40ED-91C9-031F40A280BE}" type="slidenum">
              <a:rPr lang="de-DE"/>
              <a:t>2</a:t>
            </a:fld>
            <a:endParaRPr lang="de-DE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3295440" y="1796823"/>
            <a:ext cx="2448272" cy="2448272"/>
          </a:xfrm>
          <a:prstGeom prst="rect">
            <a:avLst/>
          </a:prstGeom>
          <a:noFill/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88430" y="1816245"/>
            <a:ext cx="2448272" cy="2448272"/>
          </a:xfrm>
          <a:prstGeom prst="rect">
            <a:avLst/>
          </a:prstGeom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tretch/>
        </p:blipFill>
        <p:spPr bwMode="auto">
          <a:xfrm>
            <a:off x="6492047" y="1839668"/>
            <a:ext cx="2448272" cy="2448272"/>
          </a:xfrm>
          <a:prstGeom prst="rect">
            <a:avLst/>
          </a:prstGeom>
          <a:noFill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/>
          <a:stretch/>
        </p:blipFill>
        <p:spPr bwMode="auto">
          <a:xfrm>
            <a:off x="9264352" y="1816245"/>
            <a:ext cx="2448272" cy="2448272"/>
          </a:xfrm>
          <a:prstGeom prst="rect">
            <a:avLst/>
          </a:prstGeom>
          <a:noFill/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256748" y="78292"/>
            <a:ext cx="1587008" cy="9158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Checklisten barrierefreie Lehre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352425" y="1196752"/>
            <a:ext cx="11487150" cy="474186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de-DE" sz="2400"/>
              <a:t>Unterstützung bei der Planung von zugänglicher Lehre</a:t>
            </a:r>
            <a:endParaRPr/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de-DE" sz="2400"/>
              <a:t>Didaktische Hinweise</a:t>
            </a:r>
            <a:endParaRPr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de-DE" sz="2200" u="sng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de-DE" sz="2400" u="sng"/>
              <a:t>Inhalt:</a:t>
            </a:r>
            <a:endParaRPr/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de-DE" sz="2400"/>
              <a:t>Inklusive digitale Lehre planen</a:t>
            </a:r>
            <a:endParaRPr/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de-DE"/>
              <a:t>Planung im Kontext des Semesters</a:t>
            </a:r>
            <a:endParaRPr/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de-DE"/>
              <a:t>Planung im Kontext einer Sitzung</a:t>
            </a:r>
            <a:endParaRPr/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de-DE"/>
              <a:t>Inclusive Classroom</a:t>
            </a:r>
            <a:endParaRPr/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de-DE" sz="2400"/>
              <a:t>Moodle</a:t>
            </a:r>
            <a:r>
              <a:rPr lang="de-DE" sz="2400"/>
              <a:t> (Checkliste + Umsetzungshilfe)</a:t>
            </a:r>
            <a:endParaRPr/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de-DE" sz="2400"/>
              <a:t>Video (Checkliste + Umsetzungshilfe)</a:t>
            </a:r>
            <a:endParaRPr/>
          </a:p>
          <a:p>
            <a:pPr>
              <a:defRPr/>
            </a:pPr>
            <a:endParaRPr lang="de-DE" sz="2200"/>
          </a:p>
          <a:p>
            <a:pPr lvl="1">
              <a:defRPr/>
            </a:pPr>
            <a:endParaRPr lang="de-DE"/>
          </a:p>
        </p:txBody>
      </p:sp>
      <p:sp>
        <p:nvSpPr>
          <p:cNvPr id="5" name="Sprechblase: rechteckig 7" descr="Zitat Lehrende: Es gibt keine Hinweise zur barrierefreien oder barrierearmen Gestaltung von Online- Lehrinhalten.&#10;"/>
          <p:cNvSpPr/>
          <p:nvPr/>
        </p:nvSpPr>
        <p:spPr bwMode="auto">
          <a:xfrm>
            <a:off x="7320136" y="4365104"/>
            <a:ext cx="4248472" cy="1111367"/>
          </a:xfrm>
          <a:prstGeom prst="wedgeRectCallout">
            <a:avLst>
              <a:gd name="adj1" fmla="val -54885"/>
              <a:gd name="adj2" fmla="val -97945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de-DE" sz="1600"/>
              <a:t>Es gibt keine Hinweise zur barrierefreien oder barrierearmen Gestaltung von Online- Lehrinhalten.</a:t>
            </a:r>
            <a:endParaRPr sz="2000"/>
          </a:p>
          <a:p>
            <a:pPr algn="ctr">
              <a:lnSpc>
                <a:spcPct val="120000"/>
              </a:lnSpc>
              <a:defRPr/>
            </a:pPr>
            <a:r>
              <a:rPr lang="de-DE" sz="1600">
                <a:solidFill>
                  <a:schemeClr val="bg1"/>
                </a:solidFill>
              </a:rPr>
              <a:t>(LHR, Frage 7.2)</a:t>
            </a:r>
            <a:endParaRPr sz="20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CB551B-92D7-40ED-91C9-031F40A280BE}" type="slidenum">
              <a:rPr lang="de-DE"/>
              <a:t>20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352425" y="294005"/>
            <a:ext cx="11487150" cy="677863"/>
          </a:xfrm>
        </p:spPr>
        <p:txBody>
          <a:bodyPr/>
          <a:lstStyle/>
          <a:p>
            <a:pPr>
              <a:defRPr/>
            </a:pPr>
            <a:r>
              <a:rPr lang="de-DE"/>
              <a:t>Wissensdatenbank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352425" y="937896"/>
            <a:ext cx="11487150" cy="507142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de-DE" sz="2400"/>
              <a:t>Sammlung von Informationen zu relevanten Themen einer zugänglichen, digitalen Lehre</a:t>
            </a:r>
            <a:endParaRPr/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de-DE" sz="2400"/>
              <a:t>Mit </a:t>
            </a:r>
            <a:r>
              <a:rPr lang="de-DE" sz="2400"/>
              <a:t>Good</a:t>
            </a:r>
            <a:r>
              <a:rPr lang="de-DE" sz="2400"/>
              <a:t> Practice Beispielen gestützt</a:t>
            </a:r>
            <a:br>
              <a:rPr lang="de-DE" sz="2400"/>
            </a:br>
            <a:endParaRPr lang="de-DE" sz="2400" u="sng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de-DE" sz="2400" u="sng"/>
              <a:t>Inhalt:</a:t>
            </a:r>
            <a:endParaRPr/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de-DE" sz="2400"/>
              <a:t>E-Prüfungen barrierefrei gestalten</a:t>
            </a:r>
            <a:endParaRPr/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de-DE" sz="2400"/>
              <a:t>Nachteilsausgleiche verstehen</a:t>
            </a:r>
            <a:endParaRPr/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de-DE" sz="2400"/>
              <a:t>Zugängliche Sprache nutzen</a:t>
            </a:r>
            <a:endParaRPr/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de-DE" sz="2400"/>
              <a:t>Lehre für Alle planen</a:t>
            </a:r>
            <a:endParaRPr/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de-DE" sz="2400"/>
              <a:t>Barrierefreie (Fach-) Literatur einsetzen</a:t>
            </a:r>
            <a:endParaRPr/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de-DE" sz="2400"/>
              <a:t>Rechtliche Regelungen für Menschen mit Behinderung und/oder chronischen Erkrankungen</a:t>
            </a:r>
            <a:endParaRPr/>
          </a:p>
        </p:txBody>
      </p:sp>
      <p:sp>
        <p:nvSpPr>
          <p:cNvPr id="5" name="Sprechblase: rechteckig 4" descr="Zitat Lehrende: Ich bin ich unsicher, ob ich mir den Aufwand machen soll, wenn der Nutzen unklar ist.&#10;"/>
          <p:cNvSpPr/>
          <p:nvPr/>
        </p:nvSpPr>
        <p:spPr bwMode="auto">
          <a:xfrm>
            <a:off x="7464152" y="3473610"/>
            <a:ext cx="4129111" cy="825347"/>
          </a:xfrm>
          <a:prstGeom prst="wedgeRectCallout">
            <a:avLst>
              <a:gd name="adj1" fmla="val -59208"/>
              <a:gd name="adj2" fmla="val -44704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de-DE" sz="1400"/>
              <a:t>Ich bin ich unsicher, ob ich mir den Aufwand machen soll, wenn der Nutzen unklar ist.</a:t>
            </a:r>
            <a:endParaRPr/>
          </a:p>
          <a:p>
            <a:pPr algn="ctr">
              <a:lnSpc>
                <a:spcPct val="120000"/>
              </a:lnSpc>
              <a:defRPr/>
            </a:pPr>
            <a:r>
              <a:rPr lang="de-DE" sz="1400">
                <a:solidFill>
                  <a:schemeClr val="bg1"/>
                </a:solidFill>
              </a:rPr>
              <a:t>(LHR, Frage 7.2)</a:t>
            </a:r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CB551B-92D7-40ED-91C9-031F40A280BE}" type="slidenum">
              <a:rPr lang="de-DE"/>
              <a:t>21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idx="4294967295"/>
          </p:nvPr>
        </p:nvSpPr>
        <p:spPr bwMode="auto">
          <a:xfrm>
            <a:off x="407168" y="281756"/>
            <a:ext cx="11487150" cy="677863"/>
          </a:xfrm>
        </p:spPr>
        <p:txBody>
          <a:bodyPr/>
          <a:lstStyle/>
          <a:p>
            <a:pPr>
              <a:defRPr/>
            </a:pPr>
            <a:r>
              <a:rPr lang="de-DE" sz="3200" b="0" i="0" spc="0">
                <a:ln>
                  <a:noFill/>
                </a:ln>
                <a:solidFill>
                  <a:srgbClr val="222222"/>
                </a:solidFill>
                <a:latin typeface="Nunito Sans"/>
                <a:ea typeface="Arial"/>
                <a:cs typeface="Arial"/>
              </a:rPr>
              <a:t>Beispiel aus dem </a:t>
            </a:r>
            <a:r>
              <a:rPr lang="de-DE" sz="3200" b="0" i="0" spc="0">
                <a:ln>
                  <a:noFill/>
                </a:ln>
                <a:solidFill>
                  <a:srgbClr val="222222"/>
                </a:solidFill>
                <a:latin typeface="Nunito Sans"/>
                <a:ea typeface="Arial"/>
                <a:cs typeface="Arial"/>
              </a:rPr>
              <a:t>Moodle</a:t>
            </a:r>
            <a:r>
              <a:rPr lang="de-DE" sz="3200" b="0" i="0" spc="0">
                <a:ln>
                  <a:noFill/>
                </a:ln>
                <a:solidFill>
                  <a:srgbClr val="222222"/>
                </a:solidFill>
                <a:latin typeface="Nunito Sans"/>
                <a:ea typeface="Arial"/>
                <a:cs typeface="Arial"/>
              </a:rPr>
              <a:t>-Kurs 3. - Wissensdatenbank</a:t>
            </a:r>
            <a:endParaRPr lang="de-DE"/>
          </a:p>
        </p:txBody>
      </p:sp>
      <p:pic>
        <p:nvPicPr>
          <p:cNvPr id="5" name="Inhaltsplatzhalter 4" descr="Die Wissensdatenbank ist in Moodle in Form von Büchern aufgebaut, die sich mit verschiedenen Themen der digitalen Barrierefreiheit befassen."/>
          <p:cNvPicPr>
            <a:picLocks noChangeAspect="1" noGrp="1"/>
          </p:cNvPicPr>
          <p:nvPr>
            <p:ph idx="4294967295"/>
          </p:nvPr>
        </p:nvPicPr>
        <p:blipFill>
          <a:blip r:embed="rId3"/>
          <a:srcRect l="0" t="14246" r="4620" b="5269"/>
          <a:stretch/>
        </p:blipFill>
        <p:spPr bwMode="auto">
          <a:xfrm>
            <a:off x="407168" y="836712"/>
            <a:ext cx="11377664" cy="5400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CB551B-92D7-40ED-91C9-031F40A280BE}" type="slidenum">
              <a:rPr lang="de-DE"/>
              <a:t>22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>
            <a:noAutofit/>
          </a:bodyPr>
          <a:lstStyle/>
          <a:p>
            <a:pPr>
              <a:defRPr/>
            </a:pPr>
            <a:r>
              <a:rPr lang="de-DE"/>
              <a:t>Evaluation</a:t>
            </a:r>
            <a:endParaRPr/>
          </a:p>
        </p:txBody>
      </p:sp>
      <p:sp>
        <p:nvSpPr>
          <p:cNvPr id="5" name="Rechteck 4"/>
          <p:cNvSpPr/>
          <p:nvPr/>
        </p:nvSpPr>
        <p:spPr bwMode="auto">
          <a:xfrm>
            <a:off x="831850" y="4411482"/>
            <a:ext cx="7624831" cy="959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  <a:defRPr/>
            </a:pPr>
            <a:r>
              <a:rPr lang="de-DE" sz="2400">
                <a:latin typeface="Nunito Sans"/>
              </a:rPr>
              <a:t>Erprobung der Materialien im </a:t>
            </a:r>
            <a:r>
              <a:rPr lang="de-DE" sz="2400">
                <a:latin typeface="Nunito Sans"/>
              </a:rPr>
              <a:t>Moodle</a:t>
            </a:r>
            <a:r>
              <a:rPr lang="de-DE" sz="2400">
                <a:latin typeface="Nunito Sans"/>
              </a:rPr>
              <a:t>-Kurs</a:t>
            </a:r>
            <a:endParaRPr/>
          </a:p>
          <a:p>
            <a:pPr marL="285750" indent="-285750">
              <a:lnSpc>
                <a:spcPct val="120000"/>
              </a:lnSpc>
              <a:buFont typeface="Arial"/>
              <a:buChar char="•"/>
              <a:defRPr/>
            </a:pPr>
            <a:r>
              <a:rPr lang="de-DE" sz="2400">
                <a:latin typeface="Nunito Sans"/>
              </a:rPr>
              <a:t>Lehrende und andere Angehörige der Uni Bielefeld</a:t>
            </a:r>
            <a:endParaRPr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CB551B-92D7-40ED-91C9-031F40A280BE}" type="slidenum">
              <a:rPr lang="de-DE"/>
              <a:t>23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352425" y="285115"/>
            <a:ext cx="11487150" cy="677863"/>
          </a:xfrm>
        </p:spPr>
        <p:txBody>
          <a:bodyPr/>
          <a:lstStyle/>
          <a:p>
            <a:pPr>
              <a:defRPr/>
            </a:pPr>
            <a:r>
              <a:rPr lang="de-DE"/>
              <a:t>Erprobung</a:t>
            </a:r>
            <a:endParaRPr/>
          </a:p>
        </p:txBody>
      </p:sp>
      <p:sp>
        <p:nvSpPr>
          <p:cNvPr id="6" name="Pfeil: nach rechts 5" descr="Die Vorstellung des Materialpakets fand im September 2023 statt, darauf folgt die individuelle Erprobung bis November/Dezember 2023 und dann wird das individuelle Feedback erhoben."/>
          <p:cNvSpPr/>
          <p:nvPr/>
        </p:nvSpPr>
        <p:spPr bwMode="auto">
          <a:xfrm>
            <a:off x="1241521" y="2440352"/>
            <a:ext cx="10278945" cy="2871207"/>
          </a:xfrm>
          <a:prstGeom prst="rightArrow">
            <a:avLst>
              <a:gd name="adj1" fmla="val 50000"/>
              <a:gd name="adj2" fmla="val 449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Rechteck: abgerundete Ecken 6"/>
          <p:cNvSpPr/>
          <p:nvPr/>
        </p:nvSpPr>
        <p:spPr bwMode="auto">
          <a:xfrm>
            <a:off x="1537138" y="3429000"/>
            <a:ext cx="2320290" cy="90297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de-DE" sz="2400" b="1"/>
              <a:t>September 2023</a:t>
            </a:r>
            <a:endParaRPr/>
          </a:p>
        </p:txBody>
      </p:sp>
      <p:sp>
        <p:nvSpPr>
          <p:cNvPr id="10" name="Textfeld 9"/>
          <p:cNvSpPr txBox="1"/>
          <p:nvPr/>
        </p:nvSpPr>
        <p:spPr bwMode="auto">
          <a:xfrm flipH="1">
            <a:off x="911424" y="5008699"/>
            <a:ext cx="4335236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de-DE" sz="2400">
                <a:latin typeface="Nunito Sans"/>
              </a:rPr>
              <a:t>Gruppenvorstellung des Materialpakets</a:t>
            </a:r>
            <a:endParaRPr/>
          </a:p>
        </p:txBody>
      </p:sp>
      <p:sp>
        <p:nvSpPr>
          <p:cNvPr id="8" name="Rechteck: abgerundete Ecken 7"/>
          <p:cNvSpPr/>
          <p:nvPr/>
        </p:nvSpPr>
        <p:spPr bwMode="auto">
          <a:xfrm>
            <a:off x="4791838" y="3424470"/>
            <a:ext cx="2320290" cy="90297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de-DE" sz="2400" b="1"/>
              <a:t>September -November 2023</a:t>
            </a:r>
            <a:endParaRPr/>
          </a:p>
        </p:txBody>
      </p:sp>
      <p:sp>
        <p:nvSpPr>
          <p:cNvPr id="29" name="Textfeld 28"/>
          <p:cNvSpPr txBox="1"/>
          <p:nvPr/>
        </p:nvSpPr>
        <p:spPr bwMode="auto">
          <a:xfrm flipH="1">
            <a:off x="3886732" y="1702235"/>
            <a:ext cx="4130503" cy="5170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de-DE" sz="2400">
                <a:latin typeface="Nunito Sans"/>
              </a:rPr>
              <a:t>Individuelle Erprobung</a:t>
            </a:r>
            <a:endParaRPr/>
          </a:p>
        </p:txBody>
      </p:sp>
      <p:sp>
        <p:nvSpPr>
          <p:cNvPr id="9" name="Rechteck: abgerundete Ecken 8"/>
          <p:cNvSpPr/>
          <p:nvPr/>
        </p:nvSpPr>
        <p:spPr bwMode="auto">
          <a:xfrm>
            <a:off x="7896200" y="3424470"/>
            <a:ext cx="2320290" cy="90297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de-DE" sz="2400" b="1"/>
              <a:t>November -Dezember 2023</a:t>
            </a:r>
            <a:endParaRPr/>
          </a:p>
        </p:txBody>
      </p:sp>
      <p:sp>
        <p:nvSpPr>
          <p:cNvPr id="14" name="Textfeld 13"/>
          <p:cNvSpPr txBox="1"/>
          <p:nvPr/>
        </p:nvSpPr>
        <p:spPr bwMode="auto">
          <a:xfrm flipH="1">
            <a:off x="7101050" y="4927867"/>
            <a:ext cx="3218219" cy="95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de-DE" sz="2400">
                <a:latin typeface="Nunito Sans"/>
              </a:rPr>
              <a:t>Halbstandardisierte Befragung</a:t>
            </a:r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CB551B-92D7-40ED-91C9-031F40A280BE}" type="slidenum">
              <a:rPr lang="de-DE"/>
              <a:t>24</a:t>
            </a:fld>
            <a:endParaRPr lang="de-DE"/>
          </a:p>
        </p:txBody>
      </p:sp>
      <p:cxnSp>
        <p:nvCxnSpPr>
          <p:cNvPr id="12" name="Gerader Verbinder 11"/>
          <p:cNvCxnSpPr>
            <a:cxnSpLocks/>
          </p:cNvCxnSpPr>
          <p:nvPr/>
        </p:nvCxnSpPr>
        <p:spPr bwMode="auto">
          <a:xfrm flipV="1">
            <a:off x="2802558" y="4418757"/>
            <a:ext cx="0" cy="589942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cxnSpLocks/>
          </p:cNvCxnSpPr>
          <p:nvPr/>
        </p:nvCxnSpPr>
        <p:spPr bwMode="auto">
          <a:xfrm flipV="1">
            <a:off x="8728934" y="4357221"/>
            <a:ext cx="2" cy="59784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cxnSpLocks/>
          </p:cNvCxnSpPr>
          <p:nvPr/>
        </p:nvCxnSpPr>
        <p:spPr bwMode="auto">
          <a:xfrm>
            <a:off x="5811007" y="2219300"/>
            <a:ext cx="0" cy="99639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Quellen</a:t>
            </a:r>
            <a:endParaRPr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 bwMode="auto">
          <a:xfrm>
            <a:off x="623391" y="3660764"/>
            <a:ext cx="10515600" cy="2695586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40000"/>
              </a:lnSpc>
              <a:defRPr/>
            </a:pPr>
            <a:r>
              <a:rPr lang="de-DE"/>
              <a:t>Berghoff, S., Horstmann, N., Hüsch, M., Müller, K. (2021). Studium und Lehre in Zeiten der Corona-Pandemie - Die Sicht von Studierenden und Lehrenden. CHE Impulse (Ausgabe 3). Online unter </a:t>
            </a:r>
            <a:r>
              <a:rPr lang="de-DE" u="sng">
                <a:hlinkClick r:id="rId3" tooltip="https://www.che.de/download/studium-lehre-corona/"/>
              </a:rPr>
              <a:t>Studium und Lehre in Zeiten der Corona-Pandemie </a:t>
            </a:r>
            <a:r>
              <a:rPr lang="de-DE"/>
              <a:t>(öffnet Website).</a:t>
            </a:r>
            <a:endParaRPr/>
          </a:p>
          <a:p>
            <a:pPr>
              <a:lnSpc>
                <a:spcPct val="140000"/>
              </a:lnSpc>
              <a:defRPr/>
            </a:pPr>
            <a:r>
              <a:rPr lang="de-DE"/>
              <a:t>Kuhlmann, J., Günter, J., Kamin, A.-M. (in press). Digitale Hochschullehre für Alle gestalten. Ergebnisse einer </a:t>
            </a:r>
            <a:r>
              <a:rPr lang="de-DE"/>
              <a:t>Lehrendenbefragung</a:t>
            </a:r>
            <a:r>
              <a:rPr lang="de-DE"/>
              <a:t> an vier Hochschulen.</a:t>
            </a:r>
            <a:endParaRPr/>
          </a:p>
          <a:p>
            <a:pPr>
              <a:lnSpc>
                <a:spcPct val="140000"/>
              </a:lnSpc>
              <a:defRPr/>
            </a:pPr>
            <a:r>
              <a:rPr lang="de-DE"/>
              <a:t>Podszus</a:t>
            </a:r>
            <a:r>
              <a:rPr lang="de-DE"/>
              <a:t>, M. (2019). Diversität im universitären Kontext!? Lehre zugänglicher gestalten – Perspektivwechsel für ein reicheres Bild der Lernenden! In Kritische Hochschullehre (S. 113–131). Springer VS. Online unter </a:t>
            </a:r>
            <a:r>
              <a:rPr lang="de-DE" u="sng">
                <a:hlinkClick r:id="rId4" tooltip="https://link.springer.com/content/pdf/10.1007/978-3-658-25740-8.pdf"/>
              </a:rPr>
              <a:t>Kritische Hochschullehre</a:t>
            </a:r>
            <a:r>
              <a:rPr lang="de-DE"/>
              <a:t> (öffnet PDF online)</a:t>
            </a:r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CB551B-92D7-40ED-91C9-031F40A280BE}" type="slidenum">
              <a:rPr lang="de-DE"/>
              <a:t>25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 bwMode="auto">
          <a:xfrm>
            <a:off x="1559496" y="1700808"/>
            <a:ext cx="4993915" cy="1357362"/>
          </a:xfrm>
        </p:spPr>
        <p:txBody>
          <a:bodyPr/>
          <a:lstStyle/>
          <a:p>
            <a:pPr>
              <a:defRPr/>
            </a:pPr>
            <a:r>
              <a:rPr lang="de-DE"/>
              <a:t>Fragen?</a:t>
            </a:r>
            <a:endParaRPr/>
          </a:p>
        </p:txBody>
      </p:sp>
      <p:sp>
        <p:nvSpPr>
          <p:cNvPr id="2" name="Textfeld 1"/>
          <p:cNvSpPr txBox="1"/>
          <p:nvPr/>
        </p:nvSpPr>
        <p:spPr bwMode="auto">
          <a:xfrm>
            <a:off x="7248128" y="3028890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sz="2000" b="1">
                <a:latin typeface="Nunito Sans"/>
              </a:rPr>
              <a:t>Moodle</a:t>
            </a:r>
            <a:r>
              <a:rPr lang="de-DE" sz="2000" b="1">
                <a:latin typeface="Nunito Sans"/>
              </a:rPr>
              <a:t> Kursraum: Materialpaket</a:t>
            </a:r>
            <a:endParaRPr/>
          </a:p>
        </p:txBody>
      </p:sp>
      <p:pic>
        <p:nvPicPr>
          <p:cNvPr id="6" name="Grafik 5" descr="QR-Code zu dem Moodle Kursraum des Materialpakets.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124832" y="3501008"/>
            <a:ext cx="2571750" cy="257175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CB551B-92D7-40ED-91C9-031F40A280BE}" type="slidenum">
              <a:rPr lang="de-DE"/>
              <a:t>26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0889853" name="Title 3"/>
          <p:cNvSpPr>
            <a:spLocks noGrp="1"/>
          </p:cNvSpPr>
          <p:nvPr>
            <p:ph type="ctrTitle"/>
          </p:nvPr>
        </p:nvSpPr>
        <p:spPr bwMode="auto">
          <a:xfrm>
            <a:off x="551384" y="1844824"/>
            <a:ext cx="8496944" cy="1979348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spcAft>
                <a:spcPts val="600"/>
              </a:spcAft>
              <a:defRPr/>
            </a:pPr>
            <a:r>
              <a:rPr lang="de-DE" b="0" spc="0"/>
              <a:t>Vielen Dank für die Aufmerksamkeit!</a:t>
            </a:r>
            <a:br>
              <a:rPr lang="de-DE" sz="2400" b="0" spc="0"/>
            </a:br>
            <a:endParaRPr sz="2400" b="0" spc="0"/>
          </a:p>
        </p:txBody>
      </p:sp>
      <p:sp>
        <p:nvSpPr>
          <p:cNvPr id="7" name="Textfeld 6"/>
          <p:cNvSpPr txBox="1"/>
          <p:nvPr/>
        </p:nvSpPr>
        <p:spPr bwMode="auto">
          <a:xfrm>
            <a:off x="551384" y="5013176"/>
            <a:ext cx="9361040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de-DE" sz="2400">
                <a:latin typeface="Nunito Sans"/>
              </a:rPr>
              <a:t>Homepage: </a:t>
            </a:r>
            <a:r>
              <a:rPr lang="de-DE" sz="2400" u="sng">
                <a:latin typeface="Nunito Sans"/>
                <a:hlinkClick r:id="rId3" tooltip="http://www.shuffle-projekt.de/"/>
              </a:rPr>
              <a:t>www.shuffle-projekt.de</a:t>
            </a:r>
            <a:r>
              <a:rPr lang="de-DE" sz="2400">
                <a:latin typeface="Nunito Sans"/>
              </a:rPr>
              <a:t> (öffnet Website)</a:t>
            </a:r>
            <a:br>
              <a:rPr lang="de-DE" sz="2400">
                <a:latin typeface="Nunito Sans"/>
              </a:rPr>
            </a:br>
            <a:r>
              <a:rPr lang="de-DE" sz="2400">
                <a:latin typeface="Nunito Sans"/>
              </a:rPr>
              <a:t>shuffle@uni-bielefeld.de</a:t>
            </a:r>
            <a:endParaRPr sz="2400" b="1">
              <a:latin typeface="Nunito Sans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rcRect l="0" t="29733" r="0" b="0"/>
          <a:stretch/>
        </p:blipFill>
        <p:spPr bwMode="auto">
          <a:xfrm>
            <a:off x="8803777" y="3501008"/>
            <a:ext cx="2669386" cy="2653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Agenda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1850" y="3660764"/>
            <a:ext cx="10515600" cy="2432532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lnSpc>
                <a:spcPct val="140000"/>
              </a:lnSpc>
              <a:buFont typeface="+mj-lt"/>
              <a:buAutoNum type="arabicPeriod"/>
              <a:defRPr/>
            </a:pPr>
            <a:r>
              <a:rPr lang="de-DE"/>
              <a:t>Projekt SHUFFLE (F. 4-5)</a:t>
            </a:r>
            <a:endParaRPr/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  <a:defRPr/>
            </a:pPr>
            <a:r>
              <a:rPr lang="de-DE"/>
              <a:t>Problemaufriss (F. 6-8)</a:t>
            </a:r>
            <a:endParaRPr/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  <a:defRPr/>
            </a:pPr>
            <a:r>
              <a:rPr lang="de-DE"/>
              <a:t>Bedarfserhebung (F. 9-13)</a:t>
            </a:r>
            <a:endParaRPr/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  <a:defRPr/>
            </a:pPr>
            <a:r>
              <a:rPr lang="de-DE"/>
              <a:t>Materialpaket (F. 14-22)</a:t>
            </a:r>
            <a:endParaRPr/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  <a:defRPr/>
            </a:pPr>
            <a:r>
              <a:rPr lang="de-DE"/>
              <a:t>Evaluation (F. 23-24)</a:t>
            </a:r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CB551B-92D7-40ED-91C9-031F40A280BE}" type="slidenum">
              <a:rPr lang="de-DE"/>
              <a:t>3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 lvl="0" algn="ctr">
              <a:lnSpc>
                <a:spcPct val="100000"/>
              </a:lnSpc>
              <a:defRPr/>
            </a:pPr>
            <a:r>
              <a:rPr lang="de-DE" sz="6000" b="1">
                <a:solidFill>
                  <a:srgbClr val="222222"/>
                </a:solidFill>
                <a:latin typeface="Nunito Sans"/>
              </a:rPr>
              <a:t>SHUFFLE</a:t>
            </a:r>
            <a:br>
              <a:rPr lang="de-DE" sz="6000" b="1">
                <a:solidFill>
                  <a:srgbClr val="222222"/>
                </a:solidFill>
                <a:latin typeface="Nunito Sans"/>
              </a:rPr>
            </a:br>
            <a:endParaRPr lang="de-DE"/>
          </a:p>
        </p:txBody>
      </p:sp>
      <p:pic>
        <p:nvPicPr>
          <p:cNvPr id="5" name="Inhaltsplatzhalter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677178" y="988893"/>
            <a:ext cx="1656184" cy="1554386"/>
          </a:xfrm>
          <a:prstGeom prst="rect">
            <a:avLst/>
          </a:prstGeom>
        </p:spPr>
      </p:pic>
      <p:sp>
        <p:nvSpPr>
          <p:cNvPr id="7" name="Titel 1"/>
          <p:cNvSpPr txBox="1"/>
          <p:nvPr/>
        </p:nvSpPr>
        <p:spPr bwMode="auto">
          <a:xfrm>
            <a:off x="80472" y="2660885"/>
            <a:ext cx="11981246" cy="6778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Nunito Sans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  <a:defRPr/>
            </a:pPr>
            <a:r>
              <a:rPr lang="de-DE"/>
              <a:t>Hochschulinitiative digitale Barrierefreiheit für Alle</a:t>
            </a:r>
            <a:endParaRPr lang="de-DE" sz="3200"/>
          </a:p>
        </p:txBody>
      </p:sp>
      <p:sp>
        <p:nvSpPr>
          <p:cNvPr id="3" name="Rechteck: abgerundete Ecken 2" descr="An dem Projekt SHUFFLE nehmen 4 Universitäten teil.&#10;"/>
          <p:cNvSpPr/>
          <p:nvPr/>
        </p:nvSpPr>
        <p:spPr bwMode="auto">
          <a:xfrm>
            <a:off x="1631504" y="3645024"/>
            <a:ext cx="2701858" cy="2117406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6600">
                <a:solidFill>
                  <a:schemeClr val="bg1"/>
                </a:solidFill>
                <a:latin typeface="Nunito Sans"/>
              </a:rPr>
              <a:t>4</a:t>
            </a:r>
            <a:endParaRPr lang="en-GB" sz="280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GB" sz="2800" b="1">
                <a:solidFill>
                  <a:schemeClr val="bg1"/>
                </a:solidFill>
                <a:latin typeface="Nunito Sans"/>
              </a:rPr>
              <a:t>Universitäten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11" name="Rechteck: abgerundete Ecken 10" descr="Die Bearbeitung innerhalb des SHUFFLE Projektes findet auf 3 Ebenen statt. "/>
          <p:cNvSpPr/>
          <p:nvPr/>
        </p:nvSpPr>
        <p:spPr bwMode="auto">
          <a:xfrm>
            <a:off x="4834302" y="3645024"/>
            <a:ext cx="2701858" cy="2117406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6600">
                <a:solidFill>
                  <a:schemeClr val="bg1"/>
                </a:solidFill>
                <a:latin typeface="Nunito Sans"/>
              </a:rPr>
              <a:t>3</a:t>
            </a:r>
            <a:endParaRPr lang="en-GB" sz="280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GB" sz="2800" b="1">
                <a:solidFill>
                  <a:schemeClr val="bg1"/>
                </a:solidFill>
                <a:latin typeface="Nunito Sans"/>
              </a:rPr>
              <a:t>Ebenen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12" name="Rechteck: abgerundete Ecken 11" descr="Das SHUFFLE Projekt entwickelt 9 Arbeitspakete."/>
          <p:cNvSpPr/>
          <p:nvPr/>
        </p:nvSpPr>
        <p:spPr bwMode="auto">
          <a:xfrm>
            <a:off x="8037100" y="3645024"/>
            <a:ext cx="2703416" cy="2117406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GB" sz="6600">
                <a:solidFill>
                  <a:schemeClr val="bg1"/>
                </a:solidFill>
                <a:latin typeface="Nunito Sans"/>
              </a:rPr>
              <a:t>9</a:t>
            </a:r>
            <a:endParaRPr lang="en-GB" sz="1600">
              <a:solidFill>
                <a:schemeClr val="bg1"/>
              </a:solidFill>
            </a:endParaRPr>
          </a:p>
          <a:p>
            <a:pPr lvl="0" algn="ctr">
              <a:defRPr/>
            </a:pPr>
            <a:r>
              <a:rPr lang="en-GB" sz="2800" b="1">
                <a:solidFill>
                  <a:schemeClr val="bg1"/>
                </a:solidFill>
                <a:latin typeface="Nunito Sans"/>
              </a:rPr>
              <a:t>Arbeits-pakete</a:t>
            </a:r>
            <a:endParaRPr lang="en-GB" sz="160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 bwMode="auto">
          <a:xfrm>
            <a:off x="1919536" y="6237000"/>
            <a:ext cx="9104338" cy="66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de-DE" sz="1600"/>
              <a:t>Das Projekt SHUFFLE  wird von der Stiftung Innovation in der Hochschullehre vom 01.10.2021 bis 31.07.2024 im Programm „Hochschullehre durch Digitalisierung stärken“ gefördert.</a:t>
            </a:r>
            <a:endParaRPr lang="en-GB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0128448" y="6195290"/>
            <a:ext cx="1512168" cy="597112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CB551B-92D7-40ED-91C9-031F40A280BE}" type="slidenum">
              <a:rPr lang="de-DE"/>
              <a:t>4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de-DE"/>
              <a:t>Das SHUFFLE – Projekt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359723" y="1196752"/>
            <a:ext cx="11487150" cy="474186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de-DE" sz="2300" u="sng">
                <a:latin typeface="Nunito Sans"/>
                <a:ea typeface="Calibri"/>
                <a:cs typeface="Times New Roman"/>
              </a:rPr>
              <a:t>Ziele</a:t>
            </a:r>
            <a:endParaRPr/>
          </a:p>
          <a:p>
            <a:pPr>
              <a:lnSpc>
                <a:spcPct val="140000"/>
              </a:lnSpc>
              <a:spcBef>
                <a:spcPts val="0"/>
              </a:spcBef>
              <a:defRPr/>
            </a:pPr>
            <a:r>
              <a:rPr lang="de-DE" sz="2300">
                <a:latin typeface="Nunito Sans"/>
              </a:rPr>
              <a:t>Systematische Verbesserung der aktuellen Situation digitaler Barrierefreiheit an deutschen Hochschulen</a:t>
            </a:r>
            <a:endParaRPr/>
          </a:p>
          <a:p>
            <a:pPr>
              <a:lnSpc>
                <a:spcPct val="140000"/>
              </a:lnSpc>
              <a:spcBef>
                <a:spcPts val="0"/>
              </a:spcBef>
              <a:defRPr/>
            </a:pPr>
            <a:r>
              <a:rPr lang="de-DE" sz="2300">
                <a:latin typeface="Nunito Sans"/>
              </a:rPr>
              <a:t>Chancengerechte Teilhabe an der digitalen Lehre für alle Studierende</a:t>
            </a:r>
            <a:endParaRPr/>
          </a:p>
          <a:p>
            <a:pPr>
              <a:lnSpc>
                <a:spcPct val="140000"/>
              </a:lnSpc>
              <a:spcBef>
                <a:spcPts val="0"/>
              </a:spcBef>
              <a:defRPr/>
            </a:pPr>
            <a:endParaRPr lang="de-DE" sz="2300">
              <a:latin typeface="Nunito Sans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de-DE" sz="2300" u="sng">
                <a:latin typeface="Nunito Sans"/>
              </a:rPr>
              <a:t>Entwicklung</a:t>
            </a:r>
            <a:endParaRPr/>
          </a:p>
          <a:p>
            <a:pPr>
              <a:lnSpc>
                <a:spcPct val="140000"/>
              </a:lnSpc>
              <a:spcBef>
                <a:spcPts val="0"/>
              </a:spcBef>
              <a:defRPr/>
            </a:pPr>
            <a:r>
              <a:rPr lang="de-DE" sz="2300">
                <a:latin typeface="Nunito Sans"/>
              </a:rPr>
              <a:t>Partizipation von Lehrenden und Studierenden</a:t>
            </a:r>
            <a:endParaRPr/>
          </a:p>
          <a:p>
            <a:pPr>
              <a:lnSpc>
                <a:spcPct val="140000"/>
              </a:lnSpc>
              <a:spcBef>
                <a:spcPts val="0"/>
              </a:spcBef>
              <a:defRPr/>
            </a:pPr>
            <a:r>
              <a:rPr lang="de-DE" sz="2300">
                <a:latin typeface="Nunito Sans"/>
              </a:rPr>
              <a:t>Universal Design </a:t>
            </a:r>
            <a:r>
              <a:rPr lang="de-DE" sz="2300">
                <a:latin typeface="Nunito Sans"/>
              </a:rPr>
              <a:t>for</a:t>
            </a:r>
            <a:r>
              <a:rPr lang="de-DE" sz="2300">
                <a:latin typeface="Nunito Sans"/>
              </a:rPr>
              <a:t> Learning (UDL) Ansatz</a:t>
            </a:r>
            <a:endParaRPr/>
          </a:p>
          <a:p>
            <a:pPr>
              <a:lnSpc>
                <a:spcPct val="140000"/>
              </a:lnSpc>
              <a:spcBef>
                <a:spcPts val="0"/>
              </a:spcBef>
              <a:defRPr/>
            </a:pPr>
            <a:r>
              <a:rPr lang="de-DE" sz="2300">
                <a:latin typeface="Nunito Sans"/>
              </a:rPr>
              <a:t>Alle Ergebnisse werden OER zur Verfügung gestellt</a:t>
            </a:r>
            <a:endParaRPr/>
          </a:p>
          <a:p>
            <a:pPr>
              <a:lnSpc>
                <a:spcPct val="140000"/>
              </a:lnSpc>
              <a:spcBef>
                <a:spcPts val="0"/>
              </a:spcBef>
              <a:buFont typeface="Wingdings"/>
              <a:buChar char="Ø"/>
              <a:defRPr/>
            </a:pPr>
            <a:r>
              <a:rPr lang="de-DE" sz="2300">
                <a:latin typeface="Nunito Sans"/>
              </a:rPr>
              <a:t> </a:t>
            </a:r>
            <a:r>
              <a:rPr lang="de-DE" sz="2300">
                <a:latin typeface="Nunito Sans"/>
                <a:ea typeface="Calibri"/>
                <a:cs typeface="Times New Roman"/>
              </a:rPr>
              <a:t>Instrumente, um digitale Barrierefreiheit an Hochschulen zu verbessern</a:t>
            </a:r>
            <a:endParaRPr lang="de-DE" sz="2300">
              <a:latin typeface="Nunito San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CB551B-92D7-40ED-91C9-031F40A280BE}" type="slidenum">
              <a:rPr lang="de-DE"/>
              <a:t>5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Problemaufriss</a:t>
            </a:r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CB551B-92D7-40ED-91C9-031F40A280BE}" type="slidenum">
              <a:rPr lang="de-DE"/>
              <a:t>6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Problemaufriss 1.</a:t>
            </a:r>
            <a:endParaRPr/>
          </a:p>
        </p:txBody>
      </p:sp>
      <p:graphicFrame>
        <p:nvGraphicFramePr>
          <p:cNvPr id="5" name="Inhaltsplatzhalter 4" descr="Durch die zunehmende Digitalisierung in der Hochschullehre kommt es zu einer zunehmenden Heterogenität der Studierendenschaft und zu zunehmende Risiken bzgl. technischer und didaktischer Zugänglichkeit."/>
          <p:cNvGraphicFramePr>
            <a:graphicFrameLocks xmlns:a="http://schemas.openxmlformats.org/drawingml/2006/main" noGrp="1"/>
          </p:cNvGraphicFramePr>
          <p:nvPr>
            <p:ph idx="1"/>
          </p:nvPr>
        </p:nvGraphicFramePr>
        <p:xfrm>
          <a:off x="947428" y="1448771"/>
          <a:ext cx="10009112" cy="3528392"/>
          <a:chOff x="0" y="0"/>
          <a:chExt cx="10009112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6" r:qs="rId7" r:cs="rId5"/>
          </a:graphicData>
        </a:graphic>
      </p:graphicFrame>
      <p:sp>
        <p:nvSpPr>
          <p:cNvPr id="6" name="Rechteck: abgerundete Ecken 5"/>
          <p:cNvSpPr/>
          <p:nvPr/>
        </p:nvSpPr>
        <p:spPr bwMode="auto">
          <a:xfrm>
            <a:off x="551384" y="4898844"/>
            <a:ext cx="10801200" cy="677863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 sz="2800">
                <a:solidFill>
                  <a:schemeClr val="bg1"/>
                </a:solidFill>
              </a:rPr>
              <a:t>Notwendigkeit einer zugänglichen Lehre für Alle.</a:t>
            </a:r>
            <a:endParaRPr/>
          </a:p>
        </p:txBody>
      </p:sp>
      <p:sp>
        <p:nvSpPr>
          <p:cNvPr id="7" name="Textfeld 6"/>
          <p:cNvSpPr txBox="1"/>
          <p:nvPr/>
        </p:nvSpPr>
        <p:spPr bwMode="auto">
          <a:xfrm>
            <a:off x="7633567" y="6391910"/>
            <a:ext cx="402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/>
              <a:t>Vgl. Berghoff et al. 2021; </a:t>
            </a:r>
            <a:r>
              <a:rPr lang="de-DE"/>
              <a:t>Podszus</a:t>
            </a:r>
            <a:r>
              <a:rPr lang="de-DE"/>
              <a:t> 2019</a:t>
            </a:r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CB551B-92D7-40ED-91C9-031F40A280BE}" type="slidenum">
              <a:rPr lang="de-DE"/>
              <a:t>7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Problemaufriss 2.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191344" y="1457325"/>
            <a:ext cx="11648231" cy="47418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sz="2400"/>
              <a:t>Barrierefreiheit auf mehreren Ebenen gesetzlich verankert</a:t>
            </a:r>
            <a:endParaRPr/>
          </a:p>
          <a:p>
            <a:pPr>
              <a:buFont typeface="Wingdings"/>
              <a:buChar char="Ø"/>
              <a:defRPr/>
            </a:pPr>
            <a:r>
              <a:rPr lang="de-DE" sz="2400"/>
              <a:t>ABER geringe Umsetzung der gesetzlichen Anforderungen im Hochschulalltag</a:t>
            </a:r>
            <a:endParaRPr/>
          </a:p>
          <a:p>
            <a:pPr>
              <a:defRPr/>
            </a:pPr>
            <a:endParaRPr lang="de-DE" sz="2400"/>
          </a:p>
          <a:p>
            <a:pPr>
              <a:lnSpc>
                <a:spcPct val="120000"/>
              </a:lnSpc>
              <a:defRPr/>
            </a:pPr>
            <a:r>
              <a:rPr lang="de-DE" sz="2400"/>
              <a:t>Umfänglichen Teilhabe an digitalen Lehrveranstaltungen abhängig von der Gestaltung durch die Lehrenden</a:t>
            </a:r>
            <a:endParaRPr lang="de-DE"/>
          </a:p>
          <a:p>
            <a:pPr marL="0" indent="0">
              <a:buNone/>
              <a:defRPr/>
            </a:pPr>
            <a:endParaRPr lang="de-DE" sz="2400"/>
          </a:p>
          <a:p>
            <a:pPr>
              <a:defRPr/>
            </a:pPr>
            <a:r>
              <a:rPr lang="de-DE" sz="2400"/>
              <a:t>Grundlegende Bereitschaft bei Lehrenden, digitale Barrierefreiheit in ihrer Lehre umzusetzen</a:t>
            </a:r>
            <a:endParaRPr/>
          </a:p>
          <a:p>
            <a:pPr>
              <a:buFont typeface="Wingdings"/>
              <a:buChar char="Ø"/>
              <a:defRPr/>
            </a:pPr>
            <a:r>
              <a:rPr lang="de-DE" sz="2400"/>
              <a:t>ABER Lehrende mit einer Reihe von Hindernissen konfrontiert.</a:t>
            </a:r>
            <a:endParaRPr/>
          </a:p>
          <a:p>
            <a:pPr>
              <a:defRPr/>
            </a:pPr>
            <a:endParaRPr lang="de-DE"/>
          </a:p>
          <a:p>
            <a:pPr marL="0" indent="0">
              <a:buNone/>
              <a:defRPr/>
            </a:pPr>
            <a:endParaRPr lang="de-DE"/>
          </a:p>
        </p:txBody>
      </p:sp>
      <p:sp>
        <p:nvSpPr>
          <p:cNvPr id="5" name="Textfeld 4"/>
          <p:cNvSpPr txBox="1"/>
          <p:nvPr/>
        </p:nvSpPr>
        <p:spPr bwMode="auto">
          <a:xfrm>
            <a:off x="8616280" y="642885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/>
              <a:t>Vgl. Kuhlmann et al. 2023</a:t>
            </a:r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CB551B-92D7-40ED-91C9-031F40A280BE}" type="slidenum">
              <a:rPr lang="de-DE"/>
              <a:t>8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>
          <a:xfrm>
            <a:off x="479376" y="328612"/>
            <a:ext cx="10868074" cy="295637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de-DE"/>
              <a:t>Bedarfserhebung Lehrende</a:t>
            </a:r>
            <a:endParaRPr/>
          </a:p>
        </p:txBody>
      </p:sp>
      <p:sp>
        <p:nvSpPr>
          <p:cNvPr id="3" name="Textfeld 2"/>
          <p:cNvSpPr txBox="1"/>
          <p:nvPr/>
        </p:nvSpPr>
        <p:spPr bwMode="auto">
          <a:xfrm>
            <a:off x="479376" y="3567297"/>
            <a:ext cx="5040560" cy="179126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de-DE" sz="2400" u="sng">
                <a:latin typeface="Nunito Sans"/>
              </a:rPr>
              <a:t>Standardisierte Onlinebefragung</a:t>
            </a:r>
            <a:endParaRPr/>
          </a:p>
          <a:p>
            <a:pPr marL="342900" indent="-342900">
              <a:lnSpc>
                <a:spcPct val="120000"/>
              </a:lnSpc>
              <a:buFont typeface="Arial"/>
              <a:buChar char="•"/>
              <a:defRPr/>
            </a:pPr>
            <a:r>
              <a:rPr lang="de-DE" sz="2400">
                <a:latin typeface="Nunito Sans"/>
              </a:rPr>
              <a:t>Januar 2022</a:t>
            </a:r>
            <a:endParaRPr/>
          </a:p>
          <a:p>
            <a:pPr marL="342900" indent="-342900">
              <a:lnSpc>
                <a:spcPct val="120000"/>
              </a:lnSpc>
              <a:buFont typeface="Arial"/>
              <a:buChar char="•"/>
              <a:defRPr/>
            </a:pPr>
            <a:r>
              <a:rPr lang="de-DE" sz="2400">
                <a:latin typeface="Nunito Sans"/>
              </a:rPr>
              <a:t>Lehrende insgesamt: N=179</a:t>
            </a:r>
            <a:endParaRPr lang="de-DE" sz="1600">
              <a:latin typeface="Nunito Sans"/>
            </a:endParaRPr>
          </a:p>
          <a:p>
            <a:pPr marL="342900" indent="-342900">
              <a:buFont typeface="Arial"/>
              <a:buChar char="•"/>
              <a:defRPr/>
            </a:pPr>
            <a:endParaRPr lang="en-US" sz="2400">
              <a:latin typeface="Nunito Sans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>
            <a:off x="8952728" y="11120"/>
            <a:ext cx="3121496" cy="3121496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 bwMode="auto">
          <a:xfrm>
            <a:off x="6312024" y="3547598"/>
            <a:ext cx="5544616" cy="145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de-DE" sz="2400" u="sng">
                <a:solidFill>
                  <a:srgbClr val="222222"/>
                </a:solidFill>
                <a:latin typeface="Nunito Sans"/>
              </a:rPr>
              <a:t>Leitfadengestützte Interviews</a:t>
            </a:r>
            <a:endParaRPr lang="de-DE" sz="2400">
              <a:solidFill>
                <a:srgbClr val="222222"/>
              </a:solidFill>
              <a:latin typeface="Nunito Sans"/>
            </a:endParaRPr>
          </a:p>
          <a:p>
            <a:pPr marL="342900" lvl="0" indent="-342900">
              <a:lnSpc>
                <a:spcPct val="120000"/>
              </a:lnSpc>
              <a:buFont typeface="Arial"/>
              <a:buChar char="•"/>
              <a:defRPr/>
            </a:pPr>
            <a:r>
              <a:rPr lang="de-DE" sz="2400">
                <a:solidFill>
                  <a:srgbClr val="222222"/>
                </a:solidFill>
                <a:latin typeface="Nunito Sans"/>
              </a:rPr>
              <a:t>Februar - März 2022</a:t>
            </a:r>
            <a:endParaRPr/>
          </a:p>
          <a:p>
            <a:pPr marL="342900" lvl="0" indent="-342900">
              <a:buFont typeface="Arial"/>
              <a:buChar char="•"/>
              <a:defRPr/>
            </a:pPr>
            <a:r>
              <a:rPr lang="de-DE" sz="2400">
                <a:solidFill>
                  <a:srgbClr val="222222"/>
                </a:solidFill>
                <a:latin typeface="Nunito Sans"/>
              </a:rPr>
              <a:t>Lehrende insgesamt</a:t>
            </a:r>
            <a:r>
              <a:rPr lang="en-US" sz="2400">
                <a:solidFill>
                  <a:srgbClr val="222222"/>
                </a:solidFill>
                <a:latin typeface="Nunito Sans"/>
              </a:rPr>
              <a:t>: N=6 </a:t>
            </a:r>
            <a:r>
              <a:rPr lang="en-US" sz="1600">
                <a:solidFill>
                  <a:srgbClr val="222222"/>
                </a:solidFill>
                <a:latin typeface="Nunito Sans"/>
              </a:rPr>
              <a:t>(DOZ0 - DOZ5)</a:t>
            </a:r>
            <a:endParaRPr/>
          </a:p>
        </p:txBody>
      </p:sp>
      <p:sp>
        <p:nvSpPr>
          <p:cNvPr id="9" name="Textfeld 8"/>
          <p:cNvSpPr txBox="1"/>
          <p:nvPr/>
        </p:nvSpPr>
        <p:spPr bwMode="auto">
          <a:xfrm>
            <a:off x="3406232" y="5151815"/>
            <a:ext cx="5544616" cy="145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de-DE" sz="2400" u="sng">
                <a:solidFill>
                  <a:srgbClr val="222222"/>
                </a:solidFill>
                <a:latin typeface="Nunito Sans"/>
              </a:rPr>
              <a:t>Evaluation </a:t>
            </a:r>
            <a:endParaRPr lang="de-DE" sz="2400">
              <a:solidFill>
                <a:srgbClr val="222222"/>
              </a:solidFill>
              <a:latin typeface="Nunito Sans"/>
            </a:endParaRPr>
          </a:p>
          <a:p>
            <a:pPr marL="342900" lvl="0" indent="-342900">
              <a:lnSpc>
                <a:spcPct val="120000"/>
              </a:lnSpc>
              <a:buFont typeface="Arial"/>
              <a:buChar char="•"/>
              <a:defRPr/>
            </a:pPr>
            <a:r>
              <a:rPr lang="de-DE" sz="2400">
                <a:solidFill>
                  <a:srgbClr val="222222"/>
                </a:solidFill>
                <a:latin typeface="Nunito Sans"/>
              </a:rPr>
              <a:t>Methoden der deskriptiven Statistik</a:t>
            </a:r>
            <a:endParaRPr/>
          </a:p>
          <a:p>
            <a:pPr marL="342900" lvl="0" indent="-342900">
              <a:buFont typeface="Arial"/>
              <a:buChar char="•"/>
              <a:defRPr/>
            </a:pPr>
            <a:r>
              <a:rPr lang="de-DE" sz="2400">
                <a:solidFill>
                  <a:srgbClr val="222222"/>
                </a:solidFill>
                <a:latin typeface="Nunito Sans"/>
              </a:rPr>
              <a:t>Inhaltsanalyse nach Mayring (2010)</a:t>
            </a:r>
            <a:endParaRPr lang="en-US" sz="1600">
              <a:solidFill>
                <a:srgbClr val="222222"/>
              </a:solidFill>
              <a:latin typeface="Nunito Sans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CB551B-92D7-40ED-91C9-031F40A280BE}" type="slidenum">
              <a:rPr lang="de-DE"/>
              <a:t>9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SHUFFLE">
      <a:dk1>
        <a:srgbClr val="222222"/>
      </a:dk1>
      <a:lt1>
        <a:srgbClr val="FFFFFF"/>
      </a:lt1>
      <a:dk2>
        <a:srgbClr val="495568"/>
      </a:dk2>
      <a:lt2>
        <a:srgbClr val="E2E8F0"/>
      </a:lt2>
      <a:accent1>
        <a:srgbClr val="38B2AC"/>
      </a:accent1>
      <a:accent2>
        <a:srgbClr val="E21437"/>
      </a:accent2>
      <a:accent3>
        <a:srgbClr val="1E7F5E"/>
      </a:accent3>
      <a:accent4>
        <a:srgbClr val="FEC700"/>
      </a:accent4>
      <a:accent5>
        <a:srgbClr val="324B8C"/>
      </a:accent5>
      <a:accent6>
        <a:srgbClr val="A0AEC0"/>
      </a:accent6>
      <a:hlink>
        <a:srgbClr val="38B2AC"/>
      </a:hlink>
      <a:folHlink>
        <a:srgbClr val="38B2AC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ONLYOFFICE/8.0.1.31</Application>
  <DocSecurity>0</DocSecurity>
  <PresentationFormat>Breitbild</PresentationFormat>
  <Paragraphs>0</Paragraphs>
  <Slides>27</Slides>
  <Notes>27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Manager/>
  <Company>Universität Bielefeld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Sensibilisierung und Qualifizierung von Lehrenden für die digitale Barrierefreiheit</dc:title>
  <dc:subject/>
  <dc:creator>Michael Johannfunke &amp; Christin Stormer</dc:creator>
  <cp:keywords/>
  <dc:description/>
  <dc:identifier/>
  <dc:language/>
  <cp:lastModifiedBy>Egger Niklas</cp:lastModifiedBy>
  <cp:revision>228</cp:revision>
  <dcterms:created xsi:type="dcterms:W3CDTF">2021-10-25T08:47:13Z</dcterms:created>
  <dcterms:modified xsi:type="dcterms:W3CDTF">2024-04-22T06:07:51Z</dcterms:modified>
  <cp:category/>
  <cp:contentStatus/>
  <cp:version/>
</cp:coreProperties>
</file>