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Lst>
  <p:sldSz cx="12192000" cy="6858000"/>
  <p:notesSz cx="6858000" cy="9144000"/>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447" autoAdjust="0"/>
  </p:normalViewPr>
  <p:slideViewPr>
    <p:cSldViewPr snapToGrid="0">
      <p:cViewPr varScale="1">
        <p:scale>
          <a:sx n="59" d="100"/>
          <a:sy n="59" d="100"/>
        </p:scale>
        <p:origin x="940" y="52"/>
      </p:cViewPr>
      <p:guideLst>
        <p:guide pos="3840"/>
        <p:guide orient="horz" pos="2160"/>
      </p:guideLst>
    </p:cSldViewPr>
  </p:slideViewPr>
  <p:outlineViewPr>
    <p:cViewPr>
      <p:scale>
        <a:sx n="33" d="100"/>
        <a:sy n="33" d="100"/>
      </p:scale>
      <p:origin x="0" y="-888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Kopfzeilenplatzhalt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3" name="Datumsplatzhalt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53493625-4B91-49E1-93E1-C86D3CE87D72}" type="datetimeFigureOut">
              <a:rPr lang="de-DE"/>
              <a:t>08.11.2024</a:t>
            </a:fld>
            <a:endParaRPr lang="de-DE"/>
          </a:p>
        </p:txBody>
      </p:sp>
      <p:sp>
        <p:nvSpPr>
          <p:cNvPr id="4" name="Folienbildplatzhalter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de-DE"/>
          </a:p>
        </p:txBody>
      </p:sp>
      <p:sp>
        <p:nvSpPr>
          <p:cNvPr id="5" name="Notizenplatzhalt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6" name="Fußzeilenplatzhalt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de-DE"/>
          </a:p>
        </p:txBody>
      </p:sp>
      <p:sp>
        <p:nvSpPr>
          <p:cNvPr id="7" name="Foliennummernplatzhalt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E68733F7-489F-4C0E-8F12-B8EF265792A5}" type="slidenum">
              <a:rPr lang="de-DE"/>
              <a:t>‹Nr.›</a:t>
            </a:fld>
            <a:endParaRPr lang="de-DE"/>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3A7ED36D-4DCE-589F-7A88-79FBBB90D74C}" type="slidenum">
              <a:rP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AE78F1D-6456-CE9A-F159-503F0FDE5D53}" type="slidenum">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26329176" name="Slide Image Placeholder 1"/>
          <p:cNvSpPr>
            <a:spLocks noGrp="1" noRot="1" noChangeAspect="1"/>
          </p:cNvSpPr>
          <p:nvPr>
            <p:ph type="sldImg"/>
          </p:nvPr>
        </p:nvSpPr>
        <p:spPr bwMode="auto"/>
      </p:sp>
      <p:sp>
        <p:nvSpPr>
          <p:cNvPr id="1509454816" name="Notes Placeholder 2"/>
          <p:cNvSpPr>
            <a:spLocks noGrp="1"/>
          </p:cNvSpPr>
          <p:nvPr>
            <p:ph type="body" idx="1"/>
          </p:nvPr>
        </p:nvSpPr>
        <p:spPr bwMode="auto"/>
        <p:txBody>
          <a:bodyPr/>
          <a:lstStyle/>
          <a:p>
            <a:pPr>
              <a:defRPr/>
            </a:pPr>
            <a:endParaRPr/>
          </a:p>
        </p:txBody>
      </p:sp>
      <p:sp>
        <p:nvSpPr>
          <p:cNvPr id="237964995" name="Slide Number Placeholder 3"/>
          <p:cNvSpPr>
            <a:spLocks noGrp="1"/>
          </p:cNvSpPr>
          <p:nvPr>
            <p:ph type="sldNum" sz="quarter" idx="10"/>
          </p:nvPr>
        </p:nvSpPr>
        <p:spPr bwMode="auto"/>
        <p:txBody>
          <a:bodyPr/>
          <a:lstStyle/>
          <a:p>
            <a:pPr>
              <a:defRPr/>
            </a:pPr>
            <a:fld id="{EC63326D-A071-23A3-EF2E-DDE88D2E52F7}" type="slidenum">
              <a:r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829379576" name="Slide Image Placeholder 1"/>
          <p:cNvSpPr>
            <a:spLocks noGrp="1" noRot="1" noChangeAspect="1"/>
          </p:cNvSpPr>
          <p:nvPr>
            <p:ph type="sldImg"/>
          </p:nvPr>
        </p:nvSpPr>
        <p:spPr bwMode="auto"/>
      </p:sp>
      <p:sp>
        <p:nvSpPr>
          <p:cNvPr id="1172684223" name="Notes Placeholder 2"/>
          <p:cNvSpPr>
            <a:spLocks noGrp="1"/>
          </p:cNvSpPr>
          <p:nvPr>
            <p:ph type="body" idx="1"/>
          </p:nvPr>
        </p:nvSpPr>
        <p:spPr bwMode="auto"/>
        <p:txBody>
          <a:bodyPr/>
          <a:lstStyle/>
          <a:p>
            <a:pPr>
              <a:defRPr/>
            </a:pPr>
            <a:r>
              <a:t>Hinweis, dass unsere Personas auf realen Daten (z.B. Paraphrasierte Zitate aus Interviews) basieren</a:t>
            </a:r>
          </a:p>
        </p:txBody>
      </p:sp>
      <p:sp>
        <p:nvSpPr>
          <p:cNvPr id="1746425318" name="Slide Number Placeholder 3"/>
          <p:cNvSpPr>
            <a:spLocks noGrp="1"/>
          </p:cNvSpPr>
          <p:nvPr>
            <p:ph type="sldNum" sz="quarter" idx="10"/>
          </p:nvPr>
        </p:nvSpPr>
        <p:spPr bwMode="auto"/>
        <p:txBody>
          <a:bodyPr/>
          <a:lstStyle/>
          <a:p>
            <a:pPr>
              <a:defRPr/>
            </a:pPr>
            <a:fld id="{E1EE867F-76D9-5E15-9CA9-336BAF5228F2}" type="slidenum">
              <a:r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99814394" name="Slide Image Placeholder 1"/>
          <p:cNvSpPr>
            <a:spLocks noGrp="1" noRot="1" noChangeAspect="1"/>
          </p:cNvSpPr>
          <p:nvPr>
            <p:ph type="sldImg"/>
          </p:nvPr>
        </p:nvSpPr>
        <p:spPr bwMode="auto"/>
      </p:sp>
      <p:sp>
        <p:nvSpPr>
          <p:cNvPr id="653596695" name="Notes Placeholder 2"/>
          <p:cNvSpPr>
            <a:spLocks noGrp="1"/>
          </p:cNvSpPr>
          <p:nvPr>
            <p:ph type="body" idx="1"/>
          </p:nvPr>
        </p:nvSpPr>
        <p:spPr bwMode="auto"/>
        <p:txBody>
          <a:bodyPr/>
          <a:lstStyle/>
          <a:p>
            <a:pPr>
              <a:defRPr/>
            </a:pPr>
            <a:r>
              <a:rPr lang="de-DE" sz="1200" b="0" i="0" u="none" strike="noStrike" cap="none" spc="0">
                <a:solidFill>
                  <a:schemeClr val="tx1"/>
                </a:solidFill>
                <a:latin typeface="+mn-lt"/>
                <a:ea typeface="+mn-ea"/>
                <a:cs typeface="+mn-cs"/>
              </a:rPr>
              <a:t>Eine virtuelle Begegnung kann eine Vorbereitung sein</a:t>
            </a:r>
            <a:endParaRPr lang="de-DE" sz="1200" b="0" i="0" u="none" strike="noStrike" cap="none" spc="0">
              <a:solidFill>
                <a:schemeClr val="tx1"/>
              </a:solidFill>
              <a:latin typeface="Times New Roman"/>
              <a:cs typeface="Times New Roman"/>
            </a:endParaRPr>
          </a:p>
          <a:p>
            <a:pPr>
              <a:defRPr/>
            </a:pPr>
            <a:endParaRPr sz="1200"/>
          </a:p>
          <a:p>
            <a:pPr>
              <a:defRPr/>
            </a:pPr>
            <a:endParaRPr/>
          </a:p>
        </p:txBody>
      </p:sp>
      <p:sp>
        <p:nvSpPr>
          <p:cNvPr id="1080575390" name="Slide Number Placeholder 3"/>
          <p:cNvSpPr>
            <a:spLocks noGrp="1"/>
          </p:cNvSpPr>
          <p:nvPr>
            <p:ph type="sldNum" sz="quarter" idx="10"/>
          </p:nvPr>
        </p:nvSpPr>
        <p:spPr bwMode="auto"/>
        <p:txBody>
          <a:bodyPr/>
          <a:lstStyle/>
          <a:p>
            <a:pPr>
              <a:defRPr/>
            </a:pPr>
            <a:fld id="{4E439CD1-DD0F-6FB0-E3EC-C6E6951B24B8}" type="slidenum">
              <a:r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rPr dirty="0"/>
              <a:t>Hier </a:t>
            </a:r>
            <a:r>
              <a:rPr dirty="0" err="1"/>
              <a:t>ein</a:t>
            </a:r>
            <a:r>
              <a:rPr dirty="0"/>
              <a:t> </a:t>
            </a:r>
            <a:r>
              <a:rPr dirty="0" err="1"/>
              <a:t>paar</a:t>
            </a:r>
            <a:r>
              <a:rPr dirty="0"/>
              <a:t> Screenshots </a:t>
            </a:r>
            <a:r>
              <a:rPr dirty="0" err="1"/>
              <a:t>zusammengestellt</a:t>
            </a:r>
            <a:r>
              <a:rPr dirty="0"/>
              <a:t>, </a:t>
            </a:r>
            <a:br>
              <a:rPr dirty="0"/>
            </a:br>
            <a:r>
              <a:rPr dirty="0" err="1"/>
              <a:t>damit</a:t>
            </a:r>
            <a:r>
              <a:rPr dirty="0"/>
              <a:t> Sie </a:t>
            </a:r>
            <a:r>
              <a:rPr dirty="0" err="1"/>
              <a:t>einen</a:t>
            </a:r>
            <a:r>
              <a:rPr dirty="0"/>
              <a:t> </a:t>
            </a:r>
            <a:r>
              <a:rPr dirty="0" err="1"/>
              <a:t>ersten</a:t>
            </a:r>
            <a:r>
              <a:rPr dirty="0"/>
              <a:t> </a:t>
            </a:r>
            <a:r>
              <a:rPr dirty="0" err="1"/>
              <a:t>Eindruck</a:t>
            </a:r>
            <a:r>
              <a:rPr dirty="0"/>
              <a:t> von </a:t>
            </a:r>
            <a:r>
              <a:rPr dirty="0" err="1"/>
              <a:t>BlindDate</a:t>
            </a:r>
            <a:r>
              <a:rPr dirty="0"/>
              <a:t> </a:t>
            </a:r>
            <a:r>
              <a:rPr dirty="0" err="1"/>
              <a:t>bekommen</a:t>
            </a:r>
            <a:endParaRPr dirty="0"/>
          </a:p>
          <a:p>
            <a:pPr>
              <a:defRPr/>
            </a:pPr>
            <a:r>
              <a:rPr dirty="0"/>
              <a:t>Am Ende der </a:t>
            </a:r>
            <a:r>
              <a:rPr dirty="0" err="1"/>
              <a:t>Präsentation</a:t>
            </a:r>
            <a:r>
              <a:rPr dirty="0"/>
              <a:t>:</a:t>
            </a:r>
            <a:br>
              <a:rPr dirty="0"/>
            </a:br>
            <a:r>
              <a:rPr dirty="0"/>
              <a:t>Link </a:t>
            </a:r>
            <a:r>
              <a:rPr dirty="0" err="1"/>
              <a:t>bzw</a:t>
            </a:r>
            <a:r>
              <a:rPr dirty="0"/>
              <a:t>. QR Code, </a:t>
            </a:r>
            <a:r>
              <a:rPr dirty="0" err="1"/>
              <a:t>damit</a:t>
            </a:r>
            <a:r>
              <a:rPr dirty="0"/>
              <a:t> Sie es </a:t>
            </a:r>
            <a:r>
              <a:rPr dirty="0" err="1"/>
              <a:t>auch</a:t>
            </a:r>
            <a:r>
              <a:rPr dirty="0"/>
              <a:t> </a:t>
            </a:r>
            <a:r>
              <a:rPr dirty="0" err="1"/>
              <a:t>selbst</a:t>
            </a:r>
            <a:r>
              <a:rPr dirty="0"/>
              <a:t> </a:t>
            </a:r>
            <a:r>
              <a:rPr dirty="0" err="1"/>
              <a:t>erkunden</a:t>
            </a:r>
            <a:r>
              <a:rPr dirty="0"/>
              <a:t> </a:t>
            </a:r>
            <a:r>
              <a:rPr dirty="0" err="1"/>
              <a:t>können</a:t>
            </a:r>
            <a:endParaRPr dirty="0"/>
          </a:p>
          <a:p>
            <a:pPr>
              <a:defRPr/>
            </a:pPr>
            <a:endParaRPr dirty="0"/>
          </a:p>
          <a:p>
            <a:pPr>
              <a:defRPr/>
            </a:pPr>
            <a:r>
              <a:rPr lang="de-DE" sz="1200" b="0" i="0" u="none" strike="noStrike" cap="none" spc="0" dirty="0">
                <a:solidFill>
                  <a:schemeClr val="tx1"/>
                </a:solidFill>
                <a:latin typeface="+mn-lt"/>
                <a:ea typeface="+mn-ea"/>
                <a:cs typeface="+mn-cs"/>
              </a:rPr>
              <a:t>Auf dem Screenshot sieht man einen Ausschnitt </a:t>
            </a:r>
            <a:r>
              <a:rPr dirty="0"/>
              <a:t>von </a:t>
            </a:r>
            <a:r>
              <a:rPr dirty="0" err="1"/>
              <a:t>unserer</a:t>
            </a:r>
            <a:r>
              <a:rPr dirty="0"/>
              <a:t> </a:t>
            </a:r>
            <a:r>
              <a:rPr dirty="0" err="1"/>
              <a:t>hörbeeinträchtigten</a:t>
            </a:r>
            <a:r>
              <a:rPr dirty="0"/>
              <a:t> Persona „Hannah“.</a:t>
            </a:r>
          </a:p>
          <a:p>
            <a:pPr>
              <a:defRPr/>
            </a:pPr>
            <a:r>
              <a:rPr dirty="0"/>
              <a:t>In dem </a:t>
            </a:r>
            <a:r>
              <a:rPr dirty="0" err="1"/>
              <a:t>abgebildeten</a:t>
            </a:r>
            <a:r>
              <a:rPr dirty="0"/>
              <a:t> </a:t>
            </a:r>
            <a:r>
              <a:rPr dirty="0" err="1"/>
              <a:t>Abschnitt</a:t>
            </a:r>
            <a:r>
              <a:rPr dirty="0"/>
              <a:t> </a:t>
            </a:r>
            <a:r>
              <a:rPr dirty="0" err="1"/>
              <a:t>geht</a:t>
            </a:r>
            <a:r>
              <a:rPr dirty="0"/>
              <a:t> es um </a:t>
            </a:r>
            <a:r>
              <a:rPr dirty="0" err="1"/>
              <a:t>Strategien</a:t>
            </a:r>
            <a:r>
              <a:rPr dirty="0"/>
              <a:t> und </a:t>
            </a:r>
            <a:r>
              <a:rPr dirty="0" err="1"/>
              <a:t>Technologien</a:t>
            </a:r>
            <a:r>
              <a:rPr dirty="0"/>
              <a:t>, die Hannah </a:t>
            </a:r>
            <a:r>
              <a:rPr dirty="0" err="1"/>
              <a:t>verwendet</a:t>
            </a:r>
            <a:r>
              <a:rPr dirty="0"/>
              <a:t>.</a:t>
            </a:r>
          </a:p>
          <a:p>
            <a:pPr>
              <a:defRPr/>
            </a:pPr>
            <a:endParaRPr dirty="0"/>
          </a:p>
          <a:p>
            <a:pPr>
              <a:defRPr/>
            </a:pPr>
            <a:r>
              <a:rPr dirty="0"/>
              <a:t>Auf </a:t>
            </a:r>
            <a:r>
              <a:rPr dirty="0" err="1"/>
              <a:t>BlindDate</a:t>
            </a:r>
            <a:r>
              <a:rPr dirty="0"/>
              <a:t> </a:t>
            </a:r>
            <a:r>
              <a:rPr dirty="0" err="1"/>
              <a:t>treffen</a:t>
            </a:r>
            <a:r>
              <a:rPr dirty="0"/>
              <a:t> Sie </a:t>
            </a:r>
            <a:r>
              <a:rPr dirty="0" err="1"/>
              <a:t>aktuell</a:t>
            </a:r>
            <a:r>
              <a:rPr dirty="0"/>
              <a:t> auf 7 </a:t>
            </a:r>
            <a:r>
              <a:rPr dirty="0" err="1"/>
              <a:t>Studierende</a:t>
            </a:r>
            <a:r>
              <a:rPr dirty="0"/>
              <a:t> </a:t>
            </a:r>
            <a:r>
              <a:rPr dirty="0" err="1"/>
              <a:t>mit</a:t>
            </a:r>
            <a:r>
              <a:rPr dirty="0"/>
              <a:t> </a:t>
            </a:r>
            <a:r>
              <a:rPr dirty="0" err="1"/>
              <a:t>verschiedensten</a:t>
            </a:r>
            <a:r>
              <a:rPr dirty="0"/>
              <a:t> </a:t>
            </a:r>
            <a:r>
              <a:rPr dirty="0" err="1"/>
              <a:t>studienerschwerenden</a:t>
            </a:r>
            <a:r>
              <a:rPr dirty="0"/>
              <a:t> </a:t>
            </a:r>
            <a:r>
              <a:rPr dirty="0" err="1"/>
              <a:t>Beeinträchtigungen</a:t>
            </a:r>
            <a:r>
              <a:rPr dirty="0"/>
              <a:t>.</a:t>
            </a:r>
          </a:p>
          <a:p>
            <a:pPr>
              <a:defRPr/>
            </a:pPr>
            <a:r>
              <a:rPr dirty="0"/>
              <a:t>Anfang </a:t>
            </a:r>
            <a:r>
              <a:rPr dirty="0" err="1"/>
              <a:t>nächsten</a:t>
            </a:r>
            <a:r>
              <a:rPr dirty="0"/>
              <a:t> </a:t>
            </a:r>
            <a:r>
              <a:rPr dirty="0" err="1"/>
              <a:t>Jahres</a:t>
            </a:r>
            <a:r>
              <a:rPr dirty="0"/>
              <a:t> </a:t>
            </a:r>
            <a:r>
              <a:rPr dirty="0" err="1"/>
              <a:t>kommt</a:t>
            </a:r>
            <a:r>
              <a:rPr dirty="0"/>
              <a:t> </a:t>
            </a:r>
            <a:r>
              <a:rPr dirty="0" err="1"/>
              <a:t>noch</a:t>
            </a:r>
            <a:r>
              <a:rPr dirty="0"/>
              <a:t> </a:t>
            </a:r>
            <a:r>
              <a:rPr dirty="0" err="1"/>
              <a:t>unsere</a:t>
            </a:r>
            <a:r>
              <a:rPr dirty="0"/>
              <a:t> 8. und </a:t>
            </a:r>
            <a:r>
              <a:rPr dirty="0" err="1"/>
              <a:t>letzte</a:t>
            </a:r>
            <a:r>
              <a:rPr dirty="0"/>
              <a:t> Persona </a:t>
            </a:r>
            <a:r>
              <a:rPr dirty="0" err="1"/>
              <a:t>dazu</a:t>
            </a:r>
            <a:r>
              <a:rPr dirty="0"/>
              <a:t>.</a:t>
            </a:r>
          </a:p>
          <a:p>
            <a:pPr>
              <a:defRPr/>
            </a:pPr>
            <a:r>
              <a:rPr dirty="0" err="1"/>
              <a:t>Wir</a:t>
            </a:r>
            <a:r>
              <a:rPr dirty="0"/>
              <a:t> </a:t>
            </a:r>
            <a:r>
              <a:rPr dirty="0" err="1"/>
              <a:t>decken</a:t>
            </a:r>
            <a:r>
              <a:rPr dirty="0"/>
              <a:t> „</a:t>
            </a:r>
            <a:r>
              <a:rPr dirty="0" err="1"/>
              <a:t>klassische</a:t>
            </a:r>
            <a:r>
              <a:rPr dirty="0"/>
              <a:t>“ </a:t>
            </a:r>
            <a:r>
              <a:rPr dirty="0" err="1"/>
              <a:t>Beeinträchtigungen</a:t>
            </a:r>
            <a:r>
              <a:rPr dirty="0"/>
              <a:t> </a:t>
            </a:r>
            <a:r>
              <a:rPr dirty="0" err="1"/>
              <a:t>wie</a:t>
            </a:r>
            <a:r>
              <a:rPr dirty="0"/>
              <a:t> </a:t>
            </a:r>
            <a:r>
              <a:rPr dirty="0" err="1"/>
              <a:t>Sehbeeinträchtigung</a:t>
            </a:r>
            <a:r>
              <a:rPr dirty="0"/>
              <a:t> und </a:t>
            </a:r>
            <a:r>
              <a:rPr dirty="0" err="1"/>
              <a:t>Hörbeeinträchtigung</a:t>
            </a:r>
            <a:r>
              <a:rPr dirty="0"/>
              <a:t> ab.</a:t>
            </a:r>
          </a:p>
          <a:p>
            <a:pPr>
              <a:defRPr/>
            </a:pPr>
            <a:r>
              <a:rPr dirty="0"/>
              <a:t>Aber </a:t>
            </a:r>
            <a:r>
              <a:rPr dirty="0" err="1"/>
              <a:t>auch</a:t>
            </a:r>
            <a:r>
              <a:rPr dirty="0"/>
              <a:t> </a:t>
            </a:r>
            <a:r>
              <a:rPr dirty="0" err="1"/>
              <a:t>psychische</a:t>
            </a:r>
            <a:r>
              <a:rPr dirty="0"/>
              <a:t> </a:t>
            </a:r>
            <a:r>
              <a:rPr dirty="0" err="1"/>
              <a:t>Erkrankungen</a:t>
            </a:r>
            <a:r>
              <a:rPr dirty="0"/>
              <a:t>, </a:t>
            </a:r>
            <a:r>
              <a:rPr dirty="0" err="1"/>
              <a:t>chronische</a:t>
            </a:r>
            <a:r>
              <a:rPr dirty="0"/>
              <a:t> </a:t>
            </a:r>
            <a:r>
              <a:rPr dirty="0" err="1"/>
              <a:t>Erkrankungen</a:t>
            </a:r>
            <a:r>
              <a:rPr dirty="0"/>
              <a:t>, </a:t>
            </a:r>
            <a:r>
              <a:rPr dirty="0" err="1"/>
              <a:t>oder</a:t>
            </a:r>
            <a:r>
              <a:rPr dirty="0"/>
              <a:t> </a:t>
            </a:r>
            <a:r>
              <a:rPr dirty="0" err="1"/>
              <a:t>Neurodiversität</a:t>
            </a:r>
            <a:r>
              <a:rPr dirty="0"/>
              <a:t>.</a:t>
            </a:r>
          </a:p>
          <a:p>
            <a:pPr>
              <a:defRPr/>
            </a:pPr>
            <a:r>
              <a:rPr dirty="0"/>
              <a:t>Und </a:t>
            </a:r>
            <a:r>
              <a:rPr dirty="0" err="1"/>
              <a:t>wir</a:t>
            </a:r>
            <a:r>
              <a:rPr dirty="0"/>
              <a:t> </a:t>
            </a:r>
            <a:r>
              <a:rPr dirty="0" err="1"/>
              <a:t>definieren</a:t>
            </a:r>
            <a:r>
              <a:rPr dirty="0"/>
              <a:t> </a:t>
            </a:r>
            <a:r>
              <a:rPr dirty="0" err="1"/>
              <a:t>auch</a:t>
            </a:r>
            <a:r>
              <a:rPr dirty="0"/>
              <a:t> </a:t>
            </a:r>
            <a:r>
              <a:rPr dirty="0" err="1"/>
              <a:t>sowas</a:t>
            </a:r>
            <a:r>
              <a:rPr dirty="0"/>
              <a:t> </a:t>
            </a:r>
            <a:r>
              <a:rPr dirty="0" err="1"/>
              <a:t>wie</a:t>
            </a:r>
            <a:r>
              <a:rPr dirty="0"/>
              <a:t> </a:t>
            </a:r>
            <a:r>
              <a:rPr dirty="0" err="1"/>
              <a:t>Pflegeverantwortung</a:t>
            </a:r>
            <a:r>
              <a:rPr dirty="0"/>
              <a:t> </a:t>
            </a:r>
            <a:r>
              <a:rPr dirty="0" err="1"/>
              <a:t>als</a:t>
            </a:r>
            <a:r>
              <a:rPr dirty="0"/>
              <a:t> „</a:t>
            </a:r>
            <a:r>
              <a:rPr dirty="0" err="1"/>
              <a:t>studienerschwerend</a:t>
            </a:r>
            <a:r>
              <a:rPr dirty="0"/>
              <a:t>“,</a:t>
            </a:r>
            <a:br>
              <a:rPr dirty="0"/>
            </a:br>
            <a:r>
              <a:rPr dirty="0" err="1"/>
              <a:t>weil</a:t>
            </a:r>
            <a:r>
              <a:rPr dirty="0"/>
              <a:t> </a:t>
            </a:r>
            <a:r>
              <a:rPr dirty="0" err="1"/>
              <a:t>jemand</a:t>
            </a:r>
            <a:r>
              <a:rPr dirty="0"/>
              <a:t>, der </a:t>
            </a:r>
            <a:r>
              <a:rPr dirty="0" err="1"/>
              <a:t>sich</a:t>
            </a:r>
            <a:r>
              <a:rPr dirty="0"/>
              <a:t> </a:t>
            </a:r>
            <a:r>
              <a:rPr dirty="0" err="1"/>
              <a:t>bspw</a:t>
            </a:r>
            <a:r>
              <a:rPr dirty="0"/>
              <a:t>. um </a:t>
            </a:r>
            <a:r>
              <a:rPr dirty="0" err="1"/>
              <a:t>ein</a:t>
            </a:r>
            <a:r>
              <a:rPr dirty="0"/>
              <a:t> </a:t>
            </a:r>
            <a:r>
              <a:rPr dirty="0" err="1"/>
              <a:t>kleines</a:t>
            </a:r>
            <a:r>
              <a:rPr dirty="0"/>
              <a:t> Kind </a:t>
            </a:r>
            <a:r>
              <a:rPr dirty="0" err="1"/>
              <a:t>kümmern</a:t>
            </a:r>
            <a:r>
              <a:rPr dirty="0"/>
              <a:t> muss, </a:t>
            </a:r>
            <a:br>
              <a:rPr dirty="0"/>
            </a:br>
            <a:r>
              <a:rPr dirty="0" err="1"/>
              <a:t>eben</a:t>
            </a:r>
            <a:r>
              <a:rPr dirty="0"/>
              <a:t> </a:t>
            </a:r>
            <a:r>
              <a:rPr dirty="0" err="1"/>
              <a:t>auch</a:t>
            </a:r>
            <a:r>
              <a:rPr dirty="0"/>
              <a:t> </a:t>
            </a:r>
            <a:r>
              <a:rPr dirty="0" err="1"/>
              <a:t>nicht</a:t>
            </a:r>
            <a:r>
              <a:rPr dirty="0"/>
              <a:t> so „normal“ </a:t>
            </a:r>
            <a:r>
              <a:rPr dirty="0" err="1"/>
              <a:t>studieren</a:t>
            </a:r>
            <a:r>
              <a:rPr dirty="0"/>
              <a:t> </a:t>
            </a:r>
            <a:r>
              <a:rPr dirty="0" err="1"/>
              <a:t>kann</a:t>
            </a:r>
            <a:r>
              <a:rPr dirty="0"/>
              <a:t> </a:t>
            </a:r>
            <a:r>
              <a:rPr dirty="0" err="1"/>
              <a:t>wie</a:t>
            </a:r>
            <a:r>
              <a:rPr dirty="0"/>
              <a:t> </a:t>
            </a:r>
            <a:r>
              <a:rPr dirty="0" err="1"/>
              <a:t>andere</a:t>
            </a:r>
            <a:r>
              <a:rPr dirty="0"/>
              <a:t>.</a:t>
            </a:r>
          </a:p>
          <a:p>
            <a:pPr>
              <a:defRPr/>
            </a:pPr>
            <a:endParaRPr dirty="0"/>
          </a:p>
          <a:p>
            <a:pPr>
              <a:defRPr/>
            </a:pPr>
            <a:r>
              <a:rPr dirty="0"/>
              <a:t>Ich </a:t>
            </a:r>
            <a:r>
              <a:rPr dirty="0" err="1"/>
              <a:t>möchte</a:t>
            </a:r>
            <a:r>
              <a:rPr dirty="0"/>
              <a:t> </a:t>
            </a:r>
            <a:r>
              <a:rPr dirty="0" err="1"/>
              <a:t>außerdem</a:t>
            </a:r>
            <a:r>
              <a:rPr dirty="0"/>
              <a:t> </a:t>
            </a:r>
            <a:r>
              <a:rPr dirty="0" err="1"/>
              <a:t>erwähnen</a:t>
            </a:r>
            <a:r>
              <a:rPr dirty="0"/>
              <a:t>, </a:t>
            </a:r>
            <a:r>
              <a:rPr dirty="0" err="1"/>
              <a:t>dass</a:t>
            </a:r>
            <a:r>
              <a:rPr dirty="0"/>
              <a:t> </a:t>
            </a:r>
            <a:r>
              <a:rPr dirty="0" err="1"/>
              <a:t>BlindDate</a:t>
            </a:r>
            <a:r>
              <a:rPr dirty="0"/>
              <a:t> </a:t>
            </a:r>
            <a:r>
              <a:rPr dirty="0" err="1"/>
              <a:t>selbst</a:t>
            </a:r>
            <a:r>
              <a:rPr dirty="0"/>
              <a:t> </a:t>
            </a:r>
            <a:r>
              <a:rPr dirty="0" err="1"/>
              <a:t>barrierefrei</a:t>
            </a:r>
            <a:r>
              <a:rPr dirty="0"/>
              <a:t> </a:t>
            </a:r>
            <a:r>
              <a:rPr dirty="0" err="1"/>
              <a:t>nutzbar</a:t>
            </a:r>
            <a:r>
              <a:rPr dirty="0"/>
              <a:t> </a:t>
            </a:r>
            <a:r>
              <a:rPr dirty="0" err="1"/>
              <a:t>ist</a:t>
            </a:r>
            <a:r>
              <a:rPr dirty="0"/>
              <a:t>.</a:t>
            </a:r>
          </a:p>
          <a:p>
            <a:pPr>
              <a:defRPr/>
            </a:pPr>
            <a:r>
              <a:rPr dirty="0" err="1"/>
              <a:t>BlindDate</a:t>
            </a:r>
            <a:r>
              <a:rPr dirty="0"/>
              <a:t> </a:t>
            </a:r>
            <a:r>
              <a:rPr dirty="0" err="1"/>
              <a:t>ist</a:t>
            </a:r>
            <a:r>
              <a:rPr dirty="0"/>
              <a:t> </a:t>
            </a:r>
            <a:r>
              <a:rPr dirty="0" err="1"/>
              <a:t>beispielsweise</a:t>
            </a:r>
            <a:r>
              <a:rPr dirty="0"/>
              <a:t> </a:t>
            </a:r>
            <a:r>
              <a:rPr dirty="0" err="1"/>
              <a:t>vollständig</a:t>
            </a:r>
            <a:r>
              <a:rPr dirty="0"/>
              <a:t> </a:t>
            </a:r>
            <a:r>
              <a:rPr dirty="0" err="1"/>
              <a:t>mit</a:t>
            </a:r>
            <a:r>
              <a:rPr dirty="0"/>
              <a:t> dem </a:t>
            </a:r>
            <a:r>
              <a:rPr dirty="0" err="1"/>
              <a:t>Screenreader</a:t>
            </a:r>
            <a:r>
              <a:rPr dirty="0"/>
              <a:t> </a:t>
            </a:r>
            <a:r>
              <a:rPr dirty="0" err="1"/>
              <a:t>nutzbar</a:t>
            </a:r>
            <a:r>
              <a:rPr dirty="0"/>
              <a:t>.</a:t>
            </a:r>
          </a:p>
          <a:p>
            <a:pPr>
              <a:defRPr/>
            </a:pPr>
            <a:r>
              <a:rPr dirty="0"/>
              <a:t>Alle Videos </a:t>
            </a:r>
            <a:r>
              <a:rPr dirty="0" err="1"/>
              <a:t>haben</a:t>
            </a:r>
            <a:r>
              <a:rPr dirty="0"/>
              <a:t> </a:t>
            </a:r>
            <a:r>
              <a:rPr dirty="0" err="1"/>
              <a:t>Untertitel</a:t>
            </a:r>
            <a:r>
              <a:rPr dirty="0"/>
              <a:t> und </a:t>
            </a:r>
            <a:r>
              <a:rPr dirty="0" err="1"/>
              <a:t>Transkripte</a:t>
            </a:r>
            <a:r>
              <a:rPr dirty="0"/>
              <a:t>, </a:t>
            </a:r>
            <a:r>
              <a:rPr dirty="0" err="1"/>
              <a:t>usw</a:t>
            </a:r>
            <a:r>
              <a:rPr dirty="0"/>
              <a:t>.</a:t>
            </a:r>
          </a:p>
          <a:p>
            <a:pPr>
              <a:defRPr/>
            </a:pPr>
            <a:endParaRPr dirty="0"/>
          </a:p>
          <a:p>
            <a:pPr>
              <a:defRPr/>
            </a:pPr>
            <a:endParaRPr dirty="0"/>
          </a:p>
        </p:txBody>
      </p:sp>
      <p:sp>
        <p:nvSpPr>
          <p:cNvPr id="4" name="Slide Number Placeholder 3"/>
          <p:cNvSpPr>
            <a:spLocks noGrp="1"/>
          </p:cNvSpPr>
          <p:nvPr>
            <p:ph type="sldNum" sz="quarter" idx="10"/>
          </p:nvPr>
        </p:nvSpPr>
        <p:spPr bwMode="auto"/>
        <p:txBody>
          <a:bodyPr/>
          <a:lstStyle/>
          <a:p>
            <a:pPr>
              <a:defRPr/>
            </a:pPr>
            <a:fld id="{A6F6D6C7-18F7-1E0A-3E9F-6DB19297D630}" type="slidenum">
              <a:r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71791277" name="Slide Image Placeholder 1"/>
          <p:cNvSpPr>
            <a:spLocks noGrp="1" noRot="1" noChangeAspect="1"/>
          </p:cNvSpPr>
          <p:nvPr>
            <p:ph type="sldImg"/>
          </p:nvPr>
        </p:nvSpPr>
        <p:spPr bwMode="auto"/>
      </p:sp>
      <p:sp>
        <p:nvSpPr>
          <p:cNvPr id="174962721" name="Notes Placeholder 2"/>
          <p:cNvSpPr>
            <a:spLocks noGrp="1"/>
          </p:cNvSpPr>
          <p:nvPr>
            <p:ph type="body" idx="1"/>
          </p:nvPr>
        </p:nvSpPr>
        <p:spPr bwMode="auto"/>
        <p:txBody>
          <a:bodyPr/>
          <a:lstStyle/>
          <a:p>
            <a:pPr>
              <a:defRPr/>
            </a:pPr>
            <a:r>
              <a:t>Wo ich schon Videos erwähne:</a:t>
            </a:r>
          </a:p>
          <a:p>
            <a:pPr>
              <a:defRPr/>
            </a:pPr>
            <a:r>
              <a:t>Damit BlindDate nicht nur eine Textwüste ist,</a:t>
            </a:r>
          </a:p>
          <a:p>
            <a:pPr>
              <a:defRPr/>
            </a:pPr>
            <a:r>
              <a:t>Haben wir verschiedenste Medien und Modalitäten herangezogen, um die Informationen zu vermitteln.</a:t>
            </a:r>
          </a:p>
          <a:p>
            <a:pPr>
              <a:defRPr/>
            </a:pPr>
            <a:r>
              <a:t>Beispielsweise wurden auch alle Sprechblasen, in denen die Personas von sich erzählen, eingesprochen,</a:t>
            </a:r>
          </a:p>
          <a:p>
            <a:pPr>
              <a:defRPr/>
            </a:pPr>
            <a:r>
              <a:t>Sodass man sie nicht nur lesen, sondern auch anhören kann.</a:t>
            </a:r>
          </a:p>
          <a:p>
            <a:pPr>
              <a:defRPr/>
            </a:pPr>
            <a:r>
              <a:t>Ein Beispiel für eine solche Sprechblase ist der ganz linke Screenshot.</a:t>
            </a:r>
          </a:p>
          <a:p>
            <a:pPr>
              <a:defRPr/>
            </a:pPr>
            <a:r>
              <a:t>Diese stammt von Maxi, unserer Persona mit Depressionen.</a:t>
            </a:r>
          </a:p>
          <a:p>
            <a:pPr>
              <a:defRPr/>
            </a:pPr>
            <a:endParaRPr/>
          </a:p>
          <a:p>
            <a:pPr>
              <a:defRPr/>
            </a:pPr>
            <a:r>
              <a:rPr b="0"/>
              <a:t>Wir haben außerdem acht verschiedene interaktive Elemente designed</a:t>
            </a:r>
            <a:br>
              <a:rPr b="0"/>
            </a:br>
            <a:r>
              <a:rPr b="0"/>
              <a:t>und bei jeder Persona finden sich so 3 - 4.</a:t>
            </a:r>
          </a:p>
          <a:p>
            <a:pPr>
              <a:defRPr/>
            </a:pPr>
            <a:endParaRPr/>
          </a:p>
          <a:p>
            <a:pPr>
              <a:defRPr/>
            </a:pPr>
            <a:r>
              <a:t>Beispiel1, Puzzle (oben):</a:t>
            </a:r>
          </a:p>
          <a:p>
            <a:pPr>
              <a:defRPr/>
            </a:pPr>
            <a:r>
              <a:rPr b="0" i="0"/>
              <a:t>Es wird eine Situation geschildert und was die Persona</a:t>
            </a:r>
            <a:br>
              <a:rPr b="0" i="0"/>
            </a:br>
            <a:r>
              <a:rPr b="0" i="0"/>
              <a:t>in dieser Situation denkt, sagt, fühlt und tut.</a:t>
            </a:r>
            <a:br>
              <a:rPr b="0" i="0"/>
            </a:br>
            <a:r>
              <a:rPr b="0" i="0"/>
              <a:t>Die Komponente kann z.B. erläutern, was in der Person vorgeht,</a:t>
            </a:r>
            <a:br>
              <a:rPr b="0" i="0"/>
            </a:br>
            <a:r>
              <a:rPr b="0" i="0"/>
              <a:t>wenn man von außen betrachtet deren Handlung nicht verstehen oder nachvollziehen kann.</a:t>
            </a:r>
          </a:p>
          <a:p>
            <a:pPr>
              <a:defRPr/>
            </a:pPr>
            <a:r>
              <a:rPr b="0" i="0"/>
              <a:t>Die Komponente verwenden wir gerade bei unsichtbaren Beeinträchtigungen gerne.</a:t>
            </a:r>
          </a:p>
          <a:p>
            <a:pPr>
              <a:defRPr/>
            </a:pPr>
            <a:r>
              <a:rPr b="0" i="0"/>
              <a:t>Hier auch wieder ein Beispiel von Maxi, bei einer Panikattacke.</a:t>
            </a:r>
          </a:p>
          <a:p>
            <a:pPr>
              <a:defRPr/>
            </a:pPr>
            <a:endParaRPr b="0" i="0"/>
          </a:p>
          <a:p>
            <a:pPr>
              <a:defRPr/>
            </a:pPr>
            <a:r>
              <a:rPr b="0" i="0"/>
              <a:t>Beispiel 2, Kalender (rechts unten):</a:t>
            </a:r>
          </a:p>
          <a:p>
            <a:pPr>
              <a:defRPr/>
            </a:pPr>
            <a:r>
              <a:rPr b="0" i="0"/>
              <a:t>Typische Alltagssituationen der Persona werden skizziert,</a:t>
            </a:r>
            <a:br>
              <a:rPr b="0" i="0"/>
            </a:br>
            <a:r>
              <a:rPr b="0" i="0"/>
              <a:t>und zwar jeweils in einer Variante, in der alles gut läuft,</a:t>
            </a:r>
            <a:br>
              <a:rPr b="0" i="0"/>
            </a:br>
            <a:r>
              <a:rPr b="0" i="0"/>
              <a:t>und in einer Variante, in der die Persona in derselben Situation auf Barrieren stößt.</a:t>
            </a:r>
          </a:p>
          <a:p>
            <a:pPr>
              <a:defRPr/>
            </a:pPr>
            <a:r>
              <a:rPr b="0" i="0"/>
              <a:t>Zwischen beidem kann man hin und her wechseln und der Persona so eine gute oder schlechte Woche bescheren.</a:t>
            </a:r>
          </a:p>
          <a:p>
            <a:pPr>
              <a:defRPr/>
            </a:pPr>
            <a:r>
              <a:rPr b="0" i="0"/>
              <a:t>Beispiel hier: Hannah in einem Uni Seminar, Videos haben (keine) Untertitel</a:t>
            </a:r>
            <a:br>
              <a:rPr b="0" i="0"/>
            </a:br>
            <a:endParaRPr b="0" i="0"/>
          </a:p>
          <a:p>
            <a:pPr>
              <a:defRPr/>
            </a:pPr>
            <a:r>
              <a:rPr b="0" i="0"/>
              <a:t>Checklisten (unten links):</a:t>
            </a:r>
          </a:p>
          <a:p>
            <a:pPr>
              <a:defRPr/>
            </a:pPr>
            <a:r>
              <a:rPr b="0" i="0"/>
              <a:t>Die Lehrenden, die BlindDate nutzen, erfahren hier,</a:t>
            </a:r>
            <a:br>
              <a:rPr b="0" i="0"/>
            </a:br>
            <a:r>
              <a:rPr b="0" i="0"/>
              <a:t>was sie konkret in ihrer Lehre für Studierende mit der jeweiligen Beeinträchtigung tun können.</a:t>
            </a:r>
          </a:p>
          <a:p>
            <a:pPr>
              <a:defRPr/>
            </a:pPr>
            <a:r>
              <a:rPr b="0" i="0"/>
              <a:t>Wir haben versucht, Tipps zusammenzutragen, die schnell und einfach und niedrigschwellig umsetzbar sind.</a:t>
            </a:r>
          </a:p>
          <a:p>
            <a:pPr>
              <a:defRPr/>
            </a:pPr>
            <a:r>
              <a:rPr b="0" i="0"/>
              <a:t>Man kann direkt auf der Seite abhaken, was davon man schon in der eigenen Lehre umsetzt.</a:t>
            </a:r>
          </a:p>
          <a:p>
            <a:pPr>
              <a:defRPr/>
            </a:pPr>
            <a:r>
              <a:rPr b="0" i="0"/>
              <a:t>Als kleines „Sahnehäubchen“ ist das hübsch visualisiert,</a:t>
            </a:r>
          </a:p>
          <a:p>
            <a:pPr>
              <a:defRPr/>
            </a:pPr>
            <a:r>
              <a:rPr b="0" i="0"/>
              <a:t>Weil der Turm, auf dem die Persona sitzt, dann höher wird.</a:t>
            </a:r>
          </a:p>
          <a:p>
            <a:pPr>
              <a:defRPr/>
            </a:pPr>
            <a:r>
              <a:rPr b="0" i="0"/>
              <a:t>Hier: Faiza, Pflegeverantwortung</a:t>
            </a:r>
            <a:br>
              <a:rPr b="0" i="0"/>
            </a:br>
            <a:endParaRPr b="0" i="0"/>
          </a:p>
          <a:p>
            <a:pPr>
              <a:defRPr/>
            </a:pPr>
            <a:r>
              <a:rPr b="0" i="0"/>
              <a:t>Auf der Plattform gibt es nicht nur die Personas, sondern Unterseiten</a:t>
            </a:r>
          </a:p>
          <a:p>
            <a:pPr>
              <a:defRPr/>
            </a:pPr>
            <a:r>
              <a:rPr b="0" i="0"/>
              <a:t>in denen z.B. der Entstehungsprozess der Personas veranschaulicht wird,</a:t>
            </a:r>
          </a:p>
          <a:p>
            <a:pPr>
              <a:defRPr/>
            </a:pPr>
            <a:r>
              <a:rPr b="0" i="0"/>
              <a:t>Oder mögliche häufige Fragen zu BlindDate beantwortet werden.</a:t>
            </a:r>
          </a:p>
          <a:p>
            <a:pPr>
              <a:defRPr/>
            </a:pPr>
            <a:endParaRPr/>
          </a:p>
          <a:p>
            <a:pPr>
              <a:defRPr/>
            </a:pPr>
            <a:r>
              <a:rPr b="0" i="0"/>
              <a:t>Also schauen Sie selbst mal vorbei!</a:t>
            </a:r>
            <a:endParaRPr/>
          </a:p>
        </p:txBody>
      </p:sp>
      <p:sp>
        <p:nvSpPr>
          <p:cNvPr id="321059377" name="Slide Number Placeholder 3"/>
          <p:cNvSpPr>
            <a:spLocks noGrp="1"/>
          </p:cNvSpPr>
          <p:nvPr>
            <p:ph type="sldNum" sz="quarter" idx="10"/>
          </p:nvPr>
        </p:nvSpPr>
        <p:spPr bwMode="auto"/>
        <p:txBody>
          <a:bodyPr/>
          <a:lstStyle/>
          <a:p>
            <a:pPr>
              <a:defRPr/>
            </a:pPr>
            <a:fld id="{689F6E40-5777-97D4-4549-B63617C67F87}" type="slidenum">
              <a:r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422754008" name="Folienbildplatzhalter 1"/>
          <p:cNvSpPr>
            <a:spLocks noGrp="1" noRot="1" noChangeAspect="1"/>
          </p:cNvSpPr>
          <p:nvPr>
            <p:ph type="sldImg"/>
          </p:nvPr>
        </p:nvSpPr>
        <p:spPr bwMode="auto"/>
      </p:sp>
      <p:sp>
        <p:nvSpPr>
          <p:cNvPr id="639846404" name="Notizenplatzhalter 2"/>
          <p:cNvSpPr>
            <a:spLocks noGrp="1"/>
          </p:cNvSpPr>
          <p:nvPr>
            <p:ph type="body" idx="1"/>
          </p:nvPr>
        </p:nvSpPr>
        <p:spPr bwMode="auto"/>
        <p:txBody>
          <a:bodyPr/>
          <a:lstStyle/>
          <a:p>
            <a:pPr marL="0" indent="0">
              <a:buNone/>
              <a:defRPr/>
            </a:pPr>
            <a:r>
              <a:rPr lang="de-DE" dirty="0"/>
              <a:t>Unsere Frage: </a:t>
            </a:r>
          </a:p>
          <a:p>
            <a:pPr marL="0" indent="0">
              <a:buNone/>
              <a:defRPr/>
            </a:pPr>
            <a:br>
              <a:rPr lang="de-DE" sz="800" dirty="0"/>
            </a:br>
            <a:r>
              <a:rPr lang="de-DE" dirty="0"/>
              <a:t>Wir haben zu Beginn gesehen, dass es Lehrende gibt, die bspw. die Relevanz von (digitaler) Barrierefreiheit (noch) nicht sehen. </a:t>
            </a:r>
          </a:p>
          <a:p>
            <a:pPr marL="0" indent="0">
              <a:buNone/>
              <a:defRPr/>
            </a:pPr>
            <a:r>
              <a:rPr lang="de-DE" dirty="0"/>
              <a:t>Wie schaffen wir es, genau diese Zielgruppe </a:t>
            </a:r>
            <a:br>
              <a:rPr lang="de-DE" dirty="0"/>
            </a:br>
            <a:r>
              <a:rPr lang="de-DE" dirty="0"/>
              <a:t>mit </a:t>
            </a:r>
            <a:r>
              <a:rPr lang="de-DE" dirty="0" err="1"/>
              <a:t>BlindDate</a:t>
            </a:r>
            <a:r>
              <a:rPr lang="de-DE" dirty="0"/>
              <a:t> zu erreichen?</a:t>
            </a:r>
          </a:p>
          <a:p>
            <a:pPr>
              <a:defRPr/>
            </a:pPr>
            <a:endParaRPr dirty="0"/>
          </a:p>
        </p:txBody>
      </p:sp>
      <p:sp>
        <p:nvSpPr>
          <p:cNvPr id="758415052" name="Foliennummernplatzhalter 3"/>
          <p:cNvSpPr>
            <a:spLocks noGrp="1"/>
          </p:cNvSpPr>
          <p:nvPr>
            <p:ph type="sldNum" sz="quarter" idx="5"/>
          </p:nvPr>
        </p:nvSpPr>
        <p:spPr bwMode="auto"/>
        <p:txBody>
          <a:bodyPr/>
          <a:lstStyle/>
          <a:p>
            <a:pPr>
              <a:defRPr/>
            </a:pPr>
            <a:fld id="{5C5552E6-8BCF-0C85-12E4-28DA1E4A69EF}" type="slidenum">
              <a:rPr lang="de-DE"/>
              <a:t>16</a:t>
            </a:fld>
            <a:endParaRPr lang="de-D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Foliensatz noch in Cloud hochladen!</a:t>
            </a:r>
          </a:p>
        </p:txBody>
      </p:sp>
      <p:sp>
        <p:nvSpPr>
          <p:cNvPr id="4" name="Slide Number Placeholder 3"/>
          <p:cNvSpPr>
            <a:spLocks noGrp="1"/>
          </p:cNvSpPr>
          <p:nvPr>
            <p:ph type="sldNum" sz="quarter" idx="10"/>
          </p:nvPr>
        </p:nvSpPr>
        <p:spPr bwMode="auto"/>
        <p:txBody>
          <a:bodyPr/>
          <a:lstStyle/>
          <a:p>
            <a:pPr>
              <a:defRPr/>
            </a:pPr>
            <a:fld id="{FBC7C45F-B882-9047-8EF8-01237F9DF6B5}" type="slidenum">
              <a:rPr/>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Sehr kurz halten!</a:t>
            </a:r>
          </a:p>
          <a:p>
            <a:pPr>
              <a:defRPr/>
            </a:pPr>
            <a:r>
              <a:t>Forschungsprojekt... Geht noch bis 12/2025... Vier Partnerhochschulen</a:t>
            </a:r>
          </a:p>
        </p:txBody>
      </p:sp>
      <p:sp>
        <p:nvSpPr>
          <p:cNvPr id="4" name="Slide Number Placeholder 3"/>
          <p:cNvSpPr>
            <a:spLocks noGrp="1"/>
          </p:cNvSpPr>
          <p:nvPr>
            <p:ph type="sldNum" sz="quarter" idx="10"/>
          </p:nvPr>
        </p:nvSpPr>
        <p:spPr bwMode="auto"/>
        <p:txBody>
          <a:bodyPr/>
          <a:lstStyle/>
          <a:p>
            <a:pPr>
              <a:defRPr/>
            </a:pPr>
            <a:fld id="{14D0B64A-837F-482D-7CE1-31422336962D}" type="slidenum">
              <a:r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Sehr kurz halten!</a:t>
            </a:r>
          </a:p>
          <a:p>
            <a:pPr>
              <a:defRPr/>
            </a:pPr>
            <a:r>
              <a:t>Ziel</a:t>
            </a:r>
          </a:p>
        </p:txBody>
      </p:sp>
      <p:sp>
        <p:nvSpPr>
          <p:cNvPr id="4" name="Slide Number Placeholder 3"/>
          <p:cNvSpPr>
            <a:spLocks noGrp="1"/>
          </p:cNvSpPr>
          <p:nvPr>
            <p:ph type="sldNum" sz="quarter" idx="10"/>
          </p:nvPr>
        </p:nvSpPr>
        <p:spPr bwMode="auto"/>
        <p:txBody>
          <a:bodyPr/>
          <a:lstStyle/>
          <a:p>
            <a:pPr>
              <a:defRPr/>
            </a:pPr>
            <a:fld id="{6C7A3D39-7D08-BBB0-A8F3-417B6F66049F}" type="slidenum">
              <a:rP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Kurzer Einstieg. Wir könnten hier die Zahlen aus best 3 (16% studienerschwerende Beeinträchtigung) und unserer Erhebung (75% studienerschwerende Bedingungen) nennen, um zu zeigen, dass</a:t>
            </a:r>
            <a:br>
              <a:rPr lang="de-DE"/>
            </a:br>
            <a:r>
              <a:rPr lang="de-DE"/>
              <a:t>a) man Beeinträchtigungen häufig nicht von außen sieht (schon gar nicht in Online-Settings)</a:t>
            </a:r>
            <a:endParaRPr/>
          </a:p>
          <a:p>
            <a:pPr>
              <a:defRPr/>
            </a:pPr>
            <a:r>
              <a:rPr lang="de-DE"/>
              <a:t>b) Der Kreis der Personen, die Barrieren in der digitalen Lehre erfahren, weit größer ist als die „klassischen“ Beeinträchtigungen</a:t>
            </a:r>
            <a:endParaRPr/>
          </a:p>
          <a:p>
            <a:pPr>
              <a:defRPr/>
            </a:pPr>
            <a:endParaRPr lang="de-DE"/>
          </a:p>
          <a:p>
            <a:pPr>
              <a:defRPr/>
            </a:pPr>
            <a:endParaRPr lang="de-DE"/>
          </a:p>
        </p:txBody>
      </p:sp>
      <p:sp>
        <p:nvSpPr>
          <p:cNvPr id="4" name="Foliennummernplatzhalter 3"/>
          <p:cNvSpPr>
            <a:spLocks noGrp="1"/>
          </p:cNvSpPr>
          <p:nvPr>
            <p:ph type="sldNum" sz="quarter" idx="5"/>
          </p:nvPr>
        </p:nvSpPr>
        <p:spPr bwMode="auto"/>
        <p:txBody>
          <a:bodyPr/>
          <a:lstStyle/>
          <a:p>
            <a:pPr>
              <a:defRPr/>
            </a:pPr>
            <a:fld id="{E68733F7-489F-4C0E-8F12-B8EF265792A5}" type="slidenum">
              <a:rPr lang="de-DE"/>
              <a:t>4</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3D51C04-7947-2652-AB73-1E062C668331}" type="slidenum">
              <a:r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Was ist die summierte Erkenntnis dieser Zitate?</a:t>
            </a:r>
            <a:endParaRPr/>
          </a:p>
        </p:txBody>
      </p:sp>
      <p:sp>
        <p:nvSpPr>
          <p:cNvPr id="4" name="Foliennummernplatzhalter 3"/>
          <p:cNvSpPr>
            <a:spLocks noGrp="1"/>
          </p:cNvSpPr>
          <p:nvPr>
            <p:ph type="sldNum" sz="quarter" idx="5"/>
          </p:nvPr>
        </p:nvSpPr>
        <p:spPr bwMode="auto"/>
        <p:txBody>
          <a:bodyPr/>
          <a:lstStyle/>
          <a:p>
            <a:pPr>
              <a:defRPr/>
            </a:pPr>
            <a:fld id="{E68733F7-489F-4C0E-8F12-B8EF265792A5}" type="slidenum">
              <a:rPr lang="de-DE"/>
              <a:t>6</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rPr lang="de-DE" sz="1200" b="0" i="0" u="none" strike="noStrike" cap="none" spc="0" dirty="0">
                <a:solidFill>
                  <a:schemeClr val="tx1"/>
                </a:solidFill>
                <a:latin typeface="+mn-lt"/>
                <a:ea typeface="+mn-ea"/>
                <a:cs typeface="+mn-cs"/>
              </a:rPr>
              <a:t>Was ist die summierte Erkenntnis dieser Zitate?</a:t>
            </a:r>
            <a:endParaRPr sz="1200" dirty="0"/>
          </a:p>
          <a:p>
            <a:pPr>
              <a:defRPr/>
            </a:pPr>
            <a:endParaRPr dirty="0"/>
          </a:p>
        </p:txBody>
      </p:sp>
      <p:sp>
        <p:nvSpPr>
          <p:cNvPr id="4" name="Slide Number Placeholder 3"/>
          <p:cNvSpPr>
            <a:spLocks noGrp="1"/>
          </p:cNvSpPr>
          <p:nvPr>
            <p:ph type="sldNum" sz="quarter" idx="10"/>
          </p:nvPr>
        </p:nvSpPr>
        <p:spPr bwMode="auto"/>
        <p:txBody>
          <a:bodyPr/>
          <a:lstStyle/>
          <a:p>
            <a:pPr>
              <a:defRPr/>
            </a:pPr>
            <a:fld id="{69856DBD-5A1E-AB51-AC25-C6AE833B7906}" type="slidenum">
              <a:rPr/>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205922015" name="Slide Image Placeholder 1"/>
          <p:cNvSpPr>
            <a:spLocks noGrp="1" noRot="1" noChangeAspect="1"/>
          </p:cNvSpPr>
          <p:nvPr>
            <p:ph type="sldImg"/>
          </p:nvPr>
        </p:nvSpPr>
        <p:spPr bwMode="auto"/>
      </p:sp>
      <p:sp>
        <p:nvSpPr>
          <p:cNvPr id="342967674" name="Notes Placeholder 2"/>
          <p:cNvSpPr>
            <a:spLocks noGrp="1"/>
          </p:cNvSpPr>
          <p:nvPr>
            <p:ph type="body" idx="1"/>
          </p:nvPr>
        </p:nvSpPr>
        <p:spPr bwMode="auto"/>
        <p:txBody>
          <a:bodyPr/>
          <a:lstStyle/>
          <a:p>
            <a:pPr>
              <a:defRPr/>
            </a:pPr>
            <a:r>
              <a:rPr lang="de-DE" sz="1200" b="0" i="0" u="none" strike="noStrike" cap="none" spc="0">
                <a:solidFill>
                  <a:schemeClr val="tx1"/>
                </a:solidFill>
                <a:latin typeface="Aptos"/>
                <a:ea typeface="Arial"/>
                <a:cs typeface="Arial"/>
              </a:rPr>
              <a:t>Aber wie bringt man die Perspektiven zusammen?</a:t>
            </a:r>
            <a:endParaRPr lang="de-DE" sz="1200" b="0" i="0" u="none" strike="noStrike" cap="none" spc="0">
              <a:solidFill>
                <a:schemeClr val="tx1"/>
              </a:solidFill>
              <a:latin typeface="Times New Roman"/>
              <a:cs typeface="Times New Roman"/>
            </a:endParaRPr>
          </a:p>
          <a:p>
            <a:pPr>
              <a:defRPr/>
            </a:pPr>
            <a:r>
              <a:rPr lang="de-DE" sz="1200" b="0" i="0" u="none" strike="noStrike" cap="none" spc="0">
                <a:solidFill>
                  <a:schemeClr val="tx1"/>
                </a:solidFill>
                <a:latin typeface="Aptos"/>
                <a:ea typeface="Arial"/>
                <a:cs typeface="Arial"/>
              </a:rPr>
              <a:t>Auf Lehrendenseite:</a:t>
            </a:r>
            <a:endParaRPr lang="de-DE" sz="1200" b="0" i="0" u="none" strike="noStrike" cap="none" spc="0">
              <a:solidFill>
                <a:schemeClr val="tx1"/>
              </a:solidFill>
              <a:latin typeface="Times New Roman"/>
              <a:cs typeface="Times New Roman"/>
            </a:endParaRPr>
          </a:p>
          <a:p>
            <a:pPr>
              <a:defRPr/>
            </a:pPr>
            <a:r>
              <a:rPr lang="de-DE" sz="1200" b="0" i="0" u="none" strike="noStrike" cap="none" spc="0">
                <a:solidFill>
                  <a:schemeClr val="tx1"/>
                </a:solidFill>
                <a:latin typeface="Aptos"/>
                <a:ea typeface="Arial"/>
                <a:cs typeface="Arial"/>
              </a:rPr>
              <a:t>Wie findet man heraus, wo Barrieren in der eigenen Lehre sind? </a:t>
            </a:r>
            <a:endParaRPr lang="de-DE" sz="1200" b="0" i="0" u="none" strike="noStrike" cap="none" spc="0">
              <a:solidFill>
                <a:schemeClr val="tx1"/>
              </a:solidFill>
              <a:latin typeface="Times New Roman"/>
              <a:cs typeface="Times New Roman"/>
            </a:endParaRPr>
          </a:p>
          <a:p>
            <a:pPr>
              <a:defRPr/>
            </a:pPr>
            <a:r>
              <a:rPr lang="de-DE" sz="1200" b="0" i="0" u="none" strike="noStrike" cap="none" spc="0">
                <a:solidFill>
                  <a:schemeClr val="tx1"/>
                </a:solidFill>
                <a:latin typeface="Aptos"/>
                <a:ea typeface="Arial"/>
                <a:cs typeface="Arial"/>
              </a:rPr>
              <a:t>Indem man die Bedarfe der Studierenden kennt und mit ihnen in den Austausch kommt…manchmal ist ein direkter Austausch aber schwierig…wir hätten da eine Idee…</a:t>
            </a:r>
            <a:endParaRPr/>
          </a:p>
        </p:txBody>
      </p:sp>
      <p:sp>
        <p:nvSpPr>
          <p:cNvPr id="901214629" name="Slide Number Placeholder 3"/>
          <p:cNvSpPr>
            <a:spLocks noGrp="1"/>
          </p:cNvSpPr>
          <p:nvPr>
            <p:ph type="sldNum" sz="quarter" idx="10"/>
          </p:nvPr>
        </p:nvSpPr>
        <p:spPr bwMode="auto"/>
        <p:txBody>
          <a:bodyPr/>
          <a:lstStyle/>
          <a:p>
            <a:pPr>
              <a:defRPr/>
            </a:pPr>
            <a:fld id="{DBBDF669-4FFE-2FB4-99E1-C4B6B23DBE1C}" type="slidenum">
              <a:rP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r>
              <a:t>Gehen wir zusammen in den digitalen Raum</a:t>
            </a:r>
          </a:p>
        </p:txBody>
      </p:sp>
      <p:sp>
        <p:nvSpPr>
          <p:cNvPr id="4" name="Slide Number Placeholder 3"/>
          <p:cNvSpPr>
            <a:spLocks noGrp="1"/>
          </p:cNvSpPr>
          <p:nvPr>
            <p:ph type="sldNum" sz="quarter" idx="10"/>
          </p:nvPr>
        </p:nvSpPr>
        <p:spPr bwMode="auto"/>
        <p:txBody>
          <a:bodyPr/>
          <a:lstStyle/>
          <a:p>
            <a:pPr>
              <a:defRPr/>
            </a:pPr>
            <a:fld id="{31C5D6AF-5CE6-2650-7B3F-B0A0C3E82083}" type="slidenum">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elfolie">
    <p:spTree>
      <p:nvGrpSpPr>
        <p:cNvPr id="1" name=""/>
        <p:cNvGrpSpPr/>
        <p:nvPr/>
      </p:nvGrpSpPr>
      <p:grpSpPr bwMode="auto">
        <a:xfrm>
          <a:off x="0" y="0"/>
          <a:ext cx="0" cy="0"/>
          <a:chOff x="0" y="0"/>
          <a:chExt cx="0" cy="0"/>
        </a:xfrm>
      </p:grpSpPr>
      <p:sp>
        <p:nvSpPr>
          <p:cNvPr id="2" name="Titel 1"/>
          <p:cNvSpPr>
            <a:spLocks noGrp="1"/>
          </p:cNvSpPr>
          <p:nvPr>
            <p:ph type="ctrTitle"/>
          </p:nvPr>
        </p:nvSpPr>
        <p:spPr bwMode="auto">
          <a:xfrm>
            <a:off x="1524000" y="1122363"/>
            <a:ext cx="9144000" cy="2387600"/>
          </a:xfrm>
        </p:spPr>
        <p:txBody>
          <a:bodyPr anchor="b"/>
          <a:lstStyle>
            <a:lvl1pPr algn="ctr">
              <a:defRPr sz="6000"/>
            </a:lvl1pPr>
          </a:lstStyle>
          <a:p>
            <a:pPr>
              <a:defRPr/>
            </a:pPr>
            <a:r>
              <a:rPr lang="de-DE"/>
              <a:t>Mastertitelformat bearbeiten</a:t>
            </a:r>
            <a:endParaRPr/>
          </a:p>
        </p:txBody>
      </p:sp>
      <p:sp>
        <p:nvSpPr>
          <p:cNvPr id="3" name="Untertitel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de-DE"/>
              <a:t>Master-Untertitelformat bearbeiten</a:t>
            </a:r>
            <a:endParaRPr/>
          </a:p>
        </p:txBody>
      </p:sp>
      <p:sp>
        <p:nvSpPr>
          <p:cNvPr id="4" name="Datumsplatzhalter 3"/>
          <p:cNvSpPr>
            <a:spLocks noGrp="1"/>
          </p:cNvSpPr>
          <p:nvPr>
            <p:ph type="dt" sz="half" idx="10"/>
          </p:nvPr>
        </p:nvSpPr>
        <p:spPr bwMode="auto"/>
        <p:txBody>
          <a:bodyPr/>
          <a:lstStyle/>
          <a:p>
            <a:pPr>
              <a:defRPr/>
            </a:pPr>
            <a:fld id="{E2F086F9-C77F-404C-BF74-910FE1AD16C0}" type="datetimeFigureOut">
              <a:rPr lang="de-DE"/>
              <a:t>08.11.2024</a:t>
            </a:fld>
            <a:endParaRPr lang="de-DE"/>
          </a:p>
        </p:txBody>
      </p:sp>
      <p:sp>
        <p:nvSpPr>
          <p:cNvPr id="5" name="Fußzeilenplatzhalter 4"/>
          <p:cNvSpPr>
            <a:spLocks noGrp="1"/>
          </p:cNvSpPr>
          <p:nvPr>
            <p:ph type="ftr" sz="quarter" idx="11"/>
          </p:nvPr>
        </p:nvSpPr>
        <p:spPr bwMode="auto"/>
        <p:txBody>
          <a:bodyPr/>
          <a:lstStyle/>
          <a:p>
            <a:pPr>
              <a:defRPr/>
            </a:pPr>
            <a:endParaRPr lang="de-DE"/>
          </a:p>
        </p:txBody>
      </p:sp>
      <p:sp>
        <p:nvSpPr>
          <p:cNvPr id="6" name="Foliennummernplatzhalter 5"/>
          <p:cNvSpPr>
            <a:spLocks noGrp="1"/>
          </p:cNvSpPr>
          <p:nvPr>
            <p:ph type="sldNum" sz="quarter" idx="12"/>
          </p:nvPr>
        </p:nvSpPr>
        <p:spPr bwMode="auto"/>
        <p:txBody>
          <a:bodyPr/>
          <a:lstStyle/>
          <a:p>
            <a:pPr>
              <a:defRPr/>
            </a:pPr>
            <a:fld id="{867272BA-4477-4B54-BD10-5ABAEB93CD3C}" type="slidenum">
              <a:rPr lang="de-DE"/>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el und vertikaler Text">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Mastertitelformat bearbeiten</a:t>
            </a:r>
            <a:endParaRPr/>
          </a:p>
        </p:txBody>
      </p:sp>
      <p:sp>
        <p:nvSpPr>
          <p:cNvPr id="3" name="Vertikaler Textplatzhalter 2"/>
          <p:cNvSpPr>
            <a:spLocks noGrp="1"/>
          </p:cNvSpPr>
          <p:nvPr>
            <p:ph type="body" orient="vert" idx="1"/>
          </p:nvPr>
        </p:nvSpPr>
        <p:spPr bwMode="auto"/>
        <p:txBody>
          <a:bodyPr vert="eaVert"/>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4" name="Datumsplatzhalter 3"/>
          <p:cNvSpPr>
            <a:spLocks noGrp="1"/>
          </p:cNvSpPr>
          <p:nvPr>
            <p:ph type="dt" sz="half" idx="10"/>
          </p:nvPr>
        </p:nvSpPr>
        <p:spPr bwMode="auto"/>
        <p:txBody>
          <a:bodyPr/>
          <a:lstStyle/>
          <a:p>
            <a:pPr>
              <a:defRPr/>
            </a:pPr>
            <a:fld id="{E2F086F9-C77F-404C-BF74-910FE1AD16C0}" type="datetimeFigureOut">
              <a:rPr lang="de-DE"/>
              <a:t>08.11.2024</a:t>
            </a:fld>
            <a:endParaRPr lang="de-DE"/>
          </a:p>
        </p:txBody>
      </p:sp>
      <p:sp>
        <p:nvSpPr>
          <p:cNvPr id="5" name="Fußzeilenplatzhalter 4"/>
          <p:cNvSpPr>
            <a:spLocks noGrp="1"/>
          </p:cNvSpPr>
          <p:nvPr>
            <p:ph type="ftr" sz="quarter" idx="11"/>
          </p:nvPr>
        </p:nvSpPr>
        <p:spPr bwMode="auto"/>
        <p:txBody>
          <a:bodyPr/>
          <a:lstStyle/>
          <a:p>
            <a:pPr>
              <a:defRPr/>
            </a:pPr>
            <a:endParaRPr lang="de-DE"/>
          </a:p>
        </p:txBody>
      </p:sp>
      <p:sp>
        <p:nvSpPr>
          <p:cNvPr id="6" name="Foliennummernplatzhalter 5"/>
          <p:cNvSpPr>
            <a:spLocks noGrp="1"/>
          </p:cNvSpPr>
          <p:nvPr>
            <p:ph type="sldNum" sz="quarter" idx="12"/>
          </p:nvPr>
        </p:nvSpPr>
        <p:spPr bwMode="auto"/>
        <p:txBody>
          <a:bodyPr/>
          <a:lstStyle/>
          <a:p>
            <a:pPr>
              <a:defRPr/>
            </a:pPr>
            <a:fld id="{867272BA-4477-4B54-BD10-5ABAEB93CD3C}" type="slidenum">
              <a:rPr lang="de-DE"/>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kaler Titel und Text">
    <p:spTree>
      <p:nvGrpSpPr>
        <p:cNvPr id="1" name=""/>
        <p:cNvGrpSpPr/>
        <p:nvPr/>
      </p:nvGrpSpPr>
      <p:grpSpPr bwMode="auto">
        <a:xfrm>
          <a:off x="0" y="0"/>
          <a:ext cx="0" cy="0"/>
          <a:chOff x="0" y="0"/>
          <a:chExt cx="0" cy="0"/>
        </a:xfrm>
      </p:grpSpPr>
      <p:sp>
        <p:nvSpPr>
          <p:cNvPr id="2" name="Vertikaler Titel 1"/>
          <p:cNvSpPr>
            <a:spLocks noGrp="1"/>
          </p:cNvSpPr>
          <p:nvPr>
            <p:ph type="title" orient="vert"/>
          </p:nvPr>
        </p:nvSpPr>
        <p:spPr bwMode="auto">
          <a:xfrm>
            <a:off x="8724900" y="365125"/>
            <a:ext cx="2628900" cy="5811838"/>
          </a:xfrm>
        </p:spPr>
        <p:txBody>
          <a:bodyPr vert="eaVert"/>
          <a:lstStyle/>
          <a:p>
            <a:pPr>
              <a:defRPr/>
            </a:pPr>
            <a:r>
              <a:rPr lang="de-DE"/>
              <a:t>Mastertitelformat bearbeiten</a:t>
            </a:r>
            <a:endParaRPr/>
          </a:p>
        </p:txBody>
      </p:sp>
      <p:sp>
        <p:nvSpPr>
          <p:cNvPr id="3" name="Vertikaler Textplatzhalter 2"/>
          <p:cNvSpPr>
            <a:spLocks noGrp="1"/>
          </p:cNvSpPr>
          <p:nvPr>
            <p:ph type="body" orient="vert" idx="1"/>
          </p:nvPr>
        </p:nvSpPr>
        <p:spPr bwMode="auto">
          <a:xfrm>
            <a:off x="838200" y="365125"/>
            <a:ext cx="7734300" cy="5811838"/>
          </a:xfrm>
        </p:spPr>
        <p:txBody>
          <a:bodyPr vert="eaVert"/>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4" name="Datumsplatzhalter 3"/>
          <p:cNvSpPr>
            <a:spLocks noGrp="1"/>
          </p:cNvSpPr>
          <p:nvPr>
            <p:ph type="dt" sz="half" idx="10"/>
          </p:nvPr>
        </p:nvSpPr>
        <p:spPr bwMode="auto"/>
        <p:txBody>
          <a:bodyPr/>
          <a:lstStyle/>
          <a:p>
            <a:pPr>
              <a:defRPr/>
            </a:pPr>
            <a:fld id="{E2F086F9-C77F-404C-BF74-910FE1AD16C0}" type="datetimeFigureOut">
              <a:rPr lang="de-DE"/>
              <a:t>08.11.2024</a:t>
            </a:fld>
            <a:endParaRPr lang="de-DE"/>
          </a:p>
        </p:txBody>
      </p:sp>
      <p:sp>
        <p:nvSpPr>
          <p:cNvPr id="5" name="Fußzeilenplatzhalter 4"/>
          <p:cNvSpPr>
            <a:spLocks noGrp="1"/>
          </p:cNvSpPr>
          <p:nvPr>
            <p:ph type="ftr" sz="quarter" idx="11"/>
          </p:nvPr>
        </p:nvSpPr>
        <p:spPr bwMode="auto"/>
        <p:txBody>
          <a:bodyPr/>
          <a:lstStyle/>
          <a:p>
            <a:pPr>
              <a:defRPr/>
            </a:pPr>
            <a:endParaRPr lang="de-DE"/>
          </a:p>
        </p:txBody>
      </p:sp>
      <p:sp>
        <p:nvSpPr>
          <p:cNvPr id="6" name="Foliennummernplatzhalter 5"/>
          <p:cNvSpPr>
            <a:spLocks noGrp="1"/>
          </p:cNvSpPr>
          <p:nvPr>
            <p:ph type="sldNum" sz="quarter" idx="12"/>
          </p:nvPr>
        </p:nvSpPr>
        <p:spPr bwMode="auto"/>
        <p:txBody>
          <a:bodyPr/>
          <a:lstStyle/>
          <a:p>
            <a:pPr>
              <a:defRPr/>
            </a:pPr>
            <a:fld id="{867272BA-4477-4B54-BD10-5ABAEB93CD3C}" type="slidenum">
              <a:rPr lang="de-DE"/>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el und Inhalt">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Mastertitelformat bearbeiten</a:t>
            </a:r>
            <a:endParaRPr/>
          </a:p>
        </p:txBody>
      </p:sp>
      <p:sp>
        <p:nvSpPr>
          <p:cNvPr id="3" name="Inhaltsplatzhalter 2"/>
          <p:cNvSpPr>
            <a:spLocks noGrp="1"/>
          </p:cNvSpPr>
          <p:nvPr>
            <p:ph idx="1"/>
          </p:nvPr>
        </p:nvSpPr>
        <p:spPr bwMode="auto"/>
        <p:txBody>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4" name="Datumsplatzhalter 3"/>
          <p:cNvSpPr>
            <a:spLocks noGrp="1"/>
          </p:cNvSpPr>
          <p:nvPr>
            <p:ph type="dt" sz="half" idx="10"/>
          </p:nvPr>
        </p:nvSpPr>
        <p:spPr bwMode="auto"/>
        <p:txBody>
          <a:bodyPr/>
          <a:lstStyle/>
          <a:p>
            <a:pPr>
              <a:defRPr/>
            </a:pPr>
            <a:fld id="{E2F086F9-C77F-404C-BF74-910FE1AD16C0}" type="datetimeFigureOut">
              <a:rPr lang="de-DE"/>
              <a:t>08.11.2024</a:t>
            </a:fld>
            <a:endParaRPr lang="de-DE"/>
          </a:p>
        </p:txBody>
      </p:sp>
      <p:sp>
        <p:nvSpPr>
          <p:cNvPr id="5" name="Fußzeilenplatzhalter 4"/>
          <p:cNvSpPr>
            <a:spLocks noGrp="1"/>
          </p:cNvSpPr>
          <p:nvPr>
            <p:ph type="ftr" sz="quarter" idx="11"/>
          </p:nvPr>
        </p:nvSpPr>
        <p:spPr bwMode="auto"/>
        <p:txBody>
          <a:bodyPr/>
          <a:lstStyle/>
          <a:p>
            <a:pPr>
              <a:defRPr/>
            </a:pPr>
            <a:endParaRPr lang="de-DE"/>
          </a:p>
        </p:txBody>
      </p:sp>
      <p:sp>
        <p:nvSpPr>
          <p:cNvPr id="6" name="Foliennummernplatzhalter 5"/>
          <p:cNvSpPr>
            <a:spLocks noGrp="1"/>
          </p:cNvSpPr>
          <p:nvPr>
            <p:ph type="sldNum" sz="quarter" idx="12"/>
          </p:nvPr>
        </p:nvSpPr>
        <p:spPr bwMode="auto"/>
        <p:txBody>
          <a:bodyPr/>
          <a:lstStyle/>
          <a:p>
            <a:pPr>
              <a:defRPr/>
            </a:pPr>
            <a:fld id="{867272BA-4477-4B54-BD10-5ABAEB93CD3C}" type="slidenum">
              <a:rPr lang="de-DE"/>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Abschnitts-&#10;überschrift">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831850" y="1709738"/>
            <a:ext cx="10515600" cy="2852737"/>
          </a:xfrm>
        </p:spPr>
        <p:txBody>
          <a:bodyPr anchor="b"/>
          <a:lstStyle>
            <a:lvl1pPr>
              <a:defRPr sz="6000"/>
            </a:lvl1pPr>
          </a:lstStyle>
          <a:p>
            <a:pPr>
              <a:defRPr/>
            </a:pPr>
            <a:r>
              <a:rPr lang="de-DE"/>
              <a:t>Mastertitelformat bearbeiten</a:t>
            </a:r>
            <a:endParaRPr/>
          </a:p>
        </p:txBody>
      </p:sp>
      <p:sp>
        <p:nvSpPr>
          <p:cNvPr id="3" name="Textplatzhalter 2"/>
          <p:cNvSpPr>
            <a:spLocks noGrp="1"/>
          </p:cNvSpPr>
          <p:nvPr>
            <p:ph type="body" idx="1"/>
          </p:nvPr>
        </p:nvSpPr>
        <p:spPr bwMode="auto">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defRPr/>
            </a:pPr>
            <a:r>
              <a:rPr lang="de-DE"/>
              <a:t>Mastertextformat bearbeiten</a:t>
            </a:r>
            <a:endParaRPr/>
          </a:p>
        </p:txBody>
      </p:sp>
      <p:sp>
        <p:nvSpPr>
          <p:cNvPr id="4" name="Datumsplatzhalter 3"/>
          <p:cNvSpPr>
            <a:spLocks noGrp="1"/>
          </p:cNvSpPr>
          <p:nvPr>
            <p:ph type="dt" sz="half" idx="10"/>
          </p:nvPr>
        </p:nvSpPr>
        <p:spPr bwMode="auto"/>
        <p:txBody>
          <a:bodyPr/>
          <a:lstStyle/>
          <a:p>
            <a:pPr>
              <a:defRPr/>
            </a:pPr>
            <a:fld id="{E2F086F9-C77F-404C-BF74-910FE1AD16C0}" type="datetimeFigureOut">
              <a:rPr lang="de-DE"/>
              <a:t>08.11.2024</a:t>
            </a:fld>
            <a:endParaRPr lang="de-DE"/>
          </a:p>
        </p:txBody>
      </p:sp>
      <p:sp>
        <p:nvSpPr>
          <p:cNvPr id="5" name="Fußzeilenplatzhalter 4"/>
          <p:cNvSpPr>
            <a:spLocks noGrp="1"/>
          </p:cNvSpPr>
          <p:nvPr>
            <p:ph type="ftr" sz="quarter" idx="11"/>
          </p:nvPr>
        </p:nvSpPr>
        <p:spPr bwMode="auto"/>
        <p:txBody>
          <a:bodyPr/>
          <a:lstStyle/>
          <a:p>
            <a:pPr>
              <a:defRPr/>
            </a:pPr>
            <a:endParaRPr lang="de-DE"/>
          </a:p>
        </p:txBody>
      </p:sp>
      <p:sp>
        <p:nvSpPr>
          <p:cNvPr id="6" name="Foliennummernplatzhalter 5"/>
          <p:cNvSpPr>
            <a:spLocks noGrp="1"/>
          </p:cNvSpPr>
          <p:nvPr>
            <p:ph type="sldNum" sz="quarter" idx="12"/>
          </p:nvPr>
        </p:nvSpPr>
        <p:spPr bwMode="auto"/>
        <p:txBody>
          <a:bodyPr/>
          <a:lstStyle/>
          <a:p>
            <a:pPr>
              <a:defRPr/>
            </a:pPr>
            <a:fld id="{867272BA-4477-4B54-BD10-5ABAEB93CD3C}" type="slidenum">
              <a:rPr lang="de-DE"/>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Zwei Inhalte">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Mastertitelformat bearbeiten</a:t>
            </a:r>
            <a:endParaRPr/>
          </a:p>
        </p:txBody>
      </p:sp>
      <p:sp>
        <p:nvSpPr>
          <p:cNvPr id="3" name="Inhaltsplatzhalter 2"/>
          <p:cNvSpPr>
            <a:spLocks noGrp="1"/>
          </p:cNvSpPr>
          <p:nvPr>
            <p:ph sz="half" idx="1"/>
          </p:nvPr>
        </p:nvSpPr>
        <p:spPr bwMode="auto">
          <a:xfrm>
            <a:off x="838200" y="1825625"/>
            <a:ext cx="5181600" cy="4351338"/>
          </a:xfrm>
        </p:spPr>
        <p:txBody>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4" name="Inhaltsplatzhalter 3"/>
          <p:cNvSpPr>
            <a:spLocks noGrp="1"/>
          </p:cNvSpPr>
          <p:nvPr>
            <p:ph sz="half" idx="2"/>
          </p:nvPr>
        </p:nvSpPr>
        <p:spPr bwMode="auto">
          <a:xfrm>
            <a:off x="6172200" y="1825625"/>
            <a:ext cx="5181600" cy="4351338"/>
          </a:xfrm>
        </p:spPr>
        <p:txBody>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5" name="Datumsplatzhalter 4"/>
          <p:cNvSpPr>
            <a:spLocks noGrp="1"/>
          </p:cNvSpPr>
          <p:nvPr>
            <p:ph type="dt" sz="half" idx="10"/>
          </p:nvPr>
        </p:nvSpPr>
        <p:spPr bwMode="auto"/>
        <p:txBody>
          <a:bodyPr/>
          <a:lstStyle/>
          <a:p>
            <a:pPr>
              <a:defRPr/>
            </a:pPr>
            <a:fld id="{E2F086F9-C77F-404C-BF74-910FE1AD16C0}" type="datetimeFigureOut">
              <a:rPr lang="de-DE"/>
              <a:t>08.11.2024</a:t>
            </a:fld>
            <a:endParaRPr lang="de-DE"/>
          </a:p>
        </p:txBody>
      </p:sp>
      <p:sp>
        <p:nvSpPr>
          <p:cNvPr id="6" name="Fußzeilenplatzhalter 5"/>
          <p:cNvSpPr>
            <a:spLocks noGrp="1"/>
          </p:cNvSpPr>
          <p:nvPr>
            <p:ph type="ftr" sz="quarter" idx="11"/>
          </p:nvPr>
        </p:nvSpPr>
        <p:spPr bwMode="auto"/>
        <p:txBody>
          <a:bodyPr/>
          <a:lstStyle/>
          <a:p>
            <a:pPr>
              <a:defRPr/>
            </a:pPr>
            <a:endParaRPr lang="de-DE"/>
          </a:p>
        </p:txBody>
      </p:sp>
      <p:sp>
        <p:nvSpPr>
          <p:cNvPr id="7" name="Foliennummernplatzhalter 6"/>
          <p:cNvSpPr>
            <a:spLocks noGrp="1"/>
          </p:cNvSpPr>
          <p:nvPr>
            <p:ph type="sldNum" sz="quarter" idx="12"/>
          </p:nvPr>
        </p:nvSpPr>
        <p:spPr bwMode="auto"/>
        <p:txBody>
          <a:bodyPr/>
          <a:lstStyle/>
          <a:p>
            <a:pPr>
              <a:defRPr/>
            </a:pPr>
            <a:fld id="{867272BA-4477-4B54-BD10-5ABAEB93CD3C}" type="slidenum">
              <a:rPr lang="de-DE"/>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Vergleich">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839788" y="365125"/>
            <a:ext cx="10515600" cy="1325563"/>
          </a:xfrm>
        </p:spPr>
        <p:txBody>
          <a:bodyPr/>
          <a:lstStyle/>
          <a:p>
            <a:pPr>
              <a:defRPr/>
            </a:pPr>
            <a:r>
              <a:rPr lang="de-DE"/>
              <a:t>Mastertitelformat bearbeiten</a:t>
            </a:r>
            <a:endParaRPr/>
          </a:p>
        </p:txBody>
      </p:sp>
      <p:sp>
        <p:nvSpPr>
          <p:cNvPr id="3" name="Textplatzhalt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de-DE"/>
              <a:t>Mastertextformat bearbeiten</a:t>
            </a:r>
            <a:endParaRPr/>
          </a:p>
        </p:txBody>
      </p:sp>
      <p:sp>
        <p:nvSpPr>
          <p:cNvPr id="4" name="Inhaltsplatzhalter 3"/>
          <p:cNvSpPr>
            <a:spLocks noGrp="1"/>
          </p:cNvSpPr>
          <p:nvPr>
            <p:ph sz="half" idx="2"/>
          </p:nvPr>
        </p:nvSpPr>
        <p:spPr bwMode="auto">
          <a:xfrm>
            <a:off x="839788" y="2505074"/>
            <a:ext cx="5157787" cy="3684588"/>
          </a:xfrm>
        </p:spPr>
        <p:txBody>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5" name="Textplatzhalt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de-DE"/>
              <a:t>Mastertextformat bearbeiten</a:t>
            </a:r>
            <a:endParaRPr/>
          </a:p>
        </p:txBody>
      </p:sp>
      <p:sp>
        <p:nvSpPr>
          <p:cNvPr id="6" name="Inhaltsplatzhalter 5"/>
          <p:cNvSpPr>
            <a:spLocks noGrp="1"/>
          </p:cNvSpPr>
          <p:nvPr>
            <p:ph sz="quarter" idx="4"/>
          </p:nvPr>
        </p:nvSpPr>
        <p:spPr bwMode="auto">
          <a:xfrm>
            <a:off x="6172200" y="2505074"/>
            <a:ext cx="5183188" cy="3684588"/>
          </a:xfrm>
        </p:spPr>
        <p:txBody>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7" name="Datumsplatzhalter 6"/>
          <p:cNvSpPr>
            <a:spLocks noGrp="1"/>
          </p:cNvSpPr>
          <p:nvPr>
            <p:ph type="dt" sz="half" idx="10"/>
          </p:nvPr>
        </p:nvSpPr>
        <p:spPr bwMode="auto"/>
        <p:txBody>
          <a:bodyPr/>
          <a:lstStyle/>
          <a:p>
            <a:pPr>
              <a:defRPr/>
            </a:pPr>
            <a:fld id="{E2F086F9-C77F-404C-BF74-910FE1AD16C0}" type="datetimeFigureOut">
              <a:rPr lang="de-DE"/>
              <a:t>08.11.2024</a:t>
            </a:fld>
            <a:endParaRPr lang="de-DE"/>
          </a:p>
        </p:txBody>
      </p:sp>
      <p:sp>
        <p:nvSpPr>
          <p:cNvPr id="8" name="Fußzeilenplatzhalter 7"/>
          <p:cNvSpPr>
            <a:spLocks noGrp="1"/>
          </p:cNvSpPr>
          <p:nvPr>
            <p:ph type="ftr" sz="quarter" idx="11"/>
          </p:nvPr>
        </p:nvSpPr>
        <p:spPr bwMode="auto"/>
        <p:txBody>
          <a:bodyPr/>
          <a:lstStyle/>
          <a:p>
            <a:pPr>
              <a:defRPr/>
            </a:pPr>
            <a:endParaRPr lang="de-DE"/>
          </a:p>
        </p:txBody>
      </p:sp>
      <p:sp>
        <p:nvSpPr>
          <p:cNvPr id="9" name="Foliennummernplatzhalter 8"/>
          <p:cNvSpPr>
            <a:spLocks noGrp="1"/>
          </p:cNvSpPr>
          <p:nvPr>
            <p:ph type="sldNum" sz="quarter" idx="12"/>
          </p:nvPr>
        </p:nvSpPr>
        <p:spPr bwMode="auto"/>
        <p:txBody>
          <a:bodyPr/>
          <a:lstStyle/>
          <a:p>
            <a:pPr>
              <a:defRPr/>
            </a:pPr>
            <a:fld id="{867272BA-4477-4B54-BD10-5ABAEB93CD3C}" type="slidenum">
              <a:rPr lang="de-DE"/>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Nur Titel">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t>Mastertitelformat bearbeiten</a:t>
            </a:r>
            <a:endParaRPr/>
          </a:p>
        </p:txBody>
      </p:sp>
      <p:sp>
        <p:nvSpPr>
          <p:cNvPr id="3" name="Datumsplatzhalter 2"/>
          <p:cNvSpPr>
            <a:spLocks noGrp="1"/>
          </p:cNvSpPr>
          <p:nvPr>
            <p:ph type="dt" sz="half" idx="10"/>
          </p:nvPr>
        </p:nvSpPr>
        <p:spPr bwMode="auto"/>
        <p:txBody>
          <a:bodyPr/>
          <a:lstStyle/>
          <a:p>
            <a:pPr>
              <a:defRPr/>
            </a:pPr>
            <a:fld id="{E2F086F9-C77F-404C-BF74-910FE1AD16C0}" type="datetimeFigureOut">
              <a:rPr lang="de-DE"/>
              <a:t>08.11.2024</a:t>
            </a:fld>
            <a:endParaRPr lang="de-DE"/>
          </a:p>
        </p:txBody>
      </p:sp>
      <p:sp>
        <p:nvSpPr>
          <p:cNvPr id="4" name="Fußzeilenplatzhalter 3"/>
          <p:cNvSpPr>
            <a:spLocks noGrp="1"/>
          </p:cNvSpPr>
          <p:nvPr>
            <p:ph type="ftr" sz="quarter" idx="11"/>
          </p:nvPr>
        </p:nvSpPr>
        <p:spPr bwMode="auto"/>
        <p:txBody>
          <a:bodyPr/>
          <a:lstStyle/>
          <a:p>
            <a:pPr>
              <a:defRPr/>
            </a:pPr>
            <a:endParaRPr lang="de-DE"/>
          </a:p>
        </p:txBody>
      </p:sp>
      <p:sp>
        <p:nvSpPr>
          <p:cNvPr id="5" name="Foliennummernplatzhalter 4"/>
          <p:cNvSpPr>
            <a:spLocks noGrp="1"/>
          </p:cNvSpPr>
          <p:nvPr>
            <p:ph type="sldNum" sz="quarter" idx="12"/>
          </p:nvPr>
        </p:nvSpPr>
        <p:spPr bwMode="auto"/>
        <p:txBody>
          <a:bodyPr/>
          <a:lstStyle/>
          <a:p>
            <a:pPr>
              <a:defRPr/>
            </a:pPr>
            <a:fld id="{867272BA-4477-4B54-BD10-5ABAEB93CD3C}" type="slidenum">
              <a:rPr lang="de-DE"/>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Leer">
    <p:spTree>
      <p:nvGrpSpPr>
        <p:cNvPr id="1" name=""/>
        <p:cNvGrpSpPr/>
        <p:nvPr/>
      </p:nvGrpSpPr>
      <p:grpSpPr bwMode="auto">
        <a:xfrm>
          <a:off x="0" y="0"/>
          <a:ext cx="0" cy="0"/>
          <a:chOff x="0" y="0"/>
          <a:chExt cx="0" cy="0"/>
        </a:xfrm>
      </p:grpSpPr>
      <p:sp>
        <p:nvSpPr>
          <p:cNvPr id="2" name="Datumsplatzhalter 1"/>
          <p:cNvSpPr>
            <a:spLocks noGrp="1"/>
          </p:cNvSpPr>
          <p:nvPr>
            <p:ph type="dt" sz="half" idx="10"/>
          </p:nvPr>
        </p:nvSpPr>
        <p:spPr bwMode="auto"/>
        <p:txBody>
          <a:bodyPr/>
          <a:lstStyle/>
          <a:p>
            <a:pPr>
              <a:defRPr/>
            </a:pPr>
            <a:fld id="{E2F086F9-C77F-404C-BF74-910FE1AD16C0}" type="datetimeFigureOut">
              <a:rPr lang="de-DE"/>
              <a:t>08.11.2024</a:t>
            </a:fld>
            <a:endParaRPr lang="de-DE"/>
          </a:p>
        </p:txBody>
      </p:sp>
      <p:sp>
        <p:nvSpPr>
          <p:cNvPr id="3" name="Fußzeilenplatzhalter 2"/>
          <p:cNvSpPr>
            <a:spLocks noGrp="1"/>
          </p:cNvSpPr>
          <p:nvPr>
            <p:ph type="ftr" sz="quarter" idx="11"/>
          </p:nvPr>
        </p:nvSpPr>
        <p:spPr bwMode="auto"/>
        <p:txBody>
          <a:bodyPr/>
          <a:lstStyle/>
          <a:p>
            <a:pPr>
              <a:defRPr/>
            </a:pPr>
            <a:endParaRPr lang="de-DE"/>
          </a:p>
        </p:txBody>
      </p:sp>
      <p:sp>
        <p:nvSpPr>
          <p:cNvPr id="4" name="Foliennummernplatzhalter 3"/>
          <p:cNvSpPr>
            <a:spLocks noGrp="1"/>
          </p:cNvSpPr>
          <p:nvPr>
            <p:ph type="sldNum" sz="quarter" idx="12"/>
          </p:nvPr>
        </p:nvSpPr>
        <p:spPr bwMode="auto"/>
        <p:txBody>
          <a:bodyPr/>
          <a:lstStyle/>
          <a:p>
            <a:pPr>
              <a:defRPr/>
            </a:pPr>
            <a:fld id="{867272BA-4477-4B54-BD10-5ABAEB93CD3C}" type="slidenum">
              <a:rPr lang="de-DE"/>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Inhalt mit Überschrift">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839788" y="457200"/>
            <a:ext cx="3932237" cy="1600200"/>
          </a:xfrm>
        </p:spPr>
        <p:txBody>
          <a:bodyPr anchor="b"/>
          <a:lstStyle>
            <a:lvl1pPr>
              <a:defRPr sz="3200"/>
            </a:lvl1pPr>
          </a:lstStyle>
          <a:p>
            <a:pPr>
              <a:defRPr/>
            </a:pPr>
            <a:r>
              <a:rPr lang="de-DE"/>
              <a:t>Mastertitelformat bearbeiten</a:t>
            </a:r>
            <a:endParaRPr/>
          </a:p>
        </p:txBody>
      </p:sp>
      <p:sp>
        <p:nvSpPr>
          <p:cNvPr id="3" name="Inhaltsplatzhalt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4" name="Textplatzhalt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de-DE"/>
              <a:t>Mastertextformat bearbeiten</a:t>
            </a:r>
            <a:endParaRPr/>
          </a:p>
        </p:txBody>
      </p:sp>
      <p:sp>
        <p:nvSpPr>
          <p:cNvPr id="5" name="Datumsplatzhalter 4"/>
          <p:cNvSpPr>
            <a:spLocks noGrp="1"/>
          </p:cNvSpPr>
          <p:nvPr>
            <p:ph type="dt" sz="half" idx="10"/>
          </p:nvPr>
        </p:nvSpPr>
        <p:spPr bwMode="auto"/>
        <p:txBody>
          <a:bodyPr/>
          <a:lstStyle/>
          <a:p>
            <a:pPr>
              <a:defRPr/>
            </a:pPr>
            <a:fld id="{E2F086F9-C77F-404C-BF74-910FE1AD16C0}" type="datetimeFigureOut">
              <a:rPr lang="de-DE"/>
              <a:t>08.11.2024</a:t>
            </a:fld>
            <a:endParaRPr lang="de-DE"/>
          </a:p>
        </p:txBody>
      </p:sp>
      <p:sp>
        <p:nvSpPr>
          <p:cNvPr id="6" name="Fußzeilenplatzhalter 5"/>
          <p:cNvSpPr>
            <a:spLocks noGrp="1"/>
          </p:cNvSpPr>
          <p:nvPr>
            <p:ph type="ftr" sz="quarter" idx="11"/>
          </p:nvPr>
        </p:nvSpPr>
        <p:spPr bwMode="auto"/>
        <p:txBody>
          <a:bodyPr/>
          <a:lstStyle/>
          <a:p>
            <a:pPr>
              <a:defRPr/>
            </a:pPr>
            <a:endParaRPr lang="de-DE"/>
          </a:p>
        </p:txBody>
      </p:sp>
      <p:sp>
        <p:nvSpPr>
          <p:cNvPr id="7" name="Foliennummernplatzhalter 6"/>
          <p:cNvSpPr>
            <a:spLocks noGrp="1"/>
          </p:cNvSpPr>
          <p:nvPr>
            <p:ph type="sldNum" sz="quarter" idx="12"/>
          </p:nvPr>
        </p:nvSpPr>
        <p:spPr bwMode="auto"/>
        <p:txBody>
          <a:bodyPr/>
          <a:lstStyle/>
          <a:p>
            <a:pPr>
              <a:defRPr/>
            </a:pPr>
            <a:fld id="{867272BA-4477-4B54-BD10-5ABAEB93CD3C}" type="slidenum">
              <a:rPr lang="de-DE"/>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Bild mit Überschrift">
    <p:spTree>
      <p:nvGrpSpPr>
        <p:cNvPr id="1" name=""/>
        <p:cNvGrpSpPr/>
        <p:nvPr/>
      </p:nvGrpSpPr>
      <p:grpSpPr bwMode="auto">
        <a:xfrm>
          <a:off x="0" y="0"/>
          <a:ext cx="0" cy="0"/>
          <a:chOff x="0" y="0"/>
          <a:chExt cx="0" cy="0"/>
        </a:xfrm>
      </p:grpSpPr>
      <p:sp>
        <p:nvSpPr>
          <p:cNvPr id="2" name="Titel 1"/>
          <p:cNvSpPr>
            <a:spLocks noGrp="1"/>
          </p:cNvSpPr>
          <p:nvPr>
            <p:ph type="title"/>
          </p:nvPr>
        </p:nvSpPr>
        <p:spPr bwMode="auto">
          <a:xfrm>
            <a:off x="839788" y="457200"/>
            <a:ext cx="3932237" cy="1600200"/>
          </a:xfrm>
        </p:spPr>
        <p:txBody>
          <a:bodyPr anchor="b"/>
          <a:lstStyle>
            <a:lvl1pPr>
              <a:defRPr sz="3200"/>
            </a:lvl1pPr>
          </a:lstStyle>
          <a:p>
            <a:pPr>
              <a:defRPr/>
            </a:pPr>
            <a:r>
              <a:rPr lang="de-DE"/>
              <a:t>Mastertitelformat bearbeiten</a:t>
            </a:r>
            <a:endParaRPr/>
          </a:p>
        </p:txBody>
      </p:sp>
      <p:sp>
        <p:nvSpPr>
          <p:cNvPr id="3" name="Bildplatzhalter 2"/>
          <p:cNvSpPr>
            <a:spLocks noGrp="1"/>
          </p:cNvSpPr>
          <p:nvPr>
            <p:ph type="pic" idx="1"/>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de-DE"/>
          </a:p>
        </p:txBody>
      </p:sp>
      <p:sp>
        <p:nvSpPr>
          <p:cNvPr id="4" name="Textplatzhalt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de-DE"/>
              <a:t>Mastertextformat bearbeiten</a:t>
            </a:r>
            <a:endParaRPr/>
          </a:p>
        </p:txBody>
      </p:sp>
      <p:sp>
        <p:nvSpPr>
          <p:cNvPr id="5" name="Datumsplatzhalter 4"/>
          <p:cNvSpPr>
            <a:spLocks noGrp="1"/>
          </p:cNvSpPr>
          <p:nvPr>
            <p:ph type="dt" sz="half" idx="10"/>
          </p:nvPr>
        </p:nvSpPr>
        <p:spPr bwMode="auto"/>
        <p:txBody>
          <a:bodyPr/>
          <a:lstStyle/>
          <a:p>
            <a:pPr>
              <a:defRPr/>
            </a:pPr>
            <a:fld id="{E2F086F9-C77F-404C-BF74-910FE1AD16C0}" type="datetimeFigureOut">
              <a:rPr lang="de-DE"/>
              <a:t>08.11.2024</a:t>
            </a:fld>
            <a:endParaRPr lang="de-DE"/>
          </a:p>
        </p:txBody>
      </p:sp>
      <p:sp>
        <p:nvSpPr>
          <p:cNvPr id="6" name="Fußzeilenplatzhalter 5"/>
          <p:cNvSpPr>
            <a:spLocks noGrp="1"/>
          </p:cNvSpPr>
          <p:nvPr>
            <p:ph type="ftr" sz="quarter" idx="11"/>
          </p:nvPr>
        </p:nvSpPr>
        <p:spPr bwMode="auto"/>
        <p:txBody>
          <a:bodyPr/>
          <a:lstStyle/>
          <a:p>
            <a:pPr>
              <a:defRPr/>
            </a:pPr>
            <a:endParaRPr lang="de-DE"/>
          </a:p>
        </p:txBody>
      </p:sp>
      <p:sp>
        <p:nvSpPr>
          <p:cNvPr id="7" name="Foliennummernplatzhalter 6"/>
          <p:cNvSpPr>
            <a:spLocks noGrp="1"/>
          </p:cNvSpPr>
          <p:nvPr>
            <p:ph type="sldNum" sz="quarter" idx="12"/>
          </p:nvPr>
        </p:nvSpPr>
        <p:spPr bwMode="auto"/>
        <p:txBody>
          <a:bodyPr/>
          <a:lstStyle/>
          <a:p>
            <a:pPr>
              <a:defRPr/>
            </a:pPr>
            <a:fld id="{867272BA-4477-4B54-BD10-5ABAEB93CD3C}" type="slidenum">
              <a:rPr lang="de-DE"/>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elplatzhalt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de-DE"/>
              <a:t>Mastertitelformat bearbeiten</a:t>
            </a:r>
            <a:endParaRPr/>
          </a:p>
        </p:txBody>
      </p:sp>
      <p:sp>
        <p:nvSpPr>
          <p:cNvPr id="3" name="Textplatzhalt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4" name="Datumsplatzhalt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a:defRPr/>
            </a:pPr>
            <a:fld id="{E2F086F9-C77F-404C-BF74-910FE1AD16C0}" type="datetimeFigureOut">
              <a:rPr lang="de-DE"/>
              <a:t>08.11.2024</a:t>
            </a:fld>
            <a:endParaRPr lang="de-DE"/>
          </a:p>
        </p:txBody>
      </p:sp>
      <p:sp>
        <p:nvSpPr>
          <p:cNvPr id="5" name="Fußzeilenplatzhalt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a:defRPr/>
            </a:pPr>
            <a:endParaRPr lang="de-DE"/>
          </a:p>
        </p:txBody>
      </p:sp>
      <p:sp>
        <p:nvSpPr>
          <p:cNvPr id="6" name="Foliennummernplatzhalt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a:defRPr/>
            </a:pPr>
            <a:fld id="{867272BA-4477-4B54-BD10-5ABAEB93CD3C}" type="slidenum">
              <a:rPr lang="de-DE"/>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5.sv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9.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95246623" name="Rechteck 995246622">
            <a:extLst>
              <a:ext uri="{C183D7F6-B498-43B3-948B-1728B52AA6E4}">
                <adec:decorative xmlns:adec="http://schemas.microsoft.com/office/drawing/2017/decorative" val="1"/>
              </a:ext>
            </a:extLst>
          </p:cNvPr>
          <p:cNvSpPr/>
          <p:nvPr/>
        </p:nvSpPr>
        <p:spPr bwMode="auto">
          <a:xfrm>
            <a:off x="-59189" y="-60067"/>
            <a:ext cx="12322432" cy="3232670"/>
          </a:xfrm>
          <a:prstGeom prst="rect">
            <a:avLst/>
          </a:prstGeom>
          <a:solidFill>
            <a:srgbClr val="020B3B">
              <a:alpha val="80000"/>
            </a:srgbClr>
          </a:solidFill>
          <a:ln w="1905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846751903" name="Flussdiagramm: Alternativer Prozess 846751902">
            <a:extLst>
              <a:ext uri="{C183D7F6-B498-43B3-948B-1728B52AA6E4}">
                <adec:decorative xmlns:adec="http://schemas.microsoft.com/office/drawing/2017/decorative" val="1"/>
              </a:ext>
            </a:extLst>
          </p:cNvPr>
          <p:cNvSpPr/>
          <p:nvPr/>
        </p:nvSpPr>
        <p:spPr bwMode="auto">
          <a:xfrm>
            <a:off x="1945762" y="1269999"/>
            <a:ext cx="8435202" cy="2969053"/>
          </a:xfrm>
          <a:prstGeom prst="flowChartAlternateProcess">
            <a:avLst/>
          </a:prstGeom>
          <a:solidFill>
            <a:schemeClr val="bg1"/>
          </a:solidFill>
          <a:ln w="19050" cap="flat" cmpd="sng" algn="ctr">
            <a:solidFill>
              <a:srgbClr val="070D1C"/>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480161422" name="Flussdiagramm: Alternativer Prozess 1480161421">
            <a:extLst>
              <a:ext uri="{C183D7F6-B498-43B3-948B-1728B52AA6E4}">
                <adec:decorative xmlns:adec="http://schemas.microsoft.com/office/drawing/2017/decorative" val="1"/>
              </a:ext>
            </a:extLst>
          </p:cNvPr>
          <p:cNvSpPr/>
          <p:nvPr/>
        </p:nvSpPr>
        <p:spPr bwMode="auto">
          <a:xfrm>
            <a:off x="5372634" y="1556266"/>
            <a:ext cx="2642972" cy="640488"/>
          </a:xfrm>
          <a:prstGeom prst="flowChartAlternateProcess">
            <a:avLst/>
          </a:prstGeom>
          <a:solidFill>
            <a:srgbClr val="335BC2"/>
          </a:solidFill>
          <a:ln w="1905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 name="Titel 1"/>
          <p:cNvSpPr>
            <a:spLocks noGrp="1"/>
          </p:cNvSpPr>
          <p:nvPr>
            <p:ph type="ctrTitle"/>
          </p:nvPr>
        </p:nvSpPr>
        <p:spPr bwMode="auto">
          <a:xfrm>
            <a:off x="1523998" y="1477157"/>
            <a:ext cx="9144000" cy="2387599"/>
          </a:xfrm>
        </p:spPr>
        <p:txBody>
          <a:bodyPr>
            <a:normAutofit/>
          </a:bodyPr>
          <a:lstStyle/>
          <a:p>
            <a:pPr>
              <a:defRPr/>
            </a:pPr>
            <a:r>
              <a:rPr lang="de-DE" sz="4000" b="1" dirty="0">
                <a:solidFill>
                  <a:srgbClr val="000000"/>
                </a:solidFill>
                <a:latin typeface="Arial"/>
              </a:rPr>
              <a:t>Ein </a:t>
            </a:r>
            <a:r>
              <a:rPr lang="de-DE" sz="4000" b="0" dirty="0">
                <a:solidFill>
                  <a:srgbClr val="000000"/>
                </a:solidFill>
                <a:latin typeface="Arial"/>
              </a:rPr>
              <a:t> </a:t>
            </a:r>
            <a:r>
              <a:rPr lang="de-DE" sz="4000" b="1" dirty="0">
                <a:solidFill>
                  <a:srgbClr val="000000"/>
                </a:solidFill>
                <a:latin typeface="Arial"/>
              </a:rPr>
              <a:t> </a:t>
            </a:r>
            <a:r>
              <a:rPr lang="de-DE" sz="4000" b="0" dirty="0" err="1">
                <a:solidFill>
                  <a:schemeClr val="bg1"/>
                </a:solidFill>
                <a:latin typeface="Arial"/>
              </a:rPr>
              <a:t>BlindDate</a:t>
            </a:r>
            <a:r>
              <a:rPr lang="de-DE" sz="4000" b="1" dirty="0">
                <a:solidFill>
                  <a:srgbClr val="000000"/>
                </a:solidFill>
                <a:latin typeface="Arial"/>
              </a:rPr>
              <a:t> </a:t>
            </a:r>
            <a:br>
              <a:rPr lang="de-DE" sz="4000" b="1" dirty="0">
                <a:solidFill>
                  <a:srgbClr val="000000"/>
                </a:solidFill>
                <a:latin typeface="Arial"/>
              </a:rPr>
            </a:br>
            <a:r>
              <a:rPr lang="de-DE" sz="4000" b="1" dirty="0">
                <a:solidFill>
                  <a:srgbClr val="000000"/>
                </a:solidFill>
                <a:latin typeface="Arial"/>
              </a:rPr>
              <a:t>mit virtuellen Studierenden</a:t>
            </a:r>
            <a:br>
              <a:rPr lang="de-DE" sz="4000" b="1" dirty="0">
                <a:solidFill>
                  <a:srgbClr val="000000"/>
                </a:solidFill>
                <a:latin typeface="Arial"/>
              </a:rPr>
            </a:br>
            <a:r>
              <a:rPr lang="de-DE" sz="4000" b="1" dirty="0">
                <a:solidFill>
                  <a:srgbClr val="000000"/>
                </a:solidFill>
                <a:latin typeface="Arial"/>
              </a:rPr>
              <a:t>im digitalen Lern- und Begegnungsraum</a:t>
            </a:r>
            <a:endParaRPr sz="4000" b="0" dirty="0"/>
          </a:p>
        </p:txBody>
      </p:sp>
      <p:sp>
        <p:nvSpPr>
          <p:cNvPr id="3" name="Untertitel 2"/>
          <p:cNvSpPr>
            <a:spLocks noGrp="1"/>
          </p:cNvSpPr>
          <p:nvPr>
            <p:ph type="subTitle" idx="1"/>
          </p:nvPr>
        </p:nvSpPr>
        <p:spPr bwMode="auto">
          <a:xfrm>
            <a:off x="1523998" y="4718831"/>
            <a:ext cx="9144000" cy="991733"/>
          </a:xfrm>
        </p:spPr>
        <p:txBody>
          <a:bodyPr/>
          <a:lstStyle/>
          <a:p>
            <a:pPr>
              <a:defRPr/>
            </a:pPr>
            <a:r>
              <a:rPr lang="de-DE">
                <a:latin typeface="Arial"/>
                <a:ea typeface="Arial"/>
                <a:cs typeface="Arial"/>
              </a:rPr>
              <a:t>Ein Ergebnis des </a:t>
            </a:r>
            <a:r>
              <a:rPr lang="de-DE" sz="2400" b="0" i="0" u="none" strike="noStrike" cap="none" spc="0">
                <a:solidFill>
                  <a:schemeClr val="tx1"/>
                </a:solidFill>
                <a:latin typeface="Arial"/>
                <a:ea typeface="Arial"/>
                <a:cs typeface="Arial"/>
              </a:rPr>
              <a:t>SHUFFLE</a:t>
            </a:r>
            <a:r>
              <a:rPr lang="de-DE">
                <a:latin typeface="Arial"/>
                <a:ea typeface="Arial"/>
                <a:cs typeface="Arial"/>
              </a:rPr>
              <a:t> Forschungsprojekts </a:t>
            </a:r>
            <a:endParaRPr>
              <a:latin typeface="Arial"/>
              <a:cs typeface="Arial"/>
            </a:endParaRPr>
          </a:p>
        </p:txBody>
      </p:sp>
      <p:pic>
        <p:nvPicPr>
          <p:cNvPr id="1368518889" name="Grafik 1368518888" descr="Digitale Zeichnung der Persona Aleksandr von BlindDate"/>
          <p:cNvPicPr>
            <a:picLocks noChangeAspect="1"/>
          </p:cNvPicPr>
          <p:nvPr/>
        </p:nvPicPr>
        <p:blipFill>
          <a:blip r:embed="rId3">
            <a:extLst>
              <a:ext uri="{96DAC541-7B7A-43D3-8B79-37D633B846F1}">
                <asvg:svgBlip xmlns:asvg="http://schemas.microsoft.com/office/drawing/2016/SVG/main" r:embed="rId4"/>
              </a:ext>
            </a:extLst>
          </a:blip>
          <a:stretch/>
        </p:blipFill>
        <p:spPr bwMode="auto">
          <a:xfrm flipH="1">
            <a:off x="2079447" y="3489381"/>
            <a:ext cx="1825896" cy="20084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308428577" name="Grafik 1308428576" descr="Screenshot des Seminarraums auf BlindDate"/>
          <p:cNvPicPr>
            <a:picLocks noChangeAspect="1"/>
          </p:cNvPicPr>
          <p:nvPr/>
        </p:nvPicPr>
        <p:blipFill>
          <a:blip r:embed="rId3"/>
          <a:srcRect t="14143"/>
          <a:stretch/>
        </p:blipFill>
        <p:spPr bwMode="auto">
          <a:xfrm>
            <a:off x="-32265" y="-133349"/>
            <a:ext cx="12256530" cy="7086600"/>
          </a:xfrm>
          <a:prstGeom prst="rect">
            <a:avLst/>
          </a:prstGeom>
        </p:spPr>
      </p:pic>
      <p:sp>
        <p:nvSpPr>
          <p:cNvPr id="2" name="Titel 1">
            <a:extLst>
              <a:ext uri="{FF2B5EF4-FFF2-40B4-BE49-F238E27FC236}">
                <a16:creationId xmlns:a16="http://schemas.microsoft.com/office/drawing/2014/main" id="{73FC911A-6088-E550-689E-EF08A0FD056C}"/>
              </a:ext>
            </a:extLst>
          </p:cNvPr>
          <p:cNvSpPr>
            <a:spLocks noGrp="1"/>
          </p:cNvSpPr>
          <p:nvPr>
            <p:ph type="title"/>
          </p:nvPr>
        </p:nvSpPr>
        <p:spPr>
          <a:xfrm>
            <a:off x="1073727" y="129598"/>
            <a:ext cx="10515600" cy="1325563"/>
          </a:xfrm>
        </p:spPr>
        <p:txBody>
          <a:bodyPr>
            <a:normAutofit/>
          </a:bodyPr>
          <a:lstStyle/>
          <a:p>
            <a:pPr algn="ctr"/>
            <a:r>
              <a:rPr lang="de-DE" sz="4000" dirty="0"/>
              <a:t>Der Seminarraum von </a:t>
            </a:r>
            <a:r>
              <a:rPr lang="de-DE" sz="4000" dirty="0" err="1"/>
              <a:t>BlindDate</a:t>
            </a:r>
            <a:endParaRPr lang="de-DE" sz="4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bg>
      <p:bgPr>
        <a:solidFill>
          <a:schemeClr val="bg1">
            <a:alpha val="99999"/>
          </a:schemeClr>
        </a:solidFill>
        <a:effectLst/>
      </p:bgPr>
    </p:bg>
    <p:spTree>
      <p:nvGrpSpPr>
        <p:cNvPr id="1" name=""/>
        <p:cNvGrpSpPr/>
        <p:nvPr/>
      </p:nvGrpSpPr>
      <p:grpSpPr bwMode="auto">
        <a:xfrm>
          <a:off x="0" y="0"/>
          <a:ext cx="0" cy="0"/>
          <a:chOff x="0" y="0"/>
          <a:chExt cx="0" cy="0"/>
        </a:xfrm>
      </p:grpSpPr>
      <p:pic>
        <p:nvPicPr>
          <p:cNvPr id="2083061871" name="Grafik 2083061870">
            <a:extLst>
              <a:ext uri="{C183D7F6-B498-43B3-948B-1728B52AA6E4}">
                <adec:decorative xmlns:adec="http://schemas.microsoft.com/office/drawing/2017/decorative" val="1"/>
              </a:ext>
            </a:extLst>
          </p:cNvPr>
          <p:cNvPicPr>
            <a:picLocks noChangeAspect="1"/>
          </p:cNvPicPr>
          <p:nvPr/>
        </p:nvPicPr>
        <p:blipFill>
          <a:blip r:embed="rId3"/>
          <a:srcRect t="14143"/>
          <a:stretch/>
        </p:blipFill>
        <p:spPr bwMode="auto">
          <a:xfrm>
            <a:off x="-32265" y="-133349"/>
            <a:ext cx="12256530" cy="7086600"/>
          </a:xfrm>
          <a:prstGeom prst="rect">
            <a:avLst/>
          </a:prstGeom>
          <a:ln w="12700">
            <a:noFill/>
          </a:ln>
        </p:spPr>
      </p:pic>
      <p:sp>
        <p:nvSpPr>
          <p:cNvPr id="694131630" name="Rechteck 694131629">
            <a:extLst>
              <a:ext uri="{C183D7F6-B498-43B3-948B-1728B52AA6E4}">
                <adec:decorative xmlns:adec="http://schemas.microsoft.com/office/drawing/2017/decorative" val="1"/>
              </a:ext>
            </a:extLst>
          </p:cNvPr>
          <p:cNvSpPr/>
          <p:nvPr/>
        </p:nvSpPr>
        <p:spPr bwMode="auto">
          <a:xfrm>
            <a:off x="379154" y="239589"/>
            <a:ext cx="11433690" cy="6340720"/>
          </a:xfrm>
          <a:prstGeom prst="rect">
            <a:avLst/>
          </a:prstGeom>
          <a:solidFill>
            <a:schemeClr val="bg1">
              <a:alpha val="96000"/>
            </a:schemeClr>
          </a:solidFill>
          <a:ln w="19050" cap="flat" cmpd="sng" algn="ctr">
            <a:solidFill>
              <a:schemeClr val="tx1">
                <a:lumMod val="50196"/>
                <a:lumOff val="49804"/>
                <a:alpha val="89999"/>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810852203" name="Titel 1"/>
          <p:cNvSpPr>
            <a:spLocks noGrp="1"/>
          </p:cNvSpPr>
          <p:nvPr>
            <p:ph type="title"/>
          </p:nvPr>
        </p:nvSpPr>
        <p:spPr bwMode="auto"/>
        <p:txBody>
          <a:bodyPr/>
          <a:lstStyle/>
          <a:p>
            <a:pPr>
              <a:defRPr/>
            </a:pPr>
            <a:r>
              <a:rPr lang="de-DE" dirty="0"/>
              <a:t>Ein virtueller Lern- und Begegnungsraum</a:t>
            </a:r>
            <a:endParaRPr dirty="0"/>
          </a:p>
        </p:txBody>
      </p:sp>
      <p:sp>
        <p:nvSpPr>
          <p:cNvPr id="296665395" name="Inhaltsplatzhalter 2"/>
          <p:cNvSpPr>
            <a:spLocks noGrp="1"/>
          </p:cNvSpPr>
          <p:nvPr>
            <p:ph idx="1"/>
          </p:nvPr>
        </p:nvSpPr>
        <p:spPr bwMode="auto">
          <a:xfrm>
            <a:off x="838198" y="1272471"/>
            <a:ext cx="10515600" cy="5003708"/>
          </a:xfrm>
        </p:spPr>
        <p:txBody>
          <a:bodyPr vertOverflow="overflow" horzOverflow="overflow" vert="horz" wrap="square" lIns="91440" tIns="45720" rIns="91440" bIns="45720" numCol="1" spcCol="0" rtlCol="0" fromWordArt="0" anchor="t" anchorCtr="0" forceAA="0" compatLnSpc="0">
            <a:normAutofit/>
          </a:bodyPr>
          <a:lstStyle/>
          <a:p>
            <a:pPr marL="0" indent="0">
              <a:buNone/>
              <a:defRPr/>
            </a:pPr>
            <a:endParaRPr lang="de-DE"/>
          </a:p>
          <a:p>
            <a:pPr marL="0" indent="0">
              <a:buFont typeface="Arial"/>
              <a:buNone/>
              <a:defRPr/>
            </a:pPr>
            <a:r>
              <a:rPr lang="de-DE"/>
              <a:t>Lehrende </a:t>
            </a:r>
            <a:r>
              <a:rPr lang="de-DE" b="1" i="1"/>
              <a:t>treffen</a:t>
            </a:r>
            <a:r>
              <a:rPr lang="de-DE" i="1"/>
              <a:t> </a:t>
            </a:r>
            <a:r>
              <a:rPr lang="de-DE"/>
              <a:t>Studierende in einem (virtuellen) Raum </a:t>
            </a:r>
            <a:br>
              <a:rPr lang="de-DE"/>
            </a:br>
            <a:r>
              <a:rPr lang="de-DE"/>
              <a:t>und </a:t>
            </a:r>
            <a:r>
              <a:rPr lang="de-DE" b="1" i="1"/>
              <a:t>lernen</a:t>
            </a:r>
            <a:r>
              <a:rPr lang="de-DE" i="1"/>
              <a:t> </a:t>
            </a:r>
            <a:r>
              <a:rPr lang="de-DE"/>
              <a:t>deren Bedarfe kennen</a:t>
            </a:r>
            <a:endParaRPr/>
          </a:p>
          <a:p>
            <a:pPr>
              <a:defRPr/>
            </a:pPr>
            <a:endParaRPr sz="1400"/>
          </a:p>
          <a:p>
            <a:pPr>
              <a:defRPr/>
            </a:pPr>
            <a:r>
              <a:rPr lang="de-DE"/>
              <a:t>Studierende... </a:t>
            </a:r>
            <a:br>
              <a:rPr lang="de-DE"/>
            </a:br>
            <a:r>
              <a:rPr lang="de-DE"/>
              <a:t>	</a:t>
            </a:r>
            <a:r>
              <a:rPr lang="de-DE" sz="2800"/>
              <a:t>...erklären, welche Strategien und Technologien sie nutzen</a:t>
            </a:r>
            <a:br>
              <a:rPr lang="de-DE" sz="2800"/>
            </a:br>
            <a:r>
              <a:rPr lang="de-DE" sz="2800"/>
              <a:t>	...geben Hinweise, wie sie unterstützt werden können</a:t>
            </a:r>
            <a:endParaRPr lang="de-DE"/>
          </a:p>
          <a:p>
            <a:pPr>
              <a:defRPr/>
            </a:pPr>
            <a:endParaRPr sz="1400"/>
          </a:p>
          <a:p>
            <a:pPr>
              <a:defRPr/>
            </a:pPr>
            <a:r>
              <a:rPr lang="de-DE"/>
              <a:t> Lehrende...</a:t>
            </a:r>
            <a:br>
              <a:rPr lang="de-DE"/>
            </a:br>
            <a:r>
              <a:rPr lang="de-DE"/>
              <a:t>	...bekommen konkrete Handlungsempfehlungen</a:t>
            </a: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xmlns:m="http://schemas.openxmlformats.org/officeDocument/2006/math" xmlns:w="http://schemas.openxmlformats.org/wordprocessingml/2006/main">
      <p:transition spd="slow" advClick="1">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PhAnim="0">
  <p:cSld>
    <p:bg>
      <p:bgPr>
        <a:solidFill>
          <a:schemeClr val="bg1">
            <a:alpha val="99999"/>
          </a:schemeClr>
        </a:solidFill>
        <a:effectLst/>
      </p:bgPr>
    </p:bg>
    <p:spTree>
      <p:nvGrpSpPr>
        <p:cNvPr id="1" name=""/>
        <p:cNvGrpSpPr/>
        <p:nvPr/>
      </p:nvGrpSpPr>
      <p:grpSpPr bwMode="auto">
        <a:xfrm>
          <a:off x="0" y="0"/>
          <a:ext cx="0" cy="0"/>
          <a:chOff x="0" y="0"/>
          <a:chExt cx="0" cy="0"/>
        </a:xfrm>
      </p:grpSpPr>
      <p:pic>
        <p:nvPicPr>
          <p:cNvPr id="387747934" name="Grafik 387747933">
            <a:extLst>
              <a:ext uri="{C183D7F6-B498-43B3-948B-1728B52AA6E4}">
                <adec:decorative xmlns:adec="http://schemas.microsoft.com/office/drawing/2017/decorative" val="1"/>
              </a:ext>
            </a:extLst>
          </p:cNvPr>
          <p:cNvPicPr>
            <a:picLocks noChangeAspect="1"/>
          </p:cNvPicPr>
          <p:nvPr/>
        </p:nvPicPr>
        <p:blipFill>
          <a:blip r:embed="rId3"/>
          <a:srcRect t="14143"/>
          <a:stretch/>
        </p:blipFill>
        <p:spPr bwMode="auto">
          <a:xfrm>
            <a:off x="-32265" y="-133348"/>
            <a:ext cx="12256529" cy="7086600"/>
          </a:xfrm>
          <a:prstGeom prst="rect">
            <a:avLst/>
          </a:prstGeom>
          <a:ln w="12700">
            <a:noFill/>
          </a:ln>
        </p:spPr>
      </p:pic>
      <p:sp>
        <p:nvSpPr>
          <p:cNvPr id="917358001" name="Rechteck 917358000">
            <a:extLst>
              <a:ext uri="{C183D7F6-B498-43B3-948B-1728B52AA6E4}">
                <adec:decorative xmlns:adec="http://schemas.microsoft.com/office/drawing/2017/decorative" val="1"/>
              </a:ext>
            </a:extLst>
          </p:cNvPr>
          <p:cNvSpPr/>
          <p:nvPr/>
        </p:nvSpPr>
        <p:spPr bwMode="auto">
          <a:xfrm>
            <a:off x="379153" y="239589"/>
            <a:ext cx="11433690" cy="6340719"/>
          </a:xfrm>
          <a:prstGeom prst="rect">
            <a:avLst/>
          </a:prstGeom>
          <a:solidFill>
            <a:schemeClr val="bg1">
              <a:alpha val="96000"/>
            </a:schemeClr>
          </a:solidFill>
          <a:ln w="19050" cap="flat" cmpd="sng" algn="ctr">
            <a:solidFill>
              <a:schemeClr val="tx1">
                <a:lumMod val="50196"/>
                <a:lumOff val="49804"/>
                <a:alpha val="89999"/>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225157273" name="Titel 1"/>
          <p:cNvSpPr>
            <a:spLocks noGrp="1"/>
          </p:cNvSpPr>
          <p:nvPr>
            <p:ph type="title"/>
          </p:nvPr>
        </p:nvSpPr>
        <p:spPr bwMode="auto"/>
        <p:txBody>
          <a:bodyPr/>
          <a:lstStyle/>
          <a:p>
            <a:pPr>
              <a:defRPr/>
            </a:pPr>
            <a:r>
              <a:rPr lang="de-DE" sz="4400" b="1" i="0" u="none" strike="noStrike" cap="none" spc="0">
                <a:solidFill>
                  <a:schemeClr val="tx1"/>
                </a:solidFill>
                <a:latin typeface="+mj-lt"/>
                <a:ea typeface="+mj-ea"/>
                <a:cs typeface="+mj-cs"/>
              </a:rPr>
              <a:t>Wem</a:t>
            </a:r>
            <a:r>
              <a:rPr lang="de-DE" sz="4400" b="0" i="0" u="none" strike="noStrike" cap="none" spc="0">
                <a:solidFill>
                  <a:schemeClr val="tx1"/>
                </a:solidFill>
                <a:latin typeface="Aptos Display"/>
                <a:ea typeface="Arial"/>
                <a:cs typeface="Arial"/>
              </a:rPr>
              <a:t> begegne ich auf </a:t>
            </a:r>
            <a:r>
              <a:rPr lang="de-DE" sz="4400" b="0" i="0" u="none" strike="noStrike" cap="none" spc="0">
                <a:solidFill>
                  <a:schemeClr val="tx1"/>
                </a:solidFill>
                <a:latin typeface="+mj-lt"/>
                <a:ea typeface="+mj-ea"/>
                <a:cs typeface="+mj-cs"/>
              </a:rPr>
              <a:t>BlindDate?</a:t>
            </a:r>
            <a:endParaRPr sz="4400"/>
          </a:p>
        </p:txBody>
      </p:sp>
      <p:sp>
        <p:nvSpPr>
          <p:cNvPr id="267097534" name="Inhaltsplatzhalter 2"/>
          <p:cNvSpPr>
            <a:spLocks noGrp="1"/>
          </p:cNvSpPr>
          <p:nvPr>
            <p:ph idx="1"/>
          </p:nvPr>
        </p:nvSpPr>
        <p:spPr bwMode="auto">
          <a:xfrm>
            <a:off x="838198" y="1272470"/>
            <a:ext cx="10515600" cy="5003707"/>
          </a:xfrm>
        </p:spPr>
        <p:txBody>
          <a:bodyPr vertOverflow="overflow" horzOverflow="overflow" vert="horz" wrap="square" lIns="91440" tIns="45720" rIns="91440" bIns="45720" numCol="1" spcCol="0" rtlCol="0" fromWordArt="0" anchor="t" anchorCtr="0" forceAA="0" compatLnSpc="0">
            <a:normAutofit/>
          </a:bodyPr>
          <a:lstStyle/>
          <a:p>
            <a:pPr marL="0" indent="0" algn="l">
              <a:buNone/>
              <a:defRPr/>
            </a:pPr>
            <a:endParaRPr sz="2800">
              <a:latin typeface="Arial"/>
              <a:cs typeface="Arial"/>
            </a:endParaRPr>
          </a:p>
          <a:p>
            <a:pPr marL="0" indent="0" algn="l">
              <a:buNone/>
              <a:defRPr/>
            </a:pPr>
            <a:r>
              <a:rPr lang="de-DE" sz="2800" b="0" i="1" u="none" strike="noStrike" cap="none" spc="0">
                <a:solidFill>
                  <a:schemeClr val="tx1"/>
                </a:solidFill>
                <a:latin typeface="Arial"/>
                <a:ea typeface="Arial"/>
                <a:cs typeface="Arial"/>
              </a:rPr>
              <a:t>„Personas sind hypothetische Personen mit konkreten Charakteristika. Sie repräsentieren eine bestimmte Zielgruppe und helfen dabei, den Entwicklungsprozess eines Projektes auf die Bedürfnisse von Nutzerinnen und Nutzern auszurichten.“</a:t>
            </a:r>
            <a:endParaRPr sz="2800" b="0" i="1" u="none" strike="noStrike" cap="none" spc="0">
              <a:solidFill>
                <a:schemeClr val="tx1"/>
              </a:solidFill>
              <a:latin typeface="Arial"/>
              <a:cs typeface="Arial"/>
            </a:endParaRPr>
          </a:p>
          <a:p>
            <a:pPr marL="0" indent="0" algn="r">
              <a:buNone/>
              <a:defRPr/>
            </a:pPr>
            <a:r>
              <a:rPr lang="de-DE" sz="1400" b="0" i="0" u="none" strike="noStrike" cap="none" spc="0">
                <a:solidFill>
                  <a:schemeClr val="tx1"/>
                </a:solidFill>
                <a:latin typeface="Arial"/>
                <a:ea typeface="Arial"/>
                <a:cs typeface="Arial"/>
              </a:rPr>
              <a:t>(Cooper, Alan (1999): The Inmates are Running the Asylum. </a:t>
            </a:r>
            <a:br>
              <a:rPr lang="de-DE" sz="1400" b="0" i="0" u="none" strike="noStrike" cap="none" spc="0">
                <a:solidFill>
                  <a:schemeClr val="tx1"/>
                </a:solidFill>
                <a:latin typeface="Arial"/>
                <a:ea typeface="Arial"/>
                <a:cs typeface="Arial"/>
              </a:rPr>
            </a:br>
            <a:r>
              <a:rPr lang="de-DE" sz="1400" b="0" i="0" u="none" strike="noStrike" cap="none" spc="0">
                <a:solidFill>
                  <a:schemeClr val="tx1"/>
                </a:solidFill>
                <a:latin typeface="Arial"/>
                <a:ea typeface="Arial"/>
                <a:cs typeface="Arial"/>
              </a:rPr>
              <a:t>Software-Ergonomie '99: Design von Informationswelten. Stuttgart: B.G.Teubner)</a:t>
            </a:r>
            <a:br>
              <a:rPr lang="de-DE" sz="1400" b="0" i="0" u="none" strike="noStrike" cap="none" spc="0">
                <a:solidFill>
                  <a:schemeClr val="tx1"/>
                </a:solidFill>
                <a:latin typeface="Arial"/>
                <a:ea typeface="Arial"/>
                <a:cs typeface="Arial"/>
              </a:rPr>
            </a:br>
            <a:endParaRPr sz="2800" b="0" i="0" u="none" strike="noStrike" cap="none" spc="0">
              <a:solidFill>
                <a:schemeClr val="tx1"/>
              </a:solidFill>
              <a:latin typeface="Arial"/>
              <a:cs typeface="Arial"/>
            </a:endParaRPr>
          </a:p>
          <a:p>
            <a:pPr marL="0" marR="0" lvl="0" indent="0" algn="l" defTabSz="914400">
              <a:lnSpc>
                <a:spcPct val="100000"/>
              </a:lnSpc>
              <a:spcBef>
                <a:spcPts val="0"/>
              </a:spcBef>
              <a:spcAft>
                <a:spcPts val="999"/>
              </a:spcAft>
              <a:buClr>
                <a:srgbClr val="1C426F"/>
              </a:buClr>
              <a:buSzTx/>
              <a:buFont typeface="Arial"/>
              <a:buNone/>
              <a:defRPr/>
            </a:pPr>
            <a:r>
              <a:rPr lang="de-DE" sz="2800" b="0" i="0" u="none" strike="noStrike" cap="none" spc="0">
                <a:ln>
                  <a:noFill/>
                </a:ln>
                <a:solidFill>
                  <a:schemeClr val="tx1"/>
                </a:solidFill>
                <a:latin typeface="Arial"/>
                <a:ea typeface="Arial"/>
                <a:cs typeface="Arial"/>
              </a:rPr>
              <a:t>= 	keine reale, aber realistische Beschreibung </a:t>
            </a:r>
            <a:br>
              <a:rPr lang="de-DE" sz="2800" b="0" i="0" u="none" strike="noStrike" cap="none" spc="0">
                <a:ln>
                  <a:noFill/>
                </a:ln>
                <a:solidFill>
                  <a:schemeClr val="tx1"/>
                </a:solidFill>
                <a:latin typeface="Arial"/>
                <a:ea typeface="Arial"/>
                <a:cs typeface="Arial"/>
              </a:rPr>
            </a:br>
            <a:r>
              <a:rPr lang="de-DE" sz="2800" b="0" i="0" u="none" strike="noStrike" cap="none" spc="0">
                <a:ln>
                  <a:noFill/>
                </a:ln>
                <a:solidFill>
                  <a:schemeClr val="tx1"/>
                </a:solidFill>
                <a:latin typeface="Arial"/>
                <a:ea typeface="Arial"/>
                <a:cs typeface="Arial"/>
              </a:rPr>
              <a:t>	einer Gruppe von Personen</a:t>
            </a:r>
            <a:endParaRPr sz="2800" b="0" i="0" u="none" strike="noStrike" cap="none" spc="0">
              <a:ln>
                <a:noFill/>
              </a:ln>
              <a:latin typeface="Arial"/>
              <a:cs typeface="Arial"/>
            </a:endParaRPr>
          </a:p>
          <a:p>
            <a:pPr marL="0" marR="0" lvl="0" indent="0" algn="l" defTabSz="914400">
              <a:lnSpc>
                <a:spcPct val="100000"/>
              </a:lnSpc>
              <a:spcBef>
                <a:spcPts val="0"/>
              </a:spcBef>
              <a:spcAft>
                <a:spcPts val="999"/>
              </a:spcAft>
              <a:buClr>
                <a:srgbClr val="1C426F"/>
              </a:buClr>
              <a:buSzTx/>
              <a:buFont typeface="Arial"/>
              <a:buNone/>
              <a:defRPr/>
            </a:pPr>
            <a:r>
              <a:rPr lang="de-DE" sz="2800" b="0" i="0" u="none" strike="noStrike" cap="none" spc="0">
                <a:ln>
                  <a:noFill/>
                </a:ln>
                <a:solidFill>
                  <a:schemeClr val="tx1"/>
                </a:solidFill>
                <a:latin typeface="Arial"/>
                <a:ea typeface="Arial"/>
                <a:cs typeface="Arial"/>
              </a:rPr>
              <a:t>= 	fiktive Menschen, die die Zielgruppen vertreten sollen</a:t>
            </a:r>
            <a:endParaRPr sz="28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bg>
      <p:bgPr>
        <a:solidFill>
          <a:schemeClr val="bg1">
            <a:alpha val="99999"/>
          </a:schemeClr>
        </a:solidFill>
        <a:effectLst/>
      </p:bgPr>
    </p:bg>
    <p:spTree>
      <p:nvGrpSpPr>
        <p:cNvPr id="1" name=""/>
        <p:cNvGrpSpPr/>
        <p:nvPr/>
      </p:nvGrpSpPr>
      <p:grpSpPr bwMode="auto">
        <a:xfrm>
          <a:off x="0" y="0"/>
          <a:ext cx="0" cy="0"/>
          <a:chOff x="0" y="0"/>
          <a:chExt cx="0" cy="0"/>
        </a:xfrm>
      </p:grpSpPr>
      <p:pic>
        <p:nvPicPr>
          <p:cNvPr id="933046802" name="Grafik 933046801">
            <a:extLst>
              <a:ext uri="{C183D7F6-B498-43B3-948B-1728B52AA6E4}">
                <adec:decorative xmlns:adec="http://schemas.microsoft.com/office/drawing/2017/decorative" val="1"/>
              </a:ext>
            </a:extLst>
          </p:cNvPr>
          <p:cNvPicPr>
            <a:picLocks noChangeAspect="1"/>
          </p:cNvPicPr>
          <p:nvPr/>
        </p:nvPicPr>
        <p:blipFill>
          <a:blip r:embed="rId3"/>
          <a:srcRect t="14143"/>
          <a:stretch/>
        </p:blipFill>
        <p:spPr bwMode="auto">
          <a:xfrm>
            <a:off x="-32265" y="-133348"/>
            <a:ext cx="12256529" cy="7086600"/>
          </a:xfrm>
          <a:prstGeom prst="rect">
            <a:avLst/>
          </a:prstGeom>
          <a:ln w="12700">
            <a:noFill/>
          </a:ln>
        </p:spPr>
      </p:pic>
      <p:sp>
        <p:nvSpPr>
          <p:cNvPr id="1224967936" name="Rechteck 1224967935">
            <a:extLst>
              <a:ext uri="{C183D7F6-B498-43B3-948B-1728B52AA6E4}">
                <adec:decorative xmlns:adec="http://schemas.microsoft.com/office/drawing/2017/decorative" val="1"/>
              </a:ext>
            </a:extLst>
          </p:cNvPr>
          <p:cNvSpPr/>
          <p:nvPr/>
        </p:nvSpPr>
        <p:spPr bwMode="auto">
          <a:xfrm>
            <a:off x="379153" y="239589"/>
            <a:ext cx="11433690" cy="6340719"/>
          </a:xfrm>
          <a:prstGeom prst="rect">
            <a:avLst/>
          </a:prstGeom>
          <a:solidFill>
            <a:schemeClr val="bg1">
              <a:alpha val="96000"/>
            </a:schemeClr>
          </a:solidFill>
          <a:ln w="19050" cap="flat" cmpd="sng" algn="ctr">
            <a:solidFill>
              <a:schemeClr val="tx1">
                <a:lumMod val="50196"/>
                <a:lumOff val="49804"/>
                <a:alpha val="89999"/>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10033876" name="Titel 1"/>
          <p:cNvSpPr>
            <a:spLocks noGrp="1"/>
          </p:cNvSpPr>
          <p:nvPr>
            <p:ph type="title"/>
          </p:nvPr>
        </p:nvSpPr>
        <p:spPr bwMode="auto"/>
        <p:txBody>
          <a:bodyPr/>
          <a:lstStyle/>
          <a:p>
            <a:pPr>
              <a:defRPr/>
            </a:pPr>
            <a:r>
              <a:rPr lang="de-DE" sz="4400" b="1" i="0" u="none" strike="noStrike" cap="none" spc="0" dirty="0">
                <a:solidFill>
                  <a:schemeClr val="tx1"/>
                </a:solidFill>
                <a:latin typeface="+mj-lt"/>
                <a:ea typeface="+mj-ea"/>
                <a:cs typeface="+mj-cs"/>
              </a:rPr>
              <a:t>Warum</a:t>
            </a:r>
            <a:r>
              <a:rPr lang="de-DE" sz="4400" b="0" i="0" u="none" strike="noStrike" cap="none" spc="0" dirty="0">
                <a:solidFill>
                  <a:schemeClr val="tx1"/>
                </a:solidFill>
                <a:latin typeface="Aptos Display"/>
                <a:ea typeface="Arial"/>
                <a:cs typeface="Arial"/>
              </a:rPr>
              <a:t> eine virtuelle Begegnung?</a:t>
            </a:r>
            <a:endParaRPr sz="4400" dirty="0"/>
          </a:p>
        </p:txBody>
      </p:sp>
      <p:sp>
        <p:nvSpPr>
          <p:cNvPr id="1274824239" name="Inhaltsplatzhalter 2"/>
          <p:cNvSpPr>
            <a:spLocks noGrp="1"/>
          </p:cNvSpPr>
          <p:nvPr>
            <p:ph idx="1"/>
          </p:nvPr>
        </p:nvSpPr>
        <p:spPr bwMode="auto">
          <a:xfrm>
            <a:off x="838198" y="1272471"/>
            <a:ext cx="10515600" cy="5003707"/>
          </a:xfrm>
        </p:spPr>
        <p:txBody>
          <a:bodyPr vertOverflow="overflow" horzOverflow="overflow" vert="horz" wrap="square" lIns="91440" tIns="45720" rIns="91440" bIns="45720" numCol="1" spcCol="0" rtlCol="0" fromWordArt="0" anchor="t" anchorCtr="0" forceAA="0" compatLnSpc="0">
            <a:normAutofit/>
          </a:bodyPr>
          <a:lstStyle/>
          <a:p>
            <a:pPr marL="0" indent="0">
              <a:buNone/>
              <a:defRPr/>
            </a:pPr>
            <a:endParaRPr lang="de-DE"/>
          </a:p>
          <a:p>
            <a:pPr marL="0" indent="0">
              <a:buFont typeface="Arial"/>
              <a:buNone/>
              <a:defRPr/>
            </a:pPr>
            <a:r>
              <a:rPr lang="de-DE" i="1"/>
              <a:t>„Reale Begegnungen sind doch viel besser!“</a:t>
            </a:r>
          </a:p>
          <a:p>
            <a:pPr marL="0" indent="0">
              <a:buFont typeface="Arial"/>
              <a:buNone/>
              <a:defRPr/>
            </a:pPr>
            <a:br>
              <a:rPr lang="de-DE" sz="1400" i="0"/>
            </a:br>
            <a:r>
              <a:rPr lang="de-DE" i="0"/>
              <a:t>Vielleicht, aber häufig nicht realisierbar...</a:t>
            </a:r>
          </a:p>
          <a:p>
            <a:pPr marL="0" indent="0">
              <a:buFont typeface="Arial"/>
              <a:buNone/>
              <a:defRPr/>
            </a:pPr>
            <a:r>
              <a:rPr lang="de-DE" i="0"/>
              <a:t>		... wenn wenig Zeit vorhanden ist</a:t>
            </a:r>
          </a:p>
          <a:p>
            <a:pPr marL="0" indent="0">
              <a:buFont typeface="Arial"/>
              <a:buNone/>
              <a:defRPr/>
            </a:pPr>
            <a:r>
              <a:rPr lang="de-DE" i="0"/>
              <a:t>		... </a:t>
            </a:r>
            <a:r>
              <a:rPr lang="de-DE" sz="2800" b="0" i="0" u="none" strike="noStrike" cap="none" spc="0">
                <a:solidFill>
                  <a:schemeClr val="tx1"/>
                </a:solidFill>
                <a:latin typeface="+mn-lt"/>
                <a:ea typeface="+mn-ea"/>
                <a:cs typeface="+mn-cs"/>
              </a:rPr>
              <a:t>wenn Vorurteile die Begegnung beeinflussen</a:t>
            </a:r>
            <a:endParaRPr lang="de-DE" sz="2800" b="0" i="0" u="none" strike="noStrike" cap="none" spc="0">
              <a:solidFill>
                <a:schemeClr val="tx1"/>
              </a:solidFill>
              <a:latin typeface="Times New Roman"/>
              <a:cs typeface="Times New Roman"/>
            </a:endParaRPr>
          </a:p>
          <a:p>
            <a:pPr marL="0" indent="0">
              <a:buFont typeface="Arial"/>
              <a:buNone/>
              <a:defRPr/>
            </a:pPr>
            <a:endParaRPr lang="de-DE" sz="2800" b="0" i="0" u="none" strike="noStrike" cap="none" spc="0">
              <a:solidFill>
                <a:schemeClr val="tx1"/>
              </a:solidFill>
              <a:latin typeface="Times New Roman"/>
              <a:cs typeface="Times New Roman"/>
            </a:endParaRPr>
          </a:p>
          <a:p>
            <a:pPr marL="0" indent="0">
              <a:buFont typeface="Arial"/>
              <a:buNone/>
              <a:defRPr/>
            </a:pPr>
            <a:r>
              <a:rPr lang="de-DE" sz="2800" b="0" i="0" u="none" strike="noStrike" cap="none" spc="0">
                <a:solidFill>
                  <a:schemeClr val="tx1"/>
                </a:solidFill>
                <a:latin typeface="Aptos"/>
                <a:ea typeface="Arial"/>
                <a:cs typeface="Arial"/>
              </a:rPr>
              <a:t>Virtuelle Begegnung als Vorbereitung</a:t>
            </a:r>
            <a:endParaRPr lang="de-DE" sz="2800" b="0" i="0" u="none" strike="noStrike" cap="none" spc="0">
              <a:solidFill>
                <a:schemeClr val="tx1"/>
              </a:solidFill>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02667480" name="Titel 1"/>
          <p:cNvSpPr>
            <a:spLocks noGrp="1"/>
          </p:cNvSpPr>
          <p:nvPr>
            <p:ph type="title"/>
          </p:nvPr>
        </p:nvSpPr>
        <p:spPr bwMode="auto"/>
        <p:txBody>
          <a:bodyPr/>
          <a:lstStyle/>
          <a:p>
            <a:pPr>
              <a:defRPr/>
            </a:pPr>
            <a:r>
              <a:rPr dirty="0" err="1"/>
              <a:t>Einblicke</a:t>
            </a:r>
            <a:r>
              <a:rPr lang="de-DE" dirty="0"/>
              <a:t> (1)</a:t>
            </a:r>
            <a:endParaRPr dirty="0"/>
          </a:p>
        </p:txBody>
      </p:sp>
      <p:pic>
        <p:nvPicPr>
          <p:cNvPr id="1867445971" name="Grafik 1867445970" descr="Screenshot der Personaseite von Hannah von BlindDate."/>
          <p:cNvPicPr>
            <a:picLocks noChangeAspect="1"/>
          </p:cNvPicPr>
          <p:nvPr/>
        </p:nvPicPr>
        <p:blipFill>
          <a:blip r:embed="rId3"/>
          <a:stretch/>
        </p:blipFill>
        <p:spPr bwMode="auto">
          <a:xfrm>
            <a:off x="966626" y="1678349"/>
            <a:ext cx="7232389" cy="4295759"/>
          </a:xfrm>
          <a:prstGeom prst="rect">
            <a:avLst/>
          </a:prstGeom>
          <a:ln w="12699">
            <a:solidFill>
              <a:schemeClr val="accent1">
                <a:lumMod val="50196"/>
              </a:schemeClr>
            </a:solidFill>
            <a:prstDash val="solid"/>
          </a:ln>
        </p:spPr>
      </p:pic>
      <p:sp>
        <p:nvSpPr>
          <p:cNvPr id="1541129147" name="Textfeld 1541129146"/>
          <p:cNvSpPr txBox="1"/>
          <p:nvPr/>
        </p:nvSpPr>
        <p:spPr bwMode="auto">
          <a:xfrm>
            <a:off x="8552190" y="1851488"/>
            <a:ext cx="2998429" cy="201203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buFont typeface="Arial"/>
              <a:buChar char="•"/>
              <a:defRPr/>
            </a:pPr>
            <a:r>
              <a:t>Acht Studierende </a:t>
            </a:r>
            <a:br>
              <a:rPr/>
            </a:br>
            <a:r>
              <a:t>mit unterschiedlichen, studienerschwerenden Beeinträchtigungen</a:t>
            </a:r>
          </a:p>
          <a:p>
            <a:pPr>
              <a:defRPr/>
            </a:pPr>
            <a:endParaRPr/>
          </a:p>
          <a:p>
            <a:pPr marL="283879" indent="-283879">
              <a:buFont typeface="Arial"/>
              <a:buChar char="•"/>
              <a:defRPr/>
            </a:pPr>
            <a:r>
              <a:t>Barrierefrei </a:t>
            </a:r>
            <a:br>
              <a:rPr/>
            </a:br>
            <a:r>
              <a:t>nutzbare Plattform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13315692" name="Titel 1"/>
          <p:cNvSpPr>
            <a:spLocks noGrp="1"/>
          </p:cNvSpPr>
          <p:nvPr>
            <p:ph type="title"/>
          </p:nvPr>
        </p:nvSpPr>
        <p:spPr bwMode="auto"/>
        <p:txBody>
          <a:bodyPr/>
          <a:lstStyle/>
          <a:p>
            <a:pPr>
              <a:defRPr/>
            </a:pPr>
            <a:r>
              <a:rPr dirty="0" err="1"/>
              <a:t>Einblicke</a:t>
            </a:r>
            <a:r>
              <a:rPr lang="de-DE" dirty="0"/>
              <a:t> (2)</a:t>
            </a:r>
            <a:endParaRPr dirty="0"/>
          </a:p>
        </p:txBody>
      </p:sp>
      <p:sp>
        <p:nvSpPr>
          <p:cNvPr id="82477524" name="Textfeld 82477523"/>
          <p:cNvSpPr txBox="1"/>
          <p:nvPr/>
        </p:nvSpPr>
        <p:spPr bwMode="auto">
          <a:xfrm>
            <a:off x="7760223" y="1062641"/>
            <a:ext cx="3015349" cy="146340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buFont typeface="Arial"/>
              <a:buChar char="•"/>
              <a:defRPr/>
            </a:pPr>
            <a:r>
              <a:t>Unterschiedliche </a:t>
            </a:r>
            <a:br>
              <a:rPr/>
            </a:br>
            <a:r>
              <a:t>Medien</a:t>
            </a:r>
            <a:br>
              <a:rPr/>
            </a:br>
            <a:endParaRPr/>
          </a:p>
          <a:p>
            <a:pPr marL="283879" indent="-283879">
              <a:buFont typeface="Arial"/>
              <a:buChar char="•"/>
              <a:defRPr/>
            </a:pPr>
            <a:r>
              <a:t>Interaktive </a:t>
            </a:r>
            <a:br>
              <a:rPr/>
            </a:br>
            <a:r>
              <a:t>Elemente</a:t>
            </a:r>
          </a:p>
        </p:txBody>
      </p:sp>
      <p:pic>
        <p:nvPicPr>
          <p:cNvPr id="1859333899" name="Grafik 1859333898" descr="Screenshot von BlindDate: Eine Sprechblase von Maxi"/>
          <p:cNvPicPr>
            <a:picLocks noChangeAspect="1"/>
          </p:cNvPicPr>
          <p:nvPr/>
        </p:nvPicPr>
        <p:blipFill>
          <a:blip r:embed="rId3"/>
          <a:stretch/>
        </p:blipFill>
        <p:spPr bwMode="auto">
          <a:xfrm>
            <a:off x="963201" y="2067780"/>
            <a:ext cx="3629157" cy="2476402"/>
          </a:xfrm>
          <a:prstGeom prst="rect">
            <a:avLst/>
          </a:prstGeom>
          <a:ln w="12699">
            <a:solidFill>
              <a:schemeClr val="accent1">
                <a:lumMod val="50196"/>
              </a:schemeClr>
            </a:solidFill>
            <a:prstDash val="solid"/>
          </a:ln>
        </p:spPr>
      </p:pic>
      <p:pic>
        <p:nvPicPr>
          <p:cNvPr id="322517483" name="Grafik 322517482" descr="Screenshot von BlindDate: Das Puzzle-Element"/>
          <p:cNvPicPr>
            <a:picLocks noChangeAspect="1"/>
          </p:cNvPicPr>
          <p:nvPr/>
        </p:nvPicPr>
        <p:blipFill>
          <a:blip r:embed="rId4"/>
          <a:stretch/>
        </p:blipFill>
        <p:spPr bwMode="auto">
          <a:xfrm>
            <a:off x="5084662" y="772541"/>
            <a:ext cx="2183258" cy="3704830"/>
          </a:xfrm>
          <a:prstGeom prst="rect">
            <a:avLst/>
          </a:prstGeom>
          <a:ln w="12699">
            <a:solidFill>
              <a:schemeClr val="accent1">
                <a:lumMod val="50196"/>
              </a:schemeClr>
            </a:solidFill>
            <a:prstDash val="solid"/>
          </a:ln>
        </p:spPr>
      </p:pic>
      <p:pic>
        <p:nvPicPr>
          <p:cNvPr id="749862894" name="Grafik 749862893" descr="Screenshot von BlindDate: Die Checkliste mit der Persona Faiza, die auf Boxen sitzt"/>
          <p:cNvPicPr>
            <a:picLocks noChangeAspect="1"/>
          </p:cNvPicPr>
          <p:nvPr/>
        </p:nvPicPr>
        <p:blipFill>
          <a:blip r:embed="rId5"/>
          <a:stretch/>
        </p:blipFill>
        <p:spPr bwMode="auto">
          <a:xfrm>
            <a:off x="1787823" y="3964608"/>
            <a:ext cx="4032241" cy="2527923"/>
          </a:xfrm>
          <a:prstGeom prst="rect">
            <a:avLst/>
          </a:prstGeom>
          <a:ln w="12699">
            <a:solidFill>
              <a:schemeClr val="accent1">
                <a:lumMod val="50196"/>
              </a:schemeClr>
            </a:solidFill>
            <a:prstDash val="solid"/>
          </a:ln>
        </p:spPr>
      </p:pic>
      <p:pic>
        <p:nvPicPr>
          <p:cNvPr id="1124565612" name="Grafik 1124565611" descr="Screenshot von BlindDate: Die Wochenübersicht von Hannah"/>
          <p:cNvPicPr>
            <a:picLocks noChangeAspect="1"/>
          </p:cNvPicPr>
          <p:nvPr/>
        </p:nvPicPr>
        <p:blipFill>
          <a:blip r:embed="rId6"/>
          <a:stretch/>
        </p:blipFill>
        <p:spPr bwMode="auto">
          <a:xfrm>
            <a:off x="6382567" y="3160755"/>
            <a:ext cx="3560914" cy="3331776"/>
          </a:xfrm>
          <a:prstGeom prst="rect">
            <a:avLst/>
          </a:prstGeom>
          <a:ln w="12699">
            <a:solidFill>
              <a:schemeClr val="accent1">
                <a:lumMod val="50196"/>
              </a:schemeClr>
            </a:solidFill>
            <a:prstDash val="soli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007080759" name="Titel 1"/>
          <p:cNvSpPr>
            <a:spLocks noGrp="1"/>
          </p:cNvSpPr>
          <p:nvPr>
            <p:ph type="title"/>
          </p:nvPr>
        </p:nvSpPr>
        <p:spPr bwMode="auto">
          <a:xfrm>
            <a:off x="853424" y="896391"/>
            <a:ext cx="10515600" cy="1325563"/>
          </a:xfrm>
        </p:spPr>
        <p:txBody>
          <a:bodyPr/>
          <a:lstStyle/>
          <a:p>
            <a:pPr algn="ctr">
              <a:defRPr/>
            </a:pPr>
            <a:r>
              <a:rPr lang="de-DE" dirty="0"/>
              <a:t>Fragen, Austausch, Diskussion</a:t>
            </a:r>
            <a:endParaRPr dirty="0"/>
          </a:p>
        </p:txBody>
      </p:sp>
      <p:pic>
        <p:nvPicPr>
          <p:cNvPr id="103564944" name="Grafik 103564943" descr="Digitale Zeichnungen von den Personas Hannah, Kilian und Faiza, die sich miteinander unterhalten"/>
          <p:cNvPicPr>
            <a:picLocks noChangeAspect="1"/>
          </p:cNvPicPr>
          <p:nvPr/>
        </p:nvPicPr>
        <p:blipFill>
          <a:blip r:embed="rId3"/>
          <a:stretch/>
        </p:blipFill>
        <p:spPr bwMode="auto">
          <a:xfrm>
            <a:off x="1768660" y="2678853"/>
            <a:ext cx="7564115" cy="10306719"/>
          </a:xfrm>
          <a:prstGeom prst="rect">
            <a:avLst/>
          </a:prstGeom>
        </p:spPr>
      </p:pic>
      <p:sp>
        <p:nvSpPr>
          <p:cNvPr id="1114124606" name="Rechteck 1114124605">
            <a:extLst>
              <a:ext uri="{C183D7F6-B498-43B3-948B-1728B52AA6E4}">
                <adec:decorative xmlns:adec="http://schemas.microsoft.com/office/drawing/2017/decorative" val="1"/>
              </a:ext>
            </a:extLst>
          </p:cNvPr>
          <p:cNvSpPr/>
          <p:nvPr/>
        </p:nvSpPr>
        <p:spPr bwMode="auto">
          <a:xfrm>
            <a:off x="-40795" y="6286756"/>
            <a:ext cx="12304038" cy="1317366"/>
          </a:xfrm>
          <a:prstGeom prst="rect">
            <a:avLst/>
          </a:prstGeom>
          <a:solidFill>
            <a:srgbClr val="353C62">
              <a:alpha val="99999"/>
            </a:srgbClr>
          </a:solidFill>
          <a:ln w="19050" cap="flat" cmpd="sng" algn="ctr">
            <a:noFill/>
            <a:prstDash val="solid"/>
            <a:miter lim="800000"/>
          </a:ln>
          <a:effectLst>
            <a:outerShdw blurRad="50800" dist="12700" dir="18900000" algn="bl" rotWithShape="0">
              <a:srgbClr val="060C2E">
                <a:alpha val="88000"/>
              </a:srgb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pic>
        <p:nvPicPr>
          <p:cNvPr id="709892557" name="Grafik 709892556">
            <a:extLs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p:blipFill>
        <p:spPr bwMode="auto">
          <a:xfrm>
            <a:off x="1871527" y="3363124"/>
            <a:ext cx="2569097" cy="3074823"/>
          </a:xfrm>
          <a:prstGeom prst="rect">
            <a:avLst/>
          </a:prstGeom>
        </p:spPr>
      </p:pic>
      <p:pic>
        <p:nvPicPr>
          <p:cNvPr id="1821533517" name="Grafik 1821533516">
            <a:extLst>
              <a:ext uri="{C183D7F6-B498-43B3-948B-1728B52AA6E4}">
                <adec:decorative xmlns:adec="http://schemas.microsoft.com/office/drawing/2017/decorative" val="1"/>
              </a:ext>
            </a:extLst>
          </p:cNvPr>
          <p:cNvPicPr>
            <a:picLocks noChangeAspect="1"/>
          </p:cNvPicPr>
          <p:nvPr/>
        </p:nvPicPr>
        <p:blipFill>
          <a:blip r:embed="rId6"/>
          <a:stretch/>
        </p:blipFill>
        <p:spPr bwMode="auto">
          <a:xfrm>
            <a:off x="5836415" y="3029850"/>
            <a:ext cx="4766362" cy="357249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461732241" name="Grafik 461732240">
            <a:extLst>
              <a:ext uri="{C183D7F6-B498-43B3-948B-1728B52AA6E4}">
                <adec:decorative xmlns:adec="http://schemas.microsoft.com/office/drawing/2017/decorative" val="1"/>
              </a:ext>
            </a:extLst>
          </p:cNvPr>
          <p:cNvPicPr>
            <a:picLocks noChangeAspect="1"/>
          </p:cNvPicPr>
          <p:nvPr/>
        </p:nvPicPr>
        <p:blipFill>
          <a:blip r:embed="rId3"/>
          <a:stretch/>
        </p:blipFill>
        <p:spPr bwMode="auto">
          <a:xfrm>
            <a:off x="386146" y="0"/>
            <a:ext cx="1266822" cy="18307047"/>
          </a:xfrm>
          <a:prstGeom prst="rect">
            <a:avLst/>
          </a:prstGeom>
        </p:spPr>
      </p:pic>
      <p:sp>
        <p:nvSpPr>
          <p:cNvPr id="2" name="Titel 1"/>
          <p:cNvSpPr>
            <a:spLocks noGrp="1"/>
          </p:cNvSpPr>
          <p:nvPr>
            <p:ph type="title"/>
          </p:nvPr>
        </p:nvSpPr>
        <p:spPr bwMode="auto">
          <a:xfrm>
            <a:off x="838198" y="622092"/>
            <a:ext cx="10515600" cy="1325563"/>
          </a:xfrm>
        </p:spPr>
        <p:txBody>
          <a:bodyPr vertOverflow="overflow" horzOverflow="overflow" vert="horz" wrap="square" lIns="91440" tIns="45720" rIns="91440" bIns="45720" numCol="1" spcCol="0" rtlCol="0" fromWordArt="0" anchor="ctr" anchorCtr="0" forceAA="0" compatLnSpc="0">
            <a:normAutofit fontScale="90000"/>
          </a:bodyPr>
          <a:lstStyle/>
          <a:p>
            <a:pPr algn="ctr">
              <a:defRPr/>
            </a:pPr>
            <a:r>
              <a:rPr lang="de-DE" sz="3600" b="1" dirty="0"/>
              <a:t>Vielen Dank, </a:t>
            </a:r>
            <a:br>
              <a:rPr lang="de-DE" sz="3600" dirty="0"/>
            </a:br>
            <a:r>
              <a:rPr lang="de-DE" sz="3600" dirty="0"/>
              <a:t>dass Sie sich auf das heutige </a:t>
            </a:r>
            <a:r>
              <a:rPr lang="de-DE" sz="3600" dirty="0" err="1"/>
              <a:t>BlindDate</a:t>
            </a:r>
            <a:r>
              <a:rPr lang="de-DE" sz="3600" dirty="0"/>
              <a:t> </a:t>
            </a:r>
            <a:br>
              <a:rPr lang="de-DE" sz="3600" dirty="0"/>
            </a:br>
            <a:r>
              <a:rPr lang="de-DE" sz="3600" dirty="0"/>
              <a:t>eingelassen haben!</a:t>
            </a:r>
            <a:endParaRPr sz="3600" dirty="0"/>
          </a:p>
        </p:txBody>
      </p:sp>
      <p:sp>
        <p:nvSpPr>
          <p:cNvPr id="4" name="Textfeld 3"/>
          <p:cNvSpPr txBox="1"/>
          <p:nvPr/>
        </p:nvSpPr>
        <p:spPr bwMode="auto">
          <a:xfrm>
            <a:off x="2032911" y="2311378"/>
            <a:ext cx="8141656" cy="1402439"/>
          </a:xfrm>
          <a:prstGeom prst="rect">
            <a:avLst/>
          </a:prstGeom>
          <a:noFill/>
        </p:spPr>
        <p:txBody>
          <a:bodyPr wrap="square" rtlCol="0">
            <a:spAutoFit/>
          </a:bodyPr>
          <a:lstStyle/>
          <a:p>
            <a:pPr algn="ctr">
              <a:defRPr/>
            </a:pPr>
            <a:r>
              <a:rPr lang="de-DE" sz="2400">
                <a:solidFill>
                  <a:schemeClr val="tx1"/>
                </a:solidFill>
              </a:rPr>
              <a:t>Wir freuen uns, wenn Sie in Ruhe auf BlindDate vorbeischauen und uns Ihr Feedback mitteilen.</a:t>
            </a:r>
            <a:endParaRPr sz="2400">
              <a:solidFill>
                <a:schemeClr val="tx1"/>
              </a:solidFill>
            </a:endParaRPr>
          </a:p>
          <a:p>
            <a:pPr algn="ctr">
              <a:defRPr/>
            </a:pPr>
            <a:endParaRPr sz="1400">
              <a:solidFill>
                <a:schemeClr val="tx1"/>
              </a:solidFill>
            </a:endParaRPr>
          </a:p>
          <a:p>
            <a:pPr algn="ctr">
              <a:defRPr/>
            </a:pPr>
            <a:r>
              <a:rPr lang="de-DE" sz="2400"/>
              <a:t>www.barrierefreies</a:t>
            </a:r>
            <a:r>
              <a:rPr lang="de-DE" sz="2400" u="none">
                <a:solidFill>
                  <a:schemeClr val="tx1"/>
                </a:solidFill>
              </a:rPr>
              <a:t>-blinddate.de </a:t>
            </a:r>
            <a:endParaRPr sz="2400">
              <a:solidFill>
                <a:schemeClr val="tx1"/>
              </a:solidFill>
            </a:endParaRPr>
          </a:p>
        </p:txBody>
      </p:sp>
      <p:sp>
        <p:nvSpPr>
          <p:cNvPr id="2066152094" name="Ellipse 2066152093">
            <a:extLst>
              <a:ext uri="{C183D7F6-B498-43B3-948B-1728B52AA6E4}">
                <adec:decorative xmlns:adec="http://schemas.microsoft.com/office/drawing/2017/decorative" val="1"/>
              </a:ext>
            </a:extLst>
          </p:cNvPr>
          <p:cNvSpPr/>
          <p:nvPr/>
        </p:nvSpPr>
        <p:spPr bwMode="auto">
          <a:xfrm>
            <a:off x="3329699" y="5159374"/>
            <a:ext cx="1333272" cy="1333272"/>
          </a:xfrm>
          <a:prstGeom prst="ellipse">
            <a:avLst/>
          </a:prstGeom>
          <a:solidFill>
            <a:srgbClr val="C7CEEA"/>
          </a:solidFill>
          <a:ln w="1905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91980064" name="Ellipse 1691980063">
            <a:extLst>
              <a:ext uri="{C183D7F6-B498-43B3-948B-1728B52AA6E4}">
                <adec:decorative xmlns:adec="http://schemas.microsoft.com/office/drawing/2017/decorative" val="1"/>
              </a:ext>
            </a:extLst>
          </p:cNvPr>
          <p:cNvSpPr/>
          <p:nvPr/>
        </p:nvSpPr>
        <p:spPr bwMode="auto">
          <a:xfrm>
            <a:off x="7201505" y="3833915"/>
            <a:ext cx="1984155" cy="1984155"/>
          </a:xfrm>
          <a:prstGeom prst="ellipse">
            <a:avLst/>
          </a:prstGeom>
          <a:solidFill>
            <a:srgbClr val="C7CEEA"/>
          </a:solidFill>
          <a:ln w="1905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685257757" name="Textfeld 1685257756"/>
          <p:cNvSpPr txBox="1"/>
          <p:nvPr/>
        </p:nvSpPr>
        <p:spPr bwMode="auto">
          <a:xfrm>
            <a:off x="934945" y="5738696"/>
            <a:ext cx="2302866" cy="640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r">
              <a:defRPr/>
            </a:pPr>
            <a:r>
              <a:t>BlindDate </a:t>
            </a:r>
            <a:br>
              <a:rPr/>
            </a:br>
            <a:r>
              <a:t>jetzt erkunden</a:t>
            </a:r>
          </a:p>
        </p:txBody>
      </p:sp>
      <p:pic>
        <p:nvPicPr>
          <p:cNvPr id="2001428349" name="Grafik 2001428348" descr="QR-Code zur Webseite BlindDate"/>
          <p:cNvPicPr>
            <a:picLocks noChangeAspect="1"/>
          </p:cNvPicPr>
          <p:nvPr/>
        </p:nvPicPr>
        <p:blipFill>
          <a:blip r:embed="rId4"/>
          <a:stretch/>
        </p:blipFill>
        <p:spPr bwMode="auto">
          <a:xfrm>
            <a:off x="3467341" y="4256772"/>
            <a:ext cx="2122364" cy="2122364"/>
          </a:xfrm>
          <a:prstGeom prst="rect">
            <a:avLst/>
          </a:prstGeom>
          <a:ln w="6349">
            <a:solidFill>
              <a:schemeClr val="accent1">
                <a:lumMod val="50196"/>
              </a:schemeClr>
            </a:solidFill>
            <a:prstDash val="solid"/>
          </a:ln>
        </p:spPr>
      </p:pic>
      <p:pic>
        <p:nvPicPr>
          <p:cNvPr id="692062617" name="Grafik 692062616" descr="Digitale Zeichnung der Persona Hannah"/>
          <p:cNvPicPr>
            <a:picLocks noChangeAspect="1"/>
          </p:cNvPicPr>
          <p:nvPr/>
        </p:nvPicPr>
        <p:blipFill>
          <a:blip r:embed="rId5"/>
          <a:stretch/>
        </p:blipFill>
        <p:spPr bwMode="auto">
          <a:xfrm>
            <a:off x="5391580" y="4476769"/>
            <a:ext cx="1082089" cy="3164294"/>
          </a:xfrm>
          <a:prstGeom prst="rect">
            <a:avLst/>
          </a:prstGeom>
        </p:spPr>
      </p:pic>
      <p:pic>
        <p:nvPicPr>
          <p:cNvPr id="147837179" name="Grafik 147837178" descr="QR-Code zum Foliensatz herunterladen"/>
          <p:cNvPicPr>
            <a:picLocks noChangeAspect="1"/>
          </p:cNvPicPr>
          <p:nvPr/>
        </p:nvPicPr>
        <p:blipFill>
          <a:blip r:embed="rId6"/>
          <a:stretch/>
        </p:blipFill>
        <p:spPr bwMode="auto">
          <a:xfrm>
            <a:off x="6602654" y="4256772"/>
            <a:ext cx="2122363" cy="2122363"/>
          </a:xfrm>
          <a:prstGeom prst="rect">
            <a:avLst/>
          </a:prstGeom>
          <a:ln w="6349">
            <a:solidFill>
              <a:schemeClr val="accent1">
                <a:lumMod val="50196"/>
              </a:schemeClr>
            </a:solidFill>
            <a:prstDash val="solid"/>
          </a:ln>
        </p:spPr>
      </p:pic>
      <p:sp>
        <p:nvSpPr>
          <p:cNvPr id="1080379300" name="Textfeld 1080379299"/>
          <p:cNvSpPr txBox="1"/>
          <p:nvPr/>
        </p:nvSpPr>
        <p:spPr bwMode="auto">
          <a:xfrm>
            <a:off x="8982986" y="5738696"/>
            <a:ext cx="1632794" cy="640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t>Foliensatz</a:t>
            </a:r>
          </a:p>
          <a:p>
            <a:pPr>
              <a:defRPr/>
            </a:pPr>
            <a:r>
              <a:t>herunterladen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413035389" name="Grafik 1413035388">
            <a:extLst>
              <a:ext uri="{C183D7F6-B498-43B3-948B-1728B52AA6E4}">
                <adec:decorative xmlns:adec="http://schemas.microsoft.com/office/drawing/2017/decorative" val="1"/>
              </a:ext>
            </a:extLst>
          </p:cNvPr>
          <p:cNvPicPr>
            <a:picLocks noChangeAspect="1"/>
          </p:cNvPicPr>
          <p:nvPr/>
        </p:nvPicPr>
        <p:blipFill>
          <a:blip r:embed="rId3"/>
          <a:stretch/>
        </p:blipFill>
        <p:spPr bwMode="auto">
          <a:xfrm>
            <a:off x="386147" y="-10726350"/>
            <a:ext cx="1266824" cy="18307049"/>
          </a:xfrm>
          <a:prstGeom prst="rect">
            <a:avLst/>
          </a:prstGeom>
        </p:spPr>
      </p:pic>
      <p:sp>
        <p:nvSpPr>
          <p:cNvPr id="2" name="Titel 1"/>
          <p:cNvSpPr>
            <a:spLocks noGrp="1"/>
          </p:cNvSpPr>
          <p:nvPr>
            <p:ph type="title"/>
          </p:nvPr>
        </p:nvSpPr>
        <p:spPr bwMode="auto"/>
        <p:txBody>
          <a:bodyPr/>
          <a:lstStyle/>
          <a:p>
            <a:pPr>
              <a:defRPr/>
            </a:pPr>
            <a:r>
              <a:rPr lang="de-DE" dirty="0">
                <a:latin typeface="Arial"/>
                <a:ea typeface="Arial"/>
                <a:cs typeface="Arial"/>
              </a:rPr>
              <a:t>Wer sind wir? - Projekt SHUFFLE</a:t>
            </a:r>
            <a:endParaRPr dirty="0">
              <a:latin typeface="Arial"/>
              <a:cs typeface="Arial"/>
            </a:endParaRPr>
          </a:p>
        </p:txBody>
      </p:sp>
      <p:sp>
        <p:nvSpPr>
          <p:cNvPr id="3" name="Inhaltsplatzhalter 2"/>
          <p:cNvSpPr>
            <a:spLocks noGrp="1"/>
          </p:cNvSpPr>
          <p:nvPr>
            <p:ph idx="1"/>
          </p:nvPr>
        </p:nvSpPr>
        <p:spPr bwMode="auto">
          <a:xfrm>
            <a:off x="838197" y="1742280"/>
            <a:ext cx="5257800" cy="4351338"/>
          </a:xfrm>
        </p:spPr>
        <p:txBody>
          <a:bodyPr/>
          <a:lstStyle/>
          <a:p>
            <a:pPr lvl="0" algn="l" defTabSz="914400">
              <a:lnSpc>
                <a:spcPct val="100000"/>
              </a:lnSpc>
              <a:spcBef>
                <a:spcPts val="0"/>
              </a:spcBef>
              <a:spcAft>
                <a:spcPts val="0"/>
              </a:spcAft>
              <a:defRPr/>
            </a:pPr>
            <a:r>
              <a:rPr lang="de-DE" sz="2800" b="1" i="0" u="none" strike="noStrike" cap="none" spc="0" dirty="0">
                <a:ln>
                  <a:noFill/>
                </a:ln>
                <a:solidFill>
                  <a:srgbClr val="000000"/>
                </a:solidFill>
                <a:latin typeface="Arial"/>
                <a:ea typeface="Arial"/>
                <a:cs typeface="Arial"/>
              </a:rPr>
              <a:t>Projektlaufzeit: </a:t>
            </a:r>
            <a:endParaRPr sz="2000" b="1" i="0" u="none" strike="noStrike" cap="none" spc="0" dirty="0">
              <a:ln>
                <a:noFill/>
              </a:ln>
              <a:solidFill>
                <a:srgbClr val="000000"/>
              </a:solidFill>
              <a:latin typeface="Arial"/>
              <a:cs typeface="Arial"/>
            </a:endParaRPr>
          </a:p>
          <a:p>
            <a:pPr marL="457200" lvl="1" indent="0" algn="l" defTabSz="914400">
              <a:lnSpc>
                <a:spcPct val="100000"/>
              </a:lnSpc>
              <a:spcBef>
                <a:spcPts val="0"/>
              </a:spcBef>
              <a:spcAft>
                <a:spcPts val="0"/>
              </a:spcAft>
              <a:buFont typeface="Arial"/>
              <a:buNone/>
              <a:defRPr/>
            </a:pPr>
            <a:r>
              <a:rPr lang="de-DE" sz="1600" b="0" i="0" u="none" strike="noStrike" cap="none" spc="0" dirty="0">
                <a:ln>
                  <a:noFill/>
                </a:ln>
                <a:solidFill>
                  <a:srgbClr val="000000"/>
                </a:solidFill>
                <a:latin typeface="Arial"/>
                <a:ea typeface="Arial"/>
                <a:cs typeface="Arial"/>
              </a:rPr>
              <a:t>       08.2021 bis 12.2025</a:t>
            </a:r>
            <a:br>
              <a:rPr lang="de-DE" sz="1600" b="0" i="0" u="none" strike="noStrike" cap="none" spc="0" dirty="0">
                <a:ln>
                  <a:noFill/>
                </a:ln>
                <a:solidFill>
                  <a:srgbClr val="000000"/>
                </a:solidFill>
                <a:latin typeface="Arial"/>
                <a:ea typeface="Arial"/>
                <a:cs typeface="Arial"/>
              </a:rPr>
            </a:br>
            <a:endParaRPr sz="2000" b="0" i="0" u="none" strike="noStrike" cap="none" spc="0" dirty="0">
              <a:ln>
                <a:noFill/>
              </a:ln>
              <a:solidFill>
                <a:srgbClr val="FF0000"/>
              </a:solidFill>
              <a:latin typeface="Arial"/>
              <a:cs typeface="Arial"/>
            </a:endParaRPr>
          </a:p>
          <a:p>
            <a:pPr lvl="0" algn="l" defTabSz="914400">
              <a:lnSpc>
                <a:spcPct val="100000"/>
              </a:lnSpc>
              <a:spcBef>
                <a:spcPts val="0"/>
              </a:spcBef>
              <a:spcAft>
                <a:spcPts val="0"/>
              </a:spcAft>
              <a:defRPr/>
            </a:pPr>
            <a:r>
              <a:rPr lang="de-DE" sz="2800" b="1" i="0" u="none" strike="noStrike" cap="none" spc="0" dirty="0">
                <a:ln>
                  <a:noFill/>
                </a:ln>
                <a:solidFill>
                  <a:srgbClr val="000000"/>
                </a:solidFill>
                <a:latin typeface="Arial"/>
                <a:ea typeface="Arial"/>
                <a:cs typeface="Arial"/>
              </a:rPr>
              <a:t>Projektpartner:</a:t>
            </a:r>
            <a:endParaRPr dirty="0">
              <a:latin typeface="Arial"/>
              <a:cs typeface="Arial"/>
            </a:endParaRPr>
          </a:p>
          <a:p>
            <a:pPr marL="800100" marR="0" lvl="1" indent="-342900" algn="l" defTabSz="914400">
              <a:lnSpc>
                <a:spcPct val="100000"/>
              </a:lnSpc>
              <a:spcBef>
                <a:spcPts val="0"/>
              </a:spcBef>
              <a:spcAft>
                <a:spcPts val="0"/>
              </a:spcAft>
              <a:buClrTx/>
              <a:buSzTx/>
              <a:buFont typeface="Courier New"/>
              <a:buChar char="o"/>
              <a:defRPr/>
            </a:pPr>
            <a:r>
              <a:rPr lang="de-DE" sz="1600" b="0" i="0" u="none" strike="noStrike" cap="none" spc="0" dirty="0">
                <a:ln>
                  <a:noFill/>
                </a:ln>
                <a:solidFill>
                  <a:srgbClr val="000000"/>
                </a:solidFill>
                <a:latin typeface="Arial"/>
                <a:ea typeface="Arial"/>
                <a:cs typeface="Arial"/>
              </a:rPr>
              <a:t>Hochschule der Medien Stuttgart</a:t>
            </a:r>
            <a:endParaRPr dirty="0">
              <a:latin typeface="Arial"/>
              <a:cs typeface="Arial"/>
            </a:endParaRPr>
          </a:p>
          <a:p>
            <a:pPr marL="800100" marR="0" lvl="1" indent="-342900" algn="l" defTabSz="914400">
              <a:lnSpc>
                <a:spcPct val="100000"/>
              </a:lnSpc>
              <a:spcBef>
                <a:spcPts val="0"/>
              </a:spcBef>
              <a:spcAft>
                <a:spcPts val="0"/>
              </a:spcAft>
              <a:buClrTx/>
              <a:buSzTx/>
              <a:buFont typeface="Courier New"/>
              <a:buChar char="o"/>
              <a:defRPr/>
            </a:pPr>
            <a:r>
              <a:rPr lang="de-DE" sz="1600" b="0" i="0" u="none" strike="noStrike" cap="none" spc="0" dirty="0">
                <a:ln>
                  <a:noFill/>
                </a:ln>
                <a:solidFill>
                  <a:srgbClr val="000000"/>
                </a:solidFill>
                <a:latin typeface="Arial"/>
                <a:ea typeface="Arial"/>
                <a:cs typeface="Arial"/>
              </a:rPr>
              <a:t>Universität Bielefeld</a:t>
            </a:r>
            <a:endParaRPr dirty="0">
              <a:latin typeface="Arial"/>
              <a:cs typeface="Arial"/>
            </a:endParaRPr>
          </a:p>
          <a:p>
            <a:pPr marL="800100" marR="0" lvl="1" indent="-342900" algn="l" defTabSz="914400">
              <a:lnSpc>
                <a:spcPct val="100000"/>
              </a:lnSpc>
              <a:spcBef>
                <a:spcPts val="0"/>
              </a:spcBef>
              <a:spcAft>
                <a:spcPts val="0"/>
              </a:spcAft>
              <a:buClrTx/>
              <a:buSzTx/>
              <a:buFont typeface="Courier New"/>
              <a:buChar char="o"/>
              <a:defRPr/>
            </a:pPr>
            <a:r>
              <a:rPr lang="de-DE" sz="1600" b="0" i="0" u="none" strike="noStrike" cap="none" spc="0" dirty="0">
                <a:ln>
                  <a:noFill/>
                </a:ln>
                <a:solidFill>
                  <a:srgbClr val="000000"/>
                </a:solidFill>
                <a:latin typeface="Arial"/>
                <a:ea typeface="Arial"/>
                <a:cs typeface="Arial"/>
              </a:rPr>
              <a:t>Pädagogische Hochschule Freiburg</a:t>
            </a:r>
            <a:endParaRPr dirty="0">
              <a:latin typeface="Arial"/>
              <a:cs typeface="Arial"/>
            </a:endParaRPr>
          </a:p>
          <a:p>
            <a:pPr marL="800100" marR="0" lvl="1" indent="-342900" algn="l" defTabSz="914400">
              <a:lnSpc>
                <a:spcPct val="100000"/>
              </a:lnSpc>
              <a:spcBef>
                <a:spcPts val="0"/>
              </a:spcBef>
              <a:spcAft>
                <a:spcPts val="0"/>
              </a:spcAft>
              <a:buClrTx/>
              <a:buSzTx/>
              <a:buFont typeface="Courier New"/>
              <a:buChar char="o"/>
              <a:defRPr/>
            </a:pPr>
            <a:r>
              <a:rPr lang="de-DE" sz="1600" b="0" i="0" u="none" strike="noStrike" cap="none" spc="0" dirty="0">
                <a:ln>
                  <a:noFill/>
                </a:ln>
                <a:solidFill>
                  <a:srgbClr val="000000"/>
                </a:solidFill>
                <a:latin typeface="Arial"/>
                <a:ea typeface="Arial"/>
                <a:cs typeface="Arial"/>
              </a:rPr>
              <a:t>Pädagogische Hochschule Heidelberg</a:t>
            </a:r>
            <a:endParaRPr dirty="0">
              <a:latin typeface="Arial"/>
              <a:cs typeface="Arial"/>
            </a:endParaRPr>
          </a:p>
          <a:p>
            <a:pPr marL="0" marR="0" lvl="1" indent="0" algn="l" defTabSz="914400">
              <a:lnSpc>
                <a:spcPct val="100000"/>
              </a:lnSpc>
              <a:spcBef>
                <a:spcPts val="0"/>
              </a:spcBef>
              <a:spcAft>
                <a:spcPts val="0"/>
              </a:spcAft>
              <a:buClrTx/>
              <a:buSzTx/>
              <a:buFontTx/>
              <a:buNone/>
              <a:defRPr/>
            </a:pPr>
            <a:endParaRPr sz="2800" b="0" i="0" u="none" strike="noStrike" cap="none" spc="0" dirty="0">
              <a:ln>
                <a:noFill/>
              </a:ln>
              <a:solidFill>
                <a:srgbClr val="000000"/>
              </a:solidFill>
              <a:latin typeface="Arial"/>
              <a:cs typeface="Arial"/>
            </a:endParaRPr>
          </a:p>
          <a:p>
            <a:pPr lvl="0" algn="l" defTabSz="914400">
              <a:lnSpc>
                <a:spcPct val="100000"/>
              </a:lnSpc>
              <a:spcBef>
                <a:spcPts val="0"/>
              </a:spcBef>
              <a:spcAft>
                <a:spcPts val="0"/>
              </a:spcAft>
              <a:defRPr/>
            </a:pPr>
            <a:r>
              <a:rPr lang="de-DE" sz="2800" b="1" i="0" u="none" strike="noStrike" cap="none" spc="0" dirty="0">
                <a:ln>
                  <a:noFill/>
                </a:ln>
                <a:solidFill>
                  <a:srgbClr val="000000"/>
                </a:solidFill>
                <a:latin typeface="Arial"/>
                <a:ea typeface="Arial"/>
                <a:cs typeface="Arial"/>
              </a:rPr>
              <a:t>Gefördert von: </a:t>
            </a:r>
            <a:endParaRPr sz="2000" b="0" i="0" u="none" strike="noStrike" cap="none" spc="0" dirty="0">
              <a:ln>
                <a:noFill/>
              </a:ln>
              <a:solidFill>
                <a:srgbClr val="000000"/>
              </a:solidFill>
              <a:latin typeface="Arial"/>
              <a:cs typeface="Arial"/>
            </a:endParaRPr>
          </a:p>
          <a:p>
            <a:pPr marL="0" indent="0">
              <a:buNone/>
              <a:defRPr/>
            </a:pPr>
            <a:endParaRPr dirty="0">
              <a:latin typeface="Arial"/>
              <a:cs typeface="Arial"/>
            </a:endParaRPr>
          </a:p>
        </p:txBody>
      </p:sp>
      <p:pic>
        <p:nvPicPr>
          <p:cNvPr id="4" name="Grafik 3" descr="Logo der Stiftung Innovation in der Hochschullehre"/>
          <p:cNvPicPr>
            <a:picLocks noChangeAspect="1"/>
          </p:cNvPicPr>
          <p:nvPr/>
        </p:nvPicPr>
        <p:blipFill>
          <a:blip r:embed="rId4"/>
          <a:stretch/>
        </p:blipFill>
        <p:spPr bwMode="auto">
          <a:xfrm>
            <a:off x="1554687" y="4999887"/>
            <a:ext cx="2376264" cy="938320"/>
          </a:xfrm>
          <a:prstGeom prst="rect">
            <a:avLst/>
          </a:prstGeom>
        </p:spPr>
      </p:pic>
      <p:pic>
        <p:nvPicPr>
          <p:cNvPr id="8" name="Graphic 11" descr="Logo der Hochschule der Medien"/>
          <p:cNvPicPr>
            <a:picLocks noChangeAspect="1"/>
          </p:cNvPicPr>
          <p:nvPr/>
        </p:nvPicPr>
        <p:blipFill>
          <a:blip r:embed="rId5"/>
          <a:stretch/>
        </p:blipFill>
        <p:spPr bwMode="auto">
          <a:xfrm>
            <a:off x="6353978" y="2510658"/>
            <a:ext cx="1283002" cy="1180363"/>
          </a:xfrm>
          <a:prstGeom prst="rect">
            <a:avLst/>
          </a:prstGeom>
        </p:spPr>
      </p:pic>
      <p:pic>
        <p:nvPicPr>
          <p:cNvPr id="5" name="Graphic 7" descr="Logo der Universität Bielefeld"/>
          <p:cNvPicPr>
            <a:picLocks noChangeAspect="1"/>
          </p:cNvPicPr>
          <p:nvPr/>
        </p:nvPicPr>
        <p:blipFill>
          <a:blip r:embed="rId6"/>
          <a:stretch/>
        </p:blipFill>
        <p:spPr bwMode="auto">
          <a:xfrm>
            <a:off x="6403231" y="3980210"/>
            <a:ext cx="2203450" cy="524042"/>
          </a:xfrm>
          <a:prstGeom prst="rect">
            <a:avLst/>
          </a:prstGeom>
        </p:spPr>
      </p:pic>
      <p:pic>
        <p:nvPicPr>
          <p:cNvPr id="6" name="Graphic 5" descr="Logo der Pädagogischen Hochschule Freiburg"/>
          <p:cNvPicPr>
            <a:picLocks noChangeAspect="1"/>
          </p:cNvPicPr>
          <p:nvPr/>
        </p:nvPicPr>
        <p:blipFill>
          <a:blip r:embed="rId7"/>
          <a:stretch/>
        </p:blipFill>
        <p:spPr bwMode="auto">
          <a:xfrm>
            <a:off x="7964034" y="3093566"/>
            <a:ext cx="2708926" cy="630680"/>
          </a:xfrm>
          <a:prstGeom prst="rect">
            <a:avLst/>
          </a:prstGeom>
        </p:spPr>
      </p:pic>
      <p:pic>
        <p:nvPicPr>
          <p:cNvPr id="7" name="Graphic 6" descr="Logo der Pädagogischen Hochschule Heidelberg"/>
          <p:cNvPicPr>
            <a:picLocks noChangeAspect="1"/>
          </p:cNvPicPr>
          <p:nvPr/>
        </p:nvPicPr>
        <p:blipFill>
          <a:blip r:embed="rId8"/>
          <a:stretch/>
        </p:blipFill>
        <p:spPr bwMode="auto">
          <a:xfrm>
            <a:off x="9024189" y="4057738"/>
            <a:ext cx="1985893" cy="842971"/>
          </a:xfrm>
          <a:prstGeom prst="rect">
            <a:avLst/>
          </a:prstGeom>
        </p:spPr>
      </p:pic>
      <p:pic>
        <p:nvPicPr>
          <p:cNvPr id="682839773" name="Grafik 682839772" descr="Logo von SHUFFLE"/>
          <p:cNvPicPr>
            <a:picLocks noChangeAspect="1"/>
          </p:cNvPicPr>
          <p:nvPr/>
        </p:nvPicPr>
        <p:blipFill>
          <a:blip r:embed="rId9"/>
          <a:stretch/>
        </p:blipFill>
        <p:spPr bwMode="auto">
          <a:xfrm>
            <a:off x="10672960" y="701305"/>
            <a:ext cx="793695" cy="7449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486954698" name="Grafik 486954697">
            <a:extLst>
              <a:ext uri="{C183D7F6-B498-43B3-948B-1728B52AA6E4}">
                <adec:decorative xmlns:adec="http://schemas.microsoft.com/office/drawing/2017/decorative" val="1"/>
              </a:ext>
            </a:extLst>
          </p:cNvPr>
          <p:cNvPicPr>
            <a:picLocks noChangeAspect="1"/>
          </p:cNvPicPr>
          <p:nvPr/>
        </p:nvPicPr>
        <p:blipFill>
          <a:blip r:embed="rId3"/>
          <a:stretch/>
        </p:blipFill>
        <p:spPr bwMode="auto">
          <a:xfrm>
            <a:off x="386147" y="-5465449"/>
            <a:ext cx="1266824" cy="18307049"/>
          </a:xfrm>
          <a:prstGeom prst="rect">
            <a:avLst/>
          </a:prstGeom>
        </p:spPr>
      </p:pic>
      <p:sp>
        <p:nvSpPr>
          <p:cNvPr id="2" name="Titel 1"/>
          <p:cNvSpPr>
            <a:spLocks noGrp="1"/>
          </p:cNvSpPr>
          <p:nvPr>
            <p:ph type="title"/>
          </p:nvPr>
        </p:nvSpPr>
        <p:spPr bwMode="auto">
          <a:xfrm>
            <a:off x="1019559" y="464894"/>
            <a:ext cx="9045208" cy="1325561"/>
          </a:xfrm>
        </p:spPr>
        <p:txBody>
          <a:bodyPr vertOverflow="overflow" horzOverflow="overflow" vert="horz" wrap="square" lIns="91440" tIns="45720" rIns="91440" bIns="45720" numCol="1" spcCol="0" rtlCol="0" fromWordArt="0" anchor="ctr" anchorCtr="0" forceAA="0" compatLnSpc="0">
            <a:normAutofit/>
          </a:bodyPr>
          <a:lstStyle/>
          <a:p>
            <a:pPr>
              <a:defRPr/>
            </a:pPr>
            <a:r>
              <a:rPr lang="de-DE" sz="4400" b="0" i="0" u="none" strike="noStrike" cap="none" spc="0" dirty="0">
                <a:solidFill>
                  <a:schemeClr val="tx1"/>
                </a:solidFill>
                <a:latin typeface="Arial"/>
                <a:ea typeface="Arial"/>
                <a:cs typeface="Arial"/>
              </a:rPr>
              <a:t>Projekt SHUFFLE – Das Ziel</a:t>
            </a:r>
            <a:endParaRPr sz="4400" dirty="0">
              <a:latin typeface="Arial"/>
              <a:cs typeface="Arial"/>
            </a:endParaRPr>
          </a:p>
        </p:txBody>
      </p:sp>
      <p:sp>
        <p:nvSpPr>
          <p:cNvPr id="3" name="Inhaltsplatzhalter 2"/>
          <p:cNvSpPr>
            <a:spLocks noGrp="1"/>
          </p:cNvSpPr>
          <p:nvPr>
            <p:ph idx="1"/>
          </p:nvPr>
        </p:nvSpPr>
        <p:spPr bwMode="auto">
          <a:xfrm>
            <a:off x="838197" y="1777998"/>
            <a:ext cx="7521208" cy="5559341"/>
          </a:xfrm>
        </p:spPr>
        <p:txBody>
          <a:bodyPr vertOverflow="overflow" horzOverflow="overflow" vert="horz" wrap="square" lIns="91440" tIns="45720" rIns="91440" bIns="45720" numCol="1" spcCol="0" rtlCol="0" fromWordArt="0" anchor="t" anchorCtr="0" forceAA="0" compatLnSpc="0">
            <a:normAutofit/>
          </a:bodyPr>
          <a:lstStyle/>
          <a:p>
            <a:pPr marL="0" indent="0">
              <a:buNone/>
              <a:defRPr/>
            </a:pPr>
            <a:br>
              <a:rPr lang="de-DE" sz="2800" b="1" dirty="0">
                <a:latin typeface="Arial"/>
                <a:ea typeface="Arial"/>
                <a:cs typeface="Arial"/>
              </a:rPr>
            </a:br>
            <a:br>
              <a:rPr lang="de-DE" sz="1400" b="1" dirty="0">
                <a:latin typeface="Arial"/>
                <a:ea typeface="Arial"/>
                <a:cs typeface="Arial"/>
              </a:rPr>
            </a:br>
            <a:r>
              <a:rPr lang="de-DE" sz="2800" b="1" dirty="0">
                <a:latin typeface="Arial"/>
                <a:ea typeface="Arial"/>
                <a:cs typeface="Arial"/>
              </a:rPr>
              <a:t>Verbesserung</a:t>
            </a:r>
            <a:r>
              <a:rPr lang="de-DE" sz="2800" dirty="0">
                <a:latin typeface="Arial"/>
                <a:ea typeface="Arial"/>
                <a:cs typeface="Arial"/>
              </a:rPr>
              <a:t> </a:t>
            </a:r>
            <a:br>
              <a:rPr lang="de-DE" sz="2800" dirty="0">
                <a:latin typeface="Arial"/>
                <a:ea typeface="Arial"/>
                <a:cs typeface="Arial"/>
              </a:rPr>
            </a:br>
            <a:r>
              <a:rPr lang="de-DE" sz="2800" dirty="0">
                <a:latin typeface="Arial"/>
                <a:ea typeface="Arial"/>
                <a:cs typeface="Arial"/>
              </a:rPr>
              <a:t>der digitalen Barrierefreiheit </a:t>
            </a:r>
            <a:br>
              <a:rPr lang="de-DE" sz="2800" dirty="0">
                <a:latin typeface="Arial"/>
                <a:ea typeface="Arial"/>
                <a:cs typeface="Arial"/>
              </a:rPr>
            </a:br>
            <a:r>
              <a:rPr lang="de-DE" sz="2800" dirty="0">
                <a:latin typeface="Arial"/>
                <a:ea typeface="Arial"/>
                <a:cs typeface="Arial"/>
              </a:rPr>
              <a:t>an deutschen Hochschulen</a:t>
            </a:r>
            <a:endParaRPr lang="de-DE" sz="2800" b="1" dirty="0">
              <a:latin typeface="Arial"/>
              <a:ea typeface="Arial"/>
              <a:cs typeface="Arial"/>
            </a:endParaRPr>
          </a:p>
          <a:p>
            <a:pPr marL="0" indent="0">
              <a:buFont typeface="Arial"/>
              <a:buNone/>
              <a:defRPr/>
            </a:pPr>
            <a:r>
              <a:rPr lang="de-DE" sz="2800" dirty="0">
                <a:latin typeface="Arial"/>
                <a:ea typeface="Arial"/>
                <a:cs typeface="Arial"/>
              </a:rPr>
              <a:t>	</a:t>
            </a:r>
            <a:r>
              <a:rPr sz="2800" b="1" i="0" u="none" dirty="0">
                <a:solidFill>
                  <a:srgbClr val="000000"/>
                </a:solidFill>
                <a:latin typeface="Arial"/>
                <a:ea typeface="Arial"/>
                <a:cs typeface="Arial"/>
              </a:rPr>
              <a:t>→</a:t>
            </a:r>
            <a:r>
              <a:rPr lang="de-DE" sz="2800" b="1" dirty="0">
                <a:latin typeface="Arial"/>
                <a:ea typeface="Arial"/>
                <a:cs typeface="Arial"/>
              </a:rPr>
              <a:t> 	Chancengerechte Teilhabe</a:t>
            </a:r>
            <a:r>
              <a:rPr lang="de-DE" sz="2800" dirty="0">
                <a:latin typeface="Arial"/>
                <a:ea typeface="Arial"/>
                <a:cs typeface="Arial"/>
              </a:rPr>
              <a:t> </a:t>
            </a:r>
            <a:br>
              <a:rPr lang="de-DE" sz="2800" dirty="0">
                <a:latin typeface="Arial"/>
                <a:ea typeface="Arial"/>
                <a:cs typeface="Arial"/>
              </a:rPr>
            </a:br>
            <a:r>
              <a:rPr lang="de-DE" sz="2800" dirty="0">
                <a:latin typeface="Arial"/>
                <a:ea typeface="Arial"/>
                <a:cs typeface="Arial"/>
              </a:rPr>
              <a:t>		von Studierenden mit </a:t>
            </a:r>
            <a:br>
              <a:rPr lang="de-DE" sz="2800" dirty="0">
                <a:latin typeface="Arial"/>
                <a:ea typeface="Arial"/>
                <a:cs typeface="Arial"/>
              </a:rPr>
            </a:br>
            <a:r>
              <a:rPr lang="de-DE" sz="2800" dirty="0">
                <a:latin typeface="Arial"/>
                <a:ea typeface="Arial"/>
                <a:cs typeface="Arial"/>
              </a:rPr>
              <a:t>		verschiedenen Bedarfen</a:t>
            </a:r>
          </a:p>
          <a:p>
            <a:pPr marL="457200" lvl="1" indent="0">
              <a:buFont typeface="Wingdings"/>
              <a:buNone/>
              <a:defRPr/>
            </a:pPr>
            <a:endParaRPr dirty="0">
              <a:latin typeface="Arial"/>
              <a:cs typeface="Arial"/>
            </a:endParaRPr>
          </a:p>
          <a:p>
            <a:pPr>
              <a:defRPr/>
            </a:pPr>
            <a:endParaRPr dirty="0">
              <a:latin typeface="Arial"/>
              <a:cs typeface="Arial"/>
            </a:endParaRPr>
          </a:p>
        </p:txBody>
      </p:sp>
      <p:pic>
        <p:nvPicPr>
          <p:cNvPr id="595710790" name="Grafik 595710789" descr="Digitale Zeichnung der Persona Faiza von BlindDate"/>
          <p:cNvPicPr>
            <a:picLocks noChangeAspect="1"/>
          </p:cNvPicPr>
          <p:nvPr/>
        </p:nvPicPr>
        <p:blipFill>
          <a:blip r:embed="rId4"/>
          <a:stretch/>
        </p:blipFill>
        <p:spPr bwMode="auto">
          <a:xfrm>
            <a:off x="9829830" y="1482795"/>
            <a:ext cx="1672825" cy="4483007"/>
          </a:xfrm>
          <a:prstGeom prst="rect">
            <a:avLst/>
          </a:prstGeom>
        </p:spPr>
      </p:pic>
      <p:pic>
        <p:nvPicPr>
          <p:cNvPr id="2073398005" name="Grafik 2073398004" descr="Digitale Zeichnung der Persona Kilian von BlindDate"/>
          <p:cNvPicPr>
            <a:picLocks noChangeAspect="1"/>
          </p:cNvPicPr>
          <p:nvPr/>
        </p:nvPicPr>
        <p:blipFill>
          <a:blip r:embed="rId5"/>
          <a:stretch/>
        </p:blipFill>
        <p:spPr bwMode="auto">
          <a:xfrm>
            <a:off x="8135399" y="2213777"/>
            <a:ext cx="3251576" cy="4432382"/>
          </a:xfrm>
          <a:prstGeom prst="rect">
            <a:avLst/>
          </a:prstGeom>
        </p:spPr>
      </p:pic>
      <p:pic>
        <p:nvPicPr>
          <p:cNvPr id="53294974" name="Grafik 53294973" descr="Logo von SHUFFLE"/>
          <p:cNvPicPr>
            <a:picLocks noChangeAspect="1"/>
          </p:cNvPicPr>
          <p:nvPr/>
        </p:nvPicPr>
        <p:blipFill>
          <a:blip r:embed="rId6"/>
          <a:stretch/>
        </p:blipFill>
        <p:spPr bwMode="auto">
          <a:xfrm>
            <a:off x="8619648" y="687975"/>
            <a:ext cx="793694" cy="74490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el 1"/>
          <p:cNvSpPr>
            <a:spLocks noGrp="1"/>
          </p:cNvSpPr>
          <p:nvPr>
            <p:ph type="title"/>
          </p:nvPr>
        </p:nvSpPr>
        <p:spPr bwMode="auto"/>
        <p:txBody>
          <a:bodyPr/>
          <a:lstStyle/>
          <a:p>
            <a:pPr>
              <a:defRPr/>
            </a:pPr>
            <a:r>
              <a:rPr lang="de-DE">
                <a:latin typeface="Arial"/>
                <a:ea typeface="Arial"/>
                <a:cs typeface="Arial"/>
              </a:rPr>
              <a:t>Kleines Gedankenexperiment</a:t>
            </a:r>
            <a:endParaRPr>
              <a:latin typeface="Arial"/>
              <a:cs typeface="Arial"/>
            </a:endParaRPr>
          </a:p>
        </p:txBody>
      </p:sp>
      <p:sp>
        <p:nvSpPr>
          <p:cNvPr id="3" name="Inhaltsplatzhalter 2"/>
          <p:cNvSpPr>
            <a:spLocks noGrp="1"/>
          </p:cNvSpPr>
          <p:nvPr>
            <p:ph idx="1"/>
          </p:nvPr>
        </p:nvSpPr>
        <p:spPr bwMode="auto">
          <a:xfrm>
            <a:off x="838198" y="2083057"/>
            <a:ext cx="7932543" cy="4351338"/>
          </a:xfrm>
        </p:spPr>
        <p:txBody>
          <a:bodyPr/>
          <a:lstStyle/>
          <a:p>
            <a:pPr marL="0" indent="0">
              <a:buNone/>
              <a:defRPr/>
            </a:pPr>
            <a:r>
              <a:rPr lang="de-DE" i="1">
                <a:latin typeface="Arial"/>
                <a:ea typeface="Arial"/>
                <a:cs typeface="Arial"/>
              </a:rPr>
              <a:t>Stellen Sie sich vor, Sie sind dozierende Person </a:t>
            </a:r>
            <a:br>
              <a:rPr lang="de-DE" i="1">
                <a:latin typeface="Arial"/>
                <a:ea typeface="Arial"/>
                <a:cs typeface="Arial"/>
              </a:rPr>
            </a:br>
            <a:r>
              <a:rPr lang="de-DE" i="1">
                <a:latin typeface="Arial"/>
                <a:ea typeface="Arial"/>
                <a:cs typeface="Arial"/>
              </a:rPr>
              <a:t>und halten eine Online Veranstaltung. </a:t>
            </a:r>
            <a:endParaRPr>
              <a:latin typeface="Arial"/>
              <a:cs typeface="Arial"/>
            </a:endParaRPr>
          </a:p>
          <a:p>
            <a:pPr marL="0" indent="0">
              <a:buNone/>
              <a:defRPr/>
            </a:pPr>
            <a:r>
              <a:rPr lang="de-DE" i="1">
                <a:latin typeface="Arial"/>
                <a:ea typeface="Arial"/>
                <a:cs typeface="Arial"/>
              </a:rPr>
              <a:t>Auf Ihrem Bildschirm befinden sich </a:t>
            </a:r>
            <a:br>
              <a:rPr lang="de-DE" i="1">
                <a:latin typeface="Arial"/>
                <a:ea typeface="Arial"/>
                <a:cs typeface="Arial"/>
              </a:rPr>
            </a:br>
            <a:r>
              <a:rPr lang="de-DE" i="1">
                <a:latin typeface="Arial"/>
                <a:ea typeface="Arial"/>
                <a:cs typeface="Arial"/>
              </a:rPr>
              <a:t>ca. 100 kleine Kacheln mit Gesichtern </a:t>
            </a:r>
            <a:br>
              <a:rPr lang="de-DE" i="1">
                <a:latin typeface="Arial"/>
                <a:ea typeface="Arial"/>
                <a:cs typeface="Arial"/>
              </a:rPr>
            </a:br>
            <a:r>
              <a:rPr lang="de-DE" i="1">
                <a:latin typeface="Arial"/>
                <a:ea typeface="Arial"/>
                <a:cs typeface="Arial"/>
              </a:rPr>
              <a:t>Ihrer Studierenden. </a:t>
            </a:r>
            <a:endParaRPr>
              <a:latin typeface="Arial"/>
              <a:cs typeface="Arial"/>
            </a:endParaRPr>
          </a:p>
          <a:p>
            <a:pPr marL="0" indent="0">
              <a:buNone/>
              <a:defRPr/>
            </a:pPr>
            <a:r>
              <a:rPr lang="de-DE" i="1">
                <a:latin typeface="Arial"/>
                <a:ea typeface="Arial"/>
                <a:cs typeface="Arial"/>
              </a:rPr>
              <a:t>Was glauben Sie, wie viele Studierende </a:t>
            </a:r>
            <a:br>
              <a:rPr lang="de-DE" i="1">
                <a:latin typeface="Arial"/>
                <a:ea typeface="Arial"/>
                <a:cs typeface="Arial"/>
              </a:rPr>
            </a:br>
            <a:r>
              <a:rPr lang="de-DE" i="1">
                <a:latin typeface="Arial"/>
                <a:ea typeface="Arial"/>
                <a:cs typeface="Arial"/>
              </a:rPr>
              <a:t>haben gerade Schwierigkeiten, </a:t>
            </a:r>
            <a:br>
              <a:rPr lang="de-DE" i="1">
                <a:latin typeface="Arial"/>
                <a:ea typeface="Arial"/>
                <a:cs typeface="Arial"/>
              </a:rPr>
            </a:br>
            <a:r>
              <a:rPr lang="de-DE" i="1">
                <a:latin typeface="Arial"/>
                <a:ea typeface="Arial"/>
                <a:cs typeface="Arial"/>
              </a:rPr>
              <a:t>Ihrer Vorlesung zu folgen - und warum?</a:t>
            </a:r>
            <a:endParaRPr>
              <a:latin typeface="Arial"/>
              <a:cs typeface="Arial"/>
            </a:endParaRPr>
          </a:p>
        </p:txBody>
      </p:sp>
      <p:sp>
        <p:nvSpPr>
          <p:cNvPr id="1529684585" name="Flussdiagramm: Alternativer Prozess 1529684584">
            <a:extLst>
              <a:ext uri="{C183D7F6-B498-43B3-948B-1728B52AA6E4}">
                <adec:decorative xmlns:adec="http://schemas.microsoft.com/office/drawing/2017/decorative" val="1"/>
              </a:ext>
            </a:extLst>
          </p:cNvPr>
          <p:cNvSpPr/>
          <p:nvPr/>
        </p:nvSpPr>
        <p:spPr bwMode="auto">
          <a:xfrm>
            <a:off x="541485" y="1591287"/>
            <a:ext cx="8881418" cy="4393513"/>
          </a:xfrm>
          <a:prstGeom prst="flowChartAlternateProcess">
            <a:avLst/>
          </a:prstGeom>
          <a:noFill/>
          <a:ln w="6349" cap="flat" cmpd="sng" algn="ctr">
            <a:solidFill>
              <a:schemeClr val="tx1">
                <a:lumMod val="65098"/>
                <a:lumOff val="34902"/>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a:p>
        </p:txBody>
      </p:sp>
      <p:pic>
        <p:nvPicPr>
          <p:cNvPr id="818500294" name="Grafik 818500293" descr="Digitale Zeichnung der Persona Hannah von BlindDate"/>
          <p:cNvPicPr>
            <a:picLocks noChangeAspect="1"/>
          </p:cNvPicPr>
          <p:nvPr/>
        </p:nvPicPr>
        <p:blipFill>
          <a:blip r:embed="rId3">
            <a:extLst>
              <a:ext uri="{96DAC541-7B7A-43D3-8B79-37D633B846F1}">
                <asvg:svgBlip xmlns:asvg="http://schemas.microsoft.com/office/drawing/2016/SVG/main" r:embed="rId4"/>
              </a:ext>
            </a:extLst>
          </a:blip>
          <a:stretch/>
        </p:blipFill>
        <p:spPr bwMode="auto">
          <a:xfrm>
            <a:off x="8967830" y="1493106"/>
            <a:ext cx="1945387" cy="56887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600307307" name="Grafik 1600307306">
            <a:extLst>
              <a:ext uri="{C183D7F6-B498-43B3-948B-1728B52AA6E4}">
                <adec:decorative xmlns:adec="http://schemas.microsoft.com/office/drawing/2017/decorative" val="1"/>
              </a:ext>
            </a:extLst>
          </p:cNvPr>
          <p:cNvPicPr>
            <a:picLocks noChangeAspect="1"/>
          </p:cNvPicPr>
          <p:nvPr/>
        </p:nvPicPr>
        <p:blipFill>
          <a:blip r:embed="rId3"/>
          <a:stretch/>
        </p:blipFill>
        <p:spPr bwMode="auto">
          <a:xfrm>
            <a:off x="386147" y="0"/>
            <a:ext cx="1266823" cy="18307048"/>
          </a:xfrm>
          <a:prstGeom prst="rect">
            <a:avLst/>
          </a:prstGeom>
        </p:spPr>
      </p:pic>
      <p:sp>
        <p:nvSpPr>
          <p:cNvPr id="2" name="Titel 1"/>
          <p:cNvSpPr>
            <a:spLocks noGrp="1"/>
          </p:cNvSpPr>
          <p:nvPr>
            <p:ph type="title"/>
          </p:nvPr>
        </p:nvSpPr>
        <p:spPr bwMode="auto">
          <a:xfrm>
            <a:off x="838198" y="365124"/>
            <a:ext cx="11050760" cy="1325562"/>
          </a:xfrm>
        </p:spPr>
        <p:txBody>
          <a:bodyPr/>
          <a:lstStyle/>
          <a:p>
            <a:pPr>
              <a:defRPr/>
            </a:pPr>
            <a:r>
              <a:rPr lang="de-DE" dirty="0"/>
              <a:t>Die Grundlage unserer Arbeit</a:t>
            </a:r>
            <a:endParaRPr dirty="0"/>
          </a:p>
        </p:txBody>
      </p:sp>
      <p:sp>
        <p:nvSpPr>
          <p:cNvPr id="3" name="Inhaltsplatzhalter 2"/>
          <p:cNvSpPr>
            <a:spLocks noGrp="1"/>
          </p:cNvSpPr>
          <p:nvPr>
            <p:ph idx="1"/>
          </p:nvPr>
        </p:nvSpPr>
        <p:spPr bwMode="auto"/>
        <p:txBody>
          <a:bodyPr>
            <a:normAutofit lnSpcReduction="10000"/>
          </a:bodyPr>
          <a:lstStyle/>
          <a:p>
            <a:pPr marL="0" indent="0">
              <a:buNone/>
              <a:defRPr/>
            </a:pPr>
            <a:r>
              <a:rPr lang="de-DE" b="1" dirty="0">
                <a:latin typeface="Arial"/>
                <a:ea typeface="Arial"/>
                <a:cs typeface="Arial"/>
              </a:rPr>
              <a:t>Bedarfserhebung</a:t>
            </a:r>
            <a:r>
              <a:rPr lang="de-DE" dirty="0">
                <a:latin typeface="Arial"/>
                <a:ea typeface="Arial"/>
                <a:cs typeface="Arial"/>
              </a:rPr>
              <a:t> zu Beginn des Projekts </a:t>
            </a:r>
            <a:r>
              <a:rPr lang="de-DE" i="1" dirty="0">
                <a:latin typeface="Arial"/>
                <a:ea typeface="Arial"/>
                <a:cs typeface="Arial"/>
              </a:rPr>
              <a:t>(Frühjahr 2022)</a:t>
            </a:r>
            <a:r>
              <a:rPr lang="de-DE" i="0" dirty="0">
                <a:latin typeface="Arial"/>
                <a:ea typeface="Arial"/>
                <a:cs typeface="Arial"/>
              </a:rPr>
              <a:t>:</a:t>
            </a:r>
            <a:br>
              <a:rPr lang="de-DE" dirty="0">
                <a:latin typeface="Arial"/>
                <a:ea typeface="Arial"/>
                <a:cs typeface="Arial"/>
              </a:rPr>
            </a:br>
            <a:endParaRPr dirty="0">
              <a:latin typeface="Arial"/>
              <a:cs typeface="Arial"/>
            </a:endParaRPr>
          </a:p>
          <a:p>
            <a:pPr marL="0" indent="0">
              <a:buNone/>
              <a:defRPr/>
            </a:pPr>
            <a:r>
              <a:rPr lang="de-DE" b="1" dirty="0">
                <a:latin typeface="Arial"/>
                <a:ea typeface="Arial"/>
                <a:cs typeface="Arial"/>
              </a:rPr>
              <a:t>Studierende:</a:t>
            </a:r>
            <a:endParaRPr dirty="0">
              <a:latin typeface="Arial"/>
              <a:cs typeface="Arial"/>
            </a:endParaRPr>
          </a:p>
          <a:p>
            <a:pPr marL="0" indent="0">
              <a:buNone/>
              <a:defRPr/>
            </a:pPr>
            <a:r>
              <a:rPr lang="de-DE" dirty="0">
                <a:latin typeface="Arial"/>
                <a:ea typeface="Arial"/>
                <a:cs typeface="Arial"/>
              </a:rPr>
              <a:t>Quantitative Befragung: 	n=695</a:t>
            </a:r>
            <a:endParaRPr dirty="0">
              <a:latin typeface="Arial"/>
              <a:cs typeface="Arial"/>
            </a:endParaRPr>
          </a:p>
          <a:p>
            <a:pPr marL="0" indent="0">
              <a:buNone/>
              <a:defRPr/>
            </a:pPr>
            <a:r>
              <a:rPr lang="de-DE" dirty="0">
                <a:latin typeface="Arial"/>
                <a:ea typeface="Arial"/>
                <a:cs typeface="Arial"/>
              </a:rPr>
              <a:t>Qualitative Interviews: 		n=10</a:t>
            </a:r>
            <a:endParaRPr dirty="0">
              <a:latin typeface="Arial"/>
              <a:cs typeface="Arial"/>
            </a:endParaRPr>
          </a:p>
          <a:p>
            <a:pPr marL="0" indent="0">
              <a:buNone/>
              <a:defRPr/>
            </a:pPr>
            <a:endParaRPr dirty="0">
              <a:latin typeface="Arial"/>
              <a:cs typeface="Arial"/>
            </a:endParaRPr>
          </a:p>
          <a:p>
            <a:pPr marL="0" indent="0">
              <a:buNone/>
              <a:defRPr/>
            </a:pPr>
            <a:r>
              <a:rPr lang="de-DE" b="1" dirty="0">
                <a:latin typeface="Arial"/>
                <a:ea typeface="Arial"/>
                <a:cs typeface="Arial"/>
              </a:rPr>
              <a:t>Lehrende/Leitende:</a:t>
            </a:r>
            <a:endParaRPr dirty="0">
              <a:latin typeface="Arial"/>
              <a:cs typeface="Arial"/>
            </a:endParaRPr>
          </a:p>
          <a:p>
            <a:pPr marL="0" indent="0">
              <a:buNone/>
              <a:defRPr/>
            </a:pPr>
            <a:r>
              <a:rPr lang="de-DE" dirty="0">
                <a:latin typeface="Arial"/>
                <a:ea typeface="Arial"/>
                <a:cs typeface="Arial"/>
              </a:rPr>
              <a:t>Quantitativ</a:t>
            </a:r>
            <a:r>
              <a:rPr lang="de-DE" sz="2800" b="0" i="0" u="none" strike="noStrike" cap="none" spc="0" dirty="0">
                <a:solidFill>
                  <a:schemeClr val="tx1"/>
                </a:solidFill>
                <a:latin typeface="Arial"/>
                <a:ea typeface="Arial"/>
                <a:cs typeface="Arial"/>
              </a:rPr>
              <a:t>e Befragung</a:t>
            </a:r>
            <a:r>
              <a:rPr lang="de-DE" dirty="0">
                <a:latin typeface="Arial"/>
                <a:ea typeface="Arial"/>
                <a:cs typeface="Arial"/>
              </a:rPr>
              <a:t>: 	n=179</a:t>
            </a:r>
            <a:endParaRPr dirty="0">
              <a:latin typeface="Arial"/>
              <a:cs typeface="Arial"/>
            </a:endParaRPr>
          </a:p>
          <a:p>
            <a:pPr marL="0" indent="0">
              <a:buNone/>
              <a:defRPr/>
            </a:pPr>
            <a:r>
              <a:rPr lang="de-DE" dirty="0">
                <a:latin typeface="Arial"/>
                <a:ea typeface="Arial"/>
                <a:cs typeface="Arial"/>
              </a:rPr>
              <a:t>Qualitative Interviews: 		n=10</a:t>
            </a:r>
            <a:endParaRPr dirty="0">
              <a:latin typeface="Arial"/>
              <a:cs typeface="Arial"/>
            </a:endParaRPr>
          </a:p>
        </p:txBody>
      </p:sp>
      <p:pic>
        <p:nvPicPr>
          <p:cNvPr id="162610434" name="Grafik 162610433" descr="Digitale Zeichnung der Persona Gabriel von BlindDate"/>
          <p:cNvPicPr>
            <a:picLocks noChangeAspect="1"/>
          </p:cNvPicPr>
          <p:nvPr/>
        </p:nvPicPr>
        <p:blipFill>
          <a:blip r:embed="rId4">
            <a:extLst>
              <a:ext uri="{96DAC541-7B7A-43D3-8B79-37D633B846F1}">
                <asvg:svgBlip xmlns:asvg="http://schemas.microsoft.com/office/drawing/2016/SVG/main" r:embed="rId5"/>
              </a:ext>
            </a:extLst>
          </a:blip>
          <a:stretch/>
        </p:blipFill>
        <p:spPr bwMode="auto">
          <a:xfrm>
            <a:off x="7709881" y="2009898"/>
            <a:ext cx="3305956" cy="4167065"/>
          </a:xfrm>
          <a:prstGeom prst="rect">
            <a:avLst/>
          </a:prstGeom>
        </p:spPr>
      </p:pic>
      <p:sp>
        <p:nvSpPr>
          <p:cNvPr id="1140604581" name="Flussdiagramm: Alternativer Prozess 1140604580">
            <a:extLst>
              <a:ext uri="{C183D7F6-B498-43B3-948B-1728B52AA6E4}">
                <adec:decorative xmlns:adec="http://schemas.microsoft.com/office/drawing/2017/decorative" val="1"/>
              </a:ext>
            </a:extLst>
          </p:cNvPr>
          <p:cNvSpPr/>
          <p:nvPr/>
        </p:nvSpPr>
        <p:spPr bwMode="auto">
          <a:xfrm>
            <a:off x="11084901" y="5962401"/>
            <a:ext cx="804057" cy="1224641"/>
          </a:xfrm>
          <a:prstGeom prst="flowChartAlternateProcess">
            <a:avLst/>
          </a:prstGeom>
          <a:solidFill>
            <a:schemeClr val="bg2"/>
          </a:solidFill>
          <a:ln w="6349" cap="flat" cmpd="sng" algn="ctr">
            <a:solidFill>
              <a:schemeClr val="tx1">
                <a:lumMod val="65098"/>
                <a:lumOff val="34902"/>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pic>
        <p:nvPicPr>
          <p:cNvPr id="256103748" name="Grafik 256103747">
            <a:extLst>
              <a:ext uri="{C183D7F6-B498-43B3-948B-1728B52AA6E4}">
                <adec:decorative xmlns:adec="http://schemas.microsoft.com/office/drawing/2017/decorative" val="1"/>
              </a:ext>
            </a:extLst>
          </p:cNvPr>
          <p:cNvPicPr>
            <a:picLocks noChangeAspect="1"/>
          </p:cNvPicPr>
          <p:nvPr/>
        </p:nvPicPr>
        <p:blipFill>
          <a:blip r:embed="rId6"/>
          <a:stretch/>
        </p:blipFill>
        <p:spPr bwMode="auto">
          <a:xfrm>
            <a:off x="11106396" y="6002676"/>
            <a:ext cx="793694" cy="7449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101725337" name="Grafik 2101725336">
            <a:extLst>
              <a:ext uri="{C183D7F6-B498-43B3-948B-1728B52AA6E4}">
                <adec:decorative xmlns:adec="http://schemas.microsoft.com/office/drawing/2017/decorative" val="1"/>
              </a:ext>
            </a:extLst>
          </p:cNvPr>
          <p:cNvPicPr>
            <a:picLocks noChangeAspect="1"/>
          </p:cNvPicPr>
          <p:nvPr/>
        </p:nvPicPr>
        <p:blipFill>
          <a:blip r:embed="rId3"/>
          <a:stretch/>
        </p:blipFill>
        <p:spPr bwMode="auto">
          <a:xfrm>
            <a:off x="386146" y="-10726349"/>
            <a:ext cx="1266823" cy="18307048"/>
          </a:xfrm>
          <a:prstGeom prst="rect">
            <a:avLst/>
          </a:prstGeom>
        </p:spPr>
      </p:pic>
      <p:sp>
        <p:nvSpPr>
          <p:cNvPr id="2" name="Titel 1"/>
          <p:cNvSpPr>
            <a:spLocks noGrp="1"/>
          </p:cNvSpPr>
          <p:nvPr>
            <p:ph type="title"/>
          </p:nvPr>
        </p:nvSpPr>
        <p:spPr bwMode="auto">
          <a:xfrm>
            <a:off x="838198" y="674377"/>
            <a:ext cx="10515600" cy="1325562"/>
          </a:xfrm>
        </p:spPr>
        <p:txBody>
          <a:bodyPr/>
          <a:lstStyle/>
          <a:p>
            <a:pPr>
              <a:defRPr/>
            </a:pPr>
            <a:r>
              <a:rPr lang="de-DE" dirty="0">
                <a:latin typeface="Arial"/>
                <a:ea typeface="Arial"/>
                <a:cs typeface="Arial"/>
              </a:rPr>
              <a:t>Ein Einblick in die Aussagen </a:t>
            </a:r>
            <a:br>
              <a:rPr lang="de-DE" dirty="0">
                <a:latin typeface="Arial"/>
                <a:ea typeface="Arial"/>
                <a:cs typeface="Arial"/>
              </a:rPr>
            </a:br>
            <a:r>
              <a:rPr lang="de-DE" dirty="0">
                <a:latin typeface="Arial"/>
                <a:ea typeface="Arial"/>
                <a:cs typeface="Arial"/>
              </a:rPr>
              <a:t>von Studierenden</a:t>
            </a:r>
            <a:endParaRPr dirty="0">
              <a:latin typeface="Arial"/>
              <a:cs typeface="Arial"/>
            </a:endParaRPr>
          </a:p>
        </p:txBody>
      </p:sp>
      <p:sp>
        <p:nvSpPr>
          <p:cNvPr id="304312232" name="Ellipse 304312231">
            <a:extLst>
              <a:ext uri="{C183D7F6-B498-43B3-948B-1728B52AA6E4}">
                <adec:decorative xmlns:adec="http://schemas.microsoft.com/office/drawing/2017/decorative" val="1"/>
              </a:ext>
            </a:extLst>
          </p:cNvPr>
          <p:cNvSpPr/>
          <p:nvPr/>
        </p:nvSpPr>
        <p:spPr bwMode="auto">
          <a:xfrm>
            <a:off x="5191030" y="3624677"/>
            <a:ext cx="1534617" cy="1534617"/>
          </a:xfrm>
          <a:prstGeom prst="ellipse">
            <a:avLst/>
          </a:prstGeom>
          <a:solidFill>
            <a:srgbClr val="C7CEEA"/>
          </a:solidFill>
          <a:ln w="1905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886030580" name="Flussdiagramm: Alternativer Prozess 886030579">
            <a:extLst>
              <a:ext uri="{C183D7F6-B498-43B3-948B-1728B52AA6E4}">
                <adec:decorative xmlns:adec="http://schemas.microsoft.com/office/drawing/2017/decorative" val="1"/>
              </a:ext>
            </a:extLst>
          </p:cNvPr>
          <p:cNvSpPr/>
          <p:nvPr/>
        </p:nvSpPr>
        <p:spPr bwMode="auto">
          <a:xfrm>
            <a:off x="6047267" y="4195182"/>
            <a:ext cx="3812060" cy="2119590"/>
          </a:xfrm>
          <a:prstGeom prst="flowChartAlternateProcess">
            <a:avLst/>
          </a:prstGeom>
          <a:solidFill>
            <a:schemeClr val="bg1"/>
          </a:solidFill>
          <a:ln w="63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229053372" name="Flussdiagramm: Alternativer Prozess 1229053371">
            <a:extLst>
              <a:ext uri="{C183D7F6-B498-43B3-948B-1728B52AA6E4}">
                <adec:decorative xmlns:adec="http://schemas.microsoft.com/office/drawing/2017/decorative" val="1"/>
              </a:ext>
            </a:extLst>
          </p:cNvPr>
          <p:cNvSpPr/>
          <p:nvPr/>
        </p:nvSpPr>
        <p:spPr bwMode="auto">
          <a:xfrm>
            <a:off x="6156761" y="4304678"/>
            <a:ext cx="3812059" cy="2119589"/>
          </a:xfrm>
          <a:prstGeom prst="flowChartAlternateProcess">
            <a:avLst/>
          </a:prstGeom>
          <a:solidFill>
            <a:srgbClr val="E2F0CB"/>
          </a:solidFill>
          <a:ln w="63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676036722" name="Flussdiagramm: Alternativer Prozess 676036721">
            <a:extLst>
              <a:ext uri="{C183D7F6-B498-43B3-948B-1728B52AA6E4}">
                <adec:decorative xmlns:adec="http://schemas.microsoft.com/office/drawing/2017/decorative" val="1"/>
              </a:ext>
            </a:extLst>
          </p:cNvPr>
          <p:cNvSpPr/>
          <p:nvPr/>
        </p:nvSpPr>
        <p:spPr bwMode="auto">
          <a:xfrm>
            <a:off x="1466182" y="2659619"/>
            <a:ext cx="4068658" cy="2952256"/>
          </a:xfrm>
          <a:prstGeom prst="flowChartAlternateProcess">
            <a:avLst/>
          </a:prstGeom>
          <a:solidFill>
            <a:schemeClr val="bg1"/>
          </a:solidFill>
          <a:ln w="63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26698369" name="Flussdiagramm: Alternativer Prozess 2026698368">
            <a:extLst>
              <a:ext uri="{C183D7F6-B498-43B3-948B-1728B52AA6E4}">
                <adec:decorative xmlns:adec="http://schemas.microsoft.com/office/drawing/2017/decorative" val="1"/>
              </a:ext>
            </a:extLst>
          </p:cNvPr>
          <p:cNvSpPr/>
          <p:nvPr/>
        </p:nvSpPr>
        <p:spPr bwMode="auto">
          <a:xfrm>
            <a:off x="1575676" y="2769114"/>
            <a:ext cx="4068657" cy="2952254"/>
          </a:xfrm>
          <a:prstGeom prst="flowChartAlternateProcess">
            <a:avLst/>
          </a:prstGeom>
          <a:solidFill>
            <a:srgbClr val="E2F0CB"/>
          </a:solidFill>
          <a:ln w="63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828218756" name="Flussdiagramm: Alternativer Prozess 828218755">
            <a:extLst>
              <a:ext uri="{C183D7F6-B498-43B3-948B-1728B52AA6E4}">
                <adec:decorative xmlns:adec="http://schemas.microsoft.com/office/drawing/2017/decorative" val="1"/>
              </a:ext>
            </a:extLst>
          </p:cNvPr>
          <p:cNvSpPr/>
          <p:nvPr/>
        </p:nvSpPr>
        <p:spPr bwMode="auto">
          <a:xfrm>
            <a:off x="6384926" y="1639428"/>
            <a:ext cx="5343822" cy="2025145"/>
          </a:xfrm>
          <a:prstGeom prst="flowChartAlternateProcess">
            <a:avLst/>
          </a:prstGeom>
          <a:solidFill>
            <a:schemeClr val="bg1"/>
          </a:solidFill>
          <a:ln w="63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509822478" name="Flussdiagramm: Alternativer Prozess 509822477">
            <a:extLst>
              <a:ext uri="{C183D7F6-B498-43B3-948B-1728B52AA6E4}">
                <adec:decorative xmlns:adec="http://schemas.microsoft.com/office/drawing/2017/decorative" val="1"/>
              </a:ext>
            </a:extLst>
          </p:cNvPr>
          <p:cNvSpPr/>
          <p:nvPr/>
        </p:nvSpPr>
        <p:spPr bwMode="auto">
          <a:xfrm>
            <a:off x="6494419" y="1748922"/>
            <a:ext cx="5343821" cy="2025145"/>
          </a:xfrm>
          <a:prstGeom prst="flowChartAlternateProcess">
            <a:avLst/>
          </a:prstGeom>
          <a:solidFill>
            <a:srgbClr val="E2F0CB"/>
          </a:solidFill>
          <a:ln w="63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686807638" name="Flussdiagramm: Alternativer Prozess 686807637">
            <a:extLst>
              <a:ext uri="{C183D7F6-B498-43B3-948B-1728B52AA6E4}">
                <adec:decorative xmlns:adec="http://schemas.microsoft.com/office/drawing/2017/decorative" val="1"/>
              </a:ext>
            </a:extLst>
          </p:cNvPr>
          <p:cNvSpPr/>
          <p:nvPr/>
        </p:nvSpPr>
        <p:spPr bwMode="auto">
          <a:xfrm>
            <a:off x="11084901" y="5962401"/>
            <a:ext cx="804057" cy="1224641"/>
          </a:xfrm>
          <a:prstGeom prst="flowChartAlternateProcess">
            <a:avLst/>
          </a:prstGeom>
          <a:solidFill>
            <a:schemeClr val="bg2"/>
          </a:solidFill>
          <a:ln w="6349" cap="flat" cmpd="sng" algn="ctr">
            <a:solidFill>
              <a:schemeClr val="tx1">
                <a:lumMod val="65098"/>
                <a:lumOff val="34902"/>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pic>
        <p:nvPicPr>
          <p:cNvPr id="1476238600" name="Grafik 1476238599">
            <a:extLst>
              <a:ext uri="{C183D7F6-B498-43B3-948B-1728B52AA6E4}">
                <adec:decorative xmlns:adec="http://schemas.microsoft.com/office/drawing/2017/decorative" val="1"/>
              </a:ext>
            </a:extLst>
          </p:cNvPr>
          <p:cNvPicPr>
            <a:picLocks noChangeAspect="1"/>
          </p:cNvPicPr>
          <p:nvPr/>
        </p:nvPicPr>
        <p:blipFill>
          <a:blip r:embed="rId4"/>
          <a:stretch/>
        </p:blipFill>
        <p:spPr bwMode="auto">
          <a:xfrm>
            <a:off x="11106396" y="6002676"/>
            <a:ext cx="793694" cy="744909"/>
          </a:xfrm>
          <a:prstGeom prst="rect">
            <a:avLst/>
          </a:prstGeom>
        </p:spPr>
      </p:pic>
      <p:sp>
        <p:nvSpPr>
          <p:cNvPr id="397373409" name="Textfeld 397373408"/>
          <p:cNvSpPr txBox="1"/>
          <p:nvPr/>
        </p:nvSpPr>
        <p:spPr bwMode="auto">
          <a:xfrm>
            <a:off x="1875547" y="2947047"/>
            <a:ext cx="3468916" cy="238349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0" indent="0" algn="ctr">
              <a:buFont typeface="Arial"/>
              <a:buNone/>
              <a:defRPr/>
            </a:pPr>
            <a:r>
              <a:rPr lang="de-DE" sz="1500" b="0" i="0" u="none" strike="noStrike" cap="none" spc="0">
                <a:solidFill>
                  <a:schemeClr val="tx1"/>
                </a:solidFill>
                <a:latin typeface="Arial"/>
                <a:ea typeface="Arial"/>
                <a:cs typeface="Arial"/>
              </a:rPr>
              <a:t>„Natürlich möchte man auch nicht den Profs dann irgendwie eine Extra-Arbeit auflasten, wenn es ja </a:t>
            </a:r>
            <a:r>
              <a:rPr lang="de-DE" sz="1500" b="0" i="0" u="none" strike="noStrike" cap="none" spc="0">
                <a:solidFill>
                  <a:schemeClr val="tx1"/>
                </a:solidFill>
                <a:latin typeface="Comic Sans MS"/>
                <a:ea typeface="Comic Sans MS"/>
                <a:cs typeface="Comic Sans MS"/>
              </a:rPr>
              <a:t>eigentlich </a:t>
            </a:r>
            <a:r>
              <a:rPr lang="de-DE" sz="1500" b="0" i="0" u="none" strike="noStrike" cap="none" spc="0">
                <a:solidFill>
                  <a:schemeClr val="tx1"/>
                </a:solidFill>
                <a:latin typeface="Arial"/>
                <a:ea typeface="Arial"/>
                <a:cs typeface="Arial"/>
              </a:rPr>
              <a:t>irgendwie geht, aber halt einfach deutlich anstrengender ist. [...] Ich habe immer so ein bisschen eine Hemmung, da nochmal nachzufragen, ob man das nochmal verändern könnte oder so. Also vielleicht ein bisschen mehr nach außen kommunizieren, dass das möglich ist.“</a:t>
            </a:r>
            <a:endParaRPr sz="1500">
              <a:latin typeface="Arial"/>
              <a:cs typeface="Arial"/>
            </a:endParaRPr>
          </a:p>
        </p:txBody>
      </p:sp>
      <p:sp>
        <p:nvSpPr>
          <p:cNvPr id="629861621" name="Textfeld 629861620"/>
          <p:cNvSpPr txBox="1"/>
          <p:nvPr/>
        </p:nvSpPr>
        <p:spPr bwMode="auto">
          <a:xfrm>
            <a:off x="6797759" y="1917015"/>
            <a:ext cx="4737143" cy="1691998"/>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0" indent="0" algn="ctr">
              <a:buFont typeface="Arial"/>
              <a:buNone/>
              <a:defRPr/>
            </a:pPr>
            <a:r>
              <a:rPr lang="de-DE" sz="1500" b="0" i="0" u="none" strike="noStrike" cap="none" spc="0">
                <a:solidFill>
                  <a:schemeClr val="tx1"/>
                </a:solidFill>
                <a:latin typeface="Arial"/>
                <a:ea typeface="Arial"/>
                <a:cs typeface="Arial"/>
              </a:rPr>
              <a:t>„Ich glaube, die Einstellung ist schon alles. Ich habe viele Dozenten getroffen, die direkt gesagt haben: Sagen Sie mir, was Sie brauchen, wir kümmern uns schon darum. Da habe ich gesagt: Hey, das ist doch super! Es geht doch einfach nur um die Kommunikation. Wer braucht was? Wie kann man es umsetzen? Einfach diese Offenheit dafür.“</a:t>
            </a:r>
            <a:endParaRPr sz="1500">
              <a:latin typeface="Arial"/>
              <a:cs typeface="Arial"/>
            </a:endParaRPr>
          </a:p>
        </p:txBody>
      </p:sp>
      <p:sp>
        <p:nvSpPr>
          <p:cNvPr id="143740975" name="Textfeld 143740974"/>
          <p:cNvSpPr txBox="1"/>
          <p:nvPr/>
        </p:nvSpPr>
        <p:spPr bwMode="auto">
          <a:xfrm>
            <a:off x="6407926" y="4457829"/>
            <a:ext cx="3309728" cy="1691998"/>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0" indent="0" algn="ctr">
              <a:buFont typeface="Arial"/>
              <a:buNone/>
              <a:defRPr/>
            </a:pPr>
            <a:r>
              <a:rPr lang="de-DE" sz="1500" b="0" i="0" u="none" strike="noStrike" cap="none" spc="0">
                <a:solidFill>
                  <a:schemeClr val="tx1"/>
                </a:solidFill>
                <a:latin typeface="Arial"/>
                <a:ea typeface="Arial"/>
                <a:cs typeface="Arial"/>
              </a:rPr>
              <a:t>„Dadurch, dass meine Augen so zittern, habe ich das Gefühl, konzentriert sich mein Körper eher auf die Augen anstatt auf das Denken. Dann habe ich total die Wortfindungsstörungen [und werde] so nervös, dass gar nichts mehr klappt.“</a:t>
            </a:r>
            <a:endParaRPr sz="15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318617798" name="Grafik 318617797">
            <a:extLst>
              <a:ext uri="{C183D7F6-B498-43B3-948B-1728B52AA6E4}">
                <adec:decorative xmlns:adec="http://schemas.microsoft.com/office/drawing/2017/decorative" val="1"/>
              </a:ext>
            </a:extLst>
          </p:cNvPr>
          <p:cNvPicPr>
            <a:picLocks noChangeAspect="1"/>
          </p:cNvPicPr>
          <p:nvPr/>
        </p:nvPicPr>
        <p:blipFill>
          <a:blip r:embed="rId3"/>
          <a:stretch/>
        </p:blipFill>
        <p:spPr bwMode="auto">
          <a:xfrm>
            <a:off x="412320" y="-5734229"/>
            <a:ext cx="1266824" cy="18307049"/>
          </a:xfrm>
          <a:prstGeom prst="rect">
            <a:avLst/>
          </a:prstGeom>
        </p:spPr>
      </p:pic>
      <p:sp>
        <p:nvSpPr>
          <p:cNvPr id="362744163" name="Titel 1"/>
          <p:cNvSpPr>
            <a:spLocks noGrp="1"/>
          </p:cNvSpPr>
          <p:nvPr>
            <p:ph type="title" idx="4294967295"/>
          </p:nvPr>
        </p:nvSpPr>
        <p:spPr bwMode="auto">
          <a:xfrm>
            <a:off x="2112601" y="430285"/>
            <a:ext cx="9546287" cy="1325562"/>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l" defTabSz="914400">
              <a:lnSpc>
                <a:spcPct val="90000"/>
              </a:lnSpc>
              <a:spcBef>
                <a:spcPts val="0"/>
              </a:spcBef>
              <a:buNone/>
              <a:defRPr sz="4400">
                <a:solidFill>
                  <a:schemeClr val="tx1"/>
                </a:solidFill>
                <a:latin typeface="+mj-lt"/>
                <a:ea typeface="+mj-ea"/>
                <a:cs typeface="+mj-cs"/>
              </a:defRPr>
            </a:lvl1pPr>
          </a:lstStyle>
          <a:p>
            <a:pPr marL="0" marR="0" lvl="0" indent="0" algn="l" defTabSz="914400" eaLnBrk="1" fontAlgn="auto" latinLnBrk="0" hangingPunct="1">
              <a:lnSpc>
                <a:spcPct val="90000"/>
              </a:lnSpc>
              <a:spcBef>
                <a:spcPts val="0"/>
              </a:spcBef>
              <a:spcAft>
                <a:spcPts val="0"/>
              </a:spcAft>
              <a:buClrTx/>
              <a:buSzTx/>
              <a:buFontTx/>
              <a:buNone/>
              <a:tabLst/>
              <a:defRPr/>
            </a:pPr>
            <a:r>
              <a:rPr kumimoji="0" lang="de-DE" sz="4400" b="0" i="0" u="none" strike="noStrike" kern="0" cap="none" spc="0" normalizeH="0" baseline="0" noProof="0" dirty="0">
                <a:ln>
                  <a:noFill/>
                </a:ln>
                <a:solidFill>
                  <a:schemeClr val="tx1"/>
                </a:solidFill>
                <a:effectLst/>
                <a:uLnTx/>
                <a:uFillTx/>
                <a:latin typeface="Arial"/>
                <a:ea typeface="Arial"/>
                <a:cs typeface="Arial"/>
              </a:rPr>
              <a:t>Ein Einblick in die Aussagen </a:t>
            </a:r>
            <a:br>
              <a:rPr kumimoji="0" lang="de-DE" sz="4400" b="0" i="0" u="none" strike="noStrike" kern="0" cap="none" spc="0" normalizeH="0" baseline="0" noProof="0" dirty="0">
                <a:ln>
                  <a:noFill/>
                </a:ln>
                <a:solidFill>
                  <a:schemeClr val="tx1"/>
                </a:solidFill>
                <a:effectLst/>
                <a:uLnTx/>
                <a:uFillTx/>
                <a:latin typeface="Arial"/>
                <a:ea typeface="Arial"/>
                <a:cs typeface="Arial"/>
              </a:rPr>
            </a:br>
            <a:r>
              <a:rPr kumimoji="0" lang="de-DE" sz="4400" b="0" i="0" u="none" strike="noStrike" kern="0" cap="none" spc="0" normalizeH="0" baseline="0" noProof="0" dirty="0">
                <a:ln>
                  <a:noFill/>
                </a:ln>
                <a:solidFill>
                  <a:schemeClr val="tx1"/>
                </a:solidFill>
                <a:effectLst/>
                <a:uLnTx/>
                <a:uFillTx/>
                <a:latin typeface="Arial"/>
                <a:ea typeface="Arial"/>
                <a:cs typeface="Arial"/>
              </a:rPr>
              <a:t>von Lehrenden</a:t>
            </a:r>
            <a:endParaRPr kumimoji="0" lang="de-DE" sz="4400" b="0" i="0" u="none" strike="noStrike" kern="0" cap="none" spc="0" normalizeH="0" baseline="0" noProof="0" dirty="0">
              <a:ln>
                <a:noFill/>
              </a:ln>
              <a:solidFill>
                <a:schemeClr val="tx1"/>
              </a:solidFill>
              <a:effectLst/>
              <a:uLnTx/>
              <a:uFillTx/>
              <a:latin typeface="Arial"/>
              <a:ea typeface="+mj-ea"/>
              <a:cs typeface="Arial"/>
            </a:endParaRPr>
          </a:p>
        </p:txBody>
      </p:sp>
      <p:sp>
        <p:nvSpPr>
          <p:cNvPr id="707065839" name="Ellipse 707065838">
            <a:extLst>
              <a:ext uri="{C183D7F6-B498-43B3-948B-1728B52AA6E4}">
                <adec:decorative xmlns:adec="http://schemas.microsoft.com/office/drawing/2017/decorative" val="1"/>
              </a:ext>
            </a:extLst>
          </p:cNvPr>
          <p:cNvSpPr/>
          <p:nvPr/>
        </p:nvSpPr>
        <p:spPr bwMode="auto">
          <a:xfrm>
            <a:off x="7646006" y="2177155"/>
            <a:ext cx="3109001" cy="3109001"/>
          </a:xfrm>
          <a:prstGeom prst="ellipse">
            <a:avLst/>
          </a:prstGeom>
          <a:solidFill>
            <a:srgbClr val="C7CEEA"/>
          </a:solidFill>
          <a:ln w="1905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796383464" name="Flussdiagramm: Alternativer Prozess 796383463">
            <a:extLst>
              <a:ext uri="{C183D7F6-B498-43B3-948B-1728B52AA6E4}">
                <adec:decorative xmlns:adec="http://schemas.microsoft.com/office/drawing/2017/decorative" val="1"/>
              </a:ext>
            </a:extLst>
          </p:cNvPr>
          <p:cNvSpPr/>
          <p:nvPr/>
        </p:nvSpPr>
        <p:spPr bwMode="auto">
          <a:xfrm>
            <a:off x="1670229" y="2438765"/>
            <a:ext cx="3812060" cy="2037648"/>
          </a:xfrm>
          <a:prstGeom prst="flowChartAlternateProcess">
            <a:avLst/>
          </a:prstGeom>
          <a:solidFill>
            <a:schemeClr val="bg1"/>
          </a:solidFill>
          <a:ln w="63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420749755" name="Flussdiagramm: Alternativer Prozess 1420749754">
            <a:extLst>
              <a:ext uri="{C183D7F6-B498-43B3-948B-1728B52AA6E4}">
                <adec:decorative xmlns:adec="http://schemas.microsoft.com/office/drawing/2017/decorative" val="1"/>
              </a:ext>
            </a:extLst>
          </p:cNvPr>
          <p:cNvSpPr/>
          <p:nvPr/>
        </p:nvSpPr>
        <p:spPr bwMode="auto">
          <a:xfrm>
            <a:off x="1779723" y="2548259"/>
            <a:ext cx="3812060" cy="2037647"/>
          </a:xfrm>
          <a:prstGeom prst="flowChartAlternateProcess">
            <a:avLst/>
          </a:prstGeom>
          <a:solidFill>
            <a:srgbClr val="E2F0CB"/>
          </a:solidFill>
          <a:ln w="63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438753438" name="Flussdiagramm: Alternativer Prozess 1438753437">
            <a:extLst>
              <a:ext uri="{C183D7F6-B498-43B3-948B-1728B52AA6E4}">
                <adec:decorative xmlns:adec="http://schemas.microsoft.com/office/drawing/2017/decorative" val="1"/>
              </a:ext>
            </a:extLst>
          </p:cNvPr>
          <p:cNvSpPr/>
          <p:nvPr/>
        </p:nvSpPr>
        <p:spPr bwMode="auto">
          <a:xfrm>
            <a:off x="5959704" y="4301073"/>
            <a:ext cx="2622914" cy="1767702"/>
          </a:xfrm>
          <a:prstGeom prst="flowChartAlternateProcess">
            <a:avLst/>
          </a:prstGeom>
          <a:solidFill>
            <a:schemeClr val="bg1"/>
          </a:solidFill>
          <a:ln w="63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471804921" name="Flussdiagramm: Alternativer Prozess 471804920">
            <a:extLst>
              <a:ext uri="{C183D7F6-B498-43B3-948B-1728B52AA6E4}">
                <adec:decorative xmlns:adec="http://schemas.microsoft.com/office/drawing/2017/decorative" val="1"/>
              </a:ext>
            </a:extLst>
          </p:cNvPr>
          <p:cNvSpPr/>
          <p:nvPr/>
        </p:nvSpPr>
        <p:spPr bwMode="auto">
          <a:xfrm>
            <a:off x="6069198" y="4410567"/>
            <a:ext cx="2622913" cy="1767702"/>
          </a:xfrm>
          <a:prstGeom prst="flowChartAlternateProcess">
            <a:avLst/>
          </a:prstGeom>
          <a:solidFill>
            <a:srgbClr val="E2F0CB"/>
          </a:solidFill>
          <a:ln w="63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813704318" name="Flussdiagramm: Alternativer Prozess 1813704317">
            <a:extLst>
              <a:ext uri="{C183D7F6-B498-43B3-948B-1728B52AA6E4}">
                <adec:decorative xmlns:adec="http://schemas.microsoft.com/office/drawing/2017/decorative" val="1"/>
              </a:ext>
            </a:extLst>
          </p:cNvPr>
          <p:cNvSpPr/>
          <p:nvPr/>
        </p:nvSpPr>
        <p:spPr bwMode="auto">
          <a:xfrm>
            <a:off x="6405047" y="1828594"/>
            <a:ext cx="3318324" cy="1902375"/>
          </a:xfrm>
          <a:prstGeom prst="flowChartAlternateProcess">
            <a:avLst/>
          </a:prstGeom>
          <a:solidFill>
            <a:schemeClr val="bg1"/>
          </a:solidFill>
          <a:ln w="63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2059328339" name="Flussdiagramm: Alternativer Prozess 2059328338">
            <a:extLst>
              <a:ext uri="{C183D7F6-B498-43B3-948B-1728B52AA6E4}">
                <adec:decorative xmlns:adec="http://schemas.microsoft.com/office/drawing/2017/decorative" val="1"/>
              </a:ext>
            </a:extLst>
          </p:cNvPr>
          <p:cNvSpPr/>
          <p:nvPr/>
        </p:nvSpPr>
        <p:spPr bwMode="auto">
          <a:xfrm>
            <a:off x="6514541" y="1938089"/>
            <a:ext cx="3318323" cy="1902373"/>
          </a:xfrm>
          <a:prstGeom prst="flowChartAlternateProcess">
            <a:avLst/>
          </a:prstGeom>
          <a:solidFill>
            <a:srgbClr val="E2F0CB"/>
          </a:solidFill>
          <a:ln w="63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1716025562" name="Flussdiagramm: Alternativer Prozess 1716025561">
            <a:extLst>
              <a:ext uri="{C183D7F6-B498-43B3-948B-1728B52AA6E4}">
                <adec:decorative xmlns:adec="http://schemas.microsoft.com/office/drawing/2017/decorative" val="1"/>
              </a:ext>
            </a:extLst>
          </p:cNvPr>
          <p:cNvSpPr/>
          <p:nvPr/>
        </p:nvSpPr>
        <p:spPr bwMode="auto">
          <a:xfrm>
            <a:off x="11084901" y="5962401"/>
            <a:ext cx="804057" cy="1224641"/>
          </a:xfrm>
          <a:prstGeom prst="flowChartAlternateProcess">
            <a:avLst/>
          </a:prstGeom>
          <a:solidFill>
            <a:schemeClr val="bg2"/>
          </a:solidFill>
          <a:ln w="6349" cap="flat" cmpd="sng" algn="ctr">
            <a:solidFill>
              <a:schemeClr val="tx1">
                <a:lumMod val="65098"/>
                <a:lumOff val="34902"/>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pic>
        <p:nvPicPr>
          <p:cNvPr id="82182882" name="Grafik 82182881">
            <a:extLst>
              <a:ext uri="{C183D7F6-B498-43B3-948B-1728B52AA6E4}">
                <adec:decorative xmlns:adec="http://schemas.microsoft.com/office/drawing/2017/decorative" val="1"/>
              </a:ext>
            </a:extLst>
          </p:cNvPr>
          <p:cNvPicPr>
            <a:picLocks noChangeAspect="1"/>
          </p:cNvPicPr>
          <p:nvPr/>
        </p:nvPicPr>
        <p:blipFill>
          <a:blip r:embed="rId4"/>
          <a:stretch/>
        </p:blipFill>
        <p:spPr bwMode="auto">
          <a:xfrm>
            <a:off x="11106396" y="6002676"/>
            <a:ext cx="793694" cy="744909"/>
          </a:xfrm>
          <a:prstGeom prst="rect">
            <a:avLst/>
          </a:prstGeom>
        </p:spPr>
      </p:pic>
      <p:sp>
        <p:nvSpPr>
          <p:cNvPr id="1374836998" name="Textfeld 1374836997"/>
          <p:cNvSpPr txBox="1"/>
          <p:nvPr/>
        </p:nvSpPr>
        <p:spPr bwMode="auto">
          <a:xfrm>
            <a:off x="2074628" y="2667743"/>
            <a:ext cx="3222608" cy="17986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0" indent="0" algn="ctr">
              <a:buFont typeface="Arial"/>
              <a:buNone/>
              <a:defRPr/>
            </a:pPr>
            <a:r>
              <a:rPr lang="de-DE" sz="1600" b="0" i="0" u="none" strike="noStrike" cap="none" spc="0">
                <a:solidFill>
                  <a:schemeClr val="tx1"/>
                </a:solidFill>
                <a:latin typeface="Arial"/>
                <a:ea typeface="Arial"/>
                <a:cs typeface="Arial"/>
              </a:rPr>
              <a:t>„Damit ich mir die Arbeit gerne mache, meine Materialien an die Bedarfe von Menschen mit Sehbeeinträchtigungen anzupassen, müsste ich erst mal wissen, dass das auch jemandem etwas nutzt.“</a:t>
            </a:r>
            <a:endParaRPr sz="1600">
              <a:latin typeface="Arial"/>
              <a:cs typeface="Arial"/>
            </a:endParaRPr>
          </a:p>
        </p:txBody>
      </p:sp>
      <p:sp>
        <p:nvSpPr>
          <p:cNvPr id="26771748" name="Textfeld 26771747"/>
          <p:cNvSpPr txBox="1"/>
          <p:nvPr/>
        </p:nvSpPr>
        <p:spPr bwMode="auto">
          <a:xfrm>
            <a:off x="6320110" y="4638918"/>
            <a:ext cx="2083385" cy="13109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de-DE" sz="1600" b="0" i="0" u="none" strike="noStrike" cap="none" spc="0">
                <a:solidFill>
                  <a:schemeClr val="tx1"/>
                </a:solidFill>
                <a:latin typeface="Arial"/>
                <a:ea typeface="Arial"/>
                <a:cs typeface="Arial"/>
              </a:rPr>
              <a:t>„Ich habe gar keine Studierenden mit individuellen Bedarfen in meinen Kursen sitzen.“</a:t>
            </a:r>
            <a:endParaRPr sz="1600">
              <a:latin typeface="Arial"/>
              <a:cs typeface="Arial"/>
            </a:endParaRPr>
          </a:p>
        </p:txBody>
      </p:sp>
      <p:sp>
        <p:nvSpPr>
          <p:cNvPr id="306649662" name="Textfeld 306649661"/>
          <p:cNvSpPr txBox="1"/>
          <p:nvPr/>
        </p:nvSpPr>
        <p:spPr bwMode="auto">
          <a:xfrm>
            <a:off x="6796414" y="2111857"/>
            <a:ext cx="2754936" cy="15548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ctr">
              <a:defRPr/>
            </a:pPr>
            <a:r>
              <a:rPr lang="de-DE" sz="1600" b="0" i="0" u="none" strike="noStrike" cap="none" spc="0">
                <a:solidFill>
                  <a:schemeClr val="tx1"/>
                </a:solidFill>
                <a:latin typeface="Arial"/>
                <a:ea typeface="Arial"/>
                <a:cs typeface="Arial"/>
              </a:rPr>
              <a:t>„Ich würde gern allen eine Teilnahme ermöglichen und habe das Gefühl zu wenig darüber zu wissen, was ich machen muss damit es barrierefrei ist.“</a:t>
            </a:r>
            <a:endParaRPr sz="16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bg>
      <p:bgPr>
        <a:solidFill>
          <a:schemeClr val="bg1">
            <a:alpha val="18000"/>
          </a:schemeClr>
        </a:solidFill>
        <a:effectLst/>
      </p:bgPr>
    </p:bg>
    <p:spTree>
      <p:nvGrpSpPr>
        <p:cNvPr id="1" name=""/>
        <p:cNvGrpSpPr/>
        <p:nvPr/>
      </p:nvGrpSpPr>
      <p:grpSpPr bwMode="auto">
        <a:xfrm>
          <a:off x="0" y="0"/>
          <a:ext cx="0" cy="0"/>
          <a:chOff x="0" y="0"/>
          <a:chExt cx="0" cy="0"/>
        </a:xfrm>
      </p:grpSpPr>
      <p:sp>
        <p:nvSpPr>
          <p:cNvPr id="1729583165" name="Rechteck 1729583164">
            <a:extLst>
              <a:ext uri="{C183D7F6-B498-43B3-948B-1728B52AA6E4}">
                <adec:decorative xmlns:adec="http://schemas.microsoft.com/office/drawing/2017/decorative" val="1"/>
              </a:ext>
            </a:extLst>
          </p:cNvPr>
          <p:cNvSpPr/>
          <p:nvPr/>
        </p:nvSpPr>
        <p:spPr bwMode="auto">
          <a:xfrm>
            <a:off x="-59188" y="-60066"/>
            <a:ext cx="12322431" cy="3232669"/>
          </a:xfrm>
          <a:prstGeom prst="rect">
            <a:avLst/>
          </a:prstGeom>
          <a:solidFill>
            <a:srgbClr val="020B3B">
              <a:alpha val="80000"/>
            </a:srgbClr>
          </a:solidFill>
          <a:ln w="1905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545951629" name="Flussdiagramm: Alternativer Prozess 545951628">
            <a:extLst>
              <a:ext uri="{C183D7F6-B498-43B3-948B-1728B52AA6E4}">
                <adec:decorative xmlns:adec="http://schemas.microsoft.com/office/drawing/2017/decorative" val="1"/>
              </a:ext>
            </a:extLst>
          </p:cNvPr>
          <p:cNvSpPr/>
          <p:nvPr/>
        </p:nvSpPr>
        <p:spPr bwMode="auto">
          <a:xfrm>
            <a:off x="10210581" y="5962401"/>
            <a:ext cx="804057" cy="1224641"/>
          </a:xfrm>
          <a:prstGeom prst="flowChartAlternateProcess">
            <a:avLst/>
          </a:prstGeom>
          <a:solidFill>
            <a:schemeClr val="bg2"/>
          </a:solidFill>
          <a:ln w="6349" cap="flat" cmpd="sng" algn="ctr">
            <a:solidFill>
              <a:schemeClr val="tx1">
                <a:lumMod val="65098"/>
                <a:lumOff val="34902"/>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sp>
        <p:nvSpPr>
          <p:cNvPr id="516235041" name="Flussdiagramm: Alternativer Prozess 516235040">
            <a:extLst>
              <a:ext uri="{C183D7F6-B498-43B3-948B-1728B52AA6E4}">
                <adec:decorative xmlns:adec="http://schemas.microsoft.com/office/drawing/2017/decorative" val="1"/>
              </a:ext>
            </a:extLst>
          </p:cNvPr>
          <p:cNvSpPr/>
          <p:nvPr/>
        </p:nvSpPr>
        <p:spPr bwMode="auto">
          <a:xfrm>
            <a:off x="11084901" y="5962401"/>
            <a:ext cx="804057" cy="1224641"/>
          </a:xfrm>
          <a:prstGeom prst="flowChartAlternateProcess">
            <a:avLst/>
          </a:prstGeom>
          <a:solidFill>
            <a:schemeClr val="bg2"/>
          </a:solidFill>
          <a:ln w="6349" cap="flat" cmpd="sng" algn="ctr">
            <a:solidFill>
              <a:schemeClr val="tx1">
                <a:lumMod val="65098"/>
                <a:lumOff val="34902"/>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pic>
        <p:nvPicPr>
          <p:cNvPr id="1073514340" name="Grafik 1073514339">
            <a:extLst>
              <a:ext uri="{C183D7F6-B498-43B3-948B-1728B52AA6E4}">
                <adec:decorative xmlns:adec="http://schemas.microsoft.com/office/drawing/2017/decorative" val="1"/>
              </a:ext>
            </a:extLst>
          </p:cNvPr>
          <p:cNvPicPr>
            <a:picLocks noChangeAspect="1"/>
          </p:cNvPicPr>
          <p:nvPr/>
        </p:nvPicPr>
        <p:blipFill>
          <a:blip r:embed="rId3"/>
          <a:stretch/>
        </p:blipFill>
        <p:spPr bwMode="auto">
          <a:xfrm>
            <a:off x="11106396" y="6002676"/>
            <a:ext cx="793694" cy="744909"/>
          </a:xfrm>
          <a:prstGeom prst="rect">
            <a:avLst/>
          </a:prstGeom>
        </p:spPr>
      </p:pic>
      <p:pic>
        <p:nvPicPr>
          <p:cNvPr id="1574408977" name="Grafik 1574408976">
            <a:extLs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p:blipFill>
        <p:spPr bwMode="auto">
          <a:xfrm>
            <a:off x="10319468" y="6081989"/>
            <a:ext cx="586283" cy="586283"/>
          </a:xfrm>
          <a:prstGeom prst="rect">
            <a:avLst/>
          </a:prstGeom>
        </p:spPr>
      </p:pic>
      <p:sp>
        <p:nvSpPr>
          <p:cNvPr id="180720953" name="Textfeld 180720952">
            <a:extLst>
              <a:ext uri="{C183D7F6-B498-43B3-948B-1728B52AA6E4}">
                <adec:decorative xmlns:adec="http://schemas.microsoft.com/office/drawing/2017/decorative" val="1"/>
              </a:ext>
            </a:extLst>
          </p:cNvPr>
          <p:cNvSpPr txBox="1"/>
          <p:nvPr/>
        </p:nvSpPr>
        <p:spPr bwMode="auto">
          <a:xfrm>
            <a:off x="4739565" y="3478790"/>
            <a:ext cx="595206" cy="2746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sz="1200"/>
              <a:t>ein</a:t>
            </a:r>
          </a:p>
        </p:txBody>
      </p:sp>
      <p:sp>
        <p:nvSpPr>
          <p:cNvPr id="613649278" name="Titel 1"/>
          <p:cNvSpPr>
            <a:spLocks noGrp="1"/>
          </p:cNvSpPr>
          <p:nvPr>
            <p:ph type="title"/>
          </p:nvPr>
        </p:nvSpPr>
        <p:spPr bwMode="auto">
          <a:xfrm>
            <a:off x="844227" y="1556266"/>
            <a:ext cx="10515600" cy="1325562"/>
          </a:xfrm>
        </p:spPr>
        <p:txBody>
          <a:bodyPr/>
          <a:lstStyle/>
          <a:p>
            <a:pPr algn="ctr">
              <a:defRPr/>
            </a:pPr>
            <a:r>
              <a:rPr lang="de-DE" sz="4400" dirty="0">
                <a:solidFill>
                  <a:schemeClr val="bg1"/>
                </a:solidFill>
                <a:latin typeface="Arial"/>
                <a:ea typeface="Arial"/>
                <a:cs typeface="Arial"/>
              </a:rPr>
              <a:t>Wie bringen wir die Perspektiven </a:t>
            </a:r>
            <a:br>
              <a:rPr lang="de-DE" sz="4400" dirty="0">
                <a:solidFill>
                  <a:schemeClr val="bg1"/>
                </a:solidFill>
                <a:latin typeface="Arial"/>
                <a:ea typeface="Arial"/>
                <a:cs typeface="Arial"/>
              </a:rPr>
            </a:br>
            <a:r>
              <a:rPr lang="de-DE" sz="4400" dirty="0">
                <a:solidFill>
                  <a:schemeClr val="bg1"/>
                </a:solidFill>
                <a:latin typeface="Arial"/>
                <a:ea typeface="Arial"/>
                <a:cs typeface="Arial"/>
              </a:rPr>
              <a:t>nun zusammen?</a:t>
            </a:r>
            <a:endParaRPr sz="4400" dirty="0">
              <a:solidFill>
                <a:schemeClr val="bg1"/>
              </a:solidFill>
              <a:latin typeface="Arial"/>
              <a:cs typeface="Arial"/>
            </a:endParaRPr>
          </a:p>
        </p:txBody>
      </p:sp>
      <p:sp>
        <p:nvSpPr>
          <p:cNvPr id="959377761" name="Inhaltsplatzhalter 4"/>
          <p:cNvSpPr>
            <a:spLocks noGrp="1"/>
          </p:cNvSpPr>
          <p:nvPr>
            <p:ph idx="1"/>
          </p:nvPr>
        </p:nvSpPr>
        <p:spPr bwMode="auto">
          <a:xfrm>
            <a:off x="844227" y="3086832"/>
            <a:ext cx="10515600" cy="3331729"/>
          </a:xfrm>
        </p:spPr>
        <p:txBody>
          <a:bodyPr vertOverflow="overflow" horzOverflow="overflow" vert="horz" wrap="square" lIns="91440" tIns="45720" rIns="91440" bIns="45720" numCol="1" spcCol="0" rtlCol="0" fromWordArt="0" anchor="t" anchorCtr="0" forceAA="0" compatLnSpc="0">
            <a:normAutofit/>
          </a:bodyPr>
          <a:lstStyle/>
          <a:p>
            <a:pPr marL="0" indent="0">
              <a:buNone/>
              <a:defRPr/>
            </a:pPr>
            <a:endParaRPr>
              <a:latin typeface="Arial"/>
              <a:cs typeface="Arial"/>
            </a:endParaRPr>
          </a:p>
          <a:p>
            <a:pPr marL="0" indent="0" algn="ctr">
              <a:buNone/>
              <a:defRPr/>
            </a:pPr>
            <a:r>
              <a:rPr lang="de-DE" sz="4400" b="1">
                <a:latin typeface="Arial"/>
                <a:ea typeface="Arial"/>
                <a:cs typeface="Arial"/>
              </a:rPr>
              <a:t>BlindDate</a:t>
            </a:r>
            <a:r>
              <a:rPr lang="de-DE">
                <a:latin typeface="Arial"/>
                <a:ea typeface="Arial"/>
                <a:cs typeface="Arial"/>
              </a:rPr>
              <a:t> </a:t>
            </a:r>
            <a:endParaRPr>
              <a:latin typeface="Arial"/>
              <a:cs typeface="Arial"/>
            </a:endParaRPr>
          </a:p>
          <a:p>
            <a:pPr marL="0" indent="0" algn="ctr">
              <a:buNone/>
              <a:defRPr/>
            </a:pPr>
            <a:r>
              <a:rPr lang="de-DE">
                <a:latin typeface="Arial"/>
                <a:ea typeface="Arial"/>
                <a:cs typeface="Arial"/>
              </a:rPr>
              <a:t>mit virtuellen Studierenden </a:t>
            </a:r>
            <a:endParaRPr>
              <a:latin typeface="Arial"/>
              <a:cs typeface="Arial"/>
            </a:endParaRPr>
          </a:p>
          <a:p>
            <a:pPr marL="0" indent="0" algn="ctr">
              <a:buNone/>
              <a:defRPr/>
            </a:pPr>
            <a:r>
              <a:rPr lang="de-DE">
                <a:latin typeface="Arial"/>
                <a:ea typeface="Arial"/>
                <a:cs typeface="Arial"/>
              </a:rPr>
              <a:t>im digitalen Lern- und Begegnungsraum</a:t>
            </a:r>
            <a:endParaRPr>
              <a:latin typeface="Arial"/>
              <a:cs typeface="Arial"/>
            </a:endParaRPr>
          </a:p>
        </p:txBody>
      </p:sp>
      <p:pic>
        <p:nvPicPr>
          <p:cNvPr id="1650333326" name="Grafik 1650333325" descr="Digitale Zeichnung der Persona Max von BlindDate"/>
          <p:cNvPicPr>
            <a:picLocks noChangeAspect="1"/>
          </p:cNvPicPr>
          <p:nvPr/>
        </p:nvPicPr>
        <p:blipFill>
          <a:blip r:embed="rId6">
            <a:extLst>
              <a:ext uri="{96DAC541-7B7A-43D3-8B79-37D633B846F1}">
                <asvg:svgBlip xmlns:asvg="http://schemas.microsoft.com/office/drawing/2016/SVG/main" r:embed="rId7"/>
              </a:ext>
            </a:extLst>
          </a:blip>
          <a:stretch/>
        </p:blipFill>
        <p:spPr bwMode="auto">
          <a:xfrm>
            <a:off x="419919" y="1638850"/>
            <a:ext cx="2661043" cy="184144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35523197" name="Titel 1"/>
          <p:cNvSpPr>
            <a:spLocks noGrp="1"/>
          </p:cNvSpPr>
          <p:nvPr>
            <p:ph type="title"/>
          </p:nvPr>
        </p:nvSpPr>
        <p:spPr bwMode="auto"/>
        <p:txBody>
          <a:bodyPr/>
          <a:lstStyle/>
          <a:p>
            <a:pPr>
              <a:defRPr/>
            </a:pPr>
            <a:endParaRPr dirty="0"/>
          </a:p>
        </p:txBody>
      </p:sp>
      <p:sp>
        <p:nvSpPr>
          <p:cNvPr id="625040944" name="Inhaltsplatzhalter 2"/>
          <p:cNvSpPr>
            <a:spLocks noGrp="1"/>
          </p:cNvSpPr>
          <p:nvPr>
            <p:ph idx="1"/>
          </p:nvPr>
        </p:nvSpPr>
        <p:spPr bwMode="auto"/>
        <p:txBody>
          <a:bodyPr/>
          <a:lstStyle/>
          <a:p>
            <a:pPr>
              <a:defRPr/>
            </a:pPr>
            <a:endParaRPr/>
          </a:p>
        </p:txBody>
      </p:sp>
      <p:pic>
        <p:nvPicPr>
          <p:cNvPr id="91799388" name="Grafik 91799387" descr="Bild eine halbdurchsichtigen Tür vor dem virtuellen Seminarraum von BlindDate"/>
          <p:cNvPicPr>
            <a:picLocks noChangeAspect="1"/>
          </p:cNvPicPr>
          <p:nvPr/>
        </p:nvPicPr>
        <p:blipFill>
          <a:blip r:embed="rId3"/>
          <a:stretch/>
        </p:blipFill>
        <p:spPr bwMode="auto">
          <a:xfrm>
            <a:off x="-46993" y="-1270813"/>
            <a:ext cx="12237816" cy="9176526"/>
          </a:xfrm>
          <a:prstGeom prst="rect">
            <a:avLst/>
          </a:prstGeom>
        </p:spPr>
      </p:pic>
    </p:spTree>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Arial"/>
        <a:cs typeface="Arial"/>
      </a:majorFont>
      <a:minorFont>
        <a:latin typeface="Aptos"/>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bwMode="auto"/>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Arial"/>
        <a:cs typeface="Arial"/>
      </a:majorFont>
      <a:minorFont>
        <a:latin typeface="Aptos"/>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bwMode="auto"/>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1579</Words>
  <Application>Microsoft Office PowerPoint</Application>
  <DocSecurity>0</DocSecurity>
  <PresentationFormat>Breitbild</PresentationFormat>
  <Paragraphs>161</Paragraphs>
  <Slides>17</Slides>
  <Notes>17</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17</vt:i4>
      </vt:variant>
    </vt:vector>
  </HeadingPairs>
  <TitlesOfParts>
    <vt:vector size="25" baseType="lpstr">
      <vt:lpstr>Aptos</vt:lpstr>
      <vt:lpstr>Aptos Display</vt:lpstr>
      <vt:lpstr>Arial</vt:lpstr>
      <vt:lpstr>Comic Sans MS</vt:lpstr>
      <vt:lpstr>Courier New</vt:lpstr>
      <vt:lpstr>Times New Roman</vt:lpstr>
      <vt:lpstr>Wingdings</vt:lpstr>
      <vt:lpstr>Office</vt:lpstr>
      <vt:lpstr>Ein   BlindDate  mit virtuellen Studierenden im digitalen Lern- und Begegnungsraum</vt:lpstr>
      <vt:lpstr>Wer sind wir? - Projekt SHUFFLE</vt:lpstr>
      <vt:lpstr>Projekt SHUFFLE – Das Ziel</vt:lpstr>
      <vt:lpstr>Kleines Gedankenexperiment</vt:lpstr>
      <vt:lpstr>Die Grundlage unserer Arbeit</vt:lpstr>
      <vt:lpstr>Ein Einblick in die Aussagen  von Studierenden</vt:lpstr>
      <vt:lpstr>Ein Einblick in die Aussagen  von Lehrenden</vt:lpstr>
      <vt:lpstr>Wie bringen wir die Perspektiven  nun zusammen?</vt:lpstr>
      <vt:lpstr>PowerPoint-Präsentation</vt:lpstr>
      <vt:lpstr>Der Seminarraum von BlindDate</vt:lpstr>
      <vt:lpstr>Ein virtueller Lern- und Begegnungsraum</vt:lpstr>
      <vt:lpstr>Wem begegne ich auf BlindDate?</vt:lpstr>
      <vt:lpstr>Warum eine virtuelle Begegnung?</vt:lpstr>
      <vt:lpstr>Einblicke (1)</vt:lpstr>
      <vt:lpstr>Einblicke (2)</vt:lpstr>
      <vt:lpstr>Fragen, Austausch, Diskussion</vt:lpstr>
      <vt:lpstr>Vielen Dank,  dass Sie sich auf das heutige BlindDate  eingelassen haben!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Ann-Katrin Böhm</dc:creator>
  <cp:keywords/>
  <dc:description/>
  <cp:lastModifiedBy>Ann-Katrin Böhm</cp:lastModifiedBy>
  <cp:revision>15</cp:revision>
  <dcterms:created xsi:type="dcterms:W3CDTF">2024-10-04T07:18:38Z</dcterms:created>
  <dcterms:modified xsi:type="dcterms:W3CDTF">2024-11-08T12:47:31Z</dcterms:modified>
  <cp:category/>
  <dc:identifier/>
  <cp:contentStatus/>
  <dc:language/>
  <cp:version/>
</cp:coreProperties>
</file>