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Roboto" panose="02000000000000000000" pitchFamily="2" charset="0"/>
      <p:regular r:id="rId14"/>
      <p:bold r:id="rId15"/>
      <p:italic r:id="rId16"/>
      <p:boldItalic r:id="rId17"/>
    </p:embeddedFont>
    <p:embeddedFont>
      <p:font typeface="Roboto Medium" panose="020F0502020204030204" pitchFamily="34" charset="0"/>
      <p:regular r:id="rId18"/>
      <p:bold r:id="rId19"/>
      <p:italic r:id="rId20"/>
      <p:boldItalic r:id="rId21"/>
    </p:embeddedFont>
    <p:embeddedFont>
      <p:font typeface="Roboto Mono Light" panose="020F030202020403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70"/>
    <p:restoredTop sz="94623"/>
  </p:normalViewPr>
  <p:slideViewPr>
    <p:cSldViewPr snapToGrid="0">
      <p:cViewPr varScale="1">
        <p:scale>
          <a:sx n="112" d="100"/>
          <a:sy n="112" d="100"/>
        </p:scale>
        <p:origin x="200" y="5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e9df27be17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e9df27be17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e9df27ba9b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e9df27ba9b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e9df27ba9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e9df27ba9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e9df27ba9b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e9df27ba9b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e9df27ba9b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e9df27ba9b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ea1e90b0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ea1e90b0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ea1e90b01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ea1e90b01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ea1e90b01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ea1e90b01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ea1e90b01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ea1e90b01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ea1e90b01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ea1e90b01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melvin.shuffle-projekt.de"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huffle-projekt.d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ctrTitle"/>
          </p:nvPr>
        </p:nvSpPr>
        <p:spPr>
          <a:xfrm>
            <a:off x="603601" y="1362263"/>
            <a:ext cx="7936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a:latin typeface="Roboto"/>
                <a:ea typeface="Roboto"/>
                <a:cs typeface="Roboto"/>
                <a:sym typeface="Roboto"/>
              </a:rPr>
              <a:t>Breaking Barriers:</a:t>
            </a:r>
            <a:r>
              <a:rPr lang="en" sz="4000">
                <a:latin typeface="Roboto"/>
                <a:ea typeface="Roboto"/>
                <a:cs typeface="Roboto"/>
                <a:sym typeface="Roboto"/>
              </a:rPr>
              <a:t> </a:t>
            </a:r>
            <a:endParaRPr sz="4000">
              <a:latin typeface="Roboto"/>
              <a:ea typeface="Roboto"/>
              <a:cs typeface="Roboto"/>
              <a:sym typeface="Roboto"/>
            </a:endParaRPr>
          </a:p>
          <a:p>
            <a:pPr marL="0" lvl="0" indent="0" algn="ctr" rtl="0">
              <a:spcBef>
                <a:spcPts val="0"/>
              </a:spcBef>
              <a:spcAft>
                <a:spcPts val="0"/>
              </a:spcAft>
              <a:buNone/>
            </a:pPr>
            <a:r>
              <a:rPr lang="en" sz="3600">
                <a:latin typeface="Roboto Medium"/>
                <a:ea typeface="Roboto Medium"/>
                <a:cs typeface="Roboto Medium"/>
                <a:sym typeface="Roboto Medium"/>
              </a:rPr>
              <a:t>Simplifying Accessible Video Production with the Open Source Solution MELVIN</a:t>
            </a:r>
            <a:endParaRPr sz="3600">
              <a:latin typeface="Roboto Medium"/>
              <a:ea typeface="Roboto Medium"/>
              <a:cs typeface="Roboto Medium"/>
              <a:sym typeface="Roboto Medium"/>
            </a:endParaRPr>
          </a:p>
        </p:txBody>
      </p:sp>
      <p:sp>
        <p:nvSpPr>
          <p:cNvPr id="54" name="Google Shape;54;p13">
            <a:extLst>
              <a:ext uri="{C183D7F6-B498-43B3-948B-1728B52AA6E4}">
                <adec:decorative xmlns:adec="http://schemas.microsoft.com/office/drawing/2017/decorative" val="1"/>
              </a:ext>
            </a:extLst>
          </p:cNvPr>
          <p:cNvSpPr/>
          <p:nvPr/>
        </p:nvSpPr>
        <p:spPr>
          <a:xfrm>
            <a:off x="0" y="3846050"/>
            <a:ext cx="9144000" cy="1297500"/>
          </a:xfrm>
          <a:prstGeom prst="rect">
            <a:avLst/>
          </a:prstGeom>
          <a:gradFill>
            <a:gsLst>
              <a:gs pos="0">
                <a:srgbClr val="A0E1D6"/>
              </a:gs>
              <a:gs pos="100000">
                <a:srgbClr val="91BECE"/>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 name="Google Shape;56;p13"/>
          <p:cNvSpPr txBox="1">
            <a:spLocks noGrp="1"/>
          </p:cNvSpPr>
          <p:nvPr>
            <p:ph type="subTitle" idx="1"/>
          </p:nvPr>
        </p:nvSpPr>
        <p:spPr>
          <a:xfrm>
            <a:off x="311700" y="3846025"/>
            <a:ext cx="8520600" cy="1297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1600">
                <a:solidFill>
                  <a:srgbClr val="434343"/>
                </a:solidFill>
                <a:latin typeface="Roboto"/>
                <a:ea typeface="Roboto"/>
                <a:cs typeface="Roboto"/>
                <a:sym typeface="Roboto"/>
              </a:rPr>
              <a:t>Presented by</a:t>
            </a:r>
            <a:endParaRPr sz="1600">
              <a:solidFill>
                <a:srgbClr val="434343"/>
              </a:solidFill>
              <a:latin typeface="Roboto"/>
              <a:ea typeface="Roboto"/>
              <a:cs typeface="Roboto"/>
              <a:sym typeface="Roboto"/>
            </a:endParaRPr>
          </a:p>
          <a:p>
            <a:pPr marL="0" lvl="0" indent="0" algn="ctr" rtl="0">
              <a:spcBef>
                <a:spcPts val="0"/>
              </a:spcBef>
              <a:spcAft>
                <a:spcPts val="0"/>
              </a:spcAft>
              <a:buNone/>
            </a:pPr>
            <a:r>
              <a:rPr lang="en" sz="1600">
                <a:solidFill>
                  <a:srgbClr val="434343"/>
                </a:solidFill>
                <a:latin typeface="Roboto"/>
                <a:ea typeface="Roboto"/>
                <a:cs typeface="Roboto"/>
                <a:sym typeface="Roboto"/>
              </a:rPr>
              <a:t>Benedikt Reuter, Korbinian Kuhn, Niklas Egger</a:t>
            </a:r>
            <a:endParaRPr sz="1600">
              <a:solidFill>
                <a:srgbClr val="434343"/>
              </a:solidFill>
              <a:latin typeface="Roboto"/>
              <a:ea typeface="Roboto"/>
              <a:cs typeface="Roboto"/>
              <a:sym typeface="Roboto"/>
            </a:endParaRPr>
          </a:p>
          <a:p>
            <a:pPr marL="0" lvl="0" indent="0" algn="ctr" rtl="0">
              <a:spcBef>
                <a:spcPts val="0"/>
              </a:spcBef>
              <a:spcAft>
                <a:spcPts val="0"/>
              </a:spcAft>
              <a:buNone/>
            </a:pPr>
            <a:r>
              <a:rPr lang="en" sz="1600">
                <a:solidFill>
                  <a:srgbClr val="434343"/>
                </a:solidFill>
                <a:latin typeface="Roboto"/>
                <a:ea typeface="Roboto"/>
                <a:cs typeface="Roboto"/>
                <a:sym typeface="Roboto"/>
              </a:rPr>
              <a:t>For</a:t>
            </a:r>
            <a:endParaRPr sz="1600">
              <a:solidFill>
                <a:srgbClr val="434343"/>
              </a:solidFill>
              <a:latin typeface="Roboto"/>
              <a:ea typeface="Roboto"/>
              <a:cs typeface="Roboto"/>
              <a:sym typeface="Roboto"/>
            </a:endParaRPr>
          </a:p>
          <a:p>
            <a:pPr marL="0" lvl="0" indent="0" algn="ctr" rtl="0">
              <a:spcBef>
                <a:spcPts val="0"/>
              </a:spcBef>
              <a:spcAft>
                <a:spcPts val="0"/>
              </a:spcAft>
              <a:buNone/>
            </a:pPr>
            <a:r>
              <a:rPr lang="en" sz="1600">
                <a:solidFill>
                  <a:srgbClr val="434343"/>
                </a:solidFill>
                <a:latin typeface="Roboto"/>
                <a:ea typeface="Roboto"/>
                <a:cs typeface="Roboto"/>
                <a:sym typeface="Roboto"/>
              </a:rPr>
              <a:t>ICCHP 2024, Linz</a:t>
            </a:r>
            <a:endParaRPr sz="1600">
              <a:solidFill>
                <a:srgbClr val="434343"/>
              </a:solidFill>
              <a:latin typeface="Roboto"/>
              <a:ea typeface="Roboto"/>
              <a:cs typeface="Roboto"/>
              <a:sym typeface="Roboto"/>
            </a:endParaRPr>
          </a:p>
        </p:txBody>
      </p:sp>
      <p:pic>
        <p:nvPicPr>
          <p:cNvPr id="57" name="Google Shape;57;p13">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4233475" y="257425"/>
            <a:ext cx="677050" cy="673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Roboto"/>
                <a:ea typeface="Roboto"/>
                <a:cs typeface="Roboto"/>
                <a:sym typeface="Roboto"/>
              </a:rPr>
              <a:t>Future</a:t>
            </a:r>
            <a:endParaRPr b="1" dirty="0">
              <a:latin typeface="Roboto"/>
              <a:ea typeface="Roboto"/>
              <a:cs typeface="Roboto"/>
              <a:sym typeface="Roboto"/>
            </a:endParaRPr>
          </a:p>
          <a:p>
            <a:pPr marL="0" lvl="0" indent="0" algn="l" rtl="0">
              <a:spcBef>
                <a:spcPts val="0"/>
              </a:spcBef>
              <a:spcAft>
                <a:spcPts val="0"/>
              </a:spcAft>
              <a:buNone/>
            </a:pPr>
            <a:endParaRPr dirty="0"/>
          </a:p>
        </p:txBody>
      </p:sp>
      <p:sp>
        <p:nvSpPr>
          <p:cNvPr id="148" name="Google Shape;148;p22"/>
          <p:cNvSpPr txBox="1">
            <a:spLocks noGrp="1"/>
          </p:cNvSpPr>
          <p:nvPr>
            <p:ph type="body" idx="1"/>
          </p:nvPr>
        </p:nvSpPr>
        <p:spPr>
          <a:xfrm>
            <a:off x="311700" y="1152475"/>
            <a:ext cx="8520600" cy="2444229"/>
          </a:xfrm>
          <a:prstGeom prst="rect">
            <a:avLst/>
          </a:prstGeom>
        </p:spPr>
        <p:txBody>
          <a:bodyPr spcFirstLastPara="1" wrap="square" lIns="91425" tIns="91425" rIns="91425" bIns="91425" anchor="t" anchorCtr="0">
            <a:spAutoFit/>
          </a:bodyPr>
          <a:lstStyle/>
          <a:p>
            <a:pPr marL="457200" lvl="0" indent="-342900" algn="l" rtl="0">
              <a:spcBef>
                <a:spcPts val="0"/>
              </a:spcBef>
              <a:spcAft>
                <a:spcPts val="1200"/>
              </a:spcAft>
              <a:buSzPts val="1800"/>
              <a:buFont typeface="Roboto"/>
              <a:buChar char="●"/>
            </a:pPr>
            <a:r>
              <a:rPr lang="en" dirty="0">
                <a:latin typeface="Roboto"/>
                <a:ea typeface="Roboto"/>
                <a:cs typeface="Roboto"/>
                <a:sym typeface="Roboto"/>
              </a:rPr>
              <a:t>Making everything accessible and ready to use</a:t>
            </a:r>
          </a:p>
          <a:p>
            <a:pPr marL="457200" lvl="0" indent="-342900" algn="l" rtl="0">
              <a:spcBef>
                <a:spcPts val="0"/>
              </a:spcBef>
              <a:spcAft>
                <a:spcPts val="0"/>
              </a:spcAft>
              <a:buSzPts val="1800"/>
              <a:buFont typeface="Roboto"/>
              <a:buChar char="●"/>
            </a:pPr>
            <a:r>
              <a:rPr lang="en" dirty="0">
                <a:latin typeface="Roboto"/>
                <a:ea typeface="Roboto"/>
                <a:cs typeface="Roboto"/>
                <a:sym typeface="Roboto"/>
              </a:rPr>
              <a:t>Refining the full text editor</a:t>
            </a:r>
            <a:endParaRPr dirty="0">
              <a:latin typeface="Roboto"/>
              <a:ea typeface="Roboto"/>
              <a:cs typeface="Roboto"/>
              <a:sym typeface="Roboto"/>
            </a:endParaRPr>
          </a:p>
          <a:p>
            <a:pPr marL="457200" lvl="0" indent="-342900" algn="l" rtl="0">
              <a:spcBef>
                <a:spcPts val="1000"/>
              </a:spcBef>
              <a:spcAft>
                <a:spcPts val="0"/>
              </a:spcAft>
              <a:buSzPts val="1800"/>
              <a:buFont typeface="Roboto"/>
              <a:buChar char="●"/>
            </a:pPr>
            <a:r>
              <a:rPr lang="en" dirty="0">
                <a:latin typeface="Roboto"/>
                <a:ea typeface="Roboto"/>
                <a:cs typeface="Roboto"/>
                <a:sym typeface="Roboto"/>
              </a:rPr>
              <a:t>Add support for livestreams </a:t>
            </a:r>
            <a:endParaRPr dirty="0">
              <a:latin typeface="Roboto"/>
              <a:ea typeface="Roboto"/>
              <a:cs typeface="Roboto"/>
              <a:sym typeface="Roboto"/>
            </a:endParaRPr>
          </a:p>
          <a:p>
            <a:pPr marL="457200" lvl="0" indent="-342900" algn="l" rtl="0">
              <a:spcBef>
                <a:spcPts val="1000"/>
              </a:spcBef>
              <a:spcAft>
                <a:spcPts val="0"/>
              </a:spcAft>
              <a:buSzPts val="1800"/>
              <a:buFont typeface="Roboto"/>
              <a:buChar char="●"/>
            </a:pPr>
            <a:r>
              <a:rPr lang="en" dirty="0">
                <a:latin typeface="Roboto"/>
                <a:ea typeface="Roboto"/>
                <a:cs typeface="Roboto"/>
                <a:sym typeface="Roboto"/>
              </a:rPr>
              <a:t>Add support for audio descriptions</a:t>
            </a:r>
            <a:endParaRPr dirty="0">
              <a:latin typeface="Roboto"/>
              <a:ea typeface="Roboto"/>
              <a:cs typeface="Roboto"/>
              <a:sym typeface="Roboto"/>
            </a:endParaRPr>
          </a:p>
          <a:p>
            <a:pPr marL="457200" lvl="0" indent="-342900" algn="l" rtl="0">
              <a:spcBef>
                <a:spcPts val="1000"/>
              </a:spcBef>
              <a:spcAft>
                <a:spcPts val="1000"/>
              </a:spcAft>
              <a:buSzPts val="1800"/>
              <a:buFont typeface="Roboto"/>
              <a:buChar char="●"/>
            </a:pPr>
            <a:r>
              <a:rPr lang="en" dirty="0">
                <a:latin typeface="Roboto"/>
                <a:ea typeface="Roboto"/>
                <a:cs typeface="Roboto"/>
                <a:sym typeface="Roboto"/>
              </a:rPr>
              <a:t>Adding state of the art speech translation functionality</a:t>
            </a:r>
          </a:p>
        </p:txBody>
      </p:sp>
      <p:cxnSp>
        <p:nvCxnSpPr>
          <p:cNvPr id="149" name="Google Shape;149;p22">
            <a:extLst>
              <a:ext uri="{C183D7F6-B498-43B3-948B-1728B52AA6E4}">
                <adec:decorative xmlns:adec="http://schemas.microsoft.com/office/drawing/2017/decorative" val="1"/>
              </a:ext>
            </a:extLst>
          </p:cNvPr>
          <p:cNvCxnSpPr/>
          <p:nvPr/>
        </p:nvCxnSpPr>
        <p:spPr>
          <a:xfrm>
            <a:off x="-50125" y="4053075"/>
            <a:ext cx="6326700" cy="0"/>
          </a:xfrm>
          <a:prstGeom prst="straightConnector1">
            <a:avLst/>
          </a:prstGeom>
          <a:noFill/>
          <a:ln w="38100" cap="flat" cmpd="sng">
            <a:solidFill>
              <a:srgbClr val="97CDD2"/>
            </a:solidFill>
            <a:prstDash val="solid"/>
            <a:round/>
            <a:headEnd type="none" w="med" len="med"/>
            <a:tailEnd type="oval" w="med" len="med"/>
          </a:ln>
        </p:spPr>
      </p:cxnSp>
      <p:sp>
        <p:nvSpPr>
          <p:cNvPr id="150" name="Google Shape;150;p22"/>
          <p:cNvSpPr txBox="1">
            <a:spLocks noGrp="1"/>
          </p:cNvSpPr>
          <p:nvPr>
            <p:ph type="body" idx="1"/>
          </p:nvPr>
        </p:nvSpPr>
        <p:spPr>
          <a:xfrm>
            <a:off x="6409725" y="3714525"/>
            <a:ext cx="1812000" cy="677100"/>
          </a:xfrm>
          <a:prstGeom prst="rect">
            <a:avLst/>
          </a:prstGeom>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400">
                <a:solidFill>
                  <a:srgbClr val="666666"/>
                </a:solidFill>
                <a:latin typeface="Roboto"/>
                <a:ea typeface="Roboto"/>
                <a:cs typeface="Roboto"/>
                <a:sym typeface="Roboto"/>
              </a:rPr>
              <a:t>End of project</a:t>
            </a:r>
            <a:endParaRPr sz="1400">
              <a:solidFill>
                <a:srgbClr val="666666"/>
              </a:solidFill>
              <a:latin typeface="Roboto"/>
              <a:ea typeface="Roboto"/>
              <a:cs typeface="Roboto"/>
              <a:sym typeface="Roboto"/>
            </a:endParaRPr>
          </a:p>
          <a:p>
            <a:pPr marL="0" lvl="0" indent="0" algn="l" rtl="0">
              <a:lnSpc>
                <a:spcPct val="100000"/>
              </a:lnSpc>
              <a:spcBef>
                <a:spcPts val="0"/>
              </a:spcBef>
              <a:spcAft>
                <a:spcPts val="0"/>
              </a:spcAft>
              <a:buNone/>
            </a:pPr>
            <a:r>
              <a:rPr lang="en">
                <a:latin typeface="Roboto"/>
                <a:ea typeface="Roboto"/>
                <a:cs typeface="Roboto"/>
                <a:sym typeface="Roboto"/>
              </a:rPr>
              <a:t>December 2025</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Roboto"/>
                <a:ea typeface="Roboto"/>
                <a:cs typeface="Roboto"/>
                <a:sym typeface="Roboto"/>
              </a:rPr>
              <a:t>Questions and live test</a:t>
            </a:r>
            <a:endParaRPr b="1">
              <a:latin typeface="Roboto"/>
              <a:ea typeface="Roboto"/>
              <a:cs typeface="Roboto"/>
              <a:sym typeface="Roboto"/>
            </a:endParaRPr>
          </a:p>
          <a:p>
            <a:pPr marL="0" lvl="0" indent="0" algn="l" rtl="0">
              <a:spcBef>
                <a:spcPts val="0"/>
              </a:spcBef>
              <a:spcAft>
                <a:spcPts val="0"/>
              </a:spcAft>
              <a:buNone/>
            </a:pPr>
            <a:endParaRPr/>
          </a:p>
        </p:txBody>
      </p:sp>
      <p:sp>
        <p:nvSpPr>
          <p:cNvPr id="156" name="Google Shape;15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Roboto"/>
                <a:ea typeface="Roboto"/>
                <a:cs typeface="Roboto"/>
                <a:sym typeface="Roboto"/>
              </a:rPr>
              <a:t>Please note:</a:t>
            </a:r>
            <a:endParaRPr dirty="0">
              <a:latin typeface="Roboto"/>
              <a:ea typeface="Roboto"/>
              <a:cs typeface="Roboto"/>
              <a:sym typeface="Roboto"/>
            </a:endParaRPr>
          </a:p>
          <a:p>
            <a:pPr marL="457200" lvl="0" indent="-342900" algn="l" rtl="0">
              <a:spcBef>
                <a:spcPts val="1200"/>
              </a:spcBef>
              <a:spcAft>
                <a:spcPts val="0"/>
              </a:spcAft>
              <a:buSzPts val="1800"/>
              <a:buFont typeface="Roboto"/>
              <a:buChar char="●"/>
            </a:pPr>
            <a:r>
              <a:rPr lang="en" dirty="0">
                <a:latin typeface="Roboto"/>
                <a:ea typeface="Roboto"/>
                <a:cs typeface="Roboto"/>
                <a:sym typeface="Roboto"/>
              </a:rPr>
              <a:t>Work in progress</a:t>
            </a:r>
            <a:endParaRPr dirty="0">
              <a:latin typeface="Roboto"/>
              <a:ea typeface="Roboto"/>
              <a:cs typeface="Roboto"/>
              <a:sym typeface="Roboto"/>
            </a:endParaRPr>
          </a:p>
          <a:p>
            <a:pPr marL="457200" lvl="0" indent="-342900" algn="l" rtl="0">
              <a:spcBef>
                <a:spcPts val="1000"/>
              </a:spcBef>
              <a:spcAft>
                <a:spcPts val="0"/>
              </a:spcAft>
              <a:buSzPts val="1800"/>
              <a:buFont typeface="Roboto"/>
              <a:buChar char="●"/>
            </a:pPr>
            <a:r>
              <a:rPr lang="en" dirty="0">
                <a:latin typeface="Roboto"/>
                <a:ea typeface="Roboto"/>
                <a:cs typeface="Roboto"/>
                <a:sym typeface="Roboto"/>
              </a:rPr>
              <a:t>Not fully accessible yet</a:t>
            </a:r>
            <a:endParaRPr dirty="0">
              <a:latin typeface="Roboto"/>
              <a:ea typeface="Roboto"/>
              <a:cs typeface="Roboto"/>
              <a:sym typeface="Roboto"/>
            </a:endParaRPr>
          </a:p>
          <a:p>
            <a:pPr marL="457200" lvl="0" indent="-342900" algn="l" rtl="0">
              <a:spcBef>
                <a:spcPts val="1000"/>
              </a:spcBef>
              <a:spcAft>
                <a:spcPts val="0"/>
              </a:spcAft>
              <a:buSzPts val="1800"/>
              <a:buFont typeface="Roboto"/>
              <a:buChar char="●"/>
            </a:pPr>
            <a:r>
              <a:rPr lang="en" dirty="0">
                <a:latin typeface="Roboto"/>
                <a:ea typeface="Roboto"/>
                <a:cs typeface="Roboto"/>
                <a:sym typeface="Roboto"/>
              </a:rPr>
              <a:t>Not all features live</a:t>
            </a:r>
            <a:endParaRPr dirty="0">
              <a:latin typeface="Roboto"/>
              <a:ea typeface="Roboto"/>
              <a:cs typeface="Roboto"/>
              <a:sym typeface="Roboto"/>
            </a:endParaRPr>
          </a:p>
          <a:p>
            <a:pPr marL="0" lvl="0" indent="0" algn="l" rtl="0">
              <a:spcBef>
                <a:spcPts val="1200"/>
              </a:spcBef>
              <a:spcAft>
                <a:spcPts val="0"/>
              </a:spcAft>
              <a:buNone/>
            </a:pPr>
            <a:r>
              <a:rPr lang="en" dirty="0">
                <a:latin typeface="Roboto"/>
                <a:ea typeface="Roboto"/>
                <a:cs typeface="Roboto"/>
                <a:sym typeface="Roboto"/>
              </a:rPr>
              <a:t>Try MELVIN yourself? English version available: Go to </a:t>
            </a:r>
            <a:r>
              <a:rPr lang="en" u="sng" dirty="0">
                <a:solidFill>
                  <a:srgbClr val="177191"/>
                </a:solidFill>
                <a:latin typeface="Roboto"/>
                <a:ea typeface="Roboto"/>
                <a:cs typeface="Roboto"/>
                <a:sym typeface="Roboto"/>
                <a:hlinkClick r:id="rId3">
                  <a:extLst>
                    <a:ext uri="{A12FA001-AC4F-418D-AE19-62706E023703}">
                      <ahyp:hlinkClr xmlns:ahyp="http://schemas.microsoft.com/office/drawing/2018/hyperlinkcolor" val="tx"/>
                    </a:ext>
                  </a:extLst>
                </a:hlinkClick>
              </a:rPr>
              <a:t>melvin.shuffle-projekt.de</a:t>
            </a:r>
            <a:endParaRPr dirty="0">
              <a:latin typeface="Roboto"/>
              <a:ea typeface="Roboto"/>
              <a:cs typeface="Roboto"/>
              <a:sym typeface="Roboto"/>
            </a:endParaRPr>
          </a:p>
        </p:txBody>
      </p:sp>
      <p:sp>
        <p:nvSpPr>
          <p:cNvPr id="157" name="Google Shape;157;p23">
            <a:extLst>
              <a:ext uri="{C183D7F6-B498-43B3-948B-1728B52AA6E4}">
                <adec:decorative xmlns:adec="http://schemas.microsoft.com/office/drawing/2017/decorative" val="1"/>
              </a:ext>
            </a:extLst>
          </p:cNvPr>
          <p:cNvSpPr/>
          <p:nvPr/>
        </p:nvSpPr>
        <p:spPr>
          <a:xfrm>
            <a:off x="0" y="3846050"/>
            <a:ext cx="9155017" cy="1297500"/>
          </a:xfrm>
          <a:prstGeom prst="rect">
            <a:avLst/>
          </a:prstGeom>
          <a:gradFill>
            <a:gsLst>
              <a:gs pos="0">
                <a:srgbClr val="A0E1D6"/>
              </a:gs>
              <a:gs pos="100000">
                <a:srgbClr val="91BECE"/>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8" name="Google Shape;158;p23"/>
          <p:cNvSpPr txBox="1">
            <a:spLocks noGrp="1"/>
          </p:cNvSpPr>
          <p:nvPr>
            <p:ph type="subTitle" idx="4294967295"/>
          </p:nvPr>
        </p:nvSpPr>
        <p:spPr>
          <a:xfrm>
            <a:off x="311700" y="3846025"/>
            <a:ext cx="8520600" cy="1297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600" dirty="0">
                <a:solidFill>
                  <a:srgbClr val="434343"/>
                </a:solidFill>
                <a:latin typeface="Roboto"/>
                <a:ea typeface="Roboto"/>
                <a:cs typeface="Roboto"/>
                <a:sym typeface="Roboto"/>
              </a:rPr>
              <a:t>Thanks for your time!</a:t>
            </a:r>
            <a:endParaRPr sz="1600" dirty="0">
              <a:solidFill>
                <a:srgbClr val="434343"/>
              </a:solidFill>
              <a:latin typeface="Roboto"/>
              <a:ea typeface="Roboto"/>
              <a:cs typeface="Roboto"/>
              <a:sym typeface="Roboto"/>
            </a:endParaRPr>
          </a:p>
          <a:p>
            <a:pPr marL="0" lvl="0" indent="0" algn="l" rtl="0">
              <a:spcBef>
                <a:spcPts val="1200"/>
              </a:spcBef>
              <a:spcAft>
                <a:spcPts val="1200"/>
              </a:spcAft>
              <a:buNone/>
            </a:pPr>
            <a:r>
              <a:rPr lang="en" sz="1600" dirty="0">
                <a:solidFill>
                  <a:srgbClr val="434343"/>
                </a:solidFill>
                <a:latin typeface="Roboto"/>
                <a:ea typeface="Roboto"/>
                <a:cs typeface="Roboto"/>
                <a:sym typeface="Roboto"/>
              </a:rPr>
              <a:t>More </a:t>
            </a:r>
            <a:r>
              <a:rPr lang="en" sz="1600" dirty="0" err="1">
                <a:solidFill>
                  <a:srgbClr val="434343"/>
                </a:solidFill>
                <a:latin typeface="Roboto"/>
                <a:ea typeface="Roboto"/>
                <a:cs typeface="Roboto"/>
                <a:sym typeface="Roboto"/>
              </a:rPr>
              <a:t>infos</a:t>
            </a:r>
            <a:r>
              <a:rPr lang="en" sz="1600" dirty="0">
                <a:solidFill>
                  <a:srgbClr val="434343"/>
                </a:solidFill>
                <a:latin typeface="Roboto"/>
                <a:ea typeface="Roboto"/>
                <a:cs typeface="Roboto"/>
                <a:sym typeface="Roboto"/>
              </a:rPr>
              <a:t> about MELVIN and SHUFFLE (in </a:t>
            </a:r>
            <a:r>
              <a:rPr lang="en" sz="1600" dirty="0" err="1">
                <a:solidFill>
                  <a:srgbClr val="434343"/>
                </a:solidFill>
                <a:latin typeface="Roboto"/>
                <a:ea typeface="Roboto"/>
                <a:cs typeface="Roboto"/>
                <a:sym typeface="Roboto"/>
              </a:rPr>
              <a:t>german</a:t>
            </a:r>
            <a:r>
              <a:rPr lang="en" sz="1600" dirty="0">
                <a:solidFill>
                  <a:srgbClr val="434343"/>
                </a:solidFill>
                <a:latin typeface="Roboto"/>
                <a:ea typeface="Roboto"/>
                <a:cs typeface="Roboto"/>
                <a:sym typeface="Roboto"/>
              </a:rPr>
              <a:t>) at </a:t>
            </a:r>
            <a:r>
              <a:rPr lang="en" sz="1600" u="sng" dirty="0">
                <a:solidFill>
                  <a:schemeClr val="dk1"/>
                </a:solidFill>
                <a:latin typeface="Roboto"/>
                <a:ea typeface="Roboto"/>
                <a:cs typeface="Roboto"/>
                <a:sym typeface="Roboto"/>
                <a:hlinkClick r:id="rId4">
                  <a:extLst>
                    <a:ext uri="{A12FA001-AC4F-418D-AE19-62706E023703}">
                      <ahyp:hlinkClr xmlns:ahyp="http://schemas.microsoft.com/office/drawing/2018/hyperlinkcolor" val="tx"/>
                    </a:ext>
                  </a:extLst>
                </a:hlinkClick>
              </a:rPr>
              <a:t>shuffle-projekt.de</a:t>
            </a:r>
            <a:endParaRPr sz="1600" dirty="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Roboto"/>
                <a:ea typeface="Roboto"/>
                <a:cs typeface="Roboto"/>
                <a:sym typeface="Roboto"/>
              </a:rPr>
              <a:t>SHUFFLE</a:t>
            </a:r>
            <a:endParaRPr b="1">
              <a:latin typeface="Roboto"/>
              <a:ea typeface="Roboto"/>
              <a:cs typeface="Roboto"/>
              <a:sym typeface="Roboto"/>
            </a:endParaRPr>
          </a:p>
        </p:txBody>
      </p:sp>
      <p:sp>
        <p:nvSpPr>
          <p:cNvPr id="63" name="Google Shape;63;p14"/>
          <p:cNvSpPr txBox="1">
            <a:spLocks noGrp="1"/>
          </p:cNvSpPr>
          <p:nvPr>
            <p:ph type="body" idx="1"/>
          </p:nvPr>
        </p:nvSpPr>
        <p:spPr>
          <a:xfrm>
            <a:off x="4270410" y="1160475"/>
            <a:ext cx="4656600" cy="3416400"/>
          </a:xfrm>
          <a:prstGeom prst="rect">
            <a:avLst/>
          </a:prstGeom>
        </p:spPr>
        <p:txBody>
          <a:bodyPr spcFirstLastPara="1" wrap="square" lIns="91425" tIns="91425" rIns="91425" bIns="91425" anchor="t" anchorCtr="0">
            <a:normAutofit fontScale="92500"/>
          </a:bodyPr>
          <a:lstStyle/>
          <a:p>
            <a:pPr marL="457200" lvl="0" indent="-342900" algn="l" rtl="0">
              <a:lnSpc>
                <a:spcPct val="115000"/>
              </a:lnSpc>
              <a:spcBef>
                <a:spcPts val="0"/>
              </a:spcBef>
              <a:spcAft>
                <a:spcPts val="0"/>
              </a:spcAft>
              <a:buSzPts val="1800"/>
              <a:buFont typeface="Roboto"/>
              <a:buChar char="●"/>
            </a:pPr>
            <a:r>
              <a:rPr lang="en" dirty="0">
                <a:latin typeface="Roboto"/>
                <a:ea typeface="Roboto"/>
                <a:cs typeface="Roboto"/>
                <a:sym typeface="Roboto"/>
              </a:rPr>
              <a:t>Accessibility in higher education research project </a:t>
            </a:r>
            <a:endParaRPr dirty="0">
              <a:latin typeface="Roboto"/>
              <a:ea typeface="Roboto"/>
              <a:cs typeface="Roboto"/>
              <a:sym typeface="Roboto"/>
            </a:endParaRPr>
          </a:p>
          <a:p>
            <a:pPr marL="457200" lvl="0" indent="-342900" algn="l" rtl="0">
              <a:lnSpc>
                <a:spcPct val="115000"/>
              </a:lnSpc>
              <a:spcBef>
                <a:spcPts val="1000"/>
              </a:spcBef>
              <a:spcAft>
                <a:spcPts val="0"/>
              </a:spcAft>
              <a:buSzPts val="1800"/>
              <a:buFont typeface="Roboto"/>
              <a:buChar char="●"/>
            </a:pPr>
            <a:r>
              <a:rPr lang="en" dirty="0">
                <a:latin typeface="Roboto"/>
                <a:ea typeface="Roboto"/>
                <a:cs typeface="Roboto"/>
                <a:sym typeface="Roboto"/>
              </a:rPr>
              <a:t>Four partner universities across Germany</a:t>
            </a:r>
            <a:endParaRPr dirty="0">
              <a:latin typeface="Roboto"/>
              <a:ea typeface="Roboto"/>
              <a:cs typeface="Roboto"/>
              <a:sym typeface="Roboto"/>
            </a:endParaRPr>
          </a:p>
          <a:p>
            <a:pPr marL="914400" lvl="1" indent="-317500" algn="l" rtl="0">
              <a:lnSpc>
                <a:spcPct val="115000"/>
              </a:lnSpc>
              <a:spcBef>
                <a:spcPts val="0"/>
              </a:spcBef>
              <a:spcAft>
                <a:spcPts val="0"/>
              </a:spcAft>
              <a:buSzPts val="1400"/>
              <a:buFont typeface="Roboto"/>
              <a:buChar char="○"/>
            </a:pPr>
            <a:r>
              <a:rPr lang="en" dirty="0">
                <a:latin typeface="Roboto"/>
                <a:ea typeface="Roboto"/>
                <a:cs typeface="Roboto"/>
                <a:sym typeface="Roboto"/>
              </a:rPr>
              <a:t>University Bielefeld</a:t>
            </a:r>
            <a:endParaRPr dirty="0">
              <a:latin typeface="Roboto"/>
              <a:ea typeface="Roboto"/>
              <a:cs typeface="Roboto"/>
              <a:sym typeface="Roboto"/>
            </a:endParaRPr>
          </a:p>
          <a:p>
            <a:pPr marL="914400" lvl="1" indent="-317500" algn="l" rtl="0">
              <a:lnSpc>
                <a:spcPct val="115000"/>
              </a:lnSpc>
              <a:spcBef>
                <a:spcPts val="0"/>
              </a:spcBef>
              <a:spcAft>
                <a:spcPts val="0"/>
              </a:spcAft>
              <a:buSzPts val="1400"/>
              <a:buFont typeface="Roboto"/>
              <a:buChar char="○"/>
            </a:pPr>
            <a:r>
              <a:rPr lang="en" dirty="0">
                <a:latin typeface="Roboto"/>
                <a:ea typeface="Roboto"/>
                <a:cs typeface="Roboto"/>
                <a:sym typeface="Roboto"/>
              </a:rPr>
              <a:t>Heidelberg University of Education</a:t>
            </a:r>
            <a:endParaRPr dirty="0">
              <a:latin typeface="Roboto"/>
              <a:ea typeface="Roboto"/>
              <a:cs typeface="Roboto"/>
              <a:sym typeface="Roboto"/>
            </a:endParaRPr>
          </a:p>
          <a:p>
            <a:pPr marL="914400" lvl="1" indent="-317500" algn="l" rtl="0">
              <a:lnSpc>
                <a:spcPct val="115000"/>
              </a:lnSpc>
              <a:spcBef>
                <a:spcPts val="0"/>
              </a:spcBef>
              <a:spcAft>
                <a:spcPts val="0"/>
              </a:spcAft>
              <a:buSzPts val="1400"/>
              <a:buFont typeface="Roboto"/>
              <a:buChar char="○"/>
            </a:pPr>
            <a:r>
              <a:rPr lang="en" dirty="0">
                <a:latin typeface="Roboto"/>
                <a:ea typeface="Roboto"/>
                <a:cs typeface="Roboto"/>
                <a:sym typeface="Roboto"/>
              </a:rPr>
              <a:t>Media University Stuttgart</a:t>
            </a:r>
            <a:endParaRPr dirty="0">
              <a:latin typeface="Roboto"/>
              <a:ea typeface="Roboto"/>
              <a:cs typeface="Roboto"/>
              <a:sym typeface="Roboto"/>
            </a:endParaRPr>
          </a:p>
          <a:p>
            <a:pPr marL="914400" lvl="1" indent="-317500" algn="l" rtl="0">
              <a:lnSpc>
                <a:spcPct val="115000"/>
              </a:lnSpc>
              <a:spcBef>
                <a:spcPts val="0"/>
              </a:spcBef>
              <a:spcAft>
                <a:spcPts val="0"/>
              </a:spcAft>
              <a:buSzPts val="1400"/>
              <a:buFont typeface="Roboto"/>
              <a:buChar char="○"/>
            </a:pPr>
            <a:r>
              <a:rPr lang="en" dirty="0">
                <a:latin typeface="Roboto"/>
                <a:ea typeface="Roboto"/>
                <a:cs typeface="Roboto"/>
                <a:sym typeface="Roboto"/>
              </a:rPr>
              <a:t>Freiburg University of Education</a:t>
            </a:r>
            <a:endParaRPr dirty="0">
              <a:latin typeface="Roboto"/>
              <a:ea typeface="Roboto"/>
              <a:cs typeface="Roboto"/>
              <a:sym typeface="Roboto"/>
            </a:endParaRPr>
          </a:p>
          <a:p>
            <a:pPr marL="457200" lvl="0" indent="0" algn="l" rtl="0">
              <a:lnSpc>
                <a:spcPct val="115000"/>
              </a:lnSpc>
              <a:spcBef>
                <a:spcPts val="1200"/>
              </a:spcBef>
              <a:spcAft>
                <a:spcPts val="0"/>
              </a:spcAft>
              <a:buNone/>
            </a:pPr>
            <a:endParaRPr dirty="0">
              <a:latin typeface="Roboto"/>
              <a:ea typeface="Roboto"/>
              <a:cs typeface="Roboto"/>
              <a:sym typeface="Roboto"/>
            </a:endParaRPr>
          </a:p>
          <a:p>
            <a:pPr marL="457200" lvl="0" indent="-342900" algn="l" rtl="0">
              <a:lnSpc>
                <a:spcPct val="115000"/>
              </a:lnSpc>
              <a:spcBef>
                <a:spcPts val="1200"/>
              </a:spcBef>
              <a:spcAft>
                <a:spcPts val="0"/>
              </a:spcAft>
              <a:buSzPts val="1800"/>
              <a:buFont typeface="Roboto"/>
              <a:buChar char="●"/>
            </a:pPr>
            <a:r>
              <a:rPr lang="en" dirty="0">
                <a:latin typeface="Roboto"/>
                <a:ea typeface="Roboto"/>
                <a:cs typeface="Roboto"/>
                <a:sym typeface="Roboto"/>
              </a:rPr>
              <a:t>Several sub-projects, one of them is MELVIN</a:t>
            </a:r>
            <a:endParaRPr dirty="0">
              <a:latin typeface="Roboto"/>
              <a:ea typeface="Roboto"/>
              <a:cs typeface="Roboto"/>
              <a:sym typeface="Roboto"/>
            </a:endParaRPr>
          </a:p>
        </p:txBody>
      </p:sp>
      <p:pic>
        <p:nvPicPr>
          <p:cNvPr id="64" name="Google Shape;64;p14">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582675" y="1083701"/>
            <a:ext cx="2676151" cy="3621451"/>
          </a:xfrm>
          <a:prstGeom prst="rect">
            <a:avLst/>
          </a:prstGeom>
          <a:noFill/>
          <a:ln>
            <a:noFill/>
          </a:ln>
        </p:spPr>
      </p:pic>
      <p:sp>
        <p:nvSpPr>
          <p:cNvPr id="65" name="Google Shape;65;p14"/>
          <p:cNvSpPr txBox="1"/>
          <p:nvPr/>
        </p:nvSpPr>
        <p:spPr>
          <a:xfrm>
            <a:off x="711750" y="4771150"/>
            <a:ext cx="2418000" cy="372300"/>
          </a:xfrm>
          <a:prstGeom prst="rect">
            <a:avLst/>
          </a:prstGeom>
          <a:noFill/>
          <a:ln>
            <a:noFill/>
          </a:ln>
        </p:spPr>
        <p:txBody>
          <a:bodyPr spcFirstLastPara="1" wrap="square" lIns="91425" tIns="91425" rIns="91425" bIns="91425" anchor="t" anchorCtr="0">
            <a:normAutofit/>
          </a:bodyPr>
          <a:lstStyle/>
          <a:p>
            <a:pPr marL="0" lvl="0" indent="0" algn="ctr" rtl="0">
              <a:spcBef>
                <a:spcPts val="0"/>
              </a:spcBef>
              <a:spcAft>
                <a:spcPts val="0"/>
              </a:spcAft>
              <a:buNone/>
            </a:pPr>
            <a:r>
              <a:rPr lang="en" sz="1200">
                <a:solidFill>
                  <a:schemeClr val="dk2"/>
                </a:solidFill>
                <a:latin typeface="Roboto Mono Light"/>
                <a:ea typeface="Roboto Mono Light"/>
                <a:cs typeface="Roboto Mono Light"/>
                <a:sym typeface="Roboto Mono Light"/>
              </a:rPr>
              <a:t>Map of Germany by mapsvg.com</a:t>
            </a:r>
            <a:endParaRPr sz="1200">
              <a:solidFill>
                <a:schemeClr val="dk2"/>
              </a:solidFill>
              <a:latin typeface="Roboto Mono Light"/>
              <a:ea typeface="Roboto Mono Light"/>
              <a:cs typeface="Roboto Mono Light"/>
              <a:sym typeface="Roboto Mono Light"/>
            </a:endParaRPr>
          </a:p>
        </p:txBody>
      </p:sp>
      <p:cxnSp>
        <p:nvCxnSpPr>
          <p:cNvPr id="66" name="Google Shape;66;p14">
            <a:extLst>
              <a:ext uri="{C183D7F6-B498-43B3-948B-1728B52AA6E4}">
                <adec:decorative xmlns:adec="http://schemas.microsoft.com/office/drawing/2017/decorative" val="1"/>
              </a:ext>
            </a:extLst>
          </p:cNvPr>
          <p:cNvCxnSpPr>
            <a:cxnSpLocks/>
            <a:endCxn id="67" idx="6"/>
          </p:cNvCxnSpPr>
          <p:nvPr/>
        </p:nvCxnSpPr>
        <p:spPr>
          <a:xfrm flipH="1">
            <a:off x="1324550" y="2401950"/>
            <a:ext cx="3603600" cy="62100"/>
          </a:xfrm>
          <a:prstGeom prst="straightConnector1">
            <a:avLst/>
          </a:prstGeom>
          <a:noFill/>
          <a:ln w="9525" cap="flat" cmpd="sng">
            <a:solidFill>
              <a:schemeClr val="dk2"/>
            </a:solidFill>
            <a:prstDash val="dash"/>
            <a:round/>
            <a:headEnd type="none" w="med" len="med"/>
            <a:tailEnd type="none" w="med" len="med"/>
          </a:ln>
        </p:spPr>
      </p:cxnSp>
      <p:cxnSp>
        <p:nvCxnSpPr>
          <p:cNvPr id="68" name="Google Shape;68;p14">
            <a:extLst>
              <a:ext uri="{C183D7F6-B498-43B3-948B-1728B52AA6E4}">
                <adec:decorative xmlns:adec="http://schemas.microsoft.com/office/drawing/2017/decorative" val="1"/>
              </a:ext>
            </a:extLst>
          </p:cNvPr>
          <p:cNvCxnSpPr>
            <a:cxnSpLocks/>
          </p:cNvCxnSpPr>
          <p:nvPr/>
        </p:nvCxnSpPr>
        <p:spPr>
          <a:xfrm flipH="1">
            <a:off x="1415150" y="2628900"/>
            <a:ext cx="3520475" cy="1154000"/>
          </a:xfrm>
          <a:prstGeom prst="straightConnector1">
            <a:avLst/>
          </a:prstGeom>
          <a:noFill/>
          <a:ln w="9525" cap="flat" cmpd="sng">
            <a:solidFill>
              <a:schemeClr val="dk2"/>
            </a:solidFill>
            <a:prstDash val="dash"/>
            <a:round/>
            <a:headEnd type="none" w="med" len="med"/>
            <a:tailEnd type="none" w="med" len="med"/>
          </a:ln>
        </p:spPr>
      </p:cxnSp>
      <p:cxnSp>
        <p:nvCxnSpPr>
          <p:cNvPr id="69" name="Google Shape;69;p14">
            <a:extLst>
              <a:ext uri="{C183D7F6-B498-43B3-948B-1728B52AA6E4}">
                <adec:decorative xmlns:adec="http://schemas.microsoft.com/office/drawing/2017/decorative" val="1"/>
              </a:ext>
            </a:extLst>
          </p:cNvPr>
          <p:cNvCxnSpPr>
            <a:endCxn id="70" idx="6"/>
          </p:cNvCxnSpPr>
          <p:nvPr/>
        </p:nvCxnSpPr>
        <p:spPr>
          <a:xfrm flipH="1">
            <a:off x="1624525" y="2868675"/>
            <a:ext cx="3311100" cy="1143900"/>
          </a:xfrm>
          <a:prstGeom prst="straightConnector1">
            <a:avLst/>
          </a:prstGeom>
          <a:noFill/>
          <a:ln w="9525" cap="flat" cmpd="sng">
            <a:solidFill>
              <a:schemeClr val="dk2"/>
            </a:solidFill>
            <a:prstDash val="dash"/>
            <a:round/>
            <a:headEnd type="none" w="med" len="med"/>
            <a:tailEnd type="none" w="med" len="med"/>
          </a:ln>
        </p:spPr>
      </p:cxnSp>
      <p:sp>
        <p:nvSpPr>
          <p:cNvPr id="67" name="Google Shape;67;p14">
            <a:extLst>
              <a:ext uri="{C183D7F6-B498-43B3-948B-1728B52AA6E4}">
                <adec:decorative xmlns:adec="http://schemas.microsoft.com/office/drawing/2017/decorative" val="1"/>
              </a:ext>
            </a:extLst>
          </p:cNvPr>
          <p:cNvSpPr/>
          <p:nvPr/>
        </p:nvSpPr>
        <p:spPr>
          <a:xfrm>
            <a:off x="1200350" y="2401950"/>
            <a:ext cx="124200" cy="124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 name="Google Shape;71;p14">
            <a:extLst>
              <a:ext uri="{C183D7F6-B498-43B3-948B-1728B52AA6E4}">
                <adec:decorative xmlns:adec="http://schemas.microsoft.com/office/drawing/2017/decorative" val="1"/>
              </a:ext>
            </a:extLst>
          </p:cNvPr>
          <p:cNvSpPr/>
          <p:nvPr/>
        </p:nvSpPr>
        <p:spPr>
          <a:xfrm>
            <a:off x="1324550" y="3724550"/>
            <a:ext cx="124200" cy="124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 name="Google Shape;70;p14">
            <a:extLst>
              <a:ext uri="{C183D7F6-B498-43B3-948B-1728B52AA6E4}">
                <adec:decorative xmlns:adec="http://schemas.microsoft.com/office/drawing/2017/decorative" val="1"/>
              </a:ext>
            </a:extLst>
          </p:cNvPr>
          <p:cNvSpPr/>
          <p:nvPr/>
        </p:nvSpPr>
        <p:spPr>
          <a:xfrm>
            <a:off x="1500325" y="3950475"/>
            <a:ext cx="124200" cy="124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2" name="Google Shape;72;p14">
            <a:extLst>
              <a:ext uri="{C183D7F6-B498-43B3-948B-1728B52AA6E4}">
                <adec:decorative xmlns:adec="http://schemas.microsoft.com/office/drawing/2017/decorative" val="1"/>
              </a:ext>
            </a:extLst>
          </p:cNvPr>
          <p:cNvSpPr/>
          <p:nvPr/>
        </p:nvSpPr>
        <p:spPr>
          <a:xfrm>
            <a:off x="1128500" y="4302250"/>
            <a:ext cx="124200" cy="124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73" name="Google Shape;73;p14">
            <a:extLst>
              <a:ext uri="{C183D7F6-B498-43B3-948B-1728B52AA6E4}">
                <adec:decorative xmlns:adec="http://schemas.microsoft.com/office/drawing/2017/decorative" val="1"/>
              </a:ext>
            </a:extLst>
          </p:cNvPr>
          <p:cNvCxnSpPr>
            <a:endCxn id="72" idx="6"/>
          </p:cNvCxnSpPr>
          <p:nvPr/>
        </p:nvCxnSpPr>
        <p:spPr>
          <a:xfrm flipH="1">
            <a:off x="1252700" y="3079450"/>
            <a:ext cx="3683100" cy="1284900"/>
          </a:xfrm>
          <a:prstGeom prst="straightConnector1">
            <a:avLst/>
          </a:prstGeom>
          <a:noFill/>
          <a:ln w="9525" cap="flat" cmpd="sng">
            <a:solidFill>
              <a:schemeClr val="dk2"/>
            </a:solidFill>
            <a:prstDash val="dash"/>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Roboto"/>
                <a:ea typeface="Roboto"/>
                <a:cs typeface="Roboto"/>
                <a:sym typeface="Roboto"/>
              </a:rPr>
              <a:t>The problem Melvin wants to address</a:t>
            </a:r>
            <a:endParaRPr b="1">
              <a:latin typeface="Roboto"/>
              <a:ea typeface="Roboto"/>
              <a:cs typeface="Roboto"/>
              <a:sym typeface="Roboto"/>
            </a:endParaRPr>
          </a:p>
        </p:txBody>
      </p:sp>
      <p:sp>
        <p:nvSpPr>
          <p:cNvPr id="79" name="Google Shape;79;p15"/>
          <p:cNvSpPr txBox="1">
            <a:spLocks noGrp="1"/>
          </p:cNvSpPr>
          <p:nvPr>
            <p:ph type="body" idx="1"/>
          </p:nvPr>
        </p:nvSpPr>
        <p:spPr>
          <a:xfrm>
            <a:off x="311700" y="1152475"/>
            <a:ext cx="8520600" cy="2123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en">
                <a:latin typeface="Roboto"/>
                <a:ea typeface="Roboto"/>
                <a:cs typeface="Roboto"/>
                <a:sym typeface="Roboto"/>
              </a:rPr>
              <a:t>Creating accessible videos is quite laborious</a:t>
            </a:r>
            <a:endParaRPr>
              <a:latin typeface="Roboto"/>
              <a:ea typeface="Roboto"/>
              <a:cs typeface="Roboto"/>
              <a:sym typeface="Roboto"/>
            </a:endParaRPr>
          </a:p>
          <a:p>
            <a:pPr marL="457200" lvl="0" indent="-342900" algn="l" rtl="0">
              <a:spcBef>
                <a:spcPts val="1000"/>
              </a:spcBef>
              <a:spcAft>
                <a:spcPts val="0"/>
              </a:spcAft>
              <a:buSzPts val="1800"/>
              <a:buFont typeface="Roboto"/>
              <a:buChar char="●"/>
            </a:pPr>
            <a:r>
              <a:rPr lang="en">
                <a:latin typeface="Roboto"/>
                <a:ea typeface="Roboto"/>
                <a:cs typeface="Roboto"/>
                <a:sym typeface="Roboto"/>
              </a:rPr>
              <a:t>Video production involves multiple steps, often divided by different tools and services</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Commercial software is sometimes not available due to economic constraints</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These tools often require a certain amount of technical expertise</a:t>
            </a:r>
            <a:endParaRPr>
              <a:latin typeface="Roboto"/>
              <a:ea typeface="Roboto"/>
              <a:cs typeface="Roboto"/>
              <a:sym typeface="Roboto"/>
            </a:endParaRPr>
          </a:p>
          <a:p>
            <a:pPr marL="457200" lvl="0" indent="-342900" algn="l" rtl="0">
              <a:spcBef>
                <a:spcPts val="1000"/>
              </a:spcBef>
              <a:spcAft>
                <a:spcPts val="0"/>
              </a:spcAft>
              <a:buSzPts val="1800"/>
              <a:buFont typeface="Roboto"/>
              <a:buChar char="●"/>
            </a:pPr>
            <a:r>
              <a:rPr lang="en">
                <a:latin typeface="Roboto"/>
                <a:ea typeface="Roboto"/>
                <a:cs typeface="Roboto"/>
                <a:sym typeface="Roboto"/>
              </a:rPr>
              <a:t>General Data Protection Regulation (GDPR) compliance is required by law</a:t>
            </a:r>
            <a:endParaRPr>
              <a:latin typeface="Roboto"/>
              <a:ea typeface="Roboto"/>
              <a:cs typeface="Roboto"/>
              <a:sym typeface="Roboto"/>
            </a:endParaRPr>
          </a:p>
          <a:p>
            <a:pPr marL="457200" lvl="0" indent="0" algn="l" rtl="0">
              <a:spcBef>
                <a:spcPts val="1200"/>
              </a:spcBef>
              <a:spcAft>
                <a:spcPts val="0"/>
              </a:spcAft>
              <a:buNone/>
            </a:pPr>
            <a:endParaRPr>
              <a:latin typeface="Roboto"/>
              <a:ea typeface="Roboto"/>
              <a:cs typeface="Roboto"/>
              <a:sym typeface="Roboto"/>
            </a:endParaRPr>
          </a:p>
          <a:p>
            <a:pPr marL="0" lvl="0" indent="0" algn="l" rtl="0">
              <a:spcBef>
                <a:spcPts val="1200"/>
              </a:spcBef>
              <a:spcAft>
                <a:spcPts val="0"/>
              </a:spcAft>
              <a:buNone/>
            </a:pPr>
            <a:endParaRPr>
              <a:latin typeface="Roboto"/>
              <a:ea typeface="Roboto"/>
              <a:cs typeface="Roboto"/>
              <a:sym typeface="Roboto"/>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Roboto"/>
                <a:ea typeface="Roboto"/>
                <a:cs typeface="Roboto"/>
                <a:sym typeface="Roboto"/>
              </a:rPr>
              <a:t>Our approach</a:t>
            </a:r>
            <a:endParaRPr b="1">
              <a:latin typeface="Roboto"/>
              <a:ea typeface="Roboto"/>
              <a:cs typeface="Roboto"/>
              <a:sym typeface="Roboto"/>
            </a:endParaRPr>
          </a:p>
        </p:txBody>
      </p:sp>
      <p:sp>
        <p:nvSpPr>
          <p:cNvPr id="85" name="Google Shape;85;p16"/>
          <p:cNvSpPr txBox="1">
            <a:spLocks noGrp="1"/>
          </p:cNvSpPr>
          <p:nvPr>
            <p:ph type="body" idx="1"/>
          </p:nvPr>
        </p:nvSpPr>
        <p:spPr>
          <a:xfrm>
            <a:off x="311700" y="1152475"/>
            <a:ext cx="8520600" cy="658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en">
                <a:latin typeface="Roboto"/>
                <a:ea typeface="Roboto"/>
                <a:cs typeface="Roboto"/>
                <a:sym typeface="Roboto"/>
              </a:rPr>
              <a:t>Seamless workflow, all in one web application </a:t>
            </a:r>
            <a:endParaRPr>
              <a:latin typeface="Roboto"/>
              <a:ea typeface="Roboto"/>
              <a:cs typeface="Roboto"/>
              <a:sym typeface="Roboto"/>
            </a:endParaRPr>
          </a:p>
          <a:p>
            <a:pPr marL="457200" lvl="0" indent="0" algn="l" rtl="0">
              <a:spcBef>
                <a:spcPts val="1200"/>
              </a:spcBef>
              <a:spcAft>
                <a:spcPts val="1200"/>
              </a:spcAft>
              <a:buNone/>
            </a:pPr>
            <a:endParaRPr>
              <a:latin typeface="Roboto"/>
              <a:ea typeface="Roboto"/>
              <a:cs typeface="Roboto"/>
              <a:sym typeface="Roboto"/>
            </a:endParaRPr>
          </a:p>
        </p:txBody>
      </p:sp>
      <p:sp>
        <p:nvSpPr>
          <p:cNvPr id="87" name="Google Shape;87;p16" descr="Flow chart, that visualizes possible Melvin workflows. You can start with a recording in the recorder view or upload an existing video file. After that, the captions are generated using automatic speech recognition. In the following step you can edit these captions in the editor view. If you want, you can share the project.">
            <a:extLst>
              <a:ext uri="{C183D7F6-B498-43B3-948B-1728B52AA6E4}">
                <adec:decorative xmlns:adec="http://schemas.microsoft.com/office/drawing/2017/decorative" val="0"/>
              </a:ext>
            </a:extLst>
          </p:cNvPr>
          <p:cNvSpPr/>
          <p:nvPr/>
        </p:nvSpPr>
        <p:spPr>
          <a:xfrm>
            <a:off x="311700" y="1810675"/>
            <a:ext cx="8229300" cy="1360800"/>
          </a:xfrm>
          <a:prstGeom prst="roundRect">
            <a:avLst>
              <a:gd name="adj" fmla="val 16667"/>
            </a:avLst>
          </a:prstGeom>
          <a:noFill/>
          <a:ln w="952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 name="Google Shape;86;p16"/>
          <p:cNvSpPr txBox="1"/>
          <p:nvPr/>
        </p:nvSpPr>
        <p:spPr>
          <a:xfrm>
            <a:off x="311700" y="2979975"/>
            <a:ext cx="8520600" cy="1740900"/>
          </a:xfrm>
          <a:prstGeom prst="rect">
            <a:avLst/>
          </a:prstGeom>
          <a:noFill/>
          <a:ln>
            <a:noFill/>
          </a:ln>
        </p:spPr>
        <p:txBody>
          <a:bodyPr spcFirstLastPara="1" wrap="square" lIns="91425" tIns="91425" rIns="91425" bIns="91425" anchor="t" anchorCtr="0">
            <a:spAutoFit/>
          </a:bodyPr>
          <a:lstStyle/>
          <a:p>
            <a:pPr marL="914400" lvl="0" indent="0" algn="l" rtl="0">
              <a:lnSpc>
                <a:spcPct val="115000"/>
              </a:lnSpc>
              <a:spcBef>
                <a:spcPts val="0"/>
              </a:spcBef>
              <a:spcAft>
                <a:spcPts val="0"/>
              </a:spcAft>
              <a:buNone/>
            </a:pPr>
            <a:endParaRPr sz="1800">
              <a:solidFill>
                <a:schemeClr val="dk2"/>
              </a:solidFill>
              <a:latin typeface="Roboto"/>
              <a:ea typeface="Roboto"/>
              <a:cs typeface="Roboto"/>
              <a:sym typeface="Roboto"/>
            </a:endParaRPr>
          </a:p>
          <a:p>
            <a:pPr marL="457200" lvl="0" indent="-342900" algn="l" rtl="0">
              <a:lnSpc>
                <a:spcPct val="115000"/>
              </a:lnSpc>
              <a:spcBef>
                <a:spcPts val="1000"/>
              </a:spcBef>
              <a:spcAft>
                <a:spcPts val="0"/>
              </a:spcAft>
              <a:buClr>
                <a:schemeClr val="dk2"/>
              </a:buClr>
              <a:buSzPts val="1800"/>
              <a:buFont typeface="Roboto"/>
              <a:buChar char="●"/>
            </a:pPr>
            <a:r>
              <a:rPr lang="en" sz="1800">
                <a:solidFill>
                  <a:schemeClr val="dk2"/>
                </a:solidFill>
                <a:latin typeface="Roboto"/>
                <a:ea typeface="Roboto"/>
                <a:cs typeface="Roboto"/>
                <a:sym typeface="Roboto"/>
              </a:rPr>
              <a:t>Open source</a:t>
            </a:r>
            <a:endParaRPr sz="1800">
              <a:solidFill>
                <a:schemeClr val="dk2"/>
              </a:solidFill>
              <a:latin typeface="Roboto"/>
              <a:ea typeface="Roboto"/>
              <a:cs typeface="Roboto"/>
              <a:sym typeface="Roboto"/>
            </a:endParaRPr>
          </a:p>
          <a:p>
            <a:pPr marL="457200" lvl="0" indent="-342900" algn="l" rtl="0">
              <a:lnSpc>
                <a:spcPct val="115000"/>
              </a:lnSpc>
              <a:spcBef>
                <a:spcPts val="1000"/>
              </a:spcBef>
              <a:spcAft>
                <a:spcPts val="0"/>
              </a:spcAft>
              <a:buClr>
                <a:schemeClr val="dk2"/>
              </a:buClr>
              <a:buSzPts val="1800"/>
              <a:buFont typeface="Roboto"/>
              <a:buChar char="●"/>
            </a:pPr>
            <a:r>
              <a:rPr lang="en" sz="1800">
                <a:solidFill>
                  <a:schemeClr val="dk2"/>
                </a:solidFill>
                <a:latin typeface="Roboto"/>
                <a:ea typeface="Roboto"/>
                <a:cs typeface="Roboto"/>
                <a:sym typeface="Roboto"/>
              </a:rPr>
              <a:t>Self hosted (GDPR compliant)</a:t>
            </a:r>
            <a:endParaRPr sz="1800">
              <a:solidFill>
                <a:schemeClr val="dk2"/>
              </a:solidFill>
              <a:latin typeface="Roboto"/>
              <a:ea typeface="Roboto"/>
              <a:cs typeface="Roboto"/>
              <a:sym typeface="Roboto"/>
            </a:endParaRPr>
          </a:p>
          <a:p>
            <a:pPr marL="457200" lvl="0" indent="0" algn="l" rtl="0">
              <a:lnSpc>
                <a:spcPct val="115000"/>
              </a:lnSpc>
              <a:spcBef>
                <a:spcPts val="1000"/>
              </a:spcBef>
              <a:spcAft>
                <a:spcPts val="1200"/>
              </a:spcAft>
              <a:buNone/>
            </a:pPr>
            <a:endParaRPr/>
          </a:p>
        </p:txBody>
      </p:sp>
      <p:sp>
        <p:nvSpPr>
          <p:cNvPr id="88" name="Google Shape;88;p16">
            <a:extLst>
              <a:ext uri="{C183D7F6-B498-43B3-948B-1728B52AA6E4}">
                <adec:decorative xmlns:adec="http://schemas.microsoft.com/office/drawing/2017/decorative" val="1"/>
              </a:ext>
            </a:extLst>
          </p:cNvPr>
          <p:cNvSpPr/>
          <p:nvPr/>
        </p:nvSpPr>
        <p:spPr>
          <a:xfrm>
            <a:off x="8007275" y="1457900"/>
            <a:ext cx="764100" cy="7506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89" name="Google Shape;89;p16">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8252075" y="1574850"/>
            <a:ext cx="519300" cy="516693"/>
          </a:xfrm>
          <a:prstGeom prst="rect">
            <a:avLst/>
          </a:prstGeom>
          <a:noFill/>
          <a:ln>
            <a:noFill/>
          </a:ln>
        </p:spPr>
      </p:pic>
      <p:sp>
        <p:nvSpPr>
          <p:cNvPr id="90" name="Google Shape;90;p16">
            <a:extLst>
              <a:ext uri="{C183D7F6-B498-43B3-948B-1728B52AA6E4}">
                <adec:decorative xmlns:adec="http://schemas.microsoft.com/office/drawing/2017/decorative" val="1"/>
              </a:ext>
            </a:extLst>
          </p:cNvPr>
          <p:cNvSpPr/>
          <p:nvPr/>
        </p:nvSpPr>
        <p:spPr>
          <a:xfrm>
            <a:off x="601375" y="1945425"/>
            <a:ext cx="1559700" cy="484500"/>
          </a:xfrm>
          <a:prstGeom prst="roundRect">
            <a:avLst>
              <a:gd name="adj" fmla="val 16667"/>
            </a:avLst>
          </a:prstGeom>
          <a:solidFill>
            <a:srgbClr val="17719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rPr>
              <a:t>Record</a:t>
            </a:r>
            <a:endParaRPr sz="1800" b="1" dirty="0">
              <a:solidFill>
                <a:schemeClr val="lt1"/>
              </a:solidFill>
            </a:endParaRPr>
          </a:p>
        </p:txBody>
      </p:sp>
      <p:sp>
        <p:nvSpPr>
          <p:cNvPr id="91" name="Google Shape;91;p16">
            <a:extLst>
              <a:ext uri="{C183D7F6-B498-43B3-948B-1728B52AA6E4}">
                <adec:decorative xmlns:adec="http://schemas.microsoft.com/office/drawing/2017/decorative" val="1"/>
              </a:ext>
            </a:extLst>
          </p:cNvPr>
          <p:cNvSpPr/>
          <p:nvPr/>
        </p:nvSpPr>
        <p:spPr>
          <a:xfrm>
            <a:off x="601375" y="2571750"/>
            <a:ext cx="1559700" cy="484500"/>
          </a:xfrm>
          <a:prstGeom prst="roundRect">
            <a:avLst>
              <a:gd name="adj" fmla="val 16667"/>
            </a:avLst>
          </a:prstGeom>
          <a:solidFill>
            <a:srgbClr val="17719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rPr>
              <a:t>Upload</a:t>
            </a:r>
            <a:endParaRPr sz="1800" b="1" dirty="0">
              <a:solidFill>
                <a:schemeClr val="lt1"/>
              </a:solidFill>
            </a:endParaRPr>
          </a:p>
        </p:txBody>
      </p:sp>
      <p:sp>
        <p:nvSpPr>
          <p:cNvPr id="92" name="Google Shape;92;p16">
            <a:extLst>
              <a:ext uri="{C183D7F6-B498-43B3-948B-1728B52AA6E4}">
                <adec:decorative xmlns:adec="http://schemas.microsoft.com/office/drawing/2017/decorative" val="1"/>
              </a:ext>
            </a:extLst>
          </p:cNvPr>
          <p:cNvSpPr/>
          <p:nvPr/>
        </p:nvSpPr>
        <p:spPr>
          <a:xfrm>
            <a:off x="2651863" y="1945425"/>
            <a:ext cx="1559700" cy="1110900"/>
          </a:xfrm>
          <a:prstGeom prst="roundRect">
            <a:avLst>
              <a:gd name="adj" fmla="val 16667"/>
            </a:avLst>
          </a:prstGeom>
          <a:solidFill>
            <a:srgbClr val="17719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rPr>
              <a:t>Captioning with ASR</a:t>
            </a:r>
            <a:endParaRPr sz="1800" b="1">
              <a:solidFill>
                <a:schemeClr val="lt1"/>
              </a:solidFill>
            </a:endParaRPr>
          </a:p>
        </p:txBody>
      </p:sp>
      <p:sp>
        <p:nvSpPr>
          <p:cNvPr id="93" name="Google Shape;93;p16">
            <a:extLst>
              <a:ext uri="{C183D7F6-B498-43B3-948B-1728B52AA6E4}">
                <adec:decorative xmlns:adec="http://schemas.microsoft.com/office/drawing/2017/decorative" val="1"/>
              </a:ext>
            </a:extLst>
          </p:cNvPr>
          <p:cNvSpPr/>
          <p:nvPr/>
        </p:nvSpPr>
        <p:spPr>
          <a:xfrm>
            <a:off x="4730838" y="1945425"/>
            <a:ext cx="1475100" cy="1110900"/>
          </a:xfrm>
          <a:prstGeom prst="roundRect">
            <a:avLst>
              <a:gd name="adj" fmla="val 16667"/>
            </a:avLst>
          </a:prstGeom>
          <a:solidFill>
            <a:srgbClr val="17719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rPr>
              <a:t>Editing</a:t>
            </a:r>
            <a:endParaRPr sz="1800" b="1">
              <a:solidFill>
                <a:schemeClr val="lt1"/>
              </a:solidFill>
            </a:endParaRPr>
          </a:p>
        </p:txBody>
      </p:sp>
      <p:sp>
        <p:nvSpPr>
          <p:cNvPr id="94" name="Google Shape;94;p16">
            <a:extLst>
              <a:ext uri="{C183D7F6-B498-43B3-948B-1728B52AA6E4}">
                <adec:decorative xmlns:adec="http://schemas.microsoft.com/office/drawing/2017/decorative" val="1"/>
              </a:ext>
            </a:extLst>
          </p:cNvPr>
          <p:cNvSpPr/>
          <p:nvPr/>
        </p:nvSpPr>
        <p:spPr>
          <a:xfrm>
            <a:off x="6725223" y="1945425"/>
            <a:ext cx="1412400" cy="1110900"/>
          </a:xfrm>
          <a:prstGeom prst="roundRect">
            <a:avLst>
              <a:gd name="adj" fmla="val 16667"/>
            </a:avLst>
          </a:prstGeom>
          <a:solidFill>
            <a:srgbClr val="17719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lt1"/>
                </a:solidFill>
              </a:rPr>
              <a:t>Sharing</a:t>
            </a:r>
            <a:endParaRPr sz="1800" b="1" dirty="0">
              <a:solidFill>
                <a:schemeClr val="lt1"/>
              </a:solidFill>
            </a:endParaRPr>
          </a:p>
        </p:txBody>
      </p:sp>
      <p:cxnSp>
        <p:nvCxnSpPr>
          <p:cNvPr id="95" name="Google Shape;95;p16">
            <a:extLst>
              <a:ext uri="{C183D7F6-B498-43B3-948B-1728B52AA6E4}">
                <adec:decorative xmlns:adec="http://schemas.microsoft.com/office/drawing/2017/decorative" val="1"/>
              </a:ext>
            </a:extLst>
          </p:cNvPr>
          <p:cNvCxnSpPr>
            <a:stCxn id="91" idx="3"/>
            <a:endCxn id="92" idx="1"/>
          </p:cNvCxnSpPr>
          <p:nvPr/>
        </p:nvCxnSpPr>
        <p:spPr>
          <a:xfrm rot="10800000" flipH="1">
            <a:off x="2161075" y="2500800"/>
            <a:ext cx="490800" cy="313200"/>
          </a:xfrm>
          <a:prstGeom prst="straightConnector1">
            <a:avLst/>
          </a:prstGeom>
          <a:noFill/>
          <a:ln w="19050" cap="flat" cmpd="sng">
            <a:solidFill>
              <a:schemeClr val="dk2"/>
            </a:solidFill>
            <a:prstDash val="solid"/>
            <a:round/>
            <a:headEnd type="none" w="med" len="med"/>
            <a:tailEnd type="triangle" w="med" len="med"/>
          </a:ln>
        </p:spPr>
      </p:cxnSp>
      <p:cxnSp>
        <p:nvCxnSpPr>
          <p:cNvPr id="96" name="Google Shape;96;p16">
            <a:extLst>
              <a:ext uri="{C183D7F6-B498-43B3-948B-1728B52AA6E4}">
                <adec:decorative xmlns:adec="http://schemas.microsoft.com/office/drawing/2017/decorative" val="1"/>
              </a:ext>
            </a:extLst>
          </p:cNvPr>
          <p:cNvCxnSpPr>
            <a:stCxn id="90" idx="3"/>
            <a:endCxn id="92" idx="1"/>
          </p:cNvCxnSpPr>
          <p:nvPr/>
        </p:nvCxnSpPr>
        <p:spPr>
          <a:xfrm>
            <a:off x="2161075" y="2187675"/>
            <a:ext cx="490800" cy="313200"/>
          </a:xfrm>
          <a:prstGeom prst="straightConnector1">
            <a:avLst/>
          </a:prstGeom>
          <a:noFill/>
          <a:ln w="19050" cap="flat" cmpd="sng">
            <a:solidFill>
              <a:schemeClr val="dk2"/>
            </a:solidFill>
            <a:prstDash val="solid"/>
            <a:round/>
            <a:headEnd type="none" w="med" len="med"/>
            <a:tailEnd type="triangle" w="med" len="med"/>
          </a:ln>
        </p:spPr>
      </p:cxnSp>
      <p:cxnSp>
        <p:nvCxnSpPr>
          <p:cNvPr id="97" name="Google Shape;97;p16">
            <a:extLst>
              <a:ext uri="{C183D7F6-B498-43B3-948B-1728B52AA6E4}">
                <adec:decorative xmlns:adec="http://schemas.microsoft.com/office/drawing/2017/decorative" val="1"/>
              </a:ext>
            </a:extLst>
          </p:cNvPr>
          <p:cNvCxnSpPr>
            <a:stCxn id="92" idx="3"/>
            <a:endCxn id="93" idx="1"/>
          </p:cNvCxnSpPr>
          <p:nvPr/>
        </p:nvCxnSpPr>
        <p:spPr>
          <a:xfrm>
            <a:off x="4211563" y="2500875"/>
            <a:ext cx="519300" cy="0"/>
          </a:xfrm>
          <a:prstGeom prst="straightConnector1">
            <a:avLst/>
          </a:prstGeom>
          <a:noFill/>
          <a:ln w="19050" cap="flat" cmpd="sng">
            <a:solidFill>
              <a:schemeClr val="dk2"/>
            </a:solidFill>
            <a:prstDash val="solid"/>
            <a:round/>
            <a:headEnd type="none" w="med" len="med"/>
            <a:tailEnd type="triangle" w="med" len="med"/>
          </a:ln>
        </p:spPr>
      </p:cxnSp>
      <p:cxnSp>
        <p:nvCxnSpPr>
          <p:cNvPr id="98" name="Google Shape;98;p16">
            <a:extLst>
              <a:ext uri="{C183D7F6-B498-43B3-948B-1728B52AA6E4}">
                <adec:decorative xmlns:adec="http://schemas.microsoft.com/office/drawing/2017/decorative" val="1"/>
              </a:ext>
            </a:extLst>
          </p:cNvPr>
          <p:cNvCxnSpPr>
            <a:stCxn id="93" idx="3"/>
            <a:endCxn id="94" idx="1"/>
          </p:cNvCxnSpPr>
          <p:nvPr/>
        </p:nvCxnSpPr>
        <p:spPr>
          <a:xfrm>
            <a:off x="6205938" y="2500875"/>
            <a:ext cx="519300" cy="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Roboto"/>
                <a:ea typeface="Roboto"/>
                <a:cs typeface="Roboto"/>
                <a:sym typeface="Roboto"/>
              </a:rPr>
              <a:t>The workflow in detail</a:t>
            </a:r>
            <a:endParaRPr b="1">
              <a:latin typeface="Roboto"/>
              <a:ea typeface="Roboto"/>
              <a:cs typeface="Roboto"/>
              <a:sym typeface="Roboto"/>
            </a:endParaRPr>
          </a:p>
        </p:txBody>
      </p:sp>
      <p:sp>
        <p:nvSpPr>
          <p:cNvPr id="104" name="Google Shape;104;p17"/>
          <p:cNvSpPr txBox="1">
            <a:spLocks noGrp="1"/>
          </p:cNvSpPr>
          <p:nvPr>
            <p:ph type="body" idx="1"/>
          </p:nvPr>
        </p:nvSpPr>
        <p:spPr>
          <a:xfrm>
            <a:off x="311700" y="986325"/>
            <a:ext cx="8520600" cy="65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Creating a new project through the record route</a:t>
            </a:r>
            <a:endParaRPr>
              <a:latin typeface="Roboto"/>
              <a:ea typeface="Roboto"/>
              <a:cs typeface="Roboto"/>
              <a:sym typeface="Roboto"/>
            </a:endParaRPr>
          </a:p>
          <a:p>
            <a:pPr marL="457200" lvl="0" indent="0" algn="l" rtl="0">
              <a:spcBef>
                <a:spcPts val="1200"/>
              </a:spcBef>
              <a:spcAft>
                <a:spcPts val="1200"/>
              </a:spcAft>
              <a:buNone/>
            </a:pPr>
            <a:endParaRPr>
              <a:latin typeface="Roboto"/>
              <a:ea typeface="Roboto"/>
              <a:cs typeface="Roboto"/>
              <a:sym typeface="Roboto"/>
            </a:endParaRPr>
          </a:p>
        </p:txBody>
      </p:sp>
      <p:cxnSp>
        <p:nvCxnSpPr>
          <p:cNvPr id="105" name="Google Shape;105;p17">
            <a:extLst>
              <a:ext uri="{C183D7F6-B498-43B3-948B-1728B52AA6E4}">
                <adec:decorative xmlns:adec="http://schemas.microsoft.com/office/drawing/2017/decorative" val="1"/>
              </a:ext>
            </a:extLst>
          </p:cNvPr>
          <p:cNvCxnSpPr/>
          <p:nvPr/>
        </p:nvCxnSpPr>
        <p:spPr>
          <a:xfrm>
            <a:off x="235500" y="696800"/>
            <a:ext cx="0" cy="4476900"/>
          </a:xfrm>
          <a:prstGeom prst="straightConnector1">
            <a:avLst/>
          </a:prstGeom>
          <a:noFill/>
          <a:ln w="38100" cap="flat" cmpd="sng">
            <a:solidFill>
              <a:srgbClr val="97CDD2"/>
            </a:solidFill>
            <a:prstDash val="solid"/>
            <a:round/>
            <a:headEnd type="oval"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18"/>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Roboto"/>
                <a:ea typeface="Roboto"/>
                <a:cs typeface="Roboto"/>
                <a:sym typeface="Roboto"/>
              </a:rPr>
              <a:t>Recorder - Add input sources</a:t>
            </a:r>
            <a:endParaRPr b="1">
              <a:latin typeface="Roboto"/>
              <a:ea typeface="Roboto"/>
              <a:cs typeface="Roboto"/>
              <a:sym typeface="Roboto"/>
            </a:endParaRPr>
          </a:p>
        </p:txBody>
      </p:sp>
      <p:sp>
        <p:nvSpPr>
          <p:cNvPr id="110" name="Google Shape;110;p18">
            <a:extLst>
              <a:ext uri="{C183D7F6-B498-43B3-948B-1728B52AA6E4}">
                <adec:decorative xmlns:adec="http://schemas.microsoft.com/office/drawing/2017/decorative" val="1"/>
              </a:ext>
            </a:extLst>
          </p:cNvPr>
          <p:cNvSpPr/>
          <p:nvPr/>
        </p:nvSpPr>
        <p:spPr>
          <a:xfrm>
            <a:off x="964200" y="678250"/>
            <a:ext cx="7215600" cy="4159500"/>
          </a:xfrm>
          <a:prstGeom prst="rect">
            <a:avLst/>
          </a:prstGeom>
          <a:gradFill>
            <a:gsLst>
              <a:gs pos="0">
                <a:srgbClr val="A0E1D6"/>
              </a:gs>
              <a:gs pos="100000">
                <a:srgbClr val="91BECE"/>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12" name="Google Shape;112;p18">
            <a:extLst>
              <a:ext uri="{C183D7F6-B498-43B3-948B-1728B52AA6E4}">
                <adec:decorative xmlns:adec="http://schemas.microsoft.com/office/drawing/2017/decorative" val="1"/>
              </a:ext>
            </a:extLst>
          </p:cNvPr>
          <p:cNvCxnSpPr>
            <a:cxnSpLocks/>
          </p:cNvCxnSpPr>
          <p:nvPr/>
        </p:nvCxnSpPr>
        <p:spPr>
          <a:xfrm>
            <a:off x="235500" y="297455"/>
            <a:ext cx="0" cy="4876345"/>
          </a:xfrm>
          <a:prstGeom prst="straightConnector1">
            <a:avLst/>
          </a:prstGeom>
          <a:noFill/>
          <a:ln w="38100" cap="flat" cmpd="sng">
            <a:solidFill>
              <a:srgbClr val="97CDD2"/>
            </a:solidFill>
            <a:prstDash val="solid"/>
            <a:round/>
            <a:headEnd type="oval" w="med" len="med"/>
            <a:tailEnd type="none" w="med" len="med"/>
          </a:ln>
        </p:spPr>
      </p:cxnSp>
      <p:cxnSp>
        <p:nvCxnSpPr>
          <p:cNvPr id="113" name="Google Shape;113;p18">
            <a:extLst>
              <a:ext uri="{C183D7F6-B498-43B3-948B-1728B52AA6E4}">
                <adec:decorative xmlns:adec="http://schemas.microsoft.com/office/drawing/2017/decorative" val="1"/>
              </a:ext>
            </a:extLst>
          </p:cNvPr>
          <p:cNvCxnSpPr/>
          <p:nvPr/>
        </p:nvCxnSpPr>
        <p:spPr>
          <a:xfrm>
            <a:off x="235500" y="-18325"/>
            <a:ext cx="0" cy="1002300"/>
          </a:xfrm>
          <a:prstGeom prst="straightConnector1">
            <a:avLst/>
          </a:prstGeom>
          <a:noFill/>
          <a:ln w="38100" cap="flat" cmpd="sng">
            <a:solidFill>
              <a:srgbClr val="97CDD2"/>
            </a:solidFill>
            <a:prstDash val="solid"/>
            <a:round/>
            <a:headEnd type="none" w="med" len="med"/>
            <a:tailEnd type="none" w="med" len="med"/>
          </a:ln>
        </p:spPr>
      </p:cxnSp>
      <p:pic>
        <p:nvPicPr>
          <p:cNvPr id="114" name="Google Shape;114;p18" descr="Screenshot of Melvin's recorder view. The basic layout includes three colums. One column for the audio sources, one for video sources and the last one for screen sharing sources. For every column a source was added. In front of these columns are buttons to stop and pause the recording, as it is currently running. "/>
          <p:cNvPicPr preferRelativeResize="0"/>
          <p:nvPr/>
        </p:nvPicPr>
        <p:blipFill rotWithShape="1">
          <a:blip r:embed="rId3">
            <a:alphaModFix/>
          </a:blip>
          <a:srcRect t="378"/>
          <a:stretch/>
        </p:blipFill>
        <p:spPr>
          <a:xfrm>
            <a:off x="1082225" y="754350"/>
            <a:ext cx="7009201" cy="4003299"/>
          </a:xfrm>
          <a:prstGeom prst="rect">
            <a:avLst/>
          </a:prstGeom>
          <a:noFill/>
          <a:ln>
            <a:noFill/>
          </a:ln>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19"/>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Roboto"/>
                <a:ea typeface="Roboto"/>
                <a:cs typeface="Roboto"/>
                <a:sym typeface="Roboto"/>
              </a:rPr>
              <a:t>Behind the scenes - Automatic speech recognition</a:t>
            </a:r>
            <a:endParaRPr b="1">
              <a:latin typeface="Roboto"/>
              <a:ea typeface="Roboto"/>
              <a:cs typeface="Roboto"/>
              <a:sym typeface="Roboto"/>
            </a:endParaRPr>
          </a:p>
        </p:txBody>
      </p:sp>
      <p:pic>
        <p:nvPicPr>
          <p:cNvPr id="119" name="Google Shape;119;p19">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490700" y="1599148"/>
            <a:ext cx="2334800" cy="667075"/>
          </a:xfrm>
          <a:prstGeom prst="rect">
            <a:avLst/>
          </a:prstGeom>
          <a:noFill/>
          <a:ln>
            <a:noFill/>
          </a:ln>
        </p:spPr>
      </p:pic>
      <p:cxnSp>
        <p:nvCxnSpPr>
          <p:cNvPr id="121" name="Google Shape;121;p19">
            <a:extLst>
              <a:ext uri="{C183D7F6-B498-43B3-948B-1728B52AA6E4}">
                <adec:decorative xmlns:adec="http://schemas.microsoft.com/office/drawing/2017/decorative" val="1"/>
              </a:ext>
            </a:extLst>
          </p:cNvPr>
          <p:cNvCxnSpPr>
            <a:cxnSpLocks/>
          </p:cNvCxnSpPr>
          <p:nvPr/>
        </p:nvCxnSpPr>
        <p:spPr>
          <a:xfrm>
            <a:off x="235500" y="297455"/>
            <a:ext cx="0" cy="4876345"/>
          </a:xfrm>
          <a:prstGeom prst="straightConnector1">
            <a:avLst/>
          </a:prstGeom>
          <a:noFill/>
          <a:ln w="38100" cap="flat" cmpd="sng">
            <a:solidFill>
              <a:srgbClr val="97CDD2"/>
            </a:solidFill>
            <a:prstDash val="solid"/>
            <a:round/>
            <a:headEnd type="oval" w="med" len="med"/>
            <a:tailEnd type="none" w="med" len="med"/>
          </a:ln>
        </p:spPr>
      </p:cxnSp>
      <p:cxnSp>
        <p:nvCxnSpPr>
          <p:cNvPr id="122" name="Google Shape;122;p19">
            <a:extLst>
              <a:ext uri="{C183D7F6-B498-43B3-948B-1728B52AA6E4}">
                <adec:decorative xmlns:adec="http://schemas.microsoft.com/office/drawing/2017/decorative" val="1"/>
              </a:ext>
            </a:extLst>
          </p:cNvPr>
          <p:cNvCxnSpPr/>
          <p:nvPr/>
        </p:nvCxnSpPr>
        <p:spPr>
          <a:xfrm>
            <a:off x="235500" y="-18325"/>
            <a:ext cx="0" cy="1002300"/>
          </a:xfrm>
          <a:prstGeom prst="straightConnector1">
            <a:avLst/>
          </a:prstGeom>
          <a:noFill/>
          <a:ln w="38100" cap="flat" cmpd="sng">
            <a:solidFill>
              <a:srgbClr val="97CDD2"/>
            </a:solidFill>
            <a:prstDash val="solid"/>
            <a:round/>
            <a:headEnd type="none" w="med" len="med"/>
            <a:tailEnd type="none" w="med" len="med"/>
          </a:ln>
        </p:spPr>
      </p:cxnSp>
      <p:pic>
        <p:nvPicPr>
          <p:cNvPr id="123" name="Google Shape;123;p19">
            <a:extLst>
              <a:ext uri="{C183D7F6-B498-43B3-948B-1728B52AA6E4}">
                <adec:decorative xmlns:adec="http://schemas.microsoft.com/office/drawing/2017/decorative" val="1"/>
              </a:ext>
            </a:extLst>
          </p:cNvPr>
          <p:cNvPicPr preferRelativeResize="0"/>
          <p:nvPr/>
        </p:nvPicPr>
        <p:blipFill>
          <a:blip r:embed="rId4">
            <a:alphaModFix/>
          </a:blip>
          <a:stretch>
            <a:fillRect/>
          </a:stretch>
        </p:blipFill>
        <p:spPr>
          <a:xfrm>
            <a:off x="658450" y="1701813"/>
            <a:ext cx="461726" cy="461726"/>
          </a:xfrm>
          <a:prstGeom prst="rect">
            <a:avLst/>
          </a:prstGeom>
          <a:noFill/>
          <a:ln>
            <a:noFill/>
          </a:ln>
        </p:spPr>
      </p:pic>
      <p:sp>
        <p:nvSpPr>
          <p:cNvPr id="124" name="Google Shape;124;p19"/>
          <p:cNvSpPr txBox="1"/>
          <p:nvPr/>
        </p:nvSpPr>
        <p:spPr>
          <a:xfrm>
            <a:off x="1120175" y="1736175"/>
            <a:ext cx="1501500" cy="39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2"/>
                </a:solidFill>
              </a:rPr>
              <a:t>Processing</a:t>
            </a:r>
            <a:endParaRPr sz="2000">
              <a:solidFill>
                <a:schemeClr val="dk2"/>
              </a:solidFill>
            </a:endParaRPr>
          </a:p>
        </p:txBody>
      </p:sp>
      <p:sp>
        <p:nvSpPr>
          <p:cNvPr id="125" name="Google Shape;125;p19"/>
          <p:cNvSpPr txBox="1">
            <a:spLocks noGrp="1"/>
          </p:cNvSpPr>
          <p:nvPr>
            <p:ph type="body" idx="1"/>
          </p:nvPr>
        </p:nvSpPr>
        <p:spPr>
          <a:xfrm>
            <a:off x="627400" y="2431500"/>
            <a:ext cx="8250000" cy="1860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en">
                <a:latin typeface="Roboto"/>
                <a:ea typeface="Roboto"/>
                <a:cs typeface="Roboto"/>
                <a:sym typeface="Roboto"/>
              </a:rPr>
              <a:t>Using OpenAI’s Whisper for the transcription of the recording</a:t>
            </a:r>
            <a:endParaRPr>
              <a:latin typeface="Roboto"/>
              <a:ea typeface="Roboto"/>
              <a:cs typeface="Roboto"/>
              <a:sym typeface="Roboto"/>
            </a:endParaRPr>
          </a:p>
          <a:p>
            <a:pPr marL="457200" lvl="0" indent="-342900" algn="l" rtl="0">
              <a:spcBef>
                <a:spcPts val="1000"/>
              </a:spcBef>
              <a:spcAft>
                <a:spcPts val="0"/>
              </a:spcAft>
              <a:buSzPts val="1800"/>
              <a:buFont typeface="Roboto"/>
              <a:buChar char="●"/>
            </a:pPr>
            <a:r>
              <a:rPr lang="en">
                <a:latin typeface="Roboto"/>
                <a:ea typeface="Roboto"/>
                <a:cs typeface="Roboto"/>
                <a:sym typeface="Roboto"/>
              </a:rPr>
              <a:t>Whisper is part of the self hosting, no data transfer to external parties</a:t>
            </a:r>
            <a:endParaRPr>
              <a:latin typeface="Roboto"/>
              <a:ea typeface="Roboto"/>
              <a:cs typeface="Roboto"/>
              <a:sym typeface="Roboto"/>
            </a:endParaRPr>
          </a:p>
          <a:p>
            <a:pPr marL="457200" lvl="0" indent="0" algn="l" rtl="0">
              <a:spcBef>
                <a:spcPts val="1000"/>
              </a:spcBef>
              <a:spcAft>
                <a:spcPts val="0"/>
              </a:spcAft>
              <a:buNone/>
            </a:pPr>
            <a:endParaRPr>
              <a:latin typeface="Roboto"/>
              <a:ea typeface="Roboto"/>
              <a:cs typeface="Roboto"/>
              <a:sym typeface="Roboto"/>
            </a:endParaRPr>
          </a:p>
          <a:p>
            <a:pPr marL="457200" lvl="0" indent="0" algn="l" rtl="0">
              <a:spcBef>
                <a:spcPts val="1200"/>
              </a:spcBef>
              <a:spcAft>
                <a:spcPts val="1200"/>
              </a:spcAft>
              <a:buNone/>
            </a:pPr>
            <a:endParaRPr>
              <a:latin typeface="Roboto"/>
              <a:ea typeface="Roboto"/>
              <a:cs typeface="Roboto"/>
              <a:sym typeface="Roboto"/>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500" fill="hold"/>
                                        <p:tgtEl>
                                          <p:spTgt spid="12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2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Roboto"/>
                <a:ea typeface="Roboto"/>
                <a:cs typeface="Roboto"/>
                <a:sym typeface="Roboto"/>
              </a:rPr>
              <a:t>Editor - Manual correction</a:t>
            </a:r>
            <a:endParaRPr b="1">
              <a:latin typeface="Roboto"/>
              <a:ea typeface="Roboto"/>
              <a:cs typeface="Roboto"/>
              <a:sym typeface="Roboto"/>
            </a:endParaRPr>
          </a:p>
        </p:txBody>
      </p:sp>
      <p:sp>
        <p:nvSpPr>
          <p:cNvPr id="130" name="Google Shape;130;p20">
            <a:extLst>
              <a:ext uri="{C183D7F6-B498-43B3-948B-1728B52AA6E4}">
                <adec:decorative xmlns:adec="http://schemas.microsoft.com/office/drawing/2017/decorative" val="1"/>
              </a:ext>
            </a:extLst>
          </p:cNvPr>
          <p:cNvSpPr/>
          <p:nvPr/>
        </p:nvSpPr>
        <p:spPr>
          <a:xfrm>
            <a:off x="964200" y="678250"/>
            <a:ext cx="7779900" cy="4159500"/>
          </a:xfrm>
          <a:prstGeom prst="rect">
            <a:avLst/>
          </a:prstGeom>
          <a:gradFill>
            <a:gsLst>
              <a:gs pos="0">
                <a:srgbClr val="A0E1D6"/>
              </a:gs>
              <a:gs pos="100000">
                <a:srgbClr val="91BECE"/>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32" name="Google Shape;132;p20">
            <a:extLst>
              <a:ext uri="{C183D7F6-B498-43B3-948B-1728B52AA6E4}">
                <adec:decorative xmlns:adec="http://schemas.microsoft.com/office/drawing/2017/decorative" val="1"/>
              </a:ext>
            </a:extLst>
          </p:cNvPr>
          <p:cNvCxnSpPr>
            <a:cxnSpLocks/>
          </p:cNvCxnSpPr>
          <p:nvPr/>
        </p:nvCxnSpPr>
        <p:spPr>
          <a:xfrm>
            <a:off x="235500" y="253388"/>
            <a:ext cx="0" cy="4920412"/>
          </a:xfrm>
          <a:prstGeom prst="straightConnector1">
            <a:avLst/>
          </a:prstGeom>
          <a:noFill/>
          <a:ln w="38100" cap="flat" cmpd="sng">
            <a:solidFill>
              <a:srgbClr val="97CDD2"/>
            </a:solidFill>
            <a:prstDash val="solid"/>
            <a:round/>
            <a:headEnd type="oval" w="med" len="med"/>
            <a:tailEnd type="none" w="med" len="med"/>
          </a:ln>
        </p:spPr>
      </p:cxnSp>
      <p:cxnSp>
        <p:nvCxnSpPr>
          <p:cNvPr id="133" name="Google Shape;133;p20">
            <a:extLst>
              <a:ext uri="{C183D7F6-B498-43B3-948B-1728B52AA6E4}">
                <adec:decorative xmlns:adec="http://schemas.microsoft.com/office/drawing/2017/decorative" val="1"/>
              </a:ext>
            </a:extLst>
          </p:cNvPr>
          <p:cNvCxnSpPr/>
          <p:nvPr/>
        </p:nvCxnSpPr>
        <p:spPr>
          <a:xfrm>
            <a:off x="235500" y="-18325"/>
            <a:ext cx="0" cy="1002300"/>
          </a:xfrm>
          <a:prstGeom prst="straightConnector1">
            <a:avLst/>
          </a:prstGeom>
          <a:noFill/>
          <a:ln w="38100" cap="flat" cmpd="sng">
            <a:solidFill>
              <a:srgbClr val="97CDD2"/>
            </a:solidFill>
            <a:prstDash val="solid"/>
            <a:round/>
            <a:headEnd type="none" w="med" len="med"/>
            <a:tailEnd type="none" w="med" len="med"/>
          </a:ln>
        </p:spPr>
      </p:cxnSp>
      <p:pic>
        <p:nvPicPr>
          <p:cNvPr id="134" name="Google Shape;134;p20" descr="Screenshot of Melvin's editor view. At the start of the page you can see the project name, every user currently editing the project, as well as buttons for sharing the project or toggling dark mode. An audio track is visualized below, which the user can use to navigate through the project and jump to the point you want to edit. Below this are two colums. The left hand side shows the video and on the right is the full text editor. You can see the position of the other users and their changes. "/>
          <p:cNvPicPr preferRelativeResize="0"/>
          <p:nvPr/>
        </p:nvPicPr>
        <p:blipFill>
          <a:blip r:embed="rId3">
            <a:alphaModFix/>
          </a:blip>
          <a:stretch>
            <a:fillRect/>
          </a:stretch>
        </p:blipFill>
        <p:spPr>
          <a:xfrm>
            <a:off x="1082237" y="754350"/>
            <a:ext cx="7554915" cy="4003300"/>
          </a:xfrm>
          <a:prstGeom prst="rect">
            <a:avLst/>
          </a:prstGeom>
          <a:noFill/>
          <a:ln>
            <a:noFill/>
          </a:ln>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Google Shape;140;p21"/>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Roboto"/>
                <a:ea typeface="Roboto"/>
                <a:cs typeface="Roboto"/>
                <a:sym typeface="Roboto"/>
              </a:rPr>
              <a:t>Player - Share a link or embed the player</a:t>
            </a:r>
            <a:endParaRPr b="1">
              <a:latin typeface="Roboto"/>
              <a:ea typeface="Roboto"/>
              <a:cs typeface="Roboto"/>
              <a:sym typeface="Roboto"/>
            </a:endParaRPr>
          </a:p>
        </p:txBody>
      </p:sp>
      <p:sp>
        <p:nvSpPr>
          <p:cNvPr id="139" name="Google Shape;139;p21">
            <a:extLst>
              <a:ext uri="{C183D7F6-B498-43B3-948B-1728B52AA6E4}">
                <adec:decorative xmlns:adec="http://schemas.microsoft.com/office/drawing/2017/decorative" val="1"/>
              </a:ext>
            </a:extLst>
          </p:cNvPr>
          <p:cNvSpPr/>
          <p:nvPr/>
        </p:nvSpPr>
        <p:spPr>
          <a:xfrm>
            <a:off x="964200" y="678250"/>
            <a:ext cx="7359600" cy="4159500"/>
          </a:xfrm>
          <a:prstGeom prst="rect">
            <a:avLst/>
          </a:prstGeom>
          <a:gradFill>
            <a:gsLst>
              <a:gs pos="0">
                <a:srgbClr val="A0E1D6"/>
              </a:gs>
              <a:gs pos="100000">
                <a:srgbClr val="91BECE"/>
              </a:gs>
            </a:gsLst>
            <a:lin ang="2700006"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41" name="Google Shape;141;p21">
            <a:extLst>
              <a:ext uri="{C183D7F6-B498-43B3-948B-1728B52AA6E4}">
                <adec:decorative xmlns:adec="http://schemas.microsoft.com/office/drawing/2017/decorative" val="1"/>
              </a:ext>
            </a:extLst>
          </p:cNvPr>
          <p:cNvCxnSpPr>
            <a:cxnSpLocks/>
          </p:cNvCxnSpPr>
          <p:nvPr/>
        </p:nvCxnSpPr>
        <p:spPr>
          <a:xfrm>
            <a:off x="235500" y="-18325"/>
            <a:ext cx="0" cy="315780"/>
          </a:xfrm>
          <a:prstGeom prst="straightConnector1">
            <a:avLst/>
          </a:prstGeom>
          <a:noFill/>
          <a:ln w="38100" cap="flat" cmpd="sng">
            <a:solidFill>
              <a:srgbClr val="97CDD2"/>
            </a:solidFill>
            <a:prstDash val="solid"/>
            <a:round/>
            <a:headEnd type="none" w="med" len="med"/>
            <a:tailEnd type="oval" w="med" len="med"/>
          </a:ln>
        </p:spPr>
      </p:cxnSp>
      <p:pic>
        <p:nvPicPr>
          <p:cNvPr id="142" name="Google Shape;142;p21" descr="Screenshot of Melvin's player view, which includes the transcript at the right side and a search input field above it. Left to the transcript is the player, with the typical functionality like play/pause buttons and buttons to toggle the subtitles and the fullscreen view, among other things.  Instead of one video, three are displayed. A screensharing recording, a recording of the speaker and a video of a sign language interpreter. The user can adjust the sizes of these videos and the layout to some degree. You can  either share the video by link or embed the player in your own site. "/>
          <p:cNvPicPr preferRelativeResize="0"/>
          <p:nvPr/>
        </p:nvPicPr>
        <p:blipFill>
          <a:blip r:embed="rId3">
            <a:alphaModFix/>
          </a:blip>
          <a:stretch>
            <a:fillRect/>
          </a:stretch>
        </p:blipFill>
        <p:spPr>
          <a:xfrm>
            <a:off x="1082221" y="731200"/>
            <a:ext cx="7133206" cy="4049576"/>
          </a:xfrm>
          <a:prstGeom prst="rect">
            <a:avLst/>
          </a:prstGeom>
          <a:noFill/>
          <a:ln>
            <a:noFill/>
          </a:ln>
        </p:spPr>
      </p:pic>
    </p:spTree>
  </p:cSld>
  <p:clrMapOvr>
    <a:masterClrMapping/>
  </p:clrMapOvr>
  <p:transition spd="slow">
    <p:push dir="u"/>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298</Words>
  <Application>Microsoft Macintosh PowerPoint</Application>
  <PresentationFormat>Bildschirmpräsentation (16:9)</PresentationFormat>
  <Paragraphs>58</Paragraphs>
  <Slides>11</Slides>
  <Notes>11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11</vt:i4>
      </vt:variant>
    </vt:vector>
  </HeadingPairs>
  <TitlesOfParts>
    <vt:vector size="16" baseType="lpstr">
      <vt:lpstr>Roboto Mono Light</vt:lpstr>
      <vt:lpstr>Arial</vt:lpstr>
      <vt:lpstr>Roboto Medium</vt:lpstr>
      <vt:lpstr>Roboto</vt:lpstr>
      <vt:lpstr>Simple Light</vt:lpstr>
      <vt:lpstr>Breaking Barriers:  Simplifying Accessible Video Production with the Open Source Solution MELVIN</vt:lpstr>
      <vt:lpstr>SHUFFLE</vt:lpstr>
      <vt:lpstr>The problem Melvin wants to address</vt:lpstr>
      <vt:lpstr>Our approach</vt:lpstr>
      <vt:lpstr>The workflow in detail</vt:lpstr>
      <vt:lpstr>Recorder - Add input sources</vt:lpstr>
      <vt:lpstr>Behind the scenes - Automatic speech recognition</vt:lpstr>
      <vt:lpstr>Editor - Manual correction</vt:lpstr>
      <vt:lpstr>Player - Share a link or embed the player</vt:lpstr>
      <vt:lpstr>Future </vt:lpstr>
      <vt:lpstr>Questions and live test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Breaking Barriers:  Simplifying Accessible Video Production with the Open Source Solution MELVIN</dc:title>
  <cp:lastModifiedBy>Niklas Egger</cp:lastModifiedBy>
  <cp:revision>5</cp:revision>
  <dcterms:modified xsi:type="dcterms:W3CDTF">2024-08-30T07:28:57Z</dcterms:modified>
</cp:coreProperties>
</file>