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23.xml" ContentType="application/vnd.openxmlformats-officedocument.presentationml.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s/slide9.xml" ContentType="application/vnd.openxmlformats-officedocument.presentationml.slide+xml"/>
  <Override PartName="/ppt/slides/slide10.xml" ContentType="application/vnd.openxmlformats-officedocument.presentationml.slide+xml"/>
  <Override PartName="/ppt/notesSlides/notesSlide11.xml" ContentType="application/vnd.openxmlformats-officedocument.presentationml.notesSlide+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notesSlides/notesSlide4.xml" ContentType="application/vnd.openxmlformats-officedocument.presentationml.notesSlide+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s/slide7.xml" ContentType="application/vnd.openxmlformats-officedocument.presentationml.slide+xml"/>
  <Override PartName="/ppt/slides/slide21.xml" ContentType="application/vnd.openxmlformats-officedocument.presentationml.slide+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s/slide5.xml" ContentType="application/vnd.openxmlformats-officedocument.presentationml.slide+xml"/>
  <Override PartName="/ppt/slideLayouts/slideLayout2.xml" ContentType="application/vnd.openxmlformats-officedocument.presentationml.slideLayout+xml"/>
  <Override PartName="/ppt/slides/slide4.xml" ContentType="application/vnd.openxmlformats-officedocument.presentationml.slide+xml"/>
  <Override PartName="/ppt/slideLayouts/slideLayout12.xml" ContentType="application/vnd.openxmlformats-officedocument.presentationml.slideLayout+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notesMasters/notesMaster1.xml" ContentType="application/vnd.openxmlformats-officedocument.presentationml.notesMaster+xml"/>
  <Override PartName="/ppt/slides/slide22.xml" ContentType="application/vnd.openxmlformats-officedocument.presentationml.slide+xml"/>
  <Override PartName="/ppt/theme/theme3.xml" ContentType="application/vnd.openxmlformats-officedocument.them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slideLayouts/slideLayout15.xml" ContentType="application/vnd.openxmlformats-officedocument.presentationml.slideLayout+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18.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trictFirstAndLastChars="0">
  <p:sldMasterIdLst>
    <p:sldMasterId id="2147483648" r:id="rId1"/>
    <p:sldMasterId id="2147483663" r:id="rId2"/>
  </p:sldMasterIdLst>
  <p:notesMasterIdLst>
    <p:notesMasterId r:id="rId3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2192000" cy="6858000"/>
  <p:notesSz cx="12192000" cy="6858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57" d="100"/>
          <a:sy n="57" d="100"/>
        </p:scale>
        <p:origin x="1168" y="36"/>
      </p:cViewPr>
      <p:guideLst>
        <p:guide pos="1049" orient="horz"/>
        <p:guide pos="665"/>
      </p:guideLst>
    </p:cSldViewPr>
  </p:slideViewPr>
  <p:gridSpacing cx="180000" cy="1800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theme" Target="theme/theme1.xml"/><Relationship Id="rId4" Type="http://schemas.openxmlformats.org/officeDocument/2006/relationships/theme" Target="theme/theme2.xml"/><Relationship Id="rId5" Type="http://schemas.openxmlformats.org/officeDocument/2006/relationships/theme" Target="theme/theme3.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notesMaster" Target="notesMasters/notesMaster1.xml"/><Relationship Id="rId31" Type="http://schemas.openxmlformats.org/officeDocument/2006/relationships/presProps" Target="presProps.xml" /><Relationship Id="rId32" Type="http://schemas.openxmlformats.org/officeDocument/2006/relationships/tableStyles" Target="tableStyles.xml" /><Relationship Id="rId33"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Kopfzeilenplatzhalt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8DA7CADA-82C8-44F2-A5B5-5C6C129A6569}" type="datetimeFigureOut">
              <a:rPr lang="de-DE"/>
              <a:t/>
            </a:fld>
            <a:endParaRPr lang="de-DE"/>
          </a:p>
        </p:txBody>
      </p:sp>
      <p:sp>
        <p:nvSpPr>
          <p:cNvPr id="4" name="Folienbildplatzhalt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de-DE"/>
          </a:p>
        </p:txBody>
      </p:sp>
      <p:sp>
        <p:nvSpPr>
          <p:cNvPr id="5" name="Notizenplatzhalt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de-DE"/>
              <a:t>Formatvorlagen des Textmasters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Fußzeilenplatzhalt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7" name="Foliennummernplatzhalt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8CE5E5EC-D2C6-4E8C-AEDA-C0B3FC0A3F35}" type="slidenum">
              <a:rPr lang="de-DE"/>
              <a:t/>
            </a:fld>
            <a:endParaRPr lang="de-DE"/>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Folienbildplatzhalter 1"/>
          <p:cNvSpPr>
            <a:spLocks noChangeAspect="1" noGrp="1" noRot="1"/>
          </p:cNvSpPr>
          <p:nvPr>
            <p:ph type="sldImg"/>
          </p:nvPr>
        </p:nvSpPr>
        <p:spPr bwMode="auto"/>
      </p:sp>
      <p:sp>
        <p:nvSpPr>
          <p:cNvPr id="3" name="Notizenplatzhalter 2"/>
          <p:cNvSpPr>
            <a:spLocks noGrp="1"/>
          </p:cNvSpPr>
          <p:nvPr>
            <p:ph type="body" idx="1"/>
          </p:nvPr>
        </p:nvSpPr>
        <p:spPr bwMode="auto"/>
        <p:txBody>
          <a:bodyPr/>
          <a:lstStyle/>
          <a:p>
            <a:pPr>
              <a:defRPr/>
            </a:pPr>
            <a:r>
              <a:rPr lang="de-DE"/>
              <a:t>22. Sozialerhebung: n=188.000, 16% = 30.080 Studierende (davon 65% psychisch!! (= 19.552) und 2% sehbeeinträchtigt/blind (= 601,6)</a:t>
            </a:r>
            <a:endParaRPr/>
          </a:p>
        </p:txBody>
      </p:sp>
      <p:sp>
        <p:nvSpPr>
          <p:cNvPr id="4" name="Foliennummernplatzhalter 3"/>
          <p:cNvSpPr>
            <a:spLocks noGrp="1"/>
          </p:cNvSpPr>
          <p:nvPr>
            <p:ph type="sldNum" sz="quarter" idx="5"/>
          </p:nvPr>
        </p:nvSpPr>
        <p:spPr bwMode="auto"/>
        <p:txBody>
          <a:bodyPr/>
          <a:lstStyle/>
          <a:p>
            <a:pPr>
              <a:defRPr/>
            </a:pPr>
            <a:fld id="{8CE5E5EC-D2C6-4E8C-AEDA-C0B3FC0A3F35}" type="slidenum">
              <a:rPr lang="de-DE"/>
              <a:t/>
            </a:fld>
            <a:endParaRPr lang="de-DE"/>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sz="1200" b="0" i="0" u="none">
                <a:solidFill>
                  <a:srgbClr val="000000"/>
                </a:solidFill>
                <a:latin typeface="Calibri"/>
                <a:ea typeface="Calibri"/>
                <a:cs typeface="Calibri"/>
              </a:rPr>
              <a:t>Wir haben hier nun ein Screenshot der Website, besser gesagt vom Anfang. Auf der linken Seite sehen wir wie die sogenannte Persona-Karte. Hier wird die Persona in Portrait Form abgebildet, der Name und die Beeinträchtigung genannt sowie ein Link aufgeführt, der zu den Tipps zur Unterstützung führt, auf welche Patricia gleich noch genauer eingehen wird.</a:t>
            </a:r>
            <a:endParaRPr/>
          </a:p>
          <a:p>
            <a:pPr>
              <a:defRPr/>
            </a:pPr>
            <a:r>
              <a:rPr sz="1200" b="0" i="0" u="none">
                <a:solidFill>
                  <a:srgbClr val="000000"/>
                </a:solidFill>
                <a:latin typeface="Calibri"/>
                <a:ea typeface="Calibri"/>
                <a:cs typeface="Calibri"/>
              </a:rPr>
              <a:t> </a:t>
            </a:r>
            <a:endParaRPr/>
          </a:p>
          <a:p>
            <a:pPr>
              <a:defRPr/>
            </a:pPr>
            <a:r>
              <a:rPr sz="1200" b="0" i="0" u="none">
                <a:solidFill>
                  <a:srgbClr val="000000"/>
                </a:solidFill>
                <a:latin typeface="Calibri"/>
                <a:ea typeface="Calibri"/>
                <a:cs typeface="Calibri"/>
              </a:rPr>
              <a:t>In der Mitte oben sehen wir weitere Informationen zu Gabriel, wie seinen Studiengang und seine Hobbys. Wir möchten, dass die Personas nahbar sind und wie echte Studierende wirken und haben uns deswegen dagegen entschieden sie nur auf ihre Beeinträchtigung zu reduzieren, da echte Menschen natürlich auch nicht auf ihre Beeinträchtigung reduziert werden sollten. </a:t>
            </a:r>
            <a:endParaRPr/>
          </a:p>
          <a:p>
            <a:pPr>
              <a:defRPr/>
            </a:pPr>
            <a:r>
              <a:rPr sz="1200" b="0" i="0" u="none">
                <a:solidFill>
                  <a:srgbClr val="000000"/>
                </a:solidFill>
                <a:latin typeface="Calibri"/>
                <a:ea typeface="Calibri"/>
                <a:cs typeface="Calibri"/>
              </a:rPr>
              <a:t> </a:t>
            </a:r>
            <a:endParaRPr/>
          </a:p>
          <a:p>
            <a:pPr>
              <a:defRPr/>
            </a:pPr>
            <a:r>
              <a:rPr sz="1200" b="0" i="0" u="none">
                <a:solidFill>
                  <a:srgbClr val="000000"/>
                </a:solidFill>
                <a:latin typeface="Calibri"/>
                <a:ea typeface="Calibri"/>
                <a:cs typeface="Calibri"/>
              </a:rPr>
              <a:t>In der Mitte darunter befindet sich eine Sprechblase von Gabriel. Wir möchten die Personas auch selbst zu Wort kommen lassen, damit diese beispielsweise Hintergrundinfos oder persönliche Anekdoten geben können, da in BlindDate, wie schon gesagt, eben ihre Perspektive gezeigt werden soll. Sie können hier auch einen Play-Button sehen, da wir diese Sprechblasen zusätzlich noch vertont haben</a:t>
            </a:r>
            <a:r>
              <a:rPr sz="1200" b="0" i="0" u="none">
                <a:solidFill>
                  <a:srgbClr val="000000"/>
                </a:solidFill>
                <a:latin typeface="Calibri"/>
                <a:ea typeface="Calibri"/>
                <a:cs typeface="Calibri"/>
              </a:rPr>
              <a:t>. Wir möchten, wie schon gesagt, dass die Personas facettenreich und nahrbar sind und hoffentlich so eine Empathie bei der Nutzer*innen entwickelt.</a:t>
            </a:r>
            <a:r>
              <a:rPr sz="1200" b="0" i="0" u="none">
                <a:solidFill>
                  <a:srgbClr val="000000"/>
                </a:solidFill>
                <a:latin typeface="Calibri"/>
                <a:ea typeface="Calibri"/>
                <a:cs typeface="Calibri"/>
              </a:rPr>
              <a:t> </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sz="1200" b="0" i="0" u="none">
                <a:solidFill>
                  <a:srgbClr val="000000"/>
                </a:solidFill>
                <a:latin typeface="Calibri"/>
                <a:ea typeface="Calibri"/>
                <a:cs typeface="Calibri"/>
              </a:rPr>
              <a:t>Gleichzeitig ist uns auch bewusst, dass nicht jede visuelle Beeinträchtigung der anderen gleicht. Daher haben wir auch allgemein gehaltenen Informationen, wie beispielsweise der Bereich Technologien und Strategien, den man auf dieser neuen Folie sieht. Hierbei werden Aspekte aufgelistet, welche sicherlich nicht von jeder einzelnen Person mit visueller Beeinträchtigung genutzt werden, allerdings schon gängig sind und beim Gesamtverständnis den Lehrenden sicher helfen. So wird beispielsweise hier auf Screenreader eingegangen und erklärt was sie sind und warum man sie nutzt. </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sz="1200" b="0" i="0" u="none">
                <a:solidFill>
                  <a:srgbClr val="000000"/>
                </a:solidFill>
                <a:latin typeface="Calibri"/>
                <a:ea typeface="Calibri"/>
                <a:cs typeface="Calibri"/>
              </a:rPr>
              <a:t>Auf der anderen Seite haben wir auch sogenannten Freundes-Personas, welche nicht so umfangreich wie die Hauptpersonas sind, jedoch genauso essenziell sind. In diesem neuen Screenshot sieht man Bea, welche rechts auch in einer Karte dargestellt wird, mitsamt der Information, dass sie Blind und eine Freundin von Gabriel ist. </a:t>
            </a:r>
            <a:r>
              <a:rPr sz="1200" b="0" i="0" u="none">
                <a:solidFill>
                  <a:srgbClr val="000000"/>
                </a:solidFill>
                <a:latin typeface="Calibri"/>
                <a:ea typeface="Calibri"/>
                <a:cs typeface="Calibri"/>
              </a:rPr>
              <a:t>Der Grundgedanke hier war nicht nur wieder die Diversität der Beeinträchtigungen zu vermitteln, also wie unterschiedlich visuelle Beeinträchtigungen sein können, sondern auch die unterschiedlichen Persönlichkeiten von Studierende in gewisser Weise zu berücksichtigten. Ob man direkt auf die Lehrenden zu geht, wenn man ein Problem hat oder nicht.</a:t>
            </a:r>
            <a:endParaRPr/>
          </a:p>
          <a:p>
            <a:pPr>
              <a:defRPr/>
            </a:pPr>
            <a:r>
              <a:rPr sz="1200" b="0" i="0" u="none">
                <a:solidFill>
                  <a:srgbClr val="000000"/>
                </a:solidFill>
                <a:latin typeface="Calibri"/>
                <a:ea typeface="Calibri"/>
                <a:cs typeface="Calibri"/>
              </a:rPr>
              <a:t> </a:t>
            </a:r>
            <a:endParaRPr/>
          </a:p>
          <a:p>
            <a:pPr>
              <a:defRPr/>
            </a:pPr>
            <a:r>
              <a:rPr sz="1200" b="0" i="0" u="none">
                <a:solidFill>
                  <a:srgbClr val="000000"/>
                </a:solidFill>
                <a:latin typeface="Calibri"/>
                <a:ea typeface="Calibri"/>
                <a:cs typeface="Calibri"/>
              </a:rPr>
              <a:t>Nicht jede Freundes-Persona hat eine ähnliche oder überhaupt eine Beeinträchtigung, aber das nur am Rande.</a:t>
            </a:r>
            <a:endParaRPr/>
          </a:p>
          <a:p>
            <a:pPr>
              <a:defRPr/>
            </a:pPr>
            <a:r>
              <a:rPr sz="1200" b="0" i="0" u="none">
                <a:solidFill>
                  <a:srgbClr val="000000"/>
                </a:solidFill>
                <a:latin typeface="Calibri"/>
                <a:ea typeface="Calibri"/>
                <a:cs typeface="Calibri"/>
              </a:rPr>
              <a:t> </a:t>
            </a:r>
            <a:endParaRPr/>
          </a:p>
          <a:p>
            <a:pPr>
              <a:defRPr/>
            </a:pPr>
            <a:r>
              <a:rPr sz="1200" b="0" i="0" u="none">
                <a:solidFill>
                  <a:srgbClr val="000000"/>
                </a:solidFill>
                <a:latin typeface="Calibri"/>
                <a:ea typeface="Calibri"/>
                <a:cs typeface="Calibri"/>
              </a:rPr>
              <a:t>Das war nur ein kleiner Ausschnitt von der Gabriel-Seite auf BlindDate. Am Ende des Projektes werden wir noch mehr unterschiedliche Komponenten haben, als die gezeigten. Ich gebe jetzt weiter an Patricia, welche auf die Simulationsspiele und unsere Gedanken dazu eingeht. </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sz="1100" b="0" i="0" u="none">
                <a:solidFill>
                  <a:srgbClr val="000000"/>
                </a:solidFill>
                <a:latin typeface="Times New Roman"/>
                <a:ea typeface="Times New Roman"/>
                <a:cs typeface="Times New Roman"/>
              </a:rPr>
              <a:t>Blind Date enthält also eine Fülle von Informationen. </a:t>
            </a:r>
            <a:endParaRPr/>
          </a:p>
          <a:p>
            <a:pPr>
              <a:defRPr/>
            </a:pPr>
            <a:r>
              <a:rPr sz="1100" b="0" i="0" u="none">
                <a:solidFill>
                  <a:srgbClr val="000000"/>
                </a:solidFill>
                <a:latin typeface="Times New Roman"/>
                <a:ea typeface="Times New Roman"/>
                <a:cs typeface="Times New Roman"/>
              </a:rPr>
              <a:t>Wir wollen aber, dass der Benutzer nicht nur eine Textwüste durcharbeiten muss, </a:t>
            </a:r>
            <a:endParaRPr/>
          </a:p>
          <a:p>
            <a:pPr>
              <a:defRPr/>
            </a:pPr>
            <a:r>
              <a:rPr sz="1100" b="0" i="0" u="none">
                <a:solidFill>
                  <a:srgbClr val="000000"/>
                </a:solidFill>
                <a:latin typeface="Times New Roman"/>
                <a:ea typeface="Times New Roman"/>
                <a:cs typeface="Times New Roman"/>
              </a:rPr>
              <a:t>sondern dass er eine interaktive Erfahrung macht. </a:t>
            </a:r>
            <a:endParaRPr/>
          </a:p>
          <a:p>
            <a:pPr>
              <a:defRPr/>
            </a:pPr>
            <a:r>
              <a:rPr sz="1100" b="0" i="0" u="none">
                <a:solidFill>
                  <a:srgbClr val="000000"/>
                </a:solidFill>
                <a:latin typeface="Times New Roman"/>
                <a:ea typeface="Times New Roman"/>
                <a:cs typeface="Times New Roman"/>
              </a:rPr>
              <a:t>Deshalb haben wir auf Gabriels Seite unter anderem ein kleines Simulationsspiel eingebaut,</a:t>
            </a:r>
            <a:endParaRPr/>
          </a:p>
          <a:p>
            <a:pPr>
              <a:defRPr/>
            </a:pPr>
            <a:r>
              <a:rPr sz="1100" b="0" i="0" u="none">
                <a:solidFill>
                  <a:srgbClr val="000000"/>
                </a:solidFill>
                <a:latin typeface="Times New Roman"/>
                <a:ea typeface="Times New Roman"/>
                <a:cs typeface="Times New Roman"/>
              </a:rPr>
              <a:t>das ich hier kurz vorstellen möchte.</a:t>
            </a:r>
            <a:br>
              <a:rPr sz="1100" b="0" i="0" u="none">
                <a:solidFill>
                  <a:srgbClr val="000000"/>
                </a:solidFill>
                <a:latin typeface="Times New Roman"/>
                <a:ea typeface="Times New Roman"/>
                <a:cs typeface="Times New Roman"/>
              </a:rPr>
            </a:br>
            <a:endParaRPr/>
          </a:p>
          <a:p>
            <a:pPr>
              <a:defRPr/>
            </a:pPr>
            <a:r>
              <a:rPr sz="1100" b="0" i="0" u="none">
                <a:solidFill>
                  <a:srgbClr val="000000"/>
                </a:solidFill>
                <a:latin typeface="Times New Roman"/>
                <a:ea typeface="Times New Roman"/>
                <a:cs typeface="Times New Roman"/>
              </a:rPr>
              <a:t>Das Simulieren von Beeinträchtigungen hat in der Literatur einen ziemlich schlechten Ruf. Es heißt dort, dass die Benutzer von Simulationen sich in dem Moment oft überfordert fühlen und ihre negative Erfahrung dann auf die Menschen mit Beeinträchtigungen projizieren. Also: Boah, ich kriege das gar nicht hin, also sind diese Menschen im Alltag wohl auch überhaupt nicht fähig zu irgendwas. Sie verstehen nicht, dass die Menschen mit Beeinträchtigungen diese gewöhnt sind und im Laufe der Zeit Technologien und Strategien gelernt haben, um klarzukommen. </a:t>
            </a:r>
            <a:br>
              <a:rPr sz="1100" b="0" i="0" u="none">
                <a:solidFill>
                  <a:srgbClr val="000000"/>
                </a:solidFill>
                <a:latin typeface="Times New Roman"/>
                <a:ea typeface="Times New Roman"/>
                <a:cs typeface="Times New Roman"/>
              </a:rPr>
            </a:br>
            <a:endParaRPr/>
          </a:p>
          <a:p>
            <a:pPr>
              <a:defRPr/>
            </a:pPr>
            <a:r>
              <a:rPr sz="1100" b="0" i="0" u="none">
                <a:solidFill>
                  <a:srgbClr val="000000"/>
                </a:solidFill>
                <a:latin typeface="Times New Roman"/>
                <a:ea typeface="Times New Roman"/>
                <a:cs typeface="Times New Roman"/>
              </a:rPr>
              <a:t>Uns war es deshalb wichtig, dass der Benutzer in der Simulation nicht einfach nur in eine ihm unangenehme Situation geworfen wird, sondern erfolgreich durch diese geführt wird. Und zwar von der Persona mit Beeinträchtigung selbst, denn diese ist ja Profi, was ihre Strategien angeht.</a:t>
            </a:r>
            <a:br>
              <a:rPr sz="1100" b="0" i="0" u="none">
                <a:solidFill>
                  <a:srgbClr val="000000"/>
                </a:solidFill>
                <a:latin typeface="Times New Roman"/>
                <a:ea typeface="Times New Roman"/>
                <a:cs typeface="Times New Roman"/>
              </a:rPr>
            </a:br>
            <a:endParaRPr/>
          </a:p>
          <a:p>
            <a:pPr>
              <a:defRPr/>
            </a:pPr>
            <a:r>
              <a:rPr sz="1100" b="0" i="0" u="none">
                <a:solidFill>
                  <a:srgbClr val="000000"/>
                </a:solidFill>
                <a:latin typeface="Times New Roman"/>
                <a:ea typeface="Times New Roman"/>
                <a:cs typeface="Times New Roman"/>
              </a:rPr>
              <a:t>Konkret läuft das dann so:</a:t>
            </a:r>
            <a:br>
              <a:rPr sz="1100" b="0" i="0" u="none">
                <a:solidFill>
                  <a:srgbClr val="000000"/>
                </a:solidFill>
                <a:latin typeface="Times New Roman"/>
                <a:ea typeface="Times New Roman"/>
                <a:cs typeface="Times New Roman"/>
              </a:rPr>
            </a:br>
            <a:endParaRPr/>
          </a:p>
          <a:p>
            <a:pPr>
              <a:defRPr/>
            </a:pPr>
            <a:r>
              <a:rPr sz="1100" b="0" i="0" u="none">
                <a:solidFill>
                  <a:srgbClr val="000000"/>
                </a:solidFill>
                <a:latin typeface="Times New Roman"/>
                <a:ea typeface="Times New Roman"/>
                <a:cs typeface="Times New Roman"/>
              </a:rPr>
              <a:t>Der Benutzer bekommt eine Aufgabe gestellt, die so aus dem Studienalltag der Persona stammen könnte. Hier auf Folie 20 ist zum Beispiel ein fiktiver Foliensatz zum Thema Ethik abgebildet, denn unser Gabriel studiert Soziale Arbeit. Der Benutzer soll diesen Folien Informationen entnehmen und in ein Textfeld eintragen, und zuerst geht das auch noch problemlos. </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sz="1100" b="0" i="0" u="none">
                <a:solidFill>
                  <a:srgbClr val="000000"/>
                </a:solidFill>
                <a:latin typeface="Times New Roman"/>
                <a:ea typeface="Times New Roman"/>
                <a:cs typeface="Times New Roman"/>
              </a:rPr>
              <a:t>Dann wird das Sichtfeld des Benutzers plötzlich eingeschränkt und er kann die Folien kaum noch erkennen. Das ist hier auf Folie 21 gezeigt. Infolge dessen kann er die vermeintlich doch ganz einfach Aufgabe plötzlich gar nicht mehr lösen.</a:t>
            </a:r>
            <a:br>
              <a:rPr sz="1100" b="0" i="0" u="none">
                <a:solidFill>
                  <a:srgbClr val="000000"/>
                </a:solidFill>
                <a:latin typeface="Times New Roman"/>
                <a:ea typeface="Times New Roman"/>
                <a:cs typeface="Times New Roman"/>
              </a:rPr>
            </a:br>
            <a:endParaRPr/>
          </a:p>
          <a:p>
            <a:pPr>
              <a:defRPr/>
            </a:pPr>
            <a:r>
              <a:rPr sz="1100" b="0" i="0" u="none">
                <a:solidFill>
                  <a:srgbClr val="000000"/>
                </a:solidFill>
                <a:latin typeface="Times New Roman"/>
                <a:ea typeface="Times New Roman"/>
                <a:cs typeface="Times New Roman"/>
              </a:rPr>
              <a:t>Zum Glück kommt Gabriel dem Benutzer zur Hilfe. Auch das ist hier auf Folie 21 zu sehen. Er erklärt dem Benutzer: Hey, wenn du deinen Kopf hin und her bewegst, kannst du Stück für Stück alle Inhalte erfassen. Und wenn du im Alltag mal jemandem begegnest, der das macht, dann brauchst du dich jetzt nicht mehr wundern, denn die Person hat vielleicht einfach eine Seheinschränkung. In dem Moment, in dem Gabriel das sagt, wird für den Benutzer dann die Möglichkeit freigeschaltet, das Sichtfeld mit der Computermaus zu bewegen, sodass er die Aufgaben wieder lösen kann, wenn auch etwas umständlich.</a:t>
            </a:r>
            <a:br>
              <a:rPr sz="1100" b="0" i="0" u="none">
                <a:solidFill>
                  <a:srgbClr val="000000"/>
                </a:solidFill>
                <a:latin typeface="Times New Roman"/>
                <a:ea typeface="Times New Roman"/>
                <a:cs typeface="Times New Roman"/>
              </a:rPr>
            </a:br>
            <a:endParaRPr/>
          </a:p>
          <a:p>
            <a:pPr>
              <a:defRPr/>
            </a:pPr>
            <a:r>
              <a:rPr sz="1100" b="0" i="0" u="none">
                <a:solidFill>
                  <a:srgbClr val="000000"/>
                </a:solidFill>
                <a:latin typeface="Times New Roman"/>
                <a:ea typeface="Times New Roman"/>
                <a:cs typeface="Times New Roman"/>
              </a:rPr>
              <a:t>Dieses Muster hinter unserer Simulation – also, dass die Aufgabe erst leicht lösbar, dann gar nicht lösbar und schließlich mit Gabriels Strategie langsamer lösbar ist – hat noch einen vierten Schritt. In diesem erklärt Gabriel, was Lehrende denn jetzt tun könnten, um jemandem wie Gabriel in so einer Situation ein wenig entgegenzukommen. In diesem Fall ist das ganz einfach: Die Folien sollten immer gleich aufgebaut sein, damit Gabriel sich schneller zurechtfindet.</a:t>
            </a:r>
            <a:br>
              <a:rPr sz="1100" b="0" i="0" u="none">
                <a:solidFill>
                  <a:srgbClr val="000000"/>
                </a:solidFill>
                <a:latin typeface="Times New Roman"/>
                <a:ea typeface="Times New Roman"/>
                <a:cs typeface="Times New Roman"/>
              </a:rPr>
            </a:br>
            <a:endParaRPr/>
          </a:p>
          <a:p>
            <a:pPr>
              <a:defRPr/>
            </a:pPr>
            <a:r>
              <a:rPr sz="1100" b="0" i="0" u="none">
                <a:solidFill>
                  <a:srgbClr val="000000"/>
                </a:solidFill>
                <a:latin typeface="Times New Roman"/>
                <a:ea typeface="Times New Roman"/>
                <a:cs typeface="Times New Roman"/>
              </a:rPr>
              <a:t>Ich möchte abschließend sagen, dass die Simulation von Gabriels Glaukom so natürlich nicht authentisch ist, aber das ist auch nicht der Anspruch. Das Lernziel ist, zu verstehen, dass die beeinträchtigte Person im Alltag Strategien kennt und durchaus gut alleine zurecht kommt. Aber auch, dass man ihr mit ein klein wenig Entgegenkommen auch nochmal einen großen Gefallen tun kann.</a:t>
            </a:r>
            <a:br>
              <a:rPr sz="1100" b="0" i="0" u="none">
                <a:solidFill>
                  <a:srgbClr val="000000"/>
                </a:solidFill>
                <a:latin typeface="Times New Roman"/>
                <a:ea typeface="Times New Roman"/>
                <a:cs typeface="Times New Roman"/>
              </a:rPr>
            </a:b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sz="1100" b="0" i="0" u="none">
                <a:solidFill>
                  <a:srgbClr val="000000"/>
                </a:solidFill>
                <a:latin typeface="Times New Roman"/>
                <a:ea typeface="Times New Roman"/>
                <a:cs typeface="Times New Roman"/>
              </a:rPr>
              <a:t>Und der allerletzte Aspekt von BlindDate, den ich noch kurz anreißen möchte, sind die Checklisten am Ende jeder Persona Seite. Hier erfährt der Benutzer – also die Lehrperson – wie er einem Studierenden mit dieser Beeinträchtigung mit wenig Aufwand helfen kann. Wenn er davon schon etwas in der Lehre umsetzt, kann er das direkt abhaken. Dann wird visualisiert, wie sehr er Gabriel hilft, indem der Turm, auf dem Gabriel sitzt, immer weiter wächst.</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Folienbildplatzhalter 1"/>
          <p:cNvSpPr>
            <a:spLocks noChangeAspect="1" noGrp="1" noRot="1"/>
          </p:cNvSpPr>
          <p:nvPr>
            <p:ph type="sldImg"/>
          </p:nvPr>
        </p:nvSpPr>
        <p:spPr bwMode="auto"/>
      </p:sp>
      <p:sp>
        <p:nvSpPr>
          <p:cNvPr id="3" name="Notizenplatzhalter 2"/>
          <p:cNvSpPr>
            <a:spLocks noGrp="1"/>
          </p:cNvSpPr>
          <p:nvPr>
            <p:ph type="body" idx="1"/>
          </p:nvPr>
        </p:nvSpPr>
        <p:spPr bwMode="auto"/>
        <p:txBody>
          <a:bodyPr/>
          <a:lstStyle/>
          <a:p>
            <a:pPr>
              <a:defRPr/>
            </a:pPr>
            <a:r>
              <a:rPr lang="de-DE"/>
              <a:t>Quellen: Interviews SHUFFLE (Studierende mit Sehbeeinträchtigung)</a:t>
            </a:r>
            <a:endParaRPr/>
          </a:p>
        </p:txBody>
      </p:sp>
      <p:sp>
        <p:nvSpPr>
          <p:cNvPr id="4" name="Foliennummernplatzhalter 3"/>
          <p:cNvSpPr>
            <a:spLocks noGrp="1"/>
          </p:cNvSpPr>
          <p:nvPr>
            <p:ph type="sldNum" sz="quarter" idx="5"/>
          </p:nvPr>
        </p:nvSpPr>
        <p:spPr bwMode="auto"/>
        <p:txBody>
          <a:bodyPr/>
          <a:lstStyle/>
          <a:p>
            <a:pPr>
              <a:defRPr/>
            </a:pPr>
            <a:fld id="{8CE5E5EC-D2C6-4E8C-AEDA-C0B3FC0A3F35}" type="slidenum">
              <a:rPr lang="de-DE"/>
              <a:t/>
            </a:fld>
            <a:endParaRPr lang="de-DE"/>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Folienbildplatzhalter 1"/>
          <p:cNvSpPr>
            <a:spLocks noChangeAspect="1" noGrp="1" noRot="1"/>
          </p:cNvSpPr>
          <p:nvPr>
            <p:ph type="sldImg"/>
          </p:nvPr>
        </p:nvSpPr>
        <p:spPr bwMode="auto"/>
      </p:sp>
      <p:sp>
        <p:nvSpPr>
          <p:cNvPr id="3" name="Notizenplatzhalter 2"/>
          <p:cNvSpPr>
            <a:spLocks noGrp="1"/>
          </p:cNvSpPr>
          <p:nvPr>
            <p:ph type="body" idx="1"/>
          </p:nvPr>
        </p:nvSpPr>
        <p:spPr bwMode="auto"/>
        <p:txBody>
          <a:bodyPr/>
          <a:lstStyle/>
          <a:p>
            <a:pPr>
              <a:defRPr/>
            </a:pPr>
            <a:r>
              <a:rPr lang="de-DE"/>
              <a:t>Quelle: SHUFFLE-Fragebogen</a:t>
            </a:r>
            <a:endParaRPr/>
          </a:p>
        </p:txBody>
      </p:sp>
      <p:sp>
        <p:nvSpPr>
          <p:cNvPr id="4" name="Foliennummernplatzhalter 3"/>
          <p:cNvSpPr>
            <a:spLocks noGrp="1"/>
          </p:cNvSpPr>
          <p:nvPr>
            <p:ph type="sldNum" sz="quarter" idx="5"/>
          </p:nvPr>
        </p:nvSpPr>
        <p:spPr bwMode="auto"/>
        <p:txBody>
          <a:bodyPr/>
          <a:lstStyle/>
          <a:p>
            <a:pPr>
              <a:defRPr/>
            </a:pPr>
            <a:fld id="{8CE5E5EC-D2C6-4E8C-AEDA-C0B3FC0A3F35}" type="slidenum">
              <a:rPr lang="de-DE"/>
              <a:t/>
            </a:fld>
            <a:endParaRPr lang="de-DE"/>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Folienbildplatzhalter 1"/>
          <p:cNvSpPr>
            <a:spLocks noChangeAspect="1" noGrp="1" noRot="1"/>
          </p:cNvSpPr>
          <p:nvPr>
            <p:ph type="sldImg"/>
          </p:nvPr>
        </p:nvSpPr>
        <p:spPr bwMode="auto"/>
      </p:sp>
      <p:sp>
        <p:nvSpPr>
          <p:cNvPr id="3" name="Notizenplatzhalt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de-DE"/>
              <a:t>Quelle: Befragung Lehrende (Frage 14)</a:t>
            </a:r>
            <a:endParaRPr lang="de-DE"/>
          </a:p>
          <a:p>
            <a:pPr>
              <a:defRPr/>
            </a:pPr>
            <a:endParaRPr lang="de-DE"/>
          </a:p>
        </p:txBody>
      </p:sp>
      <p:sp>
        <p:nvSpPr>
          <p:cNvPr id="4" name="Foliennummernplatzhalter 3"/>
          <p:cNvSpPr>
            <a:spLocks noGrp="1"/>
          </p:cNvSpPr>
          <p:nvPr>
            <p:ph type="sldNum" sz="quarter" idx="5"/>
          </p:nvPr>
        </p:nvSpPr>
        <p:spPr bwMode="auto"/>
        <p:txBody>
          <a:bodyPr/>
          <a:lstStyle/>
          <a:p>
            <a:pPr>
              <a:defRPr/>
            </a:pPr>
            <a:fld id="{8CE5E5EC-D2C6-4E8C-AEDA-C0B3FC0A3F35}" type="slidenum">
              <a:rPr lang="de-DE"/>
              <a:t/>
            </a:fld>
            <a:endParaRPr lang="de-DE"/>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Unsere „Antwort“ auf die geschilderten Probleme nennt sich Blind Date.</a:t>
            </a:r>
            <a:endParaRPr/>
          </a:p>
          <a:p>
            <a:pPr>
              <a:defRPr/>
            </a:pPr>
            <a:r>
              <a:rPr/>
              <a:t>Dabei handelt es sich um eine digitale Begegnungs- und Informationsplattform,</a:t>
            </a:r>
            <a:endParaRPr/>
          </a:p>
          <a:p>
            <a:pPr>
              <a:defRPr/>
            </a:pPr>
            <a:r>
              <a:rPr/>
              <a:t>Auf der Lehrende virtuellen Studierenden mit individuellen Bedarfen begegnen können.</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Mit Blind Date wollen wir – damit komme ich zu unseren Zielen - vor allem ein Bewusstsein dafür schaffen, </a:t>
            </a:r>
            <a:endParaRPr/>
          </a:p>
          <a:p>
            <a:pPr>
              <a:defRPr/>
            </a:pPr>
            <a:r>
              <a:rPr/>
              <a:t>Wie viele – und wie viele verschiedene – Studierende mit Beeinträchtigungen es gibt,</a:t>
            </a:r>
            <a:endParaRPr/>
          </a:p>
          <a:p>
            <a:pPr>
              <a:defRPr/>
            </a:pPr>
            <a:r>
              <a:rPr/>
              <a:t>Und Empathie in den Lehrenden fördern.</a:t>
            </a:r>
            <a:endParaRPr/>
          </a:p>
          <a:p>
            <a:pPr>
              <a:defRPr/>
            </a:pPr>
            <a:endParaRPr/>
          </a:p>
          <a:p>
            <a:pPr>
              <a:defRPr/>
            </a:pPr>
            <a:r>
              <a:rPr/>
              <a:t>Dabei zeigen wir durchaus auch Barrieren, denen die Studierenden im Studienalltag begegnen.</a:t>
            </a:r>
            <a:endParaRPr/>
          </a:p>
          <a:p>
            <a:pPr>
              <a:defRPr/>
            </a:pPr>
            <a:r>
              <a:rPr/>
              <a:t>Aber wir stellen die Probleme der Studis nicht in den Vordergrund, sondern ihre Fähigkeiten.</a:t>
            </a:r>
            <a:endParaRPr/>
          </a:p>
          <a:p>
            <a:pPr>
              <a:defRPr/>
            </a:pPr>
            <a:r>
              <a:rPr/>
              <a:t>Dafür zeigen wir ihre Adaptionsstrategien und die assistiven Technologien, die sie benutzen,</a:t>
            </a:r>
            <a:endParaRPr/>
          </a:p>
          <a:p>
            <a:pPr>
              <a:defRPr/>
            </a:pPr>
            <a:r>
              <a:rPr/>
              <a:t>Und wir geben den Lehrenden ein paar Handlungsempfehlungen für barrierearme digitale Lehre, nach dem Motto:</a:t>
            </a:r>
            <a:endParaRPr/>
          </a:p>
          <a:p>
            <a:pPr>
              <a:defRPr/>
            </a:pPr>
            <a:r>
              <a:rPr/>
              <a:t>Klar, die Studis kommen auch so klar, aber Sie können ihnen das Leben etwas einfacher machen.</a:t>
            </a:r>
            <a:endParaRPr/>
          </a:p>
          <a:p>
            <a:pPr>
              <a:defRPr/>
            </a:pPr>
            <a:endParaRPr/>
          </a:p>
          <a:p>
            <a:pPr>
              <a:defRPr/>
            </a:pPr>
            <a:r>
              <a:rPr/>
              <a:t>Das sind die Ziele von Blind Date</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Konkret erreichen wir das also durch die „Begegnung“ mit virtuellen Studis.</a:t>
            </a:r>
            <a:endParaRPr/>
          </a:p>
          <a:p>
            <a:pPr>
              <a:defRPr/>
            </a:pPr>
            <a:r>
              <a:rPr/>
              <a:t>Durch das Aufzeigen der Relevanz des Themas Barrierefreiheit, auch in Formen von Zahlen, Fakten und textuellen Erläuterungen.</a:t>
            </a:r>
            <a:endParaRPr/>
          </a:p>
          <a:p>
            <a:pPr>
              <a:defRPr/>
            </a:pPr>
            <a:endParaRPr/>
          </a:p>
          <a:p>
            <a:pPr>
              <a:defRPr/>
            </a:pPr>
            <a:r>
              <a:rPr/>
              <a:t>Wir haben viele interaktive Elemente konzipiert, wie Simulationen und Videos, damit Blind Date mehr ist als eine Textwürste.</a:t>
            </a:r>
            <a:endParaRPr/>
          </a:p>
          <a:p>
            <a:pPr>
              <a:defRPr/>
            </a:pPr>
            <a:endParaRPr/>
          </a:p>
          <a:p>
            <a:pPr>
              <a:defRPr/>
            </a:pPr>
            <a:r>
              <a:rPr/>
              <a:t>Und wir zeigen Lösungsansätze auf, die niedrigschwellig umsetzbar sind,</a:t>
            </a:r>
            <a:endParaRPr/>
          </a:p>
          <a:p>
            <a:pPr>
              <a:defRPr/>
            </a:pPr>
            <a:r>
              <a:rPr/>
              <a:t>Damit die Lehrenden sich nicht von diesem „Fass ohne Boden“ oder dem „schwierigen Thema“ der Barrierefreiheit abgeschreckt fühlen.</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Folienbildplatzhalter 1"/>
          <p:cNvSpPr>
            <a:spLocks noChangeAspect="1" noGrp="1" noRot="1"/>
          </p:cNvSpPr>
          <p:nvPr>
            <p:ph type="sldImg"/>
          </p:nvPr>
        </p:nvSpPr>
        <p:spPr bwMode="auto"/>
      </p:sp>
      <p:sp>
        <p:nvSpPr>
          <p:cNvPr id="3" name="Notizenplatzhalter 2"/>
          <p:cNvSpPr>
            <a:spLocks noGrp="1"/>
          </p:cNvSpPr>
          <p:nvPr>
            <p:ph type="body" idx="1"/>
          </p:nvPr>
        </p:nvSpPr>
        <p:spPr bwMode="auto"/>
        <p:txBody>
          <a:bodyPr/>
          <a:lstStyle/>
          <a:p>
            <a:pPr>
              <a:defRPr/>
            </a:pPr>
            <a:r>
              <a:rPr sz="1200" b="0" i="0" u="none">
                <a:solidFill>
                  <a:srgbClr val="000000"/>
                </a:solidFill>
                <a:latin typeface="Calibri"/>
                <a:ea typeface="Calibri"/>
                <a:cs typeface="Calibri"/>
              </a:rPr>
              <a:t>Und diese Inhalte wollen wir mit sogenannten Personas vermitteln. </a:t>
            </a:r>
            <a:endParaRPr/>
          </a:p>
          <a:p>
            <a:pPr>
              <a:defRPr/>
            </a:pPr>
            <a:r>
              <a:rPr sz="1200" b="0" i="0" u="none">
                <a:solidFill>
                  <a:srgbClr val="000000"/>
                </a:solidFill>
                <a:latin typeface="Calibri"/>
                <a:ea typeface="Calibri"/>
                <a:cs typeface="Calibri"/>
              </a:rPr>
              <a:t>Was vielleicht die Frage jetzt aufwirft, was genau Personas überhaupt sind.</a:t>
            </a:r>
            <a:endParaRPr/>
          </a:p>
          <a:p>
            <a:pPr>
              <a:defRPr/>
            </a:pPr>
            <a:r>
              <a:rPr sz="1200" b="0" i="0" u="none">
                <a:solidFill>
                  <a:srgbClr val="000000"/>
                </a:solidFill>
                <a:latin typeface="Calibri"/>
                <a:ea typeface="Calibri"/>
                <a:cs typeface="Calibri"/>
              </a:rPr>
              <a:t> </a:t>
            </a:r>
            <a:endParaRPr/>
          </a:p>
          <a:p>
            <a:pPr>
              <a:defRPr/>
            </a:pPr>
            <a:r>
              <a:rPr sz="1200" b="0" i="0" u="none">
                <a:solidFill>
                  <a:srgbClr val="000000"/>
                </a:solidFill>
                <a:latin typeface="Calibri"/>
                <a:ea typeface="Calibri"/>
                <a:cs typeface="Calibri"/>
              </a:rPr>
              <a:t>Alan Cooper definiert sie folgendermaßen: </a:t>
            </a:r>
            <a:endParaRPr/>
          </a:p>
          <a:p>
            <a:pPr>
              <a:defRPr/>
            </a:pPr>
            <a:r>
              <a:rPr sz="1200" b="0" i="0" u="none">
                <a:solidFill>
                  <a:srgbClr val="000000"/>
                </a:solidFill>
                <a:latin typeface="Calibri"/>
                <a:ea typeface="Calibri"/>
                <a:cs typeface="Calibri"/>
              </a:rPr>
              <a:t>„Personas sind hypothetische Personen mit konkreten Charakteristika. Sie repräsentieren eine bestimmte Zielgruppe und helfen dabei, den Entwicklungsprozess eines Projektes auf die Bedürfnisse von Nutzerinnen und Nutzern auszurichten.“</a:t>
            </a:r>
            <a:endParaRPr/>
          </a:p>
          <a:p>
            <a:pPr>
              <a:defRPr/>
            </a:pPr>
            <a:r>
              <a:rPr sz="1200" b="0" i="0" u="none">
                <a:solidFill>
                  <a:srgbClr val="000000"/>
                </a:solidFill>
                <a:latin typeface="Calibri"/>
                <a:ea typeface="Calibri"/>
                <a:cs typeface="Calibri"/>
              </a:rPr>
              <a:t> </a:t>
            </a:r>
            <a:endParaRPr/>
          </a:p>
          <a:p>
            <a:pPr>
              <a:defRPr/>
            </a:pPr>
            <a:r>
              <a:rPr sz="1200" b="0" i="0" u="none">
                <a:solidFill>
                  <a:srgbClr val="000000"/>
                </a:solidFill>
                <a:latin typeface="Calibri"/>
                <a:ea typeface="Calibri"/>
                <a:cs typeface="Calibri"/>
              </a:rPr>
              <a:t>Es sind also keine reale, aber durchaus realistische Beschreibungen einer Gruppe von Personen.</a:t>
            </a:r>
            <a:endParaRPr/>
          </a:p>
          <a:p>
            <a:pPr>
              <a:defRPr/>
            </a:pPr>
            <a:r>
              <a:rPr sz="1200" b="0" i="0" u="none">
                <a:solidFill>
                  <a:srgbClr val="000000"/>
                </a:solidFill>
                <a:latin typeface="Calibri"/>
                <a:ea typeface="Calibri"/>
                <a:cs typeface="Calibri"/>
              </a:rPr>
              <a:t> </a:t>
            </a:r>
            <a:endParaRPr/>
          </a:p>
          <a:p>
            <a:pPr>
              <a:defRPr/>
            </a:pPr>
            <a:r>
              <a:rPr sz="1200" b="0" i="0" u="none">
                <a:solidFill>
                  <a:srgbClr val="000000"/>
                </a:solidFill>
                <a:latin typeface="Calibri"/>
                <a:ea typeface="Calibri"/>
                <a:cs typeface="Calibri"/>
              </a:rPr>
              <a:t>Wobei sich unsere Personas zu dieser Definition doch unterscheiden, da sie unter anderem nicht an die Entwickler*innne sondern direkt an die Nutzer*innen gerichtet sind. </a:t>
            </a:r>
            <a:endParaRPr/>
          </a:p>
          <a:p>
            <a:pPr>
              <a:defRPr/>
            </a:pPr>
            <a:endParaRPr lang="de-DE"/>
          </a:p>
          <a:p>
            <a:pPr>
              <a:defRPr/>
            </a:pPr>
            <a:r>
              <a:rPr lang="de-DE"/>
              <a:t>Wir maßen uns nicht an, zu sagen, dass der gesamte Entwicklungsprozess der Persona partizipativ verlaufen ist. Aber wir haben uns um einen partizipativen Ansatz bemüht!</a:t>
            </a:r>
            <a:endParaRPr lang="de-DE"/>
          </a:p>
        </p:txBody>
      </p:sp>
      <p:sp>
        <p:nvSpPr>
          <p:cNvPr id="4" name="Foliennummernplatzhalter 3"/>
          <p:cNvSpPr>
            <a:spLocks noGrp="1"/>
          </p:cNvSpPr>
          <p:nvPr>
            <p:ph type="sldNum" sz="quarter" idx="5"/>
          </p:nvPr>
        </p:nvSpPr>
        <p:spPr bwMode="auto"/>
        <p:txBody>
          <a:bodyPr/>
          <a:lstStyle/>
          <a:p>
            <a:pPr marL="0" marR="0" lvl="0" indent="0" algn="r" defTabSz="914400">
              <a:lnSpc>
                <a:spcPct val="100000"/>
              </a:lnSpc>
              <a:spcBef>
                <a:spcPts val="0"/>
              </a:spcBef>
              <a:spcAft>
                <a:spcPts val="0"/>
              </a:spcAft>
              <a:buClrTx/>
              <a:buSzTx/>
              <a:buFontTx/>
              <a:buNone/>
              <a:defRPr/>
            </a:pPr>
            <a:fld id="{8CE5E5EC-D2C6-4E8C-AEDA-C0B3FC0A3F35}" type="slidenum">
              <a:rPr lang="de-DE" sz="1200" b="0" i="0" u="none" strike="noStrike" cap="none" spc="0">
                <a:ln>
                  <a:noFill/>
                </a:ln>
                <a:solidFill>
                  <a:prstClr val="black"/>
                </a:solidFill>
                <a:latin typeface="Calibri"/>
                <a:cs typeface="Arial"/>
              </a:rPr>
              <a:t/>
            </a:fld>
            <a:endParaRPr lang="de-DE" sz="1200" b="0" i="0" u="none" strike="noStrike" cap="none" spc="0">
              <a:ln>
                <a:noFill/>
              </a:ln>
              <a:solidFill>
                <a:prstClr val="black"/>
              </a:solidFill>
              <a:latin typeface="Calibri"/>
              <a:cs typeface="Arial"/>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sz="1200" b="0" i="0" u="none">
                <a:solidFill>
                  <a:srgbClr val="000000"/>
                </a:solidFill>
                <a:latin typeface="Calibri"/>
                <a:ea typeface="Calibri"/>
                <a:cs typeface="Calibri"/>
              </a:rPr>
              <a:t>Wichtig ist natürlich auch die Herangehensweise an die Persona-Entwicklung. In unserem Fall haben wir … </a:t>
            </a:r>
            <a:endParaRPr/>
          </a:p>
          <a:p>
            <a:pPr>
              <a:defRPr/>
            </a:pPr>
            <a:r>
              <a:rPr sz="1200" b="0" i="0" u="none">
                <a:solidFill>
                  <a:srgbClr val="000000"/>
                </a:solidFill>
                <a:latin typeface="Calibri"/>
                <a:ea typeface="Calibri"/>
                <a:cs typeface="Calibri"/>
              </a:rPr>
              <a:t> </a:t>
            </a:r>
            <a:endParaRPr/>
          </a:p>
          <a:p>
            <a:pPr>
              <a:defRPr/>
            </a:pPr>
            <a:r>
              <a:rPr sz="1200" b="0" i="0" u="none">
                <a:solidFill>
                  <a:srgbClr val="000000"/>
                </a:solidFill>
                <a:latin typeface="Calibri"/>
                <a:ea typeface="Calibri"/>
                <a:cs typeface="Calibri"/>
              </a:rPr>
              <a:t>Design-Thinking beziehungsweise Persona Workshops mit Studierenden &amp; Lehrenden durchgeführt</a:t>
            </a:r>
            <a:endParaRPr/>
          </a:p>
          <a:p>
            <a:pPr>
              <a:defRPr/>
            </a:pPr>
            <a:r>
              <a:rPr sz="1200" b="0" i="0" u="none">
                <a:solidFill>
                  <a:srgbClr val="000000"/>
                </a:solidFill>
                <a:latin typeface="Calibri"/>
                <a:ea typeface="Calibri"/>
                <a:cs typeface="Calibri"/>
              </a:rPr>
              <a:t>Quantitative Bedarfsanalysen in Form von Fragebögen umgesetzt</a:t>
            </a:r>
            <a:endParaRPr/>
          </a:p>
          <a:p>
            <a:pPr>
              <a:defRPr/>
            </a:pPr>
            <a:r>
              <a:rPr sz="1200" b="0" i="0" u="none">
                <a:solidFill>
                  <a:srgbClr val="000000"/>
                </a:solidFill>
                <a:latin typeface="Calibri"/>
                <a:ea typeface="Calibri"/>
                <a:cs typeface="Calibri"/>
              </a:rPr>
              <a:t>Qualitative Bedarfsanalysen in Form von Interviews …</a:t>
            </a:r>
            <a:endParaRPr/>
          </a:p>
          <a:p>
            <a:pPr>
              <a:defRPr/>
            </a:pPr>
            <a:r>
              <a:rPr sz="1200" b="0" i="0" u="none">
                <a:solidFill>
                  <a:srgbClr val="000000"/>
                </a:solidFill>
                <a:latin typeface="Calibri"/>
                <a:ea typeface="Calibri"/>
                <a:cs typeface="Calibri"/>
              </a:rPr>
              <a:t>und darüber hinaus noch zusätzliche informelle Interviews und Erfahrungsberichte geleitet</a:t>
            </a:r>
            <a:endParaRPr/>
          </a:p>
          <a:p>
            <a:pPr>
              <a:defRPr/>
            </a:pPr>
            <a:r>
              <a:rPr sz="1200" b="0" i="0" u="none">
                <a:solidFill>
                  <a:srgbClr val="000000"/>
                </a:solidFill>
                <a:latin typeface="Calibri"/>
                <a:ea typeface="Calibri"/>
                <a:cs typeface="Calibri"/>
              </a:rPr>
              <a:t> </a:t>
            </a:r>
            <a:endParaRPr/>
          </a:p>
          <a:p>
            <a:pPr>
              <a:defRPr/>
            </a:pPr>
            <a:r>
              <a:rPr sz="1200" b="0" i="0" u="none">
                <a:solidFill>
                  <a:srgbClr val="000000"/>
                </a:solidFill>
                <a:latin typeface="Calibri"/>
                <a:ea typeface="Calibri"/>
                <a:cs typeface="Calibri"/>
              </a:rPr>
              <a:t>Das ist uns wichtig zu sagen und wir hoffen, dass Sie das aus diesem Vortrag mitnehmen: </a:t>
            </a:r>
            <a:endParaRPr/>
          </a:p>
          <a:p>
            <a:pPr>
              <a:defRPr/>
            </a:pPr>
            <a:r>
              <a:rPr sz="1200" b="0" i="0" u="none">
                <a:solidFill>
                  <a:srgbClr val="000000"/>
                </a:solidFill>
                <a:latin typeface="Calibri"/>
                <a:ea typeface="Calibri"/>
                <a:cs typeface="Calibri"/>
              </a:rPr>
              <a:t>Wir haben die Personas nicht einfach uns ausgedacht, sondern die realen Erfahrungen von Studierenden in einer „Person“ zusammengeführt. </a:t>
            </a:r>
            <a:endParaRPr/>
          </a:p>
          <a:p>
            <a:pPr>
              <a:defRPr/>
            </a:pPr>
            <a:r>
              <a:rPr sz="1200" b="0" i="0" u="none">
                <a:solidFill>
                  <a:srgbClr val="000000"/>
                </a:solidFill>
                <a:latin typeface="Calibri"/>
                <a:ea typeface="Calibri"/>
                <a:cs typeface="Calibri"/>
              </a:rPr>
              <a:t> </a:t>
            </a:r>
            <a:endParaRPr/>
          </a:p>
          <a:p>
            <a:pPr>
              <a:defRPr/>
            </a:pPr>
            <a:r>
              <a:rPr sz="1200" b="0" i="0" u="none">
                <a:solidFill>
                  <a:srgbClr val="000000"/>
                </a:solidFill>
                <a:latin typeface="Calibri"/>
                <a:ea typeface="Calibri"/>
                <a:cs typeface="Calibri"/>
              </a:rPr>
              <a:t>Kommen wir jetzt aber schließlich zu der konkreten Umsetzung:</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elfolie">
    <p:spTree>
      <p:nvGrpSpPr>
        <p:cNvPr id="1" name=""/>
        <p:cNvGrpSpPr/>
        <p:nvPr/>
      </p:nvGrpSpPr>
      <p:grpSpPr bwMode="auto">
        <a:xfrm>
          <a:off x="0" y="0"/>
          <a:ext cx="0" cy="0"/>
          <a:chOff x="0" y="0"/>
          <a:chExt cx="0" cy="0"/>
        </a:xfrm>
      </p:grpSpPr>
      <p:sp>
        <p:nvSpPr>
          <p:cNvPr id="3" name="Untertitel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de-DE"/>
              <a:t>Master-Untertitelformat bearbeiten</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Inhalt mit 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1055777" y="527538"/>
            <a:ext cx="3932237" cy="1600200"/>
          </a:xfrm>
        </p:spPr>
        <p:txBody>
          <a:bodyPr anchor="b"/>
          <a:lstStyle>
            <a:lvl1pPr>
              <a:defRPr sz="3200"/>
            </a:lvl1pPr>
          </a:lstStyle>
          <a:p>
            <a:pPr>
              <a:defRPr/>
            </a:pPr>
            <a:r>
              <a:rPr lang="de-DE"/>
              <a:t>Mastertitelformat bearbeiten</a:t>
            </a:r>
            <a:endParaRPr/>
          </a:p>
        </p:txBody>
      </p:sp>
      <p:sp>
        <p:nvSpPr>
          <p:cNvPr id="3" name="Inhaltsplatzhalter 2"/>
          <p:cNvSpPr>
            <a:spLocks noGrp="1"/>
          </p:cNvSpPr>
          <p:nvPr>
            <p:ph idx="1"/>
          </p:nvPr>
        </p:nvSpPr>
        <p:spPr bwMode="auto">
          <a:xfrm>
            <a:off x="5740140" y="110465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
        <p:nvSpPr>
          <p:cNvPr id="4" name="Textplatzhalter 3"/>
          <p:cNvSpPr>
            <a:spLocks noGrp="1"/>
          </p:cNvSpPr>
          <p:nvPr>
            <p:ph type="body" sz="half" idx="2"/>
          </p:nvPr>
        </p:nvSpPr>
        <p:spPr bwMode="auto">
          <a:xfrm>
            <a:off x="1055777" y="212773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Bild mit 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1067999" y="530368"/>
            <a:ext cx="3932237" cy="1600200"/>
          </a:xfrm>
        </p:spPr>
        <p:txBody>
          <a:bodyPr anchor="b"/>
          <a:lstStyle>
            <a:lvl1pPr>
              <a:defRPr sz="3200"/>
            </a:lvl1pPr>
          </a:lstStyle>
          <a:p>
            <a:pPr>
              <a:defRPr/>
            </a:pPr>
            <a:r>
              <a:rPr lang="de-DE"/>
              <a:t>Mastertitelformat bearbeiten</a:t>
            </a:r>
            <a:endParaRPr/>
          </a:p>
        </p:txBody>
      </p:sp>
      <p:sp>
        <p:nvSpPr>
          <p:cNvPr id="3" name="Bildplatzhalter 2"/>
          <p:cNvSpPr>
            <a:spLocks noGrp="1"/>
          </p:cNvSpPr>
          <p:nvPr>
            <p:ph type="pic" idx="1"/>
          </p:nvPr>
        </p:nvSpPr>
        <p:spPr bwMode="auto">
          <a:xfrm>
            <a:off x="5258173" y="126841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de-DE"/>
          </a:p>
        </p:txBody>
      </p:sp>
      <p:sp>
        <p:nvSpPr>
          <p:cNvPr id="4" name="Textplatzhalter 3"/>
          <p:cNvSpPr>
            <a:spLocks noGrp="1"/>
          </p:cNvSpPr>
          <p:nvPr>
            <p:ph type="body" sz="half" idx="2"/>
          </p:nvPr>
        </p:nvSpPr>
        <p:spPr bwMode="auto">
          <a:xfrm>
            <a:off x="1067999" y="2336800"/>
            <a:ext cx="3932237" cy="36053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_Titel und Inhalt">
    <p:spTree>
      <p:nvGrpSpPr>
        <p:cNvPr id="1" name=""/>
        <p:cNvGrpSpPr/>
        <p:nvPr/>
      </p:nvGrpSpPr>
      <p:grpSpPr bwMode="auto">
        <a:xfrm>
          <a:off x="0" y="0"/>
          <a:ext cx="0" cy="0"/>
          <a:chOff x="0" y="0"/>
          <a:chExt cx="0" cy="0"/>
        </a:xfrm>
      </p:grpSpPr>
      <p:sp>
        <p:nvSpPr>
          <p:cNvPr id="3" name="Inhaltsplatzhalter 2"/>
          <p:cNvSpPr>
            <a:spLocks noGrp="1"/>
          </p:cNvSpPr>
          <p:nvPr>
            <p:ph idx="1"/>
          </p:nvPr>
        </p:nvSpPr>
        <p:spPr bwMode="auto"/>
        <p:txBody>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Benutzerdefiniertes Layout">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Titelmasterformat durch Klicken bearbeiten</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8_Titel und Inhalt">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Titelmasterformat durch Klicken bearbeiten</a:t>
            </a:r>
            <a:endParaRPr/>
          </a:p>
        </p:txBody>
      </p:sp>
      <p:sp>
        <p:nvSpPr>
          <p:cNvPr id="3" name="Inhaltsplatzhalter 2"/>
          <p:cNvSpPr>
            <a:spLocks noGrp="1"/>
          </p:cNvSpPr>
          <p:nvPr>
            <p:ph idx="1"/>
          </p:nvPr>
        </p:nvSpPr>
        <p:spPr bwMode="auto"/>
        <p:txBody>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4" name="Rectangle 4"/>
          <p:cNvSpPr>
            <a:spLocks noChangeArrowheads="1" noGrp="1"/>
          </p:cNvSpPr>
          <p:nvPr>
            <p:ph type="dt" sz="half" idx="10"/>
          </p:nvPr>
        </p:nvSpPr>
        <p:spPr bwMode="auto">
          <a:ln/>
        </p:spPr>
        <p:txBody>
          <a:bodyPr/>
          <a:lstStyle>
            <a:lvl1pPr>
              <a:defRPr/>
            </a:lvl1pPr>
          </a:lstStyle>
          <a:p>
            <a:pPr>
              <a:defRPr/>
            </a:pPr>
            <a:endParaRPr lang="de-DE"/>
          </a:p>
        </p:txBody>
      </p:sp>
      <p:sp>
        <p:nvSpPr>
          <p:cNvPr id="5" name="Rectangle 5"/>
          <p:cNvSpPr>
            <a:spLocks noChangeArrowheads="1" noGrp="1"/>
          </p:cNvSpPr>
          <p:nvPr>
            <p:ph type="ftr" sz="quarter" idx="11"/>
          </p:nvPr>
        </p:nvSpPr>
        <p:spPr bwMode="auto">
          <a:ln/>
        </p:spPr>
        <p:txBody>
          <a:bodyPr/>
          <a:lstStyle>
            <a:lvl1pPr>
              <a:defRPr/>
            </a:lvl1pPr>
          </a:lstStyle>
          <a:p>
            <a:pPr>
              <a:defRPr/>
            </a:pPr>
            <a:endParaRPr lang="de-DE"/>
          </a:p>
        </p:txBody>
      </p:sp>
      <p:sp>
        <p:nvSpPr>
          <p:cNvPr id="6" name="Rectangle 6"/>
          <p:cNvSpPr>
            <a:spLocks noChangeArrowheads="1" noGrp="1"/>
          </p:cNvSpPr>
          <p:nvPr>
            <p:ph type="sldNum" sz="quarter" idx="12"/>
          </p:nvPr>
        </p:nvSpPr>
        <p:spPr bwMode="auto">
          <a:ln/>
        </p:spPr>
        <p:txBody>
          <a:bodyPr/>
          <a:lstStyle>
            <a:lvl1pPr>
              <a:defRPr/>
            </a:lvl1pPr>
          </a:lstStyle>
          <a:p>
            <a:pPr>
              <a:defRPr/>
            </a:pPr>
            <a:fld id="{5DA278DC-76A4-40A8-93DF-8ADB5A357E60}" type="slidenum">
              <a:rPr lang="de-DE"/>
              <a:t/>
            </a:fld>
            <a:endParaRPr lang="de-D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elfolie">
    <p:spTree>
      <p:nvGrpSpPr>
        <p:cNvPr id="1" name=""/>
        <p:cNvGrpSpPr/>
        <p:nvPr/>
      </p:nvGrpSpPr>
      <p:grpSpPr bwMode="auto">
        <a:xfrm>
          <a:off x="0" y="0"/>
          <a:ext cx="0" cy="0"/>
          <a:chOff x="0" y="0"/>
          <a:chExt cx="0" cy="0"/>
        </a:xfrm>
      </p:grpSpPr>
      <p:sp>
        <p:nvSpPr>
          <p:cNvPr id="3" name="Untertitel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de-DE"/>
              <a:t>Master-Untertitelformat bearbeiten</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Nur Titel">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1061588" y="1151702"/>
            <a:ext cx="8331577" cy="926090"/>
          </a:xfrm>
        </p:spPr>
        <p:txBody>
          <a:bodyPr wrap="square"/>
          <a:lstStyle>
            <a:lvl1pPr>
              <a:defRPr/>
            </a:lvl1pPr>
          </a:lstStyle>
          <a:p>
            <a:pPr>
              <a:defRPr/>
            </a:pPr>
            <a:r>
              <a:rPr lang="de-DE"/>
              <a:t>Mastertitelformat bearbeiten – nur Text …</a:t>
            </a:r>
            <a:endParaRPr/>
          </a:p>
        </p:txBody>
      </p:sp>
      <p:sp>
        <p:nvSpPr>
          <p:cNvPr id="4" name="Textplatzhalter 2"/>
          <p:cNvSpPr>
            <a:spLocks noGrp="1"/>
          </p:cNvSpPr>
          <p:nvPr>
            <p:ph type="body" idx="1" hasCustomPrompt="1"/>
          </p:nvPr>
        </p:nvSpPr>
        <p:spPr bwMode="auto">
          <a:xfrm>
            <a:off x="1061588" y="2077792"/>
            <a:ext cx="10291762" cy="2989610"/>
          </a:xfrm>
        </p:spPr>
        <p:txBody>
          <a:bodyPr wrap="square"/>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lang="de-DE"/>
              <a:t>Mastertextformat bearbeiten – Nur Text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el und Inhalt">
    <p:spTree>
      <p:nvGrpSpPr>
        <p:cNvPr id="1" name=""/>
        <p:cNvGrpSpPr/>
        <p:nvPr/>
      </p:nvGrpSpPr>
      <p:grpSpPr bwMode="auto">
        <a:xfrm>
          <a:off x="0" y="0"/>
          <a:ext cx="0" cy="0"/>
          <a:chOff x="0" y="0"/>
          <a:chExt cx="0" cy="0"/>
        </a:xfrm>
      </p:grpSpPr>
      <p:sp>
        <p:nvSpPr>
          <p:cNvPr id="9" name="Bildplatzhalter 8"/>
          <p:cNvSpPr>
            <a:spLocks noGrp="1"/>
          </p:cNvSpPr>
          <p:nvPr>
            <p:ph type="pic" sz="quarter" idx="13"/>
          </p:nvPr>
        </p:nvSpPr>
        <p:spPr bwMode="auto">
          <a:xfrm>
            <a:off x="6096000" y="1268413"/>
            <a:ext cx="5768975" cy="3843338"/>
          </a:xfrm>
        </p:spPr>
        <p:txBody>
          <a:bodyPr/>
          <a:lstStyle/>
          <a:p>
            <a:pPr>
              <a:defRPr/>
            </a:pPr>
            <a:endParaRPr lang="de-DE"/>
          </a:p>
        </p:txBody>
      </p:sp>
      <p:sp>
        <p:nvSpPr>
          <p:cNvPr id="2" name="Titel 1"/>
          <p:cNvSpPr>
            <a:spLocks noGrp="1"/>
          </p:cNvSpPr>
          <p:nvPr>
            <p:ph type="title"/>
          </p:nvPr>
        </p:nvSpPr>
        <p:spPr bwMode="auto">
          <a:xfrm>
            <a:off x="1065488" y="1141909"/>
            <a:ext cx="5070089" cy="1146092"/>
          </a:xfrm>
        </p:spPr>
        <p:txBody>
          <a:bodyPr/>
          <a:lstStyle/>
          <a:p>
            <a:pPr>
              <a:defRPr/>
            </a:pPr>
            <a:r>
              <a:rPr lang="de-DE"/>
              <a:t>Mastertitelformat bearbeiten</a:t>
            </a:r>
            <a:endParaRPr/>
          </a:p>
        </p:txBody>
      </p:sp>
      <p:sp>
        <p:nvSpPr>
          <p:cNvPr id="3" name="Inhaltsplatzhalter 2"/>
          <p:cNvSpPr>
            <a:spLocks noGrp="1"/>
          </p:cNvSpPr>
          <p:nvPr>
            <p:ph idx="1"/>
          </p:nvPr>
        </p:nvSpPr>
        <p:spPr bwMode="auto">
          <a:xfrm>
            <a:off x="1065488" y="2503229"/>
            <a:ext cx="5181600" cy="2592890"/>
          </a:xfrm>
        </p:spPr>
        <p:txBody>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Benutzerdefiniertes Layout">
    <p:spTree>
      <p:nvGrpSpPr>
        <p:cNvPr id="1" name=""/>
        <p:cNvGrpSpPr/>
        <p:nvPr/>
      </p:nvGrpSpPr>
      <p:grpSpPr bwMode="auto">
        <a:xfrm>
          <a:off x="0" y="0"/>
          <a:ext cx="0" cy="0"/>
          <a:chOff x="0" y="0"/>
          <a:chExt cx="0" cy="0"/>
        </a:xfrm>
      </p:grpSpPr>
      <p:sp>
        <p:nvSpPr>
          <p:cNvPr id="6" name="Rechteck 5"/>
          <p:cNvSpPr/>
          <p:nvPr userDrawn="1"/>
        </p:nvSpPr>
        <p:spPr bwMode="auto">
          <a:xfrm>
            <a:off x="-1627" y="1268413"/>
            <a:ext cx="12192001" cy="4404258"/>
          </a:xfrm>
          <a:prstGeom prst="rect">
            <a:avLst/>
          </a:prstGeom>
          <a:solidFill>
            <a:srgbClr val="C7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de-DE" sz="1800" b="0" i="0" u="none" strike="noStrike" cap="none" spc="0">
              <a:ln>
                <a:noFill/>
              </a:ln>
              <a:solidFill>
                <a:srgbClr val="FFFFFF"/>
              </a:solidFill>
              <a:latin typeface="Calibri"/>
              <a:cs typeface="Arial"/>
            </a:endParaRPr>
          </a:p>
        </p:txBody>
      </p:sp>
      <p:sp>
        <p:nvSpPr>
          <p:cNvPr id="7" name="Titel 1"/>
          <p:cNvSpPr>
            <a:spLocks noGrp="1"/>
          </p:cNvSpPr>
          <p:nvPr>
            <p:ph type="title"/>
          </p:nvPr>
        </p:nvSpPr>
        <p:spPr bwMode="auto">
          <a:xfrm>
            <a:off x="1065785" y="1429051"/>
            <a:ext cx="4868010" cy="1146092"/>
          </a:xfrm>
        </p:spPr>
        <p:txBody>
          <a:bodyPr/>
          <a:lstStyle/>
          <a:p>
            <a:pPr>
              <a:defRPr/>
            </a:pPr>
            <a:r>
              <a:rPr lang="de-DE"/>
              <a:t>Mastertitelformat bearbeiten</a:t>
            </a:r>
            <a:endParaRPr/>
          </a:p>
        </p:txBody>
      </p:sp>
      <p:sp>
        <p:nvSpPr>
          <p:cNvPr id="8" name="Inhaltsplatzhalter 2"/>
          <p:cNvSpPr>
            <a:spLocks noGrp="1"/>
          </p:cNvSpPr>
          <p:nvPr>
            <p:ph idx="1"/>
          </p:nvPr>
        </p:nvSpPr>
        <p:spPr bwMode="auto">
          <a:xfrm>
            <a:off x="1065785" y="2820694"/>
            <a:ext cx="4975076" cy="2851977"/>
          </a:xfrm>
        </p:spPr>
        <p:txBody>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
        <p:nvSpPr>
          <p:cNvPr id="10" name="Bildplatzhalter 8"/>
          <p:cNvSpPr>
            <a:spLocks noGrp="1"/>
          </p:cNvSpPr>
          <p:nvPr>
            <p:ph type="pic" sz="quarter" idx="13"/>
          </p:nvPr>
        </p:nvSpPr>
        <p:spPr bwMode="auto">
          <a:xfrm>
            <a:off x="6262497" y="1429051"/>
            <a:ext cx="5768975" cy="3843338"/>
          </a:xfrm>
        </p:spPr>
        <p:txBody>
          <a:bodyPr/>
          <a:lstStyle/>
          <a:p>
            <a:pPr>
              <a:defRPr/>
            </a:pPr>
            <a:endParaRPr lang="de-D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Abschnitts-&#10;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1064962" y="1053247"/>
            <a:ext cx="10515600" cy="1390300"/>
          </a:xfrm>
        </p:spPr>
        <p:txBody>
          <a:bodyPr anchor="t" anchorCtr="0"/>
          <a:lstStyle>
            <a:lvl1pPr>
              <a:defRPr sz="6000"/>
            </a:lvl1pPr>
          </a:lstStyle>
          <a:p>
            <a:pPr>
              <a:defRPr/>
            </a:pPr>
            <a:r>
              <a:rPr lang="de-DE"/>
              <a:t>Mastertitelformat bearbeiten</a:t>
            </a:r>
            <a:endParaRPr/>
          </a:p>
        </p:txBody>
      </p:sp>
      <p:sp>
        <p:nvSpPr>
          <p:cNvPr id="3" name="Textplatzhalter 2"/>
          <p:cNvSpPr>
            <a:spLocks noGrp="1"/>
          </p:cNvSpPr>
          <p:nvPr>
            <p:ph type="body" idx="1"/>
          </p:nvPr>
        </p:nvSpPr>
        <p:spPr bwMode="auto">
          <a:xfrm>
            <a:off x="1064962" y="2631115"/>
            <a:ext cx="10515600" cy="298961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Nur Titel">
    <p:spTree>
      <p:nvGrpSpPr>
        <p:cNvPr id="1" name=""/>
        <p:cNvGrpSpPr/>
        <p:nvPr/>
      </p:nvGrpSpPr>
      <p:grpSpPr bwMode="auto">
        <a:xfrm>
          <a:off x="0" y="0"/>
          <a:ext cx="0" cy="0"/>
          <a:chOff x="0" y="0"/>
          <a:chExt cx="0" cy="0"/>
        </a:xfrm>
      </p:grpSpPr>
      <p:sp>
        <p:nvSpPr>
          <p:cNvPr id="3" name="Titel 1"/>
          <p:cNvSpPr>
            <a:spLocks noGrp="1"/>
          </p:cNvSpPr>
          <p:nvPr>
            <p:ph type="title" hasCustomPrompt="1"/>
          </p:nvPr>
        </p:nvSpPr>
        <p:spPr bwMode="auto">
          <a:xfrm>
            <a:off x="1061588" y="1151702"/>
            <a:ext cx="8331577" cy="926090"/>
          </a:xfrm>
        </p:spPr>
        <p:txBody>
          <a:bodyPr wrap="square"/>
          <a:lstStyle>
            <a:lvl1pPr>
              <a:defRPr/>
            </a:lvl1pPr>
          </a:lstStyle>
          <a:p>
            <a:pPr>
              <a:defRPr/>
            </a:pPr>
            <a:r>
              <a:rPr lang="de-DE"/>
              <a:t>Mastertitelformat bearbeiten – nur Text …</a:t>
            </a:r>
            <a:endParaRPr/>
          </a:p>
        </p:txBody>
      </p:sp>
      <p:sp>
        <p:nvSpPr>
          <p:cNvPr id="4" name="Textplatzhalter 2"/>
          <p:cNvSpPr>
            <a:spLocks noGrp="1"/>
          </p:cNvSpPr>
          <p:nvPr>
            <p:ph type="body" idx="1" hasCustomPrompt="1"/>
          </p:nvPr>
        </p:nvSpPr>
        <p:spPr bwMode="auto">
          <a:xfrm>
            <a:off x="1061588" y="2077792"/>
            <a:ext cx="10291762" cy="2989610"/>
          </a:xfrm>
        </p:spPr>
        <p:txBody>
          <a:bodyPr wrap="square"/>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lang="de-DE"/>
              <a:t>Mastertextformat bearbeiten – Nur Text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Zwei Inhalte">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1064322" y="1140923"/>
            <a:ext cx="6266987" cy="1146092"/>
          </a:xfrm>
        </p:spPr>
        <p:txBody>
          <a:bodyPr/>
          <a:lstStyle/>
          <a:p>
            <a:pPr>
              <a:defRPr/>
            </a:pPr>
            <a:r>
              <a:rPr lang="de-DE"/>
              <a:t>Mastertitelformat bearbeiten</a:t>
            </a:r>
            <a:endParaRPr/>
          </a:p>
        </p:txBody>
      </p:sp>
      <p:sp>
        <p:nvSpPr>
          <p:cNvPr id="3" name="Inhaltsplatzhalter 2"/>
          <p:cNvSpPr>
            <a:spLocks noGrp="1"/>
          </p:cNvSpPr>
          <p:nvPr>
            <p:ph sz="half" idx="1"/>
          </p:nvPr>
        </p:nvSpPr>
        <p:spPr bwMode="auto">
          <a:xfrm>
            <a:off x="1064322" y="2131057"/>
            <a:ext cx="5181600" cy="3527281"/>
          </a:xfrm>
        </p:spPr>
        <p:txBody>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
        <p:nvSpPr>
          <p:cNvPr id="4" name="Inhaltsplatzhalter 3"/>
          <p:cNvSpPr>
            <a:spLocks noGrp="1"/>
          </p:cNvSpPr>
          <p:nvPr>
            <p:ph sz="half" idx="2"/>
          </p:nvPr>
        </p:nvSpPr>
        <p:spPr bwMode="auto">
          <a:xfrm>
            <a:off x="6238106" y="2128517"/>
            <a:ext cx="5181600" cy="3529821"/>
          </a:xfrm>
        </p:spPr>
        <p:txBody>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Vergleich">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1065583" y="1136526"/>
            <a:ext cx="10515600" cy="1325563"/>
          </a:xfrm>
        </p:spPr>
        <p:txBody>
          <a:bodyPr/>
          <a:lstStyle/>
          <a:p>
            <a:pPr>
              <a:defRPr/>
            </a:pPr>
            <a:r>
              <a:rPr lang="de-DE"/>
              <a:t>Mastertitelformat bearbeiten</a:t>
            </a:r>
            <a:endParaRPr/>
          </a:p>
        </p:txBody>
      </p:sp>
      <p:sp>
        <p:nvSpPr>
          <p:cNvPr id="4" name="Inhaltsplatzhalter 3"/>
          <p:cNvSpPr>
            <a:spLocks noGrp="1"/>
          </p:cNvSpPr>
          <p:nvPr>
            <p:ph sz="half" idx="2"/>
          </p:nvPr>
        </p:nvSpPr>
        <p:spPr bwMode="auto">
          <a:xfrm>
            <a:off x="1065583" y="2505074"/>
            <a:ext cx="5157787" cy="3684588"/>
          </a:xfrm>
        </p:spPr>
        <p:txBody>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
        <p:nvSpPr>
          <p:cNvPr id="6" name="Inhaltsplatzhalter 5"/>
          <p:cNvSpPr>
            <a:spLocks noGrp="1"/>
          </p:cNvSpPr>
          <p:nvPr>
            <p:ph sz="quarter" idx="4"/>
          </p:nvPr>
        </p:nvSpPr>
        <p:spPr bwMode="auto">
          <a:xfrm>
            <a:off x="6188825" y="2505074"/>
            <a:ext cx="5102832" cy="3610247"/>
          </a:xfrm>
        </p:spPr>
        <p:txBody>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Nur Titel">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1063121" y="1140923"/>
            <a:ext cx="6266987" cy="1146092"/>
          </a:xfrm>
        </p:spPr>
        <p:txBody>
          <a:bodyPr>
            <a:noAutofit/>
          </a:bodyPr>
          <a:lstStyle/>
          <a:p>
            <a:pPr>
              <a:defRPr/>
            </a:pPr>
            <a:r>
              <a:rPr lang="de-DE"/>
              <a:t>Mastertitelformat bearbeiten</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Leer">
    <p:spTree>
      <p:nvGrpSpPr>
        <p:cNvPr id="1" name=""/>
        <p:cNvGrpSpPr/>
        <p:nvPr/>
      </p:nvGrpSpPr>
      <p:grpSpPr bwMode="auto">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Inhalt mit 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1055777" y="527538"/>
            <a:ext cx="3932237" cy="1600200"/>
          </a:xfrm>
        </p:spPr>
        <p:txBody>
          <a:bodyPr anchor="b"/>
          <a:lstStyle>
            <a:lvl1pPr>
              <a:defRPr sz="3200"/>
            </a:lvl1pPr>
          </a:lstStyle>
          <a:p>
            <a:pPr>
              <a:defRPr/>
            </a:pPr>
            <a:r>
              <a:rPr lang="de-DE"/>
              <a:t>Mastertitelformat bearbeiten</a:t>
            </a:r>
            <a:endParaRPr/>
          </a:p>
        </p:txBody>
      </p:sp>
      <p:sp>
        <p:nvSpPr>
          <p:cNvPr id="3" name="Inhaltsplatzhalter 2"/>
          <p:cNvSpPr>
            <a:spLocks noGrp="1"/>
          </p:cNvSpPr>
          <p:nvPr>
            <p:ph idx="1"/>
          </p:nvPr>
        </p:nvSpPr>
        <p:spPr bwMode="auto">
          <a:xfrm>
            <a:off x="5740140" y="110465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
        <p:nvSpPr>
          <p:cNvPr id="4" name="Textplatzhalter 3"/>
          <p:cNvSpPr>
            <a:spLocks noGrp="1"/>
          </p:cNvSpPr>
          <p:nvPr>
            <p:ph type="body" sz="half" idx="2"/>
          </p:nvPr>
        </p:nvSpPr>
        <p:spPr bwMode="auto">
          <a:xfrm>
            <a:off x="1055777" y="212773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Bild mit 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1067999" y="530368"/>
            <a:ext cx="3932237" cy="1600200"/>
          </a:xfrm>
        </p:spPr>
        <p:txBody>
          <a:bodyPr anchor="b"/>
          <a:lstStyle>
            <a:lvl1pPr>
              <a:defRPr sz="3200"/>
            </a:lvl1pPr>
          </a:lstStyle>
          <a:p>
            <a:pPr>
              <a:defRPr/>
            </a:pPr>
            <a:r>
              <a:rPr lang="de-DE"/>
              <a:t>Mastertitelformat bearbeiten</a:t>
            </a:r>
            <a:endParaRPr/>
          </a:p>
        </p:txBody>
      </p:sp>
      <p:sp>
        <p:nvSpPr>
          <p:cNvPr id="3" name="Bildplatzhalter 2"/>
          <p:cNvSpPr>
            <a:spLocks noGrp="1"/>
          </p:cNvSpPr>
          <p:nvPr>
            <p:ph type="pic" idx="1"/>
          </p:nvPr>
        </p:nvSpPr>
        <p:spPr bwMode="auto">
          <a:xfrm>
            <a:off x="5258173" y="126841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de-DE"/>
          </a:p>
        </p:txBody>
      </p:sp>
      <p:sp>
        <p:nvSpPr>
          <p:cNvPr id="4" name="Textplatzhalter 3"/>
          <p:cNvSpPr>
            <a:spLocks noGrp="1"/>
          </p:cNvSpPr>
          <p:nvPr>
            <p:ph type="body" sz="half" idx="2"/>
          </p:nvPr>
        </p:nvSpPr>
        <p:spPr bwMode="auto">
          <a:xfrm>
            <a:off x="1067999" y="2336800"/>
            <a:ext cx="3932237" cy="36053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userDrawn="1">
  <p:cSld name="1_Titel und Inhalt">
    <p:spTree>
      <p:nvGrpSpPr>
        <p:cNvPr id="1" name=""/>
        <p:cNvGrpSpPr/>
        <p:nvPr/>
      </p:nvGrpSpPr>
      <p:grpSpPr bwMode="auto">
        <a:xfrm>
          <a:off x="0" y="0"/>
          <a:ext cx="0" cy="0"/>
          <a:chOff x="0" y="0"/>
          <a:chExt cx="0" cy="0"/>
        </a:xfrm>
      </p:grpSpPr>
      <p:sp>
        <p:nvSpPr>
          <p:cNvPr id="3" name="Inhaltsplatzhalter 2"/>
          <p:cNvSpPr>
            <a:spLocks noGrp="1"/>
          </p:cNvSpPr>
          <p:nvPr>
            <p:ph idx="1"/>
          </p:nvPr>
        </p:nvSpPr>
        <p:spPr bwMode="auto"/>
        <p:txBody>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1_Benutzerdefiniertes Layout">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Titelmasterformat durch Klicken bearbeiten</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type="obj" userDrawn="1">
  <p:cSld name="8_Titel und Inhalt">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Titelmasterformat durch Klicken bearbeiten</a:t>
            </a:r>
            <a:endParaRPr/>
          </a:p>
        </p:txBody>
      </p:sp>
      <p:sp>
        <p:nvSpPr>
          <p:cNvPr id="3" name="Inhaltsplatzhalter 2"/>
          <p:cNvSpPr>
            <a:spLocks noGrp="1"/>
          </p:cNvSpPr>
          <p:nvPr>
            <p:ph idx="1"/>
          </p:nvPr>
        </p:nvSpPr>
        <p:spPr bwMode="auto"/>
        <p:txBody>
          <a:bodyPr/>
          <a:lstStyle/>
          <a:p>
            <a:pPr lvl="0">
              <a:defRPr/>
            </a:pPr>
            <a:r>
              <a:rPr lang="de-DE"/>
              <a:t>Textmasterformate durch Klicken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4" name="Rectangle 4"/>
          <p:cNvSpPr>
            <a:spLocks noChangeArrowheads="1" noGrp="1"/>
          </p:cNvSpPr>
          <p:nvPr>
            <p:ph type="dt" sz="half" idx="10"/>
          </p:nvPr>
        </p:nvSpPr>
        <p:spPr bwMode="auto">
          <a:ln/>
        </p:spPr>
        <p:txBody>
          <a:bodyPr/>
          <a:lstStyle>
            <a:lvl1pPr>
              <a:defRPr/>
            </a:lvl1pPr>
          </a:lstStyle>
          <a:p>
            <a:pPr marL="0" marR="0" lvl="0" indent="0" algn="l" defTabSz="914400">
              <a:lnSpc>
                <a:spcPct val="100000"/>
              </a:lnSpc>
              <a:spcBef>
                <a:spcPts val="0"/>
              </a:spcBef>
              <a:spcAft>
                <a:spcPts val="0"/>
              </a:spcAft>
              <a:buClrTx/>
              <a:buSzTx/>
              <a:buFontTx/>
              <a:buNone/>
              <a:defRPr/>
            </a:pPr>
            <a:endParaRPr lang="de-DE" sz="1800" b="0" i="0" u="none" strike="noStrike" cap="none" spc="0">
              <a:ln>
                <a:noFill/>
              </a:ln>
              <a:solidFill>
                <a:srgbClr val="000000"/>
              </a:solidFill>
              <a:latin typeface="Calibri"/>
              <a:cs typeface="Arial"/>
            </a:endParaRPr>
          </a:p>
        </p:txBody>
      </p:sp>
      <p:sp>
        <p:nvSpPr>
          <p:cNvPr id="5" name="Rectangle 5"/>
          <p:cNvSpPr>
            <a:spLocks noChangeArrowheads="1" noGrp="1"/>
          </p:cNvSpPr>
          <p:nvPr>
            <p:ph type="ftr" sz="quarter" idx="11"/>
          </p:nvPr>
        </p:nvSpPr>
        <p:spPr bwMode="auto">
          <a:ln/>
        </p:spPr>
        <p:txBody>
          <a:bodyPr/>
          <a:lstStyle>
            <a:lvl1pPr>
              <a:defRPr/>
            </a:lvl1pPr>
          </a:lstStyle>
          <a:p>
            <a:pPr marL="0" marR="0" lvl="0" indent="0" algn="l" defTabSz="914400">
              <a:lnSpc>
                <a:spcPct val="100000"/>
              </a:lnSpc>
              <a:spcBef>
                <a:spcPts val="0"/>
              </a:spcBef>
              <a:spcAft>
                <a:spcPts val="0"/>
              </a:spcAft>
              <a:buClrTx/>
              <a:buSzTx/>
              <a:buFontTx/>
              <a:buNone/>
              <a:defRPr/>
            </a:pPr>
            <a:endParaRPr lang="de-DE" sz="1800" b="0" i="0" u="none" strike="noStrike" cap="none" spc="0">
              <a:ln>
                <a:noFill/>
              </a:ln>
              <a:solidFill>
                <a:srgbClr val="000000"/>
              </a:solidFill>
              <a:latin typeface="Calibri"/>
              <a:cs typeface="Arial"/>
            </a:endParaRPr>
          </a:p>
        </p:txBody>
      </p:sp>
      <p:sp>
        <p:nvSpPr>
          <p:cNvPr id="6" name="Rectangle 6"/>
          <p:cNvSpPr>
            <a:spLocks noChangeArrowheads="1" noGrp="1"/>
          </p:cNvSpPr>
          <p:nvPr>
            <p:ph type="sldNum" sz="quarter" idx="12"/>
          </p:nvPr>
        </p:nvSpPr>
        <p:spPr bwMode="auto">
          <a:ln/>
        </p:spPr>
        <p:txBody>
          <a:bodyPr/>
          <a:lstStyle>
            <a:lvl1pPr>
              <a:defRPr/>
            </a:lvl1pPr>
          </a:lstStyle>
          <a:p>
            <a:pPr marL="0" marR="0" lvl="0" indent="0" algn="l" defTabSz="914400">
              <a:lnSpc>
                <a:spcPct val="100000"/>
              </a:lnSpc>
              <a:spcBef>
                <a:spcPts val="0"/>
              </a:spcBef>
              <a:spcAft>
                <a:spcPts val="0"/>
              </a:spcAft>
              <a:buClrTx/>
              <a:buSzTx/>
              <a:buFontTx/>
              <a:buNone/>
              <a:defRPr/>
            </a:pPr>
            <a:fld id="{5DA278DC-76A4-40A8-93DF-8ADB5A357E60}" type="slidenum">
              <a:rPr lang="de-DE" sz="1800" b="0" i="0" u="none" strike="noStrike" cap="none" spc="0">
                <a:ln>
                  <a:noFill/>
                </a:ln>
                <a:solidFill>
                  <a:srgbClr val="000000"/>
                </a:solidFill>
                <a:latin typeface="Calibri"/>
                <a:cs typeface="Arial"/>
              </a:rPr>
              <a:t/>
            </a:fld>
            <a:endParaRPr lang="de-DE" sz="1800" b="0" i="0" u="none" strike="noStrike" cap="none" spc="0">
              <a:ln>
                <a:noFill/>
              </a:ln>
              <a:solidFill>
                <a:srgbClr val="000000"/>
              </a:solidFill>
              <a:latin typeface="Calibri"/>
              <a:cs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Titel und Inhalt">
    <p:spTree>
      <p:nvGrpSpPr>
        <p:cNvPr id="1" name=""/>
        <p:cNvGrpSpPr/>
        <p:nvPr/>
      </p:nvGrpSpPr>
      <p:grpSpPr bwMode="auto">
        <a:xfrm>
          <a:off x="0" y="0"/>
          <a:ext cx="0" cy="0"/>
          <a:chOff x="0" y="0"/>
          <a:chExt cx="0" cy="0"/>
        </a:xfrm>
      </p:grpSpPr>
      <p:sp>
        <p:nvSpPr>
          <p:cNvPr id="9" name="Bildplatzhalter 8"/>
          <p:cNvSpPr>
            <a:spLocks noGrp="1"/>
          </p:cNvSpPr>
          <p:nvPr>
            <p:ph type="pic" sz="quarter" idx="13"/>
          </p:nvPr>
        </p:nvSpPr>
        <p:spPr bwMode="auto">
          <a:xfrm>
            <a:off x="6096000" y="1268413"/>
            <a:ext cx="5768975" cy="3843338"/>
          </a:xfrm>
        </p:spPr>
        <p:txBody>
          <a:bodyPr/>
          <a:lstStyle/>
          <a:p>
            <a:pPr>
              <a:defRPr/>
            </a:pPr>
            <a:endParaRPr lang="de-DE"/>
          </a:p>
        </p:txBody>
      </p:sp>
      <p:sp>
        <p:nvSpPr>
          <p:cNvPr id="2" name="Titel 1"/>
          <p:cNvSpPr>
            <a:spLocks noGrp="1"/>
          </p:cNvSpPr>
          <p:nvPr>
            <p:ph type="title"/>
          </p:nvPr>
        </p:nvSpPr>
        <p:spPr bwMode="auto">
          <a:xfrm>
            <a:off x="1065488" y="1141909"/>
            <a:ext cx="5070089" cy="1146092"/>
          </a:xfrm>
        </p:spPr>
        <p:txBody>
          <a:bodyPr/>
          <a:lstStyle/>
          <a:p>
            <a:pPr>
              <a:defRPr/>
            </a:pPr>
            <a:r>
              <a:rPr lang="de-DE"/>
              <a:t>Mastertitelformat bearbeiten</a:t>
            </a:r>
            <a:endParaRPr/>
          </a:p>
        </p:txBody>
      </p:sp>
      <p:sp>
        <p:nvSpPr>
          <p:cNvPr id="3" name="Inhaltsplatzhalter 2"/>
          <p:cNvSpPr>
            <a:spLocks noGrp="1"/>
          </p:cNvSpPr>
          <p:nvPr>
            <p:ph idx="1"/>
          </p:nvPr>
        </p:nvSpPr>
        <p:spPr bwMode="auto">
          <a:xfrm>
            <a:off x="1065488" y="2503229"/>
            <a:ext cx="5181600" cy="2592890"/>
          </a:xfrm>
        </p:spPr>
        <p:txBody>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Benutzerdefiniertes Layout">
    <p:spTree>
      <p:nvGrpSpPr>
        <p:cNvPr id="1" name=""/>
        <p:cNvGrpSpPr/>
        <p:nvPr/>
      </p:nvGrpSpPr>
      <p:grpSpPr bwMode="auto">
        <a:xfrm>
          <a:off x="0" y="0"/>
          <a:ext cx="0" cy="0"/>
          <a:chOff x="0" y="0"/>
          <a:chExt cx="0" cy="0"/>
        </a:xfrm>
      </p:grpSpPr>
      <p:sp>
        <p:nvSpPr>
          <p:cNvPr id="6" name="Rechteck 5"/>
          <p:cNvSpPr/>
          <p:nvPr userDrawn="1"/>
        </p:nvSpPr>
        <p:spPr bwMode="auto">
          <a:xfrm>
            <a:off x="-1627" y="1268413"/>
            <a:ext cx="12192001" cy="4404258"/>
          </a:xfrm>
          <a:prstGeom prst="rect">
            <a:avLst/>
          </a:prstGeom>
          <a:solidFill>
            <a:srgbClr val="C7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7" name="Titel 1"/>
          <p:cNvSpPr>
            <a:spLocks noGrp="1"/>
          </p:cNvSpPr>
          <p:nvPr>
            <p:ph type="title"/>
          </p:nvPr>
        </p:nvSpPr>
        <p:spPr bwMode="auto">
          <a:xfrm>
            <a:off x="1065785" y="1429051"/>
            <a:ext cx="4868010" cy="1146092"/>
          </a:xfrm>
        </p:spPr>
        <p:txBody>
          <a:bodyPr/>
          <a:lstStyle/>
          <a:p>
            <a:pPr>
              <a:defRPr/>
            </a:pPr>
            <a:r>
              <a:rPr lang="de-DE"/>
              <a:t>Mastertitelformat bearbeiten</a:t>
            </a:r>
            <a:endParaRPr/>
          </a:p>
        </p:txBody>
      </p:sp>
      <p:sp>
        <p:nvSpPr>
          <p:cNvPr id="8" name="Inhaltsplatzhalter 2"/>
          <p:cNvSpPr>
            <a:spLocks noGrp="1"/>
          </p:cNvSpPr>
          <p:nvPr>
            <p:ph idx="1"/>
          </p:nvPr>
        </p:nvSpPr>
        <p:spPr bwMode="auto">
          <a:xfrm>
            <a:off x="1065785" y="2820694"/>
            <a:ext cx="4975076" cy="2851977"/>
          </a:xfrm>
        </p:spPr>
        <p:txBody>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
        <p:nvSpPr>
          <p:cNvPr id="10" name="Bildplatzhalter 8"/>
          <p:cNvSpPr>
            <a:spLocks noGrp="1"/>
          </p:cNvSpPr>
          <p:nvPr>
            <p:ph type="pic" sz="quarter" idx="13"/>
          </p:nvPr>
        </p:nvSpPr>
        <p:spPr bwMode="auto">
          <a:xfrm>
            <a:off x="6262497" y="1429051"/>
            <a:ext cx="5768975" cy="3843338"/>
          </a:xfrm>
        </p:spPr>
        <p:txBody>
          <a:bodyPr/>
          <a:lstStyle/>
          <a:p>
            <a:pPr>
              <a:defRPr/>
            </a:pP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Abschnitts-&#10;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1064962" y="1053247"/>
            <a:ext cx="10515600" cy="1390300"/>
          </a:xfrm>
        </p:spPr>
        <p:txBody>
          <a:bodyPr anchor="t" anchorCtr="0"/>
          <a:lstStyle>
            <a:lvl1pPr>
              <a:defRPr sz="6000"/>
            </a:lvl1pPr>
          </a:lstStyle>
          <a:p>
            <a:pPr>
              <a:defRPr/>
            </a:pPr>
            <a:r>
              <a:rPr lang="de-DE"/>
              <a:t>Mastertitelformat bearbeiten</a:t>
            </a:r>
            <a:endParaRPr/>
          </a:p>
        </p:txBody>
      </p:sp>
      <p:sp>
        <p:nvSpPr>
          <p:cNvPr id="3" name="Textplatzhalter 2"/>
          <p:cNvSpPr>
            <a:spLocks noGrp="1"/>
          </p:cNvSpPr>
          <p:nvPr>
            <p:ph type="body" idx="1"/>
          </p:nvPr>
        </p:nvSpPr>
        <p:spPr bwMode="auto">
          <a:xfrm>
            <a:off x="1064962" y="2631115"/>
            <a:ext cx="10515600" cy="298961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Zwei Inhalte">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1064322" y="1140923"/>
            <a:ext cx="6266987" cy="1146092"/>
          </a:xfrm>
        </p:spPr>
        <p:txBody>
          <a:bodyPr/>
          <a:lstStyle/>
          <a:p>
            <a:pPr>
              <a:defRPr/>
            </a:pPr>
            <a:r>
              <a:rPr lang="de-DE"/>
              <a:t>Mastertitelformat bearbeiten</a:t>
            </a:r>
            <a:endParaRPr/>
          </a:p>
        </p:txBody>
      </p:sp>
      <p:sp>
        <p:nvSpPr>
          <p:cNvPr id="3" name="Inhaltsplatzhalter 2"/>
          <p:cNvSpPr>
            <a:spLocks noGrp="1"/>
          </p:cNvSpPr>
          <p:nvPr>
            <p:ph sz="half" idx="1"/>
          </p:nvPr>
        </p:nvSpPr>
        <p:spPr bwMode="auto">
          <a:xfrm>
            <a:off x="1064322" y="2131057"/>
            <a:ext cx="5181600" cy="3527281"/>
          </a:xfrm>
        </p:spPr>
        <p:txBody>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
        <p:nvSpPr>
          <p:cNvPr id="4" name="Inhaltsplatzhalter 3"/>
          <p:cNvSpPr>
            <a:spLocks noGrp="1"/>
          </p:cNvSpPr>
          <p:nvPr>
            <p:ph sz="half" idx="2"/>
          </p:nvPr>
        </p:nvSpPr>
        <p:spPr bwMode="auto">
          <a:xfrm>
            <a:off x="6238106" y="2128517"/>
            <a:ext cx="5181600" cy="3529821"/>
          </a:xfrm>
        </p:spPr>
        <p:txBody>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userDrawn="1">
  <p:cSld name="Vergleich">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1065583" y="1136526"/>
            <a:ext cx="10515600" cy="1325563"/>
          </a:xfrm>
        </p:spPr>
        <p:txBody>
          <a:bodyPr/>
          <a:lstStyle/>
          <a:p>
            <a:pPr>
              <a:defRPr/>
            </a:pPr>
            <a:r>
              <a:rPr lang="de-DE"/>
              <a:t>Mastertitelformat bearbeiten</a:t>
            </a:r>
            <a:endParaRPr/>
          </a:p>
        </p:txBody>
      </p:sp>
      <p:sp>
        <p:nvSpPr>
          <p:cNvPr id="4" name="Inhaltsplatzhalter 3"/>
          <p:cNvSpPr>
            <a:spLocks noGrp="1"/>
          </p:cNvSpPr>
          <p:nvPr>
            <p:ph sz="half" idx="2"/>
          </p:nvPr>
        </p:nvSpPr>
        <p:spPr bwMode="auto">
          <a:xfrm>
            <a:off x="1065583" y="2505074"/>
            <a:ext cx="5157787" cy="3684588"/>
          </a:xfrm>
        </p:spPr>
        <p:txBody>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
        <p:nvSpPr>
          <p:cNvPr id="6" name="Inhaltsplatzhalter 5"/>
          <p:cNvSpPr>
            <a:spLocks noGrp="1"/>
          </p:cNvSpPr>
          <p:nvPr>
            <p:ph sz="quarter" idx="4"/>
          </p:nvPr>
        </p:nvSpPr>
        <p:spPr bwMode="auto">
          <a:xfrm>
            <a:off x="6188825" y="2505074"/>
            <a:ext cx="5102832" cy="3610247"/>
          </a:xfrm>
        </p:spPr>
        <p:txBody>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Nur Titel">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1063121" y="1140923"/>
            <a:ext cx="6266987" cy="1146092"/>
          </a:xfrm>
        </p:spPr>
        <p:txBody>
          <a:bodyPr>
            <a:noAutofit/>
          </a:bodyPr>
          <a:lstStyle/>
          <a:p>
            <a:pPr>
              <a:defRPr/>
            </a:pPr>
            <a:r>
              <a:rPr lang="de-DE"/>
              <a:t>Mastertitelformat bearbeiten</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Leer">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jpg"/><Relationship Id="rId17" Type="http://schemas.openxmlformats.org/officeDocument/2006/relationships/image" Target="../media/image2.png"/></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slideLayout" Target="../slideLayouts/slideLayout24.xml"/><Relationship Id="rId11" Type="http://schemas.openxmlformats.org/officeDocument/2006/relationships/slideLayout" Target="../slideLayouts/slideLayout25.xml"/><Relationship Id="rId12" Type="http://schemas.openxmlformats.org/officeDocument/2006/relationships/slideLayout" Target="../slideLayouts/slideLayout26.xml"/><Relationship Id="rId13" Type="http://schemas.openxmlformats.org/officeDocument/2006/relationships/slideLayout" Target="../slideLayouts/slideLayout27.xml"/><Relationship Id="rId14" Type="http://schemas.openxmlformats.org/officeDocument/2006/relationships/slideLayout" Target="../slideLayouts/slideLayout28.xml"/><Relationship Id="rId15" Type="http://schemas.openxmlformats.org/officeDocument/2006/relationships/theme" Target="../theme/theme2.xml"/><Relationship Id="rId16" Type="http://schemas.openxmlformats.org/officeDocument/2006/relationships/image" Target="../media/image1.jpg"/><Relationship Id="rId1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235581"/>
        </a:solidFill>
      </p:bgPr>
    </p:bg>
    <p:spTree>
      <p:nvGrpSpPr>
        <p:cNvPr id="1" name=""/>
        <p:cNvGrpSpPr/>
        <p:nvPr/>
      </p:nvGrpSpPr>
      <p:grpSpPr bwMode="auto">
        <a:xfrm>
          <a:off x="0" y="0"/>
          <a:ext cx="0" cy="0"/>
          <a:chOff x="0" y="0"/>
          <a:chExt cx="0" cy="0"/>
        </a:xfrm>
      </p:grpSpPr>
      <p:pic>
        <p:nvPicPr>
          <p:cNvPr id="8" name="Grafik 7"/>
          <p:cNvPicPr>
            <a:picLocks noChangeAspect="1"/>
          </p:cNvPicPr>
          <p:nvPr userDrawn="1"/>
        </p:nvPicPr>
        <p:blipFill>
          <a:blip r:embed="rId16"/>
          <a:stretch/>
        </p:blipFill>
        <p:spPr bwMode="auto">
          <a:xfrm>
            <a:off x="10480199" y="-9835"/>
            <a:ext cx="1691976" cy="969502"/>
          </a:xfrm>
          <a:prstGeom prst="rect">
            <a:avLst/>
          </a:prstGeom>
        </p:spPr>
      </p:pic>
      <p:sp>
        <p:nvSpPr>
          <p:cNvPr id="2" name="Titelplatzhalter 1"/>
          <p:cNvSpPr>
            <a:spLocks noGrp="1"/>
          </p:cNvSpPr>
          <p:nvPr>
            <p:ph type="title"/>
          </p:nvPr>
        </p:nvSpPr>
        <p:spPr bwMode="auto">
          <a:xfrm>
            <a:off x="1063504" y="1140923"/>
            <a:ext cx="6266987" cy="1146092"/>
          </a:xfrm>
          <a:prstGeom prst="rect">
            <a:avLst/>
          </a:prstGeom>
        </p:spPr>
        <p:txBody>
          <a:bodyPr vert="horz" lIns="0" tIns="0" rIns="0" bIns="0" rtlCol="0" anchor="t" anchorCtr="0">
            <a:normAutofit/>
          </a:bodyPr>
          <a:lstStyle/>
          <a:p>
            <a:pPr>
              <a:defRPr/>
            </a:pPr>
            <a:r>
              <a:rPr lang="de-DE"/>
              <a:t>Mastertitelformat</a:t>
            </a:r>
            <a:endParaRPr/>
          </a:p>
        </p:txBody>
      </p:sp>
      <p:sp>
        <p:nvSpPr>
          <p:cNvPr id="3" name="Textplatzhalter 2"/>
          <p:cNvSpPr>
            <a:spLocks noGrp="1"/>
          </p:cNvSpPr>
          <p:nvPr>
            <p:ph type="body" idx="1"/>
          </p:nvPr>
        </p:nvSpPr>
        <p:spPr bwMode="auto">
          <a:xfrm>
            <a:off x="1063504" y="2287015"/>
            <a:ext cx="5181600" cy="3627228"/>
          </a:xfrm>
          <a:prstGeom prst="rect">
            <a:avLst/>
          </a:prstGeom>
        </p:spPr>
        <p:txBody>
          <a:bodyPr vert="horz" lIns="91440" tIns="45720" rIns="91440" bIns="45720" rtlCol="0">
            <a:normAutofit/>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
        <p:nvSpPr>
          <p:cNvPr id="11" name="Eine Ecke des Rechtecks abrunden 10"/>
          <p:cNvSpPr/>
          <p:nvPr userDrawn="1"/>
        </p:nvSpPr>
        <p:spPr bwMode="auto">
          <a:xfrm>
            <a:off x="0" y="468350"/>
            <a:ext cx="1980000" cy="180000"/>
          </a:xfrm>
          <a:prstGeom prst="round1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defRPr/>
            </a:pPr>
            <a:r>
              <a:rPr lang="de-DE" sz="800">
                <a:solidFill>
                  <a:schemeClr val="accent1"/>
                </a:solidFill>
              </a:rPr>
              <a:t>„Shuffle“-Vortrag Marburg 2023</a:t>
            </a:r>
            <a:endParaRPr lang="de-DE" sz="800">
              <a:solidFill>
                <a:schemeClr val="accent1"/>
              </a:solidFill>
            </a:endParaRPr>
          </a:p>
        </p:txBody>
      </p:sp>
      <p:sp>
        <p:nvSpPr>
          <p:cNvPr id="10" name="Eine Ecke des Rechtecks abrunden 12"/>
          <p:cNvSpPr/>
          <p:nvPr userDrawn="1"/>
        </p:nvSpPr>
        <p:spPr bwMode="auto">
          <a:xfrm rot="10800000">
            <a:off x="1040781" y="6181840"/>
            <a:ext cx="11151219" cy="342785"/>
          </a:xfrm>
          <a:prstGeom prst="round1Rect">
            <a:avLst>
              <a:gd name="adj" fmla="val 50000"/>
            </a:avLst>
          </a:prstGeom>
          <a:solidFill>
            <a:srgbClr val="92A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2" name="Datumsplatzhalter 3"/>
          <p:cNvSpPr txBox="1"/>
          <p:nvPr userDrawn="1"/>
        </p:nvSpPr>
        <p:spPr bwMode="auto">
          <a:xfrm>
            <a:off x="10668001" y="6181843"/>
            <a:ext cx="1524000" cy="342783"/>
          </a:xfrm>
          <a:prstGeom prst="rect">
            <a:avLst/>
          </a:prstGeom>
        </p:spPr>
        <p:txBody>
          <a:bodyPr vert="horz" lIns="91440" tIns="45720" rIns="91440" bIns="45720" rtlCol="0" anchor="ctr" anchorCtr="0"/>
          <a:lstStyle>
            <a:defPPr>
              <a:defRPr lang="de-DE"/>
            </a:defPPr>
            <a:lvl1pPr marL="0" algn="ctr" defTabSz="914400">
              <a:defRPr sz="1300">
                <a:solidFill>
                  <a:schemeClr val="bg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A4782E52-DD6A-0E4B-B34E-2A4A268F0B93}" type="datetimeFigureOut">
              <a:rPr lang="de-DE">
                <a:solidFill>
                  <a:schemeClr val="accent1"/>
                </a:solidFill>
              </a:rPr>
              <a:t/>
            </a:fld>
            <a:endParaRPr lang="de-DE">
              <a:solidFill>
                <a:schemeClr val="accent1"/>
              </a:solidFill>
            </a:endParaRPr>
          </a:p>
        </p:txBody>
      </p:sp>
      <p:sp>
        <p:nvSpPr>
          <p:cNvPr id="14" name="Fußzeilenplatzhalter 4"/>
          <p:cNvSpPr txBox="1"/>
          <p:nvPr userDrawn="1"/>
        </p:nvSpPr>
        <p:spPr bwMode="auto">
          <a:xfrm>
            <a:off x="5166735" y="6181840"/>
            <a:ext cx="4982736" cy="342785"/>
          </a:xfrm>
          <a:prstGeom prst="rect">
            <a:avLst/>
          </a:prstGeom>
        </p:spPr>
        <p:txBody>
          <a:bodyPr vert="horz" wrap="none" lIns="91440" tIns="45720" rIns="91440" bIns="45720" rtlCol="0" anchor="ctr"/>
          <a:lstStyle>
            <a:defPPr>
              <a:defRPr lang="de-DE"/>
            </a:defPPr>
            <a:lvl1pPr marL="0" algn="r" defTabSz="914400">
              <a:defRPr sz="1300">
                <a:solidFill>
                  <a:schemeClr val="bg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r>
              <a:rPr lang="de-DE">
                <a:solidFill>
                  <a:schemeClr val="bg1"/>
                </a:solidFill>
              </a:rPr>
              <a:t>Markus Lang, Ann-Katrin Böhm, Niklas Egger, Patricia </a:t>
            </a:r>
            <a:r>
              <a:rPr lang="de-DE">
                <a:solidFill>
                  <a:schemeClr val="bg1"/>
                </a:solidFill>
              </a:rPr>
              <a:t>Piskorek</a:t>
            </a:r>
            <a:endParaRPr lang="de-DE">
              <a:solidFill>
                <a:schemeClr val="bg1"/>
              </a:solidFill>
            </a:endParaRPr>
          </a:p>
        </p:txBody>
      </p:sp>
      <p:sp>
        <p:nvSpPr>
          <p:cNvPr id="15" name="Foliennummernplatzhalter 5"/>
          <p:cNvSpPr txBox="1"/>
          <p:nvPr userDrawn="1"/>
        </p:nvSpPr>
        <p:spPr bwMode="auto">
          <a:xfrm>
            <a:off x="10177348" y="6181843"/>
            <a:ext cx="462776" cy="342783"/>
          </a:xfrm>
          <a:prstGeom prst="rect">
            <a:avLst/>
          </a:prstGeom>
          <a:solidFill>
            <a:schemeClr val="tx2"/>
          </a:solidFill>
        </p:spPr>
        <p:txBody>
          <a:bodyPr vert="horz" lIns="91440" tIns="45720" rIns="91440" bIns="45720" rtlCol="0" anchor="ctr"/>
          <a:lstStyle>
            <a:defPPr>
              <a:defRPr lang="de-DE"/>
            </a:defPPr>
            <a:lvl1pPr marL="0" algn="r" defTabSz="914400">
              <a:defRPr sz="1200">
                <a:solidFill>
                  <a:schemeClr val="bg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defRPr/>
            </a:pPr>
            <a:fld id="{32CD28EA-43C8-1243-8817-E8C94D270A05}" type="slidenum">
              <a:rPr lang="de-DE">
                <a:solidFill>
                  <a:schemeClr val="accent1"/>
                </a:solidFill>
              </a:rPr>
              <a:t/>
            </a:fld>
            <a:endParaRPr lang="de-DE">
              <a:solidFill>
                <a:schemeClr val="accent1"/>
              </a:solidFill>
            </a:endParaRPr>
          </a:p>
        </p:txBody>
      </p:sp>
      <p:pic>
        <p:nvPicPr>
          <p:cNvPr id="4" name="Grafik 3"/>
          <p:cNvPicPr>
            <a:picLocks noChangeAspect="1"/>
          </p:cNvPicPr>
          <p:nvPr userDrawn="1"/>
        </p:nvPicPr>
        <p:blipFill>
          <a:blip r:embed="rId17"/>
          <a:stretch/>
        </p:blipFill>
        <p:spPr bwMode="auto">
          <a:xfrm>
            <a:off x="9351710" y="-9834"/>
            <a:ext cx="1057027" cy="969502"/>
          </a:xfrm>
          <a:prstGeom prst="rect">
            <a:avLst/>
          </a:prstGeom>
          <a:solidFill>
            <a:schemeClr val="bg1"/>
          </a:solid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lvl1pPr algn="l" defTabSz="914400">
        <a:lnSpc>
          <a:spcPct val="100000"/>
        </a:lnSpc>
        <a:spcBef>
          <a:spcPts val="0"/>
        </a:spcBef>
        <a:buNone/>
        <a:defRPr sz="3600" b="1" i="0">
          <a:solidFill>
            <a:schemeClr val="accent1"/>
          </a:solidFill>
          <a:latin typeface="+mj-lt"/>
          <a:ea typeface="+mj-ea"/>
          <a:cs typeface="+mj-cs"/>
        </a:defRPr>
      </a:lvl1pPr>
    </p:titleStyle>
    <p:bodyStyle>
      <a:lvl1pPr marL="228600" indent="-228600" algn="l" defTabSz="914400">
        <a:lnSpc>
          <a:spcPct val="100000"/>
        </a:lnSpc>
        <a:spcBef>
          <a:spcPts val="0"/>
        </a:spcBef>
        <a:spcAft>
          <a:spcPts val="1000"/>
        </a:spcAft>
        <a:buClr>
          <a:schemeClr val="accent1"/>
        </a:buClr>
        <a:buFont typeface="Arial"/>
        <a:buChar char="•"/>
        <a:defRPr sz="20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235581"/>
        </a:solidFill>
      </p:bgPr>
    </p:bg>
    <p:spTree>
      <p:nvGrpSpPr>
        <p:cNvPr id="1" name=""/>
        <p:cNvGrpSpPr/>
        <p:nvPr/>
      </p:nvGrpSpPr>
      <p:grpSpPr bwMode="auto">
        <a:xfrm>
          <a:off x="0" y="0"/>
          <a:ext cx="0" cy="0"/>
          <a:chOff x="0" y="0"/>
          <a:chExt cx="0" cy="0"/>
        </a:xfrm>
      </p:grpSpPr>
      <p:pic>
        <p:nvPicPr>
          <p:cNvPr id="8" name="Grafik 7"/>
          <p:cNvPicPr>
            <a:picLocks noChangeAspect="1"/>
          </p:cNvPicPr>
          <p:nvPr userDrawn="1"/>
        </p:nvPicPr>
        <p:blipFill>
          <a:blip r:embed="rId16"/>
          <a:stretch/>
        </p:blipFill>
        <p:spPr bwMode="auto">
          <a:xfrm>
            <a:off x="10480199" y="-9835"/>
            <a:ext cx="1691976" cy="969502"/>
          </a:xfrm>
          <a:prstGeom prst="rect">
            <a:avLst/>
          </a:prstGeom>
        </p:spPr>
      </p:pic>
      <p:sp>
        <p:nvSpPr>
          <p:cNvPr id="2" name="Titelplatzhalter 1"/>
          <p:cNvSpPr>
            <a:spLocks noGrp="1"/>
          </p:cNvSpPr>
          <p:nvPr>
            <p:ph type="title"/>
          </p:nvPr>
        </p:nvSpPr>
        <p:spPr bwMode="auto">
          <a:xfrm>
            <a:off x="1063504" y="1140923"/>
            <a:ext cx="6266987" cy="1146092"/>
          </a:xfrm>
          <a:prstGeom prst="rect">
            <a:avLst/>
          </a:prstGeom>
        </p:spPr>
        <p:txBody>
          <a:bodyPr vert="horz" lIns="0" tIns="0" rIns="0" bIns="0" rtlCol="0" anchor="t" anchorCtr="0">
            <a:normAutofit/>
          </a:bodyPr>
          <a:lstStyle/>
          <a:p>
            <a:pPr>
              <a:defRPr/>
            </a:pPr>
            <a:r>
              <a:rPr lang="de-DE"/>
              <a:t>Mastertitelformat</a:t>
            </a:r>
            <a:endParaRPr/>
          </a:p>
        </p:txBody>
      </p:sp>
      <p:sp>
        <p:nvSpPr>
          <p:cNvPr id="3" name="Textplatzhalter 2"/>
          <p:cNvSpPr>
            <a:spLocks noGrp="1"/>
          </p:cNvSpPr>
          <p:nvPr>
            <p:ph type="body" idx="1"/>
          </p:nvPr>
        </p:nvSpPr>
        <p:spPr bwMode="auto">
          <a:xfrm>
            <a:off x="1063504" y="2287015"/>
            <a:ext cx="5181600" cy="3627228"/>
          </a:xfrm>
          <a:prstGeom prst="rect">
            <a:avLst/>
          </a:prstGeom>
        </p:spPr>
        <p:txBody>
          <a:bodyPr vert="horz" lIns="91440" tIns="45720" rIns="91440" bIns="45720" rtlCol="0">
            <a:normAutofit/>
          </a:bodyPr>
          <a:lstStyle/>
          <a:p>
            <a:pPr>
              <a:defRPr/>
            </a:pPr>
            <a:r>
              <a:rPr lang="de-DE"/>
              <a:t>Mastertextformat bearbeiten</a:t>
            </a:r>
            <a:br>
              <a:rPr lang="de-DE"/>
            </a:br>
            <a:r>
              <a:rPr lang="de-DE"/>
              <a:t>Zweite Ebene</a:t>
            </a:r>
            <a:br>
              <a:rPr lang="de-DE"/>
            </a:br>
            <a:r>
              <a:rPr lang="de-DE"/>
              <a:t>Dritte Ebene</a:t>
            </a:r>
            <a:br>
              <a:rPr lang="de-DE"/>
            </a:br>
            <a:r>
              <a:rPr lang="de-DE"/>
              <a:t>Vierte Ebene</a:t>
            </a:r>
            <a:br>
              <a:rPr lang="de-DE"/>
            </a:br>
            <a:r>
              <a:rPr lang="de-DE"/>
              <a:t>Fünfte Ebene</a:t>
            </a:r>
            <a:endParaRPr/>
          </a:p>
        </p:txBody>
      </p:sp>
      <p:sp>
        <p:nvSpPr>
          <p:cNvPr id="11" name="Eine Ecke des Rechtecks abrunden 10"/>
          <p:cNvSpPr/>
          <p:nvPr userDrawn="1"/>
        </p:nvSpPr>
        <p:spPr bwMode="auto">
          <a:xfrm>
            <a:off x="0" y="468350"/>
            <a:ext cx="1980000" cy="180000"/>
          </a:xfrm>
          <a:prstGeom prst="round1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a:lnSpc>
                <a:spcPct val="100000"/>
              </a:lnSpc>
              <a:spcBef>
                <a:spcPts val="0"/>
              </a:spcBef>
              <a:spcAft>
                <a:spcPts val="0"/>
              </a:spcAft>
              <a:buClrTx/>
              <a:buSzTx/>
              <a:buFontTx/>
              <a:buNone/>
              <a:defRPr/>
            </a:pPr>
            <a:r>
              <a:rPr lang="de-DE" sz="800" b="0" i="0" u="none" strike="noStrike" cap="none" spc="0">
                <a:ln>
                  <a:noFill/>
                </a:ln>
                <a:solidFill>
                  <a:srgbClr val="1C426F"/>
                </a:solidFill>
                <a:latin typeface="Calibri"/>
                <a:cs typeface="Arial"/>
              </a:rPr>
              <a:t>„Shuffle“-Vortrag Marburg 2023</a:t>
            </a:r>
            <a:endParaRPr/>
          </a:p>
        </p:txBody>
      </p:sp>
      <p:sp>
        <p:nvSpPr>
          <p:cNvPr id="10" name="Eine Ecke des Rechtecks abrunden 12"/>
          <p:cNvSpPr/>
          <p:nvPr userDrawn="1"/>
        </p:nvSpPr>
        <p:spPr bwMode="auto">
          <a:xfrm rot="10800000">
            <a:off x="1040781" y="6181840"/>
            <a:ext cx="11151219" cy="342785"/>
          </a:xfrm>
          <a:prstGeom prst="round1Rect">
            <a:avLst>
              <a:gd name="adj" fmla="val 50000"/>
            </a:avLst>
          </a:prstGeom>
          <a:solidFill>
            <a:srgbClr val="92A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de-DE" sz="1800" b="0" i="0" u="none" strike="noStrike" cap="none" spc="0">
              <a:ln>
                <a:noFill/>
              </a:ln>
              <a:solidFill>
                <a:srgbClr val="FFFFFF"/>
              </a:solidFill>
              <a:latin typeface="Calibri"/>
              <a:cs typeface="Arial"/>
            </a:endParaRPr>
          </a:p>
        </p:txBody>
      </p:sp>
      <p:sp>
        <p:nvSpPr>
          <p:cNvPr id="12" name="Datumsplatzhalter 3"/>
          <p:cNvSpPr txBox="1"/>
          <p:nvPr userDrawn="1"/>
        </p:nvSpPr>
        <p:spPr bwMode="auto">
          <a:xfrm>
            <a:off x="10668001" y="6181843"/>
            <a:ext cx="1524000" cy="342783"/>
          </a:xfrm>
          <a:prstGeom prst="rect">
            <a:avLst/>
          </a:prstGeom>
        </p:spPr>
        <p:txBody>
          <a:bodyPr vert="horz" lIns="91440" tIns="45720" rIns="91440" bIns="45720" rtlCol="0" anchor="ctr" anchorCtr="0"/>
          <a:lstStyle>
            <a:defPPr>
              <a:defRPr lang="de-DE"/>
            </a:defPPr>
            <a:lvl1pPr marL="0" algn="ctr" defTabSz="914400">
              <a:defRPr sz="1300">
                <a:solidFill>
                  <a:schemeClr val="bg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0" marR="0" lvl="0" indent="0" algn="ctr" defTabSz="914400">
              <a:lnSpc>
                <a:spcPct val="100000"/>
              </a:lnSpc>
              <a:spcBef>
                <a:spcPts val="0"/>
              </a:spcBef>
              <a:spcAft>
                <a:spcPts val="0"/>
              </a:spcAft>
              <a:buClrTx/>
              <a:buSzTx/>
              <a:buFontTx/>
              <a:buNone/>
              <a:defRPr/>
            </a:pPr>
            <a:fld id="{A4782E52-DD6A-0E4B-B34E-2A4A268F0B93}" type="datetimeFigureOut">
              <a:rPr lang="de-DE" sz="1300" b="0" i="0" u="none" strike="noStrike" cap="none" spc="0">
                <a:ln>
                  <a:noFill/>
                </a:ln>
                <a:solidFill>
                  <a:srgbClr val="1C426F"/>
                </a:solidFill>
                <a:latin typeface="Calibri"/>
                <a:cs typeface="Arial"/>
              </a:rPr>
              <a:t/>
            </a:fld>
            <a:endParaRPr lang="de-DE" sz="1300" b="0" i="0" u="none" strike="noStrike" cap="none" spc="0">
              <a:ln>
                <a:noFill/>
              </a:ln>
              <a:solidFill>
                <a:srgbClr val="1C426F"/>
              </a:solidFill>
              <a:latin typeface="Calibri"/>
              <a:cs typeface="Arial"/>
            </a:endParaRPr>
          </a:p>
        </p:txBody>
      </p:sp>
      <p:sp>
        <p:nvSpPr>
          <p:cNvPr id="14" name="Fußzeilenplatzhalter 4"/>
          <p:cNvSpPr txBox="1"/>
          <p:nvPr userDrawn="1"/>
        </p:nvSpPr>
        <p:spPr bwMode="auto">
          <a:xfrm>
            <a:off x="5166735" y="6181840"/>
            <a:ext cx="4982736" cy="342785"/>
          </a:xfrm>
          <a:prstGeom prst="rect">
            <a:avLst/>
          </a:prstGeom>
        </p:spPr>
        <p:txBody>
          <a:bodyPr vert="horz" wrap="none" lIns="91440" tIns="45720" rIns="91440" bIns="45720" rtlCol="0" anchor="ctr"/>
          <a:lstStyle>
            <a:defPPr>
              <a:defRPr lang="de-DE"/>
            </a:defPPr>
            <a:lvl1pPr marL="0" algn="r" defTabSz="914400">
              <a:defRPr sz="1300">
                <a:solidFill>
                  <a:schemeClr val="bg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0" marR="0" lvl="0" indent="0" algn="r" defTabSz="914400">
              <a:lnSpc>
                <a:spcPct val="100000"/>
              </a:lnSpc>
              <a:spcBef>
                <a:spcPts val="0"/>
              </a:spcBef>
              <a:spcAft>
                <a:spcPts val="0"/>
              </a:spcAft>
              <a:buClrTx/>
              <a:buSzTx/>
              <a:buFontTx/>
              <a:buNone/>
              <a:defRPr/>
            </a:pPr>
            <a:r>
              <a:rPr lang="de-DE" sz="1300" b="0" i="0" u="none" strike="noStrike" cap="none" spc="0">
                <a:ln>
                  <a:noFill/>
                </a:ln>
                <a:solidFill>
                  <a:srgbClr val="FFFFFF"/>
                </a:solidFill>
                <a:latin typeface="Calibri"/>
                <a:cs typeface="Arial"/>
              </a:rPr>
              <a:t>Markus Lang, Ann-Katrin Böhm, Niklas Egger, Patricia Piskorek</a:t>
            </a:r>
            <a:endParaRPr/>
          </a:p>
        </p:txBody>
      </p:sp>
      <p:sp>
        <p:nvSpPr>
          <p:cNvPr id="15" name="Foliennummernplatzhalter 5"/>
          <p:cNvSpPr txBox="1"/>
          <p:nvPr userDrawn="1"/>
        </p:nvSpPr>
        <p:spPr bwMode="auto">
          <a:xfrm>
            <a:off x="10177348" y="6181843"/>
            <a:ext cx="462776" cy="342783"/>
          </a:xfrm>
          <a:prstGeom prst="rect">
            <a:avLst/>
          </a:prstGeom>
          <a:solidFill>
            <a:schemeClr val="tx2"/>
          </a:solidFill>
        </p:spPr>
        <p:txBody>
          <a:bodyPr vert="horz" lIns="91440" tIns="45720" rIns="91440" bIns="45720" rtlCol="0" anchor="ctr"/>
          <a:lstStyle>
            <a:defPPr>
              <a:defRPr lang="de-DE"/>
            </a:defPPr>
            <a:lvl1pPr marL="0" algn="r" defTabSz="914400">
              <a:defRPr sz="1200">
                <a:solidFill>
                  <a:schemeClr val="bg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marL="0" marR="0" lvl="0" indent="0" algn="ctr" defTabSz="914400">
              <a:lnSpc>
                <a:spcPct val="100000"/>
              </a:lnSpc>
              <a:spcBef>
                <a:spcPts val="0"/>
              </a:spcBef>
              <a:spcAft>
                <a:spcPts val="0"/>
              </a:spcAft>
              <a:buClrTx/>
              <a:buSzTx/>
              <a:buFontTx/>
              <a:buNone/>
              <a:defRPr/>
            </a:pPr>
            <a:fld id="{32CD28EA-43C8-1243-8817-E8C94D270A05}" type="slidenum">
              <a:rPr lang="de-DE" sz="1200" b="0" i="0" u="none" strike="noStrike" cap="none" spc="0">
                <a:ln>
                  <a:noFill/>
                </a:ln>
                <a:solidFill>
                  <a:srgbClr val="1C426F"/>
                </a:solidFill>
                <a:latin typeface="Calibri"/>
                <a:cs typeface="Arial"/>
              </a:rPr>
              <a:t/>
            </a:fld>
            <a:endParaRPr lang="de-DE" sz="1200" b="0" i="0" u="none" strike="noStrike" cap="none" spc="0">
              <a:ln>
                <a:noFill/>
              </a:ln>
              <a:solidFill>
                <a:srgbClr val="1C426F"/>
              </a:solidFill>
              <a:latin typeface="Calibri"/>
              <a:cs typeface="Arial"/>
            </a:endParaRPr>
          </a:p>
        </p:txBody>
      </p:sp>
      <p:pic>
        <p:nvPicPr>
          <p:cNvPr id="4" name="Grafik 3"/>
          <p:cNvPicPr>
            <a:picLocks noChangeAspect="1"/>
          </p:cNvPicPr>
          <p:nvPr userDrawn="1"/>
        </p:nvPicPr>
        <p:blipFill>
          <a:blip r:embed="rId17"/>
          <a:stretch/>
        </p:blipFill>
        <p:spPr bwMode="auto">
          <a:xfrm>
            <a:off x="9351710" y="-9834"/>
            <a:ext cx="1057027" cy="969502"/>
          </a:xfrm>
          <a:prstGeom prst="rect">
            <a:avLst/>
          </a:prstGeom>
          <a:solidFill>
            <a:schemeClr val="bg1"/>
          </a:solid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dt="0" ftr="0" hdr="0" sldNum="0"/>
  <p:txStyles>
    <p:titleStyle>
      <a:lvl1pPr algn="l" defTabSz="914400">
        <a:lnSpc>
          <a:spcPct val="100000"/>
        </a:lnSpc>
        <a:spcBef>
          <a:spcPts val="0"/>
        </a:spcBef>
        <a:buNone/>
        <a:defRPr sz="3600" b="1" i="0">
          <a:solidFill>
            <a:schemeClr val="accent1"/>
          </a:solidFill>
          <a:latin typeface="+mj-lt"/>
          <a:ea typeface="+mj-ea"/>
          <a:cs typeface="+mj-cs"/>
        </a:defRPr>
      </a:lvl1pPr>
    </p:titleStyle>
    <p:bodyStyle>
      <a:lvl1pPr marL="228600" indent="-228600" algn="l" defTabSz="914400">
        <a:lnSpc>
          <a:spcPct val="100000"/>
        </a:lnSpc>
        <a:spcBef>
          <a:spcPts val="0"/>
        </a:spcBef>
        <a:spcAft>
          <a:spcPts val="1000"/>
        </a:spcAft>
        <a:buClr>
          <a:schemeClr val="accent1"/>
        </a:buClr>
        <a:buFont typeface="Arial"/>
        <a:buChar char="•"/>
        <a:defRPr sz="20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hyperlink" Target="http://www.barrierefreies-blinddate.de/" TargetMode="Externa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hyperlink" Target="http://www.shuffle-projekt.de/" TargetMode="External"/><Relationship Id="rId3" Type="http://schemas.openxmlformats.org/officeDocument/2006/relationships/image" Target="../media/image17.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50" name="Rectangle 2"/>
          <p:cNvSpPr>
            <a:spLocks noChangeArrowheads="1" noGrp="1"/>
          </p:cNvSpPr>
          <p:nvPr>
            <p:ph type="title" idx="4294967295"/>
          </p:nvPr>
        </p:nvSpPr>
        <p:spPr bwMode="auto">
          <a:xfrm>
            <a:off x="847725" y="466725"/>
            <a:ext cx="10496550" cy="4283695"/>
          </a:xfrm>
        </p:spPr>
        <p:txBody>
          <a:bodyPr>
            <a:normAutofit/>
          </a:bodyPr>
          <a:lstStyle/>
          <a:p>
            <a:pPr algn="ctr">
              <a:defRPr/>
            </a:pPr>
            <a:r>
              <a:rPr lang="de-DE" sz="2700" b="0">
                <a:solidFill>
                  <a:schemeClr val="bg1"/>
                </a:solidFill>
                <a:latin typeface="+mn-lt"/>
              </a:rPr>
              <a:t>Prof. Dr. Markus Lang, Ann-Katrin Böhm</a:t>
            </a:r>
            <a:br>
              <a:rPr lang="de-DE" sz="2400" b="0">
                <a:solidFill>
                  <a:schemeClr val="bg1"/>
                </a:solidFill>
                <a:latin typeface="+mn-lt"/>
              </a:rPr>
            </a:br>
            <a:r>
              <a:rPr lang="de-DE" sz="2400" b="0">
                <a:solidFill>
                  <a:schemeClr val="tx2">
                    <a:lumMod val="20000"/>
                    <a:lumOff val="80000"/>
                  </a:schemeClr>
                </a:solidFill>
                <a:latin typeface="+mn-lt"/>
              </a:rPr>
              <a:t>(Pädagogische Hochschule Heidelberg)</a:t>
            </a:r>
            <a:br>
              <a:rPr lang="de-DE" sz="2400" b="0">
                <a:solidFill>
                  <a:schemeClr val="tx2">
                    <a:lumMod val="20000"/>
                    <a:lumOff val="80000"/>
                  </a:schemeClr>
                </a:solidFill>
                <a:latin typeface="+mn-lt"/>
              </a:rPr>
            </a:br>
            <a:r>
              <a:rPr lang="de-DE" sz="2700" b="0">
                <a:solidFill>
                  <a:schemeClr val="bg1"/>
                </a:solidFill>
                <a:latin typeface="+mn-lt"/>
              </a:rPr>
              <a:t>Niklas Egger, Patricia </a:t>
            </a:r>
            <a:r>
              <a:rPr lang="de-DE" sz="2700" b="0">
                <a:solidFill>
                  <a:schemeClr val="bg1"/>
                </a:solidFill>
                <a:latin typeface="+mn-lt"/>
              </a:rPr>
              <a:t>Piskorek</a:t>
            </a:r>
            <a:br>
              <a:rPr lang="de-DE" sz="2400" b="0">
                <a:solidFill>
                  <a:schemeClr val="bg1"/>
                </a:solidFill>
                <a:latin typeface="+mn-lt"/>
              </a:rPr>
            </a:br>
            <a:r>
              <a:rPr lang="de-DE" sz="2400" b="0">
                <a:solidFill>
                  <a:schemeClr val="tx2">
                    <a:lumMod val="20000"/>
                    <a:lumOff val="80000"/>
                  </a:schemeClr>
                </a:solidFill>
                <a:latin typeface="+mn-lt"/>
              </a:rPr>
              <a:t>(Hochschule der Medien Stuttgart)</a:t>
            </a:r>
            <a:br>
              <a:rPr lang="de-DE" sz="2400" b="0">
                <a:solidFill>
                  <a:schemeClr val="tx2">
                    <a:lumMod val="20000"/>
                    <a:lumOff val="80000"/>
                  </a:schemeClr>
                </a:solidFill>
                <a:latin typeface="+mn-lt"/>
              </a:rPr>
            </a:br>
            <a:br>
              <a:rPr lang="de-DE" sz="3100">
                <a:solidFill>
                  <a:srgbClr val="FFFF99"/>
                </a:solidFill>
              </a:rPr>
            </a:br>
            <a:r>
              <a:rPr lang="de-DE">
                <a:solidFill>
                  <a:schemeClr val="tx2">
                    <a:lumMod val="60000"/>
                    <a:lumOff val="40000"/>
                  </a:schemeClr>
                </a:solidFill>
                <a:latin typeface="+mn-lt"/>
              </a:rPr>
              <a:t>Ein Schlüssel zu mehr Barrierefreiheit – </a:t>
            </a:r>
            <a:br>
              <a:rPr lang="de-DE">
                <a:solidFill>
                  <a:schemeClr val="tx2">
                    <a:lumMod val="60000"/>
                    <a:lumOff val="40000"/>
                  </a:schemeClr>
                </a:solidFill>
                <a:latin typeface="+mn-lt"/>
              </a:rPr>
            </a:br>
            <a:r>
              <a:rPr lang="de-DE" sz="2400">
                <a:solidFill>
                  <a:schemeClr val="tx2">
                    <a:lumMod val="60000"/>
                    <a:lumOff val="40000"/>
                  </a:schemeClr>
                </a:solidFill>
                <a:latin typeface="+mn-lt"/>
              </a:rPr>
              <a:t>Sensibilisierung von Lehrenden gegenüber Menschen </a:t>
            </a:r>
            <a:br>
              <a:rPr lang="de-DE" sz="2400">
                <a:solidFill>
                  <a:schemeClr val="tx2">
                    <a:lumMod val="60000"/>
                    <a:lumOff val="40000"/>
                  </a:schemeClr>
                </a:solidFill>
                <a:latin typeface="+mn-lt"/>
              </a:rPr>
            </a:br>
            <a:r>
              <a:rPr lang="de-DE" sz="2400">
                <a:solidFill>
                  <a:schemeClr val="tx2">
                    <a:lumMod val="60000"/>
                    <a:lumOff val="40000"/>
                  </a:schemeClr>
                </a:solidFill>
                <a:latin typeface="+mn-lt"/>
              </a:rPr>
              <a:t>mit Blindheit und Sehbeeinträchtigungen: </a:t>
            </a:r>
            <a:br>
              <a:rPr lang="de-DE" sz="2400">
                <a:solidFill>
                  <a:schemeClr val="tx2">
                    <a:lumMod val="60000"/>
                    <a:lumOff val="40000"/>
                  </a:schemeClr>
                </a:solidFill>
                <a:latin typeface="+mn-lt"/>
              </a:rPr>
            </a:br>
            <a:r>
              <a:rPr lang="de-DE" sz="2400">
                <a:solidFill>
                  <a:schemeClr val="tx2">
                    <a:lumMod val="60000"/>
                    <a:lumOff val="40000"/>
                  </a:schemeClr>
                </a:solidFill>
                <a:latin typeface="+mn-lt"/>
              </a:rPr>
              <a:t>Ergebnisse und Handlungsansätze aus einem Forschungsprojekt</a:t>
            </a:r>
            <a:endParaRPr lang="de-DE">
              <a:solidFill>
                <a:schemeClr val="tx2">
                  <a:lumMod val="60000"/>
                  <a:lumOff val="40000"/>
                </a:schemeClr>
              </a:solidFill>
              <a:latin typeface="+mn-lt"/>
            </a:endParaRPr>
          </a:p>
        </p:txBody>
      </p:sp>
      <p:sp>
        <p:nvSpPr>
          <p:cNvPr id="3" name="Textfeld 2"/>
          <p:cNvSpPr txBox="1"/>
          <p:nvPr/>
        </p:nvSpPr>
        <p:spPr bwMode="auto">
          <a:xfrm>
            <a:off x="1037492" y="5202677"/>
            <a:ext cx="10462845" cy="830997"/>
          </a:xfrm>
          <a:prstGeom prst="rect">
            <a:avLst/>
          </a:prstGeom>
          <a:noFill/>
        </p:spPr>
        <p:txBody>
          <a:bodyPr wrap="square" rtlCol="0">
            <a:spAutoFit/>
          </a:bodyPr>
          <a:lstStyle/>
          <a:p>
            <a:pPr algn="ctr">
              <a:defRPr/>
            </a:pPr>
            <a:r>
              <a:rPr lang="de-DE" sz="2400">
                <a:solidFill>
                  <a:schemeClr val="tx2">
                    <a:lumMod val="20000"/>
                    <a:lumOff val="80000"/>
                  </a:schemeClr>
                </a:solidFill>
              </a:rPr>
              <a:t>VBS-Kongress</a:t>
            </a:r>
            <a:r>
              <a:rPr lang="de-DE" sz="2400">
                <a:solidFill>
                  <a:schemeClr val="tx2">
                    <a:lumMod val="20000"/>
                    <a:lumOff val="80000"/>
                  </a:schemeClr>
                </a:solidFill>
              </a:rPr>
              <a:t> </a:t>
            </a:r>
            <a:endParaRPr/>
          </a:p>
          <a:p>
            <a:pPr algn="ctr">
              <a:defRPr/>
            </a:pPr>
            <a:r>
              <a:rPr lang="de-DE" sz="2400">
                <a:solidFill>
                  <a:schemeClr val="tx2">
                    <a:lumMod val="20000"/>
                    <a:lumOff val="80000"/>
                  </a:schemeClr>
                </a:solidFill>
              </a:rPr>
              <a:t>Marburg, 03.08.2023</a:t>
            </a:r>
            <a:endParaRPr/>
          </a:p>
        </p:txBody>
      </p:sp>
      <p:pic>
        <p:nvPicPr>
          <p:cNvPr id="874803994" name=""/>
          <p:cNvPicPr>
            <a:picLocks noChangeAspect="1"/>
          </p:cNvPicPr>
          <p:nvPr/>
        </p:nvPicPr>
        <p:blipFill>
          <a:blip r:embed="rId2"/>
          <a:stretch/>
        </p:blipFill>
        <p:spPr bwMode="auto">
          <a:xfrm flipH="0" flipV="0">
            <a:off x="10689311" y="4461687"/>
            <a:ext cx="1481977" cy="14819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265557" y="363046"/>
            <a:ext cx="5517994" cy="650124"/>
          </a:xfrm>
        </p:spPr>
        <p:txBody>
          <a:bodyPr>
            <a:normAutofit/>
          </a:bodyPr>
          <a:lstStyle/>
          <a:p>
            <a:pPr>
              <a:defRPr/>
            </a:pPr>
            <a:r>
              <a:rPr lang="de-DE" sz="2800">
                <a:solidFill>
                  <a:schemeClr val="tx2">
                    <a:lumMod val="60000"/>
                    <a:lumOff val="40000"/>
                  </a:schemeClr>
                </a:solidFill>
              </a:rPr>
              <a:t>Die Ausgangssituation – Lehrende (3)</a:t>
            </a:r>
            <a:endParaRPr/>
          </a:p>
        </p:txBody>
      </p:sp>
      <p:sp>
        <p:nvSpPr>
          <p:cNvPr id="21507" name="Rectangle 3"/>
          <p:cNvSpPr>
            <a:spLocks noChangeArrowheads="1" noGrp="1"/>
          </p:cNvSpPr>
          <p:nvPr>
            <p:ph idx="1"/>
          </p:nvPr>
        </p:nvSpPr>
        <p:spPr bwMode="auto">
          <a:xfrm>
            <a:off x="526198" y="1132298"/>
            <a:ext cx="10648950" cy="534469"/>
          </a:xfrm>
        </p:spPr>
        <p:txBody>
          <a:bodyPr>
            <a:normAutofit/>
          </a:bodyPr>
          <a:lstStyle/>
          <a:p>
            <a:pPr marL="0" lvl="0" indent="0">
              <a:spcBef>
                <a:spcPts val="600"/>
              </a:spcBef>
              <a:buClr>
                <a:srgbClr val="FFFFFF"/>
              </a:buClr>
              <a:buNone/>
              <a:defRPr/>
            </a:pPr>
            <a:r>
              <a:rPr lang="de-DE" sz="2400" b="1">
                <a:solidFill>
                  <a:srgbClr val="FFFFFF"/>
                </a:solidFill>
              </a:rPr>
              <a:t>Zitate von Lehrenden aus offenen Fragen (Fragebogen und Interviews):</a:t>
            </a:r>
            <a:endParaRPr/>
          </a:p>
        </p:txBody>
      </p:sp>
      <p:sp>
        <p:nvSpPr>
          <p:cNvPr id="2" name="Rechteck 1"/>
          <p:cNvSpPr/>
          <p:nvPr/>
        </p:nvSpPr>
        <p:spPr bwMode="auto">
          <a:xfrm>
            <a:off x="1507449" y="2005083"/>
            <a:ext cx="2099579" cy="16182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de-DE">
                <a:solidFill>
                  <a:schemeClr val="tx1"/>
                </a:solidFill>
              </a:rPr>
              <a:t>"Ich würde so gerne, aber ich habe einfach keine Zeit!"</a:t>
            </a:r>
            <a:endParaRPr/>
          </a:p>
        </p:txBody>
      </p:sp>
      <p:sp>
        <p:nvSpPr>
          <p:cNvPr id="6" name="Rechteck 5"/>
          <p:cNvSpPr/>
          <p:nvPr/>
        </p:nvSpPr>
        <p:spPr bwMode="auto">
          <a:xfrm>
            <a:off x="3062884" y="4153763"/>
            <a:ext cx="2262579" cy="16182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de-DE">
                <a:solidFill>
                  <a:schemeClr val="tx1"/>
                </a:solidFill>
              </a:rPr>
              <a:t>"Ich weiß gar nicht, wo ich da anfangen soll – Barrierefreiheit erscheint wie ein Fass ohne Boden."</a:t>
            </a:r>
            <a:endParaRPr/>
          </a:p>
        </p:txBody>
      </p:sp>
      <p:sp>
        <p:nvSpPr>
          <p:cNvPr id="5" name="Rechteck 4"/>
          <p:cNvSpPr/>
          <p:nvPr/>
        </p:nvSpPr>
        <p:spPr bwMode="auto">
          <a:xfrm>
            <a:off x="5875117" y="2005083"/>
            <a:ext cx="2099579" cy="16182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de-DE">
                <a:solidFill>
                  <a:schemeClr val="tx1"/>
                </a:solidFill>
              </a:rPr>
              <a:t>"Ich habe gar keine Studierenden mit individuellen Bedarfen in meinen Kursen sitzen."</a:t>
            </a:r>
            <a:endParaRPr/>
          </a:p>
        </p:txBody>
      </p:sp>
      <p:sp>
        <p:nvSpPr>
          <p:cNvPr id="4" name="Rechteck 3"/>
          <p:cNvSpPr/>
          <p:nvPr/>
        </p:nvSpPr>
        <p:spPr bwMode="auto">
          <a:xfrm>
            <a:off x="7691634" y="4153763"/>
            <a:ext cx="2376264" cy="16182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de-DE">
                <a:solidFill>
                  <a:schemeClr val="tx1"/>
                </a:solidFill>
              </a:rPr>
              <a:t>"Ich versuche meine Lehre barrierefrei zu gestalten. Es fühlt sich leider so an, als wäre ich die Einzige"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265557" y="363046"/>
            <a:ext cx="5807926" cy="650124"/>
          </a:xfrm>
        </p:spPr>
        <p:txBody>
          <a:bodyPr>
            <a:normAutofit/>
          </a:bodyPr>
          <a:lstStyle/>
          <a:p>
            <a:pPr>
              <a:defRPr/>
            </a:pPr>
            <a:r>
              <a:rPr lang="de-DE" sz="2800">
                <a:solidFill>
                  <a:schemeClr val="tx2">
                    <a:lumMod val="60000"/>
                    <a:lumOff val="40000"/>
                  </a:schemeClr>
                </a:solidFill>
              </a:rPr>
              <a:t>Die Ausgangssituation – Lehrende (4)</a:t>
            </a:r>
            <a:endParaRPr/>
          </a:p>
        </p:txBody>
      </p:sp>
      <p:pic>
        <p:nvPicPr>
          <p:cNvPr id="1026" name="Picture 2" descr="Graphische Darstellung der Ergebnisse zu &quot;Was wünschen Sie sich zum Thema digitale BF in der Lehre?&quot;, n=63, mit 107 Nennungen. 68,3% = mehr Support/ Unterstützung, 47,6% = pragmatische Lösungen, 39,7% = Bewusstsein, 14,3% = Sonstiges"/>
          <p:cNvPicPr>
            <a:picLocks noChangeAspect="1" noChangeArrowheads="1"/>
          </p:cNvPicPr>
          <p:nvPr/>
        </p:nvPicPr>
        <p:blipFill>
          <a:blip r:embed="rId3"/>
          <a:stretch/>
        </p:blipFill>
        <p:spPr bwMode="auto">
          <a:xfrm>
            <a:off x="2105384" y="1909538"/>
            <a:ext cx="7854289" cy="4068213"/>
          </a:xfrm>
          <a:prstGeom prst="rect">
            <a:avLst/>
          </a:prstGeom>
          <a:noFill/>
        </p:spPr>
      </p:pic>
      <p:sp>
        <p:nvSpPr>
          <p:cNvPr id="5" name="Textfeld 4"/>
          <p:cNvSpPr txBox="1"/>
          <p:nvPr/>
        </p:nvSpPr>
        <p:spPr bwMode="auto">
          <a:xfrm>
            <a:off x="258618" y="1125319"/>
            <a:ext cx="11720946" cy="461665"/>
          </a:xfrm>
          <a:prstGeom prst="rect">
            <a:avLst/>
          </a:prstGeom>
          <a:noFill/>
        </p:spPr>
        <p:txBody>
          <a:bodyPr wrap="square">
            <a:spAutoFit/>
          </a:bodyPr>
          <a:lstStyle/>
          <a:p>
            <a:pPr>
              <a:defRPr/>
            </a:pPr>
            <a:r>
              <a:rPr lang="de-DE" sz="2400" b="1">
                <a:solidFill>
                  <a:schemeClr val="bg1"/>
                </a:solidFill>
              </a:rPr>
              <a:t>Großer Bedarf</a:t>
            </a:r>
            <a:r>
              <a:rPr lang="de-DE" sz="2400" b="1">
                <a:solidFill>
                  <a:schemeClr val="bg1"/>
                </a:solidFill>
              </a:rPr>
              <a:t>, Lehrende bei der Gestaltung von barrierefreier Lehre zu unterstützen</a:t>
            </a:r>
            <a:r>
              <a:rPr lang="de-DE" sz="2400" b="1">
                <a:solidFill>
                  <a:schemeClr val="bg1"/>
                </a:solidFill>
              </a:rPr>
              <a:t>:</a:t>
            </a:r>
            <a:endParaRPr lang="de-DE" sz="24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2105892" y="354059"/>
            <a:ext cx="7047345" cy="560286"/>
          </a:xfrm>
        </p:spPr>
        <p:txBody>
          <a:bodyPr>
            <a:normAutofit/>
          </a:bodyPr>
          <a:lstStyle/>
          <a:p>
            <a:pPr>
              <a:defRPr/>
            </a:pPr>
            <a:r>
              <a:rPr lang="de-DE" sz="2800">
                <a:solidFill>
                  <a:schemeClr val="tx2">
                    <a:lumMod val="60000"/>
                    <a:lumOff val="40000"/>
                  </a:schemeClr>
                </a:solidFill>
              </a:rPr>
              <a:t>Shuffle- Handlungsansatz zu dieser Ausgangslage</a:t>
            </a:r>
            <a:endParaRPr/>
          </a:p>
        </p:txBody>
      </p:sp>
      <p:sp>
        <p:nvSpPr>
          <p:cNvPr id="3" name="Inhaltsplatzhalter 2"/>
          <p:cNvSpPr>
            <a:spLocks noGrp="1"/>
          </p:cNvSpPr>
          <p:nvPr>
            <p:ph idx="1"/>
          </p:nvPr>
        </p:nvSpPr>
        <p:spPr bwMode="auto">
          <a:xfrm>
            <a:off x="1063504" y="1978670"/>
            <a:ext cx="10064992" cy="3627228"/>
          </a:xfrm>
        </p:spPr>
        <p:txBody>
          <a:bodyPr/>
          <a:lstStyle/>
          <a:p>
            <a:pPr marL="0" indent="0" algn="ctr">
              <a:buNone/>
              <a:defRPr/>
            </a:pPr>
            <a:r>
              <a:rPr lang="de-DE" sz="4000" b="1">
                <a:solidFill>
                  <a:schemeClr val="tx2">
                    <a:lumMod val="60000"/>
                    <a:lumOff val="40000"/>
                  </a:schemeClr>
                </a:solidFill>
              </a:rPr>
              <a:t>"</a:t>
            </a:r>
            <a:r>
              <a:rPr lang="de-DE" sz="4000" b="1">
                <a:solidFill>
                  <a:schemeClr val="tx2">
                    <a:lumMod val="60000"/>
                    <a:lumOff val="40000"/>
                  </a:schemeClr>
                </a:solidFill>
              </a:rPr>
              <a:t>BlindDate</a:t>
            </a:r>
            <a:r>
              <a:rPr lang="de-DE" sz="4000" b="1">
                <a:solidFill>
                  <a:schemeClr val="tx2">
                    <a:lumMod val="60000"/>
                    <a:lumOff val="40000"/>
                  </a:schemeClr>
                </a:solidFill>
              </a:rPr>
              <a:t>" </a:t>
            </a:r>
            <a:endParaRPr/>
          </a:p>
          <a:p>
            <a:pPr marL="0" indent="0" algn="ctr">
              <a:buNone/>
              <a:defRPr/>
            </a:pPr>
            <a:r>
              <a:rPr lang="de-DE" sz="3600" b="1">
                <a:solidFill>
                  <a:schemeClr val="tx2">
                    <a:lumMod val="60000"/>
                    <a:lumOff val="40000"/>
                  </a:schemeClr>
                </a:solidFill>
              </a:rPr>
              <a:t>- eine digitale Begegnungsplattform mit virtuellen Studierenden mit individuellen Bedarfen - </a:t>
            </a:r>
            <a:endParaRPr/>
          </a:p>
          <a:p>
            <a:pPr marL="0" indent="0">
              <a:buNone/>
              <a:defRPr/>
            </a:pP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2186876" y="320734"/>
            <a:ext cx="3151741" cy="624377"/>
          </a:xfrm>
        </p:spPr>
        <p:txBody>
          <a:bodyPr>
            <a:normAutofit/>
          </a:bodyPr>
          <a:lstStyle/>
          <a:p>
            <a:pPr>
              <a:defRPr/>
            </a:pPr>
            <a:r>
              <a:rPr lang="de-DE" sz="2800">
                <a:solidFill>
                  <a:schemeClr val="tx2">
                    <a:lumMod val="60000"/>
                    <a:lumOff val="40000"/>
                  </a:schemeClr>
                </a:solidFill>
              </a:rPr>
              <a:t>"</a:t>
            </a:r>
            <a:r>
              <a:rPr lang="de-DE" sz="2800">
                <a:solidFill>
                  <a:schemeClr val="tx2">
                    <a:lumMod val="60000"/>
                    <a:lumOff val="40000"/>
                  </a:schemeClr>
                </a:solidFill>
              </a:rPr>
              <a:t>BlindDate</a:t>
            </a:r>
            <a:r>
              <a:rPr lang="de-DE" sz="2800">
                <a:solidFill>
                  <a:schemeClr val="tx2">
                    <a:lumMod val="60000"/>
                    <a:lumOff val="40000"/>
                  </a:schemeClr>
                </a:solidFill>
              </a:rPr>
              <a:t>": Ziele</a:t>
            </a:r>
            <a:endParaRPr sz="2800"/>
          </a:p>
        </p:txBody>
      </p:sp>
      <p:sp>
        <p:nvSpPr>
          <p:cNvPr id="3" name="Inhaltsplatzhalter 2"/>
          <p:cNvSpPr>
            <a:spLocks noGrp="1"/>
          </p:cNvSpPr>
          <p:nvPr>
            <p:ph idx="1"/>
          </p:nvPr>
        </p:nvSpPr>
        <p:spPr bwMode="auto">
          <a:xfrm>
            <a:off x="677802" y="1440873"/>
            <a:ext cx="10836396" cy="4090892"/>
          </a:xfrm>
        </p:spPr>
        <p:txBody>
          <a:bodyPr>
            <a:normAutofit/>
          </a:bodyPr>
          <a:lstStyle/>
          <a:p>
            <a:pPr>
              <a:buClr>
                <a:schemeClr val="bg1"/>
              </a:buClr>
              <a:defRPr/>
            </a:pPr>
            <a:r>
              <a:rPr lang="de-DE" sz="2400" b="1">
                <a:solidFill>
                  <a:schemeClr val="bg1"/>
                </a:solidFill>
              </a:rPr>
              <a:t>Bewusstsein</a:t>
            </a:r>
            <a:r>
              <a:rPr lang="de-DE" sz="2400" b="1">
                <a:solidFill>
                  <a:schemeClr val="bg1"/>
                </a:solidFill>
              </a:rPr>
              <a:t> und Empathie</a:t>
            </a:r>
            <a:r>
              <a:rPr lang="de-DE" sz="2400">
                <a:solidFill>
                  <a:schemeClr val="bg1"/>
                </a:solidFill>
              </a:rPr>
              <a:t> fördern für die Bedürfnisse von Studierenden</a:t>
            </a:r>
            <a:endParaRPr/>
          </a:p>
          <a:p>
            <a:pPr marL="0" indent="0">
              <a:buClr>
                <a:schemeClr val="bg1"/>
              </a:buClr>
              <a:buNone/>
              <a:defRPr/>
            </a:pPr>
            <a:endParaRPr lang="de-DE" sz="2400">
              <a:solidFill>
                <a:schemeClr val="bg1"/>
              </a:solidFill>
            </a:endParaRPr>
          </a:p>
          <a:p>
            <a:pPr>
              <a:buClr>
                <a:schemeClr val="bg1"/>
              </a:buClr>
              <a:defRPr/>
            </a:pPr>
            <a:r>
              <a:rPr lang="de-DE" sz="2400" b="1">
                <a:solidFill>
                  <a:schemeClr val="bg1"/>
                </a:solidFill>
              </a:rPr>
              <a:t>Barrieren</a:t>
            </a:r>
            <a:r>
              <a:rPr lang="de-DE" sz="2400">
                <a:solidFill>
                  <a:schemeClr val="bg1"/>
                </a:solidFill>
              </a:rPr>
              <a:t> für Studierende </a:t>
            </a:r>
            <a:r>
              <a:rPr lang="de-DE" sz="2400" b="1">
                <a:solidFill>
                  <a:schemeClr val="bg1"/>
                </a:solidFill>
              </a:rPr>
              <a:t>aufzeigen</a:t>
            </a:r>
            <a:endParaRPr b="1"/>
          </a:p>
          <a:p>
            <a:pPr marL="0" indent="0">
              <a:buClr>
                <a:schemeClr val="bg1"/>
              </a:buClr>
              <a:buNone/>
              <a:defRPr/>
            </a:pPr>
            <a:endParaRPr lang="de-DE" sz="2400">
              <a:solidFill>
                <a:schemeClr val="bg1"/>
              </a:solidFill>
            </a:endParaRPr>
          </a:p>
          <a:p>
            <a:pPr>
              <a:buClr>
                <a:schemeClr val="bg1"/>
              </a:buClr>
              <a:defRPr/>
            </a:pPr>
            <a:r>
              <a:rPr lang="de-DE" sz="2400" b="1">
                <a:solidFill>
                  <a:schemeClr val="bg1"/>
                </a:solidFill>
              </a:rPr>
              <a:t>Infos</a:t>
            </a:r>
            <a:r>
              <a:rPr lang="de-DE" sz="2400">
                <a:solidFill>
                  <a:schemeClr val="bg1"/>
                </a:solidFill>
              </a:rPr>
              <a:t> zu </a:t>
            </a:r>
            <a:r>
              <a:rPr lang="de-DE" sz="2400" b="1">
                <a:solidFill>
                  <a:schemeClr val="bg1"/>
                </a:solidFill>
              </a:rPr>
              <a:t>Adaptionsstrategien</a:t>
            </a:r>
            <a:r>
              <a:rPr lang="de-DE" sz="2400">
                <a:solidFill>
                  <a:schemeClr val="bg1"/>
                </a:solidFill>
              </a:rPr>
              <a:t> und </a:t>
            </a:r>
            <a:r>
              <a:rPr lang="de-DE" sz="2400" b="1">
                <a:solidFill>
                  <a:schemeClr val="bg1"/>
                </a:solidFill>
              </a:rPr>
              <a:t>assistiven</a:t>
            </a:r>
            <a:r>
              <a:rPr lang="de-DE" sz="2400" b="1">
                <a:solidFill>
                  <a:schemeClr val="bg1"/>
                </a:solidFill>
              </a:rPr>
              <a:t> Technologien </a:t>
            </a:r>
            <a:r>
              <a:rPr lang="de-DE" sz="2400">
                <a:solidFill>
                  <a:schemeClr val="bg1"/>
                </a:solidFill>
              </a:rPr>
              <a:t>vermitteln</a:t>
            </a:r>
            <a:endParaRPr/>
          </a:p>
          <a:p>
            <a:pPr marL="0" indent="0">
              <a:buClr>
                <a:schemeClr val="bg1"/>
              </a:buClr>
              <a:buNone/>
              <a:defRPr/>
            </a:pPr>
            <a:endParaRPr lang="de-DE" sz="2400">
              <a:solidFill>
                <a:schemeClr val="bg1"/>
              </a:solidFill>
            </a:endParaRPr>
          </a:p>
          <a:p>
            <a:pPr>
              <a:buClr>
                <a:schemeClr val="bg1"/>
              </a:buClr>
              <a:defRPr/>
            </a:pPr>
            <a:r>
              <a:rPr lang="de-DE" sz="2400" b="1">
                <a:solidFill>
                  <a:schemeClr val="bg1"/>
                </a:solidFill>
              </a:rPr>
              <a:t>Handlungsempfehlungen</a:t>
            </a:r>
            <a:r>
              <a:rPr lang="de-DE" sz="2400">
                <a:solidFill>
                  <a:schemeClr val="bg1"/>
                </a:solidFill>
              </a:rPr>
              <a:t> für eine </a:t>
            </a:r>
            <a:r>
              <a:rPr lang="de-DE" sz="2400">
                <a:solidFill>
                  <a:schemeClr val="bg1"/>
                </a:solidFill>
              </a:rPr>
              <a:t>barriereärmere</a:t>
            </a:r>
            <a:r>
              <a:rPr lang="de-DE" sz="2400">
                <a:solidFill>
                  <a:schemeClr val="bg1"/>
                </a:solidFill>
              </a:rPr>
              <a:t> Gestaltung von digitaler Lehre weitergeben</a:t>
            </a:r>
            <a:endParaRPr/>
          </a:p>
          <a:p>
            <a:pPr>
              <a:buClr>
                <a:schemeClr val="bg1"/>
              </a:buClr>
              <a:buFont typeface="Courier New"/>
              <a:buChar char="o"/>
              <a:defRPr/>
            </a:pP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 name="Titel 1"/>
          <p:cNvSpPr>
            <a:spLocks noGrp="1"/>
          </p:cNvSpPr>
          <p:nvPr>
            <p:ph type="title"/>
          </p:nvPr>
        </p:nvSpPr>
        <p:spPr bwMode="auto">
          <a:xfrm>
            <a:off x="2186876" y="320734"/>
            <a:ext cx="3151741" cy="624377"/>
          </a:xfrm>
        </p:spPr>
        <p:txBody>
          <a:bodyPr>
            <a:normAutofit/>
          </a:bodyPr>
          <a:lstStyle/>
          <a:p>
            <a:pPr>
              <a:defRPr/>
            </a:pPr>
            <a:r>
              <a:rPr lang="de-DE" sz="2800">
                <a:solidFill>
                  <a:schemeClr val="tx2">
                    <a:lumMod val="60000"/>
                    <a:lumOff val="40000"/>
                  </a:schemeClr>
                </a:solidFill>
              </a:rPr>
              <a:t>"</a:t>
            </a:r>
            <a:r>
              <a:rPr lang="de-DE" sz="2800">
                <a:solidFill>
                  <a:schemeClr val="tx2">
                    <a:lumMod val="60000"/>
                    <a:lumOff val="40000"/>
                  </a:schemeClr>
                </a:solidFill>
              </a:rPr>
              <a:t>BlindDate</a:t>
            </a:r>
            <a:r>
              <a:rPr lang="de-DE" sz="2800">
                <a:solidFill>
                  <a:schemeClr val="tx2">
                    <a:lumMod val="60000"/>
                    <a:lumOff val="40000"/>
                  </a:schemeClr>
                </a:solidFill>
              </a:rPr>
              <a:t>": Inhalte</a:t>
            </a:r>
            <a:endParaRPr sz="2800"/>
          </a:p>
        </p:txBody>
      </p:sp>
      <p:sp>
        <p:nvSpPr>
          <p:cNvPr id="3" name="Inhaltsplatzhalter 2"/>
          <p:cNvSpPr>
            <a:spLocks noGrp="1"/>
          </p:cNvSpPr>
          <p:nvPr>
            <p:ph idx="1"/>
          </p:nvPr>
        </p:nvSpPr>
        <p:spPr bwMode="auto">
          <a:xfrm>
            <a:off x="668648" y="1394690"/>
            <a:ext cx="10836396" cy="4428434"/>
          </a:xfrm>
        </p:spPr>
        <p:txBody>
          <a:bodyPr vertOverflow="overflow" horzOverflow="overflow" vert="horz" wrap="square" lIns="91440" tIns="45720" rIns="91440" bIns="45720" numCol="1" spcCol="0" rtlCol="0" fromWordArt="0" anchor="t" anchorCtr="0" forceAA="0" compatLnSpc="0">
            <a:normAutofit/>
          </a:bodyPr>
          <a:lstStyle/>
          <a:p>
            <a:pPr>
              <a:buClr>
                <a:schemeClr val="bg1"/>
              </a:buClr>
              <a:defRPr/>
            </a:pPr>
            <a:r>
              <a:rPr lang="de-DE" sz="2400">
                <a:solidFill>
                  <a:schemeClr val="bg1"/>
                </a:solidFill>
              </a:rPr>
              <a:t>"Virtuelle Begegnung" mit Studierenden</a:t>
            </a:r>
            <a:endParaRPr sz="2400"/>
          </a:p>
          <a:p>
            <a:pPr marL="0" indent="0">
              <a:buClr>
                <a:schemeClr val="bg1"/>
              </a:buClr>
              <a:buNone/>
              <a:defRPr/>
            </a:pPr>
            <a:endParaRPr lang="de-DE" sz="2400">
              <a:solidFill>
                <a:schemeClr val="bg1"/>
              </a:solidFill>
            </a:endParaRPr>
          </a:p>
          <a:p>
            <a:pPr>
              <a:buClr>
                <a:schemeClr val="bg1"/>
              </a:buClr>
              <a:defRPr/>
            </a:pPr>
            <a:r>
              <a:rPr lang="de-DE" sz="2400">
                <a:solidFill>
                  <a:schemeClr val="bg1"/>
                </a:solidFill>
              </a:rPr>
              <a:t>Relevanz aufzeigen, informieren: Zahlen, Fakten, Erläuterungen</a:t>
            </a:r>
            <a:endParaRPr sz="2400"/>
          </a:p>
          <a:p>
            <a:pPr marL="0" indent="0">
              <a:buClr>
                <a:schemeClr val="bg1"/>
              </a:buClr>
              <a:buNone/>
              <a:defRPr/>
            </a:pPr>
            <a:endParaRPr lang="de-DE" sz="2400">
              <a:solidFill>
                <a:schemeClr val="bg1"/>
              </a:solidFill>
            </a:endParaRPr>
          </a:p>
          <a:p>
            <a:pPr>
              <a:buClr>
                <a:schemeClr val="bg1"/>
              </a:buClr>
              <a:defRPr/>
            </a:pPr>
            <a:r>
              <a:rPr lang="de-DE" sz="2400">
                <a:solidFill>
                  <a:schemeClr val="bg1"/>
                </a:solidFill>
              </a:rPr>
              <a:t>Simulationen und Videos: Hineinversetzen in einen Studienalltag mit Barrieren</a:t>
            </a:r>
            <a:endParaRPr sz="2400"/>
          </a:p>
          <a:p>
            <a:pPr marL="0" indent="0">
              <a:buClr>
                <a:schemeClr val="bg1"/>
              </a:buClr>
              <a:buNone/>
              <a:defRPr/>
            </a:pPr>
            <a:endParaRPr lang="de-DE" sz="2400">
              <a:solidFill>
                <a:schemeClr val="bg1"/>
              </a:solidFill>
            </a:endParaRPr>
          </a:p>
          <a:p>
            <a:pPr>
              <a:buClr>
                <a:schemeClr val="bg1"/>
              </a:buClr>
              <a:defRPr/>
            </a:pPr>
            <a:r>
              <a:rPr lang="de-DE" sz="2400">
                <a:solidFill>
                  <a:schemeClr val="bg1"/>
                </a:solidFill>
              </a:rPr>
              <a:t>niederschwellige Lösungsansätze aufzeigen (schon "kleine" Anpassungen können für Studierende mit unterschiedlichen Bedarfen sehr hilfreich sein)</a:t>
            </a:r>
            <a:endParaRPr sz="2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224782" y="375703"/>
            <a:ext cx="6900745" cy="650124"/>
          </a:xfrm>
        </p:spPr>
        <p:txBody>
          <a:bodyPr>
            <a:normAutofit/>
          </a:bodyPr>
          <a:lstStyle/>
          <a:p>
            <a:pPr>
              <a:defRPr/>
            </a:pPr>
            <a:r>
              <a:rPr lang="de-DE" sz="2800">
                <a:solidFill>
                  <a:schemeClr val="tx2">
                    <a:lumMod val="60000"/>
                    <a:lumOff val="40000"/>
                  </a:schemeClr>
                </a:solidFill>
              </a:rPr>
              <a:t>Virtuelle Studierende – Was sind </a:t>
            </a:r>
            <a:r>
              <a:rPr lang="de-DE" sz="2800">
                <a:solidFill>
                  <a:schemeClr val="tx2">
                    <a:lumMod val="60000"/>
                    <a:lumOff val="40000"/>
                  </a:schemeClr>
                </a:solidFill>
              </a:rPr>
              <a:t>Personas</a:t>
            </a:r>
            <a:r>
              <a:rPr lang="de-DE" sz="2800">
                <a:solidFill>
                  <a:schemeClr val="tx2">
                    <a:lumMod val="60000"/>
                    <a:lumOff val="40000"/>
                  </a:schemeClr>
                </a:solidFill>
              </a:rPr>
              <a:t>?</a:t>
            </a:r>
            <a:endParaRPr/>
          </a:p>
        </p:txBody>
      </p:sp>
      <p:sp>
        <p:nvSpPr>
          <p:cNvPr id="21507" name="Rectangle 3"/>
          <p:cNvSpPr>
            <a:spLocks noChangeArrowheads="1" noGrp="1"/>
          </p:cNvSpPr>
          <p:nvPr>
            <p:ph idx="1"/>
          </p:nvPr>
        </p:nvSpPr>
        <p:spPr bwMode="auto">
          <a:xfrm>
            <a:off x="742949" y="1684623"/>
            <a:ext cx="11149826" cy="1945268"/>
          </a:xfrm>
        </p:spPr>
        <p:txBody>
          <a:bodyPr vertOverflow="overflow" horzOverflow="overflow" vert="horz" wrap="square" lIns="91440" tIns="45720" rIns="91440" bIns="45720" numCol="1" spcCol="0" rtlCol="0" fromWordArt="0" anchor="t" anchorCtr="0" forceAA="0" compatLnSpc="0">
            <a:normAutofit fontScale="92500"/>
          </a:bodyPr>
          <a:lstStyle/>
          <a:p>
            <a:pPr marL="0" indent="0" algn="l">
              <a:buNone/>
              <a:defRPr/>
            </a:pPr>
            <a:r>
              <a:rPr lang="de-DE" sz="2600">
                <a:solidFill>
                  <a:schemeClr val="bg1"/>
                </a:solidFill>
              </a:rPr>
              <a:t>"</a:t>
            </a:r>
            <a:r>
              <a:rPr lang="de-DE" sz="2600" b="0" i="0">
                <a:solidFill>
                  <a:schemeClr val="bg1"/>
                </a:solidFill>
              </a:rPr>
              <a:t>Personas</a:t>
            </a:r>
            <a:r>
              <a:rPr lang="de-DE" sz="2600" b="0" i="0">
                <a:solidFill>
                  <a:schemeClr val="bg1"/>
                </a:solidFill>
              </a:rPr>
              <a:t> sind hypothetische Personen mit konkreten Charakteristika. Sie repräsentieren eine bestimmte Zielgruppe und helfen dabei, den </a:t>
            </a:r>
            <a:r>
              <a:rPr lang="de-DE" sz="2600" b="0" i="0">
                <a:solidFill>
                  <a:schemeClr val="bg1"/>
                </a:solidFill>
              </a:rPr>
              <a:t>Entwicklungsprozess</a:t>
            </a:r>
            <a:r>
              <a:rPr lang="de-DE" sz="2600" b="0" i="0">
                <a:solidFill>
                  <a:schemeClr val="bg1"/>
                </a:solidFill>
              </a:rPr>
              <a:t> eines Projektes auf die Bedürfnisse von Nutzerinnen und Nutzern auszurichten"</a:t>
            </a:r>
            <a:endParaRPr sz="2600" b="0" i="0">
              <a:solidFill>
                <a:schemeClr val="bg1"/>
              </a:solidFill>
            </a:endParaRPr>
          </a:p>
          <a:p>
            <a:pPr marL="0" indent="0" algn="l">
              <a:buNone/>
              <a:defRPr/>
            </a:pPr>
            <a:r>
              <a:rPr lang="de-DE" sz="2200" b="0" i="0">
                <a:solidFill>
                  <a:schemeClr val="bg1"/>
                </a:solidFill>
              </a:rPr>
              <a:t>(</a:t>
            </a:r>
            <a:r>
              <a:rPr lang="de-DE" sz="1500" b="0" i="0">
                <a:solidFill>
                  <a:schemeClr val="bg1"/>
                </a:solidFill>
                <a:latin typeface="Fira Sans Condensed"/>
              </a:rPr>
              <a:t>Cooper, Alan (1999): The </a:t>
            </a:r>
            <a:r>
              <a:rPr lang="de-DE" sz="1500" b="0" i="0">
                <a:solidFill>
                  <a:schemeClr val="bg1"/>
                </a:solidFill>
                <a:latin typeface="Fira Sans Condensed"/>
              </a:rPr>
              <a:t>Inmates</a:t>
            </a:r>
            <a:r>
              <a:rPr lang="de-DE" sz="1500" b="0" i="0">
                <a:solidFill>
                  <a:schemeClr val="bg1"/>
                </a:solidFill>
                <a:latin typeface="Fira Sans Condensed"/>
              </a:rPr>
              <a:t> </a:t>
            </a:r>
            <a:r>
              <a:rPr lang="de-DE" sz="1500" b="0" i="0">
                <a:solidFill>
                  <a:schemeClr val="bg1"/>
                </a:solidFill>
                <a:latin typeface="Fira Sans Condensed"/>
              </a:rPr>
              <a:t>are</a:t>
            </a:r>
            <a:r>
              <a:rPr lang="de-DE" sz="1500" b="0" i="0">
                <a:solidFill>
                  <a:schemeClr val="bg1"/>
                </a:solidFill>
                <a:latin typeface="Fira Sans Condensed"/>
              </a:rPr>
              <a:t> Running </a:t>
            </a:r>
            <a:r>
              <a:rPr lang="de-DE" sz="1500" b="0" i="0">
                <a:solidFill>
                  <a:schemeClr val="bg1"/>
                </a:solidFill>
                <a:latin typeface="Fira Sans Condensed"/>
              </a:rPr>
              <a:t>the</a:t>
            </a:r>
            <a:r>
              <a:rPr lang="de-DE" sz="1500" b="0" i="0">
                <a:solidFill>
                  <a:schemeClr val="bg1"/>
                </a:solidFill>
                <a:latin typeface="Fira Sans Condensed"/>
              </a:rPr>
              <a:t> </a:t>
            </a:r>
            <a:r>
              <a:rPr lang="de-DE" sz="1500" b="0" i="0">
                <a:solidFill>
                  <a:schemeClr val="bg1"/>
                </a:solidFill>
                <a:latin typeface="Fira Sans Condensed"/>
              </a:rPr>
              <a:t>Asylum</a:t>
            </a:r>
            <a:r>
              <a:rPr lang="de-DE" sz="1500" b="0" i="0">
                <a:solidFill>
                  <a:schemeClr val="bg1"/>
                </a:solidFill>
                <a:latin typeface="Fira Sans Condensed"/>
              </a:rPr>
              <a:t>. Software-Ergonomie '99: Design von Informationswelten. Stuttgart: </a:t>
            </a:r>
            <a:r>
              <a:rPr lang="de-DE" sz="1500" b="0" i="0">
                <a:solidFill>
                  <a:schemeClr val="bg1"/>
                </a:solidFill>
                <a:latin typeface="Fira Sans Condensed"/>
              </a:rPr>
              <a:t>B.G.Teubner</a:t>
            </a:r>
            <a:r>
              <a:rPr lang="de-DE" sz="2200" b="0" i="0">
                <a:solidFill>
                  <a:schemeClr val="bg1"/>
                </a:solidFill>
              </a:rPr>
              <a:t>)</a:t>
            </a:r>
            <a:endParaRPr sz="2200">
              <a:solidFill>
                <a:schemeClr val="bg1"/>
              </a:solidFill>
            </a:endParaRPr>
          </a:p>
          <a:p>
            <a:pPr marL="0" indent="0">
              <a:buClr>
                <a:schemeClr val="bg1"/>
              </a:buClr>
              <a:buNone/>
              <a:defRPr/>
            </a:pPr>
            <a:endParaRPr sz="2400">
              <a:solidFill>
                <a:schemeClr val="bg1"/>
              </a:solidFill>
            </a:endParaRPr>
          </a:p>
        </p:txBody>
      </p:sp>
      <p:sp>
        <p:nvSpPr>
          <p:cNvPr id="3" name="Rectangle 3"/>
          <p:cNvSpPr txBox="1">
            <a:spLocks noChangeArrowheads="1"/>
          </p:cNvSpPr>
          <p:nvPr/>
        </p:nvSpPr>
        <p:spPr bwMode="auto">
          <a:xfrm>
            <a:off x="742949" y="3990277"/>
            <a:ext cx="10648950" cy="1107687"/>
          </a:xfrm>
          <a:prstGeom prst="rect">
            <a:avLst/>
          </a:prstGeom>
        </p:spPr>
        <p:txBody>
          <a:bodyPr vert="horz" lIns="91440" tIns="45720" rIns="91440" bIns="45720" rtlCol="0">
            <a:normAutofit/>
          </a:bodyPr>
          <a:lstStyle>
            <a:lvl1pPr marL="228600" indent="-228600" algn="l" defTabSz="914400">
              <a:lnSpc>
                <a:spcPct val="100000"/>
              </a:lnSpc>
              <a:spcBef>
                <a:spcPts val="0"/>
              </a:spcBef>
              <a:spcAft>
                <a:spcPts val="1000"/>
              </a:spcAft>
              <a:buClr>
                <a:schemeClr val="accent1"/>
              </a:buClr>
              <a:buFont typeface="Arial"/>
              <a:buChar char="•"/>
              <a:defRPr sz="20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marR="0" lvl="0" indent="0" algn="l" defTabSz="914400">
              <a:lnSpc>
                <a:spcPct val="100000"/>
              </a:lnSpc>
              <a:spcBef>
                <a:spcPts val="0"/>
              </a:spcBef>
              <a:spcAft>
                <a:spcPts val="1000"/>
              </a:spcAft>
              <a:buClr>
                <a:srgbClr val="1C426F"/>
              </a:buClr>
              <a:buSzTx/>
              <a:buFont typeface="Arial"/>
              <a:buNone/>
              <a:defRPr/>
            </a:pPr>
            <a:r>
              <a:rPr lang="de-DE" sz="2400" b="0" i="0" u="none" strike="noStrike" cap="none" spc="0">
                <a:ln>
                  <a:noFill/>
                </a:ln>
                <a:solidFill>
                  <a:srgbClr val="FFFFFF"/>
                </a:solidFill>
                <a:latin typeface="Calibri"/>
                <a:cs typeface="Arial"/>
              </a:rPr>
              <a:t>= keine reale, aber realistische Beschreibung einer Gruppe von Personen</a:t>
            </a:r>
            <a:endParaRPr sz="2000" b="0" i="0" u="none" strike="noStrike" cap="none" spc="0">
              <a:ln>
                <a:noFill/>
              </a:ln>
              <a:solidFill>
                <a:srgbClr val="000000"/>
              </a:solidFill>
              <a:latin typeface="Calibri"/>
              <a:cs typeface="Arial"/>
            </a:endParaRPr>
          </a:p>
          <a:p>
            <a:pPr marL="0" marR="0" lvl="0" indent="0" algn="l" defTabSz="914400">
              <a:lnSpc>
                <a:spcPct val="100000"/>
              </a:lnSpc>
              <a:spcBef>
                <a:spcPts val="0"/>
              </a:spcBef>
              <a:spcAft>
                <a:spcPts val="1000"/>
              </a:spcAft>
              <a:buClr>
                <a:srgbClr val="1C426F"/>
              </a:buClr>
              <a:buSzTx/>
              <a:buFont typeface="Arial"/>
              <a:buNone/>
              <a:defRPr/>
            </a:pPr>
            <a:r>
              <a:rPr lang="de-DE" sz="2400" b="0" i="0" u="none" strike="noStrike" cap="none" spc="0">
                <a:ln>
                  <a:noFill/>
                </a:ln>
                <a:solidFill>
                  <a:srgbClr val="FFFFFF"/>
                </a:solidFill>
                <a:latin typeface="Calibri"/>
                <a:cs typeface="Arial"/>
              </a:rPr>
              <a:t>= fiktive Menschen, die Zielgruppen vertreten sollen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243254" y="360790"/>
            <a:ext cx="6900745" cy="650124"/>
          </a:xfrm>
        </p:spPr>
        <p:txBody>
          <a:bodyPr>
            <a:normAutofit/>
          </a:bodyPr>
          <a:lstStyle/>
          <a:p>
            <a:pPr>
              <a:defRPr/>
            </a:pPr>
            <a:r>
              <a:rPr lang="de-DE" sz="2600">
                <a:solidFill>
                  <a:schemeClr val="tx2">
                    <a:lumMod val="60000"/>
                    <a:lumOff val="40000"/>
                  </a:schemeClr>
                </a:solidFill>
              </a:rPr>
              <a:t>Virtuelle Studierende - Die Persona-Entwicklung</a:t>
            </a:r>
            <a:endParaRPr sz="2800"/>
          </a:p>
        </p:txBody>
      </p:sp>
      <p:sp>
        <p:nvSpPr>
          <p:cNvPr id="21507" name="Rectangle 3"/>
          <p:cNvSpPr>
            <a:spLocks noChangeArrowheads="1" noGrp="1"/>
          </p:cNvSpPr>
          <p:nvPr>
            <p:ph idx="1"/>
          </p:nvPr>
        </p:nvSpPr>
        <p:spPr bwMode="auto">
          <a:xfrm>
            <a:off x="704849" y="1665287"/>
            <a:ext cx="10648950" cy="2715490"/>
          </a:xfrm>
        </p:spPr>
        <p:txBody>
          <a:bodyPr>
            <a:normAutofit/>
          </a:bodyPr>
          <a:lstStyle/>
          <a:p>
            <a:pPr marL="0" indent="0">
              <a:buClr>
                <a:schemeClr val="bg1"/>
              </a:buClr>
              <a:buNone/>
              <a:defRPr/>
            </a:pPr>
            <a:r>
              <a:rPr lang="de-DE" sz="2400" b="1">
                <a:solidFill>
                  <a:schemeClr val="bg2"/>
                </a:solidFill>
              </a:rPr>
              <a:t>Grundlagen unserer Persona-Erstellung:</a:t>
            </a:r>
            <a:endParaRPr/>
          </a:p>
          <a:p>
            <a:pPr>
              <a:buClr>
                <a:schemeClr val="bg1"/>
              </a:buClr>
              <a:defRPr/>
            </a:pPr>
            <a:r>
              <a:rPr lang="de-DE" sz="2400">
                <a:solidFill>
                  <a:schemeClr val="bg2"/>
                </a:solidFill>
              </a:rPr>
              <a:t>Design - </a:t>
            </a:r>
            <a:r>
              <a:rPr lang="de-DE" sz="2400">
                <a:solidFill>
                  <a:schemeClr val="bg2"/>
                </a:solidFill>
              </a:rPr>
              <a:t>Thinking</a:t>
            </a:r>
            <a:r>
              <a:rPr lang="de-DE" sz="2400">
                <a:solidFill>
                  <a:schemeClr val="bg2"/>
                </a:solidFill>
              </a:rPr>
              <a:t> / Persona – Workshops mit Studierenden &amp; Lehrenden</a:t>
            </a:r>
            <a:endParaRPr sz="2400"/>
          </a:p>
          <a:p>
            <a:pPr>
              <a:buClr>
                <a:schemeClr val="bg1"/>
              </a:buClr>
              <a:defRPr/>
            </a:pPr>
            <a:r>
              <a:rPr lang="de-DE" sz="2400">
                <a:solidFill>
                  <a:schemeClr val="bg2"/>
                </a:solidFill>
              </a:rPr>
              <a:t>Quantitative Bedarfsanalyse (Fragebogen)</a:t>
            </a:r>
            <a:endParaRPr sz="2400"/>
          </a:p>
          <a:p>
            <a:pPr>
              <a:buClr>
                <a:schemeClr val="bg1"/>
              </a:buClr>
              <a:defRPr/>
            </a:pPr>
            <a:r>
              <a:rPr lang="de-DE" sz="2400">
                <a:solidFill>
                  <a:schemeClr val="bg2"/>
                </a:solidFill>
              </a:rPr>
              <a:t>Qualitative Bedarfsanalyse (Interviews)</a:t>
            </a:r>
            <a:endParaRPr sz="2400"/>
          </a:p>
          <a:p>
            <a:pPr>
              <a:buClr>
                <a:schemeClr val="bg1"/>
              </a:buClr>
              <a:defRPr/>
            </a:pPr>
            <a:r>
              <a:rPr lang="de-DE" sz="2400">
                <a:solidFill>
                  <a:schemeClr val="bg2"/>
                </a:solidFill>
              </a:rPr>
              <a:t>Zusätzliche (informelle) Interviews und Erfahrungsberichte</a:t>
            </a:r>
            <a:endParaRPr sz="2400"/>
          </a:p>
          <a:p>
            <a:pPr>
              <a:buClr>
                <a:schemeClr val="bg1"/>
              </a:buClr>
              <a:buFont typeface="Courier New"/>
              <a:buChar char="o"/>
              <a:defRPr/>
            </a:pPr>
            <a:endParaRPr lang="de-DE" sz="2400">
              <a:solidFill>
                <a:schemeClr val="bg2"/>
              </a:solidFill>
            </a:endParaRPr>
          </a:p>
        </p:txBody>
      </p:sp>
      <p:sp>
        <p:nvSpPr>
          <p:cNvPr id="2" name="Textfeld 1"/>
          <p:cNvSpPr txBox="1"/>
          <p:nvPr/>
        </p:nvSpPr>
        <p:spPr bwMode="auto">
          <a:xfrm>
            <a:off x="533399" y="4574777"/>
            <a:ext cx="10713145" cy="823319"/>
          </a:xfrm>
          <a:prstGeom prst="rect">
            <a:avLst/>
          </a:prstGeom>
          <a:noFill/>
        </p:spPr>
        <p:txBody>
          <a:bodyPr wrap="square" rtlCol="0">
            <a:spAutoFit/>
          </a:bodyPr>
          <a:lstStyle/>
          <a:p>
            <a:pPr marL="0" marR="0" lvl="0" indent="0" algn="ctr" defTabSz="914400">
              <a:lnSpc>
                <a:spcPct val="100000"/>
              </a:lnSpc>
              <a:spcBef>
                <a:spcPts val="0"/>
              </a:spcBef>
              <a:spcAft>
                <a:spcPts val="0"/>
              </a:spcAft>
              <a:buClrTx/>
              <a:buSzTx/>
              <a:buFontTx/>
              <a:buNone/>
              <a:defRPr/>
            </a:pPr>
            <a:r>
              <a:rPr lang="de-DE" sz="2400" b="1" i="0" u="none" strike="noStrike" cap="none" spc="0">
                <a:ln>
                  <a:noFill/>
                </a:ln>
                <a:solidFill>
                  <a:srgbClr val="FFFFFF"/>
                </a:solidFill>
                <a:latin typeface="Calibri"/>
                <a:cs typeface="Arial"/>
              </a:rPr>
              <a:t>—&gt; Wir denken uns die Personas nicht aus – Sie sind ein Zusammenführen der realen Erfahrungen von Studierenden in einer "Person"  </a:t>
            </a:r>
            <a:endParaRPr sz="1800" b="0" i="0" u="none" strike="noStrike" cap="none" spc="0">
              <a:ln>
                <a:noFill/>
              </a:ln>
              <a:solidFill>
                <a:srgbClr val="000000"/>
              </a:solidFill>
              <a:latin typeface="Calibri"/>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199140" y="373527"/>
            <a:ext cx="7402033" cy="650124"/>
          </a:xfrm>
        </p:spPr>
        <p:txBody>
          <a:bodyPr/>
          <a:lstStyle/>
          <a:p>
            <a:pPr>
              <a:defRPr/>
            </a:pPr>
            <a:r>
              <a:rPr lang="de-DE" sz="2800">
                <a:solidFill>
                  <a:schemeClr val="tx2">
                    <a:lumMod val="60000"/>
                    <a:lumOff val="40000"/>
                  </a:schemeClr>
                </a:solidFill>
              </a:rPr>
              <a:t>Die konkrete Umsetzung von </a:t>
            </a:r>
            <a:r>
              <a:rPr lang="de-DE" sz="2800">
                <a:solidFill>
                  <a:schemeClr val="tx2">
                    <a:lumMod val="60000"/>
                    <a:lumOff val="40000"/>
                  </a:schemeClr>
                </a:solidFill>
              </a:rPr>
              <a:t>BlindDate</a:t>
            </a:r>
            <a:r>
              <a:rPr lang="de-DE" sz="2800">
                <a:solidFill>
                  <a:schemeClr val="tx2">
                    <a:lumMod val="60000"/>
                    <a:lumOff val="40000"/>
                  </a:schemeClr>
                </a:solidFill>
              </a:rPr>
              <a:t> (1)</a:t>
            </a:r>
            <a:endParaRPr/>
          </a:p>
        </p:txBody>
      </p:sp>
      <p:pic>
        <p:nvPicPr>
          <p:cNvPr id="3" name="Grafik 2" descr="Screenshot der Webseite BlindDate. Es zeigt ein Bild von Gabriel und eine Sprechblase, in der er sich vorstellt."/>
          <p:cNvPicPr>
            <a:picLocks noChangeAspect="1"/>
          </p:cNvPicPr>
          <p:nvPr/>
        </p:nvPicPr>
        <p:blipFill>
          <a:blip r:embed="rId3"/>
          <a:stretch/>
        </p:blipFill>
        <p:spPr bwMode="auto">
          <a:xfrm>
            <a:off x="957966" y="984312"/>
            <a:ext cx="10132270" cy="550016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199140" y="362482"/>
            <a:ext cx="7402033" cy="650124"/>
          </a:xfrm>
        </p:spPr>
        <p:txBody>
          <a:bodyPr/>
          <a:lstStyle/>
          <a:p>
            <a:pPr>
              <a:defRPr/>
            </a:pPr>
            <a:r>
              <a:rPr lang="de-DE" sz="2800">
                <a:solidFill>
                  <a:schemeClr val="tx2">
                    <a:lumMod val="60000"/>
                    <a:lumOff val="40000"/>
                  </a:schemeClr>
                </a:solidFill>
              </a:rPr>
              <a:t>Die konkrete Umsetzung von </a:t>
            </a:r>
            <a:r>
              <a:rPr lang="de-DE" sz="2800">
                <a:solidFill>
                  <a:schemeClr val="tx2">
                    <a:lumMod val="60000"/>
                    <a:lumOff val="40000"/>
                  </a:schemeClr>
                </a:solidFill>
              </a:rPr>
              <a:t>BlindDate</a:t>
            </a:r>
            <a:r>
              <a:rPr lang="de-DE" sz="2800">
                <a:solidFill>
                  <a:schemeClr val="tx2">
                    <a:lumMod val="60000"/>
                    <a:lumOff val="40000"/>
                  </a:schemeClr>
                </a:solidFill>
              </a:rPr>
              <a:t> (2)</a:t>
            </a:r>
            <a:endParaRPr/>
          </a:p>
        </p:txBody>
      </p:sp>
      <p:pic>
        <p:nvPicPr>
          <p:cNvPr id="4" name="Grafik 3" descr="Screenshot der Webseite &quot;BlindDate&quot;. In weißen Kästen werden Informationen zu den Begriffen Gesichtsfeld und Screenreadern gegeben."/>
          <p:cNvPicPr>
            <a:picLocks noChangeAspect="1"/>
          </p:cNvPicPr>
          <p:nvPr/>
        </p:nvPicPr>
        <p:blipFill>
          <a:blip r:embed="rId3"/>
          <a:srcRect l="1829" t="14309" r="19512" b="8780"/>
          <a:stretch/>
        </p:blipFill>
        <p:spPr bwMode="auto">
          <a:xfrm>
            <a:off x="947852" y="1137863"/>
            <a:ext cx="9812274" cy="539675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199140" y="362482"/>
            <a:ext cx="7402033" cy="650124"/>
          </a:xfrm>
        </p:spPr>
        <p:txBody>
          <a:bodyPr/>
          <a:lstStyle/>
          <a:p>
            <a:pPr>
              <a:defRPr/>
            </a:pPr>
            <a:r>
              <a:rPr lang="de-DE" sz="2800">
                <a:solidFill>
                  <a:schemeClr val="tx2">
                    <a:lumMod val="60000"/>
                    <a:lumOff val="40000"/>
                  </a:schemeClr>
                </a:solidFill>
              </a:rPr>
              <a:t>Die konkrete Umsetzung von </a:t>
            </a:r>
            <a:r>
              <a:rPr lang="de-DE" sz="2800">
                <a:solidFill>
                  <a:schemeClr val="tx2">
                    <a:lumMod val="60000"/>
                    <a:lumOff val="40000"/>
                  </a:schemeClr>
                </a:solidFill>
              </a:rPr>
              <a:t>BlindDate</a:t>
            </a:r>
            <a:r>
              <a:rPr lang="de-DE" sz="2800">
                <a:solidFill>
                  <a:schemeClr val="tx2">
                    <a:lumMod val="60000"/>
                    <a:lumOff val="40000"/>
                  </a:schemeClr>
                </a:solidFill>
              </a:rPr>
              <a:t> (3)</a:t>
            </a:r>
            <a:endParaRPr/>
          </a:p>
        </p:txBody>
      </p:sp>
      <p:pic>
        <p:nvPicPr>
          <p:cNvPr id="4" name="Grafik 3" descr="Screenshot der Webseite BlindDate. Es zeigt eine Sprechblase von Gabriel und eine Sprechblase von Bea, Gabriels Freundin."/>
          <p:cNvPicPr>
            <a:picLocks noChangeAspect="1"/>
          </p:cNvPicPr>
          <p:nvPr/>
        </p:nvPicPr>
        <p:blipFill>
          <a:blip r:embed="rId3"/>
          <a:stretch/>
        </p:blipFill>
        <p:spPr bwMode="auto">
          <a:xfrm>
            <a:off x="981307" y="1190959"/>
            <a:ext cx="9824225" cy="533294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358870" y="249365"/>
            <a:ext cx="7851929" cy="1108380"/>
          </a:xfrm>
        </p:spPr>
        <p:txBody>
          <a:bodyPr>
            <a:normAutofit/>
          </a:bodyPr>
          <a:lstStyle/>
          <a:p>
            <a:pPr>
              <a:defRPr/>
            </a:pPr>
            <a:r>
              <a:rPr lang="de-CH" sz="2800">
                <a:solidFill>
                  <a:schemeClr val="tx2">
                    <a:lumMod val="60000"/>
                    <a:lumOff val="40000"/>
                  </a:schemeClr>
                </a:solidFill>
              </a:rPr>
              <a:t>Das Projekt «</a:t>
            </a:r>
            <a:r>
              <a:rPr lang="de-DE" sz="2800">
                <a:solidFill>
                  <a:schemeClr val="tx2">
                    <a:lumMod val="60000"/>
                    <a:lumOff val="40000"/>
                  </a:schemeClr>
                </a:solidFill>
              </a:rPr>
              <a:t>Hochschul-Initiative</a:t>
            </a:r>
            <a:r>
              <a:rPr lang="de-DE" sz="2800"/>
              <a:t> </a:t>
            </a:r>
            <a:r>
              <a:rPr lang="de-DE" sz="2800">
                <a:solidFill>
                  <a:schemeClr val="tx2">
                    <a:lumMod val="60000"/>
                    <a:lumOff val="40000"/>
                  </a:schemeClr>
                </a:solidFill>
              </a:rPr>
              <a:t>Digitale </a:t>
            </a:r>
            <a:br>
              <a:rPr lang="de-DE" sz="2800">
                <a:solidFill>
                  <a:schemeClr val="tx2">
                    <a:lumMod val="60000"/>
                    <a:lumOff val="40000"/>
                  </a:schemeClr>
                </a:solidFill>
              </a:rPr>
            </a:br>
            <a:r>
              <a:rPr lang="de-DE" sz="2800">
                <a:solidFill>
                  <a:schemeClr val="tx2">
                    <a:lumMod val="60000"/>
                    <a:lumOff val="40000"/>
                  </a:schemeClr>
                </a:solidFill>
              </a:rPr>
              <a:t>Barrierefreiheit für Alle» - SHUFFLE</a:t>
            </a:r>
            <a:endParaRPr lang="de-DE" sz="2800">
              <a:solidFill>
                <a:schemeClr val="tx2">
                  <a:lumMod val="60000"/>
                  <a:lumOff val="40000"/>
                </a:schemeClr>
              </a:solidFill>
            </a:endParaRPr>
          </a:p>
        </p:txBody>
      </p:sp>
      <p:sp>
        <p:nvSpPr>
          <p:cNvPr id="13" name="Textfeld 12"/>
          <p:cNvSpPr txBox="1"/>
          <p:nvPr/>
        </p:nvSpPr>
        <p:spPr bwMode="auto">
          <a:xfrm>
            <a:off x="673415" y="1560831"/>
            <a:ext cx="10845170" cy="4308872"/>
          </a:xfrm>
          <a:prstGeom prst="rect">
            <a:avLst/>
          </a:prstGeom>
          <a:solidFill>
            <a:schemeClr val="bg2"/>
          </a:solidFill>
        </p:spPr>
        <p:txBody>
          <a:bodyPr wrap="square" rtlCol="0">
            <a:spAutoFit/>
          </a:bodyPr>
          <a:lstStyle/>
          <a:p>
            <a:pPr marL="342900" indent="-342900">
              <a:buFont typeface="Arial"/>
              <a:buChar char="•"/>
              <a:defRPr/>
            </a:pPr>
            <a:r>
              <a:rPr lang="de-DE" sz="2000" b="1"/>
              <a:t>Projektlaufzeit: </a:t>
            </a:r>
            <a:r>
              <a:rPr lang="de-DE" sz="2000"/>
              <a:t>08.2021 bis 07.2024</a:t>
            </a:r>
            <a:endParaRPr/>
          </a:p>
          <a:p>
            <a:pPr marL="285750" indent="-285750">
              <a:buFont typeface="Arial"/>
              <a:buChar char="•"/>
              <a:defRPr/>
            </a:pPr>
            <a:endParaRPr sz="1600"/>
          </a:p>
          <a:p>
            <a:pPr marL="285750" indent="-285750">
              <a:buFont typeface="Arial"/>
              <a:buChar char="•"/>
              <a:defRPr/>
            </a:pPr>
            <a:endParaRPr lang="de-DE" sz="2000" b="1"/>
          </a:p>
          <a:p>
            <a:pPr marL="285750" indent="-285750">
              <a:buFont typeface="Arial"/>
              <a:buChar char="•"/>
              <a:defRPr/>
            </a:pPr>
            <a:r>
              <a:rPr lang="de-DE" sz="2000" b="1"/>
              <a:t>4 Projektpartner:</a:t>
            </a:r>
            <a:endParaRPr/>
          </a:p>
          <a:p>
            <a:pPr marL="285750" indent="-285750">
              <a:buFont typeface="Arial"/>
              <a:buChar char="•"/>
              <a:defRPr/>
            </a:pPr>
            <a:endParaRPr sz="1600"/>
          </a:p>
          <a:p>
            <a:pPr marL="800100" lvl="1" indent="-342900">
              <a:buFont typeface="Courier New"/>
              <a:buChar char="o"/>
              <a:defRPr/>
            </a:pPr>
            <a:r>
              <a:rPr lang="de-DE" sz="1600"/>
              <a:t>Hochschule der Medien – Stuttgart</a:t>
            </a:r>
            <a:endParaRPr/>
          </a:p>
          <a:p>
            <a:pPr marL="800100" lvl="1" indent="-342900">
              <a:buFont typeface="Courier New"/>
              <a:buChar char="o"/>
              <a:defRPr/>
            </a:pPr>
            <a:endParaRPr sz="1600"/>
          </a:p>
          <a:p>
            <a:pPr marL="800100" lvl="1" indent="-342900">
              <a:buFont typeface="Courier New"/>
              <a:buChar char="o"/>
              <a:defRPr/>
            </a:pPr>
            <a:r>
              <a:rPr lang="de-DE" sz="1600"/>
              <a:t>Universität Bielefeld</a:t>
            </a:r>
            <a:endParaRPr/>
          </a:p>
          <a:p>
            <a:pPr marL="800100" lvl="1" indent="-342900">
              <a:buFont typeface="Courier New"/>
              <a:buChar char="o"/>
              <a:defRPr/>
            </a:pPr>
            <a:endParaRPr sz="1600"/>
          </a:p>
          <a:p>
            <a:pPr marL="800100" lvl="1" indent="-342900">
              <a:buFont typeface="Courier New"/>
              <a:buChar char="o"/>
              <a:defRPr/>
            </a:pPr>
            <a:r>
              <a:rPr lang="de-DE" sz="1600"/>
              <a:t>Pädagogische Hochschule Freiburg</a:t>
            </a:r>
            <a:endParaRPr/>
          </a:p>
          <a:p>
            <a:pPr marL="800100" lvl="1" indent="-342900">
              <a:buFont typeface="Courier New"/>
              <a:buChar char="o"/>
              <a:defRPr/>
            </a:pPr>
            <a:endParaRPr sz="1600"/>
          </a:p>
          <a:p>
            <a:pPr marL="800100" lvl="1" indent="-342900">
              <a:buFont typeface="Courier New"/>
              <a:buChar char="o"/>
              <a:defRPr/>
            </a:pPr>
            <a:r>
              <a:rPr lang="de-DE" sz="1600"/>
              <a:t>Pädagogische Hochschule Heidelberg</a:t>
            </a:r>
            <a:endParaRPr/>
          </a:p>
          <a:p>
            <a:pPr marL="800100" lvl="1" indent="-342900">
              <a:buFont typeface="Courier New"/>
              <a:buChar char="o"/>
              <a:defRPr/>
            </a:pPr>
            <a:endParaRPr sz="1600"/>
          </a:p>
          <a:p>
            <a:pPr marL="0" lvl="1">
              <a:defRPr/>
            </a:pPr>
            <a:endParaRPr lang="de-DE" sz="1600"/>
          </a:p>
          <a:p>
            <a:pPr marL="342900" indent="-342900">
              <a:buFont typeface="Arial"/>
              <a:buChar char="•"/>
              <a:defRPr/>
            </a:pPr>
            <a:r>
              <a:rPr lang="de-DE" sz="2000" b="1"/>
              <a:t>Gefördert durch: </a:t>
            </a:r>
            <a:endParaRPr lang="de-DE" sz="2000"/>
          </a:p>
          <a:p>
            <a:pPr marL="285750" indent="-285750">
              <a:buFont typeface="Arial"/>
              <a:buChar char="•"/>
              <a:defRPr/>
            </a:pPr>
            <a:endParaRPr lang="de-DE"/>
          </a:p>
        </p:txBody>
      </p:sp>
      <p:pic>
        <p:nvPicPr>
          <p:cNvPr id="6" name="Graphic 11" descr="Logo der Hochschule der Medien"/>
          <p:cNvPicPr>
            <a:picLocks noChangeAspect="1"/>
          </p:cNvPicPr>
          <p:nvPr/>
        </p:nvPicPr>
        <p:blipFill>
          <a:blip r:embed="rId2"/>
          <a:stretch/>
        </p:blipFill>
        <p:spPr bwMode="auto">
          <a:xfrm>
            <a:off x="9369424" y="3429737"/>
            <a:ext cx="952500" cy="876301"/>
          </a:xfrm>
          <a:prstGeom prst="rect">
            <a:avLst/>
          </a:prstGeom>
        </p:spPr>
      </p:pic>
      <p:pic>
        <p:nvPicPr>
          <p:cNvPr id="7" name="Graphic 7" descr="Logo der Universität Bielefeld"/>
          <p:cNvPicPr>
            <a:picLocks noChangeAspect="1"/>
          </p:cNvPicPr>
          <p:nvPr/>
        </p:nvPicPr>
        <p:blipFill>
          <a:blip r:embed="rId3"/>
          <a:stretch/>
        </p:blipFill>
        <p:spPr bwMode="auto">
          <a:xfrm>
            <a:off x="6363629" y="2495580"/>
            <a:ext cx="2203450" cy="524042"/>
          </a:xfrm>
          <a:prstGeom prst="rect">
            <a:avLst/>
          </a:prstGeom>
        </p:spPr>
      </p:pic>
      <p:pic>
        <p:nvPicPr>
          <p:cNvPr id="8" name="Graphic 6" descr="Logo der Pädagogischen Hochschule Heidelberg"/>
          <p:cNvPicPr>
            <a:picLocks noChangeAspect="1"/>
          </p:cNvPicPr>
          <p:nvPr/>
        </p:nvPicPr>
        <p:blipFill>
          <a:blip r:embed="rId4"/>
          <a:stretch/>
        </p:blipFill>
        <p:spPr bwMode="auto">
          <a:xfrm>
            <a:off x="6631258" y="3370719"/>
            <a:ext cx="2203450" cy="935319"/>
          </a:xfrm>
          <a:prstGeom prst="rect">
            <a:avLst/>
          </a:prstGeom>
        </p:spPr>
      </p:pic>
      <p:pic>
        <p:nvPicPr>
          <p:cNvPr id="9" name="Graphic 5" descr="Logo der Pädagogischen Hochschule Freiburg"/>
          <p:cNvPicPr>
            <a:picLocks noChangeAspect="1"/>
          </p:cNvPicPr>
          <p:nvPr/>
        </p:nvPicPr>
        <p:blipFill>
          <a:blip r:embed="rId5"/>
          <a:stretch/>
        </p:blipFill>
        <p:spPr bwMode="auto">
          <a:xfrm>
            <a:off x="8861365" y="2549911"/>
            <a:ext cx="2362933" cy="550128"/>
          </a:xfrm>
          <a:prstGeom prst="rect">
            <a:avLst/>
          </a:prstGeom>
        </p:spPr>
      </p:pic>
      <p:pic>
        <p:nvPicPr>
          <p:cNvPr id="10" name="Grafik 9" descr="Logo der Stiftung Innovation in der Hochschullehre"/>
          <p:cNvPicPr>
            <a:picLocks noChangeAspect="1"/>
          </p:cNvPicPr>
          <p:nvPr/>
        </p:nvPicPr>
        <p:blipFill>
          <a:blip r:embed="rId6"/>
          <a:stretch/>
        </p:blipFill>
        <p:spPr bwMode="auto">
          <a:xfrm>
            <a:off x="3362897" y="4828009"/>
            <a:ext cx="2376264" cy="9383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199140" y="371718"/>
            <a:ext cx="7402033" cy="650124"/>
          </a:xfrm>
        </p:spPr>
        <p:txBody>
          <a:bodyPr/>
          <a:lstStyle/>
          <a:p>
            <a:pPr>
              <a:defRPr/>
            </a:pPr>
            <a:r>
              <a:rPr lang="de-DE" sz="2800">
                <a:solidFill>
                  <a:schemeClr val="tx2">
                    <a:lumMod val="60000"/>
                    <a:lumOff val="40000"/>
                  </a:schemeClr>
                </a:solidFill>
              </a:rPr>
              <a:t>Die konkrete Umsetzung von </a:t>
            </a:r>
            <a:r>
              <a:rPr lang="de-DE" sz="2800">
                <a:solidFill>
                  <a:schemeClr val="tx2">
                    <a:lumMod val="60000"/>
                    <a:lumOff val="40000"/>
                  </a:schemeClr>
                </a:solidFill>
              </a:rPr>
              <a:t>BlindDate</a:t>
            </a:r>
            <a:r>
              <a:rPr lang="de-DE" sz="2800">
                <a:solidFill>
                  <a:schemeClr val="tx2">
                    <a:lumMod val="60000"/>
                    <a:lumOff val="40000"/>
                  </a:schemeClr>
                </a:solidFill>
              </a:rPr>
              <a:t> (4)</a:t>
            </a:r>
            <a:endParaRPr/>
          </a:p>
        </p:txBody>
      </p:sp>
      <p:pic>
        <p:nvPicPr>
          <p:cNvPr id="3" name="Grafik 2" descr="Screenshot der Webseite BlindDate. Es zeigt ein Bild der Aufgabe des Simulation Games."/>
          <p:cNvPicPr>
            <a:picLocks noChangeAspect="1"/>
          </p:cNvPicPr>
          <p:nvPr/>
        </p:nvPicPr>
        <p:blipFill>
          <a:blip r:embed="rId3"/>
          <a:stretch/>
        </p:blipFill>
        <p:spPr bwMode="auto">
          <a:xfrm>
            <a:off x="1014761" y="1095733"/>
            <a:ext cx="9835376" cy="5505713"/>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199140" y="362482"/>
            <a:ext cx="7402033" cy="650124"/>
          </a:xfrm>
        </p:spPr>
        <p:txBody>
          <a:bodyPr/>
          <a:lstStyle/>
          <a:p>
            <a:pPr>
              <a:defRPr/>
            </a:pPr>
            <a:r>
              <a:rPr lang="de-DE" sz="2800">
                <a:solidFill>
                  <a:schemeClr val="tx2">
                    <a:lumMod val="60000"/>
                    <a:lumOff val="40000"/>
                  </a:schemeClr>
                </a:solidFill>
              </a:rPr>
              <a:t>Die konkrete Umsetzung von </a:t>
            </a:r>
            <a:r>
              <a:rPr lang="de-DE" sz="2800">
                <a:solidFill>
                  <a:schemeClr val="tx2">
                    <a:lumMod val="60000"/>
                    <a:lumOff val="40000"/>
                  </a:schemeClr>
                </a:solidFill>
              </a:rPr>
              <a:t>BlindDate</a:t>
            </a:r>
            <a:r>
              <a:rPr lang="de-DE" sz="2800">
                <a:solidFill>
                  <a:schemeClr val="tx2">
                    <a:lumMod val="60000"/>
                    <a:lumOff val="40000"/>
                  </a:schemeClr>
                </a:solidFill>
              </a:rPr>
              <a:t> (5)</a:t>
            </a:r>
            <a:endParaRPr/>
          </a:p>
        </p:txBody>
      </p:sp>
      <p:pic>
        <p:nvPicPr>
          <p:cNvPr id="4" name="Grafik 3" descr="Screenshot der Webseite BlindDate. Es zeigt ein Bild von Gabriel, der eine Strategie im Simulation Game erklärt."/>
          <p:cNvPicPr>
            <a:picLocks noChangeAspect="1"/>
          </p:cNvPicPr>
          <p:nvPr/>
        </p:nvPicPr>
        <p:blipFill>
          <a:blip r:embed="rId3"/>
          <a:stretch/>
        </p:blipFill>
        <p:spPr bwMode="auto">
          <a:xfrm>
            <a:off x="1237786" y="1095733"/>
            <a:ext cx="9715989" cy="5438882"/>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199140" y="353245"/>
            <a:ext cx="7402033" cy="650124"/>
          </a:xfrm>
        </p:spPr>
        <p:txBody>
          <a:bodyPr/>
          <a:lstStyle/>
          <a:p>
            <a:pPr>
              <a:defRPr/>
            </a:pPr>
            <a:r>
              <a:rPr lang="de-DE" sz="2800">
                <a:solidFill>
                  <a:schemeClr val="tx2">
                    <a:lumMod val="60000"/>
                    <a:lumOff val="40000"/>
                  </a:schemeClr>
                </a:solidFill>
              </a:rPr>
              <a:t>Die konkrete Umsetzung von </a:t>
            </a:r>
            <a:r>
              <a:rPr lang="de-DE" sz="2800">
                <a:solidFill>
                  <a:schemeClr val="tx2">
                    <a:lumMod val="60000"/>
                    <a:lumOff val="40000"/>
                  </a:schemeClr>
                </a:solidFill>
              </a:rPr>
              <a:t>BlindDate</a:t>
            </a:r>
            <a:r>
              <a:rPr lang="de-DE" sz="2800">
                <a:solidFill>
                  <a:schemeClr val="tx2">
                    <a:lumMod val="60000"/>
                    <a:lumOff val="40000"/>
                  </a:schemeClr>
                </a:solidFill>
              </a:rPr>
              <a:t> (6)</a:t>
            </a:r>
            <a:endParaRPr/>
          </a:p>
        </p:txBody>
      </p:sp>
      <p:pic>
        <p:nvPicPr>
          <p:cNvPr id="3" name="Grafik 2" descr="Screenshot der Webseite BlindDate. Es zeigt mehrere untereinanderstehende Felder mit Tipps zur Unterstützung, die einzeln abgehakt werden können."/>
          <p:cNvPicPr>
            <a:picLocks noChangeAspect="1"/>
          </p:cNvPicPr>
          <p:nvPr/>
        </p:nvPicPr>
        <p:blipFill>
          <a:blip r:embed="rId3"/>
          <a:stretch/>
        </p:blipFill>
        <p:spPr bwMode="auto">
          <a:xfrm>
            <a:off x="1059366" y="1254165"/>
            <a:ext cx="9735014" cy="528451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212270" y="345616"/>
            <a:ext cx="6116790" cy="735037"/>
          </a:xfrm>
        </p:spPr>
        <p:txBody>
          <a:bodyPr>
            <a:normAutofit/>
          </a:bodyPr>
          <a:lstStyle/>
          <a:p>
            <a:pPr>
              <a:defRPr/>
            </a:pPr>
            <a:r>
              <a:rPr lang="de-DE" sz="2800">
                <a:solidFill>
                  <a:schemeClr val="tx2">
                    <a:lumMod val="60000"/>
                    <a:lumOff val="40000"/>
                  </a:schemeClr>
                </a:solidFill>
              </a:rPr>
              <a:t>Entwickeln Sie Gabriel mit uns weiter...</a:t>
            </a:r>
            <a:endParaRPr sz="2800"/>
          </a:p>
        </p:txBody>
      </p:sp>
      <p:sp>
        <p:nvSpPr>
          <p:cNvPr id="21507" name="Rectangle 3"/>
          <p:cNvSpPr>
            <a:spLocks noChangeArrowheads="1" noGrp="1"/>
          </p:cNvSpPr>
          <p:nvPr>
            <p:ph idx="1"/>
          </p:nvPr>
        </p:nvSpPr>
        <p:spPr bwMode="auto">
          <a:xfrm flipH="0" flipV="0">
            <a:off x="742949" y="1394691"/>
            <a:ext cx="10648949" cy="4396507"/>
          </a:xfrm>
        </p:spPr>
        <p:txBody>
          <a:bodyPr>
            <a:normAutofit/>
          </a:bodyPr>
          <a:lstStyle/>
          <a:p>
            <a:pPr>
              <a:buClr>
                <a:schemeClr val="bg1"/>
              </a:buClr>
              <a:defRPr/>
            </a:pPr>
            <a:r>
              <a:rPr lang="de-DE" sz="2400">
                <a:solidFill>
                  <a:schemeClr val="bg1"/>
                </a:solidFill>
              </a:rPr>
              <a:t>Besuchen Sie Gabriel auf</a:t>
            </a:r>
            <a:endParaRPr/>
          </a:p>
          <a:p>
            <a:pPr>
              <a:buClr>
                <a:schemeClr val="bg1"/>
              </a:buClr>
              <a:defRPr/>
            </a:pPr>
            <a:endParaRPr lang="de-DE" sz="2400">
              <a:solidFill>
                <a:schemeClr val="bg1"/>
              </a:solidFill>
            </a:endParaRPr>
          </a:p>
          <a:p>
            <a:pPr>
              <a:buClr>
                <a:schemeClr val="bg1"/>
              </a:buClr>
              <a:defRPr/>
            </a:pPr>
            <a:r>
              <a:rPr lang="de-DE" sz="2400">
                <a:solidFill>
                  <a:schemeClr val="bg1"/>
                </a:solidFill>
              </a:rPr>
              <a:t>URL und </a:t>
            </a:r>
            <a:r>
              <a:rPr lang="de-DE" sz="2400">
                <a:solidFill>
                  <a:schemeClr val="bg1"/>
                </a:solidFill>
              </a:rPr>
              <a:t>QR</a:t>
            </a:r>
            <a:r>
              <a:rPr lang="de-DE" sz="2400">
                <a:solidFill>
                  <a:schemeClr val="bg1"/>
                </a:solidFill>
              </a:rPr>
              <a:t>-Code finden Sie auch auf den Flyern</a:t>
            </a:r>
            <a:endParaRPr/>
          </a:p>
          <a:p>
            <a:pPr>
              <a:buClr>
                <a:schemeClr val="bg1"/>
              </a:buClr>
              <a:defRPr/>
            </a:pPr>
            <a:endParaRPr lang="de-DE" sz="2400">
              <a:solidFill>
                <a:schemeClr val="bg1"/>
              </a:solidFill>
            </a:endParaRPr>
          </a:p>
          <a:p>
            <a:pPr>
              <a:buClr>
                <a:schemeClr val="bg1"/>
              </a:buClr>
              <a:defRPr/>
            </a:pPr>
            <a:r>
              <a:rPr lang="de-DE" sz="2400">
                <a:solidFill>
                  <a:schemeClr val="bg1"/>
                </a:solidFill>
              </a:rPr>
              <a:t>Nehmen Sie gerne an der Umfrage teil (s. Link zu Beginn und am Ende der Gabriel-Seite)</a:t>
            </a:r>
            <a:endParaRPr/>
          </a:p>
          <a:p>
            <a:pPr marL="0" indent="0">
              <a:buClr>
                <a:schemeClr val="bg1"/>
              </a:buClr>
              <a:buFont typeface="Arial"/>
              <a:buNone/>
              <a:defRPr/>
            </a:pPr>
            <a:endParaRPr lang="de-DE" sz="2400">
              <a:solidFill>
                <a:schemeClr val="bg1"/>
              </a:solidFill>
            </a:endParaRPr>
          </a:p>
          <a:p>
            <a:pPr marL="0" indent="0" algn="ctr">
              <a:buClr>
                <a:schemeClr val="bg1"/>
              </a:buClr>
              <a:buNone/>
              <a:defRPr/>
            </a:pPr>
            <a:r>
              <a:rPr lang="de-DE" sz="3200">
                <a:solidFill>
                  <a:schemeClr val="bg1"/>
                </a:solidFill>
              </a:rPr>
              <a:t>Wir freuen uns auf Ihre Rückmeldungen!</a:t>
            </a:r>
            <a:endParaRPr sz="3200"/>
          </a:p>
        </p:txBody>
      </p:sp>
      <p:sp>
        <p:nvSpPr>
          <p:cNvPr id="2" name="Textfeld 1"/>
          <p:cNvSpPr txBox="1"/>
          <p:nvPr/>
        </p:nvSpPr>
        <p:spPr bwMode="auto">
          <a:xfrm flipH="0" flipV="0">
            <a:off x="4230254" y="1376219"/>
            <a:ext cx="4344914" cy="457559"/>
          </a:xfrm>
          <a:prstGeom prst="rect">
            <a:avLst/>
          </a:prstGeom>
          <a:solidFill>
            <a:schemeClr val="bg1"/>
          </a:solidFill>
        </p:spPr>
        <p:txBody>
          <a:bodyPr wrap="square" rtlCol="0">
            <a:spAutoFit/>
          </a:bodyPr>
          <a:lstStyle/>
          <a:p>
            <a:pPr>
              <a:defRPr/>
            </a:pPr>
            <a:r>
              <a:rPr lang="de-DE" sz="2400" u="sng">
                <a:hlinkClick r:id="rId2" tooltip="http://www.barrierefreies-blinddate.de/"/>
              </a:rPr>
              <a:t>www.barrierefreies-blinddate.de</a:t>
            </a:r>
            <a:r>
              <a:rPr lang="de-DE" sz="2400"/>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1903966" y="1850355"/>
            <a:ext cx="8384068" cy="1020435"/>
          </a:xfrm>
        </p:spPr>
        <p:txBody>
          <a:bodyPr>
            <a:normAutofit/>
          </a:bodyPr>
          <a:lstStyle/>
          <a:p>
            <a:pPr>
              <a:defRPr/>
            </a:pPr>
            <a:r>
              <a:rPr lang="de-DE" sz="4400">
                <a:solidFill>
                  <a:schemeClr val="tx2">
                    <a:lumMod val="60000"/>
                    <a:lumOff val="40000"/>
                  </a:schemeClr>
                </a:solidFill>
              </a:rPr>
              <a:t>Vielen Dank für Ihre Aufmerksamkeit!</a:t>
            </a:r>
            <a:endParaRPr/>
          </a:p>
        </p:txBody>
      </p:sp>
      <p:sp>
        <p:nvSpPr>
          <p:cNvPr id="21507" name="Rectangle 3"/>
          <p:cNvSpPr>
            <a:spLocks noChangeArrowheads="1" noGrp="1"/>
          </p:cNvSpPr>
          <p:nvPr>
            <p:ph idx="1"/>
          </p:nvPr>
        </p:nvSpPr>
        <p:spPr bwMode="auto">
          <a:xfrm>
            <a:off x="2528612" y="3635564"/>
            <a:ext cx="3541452" cy="703293"/>
          </a:xfrm>
        </p:spPr>
        <p:txBody>
          <a:bodyPr>
            <a:normAutofit/>
          </a:bodyPr>
          <a:lstStyle/>
          <a:p>
            <a:pPr marL="0" indent="0">
              <a:buClr>
                <a:schemeClr val="bg1"/>
              </a:buClr>
              <a:buNone/>
              <a:defRPr/>
            </a:pPr>
            <a:r>
              <a:rPr lang="de-DE" sz="2400" u="sng">
                <a:solidFill>
                  <a:schemeClr val="bg1"/>
                </a:solidFill>
                <a:highlight>
                  <a:srgbClr val="FFFFFF"/>
                </a:highlight>
                <a:hlinkClick r:id="rId2" tooltip="http://www.shuffle-projekt.de/"/>
              </a:rPr>
              <a:t>www.shuffle-projekt</a:t>
            </a:r>
            <a:r>
              <a:rPr lang="de-DE" sz="2400" u="sng">
                <a:solidFill>
                  <a:schemeClr val="bg1"/>
                </a:solidFill>
                <a:highlight>
                  <a:srgbClr val="FFFFFF"/>
                </a:highlight>
                <a:hlinkClick r:id="rId2" tooltip="http://www.shuffle-projekt.de/"/>
              </a:rPr>
              <a:t>.d</a:t>
            </a:r>
            <a:r>
              <a:rPr lang="de-DE" sz="2400" u="sng">
                <a:solidFill>
                  <a:schemeClr val="bg1"/>
                </a:solidFill>
                <a:highlight>
                  <a:srgbClr val="FFFFFF"/>
                </a:highlight>
                <a:hlinkClick r:id="rId2" tooltip="http://www.shuffle-projekt.de/"/>
              </a:rPr>
              <a:t>e</a:t>
            </a:r>
            <a:endParaRPr lang="de-DE" sz="2400">
              <a:solidFill>
                <a:schemeClr val="bg1"/>
              </a:solidFill>
            </a:endParaRPr>
          </a:p>
          <a:p>
            <a:pPr marL="0" indent="0">
              <a:buClr>
                <a:schemeClr val="bg1"/>
              </a:buClr>
              <a:buNone/>
              <a:defRPr/>
            </a:pPr>
            <a:endParaRPr lang="de-DE" sz="2400">
              <a:solidFill>
                <a:schemeClr val="bg1"/>
              </a:solidFill>
            </a:endParaRPr>
          </a:p>
        </p:txBody>
      </p:sp>
      <p:pic>
        <p:nvPicPr>
          <p:cNvPr id="3" name="Grafik 2" descr="QR-Code zur Webseite des SHUFFLE Projekts"/>
          <p:cNvPicPr>
            <a:picLocks noChangeAspect="1"/>
          </p:cNvPicPr>
          <p:nvPr/>
        </p:nvPicPr>
        <p:blipFill>
          <a:blip r:embed="rId3"/>
          <a:stretch/>
        </p:blipFill>
        <p:spPr bwMode="auto">
          <a:xfrm>
            <a:off x="8549738" y="1932206"/>
            <a:ext cx="2584450" cy="25654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3258015" y="295958"/>
            <a:ext cx="4179847" cy="650124"/>
          </a:xfrm>
        </p:spPr>
        <p:txBody>
          <a:bodyPr>
            <a:normAutofit/>
          </a:bodyPr>
          <a:lstStyle/>
          <a:p>
            <a:pPr>
              <a:defRPr/>
            </a:pPr>
            <a:r>
              <a:rPr lang="de-CH" sz="2800">
                <a:solidFill>
                  <a:schemeClr val="tx2">
                    <a:lumMod val="60000"/>
                    <a:lumOff val="40000"/>
                  </a:schemeClr>
                </a:solidFill>
              </a:rPr>
              <a:t>Das Projekt «SHUFFLE» (1)</a:t>
            </a:r>
            <a:endParaRPr lang="de-DE" sz="2800">
              <a:solidFill>
                <a:schemeClr val="tx2">
                  <a:lumMod val="60000"/>
                  <a:lumOff val="40000"/>
                </a:schemeClr>
              </a:solidFill>
            </a:endParaRPr>
          </a:p>
        </p:txBody>
      </p:sp>
      <p:sp>
        <p:nvSpPr>
          <p:cNvPr id="21507" name="Rectangle 3"/>
          <p:cNvSpPr>
            <a:spLocks noChangeArrowheads="1" noGrp="1"/>
          </p:cNvSpPr>
          <p:nvPr>
            <p:ph idx="1"/>
          </p:nvPr>
        </p:nvSpPr>
        <p:spPr bwMode="auto">
          <a:xfrm>
            <a:off x="742950" y="1551260"/>
            <a:ext cx="10648950" cy="3266518"/>
          </a:xfrm>
        </p:spPr>
        <p:txBody>
          <a:bodyPr>
            <a:normAutofit/>
          </a:bodyPr>
          <a:lstStyle/>
          <a:p>
            <a:pPr marL="0" indent="0">
              <a:buNone/>
              <a:defRPr/>
            </a:pPr>
            <a:r>
              <a:rPr lang="de-DE" sz="2400">
                <a:solidFill>
                  <a:schemeClr val="bg1"/>
                </a:solidFill>
              </a:rPr>
              <a:t>Das SHUFFLE-Projekt möchte eine</a:t>
            </a:r>
            <a:r>
              <a:rPr lang="de-DE" sz="3600">
                <a:solidFill>
                  <a:schemeClr val="bg1"/>
                </a:solidFill>
              </a:rPr>
              <a:t> chancengerechte Teilhabe</a:t>
            </a:r>
            <a:r>
              <a:rPr lang="de-DE" sz="2400">
                <a:solidFill>
                  <a:schemeClr val="bg1"/>
                </a:solidFill>
              </a:rPr>
              <a:t> </a:t>
            </a:r>
            <a:br>
              <a:rPr lang="de-DE" sz="2400">
                <a:solidFill>
                  <a:schemeClr val="bg1"/>
                </a:solidFill>
              </a:rPr>
            </a:br>
            <a:r>
              <a:rPr lang="de-DE" sz="2400">
                <a:solidFill>
                  <a:schemeClr val="bg1"/>
                </a:solidFill>
              </a:rPr>
              <a:t>an digitaler Lehre für Studierende mit individuellen Bedarfen erreichen</a:t>
            </a:r>
            <a:endParaRPr lang="de-DE" sz="2000">
              <a:solidFill>
                <a:schemeClr val="bg1"/>
              </a:solidFill>
            </a:endParaRPr>
          </a:p>
          <a:p>
            <a:pPr marL="342900" indent="-342900">
              <a:buFont typeface="Wingdings"/>
              <a:buChar char="§"/>
              <a:defRPr/>
            </a:pPr>
            <a:endParaRPr lang="de-DE" sz="2400">
              <a:solidFill>
                <a:schemeClr val="bg1"/>
              </a:solidFill>
            </a:endParaRPr>
          </a:p>
          <a:p>
            <a:pPr marL="0" indent="0">
              <a:buNone/>
              <a:defRPr/>
            </a:pPr>
            <a:r>
              <a:rPr lang="de-DE" sz="2400">
                <a:solidFill>
                  <a:schemeClr val="bg1"/>
                </a:solidFill>
              </a:rPr>
              <a:t>SHUFFLE möchte ein </a:t>
            </a:r>
            <a:r>
              <a:rPr lang="de-DE" sz="3200">
                <a:solidFill>
                  <a:schemeClr val="bg1"/>
                </a:solidFill>
              </a:rPr>
              <a:t>Bewusstsein, Grundkenntnisse und praktische Umsetzungskompetenz für digitale Barrierefreiheit </a:t>
            </a:r>
            <a:r>
              <a:rPr lang="de-DE" sz="2400">
                <a:solidFill>
                  <a:schemeClr val="bg1"/>
                </a:solidFill>
              </a:rPr>
              <a:t>bei Lehrenden und Studierenden an deutschen Universitäten und Hochschulen fördern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3008044" y="264277"/>
            <a:ext cx="3555380" cy="650124"/>
          </a:xfrm>
        </p:spPr>
        <p:txBody>
          <a:bodyPr>
            <a:normAutofit fontScale="90000"/>
          </a:bodyPr>
          <a:lstStyle/>
          <a:p>
            <a:pPr>
              <a:defRPr/>
            </a:pPr>
            <a:r>
              <a:rPr lang="de-CH" sz="2800">
                <a:solidFill>
                  <a:schemeClr val="tx2">
                    <a:lumMod val="60000"/>
                    <a:lumOff val="40000"/>
                  </a:schemeClr>
                </a:solidFill>
              </a:rPr>
              <a:t>Das Projekt «SHUFFLE» (2)</a:t>
            </a:r>
            <a:endParaRPr lang="de-DE" sz="2800">
              <a:solidFill>
                <a:schemeClr val="tx2">
                  <a:lumMod val="60000"/>
                  <a:lumOff val="40000"/>
                </a:schemeClr>
              </a:solidFill>
            </a:endParaRPr>
          </a:p>
        </p:txBody>
      </p:sp>
      <p:pic>
        <p:nvPicPr>
          <p:cNvPr id="2" name="Inhaltsplatzhalter 1" descr="Grafische Darstellung der Zusammenhänge der Arbeitspakete. AP01 ist vorgelagert. AP02 bis AP09 folgen AP01. AP10 ist den Arbeitspaketen nachgelagert. AP11 und AP12 sind über das ganze Projekt laufende Arbeitspakete."/>
          <p:cNvPicPr>
            <a:picLocks noChangeAspect="1" noGrp="1"/>
          </p:cNvPicPr>
          <p:nvPr>
            <p:ph idx="1"/>
          </p:nvPr>
        </p:nvPicPr>
        <p:blipFill>
          <a:blip r:embed="rId2"/>
          <a:stretch/>
        </p:blipFill>
        <p:spPr bwMode="auto">
          <a:xfrm>
            <a:off x="1067324" y="1065662"/>
            <a:ext cx="8014899" cy="4782432"/>
          </a:xfrm>
          <a:prstGeom prst="rect">
            <a:avLst/>
          </a:prstGeom>
        </p:spPr>
      </p:pic>
      <p:sp>
        <p:nvSpPr>
          <p:cNvPr id="3" name="Ellipse 2"/>
          <p:cNvSpPr/>
          <p:nvPr/>
        </p:nvSpPr>
        <p:spPr bwMode="auto">
          <a:xfrm>
            <a:off x="3273814" y="2982951"/>
            <a:ext cx="2553630" cy="60216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265557" y="363046"/>
            <a:ext cx="5919438" cy="650124"/>
          </a:xfrm>
        </p:spPr>
        <p:txBody>
          <a:bodyPr>
            <a:normAutofit/>
          </a:bodyPr>
          <a:lstStyle/>
          <a:p>
            <a:pPr>
              <a:defRPr/>
            </a:pPr>
            <a:r>
              <a:rPr lang="de-DE" sz="2800">
                <a:solidFill>
                  <a:schemeClr val="tx2">
                    <a:lumMod val="60000"/>
                    <a:lumOff val="40000"/>
                  </a:schemeClr>
                </a:solidFill>
              </a:rPr>
              <a:t>Die Ausgangssituation – Studierende (1)</a:t>
            </a:r>
            <a:endParaRPr/>
          </a:p>
        </p:txBody>
      </p:sp>
      <p:sp>
        <p:nvSpPr>
          <p:cNvPr id="21507" name="Rectangle 3"/>
          <p:cNvSpPr>
            <a:spLocks noChangeArrowheads="1" noGrp="1"/>
          </p:cNvSpPr>
          <p:nvPr>
            <p:ph idx="1"/>
          </p:nvPr>
        </p:nvSpPr>
        <p:spPr bwMode="auto">
          <a:xfrm>
            <a:off x="615408" y="1420541"/>
            <a:ext cx="10947942" cy="1701801"/>
          </a:xfrm>
        </p:spPr>
        <p:txBody>
          <a:bodyPr>
            <a:normAutofit/>
          </a:bodyPr>
          <a:lstStyle/>
          <a:p>
            <a:pPr marL="0" indent="0">
              <a:spcBef>
                <a:spcPts val="600"/>
              </a:spcBef>
              <a:buClr>
                <a:schemeClr val="bg1"/>
              </a:buClr>
              <a:buNone/>
              <a:defRPr/>
            </a:pPr>
            <a:r>
              <a:rPr lang="de-DE" sz="2800" b="1">
                <a:solidFill>
                  <a:schemeClr val="bg1"/>
                </a:solidFill>
              </a:rPr>
              <a:t>Quantitative und qualitative Analyse der Bedarfe von Studierenden</a:t>
            </a:r>
            <a:endParaRPr/>
          </a:p>
          <a:p>
            <a:pPr marL="0" indent="0">
              <a:spcBef>
                <a:spcPts val="600"/>
              </a:spcBef>
              <a:buClr>
                <a:schemeClr val="bg1"/>
              </a:buClr>
              <a:buNone/>
              <a:defRPr/>
            </a:pPr>
            <a:r>
              <a:rPr lang="de-DE" sz="2400">
                <a:solidFill>
                  <a:schemeClr val="bg1"/>
                </a:solidFill>
              </a:rPr>
              <a:t>Wo und wie ist digitales Studieren chancengerecht? </a:t>
            </a:r>
            <a:endParaRPr/>
          </a:p>
          <a:p>
            <a:pPr marL="0" indent="0">
              <a:spcBef>
                <a:spcPts val="600"/>
              </a:spcBef>
              <a:buClr>
                <a:schemeClr val="bg1"/>
              </a:buClr>
              <a:buNone/>
              <a:defRPr/>
            </a:pPr>
            <a:r>
              <a:rPr lang="de-DE" sz="2400">
                <a:solidFill>
                  <a:schemeClr val="bg1"/>
                </a:solidFill>
              </a:rPr>
              <a:t>Wo und wie ermöglicht es Teilhabe für alle?</a:t>
            </a:r>
            <a:endParaRPr lang="de-DE" sz="2400" b="1">
              <a:solidFill>
                <a:schemeClr val="bg1"/>
              </a:solidFill>
            </a:endParaRPr>
          </a:p>
        </p:txBody>
      </p:sp>
      <p:sp>
        <p:nvSpPr>
          <p:cNvPr id="2" name="Textfeld 1"/>
          <p:cNvSpPr txBox="1"/>
          <p:nvPr/>
        </p:nvSpPr>
        <p:spPr bwMode="auto">
          <a:xfrm>
            <a:off x="615408" y="3529713"/>
            <a:ext cx="10524660" cy="2262158"/>
          </a:xfrm>
          <a:prstGeom prst="rect">
            <a:avLst/>
          </a:prstGeom>
          <a:noFill/>
        </p:spPr>
        <p:txBody>
          <a:bodyPr wrap="square" rtlCol="0">
            <a:spAutoFit/>
          </a:bodyPr>
          <a:lstStyle/>
          <a:p>
            <a:pPr>
              <a:spcBef>
                <a:spcPts val="600"/>
              </a:spcBef>
              <a:buClr>
                <a:schemeClr val="bg1"/>
              </a:buClr>
              <a:defRPr/>
            </a:pPr>
            <a:r>
              <a:rPr lang="de-DE" sz="2400" b="1">
                <a:solidFill>
                  <a:schemeClr val="bg1"/>
                </a:solidFill>
              </a:rPr>
              <a:t>Fragebogen</a:t>
            </a:r>
            <a:r>
              <a:rPr lang="de-DE" sz="2400">
                <a:solidFill>
                  <a:schemeClr val="bg1"/>
                </a:solidFill>
              </a:rPr>
              <a:t> an den vier Projekt-Standorten mit </a:t>
            </a:r>
            <a:r>
              <a:rPr lang="de-DE" sz="2400" b="1">
                <a:solidFill>
                  <a:schemeClr val="bg1"/>
                </a:solidFill>
              </a:rPr>
              <a:t>n = 695 </a:t>
            </a:r>
            <a:endParaRPr/>
          </a:p>
          <a:p>
            <a:pPr>
              <a:spcBef>
                <a:spcPts val="600"/>
              </a:spcBef>
              <a:buClr>
                <a:schemeClr val="bg1"/>
              </a:buClr>
              <a:defRPr/>
            </a:pPr>
            <a:endParaRPr lang="de-DE" sz="2400" b="1">
              <a:solidFill>
                <a:schemeClr val="bg1"/>
              </a:solidFill>
            </a:endParaRPr>
          </a:p>
          <a:p>
            <a:pPr>
              <a:spcBef>
                <a:spcPts val="600"/>
              </a:spcBef>
              <a:buClr>
                <a:schemeClr val="bg1"/>
              </a:buClr>
              <a:defRPr/>
            </a:pPr>
            <a:r>
              <a:rPr lang="de-DE" sz="2400" b="1">
                <a:solidFill>
                  <a:schemeClr val="bg1"/>
                </a:solidFill>
              </a:rPr>
              <a:t>Qualitative Interviews </a:t>
            </a:r>
            <a:r>
              <a:rPr lang="de-DE" sz="2400">
                <a:solidFill>
                  <a:schemeClr val="bg1"/>
                </a:solidFill>
              </a:rPr>
              <a:t>mit Studierenden mit individuellen Bedarfen </a:t>
            </a:r>
            <a:endParaRPr/>
          </a:p>
          <a:p>
            <a:pPr>
              <a:spcBef>
                <a:spcPts val="600"/>
              </a:spcBef>
              <a:buClr>
                <a:schemeClr val="bg1"/>
              </a:buClr>
              <a:defRPr/>
            </a:pPr>
            <a:r>
              <a:rPr lang="de-DE">
                <a:solidFill>
                  <a:schemeClr val="bg1"/>
                </a:solidFill>
              </a:rPr>
              <a:t>(sehbeeinträchtigt, hörbeeinträchtigt, psychische Beeinträchtigung, familiäre Verpflichtung/ Pflegeverantwortung, Studieren mit Job, chronische Erkrankung)</a:t>
            </a:r>
            <a:endParaRPr/>
          </a:p>
          <a:p>
            <a:pPr>
              <a:defRPr/>
            </a:pPr>
            <a:endParaRPr lang="de-DE"/>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265556" y="363046"/>
            <a:ext cx="5964043" cy="650124"/>
          </a:xfrm>
        </p:spPr>
        <p:txBody>
          <a:bodyPr>
            <a:normAutofit/>
          </a:bodyPr>
          <a:lstStyle/>
          <a:p>
            <a:pPr>
              <a:defRPr/>
            </a:pPr>
            <a:r>
              <a:rPr lang="de-DE" sz="2800">
                <a:solidFill>
                  <a:schemeClr val="tx2">
                    <a:lumMod val="60000"/>
                    <a:lumOff val="40000"/>
                  </a:schemeClr>
                </a:solidFill>
              </a:rPr>
              <a:t>Die Ausgangssituation – Studierende (2)</a:t>
            </a:r>
            <a:endParaRPr/>
          </a:p>
        </p:txBody>
      </p:sp>
      <p:sp>
        <p:nvSpPr>
          <p:cNvPr id="21507" name="Rectangle 3"/>
          <p:cNvSpPr>
            <a:spLocks noChangeArrowheads="1" noGrp="1"/>
          </p:cNvSpPr>
          <p:nvPr>
            <p:ph idx="1"/>
          </p:nvPr>
        </p:nvSpPr>
        <p:spPr bwMode="auto">
          <a:xfrm flipH="0" flipV="0">
            <a:off x="615407" y="1507028"/>
            <a:ext cx="10947942" cy="4265120"/>
          </a:xfrm>
        </p:spPr>
        <p:txBody>
          <a:bodyPr vertOverflow="overflow" horzOverflow="overflow" vert="horz" wrap="square" lIns="91440" tIns="45720" rIns="91440" bIns="45720" numCol="1" spcCol="0" rtlCol="0" fromWordArt="0" anchor="t" anchorCtr="0" forceAA="0" upright="0" compatLnSpc="0">
            <a:normAutofit fontScale="35000" lnSpcReduction="13000"/>
          </a:bodyPr>
          <a:lstStyle/>
          <a:p>
            <a:pPr marL="0" indent="0">
              <a:spcBef>
                <a:spcPts val="600"/>
              </a:spcBef>
              <a:buClr>
                <a:schemeClr val="bg1"/>
              </a:buClr>
              <a:buNone/>
              <a:defRPr/>
            </a:pPr>
            <a:r>
              <a:rPr lang="de-DE" sz="8000" b="1">
                <a:solidFill>
                  <a:schemeClr val="bg1"/>
                </a:solidFill>
              </a:rPr>
              <a:t>Quantitative und qualitative Analyse der Bedarfe von Studierenden</a:t>
            </a:r>
            <a:endParaRPr sz="2800">
              <a:solidFill>
                <a:schemeClr val="bg1"/>
              </a:solidFill>
            </a:endParaRPr>
          </a:p>
          <a:p>
            <a:pPr>
              <a:spcBef>
                <a:spcPts val="600"/>
              </a:spcBef>
              <a:buClr>
                <a:schemeClr val="bg1"/>
              </a:buClr>
              <a:defRPr/>
            </a:pPr>
            <a:endParaRPr sz="2800">
              <a:solidFill>
                <a:schemeClr val="bg1"/>
              </a:solidFill>
            </a:endParaRPr>
          </a:p>
          <a:p>
            <a:pPr>
              <a:spcBef>
                <a:spcPts val="600"/>
              </a:spcBef>
              <a:buClr>
                <a:schemeClr val="accent1"/>
              </a:buClr>
              <a:buFont typeface="Courier New"/>
              <a:buChar char="o"/>
              <a:defRPr/>
            </a:pPr>
            <a:r>
              <a:rPr lang="de-DE" sz="7200">
                <a:solidFill>
                  <a:schemeClr val="bg1"/>
                </a:solidFill>
              </a:rPr>
              <a:t> Die befragten Studierenden erleben sich in einem deutlichen Umfang in ihrem Studium als beeinträchtigt und belastet: </a:t>
            </a:r>
            <a:r>
              <a:rPr lang="de-DE" sz="7200" b="1">
                <a:solidFill>
                  <a:schemeClr val="bg1"/>
                </a:solidFill>
              </a:rPr>
              <a:t>75 % der Befragten</a:t>
            </a:r>
            <a:r>
              <a:rPr lang="de-DE" sz="7200">
                <a:solidFill>
                  <a:schemeClr val="bg1"/>
                </a:solidFill>
              </a:rPr>
              <a:t> geben individuelle Umstände an, die sich erschwerend auf ihr Studium auswirken. </a:t>
            </a:r>
            <a:endParaRPr sz="7200">
              <a:solidFill>
                <a:schemeClr val="bg1"/>
              </a:solidFill>
            </a:endParaRPr>
          </a:p>
          <a:p>
            <a:pPr>
              <a:spcBef>
                <a:spcPts val="599"/>
              </a:spcBef>
              <a:defRPr/>
            </a:pPr>
            <a:endParaRPr sz="3600">
              <a:solidFill>
                <a:schemeClr val="bg1"/>
              </a:solidFill>
            </a:endParaRPr>
          </a:p>
          <a:p>
            <a:pPr>
              <a:spcBef>
                <a:spcPts val="599"/>
              </a:spcBef>
              <a:buClr>
                <a:schemeClr val="accent1"/>
              </a:buClr>
              <a:buFont typeface="Courier New"/>
              <a:buChar char="o"/>
              <a:defRPr/>
            </a:pPr>
            <a:r>
              <a:rPr lang="de-DE" sz="7200">
                <a:solidFill>
                  <a:schemeClr val="bg1"/>
                </a:solidFill>
              </a:rPr>
              <a:t> 22. Sozialerhebung: 16% (= 30.080 Studierende) berichten von mindestens einer gesundheitlichen Beeinträchtigung, die sich erschwerend auf ihr Studium auswirkt (n=188.000)</a:t>
            </a:r>
            <a:br>
              <a:rPr lang="de-DE" sz="7200">
                <a:solidFill>
                  <a:schemeClr val="bg1"/>
                </a:solidFill>
              </a:rPr>
            </a:br>
            <a:r>
              <a:rPr lang="de-DE" sz="3600">
                <a:solidFill>
                  <a:schemeClr val="bg1"/>
                </a:solidFill>
              </a:rPr>
              <a:t>(vgl.: Https://www.die-studierendenbefragung.de/fileadmin/user_upload/Downloads/22_Sozialerhebung.pdf )</a:t>
            </a:r>
            <a:endParaRPr sz="3600">
              <a:solidFill>
                <a:schemeClr val="bg1"/>
              </a:solidFill>
            </a:endParaRPr>
          </a:p>
          <a:p>
            <a:pPr marL="0" indent="0">
              <a:spcBef>
                <a:spcPts val="600"/>
              </a:spcBef>
              <a:buClr>
                <a:schemeClr val="bg1"/>
              </a:buClr>
              <a:buNone/>
              <a:defRPr/>
            </a:pPr>
            <a:endParaRPr lang="de-DE" sz="2000">
              <a:solidFill>
                <a:schemeClr val="bg1"/>
              </a:solidFill>
            </a:endParaRPr>
          </a:p>
          <a:p>
            <a:pPr marL="0" lvl="0" indent="0">
              <a:lnSpc>
                <a:spcPct val="90000"/>
              </a:lnSpc>
              <a:spcBef>
                <a:spcPts val="1000"/>
              </a:spcBef>
              <a:buNone/>
              <a:defRPr/>
            </a:pPr>
            <a:endParaRPr lang="de-DE" sz="2400">
              <a:solidFill>
                <a:schemeClr val="bg1"/>
              </a:solidFill>
              <a:latin typeface="Nunito Sans"/>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flipH="0" flipV="0">
            <a:off x="2265555" y="363045"/>
            <a:ext cx="5772135" cy="650124"/>
          </a:xfrm>
        </p:spPr>
        <p:txBody>
          <a:bodyPr vertOverflow="overflow" horzOverflow="overflow" vert="horz" wrap="square" lIns="0" tIns="0" rIns="0" bIns="0" numCol="1" spcCol="0" rtlCol="0" fromWordArt="0" anchor="t" anchorCtr="0" forceAA="0" upright="0" compatLnSpc="0">
            <a:normAutofit fontScale="95000" lnSpcReduction="1000"/>
          </a:bodyPr>
          <a:lstStyle/>
          <a:p>
            <a:pPr>
              <a:defRPr/>
            </a:pPr>
            <a:r>
              <a:rPr lang="de-DE" sz="2800">
                <a:solidFill>
                  <a:schemeClr val="tx2">
                    <a:lumMod val="60000"/>
                    <a:lumOff val="40000"/>
                  </a:schemeClr>
                </a:solidFill>
              </a:rPr>
              <a:t>Die Ausgangssituation – Studierende (3)</a:t>
            </a:r>
            <a:endParaRPr/>
          </a:p>
        </p:txBody>
      </p:sp>
      <p:sp>
        <p:nvSpPr>
          <p:cNvPr id="2" name="Textfeld 1"/>
          <p:cNvSpPr txBox="1"/>
          <p:nvPr/>
        </p:nvSpPr>
        <p:spPr bwMode="auto">
          <a:xfrm>
            <a:off x="375747" y="1194463"/>
            <a:ext cx="7318144" cy="461665"/>
          </a:xfrm>
          <a:prstGeom prst="rect">
            <a:avLst/>
          </a:prstGeom>
          <a:noFill/>
        </p:spPr>
        <p:txBody>
          <a:bodyPr wrap="square" rtlCol="0">
            <a:spAutoFit/>
          </a:bodyPr>
          <a:lstStyle/>
          <a:p>
            <a:pPr>
              <a:defRPr/>
            </a:pPr>
            <a:r>
              <a:rPr lang="de-DE" sz="2400" b="1">
                <a:solidFill>
                  <a:schemeClr val="bg1"/>
                </a:solidFill>
              </a:rPr>
              <a:t>Aussagen von Studierenden mit Sehbeeinträchtigung</a:t>
            </a:r>
            <a:endParaRPr/>
          </a:p>
        </p:txBody>
      </p:sp>
      <p:sp>
        <p:nvSpPr>
          <p:cNvPr id="10" name="Textfeld 9"/>
          <p:cNvSpPr txBox="1"/>
          <p:nvPr/>
        </p:nvSpPr>
        <p:spPr bwMode="auto">
          <a:xfrm>
            <a:off x="375747" y="1987987"/>
            <a:ext cx="2847222" cy="3539430"/>
          </a:xfrm>
          <a:prstGeom prst="rect">
            <a:avLst/>
          </a:prstGeom>
          <a:solidFill>
            <a:schemeClr val="bg1"/>
          </a:solidFill>
        </p:spPr>
        <p:txBody>
          <a:bodyPr wrap="square">
            <a:spAutoFit/>
          </a:bodyPr>
          <a:lstStyle/>
          <a:p>
            <a:pPr>
              <a:defRPr/>
            </a:pPr>
            <a:r>
              <a:rPr lang="de-DE" sz="1600"/>
              <a:t>"Weil natürlich möchte man irgendwie auch nicht den Profs dann irgendwie ne Extra-Arbeit auflasten, wenn es ja eigentlich irgendwie geht, aber halt einfach deutlich anstrengender ist. […] Ich habe immer so ein bisschen eine Hemmung da nochmal nachzufragen, ob man das nochmal verändern könnte oder so. Also vielleicht da ein bisschen mehr das nach außen kommunizieren, dass das möglich ist."</a:t>
            </a:r>
            <a:endParaRPr/>
          </a:p>
        </p:txBody>
      </p:sp>
      <p:sp>
        <p:nvSpPr>
          <p:cNvPr id="4" name="Rechteck 3"/>
          <p:cNvSpPr/>
          <p:nvPr/>
        </p:nvSpPr>
        <p:spPr bwMode="auto">
          <a:xfrm>
            <a:off x="3618868" y="2760752"/>
            <a:ext cx="3927476" cy="19939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de-DE" sz="1600">
                <a:solidFill>
                  <a:schemeClr val="tx1"/>
                </a:solidFill>
              </a:rPr>
              <a:t>"[…] Aber dadurch, dass meine Augen so zittern, habe ich das Gefühl, konzentriert sich mein Körper eher auf die Augen anstatt auf das Denken. Dann habe ich total die Wortfindungs-Störungen und verdreh Worte und dann bin ich aber so nervös, dass gar nichts mehr klappt."</a:t>
            </a:r>
            <a:endParaRPr/>
          </a:p>
        </p:txBody>
      </p:sp>
      <p:sp>
        <p:nvSpPr>
          <p:cNvPr id="8" name="Textfeld 7"/>
          <p:cNvSpPr txBox="1"/>
          <p:nvPr/>
        </p:nvSpPr>
        <p:spPr bwMode="auto">
          <a:xfrm>
            <a:off x="7942243" y="3465314"/>
            <a:ext cx="4042284" cy="2062103"/>
          </a:xfrm>
          <a:prstGeom prst="rect">
            <a:avLst/>
          </a:prstGeom>
          <a:solidFill>
            <a:schemeClr val="bg1"/>
          </a:solidFill>
        </p:spPr>
        <p:txBody>
          <a:bodyPr wrap="square">
            <a:spAutoFit/>
          </a:bodyPr>
          <a:lstStyle/>
          <a:p>
            <a:pPr>
              <a:defRPr/>
            </a:pPr>
            <a:r>
              <a:rPr lang="de-DE" sz="1600"/>
              <a:t>"Ich glaube, die Einstellung ist schon alles.</a:t>
            </a:r>
            <a:endParaRPr/>
          </a:p>
          <a:p>
            <a:pPr>
              <a:defRPr/>
            </a:pPr>
            <a:r>
              <a:rPr lang="de-DE" sz="1600"/>
              <a:t>Ich habe viele Dozenten getroffen, die direkt gesagt haben: Sagen Sie mir, was Sie brauchen, wir kümmern uns schon drum. Da habe ich gesagt: Hey, das ist doch super! Es geht doch einfach nur um die Kommunikation.</a:t>
            </a:r>
            <a:endParaRPr/>
          </a:p>
          <a:p>
            <a:pPr>
              <a:defRPr/>
            </a:pPr>
            <a:r>
              <a:rPr lang="de-DE" sz="1600"/>
              <a:t>Wer braucht was? Wie kann man es umsetzen? Einfach diese Offenheit dafür..."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a:off x="2265557" y="363046"/>
            <a:ext cx="5607204" cy="650124"/>
          </a:xfrm>
        </p:spPr>
        <p:txBody>
          <a:bodyPr>
            <a:normAutofit/>
          </a:bodyPr>
          <a:lstStyle/>
          <a:p>
            <a:pPr>
              <a:defRPr/>
            </a:pPr>
            <a:r>
              <a:rPr lang="de-DE" sz="2800">
                <a:solidFill>
                  <a:schemeClr val="tx2">
                    <a:lumMod val="60000"/>
                    <a:lumOff val="40000"/>
                  </a:schemeClr>
                </a:solidFill>
              </a:rPr>
              <a:t>Die Ausgangssituation – Lehrende (1)</a:t>
            </a:r>
            <a:endParaRPr/>
          </a:p>
        </p:txBody>
      </p:sp>
      <p:sp>
        <p:nvSpPr>
          <p:cNvPr id="21507" name="Rectangle 3"/>
          <p:cNvSpPr>
            <a:spLocks noChangeArrowheads="1" noGrp="1"/>
          </p:cNvSpPr>
          <p:nvPr>
            <p:ph idx="1"/>
          </p:nvPr>
        </p:nvSpPr>
        <p:spPr bwMode="auto">
          <a:xfrm>
            <a:off x="429844" y="1483740"/>
            <a:ext cx="11153891" cy="650124"/>
          </a:xfrm>
          <a:prstGeom prst="rect">
            <a:avLst/>
          </a:prstGeom>
          <a:noFill/>
        </p:spPr>
        <p:txBody>
          <a:bodyPr>
            <a:normAutofit fontScale="25000" lnSpcReduction="20000"/>
          </a:bodyPr>
          <a:lstStyle/>
          <a:p>
            <a:pPr marL="0" lvl="1" indent="0">
              <a:buClr>
                <a:schemeClr val="bg1"/>
              </a:buClr>
              <a:buNone/>
              <a:defRPr/>
            </a:pPr>
            <a:r>
              <a:rPr lang="de-DE" sz="11200" b="1">
                <a:solidFill>
                  <a:schemeClr val="bg1"/>
                </a:solidFill>
              </a:rPr>
              <a:t>Befragung von Lehrenden</a:t>
            </a:r>
            <a:endParaRPr/>
          </a:p>
          <a:p>
            <a:pPr marL="0" lvl="1" indent="0">
              <a:buClr>
                <a:schemeClr val="bg1"/>
              </a:buClr>
              <a:buNone/>
              <a:defRPr/>
            </a:pPr>
            <a:endParaRPr lang="de-DE" sz="11200" b="1">
              <a:solidFill>
                <a:schemeClr val="bg1"/>
              </a:solidFill>
            </a:endParaRPr>
          </a:p>
          <a:p>
            <a:pPr marL="0" lvl="1" indent="0">
              <a:buClr>
                <a:schemeClr val="bg1"/>
              </a:buClr>
              <a:buNone/>
              <a:defRPr/>
            </a:pPr>
            <a:r>
              <a:rPr lang="de-DE" sz="10400">
                <a:solidFill>
                  <a:schemeClr val="bg1"/>
                </a:solidFill>
              </a:rPr>
              <a:t>Inwieweit sind Lehrende auf die (digitale) Umsetzung von chancengerechter Lehre vorbereitet?</a:t>
            </a:r>
            <a:endParaRPr lang="de-DE" sz="10400">
              <a:solidFill>
                <a:schemeClr val="bg1"/>
              </a:solidFill>
            </a:endParaRPr>
          </a:p>
          <a:p>
            <a:pPr marL="0" lvl="1" indent="0">
              <a:buClr>
                <a:schemeClr val="bg1"/>
              </a:buClr>
              <a:buNone/>
              <a:defRPr/>
            </a:pPr>
            <a:endParaRPr lang="de-DE" sz="2800" b="1">
              <a:solidFill>
                <a:schemeClr val="bg1"/>
              </a:solidFill>
            </a:endParaRPr>
          </a:p>
        </p:txBody>
      </p:sp>
      <p:sp>
        <p:nvSpPr>
          <p:cNvPr id="4" name="Textfeld 3"/>
          <p:cNvSpPr txBox="1"/>
          <p:nvPr/>
        </p:nvSpPr>
        <p:spPr bwMode="auto">
          <a:xfrm>
            <a:off x="718584" y="3809729"/>
            <a:ext cx="10754830" cy="1933863"/>
          </a:xfrm>
          <a:prstGeom prst="rect">
            <a:avLst/>
          </a:prstGeom>
          <a:noFill/>
        </p:spPr>
        <p:txBody>
          <a:bodyPr wrap="square" rtlCol="0">
            <a:spAutoFit/>
          </a:bodyPr>
          <a:lstStyle/>
          <a:p>
            <a:pPr marL="285750" indent="-285750">
              <a:buFont typeface="Courier New"/>
              <a:buChar char="o"/>
              <a:defRPr/>
            </a:pPr>
            <a:r>
              <a:rPr lang="de-DE" sz="2400" b="1">
                <a:solidFill>
                  <a:schemeClr val="bg1"/>
                </a:solidFill>
              </a:rPr>
              <a:t>Interviews </a:t>
            </a:r>
            <a:r>
              <a:rPr lang="de-DE" sz="2400">
                <a:solidFill>
                  <a:schemeClr val="bg1"/>
                </a:solidFill>
              </a:rPr>
              <a:t>mit 6 Dozierenden und 4 Leitenden von Hochschulen</a:t>
            </a:r>
            <a:endParaRPr/>
          </a:p>
          <a:p>
            <a:pPr marL="285750" indent="-285750">
              <a:buFont typeface="Courier New"/>
              <a:buChar char="o"/>
              <a:defRPr/>
            </a:pPr>
            <a:endParaRPr lang="de-DE" sz="2400" b="1">
              <a:solidFill>
                <a:schemeClr val="bg1"/>
              </a:solidFill>
            </a:endParaRPr>
          </a:p>
          <a:p>
            <a:pPr marL="285750" indent="-285750">
              <a:buFont typeface="Courier New"/>
              <a:buChar char="o"/>
              <a:defRPr/>
            </a:pPr>
            <a:r>
              <a:rPr lang="de-DE" sz="2400" b="1">
                <a:solidFill>
                  <a:schemeClr val="bg1"/>
                </a:solidFill>
              </a:rPr>
              <a:t>Fragebogen</a:t>
            </a:r>
            <a:r>
              <a:rPr lang="de-DE" sz="2400">
                <a:solidFill>
                  <a:schemeClr val="bg1"/>
                </a:solidFill>
              </a:rPr>
              <a:t> an den vier Standorten mit </a:t>
            </a:r>
            <a:r>
              <a:rPr lang="de-DE" sz="2400" b="1">
                <a:solidFill>
                  <a:schemeClr val="bg1"/>
                </a:solidFill>
              </a:rPr>
              <a:t>n= 179 </a:t>
            </a:r>
            <a:endParaRPr/>
          </a:p>
          <a:p>
            <a:pPr>
              <a:defRPr/>
            </a:pPr>
            <a:endParaRPr lang="de-DE" sz="2400">
              <a:solidFill>
                <a:schemeClr val="bg1"/>
              </a:solidFill>
            </a:endParaRPr>
          </a:p>
          <a:p>
            <a:pPr>
              <a:spcBef>
                <a:spcPts val="200"/>
              </a:spcBef>
              <a:spcAft>
                <a:spcPts val="0"/>
              </a:spcAft>
              <a:defRPr/>
            </a:pPr>
            <a:endParaRPr lang="de-DE" sz="22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Arrowheads="1" noGrp="1"/>
          </p:cNvSpPr>
          <p:nvPr>
            <p:ph type="title"/>
          </p:nvPr>
        </p:nvSpPr>
        <p:spPr bwMode="auto">
          <a:xfrm flipH="0" flipV="0">
            <a:off x="2265555" y="363045"/>
            <a:ext cx="6175543" cy="650124"/>
          </a:xfrm>
        </p:spPr>
        <p:txBody>
          <a:bodyPr>
            <a:normAutofit/>
          </a:bodyPr>
          <a:lstStyle/>
          <a:p>
            <a:pPr>
              <a:defRPr/>
            </a:pPr>
            <a:r>
              <a:rPr lang="de-DE" sz="2800">
                <a:solidFill>
                  <a:schemeClr val="tx2">
                    <a:lumMod val="60000"/>
                    <a:lumOff val="40000"/>
                  </a:schemeClr>
                </a:solidFill>
              </a:rPr>
              <a:t>Die Ausgangssituation – Lehrende (2)</a:t>
            </a:r>
            <a:endParaRPr/>
          </a:p>
        </p:txBody>
      </p:sp>
      <p:sp>
        <p:nvSpPr>
          <p:cNvPr id="21507" name="Rectangle 3"/>
          <p:cNvSpPr>
            <a:spLocks noChangeArrowheads="1" noGrp="1"/>
          </p:cNvSpPr>
          <p:nvPr>
            <p:ph idx="1"/>
          </p:nvPr>
        </p:nvSpPr>
        <p:spPr bwMode="auto">
          <a:xfrm>
            <a:off x="519054" y="1023460"/>
            <a:ext cx="11153891" cy="650124"/>
          </a:xfrm>
          <a:prstGeom prst="rect">
            <a:avLst/>
          </a:prstGeom>
          <a:noFill/>
        </p:spPr>
        <p:txBody>
          <a:bodyPr>
            <a:normAutofit/>
          </a:bodyPr>
          <a:lstStyle/>
          <a:p>
            <a:pPr marL="0" lvl="1" indent="0">
              <a:buClr>
                <a:schemeClr val="bg1"/>
              </a:buClr>
              <a:buNone/>
              <a:defRPr/>
            </a:pPr>
            <a:r>
              <a:rPr lang="de-DE" sz="2800" b="1">
                <a:solidFill>
                  <a:schemeClr val="bg1"/>
                </a:solidFill>
              </a:rPr>
              <a:t>Quantitative Ergebnisse der Befragung der Lehrenden</a:t>
            </a:r>
            <a:endParaRPr/>
          </a:p>
        </p:txBody>
      </p:sp>
      <p:sp>
        <p:nvSpPr>
          <p:cNvPr id="4" name="Textfeld 3"/>
          <p:cNvSpPr txBox="1"/>
          <p:nvPr/>
        </p:nvSpPr>
        <p:spPr bwMode="auto">
          <a:xfrm>
            <a:off x="519054" y="1673584"/>
            <a:ext cx="11266546" cy="4093428"/>
          </a:xfrm>
          <a:prstGeom prst="rect">
            <a:avLst/>
          </a:prstGeom>
          <a:noFill/>
        </p:spPr>
        <p:txBody>
          <a:bodyPr wrap="square" rtlCol="0">
            <a:spAutoFit/>
          </a:bodyPr>
          <a:lstStyle/>
          <a:p>
            <a:pPr marL="342900" indent="-342900">
              <a:spcBef>
                <a:spcPts val="200"/>
              </a:spcBef>
              <a:spcAft>
                <a:spcPts val="0"/>
              </a:spcAft>
              <a:buFont typeface="Arial"/>
              <a:buChar char="•"/>
              <a:defRPr/>
            </a:pPr>
            <a:r>
              <a:rPr lang="de-DE" sz="2400">
                <a:solidFill>
                  <a:schemeClr val="bg1"/>
                </a:solidFill>
                <a:latin typeface="Calibri"/>
              </a:rPr>
              <a:t>40% </a:t>
            </a:r>
            <a:r>
              <a:rPr lang="de-DE" sz="2400">
                <a:solidFill>
                  <a:schemeClr val="bg1"/>
                </a:solidFill>
                <a:latin typeface="Calibri"/>
              </a:rPr>
              <a:t>haben sich noch</a:t>
            </a:r>
            <a:r>
              <a:rPr lang="de-DE" sz="2400">
                <a:solidFill>
                  <a:schemeClr val="bg1"/>
                </a:solidFill>
                <a:latin typeface="Calibri"/>
              </a:rPr>
              <a:t> keine Gedanken zu barrierefreier bzw. -armer Gestaltung von Lehrveranstaltungen oder </a:t>
            </a:r>
            <a:r>
              <a:rPr lang="de-DE" sz="2400">
                <a:solidFill>
                  <a:schemeClr val="bg1"/>
                </a:solidFill>
                <a:latin typeface="Calibri"/>
              </a:rPr>
              <a:t>Lehr</a:t>
            </a:r>
            <a:r>
              <a:rPr lang="de-DE" sz="2400">
                <a:solidFill>
                  <a:schemeClr val="bg1"/>
                </a:solidFill>
                <a:latin typeface="Calibri"/>
              </a:rPr>
              <a:t>materialien</a:t>
            </a:r>
            <a:r>
              <a:rPr lang="de-DE" sz="2400">
                <a:solidFill>
                  <a:schemeClr val="bg1"/>
                </a:solidFill>
                <a:latin typeface="Calibri"/>
              </a:rPr>
              <a:t> gemacht</a:t>
            </a:r>
            <a:endParaRPr lang="de-DE" sz="2400">
              <a:solidFill>
                <a:schemeClr val="bg1"/>
              </a:solidFill>
              <a:latin typeface="Calibri"/>
            </a:endParaRPr>
          </a:p>
          <a:p>
            <a:pPr>
              <a:spcBef>
                <a:spcPts val="200"/>
              </a:spcBef>
              <a:spcAft>
                <a:spcPts val="0"/>
              </a:spcAft>
              <a:defRPr/>
            </a:pPr>
            <a:endParaRPr lang="de-DE" sz="1200">
              <a:solidFill>
                <a:schemeClr val="bg1"/>
              </a:solidFill>
              <a:latin typeface="Calibri"/>
            </a:endParaRPr>
          </a:p>
          <a:p>
            <a:pPr marL="342900" indent="-342900">
              <a:spcBef>
                <a:spcPts val="200"/>
              </a:spcBef>
              <a:spcAft>
                <a:spcPts val="0"/>
              </a:spcAft>
              <a:buFont typeface="Arial"/>
              <a:buChar char="•"/>
              <a:defRPr/>
            </a:pPr>
            <a:r>
              <a:rPr lang="de-DE" sz="2400">
                <a:solidFill>
                  <a:schemeClr val="bg1"/>
                </a:solidFill>
                <a:latin typeface="Calibri"/>
              </a:rPr>
              <a:t>10</a:t>
            </a:r>
            <a:r>
              <a:rPr lang="de-DE" sz="2400">
                <a:solidFill>
                  <a:schemeClr val="bg1"/>
                </a:solidFill>
                <a:latin typeface="Calibri"/>
              </a:rPr>
              <a:t>% geben an, keinerlei Kenntnisse , 26% kaum Kenntnisse zu digitaler Barrierefreiheit zu haben</a:t>
            </a:r>
            <a:br>
              <a:rPr lang="de-DE" sz="2400">
                <a:solidFill>
                  <a:schemeClr val="bg1"/>
                </a:solidFill>
                <a:latin typeface="Calibri"/>
              </a:rPr>
            </a:br>
            <a:endParaRPr lang="de-DE" sz="1200">
              <a:solidFill>
                <a:schemeClr val="bg1"/>
              </a:solidFill>
              <a:latin typeface="Calibri"/>
            </a:endParaRPr>
          </a:p>
          <a:p>
            <a:pPr marL="342900" indent="-342900">
              <a:spcBef>
                <a:spcPts val="200"/>
              </a:spcBef>
              <a:spcAft>
                <a:spcPts val="0"/>
              </a:spcAft>
              <a:buFont typeface="Arial"/>
              <a:buChar char="•"/>
              <a:defRPr/>
            </a:pPr>
            <a:r>
              <a:rPr lang="de-DE" sz="2400">
                <a:solidFill>
                  <a:schemeClr val="bg1"/>
                </a:solidFill>
                <a:latin typeface="Calibri"/>
              </a:rPr>
              <a:t>38% </a:t>
            </a:r>
            <a:r>
              <a:rPr lang="de-DE" sz="2400">
                <a:solidFill>
                  <a:schemeClr val="bg1"/>
                </a:solidFill>
                <a:latin typeface="Calibri"/>
              </a:rPr>
              <a:t>geben an, </a:t>
            </a:r>
            <a:r>
              <a:rPr lang="de-DE" sz="2400">
                <a:solidFill>
                  <a:schemeClr val="bg1"/>
                </a:solidFill>
                <a:latin typeface="Calibri"/>
              </a:rPr>
              <a:t>Schwierigkeiten bei der Umsetzung von digitaler Barrierefreiheit zu haben</a:t>
            </a:r>
            <a:endParaRPr/>
          </a:p>
          <a:p>
            <a:pPr>
              <a:spcBef>
                <a:spcPts val="200"/>
              </a:spcBef>
              <a:spcAft>
                <a:spcPts val="0"/>
              </a:spcAft>
              <a:defRPr/>
            </a:pPr>
            <a:endParaRPr lang="de-DE" sz="1200">
              <a:solidFill>
                <a:schemeClr val="bg1"/>
              </a:solidFill>
              <a:latin typeface="Calibri"/>
            </a:endParaRPr>
          </a:p>
          <a:p>
            <a:pPr marL="342900" indent="-342900">
              <a:spcBef>
                <a:spcPts val="200"/>
              </a:spcBef>
              <a:spcAft>
                <a:spcPts val="0"/>
              </a:spcAft>
              <a:buFont typeface="Arial"/>
              <a:buChar char="•"/>
              <a:defRPr/>
            </a:pPr>
            <a:r>
              <a:rPr lang="de-DE" sz="2400">
                <a:solidFill>
                  <a:schemeClr val="bg1"/>
                </a:solidFill>
                <a:latin typeface="Calibri"/>
              </a:rPr>
              <a:t>75% haben </a:t>
            </a:r>
            <a:r>
              <a:rPr lang="de-DE" sz="2400">
                <a:solidFill>
                  <a:schemeClr val="bg1"/>
                </a:solidFill>
                <a:latin typeface="Calibri"/>
              </a:rPr>
              <a:t>Bedenken bzgl. des zeitlichen Aufwands zur Umsetzung von barrierefreien Materialien; </a:t>
            </a:r>
            <a:r>
              <a:rPr lang="de-DE" sz="2400">
                <a:solidFill>
                  <a:schemeClr val="bg1"/>
                </a:solidFill>
                <a:latin typeface="Calibri"/>
              </a:rPr>
              <a:t>c</a:t>
            </a:r>
            <a:r>
              <a:rPr lang="de-DE" sz="2400">
                <a:solidFill>
                  <a:schemeClr val="bg1"/>
                </a:solidFill>
                <a:latin typeface="Calibri"/>
              </a:rPr>
              <a:t>a. 50% bzgl. des technischen Aufwands</a:t>
            </a:r>
            <a:endParaRPr/>
          </a:p>
          <a:p>
            <a:pPr marL="285750" indent="-285750">
              <a:spcBef>
                <a:spcPts val="200"/>
              </a:spcBef>
              <a:spcAft>
                <a:spcPts val="0"/>
              </a:spcAft>
              <a:buFont typeface="Wingdings"/>
              <a:buChar char="à"/>
              <a:defRPr/>
            </a:pPr>
            <a:endParaRPr lang="de-DE" sz="22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a:themeElements>
    <a:clrScheme name="PHHD Officefarben 1">
      <a:dk1>
        <a:srgbClr val="000000"/>
      </a:dk1>
      <a:lt1>
        <a:srgbClr val="FFFFFF"/>
      </a:lt1>
      <a:dk2>
        <a:srgbClr val="FFC40A"/>
      </a:dk2>
      <a:lt2>
        <a:srgbClr val="FFFFFF"/>
      </a:lt2>
      <a:accent1>
        <a:srgbClr val="1C426F"/>
      </a:accent1>
      <a:accent2>
        <a:srgbClr val="FFC40A"/>
      </a:accent2>
      <a:accent3>
        <a:srgbClr val="1C9AD7"/>
      </a:accent3>
      <a:accent4>
        <a:srgbClr val="D9E126"/>
      </a:accent4>
      <a:accent5>
        <a:srgbClr val="94788E"/>
      </a:accent5>
      <a:accent6>
        <a:srgbClr val="EA8B2D"/>
      </a:accent6>
      <a:hlink>
        <a:srgbClr val="015686"/>
      </a:hlink>
      <a:folHlink>
        <a:srgbClr val="1C9AD7"/>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1_Office">
  <a:themeElements>
    <a:clrScheme name="PHHD Officefarben 1">
      <a:dk1>
        <a:srgbClr val="000000"/>
      </a:dk1>
      <a:lt1>
        <a:srgbClr val="FFFFFF"/>
      </a:lt1>
      <a:dk2>
        <a:srgbClr val="FFC40A"/>
      </a:dk2>
      <a:lt2>
        <a:srgbClr val="FFFFFF"/>
      </a:lt2>
      <a:accent1>
        <a:srgbClr val="1C426F"/>
      </a:accent1>
      <a:accent2>
        <a:srgbClr val="FFC40A"/>
      </a:accent2>
      <a:accent3>
        <a:srgbClr val="1C9AD7"/>
      </a:accent3>
      <a:accent4>
        <a:srgbClr val="D9E126"/>
      </a:accent4>
      <a:accent5>
        <a:srgbClr val="94788E"/>
      </a:accent5>
      <a:accent6>
        <a:srgbClr val="EA8B2D"/>
      </a:accent6>
      <a:hlink>
        <a:srgbClr val="015686"/>
      </a:hlink>
      <a:folHlink>
        <a:srgbClr val="1C9AD7"/>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onlyoffice/7.4.0.163</Application>
  <DocSecurity>0</DocSecurity>
  <PresentationFormat>Breitbild</PresentationFormat>
  <Paragraphs>0</Paragraphs>
  <Slides>24</Slides>
  <Notes>24</Notes>
  <HiddenSlides>0</HiddenSlides>
  <MMClips>2</MMClips>
  <ScaleCrop>0</ScaleCrop>
  <HeadingPairs>
    <vt:vector size="4" baseType="variant">
      <vt:variant>
        <vt:lpstr>Theme</vt:lpstr>
      </vt:variant>
      <vt:variant>
        <vt:i4>2</vt:i4>
      </vt:variant>
      <vt:variant>
        <vt:lpstr>Slide Titles</vt:lpstr>
      </vt:variant>
      <vt:variant>
        <vt:i4>24</vt:i4>
      </vt:variant>
    </vt:vector>
  </HeadingPairs>
  <TitlesOfParts>
    <vt:vector size="26" baseType="lpstr">
      <vt:lpstr>Theme 1</vt:lpstr>
      <vt:lpstr>Theme 2</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 H1</dc:title>
  <dc:subject/>
  <dc:creator>Ulrich Birtel</dc:creator>
  <cp:keywords/>
  <dc:description/>
  <dc:identifier/>
  <dc:language/>
  <cp:lastModifiedBy>ann-katrin.boehm</cp:lastModifiedBy>
  <cp:revision>172</cp:revision>
  <dcterms:created xsi:type="dcterms:W3CDTF">2022-05-02T10:09:20Z</dcterms:created>
  <dcterms:modified xsi:type="dcterms:W3CDTF">2023-08-03T05:27:34Z</dcterms:modified>
  <cp:category/>
  <cp:contentStatus/>
  <cp:version/>
</cp:coreProperties>
</file>