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p:scale>
          <a:sx n="70" d="100"/>
          <a:sy n="70" d="100"/>
        </p:scale>
        <p:origin x="2080" y="1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A454-DD7A-5C49-8916-7EA83FECCB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F75D01-2BE4-FD4E-9CD5-B7D759F63A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9EFC81-0AE7-324D-8274-783E1229D858}"/>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5" name="Footer Placeholder 4">
            <a:extLst>
              <a:ext uri="{FF2B5EF4-FFF2-40B4-BE49-F238E27FC236}">
                <a16:creationId xmlns:a16="http://schemas.microsoft.com/office/drawing/2014/main" id="{CF2A9358-D4A3-C147-A4D6-0A2EC30B9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627F2-FF5A-F144-B52F-C0835FDD6821}"/>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122088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3D76-1790-D749-A970-A01B3B4A89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B7F9-53E8-4C46-B4B7-D827A6DC32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EC4BD-55DB-8C4B-AC0E-C68F0F0E39E9}"/>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5" name="Footer Placeholder 4">
            <a:extLst>
              <a:ext uri="{FF2B5EF4-FFF2-40B4-BE49-F238E27FC236}">
                <a16:creationId xmlns:a16="http://schemas.microsoft.com/office/drawing/2014/main" id="{7897B52A-45EC-1947-A1BE-9B8CDB732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13D85-520E-9348-8143-BC5023E1C263}"/>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3550617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2D979B-4C4A-8D48-B8E4-D352468FDD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FA766C-BEEB-7C46-97C0-E55168CF7F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94626-1741-404B-8FE5-F0114EA51E40}"/>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5" name="Footer Placeholder 4">
            <a:extLst>
              <a:ext uri="{FF2B5EF4-FFF2-40B4-BE49-F238E27FC236}">
                <a16:creationId xmlns:a16="http://schemas.microsoft.com/office/drawing/2014/main" id="{BA86EBCD-D203-E14E-ACC3-87DFE39CC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27B75-A004-E941-A183-527ECF6A216F}"/>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240056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DEF3-ED81-5F49-B95A-162EBE739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DD5463-6444-B541-A9BA-EF19372777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54F1F-7088-5440-B95A-BF5E9729DA66}"/>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5" name="Footer Placeholder 4">
            <a:extLst>
              <a:ext uri="{FF2B5EF4-FFF2-40B4-BE49-F238E27FC236}">
                <a16:creationId xmlns:a16="http://schemas.microsoft.com/office/drawing/2014/main" id="{59A88604-3FB9-6243-89D4-17331610AA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757CB-4E36-6B4A-8A9B-302449E87AB5}"/>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184609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1B3A-9D73-CE45-9A0E-FD5AEF668D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DD07B1-5C4A-F945-A8E4-653396EB9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453A15-BEEF-2449-86E3-A649F15C9BB0}"/>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5" name="Footer Placeholder 4">
            <a:extLst>
              <a:ext uri="{FF2B5EF4-FFF2-40B4-BE49-F238E27FC236}">
                <a16:creationId xmlns:a16="http://schemas.microsoft.com/office/drawing/2014/main" id="{F61AF44B-2A29-CE47-A522-F66FEB683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D40F2-A2F0-1E42-90C1-6E1A57AB475E}"/>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3246900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E3E3-1159-FE4A-9D54-2CD26480DC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80B83A-4261-5144-BA77-9B431BAA72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5A1CF5-C959-0443-A136-12B7E20D2E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C8895F-9B3F-8E4C-8ED8-3BB5797AD766}"/>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6" name="Footer Placeholder 5">
            <a:extLst>
              <a:ext uri="{FF2B5EF4-FFF2-40B4-BE49-F238E27FC236}">
                <a16:creationId xmlns:a16="http://schemas.microsoft.com/office/drawing/2014/main" id="{B493519B-0E95-794C-BA3B-BFAAE78C4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E395C5-2BDF-884F-B2EB-1373DF2FD17C}"/>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127387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8BE7-1890-1F4F-AE7F-009BE81296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1350BF-1D14-0249-A325-4C035A9EC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DE9D6-2D41-2C4F-8BD5-6E656A5C4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EA88E0-0EFA-D84F-BE4D-39C5C4F2E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FEF53-E9B7-8A4B-8B86-F2A548F8BB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4058CA-42E6-5345-A3C3-013683F2E678}"/>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8" name="Footer Placeholder 7">
            <a:extLst>
              <a:ext uri="{FF2B5EF4-FFF2-40B4-BE49-F238E27FC236}">
                <a16:creationId xmlns:a16="http://schemas.microsoft.com/office/drawing/2014/main" id="{117DE392-04B2-8647-88AE-2EF76A4AF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5AC465-C8DA-2942-8E99-42591E456418}"/>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411343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BCAD-9F8D-6245-87E9-5415C52BBB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C31C9E-A6B4-4C4C-989F-082C4C04AF91}"/>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4" name="Footer Placeholder 3">
            <a:extLst>
              <a:ext uri="{FF2B5EF4-FFF2-40B4-BE49-F238E27FC236}">
                <a16:creationId xmlns:a16="http://schemas.microsoft.com/office/drawing/2014/main" id="{28EB3AFA-3BC3-6A4D-82B3-253AA0D5B0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473357-2FF4-5844-9CFB-C74D9768FC44}"/>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4242530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E2F54-B1F6-2540-ADD5-12BB11657082}"/>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3" name="Footer Placeholder 2">
            <a:extLst>
              <a:ext uri="{FF2B5EF4-FFF2-40B4-BE49-F238E27FC236}">
                <a16:creationId xmlns:a16="http://schemas.microsoft.com/office/drawing/2014/main" id="{370B3889-CAA2-D441-9DA1-FB7B94C253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1B27DC-AB99-E140-A5ED-561A3D9B84C2}"/>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243336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0455-6DF0-F94B-9489-8B4E1AF95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CF6FAD-E0C9-6848-AFDD-A4DA14061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93D9AB-CB4F-1E4B-AA95-90AB5086A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24469-FA4F-C04D-B03A-641D0EAC0916}"/>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6" name="Footer Placeholder 5">
            <a:extLst>
              <a:ext uri="{FF2B5EF4-FFF2-40B4-BE49-F238E27FC236}">
                <a16:creationId xmlns:a16="http://schemas.microsoft.com/office/drawing/2014/main" id="{459C58A8-35EC-F845-A02B-7772275636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1854F-88E4-A547-A882-DB8B322A2F1E}"/>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1353364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E4E9-D6C9-B04A-A2DD-D7320401A5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F66994-1108-A040-B637-C9F7237EAF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9FD09F-FE4E-5B45-8D94-02F1D1598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18DB9-214F-1344-A4F7-9D072218E443}"/>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6" name="Footer Placeholder 5">
            <a:extLst>
              <a:ext uri="{FF2B5EF4-FFF2-40B4-BE49-F238E27FC236}">
                <a16:creationId xmlns:a16="http://schemas.microsoft.com/office/drawing/2014/main" id="{004533B2-68D0-104A-8AA2-D49F03DF1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EF679-2D47-5749-BA6B-24A7615078B3}"/>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426156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B12E9F-F13B-C64E-BA16-8C5D113C0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020F9F-6F0C-2341-8FAC-AE73166C04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ED6D1-C55D-094B-9F61-F1E7186C9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773A9-E816-2647-B526-FF402B579F5A}" type="datetimeFigureOut">
              <a:rPr lang="en-US" smtClean="0"/>
              <a:t>5/28/21</a:t>
            </a:fld>
            <a:endParaRPr lang="en-US"/>
          </a:p>
        </p:txBody>
      </p:sp>
      <p:sp>
        <p:nvSpPr>
          <p:cNvPr id="5" name="Footer Placeholder 4">
            <a:extLst>
              <a:ext uri="{FF2B5EF4-FFF2-40B4-BE49-F238E27FC236}">
                <a16:creationId xmlns:a16="http://schemas.microsoft.com/office/drawing/2014/main" id="{C5779381-906E-A245-8002-C261249D7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DBB5D5-8618-BE46-BFC3-8800BDCA37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F9CF9-375C-7247-AD2A-E251B307B9E1}" type="slidenum">
              <a:rPr lang="en-US" smtClean="0"/>
              <a:t>‹#›</a:t>
            </a:fld>
            <a:endParaRPr lang="en-US"/>
          </a:p>
        </p:txBody>
      </p:sp>
    </p:spTree>
    <p:extLst>
      <p:ext uri="{BB962C8B-B14F-4D97-AF65-F5344CB8AC3E}">
        <p14:creationId xmlns:p14="http://schemas.microsoft.com/office/powerpoint/2010/main" val="4288192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A7EF6-5ECE-7A4B-8962-C776E54C0F94}"/>
              </a:ext>
            </a:extLst>
          </p:cNvPr>
          <p:cNvSpPr>
            <a:spLocks noGrp="1"/>
          </p:cNvSpPr>
          <p:nvPr>
            <p:ph type="ctrTitle"/>
          </p:nvPr>
        </p:nvSpPr>
        <p:spPr/>
        <p:txBody>
          <a:bodyPr>
            <a:noAutofit/>
          </a:bodyPr>
          <a:lstStyle/>
          <a:p>
            <a:r>
              <a:rPr lang="en-US" sz="3600" dirty="0"/>
              <a:t>Natural language processing to determine frontiers in AI-based medical diagnosis using NIH award data</a:t>
            </a:r>
          </a:p>
        </p:txBody>
      </p:sp>
      <p:sp>
        <p:nvSpPr>
          <p:cNvPr id="3" name="Subtitle 2">
            <a:extLst>
              <a:ext uri="{FF2B5EF4-FFF2-40B4-BE49-F238E27FC236}">
                <a16:creationId xmlns:a16="http://schemas.microsoft.com/office/drawing/2014/main" id="{99E5A2C9-EAD6-014E-93D0-3C1252F00CF5}"/>
              </a:ext>
            </a:extLst>
          </p:cNvPr>
          <p:cNvSpPr>
            <a:spLocks noGrp="1"/>
          </p:cNvSpPr>
          <p:nvPr>
            <p:ph type="subTitle" idx="1"/>
          </p:nvPr>
        </p:nvSpPr>
        <p:spPr/>
        <p:txBody>
          <a:bodyPr/>
          <a:lstStyle/>
          <a:p>
            <a:r>
              <a:rPr lang="en-US" dirty="0"/>
              <a:t>Interval Analysis</a:t>
            </a:r>
          </a:p>
        </p:txBody>
      </p:sp>
    </p:spTree>
    <p:extLst>
      <p:ext uri="{BB962C8B-B14F-4D97-AF65-F5344CB8AC3E}">
        <p14:creationId xmlns:p14="http://schemas.microsoft.com/office/powerpoint/2010/main" val="1092688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A1D7-BE5C-874F-B358-293646F030FB}"/>
              </a:ext>
            </a:extLst>
          </p:cNvPr>
          <p:cNvSpPr>
            <a:spLocks noGrp="1"/>
          </p:cNvSpPr>
          <p:nvPr>
            <p:ph type="title"/>
          </p:nvPr>
        </p:nvSpPr>
        <p:spPr/>
        <p:txBody>
          <a:bodyPr/>
          <a:lstStyle/>
          <a:p>
            <a:r>
              <a:rPr lang="en-US" dirty="0"/>
              <a:t>Method</a:t>
            </a:r>
          </a:p>
        </p:txBody>
      </p:sp>
      <p:sp>
        <p:nvSpPr>
          <p:cNvPr id="4" name="Content Placeholder 3">
            <a:extLst>
              <a:ext uri="{FF2B5EF4-FFF2-40B4-BE49-F238E27FC236}">
                <a16:creationId xmlns:a16="http://schemas.microsoft.com/office/drawing/2014/main" id="{60D455B1-F2B0-AC4E-BF58-F2FA39FE07C4}"/>
              </a:ext>
            </a:extLst>
          </p:cNvPr>
          <p:cNvSpPr>
            <a:spLocks noGrp="1"/>
          </p:cNvSpPr>
          <p:nvPr>
            <p:ph sz="half" idx="1"/>
          </p:nvPr>
        </p:nvSpPr>
        <p:spPr>
          <a:xfrm>
            <a:off x="838200" y="1825625"/>
            <a:ext cx="5181600" cy="4667250"/>
          </a:xfrm>
        </p:spPr>
        <p:txBody>
          <a:bodyPr>
            <a:normAutofit fontScale="92500" lnSpcReduction="20000"/>
          </a:bodyPr>
          <a:lstStyle/>
          <a:p>
            <a:r>
              <a:rPr lang="en-US" dirty="0"/>
              <a:t>Search for awards from 2000-2020 in NIH reporter database</a:t>
            </a:r>
          </a:p>
          <a:p>
            <a:r>
              <a:rPr lang="en-US" dirty="0"/>
              <a:t>Query focused on AI + diagnostics: ﻿</a:t>
            </a:r>
          </a:p>
          <a:p>
            <a:pPr marL="0" indent="0">
              <a:buNone/>
            </a:pPr>
            <a:r>
              <a:rPr lang="en-US" sz="1200" dirty="0"/>
              <a:t>("Artificial Intelligence" or "Machine Learning" or "Deep Learning" or "Natural Language Processing" or "Random Forest" or "Logistic Regression" or "LSTM" or "RNN" or "CNN" or "Federated Learning" or "Decision Tree" or "Support Vector Machine" or "Bayesian Learning" or "Gradient Boosting" or "Computational Intelligence" or "Naive Bayes" or "Computer Vision") and ("Diagnosis" or "Early Detection" or "Decision Support" or "Screening")</a:t>
            </a:r>
          </a:p>
          <a:p>
            <a:r>
              <a:rPr lang="en-US" dirty="0"/>
              <a:t>Unsupervised NLP to generate categories</a:t>
            </a:r>
          </a:p>
          <a:p>
            <a:pPr lvl="1"/>
            <a:r>
              <a:rPr lang="en-US" dirty="0"/>
              <a:t>K means</a:t>
            </a:r>
          </a:p>
          <a:p>
            <a:pPr lvl="1"/>
            <a:r>
              <a:rPr lang="en-US" dirty="0"/>
              <a:t>Combine abstract + title + project relevance as input</a:t>
            </a:r>
          </a:p>
          <a:p>
            <a:pPr lvl="1"/>
            <a:r>
              <a:rPr lang="en-US" dirty="0"/>
              <a:t>Train with top 200 word features</a:t>
            </a:r>
          </a:p>
          <a:p>
            <a:r>
              <a:rPr lang="en-US" dirty="0"/>
              <a:t>Analyze centroids (key terms from each cluster) to describe categories</a:t>
            </a:r>
          </a:p>
        </p:txBody>
      </p:sp>
      <p:pic>
        <p:nvPicPr>
          <p:cNvPr id="6" name="Content Placeholder 5">
            <a:extLst>
              <a:ext uri="{FF2B5EF4-FFF2-40B4-BE49-F238E27FC236}">
                <a16:creationId xmlns:a16="http://schemas.microsoft.com/office/drawing/2014/main" id="{136A7E71-44A9-994E-9BBE-0C83945230AE}"/>
              </a:ext>
            </a:extLst>
          </p:cNvPr>
          <p:cNvPicPr>
            <a:picLocks noGrp="1" noChangeAspect="1"/>
          </p:cNvPicPr>
          <p:nvPr>
            <p:ph sz="half" idx="2"/>
          </p:nvPr>
        </p:nvPicPr>
        <p:blipFill>
          <a:blip r:embed="rId2"/>
          <a:stretch>
            <a:fillRect/>
          </a:stretch>
        </p:blipFill>
        <p:spPr>
          <a:xfrm>
            <a:off x="6391656" y="2116773"/>
            <a:ext cx="5181600" cy="3586162"/>
          </a:xfrm>
          <a:prstGeom prst="rect">
            <a:avLst/>
          </a:prstGeom>
        </p:spPr>
      </p:pic>
    </p:spTree>
    <p:extLst>
      <p:ext uri="{BB962C8B-B14F-4D97-AF65-F5344CB8AC3E}">
        <p14:creationId xmlns:p14="http://schemas.microsoft.com/office/powerpoint/2010/main" val="197273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9DC30E1-A6C5-F843-9559-58F286A64442}"/>
              </a:ext>
            </a:extLst>
          </p:cNvPr>
          <p:cNvGraphicFramePr>
            <a:graphicFrameLocks noGrp="1"/>
          </p:cNvGraphicFramePr>
          <p:nvPr>
            <p:ph idx="1"/>
            <p:extLst>
              <p:ext uri="{D42A27DB-BD31-4B8C-83A1-F6EECF244321}">
                <p14:modId xmlns:p14="http://schemas.microsoft.com/office/powerpoint/2010/main" val="1615292807"/>
              </p:ext>
            </p:extLst>
          </p:nvPr>
        </p:nvGraphicFramePr>
        <p:xfrm>
          <a:off x="0" y="228600"/>
          <a:ext cx="12192000" cy="6400800"/>
        </p:xfrm>
        <a:graphic>
          <a:graphicData uri="http://schemas.openxmlformats.org/drawingml/2006/table">
            <a:tbl>
              <a:tblPr firstRow="1" bandRow="1">
                <a:tableStyleId>{5C22544A-7EE6-4342-B048-85BDC9FD1C3A}</a:tableStyleId>
              </a:tblPr>
              <a:tblGrid>
                <a:gridCol w="638801">
                  <a:extLst>
                    <a:ext uri="{9D8B030D-6E8A-4147-A177-3AD203B41FA5}">
                      <a16:colId xmlns:a16="http://schemas.microsoft.com/office/drawing/2014/main" val="3855005125"/>
                    </a:ext>
                  </a:extLst>
                </a:gridCol>
                <a:gridCol w="1715642">
                  <a:extLst>
                    <a:ext uri="{9D8B030D-6E8A-4147-A177-3AD203B41FA5}">
                      <a16:colId xmlns:a16="http://schemas.microsoft.com/office/drawing/2014/main" val="3106068626"/>
                    </a:ext>
                  </a:extLst>
                </a:gridCol>
                <a:gridCol w="657054">
                  <a:extLst>
                    <a:ext uri="{9D8B030D-6E8A-4147-A177-3AD203B41FA5}">
                      <a16:colId xmlns:a16="http://schemas.microsoft.com/office/drawing/2014/main" val="2109337330"/>
                    </a:ext>
                  </a:extLst>
                </a:gridCol>
                <a:gridCol w="9180503">
                  <a:extLst>
                    <a:ext uri="{9D8B030D-6E8A-4147-A177-3AD203B41FA5}">
                      <a16:colId xmlns:a16="http://schemas.microsoft.com/office/drawing/2014/main" val="3836163888"/>
                    </a:ext>
                  </a:extLst>
                </a:gridCol>
              </a:tblGrid>
              <a:tr h="233564">
                <a:tc>
                  <a:txBody>
                    <a:bodyPr/>
                    <a:lstStyle/>
                    <a:p>
                      <a:r>
                        <a:rPr lang="en-US" sz="1200" dirty="0"/>
                        <a:t>Cluster</a:t>
                      </a:r>
                    </a:p>
                  </a:txBody>
                  <a:tcPr/>
                </a:tc>
                <a:tc>
                  <a:txBody>
                    <a:bodyPr/>
                    <a:lstStyle/>
                    <a:p>
                      <a:r>
                        <a:rPr lang="en-US" sz="1200" dirty="0"/>
                        <a:t>Description</a:t>
                      </a:r>
                    </a:p>
                  </a:txBody>
                  <a:tcPr/>
                </a:tc>
                <a:tc>
                  <a:txBody>
                    <a:bodyPr/>
                    <a:lstStyle/>
                    <a:p>
                      <a:r>
                        <a:rPr lang="en-US" sz="1200" dirty="0"/>
                        <a:t>Size</a:t>
                      </a:r>
                    </a:p>
                  </a:txBody>
                  <a:tcPr/>
                </a:tc>
                <a:tc>
                  <a:txBody>
                    <a:bodyPr/>
                    <a:lstStyle/>
                    <a:p>
                      <a:r>
                        <a:rPr lang="en-US" sz="1200" dirty="0"/>
                        <a:t>Terms</a:t>
                      </a:r>
                    </a:p>
                  </a:txBody>
                  <a:tcPr/>
                </a:tc>
                <a:extLst>
                  <a:ext uri="{0D108BD9-81ED-4DB2-BD59-A6C34878D82A}">
                    <a16:rowId xmlns:a16="http://schemas.microsoft.com/office/drawing/2014/main" val="2549221508"/>
                  </a:ext>
                </a:extLst>
              </a:tr>
              <a:tr h="389273">
                <a:tc>
                  <a:txBody>
                    <a:bodyPr/>
                    <a:lstStyle/>
                    <a:p>
                      <a:r>
                        <a:rPr lang="en-US" sz="1200" dirty="0"/>
                        <a:t>0</a:t>
                      </a:r>
                    </a:p>
                  </a:txBody>
                  <a:tcPr/>
                </a:tc>
                <a:tc>
                  <a:txBody>
                    <a:bodyPr/>
                    <a:lstStyle/>
                    <a:p>
                      <a:r>
                        <a:rPr lang="en-US" sz="1200" dirty="0"/>
                        <a:t>??? Drug discovery</a:t>
                      </a:r>
                    </a:p>
                  </a:txBody>
                  <a:tcPr/>
                </a:tc>
                <a:tc>
                  <a:txBody>
                    <a:bodyPr/>
                    <a:lstStyle/>
                    <a:p>
                      <a:r>
                        <a:rPr lang="en-US" sz="1200" dirty="0"/>
                        <a:t>576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drug discovery model cell effect human data computational system novel method patient disease treatment development project screening network research identify</a:t>
                      </a:r>
                    </a:p>
                  </a:txBody>
                  <a:tcPr/>
                </a:tc>
                <a:extLst>
                  <a:ext uri="{0D108BD9-81ED-4DB2-BD59-A6C34878D82A}">
                    <a16:rowId xmlns:a16="http://schemas.microsoft.com/office/drawing/2014/main" val="3101488366"/>
                  </a:ext>
                </a:extLst>
              </a:tr>
              <a:tr h="389273">
                <a:tc>
                  <a:txBody>
                    <a:bodyPr/>
                    <a:lstStyle/>
                    <a:p>
                      <a:r>
                        <a:rPr lang="en-US" sz="1200" dirty="0"/>
                        <a:t>1</a:t>
                      </a:r>
                    </a:p>
                  </a:txBody>
                  <a:tcPr/>
                </a:tc>
                <a:tc>
                  <a:txBody>
                    <a:bodyPr/>
                    <a:lstStyle/>
                    <a:p>
                      <a:r>
                        <a:rPr lang="en-US" sz="1200" dirty="0"/>
                        <a:t>Clinical decision support</a:t>
                      </a:r>
                    </a:p>
                  </a:txBody>
                  <a:tcPr/>
                </a:tc>
                <a:tc>
                  <a:txBody>
                    <a:bodyPr/>
                    <a:lstStyle/>
                    <a:p>
                      <a:r>
                        <a:rPr lang="en-US" sz="1200" dirty="0"/>
                        <a:t>648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research clinical system health tool information support model method learning project new training decision develop development aim patient analysis</a:t>
                      </a:r>
                    </a:p>
                  </a:txBody>
                  <a:tcPr/>
                </a:tc>
                <a:extLst>
                  <a:ext uri="{0D108BD9-81ED-4DB2-BD59-A6C34878D82A}">
                    <a16:rowId xmlns:a16="http://schemas.microsoft.com/office/drawing/2014/main" val="1970417860"/>
                  </a:ext>
                </a:extLst>
              </a:tr>
              <a:tr h="389273">
                <a:tc>
                  <a:txBody>
                    <a:bodyPr/>
                    <a:lstStyle/>
                    <a:p>
                      <a:r>
                        <a:rPr lang="en-US" sz="1200" dirty="0"/>
                        <a:t>2</a:t>
                      </a:r>
                    </a:p>
                  </a:txBody>
                  <a:tcPr/>
                </a:tc>
                <a:tc>
                  <a:txBody>
                    <a:bodyPr/>
                    <a:lstStyle/>
                    <a:p>
                      <a:r>
                        <a:rPr lang="en-US" sz="1200" dirty="0"/>
                        <a:t>Novel biomarkers</a:t>
                      </a:r>
                    </a:p>
                  </a:txBody>
                  <a:tcPr/>
                </a:tc>
                <a:tc>
                  <a:txBody>
                    <a:bodyPr/>
                    <a:lstStyle/>
                    <a:p>
                      <a:r>
                        <a:rPr lang="en-US" sz="1200" dirty="0"/>
                        <a:t>214</a:t>
                      </a:r>
                    </a:p>
                  </a:txBody>
                  <a:tcPr/>
                </a:tc>
                <a:tc>
                  <a:txBody>
                    <a:bodyPr/>
                    <a:lstStyle/>
                    <a:p>
                      <a:r>
                        <a:rPr lang="en-US" sz="1200" dirty="0"/>
                        <a:t>disease patient clinical biomarkers early study research aim treatment method diagnosis data detection project diagnostic identify develop test progression using</a:t>
                      </a:r>
                    </a:p>
                  </a:txBody>
                  <a:tcPr/>
                </a:tc>
                <a:extLst>
                  <a:ext uri="{0D108BD9-81ED-4DB2-BD59-A6C34878D82A}">
                    <a16:rowId xmlns:a16="http://schemas.microsoft.com/office/drawing/2014/main" val="1780420544"/>
                  </a:ext>
                </a:extLst>
              </a:tr>
              <a:tr h="389273">
                <a:tc>
                  <a:txBody>
                    <a:bodyPr/>
                    <a:lstStyle/>
                    <a:p>
                      <a:r>
                        <a:rPr lang="en-US" sz="1200" dirty="0"/>
                        <a:t>3</a:t>
                      </a:r>
                    </a:p>
                  </a:txBody>
                  <a:tcPr/>
                </a:tc>
                <a:tc>
                  <a:txBody>
                    <a:bodyPr/>
                    <a:lstStyle/>
                    <a:p>
                      <a:r>
                        <a:rPr lang="en-US" sz="1200" dirty="0"/>
                        <a:t>Breast cancer screening</a:t>
                      </a:r>
                    </a:p>
                  </a:txBody>
                  <a:tcPr/>
                </a:tc>
                <a:tc>
                  <a:txBody>
                    <a:bodyPr/>
                    <a:lstStyle/>
                    <a:p>
                      <a:r>
                        <a:rPr lang="en-US" sz="1200" dirty="0"/>
                        <a:t>475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breast cancer woman risk detection screening imaging patient tumor decision image model system study feature clinical diagnosis data develop tool</a:t>
                      </a:r>
                    </a:p>
                  </a:txBody>
                  <a:tcPr/>
                </a:tc>
                <a:extLst>
                  <a:ext uri="{0D108BD9-81ED-4DB2-BD59-A6C34878D82A}">
                    <a16:rowId xmlns:a16="http://schemas.microsoft.com/office/drawing/2014/main" val="1087480367"/>
                  </a:ext>
                </a:extLst>
              </a:tr>
              <a:tr h="233564">
                <a:tc>
                  <a:txBody>
                    <a:bodyPr/>
                    <a:lstStyle/>
                    <a:p>
                      <a:r>
                        <a:rPr lang="en-US" sz="1200" dirty="0"/>
                        <a:t>4</a:t>
                      </a:r>
                    </a:p>
                  </a:txBody>
                  <a:tcPr/>
                </a:tc>
                <a:tc>
                  <a:txBody>
                    <a:bodyPr/>
                    <a:lstStyle/>
                    <a:p>
                      <a:r>
                        <a:rPr lang="en-US" sz="1200" dirty="0"/>
                        <a:t>Neurocognitive disease</a:t>
                      </a:r>
                    </a:p>
                  </a:txBody>
                  <a:tcPr/>
                </a:tc>
                <a:tc>
                  <a:txBody>
                    <a:bodyPr/>
                    <a:lstStyle/>
                    <a:p>
                      <a:r>
                        <a:rPr lang="en-US" sz="1200" dirty="0"/>
                        <a:t>129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 disease cognitive brain biomarkers imaging data project change risk </a:t>
                      </a:r>
                      <a:r>
                        <a:rPr lang="en-US" sz="1200" dirty="0" err="1"/>
                        <a:t>mri</a:t>
                      </a:r>
                      <a:r>
                        <a:rPr lang="en-US" sz="1200" dirty="0"/>
                        <a:t> early clinical aim study trial individual progression novel model</a:t>
                      </a:r>
                    </a:p>
                  </a:txBody>
                  <a:tcPr/>
                </a:tc>
                <a:extLst>
                  <a:ext uri="{0D108BD9-81ED-4DB2-BD59-A6C34878D82A}">
                    <a16:rowId xmlns:a16="http://schemas.microsoft.com/office/drawing/2014/main" val="3932832569"/>
                  </a:ext>
                </a:extLst>
              </a:tr>
              <a:tr h="233564">
                <a:tc>
                  <a:txBody>
                    <a:bodyPr/>
                    <a:lstStyle/>
                    <a:p>
                      <a:r>
                        <a:rPr lang="en-US" sz="1200" dirty="0"/>
                        <a:t>5</a:t>
                      </a:r>
                    </a:p>
                  </a:txBody>
                  <a:tcPr/>
                </a:tc>
                <a:tc>
                  <a:txBody>
                    <a:bodyPr/>
                    <a:lstStyle/>
                    <a:p>
                      <a:r>
                        <a:rPr lang="en-US" sz="1200" dirty="0"/>
                        <a:t>Clinical risk scoring</a:t>
                      </a:r>
                    </a:p>
                  </a:txBody>
                  <a:tcPr/>
                </a:tc>
                <a:tc>
                  <a:txBody>
                    <a:bodyPr/>
                    <a:lstStyle/>
                    <a:p>
                      <a:r>
                        <a:rPr lang="en-US" sz="1200" dirty="0"/>
                        <a:t>372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patient care risk health clinical data outcome treatment study use research medical system aim intervention model factor project record improve</a:t>
                      </a:r>
                    </a:p>
                  </a:txBody>
                  <a:tcPr/>
                </a:tc>
                <a:extLst>
                  <a:ext uri="{0D108BD9-81ED-4DB2-BD59-A6C34878D82A}">
                    <a16:rowId xmlns:a16="http://schemas.microsoft.com/office/drawing/2014/main" val="3514494039"/>
                  </a:ext>
                </a:extLst>
              </a:tr>
              <a:tr h="389273">
                <a:tc>
                  <a:txBody>
                    <a:bodyPr/>
                    <a:lstStyle/>
                    <a:p>
                      <a:r>
                        <a:rPr lang="en-US" sz="1200" dirty="0"/>
                        <a:t>6</a:t>
                      </a:r>
                    </a:p>
                  </a:txBody>
                  <a:tcPr/>
                </a:tc>
                <a:tc>
                  <a:txBody>
                    <a:bodyPr/>
                    <a:lstStyle/>
                    <a:p>
                      <a:r>
                        <a:rPr lang="en-US" sz="1200" dirty="0"/>
                        <a:t>Molecular diagnostics</a:t>
                      </a:r>
                    </a:p>
                  </a:txBody>
                  <a:tcPr/>
                </a:tc>
                <a:tc>
                  <a:txBody>
                    <a:bodyPr/>
                    <a:lstStyle/>
                    <a:p>
                      <a:r>
                        <a:rPr lang="en-US" sz="1200" dirty="0"/>
                        <a:t>434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protein cell human interaction function molecular disease target model technology computational method new aim data gene functional project approach analysis</a:t>
                      </a:r>
                    </a:p>
                  </a:txBody>
                  <a:tcPr/>
                </a:tc>
                <a:extLst>
                  <a:ext uri="{0D108BD9-81ED-4DB2-BD59-A6C34878D82A}">
                    <a16:rowId xmlns:a16="http://schemas.microsoft.com/office/drawing/2014/main" val="1148567354"/>
                  </a:ext>
                </a:extLst>
              </a:tr>
              <a:tr h="389273">
                <a:tc>
                  <a:txBody>
                    <a:bodyPr/>
                    <a:lstStyle/>
                    <a:p>
                      <a:r>
                        <a:rPr lang="en-US" sz="1200" dirty="0"/>
                        <a:t>7</a:t>
                      </a:r>
                    </a:p>
                  </a:txBody>
                  <a:tcPr/>
                </a:tc>
                <a:tc>
                  <a:txBody>
                    <a:bodyPr/>
                    <a:lstStyle/>
                    <a:p>
                      <a:r>
                        <a:rPr lang="en-US" sz="1200" dirty="0"/>
                        <a:t>Brain cancer (esp. response to therapy)</a:t>
                      </a:r>
                    </a:p>
                  </a:txBody>
                  <a:tcPr/>
                </a:tc>
                <a:tc>
                  <a:txBody>
                    <a:bodyPr/>
                    <a:lstStyle/>
                    <a:p>
                      <a:r>
                        <a:rPr lang="en-US" sz="1200" dirty="0"/>
                        <a:t>438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tumor cancer cell imaging patient image tissue therapy treatment brain clinical response molecular </a:t>
                      </a:r>
                      <a:r>
                        <a:rPr lang="en-US" sz="1200" dirty="0" err="1"/>
                        <a:t>mri</a:t>
                      </a:r>
                      <a:r>
                        <a:rPr lang="en-US" sz="1200" dirty="0"/>
                        <a:t> approach model develop diagnosis technology aim</a:t>
                      </a:r>
                    </a:p>
                  </a:txBody>
                  <a:tcPr/>
                </a:tc>
                <a:extLst>
                  <a:ext uri="{0D108BD9-81ED-4DB2-BD59-A6C34878D82A}">
                    <a16:rowId xmlns:a16="http://schemas.microsoft.com/office/drawing/2014/main" val="1584715491"/>
                  </a:ext>
                </a:extLst>
              </a:tr>
              <a:tr h="389273">
                <a:tc>
                  <a:txBody>
                    <a:bodyPr/>
                    <a:lstStyle/>
                    <a:p>
                      <a:r>
                        <a:rPr lang="en-US" sz="1200" dirty="0"/>
                        <a:t>8</a:t>
                      </a:r>
                    </a:p>
                  </a:txBody>
                  <a:tcPr/>
                </a:tc>
                <a:tc>
                  <a:txBody>
                    <a:bodyPr/>
                    <a:lstStyle/>
                    <a:p>
                      <a:r>
                        <a:rPr lang="en-US" sz="1200" dirty="0"/>
                        <a:t>Behavioral</a:t>
                      </a:r>
                    </a:p>
                  </a:txBody>
                  <a:tcPr/>
                </a:tc>
                <a:tc>
                  <a:txBody>
                    <a:bodyPr/>
                    <a:lstStyle/>
                    <a:p>
                      <a:r>
                        <a:rPr lang="en-US" sz="1200" dirty="0"/>
                        <a:t>806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brain disorder cognitive neural functional imaging study research project data individual aim pattern mechanism development control symptom behavior model learning</a:t>
                      </a:r>
                    </a:p>
                  </a:txBody>
                  <a:tcPr/>
                </a:tc>
                <a:extLst>
                  <a:ext uri="{0D108BD9-81ED-4DB2-BD59-A6C34878D82A}">
                    <a16:rowId xmlns:a16="http://schemas.microsoft.com/office/drawing/2014/main" val="1932600647"/>
                  </a:ext>
                </a:extLst>
              </a:tr>
              <a:tr h="389273">
                <a:tc>
                  <a:txBody>
                    <a:bodyPr/>
                    <a:lstStyle/>
                    <a:p>
                      <a:r>
                        <a:rPr lang="en-US" sz="1200" dirty="0"/>
                        <a:t>9</a:t>
                      </a:r>
                    </a:p>
                  </a:txBody>
                  <a:tcPr/>
                </a:tc>
                <a:tc>
                  <a:txBody>
                    <a:bodyPr/>
                    <a:lstStyle/>
                    <a:p>
                      <a:r>
                        <a:rPr lang="en-US" sz="1200" dirty="0"/>
                        <a:t>Imaging </a:t>
                      </a:r>
                    </a:p>
                  </a:txBody>
                  <a:tcPr/>
                </a:tc>
                <a:tc>
                  <a:txBody>
                    <a:bodyPr/>
                    <a:lstStyle/>
                    <a:p>
                      <a:r>
                        <a:rPr lang="en-US" sz="1200" dirty="0"/>
                        <a:t>290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image imaging detection system technique patient analysis clinical cancer project method develop </a:t>
                      </a:r>
                      <a:r>
                        <a:rPr lang="en-US" sz="1200" dirty="0" err="1"/>
                        <a:t>mri</a:t>
                      </a:r>
                      <a:r>
                        <a:rPr lang="en-US" sz="1200" dirty="0"/>
                        <a:t> data diagnosis algorithm research new diagnostic disease</a:t>
                      </a:r>
                    </a:p>
                  </a:txBody>
                  <a:tcPr/>
                </a:tc>
                <a:extLst>
                  <a:ext uri="{0D108BD9-81ED-4DB2-BD59-A6C34878D82A}">
                    <a16:rowId xmlns:a16="http://schemas.microsoft.com/office/drawing/2014/main" val="2679305143"/>
                  </a:ext>
                </a:extLst>
              </a:tr>
              <a:tr h="389273">
                <a:tc>
                  <a:txBody>
                    <a:bodyPr/>
                    <a:lstStyle/>
                    <a:p>
                      <a:r>
                        <a:rPr lang="en-US" sz="1200" dirty="0"/>
                        <a:t>10</a:t>
                      </a:r>
                    </a:p>
                  </a:txBody>
                  <a:tcPr/>
                </a:tc>
                <a:tc>
                  <a:txBody>
                    <a:bodyPr/>
                    <a:lstStyle/>
                    <a:p>
                      <a:r>
                        <a:rPr lang="en-US" sz="1200" dirty="0"/>
                        <a:t>Lung cancer screening</a:t>
                      </a:r>
                    </a:p>
                  </a:txBody>
                  <a:tcPr/>
                </a:tc>
                <a:tc>
                  <a:txBody>
                    <a:bodyPr/>
                    <a:lstStyle/>
                    <a:p>
                      <a:r>
                        <a:rPr lang="en-US" sz="1200" dirty="0"/>
                        <a:t>231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cancer lung patient risk screening data study detection clinical tumor early treatment research aim method project diagnosis model develop biomarkers</a:t>
                      </a:r>
                    </a:p>
                  </a:txBody>
                  <a:tcPr/>
                </a:tc>
                <a:extLst>
                  <a:ext uri="{0D108BD9-81ED-4DB2-BD59-A6C34878D82A}">
                    <a16:rowId xmlns:a16="http://schemas.microsoft.com/office/drawing/2014/main" val="3574360511"/>
                  </a:ext>
                </a:extLst>
              </a:tr>
              <a:tr h="233564">
                <a:tc>
                  <a:txBody>
                    <a:bodyPr/>
                    <a:lstStyle/>
                    <a:p>
                      <a:r>
                        <a:rPr lang="en-US" sz="1200" dirty="0"/>
                        <a:t>11</a:t>
                      </a:r>
                    </a:p>
                  </a:txBody>
                  <a:tcPr/>
                </a:tc>
                <a:tc>
                  <a:txBody>
                    <a:bodyPr/>
                    <a:lstStyle/>
                    <a:p>
                      <a:r>
                        <a:rPr lang="en-US" sz="1200" dirty="0"/>
                        <a:t>??? Cancer screening</a:t>
                      </a:r>
                    </a:p>
                  </a:txBody>
                  <a:tcPr/>
                </a:tc>
                <a:tc>
                  <a:txBody>
                    <a:bodyPr/>
                    <a:lstStyle/>
                    <a:p>
                      <a:r>
                        <a:rPr lang="en-US" sz="1200" dirty="0"/>
                        <a:t>249</a:t>
                      </a:r>
                    </a:p>
                  </a:txBody>
                  <a:tcPr/>
                </a:tc>
                <a:tc>
                  <a:txBody>
                    <a:bodyPr/>
                    <a:lstStyle/>
                    <a:p>
                      <a:r>
                        <a:rPr lang="en-US" sz="1200" dirty="0"/>
                        <a:t>screening woman intervention risk study cancer test among group health control factor care patient treatment primary outcome age rate model</a:t>
                      </a:r>
                    </a:p>
                  </a:txBody>
                  <a:tcPr/>
                </a:tc>
                <a:extLst>
                  <a:ext uri="{0D108BD9-81ED-4DB2-BD59-A6C34878D82A}">
                    <a16:rowId xmlns:a16="http://schemas.microsoft.com/office/drawing/2014/main" val="3897769158"/>
                  </a:ext>
                </a:extLst>
              </a:tr>
              <a:tr h="389273">
                <a:tc>
                  <a:txBody>
                    <a:bodyPr/>
                    <a:lstStyle/>
                    <a:p>
                      <a:r>
                        <a:rPr lang="en-US" sz="1200" dirty="0"/>
                        <a:t>12</a:t>
                      </a:r>
                    </a:p>
                  </a:txBody>
                  <a:tcPr/>
                </a:tc>
                <a:tc>
                  <a:txBody>
                    <a:bodyPr/>
                    <a:lstStyle/>
                    <a:p>
                      <a:r>
                        <a:rPr lang="en-US" sz="1200" dirty="0"/>
                        <a:t>Genomics</a:t>
                      </a:r>
                    </a:p>
                  </a:txBody>
                  <a:tcPr/>
                </a:tc>
                <a:tc>
                  <a:txBody>
                    <a:bodyPr/>
                    <a:lstStyle/>
                    <a:p>
                      <a:r>
                        <a:rPr lang="en-US" sz="1200" dirty="0"/>
                        <a:t>589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gene genetic disease risk study phenotype data association aim identify factor disorder human analysis complex method molecular clinical novel cell</a:t>
                      </a:r>
                    </a:p>
                  </a:txBody>
                  <a:tcPr/>
                </a:tc>
                <a:extLst>
                  <a:ext uri="{0D108BD9-81ED-4DB2-BD59-A6C34878D82A}">
                    <a16:rowId xmlns:a16="http://schemas.microsoft.com/office/drawing/2014/main" val="583174217"/>
                  </a:ext>
                </a:extLst>
              </a:tr>
              <a:tr h="389273">
                <a:tc>
                  <a:txBody>
                    <a:bodyPr/>
                    <a:lstStyle/>
                    <a:p>
                      <a:r>
                        <a:rPr lang="en-US" sz="1200" dirty="0"/>
                        <a:t>13</a:t>
                      </a:r>
                    </a:p>
                  </a:txBody>
                  <a:tcPr/>
                </a:tc>
                <a:tc>
                  <a:txBody>
                    <a:bodyPr/>
                    <a:lstStyle/>
                    <a:p>
                      <a:r>
                        <a:rPr lang="en-US" sz="1200" dirty="0"/>
                        <a:t>Development</a:t>
                      </a:r>
                    </a:p>
                  </a:txBody>
                  <a:tcPr/>
                </a:tc>
                <a:tc>
                  <a:txBody>
                    <a:bodyPr/>
                    <a:lstStyle/>
                    <a:p>
                      <a:r>
                        <a:rPr lang="en-US" sz="1200" dirty="0"/>
                        <a:t>220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child language disorder early study project research aim intervention care year outcome health risk development age data clinical diagnosis diagnostic</a:t>
                      </a:r>
                    </a:p>
                  </a:txBody>
                  <a:tcPr/>
                </a:tc>
                <a:extLst>
                  <a:ext uri="{0D108BD9-81ED-4DB2-BD59-A6C34878D82A}">
                    <a16:rowId xmlns:a16="http://schemas.microsoft.com/office/drawing/2014/main" val="2516737669"/>
                  </a:ext>
                </a:extLst>
              </a:tr>
              <a:tr h="233564">
                <a:tc>
                  <a:txBody>
                    <a:bodyPr/>
                    <a:lstStyle/>
                    <a:p>
                      <a:r>
                        <a:rPr lang="en-US" sz="1200" dirty="0"/>
                        <a:t>14</a:t>
                      </a:r>
                    </a:p>
                  </a:txBody>
                  <a:tcPr/>
                </a:tc>
                <a:tc>
                  <a:txBody>
                    <a:bodyPr/>
                    <a:lstStyle/>
                    <a:p>
                      <a:r>
                        <a:rPr lang="en-US" sz="1200" dirty="0"/>
                        <a:t>High-risk populations</a:t>
                      </a:r>
                    </a:p>
                  </a:txBody>
                  <a:tcPr/>
                </a:tc>
                <a:tc>
                  <a:txBody>
                    <a:bodyPr/>
                    <a:lstStyle/>
                    <a:p>
                      <a:r>
                        <a:rPr lang="en-US" sz="1200" dirty="0"/>
                        <a:t>288</a:t>
                      </a:r>
                    </a:p>
                  </a:txBody>
                  <a:tcPr/>
                </a:tc>
                <a:tc>
                  <a:txBody>
                    <a:bodyPr/>
                    <a:lstStyle/>
                    <a:p>
                      <a:r>
                        <a:rPr lang="en-US" sz="1200" dirty="0" err="1"/>
                        <a:t>hiv</a:t>
                      </a:r>
                      <a:r>
                        <a:rPr lang="en-US" sz="1200" dirty="0"/>
                        <a:t> testing risk behavior care among use drug intervention health research study treatment data patient population using outcome algorithm new</a:t>
                      </a:r>
                    </a:p>
                  </a:txBody>
                  <a:tcPr/>
                </a:tc>
                <a:extLst>
                  <a:ext uri="{0D108BD9-81ED-4DB2-BD59-A6C34878D82A}">
                    <a16:rowId xmlns:a16="http://schemas.microsoft.com/office/drawing/2014/main" val="2188907193"/>
                  </a:ext>
                </a:extLst>
              </a:tr>
            </a:tbl>
          </a:graphicData>
        </a:graphic>
      </p:graphicFrame>
    </p:spTree>
    <p:extLst>
      <p:ext uri="{BB962C8B-B14F-4D97-AF65-F5344CB8AC3E}">
        <p14:creationId xmlns:p14="http://schemas.microsoft.com/office/powerpoint/2010/main" val="323128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E08-8B9B-4745-B529-F0841AEC1D1C}"/>
              </a:ext>
            </a:extLst>
          </p:cNvPr>
          <p:cNvSpPr>
            <a:spLocks noGrp="1"/>
          </p:cNvSpPr>
          <p:nvPr>
            <p:ph type="title"/>
          </p:nvPr>
        </p:nvSpPr>
        <p:spPr/>
        <p:txBody>
          <a:bodyPr/>
          <a:lstStyle/>
          <a:p>
            <a:r>
              <a:rPr lang="en-US" dirty="0"/>
              <a:t>Average award size and institutional funding by cluster </a:t>
            </a:r>
          </a:p>
        </p:txBody>
      </p:sp>
      <p:pic>
        <p:nvPicPr>
          <p:cNvPr id="6" name="Content Placeholder 5" descr="Chart, bar chart&#10;&#10;Description automatically generated">
            <a:extLst>
              <a:ext uri="{FF2B5EF4-FFF2-40B4-BE49-F238E27FC236}">
                <a16:creationId xmlns:a16="http://schemas.microsoft.com/office/drawing/2014/main" id="{CB972C7C-0AD5-D341-A422-679B60FC8730}"/>
              </a:ext>
            </a:extLst>
          </p:cNvPr>
          <p:cNvPicPr>
            <a:picLocks noGrp="1"/>
          </p:cNvPicPr>
          <p:nvPr>
            <p:ph sz="half" idx="1"/>
          </p:nvPr>
        </p:nvPicPr>
        <p:blipFill rotWithShape="1">
          <a:blip r:embed="rId2"/>
          <a:srcRect b="6385"/>
          <a:stretch/>
        </p:blipFill>
        <p:spPr bwMode="auto">
          <a:xfrm>
            <a:off x="838200" y="1778935"/>
            <a:ext cx="5181600" cy="3336865"/>
          </a:xfrm>
          <a:prstGeom prst="rect">
            <a:avLst/>
          </a:prstGeom>
          <a:ln>
            <a:noFill/>
          </a:ln>
          <a:extLst>
            <a:ext uri="{53640926-AAD7-44D8-BBD7-CCE9431645EC}">
              <a14:shadowObscured xmlns:a14="http://schemas.microsoft.com/office/drawing/2010/main"/>
            </a:ext>
          </a:extLst>
        </p:spPr>
      </p:pic>
      <p:pic>
        <p:nvPicPr>
          <p:cNvPr id="7" name="Content Placeholder 6" descr="Chart, bar chart&#10;&#10;Description automatically generated">
            <a:extLst>
              <a:ext uri="{FF2B5EF4-FFF2-40B4-BE49-F238E27FC236}">
                <a16:creationId xmlns:a16="http://schemas.microsoft.com/office/drawing/2014/main" id="{0395CDBC-157B-014D-A85F-8D858D87CF25}"/>
              </a:ext>
            </a:extLst>
          </p:cNvPr>
          <p:cNvPicPr>
            <a:picLocks noGrp="1"/>
          </p:cNvPicPr>
          <p:nvPr>
            <p:ph sz="half" idx="2"/>
          </p:nvPr>
        </p:nvPicPr>
        <p:blipFill rotWithShape="1">
          <a:blip r:embed="rId3"/>
          <a:srcRect b="7208"/>
          <a:stretch/>
        </p:blipFill>
        <p:spPr bwMode="auto">
          <a:xfrm>
            <a:off x="6172200" y="1690688"/>
            <a:ext cx="5181600" cy="3513359"/>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CD9F3E45-B1C9-BF49-803D-65AF739B7D1F}"/>
              </a:ext>
            </a:extLst>
          </p:cNvPr>
          <p:cNvSpPr txBox="1"/>
          <p:nvPr/>
        </p:nvSpPr>
        <p:spPr>
          <a:xfrm>
            <a:off x="6172200" y="5235492"/>
            <a:ext cx="5579220" cy="646331"/>
          </a:xfrm>
          <a:prstGeom prst="rect">
            <a:avLst/>
          </a:prstGeom>
          <a:noFill/>
        </p:spPr>
        <p:txBody>
          <a:bodyPr wrap="none" rtlCol="0">
            <a:spAutoFit/>
          </a:bodyPr>
          <a:lstStyle/>
          <a:p>
            <a:r>
              <a:rPr lang="en-US" dirty="0"/>
              <a:t>Highest funded institutions: Cluster 2 Novel biomarkers)</a:t>
            </a:r>
          </a:p>
          <a:p>
            <a:r>
              <a:rPr lang="en-US" dirty="0"/>
              <a:t>Lowest funded institutions: Cluster 0 (??? Drug discovery)</a:t>
            </a:r>
          </a:p>
        </p:txBody>
      </p:sp>
      <p:sp>
        <p:nvSpPr>
          <p:cNvPr id="9" name="TextBox 8">
            <a:extLst>
              <a:ext uri="{FF2B5EF4-FFF2-40B4-BE49-F238E27FC236}">
                <a16:creationId xmlns:a16="http://schemas.microsoft.com/office/drawing/2014/main" id="{27843EC4-1A79-1147-B824-450532BB46AF}"/>
              </a:ext>
            </a:extLst>
          </p:cNvPr>
          <p:cNvSpPr txBox="1"/>
          <p:nvPr/>
        </p:nvSpPr>
        <p:spPr>
          <a:xfrm>
            <a:off x="467856" y="5235492"/>
            <a:ext cx="5628144" cy="646331"/>
          </a:xfrm>
          <a:prstGeom prst="rect">
            <a:avLst/>
          </a:prstGeom>
          <a:noFill/>
        </p:spPr>
        <p:txBody>
          <a:bodyPr wrap="none" rtlCol="0">
            <a:spAutoFit/>
          </a:bodyPr>
          <a:lstStyle/>
          <a:p>
            <a:r>
              <a:rPr lang="en-US" dirty="0"/>
              <a:t>Highest average award: Cluster 4 (Neurocognitive disease)</a:t>
            </a:r>
          </a:p>
          <a:p>
            <a:r>
              <a:rPr lang="en-US" dirty="0"/>
              <a:t>Lowest average award: Cluster 3 (Breast cancer screening)</a:t>
            </a:r>
          </a:p>
        </p:txBody>
      </p:sp>
    </p:spTree>
    <p:extLst>
      <p:ext uri="{BB962C8B-B14F-4D97-AF65-F5344CB8AC3E}">
        <p14:creationId xmlns:p14="http://schemas.microsoft.com/office/powerpoint/2010/main" val="225180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F1E9-D149-4744-8C77-1BC2664D7B56}"/>
              </a:ext>
            </a:extLst>
          </p:cNvPr>
          <p:cNvSpPr>
            <a:spLocks noGrp="1"/>
          </p:cNvSpPr>
          <p:nvPr>
            <p:ph type="title"/>
          </p:nvPr>
        </p:nvSpPr>
        <p:spPr/>
        <p:txBody>
          <a:bodyPr/>
          <a:lstStyle/>
          <a:p>
            <a:r>
              <a:rPr lang="en-US" dirty="0"/>
              <a:t>Funding by year: Actual and projected</a:t>
            </a:r>
          </a:p>
        </p:txBody>
      </p:sp>
      <p:pic>
        <p:nvPicPr>
          <p:cNvPr id="6" name="Content Placeholder 5" descr="Chart, line chart&#10;&#10;Description automatically generated">
            <a:extLst>
              <a:ext uri="{FF2B5EF4-FFF2-40B4-BE49-F238E27FC236}">
                <a16:creationId xmlns:a16="http://schemas.microsoft.com/office/drawing/2014/main" id="{9DDBD6DF-756F-8945-A821-B4D09046B77E}"/>
              </a:ext>
            </a:extLst>
          </p:cNvPr>
          <p:cNvPicPr>
            <a:picLocks noGrp="1"/>
          </p:cNvPicPr>
          <p:nvPr>
            <p:ph sz="half" idx="2"/>
          </p:nvPr>
        </p:nvPicPr>
        <p:blipFill>
          <a:blip r:embed="rId2"/>
          <a:stretch>
            <a:fillRect/>
          </a:stretch>
        </p:blipFill>
        <p:spPr>
          <a:xfrm>
            <a:off x="6172200" y="1548563"/>
            <a:ext cx="5181600" cy="3442422"/>
          </a:xfrm>
          <a:prstGeom prst="rect">
            <a:avLst/>
          </a:prstGeom>
        </p:spPr>
      </p:pic>
      <p:pic>
        <p:nvPicPr>
          <p:cNvPr id="7" name="Content Placeholder 6" descr="Chart, line chart&#10;&#10;Description automatically generated">
            <a:extLst>
              <a:ext uri="{FF2B5EF4-FFF2-40B4-BE49-F238E27FC236}">
                <a16:creationId xmlns:a16="http://schemas.microsoft.com/office/drawing/2014/main" id="{7F4F5D8D-6971-5240-8B79-D81A1E7D4A9C}"/>
              </a:ext>
            </a:extLst>
          </p:cNvPr>
          <p:cNvPicPr>
            <a:picLocks noGrp="1"/>
          </p:cNvPicPr>
          <p:nvPr>
            <p:ph sz="half" idx="1"/>
          </p:nvPr>
        </p:nvPicPr>
        <p:blipFill>
          <a:blip r:embed="rId3"/>
          <a:stretch>
            <a:fillRect/>
          </a:stretch>
        </p:blipFill>
        <p:spPr>
          <a:xfrm>
            <a:off x="530352" y="1548563"/>
            <a:ext cx="5347934" cy="3442422"/>
          </a:xfrm>
          <a:prstGeom prst="rect">
            <a:avLst/>
          </a:prstGeom>
        </p:spPr>
      </p:pic>
      <p:sp>
        <p:nvSpPr>
          <p:cNvPr id="8" name="TextBox 7">
            <a:extLst>
              <a:ext uri="{FF2B5EF4-FFF2-40B4-BE49-F238E27FC236}">
                <a16:creationId xmlns:a16="http://schemas.microsoft.com/office/drawing/2014/main" id="{4EA61ECA-8ED4-B44E-9CD5-A9BB5B1AED6B}"/>
              </a:ext>
            </a:extLst>
          </p:cNvPr>
          <p:cNvSpPr txBox="1"/>
          <p:nvPr/>
        </p:nvSpPr>
        <p:spPr>
          <a:xfrm>
            <a:off x="4621551" y="5167312"/>
            <a:ext cx="3613361" cy="1200329"/>
          </a:xfrm>
          <a:prstGeom prst="rect">
            <a:avLst/>
          </a:prstGeom>
          <a:noFill/>
        </p:spPr>
        <p:txBody>
          <a:bodyPr wrap="none" rtlCol="0">
            <a:spAutoFit/>
          </a:bodyPr>
          <a:lstStyle/>
          <a:p>
            <a:r>
              <a:rPr lang="en-US" b="1" u="sng" dirty="0"/>
              <a:t>Highest projected growth</a:t>
            </a:r>
            <a:endParaRPr lang="en-US" dirty="0"/>
          </a:p>
          <a:p>
            <a:r>
              <a:rPr lang="en-US" dirty="0"/>
              <a:t>1. Cluster 4 (Neurocognitive disease)</a:t>
            </a:r>
          </a:p>
          <a:p>
            <a:r>
              <a:rPr lang="en-US" dirty="0"/>
              <a:t>2. Cluster 12 (Genomics)</a:t>
            </a:r>
          </a:p>
          <a:p>
            <a:r>
              <a:rPr lang="en-US" dirty="0"/>
              <a:t>3. Cluster 8 (Behavioral)</a:t>
            </a:r>
          </a:p>
        </p:txBody>
      </p:sp>
    </p:spTree>
    <p:extLst>
      <p:ext uri="{BB962C8B-B14F-4D97-AF65-F5344CB8AC3E}">
        <p14:creationId xmlns:p14="http://schemas.microsoft.com/office/powerpoint/2010/main" val="2156750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621</Words>
  <Application>Microsoft Macintosh PowerPoint</Application>
  <PresentationFormat>Widescreen</PresentationFormat>
  <Paragraphs>85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Natural language processing to determine frontiers in AI-based medical diagnosis using NIH award data</vt:lpstr>
      <vt:lpstr>Method</vt:lpstr>
      <vt:lpstr>PowerPoint Presentation</vt:lpstr>
      <vt:lpstr>Average award size and institutional funding by cluster </vt:lpstr>
      <vt:lpstr>Funding by year: Actual and projected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natural language processing approach to determining frontiers in artificial intelligence based medical diagnosis using NIH award data</dc:title>
  <dc:creator>Feyisope R Eweje</dc:creator>
  <cp:lastModifiedBy>Feyisope R Eweje</cp:lastModifiedBy>
  <cp:revision>8</cp:revision>
  <dcterms:created xsi:type="dcterms:W3CDTF">2021-05-29T03:41:07Z</dcterms:created>
  <dcterms:modified xsi:type="dcterms:W3CDTF">2021-05-29T13:56:57Z</dcterms:modified>
</cp:coreProperties>
</file>