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entury" panose="02040604050505020304" pitchFamily="18" charset="0"/>
      <p:regular r:id="rId12"/>
    </p:embeddedFont>
    <p:embeddedFont>
      <p:font typeface="Lustria"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zWSq9AWStMQcbgnYIMIRCfS1B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yan Biswas" userId="51646ef8-df9c-414d-b205-8a08b09db5f1" providerId="ADAL" clId="{EEF1C5F4-C40A-4AFD-849D-6AAC527FFEBF}"/>
    <pc:docChg chg="undo custSel modSld">
      <pc:chgData name="Sreyan Biswas" userId="51646ef8-df9c-414d-b205-8a08b09db5f1" providerId="ADAL" clId="{EEF1C5F4-C40A-4AFD-849D-6AAC527FFEBF}" dt="2022-07-05T09:26:10.600" v="2"/>
      <pc:docMkLst>
        <pc:docMk/>
      </pc:docMkLst>
      <pc:sldChg chg="modSp mod">
        <pc:chgData name="Sreyan Biswas" userId="51646ef8-df9c-414d-b205-8a08b09db5f1" providerId="ADAL" clId="{EEF1C5F4-C40A-4AFD-849D-6AAC527FFEBF}" dt="2022-07-05T09:26:10.600" v="2"/>
        <pc:sldMkLst>
          <pc:docMk/>
          <pc:sldMk cId="0" sldId="259"/>
        </pc:sldMkLst>
        <pc:spChg chg="mod">
          <ac:chgData name="Sreyan Biswas" userId="51646ef8-df9c-414d-b205-8a08b09db5f1" providerId="ADAL" clId="{EEF1C5F4-C40A-4AFD-849D-6AAC527FFEBF}" dt="2022-07-05T09:26:10.600" v="2"/>
          <ac:spMkLst>
            <pc:docMk/>
            <pc:sldMk cId="0" sldId="259"/>
            <ac:spMk id="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8"/>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0"/>
              </a:spcBef>
              <a:spcAft>
                <a:spcPts val="0"/>
              </a:spcAft>
              <a:buClr>
                <a:schemeClr val="dk1"/>
              </a:buClr>
              <a:buSzPts val="1400"/>
              <a:buChar char="○"/>
              <a:defRPr>
                <a:solidFill>
                  <a:schemeClr val="dk1"/>
                </a:solidFill>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Clr>
                <a:schemeClr val="dk1"/>
              </a:buClr>
              <a:buSzPts val="1400"/>
              <a:buChar char="●"/>
              <a:defRPr>
                <a:solidFill>
                  <a:schemeClr val="dk1"/>
                </a:solidFill>
              </a:defRPr>
            </a:lvl4pPr>
            <a:lvl5pPr marL="2286000" lvl="4" indent="-317500" algn="l">
              <a:lnSpc>
                <a:spcPct val="115000"/>
              </a:lnSpc>
              <a:spcBef>
                <a:spcPts val="0"/>
              </a:spcBef>
              <a:spcAft>
                <a:spcPts val="0"/>
              </a:spcAft>
              <a:buClr>
                <a:schemeClr val="dk1"/>
              </a:buClr>
              <a:buSzPts val="1400"/>
              <a:buChar char="○"/>
              <a:defRPr>
                <a:solidFill>
                  <a:schemeClr val="dk1"/>
                </a:solidFill>
              </a:defRPr>
            </a:lvl5pPr>
            <a:lvl6pPr marL="2743200" lvl="5" indent="-317500" algn="l">
              <a:lnSpc>
                <a:spcPct val="115000"/>
              </a:lnSpc>
              <a:spcBef>
                <a:spcPts val="0"/>
              </a:spcBef>
              <a:spcAft>
                <a:spcPts val="0"/>
              </a:spcAft>
              <a:buClr>
                <a:schemeClr val="dk1"/>
              </a:buClr>
              <a:buSzPts val="1400"/>
              <a:buChar char="■"/>
              <a:defRPr>
                <a:solidFill>
                  <a:schemeClr val="dk1"/>
                </a:solidFill>
              </a:defRPr>
            </a:lvl6pPr>
            <a:lvl7pPr marL="3200400" lvl="6" indent="-317500" algn="l">
              <a:lnSpc>
                <a:spcPct val="115000"/>
              </a:lnSpc>
              <a:spcBef>
                <a:spcPts val="0"/>
              </a:spcBef>
              <a:spcAft>
                <a:spcPts val="0"/>
              </a:spcAft>
              <a:buClr>
                <a:schemeClr val="dk1"/>
              </a:buClr>
              <a:buSzPts val="1400"/>
              <a:buChar char="●"/>
              <a:defRPr>
                <a:solidFill>
                  <a:schemeClr val="dk1"/>
                </a:solidFill>
              </a:defRPr>
            </a:lvl7pPr>
            <a:lvl8pPr marL="3657600" lvl="7" indent="-317500" algn="l">
              <a:lnSpc>
                <a:spcPct val="115000"/>
              </a:lnSpc>
              <a:spcBef>
                <a:spcPts val="0"/>
              </a:spcBef>
              <a:spcAft>
                <a:spcPts val="0"/>
              </a:spcAft>
              <a:buClr>
                <a:schemeClr val="dk1"/>
              </a:buClr>
              <a:buSzPts val="1400"/>
              <a:buChar char="○"/>
              <a:defRPr>
                <a:solidFill>
                  <a:schemeClr val="dk1"/>
                </a:solidFill>
              </a:defRPr>
            </a:lvl8pPr>
            <a:lvl9pPr marL="4114800" lvl="8" indent="-317500" algn="l">
              <a:lnSpc>
                <a:spcPct val="115000"/>
              </a:lnSpc>
              <a:spcBef>
                <a:spcPts val="0"/>
              </a:spcBef>
              <a:spcAft>
                <a:spcPts val="0"/>
              </a:spcAft>
              <a:buClr>
                <a:schemeClr val="dk1"/>
              </a:buClr>
              <a:buSzPts val="1400"/>
              <a:buChar char="■"/>
              <a:defRPr>
                <a:solidFill>
                  <a:schemeClr val="dk1"/>
                </a:solidFill>
              </a:defRPr>
            </a:lvl9pPr>
          </a:lstStyle>
          <a:p>
            <a:endParaRPr/>
          </a:p>
        </p:txBody>
      </p:sp>
      <p:sp>
        <p:nvSpPr>
          <p:cNvPr id="40" name="Google Shape;4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190500"/>
            <a:ext cx="8520600" cy="16206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5200"/>
              <a:buNone/>
            </a:pPr>
            <a:r>
              <a:rPr lang="en" sz="2800" b="1">
                <a:latin typeface="Lustria"/>
                <a:ea typeface="Lustria"/>
                <a:cs typeface="Lustria"/>
                <a:sym typeface="Lustria"/>
              </a:rPr>
              <a:t>              </a:t>
            </a:r>
            <a:r>
              <a:rPr lang="en" sz="2800" b="1">
                <a:solidFill>
                  <a:srgbClr val="FF0000"/>
                </a:solidFill>
                <a:latin typeface="Lustria"/>
                <a:ea typeface="Lustria"/>
                <a:cs typeface="Lustria"/>
                <a:sym typeface="Lustria"/>
              </a:rPr>
              <a:t> CS21003 Algorithms- I</a:t>
            </a:r>
            <a:endParaRPr sz="2800" b="1">
              <a:solidFill>
                <a:srgbClr val="FF0000"/>
              </a:solidFill>
              <a:latin typeface="Lustria"/>
              <a:ea typeface="Lustria"/>
              <a:cs typeface="Lustria"/>
              <a:sym typeface="Lustria"/>
            </a:endParaRPr>
          </a:p>
          <a:p>
            <a:pPr marL="0" lvl="0" indent="0" algn="ctr" rtl="0">
              <a:lnSpc>
                <a:spcPct val="100000"/>
              </a:lnSpc>
              <a:spcBef>
                <a:spcPts val="0"/>
              </a:spcBef>
              <a:spcAft>
                <a:spcPts val="0"/>
              </a:spcAft>
              <a:buSzPts val="5200"/>
              <a:buNone/>
            </a:pPr>
            <a:endParaRPr sz="2800" b="1">
              <a:latin typeface="Lustria"/>
              <a:ea typeface="Lustria"/>
              <a:cs typeface="Lustria"/>
              <a:sym typeface="Lustria"/>
            </a:endParaRPr>
          </a:p>
          <a:p>
            <a:pPr marL="0" lvl="0" indent="0" algn="ctr" rtl="0">
              <a:lnSpc>
                <a:spcPct val="100000"/>
              </a:lnSpc>
              <a:spcBef>
                <a:spcPts val="0"/>
              </a:spcBef>
              <a:spcAft>
                <a:spcPts val="0"/>
              </a:spcAft>
              <a:buSzPts val="5200"/>
              <a:buNone/>
            </a:pPr>
            <a:r>
              <a:rPr lang="en" sz="2800" b="1">
                <a:latin typeface="Lustria"/>
                <a:ea typeface="Lustria"/>
                <a:cs typeface="Lustria"/>
                <a:sym typeface="Lustria"/>
              </a:rPr>
              <a:t>COVID-19 INFECTION PATH DETECTION</a:t>
            </a:r>
            <a:endParaRPr sz="2800" b="1">
              <a:latin typeface="Lustria"/>
              <a:ea typeface="Lustria"/>
              <a:cs typeface="Lustria"/>
              <a:sym typeface="Lustria"/>
            </a:endParaRPr>
          </a:p>
        </p:txBody>
      </p:sp>
      <p:sp>
        <p:nvSpPr>
          <p:cNvPr id="55" name="Google Shape;55;p1"/>
          <p:cNvSpPr txBox="1">
            <a:spLocks noGrp="1"/>
          </p:cNvSpPr>
          <p:nvPr>
            <p:ph type="subTitle" idx="1"/>
          </p:nvPr>
        </p:nvSpPr>
        <p:spPr>
          <a:xfrm>
            <a:off x="4114800" y="2976187"/>
            <a:ext cx="4125663" cy="1738219"/>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40"/>
              <a:buNone/>
            </a:pPr>
            <a:r>
              <a:rPr lang="en" sz="1820" b="1">
                <a:solidFill>
                  <a:srgbClr val="FFFFFF"/>
                </a:solidFill>
                <a:latin typeface="Century"/>
                <a:ea typeface="Century"/>
                <a:cs typeface="Century"/>
                <a:sym typeface="Century"/>
              </a:rPr>
              <a:t>Presented by:</a:t>
            </a:r>
            <a:endParaRPr sz="1820" b="1">
              <a:solidFill>
                <a:srgbClr val="FFFFFF"/>
              </a:solidFill>
              <a:latin typeface="Century"/>
              <a:ea typeface="Century"/>
              <a:cs typeface="Century"/>
              <a:sym typeface="Century"/>
            </a:endParaRPr>
          </a:p>
          <a:p>
            <a:pPr marL="0" lvl="0" indent="0" algn="l" rtl="0">
              <a:lnSpc>
                <a:spcPct val="80000"/>
              </a:lnSpc>
              <a:spcBef>
                <a:spcPts val="0"/>
              </a:spcBef>
              <a:spcAft>
                <a:spcPts val="0"/>
              </a:spcAft>
              <a:buSzPts val="440"/>
              <a:buNone/>
            </a:pPr>
            <a:endParaRPr sz="1820" b="1">
              <a:solidFill>
                <a:srgbClr val="FFFFFF"/>
              </a:solidFill>
              <a:latin typeface="Century"/>
              <a:ea typeface="Century"/>
              <a:cs typeface="Century"/>
              <a:sym typeface="Century"/>
            </a:endParaRPr>
          </a:p>
          <a:p>
            <a:pPr marL="0" lvl="0" indent="0" algn="l" rtl="0">
              <a:lnSpc>
                <a:spcPct val="80000"/>
              </a:lnSpc>
              <a:spcBef>
                <a:spcPts val="0"/>
              </a:spcBef>
              <a:spcAft>
                <a:spcPts val="0"/>
              </a:spcAft>
              <a:buSzPts val="440"/>
              <a:buNone/>
            </a:pPr>
            <a:r>
              <a:rPr lang="en" sz="1820">
                <a:solidFill>
                  <a:srgbClr val="FFFFFF"/>
                </a:solidFill>
                <a:latin typeface="Century"/>
                <a:ea typeface="Century"/>
                <a:cs typeface="Century"/>
                <a:sym typeface="Century"/>
              </a:rPr>
              <a:t>Ashish Gupta		(19IE10010)</a:t>
            </a:r>
            <a:endParaRPr sz="1820">
              <a:solidFill>
                <a:srgbClr val="FFFFFF"/>
              </a:solidFill>
              <a:latin typeface="Century"/>
              <a:ea typeface="Century"/>
              <a:cs typeface="Century"/>
              <a:sym typeface="Century"/>
            </a:endParaRPr>
          </a:p>
          <a:p>
            <a:pPr marL="0" lvl="0" indent="0" algn="l" rtl="0">
              <a:lnSpc>
                <a:spcPct val="80000"/>
              </a:lnSpc>
              <a:spcBef>
                <a:spcPts val="0"/>
              </a:spcBef>
              <a:spcAft>
                <a:spcPts val="0"/>
              </a:spcAft>
              <a:buSzPts val="440"/>
              <a:buNone/>
            </a:pPr>
            <a:r>
              <a:rPr lang="en" sz="1820">
                <a:solidFill>
                  <a:srgbClr val="FFFFFF"/>
                </a:solidFill>
                <a:latin typeface="Century"/>
                <a:ea typeface="Century"/>
                <a:cs typeface="Century"/>
                <a:sym typeface="Century"/>
              </a:rPr>
              <a:t>Ritika Lath		(19EC10054)</a:t>
            </a:r>
            <a:endParaRPr sz="1820">
              <a:solidFill>
                <a:srgbClr val="FFFFFF"/>
              </a:solidFill>
              <a:latin typeface="Century"/>
              <a:ea typeface="Century"/>
              <a:cs typeface="Century"/>
              <a:sym typeface="Century"/>
            </a:endParaRPr>
          </a:p>
          <a:p>
            <a:pPr marL="0" lvl="0" indent="0" algn="l" rtl="0">
              <a:lnSpc>
                <a:spcPct val="80000"/>
              </a:lnSpc>
              <a:spcBef>
                <a:spcPts val="0"/>
              </a:spcBef>
              <a:spcAft>
                <a:spcPts val="0"/>
              </a:spcAft>
              <a:buSzPts val="440"/>
              <a:buNone/>
            </a:pPr>
            <a:r>
              <a:rPr lang="en" sz="1820">
                <a:solidFill>
                  <a:srgbClr val="FFFFFF"/>
                </a:solidFill>
                <a:latin typeface="Century"/>
                <a:ea typeface="Century"/>
                <a:cs typeface="Century"/>
                <a:sym typeface="Century"/>
              </a:rPr>
              <a:t>Sreyan Biswas 	(19EC30045)</a:t>
            </a:r>
            <a:endParaRPr sz="1820">
              <a:solidFill>
                <a:srgbClr val="FFFFFF"/>
              </a:solidFill>
              <a:latin typeface="Century"/>
              <a:ea typeface="Century"/>
              <a:cs typeface="Century"/>
              <a:sym typeface="Century"/>
            </a:endParaRPr>
          </a:p>
        </p:txBody>
      </p:sp>
      <p:pic>
        <p:nvPicPr>
          <p:cNvPr id="56" name="Google Shape;56;p1"/>
          <p:cNvPicPr preferRelativeResize="0"/>
          <p:nvPr/>
        </p:nvPicPr>
        <p:blipFill rotWithShape="1">
          <a:blip r:embed="rId3">
            <a:alphaModFix/>
          </a:blip>
          <a:srcRect/>
          <a:stretch/>
        </p:blipFill>
        <p:spPr>
          <a:xfrm>
            <a:off x="430325" y="2451350"/>
            <a:ext cx="2910825" cy="220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11700" y="166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a:solidFill>
                  <a:srgbClr val="FF0000"/>
                </a:solidFill>
              </a:rPr>
              <a:t>MOTIVATION</a:t>
            </a:r>
            <a:endParaRPr b="1">
              <a:solidFill>
                <a:srgbClr val="FF0000"/>
              </a:solidFill>
            </a:endParaRPr>
          </a:p>
        </p:txBody>
      </p:sp>
      <p:sp>
        <p:nvSpPr>
          <p:cNvPr id="62" name="Google Shape;62;p2"/>
          <p:cNvSpPr txBox="1">
            <a:spLocks noGrp="1"/>
          </p:cNvSpPr>
          <p:nvPr>
            <p:ph type="body" idx="1"/>
          </p:nvPr>
        </p:nvSpPr>
        <p:spPr>
          <a:xfrm>
            <a:off x="311700" y="739125"/>
            <a:ext cx="8520600" cy="4211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rgbClr val="FFFFFF"/>
                </a:solidFill>
              </a:rPr>
              <a:t>Globally, the current coronavirus disease 2019 (COVID-19) pandemic is resulting in high fatality rates. Consequently, the prevention of further transmission is very vital. Until vaccines are widely available, the only available infection prevention methods include the following: contact tracing, case isolation and quarantine, social (physical) distancing, and hygiene measures (washing of hands with soap and water and using alcohol-based hand sanitizers).</a:t>
            </a:r>
            <a:endParaRPr>
              <a:solidFill>
                <a:srgbClr val="FFFFFF"/>
              </a:solidFill>
            </a:endParaRPr>
          </a:p>
          <a:p>
            <a:pPr marL="0" lvl="0" indent="0" algn="l" rtl="0">
              <a:lnSpc>
                <a:spcPct val="115000"/>
              </a:lnSpc>
              <a:spcBef>
                <a:spcPts val="0"/>
              </a:spcBef>
              <a:spcAft>
                <a:spcPts val="0"/>
              </a:spcAft>
              <a:buSzPts val="1800"/>
              <a:buNone/>
            </a:pPr>
            <a:endParaRPr>
              <a:solidFill>
                <a:srgbClr val="FFFFFF"/>
              </a:solidFill>
            </a:endParaRPr>
          </a:p>
          <a:p>
            <a:pPr marL="0" lvl="0" indent="0" algn="l" rtl="0">
              <a:lnSpc>
                <a:spcPct val="115000"/>
              </a:lnSpc>
              <a:spcBef>
                <a:spcPts val="0"/>
              </a:spcBef>
              <a:spcAft>
                <a:spcPts val="0"/>
              </a:spcAft>
              <a:buSzPts val="1800"/>
              <a:buNone/>
            </a:pPr>
            <a:r>
              <a:rPr lang="en">
                <a:solidFill>
                  <a:srgbClr val="FFFFFF"/>
                </a:solidFill>
              </a:rPr>
              <a:t>Contact tracing, which is key in preventing the spread of COVID-19, refers to the process of finding unreported people who maybe infected by using a verified case to trace back possible infections of contacts.Consequently, the wide and fast spread of COVID-19 requires computational approaches which utilize innovative algorithms that build a memory of proximity contacts of cases that are positive.</a:t>
            </a:r>
            <a:endParaRPr>
              <a:solidFill>
                <a:srgbClr val="FFFFFF"/>
              </a:solidFill>
            </a:endParaRPr>
          </a:p>
          <a:p>
            <a:pPr marL="0" lvl="0" indent="0" algn="l" rtl="0">
              <a:lnSpc>
                <a:spcPct val="115000"/>
              </a:lnSpc>
              <a:spcBef>
                <a:spcPts val="0"/>
              </a:spcBef>
              <a:spcAft>
                <a:spcPts val="0"/>
              </a:spcAft>
              <a:buSzPts val="1800"/>
              <a:buNone/>
            </a:pPr>
            <a:endParaRPr u="sng">
              <a:solidFill>
                <a:srgbClr val="FFFFFF"/>
              </a:solidFill>
            </a:endParaRPr>
          </a:p>
          <a:p>
            <a:pPr marL="0" lvl="0" indent="0" algn="l" rtl="0">
              <a:lnSpc>
                <a:spcPct val="115000"/>
              </a:lnSpc>
              <a:spcBef>
                <a:spcPts val="0"/>
              </a:spcBef>
              <a:spcAft>
                <a:spcPts val="1200"/>
              </a:spcAft>
              <a:buSzPts val="1800"/>
              <a:buNone/>
            </a:pP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59050"/>
            <a:ext cx="8520600" cy="624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solidFill>
                  <a:srgbClr val="FF0000"/>
                </a:solidFill>
              </a:rPr>
              <a:t>FORMAL PROBLEM DEFINITION</a:t>
            </a:r>
            <a:endParaRPr b="1">
              <a:solidFill>
                <a:srgbClr val="FF0000"/>
              </a:solidFill>
            </a:endParaRPr>
          </a:p>
        </p:txBody>
      </p:sp>
      <p:sp>
        <p:nvSpPr>
          <p:cNvPr id="68" name="Google Shape;68;p3"/>
          <p:cNvSpPr txBox="1">
            <a:spLocks noGrp="1"/>
          </p:cNvSpPr>
          <p:nvPr>
            <p:ph type="body" idx="1"/>
          </p:nvPr>
        </p:nvSpPr>
        <p:spPr>
          <a:xfrm>
            <a:off x="311700" y="728825"/>
            <a:ext cx="5135100" cy="4327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500">
                <a:solidFill>
                  <a:srgbClr val="FFFFFF"/>
                </a:solidFill>
              </a:rPr>
              <a:t>Social networks illustrate the small world ideology that node encounters are adequate to build a connected relationship graph. A social graph is an appropriate tool which represents the relational structure of social networks in a natural manner. In a social graph, vertices (nodes) indicate human individuals, and edges (links) indicate transmission line between the contact points(nodes).</a:t>
            </a:r>
            <a:endParaRPr sz="1500">
              <a:solidFill>
                <a:srgbClr val="FFFFFF"/>
              </a:solidFill>
            </a:endParaRPr>
          </a:p>
          <a:p>
            <a:pPr marL="0" lvl="0" indent="0" algn="l" rtl="0">
              <a:lnSpc>
                <a:spcPct val="115000"/>
              </a:lnSpc>
              <a:spcBef>
                <a:spcPts val="0"/>
              </a:spcBef>
              <a:spcAft>
                <a:spcPts val="0"/>
              </a:spcAft>
              <a:buSzPts val="1800"/>
              <a:buNone/>
            </a:pPr>
            <a:endParaRPr sz="1500">
              <a:solidFill>
                <a:srgbClr val="FFFFFF"/>
              </a:solidFill>
            </a:endParaRPr>
          </a:p>
          <a:p>
            <a:pPr marL="0" lvl="0" indent="0" algn="l" rtl="0">
              <a:lnSpc>
                <a:spcPct val="115000"/>
              </a:lnSpc>
              <a:spcBef>
                <a:spcPts val="0"/>
              </a:spcBef>
              <a:spcAft>
                <a:spcPts val="0"/>
              </a:spcAft>
              <a:buSzPts val="1800"/>
              <a:buNone/>
            </a:pPr>
            <a:r>
              <a:rPr lang="en" sz="1500">
                <a:solidFill>
                  <a:srgbClr val="FFFFFF"/>
                </a:solidFill>
              </a:rPr>
              <a:t>Given a social graph which is undirected and unweighted, an individual (represented by a source node) who is infected by COVID-19, and a destination node (whom the infected person contacts via any of the shortest length path between them), we need to find all the nodes which are likely to get infected in the path while the  infected node visits the destination node in decreasing order of how likely they are to get infected.</a:t>
            </a:r>
            <a:endParaRPr sz="1500">
              <a:solidFill>
                <a:srgbClr val="FFFFFF"/>
              </a:solidFill>
            </a:endParaRPr>
          </a:p>
          <a:p>
            <a:pPr marL="0" lvl="0" indent="0" algn="l" rtl="0">
              <a:lnSpc>
                <a:spcPct val="115000"/>
              </a:lnSpc>
              <a:spcBef>
                <a:spcPts val="0"/>
              </a:spcBef>
              <a:spcAft>
                <a:spcPts val="0"/>
              </a:spcAft>
              <a:buSzPts val="1800"/>
              <a:buNone/>
            </a:pPr>
            <a:endParaRPr sz="1500" u="sng">
              <a:solidFill>
                <a:srgbClr val="FFFFFF"/>
              </a:solidFill>
            </a:endParaRPr>
          </a:p>
          <a:p>
            <a:pPr marL="0" lvl="0" indent="0" algn="l" rtl="0">
              <a:lnSpc>
                <a:spcPct val="115000"/>
              </a:lnSpc>
              <a:spcBef>
                <a:spcPts val="0"/>
              </a:spcBef>
              <a:spcAft>
                <a:spcPts val="1200"/>
              </a:spcAft>
              <a:buSzPts val="1800"/>
              <a:buNone/>
            </a:pPr>
            <a:endParaRPr sz="1500">
              <a:solidFill>
                <a:srgbClr val="FFFFFF"/>
              </a:solidFill>
            </a:endParaRPr>
          </a:p>
        </p:txBody>
      </p:sp>
      <p:pic>
        <p:nvPicPr>
          <p:cNvPr id="69" name="Google Shape;69;p3"/>
          <p:cNvPicPr preferRelativeResize="0"/>
          <p:nvPr/>
        </p:nvPicPr>
        <p:blipFill>
          <a:blip r:embed="rId3">
            <a:alphaModFix/>
          </a:blip>
          <a:stretch>
            <a:fillRect/>
          </a:stretch>
        </p:blipFill>
        <p:spPr>
          <a:xfrm>
            <a:off x="5769550" y="728825"/>
            <a:ext cx="3040746" cy="2116775"/>
          </a:xfrm>
          <a:prstGeom prst="rect">
            <a:avLst/>
          </a:prstGeom>
          <a:noFill/>
          <a:ln>
            <a:noFill/>
          </a:ln>
        </p:spPr>
      </p:pic>
      <p:pic>
        <p:nvPicPr>
          <p:cNvPr id="70" name="Google Shape;70;p3"/>
          <p:cNvPicPr preferRelativeResize="0"/>
          <p:nvPr/>
        </p:nvPicPr>
        <p:blipFill>
          <a:blip r:embed="rId4">
            <a:alphaModFix/>
          </a:blip>
          <a:stretch>
            <a:fillRect/>
          </a:stretch>
        </p:blipFill>
        <p:spPr>
          <a:xfrm>
            <a:off x="5671775" y="3021625"/>
            <a:ext cx="3327550" cy="195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2263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a:solidFill>
                  <a:srgbClr val="FF0000"/>
                </a:solidFill>
              </a:rPr>
              <a:t>INPUT AND OUTPUT SPECIFICATION</a:t>
            </a:r>
            <a:endParaRPr b="1">
              <a:solidFill>
                <a:srgbClr val="FF0000"/>
              </a:solidFill>
            </a:endParaRPr>
          </a:p>
        </p:txBody>
      </p:sp>
      <p:sp>
        <p:nvSpPr>
          <p:cNvPr id="76" name="Google Shape;76;p4"/>
          <p:cNvSpPr txBox="1">
            <a:spLocks noGrp="1"/>
          </p:cNvSpPr>
          <p:nvPr>
            <p:ph type="body" idx="1"/>
          </p:nvPr>
        </p:nvSpPr>
        <p:spPr>
          <a:xfrm>
            <a:off x="311700" y="777575"/>
            <a:ext cx="8520600" cy="4022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 b="1" dirty="0">
                <a:solidFill>
                  <a:srgbClr val="FFFFFF"/>
                </a:solidFill>
              </a:rPr>
              <a:t>INPUT : </a:t>
            </a:r>
            <a:endParaRPr b="1" dirty="0">
              <a:solidFill>
                <a:srgbClr val="FFFFFF"/>
              </a:solidFill>
            </a:endParaRPr>
          </a:p>
          <a:p>
            <a:pPr marL="0" lvl="0" indent="0" algn="l" rtl="0">
              <a:lnSpc>
                <a:spcPct val="100000"/>
              </a:lnSpc>
              <a:spcBef>
                <a:spcPts val="1200"/>
              </a:spcBef>
              <a:spcAft>
                <a:spcPts val="0"/>
              </a:spcAft>
              <a:buSzPts val="1800"/>
              <a:buNone/>
            </a:pPr>
            <a:r>
              <a:rPr lang="en" dirty="0">
                <a:solidFill>
                  <a:srgbClr val="FFFFFF"/>
                </a:solidFill>
              </a:rPr>
              <a:t>In the main function,number of nodes,number of edges ,the social graph,</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a source node and a destination node is taken as input.</a:t>
            </a:r>
            <a:endParaRPr dirty="0">
              <a:solidFill>
                <a:srgbClr val="FFFFFF"/>
              </a:solidFill>
            </a:endParaRPr>
          </a:p>
          <a:p>
            <a:pPr marL="0" lvl="0" indent="0" algn="l" rtl="0">
              <a:lnSpc>
                <a:spcPct val="100000"/>
              </a:lnSpc>
              <a:spcBef>
                <a:spcPts val="0"/>
              </a:spcBef>
              <a:spcAft>
                <a:spcPts val="0"/>
              </a:spcAft>
              <a:buSzPts val="1800"/>
              <a:buNone/>
            </a:pPr>
            <a:endParaRPr dirty="0">
              <a:solidFill>
                <a:srgbClr val="FFFFFF"/>
              </a:solidFill>
            </a:endParaRPr>
          </a:p>
          <a:p>
            <a:pPr marL="0" lvl="0" indent="0" algn="l" rtl="0">
              <a:lnSpc>
                <a:spcPct val="100000"/>
              </a:lnSpc>
              <a:spcBef>
                <a:spcPts val="0"/>
              </a:spcBef>
              <a:spcAft>
                <a:spcPts val="0"/>
              </a:spcAft>
              <a:buSzPts val="1800"/>
              <a:buNone/>
            </a:pPr>
            <a:r>
              <a:rPr lang="en" b="1" dirty="0">
                <a:solidFill>
                  <a:srgbClr val="FFFFFF"/>
                </a:solidFill>
              </a:rPr>
              <a:t>OUTPUT:</a:t>
            </a:r>
            <a:endParaRPr b="1" dirty="0">
              <a:solidFill>
                <a:srgbClr val="FFFFFF"/>
              </a:solidFill>
            </a:endParaRPr>
          </a:p>
          <a:p>
            <a:pPr marL="0" lvl="0" indent="0" algn="l" rtl="0">
              <a:lnSpc>
                <a:spcPct val="100000"/>
              </a:lnSpc>
              <a:spcBef>
                <a:spcPts val="1200"/>
              </a:spcBef>
              <a:spcAft>
                <a:spcPts val="0"/>
              </a:spcAft>
              <a:buSzPts val="1800"/>
              <a:buNone/>
            </a:pPr>
            <a:r>
              <a:rPr lang="en" dirty="0">
                <a:solidFill>
                  <a:srgbClr val="FFFFFF"/>
                </a:solidFill>
              </a:rPr>
              <a:t>All shortest paths from source to destination; frequency of occurrence of every node in all the shortest path between source and destination.</a:t>
            </a:r>
            <a:endParaRPr dirty="0">
              <a:solidFill>
                <a:srgbClr val="FFFFFF"/>
              </a:solidFill>
            </a:endParaRPr>
          </a:p>
          <a:p>
            <a:pPr marL="0" lvl="0" indent="0" algn="l" rtl="0">
              <a:lnSpc>
                <a:spcPct val="100000"/>
              </a:lnSpc>
              <a:spcBef>
                <a:spcPts val="0"/>
              </a:spcBef>
              <a:spcAft>
                <a:spcPts val="0"/>
              </a:spcAft>
              <a:buSzPts val="1800"/>
              <a:buNone/>
            </a:pPr>
            <a:r>
              <a:rPr lang="en-US" dirty="0">
                <a:solidFill>
                  <a:srgbClr val="FFFFFF"/>
                </a:solidFill>
              </a:rPr>
              <a:t>The node with the highest frequency is more prone to getting infected than all the other nodes. So that node is displayed as output</a:t>
            </a:r>
          </a:p>
          <a:p>
            <a:pPr marL="0" lvl="0" indent="0" algn="l" rtl="0">
              <a:lnSpc>
                <a:spcPct val="100000"/>
              </a:lnSpc>
              <a:spcBef>
                <a:spcPts val="0"/>
              </a:spcBef>
              <a:spcAft>
                <a:spcPts val="0"/>
              </a:spcAft>
              <a:buSzPts val="1800"/>
              <a:buNone/>
            </a:pPr>
            <a:endParaRPr dirty="0">
              <a:solidFill>
                <a:srgbClr val="FFFFFF"/>
              </a:solidFill>
            </a:endParaRPr>
          </a:p>
          <a:p>
            <a:pPr marL="0" lvl="0" indent="0" algn="l" rtl="0">
              <a:lnSpc>
                <a:spcPct val="100000"/>
              </a:lnSpc>
              <a:spcBef>
                <a:spcPts val="0"/>
              </a:spcBef>
              <a:spcAft>
                <a:spcPts val="0"/>
              </a:spcAft>
              <a:buSzPts val="1800"/>
              <a:buNone/>
            </a:pPr>
            <a:endParaRPr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1639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a:solidFill>
                  <a:srgbClr val="FF0000"/>
                </a:solidFill>
              </a:rPr>
              <a:t>PSEUDO CODE</a:t>
            </a:r>
            <a:endParaRPr b="1">
              <a:solidFill>
                <a:srgbClr val="FF0000"/>
              </a:solidFill>
            </a:endParaRPr>
          </a:p>
        </p:txBody>
      </p:sp>
      <p:sp>
        <p:nvSpPr>
          <p:cNvPr id="82" name="Google Shape;82;p5"/>
          <p:cNvSpPr txBox="1">
            <a:spLocks noGrp="1"/>
          </p:cNvSpPr>
          <p:nvPr>
            <p:ph type="body" idx="1"/>
          </p:nvPr>
        </p:nvSpPr>
        <p:spPr>
          <a:xfrm>
            <a:off x="311700" y="736625"/>
            <a:ext cx="8520600" cy="3832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b="1">
                <a:solidFill>
                  <a:srgbClr val="FFFFFF"/>
                </a:solidFill>
              </a:rPr>
              <a:t>Given</a:t>
            </a:r>
            <a:r>
              <a:rPr lang="en">
                <a:solidFill>
                  <a:srgbClr val="FFFFFF"/>
                </a:solidFill>
              </a:rPr>
              <a:t> :</a:t>
            </a:r>
            <a:endParaRPr>
              <a:solidFill>
                <a:srgbClr val="FFFFFF"/>
              </a:solidFill>
            </a:endParaRPr>
          </a:p>
          <a:p>
            <a:pPr marL="0" lvl="0" indent="0" algn="l" rtl="0">
              <a:lnSpc>
                <a:spcPct val="100000"/>
              </a:lnSpc>
              <a:spcBef>
                <a:spcPts val="0"/>
              </a:spcBef>
              <a:spcAft>
                <a:spcPts val="0"/>
              </a:spcAft>
              <a:buSzPts val="1800"/>
              <a:buNone/>
            </a:pPr>
            <a:br>
              <a:rPr lang="en">
                <a:solidFill>
                  <a:srgbClr val="FFFFFF"/>
                </a:solidFill>
              </a:rPr>
            </a:br>
            <a:r>
              <a:rPr lang="en">
                <a:solidFill>
                  <a:srgbClr val="FFFFFF"/>
                </a:solidFill>
              </a:rPr>
              <a:t>G=(V,E)</a:t>
            </a:r>
            <a:endParaRPr>
              <a:solidFill>
                <a:srgbClr val="FFFFFF"/>
              </a:solidFill>
            </a:endParaRPr>
          </a:p>
          <a:p>
            <a:pPr marL="0" lvl="0" indent="0" algn="l" rtl="0">
              <a:lnSpc>
                <a:spcPct val="100000"/>
              </a:lnSpc>
              <a:spcBef>
                <a:spcPts val="0"/>
              </a:spcBef>
              <a:spcAft>
                <a:spcPts val="0"/>
              </a:spcAft>
              <a:buSzPts val="1800"/>
              <a:buNone/>
            </a:pPr>
            <a:r>
              <a:rPr lang="en">
                <a:solidFill>
                  <a:srgbClr val="FFFFFF"/>
                </a:solidFill>
              </a:rPr>
              <a:t>Source = s</a:t>
            </a:r>
            <a:endParaRPr>
              <a:solidFill>
                <a:srgbClr val="FFFFFF"/>
              </a:solidFill>
            </a:endParaRPr>
          </a:p>
          <a:p>
            <a:pPr marL="0" lvl="0" indent="0" algn="l" rtl="0">
              <a:lnSpc>
                <a:spcPct val="100000"/>
              </a:lnSpc>
              <a:spcBef>
                <a:spcPts val="0"/>
              </a:spcBef>
              <a:spcAft>
                <a:spcPts val="0"/>
              </a:spcAft>
              <a:buSzPts val="1800"/>
              <a:buNone/>
            </a:pPr>
            <a:r>
              <a:rPr lang="en">
                <a:solidFill>
                  <a:srgbClr val="FFFFFF"/>
                </a:solidFill>
              </a:rPr>
              <a:t>Destination=d</a:t>
            </a:r>
            <a:endParaRPr>
              <a:solidFill>
                <a:srgbClr val="FFFFFF"/>
              </a:solidFill>
            </a:endParaRPr>
          </a:p>
          <a:p>
            <a:pPr marL="0" lvl="0" indent="0" algn="l" rtl="0">
              <a:lnSpc>
                <a:spcPct val="100000"/>
              </a:lnSpc>
              <a:spcBef>
                <a:spcPts val="0"/>
              </a:spcBef>
              <a:spcAft>
                <a:spcPts val="0"/>
              </a:spcAft>
              <a:buSzPts val="1800"/>
              <a:buNone/>
            </a:pPr>
            <a:r>
              <a:rPr lang="en">
                <a:solidFill>
                  <a:srgbClr val="FFFFFF"/>
                </a:solidFill>
              </a:rPr>
              <a:t>Dist[i]=  infinite	//dist of i from source</a:t>
            </a:r>
            <a:endParaRPr>
              <a:solidFill>
                <a:srgbClr val="FFFFFF"/>
              </a:solidFill>
            </a:endParaRPr>
          </a:p>
          <a:p>
            <a:pPr marL="0" lvl="0" indent="0" algn="l" rtl="0">
              <a:lnSpc>
                <a:spcPct val="100000"/>
              </a:lnSpc>
              <a:spcBef>
                <a:spcPts val="0"/>
              </a:spcBef>
              <a:spcAft>
                <a:spcPts val="0"/>
              </a:spcAft>
              <a:buSzPts val="1800"/>
              <a:buNone/>
            </a:pPr>
            <a:r>
              <a:rPr lang="en">
                <a:solidFill>
                  <a:srgbClr val="FFFFFF"/>
                </a:solidFill>
              </a:rPr>
              <a:t>q={ }                     //queue</a:t>
            </a:r>
            <a:endParaRPr>
              <a:solidFill>
                <a:srgbClr val="FFFFFF"/>
              </a:solidFill>
            </a:endParaRPr>
          </a:p>
          <a:p>
            <a:pPr marL="0" lvl="0" indent="0" algn="l" rtl="0">
              <a:lnSpc>
                <a:spcPct val="100000"/>
              </a:lnSpc>
              <a:spcBef>
                <a:spcPts val="0"/>
              </a:spcBef>
              <a:spcAft>
                <a:spcPts val="0"/>
              </a:spcAft>
              <a:buSzPts val="1800"/>
              <a:buNone/>
            </a:pPr>
            <a:r>
              <a:rPr lang="en">
                <a:solidFill>
                  <a:srgbClr val="FFFFFF"/>
                </a:solidFill>
              </a:rPr>
              <a:t>parent[ ][ ] = { }     //parents of each node in the shortest path</a:t>
            </a:r>
            <a:endParaRPr>
              <a:solidFill>
                <a:srgbClr val="FFFFFF"/>
              </a:solidFill>
            </a:endParaRPr>
          </a:p>
          <a:p>
            <a:pPr marL="0" lvl="0" indent="0" algn="l" rtl="0">
              <a:lnSpc>
                <a:spcPct val="100000"/>
              </a:lnSpc>
              <a:spcBef>
                <a:spcPts val="0"/>
              </a:spcBef>
              <a:spcAft>
                <a:spcPts val="0"/>
              </a:spcAft>
              <a:buSzPts val="1800"/>
              <a:buNone/>
            </a:pPr>
            <a:r>
              <a:rPr lang="en">
                <a:solidFill>
                  <a:srgbClr val="FFFFFF"/>
                </a:solidFill>
              </a:rPr>
              <a:t>succ(i)			//gives all the successors of node i</a:t>
            </a:r>
            <a:endParaRPr>
              <a:solidFill>
                <a:srgbClr val="FFFFFF"/>
              </a:solidFill>
            </a:endParaRPr>
          </a:p>
          <a:p>
            <a:pPr marL="0" lvl="0" indent="0" algn="l" rtl="0">
              <a:lnSpc>
                <a:spcPct val="100000"/>
              </a:lnSpc>
              <a:spcBef>
                <a:spcPts val="0"/>
              </a:spcBef>
              <a:spcAft>
                <a:spcPts val="0"/>
              </a:spcAft>
              <a:buSzPts val="1800"/>
              <a:buNone/>
            </a:pPr>
            <a:endParaRPr>
              <a:solidFill>
                <a:srgbClr val="FFFFFF"/>
              </a:solidFill>
            </a:endParaRPr>
          </a:p>
          <a:p>
            <a:pPr marL="0" lvl="0" indent="0" algn="l" rtl="0">
              <a:lnSpc>
                <a:spcPct val="115000"/>
              </a:lnSpc>
              <a:spcBef>
                <a:spcPts val="0"/>
              </a:spcBef>
              <a:spcAft>
                <a:spcPts val="1200"/>
              </a:spcAft>
              <a:buSzPts val="1800"/>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body" idx="1"/>
          </p:nvPr>
        </p:nvSpPr>
        <p:spPr>
          <a:xfrm>
            <a:off x="43825" y="109050"/>
            <a:ext cx="3781800" cy="4925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1400">
                <a:solidFill>
                  <a:srgbClr val="FFFFFF"/>
                </a:solidFill>
              </a:rPr>
              <a:t>Bfs(s)</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q={s};</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parent[s]={NULL };</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dist[s]=0;</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while(q !={ })</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j=Dequeue(q);</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for each k in succ(j)</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if(dist[k] &gt; dist[j] + 1)</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dist[k] = dist[j] + 1;</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a:t>
            </a:r>
            <a:r>
              <a:rPr lang="en" sz="1400">
                <a:solidFill>
                  <a:schemeClr val="dk1"/>
                </a:solidFill>
              </a:rPr>
              <a:t>parent[k]={j};</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Enqueue(q,k);</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else if(dist[k] = dist[j] + 1 )</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parent[k].add(j);</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a:t>
            </a:r>
            <a:endParaRPr sz="1400">
              <a:solidFill>
                <a:srgbClr val="FFFFFF"/>
              </a:solidFill>
            </a:endParaRPr>
          </a:p>
          <a:p>
            <a:pPr marL="0" lvl="0" indent="0" algn="l" rtl="0">
              <a:lnSpc>
                <a:spcPct val="100000"/>
              </a:lnSpc>
              <a:spcBef>
                <a:spcPts val="0"/>
              </a:spcBef>
              <a:spcAft>
                <a:spcPts val="0"/>
              </a:spcAft>
              <a:buSzPts val="1800"/>
              <a:buNone/>
            </a:pPr>
            <a:r>
              <a:rPr lang="en" sz="1400">
                <a:solidFill>
                  <a:srgbClr val="FFFFFF"/>
                </a:solidFill>
              </a:rPr>
              <a:t>		} } }</a:t>
            </a:r>
            <a:endParaRPr sz="1400">
              <a:solidFill>
                <a:srgbClr val="FFFFFF"/>
              </a:solidFill>
            </a:endParaRPr>
          </a:p>
          <a:p>
            <a:pPr marL="0" lvl="0" indent="0" algn="l" rtl="0">
              <a:lnSpc>
                <a:spcPct val="115000"/>
              </a:lnSpc>
              <a:spcBef>
                <a:spcPts val="0"/>
              </a:spcBef>
              <a:spcAft>
                <a:spcPts val="1200"/>
              </a:spcAft>
              <a:buSzPts val="1800"/>
              <a:buNone/>
            </a:pPr>
            <a:endParaRPr sz="1400">
              <a:solidFill>
                <a:srgbClr val="FFFFFF"/>
              </a:solidFill>
            </a:endParaRPr>
          </a:p>
        </p:txBody>
      </p:sp>
      <p:sp>
        <p:nvSpPr>
          <p:cNvPr id="88" name="Google Shape;88;p6"/>
          <p:cNvSpPr txBox="1"/>
          <p:nvPr/>
        </p:nvSpPr>
        <p:spPr>
          <a:xfrm>
            <a:off x="4597000" y="417900"/>
            <a:ext cx="6172200" cy="72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txBox="1"/>
          <p:nvPr/>
        </p:nvSpPr>
        <p:spPr>
          <a:xfrm>
            <a:off x="3825625" y="109050"/>
            <a:ext cx="5243400" cy="4833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//path[ ] -&gt; the nodes in a particular shortest path</a:t>
            </a:r>
            <a:endParaRPr sz="13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//all_path[ ][ ]-&gt;stores all shortest path</a:t>
            </a:r>
            <a:endParaRPr sz="13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size=0		//no of shortest path from source to destination</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nodes[i] =0 	// stores frequency of every node in the shortest path</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tracepath(end,start,path[ ],all_path[ ][ ],j)</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if(start==end)	//base condition</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	for i=0 to j</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all_path[size][i]=path[i]; </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size=size+1;</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return;</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for i=0 to number of parents of end</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	if(parent[end][i]!=start)	</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node[parent[end][i]]++;</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path[j]= parent[end][i];  </a:t>
            </a:r>
            <a:endParaRPr sz="1400" b="0" i="0" u="none" strike="noStrike" cap="none">
              <a:solidFill>
                <a:srgbClr val="FFFFFF"/>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tracepath(parent[end][i] , start , path[ ] , all_path[ ][ ] , j+1 );</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 }</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311700" y="1040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a:solidFill>
                  <a:srgbClr val="FF0000"/>
                </a:solidFill>
              </a:rPr>
              <a:t>An Example of Input and Output format</a:t>
            </a:r>
            <a:endParaRPr b="1">
              <a:solidFill>
                <a:srgbClr val="FF0000"/>
              </a:solidFill>
            </a:endParaRPr>
          </a:p>
        </p:txBody>
      </p:sp>
      <p:sp>
        <p:nvSpPr>
          <p:cNvPr id="95" name="Google Shape;95;p7"/>
          <p:cNvSpPr txBox="1">
            <a:spLocks noGrp="1"/>
          </p:cNvSpPr>
          <p:nvPr>
            <p:ph type="body" idx="1"/>
          </p:nvPr>
        </p:nvSpPr>
        <p:spPr>
          <a:xfrm>
            <a:off x="166600" y="676775"/>
            <a:ext cx="3571200" cy="4381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b="1" dirty="0">
                <a:solidFill>
                  <a:srgbClr val="FFFFFF"/>
                </a:solidFill>
              </a:rPr>
              <a:t>Sample Test Case:</a:t>
            </a:r>
            <a:endParaRPr b="1" dirty="0">
              <a:solidFill>
                <a:srgbClr val="FFFFFF"/>
              </a:solidFill>
            </a:endParaRPr>
          </a:p>
          <a:p>
            <a:pPr marL="0" lvl="0" indent="0" algn="l" rtl="0">
              <a:lnSpc>
                <a:spcPct val="100000"/>
              </a:lnSpc>
              <a:spcBef>
                <a:spcPts val="0"/>
              </a:spcBef>
              <a:spcAft>
                <a:spcPts val="0"/>
              </a:spcAft>
              <a:buSzPts val="1800"/>
              <a:buNone/>
            </a:pPr>
            <a:endParaRPr b="1"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Input:						</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No of nodes: 5			</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No of edges: 5</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Input graph:</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1 2</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2 3</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3 4</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2 5</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4 5</a:t>
            </a:r>
            <a:endParaRPr dirty="0">
              <a:solidFill>
                <a:srgbClr val="FFFFFF"/>
              </a:solidFill>
            </a:endParaRPr>
          </a:p>
          <a:p>
            <a:pPr marL="0" lvl="0" indent="0" algn="l" rtl="0">
              <a:lnSpc>
                <a:spcPct val="100000"/>
              </a:lnSpc>
              <a:spcBef>
                <a:spcPts val="0"/>
              </a:spcBef>
              <a:spcAft>
                <a:spcPts val="0"/>
              </a:spcAft>
              <a:buSzPts val="1800"/>
              <a:buNone/>
            </a:pP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Source node: 1</a:t>
            </a:r>
            <a:endParaRPr dirty="0">
              <a:solidFill>
                <a:srgbClr val="FFFFFF"/>
              </a:solidFill>
            </a:endParaRPr>
          </a:p>
          <a:p>
            <a:pPr marL="0" lvl="0" indent="0" algn="l" rtl="0">
              <a:lnSpc>
                <a:spcPct val="100000"/>
              </a:lnSpc>
              <a:spcBef>
                <a:spcPts val="0"/>
              </a:spcBef>
              <a:spcAft>
                <a:spcPts val="0"/>
              </a:spcAft>
              <a:buSzPts val="1800"/>
              <a:buNone/>
            </a:pPr>
            <a:r>
              <a:rPr lang="en" dirty="0">
                <a:solidFill>
                  <a:srgbClr val="FFFFFF"/>
                </a:solidFill>
              </a:rPr>
              <a:t>Destination node: 4</a:t>
            </a:r>
            <a:endParaRPr dirty="0">
              <a:solidFill>
                <a:srgbClr val="FFFFFF"/>
              </a:solidFill>
            </a:endParaRPr>
          </a:p>
          <a:p>
            <a:pPr marL="0" lvl="0" indent="0" algn="l" rtl="0">
              <a:lnSpc>
                <a:spcPct val="100000"/>
              </a:lnSpc>
              <a:spcBef>
                <a:spcPts val="0"/>
              </a:spcBef>
              <a:spcAft>
                <a:spcPts val="0"/>
              </a:spcAft>
              <a:buSzPts val="1800"/>
              <a:buNone/>
            </a:pPr>
            <a:endParaRPr dirty="0">
              <a:solidFill>
                <a:srgbClr val="FFFFFF"/>
              </a:solidFill>
            </a:endParaRPr>
          </a:p>
        </p:txBody>
      </p:sp>
      <p:sp>
        <p:nvSpPr>
          <p:cNvPr id="96" name="Google Shape;96;p7"/>
          <p:cNvSpPr txBox="1"/>
          <p:nvPr/>
        </p:nvSpPr>
        <p:spPr>
          <a:xfrm>
            <a:off x="3852425" y="676775"/>
            <a:ext cx="5138100" cy="434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Output:</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All shortest paths between source and destination:</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1 2 3 4</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1 2 5 4</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Nodes that are prone to infection in decreasing order with their frequency of occurrence:</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2 2</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3 1</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5 1</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4 0</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1 0</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Arial"/>
                <a:ea typeface="Arial"/>
                <a:cs typeface="Arial"/>
                <a:sym typeface="Arial"/>
              </a:rPr>
              <a:t>Following node has maximum chance of getting infected: 2</a:t>
            </a:r>
            <a:endParaRPr sz="18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p:nvPr/>
        </p:nvSpPr>
        <p:spPr>
          <a:xfrm>
            <a:off x="1642575" y="1462725"/>
            <a:ext cx="407700" cy="3597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FF0000"/>
                </a:solidFill>
                <a:latin typeface="Arial"/>
                <a:ea typeface="Arial"/>
                <a:cs typeface="Arial"/>
                <a:sym typeface="Arial"/>
              </a:rPr>
              <a:t>1</a:t>
            </a:r>
            <a:endParaRPr sz="1600" b="1" i="0" u="none" strike="noStrike" cap="none">
              <a:solidFill>
                <a:srgbClr val="FF0000"/>
              </a:solidFill>
              <a:latin typeface="Arial"/>
              <a:ea typeface="Arial"/>
              <a:cs typeface="Arial"/>
              <a:sym typeface="Arial"/>
            </a:endParaRPr>
          </a:p>
        </p:txBody>
      </p:sp>
      <p:sp>
        <p:nvSpPr>
          <p:cNvPr id="102" name="Google Shape;102;p8"/>
          <p:cNvSpPr/>
          <p:nvPr/>
        </p:nvSpPr>
        <p:spPr>
          <a:xfrm>
            <a:off x="1642575" y="2152125"/>
            <a:ext cx="407700" cy="3597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FF0000"/>
                </a:solidFill>
                <a:latin typeface="Arial"/>
                <a:ea typeface="Arial"/>
                <a:cs typeface="Arial"/>
                <a:sym typeface="Arial"/>
              </a:rPr>
              <a:t>2</a:t>
            </a:r>
            <a:endParaRPr sz="1600" b="1" i="0" u="none" strike="noStrike" cap="none">
              <a:solidFill>
                <a:srgbClr val="FF0000"/>
              </a:solidFill>
              <a:latin typeface="Arial"/>
              <a:ea typeface="Arial"/>
              <a:cs typeface="Arial"/>
              <a:sym typeface="Arial"/>
            </a:endParaRPr>
          </a:p>
        </p:txBody>
      </p:sp>
      <p:sp>
        <p:nvSpPr>
          <p:cNvPr id="103" name="Google Shape;103;p8"/>
          <p:cNvSpPr/>
          <p:nvPr/>
        </p:nvSpPr>
        <p:spPr>
          <a:xfrm>
            <a:off x="1099575" y="2880025"/>
            <a:ext cx="407700" cy="3597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FF0000"/>
                </a:solidFill>
                <a:latin typeface="Arial"/>
                <a:ea typeface="Arial"/>
                <a:cs typeface="Arial"/>
                <a:sym typeface="Arial"/>
              </a:rPr>
              <a:t>3</a:t>
            </a:r>
            <a:endParaRPr sz="1600" b="1" i="0" u="none" strike="noStrike" cap="none">
              <a:solidFill>
                <a:srgbClr val="FF0000"/>
              </a:solidFill>
              <a:latin typeface="Arial"/>
              <a:ea typeface="Arial"/>
              <a:cs typeface="Arial"/>
              <a:sym typeface="Arial"/>
            </a:endParaRPr>
          </a:p>
        </p:txBody>
      </p:sp>
      <p:sp>
        <p:nvSpPr>
          <p:cNvPr id="104" name="Google Shape;104;p8"/>
          <p:cNvSpPr/>
          <p:nvPr/>
        </p:nvSpPr>
        <p:spPr>
          <a:xfrm>
            <a:off x="2235150" y="2880025"/>
            <a:ext cx="407700" cy="3597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FF0000"/>
                </a:solidFill>
                <a:latin typeface="Arial"/>
                <a:ea typeface="Arial"/>
                <a:cs typeface="Arial"/>
                <a:sym typeface="Arial"/>
              </a:rPr>
              <a:t>5</a:t>
            </a:r>
            <a:endParaRPr sz="1600" b="1" i="0" u="none" strike="noStrike" cap="none">
              <a:solidFill>
                <a:srgbClr val="FF0000"/>
              </a:solidFill>
              <a:latin typeface="Arial"/>
              <a:ea typeface="Arial"/>
              <a:cs typeface="Arial"/>
              <a:sym typeface="Arial"/>
            </a:endParaRPr>
          </a:p>
        </p:txBody>
      </p:sp>
      <p:sp>
        <p:nvSpPr>
          <p:cNvPr id="105" name="Google Shape;105;p8"/>
          <p:cNvSpPr/>
          <p:nvPr/>
        </p:nvSpPr>
        <p:spPr>
          <a:xfrm>
            <a:off x="1642575" y="3520525"/>
            <a:ext cx="407700" cy="3597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FF0000"/>
                </a:solidFill>
                <a:latin typeface="Arial"/>
                <a:ea typeface="Arial"/>
                <a:cs typeface="Arial"/>
                <a:sym typeface="Arial"/>
              </a:rPr>
              <a:t>4</a:t>
            </a:r>
            <a:endParaRPr sz="1600" b="1" i="0" u="none" strike="noStrike" cap="none">
              <a:solidFill>
                <a:srgbClr val="FF0000"/>
              </a:solidFill>
              <a:latin typeface="Arial"/>
              <a:ea typeface="Arial"/>
              <a:cs typeface="Arial"/>
              <a:sym typeface="Arial"/>
            </a:endParaRPr>
          </a:p>
        </p:txBody>
      </p:sp>
      <p:cxnSp>
        <p:nvCxnSpPr>
          <p:cNvPr id="106" name="Google Shape;106;p8"/>
          <p:cNvCxnSpPr>
            <a:stCxn id="101" idx="4"/>
            <a:endCxn id="102" idx="0"/>
          </p:cNvCxnSpPr>
          <p:nvPr/>
        </p:nvCxnSpPr>
        <p:spPr>
          <a:xfrm>
            <a:off x="1846425" y="1822425"/>
            <a:ext cx="0" cy="329700"/>
          </a:xfrm>
          <a:prstGeom prst="straightConnector1">
            <a:avLst/>
          </a:prstGeom>
          <a:noFill/>
          <a:ln w="28575" cap="flat" cmpd="sng">
            <a:solidFill>
              <a:srgbClr val="FFFFFF"/>
            </a:solidFill>
            <a:prstDash val="solid"/>
            <a:round/>
            <a:headEnd type="none" w="sm" len="sm"/>
            <a:tailEnd type="none" w="sm" len="sm"/>
          </a:ln>
        </p:spPr>
      </p:cxnSp>
      <p:cxnSp>
        <p:nvCxnSpPr>
          <p:cNvPr id="107" name="Google Shape;107;p8"/>
          <p:cNvCxnSpPr>
            <a:stCxn id="102" idx="3"/>
            <a:endCxn id="103" idx="7"/>
          </p:cNvCxnSpPr>
          <p:nvPr/>
        </p:nvCxnSpPr>
        <p:spPr>
          <a:xfrm flipH="1">
            <a:off x="1447581" y="2459148"/>
            <a:ext cx="254700" cy="473700"/>
          </a:xfrm>
          <a:prstGeom prst="straightConnector1">
            <a:avLst/>
          </a:prstGeom>
          <a:noFill/>
          <a:ln w="28575" cap="flat" cmpd="sng">
            <a:solidFill>
              <a:srgbClr val="FFFFFF"/>
            </a:solidFill>
            <a:prstDash val="solid"/>
            <a:round/>
            <a:headEnd type="none" w="sm" len="sm"/>
            <a:tailEnd type="none" w="sm" len="sm"/>
          </a:ln>
        </p:spPr>
      </p:cxnSp>
      <p:cxnSp>
        <p:nvCxnSpPr>
          <p:cNvPr id="108" name="Google Shape;108;p8"/>
          <p:cNvCxnSpPr>
            <a:stCxn id="102" idx="5"/>
            <a:endCxn id="104" idx="1"/>
          </p:cNvCxnSpPr>
          <p:nvPr/>
        </p:nvCxnSpPr>
        <p:spPr>
          <a:xfrm>
            <a:off x="1990569" y="2459148"/>
            <a:ext cx="304200" cy="473700"/>
          </a:xfrm>
          <a:prstGeom prst="straightConnector1">
            <a:avLst/>
          </a:prstGeom>
          <a:noFill/>
          <a:ln w="28575" cap="flat" cmpd="sng">
            <a:solidFill>
              <a:srgbClr val="FFFFFF"/>
            </a:solidFill>
            <a:prstDash val="solid"/>
            <a:round/>
            <a:headEnd type="none" w="sm" len="sm"/>
            <a:tailEnd type="none" w="sm" len="sm"/>
          </a:ln>
        </p:spPr>
      </p:cxnSp>
      <p:cxnSp>
        <p:nvCxnSpPr>
          <p:cNvPr id="109" name="Google Shape;109;p8"/>
          <p:cNvCxnSpPr>
            <a:stCxn id="103" idx="5"/>
            <a:endCxn id="105" idx="1"/>
          </p:cNvCxnSpPr>
          <p:nvPr/>
        </p:nvCxnSpPr>
        <p:spPr>
          <a:xfrm>
            <a:off x="1447569" y="3187048"/>
            <a:ext cx="254700" cy="386100"/>
          </a:xfrm>
          <a:prstGeom prst="straightConnector1">
            <a:avLst/>
          </a:prstGeom>
          <a:noFill/>
          <a:ln w="28575" cap="flat" cmpd="sng">
            <a:solidFill>
              <a:srgbClr val="FFFFFF"/>
            </a:solidFill>
            <a:prstDash val="solid"/>
            <a:round/>
            <a:headEnd type="none" w="sm" len="sm"/>
            <a:tailEnd type="none" w="sm" len="sm"/>
          </a:ln>
        </p:spPr>
      </p:cxnSp>
      <p:cxnSp>
        <p:nvCxnSpPr>
          <p:cNvPr id="110" name="Google Shape;110;p8"/>
          <p:cNvCxnSpPr>
            <a:stCxn id="104" idx="3"/>
            <a:endCxn id="105" idx="7"/>
          </p:cNvCxnSpPr>
          <p:nvPr/>
        </p:nvCxnSpPr>
        <p:spPr>
          <a:xfrm flipH="1">
            <a:off x="1990656" y="3187048"/>
            <a:ext cx="304200" cy="386100"/>
          </a:xfrm>
          <a:prstGeom prst="straightConnector1">
            <a:avLst/>
          </a:prstGeom>
          <a:noFill/>
          <a:ln w="28575" cap="flat" cmpd="sng">
            <a:solidFill>
              <a:srgbClr val="FFFFFF"/>
            </a:solidFill>
            <a:prstDash val="solid"/>
            <a:round/>
            <a:headEnd type="none" w="sm" len="sm"/>
            <a:tailEnd type="none" w="sm" len="sm"/>
          </a:ln>
        </p:spPr>
      </p:cxnSp>
      <p:cxnSp>
        <p:nvCxnSpPr>
          <p:cNvPr id="111" name="Google Shape;111;p8"/>
          <p:cNvCxnSpPr>
            <a:stCxn id="105" idx="2"/>
            <a:endCxn id="103" idx="4"/>
          </p:cNvCxnSpPr>
          <p:nvPr/>
        </p:nvCxnSpPr>
        <p:spPr>
          <a:xfrm rot="10800000">
            <a:off x="1303575" y="3239875"/>
            <a:ext cx="339000" cy="460500"/>
          </a:xfrm>
          <a:prstGeom prst="straightConnector1">
            <a:avLst/>
          </a:prstGeom>
          <a:noFill/>
          <a:ln w="19050" cap="flat" cmpd="sng">
            <a:solidFill>
              <a:srgbClr val="FFFF00"/>
            </a:solidFill>
            <a:prstDash val="solid"/>
            <a:round/>
            <a:headEnd type="none" w="sm" len="sm"/>
            <a:tailEnd type="triangle" w="med" len="med"/>
          </a:ln>
        </p:spPr>
      </p:cxnSp>
      <p:cxnSp>
        <p:nvCxnSpPr>
          <p:cNvPr id="112" name="Google Shape;112;p8"/>
          <p:cNvCxnSpPr>
            <a:stCxn id="103" idx="0"/>
            <a:endCxn id="102" idx="2"/>
          </p:cNvCxnSpPr>
          <p:nvPr/>
        </p:nvCxnSpPr>
        <p:spPr>
          <a:xfrm rot="10800000" flipH="1">
            <a:off x="1303425" y="2331925"/>
            <a:ext cx="339000" cy="548100"/>
          </a:xfrm>
          <a:prstGeom prst="straightConnector1">
            <a:avLst/>
          </a:prstGeom>
          <a:noFill/>
          <a:ln w="19050" cap="flat" cmpd="sng">
            <a:solidFill>
              <a:srgbClr val="FFFF00"/>
            </a:solidFill>
            <a:prstDash val="solid"/>
            <a:round/>
            <a:headEnd type="none" w="sm" len="sm"/>
            <a:tailEnd type="triangle" w="med" len="med"/>
          </a:ln>
        </p:spPr>
      </p:cxnSp>
      <p:cxnSp>
        <p:nvCxnSpPr>
          <p:cNvPr id="113" name="Google Shape;113;p8"/>
          <p:cNvCxnSpPr>
            <a:stCxn id="102" idx="1"/>
            <a:endCxn id="101" idx="3"/>
          </p:cNvCxnSpPr>
          <p:nvPr/>
        </p:nvCxnSpPr>
        <p:spPr>
          <a:xfrm rot="10800000">
            <a:off x="1702281" y="1769802"/>
            <a:ext cx="0" cy="435000"/>
          </a:xfrm>
          <a:prstGeom prst="straightConnector1">
            <a:avLst/>
          </a:prstGeom>
          <a:noFill/>
          <a:ln w="19050" cap="flat" cmpd="sng">
            <a:solidFill>
              <a:srgbClr val="FFFF00"/>
            </a:solidFill>
            <a:prstDash val="solid"/>
            <a:round/>
            <a:headEnd type="none" w="sm" len="sm"/>
            <a:tailEnd type="triangle" w="med" len="med"/>
          </a:ln>
        </p:spPr>
      </p:cxnSp>
      <p:cxnSp>
        <p:nvCxnSpPr>
          <p:cNvPr id="114" name="Google Shape;114;p8"/>
          <p:cNvCxnSpPr>
            <a:stCxn id="105" idx="6"/>
            <a:endCxn id="104" idx="4"/>
          </p:cNvCxnSpPr>
          <p:nvPr/>
        </p:nvCxnSpPr>
        <p:spPr>
          <a:xfrm rot="10800000" flipH="1">
            <a:off x="2050275" y="3239875"/>
            <a:ext cx="388800" cy="460500"/>
          </a:xfrm>
          <a:prstGeom prst="straightConnector1">
            <a:avLst/>
          </a:prstGeom>
          <a:noFill/>
          <a:ln w="19050" cap="flat" cmpd="sng">
            <a:solidFill>
              <a:srgbClr val="00FFFF"/>
            </a:solidFill>
            <a:prstDash val="solid"/>
            <a:round/>
            <a:headEnd type="none" w="sm" len="sm"/>
            <a:tailEnd type="triangle" w="med" len="med"/>
          </a:ln>
        </p:spPr>
      </p:cxnSp>
      <p:cxnSp>
        <p:nvCxnSpPr>
          <p:cNvPr id="115" name="Google Shape;115;p8"/>
          <p:cNvCxnSpPr>
            <a:stCxn id="104" idx="0"/>
            <a:endCxn id="102" idx="6"/>
          </p:cNvCxnSpPr>
          <p:nvPr/>
        </p:nvCxnSpPr>
        <p:spPr>
          <a:xfrm rot="10800000">
            <a:off x="2050200" y="2331925"/>
            <a:ext cx="388800" cy="548100"/>
          </a:xfrm>
          <a:prstGeom prst="straightConnector1">
            <a:avLst/>
          </a:prstGeom>
          <a:noFill/>
          <a:ln w="19050" cap="flat" cmpd="sng">
            <a:solidFill>
              <a:srgbClr val="00FFFF"/>
            </a:solidFill>
            <a:prstDash val="solid"/>
            <a:round/>
            <a:headEnd type="none" w="sm" len="sm"/>
            <a:tailEnd type="triangle" w="med" len="med"/>
          </a:ln>
        </p:spPr>
      </p:cxnSp>
      <p:cxnSp>
        <p:nvCxnSpPr>
          <p:cNvPr id="116" name="Google Shape;116;p8"/>
          <p:cNvCxnSpPr>
            <a:stCxn id="102" idx="7"/>
            <a:endCxn id="101" idx="5"/>
          </p:cNvCxnSpPr>
          <p:nvPr/>
        </p:nvCxnSpPr>
        <p:spPr>
          <a:xfrm rot="10800000">
            <a:off x="1990569" y="1769802"/>
            <a:ext cx="0" cy="435000"/>
          </a:xfrm>
          <a:prstGeom prst="straightConnector1">
            <a:avLst/>
          </a:prstGeom>
          <a:noFill/>
          <a:ln w="19050" cap="flat" cmpd="sng">
            <a:solidFill>
              <a:srgbClr val="00FFFF"/>
            </a:solidFill>
            <a:prstDash val="solid"/>
            <a:round/>
            <a:headEnd type="none" w="sm" len="sm"/>
            <a:tailEnd type="triangle" w="med" len="med"/>
          </a:ln>
        </p:spPr>
      </p:cxnSp>
      <p:sp>
        <p:nvSpPr>
          <p:cNvPr id="117" name="Google Shape;117;p8"/>
          <p:cNvSpPr txBox="1"/>
          <p:nvPr/>
        </p:nvSpPr>
        <p:spPr>
          <a:xfrm>
            <a:off x="3482575" y="437200"/>
            <a:ext cx="4093500" cy="4063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Bfs(1) gives,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Parent [ 2 ] ={ 1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Parent [ 3 ] = { 2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Parent [ 5 ] = { 2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Parent [ 4 ] = { 3 , 5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Back Tracing shortest path from 4 → 1 gives,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all_path[ 1 ] = </a:t>
            </a:r>
            <a:r>
              <a:rPr lang="en" sz="1800" b="0" i="0" u="none" strike="noStrike" cap="none">
                <a:solidFill>
                  <a:srgbClr val="FFFF00"/>
                </a:solidFill>
                <a:latin typeface="Arial"/>
                <a:ea typeface="Arial"/>
                <a:cs typeface="Arial"/>
                <a:sym typeface="Arial"/>
              </a:rPr>
              <a:t>4 → 3 → 2 → 1</a:t>
            </a:r>
            <a:endParaRPr sz="1800" b="0" i="0" u="none" strike="noStrike" cap="none">
              <a:solidFill>
                <a:srgbClr val="FFFF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all_path[ 2 ] = </a:t>
            </a:r>
            <a:r>
              <a:rPr lang="en" sz="1800" b="0" i="0" u="none" strike="noStrike" cap="none">
                <a:solidFill>
                  <a:srgbClr val="00FFFF"/>
                </a:solidFill>
                <a:latin typeface="Arial"/>
                <a:ea typeface="Arial"/>
                <a:cs typeface="Arial"/>
                <a:sym typeface="Arial"/>
              </a:rPr>
              <a:t>4 → 5 → 2 → 1</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311700" y="182175"/>
            <a:ext cx="8520600" cy="578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a:solidFill>
                  <a:srgbClr val="FF0000"/>
                </a:solidFill>
              </a:rPr>
              <a:t>TIME COMPLEXITY ANALYSIS</a:t>
            </a:r>
            <a:endParaRPr b="1">
              <a:solidFill>
                <a:srgbClr val="FF0000"/>
              </a:solidFill>
            </a:endParaRPr>
          </a:p>
        </p:txBody>
      </p:sp>
      <p:sp>
        <p:nvSpPr>
          <p:cNvPr id="123" name="Google Shape;123;p9"/>
          <p:cNvSpPr txBox="1">
            <a:spLocks noGrp="1"/>
          </p:cNvSpPr>
          <p:nvPr>
            <p:ph type="body" idx="1"/>
          </p:nvPr>
        </p:nvSpPr>
        <p:spPr>
          <a:xfrm>
            <a:off x="311700" y="707225"/>
            <a:ext cx="8520600" cy="4131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1700">
                <a:solidFill>
                  <a:srgbClr val="FFFFFF"/>
                </a:solidFill>
              </a:rPr>
              <a:t>The algorithm comprises mainly two functions ,i.e. , the function “bfs” performing breadth first search and the function “tracepath” constructing all the shortest paths. </a:t>
            </a:r>
            <a:endParaRPr sz="1700">
              <a:solidFill>
                <a:srgbClr val="FFFFFF"/>
              </a:solidFill>
            </a:endParaRPr>
          </a:p>
          <a:p>
            <a:pPr marL="0" lvl="0" indent="0" algn="l" rtl="0">
              <a:lnSpc>
                <a:spcPct val="100000"/>
              </a:lnSpc>
              <a:spcBef>
                <a:spcPts val="0"/>
              </a:spcBef>
              <a:spcAft>
                <a:spcPts val="0"/>
              </a:spcAft>
              <a:buSzPts val="1800"/>
              <a:buNone/>
            </a:pPr>
            <a:endParaRPr sz="1700">
              <a:solidFill>
                <a:srgbClr val="FFFFFF"/>
              </a:solidFill>
            </a:endParaRPr>
          </a:p>
          <a:p>
            <a:pPr marL="0" lvl="0" indent="0" algn="l" rtl="0">
              <a:lnSpc>
                <a:spcPct val="100000"/>
              </a:lnSpc>
              <a:spcBef>
                <a:spcPts val="0"/>
              </a:spcBef>
              <a:spcAft>
                <a:spcPts val="0"/>
              </a:spcAft>
              <a:buSzPts val="1800"/>
              <a:buNone/>
            </a:pPr>
            <a:r>
              <a:rPr lang="en" sz="1700">
                <a:solidFill>
                  <a:srgbClr val="FFFFFF"/>
                </a:solidFill>
              </a:rPr>
              <a:t>bfs( ) has O(V+E)  time complexity as breadth-first search accesses all vertices and it’s edges .</a:t>
            </a:r>
            <a:endParaRPr sz="1700">
              <a:solidFill>
                <a:srgbClr val="FFFFFF"/>
              </a:solidFill>
            </a:endParaRPr>
          </a:p>
          <a:p>
            <a:pPr marL="0" lvl="0" indent="0" algn="l" rtl="0">
              <a:lnSpc>
                <a:spcPct val="100000"/>
              </a:lnSpc>
              <a:spcBef>
                <a:spcPts val="0"/>
              </a:spcBef>
              <a:spcAft>
                <a:spcPts val="0"/>
              </a:spcAft>
              <a:buSzPts val="1800"/>
              <a:buNone/>
            </a:pPr>
            <a:endParaRPr sz="1700">
              <a:solidFill>
                <a:srgbClr val="FFFFFF"/>
              </a:solidFill>
            </a:endParaRPr>
          </a:p>
          <a:p>
            <a:pPr marL="0" lvl="0" indent="0" algn="l" rtl="0">
              <a:lnSpc>
                <a:spcPct val="100000"/>
              </a:lnSpc>
              <a:spcBef>
                <a:spcPts val="0"/>
              </a:spcBef>
              <a:spcAft>
                <a:spcPts val="0"/>
              </a:spcAft>
              <a:buSzPts val="1800"/>
              <a:buNone/>
            </a:pPr>
            <a:r>
              <a:rPr lang="en" sz="1700">
                <a:solidFill>
                  <a:srgbClr val="FFFFFF"/>
                </a:solidFill>
              </a:rPr>
              <a:t>tracepath( ) traces each shortest path  by traversing all the nodes  in the shortest path by tracking back the parent array formed in the the bfs( ) function and thus has O(V+E) time complexity.</a:t>
            </a:r>
            <a:endParaRPr sz="1700">
              <a:solidFill>
                <a:srgbClr val="FFFFFF"/>
              </a:solidFill>
            </a:endParaRPr>
          </a:p>
          <a:p>
            <a:pPr marL="0" lvl="0" indent="0" algn="l" rtl="0">
              <a:lnSpc>
                <a:spcPct val="100000"/>
              </a:lnSpc>
              <a:spcBef>
                <a:spcPts val="0"/>
              </a:spcBef>
              <a:spcAft>
                <a:spcPts val="0"/>
              </a:spcAft>
              <a:buSzPts val="1800"/>
              <a:buNone/>
            </a:pPr>
            <a:endParaRPr sz="1700">
              <a:solidFill>
                <a:srgbClr val="FFFFFF"/>
              </a:solidFill>
            </a:endParaRPr>
          </a:p>
          <a:p>
            <a:pPr marL="0" lvl="0" indent="0" algn="l" rtl="0">
              <a:lnSpc>
                <a:spcPct val="100000"/>
              </a:lnSpc>
              <a:spcBef>
                <a:spcPts val="0"/>
              </a:spcBef>
              <a:spcAft>
                <a:spcPts val="0"/>
              </a:spcAft>
              <a:buSzPts val="1800"/>
              <a:buNone/>
            </a:pPr>
            <a:r>
              <a:rPr lang="en" sz="1700">
                <a:solidFill>
                  <a:srgbClr val="FFFFFF"/>
                </a:solidFill>
              </a:rPr>
              <a:t>Apart from these two functions, quick sort is used to sort the frequency of the presence of nodes in the shortest paths which has O(V logV) time complexity in the average case.</a:t>
            </a:r>
            <a:endParaRPr sz="1700">
              <a:solidFill>
                <a:srgbClr val="FFFFFF"/>
              </a:solidFill>
            </a:endParaRPr>
          </a:p>
          <a:p>
            <a:pPr marL="0" lvl="0" indent="0" algn="l" rtl="0">
              <a:lnSpc>
                <a:spcPct val="100000"/>
              </a:lnSpc>
              <a:spcBef>
                <a:spcPts val="0"/>
              </a:spcBef>
              <a:spcAft>
                <a:spcPts val="0"/>
              </a:spcAft>
              <a:buSzPts val="1800"/>
              <a:buNone/>
            </a:pPr>
            <a:endParaRPr sz="1700">
              <a:solidFill>
                <a:srgbClr val="FFFFFF"/>
              </a:solidFill>
            </a:endParaRPr>
          </a:p>
          <a:p>
            <a:pPr marL="0" lvl="0" indent="0" algn="l" rtl="0">
              <a:lnSpc>
                <a:spcPct val="100000"/>
              </a:lnSpc>
              <a:spcBef>
                <a:spcPts val="0"/>
              </a:spcBef>
              <a:spcAft>
                <a:spcPts val="0"/>
              </a:spcAft>
              <a:buSzPts val="1800"/>
              <a:buNone/>
            </a:pPr>
            <a:r>
              <a:rPr lang="en" sz="1700">
                <a:solidFill>
                  <a:srgbClr val="FFFFFF"/>
                </a:solidFill>
              </a:rPr>
              <a:t>Thus , the  final time complexity T(n) = O(n</a:t>
            </a:r>
            <a:r>
              <a:rPr lang="en" sz="1700" baseline="30000">
                <a:solidFill>
                  <a:srgbClr val="FFFFFF"/>
                </a:solidFill>
              </a:rPr>
              <a:t>2</a:t>
            </a:r>
            <a:r>
              <a:rPr lang="en" sz="1700">
                <a:solidFill>
                  <a:srgbClr val="FFFFFF"/>
                </a:solidFill>
              </a:rPr>
              <a:t>) (in worst case no. of edges(E) is  O(n</a:t>
            </a:r>
            <a:r>
              <a:rPr lang="en" sz="1700" baseline="30000">
                <a:solidFill>
                  <a:srgbClr val="FFFFFF"/>
                </a:solidFill>
              </a:rPr>
              <a:t>2</a:t>
            </a:r>
            <a:r>
              <a:rPr lang="en" sz="1700">
                <a:solidFill>
                  <a:srgbClr val="FFFFFF"/>
                </a:solidFill>
              </a:rPr>
              <a:t>) )</a:t>
            </a:r>
            <a:endParaRPr sz="1700">
              <a:solidFill>
                <a:srgbClr val="FFFFFF"/>
              </a:solidFill>
            </a:endParaRPr>
          </a:p>
          <a:p>
            <a:pPr marL="0" lvl="0" indent="0" algn="l" rtl="0">
              <a:lnSpc>
                <a:spcPct val="115000"/>
              </a:lnSpc>
              <a:spcBef>
                <a:spcPts val="0"/>
              </a:spcBef>
              <a:spcAft>
                <a:spcPts val="1200"/>
              </a:spcAft>
              <a:buSzPts val="1800"/>
              <a:buNone/>
            </a:pPr>
            <a:endParaRPr sz="1700">
              <a:solidFill>
                <a:srgbClr val="FFFFFF"/>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1188</Words>
  <Application>Microsoft Office PowerPoint</Application>
  <PresentationFormat>On-screen Show (16:9)</PresentationFormat>
  <Paragraphs>127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vt:lpstr>
      <vt:lpstr>Lustria</vt:lpstr>
      <vt:lpstr>Arial</vt:lpstr>
      <vt:lpstr>Simple Dark</vt:lpstr>
      <vt:lpstr>               CS21003 Algorithms- I  COVID-19 INFECTION PATH DETECTION</vt:lpstr>
      <vt:lpstr>MOTIVATION</vt:lpstr>
      <vt:lpstr>FORMAL PROBLEM DEFINITION</vt:lpstr>
      <vt:lpstr>INPUT AND OUTPUT SPECIFICATION</vt:lpstr>
      <vt:lpstr>PSEUDO CODE</vt:lpstr>
      <vt:lpstr>PowerPoint Presentation</vt:lpstr>
      <vt:lpstr>An Example of Input and Output format</vt:lpstr>
      <vt:lpstr>PowerPoint Presentation</vt:lpstr>
      <vt:lpstr>TIME COMPLEXITY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CS21003 Algorithms- I  COVID-19 INFECTION PATH DETECTION</dc:title>
  <cp:lastModifiedBy>Sreyan Biswas</cp:lastModifiedBy>
  <cp:revision>1</cp:revision>
  <dcterms:modified xsi:type="dcterms:W3CDTF">2022-07-05T09:26:11Z</dcterms:modified>
</cp:coreProperties>
</file>