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3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3ED20C-F2DA-444A-9B13-33BF97F12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129126-BC69-4B47-904E-F6E7F5FF7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941CE-87E7-244B-930C-37B3AA1CB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5213E-67FB-094D-AE5B-BE091AA127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48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01A641-2AC6-964E-B537-F7F0059DF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E3D2AD-BE01-3446-AD58-D2721DF46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5FF618-E220-BD43-AAD0-E082FCAAC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AAA6C-EA31-0E48-94E1-CED85B6F6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8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EB1330-39D6-E84E-B7A2-845D7FF2C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D04440-DAFC-0646-9EBD-513FF2A6B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E7AF7D-C89C-F046-B8FB-0057BC4E9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7AEA3-FECD-DB4A-B996-B1B56B9FD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3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27AA10-D797-3C48-9B9C-44B58D321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29F02D-B3BF-7D46-957C-9B575C79E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77157-6DE3-5548-B2F3-4651DEE90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47186-3C3D-B84F-8D6B-1BCEEAB01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1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06CC43-53C3-134D-AFFF-1A243A02FC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7D7BDA-E818-5D48-966F-F9508ED956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3BD6D-E8A9-754C-9D58-07D1FE376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0094B5-ABE9-FD47-A378-E002D8EFF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9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B64845-9450-144A-9C40-3B5B7B869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F803A-FF61-304C-89B5-F9433D1CD3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099F3-D724-2A47-A5E1-44DBE40B2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EFA26-5304-D34E-B0DA-45E7DE948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2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481E6-5FAA-114C-9320-2C0D76061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58F4D2-78D0-6744-88D3-799B4F6B1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31B751-088A-9441-9CE0-DD4268CC1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D09C3-94BD-724B-99A7-05FCF2B06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5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F4025F-F898-7748-8DEF-3A98ACB9D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522685-70C6-2F44-ABDC-73AC64B1C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E42A26-F79F-9749-8849-3354FCFBD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A70FC-70BB-6C42-A7BB-1C0BECF4A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1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35D3CF-F9A6-BC4D-9DD1-BD37CB2DA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AB5012-787B-2144-A33F-E3D8290BD0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84F466-FB7B-8B4A-AC8F-72EA76708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25E70-0A42-7746-8E3C-051297F4B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40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3106E-4B9C-3043-A870-7DAA3D964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4FCA8-C21C-3D42-96EC-05136B01A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73A399-DC20-AD46-A43A-355DB0295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0806A-B9DA-BB48-B6B3-3D7A71D54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0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E251B-9EC4-4041-A700-C00442528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C49E1-D6AF-374C-90F0-7CE4CAE177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DF0BD-4EC0-8D4C-8F30-A2F08EE3F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982A5-1B10-004F-AA75-9547FBC9B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2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BE2F4E-393B-EB4A-A7A0-7A382D227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9B62BF8-8593-ED41-95AC-7D072CD6D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3E6BCBB-294C-AF4D-AC3B-86B3F2F673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6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412A27-B69F-6A4F-957F-DCB75D6500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6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B27151-BE05-C947-B398-5F9ED5FD77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ED2F37-525D-5B4D-8371-400CAFB48B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E7708A-A632-3F41-AC11-5C0B605D3E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sm coll component</a:t>
            </a:r>
            <a:br>
              <a:rPr lang="en-US" altLang="en-US"/>
            </a:br>
            <a:r>
              <a:rPr lang="en-US" altLang="en-US"/>
              <a:t>data structures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0284B7-EE24-0648-B196-BF1BFABF1F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(to someday be converted to a real document)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F2CECB6-4C64-6A41-943A-31753BEB3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Numerical Values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DB008DF-2FEB-504B-9321-425F638A76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 -- segments</a:t>
            </a:r>
            <a:r>
              <a:rPr lang="en-US" altLang="en-US" sz="2400">
                <a:latin typeface="ヒラギノ角ゴ Pro W3" panose="020B0300000000000000" pitchFamily="34" charset="-128"/>
              </a:rPr>
              <a:t/>
            </a:r>
            <a:endParaRPr lang="en-US" altLang="en-US" sz="24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Bc = number of segments in per-communicator data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 --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Sc = size of control buffer (in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Sf = size of fragment buffer (in bytes, rounded up to a multiple of Sc)</a:t>
            </a:r>
            <a:r>
              <a:rPr lang="en-US" altLang="en-US" sz="2000">
                <a:latin typeface="ヒラギノ角ゴ Pro W3" panose="020B0300000000000000" pitchFamily="34" charset="-128"/>
              </a:rPr>
              <a:t/>
            </a:r>
            <a:endParaRPr lang="en-US" altLang="en-US" sz="20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1DE2BBB-5CFC-9F49-8103-8F5B7C42593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 = number of processes in communicator</a:t>
            </a:r>
          </a:p>
          <a:p>
            <a:pPr eaLnBrk="1" hangingPunct="1"/>
            <a:r>
              <a:rPr lang="en-US" altLang="en-US"/>
              <a:t>T = tree degree</a:t>
            </a:r>
          </a:p>
          <a:p>
            <a:pPr eaLnBrk="1" hangingPunct="1"/>
            <a:r>
              <a:rPr lang="en-US" altLang="en-US"/>
              <a:t>U = number of “in use” buffers</a:t>
            </a:r>
          </a:p>
          <a:p>
            <a:pPr lvl="1" eaLnBrk="1" hangingPunct="1"/>
            <a:r>
              <a:rPr lang="en-US" altLang="en-US"/>
              <a:t>Bc must be a multiple of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19BE8BA-98AF-BC41-9693-2857A81F3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Communicator data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ED2608A-AB6B-BD49-B745-7E1591C30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/>
              <a:t>Contains:</a:t>
            </a:r>
          </a:p>
          <a:p>
            <a:pPr lvl="1" eaLnBrk="1" hangingPunct="1"/>
            <a:r>
              <a:rPr lang="en-US" altLang="en-US"/>
              <a:t>coll_base_comm_t</a:t>
            </a:r>
          </a:p>
          <a:p>
            <a:pPr lvl="1" eaLnBrk="1" hangingPunct="1"/>
            <a:r>
              <a:rPr lang="en-US" altLang="en-US"/>
              <a:t>Bc mca_coll_base_mpool_index_t instances</a:t>
            </a:r>
          </a:p>
          <a:p>
            <a:pPr lvl="1" eaLnBrk="1" hangingPunct="1"/>
            <a:r>
              <a:rPr lang="en-US" altLang="en-US"/>
              <a:t>P mca_coll_base_tree_node_t instances</a:t>
            </a:r>
          </a:p>
          <a:p>
            <a:pPr lvl="1" eaLnBrk="1" hangingPunct="1"/>
            <a:r>
              <a:rPr lang="en-US" altLang="en-US"/>
              <a:t>P  T mca_coll_base_tree_node_t *’s</a:t>
            </a:r>
          </a:p>
          <a:p>
            <a:pPr eaLnBrk="1" hangingPunct="1"/>
            <a:r>
              <a:rPr lang="en-US" altLang="en-US"/>
              <a:t>All allocated in a single malloc()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9">
            <a:extLst>
              <a:ext uri="{FF2B5EF4-FFF2-40B4-BE49-F238E27FC236}">
                <a16:creationId xmlns:a16="http://schemas.microsoft.com/office/drawing/2014/main" id="{E69FD6DC-2AC5-D34C-904D-30C3D2DF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00200"/>
            <a:ext cx="6172200" cy="510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005B1B5-1CAA-D641-B01B-2B61F13A0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Communicator data</a:t>
            </a:r>
          </a:p>
        </p:txBody>
      </p:sp>
      <p:sp>
        <p:nvSpPr>
          <p:cNvPr id="16388" name="AutoShape 3">
            <a:extLst>
              <a:ext uri="{FF2B5EF4-FFF2-40B4-BE49-F238E27FC236}">
                <a16:creationId xmlns:a16="http://schemas.microsoft.com/office/drawing/2014/main" id="{2FFCB690-380D-B243-8337-659388692A3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1104900" y="3467100"/>
            <a:ext cx="32766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Communicator</a:t>
            </a:r>
          </a:p>
        </p:txBody>
      </p:sp>
      <p:sp>
        <p:nvSpPr>
          <p:cNvPr id="16389" name="AutoShape 4">
            <a:extLst>
              <a:ext uri="{FF2B5EF4-FFF2-40B4-BE49-F238E27FC236}">
                <a16:creationId xmlns:a16="http://schemas.microsoft.com/office/drawing/2014/main" id="{BC20411F-26C8-EA4B-9EE9-3E258013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657600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mca_coll_base_comm_t</a:t>
            </a: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B8216F79-B1CA-0B4A-9135-B0B44F26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218757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mca_coll_sm_mpool_index_t</a:t>
            </a:r>
          </a:p>
        </p:txBody>
      </p:sp>
      <p:sp>
        <p:nvSpPr>
          <p:cNvPr id="16391" name="Rectangle 11">
            <a:extLst>
              <a:ext uri="{FF2B5EF4-FFF2-40B4-BE49-F238E27FC236}">
                <a16:creationId xmlns:a16="http://schemas.microsoft.com/office/drawing/2014/main" id="{3C8C976A-7965-E345-AF76-A13F39684E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34882" y="3532981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/>
              <a:t>…</a:t>
            </a:r>
          </a:p>
        </p:txBody>
      </p:sp>
      <p:cxnSp>
        <p:nvCxnSpPr>
          <p:cNvPr id="16392" name="AutoShape 13">
            <a:extLst>
              <a:ext uri="{FF2B5EF4-FFF2-40B4-BE49-F238E27FC236}">
                <a16:creationId xmlns:a16="http://schemas.microsoft.com/office/drawing/2014/main" id="{47618FDD-6286-E94B-A1CA-85DBB948CB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2813" y="1828800"/>
            <a:ext cx="3659187" cy="2019300"/>
          </a:xfrm>
          <a:prstGeom prst="bentConnector4">
            <a:avLst>
              <a:gd name="adj1" fmla="val 12102"/>
              <a:gd name="adj2" fmla="val 11697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21">
            <a:extLst>
              <a:ext uri="{FF2B5EF4-FFF2-40B4-BE49-F238E27FC236}">
                <a16:creationId xmlns:a16="http://schemas.microsoft.com/office/drawing/2014/main" id="{29E0247E-17BC-A14E-ADDD-9F26940A6244}"/>
              </a:ext>
            </a:extLst>
          </p:cNvPr>
          <p:cNvCxnSpPr>
            <a:cxnSpLocks noChangeShapeType="1"/>
            <a:stCxn id="16390" idx="3"/>
          </p:cNvCxnSpPr>
          <p:nvPr/>
        </p:nvCxnSpPr>
        <p:spPr bwMode="auto">
          <a:xfrm flipV="1">
            <a:off x="7597775" y="2819400"/>
            <a:ext cx="793750" cy="1905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22">
            <a:extLst>
              <a:ext uri="{FF2B5EF4-FFF2-40B4-BE49-F238E27FC236}">
                <a16:creationId xmlns:a16="http://schemas.microsoft.com/office/drawing/2014/main" id="{3E3CC5FA-C8E4-F44E-993B-4C6EF453A5FF}"/>
              </a:ext>
            </a:extLst>
          </p:cNvPr>
          <p:cNvCxnSpPr>
            <a:cxnSpLocks noChangeShapeType="1"/>
            <a:stCxn id="16390" idx="3"/>
          </p:cNvCxnSpPr>
          <p:nvPr/>
        </p:nvCxnSpPr>
        <p:spPr bwMode="auto">
          <a:xfrm>
            <a:off x="7597775" y="3009900"/>
            <a:ext cx="793750" cy="1905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Rectangle 25">
            <a:extLst>
              <a:ext uri="{FF2B5EF4-FFF2-40B4-BE49-F238E27FC236}">
                <a16:creationId xmlns:a16="http://schemas.microsoft.com/office/drawing/2014/main" id="{FC49C858-8C0D-FE49-9D74-B4B62556D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2590800"/>
            <a:ext cx="10255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to </a:t>
            </a:r>
          </a:p>
          <a:p>
            <a:pPr algn="ctr"/>
            <a:r>
              <a:rPr lang="en-US" altLang="en-US" sz="2000"/>
              <a:t>per-</a:t>
            </a:r>
          </a:p>
          <a:p>
            <a:pPr algn="ctr"/>
            <a:r>
              <a:rPr lang="en-US" altLang="en-US" sz="2000"/>
              <a:t>comm.</a:t>
            </a:r>
          </a:p>
          <a:p>
            <a:pPr algn="ctr"/>
            <a:r>
              <a:rPr lang="en-US" altLang="en-US" sz="2000"/>
              <a:t>shmem</a:t>
            </a:r>
          </a:p>
          <a:p>
            <a:pPr algn="ctr"/>
            <a:r>
              <a:rPr lang="en-US" altLang="en-US" sz="2000"/>
              <a:t>sgmt.</a:t>
            </a:r>
          </a:p>
        </p:txBody>
      </p:sp>
      <p:sp>
        <p:nvSpPr>
          <p:cNvPr id="16396" name="Rectangle 57">
            <a:extLst>
              <a:ext uri="{FF2B5EF4-FFF2-40B4-BE49-F238E27FC236}">
                <a16:creationId xmlns:a16="http://schemas.microsoft.com/office/drawing/2014/main" id="{47A4A559-C6BA-B94D-B988-26EDD8AA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19400"/>
            <a:ext cx="1752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</a:t>
            </a:r>
          </a:p>
        </p:txBody>
      </p:sp>
      <p:cxnSp>
        <p:nvCxnSpPr>
          <p:cNvPr id="16397" name="AutoShape 61">
            <a:extLst>
              <a:ext uri="{FF2B5EF4-FFF2-40B4-BE49-F238E27FC236}">
                <a16:creationId xmlns:a16="http://schemas.microsoft.com/office/drawing/2014/main" id="{1227C4EA-1B25-7F44-9A8C-5D1459C0334D}"/>
              </a:ext>
            </a:extLst>
          </p:cNvPr>
          <p:cNvCxnSpPr>
            <a:cxnSpLocks noChangeShapeType="1"/>
            <a:stCxn id="16389" idx="2"/>
            <a:endCxn id="16390" idx="1"/>
          </p:cNvCxnSpPr>
          <p:nvPr/>
        </p:nvCxnSpPr>
        <p:spPr bwMode="auto">
          <a:xfrm rot="16200000" flipH="1">
            <a:off x="4743450" y="2343150"/>
            <a:ext cx="495300" cy="8382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62">
            <a:extLst>
              <a:ext uri="{FF2B5EF4-FFF2-40B4-BE49-F238E27FC236}">
                <a16:creationId xmlns:a16="http://schemas.microsoft.com/office/drawing/2014/main" id="{22225228-8FB4-D943-94CD-DDF1658A1A82}"/>
              </a:ext>
            </a:extLst>
          </p:cNvPr>
          <p:cNvCxnSpPr>
            <a:cxnSpLocks noChangeShapeType="1"/>
            <a:stCxn id="16389" idx="2"/>
            <a:endCxn id="16396" idx="3"/>
          </p:cNvCxnSpPr>
          <p:nvPr/>
        </p:nvCxnSpPr>
        <p:spPr bwMode="auto">
          <a:xfrm rot="5400000">
            <a:off x="3905250" y="2343150"/>
            <a:ext cx="495300" cy="8382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Rectangle 63">
            <a:extLst>
              <a:ext uri="{FF2B5EF4-FFF2-40B4-BE49-F238E27FC236}">
                <a16:creationId xmlns:a16="http://schemas.microsoft.com/office/drawing/2014/main" id="{4C68C4DC-2B8A-8F4A-AC2B-3054E122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76600"/>
            <a:ext cx="218757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mca_coll_sm_mpool_index_t</a:t>
            </a:r>
          </a:p>
        </p:txBody>
      </p:sp>
      <p:sp>
        <p:nvSpPr>
          <p:cNvPr id="16400" name="Rectangle 64">
            <a:extLst>
              <a:ext uri="{FF2B5EF4-FFF2-40B4-BE49-F238E27FC236}">
                <a16:creationId xmlns:a16="http://schemas.microsoft.com/office/drawing/2014/main" id="{FBD29DD9-4C7A-0D48-B542-8A52DF23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22750"/>
            <a:ext cx="218757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mca_coll_sm_mpool_index_t</a:t>
            </a:r>
            <a:endParaRPr lang="en-US" altLang="en-US" sz="1600"/>
          </a:p>
        </p:txBody>
      </p:sp>
      <p:sp>
        <p:nvSpPr>
          <p:cNvPr id="16401" name="Rectangle 65">
            <a:extLst>
              <a:ext uri="{FF2B5EF4-FFF2-40B4-BE49-F238E27FC236}">
                <a16:creationId xmlns:a16="http://schemas.microsoft.com/office/drawing/2014/main" id="{10AB2C9A-A650-8E48-BCB3-F03DAAFB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1752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</a:t>
            </a:r>
          </a:p>
        </p:txBody>
      </p:sp>
      <p:sp>
        <p:nvSpPr>
          <p:cNvPr id="16402" name="Rectangle 66">
            <a:extLst>
              <a:ext uri="{FF2B5EF4-FFF2-40B4-BE49-F238E27FC236}">
                <a16:creationId xmlns:a16="http://schemas.microsoft.com/office/drawing/2014/main" id="{158AC18C-18B8-A946-A51E-D9A3E4E4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33863"/>
            <a:ext cx="1752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</a:t>
            </a:r>
          </a:p>
        </p:txBody>
      </p:sp>
      <p:sp>
        <p:nvSpPr>
          <p:cNvPr id="16403" name="Rectangle 67">
            <a:extLst>
              <a:ext uri="{FF2B5EF4-FFF2-40B4-BE49-F238E27FC236}">
                <a16:creationId xmlns:a16="http://schemas.microsoft.com/office/drawing/2014/main" id="{4ED0F0B9-76E8-AE42-B536-15EAB027AA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10682" y="3544093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/>
              <a:t>…</a:t>
            </a:r>
          </a:p>
        </p:txBody>
      </p:sp>
      <p:sp>
        <p:nvSpPr>
          <p:cNvPr id="16404" name="Rectangle 68">
            <a:extLst>
              <a:ext uri="{FF2B5EF4-FFF2-40B4-BE49-F238E27FC236}">
                <a16:creationId xmlns:a16="http://schemas.microsoft.com/office/drawing/2014/main" id="{CDB649AD-4BB6-3449-A4F0-E15FED44F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2057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 **</a:t>
            </a:r>
          </a:p>
        </p:txBody>
      </p:sp>
      <p:sp>
        <p:nvSpPr>
          <p:cNvPr id="16405" name="Rectangle 69">
            <a:extLst>
              <a:ext uri="{FF2B5EF4-FFF2-40B4-BE49-F238E27FC236}">
                <a16:creationId xmlns:a16="http://schemas.microsoft.com/office/drawing/2014/main" id="{B2FA8659-B0F6-CC44-814A-0A481CEA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2057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 **</a:t>
            </a:r>
          </a:p>
        </p:txBody>
      </p:sp>
      <p:sp>
        <p:nvSpPr>
          <p:cNvPr id="16406" name="Rectangle 70">
            <a:extLst>
              <a:ext uri="{FF2B5EF4-FFF2-40B4-BE49-F238E27FC236}">
                <a16:creationId xmlns:a16="http://schemas.microsoft.com/office/drawing/2014/main" id="{8A18443D-A04A-8B48-890A-6507731E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248400"/>
            <a:ext cx="2057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mca_coll_sm_tree_node_t **</a:t>
            </a:r>
          </a:p>
        </p:txBody>
      </p:sp>
      <p:sp>
        <p:nvSpPr>
          <p:cNvPr id="16407" name="Rectangle 71">
            <a:extLst>
              <a:ext uri="{FF2B5EF4-FFF2-40B4-BE49-F238E27FC236}">
                <a16:creationId xmlns:a16="http://schemas.microsoft.com/office/drawing/2014/main" id="{3C50CC70-6935-D14A-913F-9277C38F144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58369" y="5580857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800"/>
              <a:t>…</a:t>
            </a:r>
          </a:p>
        </p:txBody>
      </p:sp>
      <p:cxnSp>
        <p:nvCxnSpPr>
          <p:cNvPr id="16408" name="AutoShape 73">
            <a:extLst>
              <a:ext uri="{FF2B5EF4-FFF2-40B4-BE49-F238E27FC236}">
                <a16:creationId xmlns:a16="http://schemas.microsoft.com/office/drawing/2014/main" id="{93184E25-8959-0A4E-B70A-9A52E45F0859}"/>
              </a:ext>
            </a:extLst>
          </p:cNvPr>
          <p:cNvCxnSpPr>
            <a:cxnSpLocks noChangeShapeType="1"/>
            <a:stCxn id="16402" idx="1"/>
            <a:endCxn id="16406" idx="1"/>
          </p:cNvCxnSpPr>
          <p:nvPr/>
        </p:nvCxnSpPr>
        <p:spPr bwMode="auto">
          <a:xfrm rot="10800000" flipH="1" flipV="1">
            <a:off x="1981200" y="4424363"/>
            <a:ext cx="381000" cy="2014537"/>
          </a:xfrm>
          <a:prstGeom prst="bentConnector3">
            <a:avLst>
              <a:gd name="adj1" fmla="val -354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74">
            <a:extLst>
              <a:ext uri="{FF2B5EF4-FFF2-40B4-BE49-F238E27FC236}">
                <a16:creationId xmlns:a16="http://schemas.microsoft.com/office/drawing/2014/main" id="{5263D5B7-565D-6443-94FA-F0D247546016}"/>
              </a:ext>
            </a:extLst>
          </p:cNvPr>
          <p:cNvCxnSpPr>
            <a:cxnSpLocks noChangeShapeType="1"/>
            <a:stCxn id="16401" idx="1"/>
            <a:endCxn id="16405" idx="1"/>
          </p:cNvCxnSpPr>
          <p:nvPr/>
        </p:nvCxnSpPr>
        <p:spPr bwMode="auto">
          <a:xfrm rot="10800000" flipH="1" flipV="1">
            <a:off x="1981200" y="3467100"/>
            <a:ext cx="381000" cy="2057400"/>
          </a:xfrm>
          <a:prstGeom prst="bentConnector3">
            <a:avLst>
              <a:gd name="adj1" fmla="val -6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75">
            <a:extLst>
              <a:ext uri="{FF2B5EF4-FFF2-40B4-BE49-F238E27FC236}">
                <a16:creationId xmlns:a16="http://schemas.microsoft.com/office/drawing/2014/main" id="{45B672E8-61C3-4844-B80B-645290A68659}"/>
              </a:ext>
            </a:extLst>
          </p:cNvPr>
          <p:cNvCxnSpPr>
            <a:cxnSpLocks noChangeShapeType="1"/>
            <a:stCxn id="16396" idx="1"/>
            <a:endCxn id="16404" idx="1"/>
          </p:cNvCxnSpPr>
          <p:nvPr/>
        </p:nvCxnSpPr>
        <p:spPr bwMode="auto">
          <a:xfrm rot="10800000" flipH="1" flipV="1">
            <a:off x="1981200" y="3009900"/>
            <a:ext cx="381000" cy="2057400"/>
          </a:xfrm>
          <a:prstGeom prst="bentConnector3">
            <a:avLst>
              <a:gd name="adj1" fmla="val -8750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1" name="Rectangle 79">
            <a:extLst>
              <a:ext uri="{FF2B5EF4-FFF2-40B4-BE49-F238E27FC236}">
                <a16:creationId xmlns:a16="http://schemas.microsoft.com/office/drawing/2014/main" id="{F4F31985-D6E0-064B-83F4-E6F67E83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7096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400"/>
              <a:t>}</a:t>
            </a:r>
          </a:p>
        </p:txBody>
      </p:sp>
      <p:sp>
        <p:nvSpPr>
          <p:cNvPr id="16412" name="Rectangle 80">
            <a:extLst>
              <a:ext uri="{FF2B5EF4-FFF2-40B4-BE49-F238E27FC236}">
                <a16:creationId xmlns:a16="http://schemas.microsoft.com/office/drawing/2014/main" id="{184BE30D-C959-294E-9A6A-1F40ED4D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7096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400"/>
              <a:t>}</a:t>
            </a:r>
          </a:p>
        </p:txBody>
      </p:sp>
      <p:sp>
        <p:nvSpPr>
          <p:cNvPr id="16413" name="Rectangle 81">
            <a:extLst>
              <a:ext uri="{FF2B5EF4-FFF2-40B4-BE49-F238E27FC236}">
                <a16:creationId xmlns:a16="http://schemas.microsoft.com/office/drawing/2014/main" id="{563C6D33-2131-044F-A0B3-0D689A64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7096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400"/>
              <a:t>{</a:t>
            </a:r>
          </a:p>
        </p:txBody>
      </p:sp>
      <p:sp>
        <p:nvSpPr>
          <p:cNvPr id="16414" name="Rectangle 82">
            <a:extLst>
              <a:ext uri="{FF2B5EF4-FFF2-40B4-BE49-F238E27FC236}">
                <a16:creationId xmlns:a16="http://schemas.microsoft.com/office/drawing/2014/main" id="{E3E36C05-07DD-F444-996A-611A1C58255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830638" y="3690938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P of these</a:t>
            </a:r>
          </a:p>
        </p:txBody>
      </p:sp>
      <p:sp>
        <p:nvSpPr>
          <p:cNvPr id="16415" name="Rectangle 83">
            <a:extLst>
              <a:ext uri="{FF2B5EF4-FFF2-40B4-BE49-F238E27FC236}">
                <a16:creationId xmlns:a16="http://schemas.microsoft.com/office/drawing/2014/main" id="{2F5F5061-738B-3348-883D-21164C1667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43425" y="5624513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P of these</a:t>
            </a:r>
          </a:p>
        </p:txBody>
      </p:sp>
      <p:sp>
        <p:nvSpPr>
          <p:cNvPr id="16416" name="Rectangle 84">
            <a:extLst>
              <a:ext uri="{FF2B5EF4-FFF2-40B4-BE49-F238E27FC236}">
                <a16:creationId xmlns:a16="http://schemas.microsoft.com/office/drawing/2014/main" id="{B9915DDA-FB3C-1E49-B0CB-616CB960A25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4025" y="3660775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Bc of these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6B6A7DB-8D9D-BB49-9C05-D0064EE52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Per-communicator shmem segment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F5C3BE2-4B91-684A-B146-7D8A5489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2 sets of barrier buffers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Size: P times Sc times 2 (for in and out) times 2 (2 barrier buffers)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Layout shown in next slide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Bc segments containing: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Control (size: P times Sc)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(size: P times Sf)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Note that this allocates data fragments for non-root processes, but is necessary for when root != 0 because of memory affinity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87401D-78E6-534B-9A7F-110503BC5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Per-communicator shmem segment abstraction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8A5F8D12-CC43-5443-9FC4-D0A1D1F5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752600"/>
            <a:ext cx="8001000" cy="487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B1600B26-D804-6C43-8E3D-C03D68DE8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2004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B3B5A7C8-E187-FD41-8B4A-72199734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6400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Barrier tree #0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3B17622D-5F75-1C49-8DEB-6ABE6CEE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6400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Barrier tree #1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D812D751-9401-9C43-9F31-14BE492C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3F19ADA1-1CAE-834E-BF19-FABFCA1A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10668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200"/>
              <a:t>In-use flag</a:t>
            </a:r>
          </a:p>
        </p:txBody>
      </p:sp>
      <p:sp>
        <p:nvSpPr>
          <p:cNvPr id="18441" name="Rectangle 15">
            <a:extLst>
              <a:ext uri="{FF2B5EF4-FFF2-40B4-BE49-F238E27FC236}">
                <a16:creationId xmlns:a16="http://schemas.microsoft.com/office/drawing/2014/main" id="{357FFEE8-B7F2-0A44-881E-84CF048C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2" name="Rectangle 16">
            <a:extLst>
              <a:ext uri="{FF2B5EF4-FFF2-40B4-BE49-F238E27FC236}">
                <a16:creationId xmlns:a16="http://schemas.microsoft.com/office/drawing/2014/main" id="{EA266986-EB27-1B45-BB18-026A08A9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3" name="Rectangle 17">
            <a:extLst>
              <a:ext uri="{FF2B5EF4-FFF2-40B4-BE49-F238E27FC236}">
                <a16:creationId xmlns:a16="http://schemas.microsoft.com/office/drawing/2014/main" id="{9A822E72-9865-9148-BC75-7F3E3D68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4" name="Rectangle 18">
            <a:extLst>
              <a:ext uri="{FF2B5EF4-FFF2-40B4-BE49-F238E27FC236}">
                <a16:creationId xmlns:a16="http://schemas.microsoft.com/office/drawing/2014/main" id="{10CCB47D-67C4-2047-910E-C55FCF00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10668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200"/>
              <a:t>In-use flag</a:t>
            </a:r>
          </a:p>
        </p:txBody>
      </p:sp>
      <p:sp>
        <p:nvSpPr>
          <p:cNvPr id="18445" name="Rectangle 19">
            <a:extLst>
              <a:ext uri="{FF2B5EF4-FFF2-40B4-BE49-F238E27FC236}">
                <a16:creationId xmlns:a16="http://schemas.microsoft.com/office/drawing/2014/main" id="{0C6C2BE8-01FA-8541-B09A-BB52D57E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244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6" name="Rectangle 20">
            <a:extLst>
              <a:ext uri="{FF2B5EF4-FFF2-40B4-BE49-F238E27FC236}">
                <a16:creationId xmlns:a16="http://schemas.microsoft.com/office/drawing/2014/main" id="{46DD908E-FC6D-E84A-BE82-DC7617BC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7" name="Rectangle 21">
            <a:extLst>
              <a:ext uri="{FF2B5EF4-FFF2-40B4-BE49-F238E27FC236}">
                <a16:creationId xmlns:a16="http://schemas.microsoft.com/office/drawing/2014/main" id="{EE94BB35-546C-CF4F-9905-A50D8415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48" name="Rectangle 22">
            <a:extLst>
              <a:ext uri="{FF2B5EF4-FFF2-40B4-BE49-F238E27FC236}">
                <a16:creationId xmlns:a16="http://schemas.microsoft.com/office/drawing/2014/main" id="{DBE5C399-838E-7F4E-B23B-89D617E8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62600"/>
            <a:ext cx="1066800" cy="1066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200"/>
              <a:t>In-use flag</a:t>
            </a:r>
          </a:p>
        </p:txBody>
      </p:sp>
      <p:sp>
        <p:nvSpPr>
          <p:cNvPr id="18449" name="Rectangle 23">
            <a:extLst>
              <a:ext uri="{FF2B5EF4-FFF2-40B4-BE49-F238E27FC236}">
                <a16:creationId xmlns:a16="http://schemas.microsoft.com/office/drawing/2014/main" id="{0BD901CC-3C48-3745-8FA9-1ECA7268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50" name="Rectangle 24">
            <a:extLst>
              <a:ext uri="{FF2B5EF4-FFF2-40B4-BE49-F238E27FC236}">
                <a16:creationId xmlns:a16="http://schemas.microsoft.com/office/drawing/2014/main" id="{4AC46EDF-1722-224E-9B21-8E2A08D7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324600"/>
            <a:ext cx="5181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Control / data segment</a:t>
            </a:r>
          </a:p>
        </p:txBody>
      </p:sp>
      <p:sp>
        <p:nvSpPr>
          <p:cNvPr id="18451" name="Line 25">
            <a:extLst>
              <a:ext uri="{FF2B5EF4-FFF2-40B4-BE49-F238E27FC236}">
                <a16:creationId xmlns:a16="http://schemas.microsoft.com/office/drawing/2014/main" id="{E39FB6B5-A152-F445-9BE5-E679B3E5D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4386263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6">
            <a:extLst>
              <a:ext uri="{FF2B5EF4-FFF2-40B4-BE49-F238E27FC236}">
                <a16:creationId xmlns:a16="http://schemas.microsoft.com/office/drawing/2014/main" id="{582366A8-C1FC-574A-9F1B-CBD5F6BDA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5529263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6E5BB8-BF18-0E40-92BC-BEBD9E99E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Per-communicator shmem segment layout</a:t>
            </a: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1CB31CE1-1C40-FF4B-B36E-D716F607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752600"/>
            <a:ext cx="8001000" cy="487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11F4A22-0015-4A4F-8558-35C9504F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2800"/>
            <a:ext cx="65532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Control (P x Sc)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B9039268-E216-B44D-8B6F-384CA212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65532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 (P x Sf)</a:t>
            </a:r>
          </a:p>
        </p:txBody>
      </p:sp>
      <p:sp>
        <p:nvSpPr>
          <p:cNvPr id="19462" name="Line 9">
            <a:extLst>
              <a:ext uri="{FF2B5EF4-FFF2-40B4-BE49-F238E27FC236}">
                <a16:creationId xmlns:a16="http://schemas.microsoft.com/office/drawing/2014/main" id="{37C070B1-93DC-4242-B477-CCBADBFCA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32766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13">
            <a:extLst>
              <a:ext uri="{FF2B5EF4-FFF2-40B4-BE49-F238E27FC236}">
                <a16:creationId xmlns:a16="http://schemas.microsoft.com/office/drawing/2014/main" id="{77C11078-3809-8F4B-A4FA-012B84BFBC22}"/>
              </a:ext>
            </a:extLst>
          </p:cNvPr>
          <p:cNvCxnSpPr>
            <a:cxnSpLocks noChangeShapeType="1"/>
            <a:endCxn id="19460" idx="1"/>
          </p:cNvCxnSpPr>
          <p:nvPr/>
        </p:nvCxnSpPr>
        <p:spPr bwMode="auto">
          <a:xfrm flipV="1">
            <a:off x="152400" y="3505200"/>
            <a:ext cx="1143000" cy="3810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15">
            <a:extLst>
              <a:ext uri="{FF2B5EF4-FFF2-40B4-BE49-F238E27FC236}">
                <a16:creationId xmlns:a16="http://schemas.microsoft.com/office/drawing/2014/main" id="{6A60FB14-DE05-A746-82F8-A9F56FD9DFDB}"/>
              </a:ext>
            </a:extLst>
          </p:cNvPr>
          <p:cNvCxnSpPr>
            <a:cxnSpLocks noChangeShapeType="1"/>
            <a:endCxn id="19461" idx="1"/>
          </p:cNvCxnSpPr>
          <p:nvPr/>
        </p:nvCxnSpPr>
        <p:spPr bwMode="auto">
          <a:xfrm>
            <a:off x="152400" y="3886200"/>
            <a:ext cx="1143000" cy="190500"/>
          </a:xfrm>
          <a:prstGeom prst="bentConnector3">
            <a:avLst>
              <a:gd name="adj1" fmla="val 5013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Rectangle 38">
            <a:extLst>
              <a:ext uri="{FF2B5EF4-FFF2-40B4-BE49-F238E27FC236}">
                <a16:creationId xmlns:a16="http://schemas.microsoft.com/office/drawing/2014/main" id="{196FB769-0435-BA44-B1D6-AD6ADFB5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28800"/>
            <a:ext cx="6553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Barrier buffers (4 x P x Sc)</a:t>
            </a:r>
          </a:p>
        </p:txBody>
      </p:sp>
      <p:grpSp>
        <p:nvGrpSpPr>
          <p:cNvPr id="19466" name="Group 48">
            <a:extLst>
              <a:ext uri="{FF2B5EF4-FFF2-40B4-BE49-F238E27FC236}">
                <a16:creationId xmlns:a16="http://schemas.microsoft.com/office/drawing/2014/main" id="{3B77A105-5248-0948-85C0-6E7D9510D01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81200"/>
            <a:ext cx="990600" cy="552450"/>
            <a:chOff x="912" y="1248"/>
            <a:chExt cx="624" cy="348"/>
          </a:xfrm>
        </p:grpSpPr>
        <p:sp>
          <p:nvSpPr>
            <p:cNvPr id="19483" name="Rectangle 39">
              <a:extLst>
                <a:ext uri="{FF2B5EF4-FFF2-40B4-BE49-F238E27FC236}">
                  <a16:creationId xmlns:a16="http://schemas.microsoft.com/office/drawing/2014/main" id="{83ADC158-1437-4D47-A9DC-454FD896D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62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484" name="Line 41">
              <a:extLst>
                <a:ext uri="{FF2B5EF4-FFF2-40B4-BE49-F238E27FC236}">
                  <a16:creationId xmlns:a16="http://schemas.microsoft.com/office/drawing/2014/main" id="{C3779443-C44F-5443-A0A2-6F6629513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42">
              <a:extLst>
                <a:ext uri="{FF2B5EF4-FFF2-40B4-BE49-F238E27FC236}">
                  <a16:creationId xmlns:a16="http://schemas.microsoft.com/office/drawing/2014/main" id="{49617780-6514-2A47-9C6C-CC10E5073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43">
              <a:extLst>
                <a:ext uri="{FF2B5EF4-FFF2-40B4-BE49-F238E27FC236}">
                  <a16:creationId xmlns:a16="http://schemas.microsoft.com/office/drawing/2014/main" id="{5E9B2979-8D77-F344-B74F-BC106C42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Rectangle 44">
              <a:extLst>
                <a:ext uri="{FF2B5EF4-FFF2-40B4-BE49-F238E27FC236}">
                  <a16:creationId xmlns:a16="http://schemas.microsoft.com/office/drawing/2014/main" id="{8AE16CE7-C20D-CD4D-A8B5-00D001A23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47" y="1361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In[0]</a:t>
              </a:r>
            </a:p>
          </p:txBody>
        </p:sp>
        <p:sp>
          <p:nvSpPr>
            <p:cNvPr id="19488" name="Rectangle 45">
              <a:extLst>
                <a:ext uri="{FF2B5EF4-FFF2-40B4-BE49-F238E27FC236}">
                  <a16:creationId xmlns:a16="http://schemas.microsoft.com/office/drawing/2014/main" id="{F475F838-DFD0-9846-8C82-807DB077E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9" y="134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Out[0]</a:t>
              </a:r>
            </a:p>
          </p:txBody>
        </p:sp>
        <p:sp>
          <p:nvSpPr>
            <p:cNvPr id="19489" name="Rectangle 46">
              <a:extLst>
                <a:ext uri="{FF2B5EF4-FFF2-40B4-BE49-F238E27FC236}">
                  <a16:creationId xmlns:a16="http://schemas.microsoft.com/office/drawing/2014/main" id="{721617E3-F880-594F-926E-A702DED0E9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47" y="134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Out[1]</a:t>
              </a:r>
            </a:p>
          </p:txBody>
        </p:sp>
        <p:sp>
          <p:nvSpPr>
            <p:cNvPr id="19490" name="Rectangle 47">
              <a:extLst>
                <a:ext uri="{FF2B5EF4-FFF2-40B4-BE49-F238E27FC236}">
                  <a16:creationId xmlns:a16="http://schemas.microsoft.com/office/drawing/2014/main" id="{ECC95EB6-C261-B644-B2CF-7CB66BE644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35" y="1343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In[1]</a:t>
              </a:r>
            </a:p>
          </p:txBody>
        </p:sp>
      </p:grpSp>
      <p:grpSp>
        <p:nvGrpSpPr>
          <p:cNvPr id="19467" name="Group 49">
            <a:extLst>
              <a:ext uri="{FF2B5EF4-FFF2-40B4-BE49-F238E27FC236}">
                <a16:creationId xmlns:a16="http://schemas.microsoft.com/office/drawing/2014/main" id="{86C32A15-DE77-9D45-82D9-9BD41E519C4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73263"/>
            <a:ext cx="990600" cy="555625"/>
            <a:chOff x="912" y="1243"/>
            <a:chExt cx="624" cy="350"/>
          </a:xfrm>
        </p:grpSpPr>
        <p:sp>
          <p:nvSpPr>
            <p:cNvPr id="19475" name="Rectangle 50">
              <a:extLst>
                <a:ext uri="{FF2B5EF4-FFF2-40B4-BE49-F238E27FC236}">
                  <a16:creationId xmlns:a16="http://schemas.microsoft.com/office/drawing/2014/main" id="{33E314AA-F17B-C04A-AE56-87216A2C2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62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476" name="Line 51">
              <a:extLst>
                <a:ext uri="{FF2B5EF4-FFF2-40B4-BE49-F238E27FC236}">
                  <a16:creationId xmlns:a16="http://schemas.microsoft.com/office/drawing/2014/main" id="{8BD7C41E-C72B-2E4E-B7E4-BEEDFE8FB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52">
              <a:extLst>
                <a:ext uri="{FF2B5EF4-FFF2-40B4-BE49-F238E27FC236}">
                  <a16:creationId xmlns:a16="http://schemas.microsoft.com/office/drawing/2014/main" id="{19B90CCD-EC43-3040-A018-B461CCF85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53">
              <a:extLst>
                <a:ext uri="{FF2B5EF4-FFF2-40B4-BE49-F238E27FC236}">
                  <a16:creationId xmlns:a16="http://schemas.microsoft.com/office/drawing/2014/main" id="{A6B64101-4584-1147-A320-60E98AD07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54">
              <a:extLst>
                <a:ext uri="{FF2B5EF4-FFF2-40B4-BE49-F238E27FC236}">
                  <a16:creationId xmlns:a16="http://schemas.microsoft.com/office/drawing/2014/main" id="{C140F0AD-112F-1A42-B456-646822C31A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47" y="1358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In[0]</a:t>
              </a:r>
            </a:p>
          </p:txBody>
        </p:sp>
        <p:sp>
          <p:nvSpPr>
            <p:cNvPr id="19480" name="Rectangle 55">
              <a:extLst>
                <a:ext uri="{FF2B5EF4-FFF2-40B4-BE49-F238E27FC236}">
                  <a16:creationId xmlns:a16="http://schemas.microsoft.com/office/drawing/2014/main" id="{6CF43D5C-51DA-7B4D-90D9-B61F4D767D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59" y="1340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Out[0]</a:t>
              </a:r>
            </a:p>
          </p:txBody>
        </p:sp>
        <p:sp>
          <p:nvSpPr>
            <p:cNvPr id="19481" name="Rectangle 56">
              <a:extLst>
                <a:ext uri="{FF2B5EF4-FFF2-40B4-BE49-F238E27FC236}">
                  <a16:creationId xmlns:a16="http://schemas.microsoft.com/office/drawing/2014/main" id="{C546997B-2775-1140-A63C-7981A999A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47" y="1342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Out[1]</a:t>
              </a:r>
            </a:p>
          </p:txBody>
        </p:sp>
        <p:sp>
          <p:nvSpPr>
            <p:cNvPr id="19482" name="Rectangle 57">
              <a:extLst>
                <a:ext uri="{FF2B5EF4-FFF2-40B4-BE49-F238E27FC236}">
                  <a16:creationId xmlns:a16="http://schemas.microsoft.com/office/drawing/2014/main" id="{1E2E5E44-8547-9540-A521-D784EE629F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35" y="1357"/>
              <a:ext cx="2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In[1]</a:t>
              </a:r>
            </a:p>
          </p:txBody>
        </p:sp>
      </p:grpSp>
      <p:sp>
        <p:nvSpPr>
          <p:cNvPr id="19468" name="Line 59">
            <a:extLst>
              <a:ext uri="{FF2B5EF4-FFF2-40B4-BE49-F238E27FC236}">
                <a16:creationId xmlns:a16="http://schemas.microsoft.com/office/drawing/2014/main" id="{B5C8ABC4-5C76-8E48-A1C2-C42AF20F9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4958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60">
            <a:extLst>
              <a:ext uri="{FF2B5EF4-FFF2-40B4-BE49-F238E27FC236}">
                <a16:creationId xmlns:a16="http://schemas.microsoft.com/office/drawing/2014/main" id="{3E4AA15B-C1A3-084C-AC68-0AD912A5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0292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61">
            <a:extLst>
              <a:ext uri="{FF2B5EF4-FFF2-40B4-BE49-F238E27FC236}">
                <a16:creationId xmlns:a16="http://schemas.microsoft.com/office/drawing/2014/main" id="{716FE118-6A4F-AD4C-8C7B-B36C6275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5626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62">
            <a:extLst>
              <a:ext uri="{FF2B5EF4-FFF2-40B4-BE49-F238E27FC236}">
                <a16:creationId xmlns:a16="http://schemas.microsoft.com/office/drawing/2014/main" id="{702BE63A-6924-C648-B1CB-537C3A721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63">
            <a:extLst>
              <a:ext uri="{FF2B5EF4-FFF2-40B4-BE49-F238E27FC236}">
                <a16:creationId xmlns:a16="http://schemas.microsoft.com/office/drawing/2014/main" id="{A9E68191-E641-8E44-8364-282F062C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5062538"/>
            <a:ext cx="421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Repeat Control/Data Bc times</a:t>
            </a:r>
          </a:p>
        </p:txBody>
      </p:sp>
      <p:sp>
        <p:nvSpPr>
          <p:cNvPr id="19473" name="Line 64">
            <a:extLst>
              <a:ext uri="{FF2B5EF4-FFF2-40B4-BE49-F238E27FC236}">
                <a16:creationId xmlns:a16="http://schemas.microsoft.com/office/drawing/2014/main" id="{FA5AFEA2-2357-7F42-AEFA-1AAF2067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8001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65">
            <a:extLst>
              <a:ext uri="{FF2B5EF4-FFF2-40B4-BE49-F238E27FC236}">
                <a16:creationId xmlns:a16="http://schemas.microsoft.com/office/drawing/2014/main" id="{BC6B5322-0F14-7E43-BEB9-20904159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5532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In use buffers (U x Sc)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485</Words>
  <Application>Microsoft Macintosh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ＭＳ Ｐゴシック</vt:lpstr>
      <vt:lpstr>Calibri</vt:lpstr>
      <vt:lpstr>ヒラギノ角ゴ Pro W3</vt:lpstr>
      <vt:lpstr>Blank Presentation</vt:lpstr>
      <vt:lpstr>sm coll component data structures</vt:lpstr>
      <vt:lpstr>Numerical Values</vt:lpstr>
      <vt:lpstr>Communicator data</vt:lpstr>
      <vt:lpstr>Communicator data</vt:lpstr>
      <vt:lpstr>Per-communicator shmem segment</vt:lpstr>
      <vt:lpstr>Per-communicator shmem segment abstraction</vt:lpstr>
      <vt:lpstr>Per-communicator shmem segment layout</vt:lpstr>
    </vt:vector>
  </TitlesOfParts>
  <Company>Jeffrey Squyres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 coll component data structures</dc:title>
  <dc:creator>Jeffrey Squyres</dc:creator>
  <cp:lastModifiedBy>Jeff Squyres (jsquyres)</cp:lastModifiedBy>
  <cp:revision>37</cp:revision>
  <dcterms:created xsi:type="dcterms:W3CDTF">2009-08-19T17:45:11Z</dcterms:created>
  <dcterms:modified xsi:type="dcterms:W3CDTF">2021-07-13T15:19:54Z</dcterms:modified>
</cp:coreProperties>
</file>