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5"/>
  </p:notesMasterIdLst>
  <p:sldIdLst>
    <p:sldId id="256" r:id="rId5"/>
    <p:sldId id="257" r:id="rId6"/>
    <p:sldId id="281" r:id="rId7"/>
    <p:sldId id="261" r:id="rId8"/>
    <p:sldId id="288" r:id="rId9"/>
    <p:sldId id="291" r:id="rId10"/>
    <p:sldId id="268" r:id="rId11"/>
    <p:sldId id="289" r:id="rId12"/>
    <p:sldId id="290" r:id="rId13"/>
    <p:sldId id="273" r:id="rId14"/>
    <p:sldId id="274" r:id="rId15"/>
    <p:sldId id="275" r:id="rId16"/>
    <p:sldId id="276" r:id="rId17"/>
    <p:sldId id="277" r:id="rId18"/>
    <p:sldId id="278" r:id="rId19"/>
    <p:sldId id="286" r:id="rId20"/>
    <p:sldId id="284" r:id="rId21"/>
    <p:sldId id="266" r:id="rId22"/>
    <p:sldId id="293"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F8A6E-62D0-4235-9BFD-0F70B163CDF9}" v="23" dt="2024-10-11T14:38:15.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64BB7-3577-4526-96CC-D0D99DDB995E}" type="datetimeFigureOut">
              <a:rPr lang="en-AE" smtClean="0"/>
              <a:t>11/10/2024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8A1C4-F793-4B46-A133-3E6160A16C58}" type="slidenum">
              <a:rPr lang="en-AE" smtClean="0"/>
              <a:t>‹#›</a:t>
            </a:fld>
            <a:endParaRPr lang="en-AE"/>
          </a:p>
        </p:txBody>
      </p:sp>
    </p:spTree>
    <p:extLst>
      <p:ext uri="{BB962C8B-B14F-4D97-AF65-F5344CB8AC3E}">
        <p14:creationId xmlns:p14="http://schemas.microsoft.com/office/powerpoint/2010/main" val="356252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endParaRPr lang="en-AE" dirty="0"/>
          </a:p>
        </p:txBody>
      </p:sp>
      <p:sp>
        <p:nvSpPr>
          <p:cNvPr id="4" name="Slide Number Placeholder 3"/>
          <p:cNvSpPr>
            <a:spLocks noGrp="1"/>
          </p:cNvSpPr>
          <p:nvPr>
            <p:ph type="sldNum" sz="quarter" idx="5"/>
          </p:nvPr>
        </p:nvSpPr>
        <p:spPr/>
        <p:txBody>
          <a:bodyPr/>
          <a:lstStyle/>
          <a:p>
            <a:fld id="{A158A1C4-F793-4B46-A133-3E6160A16C58}" type="slidenum">
              <a:rPr lang="en-AE" smtClean="0"/>
              <a:t>2</a:t>
            </a:fld>
            <a:endParaRPr lang="en-AE"/>
          </a:p>
        </p:txBody>
      </p:sp>
    </p:spTree>
    <p:extLst>
      <p:ext uri="{BB962C8B-B14F-4D97-AF65-F5344CB8AC3E}">
        <p14:creationId xmlns:p14="http://schemas.microsoft.com/office/powerpoint/2010/main" val="141750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A158A1C4-F793-4B46-A133-3E6160A16C58}" type="slidenum">
              <a:rPr lang="en-AE" smtClean="0"/>
              <a:t>16</a:t>
            </a:fld>
            <a:endParaRPr lang="en-AE"/>
          </a:p>
        </p:txBody>
      </p:sp>
    </p:spTree>
    <p:extLst>
      <p:ext uri="{BB962C8B-B14F-4D97-AF65-F5344CB8AC3E}">
        <p14:creationId xmlns:p14="http://schemas.microsoft.com/office/powerpoint/2010/main" val="44600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8A1C4-F793-4B46-A133-3E6160A16C58}" type="slidenum">
              <a:rPr lang="en-AE" smtClean="0"/>
              <a:t>20</a:t>
            </a:fld>
            <a:endParaRPr lang="en-AE"/>
          </a:p>
        </p:txBody>
      </p:sp>
    </p:spTree>
    <p:extLst>
      <p:ext uri="{BB962C8B-B14F-4D97-AF65-F5344CB8AC3E}">
        <p14:creationId xmlns:p14="http://schemas.microsoft.com/office/powerpoint/2010/main" val="21180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31A53C1-4B59-4870-ABB7-BF92B5D6384A}" type="datetime1">
              <a:rPr lang="en-AE" smtClean="0"/>
              <a:t>11/10/2024</a:t>
            </a:fld>
            <a:endParaRPr lang="en-A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Dataset 1: Chronic Kidney Diseases (Nominal Dataset)</a:t>
            </a:r>
            <a:endParaRPr lang="en-A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4A86269-344A-490F-BDAE-8D388CD588D2}" type="slidenum">
              <a:rPr lang="en-AE" smtClean="0"/>
              <a:t>‹#›</a:t>
            </a:fld>
            <a:endParaRPr lang="en-A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76399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81BE42-3D1A-45AD-9B55-ABCE3E2E2BBA}" type="datetime1">
              <a:rPr lang="en-AE" smtClean="0"/>
              <a:t>11/10/2024</a:t>
            </a:fld>
            <a:endParaRPr lang="en-AE"/>
          </a:p>
        </p:txBody>
      </p:sp>
      <p:sp>
        <p:nvSpPr>
          <p:cNvPr id="5" name="Footer Placeholder 4"/>
          <p:cNvSpPr>
            <a:spLocks noGrp="1"/>
          </p:cNvSpPr>
          <p:nvPr>
            <p:ph type="ftr" sz="quarter" idx="11"/>
          </p:nvPr>
        </p:nvSpPr>
        <p:spPr/>
        <p:txBody>
          <a:bodyPr/>
          <a:lstStyle/>
          <a:p>
            <a:r>
              <a:rPr lang="en-US"/>
              <a:t>Dataset 1: Chronic Kidney Diseases (Nominal Dataset)</a:t>
            </a:r>
            <a:endParaRPr lang="en-AE"/>
          </a:p>
        </p:txBody>
      </p:sp>
      <p:sp>
        <p:nvSpPr>
          <p:cNvPr id="6" name="Slide Number Placeholder 5"/>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233595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48B550-FE29-4B8F-BD39-90AE34455BD6}" type="datetime1">
              <a:rPr lang="en-AE" smtClean="0"/>
              <a:t>11/10/2024</a:t>
            </a:fld>
            <a:endParaRPr lang="en-AE"/>
          </a:p>
        </p:txBody>
      </p:sp>
      <p:sp>
        <p:nvSpPr>
          <p:cNvPr id="5" name="Footer Placeholder 4"/>
          <p:cNvSpPr>
            <a:spLocks noGrp="1"/>
          </p:cNvSpPr>
          <p:nvPr>
            <p:ph type="ftr" sz="quarter" idx="11"/>
          </p:nvPr>
        </p:nvSpPr>
        <p:spPr/>
        <p:txBody>
          <a:bodyPr/>
          <a:lstStyle/>
          <a:p>
            <a:r>
              <a:rPr lang="en-US"/>
              <a:t>Dataset 1: Chronic Kidney Diseases (Nominal Dataset)</a:t>
            </a:r>
            <a:endParaRPr lang="en-AE"/>
          </a:p>
        </p:txBody>
      </p:sp>
      <p:sp>
        <p:nvSpPr>
          <p:cNvPr id="6" name="Slide Number Placeholder 5"/>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323546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BE80939-9504-4271-A0C4-72B6F2373E4F}" type="datetime1">
              <a:rPr lang="en-AE" smtClean="0"/>
              <a:t>11/10/2024</a:t>
            </a:fld>
            <a:endParaRPr lang="en-AE"/>
          </a:p>
        </p:txBody>
      </p:sp>
      <p:sp>
        <p:nvSpPr>
          <p:cNvPr id="5" name="Footer Placeholder 4"/>
          <p:cNvSpPr>
            <a:spLocks noGrp="1"/>
          </p:cNvSpPr>
          <p:nvPr>
            <p:ph type="ftr" sz="quarter" idx="11"/>
          </p:nvPr>
        </p:nvSpPr>
        <p:spPr/>
        <p:txBody>
          <a:bodyPr/>
          <a:lstStyle/>
          <a:p>
            <a:r>
              <a:rPr lang="en-US"/>
              <a:t>Dataset 1: Chronic Kidney Diseases (Nominal Dataset)</a:t>
            </a:r>
            <a:endParaRPr lang="en-AE"/>
          </a:p>
        </p:txBody>
      </p:sp>
      <p:sp>
        <p:nvSpPr>
          <p:cNvPr id="6" name="Slide Number Placeholder 5"/>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422921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4F960D-386D-420A-84B6-B86F3480244C}" type="datetime1">
              <a:rPr lang="en-AE" smtClean="0"/>
              <a:t>11/10/2024</a:t>
            </a:fld>
            <a:endParaRPr lang="en-AE"/>
          </a:p>
        </p:txBody>
      </p:sp>
      <p:sp>
        <p:nvSpPr>
          <p:cNvPr id="5" name="Footer Placeholder 4"/>
          <p:cNvSpPr>
            <a:spLocks noGrp="1"/>
          </p:cNvSpPr>
          <p:nvPr>
            <p:ph type="ftr" sz="quarter" idx="11"/>
          </p:nvPr>
        </p:nvSpPr>
        <p:spPr/>
        <p:txBody>
          <a:bodyPr/>
          <a:lstStyle/>
          <a:p>
            <a:r>
              <a:rPr lang="en-US"/>
              <a:t>Dataset 1: Chronic Kidney Diseases (Nominal Dataset)</a:t>
            </a:r>
            <a:endParaRPr lang="en-AE"/>
          </a:p>
        </p:txBody>
      </p:sp>
      <p:sp>
        <p:nvSpPr>
          <p:cNvPr id="6" name="Slide Number Placeholder 5"/>
          <p:cNvSpPr>
            <a:spLocks noGrp="1"/>
          </p:cNvSpPr>
          <p:nvPr>
            <p:ph type="sldNum" sz="quarter" idx="12"/>
          </p:nvPr>
        </p:nvSpPr>
        <p:spPr/>
        <p:txBody>
          <a:bodyPr/>
          <a:lstStyle/>
          <a:p>
            <a:fld id="{44A86269-344A-490F-BDAE-8D388CD588D2}" type="slidenum">
              <a:rPr lang="en-AE" smtClean="0"/>
              <a:t>‹#›</a:t>
            </a:fld>
            <a:endParaRPr lang="en-A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245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B2AFAB4-9859-42FD-9E21-8A537F505975}" type="datetime1">
              <a:rPr lang="en-AE" smtClean="0"/>
              <a:t>11/10/2024</a:t>
            </a:fld>
            <a:endParaRPr lang="en-AE"/>
          </a:p>
        </p:txBody>
      </p:sp>
      <p:sp>
        <p:nvSpPr>
          <p:cNvPr id="6" name="Footer Placeholder 5"/>
          <p:cNvSpPr>
            <a:spLocks noGrp="1"/>
          </p:cNvSpPr>
          <p:nvPr>
            <p:ph type="ftr" sz="quarter" idx="11"/>
          </p:nvPr>
        </p:nvSpPr>
        <p:spPr/>
        <p:txBody>
          <a:bodyPr/>
          <a:lstStyle/>
          <a:p>
            <a:r>
              <a:rPr lang="en-US"/>
              <a:t>Dataset 1: Chronic Kidney Diseases (Nominal Dataset)</a:t>
            </a:r>
            <a:endParaRPr lang="en-AE"/>
          </a:p>
        </p:txBody>
      </p:sp>
      <p:sp>
        <p:nvSpPr>
          <p:cNvPr id="7" name="Slide Number Placeholder 6"/>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396441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605F66-EA09-45FD-9DBD-EF2EB67A5EC4}" type="datetime1">
              <a:rPr lang="en-AE" smtClean="0"/>
              <a:t>11/10/2024</a:t>
            </a:fld>
            <a:endParaRPr lang="en-AE"/>
          </a:p>
        </p:txBody>
      </p:sp>
      <p:sp>
        <p:nvSpPr>
          <p:cNvPr id="8" name="Footer Placeholder 7"/>
          <p:cNvSpPr>
            <a:spLocks noGrp="1"/>
          </p:cNvSpPr>
          <p:nvPr>
            <p:ph type="ftr" sz="quarter" idx="11"/>
          </p:nvPr>
        </p:nvSpPr>
        <p:spPr/>
        <p:txBody>
          <a:bodyPr/>
          <a:lstStyle/>
          <a:p>
            <a:r>
              <a:rPr lang="en-US"/>
              <a:t>Dataset 1: Chronic Kidney Diseases (Nominal Dataset)</a:t>
            </a:r>
            <a:endParaRPr lang="en-AE"/>
          </a:p>
        </p:txBody>
      </p:sp>
      <p:sp>
        <p:nvSpPr>
          <p:cNvPr id="9" name="Slide Number Placeholder 8"/>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161642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4EA288C-F5BF-4A6A-93AA-772DF3E42906}" type="datetime1">
              <a:rPr lang="en-AE" smtClean="0"/>
              <a:t>11/10/2024</a:t>
            </a:fld>
            <a:endParaRPr lang="en-AE"/>
          </a:p>
        </p:txBody>
      </p:sp>
      <p:sp>
        <p:nvSpPr>
          <p:cNvPr id="4" name="Footer Placeholder 3"/>
          <p:cNvSpPr>
            <a:spLocks noGrp="1"/>
          </p:cNvSpPr>
          <p:nvPr>
            <p:ph type="ftr" sz="quarter" idx="11"/>
          </p:nvPr>
        </p:nvSpPr>
        <p:spPr/>
        <p:txBody>
          <a:bodyPr/>
          <a:lstStyle/>
          <a:p>
            <a:r>
              <a:rPr lang="en-US"/>
              <a:t>Dataset 1: Chronic Kidney Diseases (Nominal Dataset)</a:t>
            </a:r>
            <a:endParaRPr lang="en-AE"/>
          </a:p>
        </p:txBody>
      </p:sp>
      <p:sp>
        <p:nvSpPr>
          <p:cNvPr id="5" name="Slide Number Placeholder 4"/>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349137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5C77-1E33-4A08-8DAB-D0AC97BD097F}" type="datetime1">
              <a:rPr lang="en-AE" smtClean="0"/>
              <a:t>11/10/2024</a:t>
            </a:fld>
            <a:endParaRPr lang="en-AE"/>
          </a:p>
        </p:txBody>
      </p:sp>
      <p:sp>
        <p:nvSpPr>
          <p:cNvPr id="3" name="Footer Placeholder 2"/>
          <p:cNvSpPr>
            <a:spLocks noGrp="1"/>
          </p:cNvSpPr>
          <p:nvPr>
            <p:ph type="ftr" sz="quarter" idx="11"/>
          </p:nvPr>
        </p:nvSpPr>
        <p:spPr/>
        <p:txBody>
          <a:bodyPr/>
          <a:lstStyle/>
          <a:p>
            <a:r>
              <a:rPr lang="en-US"/>
              <a:t>Dataset 1: Chronic Kidney Diseases (Nominal Dataset)</a:t>
            </a:r>
            <a:endParaRPr lang="en-AE"/>
          </a:p>
        </p:txBody>
      </p:sp>
      <p:sp>
        <p:nvSpPr>
          <p:cNvPr id="4" name="Slide Number Placeholder 3"/>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140270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41E982A-3499-423F-BE0A-99FA2B526724}" type="datetime1">
              <a:rPr lang="en-AE" smtClean="0"/>
              <a:t>11/10/2024</a:t>
            </a:fld>
            <a:endParaRPr lang="en-AE"/>
          </a:p>
        </p:txBody>
      </p:sp>
      <p:sp>
        <p:nvSpPr>
          <p:cNvPr id="6" name="Footer Placeholder 5"/>
          <p:cNvSpPr>
            <a:spLocks noGrp="1"/>
          </p:cNvSpPr>
          <p:nvPr>
            <p:ph type="ftr" sz="quarter" idx="11"/>
          </p:nvPr>
        </p:nvSpPr>
        <p:spPr/>
        <p:txBody>
          <a:bodyPr/>
          <a:lstStyle/>
          <a:p>
            <a:r>
              <a:rPr lang="en-US"/>
              <a:t>Dataset 1: Chronic Kidney Diseases (Nominal Dataset)</a:t>
            </a:r>
            <a:endParaRPr lang="en-AE"/>
          </a:p>
        </p:txBody>
      </p:sp>
      <p:sp>
        <p:nvSpPr>
          <p:cNvPr id="7" name="Slide Number Placeholder 6"/>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144354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65F51A-B53B-4A9E-9C17-4FDFECAF1A09}" type="datetime1">
              <a:rPr lang="en-AE" smtClean="0"/>
              <a:t>11/10/2024</a:t>
            </a:fld>
            <a:endParaRPr lang="en-AE"/>
          </a:p>
        </p:txBody>
      </p:sp>
      <p:sp>
        <p:nvSpPr>
          <p:cNvPr id="6" name="Footer Placeholder 5"/>
          <p:cNvSpPr>
            <a:spLocks noGrp="1"/>
          </p:cNvSpPr>
          <p:nvPr>
            <p:ph type="ftr" sz="quarter" idx="11"/>
          </p:nvPr>
        </p:nvSpPr>
        <p:spPr/>
        <p:txBody>
          <a:bodyPr/>
          <a:lstStyle/>
          <a:p>
            <a:r>
              <a:rPr lang="en-US"/>
              <a:t>Dataset 1: Chronic Kidney Diseases (Nominal Dataset)</a:t>
            </a:r>
            <a:endParaRPr lang="en-AE"/>
          </a:p>
        </p:txBody>
      </p:sp>
      <p:sp>
        <p:nvSpPr>
          <p:cNvPr id="7" name="Slide Number Placeholder 6"/>
          <p:cNvSpPr>
            <a:spLocks noGrp="1"/>
          </p:cNvSpPr>
          <p:nvPr>
            <p:ph type="sldNum" sz="quarter" idx="12"/>
          </p:nvPr>
        </p:nvSpPr>
        <p:spPr/>
        <p:txBody>
          <a:bodyPr/>
          <a:lstStyle/>
          <a:p>
            <a:fld id="{44A86269-344A-490F-BDAE-8D388CD588D2}" type="slidenum">
              <a:rPr lang="en-AE" smtClean="0"/>
              <a:t>‹#›</a:t>
            </a:fld>
            <a:endParaRPr lang="en-AE"/>
          </a:p>
        </p:txBody>
      </p:sp>
    </p:spTree>
    <p:extLst>
      <p:ext uri="{BB962C8B-B14F-4D97-AF65-F5344CB8AC3E}">
        <p14:creationId xmlns:p14="http://schemas.microsoft.com/office/powerpoint/2010/main" val="243511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6B93173-4AF7-47A5-A6B4-025846C4CCBD}" type="datetime1">
              <a:rPr lang="en-AE" smtClean="0"/>
              <a:t>11/10/2024</a:t>
            </a:fld>
            <a:endParaRPr lang="en-A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Dataset 1: Chronic Kidney Diseases (Nominal Dataset)</a:t>
            </a:r>
            <a:endParaRPr lang="en-A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4A86269-344A-490F-BDAE-8D388CD588D2}" type="slidenum">
              <a:rPr lang="en-AE" smtClean="0"/>
              <a:t>‹#›</a:t>
            </a:fld>
            <a:endParaRPr lang="en-AE"/>
          </a:p>
        </p:txBody>
      </p:sp>
    </p:spTree>
    <p:extLst>
      <p:ext uri="{BB962C8B-B14F-4D97-AF65-F5344CB8AC3E}">
        <p14:creationId xmlns:p14="http://schemas.microsoft.com/office/powerpoint/2010/main" val="13177156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nazmul0087/ct-kidney-dataset-normal-cyst-tumor-and-stone" TargetMode="External"/><Relationship Id="rId2" Type="http://schemas.openxmlformats.org/officeDocument/2006/relationships/hyperlink" Target="https://www.kaggle.com/datasets/abhia1999/chronic-kidney-dise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DE2E-3336-4034-52FF-7F0CECD4A8A0}"/>
              </a:ext>
            </a:extLst>
          </p:cNvPr>
          <p:cNvSpPr>
            <a:spLocks noGrp="1"/>
          </p:cNvSpPr>
          <p:nvPr>
            <p:ph type="ctrTitle"/>
          </p:nvPr>
        </p:nvSpPr>
        <p:spPr>
          <a:xfrm>
            <a:off x="5220928" y="965200"/>
            <a:ext cx="5999002" cy="4927600"/>
          </a:xfrm>
        </p:spPr>
        <p:txBody>
          <a:bodyPr anchor="ctr">
            <a:normAutofit fontScale="90000"/>
          </a:bodyPr>
          <a:lstStyle/>
          <a:p>
            <a:r>
              <a:rPr lang="en-US" sz="6200" dirty="0">
                <a:solidFill>
                  <a:schemeClr val="tx2"/>
                </a:solidFill>
              </a:rPr>
              <a:t>Predictive modeling of kidney conditions of  patients using medical data and scans</a:t>
            </a:r>
            <a:endParaRPr lang="en-AE" sz="6200" dirty="0">
              <a:solidFill>
                <a:schemeClr val="tx2"/>
              </a:solidFill>
            </a:endParaRPr>
          </a:p>
        </p:txBody>
      </p:sp>
      <p:sp>
        <p:nvSpPr>
          <p:cNvPr id="3" name="Subtitle 2">
            <a:extLst>
              <a:ext uri="{FF2B5EF4-FFF2-40B4-BE49-F238E27FC236}">
                <a16:creationId xmlns:a16="http://schemas.microsoft.com/office/drawing/2014/main" id="{69FFD498-5F8A-95E4-219E-CBD9EF86B527}"/>
              </a:ext>
            </a:extLst>
          </p:cNvPr>
          <p:cNvSpPr>
            <a:spLocks noGrp="1"/>
          </p:cNvSpPr>
          <p:nvPr>
            <p:ph type="subTitle" idx="1"/>
          </p:nvPr>
        </p:nvSpPr>
        <p:spPr>
          <a:xfrm>
            <a:off x="823356" y="1159565"/>
            <a:ext cx="2938022" cy="4439055"/>
          </a:xfrm>
        </p:spPr>
        <p:txBody>
          <a:bodyPr anchor="ctr">
            <a:normAutofit/>
          </a:bodyPr>
          <a:lstStyle/>
          <a:p>
            <a:r>
              <a:rPr lang="en-US" dirty="0">
                <a:solidFill>
                  <a:srgbClr val="FFFFFF"/>
                </a:solidFill>
              </a:rPr>
              <a:t>F20DL UG-GRP-14</a:t>
            </a:r>
          </a:p>
          <a:p>
            <a:r>
              <a:rPr lang="en-US" sz="1400" dirty="0">
                <a:solidFill>
                  <a:srgbClr val="FFFFFF"/>
                </a:solidFill>
              </a:rPr>
              <a:t>Abdul Samad </a:t>
            </a:r>
            <a:br>
              <a:rPr lang="en-US" sz="1400" dirty="0">
                <a:solidFill>
                  <a:srgbClr val="FFFFFF"/>
                </a:solidFill>
              </a:rPr>
            </a:br>
            <a:r>
              <a:rPr lang="en-US" sz="1400" dirty="0">
                <a:solidFill>
                  <a:srgbClr val="FFFFFF"/>
                </a:solidFill>
              </a:rPr>
              <a:t>Adam James</a:t>
            </a:r>
            <a:br>
              <a:rPr lang="en-US" sz="1400" dirty="0">
                <a:solidFill>
                  <a:srgbClr val="FFFFFF"/>
                </a:solidFill>
              </a:rPr>
            </a:br>
            <a:r>
              <a:rPr lang="en-US" sz="1400" dirty="0">
                <a:solidFill>
                  <a:srgbClr val="FFFFFF"/>
                </a:solidFill>
              </a:rPr>
              <a:t>Siddhant Pandey</a:t>
            </a:r>
            <a:br>
              <a:rPr lang="en-US" sz="1400" dirty="0">
                <a:solidFill>
                  <a:srgbClr val="FFFFFF"/>
                </a:solidFill>
              </a:rPr>
            </a:br>
            <a:r>
              <a:rPr lang="en-US" sz="1400" dirty="0" err="1">
                <a:solidFill>
                  <a:srgbClr val="FFFFFF"/>
                </a:solidFill>
              </a:rPr>
              <a:t>Shivadarshan</a:t>
            </a:r>
            <a:r>
              <a:rPr lang="en-US" sz="1400" dirty="0">
                <a:solidFill>
                  <a:srgbClr val="FFFFFF"/>
                </a:solidFill>
              </a:rPr>
              <a:t> </a:t>
            </a:r>
            <a:r>
              <a:rPr lang="en-US" sz="1400" dirty="0" err="1">
                <a:solidFill>
                  <a:srgbClr val="FFFFFF"/>
                </a:solidFill>
              </a:rPr>
              <a:t>Puttraraju</a:t>
            </a:r>
            <a:r>
              <a:rPr lang="en-US" sz="1400" dirty="0">
                <a:solidFill>
                  <a:srgbClr val="FFFFFF"/>
                </a:solidFill>
              </a:rPr>
              <a:t> Shoubhit Binoy </a:t>
            </a:r>
          </a:p>
        </p:txBody>
      </p:sp>
    </p:spTree>
    <p:extLst>
      <p:ext uri="{BB962C8B-B14F-4D97-AF65-F5344CB8AC3E}">
        <p14:creationId xmlns:p14="http://schemas.microsoft.com/office/powerpoint/2010/main" val="1072175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C3F5-57C3-3AEB-D4A5-81F08FD2F78F}"/>
              </a:ext>
            </a:extLst>
          </p:cNvPr>
          <p:cNvSpPr>
            <a:spLocks noGrp="1"/>
          </p:cNvSpPr>
          <p:nvPr>
            <p:ph type="title"/>
          </p:nvPr>
        </p:nvSpPr>
        <p:spPr/>
        <p:txBody>
          <a:bodyPr/>
          <a:lstStyle/>
          <a:p>
            <a:r>
              <a:rPr lang="en-US" dirty="0"/>
              <a:t>Box Plot: </a:t>
            </a:r>
            <a:br>
              <a:rPr lang="en-US" dirty="0"/>
            </a:br>
            <a:r>
              <a:rPr lang="en-US" dirty="0" err="1"/>
              <a:t>Hemo</a:t>
            </a:r>
            <a:r>
              <a:rPr lang="en-US" dirty="0"/>
              <a:t> VS Class </a:t>
            </a:r>
            <a:endParaRPr lang="en-AE" dirty="0"/>
          </a:p>
        </p:txBody>
      </p:sp>
      <p:pic>
        <p:nvPicPr>
          <p:cNvPr id="6" name="Content Placeholder 5" descr="A graph showing a comparison of a class&#10;&#10;Description automatically generated with medium confidence">
            <a:extLst>
              <a:ext uri="{FF2B5EF4-FFF2-40B4-BE49-F238E27FC236}">
                <a16:creationId xmlns:a16="http://schemas.microsoft.com/office/drawing/2014/main" id="{45102E63-595C-35D2-63A6-1446CFD54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53408"/>
            <a:ext cx="6080125" cy="4751183"/>
          </a:xfrm>
        </p:spPr>
      </p:pic>
      <p:sp>
        <p:nvSpPr>
          <p:cNvPr id="4" name="Text Placeholder 3">
            <a:extLst>
              <a:ext uri="{FF2B5EF4-FFF2-40B4-BE49-F238E27FC236}">
                <a16:creationId xmlns:a16="http://schemas.microsoft.com/office/drawing/2014/main" id="{B58F1308-7A75-48F3-C021-8D4457B2782F}"/>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GB" sz="1800" dirty="0">
                <a:latin typeface="Aptos Narrow" panose="020B0004020202020204" pitchFamily="34" charset="0"/>
              </a:rPr>
              <a:t>Class 0 (No CKD): Haemoglobin values likely range between 14.5 and 16.5. Median: ~15.5.</a:t>
            </a:r>
          </a:p>
          <a:p>
            <a:pPr marL="285750" indent="-285750">
              <a:buFont typeface="Arial" panose="020B0604020202020204" pitchFamily="34" charset="0"/>
              <a:buChar char="•"/>
            </a:pPr>
            <a:r>
              <a:rPr lang="en-GB" sz="1800" dirty="0">
                <a:latin typeface="Aptos Narrow" panose="020B0004020202020204" pitchFamily="34" charset="0"/>
              </a:rPr>
              <a:t>Class 1 (CKD Present): Haemoglobin values range between 8.5 and 10.5. Median: ~9.0</a:t>
            </a:r>
          </a:p>
          <a:p>
            <a:pPr marL="285750" indent="-285750">
              <a:buFont typeface="Arial" panose="020B0604020202020204" pitchFamily="34" charset="0"/>
              <a:buChar char="•"/>
            </a:pPr>
            <a:r>
              <a:rPr lang="en-GB" sz="1800" dirty="0">
                <a:latin typeface="Aptos Narrow" panose="020B0004020202020204" pitchFamily="34" charset="0"/>
              </a:rPr>
              <a:t>Interpretation: If haemoglobin values fall below the Class 1 range (below 8.5), the likelihood of having CKD increases</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AE225355-A8B9-E78A-D2E5-8940CABFC4D5}"/>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287030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E358-3F5D-7FC1-F473-F52BAB672F35}"/>
              </a:ext>
            </a:extLst>
          </p:cNvPr>
          <p:cNvSpPr>
            <a:spLocks noGrp="1"/>
          </p:cNvSpPr>
          <p:nvPr>
            <p:ph type="title"/>
          </p:nvPr>
        </p:nvSpPr>
        <p:spPr/>
        <p:txBody>
          <a:bodyPr>
            <a:normAutofit fontScale="90000"/>
          </a:bodyPr>
          <a:lstStyle/>
          <a:p>
            <a:r>
              <a:rPr lang="en-US" dirty="0"/>
              <a:t>Box Plot:</a:t>
            </a:r>
            <a:br>
              <a:rPr lang="en-US" dirty="0"/>
            </a:br>
            <a:r>
              <a:rPr lang="en-US" dirty="0"/>
              <a:t>Serum Creatinine VS Class</a:t>
            </a:r>
            <a:endParaRPr lang="en-AE" dirty="0"/>
          </a:p>
        </p:txBody>
      </p:sp>
      <p:pic>
        <p:nvPicPr>
          <p:cNvPr id="6" name="Content Placeholder 5" descr="A graph showing a comparison of serum creatine&#10;&#10;Description automatically generated">
            <a:extLst>
              <a:ext uri="{FF2B5EF4-FFF2-40B4-BE49-F238E27FC236}">
                <a16:creationId xmlns:a16="http://schemas.microsoft.com/office/drawing/2014/main" id="{E91C9C6C-2936-A438-6104-FB8BA310E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53408"/>
            <a:ext cx="6080125" cy="4751183"/>
          </a:xfrm>
        </p:spPr>
      </p:pic>
      <p:sp>
        <p:nvSpPr>
          <p:cNvPr id="4" name="Text Placeholder 3">
            <a:extLst>
              <a:ext uri="{FF2B5EF4-FFF2-40B4-BE49-F238E27FC236}">
                <a16:creationId xmlns:a16="http://schemas.microsoft.com/office/drawing/2014/main" id="{BC053441-3EEF-9E87-B3CC-5BF3EB8A23A9}"/>
              </a:ext>
            </a:extLst>
          </p:cNvPr>
          <p:cNvSpPr>
            <a:spLocks noGrp="1"/>
          </p:cNvSpPr>
          <p:nvPr>
            <p:ph type="body" sz="half" idx="2"/>
          </p:nvPr>
        </p:nvSpPr>
        <p:spPr/>
        <p:txBody>
          <a:bodyPr>
            <a:normAutofit fontScale="85000" lnSpcReduction="10000"/>
          </a:bodyPr>
          <a:lstStyle/>
          <a:p>
            <a:pPr marL="285750" indent="-285750">
              <a:buFont typeface="Arial" panose="020B0604020202020204" pitchFamily="34" charset="0"/>
              <a:buChar char="•"/>
            </a:pPr>
            <a:r>
              <a:rPr lang="en-GB" sz="1800" dirty="0">
                <a:latin typeface="Aptos Narrow" panose="020B0004020202020204" pitchFamily="34" charset="0"/>
              </a:rPr>
              <a:t>Interpretation: If </a:t>
            </a:r>
            <a:r>
              <a:rPr lang="en-GB" sz="1800" dirty="0" err="1">
                <a:latin typeface="Aptos Narrow" panose="020B0004020202020204" pitchFamily="34" charset="0"/>
              </a:rPr>
              <a:t>hemoglobin</a:t>
            </a:r>
            <a:r>
              <a:rPr lang="en-GB" sz="1800" dirty="0">
                <a:latin typeface="Aptos Narrow" panose="020B0004020202020204" pitchFamily="34" charset="0"/>
              </a:rPr>
              <a:t> values fall below the Class 1 range (below 8.5), the likelihood of having CKD increases</a:t>
            </a:r>
          </a:p>
          <a:p>
            <a:pPr marL="285750" indent="-285750">
              <a:buFont typeface="Arial" panose="020B0604020202020204" pitchFamily="34" charset="0"/>
              <a:buChar char="•"/>
            </a:pPr>
            <a:r>
              <a:rPr lang="en-GB" sz="1800" dirty="0">
                <a:latin typeface="Aptos Narrow" panose="020B0004020202020204" pitchFamily="34" charset="0"/>
              </a:rPr>
              <a:t>Class 1 (CKD Present): Values range widely between 2.0 and 7.0 mg/dL, with outliers extending to 14 mg/dL. Median: ~4.0 mg/dL.</a:t>
            </a:r>
          </a:p>
          <a:p>
            <a:pPr marL="285750" indent="-285750">
              <a:buFont typeface="Arial" panose="020B0604020202020204" pitchFamily="34" charset="0"/>
              <a:buChar char="•"/>
            </a:pPr>
            <a:r>
              <a:rPr lang="en-GB" sz="1800" dirty="0">
                <a:latin typeface="Aptos Narrow" panose="020B0004020202020204" pitchFamily="34" charset="0"/>
              </a:rPr>
              <a:t>Interpretation: If serum creatinine levels exceed the Class 1 range (above 7.0 mg/dL), the likelihood of having CKD increases.</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DA2EB949-CAC9-B6F3-D7FF-001EFC8EC560}"/>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43127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B8CD-6CAC-938C-E02D-E77B4599C794}"/>
              </a:ext>
            </a:extLst>
          </p:cNvPr>
          <p:cNvSpPr>
            <a:spLocks noGrp="1"/>
          </p:cNvSpPr>
          <p:nvPr>
            <p:ph type="title"/>
          </p:nvPr>
        </p:nvSpPr>
        <p:spPr/>
        <p:txBody>
          <a:bodyPr/>
          <a:lstStyle/>
          <a:p>
            <a:r>
              <a:rPr lang="en-US" dirty="0"/>
              <a:t>Box Plot:</a:t>
            </a:r>
            <a:br>
              <a:rPr lang="en-US" dirty="0"/>
            </a:br>
            <a:r>
              <a:rPr lang="en-US" dirty="0" err="1"/>
              <a:t>Rbcc</a:t>
            </a:r>
            <a:r>
              <a:rPr lang="en-US" dirty="0"/>
              <a:t> VS Class </a:t>
            </a:r>
            <a:endParaRPr lang="en-AE" dirty="0"/>
          </a:p>
        </p:txBody>
      </p:sp>
      <p:pic>
        <p:nvPicPr>
          <p:cNvPr id="6" name="Content Placeholder 5" descr="A diagram of a comparison between a class and a blood cell&#10;&#10;Description automatically generated">
            <a:extLst>
              <a:ext uri="{FF2B5EF4-FFF2-40B4-BE49-F238E27FC236}">
                <a16:creationId xmlns:a16="http://schemas.microsoft.com/office/drawing/2014/main" id="{B39F02D3-A563-D078-1126-E210555C3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22467"/>
            <a:ext cx="6080125" cy="4813065"/>
          </a:xfrm>
        </p:spPr>
      </p:pic>
      <p:sp>
        <p:nvSpPr>
          <p:cNvPr id="4" name="Text Placeholder 3">
            <a:extLst>
              <a:ext uri="{FF2B5EF4-FFF2-40B4-BE49-F238E27FC236}">
                <a16:creationId xmlns:a16="http://schemas.microsoft.com/office/drawing/2014/main" id="{5E4A38FB-BDD0-3296-E329-066FAE793948}"/>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GB" sz="1800" dirty="0">
                <a:latin typeface="Aptos Narrow" panose="020B0004020202020204" pitchFamily="34" charset="0"/>
              </a:rPr>
              <a:t>Class 0 (No CKD): </a:t>
            </a:r>
            <a:r>
              <a:rPr lang="en-GB" sz="1800" dirty="0" err="1">
                <a:latin typeface="Aptos Narrow" panose="020B0004020202020204" pitchFamily="34" charset="0"/>
              </a:rPr>
              <a:t>Rbcc</a:t>
            </a:r>
            <a:r>
              <a:rPr lang="en-GB" sz="1800" dirty="0">
                <a:latin typeface="Aptos Narrow" panose="020B0004020202020204" pitchFamily="34" charset="0"/>
              </a:rPr>
              <a:t> values typically range from 4.8 to 5.5 million cells/µL. Median: ~5.2 million cells/µL.</a:t>
            </a:r>
          </a:p>
          <a:p>
            <a:pPr marL="285750" indent="-285750">
              <a:buFont typeface="Arial" panose="020B0604020202020204" pitchFamily="34" charset="0"/>
              <a:buChar char="•"/>
            </a:pPr>
            <a:r>
              <a:rPr lang="en-GB" sz="1800" dirty="0">
                <a:latin typeface="Aptos Narrow" panose="020B0004020202020204" pitchFamily="34" charset="0"/>
              </a:rPr>
              <a:t>Class 1 (CKD Present): </a:t>
            </a:r>
            <a:r>
              <a:rPr lang="en-GB" sz="1800" dirty="0" err="1">
                <a:latin typeface="Aptos Narrow" panose="020B0004020202020204" pitchFamily="34" charset="0"/>
              </a:rPr>
              <a:t>Rbcc</a:t>
            </a:r>
            <a:r>
              <a:rPr lang="en-GB" sz="1800" dirty="0">
                <a:latin typeface="Aptos Narrow" panose="020B0004020202020204" pitchFamily="34" charset="0"/>
              </a:rPr>
              <a:t> values are between 3.5 and 4.5 million cells/µL. Median: ~4.1 million cells/µL.</a:t>
            </a:r>
          </a:p>
          <a:p>
            <a:pPr marL="285750" indent="-285750">
              <a:buFont typeface="Arial" panose="020B0604020202020204" pitchFamily="34" charset="0"/>
              <a:buChar char="•"/>
            </a:pPr>
            <a:r>
              <a:rPr lang="en-GB" sz="1800" dirty="0">
                <a:latin typeface="Aptos Narrow" panose="020B0004020202020204" pitchFamily="34" charset="0"/>
              </a:rPr>
              <a:t>Interpretation: If red blood cell count drops below the Class 1 range (below 3.5 million cells/µL), the likelihood of having CKD increases.</a:t>
            </a:r>
          </a:p>
          <a:p>
            <a:pPr marL="285750" indent="-285750">
              <a:buFont typeface="Arial" panose="020B0604020202020204" pitchFamily="34" charset="0"/>
              <a:buChar char="•"/>
            </a:pP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546C055C-19ED-2F6E-56D8-9B1F37665B3E}"/>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336956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9EAE-B695-CD8E-2EA0-2D44CB97B92F}"/>
              </a:ext>
            </a:extLst>
          </p:cNvPr>
          <p:cNvSpPr>
            <a:spLocks noGrp="1"/>
          </p:cNvSpPr>
          <p:nvPr>
            <p:ph type="title"/>
          </p:nvPr>
        </p:nvSpPr>
        <p:spPr>
          <a:xfrm>
            <a:off x="841248" y="457200"/>
            <a:ext cx="3429000" cy="1600197"/>
          </a:xfrm>
        </p:spPr>
        <p:txBody>
          <a:bodyPr/>
          <a:lstStyle/>
          <a:p>
            <a:r>
              <a:rPr lang="en-US" dirty="0"/>
              <a:t>Box Plot:</a:t>
            </a:r>
            <a:br>
              <a:rPr lang="en-US" dirty="0"/>
            </a:br>
            <a:r>
              <a:rPr lang="en-US" dirty="0"/>
              <a:t>Sodium VS Class</a:t>
            </a:r>
            <a:endParaRPr lang="en-AE" dirty="0"/>
          </a:p>
        </p:txBody>
      </p:sp>
      <p:pic>
        <p:nvPicPr>
          <p:cNvPr id="6" name="Content Placeholder 5" descr="A chart with a few blue squares&#10;&#10;Description automatically generated with medium confidence">
            <a:extLst>
              <a:ext uri="{FF2B5EF4-FFF2-40B4-BE49-F238E27FC236}">
                <a16:creationId xmlns:a16="http://schemas.microsoft.com/office/drawing/2014/main" id="{83F37BBE-780C-704F-B5A0-3055D32BF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36318"/>
            <a:ext cx="6080125" cy="4785364"/>
          </a:xfrm>
        </p:spPr>
      </p:pic>
      <p:sp>
        <p:nvSpPr>
          <p:cNvPr id="4" name="Text Placeholder 3">
            <a:extLst>
              <a:ext uri="{FF2B5EF4-FFF2-40B4-BE49-F238E27FC236}">
                <a16:creationId xmlns:a16="http://schemas.microsoft.com/office/drawing/2014/main" id="{18C59E06-F1B0-100F-2A1D-911C7E1EEEB5}"/>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GB" sz="1800" dirty="0">
                <a:latin typeface="Aptos Narrow" panose="020B0004020202020204" pitchFamily="34" charset="0"/>
              </a:rPr>
              <a:t>Class 0 (No CKD): Sodium levels likely range between 137 and 143 mmol/L. Median: ~140 mmol/L.</a:t>
            </a:r>
          </a:p>
          <a:p>
            <a:pPr marL="285750" indent="-285750">
              <a:buFont typeface="Arial" panose="020B0604020202020204" pitchFamily="34" charset="0"/>
              <a:buChar char="•"/>
            </a:pPr>
            <a:r>
              <a:rPr lang="en-GB" sz="1800" dirty="0">
                <a:latin typeface="Aptos Narrow" panose="020B0004020202020204" pitchFamily="34" charset="0"/>
              </a:rPr>
              <a:t>Class 1 (CKD Present): Sodium levels range between 130 and 137 mmol/L, with possible drops to 120 mmol/L. Median: ~133 mmol/L.</a:t>
            </a:r>
          </a:p>
          <a:p>
            <a:pPr marL="285750" indent="-285750">
              <a:buFont typeface="Arial" panose="020B0604020202020204" pitchFamily="34" charset="0"/>
              <a:buChar char="•"/>
            </a:pPr>
            <a:r>
              <a:rPr lang="en-GB" sz="1800" dirty="0">
                <a:latin typeface="Aptos Narrow" panose="020B0004020202020204" pitchFamily="34" charset="0"/>
              </a:rPr>
              <a:t>Interpretation: If sodium levels fall below the Class 1 range (below 120 mmol/L), the likelihood of having CKD increases.</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C13E2072-6C88-0C5E-4F79-FA099019A0FB}"/>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204249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5EAE-5BDC-0E5E-454A-CFD718DFAB0F}"/>
              </a:ext>
            </a:extLst>
          </p:cNvPr>
          <p:cNvSpPr>
            <a:spLocks noGrp="1"/>
          </p:cNvSpPr>
          <p:nvPr>
            <p:ph type="title"/>
          </p:nvPr>
        </p:nvSpPr>
        <p:spPr>
          <a:xfrm>
            <a:off x="841248" y="457200"/>
            <a:ext cx="3662490" cy="1600197"/>
          </a:xfrm>
        </p:spPr>
        <p:txBody>
          <a:bodyPr/>
          <a:lstStyle/>
          <a:p>
            <a:r>
              <a:rPr lang="en-US" dirty="0"/>
              <a:t>Box Plot:</a:t>
            </a:r>
            <a:br>
              <a:rPr lang="en-US" dirty="0"/>
            </a:br>
            <a:r>
              <a:rPr lang="en-US" dirty="0"/>
              <a:t>Albumin in Urine VS Class</a:t>
            </a:r>
            <a:endParaRPr lang="en-AE" dirty="0"/>
          </a:p>
        </p:txBody>
      </p:sp>
      <p:pic>
        <p:nvPicPr>
          <p:cNvPr id="6" name="Content Placeholder 5" descr="A graph showing a blue box with a white background&#10;&#10;Description automatically generated with medium confidence">
            <a:extLst>
              <a:ext uri="{FF2B5EF4-FFF2-40B4-BE49-F238E27FC236}">
                <a16:creationId xmlns:a16="http://schemas.microsoft.com/office/drawing/2014/main" id="{64F14A45-6671-2312-0F40-8FC9014B8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976324"/>
            <a:ext cx="6080125" cy="4905351"/>
          </a:xfrm>
        </p:spPr>
      </p:pic>
      <p:sp>
        <p:nvSpPr>
          <p:cNvPr id="4" name="Text Placeholder 3">
            <a:extLst>
              <a:ext uri="{FF2B5EF4-FFF2-40B4-BE49-F238E27FC236}">
                <a16:creationId xmlns:a16="http://schemas.microsoft.com/office/drawing/2014/main" id="{5EFF7927-FA20-B6F8-F040-9F52D60433E5}"/>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sz="1800" dirty="0">
                <a:latin typeface="Aptos Narrow" panose="020B0004020202020204" pitchFamily="34" charset="0"/>
              </a:rPr>
              <a:t>Class 0 (No CKD): Median albumin level is around 1, with values typically between 0 and 2.</a:t>
            </a:r>
          </a:p>
          <a:p>
            <a:pPr marL="285750" indent="-285750">
              <a:buFont typeface="Arial" panose="020B0604020202020204" pitchFamily="34" charset="0"/>
              <a:buChar char="•"/>
            </a:pPr>
            <a:r>
              <a:rPr lang="en-GB" sz="1800" dirty="0">
                <a:latin typeface="Aptos Narrow" panose="020B0004020202020204" pitchFamily="34" charset="0"/>
              </a:rPr>
              <a:t>Class 1 (CKD Present): Albumin levels are typically between 3 and 5. Median: ~4.</a:t>
            </a:r>
          </a:p>
          <a:p>
            <a:pPr marL="285750" indent="-285750">
              <a:buFont typeface="Arial" panose="020B0604020202020204" pitchFamily="34" charset="0"/>
              <a:buChar char="•"/>
            </a:pPr>
            <a:r>
              <a:rPr lang="en-GB" sz="1800" dirty="0">
                <a:latin typeface="Aptos Narrow" panose="020B0004020202020204" pitchFamily="34" charset="0"/>
              </a:rPr>
              <a:t>Interpretation: If albumin levels exceed the Class 1 range (above 5), the likelihood of having CKD increases.</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ECAB1C7B-9F14-136E-588D-CB837E474D44}"/>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390655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F4AE-F44A-E267-3333-E8E46A8F597B}"/>
              </a:ext>
            </a:extLst>
          </p:cNvPr>
          <p:cNvSpPr>
            <a:spLocks noGrp="1"/>
          </p:cNvSpPr>
          <p:nvPr>
            <p:ph type="title"/>
          </p:nvPr>
        </p:nvSpPr>
        <p:spPr>
          <a:xfrm>
            <a:off x="841248" y="457200"/>
            <a:ext cx="3913632" cy="1600197"/>
          </a:xfrm>
        </p:spPr>
        <p:txBody>
          <a:bodyPr/>
          <a:lstStyle/>
          <a:p>
            <a:r>
              <a:rPr lang="en-US" dirty="0"/>
              <a:t>Box Plot:</a:t>
            </a:r>
            <a:br>
              <a:rPr lang="en-US" dirty="0"/>
            </a:br>
            <a:r>
              <a:rPr lang="en-US" dirty="0"/>
              <a:t>Blood Urea VS Class </a:t>
            </a:r>
            <a:endParaRPr lang="en-AE" dirty="0"/>
          </a:p>
        </p:txBody>
      </p:sp>
      <p:pic>
        <p:nvPicPr>
          <p:cNvPr id="6" name="Content Placeholder 5" descr="A graph showing a comparison of a class and a class&#10;&#10;Description automatically generated with medium confidence">
            <a:extLst>
              <a:ext uri="{FF2B5EF4-FFF2-40B4-BE49-F238E27FC236}">
                <a16:creationId xmlns:a16="http://schemas.microsoft.com/office/drawing/2014/main" id="{C019B661-9618-E8CC-C525-16BC2124F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36318"/>
            <a:ext cx="6080125" cy="4785364"/>
          </a:xfrm>
        </p:spPr>
      </p:pic>
      <p:sp>
        <p:nvSpPr>
          <p:cNvPr id="4" name="Text Placeholder 3">
            <a:extLst>
              <a:ext uri="{FF2B5EF4-FFF2-40B4-BE49-F238E27FC236}">
                <a16:creationId xmlns:a16="http://schemas.microsoft.com/office/drawing/2014/main" id="{B217C468-5389-1FC1-43BD-D10233F84445}"/>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GB" sz="1800" dirty="0">
                <a:latin typeface="Aptos Narrow" panose="020B0004020202020204" pitchFamily="34" charset="0"/>
              </a:rPr>
              <a:t>Class 0 (No CKD): Blood urea values are typically between 20 and 45 mg/dL. Median: ~33.5 mg/dL.</a:t>
            </a:r>
          </a:p>
          <a:p>
            <a:pPr marL="285750" indent="-285750">
              <a:buFont typeface="Arial" panose="020B0604020202020204" pitchFamily="34" charset="0"/>
              <a:buChar char="•"/>
            </a:pPr>
            <a:r>
              <a:rPr lang="en-GB" sz="1800" dirty="0">
                <a:latin typeface="Aptos Narrow" panose="020B0004020202020204" pitchFamily="34" charset="0"/>
              </a:rPr>
              <a:t>Class 1 (CKD Present): Values range between 40 and 80 mg/dL, with outliers extending up to 120 mg/dL. Median: ~55 mg/dL.</a:t>
            </a:r>
          </a:p>
          <a:p>
            <a:pPr marL="285750" indent="-285750">
              <a:buFont typeface="Arial" panose="020B0604020202020204" pitchFamily="34" charset="0"/>
              <a:buChar char="•"/>
            </a:pPr>
            <a:r>
              <a:rPr lang="en-GB" sz="1800" dirty="0">
                <a:latin typeface="Aptos Narrow" panose="020B0004020202020204" pitchFamily="34" charset="0"/>
              </a:rPr>
              <a:t>Interpretation: If blood urea levels exceed the Class 1 range (above 80 mg/dL), the likelihood of having CKD increases.</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CF637EBE-ED14-2FE1-C20A-E02299B2338D}"/>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355794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77F1-DCC6-BFB1-3C4C-21A15AAB6BB3}"/>
              </a:ext>
            </a:extLst>
          </p:cNvPr>
          <p:cNvSpPr>
            <a:spLocks noGrp="1"/>
          </p:cNvSpPr>
          <p:nvPr>
            <p:ph type="title"/>
          </p:nvPr>
        </p:nvSpPr>
        <p:spPr/>
        <p:txBody>
          <a:bodyPr/>
          <a:lstStyle/>
          <a:p>
            <a:r>
              <a:rPr lang="en-US" dirty="0"/>
              <a:t>Histogram Analysis</a:t>
            </a:r>
            <a:endParaRPr lang="en-AE" dirty="0"/>
          </a:p>
        </p:txBody>
      </p:sp>
      <p:pic>
        <p:nvPicPr>
          <p:cNvPr id="6" name="Content Placeholder 5" descr="A group of graphs showing different sizes of data&#10;&#10;Description automatically generated with medium confidence">
            <a:extLst>
              <a:ext uri="{FF2B5EF4-FFF2-40B4-BE49-F238E27FC236}">
                <a16:creationId xmlns:a16="http://schemas.microsoft.com/office/drawing/2014/main" id="{69D2607E-0B6F-5502-390F-3EFF4EA7F4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3738" y="1409093"/>
            <a:ext cx="6080125" cy="4039814"/>
          </a:xfrm>
        </p:spPr>
      </p:pic>
      <p:sp>
        <p:nvSpPr>
          <p:cNvPr id="4" name="Text Placeholder 3">
            <a:extLst>
              <a:ext uri="{FF2B5EF4-FFF2-40B4-BE49-F238E27FC236}">
                <a16:creationId xmlns:a16="http://schemas.microsoft.com/office/drawing/2014/main" id="{C1D321BA-4327-8987-0471-4892B7210C48}"/>
              </a:ext>
            </a:extLst>
          </p:cNvPr>
          <p:cNvSpPr>
            <a:spLocks noGrp="1"/>
          </p:cNvSpPr>
          <p:nvPr>
            <p:ph type="body" sz="half" idx="2"/>
          </p:nvPr>
        </p:nvSpPr>
        <p:spPr/>
        <p:txBody>
          <a:bodyPr>
            <a:normAutofit lnSpcReduction="10000"/>
          </a:bodyPr>
          <a:lstStyle/>
          <a:p>
            <a:r>
              <a:rPr lang="en-GB" sz="1800" dirty="0">
                <a:latin typeface="Aptos Narrow" panose="020B0004020202020204" pitchFamily="34" charset="0"/>
              </a:rPr>
              <a:t>From the histograms, Bu, Sc, and </a:t>
            </a:r>
            <a:r>
              <a:rPr lang="en-GB" sz="1800" dirty="0" err="1">
                <a:latin typeface="Aptos Narrow" panose="020B0004020202020204" pitchFamily="34" charset="0"/>
              </a:rPr>
              <a:t>Hemo</a:t>
            </a:r>
            <a:r>
              <a:rPr lang="en-GB" sz="1800" dirty="0">
                <a:latin typeface="Aptos Narrow" panose="020B0004020202020204" pitchFamily="34" charset="0"/>
              </a:rPr>
              <a:t> stand out as strong differentiators between CKD and non-CKD classes, with higher blood urea and creatinine and lower </a:t>
            </a:r>
            <a:r>
              <a:rPr lang="en-GB" sz="1800" dirty="0" err="1">
                <a:latin typeface="Aptos Narrow" panose="020B0004020202020204" pitchFamily="34" charset="0"/>
              </a:rPr>
              <a:t>hemoglobin</a:t>
            </a:r>
            <a:r>
              <a:rPr lang="en-GB" sz="1800" dirty="0">
                <a:latin typeface="Aptos Narrow" panose="020B0004020202020204" pitchFamily="34" charset="0"/>
              </a:rPr>
              <a:t> being strongly associated with CKD. Other features, such as Bp, Sod, and Pot, show more overlap between the two classes, making them less reliable predictors on their own.</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0CE6D80F-DF23-CA2A-C3DF-08E6B4810D92}"/>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76138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FC3C-977C-7CDA-B702-22B7953C8522}"/>
              </a:ext>
            </a:extLst>
          </p:cNvPr>
          <p:cNvSpPr>
            <a:spLocks noGrp="1"/>
          </p:cNvSpPr>
          <p:nvPr>
            <p:ph type="title"/>
          </p:nvPr>
        </p:nvSpPr>
        <p:spPr/>
        <p:txBody>
          <a:bodyPr/>
          <a:lstStyle/>
          <a:p>
            <a:r>
              <a:rPr lang="en-US" dirty="0"/>
              <a:t>Pair-Plot</a:t>
            </a:r>
            <a:endParaRPr lang="en-AE" dirty="0"/>
          </a:p>
        </p:txBody>
      </p:sp>
      <p:pic>
        <p:nvPicPr>
          <p:cNvPr id="6" name="Content Placeholder 5" descr="A diagram of a graph&#10;&#10;Description automatically generated with medium confidence">
            <a:extLst>
              <a:ext uri="{FF2B5EF4-FFF2-40B4-BE49-F238E27FC236}">
                <a16:creationId xmlns:a16="http://schemas.microsoft.com/office/drawing/2014/main" id="{C705BF08-77DE-1C6F-9A6B-A1CD40477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3029" y="685800"/>
            <a:ext cx="5641542" cy="5486400"/>
          </a:xfrm>
        </p:spPr>
      </p:pic>
      <p:sp>
        <p:nvSpPr>
          <p:cNvPr id="4" name="Text Placeholder 3">
            <a:extLst>
              <a:ext uri="{FF2B5EF4-FFF2-40B4-BE49-F238E27FC236}">
                <a16:creationId xmlns:a16="http://schemas.microsoft.com/office/drawing/2014/main" id="{712B1A40-0089-A6C3-EDB9-17943DCCFA37}"/>
              </a:ext>
            </a:extLst>
          </p:cNvPr>
          <p:cNvSpPr>
            <a:spLocks noGrp="1"/>
          </p:cNvSpPr>
          <p:nvPr>
            <p:ph type="body" sz="half" idx="2"/>
          </p:nvPr>
        </p:nvSpPr>
        <p:spPr/>
        <p:txBody>
          <a:bodyPr>
            <a:normAutofit/>
          </a:bodyPr>
          <a:lstStyle/>
          <a:p>
            <a:r>
              <a:rPr lang="en-GB" sz="1800" dirty="0">
                <a:latin typeface="Aptos Narrow" panose="020B0004020202020204" pitchFamily="34" charset="0"/>
              </a:rPr>
              <a:t>The </a:t>
            </a:r>
            <a:r>
              <a:rPr lang="en-GB" sz="1800" dirty="0" err="1">
                <a:latin typeface="Aptos Narrow" panose="020B0004020202020204" pitchFamily="34" charset="0"/>
              </a:rPr>
              <a:t>pairplot</a:t>
            </a:r>
            <a:r>
              <a:rPr lang="en-GB" sz="1800" dirty="0">
                <a:latin typeface="Aptos Narrow" panose="020B0004020202020204" pitchFamily="34" charset="0"/>
              </a:rPr>
              <a:t> shows that features like Sc, Bu, and </a:t>
            </a:r>
            <a:r>
              <a:rPr lang="en-GB" sz="1800" dirty="0" err="1">
                <a:latin typeface="Aptos Narrow" panose="020B0004020202020204" pitchFamily="34" charset="0"/>
              </a:rPr>
              <a:t>Hemo</a:t>
            </a:r>
            <a:r>
              <a:rPr lang="en-GB" sz="1800" dirty="0">
                <a:latin typeface="Aptos Narrow" panose="020B0004020202020204" pitchFamily="34" charset="0"/>
              </a:rPr>
              <a:t> exhibit strong separations between the classes and could be crucial for classification. However, some other features, like Sod and Pot, show overlapping distributions between the classes, meaning they may not be as effective on their own.</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8CA3C83A-9D7E-0C6B-0563-CABA7B8BCADF}"/>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379389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E9CD-638F-CE8B-E0B3-AA2AB4C1E384}"/>
              </a:ext>
            </a:extLst>
          </p:cNvPr>
          <p:cNvSpPr>
            <a:spLocks noGrp="1"/>
          </p:cNvSpPr>
          <p:nvPr>
            <p:ph type="title"/>
          </p:nvPr>
        </p:nvSpPr>
        <p:spPr/>
        <p:txBody>
          <a:bodyPr/>
          <a:lstStyle/>
          <a:p>
            <a:r>
              <a:rPr lang="en-US" dirty="0"/>
              <a:t>Why we want to try these algorithms </a:t>
            </a:r>
            <a:endParaRPr lang="en-AE" dirty="0"/>
          </a:p>
        </p:txBody>
      </p:sp>
      <p:sp>
        <p:nvSpPr>
          <p:cNvPr id="3" name="Content Placeholder 2">
            <a:extLst>
              <a:ext uri="{FF2B5EF4-FFF2-40B4-BE49-F238E27FC236}">
                <a16:creationId xmlns:a16="http://schemas.microsoft.com/office/drawing/2014/main" id="{33245F58-D239-B380-99EF-00108CCE8D69}"/>
              </a:ext>
            </a:extLst>
          </p:cNvPr>
          <p:cNvSpPr>
            <a:spLocks noGrp="1"/>
          </p:cNvSpPr>
          <p:nvPr>
            <p:ph idx="1"/>
          </p:nvPr>
        </p:nvSpPr>
        <p:spPr>
          <a:xfrm>
            <a:off x="1097280" y="1845734"/>
            <a:ext cx="10058400" cy="4308178"/>
          </a:xfrm>
        </p:spPr>
        <p:txBody>
          <a:bodyPr>
            <a:normAutofit fontScale="85000" lnSpcReduction="20000"/>
          </a:bodyPr>
          <a:lstStyle/>
          <a:p>
            <a:pPr>
              <a:buFont typeface="Arial" panose="020B0604020202020204" pitchFamily="34" charset="0"/>
              <a:buChar char="•"/>
            </a:pPr>
            <a:r>
              <a:rPr lang="en-GB" b="1" dirty="0">
                <a:latin typeface="Aptos Narrow" panose="020B0004020202020204" pitchFamily="34" charset="0"/>
              </a:rPr>
              <a:t>Decision Trees:</a:t>
            </a:r>
            <a:endParaRPr lang="en-GB" dirty="0">
              <a:latin typeface="Aptos Narrow" panose="020B0004020202020204" pitchFamily="34" charset="0"/>
            </a:endParaRPr>
          </a:p>
          <a:p>
            <a:pPr marL="742950" lvl="1" indent="-285750">
              <a:buFont typeface="Arial" panose="020B0604020202020204" pitchFamily="34" charset="0"/>
              <a:buChar char="•"/>
            </a:pPr>
            <a:r>
              <a:rPr lang="en-GB" b="1" dirty="0">
                <a:latin typeface="Aptos Narrow" panose="020B0004020202020204" pitchFamily="34" charset="0"/>
              </a:rPr>
              <a:t>Interpretability:</a:t>
            </a:r>
            <a:r>
              <a:rPr lang="en-GB" dirty="0">
                <a:latin typeface="Aptos Narrow" panose="020B0004020202020204" pitchFamily="34" charset="0"/>
              </a:rPr>
              <a:t> The tree structure makes it easy to visualize and understand the factors leading to readmissions.</a:t>
            </a:r>
          </a:p>
          <a:p>
            <a:pPr marL="742950" lvl="1" indent="-285750">
              <a:buFont typeface="Arial" panose="020B0604020202020204" pitchFamily="34" charset="0"/>
              <a:buChar char="•"/>
            </a:pPr>
            <a:r>
              <a:rPr lang="en-GB" b="1" dirty="0">
                <a:latin typeface="Aptos Narrow" panose="020B0004020202020204" pitchFamily="34" charset="0"/>
              </a:rPr>
              <a:t>Feature Exploration:</a:t>
            </a:r>
            <a:r>
              <a:rPr lang="en-GB" dirty="0">
                <a:latin typeface="Aptos Narrow" panose="020B0004020202020204" pitchFamily="34" charset="0"/>
              </a:rPr>
              <a:t> Helps identify the most significant variables affecting patient outcomes.</a:t>
            </a:r>
          </a:p>
          <a:p>
            <a:pPr marL="742950" lvl="1" indent="-285750">
              <a:buFont typeface="Arial" panose="020B0604020202020204" pitchFamily="34" charset="0"/>
              <a:buChar char="•"/>
            </a:pPr>
            <a:r>
              <a:rPr lang="en-GB" b="1" dirty="0">
                <a:latin typeface="Aptos Narrow" panose="020B0004020202020204" pitchFamily="34" charset="0"/>
              </a:rPr>
              <a:t>Non-linear Relationships:</a:t>
            </a:r>
            <a:r>
              <a:rPr lang="en-GB" dirty="0">
                <a:latin typeface="Aptos Narrow" panose="020B0004020202020204" pitchFamily="34" charset="0"/>
              </a:rPr>
              <a:t> Captures complex interactions between patient characteristics and readmission risk.</a:t>
            </a:r>
          </a:p>
          <a:p>
            <a:pPr>
              <a:buFont typeface="Arial" panose="020B0604020202020204" pitchFamily="34" charset="0"/>
              <a:buChar char="•"/>
            </a:pPr>
            <a:r>
              <a:rPr lang="en-GB" b="1" dirty="0">
                <a:latin typeface="Aptos Narrow" panose="020B0004020202020204" pitchFamily="34" charset="0"/>
              </a:rPr>
              <a:t>Random Forests:</a:t>
            </a:r>
            <a:endParaRPr lang="en-GB" dirty="0">
              <a:latin typeface="Aptos Narrow" panose="020B0004020202020204" pitchFamily="34" charset="0"/>
            </a:endParaRPr>
          </a:p>
          <a:p>
            <a:pPr marL="742950" lvl="1" indent="-285750">
              <a:buFont typeface="Arial" panose="020B0604020202020204" pitchFamily="34" charset="0"/>
              <a:buChar char="•"/>
            </a:pPr>
            <a:r>
              <a:rPr lang="en-GB" b="1" dirty="0">
                <a:latin typeface="Aptos Narrow" panose="020B0004020202020204" pitchFamily="34" charset="0"/>
              </a:rPr>
              <a:t>Enhanced Accuracy:</a:t>
            </a:r>
            <a:r>
              <a:rPr lang="en-GB" dirty="0">
                <a:latin typeface="Aptos Narrow" panose="020B0004020202020204" pitchFamily="34" charset="0"/>
              </a:rPr>
              <a:t> Aggregating multiple trees reduces overfitting and improves prediction accuracy.</a:t>
            </a:r>
          </a:p>
          <a:p>
            <a:pPr marL="742950" lvl="1" indent="-285750">
              <a:buFont typeface="Arial" panose="020B0604020202020204" pitchFamily="34" charset="0"/>
              <a:buChar char="•"/>
            </a:pPr>
            <a:r>
              <a:rPr lang="en-GB" b="1" dirty="0">
                <a:latin typeface="Aptos Narrow" panose="020B0004020202020204" pitchFamily="34" charset="0"/>
              </a:rPr>
              <a:t>Robustness to Noise:</a:t>
            </a:r>
            <a:r>
              <a:rPr lang="en-GB" dirty="0">
                <a:latin typeface="Aptos Narrow" panose="020B0004020202020204" pitchFamily="34" charset="0"/>
              </a:rPr>
              <a:t> Performs well even when the dataset contains outliers or missing values.</a:t>
            </a:r>
          </a:p>
          <a:p>
            <a:pPr marL="742950" lvl="1" indent="-285750">
              <a:buFont typeface="Arial" panose="020B0604020202020204" pitchFamily="34" charset="0"/>
              <a:buChar char="•"/>
            </a:pPr>
            <a:r>
              <a:rPr lang="en-GB" b="1" dirty="0">
                <a:latin typeface="Aptos Narrow" panose="020B0004020202020204" pitchFamily="34" charset="0"/>
              </a:rPr>
              <a:t>Feature Importance:</a:t>
            </a:r>
            <a:r>
              <a:rPr lang="en-GB" dirty="0">
                <a:latin typeface="Aptos Narrow" panose="020B0004020202020204" pitchFamily="34" charset="0"/>
              </a:rPr>
              <a:t> Offers insights into which features are most influential across all trees.</a:t>
            </a:r>
          </a:p>
          <a:p>
            <a:pPr>
              <a:buFont typeface="Arial" panose="020B0604020202020204" pitchFamily="34" charset="0"/>
              <a:buChar char="•"/>
            </a:pPr>
            <a:r>
              <a:rPr lang="en-GB" b="1" dirty="0">
                <a:latin typeface="Aptos Narrow" panose="020B0004020202020204" pitchFamily="34" charset="0"/>
              </a:rPr>
              <a:t>Gradient Boosting:</a:t>
            </a:r>
            <a:endParaRPr lang="en-GB" dirty="0">
              <a:latin typeface="Aptos Narrow" panose="020B0004020202020204" pitchFamily="34" charset="0"/>
            </a:endParaRPr>
          </a:p>
          <a:p>
            <a:pPr marL="742950" lvl="1" indent="-285750">
              <a:buFont typeface="Arial" panose="020B0604020202020204" pitchFamily="34" charset="0"/>
              <a:buChar char="•"/>
            </a:pPr>
            <a:r>
              <a:rPr lang="en-GB" b="1" dirty="0">
                <a:latin typeface="Aptos Narrow" panose="020B0004020202020204" pitchFamily="34" charset="0"/>
              </a:rPr>
              <a:t>High Predictive Power:</a:t>
            </a:r>
            <a:r>
              <a:rPr lang="en-GB" dirty="0">
                <a:latin typeface="Aptos Narrow" panose="020B0004020202020204" pitchFamily="34" charset="0"/>
              </a:rPr>
              <a:t> Focuses on correcting errors from previous models, leading to strong performance.</a:t>
            </a:r>
          </a:p>
          <a:p>
            <a:pPr marL="742950" lvl="1" indent="-285750">
              <a:buFont typeface="Arial" panose="020B0604020202020204" pitchFamily="34" charset="0"/>
              <a:buChar char="•"/>
            </a:pPr>
            <a:r>
              <a:rPr lang="en-GB" b="1" dirty="0">
                <a:latin typeface="Aptos Narrow" panose="020B0004020202020204" pitchFamily="34" charset="0"/>
              </a:rPr>
              <a:t>Handling Complex Patterns:</a:t>
            </a:r>
            <a:r>
              <a:rPr lang="en-GB" dirty="0">
                <a:latin typeface="Aptos Narrow" panose="020B0004020202020204" pitchFamily="34" charset="0"/>
              </a:rPr>
              <a:t> Effective at </a:t>
            </a:r>
            <a:r>
              <a:rPr lang="en-GB" dirty="0" err="1">
                <a:latin typeface="Aptos Narrow" panose="020B0004020202020204" pitchFamily="34" charset="0"/>
              </a:rPr>
              <a:t>modeling</a:t>
            </a:r>
            <a:r>
              <a:rPr lang="en-GB" dirty="0">
                <a:latin typeface="Aptos Narrow" panose="020B0004020202020204" pitchFamily="34" charset="0"/>
              </a:rPr>
              <a:t> intricate relationships in the data.</a:t>
            </a:r>
          </a:p>
          <a:p>
            <a:pPr marL="742950" lvl="1" indent="-285750">
              <a:buFont typeface="Arial" panose="020B0604020202020204" pitchFamily="34" charset="0"/>
              <a:buChar char="•"/>
            </a:pPr>
            <a:r>
              <a:rPr lang="en-GB" b="1" dirty="0">
                <a:latin typeface="Aptos Narrow" panose="020B0004020202020204" pitchFamily="34" charset="0"/>
              </a:rPr>
              <a:t>Flexibility:</a:t>
            </a:r>
            <a:r>
              <a:rPr lang="en-GB" dirty="0">
                <a:latin typeface="Aptos Narrow" panose="020B0004020202020204" pitchFamily="34" charset="0"/>
              </a:rPr>
              <a:t> Can be fine-tuned with various hyperparameters to optimize results for the specific dataset.</a:t>
            </a:r>
          </a:p>
          <a:p>
            <a:pPr>
              <a:buFont typeface="Arial" panose="020B0604020202020204" pitchFamily="34" charset="0"/>
              <a:buChar char="•"/>
            </a:pPr>
            <a:r>
              <a:rPr lang="en-GB" b="1" dirty="0">
                <a:latin typeface="Aptos Narrow" panose="020B0004020202020204" pitchFamily="34" charset="0"/>
              </a:rPr>
              <a:t>Logistic Regression:</a:t>
            </a:r>
            <a:endParaRPr lang="en-GB" dirty="0">
              <a:latin typeface="Aptos Narrow" panose="020B0004020202020204" pitchFamily="34" charset="0"/>
            </a:endParaRPr>
          </a:p>
          <a:p>
            <a:pPr marL="742950" lvl="1" indent="-285750">
              <a:buFont typeface="Arial" panose="020B0604020202020204" pitchFamily="34" charset="0"/>
              <a:buChar char="•"/>
            </a:pPr>
            <a:r>
              <a:rPr lang="en-GB" b="1" dirty="0">
                <a:latin typeface="Aptos Narrow" panose="020B0004020202020204" pitchFamily="34" charset="0"/>
              </a:rPr>
              <a:t>Simplicity:</a:t>
            </a:r>
            <a:r>
              <a:rPr lang="en-GB" dirty="0">
                <a:latin typeface="Aptos Narrow" panose="020B0004020202020204" pitchFamily="34" charset="0"/>
              </a:rPr>
              <a:t> Easy to implement and interpret, making it a good starting point.</a:t>
            </a:r>
          </a:p>
          <a:p>
            <a:pPr marL="742950" lvl="1" indent="-285750">
              <a:buFont typeface="Arial" panose="020B0604020202020204" pitchFamily="34" charset="0"/>
              <a:buChar char="•"/>
            </a:pPr>
            <a:r>
              <a:rPr lang="en-GB" b="1" dirty="0">
                <a:latin typeface="Aptos Narrow" panose="020B0004020202020204" pitchFamily="34" charset="0"/>
              </a:rPr>
              <a:t>Probabilistic Output:</a:t>
            </a:r>
            <a:r>
              <a:rPr lang="en-GB" dirty="0">
                <a:latin typeface="Aptos Narrow" panose="020B0004020202020204" pitchFamily="34" charset="0"/>
              </a:rPr>
              <a:t> Provides probabilities, which are valuable for assessing patient risk levels.</a:t>
            </a:r>
          </a:p>
          <a:p>
            <a:pPr marL="742950" lvl="1" indent="-285750">
              <a:buFont typeface="Arial" panose="020B0604020202020204" pitchFamily="34" charset="0"/>
              <a:buChar char="•"/>
            </a:pPr>
            <a:r>
              <a:rPr lang="en-GB" b="1" dirty="0">
                <a:latin typeface="Aptos Narrow" panose="020B0004020202020204" pitchFamily="34" charset="0"/>
              </a:rPr>
              <a:t>Scalability:</a:t>
            </a:r>
            <a:r>
              <a:rPr lang="en-GB" dirty="0">
                <a:latin typeface="Aptos Narrow" panose="020B0004020202020204" pitchFamily="34" charset="0"/>
              </a:rPr>
              <a:t> Efficient with large datasets, important if the readmission data is extensive.</a:t>
            </a:r>
          </a:p>
          <a:p>
            <a:endParaRPr lang="en-AE" dirty="0">
              <a:latin typeface="Aptos Narrow" panose="020B0004020202020204" pitchFamily="34" charset="0"/>
            </a:endParaRPr>
          </a:p>
        </p:txBody>
      </p:sp>
      <p:sp>
        <p:nvSpPr>
          <p:cNvPr id="4" name="Footer Placeholder 3">
            <a:extLst>
              <a:ext uri="{FF2B5EF4-FFF2-40B4-BE49-F238E27FC236}">
                <a16:creationId xmlns:a16="http://schemas.microsoft.com/office/drawing/2014/main" id="{6AF72EC9-9DB2-F050-C4A0-CE557471DD4B}"/>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73939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C2FD-3C50-1C4A-4C00-9A2D272FC497}"/>
              </a:ext>
            </a:extLst>
          </p:cNvPr>
          <p:cNvSpPr>
            <a:spLocks noGrp="1"/>
          </p:cNvSpPr>
          <p:nvPr>
            <p:ph type="title"/>
          </p:nvPr>
        </p:nvSpPr>
        <p:spPr/>
        <p:txBody>
          <a:bodyPr>
            <a:normAutofit/>
          </a:bodyPr>
          <a:lstStyle/>
          <a:p>
            <a:r>
              <a:rPr lang="en-US" dirty="0"/>
              <a:t>Dataset-2 </a:t>
            </a:r>
            <a:r>
              <a:rPr lang="it-IT" dirty="0"/>
              <a:t>CT Kidney Images</a:t>
            </a:r>
            <a:br>
              <a:rPr lang="it-IT" dirty="0">
                <a:latin typeface="Aptos Narrow" panose="020B0004020202020204" pitchFamily="34" charset="0"/>
              </a:rPr>
            </a:br>
            <a:endParaRPr lang="en-US" dirty="0"/>
          </a:p>
        </p:txBody>
      </p:sp>
      <p:sp>
        <p:nvSpPr>
          <p:cNvPr id="4" name="Text Placeholder 3">
            <a:extLst>
              <a:ext uri="{FF2B5EF4-FFF2-40B4-BE49-F238E27FC236}">
                <a16:creationId xmlns:a16="http://schemas.microsoft.com/office/drawing/2014/main" id="{E4872D78-76BD-55DC-591E-EEAE4A01649F}"/>
              </a:ext>
            </a:extLst>
          </p:cNvPr>
          <p:cNvSpPr>
            <a:spLocks noGrp="1"/>
          </p:cNvSpPr>
          <p:nvPr>
            <p:ph type="body" sz="half" idx="2"/>
          </p:nvPr>
        </p:nvSpPr>
        <p:spPr>
          <a:xfrm>
            <a:off x="841247" y="2099734"/>
            <a:ext cx="4156779" cy="4082299"/>
          </a:xfrm>
        </p:spPr>
        <p:txBody>
          <a:bodyPr>
            <a:normAutofit fontScale="92500" lnSpcReduction="10000"/>
          </a:bodyPr>
          <a:lstStyle/>
          <a:p>
            <a:r>
              <a:rPr lang="en-US" sz="1600" dirty="0">
                <a:latin typeface="Aptos Narrow" panose="020B0004020202020204" pitchFamily="34" charset="0"/>
              </a:rPr>
              <a:t>There are four directories in the folder</a:t>
            </a:r>
          </a:p>
          <a:p>
            <a:pPr marL="285750" indent="-285750">
              <a:buFont typeface="Arial" panose="020B0604020202020204" pitchFamily="34" charset="0"/>
              <a:buChar char="•"/>
            </a:pPr>
            <a:r>
              <a:rPr lang="en-US" sz="1600" dirty="0">
                <a:latin typeface="Aptos Narrow" panose="020B0004020202020204" pitchFamily="34" charset="0"/>
              </a:rPr>
              <a:t>Cyst: Contains 3709 files</a:t>
            </a:r>
          </a:p>
          <a:p>
            <a:pPr marL="285750" indent="-285750">
              <a:buFont typeface="Arial" panose="020B0604020202020204" pitchFamily="34" charset="0"/>
              <a:buChar char="•"/>
            </a:pPr>
            <a:r>
              <a:rPr lang="en-US" sz="1600" dirty="0">
                <a:latin typeface="Aptos Narrow" panose="020B0004020202020204" pitchFamily="34" charset="0"/>
              </a:rPr>
              <a:t>Normal: Contains 5077 files</a:t>
            </a:r>
          </a:p>
          <a:p>
            <a:pPr marL="285750" indent="-285750">
              <a:buFont typeface="Arial" panose="020B0604020202020204" pitchFamily="34" charset="0"/>
              <a:buChar char="•"/>
            </a:pPr>
            <a:r>
              <a:rPr lang="en-US" sz="1600" dirty="0">
                <a:latin typeface="Aptos Narrow" panose="020B0004020202020204" pitchFamily="34" charset="0"/>
              </a:rPr>
              <a:t>Stone: Contains 1377 files</a:t>
            </a:r>
          </a:p>
          <a:p>
            <a:pPr marL="285750" indent="-285750">
              <a:buFont typeface="Arial" panose="020B0604020202020204" pitchFamily="34" charset="0"/>
              <a:buChar char="•"/>
            </a:pPr>
            <a:r>
              <a:rPr lang="en-US" sz="1600" dirty="0">
                <a:latin typeface="Aptos Narrow" panose="020B0004020202020204" pitchFamily="34" charset="0"/>
              </a:rPr>
              <a:t>Tumor: Contains 2283 files</a:t>
            </a:r>
            <a:br>
              <a:rPr lang="en-US" sz="1600" dirty="0">
                <a:latin typeface="Aptos Narrow" panose="020B0004020202020204" pitchFamily="34" charset="0"/>
              </a:rPr>
            </a:br>
            <a:endParaRPr lang="en-US" sz="1600" dirty="0">
              <a:latin typeface="Aptos Narrow" panose="020B0004020202020204" pitchFamily="34" charset="0"/>
            </a:endParaRPr>
          </a:p>
          <a:p>
            <a:pPr marL="285750" indent="-285750">
              <a:buFont typeface="Arial" panose="020B0604020202020204" pitchFamily="34" charset="0"/>
              <a:buChar char="•"/>
            </a:pPr>
            <a:r>
              <a:rPr lang="en-US" sz="1600" dirty="0"/>
              <a:t>As part of the initial image preprocessing, a size check was conducted for all images to ensure consistency. The images were then resized using the most common size in the dataset as the reference point to maintain uniformity across the dataset</a:t>
            </a:r>
            <a:endParaRPr lang="en-US" sz="1600" dirty="0">
              <a:latin typeface="Aptos Narrow" panose="020B0004020202020204" pitchFamily="34" charset="0"/>
            </a:endParaRPr>
          </a:p>
          <a:p>
            <a:pPr marL="285750" indent="-285750">
              <a:buFont typeface="Arial" panose="020B0604020202020204" pitchFamily="34" charset="0"/>
              <a:buChar char="•"/>
            </a:pPr>
            <a:endParaRPr lang="en-US" sz="2000" dirty="0">
              <a:latin typeface="Aptos Narrow" panose="020B0004020202020204" pitchFamily="34" charset="0"/>
            </a:endParaRPr>
          </a:p>
          <a:p>
            <a:endParaRPr lang="en-US" sz="2000" dirty="0">
              <a:latin typeface="Aptos Narrow" panose="020B0004020202020204" pitchFamily="34" charset="0"/>
            </a:endParaRPr>
          </a:p>
        </p:txBody>
      </p:sp>
      <p:sp>
        <p:nvSpPr>
          <p:cNvPr id="5" name="Footer Placeholder 4">
            <a:extLst>
              <a:ext uri="{FF2B5EF4-FFF2-40B4-BE49-F238E27FC236}">
                <a16:creationId xmlns:a16="http://schemas.microsoft.com/office/drawing/2014/main" id="{CE387E7B-7884-5907-7CE7-33F9C66C9EEB}"/>
              </a:ext>
            </a:extLst>
          </p:cNvPr>
          <p:cNvSpPr>
            <a:spLocks noGrp="1"/>
          </p:cNvSpPr>
          <p:nvPr>
            <p:ph type="ftr" sz="quarter" idx="11"/>
          </p:nvPr>
        </p:nvSpPr>
        <p:spPr/>
        <p:txBody>
          <a:bodyPr/>
          <a:lstStyle/>
          <a:p>
            <a:r>
              <a:rPr lang="en-US" sz="2000" dirty="0"/>
              <a:t>Dataset 2: CT scan (Image </a:t>
            </a:r>
            <a:r>
              <a:rPr lang="en-US" sz="2000" dirty="0" err="1"/>
              <a:t>Datsset</a:t>
            </a:r>
            <a:r>
              <a:rPr lang="en-US" sz="2000" dirty="0"/>
              <a:t>)</a:t>
            </a:r>
            <a:endParaRPr lang="en-AE" sz="2000" dirty="0"/>
          </a:p>
        </p:txBody>
      </p:sp>
      <p:pic>
        <p:nvPicPr>
          <p:cNvPr id="13" name="Picture 12" descr="A close-up of an x-ray&#10;&#10;Description automatically generated">
            <a:extLst>
              <a:ext uri="{FF2B5EF4-FFF2-40B4-BE49-F238E27FC236}">
                <a16:creationId xmlns:a16="http://schemas.microsoft.com/office/drawing/2014/main" id="{DF429572-85B0-D947-856E-EA7929764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091" y="567813"/>
            <a:ext cx="2753032" cy="2753032"/>
          </a:xfrm>
          <a:prstGeom prst="rect">
            <a:avLst/>
          </a:prstGeom>
        </p:spPr>
      </p:pic>
      <p:pic>
        <p:nvPicPr>
          <p:cNvPr id="15" name="Picture 14" descr="An x-ray of a body&#10;&#10;Description automatically generated">
            <a:extLst>
              <a:ext uri="{FF2B5EF4-FFF2-40B4-BE49-F238E27FC236}">
                <a16:creationId xmlns:a16="http://schemas.microsoft.com/office/drawing/2014/main" id="{D38CDD26-8DA3-0937-6B0C-1442CC671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821" y="567813"/>
            <a:ext cx="2753033" cy="2753033"/>
          </a:xfrm>
          <a:prstGeom prst="rect">
            <a:avLst/>
          </a:prstGeom>
        </p:spPr>
      </p:pic>
      <p:pic>
        <p:nvPicPr>
          <p:cNvPr id="17" name="Picture 16" descr="A close-up of an x-ray&#10;&#10;Description automatically generated">
            <a:extLst>
              <a:ext uri="{FF2B5EF4-FFF2-40B4-BE49-F238E27FC236}">
                <a16:creationId xmlns:a16="http://schemas.microsoft.com/office/drawing/2014/main" id="{43900144-B86B-C88C-2FD6-A277BAF8A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0090" y="3429000"/>
            <a:ext cx="2753033" cy="2753033"/>
          </a:xfrm>
          <a:prstGeom prst="rect">
            <a:avLst/>
          </a:prstGeom>
        </p:spPr>
      </p:pic>
      <p:pic>
        <p:nvPicPr>
          <p:cNvPr id="23" name="Picture 22" descr="A close-up of an x-ray&#10;&#10;Description automatically generated">
            <a:extLst>
              <a:ext uri="{FF2B5EF4-FFF2-40B4-BE49-F238E27FC236}">
                <a16:creationId xmlns:a16="http://schemas.microsoft.com/office/drawing/2014/main" id="{F6D8FEFB-6368-C8B1-3262-E2C8E4588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9820" y="3429000"/>
            <a:ext cx="2753033" cy="2753033"/>
          </a:xfrm>
          <a:prstGeom prst="rect">
            <a:avLst/>
          </a:prstGeom>
        </p:spPr>
      </p:pic>
    </p:spTree>
    <p:extLst>
      <p:ext uri="{BB962C8B-B14F-4D97-AF65-F5344CB8AC3E}">
        <p14:creationId xmlns:p14="http://schemas.microsoft.com/office/powerpoint/2010/main" val="355055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85D5-DD9A-8954-A4D4-C0FEC6FE4304}"/>
              </a:ext>
            </a:extLst>
          </p:cNvPr>
          <p:cNvSpPr>
            <a:spLocks noGrp="1"/>
          </p:cNvSpPr>
          <p:nvPr>
            <p:ph type="title"/>
          </p:nvPr>
        </p:nvSpPr>
        <p:spPr/>
        <p:txBody>
          <a:bodyPr/>
          <a:lstStyle/>
          <a:p>
            <a:r>
              <a:rPr lang="en-US" dirty="0"/>
              <a:t>Project Overview </a:t>
            </a:r>
            <a:endParaRPr lang="en-AE" dirty="0"/>
          </a:p>
        </p:txBody>
      </p:sp>
      <p:sp>
        <p:nvSpPr>
          <p:cNvPr id="3" name="Content Placeholder 2">
            <a:extLst>
              <a:ext uri="{FF2B5EF4-FFF2-40B4-BE49-F238E27FC236}">
                <a16:creationId xmlns:a16="http://schemas.microsoft.com/office/drawing/2014/main" id="{446B9E15-F48E-7025-F0D2-863385ABABD9}"/>
              </a:ext>
            </a:extLst>
          </p:cNvPr>
          <p:cNvSpPr>
            <a:spLocks noGrp="1"/>
          </p:cNvSpPr>
          <p:nvPr>
            <p:ph idx="1"/>
          </p:nvPr>
        </p:nvSpPr>
        <p:spPr>
          <a:xfrm>
            <a:off x="1097280" y="1845734"/>
            <a:ext cx="10058400" cy="5012266"/>
          </a:xfrm>
        </p:spPr>
        <p:txBody>
          <a:bodyPr>
            <a:normAutofit lnSpcReduction="10000"/>
          </a:bodyPr>
          <a:lstStyle/>
          <a:p>
            <a:pPr marL="0" indent="0">
              <a:buNone/>
            </a:pPr>
            <a:r>
              <a:rPr lang="en-US" sz="1900" b="1" dirty="0">
                <a:latin typeface="Aptos Narrow" panose="020B0004020202020204" pitchFamily="34" charset="0"/>
              </a:rPr>
              <a:t>Objective:</a:t>
            </a:r>
          </a:p>
          <a:p>
            <a:pPr lvl="1"/>
            <a:r>
              <a:rPr lang="en-US" sz="1900" dirty="0">
                <a:latin typeface="Aptos Narrow" panose="020B0004020202020204" pitchFamily="34" charset="0"/>
              </a:rPr>
              <a:t>Predict kidney conditions by analyzing CT scans</a:t>
            </a:r>
          </a:p>
          <a:p>
            <a:pPr lvl="1"/>
            <a:r>
              <a:rPr lang="en-US" sz="1900" dirty="0">
                <a:latin typeface="Aptos Narrow" panose="020B0004020202020204" pitchFamily="34" charset="0"/>
              </a:rPr>
              <a:t>Predict chronic kidney conditions</a:t>
            </a:r>
          </a:p>
          <a:p>
            <a:pPr marL="0" indent="0">
              <a:buNone/>
            </a:pPr>
            <a:r>
              <a:rPr lang="en-US" sz="1900" b="1" dirty="0">
                <a:latin typeface="Aptos Narrow" panose="020B0004020202020204" pitchFamily="34" charset="0"/>
              </a:rPr>
              <a:t>Target Variable:</a:t>
            </a:r>
          </a:p>
          <a:p>
            <a:pPr lvl="1"/>
            <a:r>
              <a:rPr lang="en-US" sz="1900" dirty="0">
                <a:latin typeface="Aptos Narrow" panose="020B0004020202020204" pitchFamily="34" charset="0"/>
              </a:rPr>
              <a:t>For Nominal Dataset Class: 0 – No Chronic Kidney Disease , 1- Presence of Chronic Kidney Disease</a:t>
            </a:r>
          </a:p>
          <a:p>
            <a:pPr lvl="1"/>
            <a:r>
              <a:rPr lang="en-US" sz="1900" dirty="0">
                <a:latin typeface="Aptos Narrow" panose="020B0004020202020204" pitchFamily="34" charset="0"/>
              </a:rPr>
              <a:t>For Image Dataset – to classify the images between healthy and unhealthy kidney </a:t>
            </a:r>
          </a:p>
          <a:p>
            <a:pPr marL="0" indent="0">
              <a:buNone/>
            </a:pPr>
            <a:r>
              <a:rPr lang="en-US" sz="1900" b="1" dirty="0">
                <a:latin typeface="Aptos Narrow" panose="020B0004020202020204" pitchFamily="34" charset="0"/>
              </a:rPr>
              <a:t>Why we chose this topic:</a:t>
            </a:r>
          </a:p>
          <a:p>
            <a:pPr lvl="1"/>
            <a:r>
              <a:rPr lang="en-GB" sz="1900" b="1" dirty="0">
                <a:latin typeface="Aptos Narrow" panose="020B0004020202020204" pitchFamily="34" charset="0"/>
              </a:rPr>
              <a:t>Global Health Priority:</a:t>
            </a:r>
            <a:r>
              <a:rPr lang="en-GB" sz="1900" dirty="0">
                <a:latin typeface="Aptos Narrow" panose="020B0004020202020204" pitchFamily="34" charset="0"/>
              </a:rPr>
              <a:t> </a:t>
            </a:r>
            <a:br>
              <a:rPr lang="en-GB" sz="1900" dirty="0">
                <a:latin typeface="Aptos Narrow" panose="020B0004020202020204" pitchFamily="34" charset="0"/>
              </a:rPr>
            </a:br>
            <a:r>
              <a:rPr lang="en-GB" sz="1900" dirty="0">
                <a:latin typeface="Aptos Narrow" panose="020B0004020202020204" pitchFamily="34" charset="0"/>
              </a:rPr>
              <a:t>Kidney diseases are a significant global health issue, affecting over 800 million people worldwide. Early detection and treatment are essential to prevent progression to kidney failure.</a:t>
            </a:r>
          </a:p>
          <a:p>
            <a:pPr lvl="1"/>
            <a:r>
              <a:rPr lang="en-GB" sz="1900" b="1" dirty="0">
                <a:latin typeface="Aptos Narrow" panose="020B0004020202020204" pitchFamily="34" charset="0"/>
              </a:rPr>
              <a:t>Advancing Medical Diagnostics:</a:t>
            </a:r>
            <a:r>
              <a:rPr lang="en-GB" sz="1900" dirty="0">
                <a:latin typeface="Aptos Narrow" panose="020B0004020202020204" pitchFamily="34" charset="0"/>
              </a:rPr>
              <a:t> </a:t>
            </a:r>
            <a:br>
              <a:rPr lang="en-GB" sz="1900" dirty="0">
                <a:latin typeface="Aptos Narrow" panose="020B0004020202020204" pitchFamily="34" charset="0"/>
              </a:rPr>
            </a:br>
            <a:r>
              <a:rPr lang="en-GB" sz="1900" dirty="0">
                <a:latin typeface="Aptos Narrow" panose="020B0004020202020204" pitchFamily="34" charset="0"/>
              </a:rPr>
              <a:t>Applying machine learning to medical data can enhance diagnostic accuracy, improving patient outcomes and saving lives.</a:t>
            </a:r>
          </a:p>
          <a:p>
            <a:pPr marL="201168" lvl="1" indent="0">
              <a:buNone/>
            </a:pPr>
            <a:br>
              <a:rPr lang="en-US" sz="1900" dirty="0">
                <a:latin typeface="Aptos Narrow" panose="020B0004020202020204" pitchFamily="34" charset="0"/>
              </a:rPr>
            </a:br>
            <a:br>
              <a:rPr lang="en-AE" dirty="0">
                <a:latin typeface="Aptos Narrow" panose="020B0004020202020204" pitchFamily="34" charset="0"/>
              </a:rPr>
            </a:br>
            <a:endParaRPr lang="en-US" dirty="0">
              <a:latin typeface="Aptos Narrow" panose="020B0004020202020204" pitchFamily="34" charset="0"/>
            </a:endParaRPr>
          </a:p>
        </p:txBody>
      </p:sp>
    </p:spTree>
    <p:extLst>
      <p:ext uri="{BB962C8B-B14F-4D97-AF65-F5344CB8AC3E}">
        <p14:creationId xmlns:p14="http://schemas.microsoft.com/office/powerpoint/2010/main" val="24949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C9A9-3B16-7D49-05EE-953E376906B5}"/>
              </a:ext>
            </a:extLst>
          </p:cNvPr>
          <p:cNvSpPr>
            <a:spLocks noGrp="1"/>
          </p:cNvSpPr>
          <p:nvPr>
            <p:ph type="title"/>
          </p:nvPr>
        </p:nvSpPr>
        <p:spPr>
          <a:xfrm>
            <a:off x="841248" y="457200"/>
            <a:ext cx="10043062" cy="1080655"/>
          </a:xfrm>
        </p:spPr>
        <p:txBody>
          <a:bodyPr/>
          <a:lstStyle/>
          <a:p>
            <a:r>
              <a:rPr lang="en-US" dirty="0"/>
              <a:t>CNN-Based Clustering on CT Kidney Image Dataset</a:t>
            </a:r>
            <a:br>
              <a:rPr lang="en-US" dirty="0"/>
            </a:br>
            <a:endParaRPr lang="en-US" dirty="0"/>
          </a:p>
        </p:txBody>
      </p:sp>
      <p:sp>
        <p:nvSpPr>
          <p:cNvPr id="4" name="Text Placeholder 3">
            <a:extLst>
              <a:ext uri="{FF2B5EF4-FFF2-40B4-BE49-F238E27FC236}">
                <a16:creationId xmlns:a16="http://schemas.microsoft.com/office/drawing/2014/main" id="{465C3496-2FCE-C0CD-A951-80D5A5110225}"/>
              </a:ext>
            </a:extLst>
          </p:cNvPr>
          <p:cNvSpPr>
            <a:spLocks noGrp="1"/>
          </p:cNvSpPr>
          <p:nvPr>
            <p:ph type="body" sz="half" idx="2"/>
          </p:nvPr>
        </p:nvSpPr>
        <p:spPr>
          <a:xfrm>
            <a:off x="841248" y="1236518"/>
            <a:ext cx="10043062" cy="4673218"/>
          </a:xfrm>
        </p:spPr>
        <p:txBody>
          <a:bodyPr>
            <a:normAutofit lnSpcReduction="10000"/>
          </a:bodyPr>
          <a:lstStyle/>
          <a:p>
            <a:pPr marL="285750" indent="-285750">
              <a:buFont typeface="Arial" panose="020B0604020202020204" pitchFamily="34" charset="0"/>
              <a:buChar char="•"/>
            </a:pPr>
            <a:r>
              <a:rPr lang="en-US" sz="1800" dirty="0">
                <a:latin typeface="Aptos Narrow" panose="020B0004020202020204" pitchFamily="34" charset="0"/>
              </a:rPr>
              <a:t>Goal: Group CT kidney images (normal, cyst, tumor, stone) using unsupervised clustering.</a:t>
            </a:r>
          </a:p>
          <a:p>
            <a:pPr marL="285750" indent="-285750">
              <a:buFont typeface="Arial" panose="020B0604020202020204" pitchFamily="34" charset="0"/>
              <a:buChar char="•"/>
            </a:pPr>
            <a:r>
              <a:rPr lang="en-US" sz="1800" dirty="0">
                <a:latin typeface="Aptos Narrow" panose="020B0004020202020204" pitchFamily="34" charset="0"/>
              </a:rPr>
              <a:t>The K-Means Clustering algorithm was chosen. Its easy to use, effective, and suitable for medical scans. The images can be  predefined to the number of clusters (k=4) so that they correspond to the four categories in the dataset.</a:t>
            </a:r>
          </a:p>
          <a:p>
            <a:pPr marL="285750" indent="-285750">
              <a:buFont typeface="Arial" panose="020B0604020202020204" pitchFamily="34" charset="0"/>
              <a:buChar char="•"/>
            </a:pPr>
            <a:r>
              <a:rPr lang="en-US" sz="1800" dirty="0">
                <a:latin typeface="Aptos Narrow" panose="020B0004020202020204" pitchFamily="34" charset="0"/>
              </a:rPr>
              <a:t>Feature extraction: To extract picture features, use a CNN that has already been trained (such as </a:t>
            </a:r>
            <a:r>
              <a:rPr lang="en-US" sz="1800" dirty="0" err="1">
                <a:latin typeface="Aptos Narrow" panose="020B0004020202020204" pitchFamily="34" charset="0"/>
              </a:rPr>
              <a:t>ResNet</a:t>
            </a:r>
            <a:r>
              <a:rPr lang="en-US" sz="1800" dirty="0">
                <a:latin typeface="Aptos Narrow" panose="020B0004020202020204" pitchFamily="34" charset="0"/>
              </a:rPr>
              <a:t>).Using K-Means, cluster comparable photos according to how similar their features are.</a:t>
            </a:r>
          </a:p>
          <a:p>
            <a:pPr marL="285750" indent="-285750">
              <a:buFont typeface="Arial" panose="020B0604020202020204" pitchFamily="34" charset="0"/>
              <a:buChar char="•"/>
            </a:pPr>
            <a:r>
              <a:rPr lang="en-US" sz="1800" dirty="0">
                <a:latin typeface="Aptos Narrow" panose="020B0004020202020204" pitchFamily="34" charset="0"/>
              </a:rPr>
              <a:t>Evaluation: Use measures such as the Silhouette Score to validate the quality of the clusters, then use PCA/t-SNE to show the findings.</a:t>
            </a:r>
          </a:p>
          <a:p>
            <a:pPr marL="285750" indent="-285750">
              <a:buFont typeface="Arial" panose="020B0604020202020204" pitchFamily="34" charset="0"/>
              <a:buChar char="•"/>
            </a:pPr>
            <a:r>
              <a:rPr lang="en-US" sz="1800" dirty="0">
                <a:latin typeface="Aptos Narrow" panose="020B0004020202020204" pitchFamily="34" charset="0"/>
              </a:rPr>
              <a:t>What makes K-Means different?</a:t>
            </a:r>
            <a:br>
              <a:rPr lang="en-US" sz="1800" dirty="0">
                <a:latin typeface="Aptos Narrow" panose="020B0004020202020204" pitchFamily="34" charset="0"/>
              </a:rPr>
            </a:br>
            <a:r>
              <a:rPr lang="en-US" sz="1800" dirty="0">
                <a:latin typeface="Aptos Narrow" panose="020B0004020202020204" pitchFamily="34" charset="0"/>
              </a:rPr>
              <a:t>Ideal for discrete visual patterns (such as tumor versus normal).Scalable and quick for large file collections and easy to understand and modify for pre-established groups. </a:t>
            </a:r>
          </a:p>
          <a:p>
            <a:pPr marL="285750" indent="-285750">
              <a:buFont typeface="Arial" panose="020B0604020202020204" pitchFamily="34" charset="0"/>
              <a:buChar char="•"/>
            </a:pPr>
            <a:r>
              <a:rPr lang="en-US" sz="1800" dirty="0">
                <a:latin typeface="Aptos Narrow" panose="020B0004020202020204" pitchFamily="34" charset="0"/>
              </a:rPr>
              <a:t>Other Approaches: DBSCAN (noise treatment) or Agglomerative Clustering (hierarchical clustering) may be used.</a:t>
            </a:r>
          </a:p>
        </p:txBody>
      </p:sp>
      <p:sp>
        <p:nvSpPr>
          <p:cNvPr id="5" name="Footer Placeholder 4">
            <a:extLst>
              <a:ext uri="{FF2B5EF4-FFF2-40B4-BE49-F238E27FC236}">
                <a16:creationId xmlns:a16="http://schemas.microsoft.com/office/drawing/2014/main" id="{7042EDE5-315C-873A-C609-55E885020E3C}"/>
              </a:ext>
            </a:extLst>
          </p:cNvPr>
          <p:cNvSpPr>
            <a:spLocks noGrp="1"/>
          </p:cNvSpPr>
          <p:nvPr>
            <p:ph type="ftr" sz="quarter" idx="11"/>
          </p:nvPr>
        </p:nvSpPr>
        <p:spPr/>
        <p:txBody>
          <a:bodyPr/>
          <a:lstStyle/>
          <a:p>
            <a:r>
              <a:rPr lang="en-US" sz="2000" dirty="0"/>
              <a:t>Dataset 2: CT scan (Image </a:t>
            </a:r>
            <a:r>
              <a:rPr lang="en-US" sz="2000" dirty="0" err="1"/>
              <a:t>Datsset</a:t>
            </a:r>
            <a:r>
              <a:rPr lang="en-US" sz="2000" dirty="0"/>
              <a:t>)</a:t>
            </a:r>
            <a:endParaRPr lang="en-AE" sz="2000" dirty="0"/>
          </a:p>
          <a:p>
            <a:endParaRPr lang="en-AE" sz="2000" dirty="0"/>
          </a:p>
        </p:txBody>
      </p:sp>
    </p:spTree>
    <p:extLst>
      <p:ext uri="{BB962C8B-B14F-4D97-AF65-F5344CB8AC3E}">
        <p14:creationId xmlns:p14="http://schemas.microsoft.com/office/powerpoint/2010/main" val="335251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F56B-808E-176F-C496-CDD1CA9AC45B}"/>
              </a:ext>
            </a:extLst>
          </p:cNvPr>
          <p:cNvSpPr>
            <a:spLocks noGrp="1"/>
          </p:cNvSpPr>
          <p:nvPr>
            <p:ph type="title"/>
          </p:nvPr>
        </p:nvSpPr>
        <p:spPr/>
        <p:txBody>
          <a:bodyPr/>
          <a:lstStyle/>
          <a:p>
            <a:r>
              <a:rPr lang="en-US" sz="3200" dirty="0"/>
              <a:t>Work Plan &amp; Project Requirement </a:t>
            </a:r>
            <a:endParaRPr lang="en-AE" dirty="0"/>
          </a:p>
        </p:txBody>
      </p:sp>
      <p:graphicFrame>
        <p:nvGraphicFramePr>
          <p:cNvPr id="5" name="Table 4">
            <a:extLst>
              <a:ext uri="{FF2B5EF4-FFF2-40B4-BE49-F238E27FC236}">
                <a16:creationId xmlns:a16="http://schemas.microsoft.com/office/drawing/2014/main" id="{5FEC52CB-32FA-B33E-69F5-BD586F3382FF}"/>
              </a:ext>
            </a:extLst>
          </p:cNvPr>
          <p:cNvGraphicFramePr>
            <a:graphicFrameLocks noGrp="1"/>
          </p:cNvGraphicFramePr>
          <p:nvPr>
            <p:extLst>
              <p:ext uri="{D42A27DB-BD31-4B8C-83A1-F6EECF244321}">
                <p14:modId xmlns:p14="http://schemas.microsoft.com/office/powerpoint/2010/main" val="60637446"/>
              </p:ext>
            </p:extLst>
          </p:nvPr>
        </p:nvGraphicFramePr>
        <p:xfrm>
          <a:off x="4309887" y="509352"/>
          <a:ext cx="6425169" cy="6046895"/>
        </p:xfrm>
        <a:graphic>
          <a:graphicData uri="http://schemas.openxmlformats.org/drawingml/2006/table">
            <a:tbl>
              <a:tblPr firstRow="1" bandRow="1">
                <a:tableStyleId>{5940675A-B579-460E-94D1-54222C63F5DA}</a:tableStyleId>
              </a:tblPr>
              <a:tblGrid>
                <a:gridCol w="2338354">
                  <a:extLst>
                    <a:ext uri="{9D8B030D-6E8A-4147-A177-3AD203B41FA5}">
                      <a16:colId xmlns:a16="http://schemas.microsoft.com/office/drawing/2014/main" val="3709102276"/>
                    </a:ext>
                  </a:extLst>
                </a:gridCol>
                <a:gridCol w="4086815">
                  <a:extLst>
                    <a:ext uri="{9D8B030D-6E8A-4147-A177-3AD203B41FA5}">
                      <a16:colId xmlns:a16="http://schemas.microsoft.com/office/drawing/2014/main" val="47704688"/>
                    </a:ext>
                  </a:extLst>
                </a:gridCol>
              </a:tblGrid>
              <a:tr h="713829">
                <a:tc>
                  <a:txBody>
                    <a:bodyPr/>
                    <a:lstStyle/>
                    <a:p>
                      <a:pPr algn="l"/>
                      <a:r>
                        <a:rPr lang="en-GB" sz="1600">
                          <a:latin typeface="Aptos Narrow" panose="020B0004020202020204" pitchFamily="34" charset="0"/>
                        </a:rPr>
                        <a:t>R1: Project Topic and Direction</a:t>
                      </a:r>
                      <a:endParaRPr lang="en-AE" sz="1600">
                        <a:latin typeface="Aptos Narrow" panose="020B0004020202020204" pitchFamily="34" charset="0"/>
                      </a:endParaRPr>
                    </a:p>
                  </a:txBody>
                  <a:tcPr marL="73684" marR="73684" marT="36842" marB="3684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GB" sz="1300" dirty="0">
                          <a:latin typeface="Aptos Narrow" panose="020B0004020202020204" pitchFamily="34" charset="0"/>
                        </a:rPr>
                        <a:t>Classify kidney conditions using CT images</a:t>
                      </a:r>
                    </a:p>
                    <a:p>
                      <a:pPr marL="285750" indent="-285750">
                        <a:buFont typeface="Arial" panose="020B0604020202020204" pitchFamily="34" charset="0"/>
                        <a:buChar char="•"/>
                      </a:pPr>
                      <a:r>
                        <a:rPr lang="en-GB" sz="1300" dirty="0">
                          <a:latin typeface="Aptos Narrow" panose="020B0004020202020204" pitchFamily="34" charset="0"/>
                        </a:rPr>
                        <a:t>Predict chronic kidney conditions</a:t>
                      </a:r>
                      <a:endParaRPr lang="en-AE" sz="1300" dirty="0">
                        <a:latin typeface="Aptos Narrow" panose="020B0004020202020204" pitchFamily="34" charset="0"/>
                      </a:endParaRPr>
                    </a:p>
                  </a:txBody>
                  <a:tcPr marL="73684" marR="73684" marT="36842" marB="3684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4547602"/>
                  </a:ext>
                </a:extLst>
              </a:tr>
              <a:tr h="713829">
                <a:tc>
                  <a:txBody>
                    <a:bodyPr/>
                    <a:lstStyle/>
                    <a:p>
                      <a:pPr algn="l"/>
                      <a:r>
                        <a:rPr lang="en-GB" sz="1600">
                          <a:latin typeface="Aptos Narrow" panose="020B0004020202020204" pitchFamily="34" charset="0"/>
                        </a:rPr>
                        <a:t>R2: Data Analysis and Exploration</a:t>
                      </a:r>
                      <a:endParaRPr lang="en-AE" sz="1600">
                        <a:latin typeface="Aptos Narrow" panose="020B0004020202020204" pitchFamily="34" charset="0"/>
                      </a:endParaRPr>
                    </a:p>
                  </a:txBody>
                  <a:tcPr marL="73684" marR="73684" marT="36842" marB="3684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GB" sz="1300">
                          <a:latin typeface="Aptos Narrow" panose="020B0004020202020204" pitchFamily="34" charset="0"/>
                        </a:rPr>
                        <a:t>Perform EDA on both datasets</a:t>
                      </a:r>
                    </a:p>
                    <a:p>
                      <a:pPr marL="285750" indent="-285750">
                        <a:buFont typeface="Arial" panose="020B0604020202020204" pitchFamily="34" charset="0"/>
                        <a:buChar char="•"/>
                      </a:pPr>
                      <a:r>
                        <a:rPr lang="en-GB" sz="1300">
                          <a:latin typeface="Aptos Narrow" panose="020B0004020202020204" pitchFamily="34" charset="0"/>
                        </a:rPr>
                        <a:t>Feature selection and dimensionality reduction</a:t>
                      </a:r>
                      <a:endParaRPr lang="en-AE" sz="1300">
                        <a:latin typeface="Aptos Narrow" panose="020B0004020202020204" pitchFamily="34" charset="0"/>
                      </a:endParaRPr>
                    </a:p>
                  </a:txBody>
                  <a:tcPr marL="73684" marR="73684" marT="36842" marB="3684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257913"/>
                  </a:ext>
                </a:extLst>
              </a:tr>
              <a:tr h="831817">
                <a:tc>
                  <a:txBody>
                    <a:bodyPr/>
                    <a:lstStyle/>
                    <a:p>
                      <a:pPr algn="l"/>
                      <a:r>
                        <a:rPr lang="it-IT" sz="1600">
                          <a:latin typeface="Aptos Narrow" panose="020B0004020202020204" pitchFamily="34" charset="0"/>
                        </a:rPr>
                        <a:t>R3: Clustering</a:t>
                      </a:r>
                      <a:endParaRPr lang="en-AE" sz="1600">
                        <a:latin typeface="Aptos Narrow" panose="020B0004020202020204" pitchFamily="34" charset="0"/>
                      </a:endParaRPr>
                    </a:p>
                  </a:txBody>
                  <a:tcPr marL="73684" marR="73684" marT="36842" marB="3684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GB" sz="1300">
                          <a:latin typeface="Aptos Narrow" panose="020B0004020202020204" pitchFamily="34" charset="0"/>
                        </a:rPr>
                        <a:t>Apply clustering algorithms to identify patterns in patient data</a:t>
                      </a:r>
                    </a:p>
                    <a:p>
                      <a:pPr marL="285750" indent="-285750">
                        <a:buFont typeface="Arial" panose="020B0604020202020204" pitchFamily="34" charset="0"/>
                        <a:buChar char="•"/>
                      </a:pPr>
                      <a:r>
                        <a:rPr lang="en-GB" sz="1300">
                          <a:latin typeface="Aptos Narrow" panose="020B0004020202020204" pitchFamily="34" charset="0"/>
                        </a:rPr>
                        <a:t>Interpret clusters to gain medical insights</a:t>
                      </a:r>
                      <a:endParaRPr lang="en-AE" sz="1300">
                        <a:latin typeface="Aptos Narrow" panose="020B0004020202020204" pitchFamily="34" charset="0"/>
                      </a:endParaRPr>
                    </a:p>
                  </a:txBody>
                  <a:tcPr marL="73684" marR="73684" marT="36842" marB="3684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7892997"/>
                  </a:ext>
                </a:extLst>
              </a:tr>
              <a:tr h="2719627">
                <a:tc>
                  <a:txBody>
                    <a:bodyPr/>
                    <a:lstStyle/>
                    <a:p>
                      <a:pPr algn="l"/>
                      <a:r>
                        <a:rPr lang="en-GB" sz="1600" dirty="0">
                          <a:latin typeface="Aptos Narrow" panose="020B0004020202020204" pitchFamily="34" charset="0"/>
                        </a:rPr>
                        <a:t>R4: Baseline Training and Evaluation Experiments</a:t>
                      </a:r>
                      <a:endParaRPr lang="en-AE" sz="1600" dirty="0">
                        <a:latin typeface="Aptos Narrow" panose="020B0004020202020204" pitchFamily="34" charset="0"/>
                      </a:endParaRPr>
                    </a:p>
                  </a:txBody>
                  <a:tcPr marL="73684" marR="73684" marT="36842" marB="3684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300" b="1" dirty="0">
                          <a:latin typeface="Aptos Narrow" panose="020B0004020202020204" pitchFamily="34" charset="0"/>
                        </a:rPr>
                        <a:t>Algorithms:</a:t>
                      </a:r>
                    </a:p>
                    <a:p>
                      <a:pPr lvl="1"/>
                      <a:r>
                        <a:rPr lang="it-IT" sz="1300" dirty="0">
                          <a:latin typeface="Aptos Narrow" panose="020B0004020202020204" pitchFamily="34" charset="0"/>
                        </a:rPr>
                        <a:t>Decision Trees</a:t>
                      </a:r>
                    </a:p>
                    <a:p>
                      <a:pPr lvl="1"/>
                      <a:r>
                        <a:rPr lang="it-IT" sz="1300" dirty="0">
                          <a:latin typeface="Aptos Narrow" panose="020B0004020202020204" pitchFamily="34" charset="0"/>
                        </a:rPr>
                        <a:t>Random Forests (Random Trees)</a:t>
                      </a:r>
                    </a:p>
                    <a:p>
                      <a:pPr lvl="1"/>
                      <a:r>
                        <a:rPr lang="it-IT" sz="1300" dirty="0">
                          <a:latin typeface="Aptos Narrow" panose="020B0004020202020204" pitchFamily="34" charset="0"/>
                        </a:rPr>
                        <a:t>Gradient Boosting</a:t>
                      </a:r>
                    </a:p>
                    <a:p>
                      <a:pPr lvl="1"/>
                      <a:r>
                        <a:rPr lang="it-IT" sz="1300" dirty="0">
                          <a:latin typeface="Aptos Narrow" panose="020B0004020202020204" pitchFamily="34" charset="0"/>
                        </a:rPr>
                        <a:t>Logistic Regression</a:t>
                      </a:r>
                    </a:p>
                    <a:p>
                      <a:r>
                        <a:rPr lang="it-IT" sz="1300" b="1" dirty="0">
                          <a:latin typeface="Aptos Narrow" panose="020B0004020202020204" pitchFamily="34" charset="0"/>
                        </a:rPr>
                        <a:t>Tasks:</a:t>
                      </a:r>
                    </a:p>
                    <a:p>
                      <a:pPr lvl="1"/>
                      <a:r>
                        <a:rPr lang="it-IT" sz="1300" dirty="0">
                          <a:latin typeface="Aptos Narrow" panose="020B0004020202020204" pitchFamily="34" charset="0"/>
                        </a:rPr>
                        <a:t>Classification of kidney conditions</a:t>
                      </a:r>
                    </a:p>
                    <a:p>
                      <a:pPr lvl="1"/>
                      <a:r>
                        <a:rPr lang="it-IT" sz="1300" dirty="0">
                          <a:latin typeface="Aptos Narrow" panose="020B0004020202020204" pitchFamily="34" charset="0"/>
                        </a:rPr>
                        <a:t>Regression analysis for readmission prediction</a:t>
                      </a:r>
                    </a:p>
                    <a:p>
                      <a:r>
                        <a:rPr lang="it-IT" sz="1300" b="1" dirty="0">
                          <a:latin typeface="Aptos Narrow" panose="020B0004020202020204" pitchFamily="34" charset="0"/>
                        </a:rPr>
                        <a:t>Evaluation Metrics:</a:t>
                      </a:r>
                    </a:p>
                    <a:p>
                      <a:pPr lvl="1"/>
                      <a:r>
                        <a:rPr lang="it-IT" sz="1300" dirty="0">
                          <a:latin typeface="Aptos Narrow" panose="020B0004020202020204" pitchFamily="34" charset="0"/>
                        </a:rPr>
                        <a:t>Accuracy, Precision, Recall, F1-Score, RMSE</a:t>
                      </a:r>
                    </a:p>
                    <a:p>
                      <a:endParaRPr lang="en-AE" sz="1300" dirty="0">
                        <a:latin typeface="Aptos Narrow" panose="020B0004020202020204" pitchFamily="34" charset="0"/>
                      </a:endParaRPr>
                    </a:p>
                  </a:txBody>
                  <a:tcPr marL="73684" marR="73684" marT="36842" marB="3684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619695"/>
                  </a:ext>
                </a:extLst>
              </a:tr>
              <a:tr h="1067793">
                <a:tc>
                  <a:txBody>
                    <a:bodyPr/>
                    <a:lstStyle/>
                    <a:p>
                      <a:pPr algn="l"/>
                      <a:r>
                        <a:rPr lang="it-IT" sz="1600">
                          <a:latin typeface="Aptos Narrow" panose="020B0004020202020204" pitchFamily="34" charset="0"/>
                        </a:rPr>
                        <a:t>R5: Neural Networks</a:t>
                      </a:r>
                      <a:endParaRPr lang="en-AE" sz="1600">
                        <a:latin typeface="Aptos Narrow" panose="020B0004020202020204" pitchFamily="34" charset="0"/>
                      </a:endParaRPr>
                    </a:p>
                  </a:txBody>
                  <a:tcPr marL="73684" marR="73684" marT="36842" marB="3684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285750" indent="-285750">
                        <a:buFont typeface="Arial" panose="020B0604020202020204" pitchFamily="34" charset="0"/>
                        <a:buChar char="•"/>
                      </a:pPr>
                      <a:r>
                        <a:rPr lang="en-GB" sz="1300" dirty="0">
                          <a:latin typeface="Aptos Narrow" panose="020B0004020202020204" pitchFamily="34" charset="0"/>
                        </a:rPr>
                        <a:t>Implement image classification using CNN based clustering</a:t>
                      </a:r>
                    </a:p>
                    <a:p>
                      <a:pPr marL="285750" indent="-285750">
                        <a:buFont typeface="Arial" panose="020B0604020202020204" pitchFamily="34" charset="0"/>
                        <a:buChar char="•"/>
                      </a:pPr>
                      <a:r>
                        <a:rPr lang="en-GB" sz="1300" dirty="0">
                          <a:latin typeface="Aptos Narrow" panose="020B0004020202020204" pitchFamily="34" charset="0"/>
                        </a:rPr>
                        <a:t>Compare neural networks with baseline models</a:t>
                      </a:r>
                    </a:p>
                    <a:p>
                      <a:pPr marL="285750" indent="-285750">
                        <a:buFont typeface="Arial" panose="020B0604020202020204" pitchFamily="34" charset="0"/>
                        <a:buChar char="•"/>
                      </a:pPr>
                      <a:r>
                        <a:rPr lang="en-GB" sz="1300" dirty="0">
                          <a:latin typeface="Aptos Narrow" panose="020B0004020202020204" pitchFamily="34" charset="0"/>
                        </a:rPr>
                        <a:t>Fine-tune models for optimal performance</a:t>
                      </a:r>
                      <a:endParaRPr lang="en-AE" sz="1300" dirty="0">
                        <a:latin typeface="Aptos Narrow" panose="020B0004020202020204" pitchFamily="34" charset="0"/>
                      </a:endParaRPr>
                    </a:p>
                  </a:txBody>
                  <a:tcPr marL="73684" marR="73684" marT="36842" marB="3684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1696300"/>
                  </a:ext>
                </a:extLst>
              </a:tr>
            </a:tbl>
          </a:graphicData>
        </a:graphic>
      </p:graphicFrame>
    </p:spTree>
    <p:extLst>
      <p:ext uri="{BB962C8B-B14F-4D97-AF65-F5344CB8AC3E}">
        <p14:creationId xmlns:p14="http://schemas.microsoft.com/office/powerpoint/2010/main" val="190789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B20B-DB00-14A9-1EFD-0D52B8FAFDCE}"/>
              </a:ext>
            </a:extLst>
          </p:cNvPr>
          <p:cNvSpPr>
            <a:spLocks noGrp="1"/>
          </p:cNvSpPr>
          <p:nvPr>
            <p:ph type="title"/>
          </p:nvPr>
        </p:nvSpPr>
        <p:spPr/>
        <p:txBody>
          <a:bodyPr/>
          <a:lstStyle/>
          <a:p>
            <a:r>
              <a:rPr lang="en-US" dirty="0"/>
              <a:t>Data Sources &amp; ML Community Usage </a:t>
            </a:r>
            <a:endParaRPr lang="en-AE" dirty="0"/>
          </a:p>
        </p:txBody>
      </p:sp>
      <p:sp>
        <p:nvSpPr>
          <p:cNvPr id="3" name="Content Placeholder 2">
            <a:extLst>
              <a:ext uri="{FF2B5EF4-FFF2-40B4-BE49-F238E27FC236}">
                <a16:creationId xmlns:a16="http://schemas.microsoft.com/office/drawing/2014/main" id="{7495049B-014E-41F2-794A-A7FCF9CF334D}"/>
              </a:ext>
            </a:extLst>
          </p:cNvPr>
          <p:cNvSpPr>
            <a:spLocks noGrp="1"/>
          </p:cNvSpPr>
          <p:nvPr>
            <p:ph idx="1"/>
          </p:nvPr>
        </p:nvSpPr>
        <p:spPr/>
        <p:txBody>
          <a:bodyPr>
            <a:normAutofit/>
          </a:bodyPr>
          <a:lstStyle/>
          <a:p>
            <a:r>
              <a:rPr lang="it-IT" b="1" dirty="0">
                <a:latin typeface="Aptos Narrow" panose="020B0004020202020204" pitchFamily="34" charset="0"/>
              </a:rPr>
              <a:t>Chronic Kidney Disease Dataset:</a:t>
            </a:r>
            <a:endParaRPr lang="it-IT" dirty="0">
              <a:latin typeface="Aptos Narrow" panose="020B0004020202020204" pitchFamily="34" charset="0"/>
            </a:endParaRPr>
          </a:p>
          <a:p>
            <a:pPr lvl="1"/>
            <a:r>
              <a:rPr lang="it-IT" b="1" dirty="0">
                <a:latin typeface="Aptos Narrow" panose="020B0004020202020204" pitchFamily="34" charset="0"/>
              </a:rPr>
              <a:t>Link:</a:t>
            </a:r>
            <a:r>
              <a:rPr lang="it-IT" dirty="0">
                <a:latin typeface="Aptos Narrow" panose="020B0004020202020204" pitchFamily="34" charset="0"/>
              </a:rPr>
              <a:t> </a:t>
            </a:r>
            <a:r>
              <a:rPr lang="it-IT" dirty="0">
                <a:latin typeface="Aptos Narrow" panose="020B0004020202020204" pitchFamily="34" charset="0"/>
                <a:hlinkClick r:id="rId2"/>
              </a:rPr>
              <a:t>https://www.kaggle.com/datasets/abhia1999/chronic-kidney-disease</a:t>
            </a:r>
            <a:endParaRPr lang="it-IT" dirty="0">
              <a:latin typeface="Aptos Narrow" panose="020B0004020202020204" pitchFamily="34" charset="0"/>
            </a:endParaRPr>
          </a:p>
          <a:p>
            <a:pPr lvl="1"/>
            <a:r>
              <a:rPr lang="it-IT" b="1" dirty="0">
                <a:latin typeface="Aptos Narrow" panose="020B0004020202020204" pitchFamily="34" charset="0"/>
              </a:rPr>
              <a:t>ML Usage:</a:t>
            </a:r>
            <a:r>
              <a:rPr lang="it-IT" dirty="0">
                <a:latin typeface="Aptos Narrow" panose="020B0004020202020204" pitchFamily="34" charset="0"/>
              </a:rPr>
              <a:t> Utilized for predictive modeling of Chronic Kidney Diseases.</a:t>
            </a:r>
          </a:p>
          <a:p>
            <a:r>
              <a:rPr lang="it-IT" b="1" dirty="0">
                <a:latin typeface="Aptos Narrow" panose="020B0004020202020204" pitchFamily="34" charset="0"/>
              </a:rPr>
              <a:t>CT Kidney Dataset:</a:t>
            </a:r>
            <a:endParaRPr lang="it-IT" dirty="0">
              <a:latin typeface="Aptos Narrow" panose="020B0004020202020204" pitchFamily="34" charset="0"/>
            </a:endParaRPr>
          </a:p>
          <a:p>
            <a:pPr lvl="1"/>
            <a:r>
              <a:rPr lang="it-IT" b="1" dirty="0">
                <a:latin typeface="Aptos Narrow" panose="020B0004020202020204" pitchFamily="34" charset="0"/>
              </a:rPr>
              <a:t>Link:</a:t>
            </a:r>
            <a:r>
              <a:rPr lang="it-IT" dirty="0">
                <a:latin typeface="Aptos Narrow" panose="020B0004020202020204" pitchFamily="34" charset="0"/>
              </a:rPr>
              <a:t> </a:t>
            </a:r>
            <a:r>
              <a:rPr lang="it-IT" dirty="0">
                <a:latin typeface="Aptos Narrow" panose="020B0004020202020204" pitchFamily="34" charset="0"/>
                <a:hlinkClick r:id="rId3"/>
              </a:rPr>
              <a:t>CT Kidney Dataset</a:t>
            </a:r>
            <a:endParaRPr lang="it-IT" dirty="0">
              <a:latin typeface="Aptos Narrow" panose="020B0004020202020204" pitchFamily="34" charset="0"/>
            </a:endParaRPr>
          </a:p>
          <a:p>
            <a:pPr lvl="1"/>
            <a:r>
              <a:rPr lang="it-IT" b="1" dirty="0">
                <a:latin typeface="Aptos Narrow" panose="020B0004020202020204" pitchFamily="34" charset="0"/>
              </a:rPr>
              <a:t>ML Usage:</a:t>
            </a:r>
            <a:r>
              <a:rPr lang="it-IT" dirty="0">
                <a:latin typeface="Aptos Narrow" panose="020B0004020202020204" pitchFamily="34" charset="0"/>
              </a:rPr>
              <a:t> Used for image classification tasks to detect kidney anomalies.</a:t>
            </a:r>
          </a:p>
          <a:p>
            <a:r>
              <a:rPr lang="it-IT" b="1" dirty="0">
                <a:latin typeface="Aptos Narrow" panose="020B0004020202020204" pitchFamily="34" charset="0"/>
              </a:rPr>
              <a:t>Contribution to ML Community:</a:t>
            </a:r>
            <a:endParaRPr lang="it-IT" dirty="0">
              <a:latin typeface="Aptos Narrow" panose="020B0004020202020204" pitchFamily="34" charset="0"/>
            </a:endParaRPr>
          </a:p>
          <a:p>
            <a:pPr lvl="1"/>
            <a:r>
              <a:rPr lang="it-IT" dirty="0">
                <a:latin typeface="Aptos Narrow" panose="020B0004020202020204" pitchFamily="34" charset="0"/>
              </a:rPr>
              <a:t>Advances healthcare analytics</a:t>
            </a:r>
          </a:p>
          <a:p>
            <a:pPr lvl="1"/>
            <a:r>
              <a:rPr lang="it-IT" dirty="0">
                <a:latin typeface="Aptos Narrow" panose="020B0004020202020204" pitchFamily="34" charset="0"/>
              </a:rPr>
              <a:t>Provides benchmarks for algorithm performance</a:t>
            </a:r>
          </a:p>
          <a:p>
            <a:pPr lvl="1"/>
            <a:r>
              <a:rPr lang="it-IT" dirty="0">
                <a:latin typeface="Aptos Narrow" panose="020B0004020202020204" pitchFamily="34" charset="0"/>
              </a:rPr>
              <a:t>Supports research in medical image processing and patient outcome prediction</a:t>
            </a:r>
          </a:p>
          <a:p>
            <a:endParaRPr lang="en-AE" dirty="0">
              <a:latin typeface="Aptos Narrow" panose="020B0004020202020204" pitchFamily="34" charset="0"/>
            </a:endParaRPr>
          </a:p>
        </p:txBody>
      </p:sp>
    </p:spTree>
    <p:extLst>
      <p:ext uri="{BB962C8B-B14F-4D97-AF65-F5344CB8AC3E}">
        <p14:creationId xmlns:p14="http://schemas.microsoft.com/office/powerpoint/2010/main" val="120753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3139-A9A8-4413-E0B0-5DB925CDD035}"/>
              </a:ext>
            </a:extLst>
          </p:cNvPr>
          <p:cNvSpPr>
            <a:spLocks noGrp="1"/>
          </p:cNvSpPr>
          <p:nvPr>
            <p:ph type="title"/>
          </p:nvPr>
        </p:nvSpPr>
        <p:spPr/>
        <p:txBody>
          <a:bodyPr/>
          <a:lstStyle/>
          <a:p>
            <a:r>
              <a:rPr lang="en-US" dirty="0"/>
              <a:t>Preprocessing the data</a:t>
            </a:r>
            <a:endParaRPr lang="en-AE" dirty="0"/>
          </a:p>
        </p:txBody>
      </p:sp>
      <p:graphicFrame>
        <p:nvGraphicFramePr>
          <p:cNvPr id="4" name="Content Placeholder 3">
            <a:extLst>
              <a:ext uri="{FF2B5EF4-FFF2-40B4-BE49-F238E27FC236}">
                <a16:creationId xmlns:a16="http://schemas.microsoft.com/office/drawing/2014/main" id="{92E45B8A-0E5F-8683-D18F-181E399F09A9}"/>
              </a:ext>
            </a:extLst>
          </p:cNvPr>
          <p:cNvGraphicFramePr>
            <a:graphicFrameLocks noGrp="1"/>
          </p:cNvGraphicFramePr>
          <p:nvPr>
            <p:ph idx="1"/>
            <p:extLst>
              <p:ext uri="{D42A27DB-BD31-4B8C-83A1-F6EECF244321}">
                <p14:modId xmlns:p14="http://schemas.microsoft.com/office/powerpoint/2010/main" val="653398674"/>
              </p:ext>
            </p:extLst>
          </p:nvPr>
        </p:nvGraphicFramePr>
        <p:xfrm>
          <a:off x="1261871" y="1822623"/>
          <a:ext cx="8703854" cy="4158047"/>
        </p:xfrm>
        <a:graphic>
          <a:graphicData uri="http://schemas.openxmlformats.org/drawingml/2006/table">
            <a:tbl>
              <a:tblPr firstRow="1" bandRow="1">
                <a:tableStyleId>{5940675A-B579-460E-94D1-54222C63F5DA}</a:tableStyleId>
              </a:tblPr>
              <a:tblGrid>
                <a:gridCol w="4351927">
                  <a:extLst>
                    <a:ext uri="{9D8B030D-6E8A-4147-A177-3AD203B41FA5}">
                      <a16:colId xmlns:a16="http://schemas.microsoft.com/office/drawing/2014/main" val="1557953518"/>
                    </a:ext>
                  </a:extLst>
                </a:gridCol>
                <a:gridCol w="4351927">
                  <a:extLst>
                    <a:ext uri="{9D8B030D-6E8A-4147-A177-3AD203B41FA5}">
                      <a16:colId xmlns:a16="http://schemas.microsoft.com/office/drawing/2014/main" val="3625000310"/>
                    </a:ext>
                  </a:extLst>
                </a:gridCol>
              </a:tblGrid>
              <a:tr h="1501517">
                <a:tc>
                  <a:txBody>
                    <a:bodyPr/>
                    <a:lstStyle/>
                    <a:p>
                      <a:pPr algn="ctr"/>
                      <a:r>
                        <a:rPr lang="it-IT" dirty="0">
                          <a:latin typeface="Aptos Narrow" panose="020B0004020202020204" pitchFamily="34" charset="0"/>
                        </a:rPr>
                        <a:t>Null and Duplicate Value</a:t>
                      </a:r>
                      <a:endParaRPr lang="en-AE" dirty="0">
                        <a:latin typeface="Aptos Narrow" panose="020B00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dirty="0">
                          <a:latin typeface="Aptos Narrow" panose="020B0004020202020204" pitchFamily="34" charset="0"/>
                        </a:rPr>
                        <a:t>Identified and addressed missing and duplicate entries in the dataset, replacing them with the column median to maintain data integrity.</a:t>
                      </a:r>
                      <a:endParaRPr lang="en-AE" dirty="0">
                        <a:latin typeface="Aptos Narrow" panose="020B0004020202020204" pitchFamily="34"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500275"/>
                  </a:ext>
                </a:extLst>
              </a:tr>
              <a:tr h="1155013">
                <a:tc>
                  <a:txBody>
                    <a:bodyPr/>
                    <a:lstStyle/>
                    <a:p>
                      <a:pPr algn="ctr"/>
                      <a:r>
                        <a:rPr lang="it-IT" dirty="0">
                          <a:latin typeface="Aptos Narrow" panose="020B0004020202020204" pitchFamily="34" charset="0"/>
                        </a:rPr>
                        <a:t>Biological Plausibility Check</a:t>
                      </a:r>
                      <a:endParaRPr lang="en-AE" dirty="0">
                        <a:latin typeface="Aptos Narrow" panose="020B0004020202020204" pitchFamily="34" charset="0"/>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dirty="0">
                          <a:latin typeface="Aptos Narrow" panose="020B0004020202020204" pitchFamily="34" charset="0"/>
                        </a:rPr>
                        <a:t>Applied medically plausible thresholds to key attributes, flagging outliers as implausible and treating them as missing values</a:t>
                      </a:r>
                      <a:endParaRPr lang="en-AE" dirty="0">
                        <a:latin typeface="Aptos Narrow" panose="020B0004020202020204" pitchFamily="34"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3671611"/>
                  </a:ext>
                </a:extLst>
              </a:tr>
              <a:tr h="1501517">
                <a:tc>
                  <a:txBody>
                    <a:bodyPr/>
                    <a:lstStyle/>
                    <a:p>
                      <a:pPr algn="ctr"/>
                      <a:r>
                        <a:rPr lang="it-IT" dirty="0">
                          <a:latin typeface="Aptos Narrow" panose="020B0004020202020204" pitchFamily="34" charset="0"/>
                        </a:rPr>
                        <a:t>Median Imputation</a:t>
                      </a:r>
                      <a:endParaRPr lang="en-AE" dirty="0">
                        <a:latin typeface="Aptos Narrow" panose="020B0004020202020204" pitchFamily="34" charset="0"/>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GB" dirty="0">
                          <a:latin typeface="Aptos Narrow" panose="020B0004020202020204" pitchFamily="34" charset="0"/>
                        </a:rPr>
                        <a:t>Replaced all missing or implausible values with the median of their respective columns to ensure robust and realistic data for analysis.</a:t>
                      </a:r>
                      <a:endParaRPr lang="en-AE" dirty="0">
                        <a:latin typeface="Aptos Narrow" panose="020B0004020202020204" pitchFamily="34"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4726638"/>
                  </a:ext>
                </a:extLst>
              </a:tr>
            </a:tbl>
          </a:graphicData>
        </a:graphic>
      </p:graphicFrame>
      <p:sp>
        <p:nvSpPr>
          <p:cNvPr id="5" name="Footer Placeholder 4">
            <a:extLst>
              <a:ext uri="{FF2B5EF4-FFF2-40B4-BE49-F238E27FC236}">
                <a16:creationId xmlns:a16="http://schemas.microsoft.com/office/drawing/2014/main" id="{5FB698FB-415A-B075-D7EA-E67FA3591923}"/>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29613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Content Placeholder 49">
            <a:extLst>
              <a:ext uri="{FF2B5EF4-FFF2-40B4-BE49-F238E27FC236}">
                <a16:creationId xmlns:a16="http://schemas.microsoft.com/office/drawing/2014/main" id="{C95F54E2-E35F-6954-A727-D94AE543CAD0}"/>
              </a:ext>
            </a:extLst>
          </p:cNvPr>
          <p:cNvPicPr>
            <a:picLocks noGrp="1" noChangeAspect="1"/>
          </p:cNvPicPr>
          <p:nvPr>
            <p:ph idx="1"/>
          </p:nvPr>
        </p:nvPicPr>
        <p:blipFill>
          <a:blip r:embed="rId2"/>
          <a:stretch>
            <a:fillRect/>
          </a:stretch>
        </p:blipFill>
        <p:spPr>
          <a:xfrm>
            <a:off x="896067" y="242077"/>
            <a:ext cx="9930582" cy="6373846"/>
          </a:xfrm>
        </p:spPr>
      </p:pic>
      <p:sp>
        <p:nvSpPr>
          <p:cNvPr id="51" name="Footer Placeholder 50">
            <a:extLst>
              <a:ext uri="{FF2B5EF4-FFF2-40B4-BE49-F238E27FC236}">
                <a16:creationId xmlns:a16="http://schemas.microsoft.com/office/drawing/2014/main" id="{AECCF19B-5296-7045-5F4A-D388867890EE}"/>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210458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E649-6A17-9B7D-93AB-4916925B2825}"/>
              </a:ext>
            </a:extLst>
          </p:cNvPr>
          <p:cNvSpPr>
            <a:spLocks noGrp="1"/>
          </p:cNvSpPr>
          <p:nvPr>
            <p:ph type="title"/>
          </p:nvPr>
        </p:nvSpPr>
        <p:spPr/>
        <p:txBody>
          <a:bodyPr/>
          <a:lstStyle/>
          <a:p>
            <a:r>
              <a:rPr lang="en-US" dirty="0"/>
              <a:t>Correlation Heatmap</a:t>
            </a:r>
            <a:endParaRPr lang="en-AE" dirty="0"/>
          </a:p>
        </p:txBody>
      </p:sp>
      <p:pic>
        <p:nvPicPr>
          <p:cNvPr id="6" name="Content Placeholder 5" descr="A screenshot of a graph&#10;&#10;Description automatically generated">
            <a:extLst>
              <a:ext uri="{FF2B5EF4-FFF2-40B4-BE49-F238E27FC236}">
                <a16:creationId xmlns:a16="http://schemas.microsoft.com/office/drawing/2014/main" id="{639FF72C-216E-A8C7-9B9F-E9C2C6049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8093" y="685800"/>
            <a:ext cx="6011414" cy="5486400"/>
          </a:xfrm>
        </p:spPr>
      </p:pic>
      <p:sp>
        <p:nvSpPr>
          <p:cNvPr id="4" name="Text Placeholder 3">
            <a:extLst>
              <a:ext uri="{FF2B5EF4-FFF2-40B4-BE49-F238E27FC236}">
                <a16:creationId xmlns:a16="http://schemas.microsoft.com/office/drawing/2014/main" id="{26163F8A-9238-0C6D-76C5-9FC517B7274D}"/>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GB" dirty="0">
                <a:latin typeface="Aptos Narrow" panose="020B0004020202020204" pitchFamily="34" charset="0"/>
              </a:rPr>
              <a:t>Primary Predictors: Sc, </a:t>
            </a:r>
            <a:r>
              <a:rPr lang="en-GB" dirty="0" err="1">
                <a:latin typeface="Aptos Narrow" panose="020B0004020202020204" pitchFamily="34" charset="0"/>
              </a:rPr>
              <a:t>Hemo</a:t>
            </a:r>
            <a:r>
              <a:rPr lang="en-GB" dirty="0">
                <a:latin typeface="Aptos Narrow" panose="020B0004020202020204" pitchFamily="34" charset="0"/>
              </a:rPr>
              <a:t>, Bu, Al, and </a:t>
            </a:r>
            <a:r>
              <a:rPr lang="en-GB" dirty="0" err="1">
                <a:latin typeface="Aptos Narrow" panose="020B0004020202020204" pitchFamily="34" charset="0"/>
              </a:rPr>
              <a:t>Rbcc</a:t>
            </a:r>
            <a:r>
              <a:rPr lang="en-GB" dirty="0">
                <a:latin typeface="Aptos Narrow" panose="020B0004020202020204" pitchFamily="34" charset="0"/>
              </a:rPr>
              <a:t> are key features with strong correlations to the Class variable, making them powerful predictors for CKD.</a:t>
            </a:r>
          </a:p>
          <a:p>
            <a:pPr marL="285750" indent="-285750">
              <a:buFont typeface="Arial" panose="020B0604020202020204" pitchFamily="34" charset="0"/>
              <a:buChar char="•"/>
            </a:pPr>
            <a:r>
              <a:rPr lang="en-GB" dirty="0">
                <a:latin typeface="Aptos Narrow" panose="020B0004020202020204" pitchFamily="34" charset="0"/>
              </a:rPr>
              <a:t>Secondary Predictors: Features like Bp, Sod, Pot, and </a:t>
            </a:r>
            <a:r>
              <a:rPr lang="en-GB" dirty="0" err="1">
                <a:latin typeface="Aptos Narrow" panose="020B0004020202020204" pitchFamily="34" charset="0"/>
              </a:rPr>
              <a:t>Htn</a:t>
            </a:r>
            <a:r>
              <a:rPr lang="en-GB" dirty="0">
                <a:latin typeface="Aptos Narrow" panose="020B0004020202020204" pitchFamily="34" charset="0"/>
              </a:rPr>
              <a:t> show moderate correlations and also contribute meaningfully to the prediction but are less dominant than the primary predictors.</a:t>
            </a:r>
          </a:p>
          <a:p>
            <a:pPr marL="285750" indent="-285750">
              <a:buFont typeface="Arial" panose="020B0604020202020204" pitchFamily="34" charset="0"/>
              <a:buChar char="•"/>
            </a:pPr>
            <a:r>
              <a:rPr lang="en-GB" dirty="0">
                <a:latin typeface="Aptos Narrow" panose="020B0004020202020204" pitchFamily="34" charset="0"/>
              </a:rPr>
              <a:t>Feature Relationships: Some features are highly correlated with each other (e.g., Sc and Bu), indicating possible multicollinearity that should be addressed in </a:t>
            </a:r>
            <a:r>
              <a:rPr lang="en-GB" dirty="0" err="1">
                <a:latin typeface="Aptos Narrow" panose="020B0004020202020204" pitchFamily="34" charset="0"/>
              </a:rPr>
              <a:t>modeling</a:t>
            </a:r>
            <a:r>
              <a:rPr lang="en-GB" dirty="0">
                <a:latin typeface="Aptos Narrow" panose="020B0004020202020204" pitchFamily="34" charset="0"/>
              </a:rPr>
              <a:t> (e.g., by using regularization techniques).</a:t>
            </a:r>
            <a:endParaRPr lang="en-AE" dirty="0">
              <a:latin typeface="Aptos Narrow" panose="020B0004020202020204" pitchFamily="34" charset="0"/>
            </a:endParaRPr>
          </a:p>
        </p:txBody>
      </p:sp>
      <p:sp>
        <p:nvSpPr>
          <p:cNvPr id="5" name="Footer Placeholder 4">
            <a:extLst>
              <a:ext uri="{FF2B5EF4-FFF2-40B4-BE49-F238E27FC236}">
                <a16:creationId xmlns:a16="http://schemas.microsoft.com/office/drawing/2014/main" id="{D68A5BCF-3E75-0393-1D41-CC7EB97DD36A}"/>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292395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5A46-FE4B-0EA8-B8B9-813450C248CB}"/>
              </a:ext>
            </a:extLst>
          </p:cNvPr>
          <p:cNvSpPr>
            <a:spLocks noGrp="1"/>
          </p:cNvSpPr>
          <p:nvPr>
            <p:ph type="title"/>
          </p:nvPr>
        </p:nvSpPr>
        <p:spPr/>
        <p:txBody>
          <a:bodyPr/>
          <a:lstStyle/>
          <a:p>
            <a:r>
              <a:rPr lang="en-US" dirty="0"/>
              <a:t>Scatter Plot</a:t>
            </a:r>
            <a:br>
              <a:rPr lang="en-US" dirty="0"/>
            </a:br>
            <a:r>
              <a:rPr lang="en-US" dirty="0"/>
              <a:t>Sc VS Blood Urea </a:t>
            </a:r>
            <a:endParaRPr lang="en-AE" dirty="0"/>
          </a:p>
        </p:txBody>
      </p:sp>
      <p:pic>
        <p:nvPicPr>
          <p:cNvPr id="6" name="Content Placeholder 5" descr="A diagram of serum creatine&#10;&#10;Description automatically generated">
            <a:extLst>
              <a:ext uri="{FF2B5EF4-FFF2-40B4-BE49-F238E27FC236}">
                <a16:creationId xmlns:a16="http://schemas.microsoft.com/office/drawing/2014/main" id="{CDF88A73-42CB-5BAC-1096-F0598EA2F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36318"/>
            <a:ext cx="6080125" cy="4785364"/>
          </a:xfrm>
        </p:spPr>
      </p:pic>
      <p:sp>
        <p:nvSpPr>
          <p:cNvPr id="4" name="Text Placeholder 3">
            <a:extLst>
              <a:ext uri="{FF2B5EF4-FFF2-40B4-BE49-F238E27FC236}">
                <a16:creationId xmlns:a16="http://schemas.microsoft.com/office/drawing/2014/main" id="{4FE48417-360D-2CFF-52A8-2C1FB52EE519}"/>
              </a:ext>
            </a:extLst>
          </p:cNvPr>
          <p:cNvSpPr>
            <a:spLocks noGrp="1"/>
          </p:cNvSpPr>
          <p:nvPr>
            <p:ph type="body" sz="half" idx="2"/>
          </p:nvPr>
        </p:nvSpPr>
        <p:spPr/>
        <p:txBody>
          <a:bodyPr>
            <a:normAutofit fontScale="92500" lnSpcReduction="10000"/>
          </a:bodyPr>
          <a:lstStyle/>
          <a:p>
            <a:r>
              <a:rPr lang="en-GB" sz="1800" dirty="0">
                <a:latin typeface="Aptos Narrow" panose="020B0004020202020204" pitchFamily="34" charset="0"/>
              </a:rPr>
              <a:t>A strong positive trend confirms that Sc and Bu are closely related measures of kidney function.</a:t>
            </a:r>
          </a:p>
          <a:p>
            <a:r>
              <a:rPr lang="en-GB" sz="1800" dirty="0">
                <a:latin typeface="Aptos Narrow" panose="020B0004020202020204" pitchFamily="34" charset="0"/>
              </a:rPr>
              <a:t>For patients in Class 1 (CKD), we expect higher values of both Sc and </a:t>
            </a:r>
            <a:r>
              <a:rPr lang="en-GB" sz="1800" dirty="0" err="1">
                <a:latin typeface="Aptos Narrow" panose="020B0004020202020204" pitchFamily="34" charset="0"/>
              </a:rPr>
              <a:t>Bu.Modeling</a:t>
            </a:r>
            <a:r>
              <a:rPr lang="en-GB" sz="1800" dirty="0">
                <a:latin typeface="Aptos Narrow" panose="020B0004020202020204" pitchFamily="34" charset="0"/>
              </a:rPr>
              <a:t> Implication: If both features are highly correlated, it might lead to multicollinearity. Regularization techniques (like Ridge or Lasso regression) or feature selection methods might be required to address this in </a:t>
            </a:r>
            <a:r>
              <a:rPr lang="en-GB" sz="1800" dirty="0" err="1">
                <a:latin typeface="Aptos Narrow" panose="020B0004020202020204" pitchFamily="34" charset="0"/>
              </a:rPr>
              <a:t>modeling</a:t>
            </a:r>
            <a:r>
              <a:rPr lang="en-GB" sz="1800" dirty="0">
                <a:latin typeface="Aptos Narrow" panose="020B0004020202020204" pitchFamily="34" charset="0"/>
              </a:rPr>
              <a:t>.</a:t>
            </a:r>
            <a:endParaRPr lang="en-AE" sz="1800" dirty="0">
              <a:latin typeface="Aptos Narrow" panose="020B0004020202020204" pitchFamily="34" charset="0"/>
            </a:endParaRPr>
          </a:p>
        </p:txBody>
      </p:sp>
      <p:sp>
        <p:nvSpPr>
          <p:cNvPr id="3" name="Footer Placeholder 2">
            <a:extLst>
              <a:ext uri="{FF2B5EF4-FFF2-40B4-BE49-F238E27FC236}">
                <a16:creationId xmlns:a16="http://schemas.microsoft.com/office/drawing/2014/main" id="{19504ED8-05D5-29A3-5FD5-6D338C40DD1C}"/>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14399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837E-321E-02AB-E880-406141B5CEE0}"/>
              </a:ext>
            </a:extLst>
          </p:cNvPr>
          <p:cNvSpPr>
            <a:spLocks noGrp="1"/>
          </p:cNvSpPr>
          <p:nvPr>
            <p:ph type="title"/>
          </p:nvPr>
        </p:nvSpPr>
        <p:spPr/>
        <p:txBody>
          <a:bodyPr/>
          <a:lstStyle/>
          <a:p>
            <a:r>
              <a:rPr lang="en-US" dirty="0"/>
              <a:t>Scatter Plot</a:t>
            </a:r>
            <a:br>
              <a:rPr lang="en-US" dirty="0"/>
            </a:br>
            <a:r>
              <a:rPr lang="en-US" dirty="0"/>
              <a:t>RBC vs Hemoglobin </a:t>
            </a:r>
            <a:endParaRPr lang="en-AE" dirty="0"/>
          </a:p>
        </p:txBody>
      </p:sp>
      <p:pic>
        <p:nvPicPr>
          <p:cNvPr id="6" name="Content Placeholder 5" descr="A diagram of blood cell count&#10;&#10;Description automatically generated">
            <a:extLst>
              <a:ext uri="{FF2B5EF4-FFF2-40B4-BE49-F238E27FC236}">
                <a16:creationId xmlns:a16="http://schemas.microsoft.com/office/drawing/2014/main" id="{60C26BBE-C9E3-F1A1-8995-7C5559C0C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38" y="1008455"/>
            <a:ext cx="6080125" cy="4841089"/>
          </a:xfrm>
        </p:spPr>
      </p:pic>
      <p:sp>
        <p:nvSpPr>
          <p:cNvPr id="4" name="Text Placeholder 3">
            <a:extLst>
              <a:ext uri="{FF2B5EF4-FFF2-40B4-BE49-F238E27FC236}">
                <a16:creationId xmlns:a16="http://schemas.microsoft.com/office/drawing/2014/main" id="{D402D2DC-0299-2809-6C84-16F8C295864B}"/>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GB" sz="1800" dirty="0"/>
              <a:t>A clear positive trend between </a:t>
            </a:r>
            <a:r>
              <a:rPr lang="en-GB" sz="1800" dirty="0" err="1"/>
              <a:t>Rbcc</a:t>
            </a:r>
            <a:r>
              <a:rPr lang="en-GB" sz="1800" dirty="0"/>
              <a:t> and </a:t>
            </a:r>
            <a:r>
              <a:rPr lang="en-GB" sz="1800" dirty="0" err="1"/>
              <a:t>Hemo</a:t>
            </a:r>
            <a:r>
              <a:rPr lang="en-GB" sz="1800" dirty="0"/>
              <a:t> is expected for both classes. Lower values of both are associated with Class 1 (CKD), indicating </a:t>
            </a:r>
            <a:r>
              <a:rPr lang="en-GB" sz="1800" dirty="0" err="1"/>
              <a:t>anemia</a:t>
            </a:r>
            <a:r>
              <a:rPr lang="en-GB" sz="1800" dirty="0"/>
              <a:t> common in CKD patients.</a:t>
            </a:r>
          </a:p>
          <a:p>
            <a:pPr marL="285750" indent="-285750">
              <a:buFont typeface="Arial" panose="020B0604020202020204" pitchFamily="34" charset="0"/>
              <a:buChar char="•"/>
            </a:pPr>
            <a:r>
              <a:rPr lang="en-GB" sz="1800" dirty="0" err="1"/>
              <a:t>Modeling</a:t>
            </a:r>
            <a:r>
              <a:rPr lang="en-GB" sz="1800" dirty="0"/>
              <a:t> Implication: The strong correlation might suggest that one of these features could be redundant, or both could be combined into a single composite feature.</a:t>
            </a:r>
            <a:endParaRPr lang="en-AE" sz="1800" dirty="0"/>
          </a:p>
        </p:txBody>
      </p:sp>
      <p:sp>
        <p:nvSpPr>
          <p:cNvPr id="3" name="Footer Placeholder 2">
            <a:extLst>
              <a:ext uri="{FF2B5EF4-FFF2-40B4-BE49-F238E27FC236}">
                <a16:creationId xmlns:a16="http://schemas.microsoft.com/office/drawing/2014/main" id="{FF7199FE-C6FD-BB17-69DD-8569D35FD07B}"/>
              </a:ext>
            </a:extLst>
          </p:cNvPr>
          <p:cNvSpPr>
            <a:spLocks noGrp="1"/>
          </p:cNvSpPr>
          <p:nvPr>
            <p:ph type="ftr" sz="quarter" idx="11"/>
          </p:nvPr>
        </p:nvSpPr>
        <p:spPr/>
        <p:txBody>
          <a:bodyPr/>
          <a:lstStyle/>
          <a:p>
            <a:r>
              <a:rPr lang="en-US" sz="2000" dirty="0"/>
              <a:t>Dataset 1: Chronic Kidney Diseases (Nominal Dataset)</a:t>
            </a:r>
            <a:endParaRPr lang="en-AE" sz="2000" dirty="0"/>
          </a:p>
        </p:txBody>
      </p:sp>
    </p:spTree>
    <p:extLst>
      <p:ext uri="{BB962C8B-B14F-4D97-AF65-F5344CB8AC3E}">
        <p14:creationId xmlns:p14="http://schemas.microsoft.com/office/powerpoint/2010/main" val="47908537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c98c663-4983-49aa-bc2d-e49e12fa1fd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3F3BB00C09614AA9406A396B80A15F" ma:contentTypeVersion="17" ma:contentTypeDescription="Create a new document." ma:contentTypeScope="" ma:versionID="2253970dd3e2f0a9d7fb07cd1391b672">
  <xsd:schema xmlns:xsd="http://www.w3.org/2001/XMLSchema" xmlns:xs="http://www.w3.org/2001/XMLSchema" xmlns:p="http://schemas.microsoft.com/office/2006/metadata/properties" xmlns:ns3="babc60a4-fca1-4495-998b-5919daffb506" xmlns:ns4="ec98c663-4983-49aa-bc2d-e49e12fa1fd4" targetNamespace="http://schemas.microsoft.com/office/2006/metadata/properties" ma:root="true" ma:fieldsID="f68a5721fc283d725dc30f8917a24126" ns3:_="" ns4:_="">
    <xsd:import namespace="babc60a4-fca1-4495-998b-5919daffb506"/>
    <xsd:import namespace="ec98c663-4983-49aa-bc2d-e49e12fa1fd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_activity" minOccurs="0"/>
                <xsd:element ref="ns4:MediaServiceObjectDetectorVersions" minOccurs="0"/>
                <xsd:element ref="ns4:MediaServiceDateTaken" minOccurs="0"/>
                <xsd:element ref="ns4:MediaServiceSystemTags" minOccurs="0"/>
                <xsd:element ref="ns4:MediaLengthInSecond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bc60a4-fca1-4495-998b-5919daffb50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98c663-4983-49aa-bc2d-e49e12fa1fd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A203C0-6AA7-4A31-9C47-FCAE8F9ECCA9}">
  <ds:schemaRefs>
    <ds:schemaRef ds:uri="http://purl.org/dc/dcmitype/"/>
    <ds:schemaRef ds:uri="ec98c663-4983-49aa-bc2d-e49e12fa1fd4"/>
    <ds:schemaRef ds:uri="babc60a4-fca1-4495-998b-5919daffb506"/>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8B4C91AD-35FA-44BA-84E6-944573E20E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bc60a4-fca1-4495-998b-5919daffb506"/>
    <ds:schemaRef ds:uri="ec98c663-4983-49aa-bc2d-e49e12fa1f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F1B1FB-976A-489A-A8BF-CD063C46F8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View</Template>
  <TotalTime>1360</TotalTime>
  <Words>1919</Words>
  <Application>Microsoft Office PowerPoint</Application>
  <PresentationFormat>Widescreen</PresentationFormat>
  <Paragraphs>146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Narrow</vt:lpstr>
      <vt:lpstr>Arial</vt:lpstr>
      <vt:lpstr>Century Schoolbook</vt:lpstr>
      <vt:lpstr>Wingdings 2</vt:lpstr>
      <vt:lpstr>View</vt:lpstr>
      <vt:lpstr>Predictive modeling of kidney conditions of  patients using medical data and scans</vt:lpstr>
      <vt:lpstr>Project Overview </vt:lpstr>
      <vt:lpstr>Work Plan &amp; Project Requirement </vt:lpstr>
      <vt:lpstr>Data Sources &amp; ML Community Usage </vt:lpstr>
      <vt:lpstr>Preprocessing the data</vt:lpstr>
      <vt:lpstr>PowerPoint Presentation</vt:lpstr>
      <vt:lpstr>Correlation Heatmap</vt:lpstr>
      <vt:lpstr>Scatter Plot Sc VS Blood Urea </vt:lpstr>
      <vt:lpstr>Scatter Plot RBC vs Hemoglobin </vt:lpstr>
      <vt:lpstr>Box Plot:  Hemo VS Class </vt:lpstr>
      <vt:lpstr>Box Plot: Serum Creatinine VS Class</vt:lpstr>
      <vt:lpstr>Box Plot: Rbcc VS Class </vt:lpstr>
      <vt:lpstr>Box Plot: Sodium VS Class</vt:lpstr>
      <vt:lpstr>Box Plot: Albumin in Urine VS Class</vt:lpstr>
      <vt:lpstr>Box Plot: Blood Urea VS Class </vt:lpstr>
      <vt:lpstr>Histogram Analysis</vt:lpstr>
      <vt:lpstr>Pair-Plot</vt:lpstr>
      <vt:lpstr>Why we want to try these algorithms </vt:lpstr>
      <vt:lpstr>Dataset-2 CT Kidney Images </vt:lpstr>
      <vt:lpstr>CNN-Based Clustering on CT Kidney Image Dataset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Binoy, Shoubhit</dc:creator>
  <cp:lastModifiedBy>Shivadarshan Puttaraju</cp:lastModifiedBy>
  <cp:revision>21</cp:revision>
  <dcterms:created xsi:type="dcterms:W3CDTF">2024-10-02T13:22:02Z</dcterms:created>
  <dcterms:modified xsi:type="dcterms:W3CDTF">2024-10-11T14:57:30Z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0x010100AE3F3BB00C09614AA9406A396B80A15F</vt:lpwstr>
  </property>
</Properties>
</file>