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745" autoAdjust="0"/>
  </p:normalViewPr>
  <p:slideViewPr>
    <p:cSldViewPr snapToGrid="0">
      <p:cViewPr varScale="1">
        <p:scale>
          <a:sx n="105" d="100"/>
          <a:sy n="105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54D35-A1AE-46F7-B5D6-84EC416D8E59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93AD-8220-4601-94B8-D74D9BF0A9D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463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  <a:br>
              <a:rPr lang="en-US" dirty="0"/>
            </a:br>
            <a:r>
              <a:rPr lang="en-US" dirty="0"/>
              <a:t>- Null &amp; duplicate value </a:t>
            </a:r>
          </a:p>
          <a:p>
            <a:r>
              <a:rPr lang="en-US" dirty="0"/>
              <a:t>- Biological plausibility check </a:t>
            </a:r>
          </a:p>
          <a:p>
            <a:pPr marL="0" indent="0">
              <a:buFontTx/>
              <a:buNone/>
            </a:pPr>
            <a:r>
              <a:rPr lang="en-US" dirty="0"/>
              <a:t>- Median Imputation 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Sequential Images </a:t>
            </a:r>
          </a:p>
          <a:p>
            <a:pPr marL="0" indent="0">
              <a:buFontTx/>
              <a:buNone/>
            </a:pPr>
            <a:r>
              <a:rPr lang="en-AE" dirty="0"/>
              <a:t>- Image Grey scaling an</a:t>
            </a:r>
            <a:r>
              <a:rPr lang="it-IT" dirty="0"/>
              <a:t>d</a:t>
            </a:r>
            <a:r>
              <a:rPr lang="en-AE" dirty="0"/>
              <a:t> Data Augmentation [generalization]</a:t>
            </a:r>
          </a:p>
          <a:p>
            <a:pPr marL="171450" indent="-171450">
              <a:buFontTx/>
              <a:buChar char="-"/>
            </a:pP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993AD-8220-4601-94B8-D74D9BF0A9D6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893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naive bayes is a </a:t>
            </a:r>
            <a:r>
              <a:rPr lang="en-GB" dirty="0" err="1"/>
              <a:t>probablistic</a:t>
            </a:r>
            <a:r>
              <a:rPr lang="en-GB" dirty="0"/>
              <a:t> machine learning algorithm its best for the </a:t>
            </a:r>
            <a:r>
              <a:rPr lang="en-GB" dirty="0" err="1"/>
              <a:t>classificationof</a:t>
            </a:r>
            <a:r>
              <a:rPr lang="en-GB" dirty="0"/>
              <a:t> the task </a:t>
            </a:r>
            <a:r>
              <a:rPr lang="en-GB" dirty="0" err="1"/>
              <a:t>espically</a:t>
            </a:r>
            <a:r>
              <a:rPr lang="en-GB" dirty="0"/>
              <a:t> when the dataset is heavy, it works using </a:t>
            </a:r>
            <a:r>
              <a:rPr lang="en-GB" dirty="0" err="1"/>
              <a:t>probablity</a:t>
            </a:r>
            <a:r>
              <a:rPr lang="en-GB" dirty="0"/>
              <a:t> for each </a:t>
            </a:r>
            <a:r>
              <a:rPr lang="en-GB" dirty="0" err="1"/>
              <a:t>classbased</a:t>
            </a:r>
            <a:r>
              <a:rPr lang="en-GB" dirty="0"/>
              <a:t> on input features. in the results an accuracy of 93.75 percent was achieved </a:t>
            </a:r>
            <a:r>
              <a:rPr lang="en-GB" dirty="0" err="1"/>
              <a:t>withcross</a:t>
            </a:r>
            <a:r>
              <a:rPr lang="en-GB" dirty="0"/>
              <a:t> validation of 94 percent. a High AUC  score was also achieved of 0.99 this shows that it responds well to unseen data. and a learning curve was also generated indicating no </a:t>
            </a:r>
            <a:r>
              <a:rPr lang="en-GB" dirty="0" err="1"/>
              <a:t>signsof</a:t>
            </a:r>
            <a:r>
              <a:rPr lang="en-GB" dirty="0"/>
              <a:t> </a:t>
            </a:r>
            <a:r>
              <a:rPr lang="en-GB" dirty="0" err="1"/>
              <a:t>overfitting.decision</a:t>
            </a:r>
            <a:r>
              <a:rPr lang="en-GB" dirty="0"/>
              <a:t> tree is a tree like structure, each node shows feature, the branch shows a </a:t>
            </a:r>
            <a:r>
              <a:rPr lang="en-GB" dirty="0" err="1"/>
              <a:t>decisionand</a:t>
            </a:r>
            <a:r>
              <a:rPr lang="en-GB" dirty="0"/>
              <a:t> leaf shows outcome. how this works is at each step the algorithm finds best feature it stops splitting when the nodes become pure. the train accuracy </a:t>
            </a:r>
            <a:r>
              <a:rPr lang="en-GB" dirty="0" err="1"/>
              <a:t>achived</a:t>
            </a:r>
            <a:r>
              <a:rPr lang="en-GB" dirty="0"/>
              <a:t> is 97.5 </a:t>
            </a:r>
            <a:r>
              <a:rPr lang="en-GB" dirty="0" err="1"/>
              <a:t>percentwith</a:t>
            </a:r>
            <a:r>
              <a:rPr lang="en-GB" dirty="0"/>
              <a:t> test accuracy= 95.83 percent and reduced overfitting by using optimal tree depth of 5. top features </a:t>
            </a:r>
            <a:r>
              <a:rPr lang="en-GB" dirty="0" err="1"/>
              <a:t>hemo,sg</a:t>
            </a:r>
            <a:r>
              <a:rPr lang="en-GB" dirty="0"/>
              <a:t> and Al. easy to </a:t>
            </a:r>
            <a:r>
              <a:rPr lang="en-GB" dirty="0" err="1"/>
              <a:t>inrept</a:t>
            </a:r>
            <a:r>
              <a:rPr lang="en-GB" dirty="0"/>
              <a:t> and visualise, handles numerical </a:t>
            </a:r>
            <a:r>
              <a:rPr lang="en-GB" dirty="0" err="1"/>
              <a:t>datawell</a:t>
            </a:r>
            <a:r>
              <a:rPr lang="en-GB" dirty="0"/>
              <a:t>. application is what </a:t>
            </a:r>
            <a:r>
              <a:rPr lang="en-GB" dirty="0" err="1"/>
              <a:t>im</a:t>
            </a:r>
            <a:r>
              <a:rPr lang="en-GB" dirty="0"/>
              <a:t> using in my </a:t>
            </a:r>
            <a:r>
              <a:rPr lang="en-GB" dirty="0" err="1"/>
              <a:t>fyp</a:t>
            </a:r>
            <a:r>
              <a:rPr lang="en-GB" dirty="0"/>
              <a:t> which is spam detection, medical diagnosis and </a:t>
            </a:r>
            <a:r>
              <a:rPr lang="en-GB" dirty="0" err="1"/>
              <a:t>alsoregression</a:t>
            </a:r>
            <a:r>
              <a:rPr lang="en-GB" dirty="0"/>
              <a:t> tasks like price prediction.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993AD-8220-4601-94B8-D74D9BF0A9D6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919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993AD-8220-4601-94B8-D74D9BF0A9D6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441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355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0847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78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55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0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392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664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25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62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68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29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4407EC-1B12-42B3-AC4A-E022128B9B57}" type="datetimeFigureOut">
              <a:rPr lang="en-AE" smtClean="0"/>
              <a:t>29/11/2024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4210BAD-5B42-4865-AC07-6DADDE4068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47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164-A135-4C88-6F56-1CF3D096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2611120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Predictive modeling of chronic kidney diseases of patients using medical data and CT scans</a:t>
            </a:r>
            <a:endParaRPr lang="en-AE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2D553-3953-2878-2E66-BA3E74F58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4924269"/>
            <a:ext cx="9641840" cy="124793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100" dirty="0"/>
              <a:t>F20DL UG-GRP-14</a:t>
            </a:r>
          </a:p>
          <a:p>
            <a:pPr algn="ctr"/>
            <a:r>
              <a:rPr lang="en-US" sz="1100" dirty="0"/>
              <a:t>Abdul Samad </a:t>
            </a:r>
            <a:br>
              <a:rPr lang="en-US" sz="1100" dirty="0"/>
            </a:br>
            <a:r>
              <a:rPr lang="en-US" sz="1100" dirty="0"/>
              <a:t>Adam James</a:t>
            </a:r>
            <a:br>
              <a:rPr lang="en-US" sz="1100" dirty="0"/>
            </a:br>
            <a:r>
              <a:rPr lang="en-US" sz="1100" dirty="0"/>
              <a:t>Siddhant Pandey</a:t>
            </a:r>
            <a:br>
              <a:rPr lang="en-US" sz="1100" dirty="0"/>
            </a:br>
            <a:r>
              <a:rPr lang="en-US" sz="1100" dirty="0" err="1"/>
              <a:t>Shivadarshan</a:t>
            </a:r>
            <a:r>
              <a:rPr lang="en-US" sz="1100" dirty="0"/>
              <a:t> </a:t>
            </a:r>
            <a:r>
              <a:rPr lang="en-US" sz="1100" dirty="0" err="1"/>
              <a:t>Puttaraju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/>
              <a:t>Shoubhit Binoy </a:t>
            </a:r>
          </a:p>
          <a:p>
            <a:pPr algn="ctr"/>
            <a:endParaRPr lang="en-AE" sz="700" dirty="0"/>
          </a:p>
        </p:txBody>
      </p:sp>
      <p:pic>
        <p:nvPicPr>
          <p:cNvPr id="7" name="Graphic 6" descr="Kidneys">
            <a:extLst>
              <a:ext uri="{FF2B5EF4-FFF2-40B4-BE49-F238E27FC236}">
                <a16:creationId xmlns:a16="http://schemas.microsoft.com/office/drawing/2014/main" id="{902C31EC-9DA9-82C5-EF26-3CB99BD5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15" y="643467"/>
            <a:ext cx="2841413" cy="28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76E1-1AF7-842C-FC35-44E4A893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13A1-7AA4-9EEB-2836-7DD46E79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00" b="1" dirty="0">
                <a:latin typeface="Aptos Narrow" panose="020B0004020202020204" pitchFamily="34" charset="0"/>
              </a:rPr>
              <a:t>Objective:</a:t>
            </a:r>
          </a:p>
          <a:p>
            <a:pPr lvl="1"/>
            <a:r>
              <a:rPr lang="en-US" sz="900" dirty="0">
                <a:latin typeface="Aptos Narrow" panose="020B0004020202020204" pitchFamily="34" charset="0"/>
              </a:rPr>
              <a:t>Predict chronic kidney conditions</a:t>
            </a:r>
          </a:p>
          <a:p>
            <a:pPr lvl="1"/>
            <a:r>
              <a:rPr lang="en-US" sz="900" dirty="0">
                <a:latin typeface="Aptos Narrow" panose="020B0004020202020204" pitchFamily="34" charset="0"/>
              </a:rPr>
              <a:t>Predict kidney conditions by analyzing CT scans</a:t>
            </a:r>
          </a:p>
          <a:p>
            <a:pPr marL="0" indent="0">
              <a:buNone/>
            </a:pPr>
            <a:r>
              <a:rPr lang="en-US" sz="900" b="1" dirty="0">
                <a:latin typeface="Aptos Narrow" panose="020B0004020202020204" pitchFamily="34" charset="0"/>
              </a:rPr>
              <a:t>Target Variable:</a:t>
            </a:r>
          </a:p>
          <a:p>
            <a:pPr lvl="1"/>
            <a:r>
              <a:rPr lang="en-US" sz="900" dirty="0">
                <a:latin typeface="Aptos Narrow" panose="020B0004020202020204" pitchFamily="34" charset="0"/>
              </a:rPr>
              <a:t>For Nominal Dataset Class: 0 – No Chronic Kidney Disease, 1- Presence of Chronic Kidney Disease</a:t>
            </a:r>
          </a:p>
          <a:p>
            <a:pPr lvl="1"/>
            <a:r>
              <a:rPr lang="en-US" sz="900" dirty="0">
                <a:latin typeface="Aptos Narrow" panose="020B0004020202020204" pitchFamily="34" charset="0"/>
              </a:rPr>
              <a:t>For Image Dataset – to classify the images between healthy and unhealthy kidney </a:t>
            </a:r>
          </a:p>
          <a:p>
            <a:pPr marL="0" indent="0">
              <a:buNone/>
            </a:pPr>
            <a:r>
              <a:rPr lang="en-US" sz="900" b="1" dirty="0">
                <a:latin typeface="Aptos Narrow" panose="020B0004020202020204" pitchFamily="34" charset="0"/>
              </a:rPr>
              <a:t>Dataset Description</a:t>
            </a:r>
            <a:endParaRPr lang="en-GB" sz="900" dirty="0">
              <a:latin typeface="Aptos Narrow" panose="020B0004020202020204" pitchFamily="34" charset="0"/>
            </a:endParaRPr>
          </a:p>
          <a:p>
            <a:pPr lvl="1"/>
            <a:r>
              <a:rPr lang="en-GB" sz="900" dirty="0">
                <a:latin typeface="Aptos Narrow" panose="020B0004020202020204" pitchFamily="34" charset="0"/>
              </a:rPr>
              <a:t>Nominal Dataset has 13 features </a:t>
            </a:r>
          </a:p>
          <a:p>
            <a:pPr lvl="1"/>
            <a:r>
              <a:rPr lang="en-GB" sz="900" dirty="0">
                <a:latin typeface="Aptos Narrow" panose="020B0004020202020204" pitchFamily="34" charset="0"/>
              </a:rPr>
              <a:t>Image Dataset has 4 class: Normal, Cyst, Stone and </a:t>
            </a:r>
            <a:r>
              <a:rPr lang="en-GB" sz="900" dirty="0" err="1">
                <a:latin typeface="Aptos Narrow" panose="020B0004020202020204" pitchFamily="34" charset="0"/>
              </a:rPr>
              <a:t>Tumor</a:t>
            </a:r>
            <a:endParaRPr lang="en-US" sz="90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ptos Narrow" panose="020B0004020202020204" pitchFamily="34" charset="0"/>
              </a:rPr>
              <a:t>Why we chose this topic:</a:t>
            </a:r>
          </a:p>
          <a:p>
            <a:pPr lvl="1"/>
            <a:r>
              <a:rPr lang="en-GB" sz="900" b="1" dirty="0">
                <a:latin typeface="Aptos Narrow" panose="020B0004020202020204" pitchFamily="34" charset="0"/>
              </a:rPr>
              <a:t>Global Health Priority:</a:t>
            </a:r>
            <a:r>
              <a:rPr lang="en-GB" sz="900" dirty="0">
                <a:latin typeface="Aptos Narrow" panose="020B0004020202020204" pitchFamily="34" charset="0"/>
              </a:rPr>
              <a:t> </a:t>
            </a:r>
            <a:br>
              <a:rPr lang="en-GB" sz="900" dirty="0">
                <a:latin typeface="Aptos Narrow" panose="020B0004020202020204" pitchFamily="34" charset="0"/>
              </a:rPr>
            </a:br>
            <a:r>
              <a:rPr lang="en-GB" sz="900" dirty="0">
                <a:latin typeface="Aptos Narrow" panose="020B0004020202020204" pitchFamily="34" charset="0"/>
              </a:rPr>
              <a:t>Kidney diseases are a significant global health issue, affecting over 800 million people worldwide. Early detection and treatment are essential to prevent progression to kidney failure.</a:t>
            </a:r>
          </a:p>
          <a:p>
            <a:pPr lvl="1"/>
            <a:r>
              <a:rPr lang="en-GB" sz="900" b="1" dirty="0">
                <a:latin typeface="Aptos Narrow" panose="020B0004020202020204" pitchFamily="34" charset="0"/>
              </a:rPr>
              <a:t>Advancing Medical Diagnostics:</a:t>
            </a:r>
            <a:r>
              <a:rPr lang="en-GB" sz="900" dirty="0">
                <a:latin typeface="Aptos Narrow" panose="020B0004020202020204" pitchFamily="34" charset="0"/>
              </a:rPr>
              <a:t> </a:t>
            </a:r>
            <a:br>
              <a:rPr lang="en-GB" sz="900" dirty="0">
                <a:latin typeface="Aptos Narrow" panose="020B0004020202020204" pitchFamily="34" charset="0"/>
              </a:rPr>
            </a:br>
            <a:r>
              <a:rPr lang="en-GB" sz="900" dirty="0">
                <a:latin typeface="Aptos Narrow" panose="020B0004020202020204" pitchFamily="34" charset="0"/>
              </a:rPr>
              <a:t>Applying machine learning to medical data can enhance diagnostic accuracy, improving patient outcomes and saving lives.</a:t>
            </a:r>
          </a:p>
          <a:p>
            <a:pPr marL="201168" lvl="1" indent="0">
              <a:buNone/>
            </a:pPr>
            <a:br>
              <a:rPr lang="en-US" sz="900" dirty="0">
                <a:latin typeface="Aptos Narrow" panose="020B0004020202020204" pitchFamily="34" charset="0"/>
              </a:rPr>
            </a:br>
            <a:br>
              <a:rPr lang="en-AE" sz="900" dirty="0">
                <a:latin typeface="Aptos Narrow" panose="020B0004020202020204" pitchFamily="34" charset="0"/>
              </a:rPr>
            </a:br>
            <a:endParaRPr lang="en-US" sz="900" dirty="0">
              <a:latin typeface="Aptos Narrow" panose="020B0004020202020204" pitchFamily="34" charset="0"/>
            </a:endParaRPr>
          </a:p>
          <a:p>
            <a:endParaRPr lang="en-AE" sz="900" dirty="0"/>
          </a:p>
        </p:txBody>
      </p:sp>
      <p:pic>
        <p:nvPicPr>
          <p:cNvPr id="6" name="Picture 5" descr="An x-ray of a body&#10;&#10;Description automatically generated">
            <a:extLst>
              <a:ext uri="{FF2B5EF4-FFF2-40B4-BE49-F238E27FC236}">
                <a16:creationId xmlns:a16="http://schemas.microsoft.com/office/drawing/2014/main" id="{0C9FB231-5EC5-8C44-F349-8BF5779B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32" y="640081"/>
            <a:ext cx="2628899" cy="2628899"/>
          </a:xfrm>
          <a:prstGeom prst="rect">
            <a:avLst/>
          </a:prstGeom>
        </p:spPr>
      </p:pic>
      <p:pic>
        <p:nvPicPr>
          <p:cNvPr id="4" name="Content Placeholder 49" descr="A screenshot of a computer&#10;&#10;Description automatically generated">
            <a:extLst>
              <a:ext uri="{FF2B5EF4-FFF2-40B4-BE49-F238E27FC236}">
                <a16:creationId xmlns:a16="http://schemas.microsoft.com/office/drawing/2014/main" id="{39C7A49A-EB59-EFC3-809F-0F67202D1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28" y="3589021"/>
            <a:ext cx="3973908" cy="25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6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CB40-9B60-1514-9B1B-A7DBDF2A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6FC0-CA5D-1ADF-2FFE-850DAE12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Dataset Algorithms </a:t>
            </a:r>
            <a:endParaRPr lang="en-A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465DE-CE51-4AB1-2A14-10E82309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Autofit/>
          </a:bodyPr>
          <a:lstStyle/>
          <a:p>
            <a:r>
              <a:rPr lang="it-IT" sz="1400" b="1" dirty="0">
                <a:latin typeface="Aptos Narrow" panose="020B0004020202020204" pitchFamily="34" charset="0"/>
              </a:rPr>
              <a:t>Naïve 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Overall Accuracy: 0.9375; Cross-validation (5-fold): Mean 94%, Std Dev 2.67%.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Class 0 (Precision: 0.90, Recall: 0.93, F1: 0.91); Class 1 (Precision: 0.96, Recall: 0.94, F1: 0.95).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ROC AUC: 0.99; Learning curve shows excellent generalization with training and validation scores converging.</a:t>
            </a:r>
            <a:endParaRPr lang="it-IT" sz="1400" b="1" dirty="0">
              <a:latin typeface="Aptos Narrow" panose="020B0004020202020204" pitchFamily="34" charset="0"/>
            </a:endParaRPr>
          </a:p>
          <a:p>
            <a:r>
              <a:rPr lang="it-IT" sz="1400" b="1" dirty="0">
                <a:latin typeface="Aptos Narrow" panose="020B0004020202020204" pitchFamily="34" charset="0"/>
              </a:rPr>
              <a:t>Decision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Train Accuracy: 0.9750; Test Accuracy: 0.9583 (Reduced overfitting with an optimal depth of 5).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Class 0 (Precision: 0.94, Recall: 1.00, F1: 0.97); Class 1 (Precision: 1.00, Recall: 0.96, F1: 0.98).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Feature Importance: </a:t>
            </a:r>
            <a:r>
              <a:rPr lang="it-IT" sz="1400" b="1" dirty="0">
                <a:latin typeface="Aptos Narrow" panose="020B0004020202020204" pitchFamily="34" charset="0"/>
              </a:rPr>
              <a:t>Hemo</a:t>
            </a:r>
            <a:r>
              <a:rPr lang="it-IT" sz="1400" dirty="0">
                <a:latin typeface="Aptos Narrow" panose="020B0004020202020204" pitchFamily="34" charset="0"/>
              </a:rPr>
              <a:t> (68.74%), </a:t>
            </a:r>
            <a:r>
              <a:rPr lang="it-IT" sz="1400" b="1" dirty="0">
                <a:latin typeface="Aptos Narrow" panose="020B0004020202020204" pitchFamily="34" charset="0"/>
              </a:rPr>
              <a:t>Sg</a:t>
            </a:r>
            <a:r>
              <a:rPr lang="it-IT" sz="1400" dirty="0">
                <a:latin typeface="Aptos Narrow" panose="020B0004020202020204" pitchFamily="34" charset="0"/>
              </a:rPr>
              <a:t> (22.86%), </a:t>
            </a:r>
            <a:r>
              <a:rPr lang="it-IT" sz="1400" b="1" dirty="0">
                <a:latin typeface="Aptos Narrow" panose="020B0004020202020204" pitchFamily="34" charset="0"/>
              </a:rPr>
              <a:t>Al</a:t>
            </a:r>
            <a:r>
              <a:rPr lang="it-IT" sz="1400" dirty="0">
                <a:latin typeface="Aptos Narrow" panose="020B0004020202020204" pitchFamily="34" charset="0"/>
              </a:rPr>
              <a:t> (4.93%); GridSearchCV accuracy: 0.9571.</a:t>
            </a:r>
          </a:p>
          <a:p>
            <a:r>
              <a:rPr lang="it-IT" sz="1400" b="1" dirty="0">
                <a:latin typeface="Aptos Narrow" panose="020B0004020202020204" pitchFamily="34" charset="0"/>
              </a:rPr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RFE selected 5 features for the final model; l2 regularization outperformed l1.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Class 0 (Precision: 0.93, Recall: 0.96, F1: 0.95); Class 1 (Precision: 0.98, Recall: 0.96, F1: 0.97).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latin typeface="Aptos Narrow" panose="020B0004020202020204" pitchFamily="34" charset="0"/>
              </a:rPr>
              <a:t>Wald’s Test showed slightly higher precision (+2%) but had a higher variance in cross-validation.</a:t>
            </a:r>
          </a:p>
          <a:p>
            <a:r>
              <a:rPr lang="en-GB" sz="1400" b="1" dirty="0">
                <a:latin typeface="Aptos Narrow" panose="020B0004020202020204" pitchFamily="34" charset="0"/>
              </a:rPr>
              <a:t>Gradient Boosting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Aptos Narrow" panose="020B0004020202020204" pitchFamily="34" charset="0"/>
              </a:rPr>
              <a:t>Achieved </a:t>
            </a:r>
            <a:r>
              <a:rPr lang="en-GB" sz="1400" b="1" dirty="0">
                <a:latin typeface="Aptos Narrow" panose="020B0004020202020204" pitchFamily="34" charset="0"/>
              </a:rPr>
              <a:t>99% training accuracy</a:t>
            </a:r>
            <a:r>
              <a:rPr lang="en-GB" sz="1400" dirty="0">
                <a:latin typeface="Aptos Narrow" panose="020B0004020202020204" pitchFamily="34" charset="0"/>
              </a:rPr>
              <a:t> and </a:t>
            </a:r>
            <a:r>
              <a:rPr lang="en-GB" sz="1400" b="1" dirty="0">
                <a:latin typeface="Aptos Narrow" panose="020B0004020202020204" pitchFamily="34" charset="0"/>
              </a:rPr>
              <a:t>99% test accuracy</a:t>
            </a:r>
            <a:r>
              <a:rPr lang="en-GB" sz="1400" dirty="0">
                <a:latin typeface="Aptos Narrow" panose="020B00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Aptos Narrow" panose="020B0004020202020204" pitchFamily="34" charset="0"/>
              </a:rPr>
              <a:t>Feature Importance: </a:t>
            </a:r>
            <a:r>
              <a:rPr lang="en-GB" sz="1400" b="1" dirty="0" err="1">
                <a:latin typeface="Aptos Narrow" panose="020B0004020202020204" pitchFamily="34" charset="0"/>
              </a:rPr>
              <a:t>Hemo</a:t>
            </a:r>
            <a:r>
              <a:rPr lang="en-GB" sz="1400" dirty="0">
                <a:latin typeface="Aptos Narrow" panose="020B0004020202020204" pitchFamily="34" charset="0"/>
              </a:rPr>
              <a:t> and </a:t>
            </a:r>
            <a:r>
              <a:rPr lang="en-GB" sz="1400" b="1" dirty="0">
                <a:latin typeface="Aptos Narrow" panose="020B0004020202020204" pitchFamily="34" charset="0"/>
              </a:rPr>
              <a:t>Sg</a:t>
            </a:r>
            <a:r>
              <a:rPr lang="en-GB" sz="1400" dirty="0">
                <a:latin typeface="Aptos Narrow" panose="020B0004020202020204" pitchFamily="34" charset="0"/>
              </a:rPr>
              <a:t> were identified as the most critical contributors to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Aptos Narrow" panose="020B0004020202020204" pitchFamily="34" charset="0"/>
              </a:rPr>
              <a:t>Robustness validated through </a:t>
            </a:r>
            <a:r>
              <a:rPr lang="en-GB" sz="1400" b="1" dirty="0">
                <a:latin typeface="Aptos Narrow" panose="020B0004020202020204" pitchFamily="34" charset="0"/>
              </a:rPr>
              <a:t>5-fold cross-validation</a:t>
            </a:r>
            <a:r>
              <a:rPr lang="en-GB" sz="1400" dirty="0">
                <a:latin typeface="Aptos Narrow" panose="020B0004020202020204" pitchFamily="34" charset="0"/>
              </a:rPr>
              <a:t>, confirming the reliability of the model.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>
              <a:latin typeface="Aptos Narrow" panose="020B0004020202020204" pitchFamily="34" charset="0"/>
            </a:endParaRPr>
          </a:p>
          <a:p>
            <a:endParaRPr lang="en-GB" sz="1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C2A7-AC24-B571-29F2-F13B48E3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/>
              <a:t>Clustering Algorithms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14B0-CA2C-ABB8-1CE0-8C891BF5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Aptos Narrow" panose="020B0004020202020204" pitchFamily="34" charset="0"/>
              </a:rPr>
              <a:t>For our clustering analysis, we evaluated four methods: K-Means, DBSCAN, Gaussian Mixture Model (GMM), and Hierarchical Clustering, using different scaling techniques(Standard &amp; </a:t>
            </a:r>
            <a:r>
              <a:rPr lang="en-GB" sz="1400" dirty="0" err="1">
                <a:latin typeface="Aptos Narrow" panose="020B0004020202020204" pitchFamily="34" charset="0"/>
              </a:rPr>
              <a:t>MinMax</a:t>
            </a:r>
            <a:r>
              <a:rPr lang="en-GB" sz="1400" dirty="0">
                <a:latin typeface="Aptos Narrow" panose="020B0004020202020204" pitchFamily="34" charset="0"/>
              </a:rPr>
              <a:t>) to compare their performance. Among these, K-Means with </a:t>
            </a:r>
            <a:r>
              <a:rPr lang="en-GB" sz="1400" dirty="0" err="1">
                <a:latin typeface="Aptos Narrow" panose="020B0004020202020204" pitchFamily="34" charset="0"/>
              </a:rPr>
              <a:t>MinMax</a:t>
            </a:r>
            <a:r>
              <a:rPr lang="en-GB" sz="1400" dirty="0">
                <a:latin typeface="Aptos Narrow" panose="020B0004020202020204" pitchFamily="34" charset="0"/>
              </a:rPr>
              <a:t> Scaling performed the best, achieving the highest silhouette score of 0.471 with 5 clusters. In contrast, DBSCAN had the poorest performance due to high noise, while GMM and Hierarchical Clustering also showed decent results with silhouette scores of 0.455. The use of PCA and t-SNE plots further confirmed that </a:t>
            </a:r>
            <a:r>
              <a:rPr lang="en-GB" sz="1400" dirty="0" err="1">
                <a:latin typeface="Aptos Narrow" panose="020B0004020202020204" pitchFamily="34" charset="0"/>
              </a:rPr>
              <a:t>MinMax</a:t>
            </a:r>
            <a:r>
              <a:rPr lang="en-GB" sz="1400" dirty="0">
                <a:latin typeface="Aptos Narrow" panose="020B0004020202020204" pitchFamily="34" charset="0"/>
              </a:rPr>
              <a:t> Scaling enhanced cluster separation, making K-Means the most effective approach for this dataset.</a:t>
            </a:r>
            <a:endParaRPr lang="en-AE" sz="1400" dirty="0">
              <a:latin typeface="Aptos Narrow" panose="020B0004020202020204" pitchFamily="34" charset="0"/>
            </a:endParaRP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8FA2B80-AF1C-6D90-B0BC-8EE8BC35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7321" r="1500" b="3413"/>
          <a:stretch/>
        </p:blipFill>
        <p:spPr>
          <a:xfrm>
            <a:off x="6670622" y="112213"/>
            <a:ext cx="4259505" cy="3316787"/>
          </a:xfrm>
          <a:prstGeom prst="rect">
            <a:avLst/>
          </a:prstGeom>
        </p:spPr>
      </p:pic>
      <p:pic>
        <p:nvPicPr>
          <p:cNvPr id="5" name="Picture 4" descr="A diagram of clustering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1578D839-589B-4BB1-C9F9-2144A40B7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21" y="3567532"/>
            <a:ext cx="4259505" cy="32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14C-6C43-6FC2-482F-57539742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5936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/>
              <a:t>Image Processing Algorithms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771C-85C8-6333-33AA-23F02678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9264"/>
            <a:ext cx="4954920" cy="4671398"/>
          </a:xfrm>
        </p:spPr>
        <p:txBody>
          <a:bodyPr>
            <a:normAutofit/>
          </a:bodyPr>
          <a:lstStyle/>
          <a:p>
            <a:r>
              <a:rPr lang="en-GB" sz="1400" b="1" dirty="0">
                <a:latin typeface="Aptos Narrow" panose="020B0004020202020204" pitchFamily="34" charset="0"/>
              </a:rPr>
              <a:t>For CNN </a:t>
            </a:r>
          </a:p>
          <a:p>
            <a:pPr lvl="1"/>
            <a:r>
              <a:rPr lang="en-GB" sz="1200" dirty="0">
                <a:latin typeface="Aptos Narrow" panose="020B0004020202020204" pitchFamily="34" charset="0"/>
              </a:rPr>
              <a:t>2D CNN only 12.2% of total params trainable as compared to 3D CNN all params being trainable.2D-CNN overall had many missed classifications with very poor f-1 and recall scores whereas </a:t>
            </a:r>
          </a:p>
          <a:p>
            <a:pPr lvl="1"/>
            <a:r>
              <a:rPr lang="en-GB" sz="1200" dirty="0">
                <a:latin typeface="Aptos Narrow" panose="020B0004020202020204" pitchFamily="34" charset="0"/>
              </a:rPr>
              <a:t>3D-CNN equals the performance of all classes with a drastic increase in accuracy. The 3D CNN was implemented with hyperparameters found using a random search for different no of filters, different dropout rates, and batch sizes. The 3D CNN model was trained with 3 different learning rates. Fine-tuning of class weights with emphasis on Stone class(1.2 times). </a:t>
            </a:r>
          </a:p>
          <a:p>
            <a:pPr lvl="1"/>
            <a:r>
              <a:rPr lang="en-GB" sz="1200" dirty="0">
                <a:latin typeface="Aptos Narrow" panose="020B0004020202020204" pitchFamily="34" charset="0"/>
              </a:rPr>
              <a:t>Overall the final 3D CNN model achieved train, validation, and test accuracies of 0.9491,0.9414, 0.9422 respectively. Concluding that 3D CNN is the best approach to classify our dataset.</a:t>
            </a:r>
          </a:p>
          <a:p>
            <a:r>
              <a:rPr lang="en-GB" sz="1400" b="1" dirty="0">
                <a:latin typeface="Aptos Narrow" panose="020B0004020202020204" pitchFamily="34" charset="0"/>
              </a:rPr>
              <a:t>For MLP</a:t>
            </a:r>
          </a:p>
          <a:p>
            <a:pPr lvl="1"/>
            <a:r>
              <a:rPr lang="en-GB" sz="1200" dirty="0" err="1">
                <a:latin typeface="Aptos Narrow" panose="020B0004020202020204" pitchFamily="34" charset="0"/>
              </a:rPr>
              <a:t>Augmention</a:t>
            </a:r>
            <a:r>
              <a:rPr lang="en-GB" sz="1200" dirty="0">
                <a:latin typeface="Aptos Narrow" panose="020B0004020202020204" pitchFamily="34" charset="0"/>
              </a:rPr>
              <a:t> of the images, turned them into grayscale, added dropout layers, class weights, and L2 regularization. It achieved 91 test accuracy with 34% test loss but did not handle sequential data very well which is why 3D CNN was </a:t>
            </a:r>
            <a:r>
              <a:rPr lang="en-GB" sz="1200" dirty="0" err="1">
                <a:latin typeface="Aptos Narrow" panose="020B0004020202020204" pitchFamily="34" charset="0"/>
              </a:rPr>
              <a:t>better.CNN</a:t>
            </a:r>
            <a:r>
              <a:rPr lang="en-GB" sz="1200" dirty="0">
                <a:latin typeface="Aptos Narrow" panose="020B0004020202020204" pitchFamily="34" charset="0"/>
              </a:rPr>
              <a:t>:</a:t>
            </a:r>
            <a:endParaRPr lang="en-GB" sz="1400" b="1" dirty="0">
              <a:latin typeface="Aptos Narrow" panose="020B0004020202020204" pitchFamily="34" charset="0"/>
            </a:endParaRPr>
          </a:p>
          <a:p>
            <a:r>
              <a:rPr lang="en-GB" sz="1400" b="1" dirty="0">
                <a:latin typeface="Aptos Narrow" panose="020B0004020202020204" pitchFamily="34" charset="0"/>
              </a:rPr>
              <a:t>For SVM </a:t>
            </a:r>
          </a:p>
          <a:p>
            <a:pPr lvl="1"/>
            <a:r>
              <a:rPr lang="en-GB" sz="1200" dirty="0">
                <a:latin typeface="Aptos Narrow" panose="020B0004020202020204" pitchFamily="34" charset="0"/>
              </a:rPr>
              <a:t> RBF kernel and class weights were used. A test accuracy, test accuracy and validation accuracy was achieved and it demonstrates superior power with less complexity and its not a linear data set.</a:t>
            </a:r>
          </a:p>
        </p:txBody>
      </p:sp>
      <p:pic>
        <p:nvPicPr>
          <p:cNvPr id="5" name="Picture 4" descr="A graph showing the performance of a performance&#10;&#10;Description automatically generated">
            <a:extLst>
              <a:ext uri="{FF2B5EF4-FFF2-40B4-BE49-F238E27FC236}">
                <a16:creationId xmlns:a16="http://schemas.microsoft.com/office/drawing/2014/main" id="{8B7B0621-1FD7-D9D6-A916-2E47C3E5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" b="2038"/>
          <a:stretch/>
        </p:blipFill>
        <p:spPr>
          <a:xfrm>
            <a:off x="6276752" y="258581"/>
            <a:ext cx="4653376" cy="3532719"/>
          </a:xfrm>
          <a:prstGeom prst="rect">
            <a:avLst/>
          </a:prstGeom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9CDAC16B-F1D1-BE92-2CFE-91F74085A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34" y="3897680"/>
            <a:ext cx="4962202" cy="24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92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377</TotalTime>
  <Words>968</Words>
  <Application>Microsoft Office PowerPoint</Application>
  <PresentationFormat>Widescreen</PresentationFormat>
  <Paragraphs>55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Narrow</vt:lpstr>
      <vt:lpstr>Arial</vt:lpstr>
      <vt:lpstr>Century Schoolbook</vt:lpstr>
      <vt:lpstr>Wingdings 2</vt:lpstr>
      <vt:lpstr>View</vt:lpstr>
      <vt:lpstr>Predictive modeling of chronic kidney diseases of patients using medical data and CT scans</vt:lpstr>
      <vt:lpstr>Dataset Overview</vt:lpstr>
      <vt:lpstr>Nominal Dataset Algorithms </vt:lpstr>
      <vt:lpstr>Clustering Algorithms </vt:lpstr>
      <vt:lpstr>Image Processing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Shoubhit Binoy</dc:creator>
  <cp:lastModifiedBy>Shoubhit Binoy</cp:lastModifiedBy>
  <cp:revision>9</cp:revision>
  <dcterms:created xsi:type="dcterms:W3CDTF">2024-11-28T14:13:46Z</dcterms:created>
  <dcterms:modified xsi:type="dcterms:W3CDTF">2024-11-29T14:13:47Z</dcterms:modified>
</cp:coreProperties>
</file>