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57" r:id="rId2"/>
    <p:sldId id="259" r:id="rId3"/>
    <p:sldId id="262" r:id="rId4"/>
    <p:sldId id="263" r:id="rId5"/>
    <p:sldId id="2484" r:id="rId6"/>
    <p:sldId id="258" r:id="rId7"/>
    <p:sldId id="248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anand" initials="sa" lastIdx="1" clrIdx="0">
    <p:extLst>
      <p:ext uri="{19B8F6BF-5375-455C-9EA6-DF929625EA0E}">
        <p15:presenceInfo xmlns:p15="http://schemas.microsoft.com/office/powerpoint/2012/main" userId="52ee94a2431b82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383"/>
    <a:srgbClr val="FE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375330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79E33-6890-4874-857B-182D7DA9CC4D}"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568489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925197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7910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4156067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4007604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201212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51705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62750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76117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54072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79E33-6890-4874-857B-182D7DA9CC4D}"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721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79E33-6890-4874-857B-182D7DA9CC4D}"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89737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41120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057554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211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79E33-6890-4874-857B-182D7DA9CC4D}"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314817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4479E33-6890-4874-857B-182D7DA9CC4D}" type="datetimeFigureOut">
              <a:rPr lang="en-US" smtClean="0"/>
              <a:t>8/13/2020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0DFD25-BAF4-4C56-A9FF-169F8AF4098E}" type="slidenum">
              <a:rPr lang="en-US" smtClean="0"/>
              <a:t>‹#›</a:t>
            </a:fld>
            <a:endParaRPr lang="en-US"/>
          </a:p>
        </p:txBody>
      </p:sp>
    </p:spTree>
    <p:extLst>
      <p:ext uri="{BB962C8B-B14F-4D97-AF65-F5344CB8AC3E}">
        <p14:creationId xmlns:p14="http://schemas.microsoft.com/office/powerpoint/2010/main" val="3492136440"/>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mailto:dpeddinti@dxc.com" TargetMode="External"/><Relationship Id="rId7" Type="http://schemas.openxmlformats.org/officeDocument/2006/relationships/hyperlink" Target="https://github.com/sb4267/FedEx_hackathon_sb4267/tree/master/Documentations" TargetMode="External"/><Relationship Id="rId2" Type="http://schemas.openxmlformats.org/officeDocument/2006/relationships/hyperlink" Target="mailto:akumar2109@dxc.com" TargetMode="External"/><Relationship Id="rId1" Type="http://schemas.openxmlformats.org/officeDocument/2006/relationships/slideLayout" Target="../slideLayouts/slideLayout2.xml"/><Relationship Id="rId6" Type="http://schemas.openxmlformats.org/officeDocument/2006/relationships/hyperlink" Target="https://github.com/sb4267/FedEx_hackathon_sb4267" TargetMode="External"/><Relationship Id="rId11" Type="http://schemas.openxmlformats.org/officeDocument/2006/relationships/image" Target="../media/image23.png"/><Relationship Id="rId5" Type="http://schemas.openxmlformats.org/officeDocument/2006/relationships/hyperlink" Target="mailto:achaudhary42@dxc.com" TargetMode="External"/><Relationship Id="rId10" Type="http://schemas.openxmlformats.org/officeDocument/2006/relationships/image" Target="../media/image22.png"/><Relationship Id="rId4" Type="http://schemas.openxmlformats.org/officeDocument/2006/relationships/hyperlink" Target="mailto:ffonseca20@dxc.com" TargetMode="Externa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0149-87DD-4658-ADAE-EB89AFCB4027}"/>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800" dirty="0">
                <a:solidFill>
                  <a:srgbClr val="EBEBEB"/>
                </a:solidFill>
              </a:rPr>
              <a:t>FedEx Voice Assistant</a:t>
            </a:r>
          </a:p>
        </p:txBody>
      </p:sp>
      <p:pic>
        <p:nvPicPr>
          <p:cNvPr id="45" name="Picture 2" descr="Voice_Assistant_On_Smartphone_Vector_Icon_Ppt_PowerPoint_Presentation_Slides_Microsoft_Slide_1">
            <a:extLst>
              <a:ext uri="{FF2B5EF4-FFF2-40B4-BE49-F238E27FC236}">
                <a16:creationId xmlns:a16="http://schemas.microsoft.com/office/drawing/2014/main" id="{DB24B083-22D5-4F81-9D32-41087ABF866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95C30EE5-A123-4974-A90B-15D3DC902CFB}"/>
              </a:ext>
            </a:extLst>
          </p:cNvPr>
          <p:cNvSpPr txBox="1"/>
          <p:nvPr/>
        </p:nvSpPr>
        <p:spPr>
          <a:xfrm>
            <a:off x="7978335" y="4381269"/>
            <a:ext cx="2362200" cy="1046440"/>
          </a:xfrm>
          <a:prstGeom prst="rect">
            <a:avLst/>
          </a:prstGeom>
          <a:noFill/>
        </p:spPr>
        <p:txBody>
          <a:bodyPr wrap="square" rtlCol="0">
            <a:spAutoFit/>
          </a:bodyPr>
          <a:lstStyle/>
          <a:p>
            <a:pPr algn="ctr">
              <a:spcAft>
                <a:spcPts val="600"/>
              </a:spcAft>
            </a:pPr>
            <a:r>
              <a:rPr lang="en-IN" b="1" dirty="0"/>
              <a:t>TRACK </a:t>
            </a:r>
          </a:p>
          <a:p>
            <a:pPr algn="ctr">
              <a:spcAft>
                <a:spcPts val="600"/>
              </a:spcAft>
            </a:pPr>
            <a:r>
              <a:rPr lang="en-IN" sz="1600" b="1" dirty="0"/>
              <a:t>or</a:t>
            </a:r>
          </a:p>
          <a:p>
            <a:pPr algn="ctr">
              <a:spcAft>
                <a:spcPts val="600"/>
              </a:spcAft>
            </a:pPr>
            <a:r>
              <a:rPr lang="en-IN" b="1" dirty="0"/>
              <a:t>Get Quote </a:t>
            </a:r>
          </a:p>
        </p:txBody>
      </p:sp>
    </p:spTree>
    <p:extLst>
      <p:ext uri="{BB962C8B-B14F-4D97-AF65-F5344CB8AC3E}">
        <p14:creationId xmlns:p14="http://schemas.microsoft.com/office/powerpoint/2010/main" val="88370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7461D4-1CAB-4B77-B49F-BE25E2205238}"/>
              </a:ext>
            </a:extLst>
          </p:cNvPr>
          <p:cNvSpPr txBox="1"/>
          <p:nvPr/>
        </p:nvSpPr>
        <p:spPr>
          <a:xfrm>
            <a:off x="5475303" y="2364044"/>
            <a:ext cx="3505200" cy="1277273"/>
          </a:xfrm>
          <a:prstGeom prst="rect">
            <a:avLst/>
          </a:prstGeom>
          <a:noFill/>
        </p:spPr>
        <p:txBody>
          <a:bodyPr wrap="square" rtlCol="0">
            <a:spAutoFit/>
          </a:bodyPr>
          <a:lstStyle/>
          <a:p>
            <a:pPr>
              <a:spcAft>
                <a:spcPts val="600"/>
              </a:spcAft>
            </a:pPr>
            <a:r>
              <a:rPr lang="en-IN" b="1" dirty="0">
                <a:solidFill>
                  <a:schemeClr val="accent2"/>
                </a:solidFill>
              </a:rPr>
              <a:t>TRACK</a:t>
            </a:r>
          </a:p>
          <a:p>
            <a:pPr>
              <a:spcAft>
                <a:spcPts val="600"/>
              </a:spcAft>
            </a:pPr>
            <a:r>
              <a:rPr lang="en-IN" b="1" dirty="0"/>
              <a:t>Lets you track your package with your voice using FedEx Tracking API.</a:t>
            </a:r>
          </a:p>
        </p:txBody>
      </p:sp>
      <p:sp>
        <p:nvSpPr>
          <p:cNvPr id="6" name="TextBox 5">
            <a:extLst>
              <a:ext uri="{FF2B5EF4-FFF2-40B4-BE49-F238E27FC236}">
                <a16:creationId xmlns:a16="http://schemas.microsoft.com/office/drawing/2014/main" id="{BDAF4F26-3882-4C2B-BD99-81A4020C2108}"/>
              </a:ext>
            </a:extLst>
          </p:cNvPr>
          <p:cNvSpPr txBox="1"/>
          <p:nvPr/>
        </p:nvSpPr>
        <p:spPr>
          <a:xfrm>
            <a:off x="5448302" y="913536"/>
            <a:ext cx="2514600" cy="1200329"/>
          </a:xfrm>
          <a:prstGeom prst="rect">
            <a:avLst/>
          </a:prstGeom>
          <a:noFill/>
        </p:spPr>
        <p:txBody>
          <a:bodyPr wrap="square" rtlCol="0">
            <a:spAutoFit/>
          </a:bodyPr>
          <a:lstStyle/>
          <a:p>
            <a:pPr>
              <a:spcAft>
                <a:spcPts val="600"/>
              </a:spcAft>
            </a:pPr>
            <a:r>
              <a:rPr lang="en-IN" sz="2400" dirty="0">
                <a:solidFill>
                  <a:schemeClr val="accent2"/>
                </a:solidFill>
              </a:rPr>
              <a:t>Let the Assistant work for you.</a:t>
            </a:r>
          </a:p>
        </p:txBody>
      </p:sp>
      <p:pic>
        <p:nvPicPr>
          <p:cNvPr id="11" name="Picture 2" descr="Voice_Assistant_On_Smartphone_Vector_Icon_Ppt_PowerPoint_Presentation_Slides_Microsoft_Slide_1">
            <a:extLst>
              <a:ext uri="{FF2B5EF4-FFF2-40B4-BE49-F238E27FC236}">
                <a16:creationId xmlns:a16="http://schemas.microsoft.com/office/drawing/2014/main" id="{14FAB891-5953-483E-974F-E10E231E6B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70C8224-FFEC-4AA8-ABC6-8DE04599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303" y="4114800"/>
            <a:ext cx="4564050" cy="171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94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AF4F26-3882-4C2B-BD99-81A4020C2108}"/>
              </a:ext>
            </a:extLst>
          </p:cNvPr>
          <p:cNvSpPr txBox="1"/>
          <p:nvPr/>
        </p:nvSpPr>
        <p:spPr>
          <a:xfrm>
            <a:off x="5486400" y="914400"/>
            <a:ext cx="2514600" cy="1200329"/>
          </a:xfrm>
          <a:prstGeom prst="rect">
            <a:avLst/>
          </a:prstGeom>
          <a:noFill/>
        </p:spPr>
        <p:txBody>
          <a:bodyPr wrap="square" rtlCol="0">
            <a:spAutoFit/>
          </a:bodyPr>
          <a:lstStyle/>
          <a:p>
            <a:pPr>
              <a:spcAft>
                <a:spcPts val="600"/>
              </a:spcAft>
            </a:pPr>
            <a:r>
              <a:rPr lang="en-IN" sz="2400" dirty="0">
                <a:solidFill>
                  <a:schemeClr val="accent2"/>
                </a:solidFill>
              </a:rPr>
              <a:t>Let the Assistant work for you.</a:t>
            </a:r>
          </a:p>
        </p:txBody>
      </p:sp>
      <p:sp>
        <p:nvSpPr>
          <p:cNvPr id="7" name="TextBox 6">
            <a:extLst>
              <a:ext uri="{FF2B5EF4-FFF2-40B4-BE49-F238E27FC236}">
                <a16:creationId xmlns:a16="http://schemas.microsoft.com/office/drawing/2014/main" id="{D91127B0-E75E-4E13-9A38-4E6A34D3CF6F}"/>
              </a:ext>
            </a:extLst>
          </p:cNvPr>
          <p:cNvSpPr txBox="1"/>
          <p:nvPr/>
        </p:nvSpPr>
        <p:spPr>
          <a:xfrm>
            <a:off x="5410200" y="2362200"/>
            <a:ext cx="4953000" cy="1277273"/>
          </a:xfrm>
          <a:prstGeom prst="rect">
            <a:avLst/>
          </a:prstGeom>
          <a:noFill/>
        </p:spPr>
        <p:txBody>
          <a:bodyPr wrap="square" rtlCol="0">
            <a:spAutoFit/>
          </a:bodyPr>
          <a:lstStyle/>
          <a:p>
            <a:pPr>
              <a:spcAft>
                <a:spcPts val="600"/>
              </a:spcAft>
            </a:pPr>
            <a:r>
              <a:rPr lang="en-IN" b="1" dirty="0">
                <a:solidFill>
                  <a:schemeClr val="accent2"/>
                </a:solidFill>
              </a:rPr>
              <a:t>Get Quote </a:t>
            </a:r>
          </a:p>
          <a:p>
            <a:pPr>
              <a:spcAft>
                <a:spcPts val="600"/>
              </a:spcAft>
            </a:pPr>
            <a:r>
              <a:rPr lang="en-IN" b="1" dirty="0"/>
              <a:t>Lets you get the quote for sending a package from one address to another using </a:t>
            </a:r>
            <a:r>
              <a:rPr lang="en-IN" b="1" dirty="0" err="1"/>
              <a:t>using</a:t>
            </a:r>
            <a:r>
              <a:rPr lang="en-IN" b="1" dirty="0"/>
              <a:t> FedEx Rate Quotes API.</a:t>
            </a:r>
          </a:p>
        </p:txBody>
      </p:sp>
      <p:pic>
        <p:nvPicPr>
          <p:cNvPr id="10" name="Picture 2" descr="Voice_Assistant_On_Smartphone_Vector_Icon_Ppt_PowerPoint_Presentation_Slides_Microsoft_Slide_1">
            <a:extLst>
              <a:ext uri="{FF2B5EF4-FFF2-40B4-BE49-F238E27FC236}">
                <a16:creationId xmlns:a16="http://schemas.microsoft.com/office/drawing/2014/main" id="{973D28D1-7DF5-4D37-990B-B5CA5FD076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F4F5FD0-B88C-46D7-99F6-E2CA5EEE2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869928"/>
            <a:ext cx="4953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94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Rounded Corners 62">
            <a:extLst>
              <a:ext uri="{FF2B5EF4-FFF2-40B4-BE49-F238E27FC236}">
                <a16:creationId xmlns:a16="http://schemas.microsoft.com/office/drawing/2014/main" id="{FEF5458D-FDB7-414C-AA48-E6D1B3E58C9F}"/>
              </a:ext>
            </a:extLst>
          </p:cNvPr>
          <p:cNvSpPr/>
          <p:nvPr/>
        </p:nvSpPr>
        <p:spPr>
          <a:xfrm>
            <a:off x="2202729" y="541974"/>
            <a:ext cx="1454871" cy="959484"/>
          </a:xfrm>
          <a:prstGeom prst="roundRect">
            <a:avLst>
              <a:gd name="adj" fmla="val 31471"/>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User</a:t>
            </a:r>
          </a:p>
        </p:txBody>
      </p:sp>
      <p:sp>
        <p:nvSpPr>
          <p:cNvPr id="11" name="Rectangle: Rounded Corners 10">
            <a:extLst>
              <a:ext uri="{FF2B5EF4-FFF2-40B4-BE49-F238E27FC236}">
                <a16:creationId xmlns:a16="http://schemas.microsoft.com/office/drawing/2014/main" id="{84099CBA-4D62-402E-8EB6-FA7AD2B246D1}"/>
              </a:ext>
            </a:extLst>
          </p:cNvPr>
          <p:cNvSpPr/>
          <p:nvPr/>
        </p:nvSpPr>
        <p:spPr>
          <a:xfrm>
            <a:off x="76200" y="1981200"/>
            <a:ext cx="11963400" cy="4724400"/>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extBox 1">
            <a:extLst>
              <a:ext uri="{FF2B5EF4-FFF2-40B4-BE49-F238E27FC236}">
                <a16:creationId xmlns:a16="http://schemas.microsoft.com/office/drawing/2014/main" id="{6F001B2F-B3AE-4999-B67A-514204EE4DA7}"/>
              </a:ext>
            </a:extLst>
          </p:cNvPr>
          <p:cNvSpPr txBox="1"/>
          <p:nvPr/>
        </p:nvSpPr>
        <p:spPr>
          <a:xfrm>
            <a:off x="1524000" y="47621"/>
            <a:ext cx="8424543" cy="484748"/>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1219151">
              <a:lnSpc>
                <a:spcPct val="85000"/>
              </a:lnSpc>
              <a:spcBef>
                <a:spcPct val="0"/>
              </a:spcBef>
            </a:pPr>
            <a:r>
              <a:rPr lang="en-US" sz="3000" b="1" dirty="0">
                <a:solidFill>
                  <a:schemeClr val="accent2">
                    <a:lumMod val="75000"/>
                  </a:schemeClr>
                </a:solidFill>
                <a:latin typeface="+mj-lt"/>
                <a:ea typeface="+mj-ea"/>
                <a:cs typeface="+mj-cs"/>
              </a:rPr>
              <a:t>Voice Assistant Architecture</a:t>
            </a:r>
          </a:p>
        </p:txBody>
      </p:sp>
      <p:pic>
        <p:nvPicPr>
          <p:cNvPr id="56" name="Graphic 55" descr="User">
            <a:extLst>
              <a:ext uri="{FF2B5EF4-FFF2-40B4-BE49-F238E27FC236}">
                <a16:creationId xmlns:a16="http://schemas.microsoft.com/office/drawing/2014/main" id="{B3E93260-BB03-4012-A963-57763472E6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4728" y="691279"/>
            <a:ext cx="692872" cy="692872"/>
          </a:xfrm>
          <a:prstGeom prst="rect">
            <a:avLst/>
          </a:prstGeom>
        </p:spPr>
      </p:pic>
      <p:pic>
        <p:nvPicPr>
          <p:cNvPr id="62" name="Graphic 61" descr="Cloud Computing">
            <a:extLst>
              <a:ext uri="{FF2B5EF4-FFF2-40B4-BE49-F238E27FC236}">
                <a16:creationId xmlns:a16="http://schemas.microsoft.com/office/drawing/2014/main" id="{E83935A2-847C-4BC5-AC96-77E267910D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6200" y="2022280"/>
            <a:ext cx="534506" cy="665447"/>
          </a:xfrm>
          <a:prstGeom prst="rect">
            <a:avLst/>
          </a:prstGeom>
        </p:spPr>
      </p:pic>
      <p:sp>
        <p:nvSpPr>
          <p:cNvPr id="69" name="Rectangle: Rounded Corners 68">
            <a:extLst>
              <a:ext uri="{FF2B5EF4-FFF2-40B4-BE49-F238E27FC236}">
                <a16:creationId xmlns:a16="http://schemas.microsoft.com/office/drawing/2014/main" id="{F5B7A1F5-C2E5-4819-8218-FC42E4AA39DF}"/>
              </a:ext>
            </a:extLst>
          </p:cNvPr>
          <p:cNvSpPr/>
          <p:nvPr/>
        </p:nvSpPr>
        <p:spPr>
          <a:xfrm>
            <a:off x="533400" y="2795302"/>
            <a:ext cx="10694631" cy="3629715"/>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5122" name="Picture 2" descr="Django PNG and Django Transparent Clipart Free Download ...">
            <a:extLst>
              <a:ext uri="{FF2B5EF4-FFF2-40B4-BE49-F238E27FC236}">
                <a16:creationId xmlns:a16="http://schemas.microsoft.com/office/drawing/2014/main" id="{CF90F2C1-8DD9-4897-961C-061E67EC337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688" t="33242" r="11649" b="34461"/>
          <a:stretch/>
        </p:blipFill>
        <p:spPr bwMode="auto">
          <a:xfrm>
            <a:off x="3505200" y="2919535"/>
            <a:ext cx="1602938" cy="6842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eroku Icon #276080 - Free Icons Library">
            <a:extLst>
              <a:ext uri="{FF2B5EF4-FFF2-40B4-BE49-F238E27FC236}">
                <a16:creationId xmlns:a16="http://schemas.microsoft.com/office/drawing/2014/main" id="{C69BF8A9-FB76-47E9-B0A9-188BF38538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851351"/>
            <a:ext cx="2286000" cy="965298"/>
          </a:xfrm>
          <a:prstGeom prst="rect">
            <a:avLst/>
          </a:prstGeom>
          <a:noFill/>
          <a:extLst>
            <a:ext uri="{909E8E84-426E-40DD-AFC4-6F175D3DCCD1}">
              <a14:hiddenFill xmlns:a14="http://schemas.microsoft.com/office/drawing/2010/main">
                <a:solidFill>
                  <a:srgbClr val="FFFFFF"/>
                </a:solidFill>
              </a14:hiddenFill>
            </a:ext>
          </a:extLst>
        </p:spPr>
      </p:pic>
      <p:sp>
        <p:nvSpPr>
          <p:cNvPr id="78" name="Arrow: Up-Down 77">
            <a:extLst>
              <a:ext uri="{FF2B5EF4-FFF2-40B4-BE49-F238E27FC236}">
                <a16:creationId xmlns:a16="http://schemas.microsoft.com/office/drawing/2014/main" id="{B6A3B053-F9F7-49C5-9729-E7F19E02808E}"/>
              </a:ext>
            </a:extLst>
          </p:cNvPr>
          <p:cNvSpPr/>
          <p:nvPr/>
        </p:nvSpPr>
        <p:spPr>
          <a:xfrm>
            <a:off x="2760269" y="1552836"/>
            <a:ext cx="287731" cy="775640"/>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Rounded Corners 84">
            <a:extLst>
              <a:ext uri="{FF2B5EF4-FFF2-40B4-BE49-F238E27FC236}">
                <a16:creationId xmlns:a16="http://schemas.microsoft.com/office/drawing/2014/main" id="{C22E7EE3-B2C4-4392-9C3C-F35559CCCF1D}"/>
              </a:ext>
            </a:extLst>
          </p:cNvPr>
          <p:cNvSpPr/>
          <p:nvPr/>
        </p:nvSpPr>
        <p:spPr>
          <a:xfrm>
            <a:off x="2819400" y="3734831"/>
            <a:ext cx="8288732" cy="2437370"/>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6" name="Rectangle: Rounded Corners 85">
            <a:extLst>
              <a:ext uri="{FF2B5EF4-FFF2-40B4-BE49-F238E27FC236}">
                <a16:creationId xmlns:a16="http://schemas.microsoft.com/office/drawing/2014/main" id="{D46C83A1-8567-497F-AA91-79DF44E27E5D}"/>
              </a:ext>
            </a:extLst>
          </p:cNvPr>
          <p:cNvSpPr/>
          <p:nvPr/>
        </p:nvSpPr>
        <p:spPr>
          <a:xfrm>
            <a:off x="3165641" y="4668017"/>
            <a:ext cx="1731686"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 recognition</a:t>
            </a:r>
          </a:p>
        </p:txBody>
      </p:sp>
      <p:sp>
        <p:nvSpPr>
          <p:cNvPr id="87" name="Rectangle: Rounded Corners 86">
            <a:extLst>
              <a:ext uri="{FF2B5EF4-FFF2-40B4-BE49-F238E27FC236}">
                <a16:creationId xmlns:a16="http://schemas.microsoft.com/office/drawing/2014/main" id="{DF2BC797-E388-43E1-8D07-A185C36860E3}"/>
              </a:ext>
            </a:extLst>
          </p:cNvPr>
          <p:cNvSpPr/>
          <p:nvPr/>
        </p:nvSpPr>
        <p:spPr>
          <a:xfrm>
            <a:off x="5251188" y="4668643"/>
            <a:ext cx="1731686"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Voice to Text Conversion</a:t>
            </a:r>
          </a:p>
          <a:p>
            <a:pPr algn="ctr"/>
            <a:r>
              <a:rPr lang="en-US" sz="1500" dirty="0">
                <a:sym typeface="Wingdings" panose="05000000000000000000" pitchFamily="2" charset="2"/>
              </a:rPr>
              <a:t></a:t>
            </a:r>
          </a:p>
          <a:p>
            <a:pPr algn="ctr"/>
            <a:r>
              <a:rPr lang="en-US" sz="1500" dirty="0">
                <a:sym typeface="Wingdings" panose="05000000000000000000" pitchFamily="2" charset="2"/>
              </a:rPr>
              <a:t>Tokenization</a:t>
            </a:r>
            <a:endParaRPr lang="en-US" sz="1500" dirty="0"/>
          </a:p>
        </p:txBody>
      </p:sp>
      <p:sp>
        <p:nvSpPr>
          <p:cNvPr id="88" name="Rectangle: Rounded Corners 87">
            <a:extLst>
              <a:ext uri="{FF2B5EF4-FFF2-40B4-BE49-F238E27FC236}">
                <a16:creationId xmlns:a16="http://schemas.microsoft.com/office/drawing/2014/main" id="{76A5B7AA-15AD-4D62-B7AC-829FCAA862EA}"/>
              </a:ext>
            </a:extLst>
          </p:cNvPr>
          <p:cNvSpPr/>
          <p:nvPr/>
        </p:nvSpPr>
        <p:spPr>
          <a:xfrm>
            <a:off x="7339316" y="4640641"/>
            <a:ext cx="1731686"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for the API and respond</a:t>
            </a:r>
          </a:p>
        </p:txBody>
      </p:sp>
      <p:sp>
        <p:nvSpPr>
          <p:cNvPr id="89" name="Rectangle: Rounded Corners 88">
            <a:extLst>
              <a:ext uri="{FF2B5EF4-FFF2-40B4-BE49-F238E27FC236}">
                <a16:creationId xmlns:a16="http://schemas.microsoft.com/office/drawing/2014/main" id="{105D714A-FE88-4165-BF3E-30FC2740BE84}"/>
              </a:ext>
            </a:extLst>
          </p:cNvPr>
          <p:cNvSpPr/>
          <p:nvPr/>
        </p:nvSpPr>
        <p:spPr>
          <a:xfrm>
            <a:off x="9414662" y="4652302"/>
            <a:ext cx="1610581"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to voice conversion</a:t>
            </a:r>
          </a:p>
        </p:txBody>
      </p:sp>
      <p:pic>
        <p:nvPicPr>
          <p:cNvPr id="5132" name="Picture 12" descr="Python Logo transparent PNG - StickPNG">
            <a:extLst>
              <a:ext uri="{FF2B5EF4-FFF2-40B4-BE49-F238E27FC236}">
                <a16:creationId xmlns:a16="http://schemas.microsoft.com/office/drawing/2014/main" id="{FF715268-2F6B-46EE-A7B2-1698CF826F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3861916"/>
            <a:ext cx="713254" cy="710084"/>
          </a:xfrm>
          <a:prstGeom prst="rect">
            <a:avLst/>
          </a:prstGeom>
          <a:noFill/>
          <a:extLst>
            <a:ext uri="{909E8E84-426E-40DD-AFC4-6F175D3DCCD1}">
              <a14:hiddenFill xmlns:a14="http://schemas.microsoft.com/office/drawing/2010/main">
                <a:solidFill>
                  <a:srgbClr val="FFFFFF"/>
                </a:solidFill>
              </a14:hiddenFill>
            </a:ext>
          </a:extLst>
        </p:spPr>
      </p:pic>
      <p:sp>
        <p:nvSpPr>
          <p:cNvPr id="95" name="Rectangle: Rounded Corners 94">
            <a:extLst>
              <a:ext uri="{FF2B5EF4-FFF2-40B4-BE49-F238E27FC236}">
                <a16:creationId xmlns:a16="http://schemas.microsoft.com/office/drawing/2014/main" id="{6D597F3D-FC2C-4710-943A-B5B186BBF51F}"/>
              </a:ext>
            </a:extLst>
          </p:cNvPr>
          <p:cNvSpPr/>
          <p:nvPr/>
        </p:nvSpPr>
        <p:spPr>
          <a:xfrm>
            <a:off x="6315638" y="608257"/>
            <a:ext cx="4047562" cy="994863"/>
          </a:xfrm>
          <a:prstGeom prst="roundRect">
            <a:avLst>
              <a:gd name="adj" fmla="val 31471"/>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US" dirty="0"/>
              <a:t>FedEx </a:t>
            </a:r>
          </a:p>
          <a:p>
            <a:pPr algn="ctr"/>
            <a:r>
              <a:rPr lang="en-US" dirty="0"/>
              <a:t>Track and Rate Quote</a:t>
            </a:r>
          </a:p>
          <a:p>
            <a:pPr algn="ctr"/>
            <a:r>
              <a:rPr lang="en-US" dirty="0"/>
              <a:t>API’s</a:t>
            </a:r>
          </a:p>
          <a:p>
            <a:pPr algn="ctr"/>
            <a:endParaRPr lang="en-US" dirty="0"/>
          </a:p>
          <a:p>
            <a:pPr algn="ctr"/>
            <a:endParaRPr lang="en-IN" dirty="0"/>
          </a:p>
        </p:txBody>
      </p:sp>
      <p:sp>
        <p:nvSpPr>
          <p:cNvPr id="82" name="Arrow: Right 81">
            <a:extLst>
              <a:ext uri="{FF2B5EF4-FFF2-40B4-BE49-F238E27FC236}">
                <a16:creationId xmlns:a16="http://schemas.microsoft.com/office/drawing/2014/main" id="{AEC51C9C-15B0-4A19-A65E-879DEB9B006B}"/>
              </a:ext>
            </a:extLst>
          </p:cNvPr>
          <p:cNvSpPr/>
          <p:nvPr/>
        </p:nvSpPr>
        <p:spPr>
          <a:xfrm>
            <a:off x="4910547" y="5131037"/>
            <a:ext cx="364061" cy="22756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Arrow: Right 97">
            <a:extLst>
              <a:ext uri="{FF2B5EF4-FFF2-40B4-BE49-F238E27FC236}">
                <a16:creationId xmlns:a16="http://schemas.microsoft.com/office/drawing/2014/main" id="{A469E83D-F867-4A32-AAFE-A41E452A70F1}"/>
              </a:ext>
            </a:extLst>
          </p:cNvPr>
          <p:cNvSpPr/>
          <p:nvPr/>
        </p:nvSpPr>
        <p:spPr>
          <a:xfrm>
            <a:off x="6997334" y="5131037"/>
            <a:ext cx="364061" cy="22756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9" name="Arrow: Right 98">
            <a:extLst>
              <a:ext uri="{FF2B5EF4-FFF2-40B4-BE49-F238E27FC236}">
                <a16:creationId xmlns:a16="http://schemas.microsoft.com/office/drawing/2014/main" id="{7392EE44-ABA1-4F55-B6A9-C12D0D64A3BF}"/>
              </a:ext>
            </a:extLst>
          </p:cNvPr>
          <p:cNvSpPr/>
          <p:nvPr/>
        </p:nvSpPr>
        <p:spPr>
          <a:xfrm>
            <a:off x="9111820" y="5171188"/>
            <a:ext cx="364061" cy="22756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20" name="Arrow: Up-Down 5119">
            <a:extLst>
              <a:ext uri="{FF2B5EF4-FFF2-40B4-BE49-F238E27FC236}">
                <a16:creationId xmlns:a16="http://schemas.microsoft.com/office/drawing/2014/main" id="{A5E15E93-4ED0-455A-8C8F-64A7B290E8C6}"/>
              </a:ext>
            </a:extLst>
          </p:cNvPr>
          <p:cNvSpPr/>
          <p:nvPr/>
        </p:nvSpPr>
        <p:spPr>
          <a:xfrm>
            <a:off x="8610600" y="1603120"/>
            <a:ext cx="234059" cy="30491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36" name="Picture 16" descr="JavaScript Tutorial - An Ultimate Guide for Beginners">
            <a:extLst>
              <a:ext uri="{FF2B5EF4-FFF2-40B4-BE49-F238E27FC236}">
                <a16:creationId xmlns:a16="http://schemas.microsoft.com/office/drawing/2014/main" id="{01D02C52-C42A-43A5-BD01-1EE09448EC3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224" t="31405" r="49999" b="32066"/>
          <a:stretch/>
        </p:blipFill>
        <p:spPr bwMode="auto">
          <a:xfrm>
            <a:off x="5765504" y="2841980"/>
            <a:ext cx="2696745" cy="843857"/>
          </a:xfrm>
          <a:prstGeom prst="rect">
            <a:avLst/>
          </a:prstGeom>
          <a:noFill/>
          <a:extLst>
            <a:ext uri="{909E8E84-426E-40DD-AFC4-6F175D3DCCD1}">
              <a14:hiddenFill xmlns:a14="http://schemas.microsoft.com/office/drawing/2010/main">
                <a:solidFill>
                  <a:srgbClr val="FFFFFF"/>
                </a:solidFill>
              </a14:hiddenFill>
            </a:ext>
          </a:extLst>
        </p:spPr>
      </p:pic>
      <p:sp>
        <p:nvSpPr>
          <p:cNvPr id="5123" name="TextBox 5122">
            <a:extLst>
              <a:ext uri="{FF2B5EF4-FFF2-40B4-BE49-F238E27FC236}">
                <a16:creationId xmlns:a16="http://schemas.microsoft.com/office/drawing/2014/main" id="{A4CD4B2E-58A2-4839-A8FD-7F8B96FF789F}"/>
              </a:ext>
            </a:extLst>
          </p:cNvPr>
          <p:cNvSpPr txBox="1"/>
          <p:nvPr/>
        </p:nvSpPr>
        <p:spPr>
          <a:xfrm>
            <a:off x="5243582" y="3066975"/>
            <a:ext cx="344576" cy="369332"/>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14727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DC78B3-CB62-4253-8E4A-1ECF8CF7A57F}"/>
              </a:ext>
            </a:extLst>
          </p:cNvPr>
          <p:cNvSpPr txBox="1"/>
          <p:nvPr/>
        </p:nvSpPr>
        <p:spPr>
          <a:xfrm>
            <a:off x="4232398" y="762000"/>
            <a:ext cx="5809604" cy="553998"/>
          </a:xfrm>
          <a:prstGeom prst="rect">
            <a:avLst/>
          </a:prstGeom>
          <a:noFill/>
        </p:spPr>
        <p:txBody>
          <a:bodyPr wrap="none" rtlCol="0">
            <a:spAutoFit/>
          </a:bodyPr>
          <a:lstStyle/>
          <a:p>
            <a:pPr algn="ctr"/>
            <a:r>
              <a:rPr lang="en-IN" sz="3000" b="1" dirty="0">
                <a:solidFill>
                  <a:schemeClr val="accent2">
                    <a:lumMod val="75000"/>
                  </a:schemeClr>
                </a:solidFill>
                <a:latin typeface="+mj-lt"/>
                <a:ea typeface="+mj-ea"/>
                <a:cs typeface="+mj-cs"/>
              </a:rPr>
              <a:t>Design Flow and Data Pipeline</a:t>
            </a:r>
          </a:p>
        </p:txBody>
      </p:sp>
      <p:sp>
        <p:nvSpPr>
          <p:cNvPr id="5" name="TextBox 4">
            <a:extLst>
              <a:ext uri="{FF2B5EF4-FFF2-40B4-BE49-F238E27FC236}">
                <a16:creationId xmlns:a16="http://schemas.microsoft.com/office/drawing/2014/main" id="{AD243954-2809-4554-81A3-77D3B01DF294}"/>
              </a:ext>
            </a:extLst>
          </p:cNvPr>
          <p:cNvSpPr txBox="1"/>
          <p:nvPr/>
        </p:nvSpPr>
        <p:spPr>
          <a:xfrm>
            <a:off x="4470196" y="1720840"/>
            <a:ext cx="6274004" cy="3970318"/>
          </a:xfrm>
          <a:prstGeom prst="rect">
            <a:avLst/>
          </a:prstGeom>
          <a:noFill/>
        </p:spPr>
        <p:txBody>
          <a:bodyPr wrap="square" rtlCol="0">
            <a:spAutoFit/>
          </a:bodyPr>
          <a:lstStyle/>
          <a:p>
            <a:pPr marL="285750" indent="-285750">
              <a:buFont typeface="Arial" panose="020B0604020202020204" pitchFamily="34" charset="0"/>
              <a:buChar char="•"/>
            </a:pPr>
            <a:r>
              <a:rPr lang="en-IN" dirty="0"/>
              <a:t>This app uses the Django framework and it communicates with the two FedEx APIs (Track and Rate Quotes).</a:t>
            </a:r>
          </a:p>
          <a:p>
            <a:pPr marL="285750" indent="-285750">
              <a:buFont typeface="Arial" panose="020B0604020202020204" pitchFamily="34" charset="0"/>
              <a:buChar char="•"/>
            </a:pPr>
            <a:r>
              <a:rPr lang="en-IN" dirty="0"/>
              <a:t>The app is deployed as a Django app running in Heroku Server. </a:t>
            </a:r>
          </a:p>
          <a:p>
            <a:pPr marL="285750" indent="-285750">
              <a:buFont typeface="Arial" panose="020B0604020202020204" pitchFamily="34" charset="0"/>
              <a:buChar char="•"/>
            </a:pPr>
            <a:r>
              <a:rPr lang="en-IN" dirty="0"/>
              <a:t>Frontend is created using JavaScript.</a:t>
            </a:r>
          </a:p>
          <a:p>
            <a:pPr marL="285750" indent="-285750">
              <a:buFont typeface="Arial" panose="020B0604020202020204" pitchFamily="34" charset="0"/>
              <a:buChar char="•"/>
            </a:pPr>
            <a:r>
              <a:rPr lang="en-IN" dirty="0"/>
              <a:t>The data pipeline receives real-time voice data from the user, which it converts to text and tokenize the sentences, Lemmatize, create the bag of words, and calculate the similarity of the words in the query.</a:t>
            </a:r>
          </a:p>
          <a:p>
            <a:pPr marL="285750" indent="-285750">
              <a:buFont typeface="Arial" panose="020B0604020202020204" pitchFamily="34" charset="0"/>
              <a:buChar char="•"/>
            </a:pPr>
            <a:r>
              <a:rPr lang="en-IN" dirty="0"/>
              <a:t>It will connect to the respective API, get the response and convert back to the voice and sends to the customer.</a:t>
            </a:r>
          </a:p>
        </p:txBody>
      </p:sp>
      <p:pic>
        <p:nvPicPr>
          <p:cNvPr id="27" name="Picture 2" descr="Voice_Assistant_On_Smartphone_Vector_Icon_Ppt_PowerPoint_Presentation_Slides_Microsoft_Slide_1">
            <a:extLst>
              <a:ext uri="{FF2B5EF4-FFF2-40B4-BE49-F238E27FC236}">
                <a16:creationId xmlns:a16="http://schemas.microsoft.com/office/drawing/2014/main" id="{AFCE10C7-450A-4B4F-8AD8-D6D264EB3B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6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C96B4-C1C8-4A16-A77E-8D6A1896ED69}"/>
              </a:ext>
            </a:extLst>
          </p:cNvPr>
          <p:cNvSpPr>
            <a:spLocks noGrp="1"/>
          </p:cNvSpPr>
          <p:nvPr>
            <p:ph idx="1"/>
          </p:nvPr>
        </p:nvSpPr>
        <p:spPr>
          <a:xfrm>
            <a:off x="1219200" y="1524000"/>
            <a:ext cx="9603275" cy="2857431"/>
          </a:xfrm>
        </p:spPr>
        <p:txBody>
          <a:bodyPr/>
          <a:lstStyle/>
          <a:p>
            <a:r>
              <a:rPr lang="en-US" dirty="0"/>
              <a:t>Can be used along with current chat bot used in </a:t>
            </a:r>
            <a:r>
              <a:rPr lang="en-US" dirty="0" err="1"/>
              <a:t>Fedex</a:t>
            </a:r>
            <a:r>
              <a:rPr lang="en-US" dirty="0"/>
              <a:t> website to provide the customer with an option to speak or type to interact.</a:t>
            </a:r>
          </a:p>
          <a:p>
            <a:r>
              <a:rPr lang="en-US" dirty="0"/>
              <a:t>Can be used to retrieve information from cloud-based voice assistants like Google assistant, Alexa, Siri, Cortana etc.</a:t>
            </a:r>
          </a:p>
          <a:p>
            <a:r>
              <a:rPr lang="en-US" dirty="0"/>
              <a:t>Can be used as a separate application which can be embedded into any website and use the functionality.</a:t>
            </a:r>
          </a:p>
          <a:p>
            <a:endParaRPr lang="en-US" dirty="0"/>
          </a:p>
        </p:txBody>
      </p:sp>
      <p:pic>
        <p:nvPicPr>
          <p:cNvPr id="2050" name="Picture 2" descr="Always Listening: Are voice-activated smart devices tuning in to ...">
            <a:extLst>
              <a:ext uri="{FF2B5EF4-FFF2-40B4-BE49-F238E27FC236}">
                <a16:creationId xmlns:a16="http://schemas.microsoft.com/office/drawing/2014/main" id="{D6DB2727-6F1B-42CF-A662-DF43602A2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13" y="4952107"/>
            <a:ext cx="4621833" cy="1674813"/>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52" name="Picture 4" descr="Protect The Data Generted By Your Smart Devices">
            <a:extLst>
              <a:ext uri="{FF2B5EF4-FFF2-40B4-BE49-F238E27FC236}">
                <a16:creationId xmlns:a16="http://schemas.microsoft.com/office/drawing/2014/main" id="{DCCD61A5-D404-465F-997F-8510F8FE6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242" y="4615543"/>
            <a:ext cx="2943225" cy="1988949"/>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54" name="Picture 6" descr="Mobile and smart devices set to drive turnaround in France's tech ...">
            <a:extLst>
              <a:ext uri="{FF2B5EF4-FFF2-40B4-BE49-F238E27FC236}">
                <a16:creationId xmlns:a16="http://schemas.microsoft.com/office/drawing/2014/main" id="{9F704B6B-F6E6-46DA-A456-74F9A132B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0"/>
            <a:ext cx="2696017" cy="2083692"/>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303AF3-9F99-4E4C-B3EE-0900F574E730}"/>
              </a:ext>
            </a:extLst>
          </p:cNvPr>
          <p:cNvSpPr txBox="1"/>
          <p:nvPr/>
        </p:nvSpPr>
        <p:spPr>
          <a:xfrm>
            <a:off x="4876800" y="710950"/>
            <a:ext cx="2438400" cy="484748"/>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1219151">
              <a:lnSpc>
                <a:spcPct val="85000"/>
              </a:lnSpc>
              <a:spcBef>
                <a:spcPct val="0"/>
              </a:spcBef>
            </a:pPr>
            <a:r>
              <a:rPr lang="en-US" sz="3000" b="1" dirty="0">
                <a:solidFill>
                  <a:schemeClr val="accent2">
                    <a:lumMod val="75000"/>
                  </a:schemeClr>
                </a:solidFill>
                <a:latin typeface="+mj-lt"/>
                <a:ea typeface="+mj-ea"/>
                <a:cs typeface="+mj-cs"/>
              </a:rPr>
              <a:t>Use cases</a:t>
            </a:r>
          </a:p>
        </p:txBody>
      </p:sp>
    </p:spTree>
    <p:extLst>
      <p:ext uri="{BB962C8B-B14F-4D97-AF65-F5344CB8AC3E}">
        <p14:creationId xmlns:p14="http://schemas.microsoft.com/office/powerpoint/2010/main" val="285233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F87B-84E4-4EF8-8162-733F7927DD34}"/>
              </a:ext>
            </a:extLst>
          </p:cNvPr>
          <p:cNvSpPr>
            <a:spLocks noGrp="1"/>
          </p:cNvSpPr>
          <p:nvPr>
            <p:ph type="title"/>
          </p:nvPr>
        </p:nvSpPr>
        <p:spPr>
          <a:xfrm>
            <a:off x="571500" y="533136"/>
            <a:ext cx="11049000" cy="1181363"/>
          </a:xfrm>
        </p:spPr>
        <p:txBody>
          <a:bodyPr/>
          <a:lstStyle/>
          <a:p>
            <a:pPr algn="ctr" defTabSz="1219151">
              <a:lnSpc>
                <a:spcPct val="85000"/>
              </a:lnSpc>
            </a:pPr>
            <a:r>
              <a:rPr lang="en-US" sz="3000" b="1" dirty="0">
                <a:solidFill>
                  <a:schemeClr val="accent2">
                    <a:lumMod val="75000"/>
                  </a:schemeClr>
                </a:solidFill>
              </a:rPr>
              <a:t>FedEx Voice Assistant</a:t>
            </a:r>
          </a:p>
        </p:txBody>
      </p:sp>
      <p:sp>
        <p:nvSpPr>
          <p:cNvPr id="3" name="Rectangle 2">
            <a:extLst>
              <a:ext uri="{FF2B5EF4-FFF2-40B4-BE49-F238E27FC236}">
                <a16:creationId xmlns:a16="http://schemas.microsoft.com/office/drawing/2014/main" id="{FB6169B6-97FC-4C66-8DC7-A2998BDD060B}"/>
              </a:ext>
            </a:extLst>
          </p:cNvPr>
          <p:cNvSpPr/>
          <p:nvPr/>
        </p:nvSpPr>
        <p:spPr>
          <a:xfrm>
            <a:off x="571500" y="1402080"/>
            <a:ext cx="3429000" cy="685800"/>
          </a:xfrm>
          <a:prstGeom prst="rect">
            <a:avLst/>
          </a:prstGeom>
          <a:solidFill>
            <a:schemeClr val="accent2">
              <a:lumMod val="75000"/>
            </a:schemeClr>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algn="ctr"/>
            <a:r>
              <a:rPr lang="en-US" sz="2000" b="1" dirty="0"/>
              <a:t>Business Goals</a:t>
            </a:r>
          </a:p>
        </p:txBody>
      </p:sp>
      <p:sp>
        <p:nvSpPr>
          <p:cNvPr id="8" name="Rectangle 7">
            <a:extLst>
              <a:ext uri="{FF2B5EF4-FFF2-40B4-BE49-F238E27FC236}">
                <a16:creationId xmlns:a16="http://schemas.microsoft.com/office/drawing/2014/main" id="{8F4BBA96-39B7-4D3D-8E62-97C6A45F022E}"/>
              </a:ext>
            </a:extLst>
          </p:cNvPr>
          <p:cNvSpPr/>
          <p:nvPr/>
        </p:nvSpPr>
        <p:spPr>
          <a:xfrm>
            <a:off x="571500" y="2179582"/>
            <a:ext cx="3429000" cy="1432298"/>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r>
              <a:rPr lang="en-US" sz="1400" b="1" dirty="0"/>
              <a:t>Business Value: </a:t>
            </a:r>
            <a:r>
              <a:rPr lang="en-IN" sz="1400" dirty="0"/>
              <a:t>We want to increase the ways users can use your services, faster and easier. Rather than using the services in a browser, we let the users interact with the services directly using their voice.</a:t>
            </a:r>
            <a:endParaRPr lang="en-US" sz="1400" dirty="0"/>
          </a:p>
        </p:txBody>
      </p:sp>
      <p:sp>
        <p:nvSpPr>
          <p:cNvPr id="10" name="Rectangle 9">
            <a:extLst>
              <a:ext uri="{FF2B5EF4-FFF2-40B4-BE49-F238E27FC236}">
                <a16:creationId xmlns:a16="http://schemas.microsoft.com/office/drawing/2014/main" id="{BDCA6270-DC39-41E7-AC2F-1FE1FE388FB2}"/>
              </a:ext>
            </a:extLst>
          </p:cNvPr>
          <p:cNvSpPr/>
          <p:nvPr/>
        </p:nvSpPr>
        <p:spPr>
          <a:xfrm>
            <a:off x="571500" y="3722567"/>
            <a:ext cx="3429000" cy="1432298"/>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r>
              <a:rPr lang="en-US" sz="1400" b="1" dirty="0"/>
              <a:t>Technical Innovation: </a:t>
            </a:r>
            <a:r>
              <a:rPr lang="en-IN" sz="1400" dirty="0"/>
              <a:t>A voice assistant application that can take your voice inputs and provide back with the correct information through voice.</a:t>
            </a:r>
            <a:endParaRPr lang="en-US" sz="1400" dirty="0"/>
          </a:p>
        </p:txBody>
      </p:sp>
      <p:sp>
        <p:nvSpPr>
          <p:cNvPr id="11" name="Rectangle 10">
            <a:extLst>
              <a:ext uri="{FF2B5EF4-FFF2-40B4-BE49-F238E27FC236}">
                <a16:creationId xmlns:a16="http://schemas.microsoft.com/office/drawing/2014/main" id="{5589DE49-FEFA-41C5-8019-484B8938E699}"/>
              </a:ext>
            </a:extLst>
          </p:cNvPr>
          <p:cNvSpPr/>
          <p:nvPr/>
        </p:nvSpPr>
        <p:spPr>
          <a:xfrm>
            <a:off x="571500" y="5265551"/>
            <a:ext cx="3429000" cy="1432298"/>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r>
              <a:rPr lang="en-US" sz="1400" b="1" dirty="0"/>
              <a:t>Business implementation: </a:t>
            </a:r>
            <a:r>
              <a:rPr lang="en-IN" sz="1400" dirty="0"/>
              <a:t>This application is designed in Python, Django, and deployed in Heroku. It uses Tracking and Rate Quotes API's from FedEx portal and provides the information to the users.</a:t>
            </a:r>
            <a:endParaRPr lang="en-US" sz="1400" dirty="0"/>
          </a:p>
        </p:txBody>
      </p:sp>
      <p:sp>
        <p:nvSpPr>
          <p:cNvPr id="12" name="Rectangle 11">
            <a:extLst>
              <a:ext uri="{FF2B5EF4-FFF2-40B4-BE49-F238E27FC236}">
                <a16:creationId xmlns:a16="http://schemas.microsoft.com/office/drawing/2014/main" id="{CA814D7B-4933-45A0-B2C4-F16527E1302D}"/>
              </a:ext>
            </a:extLst>
          </p:cNvPr>
          <p:cNvSpPr/>
          <p:nvPr/>
        </p:nvSpPr>
        <p:spPr>
          <a:xfrm>
            <a:off x="4381500" y="1402080"/>
            <a:ext cx="3429000" cy="685800"/>
          </a:xfrm>
          <a:prstGeom prst="rect">
            <a:avLst/>
          </a:prstGeom>
          <a:solidFill>
            <a:schemeClr val="accent2">
              <a:lumMod val="75000"/>
            </a:schemeClr>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algn="ctr"/>
            <a:r>
              <a:rPr lang="en-US" sz="2000" b="1" dirty="0"/>
              <a:t>Team ( </a:t>
            </a:r>
            <a:r>
              <a:rPr lang="en-US" sz="2000" b="1" dirty="0" err="1"/>
              <a:t>DDragons</a:t>
            </a:r>
            <a:r>
              <a:rPr lang="en-US" sz="2000" b="1" dirty="0"/>
              <a:t> )</a:t>
            </a:r>
          </a:p>
        </p:txBody>
      </p:sp>
      <p:sp>
        <p:nvSpPr>
          <p:cNvPr id="19" name="Rectangle 18">
            <a:extLst>
              <a:ext uri="{FF2B5EF4-FFF2-40B4-BE49-F238E27FC236}">
                <a16:creationId xmlns:a16="http://schemas.microsoft.com/office/drawing/2014/main" id="{AF6520A4-E74A-4E42-AE11-C09C8ADD2BC2}"/>
              </a:ext>
            </a:extLst>
          </p:cNvPr>
          <p:cNvSpPr/>
          <p:nvPr/>
        </p:nvSpPr>
        <p:spPr>
          <a:xfrm>
            <a:off x="4988560" y="2227843"/>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r>
              <a:rPr lang="en-US" sz="1100" b="1" dirty="0">
                <a:solidFill>
                  <a:schemeClr val="accent4"/>
                </a:solidFill>
                <a:effectLst>
                  <a:outerShdw blurRad="38100" dist="38100" dir="2700000" algn="tl">
                    <a:srgbClr val="000000">
                      <a:alpha val="43137"/>
                    </a:srgbClr>
                  </a:outerShdw>
                </a:effectLst>
              </a:rPr>
              <a:t>Data Scientist</a:t>
            </a:r>
            <a:r>
              <a:rPr lang="en-US" sz="1100" b="1" dirty="0"/>
              <a:t> </a:t>
            </a:r>
            <a:br>
              <a:rPr lang="en-US" sz="1100" b="1" dirty="0"/>
            </a:br>
            <a:r>
              <a:rPr lang="en-US" sz="1100" b="1" dirty="0">
                <a:effectLst>
                  <a:outerShdw blurRad="38100" dist="38100" dir="2700000" algn="tl">
                    <a:srgbClr val="000000">
                      <a:alpha val="43137"/>
                    </a:srgbClr>
                  </a:outerShdw>
                </a:effectLst>
              </a:rPr>
              <a:t>Lakshmi </a:t>
            </a:r>
            <a:r>
              <a:rPr lang="en-US" sz="1100" b="1" dirty="0" err="1">
                <a:effectLst>
                  <a:outerShdw blurRad="38100" dist="38100" dir="2700000" algn="tl">
                    <a:srgbClr val="000000">
                      <a:alpha val="43137"/>
                    </a:srgbClr>
                  </a:outerShdw>
                </a:effectLst>
              </a:rPr>
              <a:t>kanth</a:t>
            </a:r>
            <a:r>
              <a:rPr lang="en-US" sz="1100" b="1" dirty="0">
                <a:effectLst>
                  <a:outerShdw blurRad="38100" dist="38100" dir="2700000" algn="tl">
                    <a:srgbClr val="000000">
                      <a:alpha val="43137"/>
                    </a:srgbClr>
                  </a:outerShdw>
                </a:effectLst>
              </a:rPr>
              <a:t> Peddinti</a:t>
            </a:r>
            <a:r>
              <a:rPr lang="en-US" sz="1100" b="1" dirty="0">
                <a:solidFill>
                  <a:schemeClr val="accent4"/>
                </a:solidFill>
                <a:effectLst>
                  <a:outerShdw blurRad="38100" dist="38100" dir="2700000" algn="tl">
                    <a:srgbClr val="000000">
                      <a:alpha val="43137"/>
                    </a:srgbClr>
                  </a:outerShdw>
                </a:effectLst>
              </a:rPr>
              <a:t>|</a:t>
            </a:r>
            <a:r>
              <a:rPr lang="en-US" sz="1100" b="1" dirty="0">
                <a:effectLst>
                  <a:outerShdw blurRad="38100" dist="38100" dir="2700000" algn="tl">
                    <a:srgbClr val="000000">
                      <a:alpha val="43137"/>
                    </a:srgbClr>
                  </a:outerShdw>
                </a:effectLst>
              </a:rPr>
              <a:t> </a:t>
            </a:r>
            <a:r>
              <a:rPr lang="en-US" sz="1100" b="1" dirty="0">
                <a:hlinkClick r:id="rId2">
                  <a:extLst>
                    <a:ext uri="{A12FA001-AC4F-418D-AE19-62706E023703}">
                      <ahyp:hlinkClr xmlns:ahyp="http://schemas.microsoft.com/office/drawing/2018/hyperlinkcolor" val="tx"/>
                    </a:ext>
                  </a:extLst>
                </a:hlinkClick>
              </a:rPr>
              <a:t>akumar2109@dxc.com</a:t>
            </a:r>
            <a:r>
              <a:rPr lang="en-US" sz="1100" b="1" dirty="0"/>
              <a:t>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C5C8F626-DF3E-4618-B24B-E02F71D75138}"/>
              </a:ext>
            </a:extLst>
          </p:cNvPr>
          <p:cNvSpPr/>
          <p:nvPr/>
        </p:nvSpPr>
        <p:spPr>
          <a:xfrm>
            <a:off x="5033337" y="3336513"/>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r>
              <a:rPr lang="en-US" sz="1100" b="1" dirty="0">
                <a:solidFill>
                  <a:schemeClr val="accent4"/>
                </a:solidFill>
                <a:effectLst>
                  <a:outerShdw blurRad="38100" dist="38100" dir="2700000" algn="tl">
                    <a:srgbClr val="000000">
                      <a:alpha val="43137"/>
                    </a:srgbClr>
                  </a:outerShdw>
                </a:effectLst>
              </a:rPr>
              <a:t>Backend Developer</a:t>
            </a:r>
            <a:r>
              <a:rPr lang="en-US" sz="1100" b="1" dirty="0"/>
              <a:t> </a:t>
            </a:r>
            <a:br>
              <a:rPr lang="en-US" sz="1100" b="1" dirty="0"/>
            </a:br>
            <a:r>
              <a:rPr lang="en-US" sz="1100" b="1" dirty="0" err="1"/>
              <a:t>Sudharashan</a:t>
            </a:r>
            <a:r>
              <a:rPr lang="en-US" sz="1100" b="1" dirty="0"/>
              <a:t> Rao Balaji</a:t>
            </a:r>
            <a:r>
              <a:rPr lang="en-US" sz="1100" b="1" dirty="0">
                <a:solidFill>
                  <a:schemeClr val="accent4"/>
                </a:solidFill>
                <a:effectLst>
                  <a:outerShdw blurRad="38100" dist="38100" dir="2700000" algn="tl">
                    <a:srgbClr val="000000">
                      <a:alpha val="43137"/>
                    </a:srgbClr>
                  </a:outerShdw>
                </a:effectLst>
              </a:rPr>
              <a:t>|</a:t>
            </a:r>
            <a:r>
              <a:rPr lang="en-US" sz="1100" b="1" dirty="0">
                <a:effectLst>
                  <a:outerShdw blurRad="38100" dist="38100" dir="2700000" algn="tl">
                    <a:srgbClr val="000000">
                      <a:alpha val="43137"/>
                    </a:srgbClr>
                  </a:outerShdw>
                </a:effectLst>
              </a:rPr>
              <a:t> </a:t>
            </a:r>
            <a:r>
              <a:rPr lang="en-US" sz="1100" b="1" dirty="0">
                <a:hlinkClick r:id="rId3">
                  <a:extLst>
                    <a:ext uri="{A12FA001-AC4F-418D-AE19-62706E023703}">
                      <ahyp:hlinkClr xmlns:ahyp="http://schemas.microsoft.com/office/drawing/2018/hyperlinkcolor" val="tx"/>
                    </a:ext>
                  </a:extLst>
                </a:hlinkClick>
              </a:rPr>
              <a:t>dpeddinti@dxc.com</a:t>
            </a:r>
            <a:r>
              <a:rPr lang="en-US" sz="1100" b="1" dirty="0"/>
              <a:t>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0EA7ECCF-69C4-44E8-A5CD-AB31062F49C4}"/>
              </a:ext>
            </a:extLst>
          </p:cNvPr>
          <p:cNvSpPr/>
          <p:nvPr/>
        </p:nvSpPr>
        <p:spPr>
          <a:xfrm>
            <a:off x="5093649" y="4422665"/>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r>
              <a:rPr lang="en-US" sz="1100" b="1" dirty="0">
                <a:solidFill>
                  <a:schemeClr val="accent4"/>
                </a:solidFill>
                <a:effectLst>
                  <a:outerShdw blurRad="38100" dist="38100" dir="2700000" algn="tl">
                    <a:srgbClr val="000000">
                      <a:alpha val="43137"/>
                    </a:srgbClr>
                  </a:outerShdw>
                </a:effectLst>
              </a:rPr>
              <a:t>UI Developer</a:t>
            </a:r>
            <a:br>
              <a:rPr lang="en-US" sz="1100" b="1" dirty="0"/>
            </a:br>
            <a:r>
              <a:rPr lang="en-US" sz="1100" b="1" dirty="0"/>
              <a:t>Rameshwar Gupta</a:t>
            </a:r>
            <a:r>
              <a:rPr lang="en-US" sz="1100" b="1" dirty="0">
                <a:solidFill>
                  <a:schemeClr val="accent4"/>
                </a:solidFill>
                <a:effectLst>
                  <a:outerShdw blurRad="38100" dist="38100" dir="2700000" algn="tl">
                    <a:srgbClr val="000000">
                      <a:alpha val="43137"/>
                    </a:srgbClr>
                  </a:outerShdw>
                </a:effectLst>
              </a:rPr>
              <a:t>|</a:t>
            </a:r>
            <a:r>
              <a:rPr lang="en-US" sz="1100" b="1" dirty="0">
                <a:effectLst>
                  <a:outerShdw blurRad="38100" dist="38100" dir="2700000" algn="tl">
                    <a:srgbClr val="000000">
                      <a:alpha val="43137"/>
                    </a:srgbClr>
                  </a:outerShdw>
                </a:effectLst>
              </a:rPr>
              <a:t> </a:t>
            </a:r>
            <a:r>
              <a:rPr lang="en-US" sz="1100" b="1" dirty="0">
                <a:hlinkClick r:id="rId4">
                  <a:extLst>
                    <a:ext uri="{A12FA001-AC4F-418D-AE19-62706E023703}">
                      <ahyp:hlinkClr xmlns:ahyp="http://schemas.microsoft.com/office/drawing/2018/hyperlinkcolor" val="tx"/>
                    </a:ext>
                  </a:extLst>
                </a:hlinkClick>
              </a:rPr>
              <a:t>ffonseca20@dxc.com</a:t>
            </a:r>
            <a:r>
              <a:rPr lang="en-US" sz="1100" b="1" dirty="0"/>
              <a:t>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33A80EAB-FBDA-493E-B2E7-9000FD1A38F3}"/>
              </a:ext>
            </a:extLst>
          </p:cNvPr>
          <p:cNvSpPr/>
          <p:nvPr/>
        </p:nvSpPr>
        <p:spPr>
          <a:xfrm>
            <a:off x="5093649" y="5521431"/>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r>
              <a:rPr lang="en-US" sz="1100" b="1" dirty="0">
                <a:solidFill>
                  <a:schemeClr val="accent4"/>
                </a:solidFill>
                <a:effectLst>
                  <a:outerShdw blurRad="38100" dist="38100" dir="2700000" algn="tl">
                    <a:srgbClr val="000000">
                      <a:alpha val="43137"/>
                    </a:srgbClr>
                  </a:outerShdw>
                </a:effectLst>
              </a:rPr>
              <a:t>Developer</a:t>
            </a:r>
            <a:r>
              <a:rPr lang="en-US" sz="1100" b="1" dirty="0"/>
              <a:t> </a:t>
            </a:r>
            <a:r>
              <a:rPr lang="en-US" sz="1100" b="1" dirty="0">
                <a:solidFill>
                  <a:schemeClr val="accent4"/>
                </a:solidFill>
                <a:effectLst>
                  <a:outerShdw blurRad="38100" dist="38100" dir="2700000" algn="tl">
                    <a:srgbClr val="000000">
                      <a:alpha val="43137"/>
                    </a:srgbClr>
                  </a:outerShdw>
                </a:effectLst>
              </a:rPr>
              <a:t>and Designer</a:t>
            </a:r>
            <a:br>
              <a:rPr lang="en-US" sz="1100" b="1" dirty="0"/>
            </a:br>
            <a:r>
              <a:rPr lang="en-US" sz="1100" b="1" dirty="0">
                <a:effectLst>
                  <a:outerShdw blurRad="38100" dist="38100" dir="2700000" algn="tl">
                    <a:srgbClr val="000000">
                      <a:alpha val="43137"/>
                    </a:srgbClr>
                  </a:outerShdw>
                </a:effectLst>
              </a:rPr>
              <a:t>Sumit Anand</a:t>
            </a:r>
            <a:r>
              <a:rPr lang="en-US" sz="1100" b="1" dirty="0">
                <a:solidFill>
                  <a:schemeClr val="accent4"/>
                </a:solidFill>
                <a:effectLst>
                  <a:outerShdw blurRad="38100" dist="38100" dir="2700000" algn="tl">
                    <a:srgbClr val="000000">
                      <a:alpha val="43137"/>
                    </a:srgbClr>
                  </a:outerShdw>
                </a:effectLst>
              </a:rPr>
              <a:t>|</a:t>
            </a:r>
            <a:r>
              <a:rPr lang="en-US" sz="1100" b="1" dirty="0"/>
              <a:t> </a:t>
            </a:r>
            <a:r>
              <a:rPr lang="en-US" sz="1100" b="1" dirty="0">
                <a:hlinkClick r:id="rId5">
                  <a:extLst>
                    <a:ext uri="{A12FA001-AC4F-418D-AE19-62706E023703}">
                      <ahyp:hlinkClr xmlns:ahyp="http://schemas.microsoft.com/office/drawing/2018/hyperlinkcolor" val="tx"/>
                    </a:ext>
                  </a:extLst>
                </a:hlinkClick>
              </a:rPr>
              <a:t>achaudhary42@dxc.com</a:t>
            </a:r>
            <a:r>
              <a:rPr lang="en-US" sz="1100" b="1" dirty="0"/>
              <a:t>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C7B5903A-205A-416A-9377-FA5ACA7CCAF0}"/>
              </a:ext>
            </a:extLst>
          </p:cNvPr>
          <p:cNvSpPr/>
          <p:nvPr/>
        </p:nvSpPr>
        <p:spPr>
          <a:xfrm>
            <a:off x="8191500" y="1402080"/>
            <a:ext cx="3429000" cy="685800"/>
          </a:xfrm>
          <a:prstGeom prst="rect">
            <a:avLst/>
          </a:prstGeom>
          <a:solidFill>
            <a:schemeClr val="accent2">
              <a:lumMod val="75000"/>
            </a:schemeClr>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algn="ctr"/>
            <a:r>
              <a:rPr lang="en-US" sz="2000" b="1" dirty="0"/>
              <a:t>Content Library</a:t>
            </a:r>
          </a:p>
        </p:txBody>
      </p:sp>
      <p:sp>
        <p:nvSpPr>
          <p:cNvPr id="27" name="Rectangle 26">
            <a:extLst>
              <a:ext uri="{FF2B5EF4-FFF2-40B4-BE49-F238E27FC236}">
                <a16:creationId xmlns:a16="http://schemas.microsoft.com/office/drawing/2014/main" id="{3D7BFF1D-5001-47EE-874F-5B539532237B}"/>
              </a:ext>
            </a:extLst>
          </p:cNvPr>
          <p:cNvSpPr/>
          <p:nvPr/>
        </p:nvSpPr>
        <p:spPr>
          <a:xfrm>
            <a:off x="8191500" y="2227841"/>
            <a:ext cx="3429000" cy="607060"/>
          </a:xfrm>
          <a:prstGeom prst="rect">
            <a:avLst/>
          </a:prstGeom>
          <a:solidFill>
            <a:schemeClr val="bg2"/>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marL="173038" indent="-173038">
              <a:buFont typeface="Arial" panose="020B0604020202020204" pitchFamily="34" charset="0"/>
              <a:buChar char="•"/>
            </a:pPr>
            <a:r>
              <a:rPr lang="en-US" sz="1400" b="1" dirty="0">
                <a:solidFill>
                  <a:schemeClr val="tx1"/>
                </a:solidFill>
              </a:rPr>
              <a:t>GitHub Repo: </a:t>
            </a:r>
            <a:r>
              <a:rPr lang="en-US" sz="1400" dirty="0">
                <a:solidFill>
                  <a:schemeClr val="tx1"/>
                </a:solidFill>
                <a:hlinkClick r:id="rId6"/>
              </a:rPr>
              <a:t>Click Here</a:t>
            </a:r>
            <a:endParaRPr lang="en-US" sz="1400" dirty="0">
              <a:solidFill>
                <a:schemeClr val="tx1"/>
              </a:solidFill>
            </a:endParaRPr>
          </a:p>
        </p:txBody>
      </p:sp>
      <p:sp>
        <p:nvSpPr>
          <p:cNvPr id="28" name="Rectangle 27">
            <a:extLst>
              <a:ext uri="{FF2B5EF4-FFF2-40B4-BE49-F238E27FC236}">
                <a16:creationId xmlns:a16="http://schemas.microsoft.com/office/drawing/2014/main" id="{F2581762-422C-4B47-8C91-C3118F1BDE3C}"/>
              </a:ext>
            </a:extLst>
          </p:cNvPr>
          <p:cNvSpPr/>
          <p:nvPr/>
        </p:nvSpPr>
        <p:spPr>
          <a:xfrm>
            <a:off x="8191500" y="2997261"/>
            <a:ext cx="3429000" cy="607060"/>
          </a:xfrm>
          <a:prstGeom prst="rect">
            <a:avLst/>
          </a:prstGeom>
          <a:solidFill>
            <a:schemeClr val="bg2"/>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marL="173038" indent="-173038">
              <a:buFont typeface="Arial" panose="020B0604020202020204" pitchFamily="34" charset="0"/>
              <a:buChar char="•"/>
            </a:pPr>
            <a:r>
              <a:rPr lang="en-US" sz="1400" b="1" dirty="0">
                <a:solidFill>
                  <a:schemeClr val="tx1"/>
                </a:solidFill>
              </a:rPr>
              <a:t>Video / Demo: </a:t>
            </a:r>
            <a:r>
              <a:rPr lang="en-US" sz="1400" dirty="0">
                <a:solidFill>
                  <a:schemeClr val="tx1"/>
                </a:solidFill>
                <a:hlinkClick r:id="rId7"/>
              </a:rPr>
              <a:t>Click Here</a:t>
            </a:r>
            <a:endParaRPr lang="en-US" sz="1400" dirty="0">
              <a:solidFill>
                <a:schemeClr val="tx1"/>
              </a:solidFill>
            </a:endParaRPr>
          </a:p>
        </p:txBody>
      </p:sp>
      <p:sp>
        <p:nvSpPr>
          <p:cNvPr id="29" name="Rectangle 28">
            <a:extLst>
              <a:ext uri="{FF2B5EF4-FFF2-40B4-BE49-F238E27FC236}">
                <a16:creationId xmlns:a16="http://schemas.microsoft.com/office/drawing/2014/main" id="{89DD88FB-D38B-4F31-B060-D7832916BAD1}"/>
              </a:ext>
            </a:extLst>
          </p:cNvPr>
          <p:cNvSpPr/>
          <p:nvPr/>
        </p:nvSpPr>
        <p:spPr>
          <a:xfrm>
            <a:off x="8191500" y="3766681"/>
            <a:ext cx="3429000" cy="607060"/>
          </a:xfrm>
          <a:prstGeom prst="rect">
            <a:avLst/>
          </a:prstGeom>
          <a:solidFill>
            <a:schemeClr val="bg2"/>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marL="173038" indent="-173038">
              <a:buFont typeface="Arial" panose="020B0604020202020204" pitchFamily="34" charset="0"/>
              <a:buChar char="•"/>
            </a:pPr>
            <a:r>
              <a:rPr lang="en-US" sz="1400" b="1" dirty="0">
                <a:solidFill>
                  <a:schemeClr val="tx1"/>
                </a:solidFill>
              </a:rPr>
              <a:t>Presentation: </a:t>
            </a:r>
            <a:r>
              <a:rPr lang="en-US" sz="1400" dirty="0">
                <a:solidFill>
                  <a:schemeClr val="tx1"/>
                </a:solidFill>
                <a:hlinkClick r:id="rId7"/>
              </a:rPr>
              <a:t>Click Here</a:t>
            </a:r>
            <a:endParaRPr lang="en-US" sz="1400" dirty="0">
              <a:solidFill>
                <a:schemeClr val="tx1"/>
              </a:solidFill>
            </a:endParaRPr>
          </a:p>
        </p:txBody>
      </p:sp>
      <p:pic>
        <p:nvPicPr>
          <p:cNvPr id="4" name="Picture 3">
            <a:extLst>
              <a:ext uri="{FF2B5EF4-FFF2-40B4-BE49-F238E27FC236}">
                <a16:creationId xmlns:a16="http://schemas.microsoft.com/office/drawing/2014/main" id="{EA6AA317-B77E-44E4-8E86-F931D50D5826}"/>
              </a:ext>
            </a:extLst>
          </p:cNvPr>
          <p:cNvPicPr>
            <a:picLocks noChangeAspect="1"/>
          </p:cNvPicPr>
          <p:nvPr/>
        </p:nvPicPr>
        <p:blipFill>
          <a:blip r:embed="rId8"/>
          <a:stretch>
            <a:fillRect/>
          </a:stretch>
        </p:blipFill>
        <p:spPr>
          <a:xfrm>
            <a:off x="4312735" y="4409683"/>
            <a:ext cx="707675" cy="717821"/>
          </a:xfrm>
          <a:prstGeom prst="rect">
            <a:avLst/>
          </a:prstGeom>
        </p:spPr>
      </p:pic>
      <p:pic>
        <p:nvPicPr>
          <p:cNvPr id="5" name="Picture 4">
            <a:extLst>
              <a:ext uri="{FF2B5EF4-FFF2-40B4-BE49-F238E27FC236}">
                <a16:creationId xmlns:a16="http://schemas.microsoft.com/office/drawing/2014/main" id="{DC31EEB5-7DFE-4E85-954F-06E8BBF1391D}"/>
              </a:ext>
            </a:extLst>
          </p:cNvPr>
          <p:cNvPicPr>
            <a:picLocks noChangeAspect="1"/>
          </p:cNvPicPr>
          <p:nvPr/>
        </p:nvPicPr>
        <p:blipFill>
          <a:blip r:embed="rId9"/>
          <a:stretch>
            <a:fillRect/>
          </a:stretch>
        </p:blipFill>
        <p:spPr>
          <a:xfrm>
            <a:off x="4251468" y="2206138"/>
            <a:ext cx="737092" cy="748980"/>
          </a:xfrm>
          <a:prstGeom prst="rect">
            <a:avLst/>
          </a:prstGeom>
        </p:spPr>
      </p:pic>
      <p:pic>
        <p:nvPicPr>
          <p:cNvPr id="6" name="Picture 5">
            <a:extLst>
              <a:ext uri="{FF2B5EF4-FFF2-40B4-BE49-F238E27FC236}">
                <a16:creationId xmlns:a16="http://schemas.microsoft.com/office/drawing/2014/main" id="{413BD99E-2D1A-4CC8-86B3-C263D66499EA}"/>
              </a:ext>
            </a:extLst>
          </p:cNvPr>
          <p:cNvPicPr>
            <a:picLocks noChangeAspect="1"/>
          </p:cNvPicPr>
          <p:nvPr/>
        </p:nvPicPr>
        <p:blipFill>
          <a:blip r:embed="rId10"/>
          <a:stretch>
            <a:fillRect/>
          </a:stretch>
        </p:blipFill>
        <p:spPr>
          <a:xfrm>
            <a:off x="4312735" y="3264591"/>
            <a:ext cx="707675" cy="780088"/>
          </a:xfrm>
          <a:prstGeom prst="rect">
            <a:avLst/>
          </a:prstGeom>
        </p:spPr>
      </p:pic>
      <p:pic>
        <p:nvPicPr>
          <p:cNvPr id="9" name="Picture 8">
            <a:extLst>
              <a:ext uri="{FF2B5EF4-FFF2-40B4-BE49-F238E27FC236}">
                <a16:creationId xmlns:a16="http://schemas.microsoft.com/office/drawing/2014/main" id="{8D4BFE48-42B4-47CE-95A6-F1DEA558FF0D}"/>
              </a:ext>
            </a:extLst>
          </p:cNvPr>
          <p:cNvPicPr>
            <a:picLocks noChangeAspect="1"/>
          </p:cNvPicPr>
          <p:nvPr/>
        </p:nvPicPr>
        <p:blipFill>
          <a:blip r:embed="rId11"/>
          <a:stretch>
            <a:fillRect/>
          </a:stretch>
        </p:blipFill>
        <p:spPr>
          <a:xfrm>
            <a:off x="4239497" y="5515615"/>
            <a:ext cx="854152" cy="762896"/>
          </a:xfrm>
          <a:prstGeom prst="rect">
            <a:avLst/>
          </a:prstGeom>
        </p:spPr>
      </p:pic>
    </p:spTree>
    <p:extLst>
      <p:ext uri="{BB962C8B-B14F-4D97-AF65-F5344CB8AC3E}">
        <p14:creationId xmlns:p14="http://schemas.microsoft.com/office/powerpoint/2010/main" val="173110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244</TotalTime>
  <Words>471</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FedEx Voice Assistant</vt:lpstr>
      <vt:lpstr>PowerPoint Presentation</vt:lpstr>
      <vt:lpstr>PowerPoint Presentation</vt:lpstr>
      <vt:lpstr>PowerPoint Presentation</vt:lpstr>
      <vt:lpstr>PowerPoint Presentation</vt:lpstr>
      <vt:lpstr>PowerPoint Presentation</vt:lpstr>
      <vt:lpstr>FedEx Voice Assistant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FedEx Voice Assistant</dc:title>
  <dc:creator>sumit anand</dc:creator>
  <cp:lastModifiedBy>sumit anand</cp:lastModifiedBy>
  <cp:revision>42</cp:revision>
  <dcterms:created xsi:type="dcterms:W3CDTF">2020-08-13T16:57:42Z</dcterms:created>
  <dcterms:modified xsi:type="dcterms:W3CDTF">2020-08-13T21:29:55Z</dcterms:modified>
</cp:coreProperties>
</file>