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82" r:id="rId4"/>
    <p:sldId id="258" r:id="rId5"/>
    <p:sldId id="283" r:id="rId6"/>
    <p:sldId id="284" r:id="rId7"/>
    <p:sldId id="259" r:id="rId8"/>
    <p:sldId id="285" r:id="rId9"/>
    <p:sldId id="260" r:id="rId10"/>
    <p:sldId id="262" r:id="rId11"/>
    <p:sldId id="263" r:id="rId12"/>
    <p:sldId id="264" r:id="rId13"/>
    <p:sldId id="286" r:id="rId14"/>
    <p:sldId id="265" r:id="rId15"/>
    <p:sldId id="287" r:id="rId16"/>
    <p:sldId id="288" r:id="rId17"/>
    <p:sldId id="277" r:id="rId18"/>
    <p:sldId id="279" r:id="rId19"/>
    <p:sldId id="280" r:id="rId20"/>
    <p:sldId id="281" r:id="rId21"/>
  </p:sldIdLst>
  <p:sldSz cx="9144000" cy="5143500" type="screen16x9"/>
  <p:notesSz cx="6858000" cy="9144000"/>
  <p:embeddedFontLs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PT Sans Narrow" panose="020B0604020202020204" charset="0"/>
      <p:regular r:id="rId27"/>
      <p:bold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ba13dcf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ba13dcf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ba13dcf9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ba13dcf9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b53e7b7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b53e7b7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c93cc1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c93cc11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ba13dcf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ba13dcf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Domain: healthcare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Relatable to all of us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ba13dcf9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ba13dcf9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navigate UI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community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and conditions: not for commercial use, not disrupting traffic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ba13dcf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ba13dcf9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Title, author, content, replies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b53e7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b53e7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d2a928c3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d2a928c3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tree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ba13dcf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ba13dcf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 crawler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(also known as 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 spider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robot) is a program or automated script which browses the World Wide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a methodical, automated manner. This process is called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 crawling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spidering. Many legitimate sites, in particular search engines, use spidering as a means of providing up-to-date data.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d2a928c3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d2a928c3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b53e7b7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b53e7b7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BAT File: execute commands with the Windows Command Prompt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RandomizedSearchCV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rgesleka/used-cars-datab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CAR PRICE PREDICTION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By </a:t>
            </a:r>
            <a:r>
              <a:rPr lang="en-US" dirty="0" err="1"/>
              <a:t>Spandana</a:t>
            </a:r>
            <a:r>
              <a:rPr lang="en-US" dirty="0"/>
              <a:t>, Madhu, Sudharshan, Divya</a:t>
            </a:r>
          </a:p>
        </p:txBody>
      </p:sp>
      <p:pic>
        <p:nvPicPr>
          <p:cNvPr id="3" name="Picture 2" descr="A picture containing sitting, table, red&#10;&#10;Description automatically generated">
            <a:extLst>
              <a:ext uri="{FF2B5EF4-FFF2-40B4-BE49-F238E27FC236}">
                <a16:creationId xmlns:a16="http://schemas.microsoft.com/office/drawing/2014/main" id="{067DCDF9-4CF4-44C6-91AA-4EE9E4D5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Training Set and Test Set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Data has been divided into training and test data.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70% of train data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30% of test data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2047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Summaries of Training and Test Data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0" y="1541175"/>
            <a:ext cx="9063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Linear Regression Model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5" name="Picture 4" descr="A picture containing map, boat, sitting, large&#10;&#10;Description automatically generated">
            <a:extLst>
              <a:ext uri="{FF2B5EF4-FFF2-40B4-BE49-F238E27FC236}">
                <a16:creationId xmlns:a16="http://schemas.microsoft.com/office/drawing/2014/main" id="{7EA05AEA-D2DD-4601-ABAC-E9A8E9B1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425"/>
            <a:ext cx="9144000" cy="3700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F456-610C-44FF-BB7B-5F82646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K-Nearest Neighbors</a:t>
            </a:r>
          </a:p>
        </p:txBody>
      </p:sp>
      <p:pic>
        <p:nvPicPr>
          <p:cNvPr id="7" name="Picture 6" descr="A picture containing map, man, large, boat&#10;&#10;Description automatically generated">
            <a:extLst>
              <a:ext uri="{FF2B5EF4-FFF2-40B4-BE49-F238E27FC236}">
                <a16:creationId xmlns:a16="http://schemas.microsoft.com/office/drawing/2014/main" id="{CFC4A4D9-262F-4998-8AD3-18687415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6" y="1063256"/>
            <a:ext cx="8995144" cy="39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7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Artificial Neural Network – MLP Regressor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5" name="Picture 4" descr="A picture containing boat, large, group, people&#10;&#10;Description automatically generated">
            <a:extLst>
              <a:ext uri="{FF2B5EF4-FFF2-40B4-BE49-F238E27FC236}">
                <a16:creationId xmlns:a16="http://schemas.microsoft.com/office/drawing/2014/main" id="{20FA41F2-FE8D-4317-909B-D8D54AFE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425"/>
            <a:ext cx="9144000" cy="37066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8DF-91EF-4254-B96D-9BCE19F4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Decision Tree</a:t>
            </a:r>
          </a:p>
        </p:txBody>
      </p:sp>
      <p:pic>
        <p:nvPicPr>
          <p:cNvPr id="5" name="Picture 4" descr="A picture containing boat, large, group, people&#10;&#10;Description automatically generated">
            <a:extLst>
              <a:ext uri="{FF2B5EF4-FFF2-40B4-BE49-F238E27FC236}">
                <a16:creationId xmlns:a16="http://schemas.microsoft.com/office/drawing/2014/main" id="{4A6887FA-0E6C-4D95-9108-5E804052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24"/>
            <a:ext cx="9144000" cy="38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2E65-4CB2-461F-A14F-8E9F6C25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Random Forest Model</a:t>
            </a:r>
          </a:p>
        </p:txBody>
      </p:sp>
      <p:pic>
        <p:nvPicPr>
          <p:cNvPr id="7" name="Picture 6" descr="A picture containing boat, large, man, people&#10;&#10;Description automatically generated">
            <a:extLst>
              <a:ext uri="{FF2B5EF4-FFF2-40B4-BE49-F238E27FC236}">
                <a16:creationId xmlns:a16="http://schemas.microsoft.com/office/drawing/2014/main" id="{9835B987-2EF4-4A7B-97A0-2E4B4FB2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" y="1152425"/>
            <a:ext cx="8952614" cy="38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0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Potential Uses and Application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>
              <a:buSzPts val="2200"/>
            </a:pPr>
            <a:r>
              <a:rPr lang="en-US" dirty="0"/>
              <a:t>Developing countries adopt lease culture instead of buying a car due to affordability. </a:t>
            </a:r>
          </a:p>
          <a:p>
            <a:pPr marL="88900" indent="0">
              <a:buSzPts val="2200"/>
              <a:buNone/>
            </a:pPr>
            <a:endParaRPr lang="en-US" dirty="0"/>
          </a:p>
          <a:p>
            <a:pPr marL="88900" indent="0">
              <a:buSzPts val="2200"/>
              <a:buNone/>
            </a:pPr>
            <a:endParaRPr lang="en-US" dirty="0"/>
          </a:p>
          <a:p>
            <a:pPr marL="431800">
              <a:buSzPts val="2200"/>
            </a:pPr>
            <a:r>
              <a:rPr lang="en-US" dirty="0"/>
              <a:t>There is a need for a used car price prediction system to effectively determine the worthiness of the car using a variety of features.</a:t>
            </a:r>
          </a:p>
          <a:p>
            <a:pPr marL="88900" indent="0">
              <a:buSzPts val="2200"/>
              <a:buNone/>
            </a:pPr>
            <a:endParaRPr lang="en-US" dirty="0"/>
          </a:p>
          <a:p>
            <a:pPr marL="88900" indent="0">
              <a:buSzPts val="2200"/>
              <a:buNone/>
            </a:pP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Summary/ Conclusion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dirty="0"/>
              <a:t>We evaluated used-car price prediction using Kaggle dataset which gives an accuracy of 93% with </a:t>
            </a:r>
            <a:r>
              <a:rPr lang="en-US" dirty="0" err="1"/>
              <a:t>RandomForest</a:t>
            </a:r>
            <a:r>
              <a:rPr lang="en-US" dirty="0"/>
              <a:t> Model.</a:t>
            </a:r>
          </a:p>
          <a:p>
            <a:pPr marL="342900"/>
            <a:endParaRPr lang="en-US" dirty="0"/>
          </a:p>
          <a:p>
            <a:pPr marL="342900"/>
            <a:r>
              <a:rPr lang="en-US" dirty="0"/>
              <a:t>The most relevant features used for this prediction are price, year, </a:t>
            </a:r>
            <a:r>
              <a:rPr lang="en-US" dirty="0" err="1"/>
              <a:t>Power_ps</a:t>
            </a:r>
            <a:r>
              <a:rPr lang="en-US" dirty="0"/>
              <a:t>, and </a:t>
            </a:r>
            <a:r>
              <a:rPr lang="en-US" dirty="0" err="1"/>
              <a:t>vehicleAge</a:t>
            </a:r>
            <a:r>
              <a:rPr lang="en-US" dirty="0"/>
              <a:t> by filtering out outliers and irrelevant features of the dataset. </a:t>
            </a:r>
          </a:p>
          <a:p>
            <a:pPr marL="0" indent="0">
              <a:buNone/>
            </a:pPr>
            <a:endParaRPr lang="en-US" dirty="0"/>
          </a:p>
          <a:p>
            <a:pPr marL="342900"/>
            <a:r>
              <a:rPr lang="en-US" dirty="0"/>
              <a:t>This model gives us good accuracy when compared to the other models.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Further Improvement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197800" y="1266325"/>
            <a:ext cx="8710800" cy="343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To collect data for more cars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More information of cars in the current dataset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To adjust model hyperparameters, by using </a:t>
            </a:r>
            <a:r>
              <a:rPr lang="en-US" dirty="0" err="1"/>
              <a:t>RandomizedSearchCV</a:t>
            </a:r>
            <a:endParaRPr lang="en-US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>
                <a:hlinkClick r:id="rId3"/>
              </a:rPr>
              <a:t>https://scikit-learn.org/stable/modules/generated/sklearn.model_selection.RandomizedSearchCV.html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Motivation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r>
              <a:rPr lang="en-US" sz="1300" dirty="0"/>
              <a:t>“</a:t>
            </a:r>
            <a:r>
              <a:rPr lang="en-US" sz="1300" b="1" i="1" dirty="0"/>
              <a:t>Autos sales</a:t>
            </a:r>
            <a:r>
              <a:rPr lang="en-US" sz="1300" dirty="0"/>
              <a:t>” is one of the major producers of domestic automobiles report sales.</a:t>
            </a:r>
          </a:p>
          <a:p>
            <a:pPr>
              <a:spcAft>
                <a:spcPts val="600"/>
              </a:spcAft>
              <a:buFont typeface="Open Sans"/>
              <a:buChar char="-"/>
            </a:pPr>
            <a:r>
              <a:rPr lang="en-US" sz="1300" dirty="0"/>
              <a:t>Car price prediction especially when the car is used and not coming direct from the factory, is both a critical and important task.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r>
              <a:rPr lang="en-US" sz="1300" dirty="0"/>
              <a:t>There is a need of accurate price prediction mechanism for the used cars which can express the changes in economy precisely.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r>
              <a:rPr lang="en-US" sz="1300" dirty="0"/>
              <a:t>Prediction techniques of machine learning can be helpful in this regard.</a:t>
            </a:r>
          </a:p>
          <a:p>
            <a:pPr indent="-342900">
              <a:spcAft>
                <a:spcPts val="600"/>
              </a:spcAft>
              <a:buSzPts val="1800"/>
              <a:buFont typeface="Open Sans"/>
              <a:buChar char="-"/>
            </a:pPr>
            <a:r>
              <a:rPr lang="en-US" dirty="0"/>
              <a:t>It is common to lease a car in many countries rather then buying a new car.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endParaRPr lang="en-US" sz="1300" dirty="0"/>
          </a:p>
          <a:p>
            <a:pPr marL="114300" lvl="0" indent="0" rtl="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3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D55E83C-57B4-4C03-A61B-1ACC539D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437" y="1854719"/>
            <a:ext cx="3778863" cy="21256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ADB61E3-1AC5-4583-829B-BA594ACDB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50"/>
          <a:stretch/>
        </p:blipFill>
        <p:spPr>
          <a:xfrm>
            <a:off x="1594884" y="530299"/>
            <a:ext cx="5954232" cy="40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0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18D1-49ED-491E-B909-E8B3FEE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F85C9-7CB4-4C90-8B36-06752F78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main objective of our project is to predict the price of the used car data.</a:t>
            </a:r>
          </a:p>
          <a:p>
            <a:pPr marL="13970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To compare the difference between the actual price and predicted price.</a:t>
            </a:r>
          </a:p>
          <a:p>
            <a:pPr marL="13970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Using this difference,  to improve our model close enough to the actual model.</a:t>
            </a:r>
          </a:p>
        </p:txBody>
      </p:sp>
    </p:spTree>
    <p:extLst>
      <p:ext uri="{BB962C8B-B14F-4D97-AF65-F5344CB8AC3E}">
        <p14:creationId xmlns:p14="http://schemas.microsoft.com/office/powerpoint/2010/main" val="394365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Dataset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1200"/>
              </a:spcBef>
              <a:buNone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of data : 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https://www.kaggle.com/orgesleka/used-cars-database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ctr">
              <a:spcBef>
                <a:spcPts val="1200"/>
              </a:spcBef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en-US" dirty="0">
                <a:solidFill>
                  <a:schemeClr val="accent2"/>
                </a:solidFill>
              </a:rPr>
              <a:t>Datapoints: </a:t>
            </a:r>
            <a:r>
              <a:rPr lang="en-US" dirty="0"/>
              <a:t>370000 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en-US" dirty="0">
                <a:solidFill>
                  <a:schemeClr val="accent2"/>
                </a:solidFill>
              </a:rPr>
              <a:t>Years 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2016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3FBA-C15D-4785-A0FE-BCA1DA0A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72B15-BF0E-466F-B453-9DFB3E1F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3" y="1287590"/>
            <a:ext cx="7465213" cy="33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6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22C1-2EAC-4E83-A786-07C5FE52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</a:rPr>
              <a:t>Data Cleansing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BE0C6-94B4-4DBD-8743-6C2DE8E02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Reformatted existing columns foe easier analysis.</a:t>
            </a:r>
          </a:p>
          <a:p>
            <a:pPr marL="13970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NaN</a:t>
            </a:r>
            <a:r>
              <a:rPr lang="en-US" dirty="0"/>
              <a:t>, space values filled with mean, median and mode.</a:t>
            </a:r>
          </a:p>
          <a:p>
            <a:pPr marL="13970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Conversion of few columns to datetime and integer values as needed for analysis.</a:t>
            </a:r>
          </a:p>
          <a:p>
            <a:pPr marL="13970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 descr="A picture containing room&#10;&#10;Description automatically generated">
            <a:extLst>
              <a:ext uri="{FF2B5EF4-FFF2-40B4-BE49-F238E27FC236}">
                <a16:creationId xmlns:a16="http://schemas.microsoft.com/office/drawing/2014/main" id="{0A0126BF-4D46-45D0-A842-28847301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765" y="1152425"/>
            <a:ext cx="3266854" cy="23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Models Used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Linear Regression Model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K_Nearest</a:t>
            </a:r>
            <a:r>
              <a:rPr lang="en-US" dirty="0"/>
              <a:t> Neighbors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Artificial Neural Network – MLP Regressor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Decision Tree Model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Random Forest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D714-47FF-4A1E-962E-F537ECF6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B3AC4-3E27-4DAA-9A74-24875BAA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25"/>
            <a:ext cx="8520600" cy="3416600"/>
          </a:xfrm>
        </p:spPr>
        <p:txBody>
          <a:bodyPr/>
          <a:lstStyle/>
          <a:p>
            <a:r>
              <a:rPr lang="en-US" sz="1600" dirty="0"/>
              <a:t>Price outliers		Price &gt;=  600 and Price &lt;= 60000</a:t>
            </a:r>
          </a:p>
          <a:p>
            <a:r>
              <a:rPr lang="en-US" sz="1600" dirty="0"/>
              <a:t>Registration Year	Year &gt;=1995 and Year &lt;=2015</a:t>
            </a:r>
          </a:p>
          <a:p>
            <a:r>
              <a:rPr lang="en-US" sz="1600" dirty="0" err="1"/>
              <a:t>Power_pS</a:t>
            </a:r>
            <a:r>
              <a:rPr lang="en-US" sz="1600" dirty="0"/>
              <a:t>		</a:t>
            </a:r>
            <a:r>
              <a:rPr lang="en-US" sz="1600" dirty="0" err="1"/>
              <a:t>Power_ps</a:t>
            </a:r>
            <a:r>
              <a:rPr lang="en-US" sz="1600" dirty="0"/>
              <a:t> &gt;=30 and </a:t>
            </a:r>
            <a:r>
              <a:rPr lang="en-US" sz="1600" dirty="0" err="1"/>
              <a:t>Power_ps</a:t>
            </a:r>
            <a:r>
              <a:rPr lang="en-US" sz="1600" dirty="0"/>
              <a:t> &lt;=500</a:t>
            </a:r>
          </a:p>
          <a:p>
            <a:r>
              <a:rPr lang="en-US" sz="1600" dirty="0" err="1"/>
              <a:t>VehicleAge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81CFB-BA79-41E9-933D-A051F304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4" y="2456121"/>
            <a:ext cx="8311074" cy="25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5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Methodology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36FE37-C404-498E-B05B-4B4BE94B844D}"/>
              </a:ext>
            </a:extLst>
          </p:cNvPr>
          <p:cNvSpPr/>
          <p:nvPr/>
        </p:nvSpPr>
        <p:spPr>
          <a:xfrm>
            <a:off x="1010093" y="1743740"/>
            <a:ext cx="1414130" cy="8280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from Kaggle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B6D7E7-4B90-4CE2-9461-F8BA06D32EA3}"/>
              </a:ext>
            </a:extLst>
          </p:cNvPr>
          <p:cNvSpPr/>
          <p:nvPr/>
        </p:nvSpPr>
        <p:spPr>
          <a:xfrm>
            <a:off x="975536" y="3210247"/>
            <a:ext cx="1222745" cy="83864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DB56A4-8884-4563-98F6-083FECF6ED9F}"/>
              </a:ext>
            </a:extLst>
          </p:cNvPr>
          <p:cNvSpPr/>
          <p:nvPr/>
        </p:nvSpPr>
        <p:spPr>
          <a:xfrm>
            <a:off x="2810539" y="3230726"/>
            <a:ext cx="1222745" cy="83864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FD0E8B-57E7-4907-8B20-1053EE508036}"/>
              </a:ext>
            </a:extLst>
          </p:cNvPr>
          <p:cNvSpPr/>
          <p:nvPr/>
        </p:nvSpPr>
        <p:spPr>
          <a:xfrm>
            <a:off x="4597695" y="3230726"/>
            <a:ext cx="1222745" cy="83864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95E49B-151A-444F-A28B-B3C52EAC8427}"/>
              </a:ext>
            </a:extLst>
          </p:cNvPr>
          <p:cNvSpPr/>
          <p:nvPr/>
        </p:nvSpPr>
        <p:spPr>
          <a:xfrm>
            <a:off x="6432698" y="3222084"/>
            <a:ext cx="1222745" cy="83864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C843B8-58E1-424D-920C-734E612BF24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198281" y="3616277"/>
            <a:ext cx="612258" cy="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ED3BE6-C291-450E-B666-A004B7221D3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717158" y="2571750"/>
            <a:ext cx="0" cy="63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FAED11-1463-4D46-A45D-1233CC41377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33284" y="3650048"/>
            <a:ext cx="564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0DED48-6118-40F7-9836-B7DF5EBBF278}"/>
              </a:ext>
            </a:extLst>
          </p:cNvPr>
          <p:cNvCxnSpPr>
            <a:cxnSpLocks/>
          </p:cNvCxnSpPr>
          <p:nvPr/>
        </p:nvCxnSpPr>
        <p:spPr>
          <a:xfrm flipV="1">
            <a:off x="5820440" y="3641406"/>
            <a:ext cx="612258" cy="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584</Words>
  <Application>Microsoft Office PowerPoint</Application>
  <PresentationFormat>On-screen Show (16:9)</PresentationFormat>
  <Paragraphs>78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Open Sans</vt:lpstr>
      <vt:lpstr>Arial</vt:lpstr>
      <vt:lpstr>PT Sans Narrow</vt:lpstr>
      <vt:lpstr>Roboto</vt:lpstr>
      <vt:lpstr>Tropic</vt:lpstr>
      <vt:lpstr>CAR PRICE PREDICTION</vt:lpstr>
      <vt:lpstr>Motivation</vt:lpstr>
      <vt:lpstr>Objectives</vt:lpstr>
      <vt:lpstr>Dataset</vt:lpstr>
      <vt:lpstr>Dataset</vt:lpstr>
      <vt:lpstr>Data Cleansing</vt:lpstr>
      <vt:lpstr>Models Used</vt:lpstr>
      <vt:lpstr>Exploratory Data Analysis</vt:lpstr>
      <vt:lpstr>Methodology</vt:lpstr>
      <vt:lpstr>Training Set and Test Set</vt:lpstr>
      <vt:lpstr>Summaries of Training and Test Data</vt:lpstr>
      <vt:lpstr>Linear Regression Model</vt:lpstr>
      <vt:lpstr>K-Nearest Neighbors</vt:lpstr>
      <vt:lpstr>Artificial Neural Network – MLP Regressor</vt:lpstr>
      <vt:lpstr>Decision Tree</vt:lpstr>
      <vt:lpstr>Random Forest Model</vt:lpstr>
      <vt:lpstr>Potential Uses and Application</vt:lpstr>
      <vt:lpstr>Summary/ Conclusion</vt:lpstr>
      <vt:lpstr>Further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Divya Lakshmi Narayana</dc:creator>
  <cp:lastModifiedBy>Divya Lakshmi Narayana</cp:lastModifiedBy>
  <cp:revision>21</cp:revision>
  <dcterms:created xsi:type="dcterms:W3CDTF">2020-03-14T20:33:13Z</dcterms:created>
  <dcterms:modified xsi:type="dcterms:W3CDTF">2020-03-15T18:06:22Z</dcterms:modified>
</cp:coreProperties>
</file>