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6BC4-F8CC-730B-1D4D-8FCDD4D7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CD901-59A4-1D0D-89CF-23A6FFF5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2E8B-3E7A-C4EC-73D3-E02CE23F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172F-67E2-7E63-1994-F17DCB7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1E62-6808-E90E-F185-F86B7128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07E6-869A-52BF-C3EC-51C8613A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73FD-F6C3-F9F9-3A84-68A0D045A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A89B-90B5-EACD-8E56-A19A6F75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EEB5-1BCB-D554-A628-52A9B74E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BDD5-007E-913E-C999-2F9B9672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2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A479A-4EB1-E00B-1CB6-795C4393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2896D-CF07-F450-5AFE-83C42EB63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61F2-86DA-A9D6-56C4-F81BBDA4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1B4F-1465-1470-0279-2081A10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ED02-CAC9-252C-02A0-852F2EF5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6F85-599D-AFB2-EBD2-CE5B229A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733C-0914-E2C9-9EDE-9D12C9BF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6137-E2B5-4C84-7D85-36D1F318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9C6F-218D-01D5-518F-455D3BBC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1F6B-200E-31C5-F04B-A730A569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8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FC92-B828-BC26-5BAA-E5BF1C53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AD506-312A-B86F-D6FE-22AE4168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D9F9-AC07-6C5A-4513-3F0AF394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1F88-6AB5-F3D3-111E-54A71D7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598C-E064-F7E7-6E20-B84B23F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5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052F-52D6-3474-6A72-5F5867CF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44C0-7244-8024-75F9-77D23A26D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A7FA4-510B-6805-935D-ABF7F60D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4331-7C89-5B0C-7F98-E5B62106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7907-9D28-8A36-4A65-86634F2E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F4F0-AAAC-7764-BBB7-73BB835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AEB0-9B26-C187-8F61-8A3017EE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7C3E-07A4-4564-FC91-9FB07588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13169-CFA8-3E9F-7413-4BEFC3BE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A3FB-EA77-B378-4289-AD44F140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531AD-D45B-22F4-3A48-AA7DCA970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1B0DC-D96F-AEB9-E7F9-9A81A97D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5052D-4BE2-A6CE-2C7B-201DED4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79EAD-DBCB-9B45-2899-A6416276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8EA1-60FF-47AF-0250-074D097C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C5636-03E9-D871-6E3C-F47A2F7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0F5D-761C-63B8-A237-7AEDCAFC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1AD97-A392-0E54-B44B-41A0D8A7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0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7DB6A-2AED-F4BA-32AC-BD8CA456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2F4B3-51A8-6228-92F9-39B330E9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3904-5874-F81E-48F6-36895F3D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D54C-9BC8-D1F7-BC74-E64277A6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4E94-B074-C744-AE6E-D1C252D4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A548-B6AB-7436-9DA4-0B58680B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EEE51-4EBF-D019-78E3-670A33F4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07E4-1A36-D5A2-C4CB-38F2DBA7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82C8-A963-3EA1-2BFE-D5EF71D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4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EB0B-C92A-6819-7567-4A3E5276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EF465-6661-1463-1A9D-1EB4E969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E1725-19A9-19FA-E93F-F9A7B920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315FA-5EC8-D0CD-978C-82971178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2E4D8-EF2F-B65F-3F72-13C1C1EF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4484-18BE-0F94-9EFA-E35114EF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4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CE744-4C64-9226-4423-1E558074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C218-499D-6057-4454-1069CCAB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5732-145B-8909-6FB2-560F5C89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84C43-B820-4704-8612-72C50C67FFA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E966-1DFB-451E-3C1A-D66F45F47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F6C1-617F-832B-1250-0B6528188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50DA8-26C1-44AE-A814-27803F23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0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6ABBEC-4CB9-9BBE-E270-3EF634A2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22084"/>
              </p:ext>
            </p:extLst>
          </p:nvPr>
        </p:nvGraphicFramePr>
        <p:xfrm>
          <a:off x="147141" y="651642"/>
          <a:ext cx="1189771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443">
                  <a:extLst>
                    <a:ext uri="{9D8B030D-6E8A-4147-A177-3AD203B41FA5}">
                      <a16:colId xmlns:a16="http://schemas.microsoft.com/office/drawing/2014/main" val="1357375626"/>
                    </a:ext>
                  </a:extLst>
                </a:gridCol>
                <a:gridCol w="3558692">
                  <a:extLst>
                    <a:ext uri="{9D8B030D-6E8A-4147-A177-3AD203B41FA5}">
                      <a16:colId xmlns:a16="http://schemas.microsoft.com/office/drawing/2014/main" val="1308994516"/>
                    </a:ext>
                  </a:extLst>
                </a:gridCol>
                <a:gridCol w="3771153">
                  <a:extLst>
                    <a:ext uri="{9D8B030D-6E8A-4147-A177-3AD203B41FA5}">
                      <a16:colId xmlns:a16="http://schemas.microsoft.com/office/drawing/2014/main" val="2440015764"/>
                    </a:ext>
                  </a:extLst>
                </a:gridCol>
                <a:gridCol w="2974430">
                  <a:extLst>
                    <a:ext uri="{9D8B030D-6E8A-4147-A177-3AD203B41FA5}">
                      <a16:colId xmlns:a16="http://schemas.microsoft.com/office/drawing/2014/main" val="241483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contribution towards the goal (highlight unique approach you brought in to drive results)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for next 3 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escalation with 100% on time (LO)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Appreciation from </a:t>
                      </a:r>
                      <a:r>
                        <a:rPr lang="en-US" dirty="0" err="1"/>
                        <a:t>yan</a:t>
                      </a:r>
                      <a:r>
                        <a:rPr lang="en-US" dirty="0"/>
                        <a:t> as IC delivery person (</a:t>
                      </a:r>
                      <a:r>
                        <a:rPr lang="en-US" dirty="0" err="1"/>
                        <a:t>CoE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 a Team all the WBS , schedule , enhancement is planed by 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 a technical person I always do Hands on so I never lost the practice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per the discussion outcome from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Knowledge Management &amp; Training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Given Training to entire AI tower on fundamental of LLM.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 the KT, architecture what to do in which situation was documented in confluence including weekly connect.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Entire training plan materials developed by me.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 folder structure , Items what to include what not to include is planed by 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 per the discussion outcome from review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15677"/>
                  </a:ext>
                </a:extLst>
              </a:tr>
              <a:tr h="336448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Completed in LO but project moved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capacity of automation in </a:t>
                      </a:r>
                      <a:r>
                        <a:rPr lang="en-US" dirty="0" err="1"/>
                        <a:t>CoE</a:t>
                      </a:r>
                      <a:r>
                        <a:rPr lang="en-US" dirty="0"/>
                        <a:t> as research based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Area of the automation I discussed with stakeholders and after confirmation team build that.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 per the discussion outcome from review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840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B7ADA3E-96EF-8C50-79D9-A64FC8CD63F1}"/>
              </a:ext>
            </a:extLst>
          </p:cNvPr>
          <p:cNvSpPr/>
          <p:nvPr/>
        </p:nvSpPr>
        <p:spPr>
          <a:xfrm>
            <a:off x="147141" y="147146"/>
            <a:ext cx="11897718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b="1" dirty="0"/>
          </a:p>
          <a:p>
            <a:pPr algn="just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Performance Against Goals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55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F0EA6-E0D9-B48E-9B36-761D5B7A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097CEC-87A0-743C-5F8A-3DD7CDD22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42296"/>
              </p:ext>
            </p:extLst>
          </p:nvPr>
        </p:nvGraphicFramePr>
        <p:xfrm>
          <a:off x="141888" y="451944"/>
          <a:ext cx="11908223" cy="638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33">
                  <a:extLst>
                    <a:ext uri="{9D8B030D-6E8A-4147-A177-3AD203B41FA5}">
                      <a16:colId xmlns:a16="http://schemas.microsoft.com/office/drawing/2014/main" val="1357375626"/>
                    </a:ext>
                  </a:extLst>
                </a:gridCol>
                <a:gridCol w="3294991">
                  <a:extLst>
                    <a:ext uri="{9D8B030D-6E8A-4147-A177-3AD203B41FA5}">
                      <a16:colId xmlns:a16="http://schemas.microsoft.com/office/drawing/2014/main" val="1308994516"/>
                    </a:ext>
                  </a:extLst>
                </a:gridCol>
                <a:gridCol w="3885098">
                  <a:extLst>
                    <a:ext uri="{9D8B030D-6E8A-4147-A177-3AD203B41FA5}">
                      <a16:colId xmlns:a16="http://schemas.microsoft.com/office/drawing/2014/main" val="2440015764"/>
                    </a:ext>
                  </a:extLst>
                </a:gridCol>
                <a:gridCol w="3020201">
                  <a:extLst>
                    <a:ext uri="{9D8B030D-6E8A-4147-A177-3AD203B41FA5}">
                      <a16:colId xmlns:a16="http://schemas.microsoft.com/office/drawing/2014/main" val="2414838585"/>
                    </a:ext>
                  </a:extLst>
                </a:gridCol>
              </a:tblGrid>
              <a:tr h="862097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contribution towards the goal (highlight unique approach you brought in to drive results)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for next 3 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8692"/>
                  </a:ext>
                </a:extLst>
              </a:tr>
              <a:tr h="1896613">
                <a:tc>
                  <a:txBody>
                    <a:bodyPr/>
                    <a:lstStyle/>
                    <a:p>
                      <a:r>
                        <a:rPr lang="en-US" dirty="0"/>
                        <a:t>Innovation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Building LLM security for entire organization from scratch not included in innovation hub as last year also did that but no progress happened due to lack of fund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This time building on my own effort &amp; own Infra without any hands-on support.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be able to showcase in next three month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35554"/>
                  </a:ext>
                </a:extLst>
              </a:tr>
              <a:tr h="1896613">
                <a:tc>
                  <a:txBody>
                    <a:bodyPr/>
                    <a:lstStyle/>
                    <a:p>
                      <a:r>
                        <a:rPr lang="en-US" dirty="0"/>
                        <a:t>People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Successfully increased team size from 11 to  36 team member without zero escalation. (LO)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Owing the team confidence &amp; stakeholder confidence.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people management capacity in </a:t>
                      </a:r>
                      <a:r>
                        <a:rPr lang="en-US" dirty="0" err="1"/>
                        <a:t>CoE</a:t>
                      </a:r>
                      <a:r>
                        <a:rPr lang="en-US" dirty="0"/>
                        <a:t> as stakeholder direct expectation daily hands-on  development &amp; daily progress report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 per the discussion outcome from review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15677"/>
                  </a:ext>
                </a:extLst>
              </a:tr>
              <a:tr h="1451188">
                <a:tc>
                  <a:txBody>
                    <a:bodyPr/>
                    <a:lstStyle/>
                    <a:p>
                      <a:r>
                        <a:rPr lang="en-US" dirty="0"/>
                        <a:t>program Management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Managed entire LO program single handed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Doing the same in absence of 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Understand each process at high level &amp; understand its technical and functional operations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 per the discussion outcome from review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840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BEA4D23-9DA8-6A0B-644C-8F11F4F4AA2F}"/>
              </a:ext>
            </a:extLst>
          </p:cNvPr>
          <p:cNvSpPr/>
          <p:nvPr/>
        </p:nvSpPr>
        <p:spPr>
          <a:xfrm>
            <a:off x="141888" y="84082"/>
            <a:ext cx="11908223" cy="367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b="1" dirty="0"/>
          </a:p>
          <a:p>
            <a:pPr algn="just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Performance Against Goals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8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C3E2E8-E7FC-08F6-1F0E-79CA83A7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05354"/>
              </p:ext>
            </p:extLst>
          </p:nvPr>
        </p:nvGraphicFramePr>
        <p:xfrm>
          <a:off x="141888" y="882868"/>
          <a:ext cx="11146222" cy="335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671">
                  <a:extLst>
                    <a:ext uri="{9D8B030D-6E8A-4147-A177-3AD203B41FA5}">
                      <a16:colId xmlns:a16="http://schemas.microsoft.com/office/drawing/2014/main" val="1357375626"/>
                    </a:ext>
                  </a:extLst>
                </a:gridCol>
                <a:gridCol w="6148551">
                  <a:extLst>
                    <a:ext uri="{9D8B030D-6E8A-4147-A177-3AD203B41FA5}">
                      <a16:colId xmlns:a16="http://schemas.microsoft.com/office/drawing/2014/main" val="1308994516"/>
                    </a:ext>
                  </a:extLst>
                </a:gridCol>
              </a:tblGrid>
              <a:tr h="441435">
                <a:tc>
                  <a:txBody>
                    <a:bodyPr/>
                    <a:lstStyle/>
                    <a:p>
                      <a:r>
                        <a:rPr lang="en-US" dirty="0"/>
                        <a:t>What did you 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result it drive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8692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saving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35554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r>
                        <a:rPr lang="en-US" dirty="0"/>
                        <a:t>Innovation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Will bring Efficiency &amp; cost savings &amp; entire product control.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15677"/>
                  </a:ext>
                </a:extLst>
              </a:tr>
              <a:tr h="1451188">
                <a:tc>
                  <a:txBody>
                    <a:bodyPr/>
                    <a:lstStyle/>
                    <a:p>
                      <a:r>
                        <a:rPr lang="en-US" dirty="0"/>
                        <a:t>Individual Development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Clear understanding what is Guardrail &amp; what options of deployment we have &amp; how it helps organization from HIPPA compliance.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 protocol (MCP,A2A,AGP,ACP,ANP) understanding and compare in terms of  performance, Architecture, Best use cases, Strength, Challenge,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840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3555BB-4556-8319-C2CA-3E5F38FFEE78}"/>
              </a:ext>
            </a:extLst>
          </p:cNvPr>
          <p:cNvSpPr/>
          <p:nvPr/>
        </p:nvSpPr>
        <p:spPr>
          <a:xfrm>
            <a:off x="141888" y="220716"/>
            <a:ext cx="11146222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b="1" dirty="0"/>
          </a:p>
          <a:p>
            <a:pPr algn="just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Key Highlight of Achievement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03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69C2E-F619-62A0-356D-1E6D93828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C4503D-E132-2812-C430-6DBA97FC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99415"/>
              </p:ext>
            </p:extLst>
          </p:nvPr>
        </p:nvGraphicFramePr>
        <p:xfrm>
          <a:off x="141888" y="882869"/>
          <a:ext cx="11146223" cy="162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215">
                  <a:extLst>
                    <a:ext uri="{9D8B030D-6E8A-4147-A177-3AD203B41FA5}">
                      <a16:colId xmlns:a16="http://schemas.microsoft.com/office/drawing/2014/main" val="1357375626"/>
                    </a:ext>
                  </a:extLst>
                </a:gridCol>
                <a:gridCol w="3720663">
                  <a:extLst>
                    <a:ext uri="{9D8B030D-6E8A-4147-A177-3AD203B41FA5}">
                      <a16:colId xmlns:a16="http://schemas.microsoft.com/office/drawing/2014/main" val="1308994516"/>
                    </a:ext>
                  </a:extLst>
                </a:gridCol>
                <a:gridCol w="4414345">
                  <a:extLst>
                    <a:ext uri="{9D8B030D-6E8A-4147-A177-3AD203B41FA5}">
                      <a16:colId xmlns:a16="http://schemas.microsoft.com/office/drawing/2014/main" val="1253763412"/>
                    </a:ext>
                  </a:extLst>
                </a:gridCol>
              </a:tblGrid>
              <a:tr h="438304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Initiative/Idea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(Self-initiated vs Assigned)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&amp; Impact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8692"/>
                  </a:ext>
                </a:extLst>
              </a:tr>
              <a:tr h="1180290">
                <a:tc>
                  <a:txBody>
                    <a:bodyPr/>
                    <a:lstStyle/>
                    <a:p>
                      <a:r>
                        <a:rPr lang="en-US" dirty="0"/>
                        <a:t>Innovation</a:t>
                      </a:r>
                      <a:br>
                        <a:rPr lang="en-US" dirty="0"/>
                      </a:br>
                      <a:r>
                        <a:rPr lang="en-US" dirty="0"/>
                        <a:t>Own In house LLM Security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Self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Will bring Efficiency &amp; cost savings &amp; entire product control. </a:t>
                      </a: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If its successful then it can be claimed as patient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1567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962C122-FF31-4152-9154-7C8DC1B77C82}"/>
              </a:ext>
            </a:extLst>
          </p:cNvPr>
          <p:cNvSpPr/>
          <p:nvPr/>
        </p:nvSpPr>
        <p:spPr>
          <a:xfrm>
            <a:off x="141888" y="220716"/>
            <a:ext cx="11146222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b="1" dirty="0"/>
          </a:p>
          <a:p>
            <a:pPr algn="just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New initiative &amp; idea you brought In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32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688D-CEC4-A0C6-91BF-B1DDB659D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33CDFD-13A2-8BA7-3ED8-4A1690A4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05474"/>
              </p:ext>
            </p:extLst>
          </p:nvPr>
        </p:nvGraphicFramePr>
        <p:xfrm>
          <a:off x="141888" y="882869"/>
          <a:ext cx="11146223" cy="190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6223">
                  <a:extLst>
                    <a:ext uri="{9D8B030D-6E8A-4147-A177-3AD203B41FA5}">
                      <a16:colId xmlns:a16="http://schemas.microsoft.com/office/drawing/2014/main" val="1357375626"/>
                    </a:ext>
                  </a:extLst>
                </a:gridCol>
              </a:tblGrid>
              <a:tr h="438304">
                <a:tc>
                  <a:txBody>
                    <a:bodyPr/>
                    <a:lstStyle/>
                    <a:p>
                      <a:r>
                        <a:rPr lang="en-US" dirty="0"/>
                        <a:t>Technical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8692"/>
                  </a:ext>
                </a:extLst>
              </a:tr>
              <a:tr h="1180290">
                <a:tc>
                  <a:txBody>
                    <a:bodyPr/>
                    <a:lstStyle/>
                    <a:p>
                      <a:r>
                        <a:rPr lang="en-IN" dirty="0"/>
                        <a:t>Open Neural Network Exchange (ONNX )</a:t>
                      </a:r>
                    </a:p>
                    <a:p>
                      <a:r>
                        <a:rPr lang="en-IN" dirty="0"/>
                        <a:t>C++ Integration</a:t>
                      </a:r>
                    </a:p>
                    <a:p>
                      <a:r>
                        <a:rPr lang="en-IN" dirty="0"/>
                        <a:t>LLM Quantization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1567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74A723A-E940-0915-1D9D-412B5B7AB23B}"/>
              </a:ext>
            </a:extLst>
          </p:cNvPr>
          <p:cNvSpPr/>
          <p:nvPr/>
        </p:nvSpPr>
        <p:spPr>
          <a:xfrm>
            <a:off x="141888" y="220716"/>
            <a:ext cx="11146222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b="1" dirty="0"/>
          </a:p>
          <a:p>
            <a:pPr algn="just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Learning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52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496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</cp:revision>
  <dcterms:created xsi:type="dcterms:W3CDTF">2025-07-16T21:56:03Z</dcterms:created>
  <dcterms:modified xsi:type="dcterms:W3CDTF">2025-07-19T18:36:49Z</dcterms:modified>
</cp:coreProperties>
</file>