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849" autoAdjust="0"/>
    <p:restoredTop sz="94660"/>
  </p:normalViewPr>
  <p:slideViewPr>
    <p:cSldViewPr>
      <p:cViewPr>
        <p:scale>
          <a:sx n="25" d="100"/>
          <a:sy n="25" d="100"/>
        </p:scale>
        <p:origin x="-1926" y="-7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eve\Dropbox\SR\results\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eve\Dropbox\SR\results\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200" dirty="0"/>
              <a:t>Comparison</a:t>
            </a:r>
            <a:r>
              <a:rPr lang="en-US" sz="3200" baseline="0" dirty="0"/>
              <a:t> of Average between Experiments (failures kept)</a:t>
            </a:r>
          </a:p>
        </c:rich>
      </c:tx>
      <c:layout/>
      <c:overlay val="1"/>
    </c:title>
    <c:autoTitleDeleted val="0"/>
    <c:plotArea>
      <c:layout/>
      <c:barChart>
        <c:barDir val="col"/>
        <c:grouping val="clustered"/>
        <c:varyColors val="0"/>
        <c:ser>
          <c:idx val="0"/>
          <c:order val="0"/>
          <c:tx>
            <c:v>Non-D&amp;C</c:v>
          </c:tx>
          <c:invertIfNegative val="0"/>
          <c:val>
            <c:numRef>
              <c:f>'Non-Divide &amp; Conquer'!$AG$2:$AG$31</c:f>
              <c:numCache>
                <c:formatCode>General</c:formatCode>
                <c:ptCount val="30"/>
                <c:pt idx="0">
                  <c:v>25.288933333333333</c:v>
                </c:pt>
                <c:pt idx="1">
                  <c:v>31.263966666666668</c:v>
                </c:pt>
                <c:pt idx="2">
                  <c:v>8.9911333333333339</c:v>
                </c:pt>
                <c:pt idx="3">
                  <c:v>234.21753333333334</c:v>
                </c:pt>
                <c:pt idx="4">
                  <c:v>5.8030333333333335</c:v>
                </c:pt>
                <c:pt idx="5">
                  <c:v>31.844466666666666</c:v>
                </c:pt>
                <c:pt idx="6">
                  <c:v>30.020633333333336</c:v>
                </c:pt>
                <c:pt idx="7">
                  <c:v>9.1757999999999988</c:v>
                </c:pt>
                <c:pt idx="8">
                  <c:v>9.8773999999999997</c:v>
                </c:pt>
                <c:pt idx="9">
                  <c:v>16.912700000000001</c:v>
                </c:pt>
                <c:pt idx="10">
                  <c:v>15.103066666666667</c:v>
                </c:pt>
                <c:pt idx="11">
                  <c:v>12.107066666666668</c:v>
                </c:pt>
                <c:pt idx="12">
                  <c:v>9.9012000000000011</c:v>
                </c:pt>
                <c:pt idx="13">
                  <c:v>13.911</c:v>
                </c:pt>
                <c:pt idx="14">
                  <c:v>98.305633333333333</c:v>
                </c:pt>
                <c:pt idx="15">
                  <c:v>12.208866666666667</c:v>
                </c:pt>
                <c:pt idx="16">
                  <c:v>21.499099999999999</c:v>
                </c:pt>
                <c:pt idx="17">
                  <c:v>10.407533333333333</c:v>
                </c:pt>
                <c:pt idx="18">
                  <c:v>11.833733333333333</c:v>
                </c:pt>
                <c:pt idx="19">
                  <c:v>13.300700000000001</c:v>
                </c:pt>
                <c:pt idx="20">
                  <c:v>70.634333333333331</c:v>
                </c:pt>
                <c:pt idx="21">
                  <c:v>22.389733333333332</c:v>
                </c:pt>
                <c:pt idx="22">
                  <c:v>12.6473</c:v>
                </c:pt>
                <c:pt idx="23">
                  <c:v>19.5426</c:v>
                </c:pt>
                <c:pt idx="24">
                  <c:v>20.501799999999999</c:v>
                </c:pt>
                <c:pt idx="25">
                  <c:v>16.096466666666668</c:v>
                </c:pt>
                <c:pt idx="26">
                  <c:v>10.949666666666666</c:v>
                </c:pt>
                <c:pt idx="27">
                  <c:v>5.5353999999999992</c:v>
                </c:pt>
                <c:pt idx="28">
                  <c:v>5.0534666666666661</c:v>
                </c:pt>
                <c:pt idx="29">
                  <c:v>5.8832666666666666</c:v>
                </c:pt>
              </c:numCache>
            </c:numRef>
          </c:val>
        </c:ser>
        <c:ser>
          <c:idx val="1"/>
          <c:order val="1"/>
          <c:tx>
            <c:v>D&amp;C</c:v>
          </c:tx>
          <c:invertIfNegative val="0"/>
          <c:val>
            <c:numRef>
              <c:f>'Divide &amp; Conquer'!$AG$2:$AG$31</c:f>
              <c:numCache>
                <c:formatCode>General</c:formatCode>
                <c:ptCount val="30"/>
                <c:pt idx="0">
                  <c:v>10.031833333333333</c:v>
                </c:pt>
                <c:pt idx="1">
                  <c:v>8.8249666666666666</c:v>
                </c:pt>
                <c:pt idx="2">
                  <c:v>5.8738666666666663</c:v>
                </c:pt>
                <c:pt idx="3">
                  <c:v>393.70813333333336</c:v>
                </c:pt>
                <c:pt idx="4">
                  <c:v>30.566833333333332</c:v>
                </c:pt>
                <c:pt idx="5">
                  <c:v>21.653566666666666</c:v>
                </c:pt>
                <c:pt idx="6">
                  <c:v>243.30843333333331</c:v>
                </c:pt>
                <c:pt idx="7">
                  <c:v>5.6848999999999998</c:v>
                </c:pt>
                <c:pt idx="8">
                  <c:v>5.6425666666666663</c:v>
                </c:pt>
                <c:pt idx="9">
                  <c:v>16.217600000000001</c:v>
                </c:pt>
                <c:pt idx="10">
                  <c:v>9.6663999999999994</c:v>
                </c:pt>
                <c:pt idx="11">
                  <c:v>8.2921666666666667</c:v>
                </c:pt>
                <c:pt idx="12">
                  <c:v>495.09956666666665</c:v>
                </c:pt>
                <c:pt idx="13">
                  <c:v>21.194066666666664</c:v>
                </c:pt>
                <c:pt idx="14">
                  <c:v>13.463133333333333</c:v>
                </c:pt>
                <c:pt idx="15">
                  <c:v>302.24736666666666</c:v>
                </c:pt>
                <c:pt idx="16">
                  <c:v>24.898933333333336</c:v>
                </c:pt>
                <c:pt idx="17">
                  <c:v>6.4159333333333333</c:v>
                </c:pt>
                <c:pt idx="18">
                  <c:v>7.4508000000000001</c:v>
                </c:pt>
                <c:pt idx="19">
                  <c:v>9.2067000000000014</c:v>
                </c:pt>
                <c:pt idx="20">
                  <c:v>25.444800000000001</c:v>
                </c:pt>
                <c:pt idx="21">
                  <c:v>16.378933333333332</c:v>
                </c:pt>
                <c:pt idx="22">
                  <c:v>305.6592</c:v>
                </c:pt>
                <c:pt idx="23">
                  <c:v>10.394233333333334</c:v>
                </c:pt>
                <c:pt idx="24">
                  <c:v>12.832766666666666</c:v>
                </c:pt>
                <c:pt idx="25">
                  <c:v>11.046433333333333</c:v>
                </c:pt>
                <c:pt idx="26">
                  <c:v>7.1046666666666667</c:v>
                </c:pt>
                <c:pt idx="27">
                  <c:v>6.1347333333333331</c:v>
                </c:pt>
                <c:pt idx="28">
                  <c:v>4.9246333333333334</c:v>
                </c:pt>
                <c:pt idx="29">
                  <c:v>4.7906000000000004</c:v>
                </c:pt>
              </c:numCache>
            </c:numRef>
          </c:val>
        </c:ser>
        <c:dLbls>
          <c:showLegendKey val="0"/>
          <c:showVal val="0"/>
          <c:showCatName val="0"/>
          <c:showSerName val="0"/>
          <c:showPercent val="0"/>
          <c:showBubbleSize val="0"/>
        </c:dLbls>
        <c:gapWidth val="150"/>
        <c:axId val="247510144"/>
        <c:axId val="247511680"/>
      </c:barChart>
      <c:catAx>
        <c:axId val="247510144"/>
        <c:scaling>
          <c:orientation val="minMax"/>
        </c:scaling>
        <c:delete val="0"/>
        <c:axPos val="b"/>
        <c:majorTickMark val="out"/>
        <c:minorTickMark val="none"/>
        <c:tickLblPos val="nextTo"/>
        <c:crossAx val="247511680"/>
        <c:crosses val="autoZero"/>
        <c:auto val="1"/>
        <c:lblAlgn val="ctr"/>
        <c:lblOffset val="100"/>
        <c:noMultiLvlLbl val="0"/>
      </c:catAx>
      <c:valAx>
        <c:axId val="247511680"/>
        <c:scaling>
          <c:orientation val="minMax"/>
        </c:scaling>
        <c:delete val="0"/>
        <c:axPos val="l"/>
        <c:majorGridlines/>
        <c:numFmt formatCode="General" sourceLinked="1"/>
        <c:majorTickMark val="out"/>
        <c:minorTickMark val="none"/>
        <c:tickLblPos val="nextTo"/>
        <c:crossAx val="247510144"/>
        <c:crosses val="autoZero"/>
        <c:crossBetween val="between"/>
      </c:valAx>
    </c:plotArea>
    <c:legend>
      <c:legendPos val="r"/>
      <c:layout/>
      <c:overlay val="0"/>
      <c:txPr>
        <a:bodyPr/>
        <a:lstStyle/>
        <a:p>
          <a:pPr>
            <a:defRPr sz="2400" baseline="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3200" b="1" i="0" baseline="0" dirty="0">
                <a:effectLst/>
              </a:rPr>
              <a:t>Comparison of Average between Experiments (failures removed)</a:t>
            </a:r>
            <a:endParaRPr lang="en-US" sz="3200" dirty="0">
              <a:effectLst/>
            </a:endParaRPr>
          </a:p>
        </c:rich>
      </c:tx>
      <c:layout/>
      <c:overlay val="1"/>
    </c:title>
    <c:autoTitleDeleted val="0"/>
    <c:plotArea>
      <c:layout/>
      <c:barChart>
        <c:barDir val="col"/>
        <c:grouping val="clustered"/>
        <c:varyColors val="0"/>
        <c:ser>
          <c:idx val="0"/>
          <c:order val="0"/>
          <c:tx>
            <c:v>Non-D&amp;C</c:v>
          </c:tx>
          <c:invertIfNegative val="0"/>
          <c:val>
            <c:numRef>
              <c:f>'Non-Divide &amp; Conquer'!$AG$40:$AG$69</c:f>
              <c:numCache>
                <c:formatCode>General</c:formatCode>
                <c:ptCount val="30"/>
                <c:pt idx="0">
                  <c:v>25.288933333333333</c:v>
                </c:pt>
                <c:pt idx="1">
                  <c:v>31.263966666666668</c:v>
                </c:pt>
                <c:pt idx="2">
                  <c:v>8.9911333333333339</c:v>
                </c:pt>
                <c:pt idx="3">
                  <c:v>164.13575</c:v>
                </c:pt>
                <c:pt idx="4">
                  <c:v>5.8030333333333335</c:v>
                </c:pt>
                <c:pt idx="5">
                  <c:v>31.844466666666666</c:v>
                </c:pt>
                <c:pt idx="6">
                  <c:v>30.020633333333336</c:v>
                </c:pt>
                <c:pt idx="7">
                  <c:v>9.1757999999999988</c:v>
                </c:pt>
                <c:pt idx="8">
                  <c:v>9.8773999999999997</c:v>
                </c:pt>
                <c:pt idx="9">
                  <c:v>16.912700000000001</c:v>
                </c:pt>
                <c:pt idx="10">
                  <c:v>15.103066666666667</c:v>
                </c:pt>
                <c:pt idx="11">
                  <c:v>12.107066666666668</c:v>
                </c:pt>
                <c:pt idx="12">
                  <c:v>9.9012000000000011</c:v>
                </c:pt>
                <c:pt idx="13">
                  <c:v>13.911</c:v>
                </c:pt>
                <c:pt idx="14">
                  <c:v>98.305633333333333</c:v>
                </c:pt>
                <c:pt idx="15">
                  <c:v>12.208866666666667</c:v>
                </c:pt>
                <c:pt idx="16">
                  <c:v>21.499099999999999</c:v>
                </c:pt>
                <c:pt idx="17">
                  <c:v>10.407533333333333</c:v>
                </c:pt>
                <c:pt idx="18">
                  <c:v>11.833733333333333</c:v>
                </c:pt>
                <c:pt idx="19">
                  <c:v>13.300700000000001</c:v>
                </c:pt>
                <c:pt idx="20">
                  <c:v>70.634333333333331</c:v>
                </c:pt>
                <c:pt idx="21">
                  <c:v>22.389733333333332</c:v>
                </c:pt>
                <c:pt idx="22">
                  <c:v>12.6473</c:v>
                </c:pt>
                <c:pt idx="23">
                  <c:v>19.5426</c:v>
                </c:pt>
                <c:pt idx="24">
                  <c:v>20.501799999999999</c:v>
                </c:pt>
                <c:pt idx="25">
                  <c:v>16.096466666666668</c:v>
                </c:pt>
                <c:pt idx="26">
                  <c:v>10.949666666666666</c:v>
                </c:pt>
                <c:pt idx="27">
                  <c:v>5.5353999999999992</c:v>
                </c:pt>
                <c:pt idx="28">
                  <c:v>5.0534666666666661</c:v>
                </c:pt>
                <c:pt idx="29">
                  <c:v>5.8832666666666666</c:v>
                </c:pt>
              </c:numCache>
            </c:numRef>
          </c:val>
        </c:ser>
        <c:ser>
          <c:idx val="1"/>
          <c:order val="1"/>
          <c:tx>
            <c:v>D&amp;C</c:v>
          </c:tx>
          <c:invertIfNegative val="0"/>
          <c:val>
            <c:numRef>
              <c:f>'Divide &amp; Conquer'!$AG$40:$AG$69</c:f>
              <c:numCache>
                <c:formatCode>General</c:formatCode>
                <c:ptCount val="30"/>
                <c:pt idx="0">
                  <c:v>10.031833333333333</c:v>
                </c:pt>
                <c:pt idx="1">
                  <c:v>8.8249666666666666</c:v>
                </c:pt>
                <c:pt idx="2">
                  <c:v>5.8738666666666663</c:v>
                </c:pt>
                <c:pt idx="4">
                  <c:v>30.566833333333332</c:v>
                </c:pt>
                <c:pt idx="5">
                  <c:v>21.653566666666666</c:v>
                </c:pt>
                <c:pt idx="6">
                  <c:v>122.09816666666667</c:v>
                </c:pt>
                <c:pt idx="7">
                  <c:v>5.6848999999999998</c:v>
                </c:pt>
                <c:pt idx="8">
                  <c:v>5.6425666666666663</c:v>
                </c:pt>
                <c:pt idx="9">
                  <c:v>16.217600000000001</c:v>
                </c:pt>
                <c:pt idx="10">
                  <c:v>9.6663999999999994</c:v>
                </c:pt>
                <c:pt idx="11">
                  <c:v>8.2921666666666667</c:v>
                </c:pt>
                <c:pt idx="13">
                  <c:v>21.194066666666664</c:v>
                </c:pt>
                <c:pt idx="14">
                  <c:v>13.463133333333333</c:v>
                </c:pt>
                <c:pt idx="16">
                  <c:v>24.898933333333336</c:v>
                </c:pt>
                <c:pt idx="17">
                  <c:v>6.4159333333333333</c:v>
                </c:pt>
                <c:pt idx="18">
                  <c:v>7.4508000000000001</c:v>
                </c:pt>
                <c:pt idx="19">
                  <c:v>9.2067000000000014</c:v>
                </c:pt>
                <c:pt idx="20">
                  <c:v>25.444800000000001</c:v>
                </c:pt>
                <c:pt idx="21">
                  <c:v>16.378933333333332</c:v>
                </c:pt>
                <c:pt idx="23">
                  <c:v>10.394233333333334</c:v>
                </c:pt>
                <c:pt idx="24">
                  <c:v>12.832766666666666</c:v>
                </c:pt>
                <c:pt idx="25">
                  <c:v>11.046433333333333</c:v>
                </c:pt>
                <c:pt idx="26">
                  <c:v>7.1046666666666667</c:v>
                </c:pt>
                <c:pt idx="27">
                  <c:v>6.1347333333333331</c:v>
                </c:pt>
                <c:pt idx="28">
                  <c:v>4.9246333333333334</c:v>
                </c:pt>
                <c:pt idx="29">
                  <c:v>4.7906000000000004</c:v>
                </c:pt>
              </c:numCache>
            </c:numRef>
          </c:val>
        </c:ser>
        <c:dLbls>
          <c:showLegendKey val="0"/>
          <c:showVal val="0"/>
          <c:showCatName val="0"/>
          <c:showSerName val="0"/>
          <c:showPercent val="0"/>
          <c:showBubbleSize val="0"/>
        </c:dLbls>
        <c:gapWidth val="150"/>
        <c:axId val="247528832"/>
        <c:axId val="247215232"/>
      </c:barChart>
      <c:catAx>
        <c:axId val="247528832"/>
        <c:scaling>
          <c:orientation val="minMax"/>
        </c:scaling>
        <c:delete val="0"/>
        <c:axPos val="b"/>
        <c:majorTickMark val="out"/>
        <c:minorTickMark val="none"/>
        <c:tickLblPos val="nextTo"/>
        <c:crossAx val="247215232"/>
        <c:crosses val="autoZero"/>
        <c:auto val="1"/>
        <c:lblAlgn val="ctr"/>
        <c:lblOffset val="100"/>
        <c:noMultiLvlLbl val="0"/>
      </c:catAx>
      <c:valAx>
        <c:axId val="247215232"/>
        <c:scaling>
          <c:orientation val="minMax"/>
        </c:scaling>
        <c:delete val="0"/>
        <c:axPos val="l"/>
        <c:majorGridlines/>
        <c:numFmt formatCode="General" sourceLinked="1"/>
        <c:majorTickMark val="out"/>
        <c:minorTickMark val="none"/>
        <c:tickLblPos val="nextTo"/>
        <c:crossAx val="247528832"/>
        <c:crosses val="autoZero"/>
        <c:crossBetween val="between"/>
      </c:valAx>
    </c:plotArea>
    <c:legend>
      <c:legendPos val="r"/>
      <c:layout/>
      <c:overlay val="0"/>
      <c:txPr>
        <a:bodyPr/>
        <a:lstStyle/>
        <a:p>
          <a:pPr>
            <a:defRPr sz="2400" baseline="0"/>
          </a:pPr>
          <a:endParaRPr lang="en-US"/>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0"/>
            <a:ext cx="37307520" cy="9601200"/>
          </a:xfrm>
        </p:spPr>
        <p:txBody>
          <a:bodyPr/>
          <a:lstStyle>
            <a:lvl1pPr>
              <a:defRPr>
                <a:solidFill>
                  <a:schemeClr val="accent2">
                    <a:lumMod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583680" y="14264640"/>
            <a:ext cx="30723840" cy="1280160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4560" y="7680962"/>
            <a:ext cx="19385280" cy="21747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47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4560" y="7680962"/>
            <a:ext cx="19385280" cy="21747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22311360" y="7680963"/>
            <a:ext cx="19385280" cy="10507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22311360" y="18920462"/>
            <a:ext cx="19385280" cy="105079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194560" y="7680962"/>
            <a:ext cx="39502080" cy="21747480"/>
          </a:xfrm>
        </p:spPr>
        <p:txBody>
          <a:bodyPr/>
          <a:lstStyle/>
          <a:p>
            <a:pPr lvl="0"/>
            <a:r>
              <a:rPr lang="en-US" noProof="0" smtClean="0"/>
              <a:t>Click icon to add table</a:t>
            </a:r>
          </a:p>
        </p:txBody>
      </p:sp>
      <p:sp>
        <p:nvSpPr>
          <p:cNvPr id="4" name="Rectangle 9"/>
          <p:cNvSpPr>
            <a:spLocks noGrp="1" noChangeArrowheads="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5" name="Rectangle 10"/>
          <p:cNvSpPr>
            <a:spLocks noGrp="1" noChangeArrowheads="1"/>
          </p:cNvSpPr>
          <p:nvPr>
            <p:ph type="ftr" sz="quarter" idx="11"/>
          </p:nvPr>
        </p:nvSpPr>
        <p:spPr/>
        <p:txBody>
          <a:bodyPr/>
          <a:lstStyle>
            <a:lvl1pPr>
              <a:defRPr/>
            </a:lvl1pPr>
          </a:lstStyle>
          <a:p>
            <a:endParaRPr lang="en-US"/>
          </a:p>
        </p:txBody>
      </p:sp>
      <p:sp>
        <p:nvSpPr>
          <p:cNvPr id="6" name="Rectangle 11"/>
          <p:cNvSpPr>
            <a:spLocks noGrp="1" noChangeArrowheads="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838202" y="4709160"/>
            <a:ext cx="4201668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194560" y="387276"/>
            <a:ext cx="39502080" cy="4351925"/>
          </a:xfrm>
        </p:spPr>
        <p:txBody>
          <a:bodyPr/>
          <a:lstStyle>
            <a:lvl1pPr>
              <a:defRPr>
                <a:solidFill>
                  <a:schemeClr val="accent2">
                    <a:lumMod val="5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94560" y="6390046"/>
            <a:ext cx="39502080" cy="23015544"/>
          </a:xfrm>
        </p:spPr>
        <p:txBody>
          <a:bodyPr/>
          <a:lstStyle>
            <a:lvl1pPr marL="1623062" indent="-1623062">
              <a:buFont typeface="Arial" pitchFamily="34" charset="0"/>
              <a:buChar char="•"/>
              <a:defRPr/>
            </a:lvl1pPr>
            <a:lvl2pPr marL="2766062" indent="-30480">
              <a:buNone/>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smtClean="0"/>
            </a:lvl1pPr>
          </a:lstStyle>
          <a:p>
            <a:fld id="{150D9B19-1F27-4890-9525-FE4372A79943}" type="slidenum">
              <a:rPr lang="en-US" smtClean="0"/>
              <a:t>‹#›</a:t>
            </a:fld>
            <a:endParaRPr lang="en-US"/>
          </a:p>
        </p:txBody>
      </p:sp>
      <p:cxnSp>
        <p:nvCxnSpPr>
          <p:cNvPr id="8" name="Straight Connector 7"/>
          <p:cNvCxnSpPr/>
          <p:nvPr/>
        </p:nvCxnSpPr>
        <p:spPr>
          <a:xfrm>
            <a:off x="838202" y="365760"/>
            <a:ext cx="420166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2C0C405-5D9D-499E-92DC-A4ED6D9086AF}" type="datetimeFigureOut">
              <a:rPr lang="en-US" smtClean="0"/>
              <a:t>4/1/2014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50D9B19-1F27-4890-9525-FE4372A799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560" y="1318262"/>
            <a:ext cx="3950208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4560" y="7680963"/>
            <a:ext cx="39502080" cy="21724622"/>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2C0C405-5D9D-499E-92DC-A4ED6D9086AF}" type="datetimeFigureOut">
              <a:rPr lang="en-US" smtClean="0"/>
              <a:t>4/1/2014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smtClean="0">
                <a:solidFill>
                  <a:schemeClr val="tx1">
                    <a:tint val="75000"/>
                  </a:schemeClr>
                </a:solidFill>
              </a:defRPr>
            </a:lvl1pPr>
          </a:lstStyle>
          <a:p>
            <a:fld id="{150D9B19-1F27-4890-9525-FE4372A799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ctr" rtl="0" eaLnBrk="1" fontAlgn="base" hangingPunct="1">
        <a:spcBef>
          <a:spcPct val="0"/>
        </a:spcBef>
        <a:spcAft>
          <a:spcPct val="0"/>
        </a:spcAft>
        <a:defRPr sz="21100" kern="1200">
          <a:solidFill>
            <a:schemeClr val="tx1"/>
          </a:solidFill>
          <a:latin typeface="+mj-lt"/>
          <a:ea typeface="+mj-ea"/>
          <a:cs typeface="+mj-cs"/>
        </a:defRPr>
      </a:lvl1pPr>
      <a:lvl2pPr algn="ctr" rtl="0" eaLnBrk="1" fontAlgn="base" hangingPunct="1">
        <a:spcBef>
          <a:spcPct val="0"/>
        </a:spcBef>
        <a:spcAft>
          <a:spcPct val="0"/>
        </a:spcAft>
        <a:defRPr sz="21100">
          <a:solidFill>
            <a:schemeClr val="tx1"/>
          </a:solidFill>
          <a:latin typeface="Calibri" pitchFamily="34" charset="0"/>
        </a:defRPr>
      </a:lvl2pPr>
      <a:lvl3pPr algn="ctr" rtl="0" eaLnBrk="1" fontAlgn="base" hangingPunct="1">
        <a:spcBef>
          <a:spcPct val="0"/>
        </a:spcBef>
        <a:spcAft>
          <a:spcPct val="0"/>
        </a:spcAft>
        <a:defRPr sz="21100">
          <a:solidFill>
            <a:schemeClr val="tx1"/>
          </a:solidFill>
          <a:latin typeface="Calibri" pitchFamily="34" charset="0"/>
        </a:defRPr>
      </a:lvl3pPr>
      <a:lvl4pPr algn="ctr" rtl="0" eaLnBrk="1" fontAlgn="base" hangingPunct="1">
        <a:spcBef>
          <a:spcPct val="0"/>
        </a:spcBef>
        <a:spcAft>
          <a:spcPct val="0"/>
        </a:spcAft>
        <a:defRPr sz="21100">
          <a:solidFill>
            <a:schemeClr val="tx1"/>
          </a:solidFill>
          <a:latin typeface="Calibri" pitchFamily="34" charset="0"/>
        </a:defRPr>
      </a:lvl4pPr>
      <a:lvl5pPr algn="ctr" rtl="0" eaLnBrk="1" fontAlgn="base" hangingPunct="1">
        <a:spcBef>
          <a:spcPct val="0"/>
        </a:spcBef>
        <a:spcAft>
          <a:spcPct val="0"/>
        </a:spcAft>
        <a:defRPr sz="21100">
          <a:solidFill>
            <a:schemeClr val="tx1"/>
          </a:solidFill>
          <a:latin typeface="Calibri" pitchFamily="34" charset="0"/>
        </a:defRPr>
      </a:lvl5pPr>
      <a:lvl6pPr marL="2194560" algn="ctr" rtl="0" eaLnBrk="1" fontAlgn="base" hangingPunct="1">
        <a:spcBef>
          <a:spcPct val="0"/>
        </a:spcBef>
        <a:spcAft>
          <a:spcPct val="0"/>
        </a:spcAft>
        <a:defRPr sz="21100">
          <a:solidFill>
            <a:schemeClr val="tx1"/>
          </a:solidFill>
          <a:latin typeface="Calibri" pitchFamily="34" charset="0"/>
        </a:defRPr>
      </a:lvl6pPr>
      <a:lvl7pPr marL="4389120" algn="ctr" rtl="0" eaLnBrk="1" fontAlgn="base" hangingPunct="1">
        <a:spcBef>
          <a:spcPct val="0"/>
        </a:spcBef>
        <a:spcAft>
          <a:spcPct val="0"/>
        </a:spcAft>
        <a:defRPr sz="21100">
          <a:solidFill>
            <a:schemeClr val="tx1"/>
          </a:solidFill>
          <a:latin typeface="Calibri" pitchFamily="34" charset="0"/>
        </a:defRPr>
      </a:lvl7pPr>
      <a:lvl8pPr marL="6583680" algn="ctr" rtl="0" eaLnBrk="1" fontAlgn="base" hangingPunct="1">
        <a:spcBef>
          <a:spcPct val="0"/>
        </a:spcBef>
        <a:spcAft>
          <a:spcPct val="0"/>
        </a:spcAft>
        <a:defRPr sz="21100">
          <a:solidFill>
            <a:schemeClr val="tx1"/>
          </a:solidFill>
          <a:latin typeface="Calibri" pitchFamily="34" charset="0"/>
        </a:defRPr>
      </a:lvl8pPr>
      <a:lvl9pPr marL="8778240" algn="ctr" rtl="0" eaLnBrk="1" fontAlgn="base" hangingPunct="1">
        <a:spcBef>
          <a:spcPct val="0"/>
        </a:spcBef>
        <a:spcAft>
          <a:spcPct val="0"/>
        </a:spcAft>
        <a:defRPr sz="21100">
          <a:solidFill>
            <a:schemeClr val="tx1"/>
          </a:solidFill>
          <a:latin typeface="Calibri" pitchFamily="34" charset="0"/>
        </a:defRPr>
      </a:lvl9pPr>
    </p:titleStyle>
    <p:bodyStyle>
      <a:lvl1pPr marL="1645920" indent="-1645920" algn="l" rtl="0" eaLnBrk="1" fontAlgn="base" hangingPunct="1">
        <a:spcBef>
          <a:spcPct val="20000"/>
        </a:spcBef>
        <a:spcAft>
          <a:spcPct val="0"/>
        </a:spcAft>
        <a:buFont typeface="Arial" charset="0"/>
        <a:buChar char="•"/>
        <a:defRPr sz="15400" kern="1200">
          <a:solidFill>
            <a:schemeClr val="tx1"/>
          </a:solidFill>
          <a:latin typeface="+mn-lt"/>
          <a:ea typeface="+mn-ea"/>
          <a:cs typeface="+mn-cs"/>
        </a:defRPr>
      </a:lvl1pPr>
      <a:lvl2pPr marL="3566160" indent="-1371600" algn="l" rtl="0" eaLnBrk="1" fontAlgn="base" hangingPunct="1">
        <a:spcBef>
          <a:spcPct val="20000"/>
        </a:spcBef>
        <a:spcAft>
          <a:spcPct val="0"/>
        </a:spcAft>
        <a:buFont typeface="Arial" charset="0"/>
        <a:buChar char="–"/>
        <a:defRPr sz="13400" kern="1200">
          <a:solidFill>
            <a:schemeClr val="tx1"/>
          </a:solidFill>
          <a:latin typeface="+mn-lt"/>
          <a:ea typeface="+mn-ea"/>
          <a:cs typeface="+mn-cs"/>
        </a:defRPr>
      </a:lvl2pPr>
      <a:lvl3pPr marL="5486400" indent="-1097280" algn="l" rtl="0" eaLnBrk="1" fontAlgn="base" hangingPunct="1">
        <a:spcBef>
          <a:spcPct val="20000"/>
        </a:spcBef>
        <a:spcAft>
          <a:spcPct val="0"/>
        </a:spcAft>
        <a:buFont typeface="Arial" charset="0"/>
        <a:buChar char="•"/>
        <a:defRPr sz="11500" kern="1200">
          <a:solidFill>
            <a:schemeClr val="tx1"/>
          </a:solidFill>
          <a:latin typeface="+mn-lt"/>
          <a:ea typeface="+mn-ea"/>
          <a:cs typeface="+mn-cs"/>
        </a:defRPr>
      </a:lvl3pPr>
      <a:lvl4pPr marL="7680960" indent="-1097280" algn="l" rtl="0" eaLnBrk="1" fontAlgn="base" hangingPunct="1">
        <a:spcBef>
          <a:spcPct val="20000"/>
        </a:spcBef>
        <a:spcAft>
          <a:spcPct val="0"/>
        </a:spcAft>
        <a:buFont typeface="Arial" charset="0"/>
        <a:buChar char="–"/>
        <a:defRPr sz="9600" kern="1200">
          <a:solidFill>
            <a:schemeClr val="tx1"/>
          </a:solidFill>
          <a:latin typeface="+mn-lt"/>
          <a:ea typeface="+mn-ea"/>
          <a:cs typeface="+mn-cs"/>
        </a:defRPr>
      </a:lvl4pPr>
      <a:lvl5pPr marL="9875520" indent="-1097280" algn="l" rtl="0" eaLnBrk="1" fontAlgn="base" hangingPunct="1">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0261" y="6928186"/>
            <a:ext cx="9607062" cy="5926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marL="571500" indent="-571500">
              <a:buFont typeface="Arial" pitchFamily="34" charset="0"/>
              <a:buChar char="•"/>
            </a:pPr>
            <a:r>
              <a:rPr lang="en-US" sz="4000" dirty="0">
                <a:solidFill>
                  <a:schemeClr val="tx1"/>
                </a:solidFill>
              </a:rPr>
              <a:t>Musicians can become lacking in inspiration</a:t>
            </a:r>
          </a:p>
          <a:p>
            <a:pPr marL="571500" indent="-571500">
              <a:buFont typeface="Arial" pitchFamily="34" charset="0"/>
              <a:buChar char="•"/>
            </a:pPr>
            <a:r>
              <a:rPr lang="en-US" sz="4000" dirty="0">
                <a:solidFill>
                  <a:schemeClr val="tx1"/>
                </a:solidFill>
              </a:rPr>
              <a:t>Current genetic algorithm techniques are heavily dependent on an operator and are inherently subjective</a:t>
            </a:r>
          </a:p>
          <a:p>
            <a:pPr marL="571500" indent="-571500">
              <a:buFont typeface="Arial" pitchFamily="34" charset="0"/>
              <a:buChar char="•"/>
            </a:pPr>
            <a:r>
              <a:rPr lang="en-US" sz="4000" dirty="0">
                <a:solidFill>
                  <a:schemeClr val="tx1"/>
                </a:solidFill>
              </a:rPr>
              <a:t>Current genetic algorithm techniques generate rhythms and tones with a single algorithm, which may not be optimal</a:t>
            </a:r>
          </a:p>
        </p:txBody>
      </p:sp>
      <p:sp>
        <p:nvSpPr>
          <p:cNvPr id="9" name="Rectangle 8"/>
          <p:cNvSpPr/>
          <p:nvPr/>
        </p:nvSpPr>
        <p:spPr>
          <a:xfrm>
            <a:off x="33387323" y="13580744"/>
            <a:ext cx="9601200" cy="5012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000" dirty="0">
                <a:solidFill>
                  <a:schemeClr val="tx1"/>
                </a:solidFill>
              </a:rPr>
              <a:t>The algorithms developed performed well and created music that is aesthetically pleasing and did so very quickly and reliably. This makes them a promising solution to the problem of algorithmic music composition.</a:t>
            </a:r>
          </a:p>
        </p:txBody>
      </p:sp>
      <p:sp>
        <p:nvSpPr>
          <p:cNvPr id="10" name="Rectangle 9"/>
          <p:cNvSpPr/>
          <p:nvPr/>
        </p:nvSpPr>
        <p:spPr>
          <a:xfrm>
            <a:off x="920261" y="5099386"/>
            <a:ext cx="9607062"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Problem Statement</a:t>
            </a:r>
            <a:endParaRPr lang="en-US" sz="6000" dirty="0">
              <a:solidFill>
                <a:schemeClr val="tx1"/>
              </a:solidFill>
            </a:endParaRPr>
          </a:p>
        </p:txBody>
      </p:sp>
      <p:sp>
        <p:nvSpPr>
          <p:cNvPr id="11" name="Rectangle 10"/>
          <p:cNvSpPr/>
          <p:nvPr/>
        </p:nvSpPr>
        <p:spPr>
          <a:xfrm>
            <a:off x="11438410" y="5099386"/>
            <a:ext cx="21031200" cy="18288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Summary Explanation</a:t>
            </a:r>
            <a:endParaRPr lang="en-US" sz="6000" dirty="0">
              <a:solidFill>
                <a:schemeClr val="tx1"/>
              </a:solidFill>
            </a:endParaRPr>
          </a:p>
        </p:txBody>
      </p:sp>
      <p:sp>
        <p:nvSpPr>
          <p:cNvPr id="12" name="Rectangle 11"/>
          <p:cNvSpPr/>
          <p:nvPr/>
        </p:nvSpPr>
        <p:spPr>
          <a:xfrm>
            <a:off x="33399047" y="11971020"/>
            <a:ext cx="9607062"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Conclusions</a:t>
            </a:r>
            <a:endParaRPr lang="en-US" sz="6000" dirty="0">
              <a:solidFill>
                <a:schemeClr val="tx1"/>
              </a:solidFill>
            </a:endParaRPr>
          </a:p>
        </p:txBody>
      </p:sp>
      <p:sp>
        <p:nvSpPr>
          <p:cNvPr id="13" name="Rectangle 12"/>
          <p:cNvSpPr/>
          <p:nvPr/>
        </p:nvSpPr>
        <p:spPr>
          <a:xfrm>
            <a:off x="33387323" y="20002500"/>
            <a:ext cx="9601200" cy="563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000" dirty="0" smtClean="0">
                <a:solidFill>
                  <a:schemeClr val="tx1"/>
                </a:solidFill>
              </a:rPr>
              <a:t>The rating algorithm was not nearly as optimized as it could be. An experienced music theorist could improve this feature to greatly increase the conversion rate.</a:t>
            </a:r>
          </a:p>
          <a:p>
            <a:endParaRPr lang="en-US" sz="4000" dirty="0" smtClean="0">
              <a:solidFill>
                <a:schemeClr val="tx1"/>
              </a:solidFill>
            </a:endParaRPr>
          </a:p>
          <a:p>
            <a:r>
              <a:rPr lang="en-US" sz="4000" dirty="0" smtClean="0">
                <a:solidFill>
                  <a:schemeClr val="tx1"/>
                </a:solidFill>
              </a:rPr>
              <a:t>Optimizing Divide &amp; Conquer algorithm could greatly increase generation time and produce more accurate pieces</a:t>
            </a:r>
            <a:endParaRPr lang="en-US" sz="4000" dirty="0">
              <a:solidFill>
                <a:schemeClr val="tx1"/>
              </a:solidFill>
            </a:endParaRPr>
          </a:p>
        </p:txBody>
      </p:sp>
      <p:sp>
        <p:nvSpPr>
          <p:cNvPr id="14" name="Rectangle 13"/>
          <p:cNvSpPr/>
          <p:nvPr/>
        </p:nvSpPr>
        <p:spPr>
          <a:xfrm>
            <a:off x="33387323" y="18204180"/>
            <a:ext cx="9607062"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Further Work</a:t>
            </a:r>
            <a:endParaRPr lang="en-US" sz="6000" dirty="0">
              <a:solidFill>
                <a:schemeClr val="tx1"/>
              </a:solidFill>
            </a:endParaRPr>
          </a:p>
        </p:txBody>
      </p:sp>
      <p:sp>
        <p:nvSpPr>
          <p:cNvPr id="15" name="Rectangle 14"/>
          <p:cNvSpPr/>
          <p:nvPr/>
        </p:nvSpPr>
        <p:spPr>
          <a:xfrm>
            <a:off x="33393185" y="27635019"/>
            <a:ext cx="9601200" cy="3454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marL="571500" indent="-571500">
              <a:buFont typeface="Arial" pitchFamily="34" charset="0"/>
              <a:buChar char="•"/>
            </a:pPr>
            <a:r>
              <a:rPr lang="en-US" sz="4000" dirty="0" smtClean="0">
                <a:solidFill>
                  <a:schemeClr val="tx1"/>
                </a:solidFill>
              </a:rPr>
              <a:t>Shippensburg University Computer Science Department</a:t>
            </a:r>
          </a:p>
          <a:p>
            <a:pPr marL="571500" indent="-571500">
              <a:buFont typeface="Arial" pitchFamily="34" charset="0"/>
              <a:buChar char="•"/>
            </a:pPr>
            <a:r>
              <a:rPr lang="en-US" sz="4000" dirty="0" smtClean="0">
                <a:solidFill>
                  <a:schemeClr val="tx1"/>
                </a:solidFill>
              </a:rPr>
              <a:t>Shippensburg University Honors Program</a:t>
            </a:r>
          </a:p>
        </p:txBody>
      </p:sp>
      <p:sp>
        <p:nvSpPr>
          <p:cNvPr id="16" name="Rectangle 15"/>
          <p:cNvSpPr/>
          <p:nvPr/>
        </p:nvSpPr>
        <p:spPr>
          <a:xfrm>
            <a:off x="33393185" y="25831800"/>
            <a:ext cx="9607062"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Acknowledgements</a:t>
            </a:r>
            <a:endParaRPr lang="en-US" sz="6000" dirty="0">
              <a:solidFill>
                <a:schemeClr val="tx1"/>
              </a:solidFill>
            </a:endParaRPr>
          </a:p>
        </p:txBody>
      </p:sp>
      <p:sp>
        <p:nvSpPr>
          <p:cNvPr id="19" name="Rectangle 18"/>
          <p:cNvSpPr/>
          <p:nvPr/>
        </p:nvSpPr>
        <p:spPr>
          <a:xfrm>
            <a:off x="920261" y="14755432"/>
            <a:ext cx="9607062" cy="309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000" dirty="0">
                <a:solidFill>
                  <a:schemeClr val="tx1"/>
                </a:solidFill>
              </a:rPr>
              <a:t>To compose music using genetic and memetic algorithms by concurrently and separately processing the rhythmic and tonal </a:t>
            </a:r>
            <a:r>
              <a:rPr lang="en-US" sz="4000" dirty="0" smtClean="0">
                <a:solidFill>
                  <a:schemeClr val="tx1"/>
                </a:solidFill>
              </a:rPr>
              <a:t>components</a:t>
            </a:r>
            <a:endParaRPr lang="en-US" sz="4000" dirty="0">
              <a:solidFill>
                <a:schemeClr val="tx1"/>
              </a:solidFill>
            </a:endParaRPr>
          </a:p>
        </p:txBody>
      </p:sp>
      <p:sp>
        <p:nvSpPr>
          <p:cNvPr id="20" name="Rectangle 19"/>
          <p:cNvSpPr/>
          <p:nvPr/>
        </p:nvSpPr>
        <p:spPr>
          <a:xfrm>
            <a:off x="920261" y="13022580"/>
            <a:ext cx="9607062" cy="1732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Primary Research Objective</a:t>
            </a:r>
            <a:endParaRPr lang="en-US" sz="6000" dirty="0">
              <a:solidFill>
                <a:schemeClr val="tx1"/>
              </a:solidFill>
            </a:endParaRPr>
          </a:p>
        </p:txBody>
      </p:sp>
      <p:sp>
        <p:nvSpPr>
          <p:cNvPr id="21" name="TextBox 20"/>
          <p:cNvSpPr txBox="1"/>
          <p:nvPr/>
        </p:nvSpPr>
        <p:spPr>
          <a:xfrm>
            <a:off x="920261" y="914400"/>
            <a:ext cx="42068262" cy="3908762"/>
          </a:xfrm>
          <a:prstGeom prst="rect">
            <a:avLst/>
          </a:prstGeom>
          <a:gradFill>
            <a:gsLst>
              <a:gs pos="0">
                <a:schemeClr val="accent1">
                  <a:tint val="66000"/>
                  <a:satMod val="160000"/>
                </a:schemeClr>
              </a:gs>
              <a:gs pos="50000">
                <a:schemeClr val="accent1">
                  <a:tint val="44500"/>
                  <a:satMod val="160000"/>
                </a:schemeClr>
              </a:gs>
              <a:gs pos="76000">
                <a:schemeClr val="accent1">
                  <a:tint val="23500"/>
                  <a:satMod val="160000"/>
                </a:schemeClr>
              </a:gs>
            </a:gsLst>
            <a:lin ang="16200000" scaled="1"/>
          </a:gradFill>
        </p:spPr>
        <p:txBody>
          <a:bodyPr wrap="square" rtlCol="0">
            <a:spAutoFit/>
          </a:bodyPr>
          <a:lstStyle/>
          <a:p>
            <a:pPr algn="ctr"/>
            <a:r>
              <a:rPr lang="en-US" sz="8800" dirty="0">
                <a:latin typeface="Futura Condensed"/>
              </a:rPr>
              <a:t>Digital Music Composition </a:t>
            </a:r>
            <a:r>
              <a:rPr lang="en-US" sz="8800" dirty="0" smtClean="0">
                <a:latin typeface="Futura Condensed"/>
              </a:rPr>
              <a:t>using Simultaneous </a:t>
            </a:r>
            <a:r>
              <a:rPr lang="en-US" sz="8800" dirty="0">
                <a:latin typeface="Futura Condensed"/>
              </a:rPr>
              <a:t>Genetic Algorithms</a:t>
            </a:r>
          </a:p>
          <a:p>
            <a:pPr algn="ctr"/>
            <a:r>
              <a:rPr lang="en-US" sz="8000" dirty="0" smtClean="0"/>
              <a:t>Stephen </a:t>
            </a:r>
            <a:r>
              <a:rPr lang="en-US" sz="8000" dirty="0" err="1" smtClean="0"/>
              <a:t>Bussey</a:t>
            </a:r>
            <a:endParaRPr lang="en-US" sz="8000" dirty="0" smtClean="0"/>
          </a:p>
          <a:p>
            <a:pPr algn="ctr"/>
            <a:r>
              <a:rPr lang="en-US" sz="8000" dirty="0" smtClean="0"/>
              <a:t>Advisor: Dr. Alice Armstrong</a:t>
            </a:r>
          </a:p>
        </p:txBody>
      </p:sp>
      <p:sp>
        <p:nvSpPr>
          <p:cNvPr id="25" name="TextBox 24"/>
          <p:cNvSpPr txBox="1"/>
          <p:nvPr/>
        </p:nvSpPr>
        <p:spPr>
          <a:xfrm>
            <a:off x="12344400" y="7239000"/>
            <a:ext cx="9067800" cy="2554545"/>
          </a:xfrm>
          <a:prstGeom prst="rect">
            <a:avLst/>
          </a:prstGeom>
          <a:noFill/>
        </p:spPr>
        <p:txBody>
          <a:bodyPr wrap="square" rtlCol="0">
            <a:spAutoFit/>
          </a:bodyPr>
          <a:lstStyle/>
          <a:p>
            <a:r>
              <a:rPr lang="en-US" sz="4000" dirty="0" smtClean="0">
                <a:latin typeface="+mn-lt"/>
              </a:rPr>
              <a:t>Music is represented in a structure that is very representative of the </a:t>
            </a:r>
            <a:r>
              <a:rPr lang="en-US" sz="4000" i="1" dirty="0" smtClean="0"/>
              <a:t>format</a:t>
            </a:r>
            <a:r>
              <a:rPr lang="en-US" sz="4000" dirty="0" smtClean="0"/>
              <a:t> of music. That </a:t>
            </a:r>
            <a:r>
              <a:rPr lang="en-US" sz="4000" dirty="0" smtClean="0"/>
              <a:t>is, it is very similar to how humans read and digest sheet music.</a:t>
            </a:r>
            <a:endParaRPr lang="en-US" sz="4000" dirty="0" smtClean="0">
              <a:latin typeface="+mn-lt"/>
            </a:endParaRPr>
          </a:p>
        </p:txBody>
      </p:sp>
      <p:sp>
        <p:nvSpPr>
          <p:cNvPr id="36" name="TextBox 35"/>
          <p:cNvSpPr txBox="1"/>
          <p:nvPr/>
        </p:nvSpPr>
        <p:spPr>
          <a:xfrm>
            <a:off x="22240874" y="16490136"/>
            <a:ext cx="9610725" cy="3847207"/>
          </a:xfrm>
          <a:prstGeom prst="rect">
            <a:avLst/>
          </a:prstGeom>
          <a:noFill/>
        </p:spPr>
        <p:txBody>
          <a:bodyPr wrap="square" rtlCol="0">
            <a:spAutoFit/>
          </a:bodyPr>
          <a:lstStyle/>
          <a:p>
            <a:r>
              <a:rPr lang="en-US" sz="4400" b="1" dirty="0" smtClean="0"/>
              <a:t>Non-Divide and Conquer</a:t>
            </a:r>
          </a:p>
          <a:p>
            <a:pPr marL="571500" indent="-571500">
              <a:buFont typeface="Arial" pitchFamily="34" charset="0"/>
              <a:buChar char="•"/>
            </a:pPr>
            <a:r>
              <a:rPr lang="en-US" sz="4000" dirty="0" smtClean="0"/>
              <a:t>Of </a:t>
            </a:r>
            <a:r>
              <a:rPr lang="en-US" sz="4000" dirty="0"/>
              <a:t>the 900 runs, 6 failed (.67%)</a:t>
            </a:r>
          </a:p>
          <a:p>
            <a:pPr marL="571500" indent="-571500">
              <a:buFont typeface="Arial" pitchFamily="34" charset="0"/>
              <a:buChar char="•"/>
            </a:pPr>
            <a:r>
              <a:rPr lang="en-US" sz="4000" dirty="0"/>
              <a:t>The average time with failures present was 27.04s ±</a:t>
            </a:r>
            <a:r>
              <a:rPr lang="en-US" sz="4000" dirty="0" smtClean="0"/>
              <a:t> </a:t>
            </a:r>
            <a:r>
              <a:rPr lang="en-US" sz="4000" dirty="0"/>
              <a:t>43.7s</a:t>
            </a:r>
          </a:p>
          <a:p>
            <a:pPr marL="571500" indent="-571500">
              <a:buFont typeface="Arial" pitchFamily="34" charset="0"/>
              <a:buChar char="•"/>
            </a:pPr>
            <a:r>
              <a:rPr lang="en-US" sz="4000" dirty="0"/>
              <a:t>The average time with failures removed was 24.7s ±</a:t>
            </a:r>
            <a:r>
              <a:rPr lang="en-US" sz="4000" dirty="0" smtClean="0"/>
              <a:t> </a:t>
            </a:r>
            <a:r>
              <a:rPr lang="en-US" sz="4000" dirty="0"/>
              <a:t>32.7s</a:t>
            </a:r>
          </a:p>
        </p:txBody>
      </p:sp>
      <p:sp>
        <p:nvSpPr>
          <p:cNvPr id="37" name="TextBox 36"/>
          <p:cNvSpPr txBox="1"/>
          <p:nvPr/>
        </p:nvSpPr>
        <p:spPr>
          <a:xfrm>
            <a:off x="12213431" y="23367034"/>
            <a:ext cx="8458199" cy="5016758"/>
          </a:xfrm>
          <a:prstGeom prst="rect">
            <a:avLst/>
          </a:prstGeom>
          <a:noFill/>
        </p:spPr>
        <p:txBody>
          <a:bodyPr wrap="square" rtlCol="0">
            <a:spAutoFit/>
          </a:bodyPr>
          <a:lstStyle/>
          <a:p>
            <a:r>
              <a:rPr lang="en-US" sz="4000" dirty="0" smtClean="0"/>
              <a:t>While audio results are difficult to quantitate, it is easier to qualitatively judge them. The output performed best on simpler initial melodies, and one can tell that there are similarities between the input and what was produced. Complex patterns did not </a:t>
            </a:r>
            <a:r>
              <a:rPr lang="en-US" sz="4000" dirty="0" smtClean="0"/>
              <a:t>sound as </a:t>
            </a:r>
            <a:r>
              <a:rPr lang="en-US" sz="4000" dirty="0" smtClean="0"/>
              <a:t>good and sometimes did </a:t>
            </a:r>
            <a:r>
              <a:rPr lang="en-US" sz="4000" smtClean="0"/>
              <a:t>not </a:t>
            </a:r>
            <a:r>
              <a:rPr lang="en-US" sz="4000" smtClean="0"/>
              <a:t>finish.</a:t>
            </a:r>
            <a:endParaRPr lang="en-US" sz="4000" dirty="0" smtClean="0"/>
          </a:p>
        </p:txBody>
      </p:sp>
      <p:pic>
        <p:nvPicPr>
          <p:cNvPr id="3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54674" y="1117997"/>
            <a:ext cx="5017526" cy="350156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1" name="Rectangle 30"/>
          <p:cNvSpPr/>
          <p:nvPr/>
        </p:nvSpPr>
        <p:spPr>
          <a:xfrm>
            <a:off x="920261" y="17850549"/>
            <a:ext cx="9607062" cy="17328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Solution Description</a:t>
            </a:r>
            <a:endParaRPr lang="en-US" sz="6000" dirty="0">
              <a:solidFill>
                <a:schemeClr val="tx1"/>
              </a:solidFill>
            </a:endParaRPr>
          </a:p>
        </p:txBody>
      </p:sp>
      <p:sp>
        <p:nvSpPr>
          <p:cNvPr id="32" name="Rectangle 31"/>
          <p:cNvSpPr/>
          <p:nvPr/>
        </p:nvSpPr>
        <p:spPr>
          <a:xfrm>
            <a:off x="920261" y="19583400"/>
            <a:ext cx="9607062" cy="757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marL="571500" indent="-571500">
              <a:buFont typeface="Arial" pitchFamily="34" charset="0"/>
              <a:buChar char="•"/>
            </a:pPr>
            <a:r>
              <a:rPr lang="en-US" sz="4000" dirty="0">
                <a:solidFill>
                  <a:schemeClr val="tx1"/>
                </a:solidFill>
              </a:rPr>
              <a:t>Input analyzed using Music Analysis Process: rhythmic and pitch music analysis vectors (MAV) produced</a:t>
            </a:r>
          </a:p>
          <a:p>
            <a:pPr marL="571500" indent="-571500">
              <a:buFont typeface="Arial" pitchFamily="34" charset="0"/>
              <a:buChar char="•"/>
            </a:pPr>
            <a:r>
              <a:rPr lang="en-US" sz="4000" dirty="0">
                <a:solidFill>
                  <a:schemeClr val="tx1"/>
                </a:solidFill>
              </a:rPr>
              <a:t>Rhythmic genetic algorithm executes using rhythmic MAV: </a:t>
            </a:r>
            <a:r>
              <a:rPr lang="en-US" sz="4000" dirty="0" smtClean="0">
                <a:solidFill>
                  <a:schemeClr val="tx1"/>
                </a:solidFill>
              </a:rPr>
              <a:t>Measure[] </a:t>
            </a:r>
            <a:r>
              <a:rPr lang="en-US" sz="4000" dirty="0">
                <a:solidFill>
                  <a:schemeClr val="tx1"/>
                </a:solidFill>
              </a:rPr>
              <a:t>array of beats produced</a:t>
            </a:r>
          </a:p>
          <a:p>
            <a:pPr marL="571500" indent="-571500">
              <a:buFont typeface="Arial" pitchFamily="34" charset="0"/>
              <a:buChar char="•"/>
            </a:pPr>
            <a:r>
              <a:rPr lang="en-US" sz="4000" dirty="0">
                <a:solidFill>
                  <a:schemeClr val="tx1"/>
                </a:solidFill>
              </a:rPr>
              <a:t>Pitch memetic algorithm executes using pitch MAV: Measure array of pitches produced</a:t>
            </a:r>
          </a:p>
          <a:p>
            <a:pPr marL="571500" indent="-571500">
              <a:buFont typeface="Arial" pitchFamily="34" charset="0"/>
              <a:buChar char="•"/>
            </a:pPr>
            <a:r>
              <a:rPr lang="en-US" sz="4000" dirty="0">
                <a:solidFill>
                  <a:schemeClr val="tx1"/>
                </a:solidFill>
              </a:rPr>
              <a:t>Pitch and rhythm merged into MIDI output: time recorded</a:t>
            </a:r>
          </a:p>
        </p:txBody>
      </p:sp>
      <p:pic>
        <p:nvPicPr>
          <p:cNvPr id="35" name="Picture 2" descr="C:\Users\Steve\Dropbox\SR\umls\Solution 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892" y="29448034"/>
            <a:ext cx="14805473" cy="264245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descr="C:\Users\Steve\Dropbox\SR\umls\crossov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64" y="28345692"/>
            <a:ext cx="5639328" cy="394753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2344400" y="9948208"/>
            <a:ext cx="9067800" cy="1938992"/>
          </a:xfrm>
          <a:prstGeom prst="rect">
            <a:avLst/>
          </a:prstGeom>
          <a:noFill/>
        </p:spPr>
        <p:txBody>
          <a:bodyPr wrap="square" rtlCol="0">
            <a:spAutoFit/>
          </a:bodyPr>
          <a:lstStyle/>
          <a:p>
            <a:r>
              <a:rPr lang="en-US" sz="4000" dirty="0" smtClean="0">
                <a:latin typeface="+mn-lt"/>
              </a:rPr>
              <a:t>This music is given a </a:t>
            </a:r>
            <a:r>
              <a:rPr lang="en-US" sz="4000" dirty="0" smtClean="0">
                <a:latin typeface="+mn-lt"/>
              </a:rPr>
              <a:t>score based </a:t>
            </a:r>
            <a:r>
              <a:rPr lang="en-US" sz="4000" dirty="0" smtClean="0">
                <a:latin typeface="+mn-lt"/>
              </a:rPr>
              <a:t>on a number of criteria derived from other research papers.</a:t>
            </a:r>
          </a:p>
        </p:txBody>
      </p:sp>
      <p:sp>
        <p:nvSpPr>
          <p:cNvPr id="40" name="TextBox 39"/>
          <p:cNvSpPr txBox="1"/>
          <p:nvPr/>
        </p:nvSpPr>
        <p:spPr>
          <a:xfrm>
            <a:off x="12344400" y="12005608"/>
            <a:ext cx="9067800" cy="1938992"/>
          </a:xfrm>
          <a:prstGeom prst="rect">
            <a:avLst/>
          </a:prstGeom>
          <a:noFill/>
        </p:spPr>
        <p:txBody>
          <a:bodyPr wrap="square" rtlCol="0">
            <a:spAutoFit/>
          </a:bodyPr>
          <a:lstStyle/>
          <a:p>
            <a:r>
              <a:rPr lang="en-US" sz="4000" dirty="0" smtClean="0"/>
              <a:t>Two different pieces can be easily compared to each other based on </a:t>
            </a:r>
            <a:r>
              <a:rPr lang="en-US" sz="4000" dirty="0" smtClean="0"/>
              <a:t>their score’s Euclidean </a:t>
            </a:r>
            <a:r>
              <a:rPr lang="en-US" sz="4000" dirty="0" smtClean="0"/>
              <a:t>distance.</a:t>
            </a:r>
            <a:endParaRPr lang="en-US" sz="4000" dirty="0" smtClean="0">
              <a:latin typeface="+mn-lt"/>
            </a:endParaRPr>
          </a:p>
        </p:txBody>
      </p:sp>
      <p:sp>
        <p:nvSpPr>
          <p:cNvPr id="41" name="TextBox 40"/>
          <p:cNvSpPr txBox="1"/>
          <p:nvPr/>
        </p:nvSpPr>
        <p:spPr>
          <a:xfrm>
            <a:off x="22617206" y="7239000"/>
            <a:ext cx="9067800" cy="2554545"/>
          </a:xfrm>
          <a:prstGeom prst="rect">
            <a:avLst/>
          </a:prstGeom>
          <a:noFill/>
        </p:spPr>
        <p:txBody>
          <a:bodyPr wrap="square" rtlCol="0">
            <a:spAutoFit/>
          </a:bodyPr>
          <a:lstStyle/>
          <a:p>
            <a:r>
              <a:rPr lang="en-US" sz="4000" dirty="0" smtClean="0">
                <a:latin typeface="+mn-lt"/>
              </a:rPr>
              <a:t>A number of different transformations are applied. These transformations deal with the structure of music and not technical components.</a:t>
            </a:r>
          </a:p>
        </p:txBody>
      </p:sp>
      <p:sp>
        <p:nvSpPr>
          <p:cNvPr id="42" name="TextBox 41"/>
          <p:cNvSpPr txBox="1"/>
          <p:nvPr/>
        </p:nvSpPr>
        <p:spPr>
          <a:xfrm>
            <a:off x="22617206" y="9948208"/>
            <a:ext cx="9067800" cy="1323439"/>
          </a:xfrm>
          <a:prstGeom prst="rect">
            <a:avLst/>
          </a:prstGeom>
          <a:noFill/>
        </p:spPr>
        <p:txBody>
          <a:bodyPr wrap="square" rtlCol="0">
            <a:spAutoFit/>
          </a:bodyPr>
          <a:lstStyle/>
          <a:p>
            <a:r>
              <a:rPr lang="en-US" sz="4000" dirty="0" smtClean="0">
                <a:latin typeface="+mn-lt"/>
              </a:rPr>
              <a:t>Once a generated piece is close enough to the input, then that piece is finalized.</a:t>
            </a:r>
          </a:p>
        </p:txBody>
      </p:sp>
      <p:sp>
        <p:nvSpPr>
          <p:cNvPr id="43" name="TextBox 42"/>
          <p:cNvSpPr txBox="1"/>
          <p:nvPr/>
        </p:nvSpPr>
        <p:spPr>
          <a:xfrm>
            <a:off x="22617206" y="11506200"/>
            <a:ext cx="9067800" cy="2554545"/>
          </a:xfrm>
          <a:prstGeom prst="rect">
            <a:avLst/>
          </a:prstGeom>
          <a:noFill/>
        </p:spPr>
        <p:txBody>
          <a:bodyPr wrap="square" rtlCol="0">
            <a:spAutoFit/>
          </a:bodyPr>
          <a:lstStyle/>
          <a:p>
            <a:r>
              <a:rPr lang="en-US" sz="4000" dirty="0" smtClean="0"/>
              <a:t>Rhythm and tones are processed separately and the pieces are combined at the end. This makes it easier to process and reduces the search space greatly.</a:t>
            </a:r>
          </a:p>
        </p:txBody>
      </p:sp>
      <p:sp>
        <p:nvSpPr>
          <p:cNvPr id="44" name="Rectangle 43"/>
          <p:cNvSpPr/>
          <p:nvPr/>
        </p:nvSpPr>
        <p:spPr>
          <a:xfrm>
            <a:off x="11438410" y="14173200"/>
            <a:ext cx="21031200" cy="1828800"/>
          </a:xfrm>
          <a:prstGeom prst="rect">
            <a:avLst/>
          </a:prstGeom>
          <a:solidFill>
            <a:srgbClr val="FF6969"/>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Results</a:t>
            </a:r>
          </a:p>
        </p:txBody>
      </p:sp>
      <p:graphicFrame>
        <p:nvGraphicFramePr>
          <p:cNvPr id="45" name="Chart 44"/>
          <p:cNvGraphicFramePr>
            <a:graphicFrameLocks noGrp="1"/>
          </p:cNvGraphicFramePr>
          <p:nvPr>
            <p:extLst>
              <p:ext uri="{D42A27DB-BD31-4B8C-83A1-F6EECF244321}">
                <p14:modId xmlns:p14="http://schemas.microsoft.com/office/powerpoint/2010/main" val="254903928"/>
              </p:ext>
            </p:extLst>
          </p:nvPr>
        </p:nvGraphicFramePr>
        <p:xfrm>
          <a:off x="12344400" y="16351623"/>
          <a:ext cx="8679322" cy="630252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6" name="Chart 45"/>
          <p:cNvGraphicFramePr>
            <a:graphicFrameLocks noGrp="1"/>
          </p:cNvGraphicFramePr>
          <p:nvPr>
            <p:extLst>
              <p:ext uri="{D42A27DB-BD31-4B8C-83A1-F6EECF244321}">
                <p14:modId xmlns:p14="http://schemas.microsoft.com/office/powerpoint/2010/main" val="581621690"/>
              </p:ext>
            </p:extLst>
          </p:nvPr>
        </p:nvGraphicFramePr>
        <p:xfrm>
          <a:off x="21627000" y="24657239"/>
          <a:ext cx="10705123" cy="6302523"/>
        </p:xfrm>
        <a:graphic>
          <a:graphicData uri="http://schemas.openxmlformats.org/drawingml/2006/chart">
            <c:chart xmlns:c="http://schemas.openxmlformats.org/drawingml/2006/chart" xmlns:r="http://schemas.openxmlformats.org/officeDocument/2006/relationships" r:id="rId6"/>
          </a:graphicData>
        </a:graphic>
      </p:graphicFrame>
      <p:sp>
        <p:nvSpPr>
          <p:cNvPr id="47" name="TextBox 46"/>
          <p:cNvSpPr txBox="1"/>
          <p:nvPr/>
        </p:nvSpPr>
        <p:spPr>
          <a:xfrm>
            <a:off x="22174200" y="20269200"/>
            <a:ext cx="9610725" cy="3847207"/>
          </a:xfrm>
          <a:prstGeom prst="rect">
            <a:avLst/>
          </a:prstGeom>
          <a:noFill/>
        </p:spPr>
        <p:txBody>
          <a:bodyPr wrap="square" rtlCol="0">
            <a:spAutoFit/>
          </a:bodyPr>
          <a:lstStyle/>
          <a:p>
            <a:r>
              <a:rPr lang="en-US" sz="4400" b="1" dirty="0" smtClean="0"/>
              <a:t>Divide and Conquer</a:t>
            </a:r>
          </a:p>
          <a:p>
            <a:pPr marL="571500" indent="-571500">
              <a:buFont typeface="Arial" pitchFamily="34" charset="0"/>
              <a:buChar char="•"/>
            </a:pPr>
            <a:r>
              <a:rPr lang="en-US" sz="4000" dirty="0" smtClean="0"/>
              <a:t>Of </a:t>
            </a:r>
            <a:r>
              <a:rPr lang="en-US" sz="4000" dirty="0"/>
              <a:t>the 900 runs, </a:t>
            </a:r>
            <a:r>
              <a:rPr lang="en-US" sz="4000" dirty="0" smtClean="0"/>
              <a:t>138 </a:t>
            </a:r>
            <a:r>
              <a:rPr lang="en-US" sz="4000" dirty="0"/>
              <a:t>failed </a:t>
            </a:r>
            <a:r>
              <a:rPr lang="en-US" sz="4000" dirty="0" smtClean="0"/>
              <a:t>(15.33 %)</a:t>
            </a:r>
            <a:endParaRPr lang="en-US" sz="4000" dirty="0"/>
          </a:p>
          <a:p>
            <a:pPr marL="571500" indent="-571500">
              <a:buFont typeface="Arial" pitchFamily="34" charset="0"/>
              <a:buChar char="•"/>
            </a:pPr>
            <a:r>
              <a:rPr lang="en-US" sz="4000" dirty="0"/>
              <a:t>The average time with failures present was </a:t>
            </a:r>
            <a:r>
              <a:rPr lang="en-US" sz="4000" dirty="0" smtClean="0"/>
              <a:t>68.1s ± 132.6</a:t>
            </a:r>
            <a:endParaRPr lang="en-US" sz="4000" dirty="0"/>
          </a:p>
          <a:p>
            <a:pPr marL="571500" indent="-571500">
              <a:buFont typeface="Arial" pitchFamily="34" charset="0"/>
              <a:buChar char="•"/>
            </a:pPr>
            <a:r>
              <a:rPr lang="en-US" sz="4000" dirty="0"/>
              <a:t>The average time with failures removed was </a:t>
            </a:r>
            <a:r>
              <a:rPr lang="en-US" sz="4000" dirty="0" smtClean="0"/>
              <a:t>16.4s ± 22.7s</a:t>
            </a:r>
            <a:endParaRPr lang="en-US" sz="4000" dirty="0"/>
          </a:p>
        </p:txBody>
      </p:sp>
      <p:sp>
        <p:nvSpPr>
          <p:cNvPr id="48" name="Rectangle 47"/>
          <p:cNvSpPr/>
          <p:nvPr/>
        </p:nvSpPr>
        <p:spPr>
          <a:xfrm>
            <a:off x="33387323" y="6858000"/>
            <a:ext cx="9601200" cy="4343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000" dirty="0">
                <a:solidFill>
                  <a:schemeClr val="tx1"/>
                </a:solidFill>
              </a:rPr>
              <a:t>For each input music:</a:t>
            </a:r>
          </a:p>
          <a:p>
            <a:pPr marL="571500" indent="-571500">
              <a:buFont typeface="Arial" pitchFamily="34" charset="0"/>
              <a:buChar char="•"/>
            </a:pPr>
            <a:r>
              <a:rPr lang="en-US" sz="4000" dirty="0">
                <a:solidFill>
                  <a:schemeClr val="tx1"/>
                </a:solidFill>
              </a:rPr>
              <a:t>Genetic algorithms for rhythm and tone execute (time is collected)</a:t>
            </a:r>
          </a:p>
          <a:p>
            <a:pPr marL="571500" indent="-571500">
              <a:buFont typeface="Arial" pitchFamily="34" charset="0"/>
              <a:buChar char="•"/>
            </a:pPr>
            <a:r>
              <a:rPr lang="en-US" sz="4000" dirty="0">
                <a:solidFill>
                  <a:schemeClr val="tx1"/>
                </a:solidFill>
              </a:rPr>
              <a:t>The results of the algorithms are combined into an output MIDI file (time is collected)</a:t>
            </a:r>
          </a:p>
          <a:p>
            <a:r>
              <a:rPr lang="en-US" sz="4000" dirty="0">
                <a:solidFill>
                  <a:schemeClr val="tx1"/>
                </a:solidFill>
              </a:rPr>
              <a:t>This was run 30 times per input</a:t>
            </a:r>
          </a:p>
        </p:txBody>
      </p:sp>
      <p:sp>
        <p:nvSpPr>
          <p:cNvPr id="49" name="Rectangle 48"/>
          <p:cNvSpPr/>
          <p:nvPr/>
        </p:nvSpPr>
        <p:spPr>
          <a:xfrm>
            <a:off x="33399047" y="5099386"/>
            <a:ext cx="9607062"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457200" rtlCol="0" anchor="t" anchorCtr="0"/>
          <a:lstStyle/>
          <a:p>
            <a:pPr algn="ctr"/>
            <a:r>
              <a:rPr lang="en-US" sz="6000" dirty="0" smtClean="0">
                <a:solidFill>
                  <a:schemeClr val="tx1"/>
                </a:solidFill>
              </a:rPr>
              <a:t>Experiment Design</a:t>
            </a:r>
            <a:endParaRPr lang="en-US" sz="6000" dirty="0">
              <a:solidFill>
                <a:schemeClr val="tx1"/>
              </a:solidFill>
            </a:endParaRPr>
          </a:p>
        </p:txBody>
      </p:sp>
      <p:pic>
        <p:nvPicPr>
          <p:cNvPr id="51" name="Picture 2" descr="C:\Users\Steve\Dropbox\SR\music no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78893" y="2358914"/>
            <a:ext cx="2115708" cy="246424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Steve\Dropbox\SR\music no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3266" y="2358913"/>
            <a:ext cx="2115708" cy="246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3382"/>
      </p:ext>
    </p:extLst>
  </p:cSld>
  <p:clrMapOvr>
    <a:masterClrMapping/>
  </p:clrMapOvr>
</p:sld>
</file>

<file path=ppt/theme/theme1.xml><?xml version="1.0" encoding="utf-8"?>
<a:theme xmlns:a="http://schemas.openxmlformats.org/drawingml/2006/main" name="Marc Hand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lIns="457200" tIns="457200" rIns="457200" bIns="457200" rtlCol="0" anchor="t" anchorCtr="0"/>
      <a:lstStyle>
        <a:defPPr>
          <a:defRPr sz="48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4800" dirty="0" smtClean="0">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Marc Handouts</Template>
  <TotalTime>190</TotalTime>
  <Words>539</Words>
  <Application>Microsoft Office PowerPoint</Application>
  <PresentationFormat>Custom</PresentationFormat>
  <Paragraphs>47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Marc Handouts</vt:lpstr>
      <vt:lpstr>PowerPoint Presentation</vt:lpstr>
    </vt:vector>
  </TitlesOfParts>
  <Company>Shippensburg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Renault</dc:creator>
  <cp:lastModifiedBy>Steve</cp:lastModifiedBy>
  <cp:revision>43</cp:revision>
  <dcterms:created xsi:type="dcterms:W3CDTF">2012-11-06T20:28:20Z</dcterms:created>
  <dcterms:modified xsi:type="dcterms:W3CDTF">2014-04-01T18:18:11Z</dcterms:modified>
</cp:coreProperties>
</file>