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00" r:id="rId9"/>
    <p:sldId id="265" r:id="rId10"/>
    <p:sldId id="267" r:id="rId11"/>
    <p:sldId id="270" r:id="rId12"/>
    <p:sldId id="268" r:id="rId13"/>
    <p:sldId id="269" r:id="rId14"/>
    <p:sldId id="273" r:id="rId15"/>
    <p:sldId id="271" r:id="rId16"/>
    <p:sldId id="272" r:id="rId17"/>
    <p:sldId id="278" r:id="rId18"/>
    <p:sldId id="274" r:id="rId19"/>
    <p:sldId id="275" r:id="rId20"/>
    <p:sldId id="276" r:id="rId21"/>
    <p:sldId id="277" r:id="rId22"/>
    <p:sldId id="294" r:id="rId23"/>
    <p:sldId id="279" r:id="rId24"/>
    <p:sldId id="301" r:id="rId25"/>
    <p:sldId id="286" r:id="rId26"/>
    <p:sldId id="295" r:id="rId27"/>
    <p:sldId id="281" r:id="rId28"/>
    <p:sldId id="282" r:id="rId29"/>
    <p:sldId id="296" r:id="rId30"/>
    <p:sldId id="283" r:id="rId31"/>
    <p:sldId id="284" r:id="rId32"/>
    <p:sldId id="303" r:id="rId33"/>
    <p:sldId id="285" r:id="rId34"/>
    <p:sldId id="288" r:id="rId35"/>
    <p:sldId id="290" r:id="rId36"/>
    <p:sldId id="299" r:id="rId37"/>
    <p:sldId id="297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BC42F4-E0F0-4C52-9DCD-A716B8FE5D15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A800522-31AC-4612-9256-C2A9769E85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csnetwork.ac.uk/cheer/ch13_1/images/mardl102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clidean_distance#equation_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Stephen </a:t>
            </a:r>
            <a:r>
              <a:rPr lang="en-US" dirty="0" err="1" smtClean="0"/>
              <a:t>Bussey</a:t>
            </a:r>
            <a:endParaRPr lang="en-US" dirty="0" smtClean="0"/>
          </a:p>
          <a:p>
            <a:r>
              <a:rPr lang="en-US" dirty="0" smtClean="0"/>
              <a:t>Mentor: Dr. Alice Armstrong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Digital Music Composition using 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Chromosome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Consists of a fixed number of measures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Measure consists of beats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beat contains duration and can be used to merge with notes later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Duration is in set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(. 25, .5, .75,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Any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beat can be a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rest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Only the following durations can split (.5, 1.0, 2.0, 3.0, 4.0)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Tonal Chromosome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 is an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integer from 0-127 (C0 – G10)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Pitch can be found from pitch % 12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number of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tones in each measure is the average number of tones per measure from the input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8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Genetic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6-Point Tournament selection is used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6 random chromosomes are added to a set, and sorted by fitness</a:t>
            </a:r>
          </a:p>
          <a:p>
            <a:r>
              <a:rPr lang="en-US" sz="3000" spc="0" dirty="0" smtClean="0">
                <a:solidFill>
                  <a:prstClr val="white"/>
                </a:solidFill>
                <a:latin typeface="Calibri"/>
              </a:rPr>
              <a:t>The top 2 fitness chromosomes are crossed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Genetic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Crossover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76475"/>
            <a:ext cx="4000500" cy="2762250"/>
          </a:xfrm>
        </p:spPr>
      </p:pic>
    </p:spTree>
    <p:extLst>
      <p:ext uri="{BB962C8B-B14F-4D97-AF65-F5344CB8AC3E}">
        <p14:creationId xmlns:p14="http://schemas.microsoft.com/office/powerpoint/2010/main" val="29975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Mutation percentages were determined in an operating point pilot</a:t>
            </a:r>
          </a:p>
          <a:p>
            <a:r>
              <a:rPr lang="en-US" sz="3000" dirty="0" smtClean="0">
                <a:latin typeface="Calibri" pitchFamily="34" charset="0"/>
              </a:rPr>
              <a:t>Involved seeing how the percentages affected</a:t>
            </a:r>
          </a:p>
          <a:p>
            <a:r>
              <a:rPr lang="en-US" sz="3000" dirty="0" smtClean="0">
                <a:latin typeface="Calibri" pitchFamily="34" charset="0"/>
              </a:rPr>
              <a:t>Each chromosome has a 10% chance of undergoing a mutation</a:t>
            </a:r>
          </a:p>
        </p:txBody>
      </p:sp>
      <p:pic>
        <p:nvPicPr>
          <p:cNvPr id="1026" name="Picture 2" descr="C:\Users\Steve\Dropbox\SR\results\mu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57450" cy="2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Rhythm 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Split a random beat in half (25%)</a:t>
            </a:r>
          </a:p>
          <a:p>
            <a:r>
              <a:rPr lang="en-US" sz="3000" dirty="0" smtClean="0">
                <a:latin typeface="Calibri" pitchFamily="34" charset="0"/>
              </a:rPr>
              <a:t>Combine 2 random neighboring beats (25%)</a:t>
            </a:r>
          </a:p>
          <a:p>
            <a:r>
              <a:rPr lang="en-US" sz="3000" dirty="0" smtClean="0">
                <a:latin typeface="Calibri" pitchFamily="34" charset="0"/>
              </a:rPr>
              <a:t>Swap 2 random beats (20%)</a:t>
            </a:r>
          </a:p>
          <a:p>
            <a:r>
              <a:rPr lang="en-US" sz="3000" dirty="0" smtClean="0">
                <a:latin typeface="Calibri" pitchFamily="34" charset="0"/>
              </a:rPr>
              <a:t>Reverse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a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Randomize a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(9%)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(10%)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Tonal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Transpose random tone up or down (25%)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up (10%)</a:t>
            </a:r>
          </a:p>
          <a:p>
            <a:r>
              <a:rPr lang="en-US" sz="3000" dirty="0" smtClean="0">
                <a:latin typeface="Calibri" pitchFamily="34" charset="0"/>
              </a:rPr>
              <a:t>Transpose random measure down (10%)</a:t>
            </a:r>
          </a:p>
          <a:p>
            <a:r>
              <a:rPr lang="en-US" sz="3000" dirty="0" smtClean="0">
                <a:latin typeface="Calibri" pitchFamily="34" charset="0"/>
              </a:rPr>
              <a:t>Swap 2 random notes (15%)</a:t>
            </a:r>
          </a:p>
          <a:p>
            <a:r>
              <a:rPr lang="en-US" sz="3000" dirty="0" smtClean="0">
                <a:latin typeface="Calibri" pitchFamily="34" charset="0"/>
              </a:rPr>
              <a:t>Randomize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Reset random measure (1%)</a:t>
            </a:r>
          </a:p>
          <a:p>
            <a:r>
              <a:rPr lang="en-US" sz="3000" dirty="0" smtClean="0">
                <a:latin typeface="Calibri" pitchFamily="34" charset="0"/>
              </a:rPr>
              <a:t>Reverse random measure (9%)</a:t>
            </a:r>
          </a:p>
          <a:p>
            <a:r>
              <a:rPr lang="en-US" sz="3000" dirty="0" smtClean="0">
                <a:latin typeface="Calibri" pitchFamily="34" charset="0"/>
              </a:rPr>
              <a:t>Reverse all measures (14%)</a:t>
            </a:r>
          </a:p>
          <a:p>
            <a:r>
              <a:rPr lang="en-US" sz="3000" dirty="0" smtClean="0">
                <a:latin typeface="Calibri" pitchFamily="34" charset="0"/>
              </a:rPr>
              <a:t>Swap 2 random measures (15%)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Tonal </a:t>
            </a:r>
            <a:r>
              <a:rPr lang="en-US" sz="4400" cap="none" spc="0" dirty="0" err="1" smtClean="0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first beat which is outside of the octave range is placed in the proper range</a:t>
            </a:r>
          </a:p>
          <a:p>
            <a:r>
              <a:rPr lang="en-US" sz="3000" dirty="0" smtClean="0">
                <a:latin typeface="Calibri" pitchFamily="34" charset="0"/>
              </a:rPr>
              <a:t>This occurs with 100% chance</a:t>
            </a:r>
          </a:p>
          <a:p>
            <a:r>
              <a:rPr lang="en-US" sz="3000" dirty="0" smtClean="0">
                <a:latin typeface="Calibri" pitchFamily="34" charset="0"/>
              </a:rPr>
              <a:t>It serves to prevent large variations in octaves which would take a long time to improve on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000" dirty="0" smtClean="0">
                    <a:latin typeface="Calibri" pitchFamily="34" charset="0"/>
                  </a:rPr>
                  <a:t>Fitness is determined by comparing the Euclidean distance between an input ‘goal vector’ and a Chromosome’s vector</a:t>
                </a:r>
              </a:p>
              <a:p>
                <a:r>
                  <a:rPr lang="en-US" sz="3000" dirty="0" smtClean="0">
                    <a:latin typeface="Calibri" pitchFamily="34" charset="0"/>
                  </a:rPr>
                  <a:t>The error allowed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3000" i="1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𝑣𝑒𝑐𝑡𝑜𝑟𝐿𝑒𝑛𝑔𝑡h</m:t>
                    </m:r>
                  </m:oMath>
                </a14:m>
                <a:endParaRPr lang="en-US" sz="3000" dirty="0" smtClean="0">
                  <a:latin typeface="Calibri" pitchFamily="34" charset="0"/>
                </a:endParaRPr>
              </a:p>
              <a:p>
                <a:r>
                  <a:rPr lang="en-US" sz="3000" dirty="0" smtClean="0">
                    <a:latin typeface="Calibri" pitchFamily="34" charset="0"/>
                  </a:rPr>
                  <a:t>This allows for a scaling and dynamic fitness function which can be reused despite different fitness vector values between the two genetic algorithm variants</a:t>
                </a:r>
                <a:endParaRPr lang="en-US" sz="3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538" t="-2963" r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When a </a:t>
            </a:r>
            <a:r>
              <a:rPr lang="en-US" sz="3000" dirty="0">
                <a:latin typeface="Calibri" pitchFamily="34" charset="0"/>
              </a:rPr>
              <a:t>c</a:t>
            </a:r>
            <a:r>
              <a:rPr lang="en-US" sz="3000" dirty="0" smtClean="0">
                <a:latin typeface="Calibri" pitchFamily="34" charset="0"/>
              </a:rPr>
              <a:t>hromosome reaches the desired error value, it is stored as the minimum</a:t>
            </a:r>
          </a:p>
          <a:p>
            <a:r>
              <a:rPr lang="en-US" sz="3000" dirty="0" smtClean="0">
                <a:latin typeface="Calibri" pitchFamily="34" charset="0"/>
              </a:rPr>
              <a:t>The GA does not terminate immediately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Continues for 15 more iterations to try to improve the minimum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After 15 iterations, the minimum is the return value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allows for a good result to become even better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cap="none" dirty="0" smtClean="0">
                <a:latin typeface="Calibri" pitchFamily="34" charset="0"/>
              </a:rPr>
              <a:t>The Problem</a:t>
            </a:r>
            <a:endParaRPr lang="en-US" sz="4200" cap="non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Musicians can become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lacking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 inspiration.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are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heavily dependent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on an operator and are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 inherently subjective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current GA techniques generate rhythms and tones at the same time, which </a:t>
            </a:r>
            <a:r>
              <a:rPr lang="en-US" sz="3200" spc="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may not be optimal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Termination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Randomization of the population occurs when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50 iterations occur consecutively without .01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200 Iterations occur consecutively without .5 fitness improvement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an attempt to prevent local </a:t>
            </a:r>
            <a:r>
              <a:rPr lang="en-US" sz="3000" dirty="0" err="1" smtClean="0">
                <a:latin typeface="Calibri" pitchFamily="34" charset="0"/>
              </a:rPr>
              <a:t>extrema</a:t>
            </a:r>
            <a:r>
              <a:rPr lang="en-US" sz="3000" dirty="0" smtClean="0">
                <a:latin typeface="Calibri" pitchFamily="34" charset="0"/>
              </a:rPr>
              <a:t> in the search space</a:t>
            </a:r>
          </a:p>
          <a:p>
            <a:r>
              <a:rPr lang="en-US" sz="3000" dirty="0" smtClean="0">
                <a:latin typeface="Calibri" pitchFamily="34" charset="0"/>
              </a:rPr>
              <a:t>It is possible for a GA to not complete if it passes 2000 iterations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Population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Each population was chosen to be of size 1000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Goals and Hypotheses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Hypothesis 1: The Music Analysis Process does not generate different Music Analysis Vectors for different pieces of music.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Music Analysis Process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generate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different Music Analysis Vectors for different pieces of music.</a:t>
            </a:r>
          </a:p>
          <a:p>
            <a:pPr lvl="0">
              <a:spcAft>
                <a:spcPts val="0"/>
              </a:spcAft>
              <a:buClrTx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5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Null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Hypothesis 2: The Genetic Algorithm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does not 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.</a:t>
            </a:r>
            <a:endParaRPr lang="en-US" dirty="0"/>
          </a:p>
          <a:p>
            <a:pPr>
              <a:spcAft>
                <a:spcPts val="0"/>
              </a:spcAft>
              <a:buClrTx/>
            </a:pP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Research Hypothesis 2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: The Genetic Algorithm does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produce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a result satisfying the input Music Analysis Vectors within 10 minutes at least 75% of the time.</a:t>
            </a:r>
            <a:endParaRPr lang="en-US" sz="3200" dirty="0"/>
          </a:p>
          <a:p>
            <a:pPr marL="0" lvl="0" indent="0">
              <a:spcAft>
                <a:spcPts val="0"/>
              </a:spcAft>
              <a:buClrTx/>
              <a:buNone/>
            </a:pP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2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Goal Tree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teve\Dropbox\SR\umls\Goal 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2600"/>
            <a:ext cx="897100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For each input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Genetic algorithms for rhythm and tone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ran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 parallel (collect time for each to completion)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results of the genetic algorithms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combined </a:t>
            </a:r>
            <a:r>
              <a:rPr lang="en-US" sz="2800" spc="0" dirty="0">
                <a:solidFill>
                  <a:prstClr val="white"/>
                </a:solidFill>
                <a:latin typeface="Calibri"/>
              </a:rPr>
              <a:t>into an output MIDI file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The output MIDI file and time to completion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was recorded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This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was run 30 times for each input to provide a normal distribution of the average execution time</a:t>
            </a:r>
            <a:endParaRPr lang="en-US" sz="32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Main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the original solution design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entire rhythmic and tonal aspects are fed into two parallel genetic algorithms</a:t>
            </a:r>
          </a:p>
          <a:p>
            <a:r>
              <a:rPr lang="en-US" sz="3000" dirty="0" smtClean="0">
                <a:latin typeface="Calibri" pitchFamily="34" charset="0"/>
              </a:rPr>
              <a:t>Secondary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Performed using a divide &amp; conquer solution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rhythmic and tonal aspects are split into several smaller chunks, which are ran in parallel and merged at the end</a:t>
            </a:r>
          </a:p>
        </p:txBody>
      </p:sp>
    </p:spTree>
    <p:extLst>
      <p:ext uri="{BB962C8B-B14F-4D97-AF65-F5344CB8AC3E}">
        <p14:creationId xmlns:p14="http://schemas.microsoft.com/office/powerpoint/2010/main" val="764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 &amp; 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Literature Review Highlights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6 failed (.67%)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27.04s +- 43.7s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24.7s +- 32.7s</a:t>
            </a:r>
          </a:p>
        </p:txBody>
      </p:sp>
    </p:spTree>
    <p:extLst>
      <p:ext uri="{BB962C8B-B14F-4D97-AF65-F5344CB8AC3E}">
        <p14:creationId xmlns:p14="http://schemas.microsoft.com/office/powerpoint/2010/main" val="779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Experimental Results - Secondary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Of the 900 runs, 138 failed (15.3%)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included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68.1s +- 132.6s</a:t>
            </a:r>
          </a:p>
          <a:p>
            <a:r>
              <a:rPr lang="en-US" sz="3000" dirty="0" smtClean="0">
                <a:latin typeface="Calibri" pitchFamily="34" charset="0"/>
              </a:rPr>
              <a:t>The average time with failures removed is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16.4s +- 22.7s</a:t>
            </a:r>
          </a:p>
        </p:txBody>
      </p:sp>
    </p:spTree>
    <p:extLst>
      <p:ext uri="{BB962C8B-B14F-4D97-AF65-F5344CB8AC3E}">
        <p14:creationId xmlns:p14="http://schemas.microsoft.com/office/powerpoint/2010/main" val="22301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More Failures?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Chance of starting in the proper location is relatively low</a:t>
            </a:r>
          </a:p>
          <a:p>
            <a:r>
              <a:rPr lang="en-US" sz="2000" dirty="0" smtClean="0">
                <a:latin typeface="Calibri" pitchFamily="34" charset="0"/>
              </a:rPr>
              <a:t>Once started properly, chance of convergence is high</a:t>
            </a:r>
          </a:p>
          <a:p>
            <a:r>
              <a:rPr lang="en-US" sz="2000" dirty="0" smtClean="0">
                <a:latin typeface="Calibri" pitchFamily="34" charset="0"/>
              </a:rPr>
              <a:t>When this is repeated 6+ times instead of once, those probabilities multiply and become multiplicatively more difficult</a:t>
            </a:r>
            <a:endParaRPr lang="en-US" sz="2000" dirty="0" smtClean="0">
              <a:latin typeface="Calibri" pitchFamily="34" charset="0"/>
            </a:endParaRPr>
          </a:p>
        </p:txBody>
      </p:sp>
      <p:pic>
        <p:nvPicPr>
          <p:cNvPr id="4" name="Picture 2" descr="http://www.economicsnetwork.ac.uk/cheer/ch13_1/images/mardl1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858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6619875"/>
            <a:ext cx="533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http://www.economicsnetwork.ac.uk/cheer/ch13_1/images/mardl102.gif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7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All experiments completed at </a:t>
            </a:r>
            <a:r>
              <a:rPr lang="en-US" sz="3000" smtClean="0">
                <a:latin typeface="Calibri" pitchFamily="34" charset="0"/>
              </a:rPr>
              <a:t>least </a:t>
            </a:r>
            <a:r>
              <a:rPr lang="en-US" sz="3000" smtClean="0">
                <a:latin typeface="Calibri" pitchFamily="34" charset="0"/>
              </a:rPr>
              <a:t>75</a:t>
            </a:r>
            <a:r>
              <a:rPr lang="en-US" sz="3000" dirty="0" smtClean="0">
                <a:latin typeface="Calibri" pitchFamily="34" charset="0"/>
              </a:rPr>
              <a:t>% of the time</a:t>
            </a:r>
          </a:p>
          <a:p>
            <a:r>
              <a:rPr lang="en-US" sz="3000" dirty="0" smtClean="0">
                <a:latin typeface="Calibri" pitchFamily="34" charset="0"/>
              </a:rPr>
              <a:t>All experiments completed within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930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Calibri" pitchFamily="34" charset="0"/>
              </a:rPr>
              <a:t>Null Hypothesis 1 rejected, suggests acceptance of alternative hypothesis 1</a:t>
            </a:r>
          </a:p>
          <a:p>
            <a:r>
              <a:rPr lang="en-US" sz="3000" dirty="0">
                <a:latin typeface="Calibri" pitchFamily="34" charset="0"/>
              </a:rPr>
              <a:t>Null Hypothesis 2 rejected, suggests acceptance of alternative hypothesis </a:t>
            </a:r>
            <a:r>
              <a:rPr lang="en-US" sz="3000" dirty="0" smtClean="0">
                <a:latin typeface="Calibri" pitchFamily="34" charset="0"/>
              </a:rPr>
              <a:t>2</a:t>
            </a:r>
          </a:p>
          <a:p>
            <a:r>
              <a:rPr lang="en-US" sz="3000" dirty="0" smtClean="0">
                <a:latin typeface="Calibri" pitchFamily="34" charset="0"/>
              </a:rPr>
              <a:t>Main experiment performed more reliably in terms of failure rate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This is due to the probability of convergence decreasing dramatically when more instances of the algorithm must be ran</a:t>
            </a:r>
          </a:p>
          <a:p>
            <a:pPr lvl="1"/>
            <a:r>
              <a:rPr lang="en-US" sz="3000" dirty="0" smtClean="0">
                <a:latin typeface="Calibri" pitchFamily="34" charset="0"/>
              </a:rPr>
              <a:t>The failure rate only affected certain inputs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In a practical usage implementation, divergent inputs are not as common as convergent inputs</a:t>
            </a:r>
          </a:p>
          <a:p>
            <a:r>
              <a:rPr lang="en-US" sz="3000" dirty="0" smtClean="0">
                <a:latin typeface="Calibri" pitchFamily="34" charset="0"/>
              </a:rPr>
              <a:t>This means that the convergent times are what can be analyzed for practical performance costs</a:t>
            </a:r>
          </a:p>
          <a:p>
            <a:r>
              <a:rPr lang="en-US" sz="3000" dirty="0" smtClean="0">
                <a:latin typeface="Calibri" pitchFamily="34" charset="0"/>
              </a:rPr>
              <a:t>Advantage goes to the divide &amp; conquer algorithm</a:t>
            </a:r>
          </a:p>
        </p:txBody>
      </p:sp>
    </p:spTree>
    <p:extLst>
      <p:ext uri="{BB962C8B-B14F-4D97-AF65-F5344CB8AC3E}">
        <p14:creationId xmlns:p14="http://schemas.microsoft.com/office/powerpoint/2010/main" val="38732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Walking bass lines and simple melodies performed best</a:t>
            </a:r>
          </a:p>
          <a:p>
            <a:r>
              <a:rPr lang="en-US" sz="3000" dirty="0" smtClean="0">
                <a:latin typeface="Calibri" pitchFamily="34" charset="0"/>
              </a:rPr>
              <a:t>Melodies with complex rest patterns did not perform well</a:t>
            </a:r>
          </a:p>
          <a:p>
            <a:r>
              <a:rPr lang="en-US" sz="3000" dirty="0" smtClean="0">
                <a:latin typeface="Calibri" pitchFamily="34" charset="0"/>
              </a:rPr>
              <a:t>Melodies with long similar tonal chains (even eighths of same note) did not perform well</a:t>
            </a:r>
          </a:p>
          <a:p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How Did it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itchFamily="34" charset="0"/>
              </a:rPr>
              <a:t>This is not a requirement of the analysis, BUT…</a:t>
            </a:r>
          </a:p>
          <a:p>
            <a:r>
              <a:rPr lang="en-US" sz="3000" dirty="0" smtClean="0">
                <a:latin typeface="Calibri" pitchFamily="34" charset="0"/>
              </a:rPr>
              <a:t>In general, the music sounded pretty good but was not easily identifiable according to the input</a:t>
            </a:r>
          </a:p>
          <a:p>
            <a:r>
              <a:rPr lang="en-US" sz="3000" dirty="0" smtClean="0">
                <a:latin typeface="Calibri" pitchFamily="34" charset="0"/>
              </a:rPr>
              <a:t>The input did serve well with regards to general shape of the output music, just not in terms of styles</a:t>
            </a:r>
          </a:p>
          <a:p>
            <a:r>
              <a:rPr lang="en-US" sz="3000" dirty="0" smtClean="0">
                <a:latin typeface="Calibri" pitchFamily="34" charset="0"/>
              </a:rPr>
              <a:t>Some output had really fast sections which do not sound natural</a:t>
            </a:r>
          </a:p>
        </p:txBody>
      </p:sp>
    </p:spTree>
    <p:extLst>
      <p:ext uri="{BB962C8B-B14F-4D97-AF65-F5344CB8AC3E}">
        <p14:creationId xmlns:p14="http://schemas.microsoft.com/office/powerpoint/2010/main" val="380326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The algorithms will only perform as well as the music analysis process</a:t>
            </a:r>
          </a:p>
          <a:p>
            <a:r>
              <a:rPr lang="en-US" sz="3000" dirty="0" smtClean="0">
                <a:latin typeface="Calibri" pitchFamily="34" charset="0"/>
              </a:rPr>
              <a:t>This process can be improved on dramatically by utilizing a more experienced music theorist to help determine critical components of melodies</a:t>
            </a:r>
          </a:p>
          <a:p>
            <a:pPr marL="0" indent="0">
              <a:buNone/>
            </a:pPr>
            <a:endParaRPr lang="en-US" sz="3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 smtClean="0">
                <a:solidFill>
                  <a:prstClr val="white"/>
                </a:solidFill>
                <a:latin typeface="Calibri"/>
              </a:rPr>
              <a:t>Directions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Calibri" pitchFamily="34" charset="0"/>
              </a:rPr>
              <a:t>This implementation worked only with single melodies</a:t>
            </a:r>
          </a:p>
          <a:p>
            <a:r>
              <a:rPr lang="en-US" sz="3000" dirty="0" smtClean="0">
                <a:latin typeface="Calibri" pitchFamily="34" charset="0"/>
              </a:rPr>
              <a:t>It could be expanded to work with multiple tracked MIDI files</a:t>
            </a:r>
            <a:endParaRPr lang="en-US" sz="3000" dirty="0">
              <a:latin typeface="Calibri" pitchFamily="34" charset="0"/>
            </a:endParaRPr>
          </a:p>
          <a:p>
            <a:r>
              <a:rPr lang="en-US" sz="3000" dirty="0" smtClean="0">
                <a:latin typeface="Calibri" pitchFamily="34" charset="0"/>
              </a:rPr>
              <a:t>An expansion could be done to provide guidance to the reconstruction algorithm to determine how the song should be reconstructed</a:t>
            </a:r>
          </a:p>
          <a:p>
            <a:r>
              <a:rPr lang="en-US" sz="3000" dirty="0" smtClean="0">
                <a:latin typeface="Calibri" pitchFamily="34" charset="0"/>
              </a:rPr>
              <a:t>This would allow patterns and sequences to be defined by the user which would allow for actual songs to be created</a:t>
            </a:r>
          </a:p>
        </p:txBody>
      </p:sp>
    </p:spTree>
    <p:extLst>
      <p:ext uri="{BB962C8B-B14F-4D97-AF65-F5344CB8AC3E}">
        <p14:creationId xmlns:p14="http://schemas.microsoft.com/office/powerpoint/2010/main" val="8991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spc="0" dirty="0">
                <a:solidFill>
                  <a:prstClr val="white"/>
                </a:solidFill>
                <a:latin typeface="Calibri"/>
              </a:rPr>
              <a:t>Current Music Composition Techniques &amp;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Expert Systems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Markov Chain Models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3746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A variety of metrics were evaluated to determine effectiveness in classifying music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Consist of both rhythmic and tonal metrics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2800" spc="0" dirty="0">
                <a:solidFill>
                  <a:prstClr val="white"/>
                </a:solidFill>
                <a:latin typeface="Calibri"/>
              </a:rPr>
              <a:t>Many were found to be </a:t>
            </a:r>
            <a:r>
              <a:rPr lang="en-US" sz="2800" spc="0" dirty="0" smtClean="0">
                <a:solidFill>
                  <a:prstClr val="white"/>
                </a:solidFill>
                <a:latin typeface="Calibri"/>
              </a:rPr>
              <a:t>effective</a:t>
            </a:r>
            <a:endParaRPr lang="en-US" sz="2800" spc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8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  <a:buClrTx/>
            </a:pPr>
            <a:r>
              <a:rPr lang="en-US" sz="2000" spc="0" dirty="0">
                <a:solidFill>
                  <a:prstClr val="white"/>
                </a:solidFill>
                <a:latin typeface="Calibri"/>
              </a:rPr>
              <a:t>To compose music using Genetic and </a:t>
            </a:r>
            <a:r>
              <a:rPr lang="en-US" sz="2000" spc="0" dirty="0" err="1">
                <a:solidFill>
                  <a:prstClr val="white"/>
                </a:solidFill>
                <a:latin typeface="Calibri"/>
              </a:rPr>
              <a:t>Memetic</a:t>
            </a:r>
            <a:r>
              <a:rPr lang="en-US" sz="2000" spc="0" dirty="0">
                <a:solidFill>
                  <a:prstClr val="white"/>
                </a:solidFill>
                <a:latin typeface="Calibri"/>
              </a:rPr>
              <a:t> Algorithms by concurrently and separately processing the rhythmic and tonal components subject to the following criteria: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level of effort shall not exceed 1 person-month over 12 weeks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rhythmic component will be limited to the following set: whole note, half note, quarter note, eighth note, sixteenth note, whole rest, half rest, quarter rest, eighth rest, sixteenth rest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assumed to be composed in 4/4 time (4 beats to a measure)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All music is composed without the use of tied notes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tonal component will be limited to the pitches available via the MIDI specification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composed music will be presented in MIDI format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consist of no less than 30 “walking bass lines” ranging between 8 and 12 measures each</a:t>
            </a:r>
          </a:p>
          <a:p>
            <a:pPr lvl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sz="1800" spc="0" dirty="0">
                <a:solidFill>
                  <a:prstClr val="white"/>
                </a:solidFill>
                <a:latin typeface="Calibri"/>
              </a:rPr>
              <a:t>The input music will contain no tied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Solution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"/>
            <a:ext cx="6781800" cy="6103620"/>
          </a:xfrm>
        </p:spPr>
      </p:pic>
    </p:spTree>
    <p:extLst>
      <p:ext uri="{BB962C8B-B14F-4D97-AF65-F5344CB8AC3E}">
        <p14:creationId xmlns:p14="http://schemas.microsoft.com/office/powerpoint/2010/main" val="1127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spc="0" dirty="0">
                <a:solidFill>
                  <a:prstClr val="white"/>
                </a:solidFill>
                <a:latin typeface="Calibri"/>
              </a:rPr>
              <a:t>Music Analysis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Vector that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contains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individual values of music components</a:t>
            </a:r>
          </a:p>
          <a:p>
            <a:pPr lvl="0">
              <a:spcAft>
                <a:spcPts val="0"/>
              </a:spcAft>
              <a:buClrTx/>
            </a:pPr>
            <a:r>
              <a:rPr lang="en-US" sz="3200" spc="0" dirty="0">
                <a:solidFill>
                  <a:prstClr val="white"/>
                </a:solidFill>
                <a:latin typeface="Calibri"/>
              </a:rPr>
              <a:t>The distance between two vectors </a:t>
            </a:r>
            <a:r>
              <a:rPr lang="en-US" sz="3200" spc="0" dirty="0" smtClean="0">
                <a:solidFill>
                  <a:prstClr val="white"/>
                </a:solidFill>
                <a:latin typeface="Calibri"/>
              </a:rPr>
              <a:t>is calculated </a:t>
            </a:r>
            <a:r>
              <a:rPr lang="en-US" sz="3200" spc="0" dirty="0">
                <a:solidFill>
                  <a:prstClr val="white"/>
                </a:solidFill>
                <a:latin typeface="Calibri"/>
              </a:rPr>
              <a:t>using Euclidian Distance</a:t>
            </a:r>
          </a:p>
          <a:p>
            <a:endParaRPr lang="en-US" dirty="0"/>
          </a:p>
        </p:txBody>
      </p:sp>
      <p:pic>
        <p:nvPicPr>
          <p:cNvPr id="5" name="Picture 4" descr="http://upload.wikimedia.org/math/3/e/3/3e31af0e62dd2780540f796b51a0ce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8044392" cy="838200"/>
          </a:xfrm>
          <a:prstGeom prst="rect">
            <a:avLst/>
          </a:prstGeom>
          <a:solidFill>
            <a:sysClr val="window" lastClr="FFFFFF"/>
          </a:solidFill>
          <a:ln w="44450">
            <a:solidFill>
              <a:schemeClr val="tx1"/>
            </a:solidFill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533400" y="6154579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http://en.wikipedia.org/wiki/Euclidean_distance#equation_1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24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475</TotalTime>
  <Words>1440</Words>
  <Application>Microsoft Office PowerPoint</Application>
  <PresentationFormat>On-screen Show (4:3)</PresentationFormat>
  <Paragraphs>162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Horizon</vt:lpstr>
      <vt:lpstr>Digital Music Composition using Genetic Algorithms</vt:lpstr>
      <vt:lpstr>The Problem</vt:lpstr>
      <vt:lpstr>Literature Review Highlights</vt:lpstr>
      <vt:lpstr>Current Music Composition Techniques &amp; Problems</vt:lpstr>
      <vt:lpstr>Music Metrics</vt:lpstr>
      <vt:lpstr>Primary Objective</vt:lpstr>
      <vt:lpstr>Solution Description</vt:lpstr>
      <vt:lpstr>PowerPoint Presentation</vt:lpstr>
      <vt:lpstr>Music Analysis Vector</vt:lpstr>
      <vt:lpstr>Rhythm Chromosome</vt:lpstr>
      <vt:lpstr>Tonal Chromosome</vt:lpstr>
      <vt:lpstr>Genetic Selection</vt:lpstr>
      <vt:lpstr>Genetic Crossover</vt:lpstr>
      <vt:lpstr>Mutations</vt:lpstr>
      <vt:lpstr>Rhythm Mutations</vt:lpstr>
      <vt:lpstr>Tonal Mutations</vt:lpstr>
      <vt:lpstr>Tonal Memetic Mutation</vt:lpstr>
      <vt:lpstr>Fitness</vt:lpstr>
      <vt:lpstr>Fitness</vt:lpstr>
      <vt:lpstr>Termination Constraints</vt:lpstr>
      <vt:lpstr>Population Sizes</vt:lpstr>
      <vt:lpstr>Goals and Hypotheses</vt:lpstr>
      <vt:lpstr>Hypotheses</vt:lpstr>
      <vt:lpstr>Hypotheses</vt:lpstr>
      <vt:lpstr>Goal Tree</vt:lpstr>
      <vt:lpstr>Experiment Design</vt:lpstr>
      <vt:lpstr>Experiment Design</vt:lpstr>
      <vt:lpstr>Experiments Performed</vt:lpstr>
      <vt:lpstr>Results &amp; Conclusions</vt:lpstr>
      <vt:lpstr>Experimental Results - Main</vt:lpstr>
      <vt:lpstr>Experimental Results - Secondary</vt:lpstr>
      <vt:lpstr>More Failures?</vt:lpstr>
      <vt:lpstr>Results</vt:lpstr>
      <vt:lpstr>Conclusions</vt:lpstr>
      <vt:lpstr>Discussion</vt:lpstr>
      <vt:lpstr>Discussion</vt:lpstr>
      <vt:lpstr>How Did it Sound?</vt:lpstr>
      <vt:lpstr>Directions for Future Work</vt:lpstr>
      <vt:lpstr>Directions for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Composition using Genetic Algorithms</dc:title>
  <dc:creator>Steve</dc:creator>
  <cp:lastModifiedBy>Steve</cp:lastModifiedBy>
  <cp:revision>25</cp:revision>
  <dcterms:created xsi:type="dcterms:W3CDTF">2013-11-10T18:38:05Z</dcterms:created>
  <dcterms:modified xsi:type="dcterms:W3CDTF">2013-11-20T21:48:20Z</dcterms:modified>
</cp:coreProperties>
</file>