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ce Armstrong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182" autoAdjust="0"/>
  </p:normalViewPr>
  <p:slideViewPr>
    <p:cSldViewPr snapToObjects="1">
      <p:cViewPr varScale="1">
        <p:scale>
          <a:sx n="17" d="100"/>
          <a:sy n="17" d="100"/>
        </p:scale>
        <p:origin x="-186" y="-60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1-30T15:00:49.991" idx="1">
    <p:pos x="10" y="10"/>
    <p:text>The blue line is the active print area. Copy this onto your slide BEFORE you start!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2FA-F25C-C542-81B6-9B27B9F7769C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3234-7E97-414B-8F96-119F39975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F43-A6EA-0B4C-A6D0-A444EDD8E8F4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9F2A-08A5-8840-8189-EC2CA164B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5243"/>
            <a:ext cx="18413668" cy="18525075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00" dirty="0" smtClean="0"/>
              <a:t>This is Calibri size 4</a:t>
            </a:r>
          </a:p>
          <a:p>
            <a:r>
              <a:rPr lang="en-US" sz="500" dirty="0" smtClean="0"/>
              <a:t>This is Calibri size 5 (smallest viewable at 400%)</a:t>
            </a:r>
          </a:p>
          <a:p>
            <a:r>
              <a:rPr lang="en-US" sz="1900" dirty="0" smtClean="0"/>
              <a:t>This </a:t>
            </a:r>
            <a:r>
              <a:rPr lang="en-US" sz="1900" dirty="0"/>
              <a:t>is Calibri size</a:t>
            </a:r>
            <a:r>
              <a:rPr lang="en-US" sz="1900" dirty="0" smtClean="0"/>
              <a:t> 19</a:t>
            </a:r>
          </a:p>
          <a:p>
            <a:r>
              <a:rPr lang="en-US" sz="2400" dirty="0"/>
              <a:t>This is Calibri size</a:t>
            </a:r>
            <a:r>
              <a:rPr lang="en-US" sz="2400" dirty="0" smtClean="0"/>
              <a:t> 24</a:t>
            </a:r>
          </a:p>
          <a:p>
            <a:r>
              <a:rPr lang="en-US" sz="2900" dirty="0"/>
              <a:t>This is Calibri size </a:t>
            </a:r>
            <a:r>
              <a:rPr lang="en-US" sz="2900" dirty="0" smtClean="0"/>
              <a:t>29</a:t>
            </a:r>
            <a:endParaRPr lang="en-US" sz="2900" dirty="0"/>
          </a:p>
          <a:p>
            <a:r>
              <a:rPr lang="en-US" sz="3400" dirty="0"/>
              <a:t>This is Calibri size </a:t>
            </a:r>
            <a:r>
              <a:rPr lang="en-US" sz="3400" dirty="0" smtClean="0"/>
              <a:t>34</a:t>
            </a:r>
            <a:endParaRPr lang="en-US" sz="3400" dirty="0"/>
          </a:p>
          <a:p>
            <a:r>
              <a:rPr lang="en-US" sz="3800" dirty="0"/>
              <a:t>This is Calibri size </a:t>
            </a:r>
            <a:r>
              <a:rPr lang="en-US" sz="3800" dirty="0" smtClean="0"/>
              <a:t>38</a:t>
            </a:r>
            <a:endParaRPr lang="en-US" sz="3800" dirty="0"/>
          </a:p>
          <a:p>
            <a:r>
              <a:rPr lang="en-US" sz="4300" dirty="0"/>
              <a:t>This is Calibri size </a:t>
            </a:r>
            <a:r>
              <a:rPr lang="en-US" sz="4300" dirty="0" smtClean="0"/>
              <a:t>43</a:t>
            </a:r>
            <a:endParaRPr lang="en-US" sz="4300" dirty="0"/>
          </a:p>
          <a:p>
            <a:r>
              <a:rPr lang="en-US" sz="4800" dirty="0"/>
              <a:t>This is Calibri size </a:t>
            </a:r>
            <a:r>
              <a:rPr lang="en-US" sz="4800" dirty="0" smtClean="0"/>
              <a:t>48</a:t>
            </a:r>
            <a:endParaRPr lang="en-US" sz="4800" dirty="0"/>
          </a:p>
          <a:p>
            <a:r>
              <a:rPr lang="en-US" sz="5300" dirty="0"/>
              <a:t>This is Calibri size </a:t>
            </a:r>
            <a:r>
              <a:rPr lang="en-US" sz="5300" dirty="0" smtClean="0"/>
              <a:t>53</a:t>
            </a:r>
            <a:endParaRPr lang="en-US" sz="5300" dirty="0"/>
          </a:p>
          <a:p>
            <a:r>
              <a:rPr lang="en-US" sz="5800" dirty="0"/>
              <a:t>This is Calibri size </a:t>
            </a:r>
            <a:r>
              <a:rPr lang="en-US" sz="5800" dirty="0" smtClean="0"/>
              <a:t>58</a:t>
            </a:r>
            <a:endParaRPr lang="en-US" sz="5800" dirty="0"/>
          </a:p>
          <a:p>
            <a:r>
              <a:rPr lang="en-US" sz="6200" dirty="0"/>
              <a:t>This is Calibri size </a:t>
            </a:r>
            <a:r>
              <a:rPr lang="en-US" sz="6200" dirty="0" smtClean="0"/>
              <a:t>62</a:t>
            </a:r>
            <a:endParaRPr lang="en-US" sz="6200" dirty="0"/>
          </a:p>
          <a:p>
            <a:r>
              <a:rPr lang="en-US" sz="6700" dirty="0"/>
              <a:t>This is Calibri size </a:t>
            </a:r>
            <a:r>
              <a:rPr lang="en-US" sz="6700" dirty="0" smtClean="0"/>
              <a:t>67</a:t>
            </a:r>
            <a:endParaRPr lang="en-US" sz="6700" dirty="0"/>
          </a:p>
          <a:p>
            <a:r>
              <a:rPr lang="en-US" sz="7700" dirty="0"/>
              <a:t>This is Calibri size </a:t>
            </a:r>
            <a:r>
              <a:rPr lang="en-US" sz="7700" dirty="0" smtClean="0"/>
              <a:t>77</a:t>
            </a:r>
            <a:endParaRPr lang="en-US" sz="7700" dirty="0"/>
          </a:p>
          <a:p>
            <a:r>
              <a:rPr lang="en-US" dirty="0" smtClean="0"/>
              <a:t>This is Calibri size 86</a:t>
            </a:r>
          </a:p>
          <a:p>
            <a:r>
              <a:rPr lang="en-US" sz="9600" dirty="0"/>
              <a:t>This is Calibri size </a:t>
            </a:r>
            <a:r>
              <a:rPr lang="en-US" sz="9600" dirty="0" smtClean="0"/>
              <a:t>96</a:t>
            </a:r>
            <a:endParaRPr lang="en-US" sz="9600" dirty="0"/>
          </a:p>
          <a:p>
            <a:r>
              <a:rPr lang="en-US" sz="11500" dirty="0"/>
              <a:t>This is Calibri size </a:t>
            </a:r>
            <a:r>
              <a:rPr lang="en-US" sz="11500" dirty="0" smtClean="0"/>
              <a:t>115</a:t>
            </a:r>
            <a:endParaRPr lang="en-US" sz="11500" dirty="0"/>
          </a:p>
          <a:p>
            <a:r>
              <a:rPr lang="en-US" sz="13400" dirty="0"/>
              <a:t>This is Calibri size </a:t>
            </a:r>
            <a:r>
              <a:rPr lang="en-US" sz="13400" dirty="0" smtClean="0"/>
              <a:t>134</a:t>
            </a:r>
            <a:endParaRPr lang="en-US" sz="13400" dirty="0"/>
          </a:p>
          <a:p>
            <a:r>
              <a:rPr lang="en-US" sz="15400" dirty="0"/>
              <a:t>This is Calibri size </a:t>
            </a:r>
            <a:r>
              <a:rPr lang="en-US" sz="15400" dirty="0" smtClean="0"/>
              <a:t>154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744737" y="-554451"/>
            <a:ext cx="31941499" cy="1858663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r"/>
            <a:r>
              <a:rPr lang="en-US" sz="15400" dirty="0">
                <a:latin typeface="Times New Roman"/>
                <a:cs typeface="Times New Roman"/>
              </a:rPr>
              <a:t>This is Times New Roman size </a:t>
            </a:r>
            <a:r>
              <a:rPr lang="en-US" sz="15400" dirty="0" smtClean="0">
                <a:latin typeface="Times New Roman"/>
                <a:cs typeface="Times New Roman"/>
              </a:rPr>
              <a:t>154</a:t>
            </a:r>
            <a:endParaRPr lang="en-US" sz="15400" dirty="0">
              <a:latin typeface="Times New Roman"/>
              <a:cs typeface="Times New Roman"/>
            </a:endParaRPr>
          </a:p>
          <a:p>
            <a:pPr algn="r"/>
            <a:r>
              <a:rPr lang="en-US" sz="13400" dirty="0">
                <a:latin typeface="Times New Roman"/>
                <a:cs typeface="Times New Roman"/>
              </a:rPr>
              <a:t>This is Times New Roman size </a:t>
            </a:r>
            <a:r>
              <a:rPr lang="en-US" sz="13400" dirty="0" smtClean="0">
                <a:latin typeface="Times New Roman"/>
                <a:cs typeface="Times New Roman"/>
              </a:rPr>
              <a:t>134</a:t>
            </a:r>
            <a:endParaRPr lang="en-US" sz="13400" dirty="0">
              <a:latin typeface="Times New Roman"/>
              <a:cs typeface="Times New Roman"/>
            </a:endParaRPr>
          </a:p>
          <a:p>
            <a:pPr algn="r"/>
            <a:r>
              <a:rPr lang="en-US" sz="11500" dirty="0">
                <a:latin typeface="Times New Roman"/>
                <a:cs typeface="Times New Roman"/>
              </a:rPr>
              <a:t>This is Times New Roman size </a:t>
            </a:r>
            <a:r>
              <a:rPr lang="en-US" sz="11500" dirty="0" smtClean="0">
                <a:latin typeface="Times New Roman"/>
                <a:cs typeface="Times New Roman"/>
              </a:rPr>
              <a:t>115</a:t>
            </a:r>
            <a:endParaRPr lang="en-US" sz="11500" dirty="0">
              <a:latin typeface="Times New Roman"/>
              <a:cs typeface="Times New Roman"/>
            </a:endParaRPr>
          </a:p>
          <a:p>
            <a:pPr algn="r"/>
            <a:r>
              <a:rPr lang="en-US" sz="9600" dirty="0">
                <a:latin typeface="Times New Roman"/>
                <a:cs typeface="Times New Roman"/>
              </a:rPr>
              <a:t>This is Times New Roman size </a:t>
            </a:r>
            <a:r>
              <a:rPr lang="en-US" sz="9600" dirty="0" smtClean="0">
                <a:latin typeface="Times New Roman"/>
                <a:cs typeface="Times New Roman"/>
              </a:rPr>
              <a:t>96</a:t>
            </a:r>
            <a:endParaRPr lang="en-US" sz="9600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This is Times New Roman size 86</a:t>
            </a:r>
          </a:p>
          <a:p>
            <a:pPr algn="r"/>
            <a:r>
              <a:rPr lang="en-US" sz="7700" dirty="0">
                <a:latin typeface="Times New Roman"/>
                <a:cs typeface="Times New Roman"/>
              </a:rPr>
              <a:t>This is Times New Roman size </a:t>
            </a:r>
            <a:r>
              <a:rPr lang="en-US" sz="7700" dirty="0" smtClean="0">
                <a:latin typeface="Times New Roman"/>
                <a:cs typeface="Times New Roman"/>
              </a:rPr>
              <a:t>77</a:t>
            </a:r>
            <a:endParaRPr lang="en-US" sz="7700" dirty="0">
              <a:latin typeface="Times New Roman"/>
              <a:cs typeface="Times New Roman"/>
            </a:endParaRPr>
          </a:p>
          <a:p>
            <a:pPr algn="r"/>
            <a:r>
              <a:rPr lang="en-US" sz="6700" dirty="0">
                <a:latin typeface="Times New Roman"/>
                <a:cs typeface="Times New Roman"/>
              </a:rPr>
              <a:t>This is Times New Roman size </a:t>
            </a:r>
            <a:r>
              <a:rPr lang="en-US" sz="6700" dirty="0" smtClean="0">
                <a:latin typeface="Times New Roman"/>
                <a:cs typeface="Times New Roman"/>
              </a:rPr>
              <a:t>67</a:t>
            </a:r>
            <a:endParaRPr lang="en-US" sz="6700" dirty="0">
              <a:latin typeface="Times New Roman"/>
              <a:cs typeface="Times New Roman"/>
            </a:endParaRPr>
          </a:p>
          <a:p>
            <a:pPr algn="r"/>
            <a:r>
              <a:rPr lang="en-US" sz="6200" dirty="0">
                <a:latin typeface="Times New Roman"/>
                <a:cs typeface="Times New Roman"/>
              </a:rPr>
              <a:t>This is Times New Roman size </a:t>
            </a:r>
            <a:r>
              <a:rPr lang="en-US" sz="6200" dirty="0" smtClean="0">
                <a:latin typeface="Times New Roman"/>
                <a:cs typeface="Times New Roman"/>
              </a:rPr>
              <a:t>62</a:t>
            </a:r>
            <a:endParaRPr lang="en-US" sz="6200" dirty="0">
              <a:latin typeface="Times New Roman"/>
              <a:cs typeface="Times New Roman"/>
            </a:endParaRPr>
          </a:p>
          <a:p>
            <a:pPr algn="r"/>
            <a:r>
              <a:rPr lang="en-US" sz="5800" dirty="0">
                <a:latin typeface="Times New Roman"/>
                <a:cs typeface="Times New Roman"/>
              </a:rPr>
              <a:t>This is Times New Roman size </a:t>
            </a:r>
            <a:r>
              <a:rPr lang="en-US" sz="5800" dirty="0" smtClean="0">
                <a:latin typeface="Times New Roman"/>
                <a:cs typeface="Times New Roman"/>
              </a:rPr>
              <a:t>58</a:t>
            </a:r>
            <a:endParaRPr lang="en-US" sz="5800" dirty="0">
              <a:latin typeface="Times New Roman"/>
              <a:cs typeface="Times New Roman"/>
            </a:endParaRPr>
          </a:p>
          <a:p>
            <a:pPr algn="r"/>
            <a:r>
              <a:rPr lang="en-US" sz="5300" dirty="0">
                <a:latin typeface="Times New Roman"/>
                <a:cs typeface="Times New Roman"/>
              </a:rPr>
              <a:t>This is Times New Roman size </a:t>
            </a:r>
            <a:r>
              <a:rPr lang="en-US" sz="5300" dirty="0" smtClean="0">
                <a:latin typeface="Times New Roman"/>
                <a:cs typeface="Times New Roman"/>
              </a:rPr>
              <a:t>53</a:t>
            </a:r>
            <a:endParaRPr lang="en-US" sz="5300" dirty="0">
              <a:latin typeface="Times New Roman"/>
              <a:cs typeface="Times New Roman"/>
            </a:endParaRPr>
          </a:p>
          <a:p>
            <a:pPr algn="r"/>
            <a:r>
              <a:rPr lang="en-US" sz="4800" dirty="0">
                <a:latin typeface="Times New Roman"/>
                <a:cs typeface="Times New Roman"/>
              </a:rPr>
              <a:t>This is Times New Roman size </a:t>
            </a:r>
            <a:r>
              <a:rPr lang="en-US" sz="4800" dirty="0" smtClean="0">
                <a:latin typeface="Times New Roman"/>
                <a:cs typeface="Times New Roman"/>
              </a:rPr>
              <a:t>48</a:t>
            </a:r>
            <a:endParaRPr lang="en-US" sz="4800" dirty="0">
              <a:latin typeface="Times New Roman"/>
              <a:cs typeface="Times New Roman"/>
            </a:endParaRPr>
          </a:p>
          <a:p>
            <a:pPr algn="r"/>
            <a:r>
              <a:rPr lang="en-US" sz="4300" dirty="0">
                <a:latin typeface="Times New Roman"/>
                <a:cs typeface="Times New Roman"/>
              </a:rPr>
              <a:t>This is Times New Roman size </a:t>
            </a:r>
            <a:r>
              <a:rPr lang="en-US" sz="4300" dirty="0" smtClean="0">
                <a:latin typeface="Times New Roman"/>
                <a:cs typeface="Times New Roman"/>
              </a:rPr>
              <a:t>43</a:t>
            </a:r>
            <a:endParaRPr lang="en-US" sz="4300" dirty="0">
              <a:latin typeface="Times New Roman"/>
              <a:cs typeface="Times New Roman"/>
            </a:endParaRPr>
          </a:p>
          <a:p>
            <a:pPr algn="r"/>
            <a:r>
              <a:rPr lang="en-US" sz="3800" dirty="0">
                <a:latin typeface="Times New Roman"/>
                <a:cs typeface="Times New Roman"/>
              </a:rPr>
              <a:t>This is Times New Roman size </a:t>
            </a:r>
            <a:r>
              <a:rPr lang="en-US" sz="3800" dirty="0" smtClean="0">
                <a:latin typeface="Times New Roman"/>
                <a:cs typeface="Times New Roman"/>
              </a:rPr>
              <a:t>38</a:t>
            </a:r>
            <a:endParaRPr lang="en-US" sz="3800" dirty="0">
              <a:latin typeface="Times New Roman"/>
              <a:cs typeface="Times New Roman"/>
            </a:endParaRPr>
          </a:p>
          <a:p>
            <a:pPr algn="r"/>
            <a:r>
              <a:rPr lang="en-US" sz="3400" dirty="0">
                <a:latin typeface="Times New Roman"/>
                <a:cs typeface="Times New Roman"/>
              </a:rPr>
              <a:t>This is Times New Roman size </a:t>
            </a:r>
            <a:r>
              <a:rPr lang="en-US" sz="3400" dirty="0" smtClean="0">
                <a:latin typeface="Times New Roman"/>
                <a:cs typeface="Times New Roman"/>
              </a:rPr>
              <a:t>34</a:t>
            </a:r>
            <a:endParaRPr lang="en-US" sz="3400" dirty="0">
              <a:latin typeface="Times New Roman"/>
              <a:cs typeface="Times New Roman"/>
            </a:endParaRPr>
          </a:p>
          <a:p>
            <a:pPr algn="r"/>
            <a:r>
              <a:rPr lang="en-US" sz="2900" dirty="0">
                <a:latin typeface="Times New Roman"/>
                <a:cs typeface="Times New Roman"/>
              </a:rPr>
              <a:t>This is Times New Roman size </a:t>
            </a:r>
            <a:r>
              <a:rPr lang="en-US" sz="2900" dirty="0" smtClean="0">
                <a:latin typeface="Times New Roman"/>
                <a:cs typeface="Times New Roman"/>
              </a:rPr>
              <a:t>29</a:t>
            </a:r>
            <a:endParaRPr lang="en-US" sz="2900" dirty="0">
              <a:latin typeface="Times New Roman"/>
              <a:cs typeface="Times New Roman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This is Times New Roman size </a:t>
            </a:r>
            <a:r>
              <a:rPr lang="en-US" sz="2400" dirty="0" smtClean="0">
                <a:latin typeface="Times New Roman"/>
                <a:cs typeface="Times New Roman"/>
              </a:rPr>
              <a:t>24</a:t>
            </a:r>
            <a:endParaRPr lang="en-US" sz="1900" dirty="0">
              <a:latin typeface="Times New Roman"/>
              <a:cs typeface="Times New Roman"/>
            </a:endParaRPr>
          </a:p>
          <a:p>
            <a:pPr algn="r"/>
            <a:r>
              <a:rPr lang="en-US" sz="1900" dirty="0">
                <a:latin typeface="Times New Roman"/>
                <a:cs typeface="Times New Roman"/>
              </a:rPr>
              <a:t>This is Times New Roman size </a:t>
            </a:r>
            <a:r>
              <a:rPr lang="en-US" sz="1900" dirty="0" smtClean="0">
                <a:latin typeface="Times New Roman"/>
                <a:cs typeface="Times New Roman"/>
              </a:rPr>
              <a:t>19</a:t>
            </a:r>
          </a:p>
          <a:p>
            <a:pPr algn="r"/>
            <a:r>
              <a:rPr lang="en-US" sz="1400" dirty="0">
                <a:latin typeface="Times New Roman"/>
                <a:cs typeface="Times New Roman"/>
              </a:rPr>
              <a:t>This is Times New Roman size </a:t>
            </a:r>
            <a:r>
              <a:rPr lang="en-US" sz="1400" dirty="0" smtClean="0">
                <a:latin typeface="Times New Roman"/>
                <a:cs typeface="Times New Roman"/>
              </a:rPr>
              <a:t>14</a:t>
            </a:r>
          </a:p>
          <a:p>
            <a:pPr algn="r"/>
            <a:r>
              <a:rPr lang="en-US" sz="800" dirty="0" smtClean="0">
                <a:latin typeface="Times New Roman"/>
                <a:cs typeface="Times New Roman"/>
              </a:rPr>
              <a:t>This is Times New Roman size 8</a:t>
            </a:r>
          </a:p>
          <a:p>
            <a:pPr algn="r"/>
            <a:r>
              <a:rPr lang="en-US" sz="400" dirty="0" smtClean="0">
                <a:latin typeface="Times New Roman"/>
                <a:cs typeface="Times New Roman"/>
              </a:rPr>
              <a:t>This is Times New Roman size 4 (smallest viewable at 400% zoom)</a:t>
            </a:r>
          </a:p>
          <a:p>
            <a:pPr algn="r"/>
            <a:r>
              <a:rPr lang="en-US" sz="300" dirty="0" smtClean="0">
                <a:latin typeface="Times New Roman"/>
                <a:cs typeface="Times New Roman"/>
              </a:rPr>
              <a:t>This is Times New Roman size 3</a:t>
            </a:r>
          </a:p>
          <a:p>
            <a:pPr algn="r"/>
            <a:endParaRPr lang="en-US" sz="400" dirty="0" smtClean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8" y="17366730"/>
            <a:ext cx="31224179" cy="15462696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200" dirty="0" smtClean="0">
                <a:latin typeface="Courier New"/>
                <a:cs typeface="Courier New"/>
              </a:rPr>
              <a:t>This is Courier New size  2 (smallest visible at 400% zoom)</a:t>
            </a:r>
          </a:p>
          <a:p>
            <a:r>
              <a:rPr lang="en-US" sz="300" dirty="0" smtClean="0">
                <a:latin typeface="Courier New"/>
                <a:cs typeface="Courier New"/>
              </a:rPr>
              <a:t>This is Courier New size  3 (smallest visible at 400% zoom)</a:t>
            </a:r>
          </a:p>
          <a:p>
            <a:r>
              <a:rPr lang="en-US" sz="800" dirty="0" smtClean="0">
                <a:latin typeface="Courier New"/>
                <a:cs typeface="Courier New"/>
              </a:rPr>
              <a:t>This </a:t>
            </a:r>
            <a:r>
              <a:rPr lang="en-US" sz="800" dirty="0">
                <a:latin typeface="Courier New"/>
                <a:cs typeface="Courier New"/>
              </a:rPr>
              <a:t>is Courier New size</a:t>
            </a:r>
            <a:r>
              <a:rPr lang="en-US" sz="800" dirty="0" smtClean="0">
                <a:latin typeface="Courier New"/>
                <a:cs typeface="Courier New"/>
              </a:rPr>
              <a:t> 8</a:t>
            </a:r>
          </a:p>
          <a:p>
            <a:r>
              <a:rPr lang="en-US" sz="1400" dirty="0">
                <a:latin typeface="Courier New"/>
                <a:cs typeface="Courier New"/>
              </a:rPr>
              <a:t>This is Courier New size </a:t>
            </a:r>
            <a:r>
              <a:rPr lang="en-US" sz="1400" dirty="0" smtClean="0">
                <a:latin typeface="Courier New"/>
                <a:cs typeface="Courier New"/>
              </a:rPr>
              <a:t>14</a:t>
            </a:r>
          </a:p>
          <a:p>
            <a:r>
              <a:rPr lang="en-US" sz="1900" dirty="0">
                <a:latin typeface="Courier New"/>
                <a:cs typeface="Courier New"/>
              </a:rPr>
              <a:t>This is Courier New size </a:t>
            </a:r>
            <a:r>
              <a:rPr lang="en-US" sz="1900" dirty="0" smtClean="0">
                <a:latin typeface="Courier New"/>
                <a:cs typeface="Courier New"/>
              </a:rPr>
              <a:t>19</a:t>
            </a:r>
            <a:endParaRPr lang="en-US" sz="19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This is Courier New size </a:t>
            </a:r>
            <a:r>
              <a:rPr lang="en-US" sz="2400" dirty="0" smtClean="0">
                <a:latin typeface="Courier New"/>
                <a:cs typeface="Courier New"/>
              </a:rPr>
              <a:t>24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900" dirty="0">
                <a:latin typeface="Courier New"/>
                <a:cs typeface="Courier New"/>
              </a:rPr>
              <a:t>This is Courier New size </a:t>
            </a:r>
            <a:r>
              <a:rPr lang="en-US" sz="2900" dirty="0" smtClean="0">
                <a:latin typeface="Courier New"/>
                <a:cs typeface="Courier New"/>
              </a:rPr>
              <a:t>29</a:t>
            </a:r>
          </a:p>
          <a:p>
            <a:r>
              <a:rPr lang="en-US" sz="3800" dirty="0" smtClean="0">
                <a:latin typeface="Courier New"/>
                <a:cs typeface="Courier New"/>
              </a:rPr>
              <a:t>This </a:t>
            </a:r>
            <a:r>
              <a:rPr lang="en-US" sz="3800" dirty="0">
                <a:latin typeface="Courier New"/>
                <a:cs typeface="Courier New"/>
              </a:rPr>
              <a:t>is Courier New size </a:t>
            </a:r>
            <a:r>
              <a:rPr lang="en-US" sz="3800" dirty="0" smtClean="0">
                <a:latin typeface="Courier New"/>
                <a:cs typeface="Courier New"/>
              </a:rPr>
              <a:t>38</a:t>
            </a:r>
            <a:endParaRPr lang="en-US" sz="3800" dirty="0">
              <a:latin typeface="Courier New"/>
              <a:cs typeface="Courier New"/>
            </a:endParaRPr>
          </a:p>
          <a:p>
            <a:r>
              <a:rPr lang="en-US" sz="4300" dirty="0">
                <a:latin typeface="Courier New"/>
                <a:cs typeface="Courier New"/>
              </a:rPr>
              <a:t>This is Courier New size </a:t>
            </a:r>
            <a:r>
              <a:rPr lang="en-US" sz="4300" dirty="0" smtClean="0">
                <a:latin typeface="Courier New"/>
                <a:cs typeface="Courier New"/>
              </a:rPr>
              <a:t>43</a:t>
            </a:r>
            <a:endParaRPr lang="en-US" sz="4300" dirty="0">
              <a:latin typeface="Courier New"/>
              <a:cs typeface="Courier New"/>
            </a:endParaRPr>
          </a:p>
          <a:p>
            <a:r>
              <a:rPr lang="en-US" sz="4800" dirty="0">
                <a:latin typeface="Courier New"/>
                <a:cs typeface="Courier New"/>
              </a:rPr>
              <a:t>This is Courier New size </a:t>
            </a:r>
            <a:r>
              <a:rPr lang="en-US" sz="4800" dirty="0" smtClean="0">
                <a:latin typeface="Courier New"/>
                <a:cs typeface="Courier New"/>
              </a:rPr>
              <a:t>48</a:t>
            </a:r>
            <a:endParaRPr lang="en-US" sz="4800" dirty="0">
              <a:latin typeface="Courier New"/>
              <a:cs typeface="Courier New"/>
            </a:endParaRPr>
          </a:p>
          <a:p>
            <a:r>
              <a:rPr lang="en-US" sz="5300" dirty="0">
                <a:latin typeface="Courier New"/>
                <a:cs typeface="Courier New"/>
              </a:rPr>
              <a:t>This is Courier New size </a:t>
            </a:r>
            <a:r>
              <a:rPr lang="en-US" sz="5300" dirty="0" smtClean="0">
                <a:latin typeface="Courier New"/>
                <a:cs typeface="Courier New"/>
              </a:rPr>
              <a:t>53</a:t>
            </a:r>
            <a:endParaRPr lang="en-US" sz="5300" dirty="0">
              <a:latin typeface="Courier New"/>
              <a:cs typeface="Courier New"/>
            </a:endParaRPr>
          </a:p>
          <a:p>
            <a:r>
              <a:rPr lang="en-US" sz="5800" dirty="0">
                <a:latin typeface="Courier New"/>
                <a:cs typeface="Courier New"/>
              </a:rPr>
              <a:t>This is Courier New size </a:t>
            </a:r>
            <a:r>
              <a:rPr lang="en-US" sz="5800" dirty="0" smtClean="0">
                <a:latin typeface="Courier New"/>
                <a:cs typeface="Courier New"/>
              </a:rPr>
              <a:t>58</a:t>
            </a:r>
            <a:endParaRPr lang="en-US" sz="5800" dirty="0">
              <a:latin typeface="Courier New"/>
              <a:cs typeface="Courier New"/>
            </a:endParaRPr>
          </a:p>
          <a:p>
            <a:r>
              <a:rPr lang="en-US" sz="6200" dirty="0">
                <a:latin typeface="Courier New"/>
                <a:cs typeface="Courier New"/>
              </a:rPr>
              <a:t>This is Courier New size </a:t>
            </a:r>
            <a:r>
              <a:rPr lang="en-US" sz="6200" dirty="0" smtClean="0">
                <a:latin typeface="Courier New"/>
                <a:cs typeface="Courier New"/>
              </a:rPr>
              <a:t>62</a:t>
            </a:r>
            <a:endParaRPr lang="en-US" sz="6200" dirty="0">
              <a:latin typeface="Courier New"/>
              <a:cs typeface="Courier New"/>
            </a:endParaRPr>
          </a:p>
          <a:p>
            <a:r>
              <a:rPr lang="en-US" sz="6700" dirty="0">
                <a:latin typeface="Courier New"/>
                <a:cs typeface="Courier New"/>
              </a:rPr>
              <a:t>This is Courier New size </a:t>
            </a:r>
            <a:r>
              <a:rPr lang="en-US" sz="6700" dirty="0" smtClean="0">
                <a:latin typeface="Courier New"/>
                <a:cs typeface="Courier New"/>
              </a:rPr>
              <a:t>67</a:t>
            </a:r>
            <a:endParaRPr lang="en-US" sz="6700" dirty="0">
              <a:latin typeface="Courier New"/>
              <a:cs typeface="Courier New"/>
            </a:endParaRPr>
          </a:p>
          <a:p>
            <a:r>
              <a:rPr lang="en-US" sz="7700" dirty="0">
                <a:latin typeface="Courier New"/>
                <a:cs typeface="Courier New"/>
              </a:rPr>
              <a:t>This is Courier New size </a:t>
            </a:r>
            <a:r>
              <a:rPr lang="en-US" sz="7700" dirty="0" smtClean="0">
                <a:latin typeface="Courier New"/>
                <a:cs typeface="Courier New"/>
              </a:rPr>
              <a:t>77</a:t>
            </a:r>
            <a:endParaRPr lang="en-US" sz="77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This is Courier New size 86</a:t>
            </a:r>
          </a:p>
          <a:p>
            <a:r>
              <a:rPr lang="en-US" sz="9600" dirty="0">
                <a:latin typeface="Courier New"/>
                <a:cs typeface="Courier New"/>
              </a:rPr>
              <a:t>This is Courier New size </a:t>
            </a:r>
            <a:r>
              <a:rPr lang="en-US" sz="9600" dirty="0" smtClean="0">
                <a:latin typeface="Courier New"/>
                <a:cs typeface="Courier New"/>
              </a:rPr>
              <a:t>96</a:t>
            </a:r>
            <a:endParaRPr lang="en-US" sz="9600" dirty="0">
              <a:latin typeface="Courier New"/>
              <a:cs typeface="Courier New"/>
            </a:endParaRPr>
          </a:p>
          <a:p>
            <a:r>
              <a:rPr lang="en-US" sz="11500" dirty="0">
                <a:latin typeface="Courier New"/>
                <a:cs typeface="Courier New"/>
              </a:rPr>
              <a:t>This is Courier New size </a:t>
            </a:r>
            <a:r>
              <a:rPr lang="en-US" sz="11500" dirty="0" smtClean="0">
                <a:latin typeface="Courier New"/>
                <a:cs typeface="Courier New"/>
              </a:rPr>
              <a:t>115</a:t>
            </a:r>
            <a:endParaRPr lang="en-US" sz="11500" dirty="0">
              <a:latin typeface="Courier New"/>
              <a:cs typeface="Courier New"/>
            </a:endParaRPr>
          </a:p>
          <a:p>
            <a:r>
              <a:rPr lang="en-US" sz="13400" dirty="0">
                <a:latin typeface="Courier New"/>
                <a:cs typeface="Courier New"/>
              </a:rPr>
              <a:t>This is Courier New size </a:t>
            </a:r>
            <a:r>
              <a:rPr lang="en-US" sz="13400" dirty="0" smtClean="0">
                <a:latin typeface="Courier New"/>
                <a:cs typeface="Courier New"/>
              </a:rPr>
              <a:t>134</a:t>
            </a:r>
            <a:endParaRPr lang="en-US" sz="48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1440" y="17831421"/>
            <a:ext cx="28559760" cy="1530880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r"/>
            <a:r>
              <a:rPr lang="en-US" sz="13400" dirty="0">
                <a:latin typeface="Futura Condensed"/>
                <a:cs typeface="Futura Condensed"/>
              </a:rPr>
              <a:t>This is </a:t>
            </a:r>
            <a:r>
              <a:rPr lang="en-US" sz="13400" dirty="0" err="1">
                <a:latin typeface="Futura Condensed"/>
                <a:cs typeface="Futura Condensed"/>
              </a:rPr>
              <a:t>Futura</a:t>
            </a:r>
            <a:r>
              <a:rPr lang="en-US" sz="13400" dirty="0">
                <a:latin typeface="Futura Condensed"/>
                <a:cs typeface="Futura Condensed"/>
              </a:rPr>
              <a:t> Condensed size </a:t>
            </a:r>
            <a:r>
              <a:rPr lang="en-US" sz="13400" dirty="0" smtClean="0">
                <a:latin typeface="Futura Condensed"/>
                <a:cs typeface="Futura Condensed"/>
              </a:rPr>
              <a:t>134</a:t>
            </a:r>
            <a:endParaRPr lang="en-US" sz="13400" dirty="0">
              <a:latin typeface="Futura Condensed"/>
              <a:cs typeface="Futura Condensed"/>
            </a:endParaRPr>
          </a:p>
          <a:p>
            <a:pPr algn="r"/>
            <a:r>
              <a:rPr lang="en-US" sz="11500" dirty="0">
                <a:latin typeface="Futura Condensed"/>
                <a:cs typeface="Futura Condensed"/>
              </a:rPr>
              <a:t>This is </a:t>
            </a:r>
            <a:r>
              <a:rPr lang="en-US" sz="11500" dirty="0" err="1">
                <a:latin typeface="Futura Condensed"/>
                <a:cs typeface="Futura Condensed"/>
              </a:rPr>
              <a:t>Futura</a:t>
            </a:r>
            <a:r>
              <a:rPr lang="en-US" sz="11500" dirty="0">
                <a:latin typeface="Futura Condensed"/>
                <a:cs typeface="Futura Condensed"/>
              </a:rPr>
              <a:t> Condensed size </a:t>
            </a:r>
            <a:r>
              <a:rPr lang="en-US" sz="11500" dirty="0" smtClean="0">
                <a:latin typeface="Futura Condensed"/>
                <a:cs typeface="Futura Condensed"/>
              </a:rPr>
              <a:t>115</a:t>
            </a:r>
            <a:endParaRPr lang="en-US" sz="11500" dirty="0">
              <a:latin typeface="Futura Condensed"/>
              <a:cs typeface="Futura Condensed"/>
            </a:endParaRPr>
          </a:p>
          <a:p>
            <a:pPr algn="r"/>
            <a:r>
              <a:rPr lang="en-US" sz="9600" dirty="0">
                <a:latin typeface="Futura Condensed"/>
                <a:cs typeface="Futura Condensed"/>
              </a:rPr>
              <a:t>This is </a:t>
            </a:r>
            <a:r>
              <a:rPr lang="en-US" sz="9600" dirty="0" err="1">
                <a:latin typeface="Futura Condensed"/>
                <a:cs typeface="Futura Condensed"/>
              </a:rPr>
              <a:t>Futura</a:t>
            </a:r>
            <a:r>
              <a:rPr lang="en-US" sz="9600" dirty="0">
                <a:latin typeface="Futura Condensed"/>
                <a:cs typeface="Futura Condensed"/>
              </a:rPr>
              <a:t> Condensed size </a:t>
            </a:r>
            <a:r>
              <a:rPr lang="en-US" sz="9600" dirty="0" smtClean="0">
                <a:latin typeface="Futura Condensed"/>
                <a:cs typeface="Futura Condensed"/>
              </a:rPr>
              <a:t>96</a:t>
            </a:r>
            <a:endParaRPr lang="en-US" sz="9600" dirty="0">
              <a:latin typeface="Futura Condensed"/>
              <a:cs typeface="Futura Condensed"/>
            </a:endParaRPr>
          </a:p>
          <a:p>
            <a:pPr algn="r"/>
            <a:r>
              <a:rPr lang="en-US" dirty="0" smtClean="0">
                <a:latin typeface="Futura Condensed"/>
                <a:cs typeface="Futura Condensed"/>
              </a:rPr>
              <a:t>This is </a:t>
            </a:r>
            <a:r>
              <a:rPr lang="en-US" dirty="0" err="1" smtClean="0">
                <a:latin typeface="Futura Condensed"/>
                <a:cs typeface="Futura Condensed"/>
              </a:rPr>
              <a:t>Futura</a:t>
            </a:r>
            <a:r>
              <a:rPr lang="en-US" dirty="0" smtClean="0">
                <a:latin typeface="Futura Condensed"/>
                <a:cs typeface="Futura Condensed"/>
              </a:rPr>
              <a:t> Condensed size 86</a:t>
            </a:r>
          </a:p>
          <a:p>
            <a:pPr algn="r"/>
            <a:r>
              <a:rPr lang="en-US" sz="7700" dirty="0">
                <a:latin typeface="Futura Condensed"/>
                <a:cs typeface="Futura Condensed"/>
              </a:rPr>
              <a:t>This is </a:t>
            </a:r>
            <a:r>
              <a:rPr lang="en-US" sz="7700" dirty="0" err="1">
                <a:latin typeface="Futura Condensed"/>
                <a:cs typeface="Futura Condensed"/>
              </a:rPr>
              <a:t>Futura</a:t>
            </a:r>
            <a:r>
              <a:rPr lang="en-US" sz="7700" dirty="0">
                <a:latin typeface="Futura Condensed"/>
                <a:cs typeface="Futura Condensed"/>
              </a:rPr>
              <a:t> Condensed size </a:t>
            </a:r>
            <a:r>
              <a:rPr lang="en-US" sz="7700" dirty="0" smtClean="0">
                <a:latin typeface="Futura Condensed"/>
                <a:cs typeface="Futura Condensed"/>
              </a:rPr>
              <a:t>77</a:t>
            </a:r>
            <a:endParaRPr lang="en-US" sz="7700" dirty="0">
              <a:latin typeface="Futura Condensed"/>
              <a:cs typeface="Futura Condensed"/>
            </a:endParaRPr>
          </a:p>
          <a:p>
            <a:pPr algn="r"/>
            <a:r>
              <a:rPr lang="en-US" sz="6700" dirty="0">
                <a:latin typeface="Futura Condensed"/>
                <a:cs typeface="Futura Condensed"/>
              </a:rPr>
              <a:t>This is </a:t>
            </a:r>
            <a:r>
              <a:rPr lang="en-US" sz="6700" dirty="0" err="1">
                <a:latin typeface="Futura Condensed"/>
                <a:cs typeface="Futura Condensed"/>
              </a:rPr>
              <a:t>Futura</a:t>
            </a:r>
            <a:r>
              <a:rPr lang="en-US" sz="6700" dirty="0">
                <a:latin typeface="Futura Condensed"/>
                <a:cs typeface="Futura Condensed"/>
              </a:rPr>
              <a:t> Condensed size </a:t>
            </a:r>
            <a:r>
              <a:rPr lang="en-US" sz="6700" dirty="0" smtClean="0">
                <a:latin typeface="Futura Condensed"/>
                <a:cs typeface="Futura Condensed"/>
              </a:rPr>
              <a:t>67</a:t>
            </a:r>
            <a:endParaRPr lang="en-US" sz="6700" dirty="0">
              <a:latin typeface="Futura Condensed"/>
              <a:cs typeface="Futura Condensed"/>
            </a:endParaRPr>
          </a:p>
          <a:p>
            <a:pPr algn="r"/>
            <a:r>
              <a:rPr lang="en-US" sz="6200" dirty="0">
                <a:latin typeface="Futura Condensed"/>
                <a:cs typeface="Futura Condensed"/>
              </a:rPr>
              <a:t>This is </a:t>
            </a:r>
            <a:r>
              <a:rPr lang="en-US" sz="6200" dirty="0" err="1">
                <a:latin typeface="Futura Condensed"/>
                <a:cs typeface="Futura Condensed"/>
              </a:rPr>
              <a:t>Futura</a:t>
            </a:r>
            <a:r>
              <a:rPr lang="en-US" sz="6200" dirty="0">
                <a:latin typeface="Futura Condensed"/>
                <a:cs typeface="Futura Condensed"/>
              </a:rPr>
              <a:t> Condensed size </a:t>
            </a:r>
            <a:r>
              <a:rPr lang="en-US" sz="6200" dirty="0" smtClean="0">
                <a:latin typeface="Futura Condensed"/>
                <a:cs typeface="Futura Condensed"/>
              </a:rPr>
              <a:t>62</a:t>
            </a:r>
          </a:p>
          <a:p>
            <a:pPr algn="r"/>
            <a:r>
              <a:rPr lang="en-US" sz="5300" dirty="0" smtClean="0">
                <a:latin typeface="Futura Condensed"/>
                <a:cs typeface="Futura Condensed"/>
              </a:rPr>
              <a:t>This </a:t>
            </a:r>
            <a:r>
              <a:rPr lang="en-US" sz="5300" dirty="0">
                <a:latin typeface="Futura Condensed"/>
                <a:cs typeface="Futura Condensed"/>
              </a:rPr>
              <a:t>is </a:t>
            </a:r>
            <a:r>
              <a:rPr lang="en-US" sz="5300" dirty="0" err="1">
                <a:latin typeface="Futura Condensed"/>
                <a:cs typeface="Futura Condensed"/>
              </a:rPr>
              <a:t>Futura</a:t>
            </a:r>
            <a:r>
              <a:rPr lang="en-US" sz="5300" dirty="0">
                <a:latin typeface="Futura Condensed"/>
                <a:cs typeface="Futura Condensed"/>
              </a:rPr>
              <a:t> Condensed size </a:t>
            </a:r>
            <a:r>
              <a:rPr lang="en-US" sz="5300" dirty="0" smtClean="0">
                <a:latin typeface="Futura Condensed"/>
                <a:cs typeface="Futura Condensed"/>
              </a:rPr>
              <a:t>53</a:t>
            </a:r>
            <a:endParaRPr lang="en-US" sz="5300" dirty="0">
              <a:latin typeface="Futura Condensed"/>
              <a:cs typeface="Futura Condensed"/>
            </a:endParaRPr>
          </a:p>
          <a:p>
            <a:pPr algn="r"/>
            <a:r>
              <a:rPr lang="en-US" sz="4800" dirty="0">
                <a:latin typeface="Futura Condensed"/>
                <a:cs typeface="Futura Condensed"/>
              </a:rPr>
              <a:t>This is </a:t>
            </a:r>
            <a:r>
              <a:rPr lang="en-US" sz="4800" dirty="0" err="1">
                <a:latin typeface="Futura Condensed"/>
                <a:cs typeface="Futura Condensed"/>
              </a:rPr>
              <a:t>Futura</a:t>
            </a:r>
            <a:r>
              <a:rPr lang="en-US" sz="4800" dirty="0">
                <a:latin typeface="Futura Condensed"/>
                <a:cs typeface="Futura Condensed"/>
              </a:rPr>
              <a:t> Condensed size </a:t>
            </a:r>
            <a:r>
              <a:rPr lang="en-US" sz="4800" dirty="0" smtClean="0">
                <a:latin typeface="Futura Condensed"/>
                <a:cs typeface="Futura Condensed"/>
              </a:rPr>
              <a:t>48</a:t>
            </a:r>
            <a:endParaRPr lang="en-US" sz="4800" dirty="0">
              <a:latin typeface="Futura Condensed"/>
              <a:cs typeface="Futura Condensed"/>
            </a:endParaRPr>
          </a:p>
          <a:p>
            <a:pPr algn="r"/>
            <a:r>
              <a:rPr lang="en-US" sz="4300" dirty="0">
                <a:latin typeface="Futura Condensed"/>
                <a:cs typeface="Futura Condensed"/>
              </a:rPr>
              <a:t>This is </a:t>
            </a:r>
            <a:r>
              <a:rPr lang="en-US" sz="4300" dirty="0" err="1">
                <a:latin typeface="Futura Condensed"/>
                <a:cs typeface="Futura Condensed"/>
              </a:rPr>
              <a:t>Futura</a:t>
            </a:r>
            <a:r>
              <a:rPr lang="en-US" sz="4300" dirty="0">
                <a:latin typeface="Futura Condensed"/>
                <a:cs typeface="Futura Condensed"/>
              </a:rPr>
              <a:t> Condensed size </a:t>
            </a:r>
            <a:r>
              <a:rPr lang="en-US" sz="4300" dirty="0" smtClean="0">
                <a:latin typeface="Futura Condensed"/>
                <a:cs typeface="Futura Condensed"/>
              </a:rPr>
              <a:t>43</a:t>
            </a:r>
            <a:endParaRPr lang="en-US" sz="4300" dirty="0">
              <a:latin typeface="Futura Condensed"/>
              <a:cs typeface="Futura Condensed"/>
            </a:endParaRPr>
          </a:p>
          <a:p>
            <a:pPr algn="r"/>
            <a:r>
              <a:rPr lang="en-US" sz="3800" dirty="0">
                <a:latin typeface="Futura Condensed"/>
                <a:cs typeface="Futura Condensed"/>
              </a:rPr>
              <a:t>This is </a:t>
            </a:r>
            <a:r>
              <a:rPr lang="en-US" sz="3800" dirty="0" err="1">
                <a:latin typeface="Futura Condensed"/>
                <a:cs typeface="Futura Condensed"/>
              </a:rPr>
              <a:t>Futura</a:t>
            </a:r>
            <a:r>
              <a:rPr lang="en-US" sz="3800" dirty="0">
                <a:latin typeface="Futura Condensed"/>
                <a:cs typeface="Futura Condensed"/>
              </a:rPr>
              <a:t> Condensed size </a:t>
            </a:r>
            <a:r>
              <a:rPr lang="en-US" sz="3800" dirty="0" smtClean="0">
                <a:latin typeface="Futura Condensed"/>
                <a:cs typeface="Futura Condensed"/>
              </a:rPr>
              <a:t>38</a:t>
            </a:r>
            <a:endParaRPr lang="en-US" sz="3800" dirty="0">
              <a:latin typeface="Futura Condensed"/>
              <a:cs typeface="Futura Condensed"/>
            </a:endParaRPr>
          </a:p>
          <a:p>
            <a:pPr algn="r"/>
            <a:r>
              <a:rPr lang="en-US" sz="3400" dirty="0">
                <a:latin typeface="Futura Condensed"/>
                <a:cs typeface="Futura Condensed"/>
              </a:rPr>
              <a:t>This is </a:t>
            </a:r>
            <a:r>
              <a:rPr lang="en-US" sz="3400" dirty="0" err="1">
                <a:latin typeface="Futura Condensed"/>
                <a:cs typeface="Futura Condensed"/>
              </a:rPr>
              <a:t>Futura</a:t>
            </a:r>
            <a:r>
              <a:rPr lang="en-US" sz="3400" dirty="0">
                <a:latin typeface="Futura Condensed"/>
                <a:cs typeface="Futura Condensed"/>
              </a:rPr>
              <a:t> Condensed size </a:t>
            </a:r>
            <a:r>
              <a:rPr lang="en-US" sz="3400" dirty="0" smtClean="0">
                <a:latin typeface="Futura Condensed"/>
                <a:cs typeface="Futura Condensed"/>
              </a:rPr>
              <a:t>34</a:t>
            </a:r>
            <a:endParaRPr lang="en-US" sz="3400" dirty="0">
              <a:latin typeface="Futura Condensed"/>
              <a:cs typeface="Futura Condensed"/>
            </a:endParaRPr>
          </a:p>
          <a:p>
            <a:pPr algn="r"/>
            <a:r>
              <a:rPr lang="en-US" sz="2900" dirty="0">
                <a:latin typeface="Futura Condensed"/>
                <a:cs typeface="Futura Condensed"/>
              </a:rPr>
              <a:t>This is </a:t>
            </a:r>
            <a:r>
              <a:rPr lang="en-US" sz="2900" dirty="0" err="1">
                <a:latin typeface="Futura Condensed"/>
                <a:cs typeface="Futura Condensed"/>
              </a:rPr>
              <a:t>Futura</a:t>
            </a:r>
            <a:r>
              <a:rPr lang="en-US" sz="2900" dirty="0">
                <a:latin typeface="Futura Condensed"/>
                <a:cs typeface="Futura Condensed"/>
              </a:rPr>
              <a:t> Condensed size </a:t>
            </a:r>
            <a:r>
              <a:rPr lang="en-US" sz="2900" dirty="0" smtClean="0">
                <a:latin typeface="Futura Condensed"/>
                <a:cs typeface="Futura Condensed"/>
              </a:rPr>
              <a:t>29</a:t>
            </a:r>
          </a:p>
          <a:p>
            <a:pPr algn="r"/>
            <a:r>
              <a:rPr lang="en-US" sz="2400" dirty="0">
                <a:latin typeface="Futura Condensed"/>
                <a:cs typeface="Futura Condensed"/>
              </a:rPr>
              <a:t>This is </a:t>
            </a:r>
            <a:r>
              <a:rPr lang="en-US" sz="2400" dirty="0" err="1">
                <a:latin typeface="Futura Condensed"/>
                <a:cs typeface="Futura Condensed"/>
              </a:rPr>
              <a:t>Futura</a:t>
            </a:r>
            <a:r>
              <a:rPr lang="en-US" sz="2400" dirty="0">
                <a:latin typeface="Futura Condensed"/>
                <a:cs typeface="Futura Condensed"/>
              </a:rPr>
              <a:t> Condensed size </a:t>
            </a:r>
            <a:r>
              <a:rPr lang="en-US" sz="2400" dirty="0" smtClean="0">
                <a:latin typeface="Futura Condensed"/>
                <a:cs typeface="Futura Condensed"/>
              </a:rPr>
              <a:t>24</a:t>
            </a:r>
          </a:p>
          <a:p>
            <a:pPr algn="r"/>
            <a:r>
              <a:rPr lang="en-US" sz="1200" dirty="0" smtClean="0">
                <a:latin typeface="Futura Condensed"/>
                <a:cs typeface="Futura Condensed"/>
              </a:rPr>
              <a:t>This is </a:t>
            </a:r>
            <a:r>
              <a:rPr lang="en-US" sz="1200" dirty="0" err="1" smtClean="0">
                <a:latin typeface="Futura Condensed"/>
                <a:cs typeface="Futura Condensed"/>
              </a:rPr>
              <a:t>Futura</a:t>
            </a:r>
            <a:r>
              <a:rPr lang="en-US" sz="1200" dirty="0" smtClean="0">
                <a:latin typeface="Futura Condensed"/>
                <a:cs typeface="Futura Condensed"/>
              </a:rPr>
              <a:t> Condensed size 12</a:t>
            </a:r>
          </a:p>
          <a:p>
            <a:pPr algn="r"/>
            <a:r>
              <a:rPr lang="en-US" sz="500" dirty="0" smtClean="0">
                <a:latin typeface="Futura Condensed"/>
                <a:cs typeface="Futura Condensed"/>
              </a:rPr>
              <a:t>This is </a:t>
            </a:r>
            <a:r>
              <a:rPr lang="en-US" sz="500" dirty="0" err="1" smtClean="0">
                <a:latin typeface="Futura Condensed"/>
                <a:cs typeface="Futura Condensed"/>
              </a:rPr>
              <a:t>Futura</a:t>
            </a:r>
            <a:r>
              <a:rPr lang="en-US" sz="500" dirty="0" smtClean="0">
                <a:latin typeface="Futura Condensed"/>
                <a:cs typeface="Futura Condensed"/>
              </a:rPr>
              <a:t> Condensed size  5 (smallest viewable at 400% zoom)</a:t>
            </a:r>
          </a:p>
          <a:p>
            <a:pPr algn="r"/>
            <a:r>
              <a:rPr lang="en-US" sz="400" dirty="0" smtClean="0">
                <a:latin typeface="Futura Condensed"/>
                <a:cs typeface="Futura Condensed"/>
              </a:rPr>
              <a:t>This is </a:t>
            </a:r>
            <a:r>
              <a:rPr lang="en-US" sz="400" dirty="0" err="1" smtClean="0">
                <a:latin typeface="Futura Condensed"/>
                <a:cs typeface="Futura Condensed"/>
              </a:rPr>
              <a:t>Futura</a:t>
            </a:r>
            <a:r>
              <a:rPr lang="en-US" sz="400" dirty="0" smtClean="0">
                <a:latin typeface="Futura Condensed"/>
                <a:cs typeface="Futura Condensed"/>
              </a:rPr>
              <a:t> Condensed size  4 (smallest viewable at 400% zoom)</a:t>
            </a:r>
          </a:p>
          <a:p>
            <a:pPr algn="r"/>
            <a:endParaRPr lang="en-US" sz="500" dirty="0" smtClean="0">
              <a:latin typeface="Futura Condensed"/>
              <a:cs typeface="Futura Condensed"/>
            </a:endParaRPr>
          </a:p>
          <a:p>
            <a:pPr algn="r"/>
            <a:endParaRPr lang="en-US" sz="500" dirty="0" smtClean="0">
              <a:latin typeface="Futura Condensed"/>
              <a:cs typeface="Futura Condensed"/>
            </a:endParaRPr>
          </a:p>
          <a:p>
            <a:pPr algn="r"/>
            <a:endParaRPr lang="en-US" sz="1200" dirty="0" smtClean="0">
              <a:latin typeface="Futura Condensed"/>
              <a:cs typeface="Futura Condensed"/>
            </a:endParaRPr>
          </a:p>
          <a:p>
            <a:pPr algn="r"/>
            <a:endParaRPr lang="en-US" sz="2400" dirty="0">
              <a:latin typeface="Futura Condensed"/>
              <a:cs typeface="Futura Condense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6236" y="530209"/>
            <a:ext cx="6636021" cy="16836518"/>
          </a:xfrm>
          <a:prstGeom prst="rect">
            <a:avLst/>
          </a:prstGeom>
          <a:gradFill>
            <a:gsLst>
              <a:gs pos="0">
                <a:srgbClr val="FF0000"/>
              </a:gs>
              <a:gs pos="12000">
                <a:srgbClr val="FF6600"/>
              </a:gs>
              <a:gs pos="23000">
                <a:srgbClr val="FFFF00"/>
              </a:gs>
              <a:gs pos="43000">
                <a:srgbClr val="008000"/>
              </a:gs>
              <a:gs pos="58000">
                <a:srgbClr val="0000FF"/>
              </a:gs>
              <a:gs pos="71000">
                <a:srgbClr val="660066"/>
              </a:gs>
              <a:gs pos="82000">
                <a:schemeClr val="tx1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950" y="228600"/>
            <a:ext cx="43132375" cy="3248025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638" y="4252359"/>
            <a:ext cx="42063924" cy="365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443" y="0"/>
            <a:ext cx="384445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00" dirty="0" smtClean="0">
                <a:latin typeface="Futura Condensed"/>
              </a:rPr>
              <a:t>Digital Music Composition using Simultaneous Genetic Algorithms</a:t>
            </a:r>
            <a:endParaRPr lang="en-US" sz="13400" dirty="0">
              <a:latin typeface="Futur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056626"/>
            <a:ext cx="150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latin typeface="Futura Condensed"/>
              </a:rPr>
              <a:t>Stephen </a:t>
            </a:r>
            <a:r>
              <a:rPr lang="en-US" sz="5000" dirty="0" err="1" smtClean="0">
                <a:latin typeface="Futura Condensed"/>
              </a:rPr>
              <a:t>Bussey</a:t>
            </a:r>
            <a:r>
              <a:rPr lang="en-US" sz="5000" dirty="0" smtClean="0">
                <a:latin typeface="Futura Condensed"/>
              </a:rPr>
              <a:t> with Mentor Dr. Alice Armstrong</a:t>
            </a:r>
            <a:endParaRPr lang="en-US" sz="5000" dirty="0">
              <a:latin typeface="Futur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51" y="4926499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Problem Statement</a:t>
            </a:r>
            <a:endParaRPr lang="en-US" sz="8500" dirty="0">
              <a:latin typeface="Futura Condense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248400"/>
            <a:ext cx="19202400" cy="393954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Musicians can become lacking in inspiration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Current genetic algorithm techniques are heavily dependent on an operator and are inherently subjective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Current genetic algorithm techniques generate rhythms and tones with a single algorithm, which may not be optimal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13146167"/>
            <a:ext cx="19202400" cy="849463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Condensed"/>
              </a:rPr>
              <a:t>To compose music using genetic and </a:t>
            </a:r>
            <a:r>
              <a:rPr lang="en-US" sz="5000" dirty="0" err="1" smtClean="0">
                <a:latin typeface="Futura Condensed"/>
              </a:rPr>
              <a:t>memetic</a:t>
            </a:r>
            <a:r>
              <a:rPr lang="en-US" sz="5000" dirty="0" smtClean="0">
                <a:latin typeface="Futura Condensed"/>
              </a:rPr>
              <a:t> algorithms by concurrently and separately processing the rhythmic and tonal components subject to the following criteria: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 smtClean="0">
                <a:latin typeface="Futura Condensed"/>
              </a:rPr>
              <a:t>The level of effort shall not exceed 1 person month over 12 weeks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>
                <a:latin typeface="Futura Condensed"/>
              </a:rPr>
              <a:t>The rhythmic component will be limited to the following set: whole note, half note, quarter note, eighth note, sixteenth note, whole rest, half rest, quarter rest, eighth rest, sixteenth rest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>
                <a:latin typeface="Futura Condensed"/>
              </a:rPr>
              <a:t>All music is assumed to be composed in 4/4 time (4 beats to a measure)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 smtClean="0">
                <a:latin typeface="Futura Condensed"/>
              </a:rPr>
              <a:t>Tied notes can be used by input and can be produced by the output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 smtClean="0">
                <a:latin typeface="Futura Condensed"/>
              </a:rPr>
              <a:t>Dotted notes can be used by the input and can be produced by the output</a:t>
            </a:r>
            <a:endParaRPr lang="en-US" sz="3600" dirty="0">
              <a:latin typeface="Futura Condensed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>
                <a:latin typeface="Futura Condensed"/>
              </a:rPr>
              <a:t>The tonal component will be limited to the pitches available via the MIDI specification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>
                <a:latin typeface="Futura Condensed"/>
              </a:rPr>
              <a:t>The composed music will be presented in MIDI format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3600" dirty="0">
                <a:latin typeface="Futura Condensed"/>
              </a:rPr>
              <a:t>The input music will consist of </a:t>
            </a:r>
            <a:r>
              <a:rPr lang="en-US" sz="3600" dirty="0" smtClean="0">
                <a:latin typeface="Futura Condensed"/>
              </a:rPr>
              <a:t>30 single instrument melodies </a:t>
            </a:r>
            <a:r>
              <a:rPr lang="en-US" sz="3600" dirty="0">
                <a:latin typeface="Futura Condensed"/>
              </a:rPr>
              <a:t>ranging between 8 and 12 measures </a:t>
            </a:r>
            <a:r>
              <a:rPr lang="en-US" sz="3600" dirty="0" smtClean="0">
                <a:latin typeface="Futura Condensed"/>
              </a:rPr>
              <a:t>each</a:t>
            </a:r>
            <a:endParaRPr lang="en-US" sz="3600" dirty="0">
              <a:latin typeface="Futura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1734800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Primary Research Objective</a:t>
            </a:r>
            <a:endParaRPr lang="en-US" sz="8500" dirty="0">
              <a:latin typeface="Futura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3151" y="5105400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Solution Description</a:t>
            </a:r>
            <a:endParaRPr lang="en-US" sz="8500" dirty="0">
              <a:latin typeface="Futura Condense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15051" y="6477000"/>
            <a:ext cx="19204438" cy="547842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Input analyzed using Music Analysis Process: rhythmic and pitch music analysis vectors (MAV) produced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Rhythmic genetic algorithm executes using rhythmic MAV: Measure array of beats produced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Pitch </a:t>
            </a:r>
            <a:r>
              <a:rPr lang="en-US" sz="5000" dirty="0" err="1" smtClean="0">
                <a:latin typeface="Futura Condensed"/>
              </a:rPr>
              <a:t>memetic</a:t>
            </a:r>
            <a:r>
              <a:rPr lang="en-US" sz="5000" dirty="0" smtClean="0">
                <a:latin typeface="Futura Condensed"/>
              </a:rPr>
              <a:t> algorithm executes using pitch MAV: Measure array of pitches produced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Pitch and rhythm merged into MIDI output: time recorded</a:t>
            </a:r>
            <a:endParaRPr lang="en-US" sz="5000" dirty="0">
              <a:latin typeface="Futura Condense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79200" y="18227219"/>
            <a:ext cx="19204438" cy="4708981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Condensed"/>
              </a:rPr>
              <a:t>For each input music: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Genetic algorithms for rhythm and tone execute (time </a:t>
            </a:r>
            <a:r>
              <a:rPr lang="en-US" sz="5000" dirty="0">
                <a:latin typeface="Futura Condensed"/>
              </a:rPr>
              <a:t>i</a:t>
            </a:r>
            <a:r>
              <a:rPr lang="en-US" sz="5000" dirty="0" smtClean="0">
                <a:latin typeface="Futura Condensed"/>
              </a:rPr>
              <a:t>s collected)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The results of the algorithms are combined into an output MIDI file (time is collected)</a:t>
            </a:r>
          </a:p>
          <a:p>
            <a:r>
              <a:rPr lang="en-US" sz="5000" dirty="0" smtClean="0">
                <a:latin typeface="Futura Condensed"/>
              </a:rPr>
              <a:t>This was run 30 times per input</a:t>
            </a:r>
            <a:endParaRPr lang="en-US" sz="5000" dirty="0">
              <a:latin typeface="Futura Condense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67451" y="16779419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Experiment Design</a:t>
            </a:r>
            <a:endParaRPr lang="en-US" sz="8500" dirty="0">
              <a:latin typeface="Futura Condense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356" y="21993017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Goal Tree</a:t>
            </a:r>
            <a:endParaRPr lang="en-US" sz="8500" dirty="0">
              <a:latin typeface="Futura Condense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038" y="10978991"/>
            <a:ext cx="19050762" cy="43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23545800"/>
            <a:ext cx="19050762" cy="43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67451" y="16250842"/>
            <a:ext cx="19050762" cy="43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pic>
        <p:nvPicPr>
          <p:cNvPr id="1026" name="Picture 2" descr="C:\Users\Steve\Dropbox\SR\umls\Solution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682" y="12496800"/>
            <a:ext cx="13547118" cy="241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ve\Dropbox\SR\umls\cross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686" y="12631420"/>
            <a:ext cx="4815114" cy="33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bestclipartblog.com/clipart-pics/music-notes-clipart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6" y="342899"/>
            <a:ext cx="3026348" cy="35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http://bestclipartblog.com/clipart-pics/music-notes-clipart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052" y="342898"/>
            <a:ext cx="3026348" cy="35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Steve\Dropbox\SR\umls\Goal Tr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155400"/>
            <a:ext cx="17738122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3926800" y="23164800"/>
            <a:ext cx="19050762" cy="43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53362" y="25222200"/>
            <a:ext cx="19204438" cy="2400657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Of the 900 runs, 6 failed (.67%)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The average time with failures present was 27.04s +- 43.7s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000" dirty="0" smtClean="0">
                <a:latin typeface="Futura Condensed"/>
              </a:rPr>
              <a:t>The average time with failures removed was 24.7s += 32.7s</a:t>
            </a:r>
            <a:endParaRPr lang="en-US" sz="5000" dirty="0">
              <a:latin typeface="Futura Condense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41613" y="23774400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Experiment Results</a:t>
            </a:r>
            <a:endParaRPr lang="en-US" sz="8500" dirty="0">
              <a:latin typeface="Futura Condense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966938" y="27813000"/>
            <a:ext cx="19050762" cy="436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Condense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81751" y="28270200"/>
            <a:ext cx="191236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 smtClean="0">
                <a:latin typeface="Futura Condensed"/>
              </a:rPr>
              <a:t>Conclusion</a:t>
            </a:r>
            <a:endParaRPr lang="en-US" sz="8500" dirty="0">
              <a:latin typeface="Futura Condense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31600" y="29443501"/>
            <a:ext cx="19204438" cy="317009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Futura Condensed"/>
              </a:rPr>
              <a:t>The algorithms developed performed well and created music that is aesthetically pleasing and did so very quickly and reliably. This makes them a promising solution to the problem of algorithmic music composition.</a:t>
            </a:r>
          </a:p>
        </p:txBody>
      </p:sp>
    </p:spTree>
    <p:extLst>
      <p:ext uri="{BB962C8B-B14F-4D97-AF65-F5344CB8AC3E}">
        <p14:creationId xmlns:p14="http://schemas.microsoft.com/office/powerpoint/2010/main" val="7228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892</Words>
  <Application>Microsoft Office PowerPoint</Application>
  <PresentationFormat>Custom</PresentationFormat>
  <Paragraphs>111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Shippensburg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Alice Armstrong</dc:creator>
  <cp:lastModifiedBy>Steve</cp:lastModifiedBy>
  <cp:revision>31</cp:revision>
  <cp:lastPrinted>2010-12-02T15:56:07Z</cp:lastPrinted>
  <dcterms:created xsi:type="dcterms:W3CDTF">2011-11-17T18:49:45Z</dcterms:created>
  <dcterms:modified xsi:type="dcterms:W3CDTF">2014-03-31T02:32:42Z</dcterms:modified>
</cp:coreProperties>
</file>