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97" r:id="rId2"/>
    <p:sldId id="298" r:id="rId3"/>
    <p:sldId id="299" r:id="rId4"/>
    <p:sldId id="256" r:id="rId5"/>
    <p:sldId id="257" r:id="rId6"/>
    <p:sldId id="258" r:id="rId7"/>
    <p:sldId id="259" r:id="rId8"/>
    <p:sldId id="260" r:id="rId9"/>
    <p:sldId id="261" r:id="rId10"/>
    <p:sldId id="262" r:id="rId11"/>
    <p:sldId id="263" r:id="rId12"/>
    <p:sldId id="264" r:id="rId13"/>
    <p:sldId id="265" r:id="rId14"/>
    <p:sldId id="268" r:id="rId15"/>
    <p:sldId id="269" r:id="rId16"/>
    <p:sldId id="270" r:id="rId17"/>
    <p:sldId id="271" r:id="rId18"/>
    <p:sldId id="273" r:id="rId19"/>
    <p:sldId id="274" r:id="rId20"/>
    <p:sldId id="275" r:id="rId21"/>
    <p:sldId id="276" r:id="rId22"/>
    <p:sldId id="277" r:id="rId23"/>
    <p:sldId id="278" r:id="rId24"/>
    <p:sldId id="267" r:id="rId25"/>
    <p:sldId id="266" r:id="rId26"/>
    <p:sldId id="272" r:id="rId27"/>
    <p:sldId id="300" r:id="rId28"/>
    <p:sldId id="301" r:id="rId29"/>
    <p:sldId id="302" r:id="rId30"/>
    <p:sldId id="303" r:id="rId31"/>
    <p:sldId id="304" r:id="rId32"/>
    <p:sldId id="280" r:id="rId33"/>
    <p:sldId id="288" r:id="rId34"/>
    <p:sldId id="281" r:id="rId35"/>
    <p:sldId id="282" r:id="rId36"/>
    <p:sldId id="283" r:id="rId37"/>
    <p:sldId id="286" r:id="rId38"/>
    <p:sldId id="284" r:id="rId39"/>
    <p:sldId id="287" r:id="rId40"/>
    <p:sldId id="285" r:id="rId41"/>
    <p:sldId id="289" r:id="rId42"/>
    <p:sldId id="290" r:id="rId43"/>
    <p:sldId id="291" r:id="rId44"/>
    <p:sldId id="292" r:id="rId45"/>
    <p:sldId id="293"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5" autoAdjust="0"/>
    <p:restoredTop sz="94660"/>
  </p:normalViewPr>
  <p:slideViewPr>
    <p:cSldViewPr>
      <p:cViewPr varScale="1">
        <p:scale>
          <a:sx n="72" d="100"/>
          <a:sy n="72" d="100"/>
        </p:scale>
        <p:origin x="-246" y="-90"/>
      </p:cViewPr>
      <p:guideLst>
        <p:guide orient="horz" pos="2160"/>
        <p:guide pos="2880"/>
      </p:guideLst>
    </p:cSldViewPr>
  </p:slideViewPr>
  <p:notesTextViewPr>
    <p:cViewPr>
      <p:scale>
        <a:sx n="1" d="1"/>
        <a:sy n="1" d="1"/>
      </p:scale>
      <p:origin x="0" y="0"/>
    </p:cViewPr>
  </p:notesTextViewPr>
  <p:sorterViewPr>
    <p:cViewPr>
      <p:scale>
        <a:sx n="100" d="100"/>
        <a:sy n="100" d="100"/>
      </p:scale>
      <p:origin x="0" y="5298"/>
    </p:cViewPr>
  </p:sorterViewPr>
  <p:notesViewPr>
    <p:cSldViewPr>
      <p:cViewPr varScale="1">
        <p:scale>
          <a:sx n="87" d="100"/>
          <a:sy n="87" d="100"/>
        </p:scale>
        <p:origin x="-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70EEE-813D-4E08-B397-063A4A370ECC}" type="datetimeFigureOut">
              <a:rPr lang="en-US" smtClean="0"/>
              <a:t>11/16/2013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D7F970-F335-4291-8859-FC9D1281881C}" type="slidenum">
              <a:rPr lang="en-US" smtClean="0"/>
              <a:t>‹#›</a:t>
            </a:fld>
            <a:endParaRPr lang="en-US"/>
          </a:p>
        </p:txBody>
      </p:sp>
    </p:spTree>
    <p:extLst>
      <p:ext uri="{BB962C8B-B14F-4D97-AF65-F5344CB8AC3E}">
        <p14:creationId xmlns:p14="http://schemas.microsoft.com/office/powerpoint/2010/main" val="291885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D7F970-F335-4291-8859-FC9D1281881C}" type="slidenum">
              <a:rPr lang="en-US" smtClean="0"/>
              <a:t>19</a:t>
            </a:fld>
            <a:endParaRPr lang="en-US"/>
          </a:p>
        </p:txBody>
      </p:sp>
    </p:spTree>
    <p:extLst>
      <p:ext uri="{BB962C8B-B14F-4D97-AF65-F5344CB8AC3E}">
        <p14:creationId xmlns:p14="http://schemas.microsoft.com/office/powerpoint/2010/main" val="63119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D7F970-F335-4291-8859-FC9D1281881C}" type="slidenum">
              <a:rPr lang="en-US" smtClean="0"/>
              <a:t>37</a:t>
            </a:fld>
            <a:endParaRPr lang="en-US"/>
          </a:p>
        </p:txBody>
      </p:sp>
    </p:spTree>
    <p:extLst>
      <p:ext uri="{BB962C8B-B14F-4D97-AF65-F5344CB8AC3E}">
        <p14:creationId xmlns:p14="http://schemas.microsoft.com/office/powerpoint/2010/main" val="282294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B6109-4FBA-441D-B80B-50AFF3D6099B}"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99832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6109-4FBA-441D-B80B-50AFF3D6099B}"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71158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6109-4FBA-441D-B80B-50AFF3D6099B}"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140587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B6109-4FBA-441D-B80B-50AFF3D6099B}"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58807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B6109-4FBA-441D-B80B-50AFF3D6099B}" type="datetimeFigureOut">
              <a:rPr lang="en-US" smtClean="0"/>
              <a:t>11/16/2013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254096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B6109-4FBA-441D-B80B-50AFF3D6099B}" type="datetimeFigureOut">
              <a:rPr lang="en-US" smtClean="0"/>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315131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B6109-4FBA-441D-B80B-50AFF3D6099B}" type="datetimeFigureOut">
              <a:rPr lang="en-US" smtClean="0"/>
              <a:t>11/16/2013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393173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B6109-4FBA-441D-B80B-50AFF3D6099B}" type="datetimeFigureOut">
              <a:rPr lang="en-US" smtClean="0"/>
              <a:t>11/16/2013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366725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B6109-4FBA-441D-B80B-50AFF3D6099B}" type="datetimeFigureOut">
              <a:rPr lang="en-US" smtClean="0"/>
              <a:t>11/16/2013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200363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6109-4FBA-441D-B80B-50AFF3D6099B}" type="datetimeFigureOut">
              <a:rPr lang="en-US" smtClean="0"/>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46955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B6109-4FBA-441D-B80B-50AFF3D6099B}" type="datetimeFigureOut">
              <a:rPr lang="en-US" smtClean="0"/>
              <a:t>11/16/2013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F9449-698D-4196-A7C5-99704B25B9F8}" type="slidenum">
              <a:rPr lang="en-US" smtClean="0"/>
              <a:t>‹#›</a:t>
            </a:fld>
            <a:endParaRPr lang="en-US"/>
          </a:p>
        </p:txBody>
      </p:sp>
    </p:spTree>
    <p:extLst>
      <p:ext uri="{BB962C8B-B14F-4D97-AF65-F5344CB8AC3E}">
        <p14:creationId xmlns:p14="http://schemas.microsoft.com/office/powerpoint/2010/main" val="344096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B6109-4FBA-441D-B80B-50AFF3D6099B}" type="datetimeFigureOut">
              <a:rPr lang="en-US" smtClean="0"/>
              <a:t>11/16/2013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F9449-698D-4196-A7C5-99704B25B9F8}" type="slidenum">
              <a:rPr lang="en-US" smtClean="0"/>
              <a:t>‹#›</a:t>
            </a:fld>
            <a:endParaRPr lang="en-US"/>
          </a:p>
        </p:txBody>
      </p:sp>
    </p:spTree>
    <p:extLst>
      <p:ext uri="{BB962C8B-B14F-4D97-AF65-F5344CB8AC3E}">
        <p14:creationId xmlns:p14="http://schemas.microsoft.com/office/powerpoint/2010/main" val="2676877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grin.com/en/e-book/108991/composing-music-using-ai-algorith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cmu.edu/afs/cs.cmu.edu/project/music/web/files/Genetic%20Algorithm%20for%20Generation%20of%20Jazz%20Melodies.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Genetic_algorithm#Methodolog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midimountain.com/midi/midi_note_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grab.by/p3h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Analysis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52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Horner – Classic paper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Horner, A., and Goldberg, 1991. "Genetic Algorithms and Computer-Assisted Music Composition," in proceedings of the 1991 International Computer Music Conference, pp. 479-482. </a:t>
            </a:r>
          </a:p>
          <a:p>
            <a:r>
              <a:rPr lang="en-US" i="1" dirty="0"/>
              <a:t>I have seen Horner cited in so many of my other papers, if not every paper. Horner’s work seems to be extremely valuable and early which is why so many other original papers cite him. For that alone, his papers carry more weight than others. This paper explores a genetic music generation technique that Horner refers to as bridging. Bridging uses an operation set on an initial melody to evolve the melody over time. However, this bridging technique does not appear to be useful for my research. Horner did provide some valuable insight in his conclusions, where he dissuades the idea of using a hill-climbing GA in favor of a </a:t>
            </a:r>
            <a:r>
              <a:rPr lang="en-US" i="1" dirty="0" err="1"/>
              <a:t>recombinative</a:t>
            </a:r>
            <a:r>
              <a:rPr lang="en-US" i="1" dirty="0"/>
              <a:t> GA.</a:t>
            </a:r>
            <a:endParaRPr lang="en-US" dirty="0"/>
          </a:p>
          <a:p>
            <a:endParaRPr lang="en-US" dirty="0"/>
          </a:p>
        </p:txBody>
      </p:sp>
    </p:spTree>
    <p:extLst>
      <p:ext uri="{BB962C8B-B14F-4D97-AF65-F5344CB8AC3E}">
        <p14:creationId xmlns:p14="http://schemas.microsoft.com/office/powerpoint/2010/main" val="40832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Damon Horowitz – Simplify the rhythms available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Horowitz, Damon. "Generating Rhythms with Genetic Algorithms." </a:t>
            </a:r>
            <a:r>
              <a:rPr lang="en-US" i="1" dirty="0"/>
              <a:t>ICMC Proceedings</a:t>
            </a:r>
            <a:r>
              <a:rPr lang="en-US" dirty="0"/>
              <a:t>(1994): 142-43. Web. 12 Feb. 2013. &lt;http://quod.lib.umich.edu/cgi/p/pod/dod-idx/generating-rhythms-with-genetic-algorithms.pdf?c=icmc;idno=bbp2372.1994.035&gt;.</a:t>
            </a:r>
          </a:p>
          <a:p>
            <a:r>
              <a:rPr lang="en-US" i="1" dirty="0"/>
              <a:t>This paper is quite short (1 page in length), so I confirmed that the author, Damon Horowitz, was credible as a source. Although he wrote this paper while at MIT in 1994, Horowitz has been a senior-developer at several companies, with a focus on intelligent language processing. His background and current experience seem to make him a credible source. This paper does not go too deep into the workings of the genetic algorithm, but some key points pulled out is that by simplifying the rhythm’s available to a genetic algorithm, the representation becomes a simple vector. This simplification was also suggested in Chip Bell’s paper.</a:t>
            </a:r>
            <a:endParaRPr lang="en-US" dirty="0"/>
          </a:p>
          <a:p>
            <a:endParaRPr lang="en-US" dirty="0"/>
          </a:p>
        </p:txBody>
      </p:sp>
    </p:spTree>
    <p:extLst>
      <p:ext uri="{BB962C8B-B14F-4D97-AF65-F5344CB8AC3E}">
        <p14:creationId xmlns:p14="http://schemas.microsoft.com/office/powerpoint/2010/main" val="1137194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Johannes Jensen – </a:t>
            </a:r>
            <a:r>
              <a:rPr lang="en-US" dirty="0" err="1" smtClean="0"/>
              <a:t>Zipf’s</a:t>
            </a:r>
            <a:r>
              <a:rPr lang="en-US" dirty="0" smtClean="0"/>
              <a:t> law metrics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Jensen, Johannes H., and Pauline C. </a:t>
            </a:r>
            <a:r>
              <a:rPr lang="en-US" dirty="0" err="1"/>
              <a:t>Haddow</a:t>
            </a:r>
            <a:r>
              <a:rPr lang="en-US" dirty="0"/>
              <a:t>. "Evolutionary Music Composition Based on </a:t>
            </a:r>
            <a:r>
              <a:rPr lang="en-US" dirty="0" err="1"/>
              <a:t>Zipf's</a:t>
            </a:r>
            <a:r>
              <a:rPr lang="en-US" dirty="0"/>
              <a:t> Law." Proceedings of the 13th Annual Conference Companion on Genetic and Evolutionary Computation (2011): 41-42. ACM Digital Library. Web. 11 Feb. 2013.</a:t>
            </a:r>
          </a:p>
          <a:p>
            <a:r>
              <a:rPr lang="en-US" i="1" dirty="0"/>
              <a:t>This article seeks to find a better evaluation function than the human-powered evaluation which is slow and not feasible. </a:t>
            </a:r>
            <a:r>
              <a:rPr lang="en-US" i="1" dirty="0" err="1"/>
              <a:t>Zipf’s</a:t>
            </a:r>
            <a:r>
              <a:rPr lang="en-US" i="1" dirty="0"/>
              <a:t> law, which states that the frequency of an event is inversely proportional to its statistical rank, is used in the fitness function to create an automated evaluation. Several metrics are provided which are analyzed using </a:t>
            </a:r>
            <a:r>
              <a:rPr lang="en-US" i="1" dirty="0" err="1"/>
              <a:t>Zipf’s</a:t>
            </a:r>
            <a:r>
              <a:rPr lang="en-US" i="1" dirty="0"/>
              <a:t> law and a resulting small function for generating the metric using </a:t>
            </a:r>
            <a:r>
              <a:rPr lang="en-US" i="1" dirty="0" err="1"/>
              <a:t>Zipf’s</a:t>
            </a:r>
            <a:r>
              <a:rPr lang="en-US" i="1" dirty="0"/>
              <a:t> law. A useful idea presented in the paper is “For each music individual in the population, it then calculates a fitness score based on the distance to the target vector.” I could use this in my fitness function by having a vector of metrics and the metrics of the input music.</a:t>
            </a:r>
            <a:endParaRPr lang="en-US" dirty="0"/>
          </a:p>
          <a:p>
            <a:endParaRPr lang="en-US" dirty="0"/>
          </a:p>
        </p:txBody>
      </p:sp>
    </p:spTree>
    <p:extLst>
      <p:ext uri="{BB962C8B-B14F-4D97-AF65-F5344CB8AC3E}">
        <p14:creationId xmlns:p14="http://schemas.microsoft.com/office/powerpoint/2010/main" val="277902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Khalifa</a:t>
            </a:r>
            <a:r>
              <a:rPr lang="en-US" dirty="0" smtClean="0"/>
              <a:t> – Specific ideal ratios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Khalifa</a:t>
            </a:r>
            <a:r>
              <a:rPr lang="en-US" dirty="0"/>
              <a:t>, Y., and M. Basel Al-</a:t>
            </a:r>
            <a:r>
              <a:rPr lang="en-US" dirty="0" err="1"/>
              <a:t>Mourad</a:t>
            </a:r>
            <a:r>
              <a:rPr lang="en-US" dirty="0"/>
              <a:t>. "Autonomous Evolutionary Music </a:t>
            </a:r>
            <a:r>
              <a:rPr lang="en-US" dirty="0" err="1"/>
              <a:t>Composer."</a:t>
            </a:r>
            <a:r>
              <a:rPr lang="en-US" i="1" dirty="0" err="1"/>
              <a:t>Proceeding</a:t>
            </a:r>
            <a:r>
              <a:rPr lang="en-US" i="1" dirty="0"/>
              <a:t> GECCO '06 Proceedings of the 8th Annual Conference on Genetic and Evolutionary Computation</a:t>
            </a:r>
            <a:r>
              <a:rPr lang="en-US" dirty="0"/>
              <a:t> (2006): 1873-874. </a:t>
            </a:r>
            <a:r>
              <a:rPr lang="en-US" i="1" dirty="0"/>
              <a:t>ACM Digital Library</a:t>
            </a:r>
            <a:r>
              <a:rPr lang="en-US" dirty="0"/>
              <a:t>. Web. 11 Feb. 2013.</a:t>
            </a:r>
          </a:p>
          <a:p>
            <a:r>
              <a:rPr lang="en-US" i="1" dirty="0"/>
              <a:t>This journal article features a two stage genetic algorithm for generating melodies where sixteen “motifs” are generated, and then 4 of these motifs are combined to create a melody. There was a constraint that seemed to happen in the results where all motifs had the same rhythmic base and therefore had the same rhythm repeated throughout. The main useful thing that I can pull out is the ratio evaluation function. There is a “specific ideal ratio of notes” in a “good” melody. Tonal centers, color notes (none chord notes in a key) and chromatic (all else) have a ratio of 60:35:5. This ratio isn’t really perpetuated by science, from what I can see, but it may be a starting point for a metric. There isn’t too much else in this source, as it is pretty short.</a:t>
            </a:r>
            <a:endParaRPr lang="en-US" dirty="0"/>
          </a:p>
          <a:p>
            <a:endParaRPr lang="en-US" dirty="0"/>
          </a:p>
        </p:txBody>
      </p:sp>
    </p:spTree>
    <p:extLst>
      <p:ext uri="{BB962C8B-B14F-4D97-AF65-F5344CB8AC3E}">
        <p14:creationId xmlns:p14="http://schemas.microsoft.com/office/powerpoint/2010/main" val="64875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Leopold Rehberger – Overview on all techniques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Leopold Rehberger, 2004, Composing music using AI algorithms, Munich, GRIN Publishing GmbH, </a:t>
            </a:r>
            <a:r>
              <a:rPr lang="en-US" dirty="0">
                <a:hlinkClick r:id="rId2"/>
              </a:rPr>
              <a:t>http://www.grin.com/en/e-book/108991/composing-music-using-ai-algorithms</a:t>
            </a:r>
            <a:endParaRPr lang="en-US" dirty="0"/>
          </a:p>
          <a:p>
            <a:r>
              <a:rPr lang="en-US" i="1" dirty="0"/>
              <a:t>This paper is a lengthy term paper written by Rehberger. The paper is quite verbose about the current techniques that have been explored for music composition. It covers Markov chains, Expert Systems (rule based), neural networks, and genetic algorithms. With respect to genetic algorithms, the paper proposes that human critics are optimal for determining how “good” music is and argues that genius music can not be generated by statistical functions. This paper is very useful for finding formal research papers such as </a:t>
            </a:r>
            <a:r>
              <a:rPr lang="en-US" i="1" dirty="0" err="1"/>
              <a:t>Towsey’s</a:t>
            </a:r>
            <a:r>
              <a:rPr lang="en-US" i="1" dirty="0"/>
              <a:t> paper which goes over 21 quantitative functions that define a good melody. This paper is not useful on its own, but was used to find other sources and to find general ideas, so I am going not discard it as of now.</a:t>
            </a:r>
            <a:endParaRPr lang="en-US" dirty="0"/>
          </a:p>
          <a:p>
            <a:endParaRPr lang="en-US" dirty="0"/>
          </a:p>
        </p:txBody>
      </p:sp>
    </p:spTree>
    <p:extLst>
      <p:ext uri="{BB962C8B-B14F-4D97-AF65-F5344CB8AC3E}">
        <p14:creationId xmlns:p14="http://schemas.microsoft.com/office/powerpoint/2010/main" val="372492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Bill Manaris – Zips Metrics</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Manaris, Bill, Dallas Vaughan, Christopher Wagner, Juan Romero, and Robert B. Davis. "Evolutionary Music and the </a:t>
            </a:r>
            <a:r>
              <a:rPr lang="en-US" dirty="0" err="1"/>
              <a:t>Zipf-mandelbrot</a:t>
            </a:r>
            <a:r>
              <a:rPr lang="en-US" dirty="0"/>
              <a:t> Law: Developing Fitness Functions for Pleasant Music." Proceeding EvoWorkshops'03 Proceedings of the 2003 International Conference on Applications of Evolutionary Computing (2003): 522-34. ACM Digital Library. 2003. Web. 11 Feb. 2013.</a:t>
            </a:r>
          </a:p>
          <a:p>
            <a:r>
              <a:rPr lang="en-US" i="1" dirty="0"/>
              <a:t>This research paper evaluates similarities between a 220-piece corpus of music spanning multiple styles which gives credence to the idea that the </a:t>
            </a:r>
            <a:r>
              <a:rPr lang="en-US" i="1" dirty="0" err="1"/>
              <a:t>Zipf</a:t>
            </a:r>
            <a:r>
              <a:rPr lang="en-US" i="1" dirty="0"/>
              <a:t>-Mandelbrot law may describe aesthetically pleasing music; </a:t>
            </a:r>
            <a:r>
              <a:rPr lang="en-US" i="1" dirty="0" err="1"/>
              <a:t>Zipf</a:t>
            </a:r>
            <a:r>
              <a:rPr lang="en-US" i="1" dirty="0"/>
              <a:t> distributions can apply to a wide foray of disciplines, such as language theory, colors, incoming, earthquake magnitude, etc. </a:t>
            </a:r>
            <a:r>
              <a:rPr lang="en-US" i="1" dirty="0" err="1"/>
              <a:t>Zipf</a:t>
            </a:r>
            <a:r>
              <a:rPr lang="en-US" i="1" dirty="0"/>
              <a:t> distributions in music involve the length of intervals between repetitions of notes, and the number of melodic intervals. The study presents rigorous statistical analysis to backup all claims; very well written all around.</a:t>
            </a:r>
            <a:endParaRPr lang="en-US" dirty="0"/>
          </a:p>
          <a:p>
            <a:endParaRPr lang="en-US" dirty="0"/>
          </a:p>
        </p:txBody>
      </p:sp>
    </p:spTree>
    <p:extLst>
      <p:ext uri="{BB962C8B-B14F-4D97-AF65-F5344CB8AC3E}">
        <p14:creationId xmlns:p14="http://schemas.microsoft.com/office/powerpoint/2010/main" val="330410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a:t>
            </a:r>
            <a:r>
              <a:rPr lang="en-US" dirty="0" smtClean="0"/>
              <a:t> Metrics</a:t>
            </a:r>
            <a:endParaRPr lang="en-US" dirty="0"/>
          </a:p>
        </p:txBody>
      </p:sp>
      <p:pic>
        <p:nvPicPr>
          <p:cNvPr id="4" name="graphics5"/>
          <p:cNvPicPr>
            <a:picLocks noGrp="1"/>
          </p:cNvPicPr>
          <p:nvPr>
            <p:ph idx="1"/>
          </p:nvPr>
        </p:nvPicPr>
        <p:blipFill>
          <a:blip r:embed="rId2">
            <a:lum/>
            <a:alphaModFix/>
          </a:blip>
          <a:srcRect/>
          <a:stretch>
            <a:fillRect/>
          </a:stretch>
        </p:blipFill>
        <p:spPr>
          <a:xfrm>
            <a:off x="990600" y="1524000"/>
            <a:ext cx="6072187" cy="3777456"/>
          </a:xfrm>
          <a:prstGeom prst="rect">
            <a:avLst/>
          </a:prstGeom>
          <a:ln>
            <a:noFill/>
            <a:prstDash/>
          </a:ln>
        </p:spPr>
      </p:pic>
    </p:spTree>
    <p:extLst>
      <p:ext uri="{BB962C8B-B14F-4D97-AF65-F5344CB8AC3E}">
        <p14:creationId xmlns:p14="http://schemas.microsoft.com/office/powerpoint/2010/main" val="210846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Dragan</a:t>
            </a:r>
            <a:r>
              <a:rPr lang="en-US" dirty="0" smtClean="0"/>
              <a:t> </a:t>
            </a:r>
            <a:r>
              <a:rPr lang="en-US" dirty="0" err="1" smtClean="0"/>
              <a:t>Matic</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MATIĆ, </a:t>
            </a:r>
            <a:r>
              <a:rPr lang="en-US" dirty="0" err="1"/>
              <a:t>Dragan</a:t>
            </a:r>
            <a:r>
              <a:rPr lang="en-US" dirty="0"/>
              <a:t>. "Yugoslav Journal of Operations Research." </a:t>
            </a:r>
            <a:r>
              <a:rPr lang="en-US" i="1" dirty="0"/>
              <a:t>A Genetic Algorithm for Composing Music</a:t>
            </a:r>
            <a:r>
              <a:rPr lang="en-US" dirty="0"/>
              <a:t>. </a:t>
            </a:r>
            <a:r>
              <a:rPr lang="en-US" dirty="0" err="1"/>
              <a:t>N.p</a:t>
            </a:r>
            <a:r>
              <a:rPr lang="en-US" dirty="0"/>
              <a:t>., </a:t>
            </a:r>
            <a:r>
              <a:rPr lang="en-US" dirty="0" err="1"/>
              <a:t>n.d.</a:t>
            </a:r>
            <a:r>
              <a:rPr lang="en-US" dirty="0"/>
              <a:t> Web. 12 Feb. 2013. &lt;http://www.doiserbia.nb.rs/img/doi/0354-0243/2010/0354-02431001157M.pdf&gt;.</a:t>
            </a:r>
          </a:p>
          <a:p>
            <a:r>
              <a:rPr lang="en-US" i="1" dirty="0"/>
              <a:t>A genetic algorithm for composing music is presented using position based representation of rhythm and relative representation of pitches. </a:t>
            </a:r>
            <a:r>
              <a:rPr lang="en-US" i="1" dirty="0" err="1"/>
              <a:t>Matic</a:t>
            </a:r>
            <a:r>
              <a:rPr lang="en-US" i="1" dirty="0"/>
              <a:t> imposes certain restraints on the compositions such as fixed short length. </a:t>
            </a:r>
            <a:r>
              <a:rPr lang="en-US" i="1" dirty="0" err="1"/>
              <a:t>JFugue</a:t>
            </a:r>
            <a:r>
              <a:rPr lang="en-US" i="1" dirty="0"/>
              <a:t> is used in the final product which I have used in the past and know is a very powerful algorithmic music tool. Notes are represented using a number system with a given relative base. Pages 166-169 of this text gives a formula for total fitness of a chromosome. The same metrics proposed by </a:t>
            </a:r>
            <a:r>
              <a:rPr lang="en-US" i="1" dirty="0" err="1"/>
              <a:t>Towsey</a:t>
            </a:r>
            <a:r>
              <a:rPr lang="en-US" i="1" dirty="0"/>
              <a:t> are used. The results seem promising but I plan on adding more metrics and possibly having a different fitness formulation than </a:t>
            </a:r>
            <a:r>
              <a:rPr lang="en-US" i="1" dirty="0" err="1"/>
              <a:t>Matic</a:t>
            </a:r>
            <a:r>
              <a:rPr lang="en-US" i="1" dirty="0"/>
              <a:t> proposes.</a:t>
            </a:r>
            <a:endParaRPr lang="en-US" dirty="0"/>
          </a:p>
          <a:p>
            <a:endParaRPr lang="en-US" dirty="0"/>
          </a:p>
        </p:txBody>
      </p:sp>
    </p:spTree>
    <p:extLst>
      <p:ext uri="{BB962C8B-B14F-4D97-AF65-F5344CB8AC3E}">
        <p14:creationId xmlns:p14="http://schemas.microsoft.com/office/powerpoint/2010/main" val="259160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Oliwa</a:t>
            </a:r>
            <a:r>
              <a:rPr lang="en-US" dirty="0" smtClean="0"/>
              <a:t> – Music notation language</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Oliwa</a:t>
            </a:r>
            <a:r>
              <a:rPr lang="en-US" dirty="0"/>
              <a:t>, Tomasz Michal. "Genetic Algorithms and the </a:t>
            </a:r>
            <a:r>
              <a:rPr lang="en-US" dirty="0" err="1"/>
              <a:t>Abc</a:t>
            </a:r>
            <a:r>
              <a:rPr lang="en-US" dirty="0"/>
              <a:t> Music Notation Language for Rock Music Composition." </a:t>
            </a:r>
            <a:r>
              <a:rPr lang="en-US" i="1" dirty="0"/>
              <a:t>Proceedings of the 10th Annual Conference on Genetic and Evolutionary Computation</a:t>
            </a:r>
            <a:r>
              <a:rPr lang="en-US" dirty="0"/>
              <a:t> (2008): 1603-610. </a:t>
            </a:r>
            <a:r>
              <a:rPr lang="en-US" i="1" dirty="0"/>
              <a:t>ACM Digital Library</a:t>
            </a:r>
            <a:r>
              <a:rPr lang="en-US" dirty="0"/>
              <a:t>. Web. 12 Feb. 2013.</a:t>
            </a:r>
          </a:p>
          <a:p>
            <a:r>
              <a:rPr lang="en-US" i="1" dirty="0"/>
              <a:t>This paper presents a genetic algorithm for generating rock music which uses objective fitness functions and outputs a song in MIDI format. It takes advantage of an ASCII based music description notation called “</a:t>
            </a:r>
            <a:r>
              <a:rPr lang="en-US" i="1" dirty="0" err="1"/>
              <a:t>abc</a:t>
            </a:r>
            <a:r>
              <a:rPr lang="en-US" i="1" dirty="0"/>
              <a:t>” language. The description language seems to be pretty straightforward and specifies both rhythm and tone by using an eighth note as the base (1) and the number of eighth notes in a note denotes its number (whole note would be 8). This may be useful for my paper because </a:t>
            </a:r>
            <a:r>
              <a:rPr lang="en-US" i="1" dirty="0" err="1"/>
              <a:t>abc</a:t>
            </a:r>
            <a:r>
              <a:rPr lang="en-US" i="1" dirty="0"/>
              <a:t> notation can be converted to and from MIDI, which would take care of my concerns of how I will generate the result MIDI files. Arbitrary but fixed separators are used in the genomes to denote sections. This may be a useful technique for me to use.</a:t>
            </a:r>
            <a:endParaRPr lang="en-US" dirty="0"/>
          </a:p>
          <a:p>
            <a:endParaRPr lang="en-US" dirty="0"/>
          </a:p>
        </p:txBody>
      </p:sp>
    </p:spTree>
    <p:extLst>
      <p:ext uri="{BB962C8B-B14F-4D97-AF65-F5344CB8AC3E}">
        <p14:creationId xmlns:p14="http://schemas.microsoft.com/office/powerpoint/2010/main" val="209516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4" name="graphics1"/>
          <p:cNvPicPr>
            <a:picLocks noGrp="1"/>
          </p:cNvPicPr>
          <p:nvPr>
            <p:ph idx="1"/>
          </p:nvPr>
        </p:nvPicPr>
        <p:blipFill>
          <a:blip r:embed="rId3">
            <a:lum/>
            <a:alphaModFix/>
          </a:blip>
          <a:srcRect/>
          <a:stretch>
            <a:fillRect/>
          </a:stretch>
        </p:blipFill>
        <p:spPr>
          <a:xfrm>
            <a:off x="762000" y="762000"/>
            <a:ext cx="7877971" cy="4939506"/>
          </a:xfrm>
          <a:prstGeom prst="rect">
            <a:avLst/>
          </a:prstGeom>
        </p:spPr>
      </p:pic>
    </p:spTree>
    <p:extLst>
      <p:ext uri="{BB962C8B-B14F-4D97-AF65-F5344CB8AC3E}">
        <p14:creationId xmlns:p14="http://schemas.microsoft.com/office/powerpoint/2010/main" val="317902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Musicians can become stale in inspiration after a period of time. Genetic techniques can be used to help inspire composers with short measures. These techniques can also produce longer, pleasing music.</a:t>
            </a:r>
          </a:p>
          <a:p>
            <a:r>
              <a:rPr lang="en-US" dirty="0" smtClean="0"/>
              <a:t>The current GA techniques are heavily dependent on an operator and are inherently subjective.</a:t>
            </a:r>
          </a:p>
          <a:p>
            <a:r>
              <a:rPr lang="en-US" dirty="0" smtClean="0"/>
              <a:t>The current GA techniques generate rhythms and tones at the same time, which may not be optimal.</a:t>
            </a:r>
            <a:endParaRPr lang="en-US" dirty="0"/>
          </a:p>
        </p:txBody>
      </p:sp>
    </p:spTree>
    <p:extLst>
      <p:ext uri="{BB962C8B-B14F-4D97-AF65-F5344CB8AC3E}">
        <p14:creationId xmlns:p14="http://schemas.microsoft.com/office/powerpoint/2010/main" val="1693290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Papdopoulos</a:t>
            </a:r>
            <a:r>
              <a:rPr lang="en-US" dirty="0" smtClean="0"/>
              <a:t> – Symbolic encoding - Mutations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Papadopoulos, George, and Geraint Wiggins. "A Genetic Algorithm for the Generation of Jazz Melodies." (</a:t>
            </a:r>
            <a:r>
              <a:rPr lang="en-US" dirty="0" err="1"/>
              <a:t>n.d.</a:t>
            </a:r>
            <a:r>
              <a:rPr lang="en-US" dirty="0"/>
              <a:t>): n. </a:t>
            </a:r>
            <a:r>
              <a:rPr lang="en-US" dirty="0" err="1"/>
              <a:t>pag</a:t>
            </a:r>
            <a:r>
              <a:rPr lang="en-US" dirty="0"/>
              <a:t>. Web. 12 Feb. 2013. &lt;</a:t>
            </a:r>
            <a:r>
              <a:rPr lang="en-US" dirty="0">
                <a:hlinkClick r:id="rId2"/>
              </a:rPr>
              <a:t>http://www.cs.cmu.edu/afs/cs.cmu.edu/project/music/web/files/Genetic%20Algorithm%20for%20Generation%20of%20Jazz%20Melodies.pdf</a:t>
            </a:r>
            <a:r>
              <a:rPr lang="en-US" dirty="0"/>
              <a:t>&gt;.</a:t>
            </a:r>
          </a:p>
          <a:p>
            <a:r>
              <a:rPr lang="en-US" i="1" dirty="0"/>
              <a:t>This paper uses objective fitness functions as well as problem dependent genetic operators which are designed to be specific to the domain of music generation. A symbolic encoding is used to be more human readable, versus a binary encoding. I think that the symbolic encoding is a must for my research, as well as objective fitness functions.</a:t>
            </a:r>
            <a:endParaRPr lang="en-US" dirty="0"/>
          </a:p>
          <a:p>
            <a:r>
              <a:rPr lang="en-US" dirty="0"/>
              <a:t/>
            </a:r>
            <a:br>
              <a:rPr lang="en-US" dirty="0"/>
            </a:br>
            <a:r>
              <a:rPr lang="en-US" i="1" dirty="0"/>
              <a:t>	The mutation operators are pasted above and may be useful for my mutation formulation. Restricted copy &amp; operate mutations were found to be the most “musical” out of the operators. The first two mutation types were found to be much less musical and more random than anything.</a:t>
            </a:r>
            <a:endParaRPr lang="en-US" dirty="0"/>
          </a:p>
          <a:p>
            <a:endParaRPr lang="en-US" dirty="0"/>
          </a:p>
        </p:txBody>
      </p:sp>
    </p:spTree>
    <p:extLst>
      <p:ext uri="{BB962C8B-B14F-4D97-AF65-F5344CB8AC3E}">
        <p14:creationId xmlns:p14="http://schemas.microsoft.com/office/powerpoint/2010/main" val="378550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David </a:t>
            </a:r>
            <a:r>
              <a:rPr lang="en-US" dirty="0" err="1" smtClean="0"/>
              <a:t>Ralley</a:t>
            </a:r>
            <a:r>
              <a:rPr lang="en-US" dirty="0" smtClean="0"/>
              <a:t> – Relative pitches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Ralley</a:t>
            </a:r>
            <a:r>
              <a:rPr lang="en-US" dirty="0"/>
              <a:t>, David. "Genetic Algorithms as a Tool for Melodic Development." </a:t>
            </a:r>
            <a:r>
              <a:rPr lang="en-US" i="1" dirty="0"/>
              <a:t>Proceedings of the 1995 International Computer Music Conference</a:t>
            </a:r>
            <a:r>
              <a:rPr lang="en-US" dirty="0"/>
              <a:t> (1995): n. </a:t>
            </a:r>
            <a:r>
              <a:rPr lang="en-US" dirty="0" err="1"/>
              <a:t>pag</a:t>
            </a:r>
            <a:r>
              <a:rPr lang="en-US" dirty="0"/>
              <a:t>. Web. 12 Feb. 2013. &lt;http://minuet.dance.ohio-state.edu/ralley2/icmc/icmc.html&gt;.</a:t>
            </a:r>
          </a:p>
          <a:p>
            <a:r>
              <a:rPr lang="en-US" i="1" dirty="0"/>
              <a:t>This paper evaluates the feasibility of using genetic algorithms to help in the melodic development of human created melody fragments. The goal is not to create an entirely unique melody, but to extend an existing melody or to help inspire the composer with the composition of the melody. The representation uses a pitch relative to the previous pitch represented as -1, 0, 1 representing down change, no change, up change. This idea is interesting because it allows single bit manipulation which will prevent large jumps in one mutation (the jumps are limited to 1 note differences). Binary tournament selection is used which is less likely to be susceptible to sampling noise than proportional selection. This paper has the problem of an ambiguous goal which prevented the genetic algorithm from converging on a unique goal, and is deemed unsuccessful.</a:t>
            </a:r>
            <a:endParaRPr lang="en-US" dirty="0"/>
          </a:p>
          <a:p>
            <a:r>
              <a:rPr lang="en-US" dirty="0"/>
              <a:t> </a:t>
            </a:r>
          </a:p>
          <a:p>
            <a:endParaRPr lang="en-US" dirty="0"/>
          </a:p>
        </p:txBody>
      </p:sp>
    </p:spTree>
    <p:extLst>
      <p:ext uri="{BB962C8B-B14F-4D97-AF65-F5344CB8AC3E}">
        <p14:creationId xmlns:p14="http://schemas.microsoft.com/office/powerpoint/2010/main" val="220190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Towsey</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Towsey</a:t>
            </a:r>
            <a:r>
              <a:rPr lang="en-US" dirty="0"/>
              <a:t>, Michael, Andrew Brown, Susan Wright, and Joachim </a:t>
            </a:r>
            <a:r>
              <a:rPr lang="en-US" dirty="0" err="1"/>
              <a:t>Diederich</a:t>
            </a:r>
            <a:r>
              <a:rPr lang="en-US" dirty="0"/>
              <a:t>. "Towards Melodic Extension Using Genetic Algorithms." Educational Technology &amp; Society 4.2 (2011): n. </a:t>
            </a:r>
            <a:r>
              <a:rPr lang="en-US" dirty="0" err="1"/>
              <a:t>pag</a:t>
            </a:r>
            <a:r>
              <a:rPr lang="en-US" dirty="0"/>
              <a:t>. Educational Technology &amp; Society. International Forum of Educational Technology &amp; Society, Apr. 2001. Web. 11 Feb. 2013.</a:t>
            </a:r>
          </a:p>
          <a:p>
            <a:r>
              <a:rPr lang="en-US" i="1" dirty="0"/>
              <a:t>This is one of the more useful papers that I have read. It examines 21 different musical statistics involving tone or rhythm to determine which could be useful in a global musical statistic. A useful statistic has low standard deviations across a number of melodies. Such statistics include:</a:t>
            </a:r>
            <a:endParaRPr lang="en-US" dirty="0"/>
          </a:p>
          <a:p>
            <a:r>
              <a:rPr lang="en-US" dirty="0"/>
              <a:t>	</a:t>
            </a:r>
            <a:r>
              <a:rPr lang="en-US" i="1" dirty="0"/>
              <a:t>These 6/21 metrics were found to be useful, but others can be used in my fitness function. The paper states: “It is not our intention that a GA fitness function could be composed entirely of features determined by global statistics. As already indicated, the conclusion of the past decade of research is that a melodic fitness function needs to include a variety of components.” This is the basis of my research as I want to see just how “good or bad” such statistics can be.</a:t>
            </a:r>
            <a:endParaRPr lang="en-US" dirty="0"/>
          </a:p>
          <a:p>
            <a:endParaRPr lang="en-US" dirty="0"/>
          </a:p>
        </p:txBody>
      </p:sp>
      <p:pic>
        <p:nvPicPr>
          <p:cNvPr id="4" name="graphics3"/>
          <p:cNvPicPr/>
          <p:nvPr/>
        </p:nvPicPr>
        <p:blipFill>
          <a:blip r:embed="rId2">
            <a:lum/>
            <a:alphaModFix/>
          </a:blip>
          <a:srcRect/>
          <a:stretch>
            <a:fillRect/>
          </a:stretch>
        </p:blipFill>
        <p:spPr>
          <a:xfrm>
            <a:off x="1219200" y="5717258"/>
            <a:ext cx="7254793" cy="3752532"/>
          </a:xfrm>
          <a:prstGeom prst="rect">
            <a:avLst/>
          </a:prstGeom>
        </p:spPr>
      </p:pic>
    </p:spTree>
    <p:extLst>
      <p:ext uri="{BB962C8B-B14F-4D97-AF65-F5344CB8AC3E}">
        <p14:creationId xmlns:p14="http://schemas.microsoft.com/office/powerpoint/2010/main" val="83781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Derek Wells – </a:t>
            </a:r>
            <a:r>
              <a:rPr lang="en-US" dirty="0" err="1" smtClean="0"/>
              <a:t>Memetic</a:t>
            </a:r>
            <a:r>
              <a:rPr lang="en-US" dirty="0" smtClean="0"/>
              <a:t> Algorithms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Wells, Derek, and </a:t>
            </a:r>
            <a:r>
              <a:rPr lang="en-US" dirty="0" err="1"/>
              <a:t>Hala</a:t>
            </a:r>
            <a:r>
              <a:rPr lang="en-US" dirty="0"/>
              <a:t> </a:t>
            </a:r>
            <a:r>
              <a:rPr lang="en-US" dirty="0" err="1"/>
              <a:t>ElAarag</a:t>
            </a:r>
            <a:r>
              <a:rPr lang="en-US" dirty="0"/>
              <a:t>. "A Novel Approach for Automated Music Composition Using </a:t>
            </a:r>
            <a:r>
              <a:rPr lang="en-US" dirty="0" err="1"/>
              <a:t>Memetic</a:t>
            </a:r>
            <a:r>
              <a:rPr lang="en-US" dirty="0"/>
              <a:t> Algorithms." Proceedings of the 49th Annual Southeast Regional Conference (2011): 155-59. ACM Digital Library. Web. 11 Feb. 2013.</a:t>
            </a:r>
          </a:p>
          <a:p>
            <a:r>
              <a:rPr lang="en-US" i="1" dirty="0"/>
              <a:t>This paper uses a </a:t>
            </a:r>
            <a:r>
              <a:rPr lang="en-US" i="1" dirty="0" err="1"/>
              <a:t>memetic</a:t>
            </a:r>
            <a:r>
              <a:rPr lang="en-US" i="1" dirty="0"/>
              <a:t> (genetic with a localized improvement feature) algorithm, which does not require user intervention to operate, to produce quality music compositions. A </a:t>
            </a:r>
            <a:r>
              <a:rPr lang="en-US" i="1" dirty="0" err="1"/>
              <a:t>memetic</a:t>
            </a:r>
            <a:r>
              <a:rPr lang="en-US" i="1" dirty="0"/>
              <a:t> algorithm is used instead of solely a genetic algorithm because </a:t>
            </a:r>
            <a:r>
              <a:rPr lang="en-US" i="1" dirty="0" err="1"/>
              <a:t>memetic</a:t>
            </a:r>
            <a:r>
              <a:rPr lang="en-US" i="1" dirty="0"/>
              <a:t> algorithms tend to find higher-quality solutions at a more efficient rate than standard genetic algorithms. The local search in this </a:t>
            </a:r>
            <a:r>
              <a:rPr lang="en-US" i="1" dirty="0" err="1"/>
              <a:t>memetic</a:t>
            </a:r>
            <a:r>
              <a:rPr lang="en-US" i="1" dirty="0"/>
              <a:t> algorithm mutates the first note in a chromosome which does not belong in order to set it to a note which does belong. The crossover uses random selection and filling from the parents in the children. The mutation involve rearranging all durations in order to create a wholly new set of durations. The results show promise, and I will evaluate the possibility of a </a:t>
            </a:r>
            <a:r>
              <a:rPr lang="en-US" i="1" dirty="0" err="1"/>
              <a:t>memetic</a:t>
            </a:r>
            <a:r>
              <a:rPr lang="en-US" i="1" dirty="0"/>
              <a:t> algorithm instead of solely genetic. I think that the </a:t>
            </a:r>
            <a:r>
              <a:rPr lang="en-US" i="1" dirty="0" err="1"/>
              <a:t>memetic</a:t>
            </a:r>
            <a:r>
              <a:rPr lang="en-US" i="1" dirty="0"/>
              <a:t> optimization is simple and makes sense to converging on a solution more quickly.</a:t>
            </a:r>
            <a:endParaRPr lang="en-US" dirty="0"/>
          </a:p>
          <a:p>
            <a:endParaRPr lang="en-US" dirty="0"/>
          </a:p>
        </p:txBody>
      </p:sp>
    </p:spTree>
    <p:extLst>
      <p:ext uri="{BB962C8B-B14F-4D97-AF65-F5344CB8AC3E}">
        <p14:creationId xmlns:p14="http://schemas.microsoft.com/office/powerpoint/2010/main" val="360318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Tools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9678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JGAP</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JGAP: Java Genetic Algorithms Package</a:t>
            </a:r>
            <a:r>
              <a:rPr lang="en-US" dirty="0"/>
              <a:t>. Computer software. </a:t>
            </a:r>
            <a:r>
              <a:rPr lang="en-US" i="1" dirty="0"/>
              <a:t>JGAP</a:t>
            </a:r>
            <a:r>
              <a:rPr lang="en-US" dirty="0"/>
              <a:t>. </a:t>
            </a:r>
            <a:r>
              <a:rPr lang="en-US" dirty="0" err="1"/>
              <a:t>Vers</a:t>
            </a:r>
            <a:r>
              <a:rPr lang="en-US" dirty="0"/>
              <a:t>. 3.6.2. Source Forge, </a:t>
            </a:r>
            <a:r>
              <a:rPr lang="en-US" dirty="0" err="1"/>
              <a:t>n.d.</a:t>
            </a:r>
            <a:r>
              <a:rPr lang="en-US" dirty="0"/>
              <a:t> Web. 12 Feb. 2013. &lt;http://jgap.sourceforge.net/&gt;.</a:t>
            </a:r>
          </a:p>
          <a:p>
            <a:r>
              <a:rPr lang="en-US" i="1" dirty="0"/>
              <a:t>JGAP is an immensely powerful genetic algorithm package in Java. I have used it in the past for simple problems, so I have first-hand experience with it, and know that it is user-friendly and produces good results. JGAP takes care of the GA algorithm itself, letting the user focus on fitness and chromosome representation, which are the most important pieces of a genetic algorithm. Also, mutations and crossovers are specified by the user. I am confident that JGAP will be the genetic algorithm package which gets used in my experiments.</a:t>
            </a:r>
            <a:endParaRPr lang="en-US" dirty="0"/>
          </a:p>
        </p:txBody>
      </p:sp>
    </p:spTree>
    <p:extLst>
      <p:ext uri="{BB962C8B-B14F-4D97-AF65-F5344CB8AC3E}">
        <p14:creationId xmlns:p14="http://schemas.microsoft.com/office/powerpoint/2010/main" val="387215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MIDI</a:t>
            </a:r>
            <a:endParaRPr lang="en-US" dirty="0"/>
          </a:p>
        </p:txBody>
      </p:sp>
      <p:sp>
        <p:nvSpPr>
          <p:cNvPr id="3" name="Content Placeholder 2"/>
          <p:cNvSpPr>
            <a:spLocks noGrp="1"/>
          </p:cNvSpPr>
          <p:nvPr>
            <p:ph idx="1"/>
          </p:nvPr>
        </p:nvSpPr>
        <p:spPr/>
        <p:txBody>
          <a:bodyPr>
            <a:normAutofit fontScale="85000" lnSpcReduction="20000"/>
          </a:bodyPr>
          <a:lstStyle/>
          <a:p>
            <a:r>
              <a:rPr lang="en-US" dirty="0"/>
              <a:t>"MIDI File Format." </a:t>
            </a:r>
            <a:r>
              <a:rPr lang="en-US" i="1" dirty="0"/>
              <a:t>The Sonic Spot</a:t>
            </a:r>
            <a:r>
              <a:rPr lang="en-US" dirty="0"/>
              <a:t>. </a:t>
            </a:r>
            <a:r>
              <a:rPr lang="en-US" dirty="0" err="1"/>
              <a:t>N.p</a:t>
            </a:r>
            <a:r>
              <a:rPr lang="en-US" dirty="0"/>
              <a:t>., </a:t>
            </a:r>
            <a:r>
              <a:rPr lang="en-US" dirty="0" err="1"/>
              <a:t>n.d.</a:t>
            </a:r>
            <a:r>
              <a:rPr lang="en-US" dirty="0"/>
              <a:t> Web. 12 Feb. 2013. &lt;http://www.sonicspot.com/guide/midifiles.html&gt;.</a:t>
            </a:r>
          </a:p>
          <a:p>
            <a:r>
              <a:rPr lang="en-US" i="1" dirty="0"/>
              <a:t>The MIDI File Format guide will be very useful when crafting the code that extracts metrics from MIDI files and which later assembles MIDI files in the final product. I found that the official MIDI documentation was confusing and not clear, </a:t>
            </a:r>
            <a:r>
              <a:rPr lang="en-US" i="1" dirty="0" err="1"/>
              <a:t>ie</a:t>
            </a:r>
            <a:r>
              <a:rPr lang="en-US" i="1" dirty="0"/>
              <a:t>. I could not find the right documentation after much searching, and what I did find was very confusing. </a:t>
            </a:r>
            <a:r>
              <a:rPr lang="en-US" i="1" dirty="0" err="1"/>
              <a:t>SonicSpot’s</a:t>
            </a:r>
            <a:r>
              <a:rPr lang="en-US" i="1" dirty="0"/>
              <a:t> guide gives a much clearer explanation of the technical details of the MIDI format and will be very useful.</a:t>
            </a:r>
            <a:endParaRPr lang="en-US" dirty="0"/>
          </a:p>
          <a:p>
            <a:endParaRPr lang="en-US" dirty="0"/>
          </a:p>
        </p:txBody>
      </p:sp>
    </p:spTree>
    <p:extLst>
      <p:ext uri="{BB962C8B-B14F-4D97-AF65-F5344CB8AC3E}">
        <p14:creationId xmlns:p14="http://schemas.microsoft.com/office/powerpoint/2010/main" val="1831657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881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normAutofit/>
          </a:bodyPr>
          <a:lstStyle/>
          <a:p>
            <a:r>
              <a:rPr lang="en-US" dirty="0" smtClean="0"/>
              <a:t>Null Hypothesis 1: The Music Analysis Process generates different Music Analysis Vectors for different pieces of music.</a:t>
            </a:r>
          </a:p>
          <a:p>
            <a:r>
              <a:rPr lang="en-US" dirty="0" smtClean="0"/>
              <a:t>Null Hypothesis 2: The Genetic Algorithm produces a result satisfying the input Music Analysis Vectors within 10 minutes at least 75% of the time.</a:t>
            </a:r>
            <a:endParaRPr lang="en-US" dirty="0"/>
          </a:p>
        </p:txBody>
      </p:sp>
    </p:spTree>
    <p:extLst>
      <p:ext uri="{BB962C8B-B14F-4D97-AF65-F5344CB8AC3E}">
        <p14:creationId xmlns:p14="http://schemas.microsoft.com/office/powerpoint/2010/main" val="73571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Quantitative Measurements</a:t>
            </a:r>
          </a:p>
          <a:p>
            <a:pPr lvl="1"/>
            <a:r>
              <a:rPr lang="en-US" dirty="0" smtClean="0"/>
              <a:t>Music Analysis Vector for each input music – 30 total</a:t>
            </a:r>
          </a:p>
          <a:p>
            <a:pPr lvl="1"/>
            <a:r>
              <a:rPr lang="en-US" dirty="0" smtClean="0"/>
              <a:t>Time to completion for each GA run instance – At least 5 runs per input music.</a:t>
            </a:r>
          </a:p>
        </p:txBody>
      </p:sp>
    </p:spTree>
    <p:extLst>
      <p:ext uri="{BB962C8B-B14F-4D97-AF65-F5344CB8AC3E}">
        <p14:creationId xmlns:p14="http://schemas.microsoft.com/office/powerpoint/2010/main" val="268907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Criteria</a:t>
            </a:r>
            <a:endParaRPr lang="en-US" dirty="0"/>
          </a:p>
        </p:txBody>
      </p:sp>
      <p:sp>
        <p:nvSpPr>
          <p:cNvPr id="3" name="Content Placeholder 2"/>
          <p:cNvSpPr>
            <a:spLocks noGrp="1"/>
          </p:cNvSpPr>
          <p:nvPr>
            <p:ph idx="1"/>
          </p:nvPr>
        </p:nvSpPr>
        <p:spPr/>
        <p:txBody>
          <a:bodyPr/>
          <a:lstStyle/>
          <a:p>
            <a:r>
              <a:rPr lang="en-US" dirty="0" smtClean="0"/>
              <a:t>Qualitative</a:t>
            </a:r>
          </a:p>
          <a:p>
            <a:pPr lvl="1"/>
            <a:r>
              <a:rPr lang="en-US" dirty="0" smtClean="0"/>
              <a:t>The quality of the generated music, not easily measured</a:t>
            </a:r>
          </a:p>
          <a:p>
            <a:r>
              <a:rPr lang="en-US" dirty="0" smtClean="0"/>
              <a:t>Quantitative</a:t>
            </a:r>
          </a:p>
          <a:p>
            <a:pPr lvl="1"/>
            <a:r>
              <a:rPr lang="en-US" dirty="0" smtClean="0"/>
              <a:t>The time it takes to generate music</a:t>
            </a:r>
          </a:p>
          <a:p>
            <a:pPr lvl="1"/>
            <a:r>
              <a:rPr lang="en-US" dirty="0" smtClean="0"/>
              <a:t>The Music Analysis Vectors having sufficient variation</a:t>
            </a:r>
            <a:endParaRPr lang="en-US" dirty="0"/>
          </a:p>
        </p:txBody>
      </p:sp>
    </p:spTree>
    <p:extLst>
      <p:ext uri="{BB962C8B-B14F-4D97-AF65-F5344CB8AC3E}">
        <p14:creationId xmlns:p14="http://schemas.microsoft.com/office/powerpoint/2010/main" val="2310839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lnSpcReduction="10000"/>
          </a:bodyPr>
          <a:lstStyle/>
          <a:p>
            <a:r>
              <a:rPr lang="en-US" dirty="0" smtClean="0"/>
              <a:t>Compare different style inputs to the fitness function to ensure that adequate variance is present. Quantitative</a:t>
            </a:r>
          </a:p>
          <a:p>
            <a:r>
              <a:rPr lang="en-US" dirty="0" smtClean="0"/>
              <a:t>Run the generative music techniques on the inputs used above (several times) and listen to the output. Is it pleasing to my ear as a human? Qualitative</a:t>
            </a:r>
          </a:p>
          <a:p>
            <a:r>
              <a:rPr lang="en-US" dirty="0" smtClean="0"/>
              <a:t>Check the fitness of each output and compare to the fitness vector of the input</a:t>
            </a:r>
            <a:endParaRPr lang="en-US" dirty="0"/>
          </a:p>
        </p:txBody>
      </p:sp>
    </p:spTree>
    <p:extLst>
      <p:ext uri="{BB962C8B-B14F-4D97-AF65-F5344CB8AC3E}">
        <p14:creationId xmlns:p14="http://schemas.microsoft.com/office/powerpoint/2010/main" val="4083265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Synthesis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763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Implementation</a:t>
            </a:r>
            <a:endParaRPr lang="en-US" dirty="0"/>
          </a:p>
        </p:txBody>
      </p:sp>
      <p:sp>
        <p:nvSpPr>
          <p:cNvPr id="3" name="Content Placeholder 2"/>
          <p:cNvSpPr>
            <a:spLocks noGrp="1"/>
          </p:cNvSpPr>
          <p:nvPr>
            <p:ph idx="1"/>
          </p:nvPr>
        </p:nvSpPr>
        <p:spPr/>
        <p:txBody>
          <a:bodyPr/>
          <a:lstStyle/>
          <a:p>
            <a:r>
              <a:rPr lang="en-US" dirty="0" smtClean="0"/>
              <a:t>Note and Rhythm generation will occur separately</a:t>
            </a:r>
          </a:p>
          <a:p>
            <a:r>
              <a:rPr lang="en-US" dirty="0" err="1" smtClean="0"/>
              <a:t>Memetic</a:t>
            </a:r>
            <a:r>
              <a:rPr lang="en-US" dirty="0" smtClean="0"/>
              <a:t> Algorithm-Used on Note generation in order to improve the expensive GA time</a:t>
            </a:r>
          </a:p>
          <a:p>
            <a:r>
              <a:rPr lang="en-US" dirty="0" smtClean="0"/>
              <a:t>Genetic Algorithm-Used on Rhythm because requirements are simpler than Note</a:t>
            </a:r>
          </a:p>
          <a:p>
            <a:r>
              <a:rPr lang="en-US" dirty="0" smtClean="0"/>
              <a:t>Create my own GA in order to get it exactly how I need</a:t>
            </a:r>
            <a:endParaRPr lang="en-US" dirty="0"/>
          </a:p>
        </p:txBody>
      </p:sp>
    </p:spTree>
    <p:extLst>
      <p:ext uri="{BB962C8B-B14F-4D97-AF65-F5344CB8AC3E}">
        <p14:creationId xmlns:p14="http://schemas.microsoft.com/office/powerpoint/2010/main" val="1331110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a:t>
            </a:r>
            <a:endParaRPr lang="en-US" dirty="0"/>
          </a:p>
        </p:txBody>
      </p:sp>
      <p:sp>
        <p:nvSpPr>
          <p:cNvPr id="3" name="Content Placeholder 2"/>
          <p:cNvSpPr>
            <a:spLocks noGrp="1"/>
          </p:cNvSpPr>
          <p:nvPr>
            <p:ph idx="1"/>
          </p:nvPr>
        </p:nvSpPr>
        <p:spPr/>
        <p:txBody>
          <a:bodyPr/>
          <a:lstStyle/>
          <a:p>
            <a:r>
              <a:rPr lang="en-US" dirty="0" smtClean="0"/>
              <a:t>Basic Genetic algorithm is easy</a:t>
            </a:r>
          </a:p>
          <a:p>
            <a:r>
              <a:rPr lang="en-US" dirty="0" smtClean="0"/>
              <a:t>Create proper abstraction to create a simple and loosely coupled algorithm</a:t>
            </a:r>
          </a:p>
          <a:p>
            <a:r>
              <a:rPr lang="en-US" dirty="0">
                <a:hlinkClick r:id="rId2"/>
              </a:rPr>
              <a:t>http://</a:t>
            </a:r>
            <a:r>
              <a:rPr lang="en-US" dirty="0" smtClean="0">
                <a:hlinkClick r:id="rId2"/>
              </a:rPr>
              <a:t>en.wikipedia.org/wiki/Genetic_algorithm#Methodology</a:t>
            </a:r>
            <a:endParaRPr lang="en-US" dirty="0" smtClean="0"/>
          </a:p>
          <a:p>
            <a:r>
              <a:rPr lang="en-US" dirty="0" smtClean="0"/>
              <a:t>Just following this methodology when I code, not really requiring </a:t>
            </a:r>
            <a:r>
              <a:rPr lang="en-US" dirty="0" err="1" smtClean="0"/>
              <a:t>psuedocode</a:t>
            </a:r>
            <a:r>
              <a:rPr lang="en-US" dirty="0" smtClean="0"/>
              <a:t> </a:t>
            </a:r>
            <a:endParaRPr lang="en-US" dirty="0"/>
          </a:p>
        </p:txBody>
      </p:sp>
    </p:spTree>
    <p:extLst>
      <p:ext uri="{BB962C8B-B14F-4D97-AF65-F5344CB8AC3E}">
        <p14:creationId xmlns:p14="http://schemas.microsoft.com/office/powerpoint/2010/main" val="26901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Rhythm Chromosome</a:t>
            </a:r>
            <a:endParaRPr lang="en-US" dirty="0"/>
          </a:p>
        </p:txBody>
      </p:sp>
      <p:sp>
        <p:nvSpPr>
          <p:cNvPr id="3" name="Content Placeholder 2"/>
          <p:cNvSpPr>
            <a:spLocks noGrp="1"/>
          </p:cNvSpPr>
          <p:nvPr>
            <p:ph idx="1"/>
          </p:nvPr>
        </p:nvSpPr>
        <p:spPr>
          <a:xfrm>
            <a:off x="457200" y="1600200"/>
            <a:ext cx="8229600" cy="6324600"/>
          </a:xfrm>
        </p:spPr>
        <p:txBody>
          <a:bodyPr/>
          <a:lstStyle/>
          <a:p>
            <a:r>
              <a:rPr lang="en-US" dirty="0" smtClean="0"/>
              <a:t>Consists of a fixed number of measures</a:t>
            </a:r>
          </a:p>
          <a:p>
            <a:r>
              <a:rPr lang="en-US" dirty="0" smtClean="0"/>
              <a:t>Measure consists of beats</a:t>
            </a:r>
          </a:p>
          <a:p>
            <a:r>
              <a:rPr lang="en-US" dirty="0" smtClean="0"/>
              <a:t>A beat contains duration and can be used to merge with notes later</a:t>
            </a:r>
          </a:p>
          <a:p>
            <a:r>
              <a:rPr lang="en-US" dirty="0" smtClean="0"/>
              <a:t>Duration is in set (.25, .5, 1, 2, 4) representing (1/16, 1/8, ¼, 1/2 , 1) notes</a:t>
            </a:r>
          </a:p>
          <a:p>
            <a:r>
              <a:rPr lang="en-US" dirty="0" smtClean="0"/>
              <a:t>A beat can be a rest</a:t>
            </a:r>
          </a:p>
        </p:txBody>
      </p:sp>
    </p:spTree>
    <p:extLst>
      <p:ext uri="{BB962C8B-B14F-4D97-AF65-F5344CB8AC3E}">
        <p14:creationId xmlns:p14="http://schemas.microsoft.com/office/powerpoint/2010/main" val="2976997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Rhythm Crossover</a:t>
            </a:r>
            <a:endParaRPr lang="en-US" dirty="0"/>
          </a:p>
        </p:txBody>
      </p:sp>
      <p:sp>
        <p:nvSpPr>
          <p:cNvPr id="3" name="Content Placeholder 2"/>
          <p:cNvSpPr>
            <a:spLocks noGrp="1"/>
          </p:cNvSpPr>
          <p:nvPr>
            <p:ph idx="1"/>
          </p:nvPr>
        </p:nvSpPr>
        <p:spPr/>
        <p:txBody>
          <a:bodyPr/>
          <a:lstStyle/>
          <a:p>
            <a:r>
              <a:rPr lang="en-US" dirty="0" smtClean="0"/>
              <a:t>Split the measures array &amp; combine with other in a single point crossover</a:t>
            </a:r>
          </a:p>
          <a:p>
            <a:r>
              <a:rPr lang="en-US" dirty="0" smtClean="0"/>
              <a:t>Split point is random</a:t>
            </a:r>
          </a:p>
          <a:p>
            <a:r>
              <a:rPr lang="en-US" dirty="0" smtClean="0"/>
              <a:t>Up in the air about splitting a measure as well, will make things much more complex. Maybe a trial will be in order to decide during </a:t>
            </a:r>
            <a:r>
              <a:rPr lang="en-US" dirty="0" err="1" smtClean="0"/>
              <a:t>dev</a:t>
            </a:r>
            <a:r>
              <a:rPr lang="en-US" dirty="0" smtClean="0"/>
              <a:t>?</a:t>
            </a:r>
          </a:p>
          <a:p>
            <a:endParaRPr lang="en-US" dirty="0" smtClean="0"/>
          </a:p>
        </p:txBody>
      </p:sp>
    </p:spTree>
    <p:extLst>
      <p:ext uri="{BB962C8B-B14F-4D97-AF65-F5344CB8AC3E}">
        <p14:creationId xmlns:p14="http://schemas.microsoft.com/office/powerpoint/2010/main" val="279302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Happens on Measure[] and Measure level</a:t>
            </a:r>
          </a:p>
          <a:p>
            <a:r>
              <a:rPr lang="en-US" dirty="0" smtClean="0"/>
              <a:t>Measure</a:t>
            </a:r>
          </a:p>
          <a:p>
            <a:pPr lvl="1"/>
            <a:r>
              <a:rPr lang="en-US" dirty="0" smtClean="0"/>
              <a:t>Beat duration can be split down to minimum (.25)</a:t>
            </a:r>
          </a:p>
          <a:p>
            <a:pPr lvl="1"/>
            <a:r>
              <a:rPr lang="en-US" dirty="0" smtClean="0"/>
              <a:t>2 beats can be combined to maximum (4)</a:t>
            </a:r>
          </a:p>
          <a:p>
            <a:pPr lvl="1"/>
            <a:r>
              <a:rPr lang="en-US" dirty="0" smtClean="0"/>
              <a:t>2 beats can be swapped</a:t>
            </a:r>
          </a:p>
          <a:p>
            <a:pPr lvl="1"/>
            <a:r>
              <a:rPr lang="en-US" dirty="0" smtClean="0"/>
              <a:t>Entire measure can reverse</a:t>
            </a:r>
          </a:p>
          <a:p>
            <a:pPr lvl="1"/>
            <a:r>
              <a:rPr lang="en-US" dirty="0" smtClean="0"/>
              <a:t>Reset measure to (1 1 1 1)</a:t>
            </a:r>
          </a:p>
          <a:p>
            <a:pPr lvl="1"/>
            <a:r>
              <a:rPr lang="en-US" dirty="0" smtClean="0"/>
              <a:t>Randomize Measure</a:t>
            </a:r>
          </a:p>
          <a:p>
            <a:r>
              <a:rPr lang="en-US" dirty="0" smtClean="0"/>
              <a:t>Measure[]</a:t>
            </a:r>
          </a:p>
          <a:p>
            <a:pPr lvl="1"/>
            <a:r>
              <a:rPr lang="en-US" dirty="0" smtClean="0"/>
              <a:t>Reverse entire array</a:t>
            </a:r>
          </a:p>
          <a:p>
            <a:pPr lvl="1"/>
            <a:r>
              <a:rPr lang="en-US" dirty="0" smtClean="0"/>
              <a:t>Swap 2 measures in array</a:t>
            </a:r>
          </a:p>
          <a:p>
            <a:r>
              <a:rPr lang="en-US" dirty="0" smtClean="0"/>
              <a:t>Up in air about mutation percentage, may need experimenting</a:t>
            </a:r>
          </a:p>
        </p:txBody>
      </p:sp>
    </p:spTree>
    <p:extLst>
      <p:ext uri="{BB962C8B-B14F-4D97-AF65-F5344CB8AC3E}">
        <p14:creationId xmlns:p14="http://schemas.microsoft.com/office/powerpoint/2010/main" val="30768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 Combine examples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(1 1 1 1)</a:t>
            </a:r>
          </a:p>
          <a:p>
            <a:r>
              <a:rPr lang="en-US" dirty="0" smtClean="0"/>
              <a:t>(1 2 1) by combine(1, 2)</a:t>
            </a:r>
          </a:p>
          <a:p>
            <a:r>
              <a:rPr lang="en-US" dirty="0" smtClean="0"/>
              <a:t>(.5 .5 2 1) by split(0)</a:t>
            </a:r>
          </a:p>
          <a:p>
            <a:r>
              <a:rPr lang="en-US" dirty="0" smtClean="0"/>
              <a:t>(.5 .5 1 1 1) by split(2)</a:t>
            </a:r>
          </a:p>
          <a:p>
            <a:r>
              <a:rPr lang="en-US" dirty="0" smtClean="0"/>
              <a:t>(1 1 1 1) by combine(0, 1)</a:t>
            </a:r>
            <a:br>
              <a:rPr lang="en-US" dirty="0" smtClean="0"/>
            </a:br>
            <a:endParaRPr lang="en-US" dirty="0" smtClean="0"/>
          </a:p>
          <a:p>
            <a:r>
              <a:rPr lang="en-US" dirty="0" smtClean="0"/>
              <a:t>Any possible permutation should  be reachable by these 2 methods</a:t>
            </a:r>
          </a:p>
          <a:p>
            <a:r>
              <a:rPr lang="en-US" dirty="0" smtClean="0"/>
              <a:t>These are the main methods of creating new beats without a random reset</a:t>
            </a:r>
            <a:endParaRPr lang="en-US" dirty="0"/>
          </a:p>
        </p:txBody>
      </p:sp>
    </p:spTree>
    <p:extLst>
      <p:ext uri="{BB962C8B-B14F-4D97-AF65-F5344CB8AC3E}">
        <p14:creationId xmlns:p14="http://schemas.microsoft.com/office/powerpoint/2010/main" val="2939016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Fitness</a:t>
            </a:r>
            <a:endParaRPr lang="en-US" dirty="0"/>
          </a:p>
        </p:txBody>
      </p:sp>
      <p:sp>
        <p:nvSpPr>
          <p:cNvPr id="3" name="Content Placeholder 2"/>
          <p:cNvSpPr>
            <a:spLocks noGrp="1"/>
          </p:cNvSpPr>
          <p:nvPr>
            <p:ph idx="1"/>
          </p:nvPr>
        </p:nvSpPr>
        <p:spPr>
          <a:xfrm>
            <a:off x="457200" y="1600200"/>
            <a:ext cx="8229600" cy="7467600"/>
          </a:xfrm>
        </p:spPr>
        <p:txBody>
          <a:bodyPr>
            <a:normAutofit lnSpcReduction="10000"/>
          </a:bodyPr>
          <a:lstStyle/>
          <a:p>
            <a:r>
              <a:rPr lang="en-US" sz="1400" dirty="0" smtClean="0"/>
              <a:t>At the Measure[] level</a:t>
            </a:r>
          </a:p>
          <a:p>
            <a:r>
              <a:rPr lang="en-US" sz="1400" dirty="0" smtClean="0"/>
              <a:t>Create a vector of a target fitness and compute distance to the actual fitness vector using basic function</a:t>
            </a:r>
          </a:p>
          <a:p>
            <a:pPr marL="0" indent="0">
              <a:buNone/>
            </a:pPr>
            <a:r>
              <a:rPr lang="en-US" sz="1400" dirty="0" smtClean="0"/>
              <a:t> </a:t>
            </a:r>
          </a:p>
          <a:p>
            <a:r>
              <a:rPr lang="en-US" sz="1400" dirty="0" smtClean="0"/>
              <a:t>Rhythmic Variety – Proportion of beat durations used compared to all available durations</a:t>
            </a:r>
          </a:p>
          <a:p>
            <a:pPr lvl="1"/>
            <a:r>
              <a:rPr lang="en-US" sz="1400" dirty="0" smtClean="0"/>
              <a:t>Numerator - # of distinct beat lengths</a:t>
            </a:r>
          </a:p>
          <a:p>
            <a:pPr lvl="1"/>
            <a:r>
              <a:rPr lang="en-US" sz="1400" dirty="0" smtClean="0"/>
              <a:t>Denominator – # Possible beats (10) (5 normal, 5 rest)</a:t>
            </a:r>
          </a:p>
          <a:p>
            <a:r>
              <a:rPr lang="en-US" sz="1400" dirty="0" smtClean="0"/>
              <a:t>Rest Density – Proportion of rest beats to note beats. (.5r .5r 1n) = (.5+.5)/(.5+.5+1) = 1 / 2 = .5</a:t>
            </a:r>
          </a:p>
          <a:p>
            <a:pPr lvl="1"/>
            <a:r>
              <a:rPr lang="en-US" sz="1400" dirty="0" smtClean="0"/>
              <a:t>Numerator – Silent beats length</a:t>
            </a:r>
          </a:p>
          <a:p>
            <a:pPr lvl="1"/>
            <a:r>
              <a:rPr lang="en-US" sz="1400" dirty="0" smtClean="0"/>
              <a:t>Denominator – all beats length</a:t>
            </a:r>
          </a:p>
          <a:p>
            <a:r>
              <a:rPr lang="en-US" sz="1800" dirty="0" smtClean="0"/>
              <a:t>Syncopation – Proportion of beats that are syncopated. Beats having duration &gt;= 1 and start off beat are syncopated</a:t>
            </a:r>
          </a:p>
          <a:p>
            <a:pPr lvl="1"/>
            <a:r>
              <a:rPr lang="en-US" sz="1400" dirty="0" smtClean="0"/>
              <a:t>Numerator - # Syncopated beats</a:t>
            </a:r>
          </a:p>
          <a:p>
            <a:pPr lvl="1"/>
            <a:r>
              <a:rPr lang="en-US" sz="1400" dirty="0" smtClean="0"/>
              <a:t>Denominator - # beats</a:t>
            </a:r>
          </a:p>
          <a:p>
            <a:r>
              <a:rPr lang="en-US" sz="1800" dirty="0" smtClean="0"/>
              <a:t>Rest Rhythmic Range – Range of rest beats divided by the maximum possible range. The maximum range = 16 = 4(whole note) / .25 (sixteenth note)</a:t>
            </a:r>
          </a:p>
          <a:p>
            <a:pPr lvl="1"/>
            <a:r>
              <a:rPr lang="en-US" sz="1400" dirty="0" smtClean="0"/>
              <a:t>Numerator – Max rest beat duration /  Min rest beat duration</a:t>
            </a:r>
          </a:p>
          <a:p>
            <a:pPr lvl="1"/>
            <a:r>
              <a:rPr lang="en-US" sz="1400" dirty="0" smtClean="0"/>
              <a:t>Denominator – 16</a:t>
            </a:r>
          </a:p>
          <a:p>
            <a:r>
              <a:rPr lang="en-US" sz="1800" dirty="0" smtClean="0"/>
              <a:t>Note Rhythmic Range – Range of note beats divided by the maximum possible range (16).</a:t>
            </a:r>
          </a:p>
          <a:p>
            <a:pPr lvl="1"/>
            <a:r>
              <a:rPr lang="en-US" sz="1400" dirty="0" smtClean="0"/>
              <a:t>Numerator – Max note beat duration / Min note beat duration</a:t>
            </a:r>
          </a:p>
          <a:p>
            <a:pPr lvl="1"/>
            <a:r>
              <a:rPr lang="en-US" sz="1400" dirty="0" smtClean="0"/>
              <a:t>Denominator – 16</a:t>
            </a:r>
          </a:p>
          <a:p>
            <a:pPr marL="457200" lvl="1" indent="0">
              <a:buNone/>
            </a:pPr>
            <a:endParaRPr lang="en-US" sz="1400" dirty="0" smtClean="0"/>
          </a:p>
          <a:p>
            <a:r>
              <a:rPr lang="en-US" sz="1800" dirty="0" smtClean="0"/>
              <a:t>This leads to a 5 length vector that will consist of all of these fitness values in arbitrary order &lt;Variety, Density, Sync, Rest Range, Note Range&gt; and the distance can be computed between A and B by using:</a:t>
            </a:r>
          </a:p>
          <a:p>
            <a:r>
              <a:rPr lang="en-US" sz="1800" dirty="0" err="1" smtClean="0"/>
              <a:t>EucDis</a:t>
            </a:r>
            <a:r>
              <a:rPr lang="en-US" sz="1800" dirty="0" smtClean="0"/>
              <a:t> = </a:t>
            </a:r>
            <a:r>
              <a:rPr lang="en-US" sz="1800" dirty="0" err="1" smtClean="0"/>
              <a:t>sqrt</a:t>
            </a:r>
            <a:r>
              <a:rPr lang="en-US" sz="1800" dirty="0" smtClean="0"/>
              <a:t>( (A1-B1)^2 + (A2-B2)^2 + (A3-B3)^2 + (A4-B4)^2 + (A5-B5)^2 )</a:t>
            </a:r>
            <a:endParaRPr lang="en-US" sz="1800" dirty="0"/>
          </a:p>
          <a:p>
            <a:r>
              <a:rPr lang="en-US" sz="1800" dirty="0" smtClean="0"/>
              <a:t>A higher fitness will be best to avoid golf score confusion. Thus, inverting the </a:t>
            </a:r>
            <a:r>
              <a:rPr lang="en-US" sz="1800" dirty="0" err="1" smtClean="0"/>
              <a:t>EucDis</a:t>
            </a:r>
            <a:r>
              <a:rPr lang="en-US" sz="1800" dirty="0" smtClean="0"/>
              <a:t> will create a fitness:</a:t>
            </a:r>
          </a:p>
          <a:p>
            <a:r>
              <a:rPr lang="en-US" sz="1800" dirty="0" smtClean="0"/>
              <a:t>F = 1 / </a:t>
            </a:r>
            <a:r>
              <a:rPr lang="en-US" sz="1800" dirty="0" err="1" smtClean="0"/>
              <a:t>EucDis</a:t>
            </a:r>
            <a:endParaRPr lang="en-US" sz="1800" dirty="0"/>
          </a:p>
        </p:txBody>
      </p:sp>
    </p:spTree>
    <p:extLst>
      <p:ext uri="{BB962C8B-B14F-4D97-AF65-F5344CB8AC3E}">
        <p14:creationId xmlns:p14="http://schemas.microsoft.com/office/powerpoint/2010/main" val="2440070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descr="C:\Users\Steve\Dropbox\SR\GA U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049750"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8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 Statement</a:t>
            </a:r>
            <a:endParaRPr lang="en-US" dirty="0"/>
          </a:p>
        </p:txBody>
      </p:sp>
      <p:sp>
        <p:nvSpPr>
          <p:cNvPr id="5" name="Content Placeholder 4"/>
          <p:cNvSpPr>
            <a:spLocks noGrp="1"/>
          </p:cNvSpPr>
          <p:nvPr>
            <p:ph idx="1"/>
          </p:nvPr>
        </p:nvSpPr>
        <p:spPr/>
        <p:txBody>
          <a:bodyPr>
            <a:normAutofit fontScale="70000" lnSpcReduction="20000"/>
          </a:bodyPr>
          <a:lstStyle/>
          <a:p>
            <a:r>
              <a:rPr lang="en-US" dirty="0"/>
              <a:t>To compose music using Genetic and </a:t>
            </a:r>
            <a:r>
              <a:rPr lang="en-US" dirty="0" err="1"/>
              <a:t>Memetic</a:t>
            </a:r>
            <a:r>
              <a:rPr lang="en-US" dirty="0"/>
              <a:t> Algorithms by concurrently and separately processing the rhythmic and tonal components subject to the following criteria:</a:t>
            </a:r>
          </a:p>
          <a:p>
            <a:pPr lvl="1"/>
            <a:r>
              <a:rPr lang="en-US" dirty="0"/>
              <a:t>The level of effort shall not exceed 1 person-month over 12 weeks</a:t>
            </a:r>
          </a:p>
          <a:p>
            <a:pPr lvl="1"/>
            <a:r>
              <a:rPr lang="en-US" dirty="0"/>
              <a:t>The rhythmic component will be limited to the following set: whole note, half note, quarter note, eighth note, sixteenth note, whole rest, half rest, quarter rest, eighth rest, sixteenth rest</a:t>
            </a:r>
          </a:p>
          <a:p>
            <a:pPr lvl="1"/>
            <a:r>
              <a:rPr lang="en-US" dirty="0"/>
              <a:t>All music is assumed to be composed in 4/4 time (4 beats to a measure)</a:t>
            </a:r>
          </a:p>
          <a:p>
            <a:pPr lvl="1"/>
            <a:r>
              <a:rPr lang="en-US" dirty="0"/>
              <a:t>The tonal component will be limited to the pitches available via the MIDI specification</a:t>
            </a:r>
          </a:p>
          <a:p>
            <a:pPr lvl="1"/>
            <a:r>
              <a:rPr lang="en-US" dirty="0"/>
              <a:t>The composed music will be presented in MIDI </a:t>
            </a:r>
            <a:r>
              <a:rPr lang="en-US" dirty="0" smtClean="0"/>
              <a:t>format</a:t>
            </a:r>
          </a:p>
          <a:p>
            <a:pPr lvl="1"/>
            <a:r>
              <a:rPr lang="en-US" dirty="0" smtClean="0"/>
              <a:t>The input music will consist of no less than 30 “walking bass lines” ranging between 8 and 12 measures each.</a:t>
            </a:r>
            <a:endParaRPr lang="en-US" dirty="0"/>
          </a:p>
        </p:txBody>
      </p:sp>
    </p:spTree>
    <p:extLst>
      <p:ext uri="{BB962C8B-B14F-4D97-AF65-F5344CB8AC3E}">
        <p14:creationId xmlns:p14="http://schemas.microsoft.com/office/powerpoint/2010/main" val="1907284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Chromosome</a:t>
            </a:r>
            <a:endParaRPr lang="en-US" dirty="0"/>
          </a:p>
        </p:txBody>
      </p:sp>
      <p:sp>
        <p:nvSpPr>
          <p:cNvPr id="3" name="Content Placeholder 2"/>
          <p:cNvSpPr>
            <a:spLocks noGrp="1"/>
          </p:cNvSpPr>
          <p:nvPr>
            <p:ph idx="1"/>
          </p:nvPr>
        </p:nvSpPr>
        <p:spPr>
          <a:xfrm>
            <a:off x="457200" y="1600200"/>
            <a:ext cx="8229600" cy="6172200"/>
          </a:xfrm>
        </p:spPr>
        <p:txBody>
          <a:bodyPr>
            <a:normAutofit fontScale="85000" lnSpcReduction="20000"/>
          </a:bodyPr>
          <a:lstStyle/>
          <a:p>
            <a:r>
              <a:rPr lang="en-US" dirty="0" smtClean="0"/>
              <a:t>Midi notes: </a:t>
            </a:r>
            <a:r>
              <a:rPr lang="en-US" dirty="0">
                <a:hlinkClick r:id="rId2"/>
              </a:rPr>
              <a:t>http://</a:t>
            </a:r>
            <a:r>
              <a:rPr lang="en-US" dirty="0" smtClean="0">
                <a:hlinkClick r:id="rId2"/>
              </a:rPr>
              <a:t>www.midimountain.com/midi/midi_note_numbers.html</a:t>
            </a:r>
            <a:endParaRPr lang="en-US" dirty="0" smtClean="0"/>
          </a:p>
          <a:p>
            <a:r>
              <a:rPr lang="en-US" dirty="0" smtClean="0"/>
              <a:t>Note will be an integer from 0-127 (C0 – G10)</a:t>
            </a:r>
          </a:p>
          <a:p>
            <a:r>
              <a:rPr lang="en-US" dirty="0" smtClean="0"/>
              <a:t>Pitch can be found from pitch % 12 (based on table above)</a:t>
            </a:r>
          </a:p>
          <a:p>
            <a:r>
              <a:rPr lang="en-US" dirty="0" smtClean="0"/>
              <a:t>How many notes will there be?</a:t>
            </a:r>
          </a:p>
          <a:p>
            <a:pPr lvl="1"/>
            <a:r>
              <a:rPr lang="en-US" dirty="0" smtClean="0"/>
              <a:t>There is a dependency that there is at least X notes if there are X beats</a:t>
            </a:r>
          </a:p>
          <a:p>
            <a:pPr lvl="1"/>
            <a:r>
              <a:rPr lang="en-US" dirty="0" smtClean="0"/>
              <a:t>Solution could be to generate rhythm first and then notes after</a:t>
            </a:r>
          </a:p>
          <a:p>
            <a:pPr lvl="2"/>
            <a:r>
              <a:rPr lang="en-US" dirty="0" smtClean="0"/>
              <a:t>Takes more time because of sequential </a:t>
            </a:r>
            <a:r>
              <a:rPr lang="en-US" dirty="0" err="1" smtClean="0"/>
              <a:t>experiemnts</a:t>
            </a:r>
            <a:endParaRPr lang="en-US" dirty="0" smtClean="0"/>
          </a:p>
          <a:p>
            <a:pPr lvl="2"/>
            <a:r>
              <a:rPr lang="en-US" dirty="0" smtClean="0"/>
              <a:t>Can’t run in parallel</a:t>
            </a:r>
          </a:p>
          <a:p>
            <a:pPr lvl="1"/>
            <a:r>
              <a:rPr lang="en-US" dirty="0" smtClean="0"/>
              <a:t>Solution could be to generate way more notes than needed</a:t>
            </a:r>
          </a:p>
          <a:p>
            <a:pPr lvl="2"/>
            <a:r>
              <a:rPr lang="en-US" dirty="0" smtClean="0"/>
              <a:t>Takes longer in GA</a:t>
            </a:r>
          </a:p>
          <a:p>
            <a:pPr lvl="2"/>
            <a:r>
              <a:rPr lang="en-US" dirty="0" smtClean="0"/>
              <a:t>What if the good combinations are overlooked?</a:t>
            </a:r>
          </a:p>
        </p:txBody>
      </p:sp>
    </p:spTree>
    <p:extLst>
      <p:ext uri="{BB962C8B-B14F-4D97-AF65-F5344CB8AC3E}">
        <p14:creationId xmlns:p14="http://schemas.microsoft.com/office/powerpoint/2010/main" val="241026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Mutations – Assuming Measures aren’t known</a:t>
            </a:r>
            <a:endParaRPr lang="en-US" dirty="0"/>
          </a:p>
        </p:txBody>
      </p:sp>
      <p:sp>
        <p:nvSpPr>
          <p:cNvPr id="3" name="Content Placeholder 2"/>
          <p:cNvSpPr>
            <a:spLocks noGrp="1"/>
          </p:cNvSpPr>
          <p:nvPr>
            <p:ph idx="1"/>
          </p:nvPr>
        </p:nvSpPr>
        <p:spPr/>
        <p:txBody>
          <a:bodyPr/>
          <a:lstStyle/>
          <a:p>
            <a:r>
              <a:rPr lang="en-US" dirty="0" smtClean="0"/>
              <a:t>Swap two notes</a:t>
            </a:r>
          </a:p>
          <a:p>
            <a:r>
              <a:rPr lang="en-US" dirty="0" smtClean="0"/>
              <a:t>Swap two identical-random-length sections of notes</a:t>
            </a:r>
          </a:p>
          <a:p>
            <a:r>
              <a:rPr lang="en-US" dirty="0" smtClean="0"/>
              <a:t>Reverse a random number of notes</a:t>
            </a:r>
          </a:p>
          <a:p>
            <a:r>
              <a:rPr lang="en-US" dirty="0" smtClean="0"/>
              <a:t>Randomize a random number of notes</a:t>
            </a:r>
          </a:p>
          <a:p>
            <a:r>
              <a:rPr lang="en-US" dirty="0" smtClean="0"/>
              <a:t>Transpose a random number of notes by 1 pitch up or down (1 – 10)</a:t>
            </a:r>
            <a:endParaRPr lang="en-US" dirty="0"/>
          </a:p>
        </p:txBody>
      </p:sp>
    </p:spTree>
    <p:extLst>
      <p:ext uri="{BB962C8B-B14F-4D97-AF65-F5344CB8AC3E}">
        <p14:creationId xmlns:p14="http://schemas.microsoft.com/office/powerpoint/2010/main" val="1727733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Memetic</a:t>
            </a:r>
            <a:r>
              <a:rPr lang="en-US" dirty="0" smtClean="0"/>
              <a:t> Variation</a:t>
            </a:r>
            <a:endParaRPr lang="en-US" dirty="0"/>
          </a:p>
        </p:txBody>
      </p:sp>
      <p:sp>
        <p:nvSpPr>
          <p:cNvPr id="3" name="Content Placeholder 2"/>
          <p:cNvSpPr>
            <a:spLocks noGrp="1"/>
          </p:cNvSpPr>
          <p:nvPr>
            <p:ph idx="1"/>
          </p:nvPr>
        </p:nvSpPr>
        <p:spPr/>
        <p:txBody>
          <a:bodyPr>
            <a:normAutofit fontScale="92500"/>
          </a:bodyPr>
          <a:lstStyle/>
          <a:p>
            <a:r>
              <a:rPr lang="en-US" dirty="0" smtClean="0"/>
              <a:t>Possible small changes to improve chromosome on each iteration</a:t>
            </a:r>
          </a:p>
          <a:p>
            <a:r>
              <a:rPr lang="en-US" dirty="0" smtClean="0"/>
              <a:t>How can I analyze a grouping of notes without knowing measures? </a:t>
            </a:r>
          </a:p>
          <a:p>
            <a:pPr lvl="1"/>
            <a:r>
              <a:rPr lang="en-US" dirty="0" smtClean="0"/>
              <a:t>Might need to run these algorithms sequentially but separate</a:t>
            </a:r>
          </a:p>
          <a:p>
            <a:r>
              <a:rPr lang="en-US" dirty="0" smtClean="0"/>
              <a:t>With Measures</a:t>
            </a:r>
          </a:p>
          <a:p>
            <a:pPr lvl="1"/>
            <a:r>
              <a:rPr lang="en-US" dirty="0" smtClean="0"/>
              <a:t>Find first pitch which does not fit in with it’s measure and make it fit in by transposing by 1 up or down</a:t>
            </a:r>
          </a:p>
        </p:txBody>
      </p:sp>
    </p:spTree>
    <p:extLst>
      <p:ext uri="{BB962C8B-B14F-4D97-AF65-F5344CB8AC3E}">
        <p14:creationId xmlns:p14="http://schemas.microsoft.com/office/powerpoint/2010/main" val="3626988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Mutations – With Measures Known</a:t>
            </a:r>
            <a:endParaRPr lang="en-US" dirty="0"/>
          </a:p>
        </p:txBody>
      </p:sp>
      <p:sp>
        <p:nvSpPr>
          <p:cNvPr id="3" name="Content Placeholder 2"/>
          <p:cNvSpPr>
            <a:spLocks noGrp="1"/>
          </p:cNvSpPr>
          <p:nvPr>
            <p:ph idx="1"/>
          </p:nvPr>
        </p:nvSpPr>
        <p:spPr/>
        <p:txBody>
          <a:bodyPr>
            <a:normAutofit lnSpcReduction="10000"/>
          </a:bodyPr>
          <a:lstStyle/>
          <a:p>
            <a:r>
              <a:rPr lang="en-US" dirty="0" smtClean="0"/>
              <a:t>On Measure[] Level</a:t>
            </a:r>
          </a:p>
          <a:p>
            <a:pPr lvl="1"/>
            <a:r>
              <a:rPr lang="en-US" dirty="0" smtClean="0"/>
              <a:t>Swap two measures</a:t>
            </a:r>
          </a:p>
          <a:p>
            <a:pPr lvl="1"/>
            <a:r>
              <a:rPr lang="en-US" dirty="0" smtClean="0"/>
              <a:t>Reverse all measures</a:t>
            </a:r>
          </a:p>
          <a:p>
            <a:r>
              <a:rPr lang="en-US" dirty="0" smtClean="0"/>
              <a:t>On Measure Level</a:t>
            </a:r>
          </a:p>
          <a:p>
            <a:pPr lvl="1"/>
            <a:r>
              <a:rPr lang="en-US" dirty="0" smtClean="0"/>
              <a:t>Swap two notes</a:t>
            </a:r>
          </a:p>
          <a:p>
            <a:pPr lvl="1"/>
            <a:r>
              <a:rPr lang="en-US" dirty="0" smtClean="0"/>
              <a:t>Reserve measure</a:t>
            </a:r>
          </a:p>
          <a:p>
            <a:pPr lvl="1"/>
            <a:r>
              <a:rPr lang="en-US" dirty="0" smtClean="0"/>
              <a:t>Randomize measure</a:t>
            </a:r>
          </a:p>
          <a:p>
            <a:pPr lvl="1"/>
            <a:r>
              <a:rPr lang="en-US" dirty="0" smtClean="0"/>
              <a:t>Transpose measure by 1 pitch up or down</a:t>
            </a:r>
          </a:p>
          <a:p>
            <a:pPr lvl="1"/>
            <a:r>
              <a:rPr lang="en-US" dirty="0" smtClean="0"/>
              <a:t>Transpose 1 note in measure</a:t>
            </a:r>
            <a:endParaRPr lang="en-US" dirty="0"/>
          </a:p>
        </p:txBody>
      </p:sp>
    </p:spTree>
    <p:extLst>
      <p:ext uri="{BB962C8B-B14F-4D97-AF65-F5344CB8AC3E}">
        <p14:creationId xmlns:p14="http://schemas.microsoft.com/office/powerpoint/2010/main" val="3591692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Crossover</a:t>
            </a:r>
            <a:endParaRPr lang="en-US" dirty="0"/>
          </a:p>
        </p:txBody>
      </p:sp>
      <p:sp>
        <p:nvSpPr>
          <p:cNvPr id="3" name="Content Placeholder 2"/>
          <p:cNvSpPr>
            <a:spLocks noGrp="1"/>
          </p:cNvSpPr>
          <p:nvPr>
            <p:ph idx="1"/>
          </p:nvPr>
        </p:nvSpPr>
        <p:spPr/>
        <p:txBody>
          <a:bodyPr/>
          <a:lstStyle/>
          <a:p>
            <a:r>
              <a:rPr lang="en-US" dirty="0" smtClean="0"/>
              <a:t>With Measures</a:t>
            </a:r>
          </a:p>
          <a:p>
            <a:pPr lvl="1"/>
            <a:r>
              <a:rPr lang="en-US" dirty="0" smtClean="0"/>
              <a:t>Crossover at random point in the Measure array</a:t>
            </a:r>
          </a:p>
          <a:p>
            <a:r>
              <a:rPr lang="en-US" dirty="0" smtClean="0"/>
              <a:t>Without Measures</a:t>
            </a:r>
          </a:p>
          <a:p>
            <a:pPr lvl="1"/>
            <a:r>
              <a:rPr lang="en-US" dirty="0" smtClean="0"/>
              <a:t>Crossover at random point in Integer pitch array</a:t>
            </a:r>
          </a:p>
          <a:p>
            <a:pPr lvl="1"/>
            <a:endParaRPr lang="en-US" dirty="0"/>
          </a:p>
          <a:p>
            <a:r>
              <a:rPr lang="en-US" dirty="0" smtClean="0"/>
              <a:t>Single point</a:t>
            </a:r>
            <a:endParaRPr lang="en-US" dirty="0"/>
          </a:p>
        </p:txBody>
      </p:sp>
    </p:spTree>
    <p:extLst>
      <p:ext uri="{BB962C8B-B14F-4D97-AF65-F5344CB8AC3E}">
        <p14:creationId xmlns:p14="http://schemas.microsoft.com/office/powerpoint/2010/main" val="3084392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Fitness</a:t>
            </a:r>
            <a:endParaRPr lang="en-US" dirty="0"/>
          </a:p>
        </p:txBody>
      </p:sp>
      <p:sp>
        <p:nvSpPr>
          <p:cNvPr id="3" name="Content Placeholder 2"/>
          <p:cNvSpPr>
            <a:spLocks noGrp="1"/>
          </p:cNvSpPr>
          <p:nvPr>
            <p:ph idx="1"/>
          </p:nvPr>
        </p:nvSpPr>
        <p:spPr>
          <a:xfrm>
            <a:off x="457200" y="838200"/>
            <a:ext cx="8229600" cy="6248400"/>
          </a:xfrm>
        </p:spPr>
        <p:txBody>
          <a:bodyPr>
            <a:normAutofit fontScale="62500" lnSpcReduction="20000"/>
          </a:bodyPr>
          <a:lstStyle/>
          <a:p>
            <a:r>
              <a:rPr lang="en-US" dirty="0" smtClean="0"/>
              <a:t>Not sure how to handle some melodic metrics…will need to follow up</a:t>
            </a:r>
          </a:p>
          <a:p>
            <a:r>
              <a:rPr lang="en-US" dirty="0" smtClean="0"/>
              <a:t>Vector based like Rhythm (uses same formula and same premise) </a:t>
            </a:r>
          </a:p>
          <a:p>
            <a:pPr lvl="1"/>
            <a:r>
              <a:rPr lang="en-US" dirty="0" smtClean="0"/>
              <a:t>Pitch Variety Ratio of distinct pitches to notes</a:t>
            </a:r>
          </a:p>
          <a:p>
            <a:pPr lvl="2"/>
            <a:r>
              <a:rPr lang="en-US" dirty="0" smtClean="0"/>
              <a:t>Numerator = # distinct pitches</a:t>
            </a:r>
          </a:p>
          <a:p>
            <a:pPr lvl="2"/>
            <a:r>
              <a:rPr lang="en-US" dirty="0" smtClean="0"/>
              <a:t>Denominator = # notes</a:t>
            </a:r>
          </a:p>
          <a:p>
            <a:pPr lvl="1"/>
            <a:r>
              <a:rPr lang="en-US" dirty="0" smtClean="0"/>
              <a:t>Pitch range – Range of pitches divided by the desired pitch range</a:t>
            </a:r>
          </a:p>
          <a:p>
            <a:pPr lvl="2"/>
            <a:r>
              <a:rPr lang="en-US" dirty="0" smtClean="0"/>
              <a:t>Numerator = highest pitch – lowest pitch</a:t>
            </a:r>
          </a:p>
          <a:p>
            <a:pPr lvl="2"/>
            <a:r>
              <a:rPr lang="en-US" dirty="0" smtClean="0"/>
              <a:t>Denominator = Desired Range</a:t>
            </a:r>
          </a:p>
          <a:p>
            <a:pPr lvl="2"/>
            <a:r>
              <a:rPr lang="en-US" dirty="0" smtClean="0"/>
              <a:t>The desired range could be pulled from the input melody so the input melody has a pitch range value of 1 (high-low)/(high-low)</a:t>
            </a:r>
          </a:p>
          <a:p>
            <a:pPr lvl="1"/>
            <a:r>
              <a:rPr lang="en-US" dirty="0" smtClean="0"/>
              <a:t>Dissonant Intervals </a:t>
            </a:r>
            <a:r>
              <a:rPr lang="en-US" dirty="0">
                <a:hlinkClick r:id="rId2"/>
              </a:rPr>
              <a:t>http://grab.by/p3he</a:t>
            </a:r>
            <a:endParaRPr lang="en-US" dirty="0" smtClean="0"/>
          </a:p>
          <a:p>
            <a:pPr lvl="2"/>
            <a:r>
              <a:rPr lang="en-US" dirty="0" smtClean="0"/>
              <a:t>Numerator – Sum of all interval dissonances</a:t>
            </a:r>
          </a:p>
          <a:p>
            <a:pPr lvl="2"/>
            <a:r>
              <a:rPr lang="en-US" dirty="0" smtClean="0"/>
              <a:t>Denominator – (#notes – 1)</a:t>
            </a:r>
          </a:p>
          <a:p>
            <a:pPr lvl="1"/>
            <a:r>
              <a:rPr lang="en-US" dirty="0" smtClean="0"/>
              <a:t>Diatonic Step – Proportion of intervals which step by 1 or 2 (diatonic step) – smooth melodic curve</a:t>
            </a:r>
          </a:p>
          <a:p>
            <a:pPr lvl="2"/>
            <a:r>
              <a:rPr lang="en-US" dirty="0" smtClean="0"/>
              <a:t>Numerator - # diatonic steps</a:t>
            </a:r>
            <a:endParaRPr lang="en-US" dirty="0"/>
          </a:p>
          <a:p>
            <a:pPr lvl="2"/>
            <a:r>
              <a:rPr lang="en-US" dirty="0" smtClean="0"/>
              <a:t>Denominator – (#notes – 1)</a:t>
            </a:r>
          </a:p>
          <a:p>
            <a:pPr lvl="1"/>
            <a:r>
              <a:rPr lang="en-US" dirty="0" smtClean="0"/>
              <a:t>Large Leaps – Proportion of intervals which step by 6 or more – harsh melody</a:t>
            </a:r>
          </a:p>
          <a:p>
            <a:pPr lvl="2"/>
            <a:r>
              <a:rPr lang="en-US" dirty="0" smtClean="0"/>
              <a:t>Numerator - # large leaps</a:t>
            </a:r>
          </a:p>
          <a:p>
            <a:pPr lvl="2"/>
            <a:r>
              <a:rPr lang="en-US" dirty="0" smtClean="0"/>
              <a:t>Denominator – (#notes – 1)</a:t>
            </a:r>
          </a:p>
          <a:p>
            <a:pPr lvl="1"/>
            <a:r>
              <a:rPr lang="en-US" dirty="0" smtClean="0"/>
              <a:t>Repeated pitches – Proportion of intervals where both notes are the same pitch/octave</a:t>
            </a:r>
          </a:p>
          <a:p>
            <a:pPr lvl="2"/>
            <a:r>
              <a:rPr lang="en-US" dirty="0" smtClean="0"/>
              <a:t>Numerator – # repeated pitch/octave intervals</a:t>
            </a:r>
          </a:p>
          <a:p>
            <a:pPr lvl="2"/>
            <a:r>
              <a:rPr lang="en-US" dirty="0" smtClean="0"/>
              <a:t>Denominator – (#notes – 1)</a:t>
            </a:r>
          </a:p>
        </p:txBody>
      </p:sp>
    </p:spTree>
    <p:extLst>
      <p:ext uri="{BB962C8B-B14F-4D97-AF65-F5344CB8AC3E}">
        <p14:creationId xmlns:p14="http://schemas.microsoft.com/office/powerpoint/2010/main" val="2492798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For each input music</a:t>
            </a:r>
          </a:p>
          <a:p>
            <a:pPr lvl="1"/>
            <a:r>
              <a:rPr lang="en-US" dirty="0" smtClean="0"/>
              <a:t>Genetic algorithms for rhythm and tone will be run in parallel (collect time for each to completion)</a:t>
            </a:r>
          </a:p>
          <a:p>
            <a:pPr lvl="1"/>
            <a:r>
              <a:rPr lang="en-US" dirty="0" smtClean="0"/>
              <a:t>The results of the genetic algorithms will be combined into an output MIDI file</a:t>
            </a:r>
          </a:p>
          <a:p>
            <a:pPr lvl="1"/>
            <a:r>
              <a:rPr lang="en-US" dirty="0" smtClean="0"/>
              <a:t>The output MIDI file and time to completion will be recorded</a:t>
            </a:r>
          </a:p>
          <a:p>
            <a:r>
              <a:rPr lang="en-US" dirty="0" smtClean="0"/>
              <a:t>This will be run at least 5 times for each input music</a:t>
            </a:r>
            <a:endParaRPr lang="en-US" dirty="0"/>
          </a:p>
        </p:txBody>
      </p:sp>
    </p:spTree>
    <p:extLst>
      <p:ext uri="{BB962C8B-B14F-4D97-AF65-F5344CB8AC3E}">
        <p14:creationId xmlns:p14="http://schemas.microsoft.com/office/powerpoint/2010/main" val="194773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Synthesis – Actual Implementation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641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Generator</a:t>
            </a:r>
            <a:endParaRPr lang="en-US" dirty="0"/>
          </a:p>
        </p:txBody>
      </p:sp>
      <p:sp>
        <p:nvSpPr>
          <p:cNvPr id="3" name="Content Placeholder 2"/>
          <p:cNvSpPr>
            <a:spLocks noGrp="1"/>
          </p:cNvSpPr>
          <p:nvPr>
            <p:ph idx="1"/>
          </p:nvPr>
        </p:nvSpPr>
        <p:spPr/>
        <p:txBody>
          <a:bodyPr/>
          <a:lstStyle/>
          <a:p>
            <a:r>
              <a:rPr lang="en-US" dirty="0" smtClean="0"/>
              <a:t>Random generator can be seeded in order to reproduce results even though a random sequence is used</a:t>
            </a:r>
          </a:p>
          <a:p>
            <a:r>
              <a:rPr lang="en-US" dirty="0" smtClean="0"/>
              <a:t>The random seed used is to be recorded for all results</a:t>
            </a:r>
            <a:endParaRPr lang="en-US" dirty="0"/>
          </a:p>
        </p:txBody>
      </p:sp>
    </p:spTree>
    <p:extLst>
      <p:ext uri="{BB962C8B-B14F-4D97-AF65-F5344CB8AC3E}">
        <p14:creationId xmlns:p14="http://schemas.microsoft.com/office/powerpoint/2010/main" val="2650574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MIDI Generation</a:t>
            </a:r>
            <a:endParaRPr lang="en-US" dirty="0"/>
          </a:p>
        </p:txBody>
      </p:sp>
      <p:sp>
        <p:nvSpPr>
          <p:cNvPr id="3" name="Content Placeholder 2"/>
          <p:cNvSpPr>
            <a:spLocks noGrp="1"/>
          </p:cNvSpPr>
          <p:nvPr>
            <p:ph idx="1"/>
          </p:nvPr>
        </p:nvSpPr>
        <p:spPr/>
        <p:txBody>
          <a:bodyPr/>
          <a:lstStyle/>
          <a:p>
            <a:r>
              <a:rPr lang="en-US" dirty="0" err="1" smtClean="0"/>
              <a:t>Jfugue</a:t>
            </a:r>
            <a:r>
              <a:rPr lang="en-US" dirty="0" smtClean="0"/>
              <a:t> allows for a MIDI to be created from a “</a:t>
            </a:r>
            <a:r>
              <a:rPr lang="en-US" dirty="0" err="1" smtClean="0"/>
              <a:t>Jfugue</a:t>
            </a:r>
            <a:r>
              <a:rPr lang="en-US" dirty="0" smtClean="0"/>
              <a:t> Music String” which is relatively easy to output (versus a MIDI File)</a:t>
            </a:r>
          </a:p>
          <a:p>
            <a:r>
              <a:rPr lang="en-US" dirty="0" smtClean="0"/>
              <a:t>The </a:t>
            </a:r>
            <a:r>
              <a:rPr lang="en-US" dirty="0" err="1" smtClean="0"/>
              <a:t>Jfugue</a:t>
            </a:r>
            <a:r>
              <a:rPr lang="en-US" dirty="0" smtClean="0"/>
              <a:t> generation is preferred over straight MIDI generation and works just as well</a:t>
            </a:r>
          </a:p>
          <a:p>
            <a:r>
              <a:rPr lang="en-US" dirty="0" smtClean="0"/>
              <a:t>Loses control over things like tick count, but that is a behind the scenes detail</a:t>
            </a:r>
            <a:endParaRPr lang="en-US" dirty="0"/>
          </a:p>
        </p:txBody>
      </p:sp>
    </p:spTree>
    <p:extLst>
      <p:ext uri="{BB962C8B-B14F-4D97-AF65-F5344CB8AC3E}">
        <p14:creationId xmlns:p14="http://schemas.microsoft.com/office/powerpoint/2010/main" val="233551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Related Work</a:t>
            </a:r>
            <a:endParaRPr lang="en-US" dirty="0"/>
          </a:p>
        </p:txBody>
      </p:sp>
      <p:sp>
        <p:nvSpPr>
          <p:cNvPr id="9" name="Subtitle 8"/>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16172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Jfugue</a:t>
            </a:r>
            <a:r>
              <a:rPr lang="en-US" dirty="0" smtClean="0"/>
              <a:t> Weirdness</a:t>
            </a:r>
            <a:endParaRPr lang="en-US" dirty="0"/>
          </a:p>
        </p:txBody>
      </p:sp>
      <p:sp>
        <p:nvSpPr>
          <p:cNvPr id="3" name="Content Placeholder 2"/>
          <p:cNvSpPr>
            <a:spLocks noGrp="1"/>
          </p:cNvSpPr>
          <p:nvPr>
            <p:ph idx="1"/>
          </p:nvPr>
        </p:nvSpPr>
        <p:spPr/>
        <p:txBody>
          <a:bodyPr/>
          <a:lstStyle/>
          <a:p>
            <a:r>
              <a:rPr lang="en-US" dirty="0" smtClean="0"/>
              <a:t>For some reason, </a:t>
            </a:r>
            <a:r>
              <a:rPr lang="en-US" dirty="0" err="1" smtClean="0"/>
              <a:t>Jfugue</a:t>
            </a:r>
            <a:r>
              <a:rPr lang="en-US" dirty="0" smtClean="0"/>
              <a:t> generated midi does not report the correct sequence resolution to my program</a:t>
            </a:r>
          </a:p>
          <a:p>
            <a:r>
              <a:rPr lang="en-US" dirty="0" smtClean="0"/>
              <a:t>Hack fix is to do a check if “</a:t>
            </a:r>
            <a:r>
              <a:rPr lang="en-US" dirty="0" err="1" smtClean="0"/>
              <a:t>jfugue</a:t>
            </a:r>
            <a:r>
              <a:rPr lang="en-US" dirty="0" smtClean="0"/>
              <a:t>” is in the title, and set the resolution to the known resolution</a:t>
            </a:r>
          </a:p>
        </p:txBody>
      </p:sp>
    </p:spTree>
    <p:extLst>
      <p:ext uri="{BB962C8B-B14F-4D97-AF65-F5344CB8AC3E}">
        <p14:creationId xmlns:p14="http://schemas.microsoft.com/office/powerpoint/2010/main" val="987164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a:t>
            </a:r>
            <a:endParaRPr lang="en-US" dirty="0"/>
          </a:p>
        </p:txBody>
      </p:sp>
      <p:sp>
        <p:nvSpPr>
          <p:cNvPr id="3" name="Content Placeholder 2"/>
          <p:cNvSpPr>
            <a:spLocks noGrp="1"/>
          </p:cNvSpPr>
          <p:nvPr>
            <p:ph idx="1"/>
          </p:nvPr>
        </p:nvSpPr>
        <p:spPr/>
        <p:txBody>
          <a:bodyPr/>
          <a:lstStyle/>
          <a:p>
            <a:r>
              <a:rPr lang="en-US" dirty="0" smtClean="0"/>
              <a:t>Must expand on the project in order to get 30 input pieces that aren’t just completely trivial</a:t>
            </a:r>
          </a:p>
          <a:p>
            <a:r>
              <a:rPr lang="en-US" dirty="0" smtClean="0"/>
              <a:t>Add more beats/ties to compensate</a:t>
            </a:r>
            <a:endParaRPr lang="en-US" dirty="0"/>
          </a:p>
        </p:txBody>
      </p:sp>
    </p:spTree>
    <p:extLst>
      <p:ext uri="{BB962C8B-B14F-4D97-AF65-F5344CB8AC3E}">
        <p14:creationId xmlns:p14="http://schemas.microsoft.com/office/powerpoint/2010/main" val="1409561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Point Pilot – Music Analysis Process produces different Vectors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MAP was checked to see if the MAV are different</a:t>
            </a:r>
          </a:p>
          <a:p>
            <a:r>
              <a:rPr lang="en-US" dirty="0" smtClean="0"/>
              <a:t>When analyzing the vector output, they are clearly different when they should be, and similar when they should be</a:t>
            </a:r>
          </a:p>
          <a:p>
            <a:r>
              <a:rPr lang="en-US" dirty="0" smtClean="0"/>
              <a:t>This means the process isn’t flawed and will work as needed</a:t>
            </a:r>
          </a:p>
          <a:p>
            <a:r>
              <a:rPr lang="en-US" dirty="0" smtClean="0"/>
              <a:t>Adjustments were made to the MAP when the MAV did not adjust for aspects such a average octave. </a:t>
            </a:r>
            <a:endParaRPr lang="en-US" dirty="0"/>
          </a:p>
          <a:p>
            <a:pPr lvl="1"/>
            <a:r>
              <a:rPr lang="en-US" dirty="0" smtClean="0"/>
              <a:t>Notes were being produces with the right patterns and range, but were shifted off due to an average middle ground missing</a:t>
            </a:r>
          </a:p>
        </p:txBody>
      </p:sp>
    </p:spTree>
    <p:extLst>
      <p:ext uri="{BB962C8B-B14F-4D97-AF65-F5344CB8AC3E}">
        <p14:creationId xmlns:p14="http://schemas.microsoft.com/office/powerpoint/2010/main" val="4002196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Music Analysis Process</a:t>
            </a:r>
            <a:endParaRPr lang="en-US" dirty="0"/>
          </a:p>
        </p:txBody>
      </p:sp>
      <p:sp>
        <p:nvSpPr>
          <p:cNvPr id="3" name="Content Placeholder 2"/>
          <p:cNvSpPr>
            <a:spLocks noGrp="1"/>
          </p:cNvSpPr>
          <p:nvPr>
            <p:ph idx="1"/>
          </p:nvPr>
        </p:nvSpPr>
        <p:spPr/>
        <p:txBody>
          <a:bodyPr/>
          <a:lstStyle/>
          <a:p>
            <a:r>
              <a:rPr lang="en-US" dirty="0" smtClean="0"/>
              <a:t>For the most part, the components are normalized to 1, naturally.</a:t>
            </a:r>
          </a:p>
          <a:p>
            <a:r>
              <a:rPr lang="en-US" dirty="0" smtClean="0"/>
              <a:t>A few points are not however, or else they will not take enough precedence in the process</a:t>
            </a:r>
          </a:p>
          <a:p>
            <a:r>
              <a:rPr lang="en-US" dirty="0" smtClean="0"/>
              <a:t>This was an observation that had to be accounted for, and while a completely normalized set is more theoretically correct, it was not observationally correct</a:t>
            </a:r>
          </a:p>
        </p:txBody>
      </p:sp>
    </p:spTree>
    <p:extLst>
      <p:ext uri="{BB962C8B-B14F-4D97-AF65-F5344CB8AC3E}">
        <p14:creationId xmlns:p14="http://schemas.microsoft.com/office/powerpoint/2010/main" val="42745971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Point Pilot – Tonal Mutation Rates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mutation rates are in </a:t>
            </a:r>
            <a:r>
              <a:rPr lang="en-US" dirty="0" err="1" smtClean="0"/>
              <a:t>genetic.tonal.TonalChromosome</a:t>
            </a:r>
            <a:r>
              <a:rPr lang="en-US" dirty="0" smtClean="0"/>
              <a:t> as final doubles</a:t>
            </a:r>
          </a:p>
          <a:p>
            <a:r>
              <a:rPr lang="en-US" dirty="0" smtClean="0"/>
              <a:t>Mutation chance per: 10% per chromosome</a:t>
            </a:r>
          </a:p>
          <a:p>
            <a:r>
              <a:rPr lang="en-US" dirty="0" smtClean="0"/>
              <a:t>Transpose Single Note Up or Down: 25%</a:t>
            </a:r>
          </a:p>
          <a:p>
            <a:r>
              <a:rPr lang="en-US" dirty="0" smtClean="0"/>
              <a:t>Transpose Measure up: 10%</a:t>
            </a:r>
          </a:p>
          <a:p>
            <a:r>
              <a:rPr lang="en-US" dirty="0" smtClean="0"/>
              <a:t>Transpose Measure Down: 10%</a:t>
            </a:r>
          </a:p>
          <a:p>
            <a:r>
              <a:rPr lang="en-US" dirty="0" smtClean="0"/>
              <a:t>Swap Notes in Measure: 15%</a:t>
            </a:r>
          </a:p>
          <a:p>
            <a:r>
              <a:rPr lang="en-US" dirty="0" smtClean="0"/>
              <a:t>Randomize Measure: 1%</a:t>
            </a:r>
          </a:p>
          <a:p>
            <a:r>
              <a:rPr lang="en-US" dirty="0" smtClean="0"/>
              <a:t>Reset Measure: 1%</a:t>
            </a:r>
          </a:p>
          <a:p>
            <a:r>
              <a:rPr lang="en-US" dirty="0" smtClean="0"/>
              <a:t>Reverse Measure: 9%</a:t>
            </a:r>
          </a:p>
          <a:p>
            <a:r>
              <a:rPr lang="en-US" dirty="0" smtClean="0"/>
              <a:t>Reverse all Measures: 14%</a:t>
            </a:r>
          </a:p>
          <a:p>
            <a:r>
              <a:rPr lang="en-US" dirty="0" smtClean="0"/>
              <a:t>Swap Measures: 15%</a:t>
            </a:r>
          </a:p>
          <a:p>
            <a:endParaRPr lang="en-US" dirty="0"/>
          </a:p>
        </p:txBody>
      </p:sp>
    </p:spTree>
    <p:extLst>
      <p:ext uri="{BB962C8B-B14F-4D97-AF65-F5344CB8AC3E}">
        <p14:creationId xmlns:p14="http://schemas.microsoft.com/office/powerpoint/2010/main" val="16269613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Point Pilot – Rhythm Mutation Rates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err="1" smtClean="0"/>
              <a:t>genetic.rhythm.RhythmChromosome</a:t>
            </a:r>
            <a:endParaRPr lang="en-US" dirty="0" smtClean="0"/>
          </a:p>
          <a:p>
            <a:r>
              <a:rPr lang="en-US" dirty="0" smtClean="0"/>
              <a:t>Mutation per Chromosome: 10%</a:t>
            </a:r>
          </a:p>
          <a:p>
            <a:r>
              <a:rPr lang="en-US" dirty="0" smtClean="0"/>
              <a:t>Join Beat / Split Beat: 25% each</a:t>
            </a:r>
          </a:p>
          <a:p>
            <a:r>
              <a:rPr lang="en-US" dirty="0" smtClean="0"/>
              <a:t>Swap Beats: 20%</a:t>
            </a:r>
          </a:p>
          <a:p>
            <a:r>
              <a:rPr lang="en-US" dirty="0" smtClean="0"/>
              <a:t>Randomize Measure: 9%</a:t>
            </a:r>
          </a:p>
          <a:p>
            <a:r>
              <a:rPr lang="en-US" dirty="0" smtClean="0"/>
              <a:t>Reset Measure: 1%</a:t>
            </a:r>
          </a:p>
          <a:p>
            <a:r>
              <a:rPr lang="en-US" dirty="0" smtClean="0"/>
              <a:t>Reverse Measure: 1%</a:t>
            </a:r>
          </a:p>
          <a:p>
            <a:r>
              <a:rPr lang="en-US" dirty="0" smtClean="0"/>
              <a:t>Reverse Measures: 9%</a:t>
            </a:r>
          </a:p>
          <a:p>
            <a:r>
              <a:rPr lang="en-US" dirty="0" smtClean="0"/>
              <a:t>Swap Measures: 10%</a:t>
            </a:r>
            <a:endParaRPr lang="en-US" dirty="0"/>
          </a:p>
        </p:txBody>
      </p:sp>
    </p:spTree>
    <p:extLst>
      <p:ext uri="{BB962C8B-B14F-4D97-AF65-F5344CB8AC3E}">
        <p14:creationId xmlns:p14="http://schemas.microsoft.com/office/powerpoint/2010/main" val="3595416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Local Minimum</a:t>
            </a:r>
            <a:endParaRPr lang="en-US" dirty="0"/>
          </a:p>
        </p:txBody>
      </p:sp>
      <p:sp>
        <p:nvSpPr>
          <p:cNvPr id="3" name="Content Placeholder 2"/>
          <p:cNvSpPr>
            <a:spLocks noGrp="1"/>
          </p:cNvSpPr>
          <p:nvPr>
            <p:ph idx="1"/>
          </p:nvPr>
        </p:nvSpPr>
        <p:spPr/>
        <p:txBody>
          <a:bodyPr/>
          <a:lstStyle/>
          <a:p>
            <a:r>
              <a:rPr lang="en-US" dirty="0" smtClean="0"/>
              <a:t>If a local min is encountered, the algorithm will not improve without random intervention</a:t>
            </a:r>
          </a:p>
          <a:p>
            <a:r>
              <a:rPr lang="en-US" dirty="0" smtClean="0"/>
              <a:t>Solution: If no improvement for 100 iterations, </a:t>
            </a:r>
            <a:r>
              <a:rPr lang="en-US" dirty="0" err="1" smtClean="0"/>
              <a:t>rerandomize</a:t>
            </a:r>
            <a:r>
              <a:rPr lang="en-US" dirty="0" smtClean="0"/>
              <a:t> the entire population and essentially start from scratch</a:t>
            </a:r>
          </a:p>
          <a:p>
            <a:r>
              <a:rPr lang="en-US" dirty="0" smtClean="0"/>
              <a:t>Doesn’t catch all of the time, but works pretty well</a:t>
            </a:r>
            <a:endParaRPr lang="en-US" dirty="0"/>
          </a:p>
        </p:txBody>
      </p:sp>
    </p:spTree>
    <p:extLst>
      <p:ext uri="{BB962C8B-B14F-4D97-AF65-F5344CB8AC3E}">
        <p14:creationId xmlns:p14="http://schemas.microsoft.com/office/powerpoint/2010/main" val="1569288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Performance</a:t>
            </a:r>
            <a:endParaRPr lang="en-US" dirty="0"/>
          </a:p>
        </p:txBody>
      </p:sp>
      <p:sp>
        <p:nvSpPr>
          <p:cNvPr id="3" name="Content Placeholder 2"/>
          <p:cNvSpPr>
            <a:spLocks noGrp="1"/>
          </p:cNvSpPr>
          <p:nvPr>
            <p:ph idx="1"/>
          </p:nvPr>
        </p:nvSpPr>
        <p:spPr/>
        <p:txBody>
          <a:bodyPr/>
          <a:lstStyle/>
          <a:p>
            <a:r>
              <a:rPr lang="en-US" dirty="0" smtClean="0"/>
              <a:t>Initial tests show the performance to be significantly better than 10 minutes</a:t>
            </a:r>
          </a:p>
          <a:p>
            <a:r>
              <a:rPr lang="en-US" dirty="0" smtClean="0"/>
              <a:t>Taking longer than 1 minute is rare although that is with fewer than 12 measures</a:t>
            </a:r>
            <a:endParaRPr lang="en-US" dirty="0"/>
          </a:p>
        </p:txBody>
      </p:sp>
    </p:spTree>
    <p:extLst>
      <p:ext uri="{BB962C8B-B14F-4D97-AF65-F5344CB8AC3E}">
        <p14:creationId xmlns:p14="http://schemas.microsoft.com/office/powerpoint/2010/main" val="9591362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Experiments and Results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59004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30 trials ran for each of the 30 inputs</a:t>
            </a:r>
          </a:p>
          <a:p>
            <a:r>
              <a:rPr lang="en-US" dirty="0" smtClean="0"/>
              <a:t>2 experiments ran</a:t>
            </a:r>
          </a:p>
          <a:p>
            <a:pPr lvl="1"/>
            <a:r>
              <a:rPr lang="en-US" dirty="0" smtClean="0"/>
              <a:t>1 uses divide and conquer approach</a:t>
            </a:r>
          </a:p>
          <a:p>
            <a:pPr lvl="1"/>
            <a:r>
              <a:rPr lang="en-US" dirty="0" smtClean="0"/>
              <a:t>1 does not</a:t>
            </a:r>
          </a:p>
          <a:p>
            <a:r>
              <a:rPr lang="en-US" dirty="0" smtClean="0"/>
              <a:t>While the non-dc approach is the main experiment, the DC approach is just interesting</a:t>
            </a:r>
            <a:endParaRPr lang="en-US" dirty="0"/>
          </a:p>
        </p:txBody>
      </p:sp>
    </p:spTree>
    <p:extLst>
      <p:ext uri="{BB962C8B-B14F-4D97-AF65-F5344CB8AC3E}">
        <p14:creationId xmlns:p14="http://schemas.microsoft.com/office/powerpoint/2010/main" val="26203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Michael Beer – Harmonic Ratios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Beer, Michael. "Mathematics and Music: Relating Science to Arts?" </a:t>
            </a:r>
            <a:r>
              <a:rPr lang="en-US" i="1" dirty="0"/>
              <a:t>Mathematical Spectrum</a:t>
            </a:r>
            <a:r>
              <a:rPr lang="en-US" dirty="0"/>
              <a:t>41.1 (2008): 36-42. Web. 12 Feb. 2013. &lt;http://www.michael.beer.name/file_download/1/mathandmusic.pdf&gt;.</a:t>
            </a:r>
          </a:p>
          <a:p>
            <a:r>
              <a:rPr lang="en-US" i="1" dirty="0"/>
              <a:t>Michael Beer explores the relationship between Mathematics and music, with focus on a Pythagorean interpretation of music. He explores three different relationships in this paper: harmonic ratios and their place in music; the Fibonacci Golden ratio with respect to beautiful melodies; and the place of mathematics in music from an educational perspective. The point at harmonic ratios may prove useful for a global statistic that can be used in my fitness function.</a:t>
            </a:r>
            <a:endParaRPr lang="en-US" dirty="0"/>
          </a:p>
        </p:txBody>
      </p:sp>
    </p:spTree>
    <p:extLst>
      <p:ext uri="{BB962C8B-B14F-4D97-AF65-F5344CB8AC3E}">
        <p14:creationId xmlns:p14="http://schemas.microsoft.com/office/powerpoint/2010/main" val="1016869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Runners</a:t>
            </a:r>
            <a:endParaRPr lang="en-US" dirty="0"/>
          </a:p>
        </p:txBody>
      </p:sp>
      <p:sp>
        <p:nvSpPr>
          <p:cNvPr id="3" name="Content Placeholder 2"/>
          <p:cNvSpPr>
            <a:spLocks noGrp="1"/>
          </p:cNvSpPr>
          <p:nvPr>
            <p:ph idx="1"/>
          </p:nvPr>
        </p:nvSpPr>
        <p:spPr/>
        <p:txBody>
          <a:bodyPr/>
          <a:lstStyle/>
          <a:p>
            <a:r>
              <a:rPr lang="en-US" dirty="0" smtClean="0"/>
              <a:t>2 runners were created (1 for each experience)</a:t>
            </a:r>
          </a:p>
          <a:p>
            <a:r>
              <a:rPr lang="en-US" dirty="0" smtClean="0"/>
              <a:t>Runner takes the number of trials as input and runs that many trials for every single input</a:t>
            </a:r>
            <a:endParaRPr lang="en-US" dirty="0"/>
          </a:p>
          <a:p>
            <a:r>
              <a:rPr lang="en-US" dirty="0" smtClean="0"/>
              <a:t>Runner assembles CSV as it goes along</a:t>
            </a:r>
            <a:endParaRPr lang="en-US" dirty="0"/>
          </a:p>
        </p:txBody>
      </p:sp>
    </p:spTree>
    <p:extLst>
      <p:ext uri="{BB962C8B-B14F-4D97-AF65-F5344CB8AC3E}">
        <p14:creationId xmlns:p14="http://schemas.microsoft.com/office/powerpoint/2010/main" val="746284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Non-dc results</a:t>
            </a:r>
            <a:endParaRPr lang="en-US" dirty="0"/>
          </a:p>
        </p:txBody>
      </p:sp>
      <p:sp>
        <p:nvSpPr>
          <p:cNvPr id="3" name="Content Placeholder 2"/>
          <p:cNvSpPr>
            <a:spLocks noGrp="1"/>
          </p:cNvSpPr>
          <p:nvPr>
            <p:ph idx="1"/>
          </p:nvPr>
        </p:nvSpPr>
        <p:spPr/>
        <p:txBody>
          <a:bodyPr/>
          <a:lstStyle/>
          <a:p>
            <a:r>
              <a:rPr lang="en-US" sz="3000" dirty="0">
                <a:latin typeface="Calibri" pitchFamily="34" charset="0"/>
              </a:rPr>
              <a:t>Total failures / Runs</a:t>
            </a:r>
          </a:p>
          <a:p>
            <a:pPr lvl="1"/>
            <a:r>
              <a:rPr lang="en-US" sz="3000" dirty="0">
                <a:latin typeface="Calibri" pitchFamily="34" charset="0"/>
              </a:rPr>
              <a:t>6 / 900 (.67%)</a:t>
            </a:r>
          </a:p>
          <a:p>
            <a:r>
              <a:rPr lang="en-US" sz="3000" dirty="0">
                <a:latin typeface="Calibri" pitchFamily="34" charset="0"/>
              </a:rPr>
              <a:t>Average +- </a:t>
            </a:r>
            <a:r>
              <a:rPr lang="en-US" sz="3000" dirty="0" err="1">
                <a:latin typeface="Calibri" pitchFamily="34" charset="0"/>
              </a:rPr>
              <a:t>Stdev</a:t>
            </a:r>
            <a:r>
              <a:rPr lang="en-US" sz="3000" dirty="0">
                <a:latin typeface="Calibri" pitchFamily="34" charset="0"/>
              </a:rPr>
              <a:t> (with failures)</a:t>
            </a:r>
          </a:p>
          <a:p>
            <a:pPr lvl="1"/>
            <a:r>
              <a:rPr lang="en-US" sz="3000" dirty="0">
                <a:latin typeface="Calibri" pitchFamily="34" charset="0"/>
              </a:rPr>
              <a:t>27.04s +- 43.7s</a:t>
            </a:r>
          </a:p>
          <a:p>
            <a:r>
              <a:rPr lang="en-US" sz="3000" dirty="0">
                <a:latin typeface="Calibri" pitchFamily="34" charset="0"/>
              </a:rPr>
              <a:t>Average +- </a:t>
            </a:r>
            <a:r>
              <a:rPr lang="en-US" sz="3000" dirty="0" err="1">
                <a:latin typeface="Calibri" pitchFamily="34" charset="0"/>
              </a:rPr>
              <a:t>Stdev</a:t>
            </a:r>
            <a:r>
              <a:rPr lang="en-US" sz="3000" dirty="0">
                <a:latin typeface="Calibri" pitchFamily="34" charset="0"/>
              </a:rPr>
              <a:t> (failures removed)</a:t>
            </a:r>
          </a:p>
          <a:p>
            <a:pPr lvl="1"/>
            <a:r>
              <a:rPr lang="en-US" sz="3000" dirty="0">
                <a:latin typeface="Calibri" pitchFamily="34" charset="0"/>
              </a:rPr>
              <a:t>24.7s +- 32.7s</a:t>
            </a:r>
          </a:p>
          <a:p>
            <a:pPr marL="0" indent="0">
              <a:buNone/>
            </a:pPr>
            <a:endParaRPr lang="en-US" dirty="0"/>
          </a:p>
        </p:txBody>
      </p:sp>
    </p:spTree>
    <p:extLst>
      <p:ext uri="{BB962C8B-B14F-4D97-AF65-F5344CB8AC3E}">
        <p14:creationId xmlns:p14="http://schemas.microsoft.com/office/powerpoint/2010/main" val="19096138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results</a:t>
            </a:r>
            <a:endParaRPr lang="en-US" dirty="0"/>
          </a:p>
        </p:txBody>
      </p:sp>
      <p:sp>
        <p:nvSpPr>
          <p:cNvPr id="3" name="Content Placeholder 2"/>
          <p:cNvSpPr>
            <a:spLocks noGrp="1"/>
          </p:cNvSpPr>
          <p:nvPr>
            <p:ph idx="1"/>
          </p:nvPr>
        </p:nvSpPr>
        <p:spPr/>
        <p:txBody>
          <a:bodyPr/>
          <a:lstStyle/>
          <a:p>
            <a:r>
              <a:rPr lang="en-US" sz="3000" dirty="0">
                <a:latin typeface="Calibri" pitchFamily="34" charset="0"/>
              </a:rPr>
              <a:t>Total failures / Runs</a:t>
            </a:r>
          </a:p>
          <a:p>
            <a:pPr lvl="1"/>
            <a:r>
              <a:rPr lang="en-US" sz="3000" dirty="0">
                <a:latin typeface="Calibri" pitchFamily="34" charset="0"/>
              </a:rPr>
              <a:t>138 / 900 (15.3%)</a:t>
            </a:r>
          </a:p>
          <a:p>
            <a:r>
              <a:rPr lang="en-US" sz="3000" dirty="0">
                <a:latin typeface="Calibri" pitchFamily="34" charset="0"/>
              </a:rPr>
              <a:t>Average +- </a:t>
            </a:r>
            <a:r>
              <a:rPr lang="en-US" sz="3000" dirty="0" err="1">
                <a:latin typeface="Calibri" pitchFamily="34" charset="0"/>
              </a:rPr>
              <a:t>Stdev</a:t>
            </a:r>
            <a:r>
              <a:rPr lang="en-US" sz="3000" dirty="0">
                <a:latin typeface="Calibri" pitchFamily="34" charset="0"/>
              </a:rPr>
              <a:t> (with failures)</a:t>
            </a:r>
          </a:p>
          <a:p>
            <a:pPr lvl="1"/>
            <a:r>
              <a:rPr lang="en-US" sz="3000" dirty="0">
                <a:latin typeface="Calibri" pitchFamily="34" charset="0"/>
              </a:rPr>
              <a:t>68.1s +- 132.6s</a:t>
            </a:r>
          </a:p>
          <a:p>
            <a:r>
              <a:rPr lang="en-US" sz="3000" dirty="0">
                <a:latin typeface="Calibri" pitchFamily="34" charset="0"/>
              </a:rPr>
              <a:t>Average +- </a:t>
            </a:r>
            <a:r>
              <a:rPr lang="en-US" sz="3000" dirty="0" err="1">
                <a:latin typeface="Calibri" pitchFamily="34" charset="0"/>
              </a:rPr>
              <a:t>Stdev</a:t>
            </a:r>
            <a:r>
              <a:rPr lang="en-US" sz="3000" dirty="0">
                <a:latin typeface="Calibri" pitchFamily="34" charset="0"/>
              </a:rPr>
              <a:t> (failures removed)</a:t>
            </a:r>
          </a:p>
          <a:p>
            <a:pPr lvl="1"/>
            <a:r>
              <a:rPr lang="en-US" sz="3000" dirty="0">
                <a:latin typeface="Calibri" pitchFamily="34" charset="0"/>
              </a:rPr>
              <a:t>16.4s +- 22.7s</a:t>
            </a:r>
          </a:p>
          <a:p>
            <a:endParaRPr lang="en-US" dirty="0"/>
          </a:p>
        </p:txBody>
      </p:sp>
    </p:spTree>
    <p:extLst>
      <p:ext uri="{BB962C8B-B14F-4D97-AF65-F5344CB8AC3E}">
        <p14:creationId xmlns:p14="http://schemas.microsoft.com/office/powerpoint/2010/main" val="1646991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Are in the data.xlsx workbook in </a:t>
            </a:r>
            <a:r>
              <a:rPr lang="en-US" dirty="0" err="1" smtClean="0"/>
              <a:t>dropbox</a:t>
            </a:r>
            <a:r>
              <a:rPr lang="en-US" dirty="0" smtClean="0"/>
              <a:t>/SR/results</a:t>
            </a:r>
          </a:p>
          <a:p>
            <a:r>
              <a:rPr lang="en-US" dirty="0" smtClean="0"/>
              <a:t>As well as the raw results data </a:t>
            </a:r>
            <a:r>
              <a:rPr lang="en-US" smtClean="0"/>
              <a:t>for each trial</a:t>
            </a:r>
            <a:endParaRPr lang="en-US"/>
          </a:p>
        </p:txBody>
      </p:sp>
    </p:spTree>
    <p:extLst>
      <p:ext uri="{BB962C8B-B14F-4D97-AF65-F5344CB8AC3E}">
        <p14:creationId xmlns:p14="http://schemas.microsoft.com/office/powerpoint/2010/main" val="18428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Chip Bell - Markov Chains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Bell, Chip. "Algorithmic Music Composition Using Dynamic Markov Chains and Genetic Algorithms." Journal of Computing Sciences in Colleges 27.2 (2011): 99-107.ACM Digital Library. Dec. 2011. Web. 11 Feb. 2013.</a:t>
            </a:r>
          </a:p>
          <a:p>
            <a:r>
              <a:rPr lang="en-US" i="1" dirty="0"/>
              <a:t>Chip Bell uses Markov Chains to choose the next pitch, rhythm, and chord of a melody and uses genetic algorithms to determine that sequence of Markov Chains which yield the most pleasant sounding music. Chip’s idea of restricting melodies to four beat measures and restricting rhythms to exclude triplets and tuples can be very useful for my algorithm, as the process is simplified greatly when making these exclusions. Human fitness functions are employed in his genetic algorithm. Most of this paper is not entirely useful for my research, but an important note in the discussion about how to automate fitness function is important as it reiterates my original idea. “However, this can be achieved to a degree by using a input song, where fitness is determined by how close the composition is from the input”.</a:t>
            </a:r>
            <a:endParaRPr lang="en-US" dirty="0"/>
          </a:p>
          <a:p>
            <a:endParaRPr lang="en-US" dirty="0"/>
          </a:p>
        </p:txBody>
      </p:sp>
    </p:spTree>
    <p:extLst>
      <p:ext uri="{BB962C8B-B14F-4D97-AF65-F5344CB8AC3E}">
        <p14:creationId xmlns:p14="http://schemas.microsoft.com/office/powerpoint/2010/main" val="91452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John </a:t>
            </a:r>
            <a:r>
              <a:rPr lang="en-US" dirty="0" err="1" smtClean="0"/>
              <a:t>Biles</a:t>
            </a:r>
            <a:r>
              <a:rPr lang="en-US" dirty="0" smtClean="0"/>
              <a:t> – Live feedback, phrase &amp; measure population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Biles</a:t>
            </a:r>
            <a:r>
              <a:rPr lang="en-US" dirty="0"/>
              <a:t>, John. "</a:t>
            </a:r>
            <a:r>
              <a:rPr lang="en-US" dirty="0" err="1"/>
              <a:t>GenJam</a:t>
            </a:r>
            <a:r>
              <a:rPr lang="en-US" dirty="0"/>
              <a:t>: A Genetic Algorithm for Generating Jazz Solos." </a:t>
            </a:r>
            <a:r>
              <a:rPr lang="en-US" i="1" dirty="0"/>
              <a:t>In Proceedings of the International Computer Music Conference</a:t>
            </a:r>
            <a:r>
              <a:rPr lang="en-US" dirty="0"/>
              <a:t> (1994): n. </a:t>
            </a:r>
            <a:r>
              <a:rPr lang="en-US" dirty="0" err="1"/>
              <a:t>pag</a:t>
            </a:r>
            <a:r>
              <a:rPr lang="en-US" dirty="0"/>
              <a:t>. </a:t>
            </a:r>
            <a:r>
              <a:rPr lang="en-US" i="1" dirty="0" err="1"/>
              <a:t>CiteSeerX</a:t>
            </a:r>
            <a:r>
              <a:rPr lang="en-US" dirty="0"/>
              <a:t>. Web. 12 Feb. 2013. &lt;http://citeseerx.ist.psu.edu/viewdoc/download?doi=10.1.1.55.6146&amp;rep=rep1&amp;type=pdf&gt;.</a:t>
            </a:r>
          </a:p>
          <a:p>
            <a:r>
              <a:rPr lang="en-US" i="1" dirty="0" err="1"/>
              <a:t>GenJam</a:t>
            </a:r>
            <a:r>
              <a:rPr lang="en-US" i="1" dirty="0"/>
              <a:t> is a genetic algorithm which accepts live feedback from a user to evaluate fitness on measure by measure basis. This is an interesting idea, although not useful for an automated fitness function. </a:t>
            </a:r>
            <a:r>
              <a:rPr lang="en-US" i="1" dirty="0" err="1"/>
              <a:t>GenJam</a:t>
            </a:r>
            <a:r>
              <a:rPr lang="en-US" i="1" dirty="0"/>
              <a:t> accepts “G” or “B” feedback from the user, which increments or decrements the fitness by 1 every time the respective button is pressed. </a:t>
            </a:r>
            <a:r>
              <a:rPr lang="en-US" i="1" dirty="0" err="1"/>
              <a:t>GenJam</a:t>
            </a:r>
            <a:r>
              <a:rPr lang="en-US" i="1" dirty="0"/>
              <a:t> maintains a Phrase Population and a Measure Population. The Measure Population is interesting because it represents notes as a possibility of 16 different integer values, and builds rests and holds into the set. This may be useful for representing my note population. The rhythm representation is not useful for my purposes.</a:t>
            </a:r>
            <a:endParaRPr lang="en-US" dirty="0"/>
          </a:p>
          <a:p>
            <a:endParaRPr lang="en-US" dirty="0"/>
          </a:p>
        </p:txBody>
      </p:sp>
    </p:spTree>
    <p:extLst>
      <p:ext uri="{BB962C8B-B14F-4D97-AF65-F5344CB8AC3E}">
        <p14:creationId xmlns:p14="http://schemas.microsoft.com/office/powerpoint/2010/main" val="428352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a:t>
            </a:r>
            <a:r>
              <a:rPr lang="en-US" dirty="0" err="1" smtClean="0"/>
              <a:t>Freitas</a:t>
            </a:r>
            <a:r>
              <a:rPr lang="en-US" dirty="0" smtClean="0"/>
              <a:t> – Simple Measure Operators</a:t>
            </a:r>
            <a:endParaRPr lang="en-US" dirty="0"/>
          </a:p>
        </p:txBody>
      </p:sp>
      <p:sp>
        <p:nvSpPr>
          <p:cNvPr id="3" name="Content Placeholder 2"/>
          <p:cNvSpPr>
            <a:spLocks noGrp="1"/>
          </p:cNvSpPr>
          <p:nvPr>
            <p:ph idx="1"/>
          </p:nvPr>
        </p:nvSpPr>
        <p:spPr/>
        <p:txBody>
          <a:bodyPr>
            <a:normAutofit fontScale="62500" lnSpcReduction="20000"/>
          </a:bodyPr>
          <a:lstStyle/>
          <a:p>
            <a:r>
              <a:rPr lang="en-US" dirty="0"/>
              <a:t>De </a:t>
            </a:r>
            <a:r>
              <a:rPr lang="en-US" dirty="0" err="1"/>
              <a:t>Freitas</a:t>
            </a:r>
            <a:r>
              <a:rPr lang="en-US" dirty="0"/>
              <a:t>, Alan R.R., and Frederica </a:t>
            </a:r>
            <a:r>
              <a:rPr lang="en-US" dirty="0" err="1"/>
              <a:t>Gadelha</a:t>
            </a:r>
            <a:r>
              <a:rPr lang="en-US" dirty="0"/>
              <a:t> </a:t>
            </a:r>
            <a:r>
              <a:rPr lang="en-US" dirty="0" err="1"/>
              <a:t>Guimaraes</a:t>
            </a:r>
            <a:r>
              <a:rPr lang="en-US" dirty="0"/>
              <a:t>. "Originality and Diversity in the Artificial Evolution of Melodies." Proceedings of the 13th Annual Conference Companion on Genetic and Evolutionary Computation (2011): 419-26. ACM Digital Library. Web. 11 Feb. 2013.</a:t>
            </a:r>
          </a:p>
          <a:p>
            <a:r>
              <a:rPr lang="en-US" i="1" dirty="0"/>
              <a:t>This paper uses a genetic algorithm to create new melody with an initial population of an existing melody. Several genetic operators are given which may be useful. However, I will need to adapt the operators to separate rhythm and tones as this paper has them mixed.</a:t>
            </a:r>
            <a:r>
              <a:rPr lang="en-US" dirty="0"/>
              <a:t> </a:t>
            </a:r>
          </a:p>
          <a:p>
            <a:r>
              <a:rPr lang="en-US" i="1" dirty="0" smtClean="0"/>
              <a:t>An </a:t>
            </a:r>
            <a:r>
              <a:rPr lang="en-US" i="1" dirty="0"/>
              <a:t>important piece of advice in the conclusions is that it is better to have relevant genetic operators than a sound fitness function because fitness functions can impose too many rules which remove creativity.</a:t>
            </a:r>
            <a:endParaRPr lang="en-US" dirty="0"/>
          </a:p>
          <a:p>
            <a:r>
              <a:rPr lang="en-US" dirty="0" smtClean="0"/>
              <a:t>Measure mutations: change note, reverse measure, reverse pulses, exchange pulses</a:t>
            </a:r>
            <a:endParaRPr lang="en-US" dirty="0"/>
          </a:p>
        </p:txBody>
      </p:sp>
    </p:spTree>
    <p:extLst>
      <p:ext uri="{BB962C8B-B14F-4D97-AF65-F5344CB8AC3E}">
        <p14:creationId xmlns:p14="http://schemas.microsoft.com/office/powerpoint/2010/main" val="3135926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2839</Words>
  <Application>Microsoft Office PowerPoint</Application>
  <PresentationFormat>On-screen Show (4:3)</PresentationFormat>
  <Paragraphs>311</Paragraphs>
  <Slides>63</Slides>
  <Notes>2</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Analysis</vt:lpstr>
      <vt:lpstr>Problem Description</vt:lpstr>
      <vt:lpstr>Performance Criteria</vt:lpstr>
      <vt:lpstr>Objective Statement</vt:lpstr>
      <vt:lpstr>Related Work</vt:lpstr>
      <vt:lpstr>Michael Beer – Harmonic Ratios</vt:lpstr>
      <vt:lpstr>Chip Bell - Markov Chains</vt:lpstr>
      <vt:lpstr>John Biles – Live feedback, phrase &amp; measure population</vt:lpstr>
      <vt:lpstr>De Freitas – Simple Measure Operators</vt:lpstr>
      <vt:lpstr>Horner – Classic paper</vt:lpstr>
      <vt:lpstr>Damon Horowitz – Simplify the rhythms available</vt:lpstr>
      <vt:lpstr>Johannes Jensen – Zipf’s law metrics</vt:lpstr>
      <vt:lpstr>Khalifa – Specific ideal ratios</vt:lpstr>
      <vt:lpstr>Leopold Rehberger – Overview on all techniques</vt:lpstr>
      <vt:lpstr>Bill Manaris – Zips Metrics</vt:lpstr>
      <vt:lpstr>Zipf Metrics</vt:lpstr>
      <vt:lpstr>Dragan Matic</vt:lpstr>
      <vt:lpstr>Oliwa – Music notation language</vt:lpstr>
      <vt:lpstr>PowerPoint Presentation</vt:lpstr>
      <vt:lpstr>Papdopoulos – Symbolic encoding - Mutations</vt:lpstr>
      <vt:lpstr>David Ralley – Relative pitches</vt:lpstr>
      <vt:lpstr>Towsey</vt:lpstr>
      <vt:lpstr>Derek Wells – Memetic Algorithms</vt:lpstr>
      <vt:lpstr>Tools</vt:lpstr>
      <vt:lpstr>JGAP</vt:lpstr>
      <vt:lpstr>MIDI</vt:lpstr>
      <vt:lpstr>Hypothesis</vt:lpstr>
      <vt:lpstr>Hypotheses</vt:lpstr>
      <vt:lpstr>Goals</vt:lpstr>
      <vt:lpstr>Experiments</vt:lpstr>
      <vt:lpstr>Synthesis</vt:lpstr>
      <vt:lpstr>Solution Implementation</vt:lpstr>
      <vt:lpstr>GA</vt:lpstr>
      <vt:lpstr>Rhythm Chromosome</vt:lpstr>
      <vt:lpstr>Rhythm Crossover</vt:lpstr>
      <vt:lpstr>Mutations</vt:lpstr>
      <vt:lpstr>Split / Combine examples</vt:lpstr>
      <vt:lpstr>Fitness</vt:lpstr>
      <vt:lpstr>PowerPoint Presentation</vt:lpstr>
      <vt:lpstr>Note Chromosome</vt:lpstr>
      <vt:lpstr>Mutations – Assuming Measures aren’t known</vt:lpstr>
      <vt:lpstr>Memetic Variation</vt:lpstr>
      <vt:lpstr>Mutations – With Measures Known</vt:lpstr>
      <vt:lpstr>Crossover</vt:lpstr>
      <vt:lpstr>Fitness</vt:lpstr>
      <vt:lpstr>Experiment Design</vt:lpstr>
      <vt:lpstr>Synthesis – Actual Implementation</vt:lpstr>
      <vt:lpstr>Random Generator</vt:lpstr>
      <vt:lpstr>MIDI Generation</vt:lpstr>
      <vt:lpstr>Jfugue Weirdness</vt:lpstr>
      <vt:lpstr>Input</vt:lpstr>
      <vt:lpstr>Operating Point Pilot – Music Analysis Process produces different Vectors</vt:lpstr>
      <vt:lpstr>Notes on Music Analysis Process</vt:lpstr>
      <vt:lpstr>Operating Point Pilot – Tonal Mutation Rates</vt:lpstr>
      <vt:lpstr>Operating Point Pilot – Rhythm Mutation Rates</vt:lpstr>
      <vt:lpstr>Dealing with Local Minimum</vt:lpstr>
      <vt:lpstr>Initial Performance</vt:lpstr>
      <vt:lpstr>Experiments and Results</vt:lpstr>
      <vt:lpstr>Experiments</vt:lpstr>
      <vt:lpstr>Runners</vt:lpstr>
      <vt:lpstr>Non-dc results</vt:lpstr>
      <vt:lpstr>DC 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Technical Documentation</dc:title>
  <dc:creator>Steve</dc:creator>
  <cp:lastModifiedBy>Steve</cp:lastModifiedBy>
  <cp:revision>49</cp:revision>
  <dcterms:created xsi:type="dcterms:W3CDTF">2013-03-11T09:10:11Z</dcterms:created>
  <dcterms:modified xsi:type="dcterms:W3CDTF">2013-11-16T05:33:38Z</dcterms:modified>
</cp:coreProperties>
</file>