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1" r:id="rId5"/>
    <p:sldId id="259" r:id="rId6"/>
    <p:sldId id="262" r:id="rId7"/>
    <p:sldId id="260" r:id="rId8"/>
    <p:sldId id="263" r:id="rId9"/>
    <p:sldId id="264" r:id="rId10"/>
    <p:sldId id="265" r:id="rId11"/>
    <p:sldId id="266" r:id="rId12"/>
    <p:sldId id="267" r:id="rId13"/>
    <p:sldId id="268" r:id="rId14"/>
    <p:sldId id="269" r:id="rId15"/>
    <p:sldId id="270" r:id="rId16"/>
    <p:sldId id="271" r:id="rId17"/>
    <p:sldId id="275" r:id="rId18"/>
    <p:sldId id="272" r:id="rId19"/>
    <p:sldId id="273" r:id="rId20"/>
    <p:sldId id="274"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AEA1E09-C352-4120-87EC-1B7864A317A8}" type="datetimeFigureOut">
              <a:rPr lang="en-US" smtClean="0"/>
              <a:t>24/09/2016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4A392CD-5614-421B-9FB6-528CA182A2D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EA1E09-C352-4120-87EC-1B7864A317A8}" type="datetimeFigureOut">
              <a:rPr lang="en-US" smtClean="0"/>
              <a:t>24/09/2016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392CD-5614-421B-9FB6-528CA182A2D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AEA1E09-C352-4120-87EC-1B7864A317A8}" type="datetimeFigureOut">
              <a:rPr lang="en-US" smtClean="0"/>
              <a:t>24/09/2016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392CD-5614-421B-9FB6-528CA182A2D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AEA1E09-C352-4120-87EC-1B7864A317A8}" type="datetimeFigureOut">
              <a:rPr lang="en-US" smtClean="0"/>
              <a:t>24/09/2016</a:t>
            </a:fld>
            <a:endParaRPr lang="en-US"/>
          </a:p>
        </p:txBody>
      </p:sp>
      <p:sp>
        <p:nvSpPr>
          <p:cNvPr id="9" name="Slide Number Placeholder 8"/>
          <p:cNvSpPr>
            <a:spLocks noGrp="1"/>
          </p:cNvSpPr>
          <p:nvPr>
            <p:ph type="sldNum" sz="quarter" idx="15"/>
          </p:nvPr>
        </p:nvSpPr>
        <p:spPr/>
        <p:txBody>
          <a:bodyPr rtlCol="0"/>
          <a:lstStyle/>
          <a:p>
            <a:fld id="{B4A392CD-5614-421B-9FB6-528CA182A2D4}"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AEA1E09-C352-4120-87EC-1B7864A317A8}" type="datetimeFigureOut">
              <a:rPr lang="en-US" smtClean="0"/>
              <a:t>24/09/2016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4A392CD-5614-421B-9FB6-528CA182A2D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AEA1E09-C352-4120-87EC-1B7864A317A8}" type="datetimeFigureOut">
              <a:rPr lang="en-US" smtClean="0"/>
              <a:t>24/09/2016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A392CD-5614-421B-9FB6-528CA182A2D4}"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AEA1E09-C352-4120-87EC-1B7864A317A8}" type="datetimeFigureOut">
              <a:rPr lang="en-US" smtClean="0"/>
              <a:t>24/09/2016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A392CD-5614-421B-9FB6-528CA182A2D4}"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AEA1E09-C352-4120-87EC-1B7864A317A8}" type="datetimeFigureOut">
              <a:rPr lang="en-US" smtClean="0"/>
              <a:t>24/09/2016</a:t>
            </a:fld>
            <a:endParaRPr lang="en-US"/>
          </a:p>
        </p:txBody>
      </p:sp>
      <p:sp>
        <p:nvSpPr>
          <p:cNvPr id="7" name="Slide Number Placeholder 6"/>
          <p:cNvSpPr>
            <a:spLocks noGrp="1"/>
          </p:cNvSpPr>
          <p:nvPr>
            <p:ph type="sldNum" sz="quarter" idx="11"/>
          </p:nvPr>
        </p:nvSpPr>
        <p:spPr/>
        <p:txBody>
          <a:bodyPr rtlCol="0"/>
          <a:lstStyle/>
          <a:p>
            <a:fld id="{B4A392CD-5614-421B-9FB6-528CA182A2D4}"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EA1E09-C352-4120-87EC-1B7864A317A8}" type="datetimeFigureOut">
              <a:rPr lang="en-US" smtClean="0"/>
              <a:t>24/09/2016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A392CD-5614-421B-9FB6-528CA182A2D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AEA1E09-C352-4120-87EC-1B7864A317A8}" type="datetimeFigureOut">
              <a:rPr lang="en-US" smtClean="0"/>
              <a:t>24/09/2016</a:t>
            </a:fld>
            <a:endParaRPr lang="en-US"/>
          </a:p>
        </p:txBody>
      </p:sp>
      <p:sp>
        <p:nvSpPr>
          <p:cNvPr id="22" name="Slide Number Placeholder 21"/>
          <p:cNvSpPr>
            <a:spLocks noGrp="1"/>
          </p:cNvSpPr>
          <p:nvPr>
            <p:ph type="sldNum" sz="quarter" idx="15"/>
          </p:nvPr>
        </p:nvSpPr>
        <p:spPr/>
        <p:txBody>
          <a:bodyPr rtlCol="0"/>
          <a:lstStyle/>
          <a:p>
            <a:fld id="{B4A392CD-5614-421B-9FB6-528CA182A2D4}"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AEA1E09-C352-4120-87EC-1B7864A317A8}" type="datetimeFigureOut">
              <a:rPr lang="en-US" smtClean="0"/>
              <a:t>24/09/2016</a:t>
            </a:fld>
            <a:endParaRPr lang="en-US"/>
          </a:p>
        </p:txBody>
      </p:sp>
      <p:sp>
        <p:nvSpPr>
          <p:cNvPr id="18" name="Slide Number Placeholder 17"/>
          <p:cNvSpPr>
            <a:spLocks noGrp="1"/>
          </p:cNvSpPr>
          <p:nvPr>
            <p:ph type="sldNum" sz="quarter" idx="11"/>
          </p:nvPr>
        </p:nvSpPr>
        <p:spPr/>
        <p:txBody>
          <a:bodyPr rtlCol="0"/>
          <a:lstStyle/>
          <a:p>
            <a:fld id="{B4A392CD-5614-421B-9FB6-528CA182A2D4}"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AEA1E09-C352-4120-87EC-1B7864A317A8}" type="datetimeFigureOut">
              <a:rPr lang="en-US" smtClean="0"/>
              <a:t>24/09/2016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4A392CD-5614-421B-9FB6-528CA182A2D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ijtra.com/" TargetMode="External"/><Relationship Id="rId2" Type="http://schemas.openxmlformats.org/officeDocument/2006/relationships/hyperlink" Target="http://www.ijetae.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2800" y="2895600"/>
            <a:ext cx="4657044" cy="1015663"/>
          </a:xfrm>
          <a:prstGeom prst="rect">
            <a:avLst/>
          </a:prstGeom>
          <a:noFill/>
        </p:spPr>
        <p:txBody>
          <a:bodyPr wrap="none" rtlCol="0">
            <a:spAutoFit/>
          </a:bodyPr>
          <a:lstStyle/>
          <a:p>
            <a:r>
              <a:rPr lang="en-US" sz="6000" b="1" dirty="0" smtClean="0"/>
              <a:t>WELCOME</a:t>
            </a:r>
            <a:endParaRPr lang="en-US" sz="6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169152"/>
          </a:xfrm>
        </p:spPr>
        <p:txBody>
          <a:bodyPr/>
          <a:lstStyle/>
          <a:p>
            <a:r>
              <a:rPr lang="en-US" sz="2800" b="1" dirty="0">
                <a:latin typeface="Times New Roman" pitchFamily="18" charset="0"/>
                <a:cs typeface="Times New Roman" pitchFamily="18" charset="0"/>
              </a:rPr>
              <a:t>Motor driver</a:t>
            </a:r>
            <a:r>
              <a:rPr lang="en-US" sz="2800" b="1" dirty="0" smtClean="0">
                <a:latin typeface="Times New Roman" pitchFamily="18" charset="0"/>
                <a:cs typeface="Times New Roman" pitchFamily="18" charset="0"/>
              </a:rPr>
              <a:t>:-</a:t>
            </a:r>
          </a:p>
          <a:p>
            <a:pPr marL="0" indent="0">
              <a:buNone/>
            </a:pPr>
            <a:endParaRPr lang="en-US" dirty="0"/>
          </a:p>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motor driver is a little current amplifier; the function of motor drivers is to take a low-current control signal and then turn it into a higher-current signal that can drive a motor</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L293 is a typical Motor driven or Motor Driver IC.</a:t>
            </a:r>
          </a:p>
          <a:p>
            <a:r>
              <a:rPr lang="en-US" dirty="0" smtClean="0">
                <a:latin typeface="Times New Roman" pitchFamily="18" charset="0"/>
                <a:cs typeface="Times New Roman" pitchFamily="18" charset="0"/>
              </a:rPr>
              <a:t>Which allows DC Motor to drive on either direction.</a:t>
            </a:r>
          </a:p>
          <a:p>
            <a:r>
              <a:rPr lang="en-US" dirty="0" smtClean="0">
                <a:latin typeface="Times New Roman" pitchFamily="18" charset="0"/>
                <a:cs typeface="Times New Roman" pitchFamily="18" charset="0"/>
              </a:rPr>
              <a:t>L239d id a 16 pin IC which control a set of two DC motors simultaneously in any direction.</a:t>
            </a:r>
          </a:p>
          <a:p>
            <a:r>
              <a:rPr lang="en-US" dirty="0" smtClean="0">
                <a:latin typeface="Times New Roman" pitchFamily="18" charset="0"/>
                <a:cs typeface="Times New Roman" pitchFamily="18" charset="0"/>
              </a:rPr>
              <a:t>It means that you can control two Dc motor with singe L293D IC.</a:t>
            </a:r>
          </a:p>
          <a:p>
            <a:pPr marL="0" indent="0">
              <a:buNone/>
            </a:pPr>
            <a:endParaRPr lang="en-US" dirty="0"/>
          </a:p>
          <a:p>
            <a:endParaRPr lang="en-US" dirty="0"/>
          </a:p>
        </p:txBody>
      </p:sp>
    </p:spTree>
    <p:extLst>
      <p:ext uri="{BB962C8B-B14F-4D97-AF65-F5344CB8AC3E}">
        <p14:creationId xmlns:p14="http://schemas.microsoft.com/office/powerpoint/2010/main" val="344913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normAutofit/>
          </a:bodyPr>
          <a:lstStyle/>
          <a:p>
            <a:r>
              <a:rPr lang="en-US" sz="2800" b="1" dirty="0"/>
              <a:t>D C </a:t>
            </a:r>
            <a:r>
              <a:rPr lang="en-US" sz="2800" b="1" dirty="0" smtClean="0"/>
              <a:t>Motor:-</a:t>
            </a:r>
            <a:r>
              <a:rPr lang="en-US" sz="2800" dirty="0"/>
              <a:t> </a:t>
            </a:r>
            <a:endParaRPr lang="en-US" sz="2800" dirty="0" smtClean="0"/>
          </a:p>
          <a:p>
            <a:pPr marL="0" indent="0">
              <a:buNone/>
            </a:pPr>
            <a:endParaRPr lang="en-US" dirty="0" smtClean="0"/>
          </a:p>
          <a:p>
            <a:r>
              <a:rPr lang="en-US" dirty="0" smtClean="0">
                <a:latin typeface="Times New Roman" pitchFamily="18" charset="0"/>
                <a:cs typeface="Times New Roman" pitchFamily="18" charset="0"/>
              </a:rPr>
              <a:t>A DC motor is any of a class of electrical machines that converts direct current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electrical power into mechanical power. </a:t>
            </a:r>
          </a:p>
          <a:p>
            <a:pPr marL="0" indent="0">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most common types rely on the forces produced by magnetic fields. </a:t>
            </a:r>
          </a:p>
          <a:p>
            <a:endParaRPr lang="en-US" dirty="0"/>
          </a:p>
        </p:txBody>
      </p:sp>
      <p:pic>
        <p:nvPicPr>
          <p:cNvPr id="4" name="Picture 3" descr="C:\Users\pvpit\Downloads\d c motor.jpg"/>
          <p:cNvPicPr/>
          <p:nvPr/>
        </p:nvPicPr>
        <p:blipFill>
          <a:blip r:embed="rId2">
            <a:extLst>
              <a:ext uri="{28A0092B-C50C-407E-A947-70E740481C1C}">
                <a14:useLocalDpi xmlns:a14="http://schemas.microsoft.com/office/drawing/2010/main" val="0"/>
              </a:ext>
            </a:extLst>
          </a:blip>
          <a:srcRect/>
          <a:stretch>
            <a:fillRect/>
          </a:stretch>
        </p:blipFill>
        <p:spPr bwMode="auto">
          <a:xfrm>
            <a:off x="2819400" y="4191000"/>
            <a:ext cx="4610100" cy="2286000"/>
          </a:xfrm>
          <a:prstGeom prst="rect">
            <a:avLst/>
          </a:prstGeom>
          <a:noFill/>
          <a:ln>
            <a:noFill/>
          </a:ln>
        </p:spPr>
      </p:pic>
    </p:spTree>
    <p:extLst>
      <p:ext uri="{BB962C8B-B14F-4D97-AF65-F5344CB8AC3E}">
        <p14:creationId xmlns:p14="http://schemas.microsoft.com/office/powerpoint/2010/main" val="2342080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lstStyle/>
          <a:p>
            <a:r>
              <a:rPr lang="en-US" dirty="0">
                <a:latin typeface="Times New Roman" pitchFamily="18" charset="0"/>
                <a:cs typeface="Times New Roman" pitchFamily="18" charset="0"/>
              </a:rPr>
              <a:t>Nearly all types of DC motors have some internal mechanism, either electromechanical or electronic; to periodically change the direction of current flow in part of the motor.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Most types produce rotary motion; a linear motor directly produces force and motion in a straight line.</a:t>
            </a:r>
          </a:p>
          <a:p>
            <a:endParaRPr lang="en-US" dirty="0"/>
          </a:p>
        </p:txBody>
      </p:sp>
    </p:spTree>
    <p:extLst>
      <p:ext uri="{BB962C8B-B14F-4D97-AF65-F5344CB8AC3E}">
        <p14:creationId xmlns:p14="http://schemas.microsoft.com/office/powerpoint/2010/main" val="3229595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normAutofit/>
          </a:bodyPr>
          <a:lstStyle/>
          <a:p>
            <a:r>
              <a:rPr lang="en-US" sz="2800" b="1" dirty="0">
                <a:latin typeface="Times New Roman" pitchFamily="18" charset="0"/>
                <a:cs typeface="Times New Roman" pitchFamily="18" charset="0"/>
              </a:rPr>
              <a:t>Battery</a:t>
            </a:r>
            <a:r>
              <a:rPr lang="en-US" sz="2800" b="1"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a:t>
            </a:r>
          </a:p>
          <a:p>
            <a:pPr marL="0" indent="0">
              <a:buNone/>
            </a:pPr>
            <a:r>
              <a:rPr lang="en-US" dirty="0" smtClean="0"/>
              <a:t>              </a:t>
            </a:r>
          </a:p>
          <a:p>
            <a:r>
              <a:rPr lang="en-US" dirty="0" smtClean="0">
                <a:latin typeface="Times New Roman" pitchFamily="18" charset="0"/>
                <a:cs typeface="Times New Roman" pitchFamily="18" charset="0"/>
              </a:rPr>
              <a:t>An electric battery is a device consisting of one or more electrochemical cells with external connections provided to power electrical devices such as flashlights, smartphones, and electric cars. </a:t>
            </a:r>
          </a:p>
          <a:p>
            <a:r>
              <a:rPr lang="en-US" dirty="0" smtClean="0">
                <a:latin typeface="Times New Roman" pitchFamily="18" charset="0"/>
                <a:cs typeface="Times New Roman" pitchFamily="18" charset="0"/>
              </a:rPr>
              <a:t>When a battery is supplying electric power, its positive terminal is the cathode and its negative terminal is the anode. </a:t>
            </a:r>
          </a:p>
        </p:txBody>
      </p:sp>
      <p:pic>
        <p:nvPicPr>
          <p:cNvPr id="4" name="Picture 3" descr="C:\Users\pvpit\Downloads\battery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4038600"/>
            <a:ext cx="4114800" cy="2819400"/>
          </a:xfrm>
          <a:prstGeom prst="rect">
            <a:avLst/>
          </a:prstGeom>
          <a:noFill/>
          <a:ln>
            <a:noFill/>
          </a:ln>
        </p:spPr>
      </p:pic>
    </p:spTree>
    <p:extLst>
      <p:ext uri="{BB962C8B-B14F-4D97-AF65-F5344CB8AC3E}">
        <p14:creationId xmlns:p14="http://schemas.microsoft.com/office/powerpoint/2010/main" val="626336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0"/>
            <a:ext cx="7467600" cy="5711952"/>
          </a:xfrm>
        </p:spPr>
        <p:txBody>
          <a:bodyPr/>
          <a:lstStyle/>
          <a:p>
            <a:r>
              <a:rPr lang="en-US" dirty="0">
                <a:latin typeface="Times New Roman" pitchFamily="18" charset="0"/>
                <a:cs typeface="Times New Roman" pitchFamily="18" charset="0"/>
              </a:rPr>
              <a:t>The terminal marked negative is the source of electrons that when connected to an external circuit will flow and deliver energy to an external device. </a:t>
            </a:r>
          </a:p>
        </p:txBody>
      </p:sp>
    </p:spTree>
    <p:extLst>
      <p:ext uri="{BB962C8B-B14F-4D97-AF65-F5344CB8AC3E}">
        <p14:creationId xmlns:p14="http://schemas.microsoft.com/office/powerpoint/2010/main" val="2418594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458200" cy="6400800"/>
          </a:xfrm>
        </p:spPr>
        <p:txBody>
          <a:bodyPr/>
          <a:lstStyle/>
          <a:p>
            <a:pPr marL="0" indent="0">
              <a:buNone/>
            </a:pPr>
            <a:r>
              <a:rPr lang="en-US" sz="2800" b="1" dirty="0" smtClean="0">
                <a:latin typeface="Times New Roman" pitchFamily="18" charset="0"/>
                <a:cs typeface="Times New Roman" pitchFamily="18" charset="0"/>
              </a:rPr>
              <a:t>Alarm</a:t>
            </a:r>
            <a:r>
              <a:rPr lang="en-US" sz="2800" b="1" dirty="0" smtClean="0"/>
              <a:t>:-</a:t>
            </a:r>
          </a:p>
          <a:p>
            <a:pPr marL="0" indent="0">
              <a:buNone/>
            </a:pPr>
            <a:endParaRPr lang="en-US" sz="2800" b="1" dirty="0" smtClean="0"/>
          </a:p>
          <a:p>
            <a:r>
              <a:rPr lang="en-US" dirty="0" smtClean="0">
                <a:latin typeface="Times New Roman" pitchFamily="18" charset="0"/>
                <a:cs typeface="Times New Roman" pitchFamily="18" charset="0"/>
              </a:rPr>
              <a:t>An alarm system is an electronic installation that</a:t>
            </a:r>
          </a:p>
          <a:p>
            <a:pPr marL="0" indent="0">
              <a:buNone/>
            </a:pPr>
            <a:r>
              <a:rPr lang="en-US" dirty="0" smtClean="0">
                <a:latin typeface="Times New Roman" pitchFamily="18" charset="0"/>
                <a:cs typeface="Times New Roman" pitchFamily="18" charset="0"/>
              </a:rPr>
              <a:t>Consists of input and output device, a control panel, and their respective wiring.</a:t>
            </a:r>
          </a:p>
          <a:p>
            <a:pPr marL="0" indent="0">
              <a:buNone/>
            </a:pPr>
            <a:endParaRPr lang="en-US" dirty="0" smtClean="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Flood sensor</a:t>
            </a:r>
            <a:r>
              <a:rPr lang="en-US" b="1" dirty="0" smtClean="0">
                <a:latin typeface="Times New Roman" pitchFamily="18" charset="0"/>
                <a:cs typeface="Times New Roman" pitchFamily="18" charset="0"/>
              </a:rPr>
              <a:t>:- </a:t>
            </a:r>
          </a:p>
          <a:p>
            <a:pPr marL="0" indent="0">
              <a:buNone/>
            </a:pPr>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A flood sensor is a small sensor that detects water levels in water tank.</a:t>
            </a:r>
          </a:p>
          <a:p>
            <a:endParaRPr lang="en-US" dirty="0" smtClean="0">
              <a:latin typeface="Times New Roman" pitchFamily="18" charset="0"/>
              <a:cs typeface="Times New Roman" pitchFamily="18" charset="0"/>
            </a:endParaRPr>
          </a:p>
          <a:p>
            <a:pPr marL="0" indent="0">
              <a:buNone/>
            </a:pPr>
            <a:r>
              <a:rPr lang="en-US" sz="2800" b="1" dirty="0" smtClean="0">
                <a:latin typeface="Times New Roman" pitchFamily="18" charset="0"/>
                <a:cs typeface="Times New Roman" pitchFamily="18" charset="0"/>
              </a:rPr>
              <a:t>Water tank:- </a:t>
            </a:r>
          </a:p>
          <a:p>
            <a:pPr marL="0" indent="0">
              <a:buNone/>
            </a:pPr>
            <a:r>
              <a:rPr lang="en-US" sz="2800" b="1" dirty="0">
                <a:latin typeface="Times New Roman" pitchFamily="18" charset="0"/>
                <a:cs typeface="Times New Roman" pitchFamily="18" charset="0"/>
              </a:rPr>
              <a:t> </a:t>
            </a:r>
          </a:p>
          <a:p>
            <a:r>
              <a:rPr lang="en-US" dirty="0" smtClean="0">
                <a:latin typeface="Times New Roman" pitchFamily="18" charset="0"/>
                <a:cs typeface="Times New Roman" pitchFamily="18" charset="0"/>
              </a:rPr>
              <a:t>Water tank is use for water storage purpose.</a:t>
            </a:r>
          </a:p>
          <a:p>
            <a:endParaRPr lang="en-US" sz="2800" b="1" dirty="0" smtClean="0">
              <a:latin typeface="Times New Roman" pitchFamily="18" charset="0"/>
              <a:cs typeface="Times New Roman" pitchFamily="18" charset="0"/>
            </a:endParaRPr>
          </a:p>
          <a:p>
            <a:pPr marL="0" indent="0">
              <a:buNone/>
            </a:pPr>
            <a:endParaRPr lang="en-US" sz="2800" b="1" dirty="0" smtClean="0"/>
          </a:p>
        </p:txBody>
      </p:sp>
    </p:spTree>
    <p:extLst>
      <p:ext uri="{BB962C8B-B14F-4D97-AF65-F5344CB8AC3E}">
        <p14:creationId xmlns:p14="http://schemas.microsoft.com/office/powerpoint/2010/main" val="1570060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a:bodyPr>
          <a:lstStyle/>
          <a:p>
            <a:pPr marL="0" indent="0">
              <a:buNone/>
            </a:pPr>
            <a:r>
              <a:rPr lang="en-US" sz="2800" b="1" dirty="0" smtClean="0">
                <a:latin typeface="Times New Roman" pitchFamily="18" charset="0"/>
                <a:cs typeface="Times New Roman" pitchFamily="18" charset="0"/>
              </a:rPr>
              <a:t>Flow Chart:-</a:t>
            </a:r>
          </a:p>
          <a:p>
            <a:pPr marL="0" indent="0">
              <a:buNone/>
            </a:pPr>
            <a:endParaRPr lang="en-US" sz="2800" b="1" dirty="0">
              <a:latin typeface="Times New Roman" pitchFamily="18" charset="0"/>
              <a:cs typeface="Times New Roman" pitchFamily="18" charset="0"/>
            </a:endParaRPr>
          </a:p>
        </p:txBody>
      </p:sp>
      <p:sp>
        <p:nvSpPr>
          <p:cNvPr id="4" name="Content Placeholder 2"/>
          <p:cNvSpPr>
            <a:spLocks noGrp="1"/>
          </p:cNvSpPr>
          <p:nvPr/>
        </p:nvSpPr>
        <p:spPr>
          <a:xfrm>
            <a:off x="304800" y="228600"/>
            <a:ext cx="8382000" cy="6208776"/>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buNone/>
            </a:pPr>
            <a:r>
              <a:rPr lang="en-US" sz="2800" b="1" dirty="0" smtClean="0">
                <a:latin typeface="Times New Roman" pitchFamily="18" charset="0"/>
                <a:cs typeface="Times New Roman" pitchFamily="18" charset="0"/>
              </a:rPr>
              <a:t>Flow Chart:-</a:t>
            </a:r>
            <a:endParaRPr lang="en-US" sz="2800" b="1" dirty="0">
              <a:latin typeface="Times New Roman" pitchFamily="18" charset="0"/>
              <a:cs typeface="Times New Roman" pitchFamily="18" charset="0"/>
            </a:endParaRPr>
          </a:p>
        </p:txBody>
      </p:sp>
      <p:sp>
        <p:nvSpPr>
          <p:cNvPr id="6" name="Flowchart: Decision 5"/>
          <p:cNvSpPr/>
          <p:nvPr/>
        </p:nvSpPr>
        <p:spPr>
          <a:xfrm>
            <a:off x="3744685" y="1214487"/>
            <a:ext cx="1625081" cy="612281"/>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Tank Level?</a:t>
            </a:r>
            <a:endParaRPr lang="en-US" sz="1200" dirty="0"/>
          </a:p>
        </p:txBody>
      </p:sp>
      <p:sp>
        <p:nvSpPr>
          <p:cNvPr id="7" name="Rectangle 6"/>
          <p:cNvSpPr/>
          <p:nvPr/>
        </p:nvSpPr>
        <p:spPr>
          <a:xfrm>
            <a:off x="3736521" y="2229969"/>
            <a:ext cx="1753378" cy="62905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Robot forward</a:t>
            </a:r>
          </a:p>
          <a:p>
            <a:pPr algn="ctr"/>
            <a:r>
              <a:rPr lang="en-US" sz="1200" dirty="0" smtClean="0"/>
              <a:t>Sprinkler On</a:t>
            </a:r>
          </a:p>
          <a:p>
            <a:pPr algn="ctr"/>
            <a:r>
              <a:rPr lang="en-US" sz="1200" dirty="0" smtClean="0"/>
              <a:t>Cutter On</a:t>
            </a:r>
            <a:endParaRPr lang="en-US" sz="1200" dirty="0"/>
          </a:p>
        </p:txBody>
      </p:sp>
      <p:cxnSp>
        <p:nvCxnSpPr>
          <p:cNvPr id="8" name="Straight Arrow Connector 7"/>
          <p:cNvCxnSpPr>
            <a:endCxn id="6" idx="0"/>
          </p:cNvCxnSpPr>
          <p:nvPr/>
        </p:nvCxnSpPr>
        <p:spPr>
          <a:xfrm flipH="1">
            <a:off x="4557226" y="934975"/>
            <a:ext cx="14777" cy="2795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Flowchart: Decision 8"/>
          <p:cNvSpPr/>
          <p:nvPr/>
        </p:nvSpPr>
        <p:spPr>
          <a:xfrm>
            <a:off x="3627664" y="3144127"/>
            <a:ext cx="1967204" cy="587641"/>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100" dirty="0" smtClean="0"/>
              <a:t>If</a:t>
            </a:r>
            <a:r>
              <a:rPr lang="en-US" sz="1100" dirty="0"/>
              <a:t> </a:t>
            </a:r>
            <a:r>
              <a:rPr lang="en-US" sz="1100" dirty="0" smtClean="0"/>
              <a:t>Obstacle</a:t>
            </a:r>
            <a:endParaRPr lang="en-US" sz="1100" dirty="0"/>
          </a:p>
        </p:txBody>
      </p:sp>
      <p:cxnSp>
        <p:nvCxnSpPr>
          <p:cNvPr id="10" name="Straight Arrow Connector 9"/>
          <p:cNvCxnSpPr>
            <a:stCxn id="6" idx="2"/>
          </p:cNvCxnSpPr>
          <p:nvPr/>
        </p:nvCxnSpPr>
        <p:spPr>
          <a:xfrm>
            <a:off x="4557226" y="1826768"/>
            <a:ext cx="14774" cy="4345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629150" y="2840104"/>
            <a:ext cx="1" cy="307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263696" y="1526035"/>
            <a:ext cx="506057" cy="1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63748" y="1273241"/>
            <a:ext cx="1304342" cy="4906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Robot Stop</a:t>
            </a:r>
            <a:endParaRPr lang="en-US" sz="1200" dirty="0"/>
          </a:p>
        </p:txBody>
      </p:sp>
      <p:cxnSp>
        <p:nvCxnSpPr>
          <p:cNvPr id="14" name="Elbow Connector 13"/>
          <p:cNvCxnSpPr>
            <a:stCxn id="13" idx="0"/>
          </p:cNvCxnSpPr>
          <p:nvPr/>
        </p:nvCxnSpPr>
        <p:spPr>
          <a:xfrm rot="16200000" flipV="1">
            <a:off x="5349441" y="306762"/>
            <a:ext cx="189040" cy="174391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733687" y="4185089"/>
            <a:ext cx="1797925" cy="3061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Stop Robot</a:t>
            </a:r>
            <a:endParaRPr lang="en-US" sz="1200" dirty="0"/>
          </a:p>
        </p:txBody>
      </p:sp>
      <p:cxnSp>
        <p:nvCxnSpPr>
          <p:cNvPr id="17" name="Straight Arrow Connector 16"/>
          <p:cNvCxnSpPr>
            <a:stCxn id="9" idx="2"/>
          </p:cNvCxnSpPr>
          <p:nvPr/>
        </p:nvCxnSpPr>
        <p:spPr>
          <a:xfrm>
            <a:off x="4611266" y="3731768"/>
            <a:ext cx="17884" cy="4627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733687" y="4944550"/>
            <a:ext cx="1797925" cy="3061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Turn robot 90</a:t>
            </a:r>
            <a:r>
              <a:rPr lang="en-US" sz="1200" baseline="30000" dirty="0" smtClean="0"/>
              <a:t>0</a:t>
            </a:r>
            <a:r>
              <a:rPr lang="en-US" sz="1200" dirty="0" smtClean="0"/>
              <a:t> left</a:t>
            </a:r>
            <a:endParaRPr lang="en-US" sz="1200" dirty="0"/>
          </a:p>
        </p:txBody>
      </p:sp>
      <p:cxnSp>
        <p:nvCxnSpPr>
          <p:cNvPr id="19" name="Straight Arrow Connector 18"/>
          <p:cNvCxnSpPr/>
          <p:nvPr/>
        </p:nvCxnSpPr>
        <p:spPr>
          <a:xfrm>
            <a:off x="4629150" y="4476459"/>
            <a:ext cx="0" cy="4775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648200" y="5235920"/>
            <a:ext cx="0" cy="4775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386943" y="5717534"/>
            <a:ext cx="513184" cy="4356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smtClean="0"/>
              <a:t>A</a:t>
            </a:r>
            <a:endParaRPr lang="en-US" dirty="0"/>
          </a:p>
        </p:txBody>
      </p:sp>
      <p:sp>
        <p:nvSpPr>
          <p:cNvPr id="22" name="Content Placeholder 11"/>
          <p:cNvSpPr txBox="1">
            <a:spLocks/>
          </p:cNvSpPr>
          <p:nvPr/>
        </p:nvSpPr>
        <p:spPr>
          <a:xfrm>
            <a:off x="2119038" y="3713367"/>
            <a:ext cx="427653" cy="441057"/>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indent="0" algn="ctr">
              <a:buFont typeface="Wingdings"/>
              <a:buNone/>
            </a:pPr>
            <a:r>
              <a:rPr lang="en-US" dirty="0"/>
              <a:t>B</a:t>
            </a:r>
          </a:p>
        </p:txBody>
      </p:sp>
      <p:cxnSp>
        <p:nvCxnSpPr>
          <p:cNvPr id="23" name="Straight Arrow Connector 22"/>
          <p:cNvCxnSpPr/>
          <p:nvPr/>
        </p:nvCxnSpPr>
        <p:spPr>
          <a:xfrm>
            <a:off x="2392816" y="3940716"/>
            <a:ext cx="236278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659083" y="1861217"/>
            <a:ext cx="228083" cy="2688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t>Y</a:t>
            </a:r>
            <a:endParaRPr lang="en-US" sz="1600" dirty="0"/>
          </a:p>
        </p:txBody>
      </p:sp>
      <p:sp>
        <p:nvSpPr>
          <p:cNvPr id="25" name="Rectangle 24"/>
          <p:cNvSpPr/>
          <p:nvPr/>
        </p:nvSpPr>
        <p:spPr>
          <a:xfrm>
            <a:off x="4672828" y="3742967"/>
            <a:ext cx="228083" cy="2688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t>Y</a:t>
            </a:r>
            <a:endParaRPr lang="en-US" sz="1600" dirty="0"/>
          </a:p>
        </p:txBody>
      </p:sp>
      <p:sp>
        <p:nvSpPr>
          <p:cNvPr id="26" name="Rectangle 25"/>
          <p:cNvSpPr/>
          <p:nvPr/>
        </p:nvSpPr>
        <p:spPr>
          <a:xfrm>
            <a:off x="5338202" y="1174310"/>
            <a:ext cx="228083" cy="2688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t>N</a:t>
            </a:r>
            <a:endParaRPr lang="en-US" sz="1600" dirty="0"/>
          </a:p>
        </p:txBody>
      </p:sp>
      <p:sp>
        <p:nvSpPr>
          <p:cNvPr id="27" name="Rectangle 26"/>
          <p:cNvSpPr/>
          <p:nvPr/>
        </p:nvSpPr>
        <p:spPr>
          <a:xfrm>
            <a:off x="3660235" y="3074634"/>
            <a:ext cx="228083" cy="2688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t>N</a:t>
            </a:r>
            <a:endParaRPr lang="en-US" sz="1600" dirty="0"/>
          </a:p>
        </p:txBody>
      </p:sp>
      <p:sp>
        <p:nvSpPr>
          <p:cNvPr id="28" name="Content Placeholder 11"/>
          <p:cNvSpPr txBox="1">
            <a:spLocks/>
          </p:cNvSpPr>
          <p:nvPr/>
        </p:nvSpPr>
        <p:spPr>
          <a:xfrm>
            <a:off x="6181947" y="2722767"/>
            <a:ext cx="427653" cy="441057"/>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indent="0" algn="ctr">
              <a:buFont typeface="Wingdings"/>
              <a:buNone/>
            </a:pPr>
            <a:r>
              <a:rPr lang="en-US" dirty="0" smtClean="0"/>
              <a:t>C</a:t>
            </a:r>
            <a:endParaRPr lang="en-US" dirty="0"/>
          </a:p>
        </p:txBody>
      </p:sp>
      <p:cxnSp>
        <p:nvCxnSpPr>
          <p:cNvPr id="29" name="Straight Arrow Connector 28"/>
          <p:cNvCxnSpPr/>
          <p:nvPr/>
        </p:nvCxnSpPr>
        <p:spPr>
          <a:xfrm>
            <a:off x="4539019" y="2959337"/>
            <a:ext cx="115167" cy="27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3627664" y="533400"/>
            <a:ext cx="1742102" cy="54133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start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99543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0"/>
            <a:ext cx="8686800" cy="6858000"/>
          </a:xfrm>
        </p:spPr>
        <p:txBody>
          <a:bodyPr/>
          <a:lstStyle/>
          <a:p>
            <a:pPr marL="0" indent="0">
              <a:buNone/>
            </a:pPr>
            <a:r>
              <a:rPr lang="en-US" dirty="0" smtClean="0"/>
              <a:t>2)</a:t>
            </a:r>
          </a:p>
        </p:txBody>
      </p:sp>
      <p:sp>
        <p:nvSpPr>
          <p:cNvPr id="4" name="Rectangle 3"/>
          <p:cNvSpPr/>
          <p:nvPr/>
        </p:nvSpPr>
        <p:spPr>
          <a:xfrm>
            <a:off x="6237453" y="2392350"/>
            <a:ext cx="15621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Robot forward</a:t>
            </a:r>
          </a:p>
          <a:p>
            <a:pPr algn="ctr"/>
            <a:r>
              <a:rPr lang="en-US" sz="1200" dirty="0" smtClean="0"/>
              <a:t>Sprinkler On</a:t>
            </a:r>
          </a:p>
          <a:p>
            <a:pPr algn="ctr"/>
            <a:r>
              <a:rPr lang="en-US" sz="1200" dirty="0" smtClean="0"/>
              <a:t>Cutter On</a:t>
            </a:r>
            <a:endParaRPr lang="en-US" sz="1200" dirty="0"/>
          </a:p>
        </p:txBody>
      </p:sp>
      <p:cxnSp>
        <p:nvCxnSpPr>
          <p:cNvPr id="5" name="Straight Arrow Connector 4"/>
          <p:cNvCxnSpPr/>
          <p:nvPr/>
        </p:nvCxnSpPr>
        <p:spPr>
          <a:xfrm>
            <a:off x="6941165" y="1859996"/>
            <a:ext cx="20188" cy="5107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6961353" y="908219"/>
            <a:ext cx="0" cy="4345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Content Placeholder 11"/>
          <p:cNvSpPr>
            <a:spLocks noGrp="1"/>
          </p:cNvSpPr>
          <p:nvPr/>
        </p:nvSpPr>
        <p:spPr>
          <a:xfrm>
            <a:off x="6750665" y="533033"/>
            <a:ext cx="381000" cy="427416"/>
          </a:xfrm>
          <a:prstGeom prst="ellipse">
            <a:avLst/>
          </a:prstGeom>
        </p:spPr>
        <p:style>
          <a:lnRef idx="2">
            <a:schemeClr val="accent6"/>
          </a:lnRef>
          <a:fillRef idx="1">
            <a:schemeClr val="lt1"/>
          </a:fillRef>
          <a:effectRef idx="0">
            <a:schemeClr val="accent6"/>
          </a:effectRef>
          <a:fontRef idx="minor">
            <a:schemeClr val="dk1"/>
          </a:fontRef>
        </p:style>
        <p:txBody>
          <a:bodyPr vert="horz" rtlCol="0" anchor="ctr">
            <a:normAutofit fontScale="700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dk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dk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dk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dk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dk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dk1"/>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dk1"/>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dk1"/>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dk1"/>
                </a:solidFill>
                <a:latin typeface="+mn-lt"/>
                <a:ea typeface="+mn-ea"/>
                <a:cs typeface="+mn-cs"/>
              </a:defRPr>
            </a:lvl9pPr>
          </a:lstStyle>
          <a:p>
            <a:pPr marL="0" indent="0" algn="ctr">
              <a:buNone/>
            </a:pPr>
            <a:r>
              <a:rPr lang="en-US" dirty="0" smtClean="0"/>
              <a:t>A</a:t>
            </a:r>
            <a:endParaRPr lang="en-US" dirty="0"/>
          </a:p>
        </p:txBody>
      </p:sp>
      <p:sp>
        <p:nvSpPr>
          <p:cNvPr id="8" name="Flowchart: Decision 7"/>
          <p:cNvSpPr/>
          <p:nvPr/>
        </p:nvSpPr>
        <p:spPr>
          <a:xfrm>
            <a:off x="6027903" y="1344402"/>
            <a:ext cx="1752600" cy="549130"/>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100" dirty="0" smtClean="0"/>
              <a:t>If</a:t>
            </a:r>
            <a:r>
              <a:rPr lang="en-US" sz="1100" dirty="0"/>
              <a:t> </a:t>
            </a:r>
            <a:r>
              <a:rPr lang="en-US" sz="1100" dirty="0" smtClean="0"/>
              <a:t>Obstacle?</a:t>
            </a:r>
            <a:endParaRPr lang="en-US" sz="1100" dirty="0"/>
          </a:p>
        </p:txBody>
      </p:sp>
      <p:sp>
        <p:nvSpPr>
          <p:cNvPr id="9" name="Rectangle 8"/>
          <p:cNvSpPr/>
          <p:nvPr/>
        </p:nvSpPr>
        <p:spPr>
          <a:xfrm>
            <a:off x="3953277" y="563550"/>
            <a:ext cx="1601788" cy="4303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Turn robot 180</a:t>
            </a:r>
            <a:r>
              <a:rPr lang="en-US" sz="1200" baseline="30000" dirty="0" smtClean="0"/>
              <a:t>0</a:t>
            </a:r>
            <a:r>
              <a:rPr lang="en-US" sz="1200" dirty="0" smtClean="0"/>
              <a:t> right</a:t>
            </a:r>
            <a:endParaRPr lang="en-US" sz="1200" dirty="0"/>
          </a:p>
        </p:txBody>
      </p:sp>
      <p:cxnSp>
        <p:nvCxnSpPr>
          <p:cNvPr id="10" name="Straight Arrow Connector 9"/>
          <p:cNvCxnSpPr/>
          <p:nvPr/>
        </p:nvCxnSpPr>
        <p:spPr>
          <a:xfrm>
            <a:off x="4767665" y="1895574"/>
            <a:ext cx="0" cy="4345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Flowchart: Decision 10"/>
          <p:cNvSpPr/>
          <p:nvPr/>
        </p:nvSpPr>
        <p:spPr>
          <a:xfrm>
            <a:off x="3894303" y="1312978"/>
            <a:ext cx="1752600" cy="569467"/>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100" dirty="0" smtClean="0"/>
              <a:t>If</a:t>
            </a:r>
            <a:r>
              <a:rPr lang="en-US" sz="1100" dirty="0"/>
              <a:t> </a:t>
            </a:r>
            <a:r>
              <a:rPr lang="en-US" sz="1100" dirty="0" smtClean="0"/>
              <a:t>Obstacle?</a:t>
            </a:r>
            <a:endParaRPr lang="en-US" sz="1100" dirty="0"/>
          </a:p>
        </p:txBody>
      </p:sp>
      <p:cxnSp>
        <p:nvCxnSpPr>
          <p:cNvPr id="12" name="Straight Arrow Connector 11"/>
          <p:cNvCxnSpPr>
            <a:endCxn id="11" idx="0"/>
          </p:cNvCxnSpPr>
          <p:nvPr/>
        </p:nvCxnSpPr>
        <p:spPr>
          <a:xfrm>
            <a:off x="4770603" y="993875"/>
            <a:ext cx="0" cy="3191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973121" y="2330169"/>
            <a:ext cx="15621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Robot forward</a:t>
            </a:r>
          </a:p>
          <a:p>
            <a:pPr algn="ctr"/>
            <a:r>
              <a:rPr lang="en-US" sz="1200" dirty="0" smtClean="0"/>
              <a:t>Sprinkler On</a:t>
            </a:r>
          </a:p>
          <a:p>
            <a:pPr algn="ctr"/>
            <a:r>
              <a:rPr lang="en-US" sz="1200" dirty="0" smtClean="0"/>
              <a:t>Cutter On</a:t>
            </a:r>
            <a:endParaRPr lang="en-US" sz="1200" dirty="0"/>
          </a:p>
        </p:txBody>
      </p:sp>
      <p:sp>
        <p:nvSpPr>
          <p:cNvPr id="14" name="Rectangle 13"/>
          <p:cNvSpPr/>
          <p:nvPr/>
        </p:nvSpPr>
        <p:spPr>
          <a:xfrm>
            <a:off x="3966771" y="3517323"/>
            <a:ext cx="1601788" cy="4303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Turn robot 90</a:t>
            </a:r>
            <a:r>
              <a:rPr lang="en-US" sz="1200" baseline="30000" dirty="0" smtClean="0"/>
              <a:t>0</a:t>
            </a:r>
          </a:p>
          <a:p>
            <a:pPr algn="ctr"/>
            <a:r>
              <a:rPr lang="en-US" sz="1200" dirty="0" smtClean="0"/>
              <a:t> left</a:t>
            </a:r>
            <a:endParaRPr lang="en-US" sz="1200" dirty="0"/>
          </a:p>
        </p:txBody>
      </p:sp>
      <p:cxnSp>
        <p:nvCxnSpPr>
          <p:cNvPr id="15" name="Straight Arrow Connector 14"/>
          <p:cNvCxnSpPr>
            <a:endCxn id="14" idx="0"/>
          </p:cNvCxnSpPr>
          <p:nvPr/>
        </p:nvCxnSpPr>
        <p:spPr>
          <a:xfrm>
            <a:off x="4754171" y="2939768"/>
            <a:ext cx="13494" cy="5775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97765" y="3548154"/>
            <a:ext cx="1601788" cy="4303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Turn robot 90</a:t>
            </a:r>
            <a:r>
              <a:rPr lang="en-US" sz="1200" baseline="30000" dirty="0" smtClean="0"/>
              <a:t>0</a:t>
            </a:r>
            <a:r>
              <a:rPr lang="en-US" sz="1200" dirty="0" smtClean="0"/>
              <a:t> right</a:t>
            </a:r>
            <a:endParaRPr lang="en-US" sz="1200" dirty="0"/>
          </a:p>
        </p:txBody>
      </p:sp>
      <p:cxnSp>
        <p:nvCxnSpPr>
          <p:cNvPr id="17" name="Straight Arrow Connector 16"/>
          <p:cNvCxnSpPr/>
          <p:nvPr/>
        </p:nvCxnSpPr>
        <p:spPr>
          <a:xfrm>
            <a:off x="6995146" y="2934915"/>
            <a:ext cx="13494" cy="5775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67665" y="3945535"/>
            <a:ext cx="0" cy="4345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973121" y="4380130"/>
            <a:ext cx="15621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Robot forward</a:t>
            </a:r>
          </a:p>
          <a:p>
            <a:pPr algn="ctr"/>
            <a:r>
              <a:rPr lang="en-US" sz="1200" dirty="0" smtClean="0"/>
              <a:t>Sprinkler On</a:t>
            </a:r>
          </a:p>
          <a:p>
            <a:pPr algn="ctr"/>
            <a:r>
              <a:rPr lang="en-US" sz="1200" dirty="0" smtClean="0"/>
              <a:t>Cutter On</a:t>
            </a:r>
            <a:endParaRPr lang="en-US" sz="1200" dirty="0"/>
          </a:p>
        </p:txBody>
      </p:sp>
      <p:cxnSp>
        <p:nvCxnSpPr>
          <p:cNvPr id="20" name="Straight Arrow Connector 19"/>
          <p:cNvCxnSpPr/>
          <p:nvPr/>
        </p:nvCxnSpPr>
        <p:spPr>
          <a:xfrm>
            <a:off x="4754171" y="5018607"/>
            <a:ext cx="13494" cy="5775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022134" y="3971001"/>
            <a:ext cx="0" cy="4345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227590" y="4439132"/>
            <a:ext cx="1562100" cy="6096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Robot forward</a:t>
            </a:r>
          </a:p>
          <a:p>
            <a:pPr algn="ctr"/>
            <a:r>
              <a:rPr lang="en-US" sz="1200" dirty="0" smtClean="0"/>
              <a:t>Sprinkler On</a:t>
            </a:r>
          </a:p>
          <a:p>
            <a:pPr algn="ctr"/>
            <a:r>
              <a:rPr lang="en-US" sz="1200" dirty="0" smtClean="0"/>
              <a:t>Cutter On</a:t>
            </a:r>
            <a:endParaRPr lang="en-US" sz="1200" dirty="0"/>
          </a:p>
        </p:txBody>
      </p:sp>
      <p:cxnSp>
        <p:nvCxnSpPr>
          <p:cNvPr id="23" name="Straight Arrow Connector 22"/>
          <p:cNvCxnSpPr/>
          <p:nvPr/>
        </p:nvCxnSpPr>
        <p:spPr>
          <a:xfrm>
            <a:off x="7008640" y="5015195"/>
            <a:ext cx="13494" cy="5775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8" idx="1"/>
            <a:endCxn id="9" idx="3"/>
          </p:cNvCxnSpPr>
          <p:nvPr/>
        </p:nvCxnSpPr>
        <p:spPr>
          <a:xfrm rot="10800000">
            <a:off x="5555065" y="778713"/>
            <a:ext cx="472838" cy="84025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754171" y="5592750"/>
            <a:ext cx="22679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918523" y="5582132"/>
            <a:ext cx="12046" cy="3288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344447" y="2330169"/>
            <a:ext cx="1601788" cy="4303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Turn robot 90</a:t>
            </a:r>
            <a:r>
              <a:rPr lang="en-US" sz="1200" baseline="30000" dirty="0" smtClean="0"/>
              <a:t>0</a:t>
            </a:r>
            <a:r>
              <a:rPr lang="en-US" sz="1200" dirty="0" smtClean="0"/>
              <a:t> left</a:t>
            </a:r>
            <a:endParaRPr lang="en-US" sz="1200" dirty="0"/>
          </a:p>
        </p:txBody>
      </p:sp>
      <p:sp>
        <p:nvSpPr>
          <p:cNvPr id="28" name="Rectangle 27"/>
          <p:cNvSpPr/>
          <p:nvPr/>
        </p:nvSpPr>
        <p:spPr>
          <a:xfrm>
            <a:off x="1344447" y="1472575"/>
            <a:ext cx="1595212" cy="4303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200" dirty="0" smtClean="0"/>
              <a:t>Robot back</a:t>
            </a:r>
            <a:endParaRPr lang="en-US" sz="1200" dirty="0"/>
          </a:p>
        </p:txBody>
      </p:sp>
      <p:cxnSp>
        <p:nvCxnSpPr>
          <p:cNvPr id="29" name="Straight Arrow Connector 28"/>
          <p:cNvCxnSpPr>
            <a:stCxn id="27" idx="0"/>
            <a:endCxn id="28" idx="2"/>
          </p:cNvCxnSpPr>
          <p:nvPr/>
        </p:nvCxnSpPr>
        <p:spPr>
          <a:xfrm flipH="1" flipV="1">
            <a:off x="2142053" y="1902900"/>
            <a:ext cx="3288" cy="4272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1" idx="1"/>
            <a:endCxn id="27" idx="3"/>
          </p:cNvCxnSpPr>
          <p:nvPr/>
        </p:nvCxnSpPr>
        <p:spPr>
          <a:xfrm rot="10800000" flipV="1">
            <a:off x="2946235" y="1597712"/>
            <a:ext cx="948068" cy="94762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32" idx="4"/>
          </p:cNvCxnSpPr>
          <p:nvPr/>
        </p:nvCxnSpPr>
        <p:spPr>
          <a:xfrm flipV="1">
            <a:off x="2142053" y="1106347"/>
            <a:ext cx="0" cy="3662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Content Placeholder 11"/>
          <p:cNvSpPr txBox="1">
            <a:spLocks/>
          </p:cNvSpPr>
          <p:nvPr/>
        </p:nvSpPr>
        <p:spPr>
          <a:xfrm>
            <a:off x="1951553" y="678931"/>
            <a:ext cx="381000" cy="427416"/>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indent="0" algn="ctr">
              <a:buFont typeface="Wingdings"/>
              <a:buNone/>
            </a:pPr>
            <a:r>
              <a:rPr lang="en-US" dirty="0"/>
              <a:t>B</a:t>
            </a:r>
          </a:p>
        </p:txBody>
      </p:sp>
      <p:sp>
        <p:nvSpPr>
          <p:cNvPr id="33" name="Rectangle 32"/>
          <p:cNvSpPr/>
          <p:nvPr/>
        </p:nvSpPr>
        <p:spPr>
          <a:xfrm>
            <a:off x="3611718" y="1289461"/>
            <a:ext cx="203202" cy="26051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t>Y</a:t>
            </a:r>
            <a:endParaRPr lang="en-US" sz="1600" dirty="0"/>
          </a:p>
        </p:txBody>
      </p:sp>
      <p:sp>
        <p:nvSpPr>
          <p:cNvPr id="34" name="Rectangle 33"/>
          <p:cNvSpPr/>
          <p:nvPr/>
        </p:nvSpPr>
        <p:spPr>
          <a:xfrm>
            <a:off x="5963264" y="1289461"/>
            <a:ext cx="203202" cy="26051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t>Y</a:t>
            </a:r>
            <a:endParaRPr lang="en-US" sz="1600" dirty="0"/>
          </a:p>
        </p:txBody>
      </p:sp>
      <p:sp>
        <p:nvSpPr>
          <p:cNvPr id="35" name="Rectangle 34"/>
          <p:cNvSpPr/>
          <p:nvPr/>
        </p:nvSpPr>
        <p:spPr>
          <a:xfrm>
            <a:off x="4785394" y="1941665"/>
            <a:ext cx="203202" cy="26051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t>N</a:t>
            </a:r>
            <a:endParaRPr lang="en-US" sz="1600" dirty="0"/>
          </a:p>
        </p:txBody>
      </p:sp>
      <p:sp>
        <p:nvSpPr>
          <p:cNvPr id="36" name="Rectangle 35"/>
          <p:cNvSpPr/>
          <p:nvPr/>
        </p:nvSpPr>
        <p:spPr>
          <a:xfrm>
            <a:off x="7050896" y="1975469"/>
            <a:ext cx="203202" cy="26051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600" dirty="0" smtClean="0"/>
              <a:t>N</a:t>
            </a:r>
            <a:endParaRPr lang="en-US" sz="1600" dirty="0"/>
          </a:p>
        </p:txBody>
      </p:sp>
      <p:sp>
        <p:nvSpPr>
          <p:cNvPr id="37" name="Content Placeholder 11"/>
          <p:cNvSpPr txBox="1">
            <a:spLocks/>
          </p:cNvSpPr>
          <p:nvPr/>
        </p:nvSpPr>
        <p:spPr>
          <a:xfrm>
            <a:off x="5704053" y="5897550"/>
            <a:ext cx="419100" cy="427416"/>
          </a:xfrm>
          <a:prstGeom prst="ellips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indent="0" algn="ctr">
              <a:buFont typeface="Wingdings"/>
              <a:buNone/>
            </a:pPr>
            <a:r>
              <a:rPr lang="en-US" dirty="0" smtClean="0"/>
              <a:t>C</a:t>
            </a:r>
            <a:endParaRPr lang="en-US" dirty="0"/>
          </a:p>
        </p:txBody>
      </p:sp>
    </p:spTree>
    <p:extLst>
      <p:ext uri="{BB962C8B-B14F-4D97-AF65-F5344CB8AC3E}">
        <p14:creationId xmlns:p14="http://schemas.microsoft.com/office/powerpoint/2010/main" val="1870125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305800" cy="6019800"/>
          </a:xfrm>
        </p:spPr>
        <p:txBody>
          <a:bodyPr/>
          <a:lstStyle/>
          <a:p>
            <a:pPr marL="0" indent="0">
              <a:buNone/>
            </a:pPr>
            <a:r>
              <a:rPr lang="en-US" sz="2800" b="1" dirty="0" smtClean="0">
                <a:latin typeface="Times New Roman" pitchFamily="18" charset="0"/>
                <a:cs typeface="Times New Roman" pitchFamily="18" charset="0"/>
              </a:rPr>
              <a:t>Application:-</a:t>
            </a:r>
          </a:p>
          <a:p>
            <a:r>
              <a:rPr lang="en-US" sz="2800" dirty="0">
                <a:latin typeface="Times New Roman" pitchFamily="18" charset="0"/>
                <a:cs typeface="Times New Roman" pitchFamily="18" charset="0"/>
              </a:rPr>
              <a:t>It is used in Agriculture</a:t>
            </a:r>
            <a:r>
              <a:rPr lang="en-US" sz="2800" dirty="0" smtClean="0">
                <a:latin typeface="Times New Roman" pitchFamily="18" charset="0"/>
                <a:cs typeface="Times New Roman" pitchFamily="18" charset="0"/>
              </a:rPr>
              <a:t>.</a:t>
            </a:r>
            <a:endParaRPr lang="en-US" sz="2800" b="1"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sz="2800" b="1" i="1"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841316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169152"/>
          </a:xfrm>
        </p:spPr>
        <p:txBody>
          <a:bodyPr>
            <a:normAutofit/>
          </a:bodyPr>
          <a:lstStyle/>
          <a:p>
            <a:pPr marL="0" indent="0">
              <a:buNone/>
            </a:pPr>
            <a:r>
              <a:rPr lang="en-US" sz="2800" b="1" dirty="0" smtClean="0">
                <a:latin typeface="Times New Roman" pitchFamily="18" charset="0"/>
                <a:cs typeface="Times New Roman" pitchFamily="18" charset="0"/>
              </a:rPr>
              <a:t>Advantages</a:t>
            </a:r>
            <a:r>
              <a:rPr lang="en-US" sz="2800" b="1" dirty="0" smtClean="0"/>
              <a:t>:-</a:t>
            </a:r>
          </a:p>
          <a:p>
            <a:r>
              <a:rPr lang="en-US" dirty="0" smtClean="0">
                <a:latin typeface="Times New Roman" pitchFamily="18" charset="0"/>
                <a:cs typeface="Times New Roman" pitchFamily="18" charset="0"/>
              </a:rPr>
              <a:t>Save electricity</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To improve use of green energy.</a:t>
            </a:r>
          </a:p>
          <a:p>
            <a:r>
              <a:rPr lang="en-US" dirty="0" smtClean="0">
                <a:latin typeface="Times New Roman" pitchFamily="18" charset="0"/>
                <a:cs typeface="Times New Roman" pitchFamily="18" charset="0"/>
              </a:rPr>
              <a:t>Reduce human errors by using technological accuracy.</a:t>
            </a:r>
          </a:p>
          <a:p>
            <a:r>
              <a:rPr lang="en-US" dirty="0" smtClean="0">
                <a:latin typeface="Times New Roman" pitchFamily="18" charset="0"/>
                <a:cs typeface="Times New Roman" pitchFamily="18" charset="0"/>
              </a:rPr>
              <a:t>Easy to Operate.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Reduce man power.</a:t>
            </a:r>
          </a:p>
          <a:p>
            <a:r>
              <a:rPr lang="en-US" dirty="0">
                <a:latin typeface="Times New Roman" pitchFamily="18" charset="0"/>
                <a:cs typeface="Times New Roman" pitchFamily="18" charset="0"/>
              </a:rPr>
              <a:t>To efficient use of medicine.</a:t>
            </a:r>
          </a:p>
          <a:p>
            <a:r>
              <a:rPr lang="en-US" dirty="0">
                <a:latin typeface="Times New Roman" pitchFamily="18" charset="0"/>
                <a:cs typeface="Times New Roman" pitchFamily="18" charset="0"/>
              </a:rPr>
              <a:t>To save water.</a:t>
            </a:r>
          </a:p>
          <a:p>
            <a:endParaRPr lang="en-US" dirty="0" smtClean="0">
              <a:latin typeface="Times New Roman" pitchFamily="18" charset="0"/>
              <a:cs typeface="Times New Roman" pitchFamily="18" charset="0"/>
            </a:endParaRPr>
          </a:p>
          <a:p>
            <a:endParaRPr lang="en-US" sz="2800" b="1" dirty="0" smtClean="0"/>
          </a:p>
          <a:p>
            <a:pPr marL="0" indent="0">
              <a:buNone/>
            </a:pPr>
            <a:endParaRPr lang="en-US" sz="2800" b="1" dirty="0"/>
          </a:p>
        </p:txBody>
      </p:sp>
    </p:spTree>
    <p:extLst>
      <p:ext uri="{BB962C8B-B14F-4D97-AF65-F5344CB8AC3E}">
        <p14:creationId xmlns:p14="http://schemas.microsoft.com/office/powerpoint/2010/main" val="1080750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077200" cy="6245352"/>
          </a:xfrm>
        </p:spPr>
        <p:txBody>
          <a:bodyPr/>
          <a:lstStyle/>
          <a:p>
            <a:pPr>
              <a:buNone/>
            </a:pPr>
            <a:r>
              <a:rPr lang="en-US" sz="2800" b="1" dirty="0" smtClean="0"/>
              <a:t>                 </a:t>
            </a:r>
          </a:p>
          <a:p>
            <a:pPr>
              <a:buNone/>
            </a:pPr>
            <a:r>
              <a:rPr lang="en-US" sz="2800" b="1" dirty="0" smtClean="0">
                <a:latin typeface="Times New Roman" pitchFamily="18" charset="0"/>
                <a:cs typeface="Times New Roman" pitchFamily="18" charset="0"/>
              </a:rPr>
              <a:t>                          A Project on </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“Automatic Multipurpose Agri Robot”.</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Guide By:- </a:t>
            </a:r>
            <a:r>
              <a:rPr lang="en-US" dirty="0" smtClean="0">
                <a:latin typeface="Times New Roman" pitchFamily="18" charset="0"/>
                <a:cs typeface="Times New Roman" pitchFamily="18" charset="0"/>
              </a:rPr>
              <a:t>Prof.K.K.Pandyaji .</a:t>
            </a:r>
          </a:p>
          <a:p>
            <a:pPr>
              <a:buNone/>
            </a:pP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Presented By :-</a:t>
            </a:r>
          </a:p>
          <a:p>
            <a:pPr>
              <a:buNone/>
            </a:pPr>
            <a:r>
              <a:rPr lang="en-US" dirty="0" smtClean="0">
                <a:latin typeface="Times New Roman" pitchFamily="18" charset="0"/>
                <a:cs typeface="Times New Roman" pitchFamily="18" charset="0"/>
              </a:rPr>
              <a:t>                 1.Miss.Dhulubulu Sneha M.</a:t>
            </a:r>
          </a:p>
          <a:p>
            <a:pPr>
              <a:buNone/>
            </a:pPr>
            <a:r>
              <a:rPr lang="en-US" dirty="0" smtClean="0">
                <a:latin typeface="Times New Roman" pitchFamily="18" charset="0"/>
                <a:cs typeface="Times New Roman" pitchFamily="18" charset="0"/>
              </a:rPr>
              <a:t>                 2.Miss. Pise Geetanjali D.</a:t>
            </a:r>
          </a:p>
          <a:p>
            <a:pPr>
              <a:buNone/>
            </a:pPr>
            <a:r>
              <a:rPr lang="en-US" dirty="0" smtClean="0">
                <a:latin typeface="Times New Roman" pitchFamily="18" charset="0"/>
                <a:cs typeface="Times New Roman" pitchFamily="18" charset="0"/>
              </a:rPr>
              <a:t>                 3.Mr. Shinde Rahul B.</a:t>
            </a:r>
          </a:p>
          <a:p>
            <a:pPr>
              <a:buNone/>
            </a:pP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7467600" cy="6553200"/>
          </a:xfrm>
        </p:spPr>
        <p:txBody>
          <a:bodyPr>
            <a:normAutofit fontScale="70000" lnSpcReduction="20000"/>
          </a:bodyPr>
          <a:lstStyle/>
          <a:p>
            <a:pPr lvl="0"/>
            <a:r>
              <a:rPr lang="en-US" sz="4000" b="1" dirty="0">
                <a:latin typeface="Times New Roman" pitchFamily="18" charset="0"/>
                <a:cs typeface="Times New Roman" pitchFamily="18" charset="0"/>
              </a:rPr>
              <a:t>References</a:t>
            </a:r>
            <a:r>
              <a:rPr lang="en-US" sz="3100" b="1" dirty="0">
                <a:latin typeface="Times New Roman" pitchFamily="18" charset="0"/>
                <a:cs typeface="Times New Roman" pitchFamily="18" charset="0"/>
              </a:rPr>
              <a:t>:-</a:t>
            </a:r>
            <a:endParaRPr lang="en-US" sz="3100"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lvl="0"/>
            <a:r>
              <a:rPr lang="en-US" sz="2900" dirty="0">
                <a:latin typeface="Times New Roman" pitchFamily="18" charset="0"/>
                <a:cs typeface="Times New Roman" pitchFamily="18" charset="0"/>
              </a:rPr>
              <a:t>Student of university of BDT college of engineering, “Design and fabrication of smart solar lawn cutter”. Project reference </a:t>
            </a:r>
            <a:r>
              <a:rPr lang="en-US" sz="2900" dirty="0" smtClean="0">
                <a:latin typeface="Times New Roman" pitchFamily="18" charset="0"/>
                <a:cs typeface="Times New Roman" pitchFamily="18" charset="0"/>
              </a:rPr>
              <a:t>no-38s0443</a:t>
            </a:r>
            <a:endParaRPr lang="en-US" sz="2900" dirty="0">
              <a:latin typeface="Times New Roman" pitchFamily="18" charset="0"/>
              <a:cs typeface="Times New Roman" pitchFamily="18" charset="0"/>
            </a:endParaRPr>
          </a:p>
          <a:p>
            <a:pPr lvl="0"/>
            <a:r>
              <a:rPr lang="en-US" sz="2900" dirty="0">
                <a:latin typeface="Times New Roman" pitchFamily="18" charset="0"/>
                <a:cs typeface="Times New Roman" pitchFamily="18" charset="0"/>
              </a:rPr>
              <a:t>International journal of advance technology in engineering and science vol.No.4 Issue no.05 may 2016. www.ijtes.com, “solar Stover cutting machine</a:t>
            </a:r>
            <a:r>
              <a:rPr lang="en-US" sz="2900" dirty="0" smtClean="0">
                <a:latin typeface="Times New Roman" pitchFamily="18" charset="0"/>
                <a:cs typeface="Times New Roman" pitchFamily="18" charset="0"/>
              </a:rPr>
              <a:t>”.</a:t>
            </a:r>
            <a:endParaRPr lang="en-US" sz="2900" dirty="0">
              <a:latin typeface="Times New Roman" pitchFamily="18" charset="0"/>
              <a:cs typeface="Times New Roman" pitchFamily="18" charset="0"/>
            </a:endParaRPr>
          </a:p>
          <a:p>
            <a:pPr lvl="0"/>
            <a:r>
              <a:rPr lang="en-US" sz="2900" dirty="0">
                <a:latin typeface="Times New Roman" pitchFamily="18" charset="0"/>
                <a:cs typeface="Times New Roman" pitchFamily="18" charset="0"/>
              </a:rPr>
              <a:t>P.Amrutesh el al.Int journal of engineering research and application, ISSN: 2248-9622, vol.4, issue 9 (version 3), Sept.2014 pp.10-21</a:t>
            </a:r>
            <a:r>
              <a:rPr lang="en-US" sz="2900" dirty="0" smtClean="0">
                <a:latin typeface="Times New Roman" pitchFamily="18" charset="0"/>
                <a:cs typeface="Times New Roman" pitchFamily="18" charset="0"/>
              </a:rPr>
              <a:t>.</a:t>
            </a:r>
            <a:endParaRPr lang="en-US" sz="2900" dirty="0">
              <a:latin typeface="Times New Roman" pitchFamily="18" charset="0"/>
              <a:cs typeface="Times New Roman" pitchFamily="18" charset="0"/>
            </a:endParaRPr>
          </a:p>
          <a:p>
            <a:pPr lvl="0"/>
            <a:r>
              <a:rPr lang="en-US" sz="2900" dirty="0">
                <a:latin typeface="Times New Roman" pitchFamily="18" charset="0"/>
                <a:cs typeface="Times New Roman" pitchFamily="18" charset="0"/>
              </a:rPr>
              <a:t>Experimental study of solar power grass cutter robot, vol.2, issue-2, 2016. IJARIJE-ISSN (0)-</a:t>
            </a:r>
            <a:r>
              <a:rPr lang="en-US" sz="2900" dirty="0" smtClean="0">
                <a:latin typeface="Times New Roman" pitchFamily="18" charset="0"/>
                <a:cs typeface="Times New Roman" pitchFamily="18" charset="0"/>
              </a:rPr>
              <a:t>2395-4396</a:t>
            </a:r>
            <a:endParaRPr lang="en-US" sz="2900" dirty="0">
              <a:latin typeface="Times New Roman" pitchFamily="18" charset="0"/>
              <a:cs typeface="Times New Roman" pitchFamily="18" charset="0"/>
            </a:endParaRPr>
          </a:p>
          <a:p>
            <a:pPr lvl="0"/>
            <a:r>
              <a:rPr lang="en-US" sz="2900" dirty="0">
                <a:latin typeface="Times New Roman" pitchFamily="18" charset="0"/>
                <a:cs typeface="Times New Roman" pitchFamily="18" charset="0"/>
              </a:rPr>
              <a:t>International journal of emerging technology and advance engineering Website: </a:t>
            </a:r>
            <a:r>
              <a:rPr lang="en-US" sz="2900" u="sng" dirty="0">
                <a:latin typeface="Times New Roman" pitchFamily="18" charset="0"/>
                <a:cs typeface="Times New Roman" pitchFamily="18" charset="0"/>
                <a:hlinkClick r:id="rId2"/>
              </a:rPr>
              <a:t>www.ijetae.com</a:t>
            </a:r>
            <a:r>
              <a:rPr lang="en-US" sz="2900" dirty="0">
                <a:latin typeface="Times New Roman" pitchFamily="18" charset="0"/>
                <a:cs typeface="Times New Roman" pitchFamily="18" charset="0"/>
              </a:rPr>
              <a:t> (ISSN 2250-2459, ISO 9001:2008 Certified journal, vol.4, Issue 11, Nov. 2014</a:t>
            </a:r>
            <a:r>
              <a:rPr lang="en-US" sz="2900" dirty="0" smtClean="0">
                <a:latin typeface="Times New Roman" pitchFamily="18" charset="0"/>
                <a:cs typeface="Times New Roman" pitchFamily="18" charset="0"/>
              </a:rPr>
              <a:t>).</a:t>
            </a:r>
            <a:endParaRPr lang="en-US" sz="2900" dirty="0">
              <a:latin typeface="Times New Roman" pitchFamily="18" charset="0"/>
              <a:cs typeface="Times New Roman" pitchFamily="18" charset="0"/>
            </a:endParaRPr>
          </a:p>
          <a:p>
            <a:pPr lvl="0"/>
            <a:r>
              <a:rPr lang="en-US" sz="2900" dirty="0">
                <a:latin typeface="Times New Roman" pitchFamily="18" charset="0"/>
                <a:cs typeface="Times New Roman" pitchFamily="18" charset="0"/>
              </a:rPr>
              <a:t>International journal of technical research and application, e-ISSN 230-8163,</a:t>
            </a:r>
          </a:p>
          <a:p>
            <a:r>
              <a:rPr lang="en-US" sz="2900" u="sng" dirty="0">
                <a:latin typeface="Times New Roman" pitchFamily="18" charset="0"/>
                <a:cs typeface="Times New Roman" pitchFamily="18" charset="0"/>
                <a:hlinkClick r:id="rId3"/>
              </a:rPr>
              <a:t>www.ijtra.com</a:t>
            </a:r>
            <a:r>
              <a:rPr lang="en-US" sz="2900" dirty="0">
                <a:latin typeface="Times New Roman" pitchFamily="18" charset="0"/>
                <a:cs typeface="Times New Roman" pitchFamily="18" charset="0"/>
              </a:rPr>
              <a:t> special issue 39 (KCCEMER) (March 2016).  Pp39-43</a:t>
            </a:r>
            <a:r>
              <a:rPr lang="en-US" sz="2900" dirty="0" smtClean="0">
                <a:latin typeface="Times New Roman" pitchFamily="18" charset="0"/>
                <a:cs typeface="Times New Roman" pitchFamily="18" charset="0"/>
              </a:rPr>
              <a:t>.</a:t>
            </a:r>
            <a:endParaRPr lang="en-US" sz="2900" dirty="0">
              <a:latin typeface="Times New Roman" pitchFamily="18" charset="0"/>
              <a:cs typeface="Times New Roman" pitchFamily="18" charset="0"/>
            </a:endParaRPr>
          </a:p>
          <a:p>
            <a:pPr lvl="0"/>
            <a:r>
              <a:rPr lang="en-US" sz="2900" dirty="0">
                <a:latin typeface="Times New Roman" pitchFamily="18" charset="0"/>
                <a:cs typeface="Times New Roman" pitchFamily="18" charset="0"/>
              </a:rPr>
              <a:t>“Design and development of solar power Lawn Mower” vol.5, Issue-6. June 2014, ISSN 2229-5518.</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33418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76200"/>
            <a:ext cx="7696200" cy="6397752"/>
          </a:xfrm>
        </p:spPr>
        <p:txBody>
          <a:bodyPr>
            <a:normAutofit/>
          </a:bodyPr>
          <a:lstStyle/>
          <a:p>
            <a:endParaRPr lang="en-US" sz="6000" dirty="0" smtClean="0"/>
          </a:p>
          <a:p>
            <a:endParaRPr lang="en-US" sz="6000" dirty="0"/>
          </a:p>
          <a:p>
            <a:r>
              <a:rPr lang="en-US" sz="6000" dirty="0" smtClean="0"/>
              <a:t> Any Questions?</a:t>
            </a:r>
            <a:endParaRPr lang="en-US" sz="6000" dirty="0"/>
          </a:p>
        </p:txBody>
      </p:sp>
    </p:spTree>
    <p:extLst>
      <p:ext uri="{BB962C8B-B14F-4D97-AF65-F5344CB8AC3E}">
        <p14:creationId xmlns:p14="http://schemas.microsoft.com/office/powerpoint/2010/main" val="9839696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62200" y="2057400"/>
            <a:ext cx="6172200" cy="1371600"/>
          </a:xfrm>
        </p:spPr>
        <p:txBody>
          <a:bodyPr>
            <a:normAutofit/>
          </a:bodyPr>
          <a:lstStyle/>
          <a:p>
            <a:r>
              <a:rPr lang="en-US" sz="6600" dirty="0" smtClean="0"/>
              <a:t>Thank you</a:t>
            </a:r>
            <a:endParaRPr lang="en-US" sz="6600" dirty="0"/>
          </a:p>
        </p:txBody>
      </p:sp>
    </p:spTree>
    <p:extLst>
      <p:ext uri="{BB962C8B-B14F-4D97-AF65-F5344CB8AC3E}">
        <p14:creationId xmlns:p14="http://schemas.microsoft.com/office/powerpoint/2010/main" val="4095580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382000" cy="6248400"/>
          </a:xfrm>
        </p:spPr>
        <p:txBody>
          <a:bodyPr>
            <a:normAutofit/>
          </a:bodyPr>
          <a:lstStyle/>
          <a:p>
            <a:r>
              <a:rPr lang="en-US" sz="3200" b="1" dirty="0" smtClean="0"/>
              <a:t>Introduction: </a:t>
            </a:r>
          </a:p>
          <a:p>
            <a:pPr marL="0" indent="0">
              <a:buNone/>
            </a:pPr>
            <a:r>
              <a:rPr lang="en-US" sz="3200" b="1" dirty="0"/>
              <a:t> </a:t>
            </a:r>
            <a:r>
              <a:rPr lang="en-US" sz="3200" b="1" dirty="0" smtClean="0"/>
              <a:t>      </a:t>
            </a:r>
            <a:r>
              <a:rPr lang="en-US" dirty="0">
                <a:latin typeface="Times New Roman" pitchFamily="18" charset="0"/>
                <a:cs typeface="Times New Roman" pitchFamily="18" charset="0"/>
              </a:rPr>
              <a:t>Pollution is a major issue for whole world. Pollution is manmade and can be seen </a:t>
            </a:r>
            <a:r>
              <a:rPr lang="en-US" dirty="0" smtClean="0">
                <a:latin typeface="Times New Roman" pitchFamily="18" charset="0"/>
                <a:cs typeface="Times New Roman" pitchFamily="18" charset="0"/>
              </a:rPr>
              <a:t>everywhere. The appliances used in agriculture is mainly depends on a gas kit, various fuels, kerosene. Those are provide large pollution, it affects the human life and also the environment. </a:t>
            </a:r>
            <a:r>
              <a:rPr lang="en-US" dirty="0">
                <a:latin typeface="Times New Roman" pitchFamily="18" charset="0"/>
                <a:cs typeface="Times New Roman" pitchFamily="18" charset="0"/>
              </a:rPr>
              <a:t>In case Gas powered grass cutter due to the emission of gases it is responsible for pollution. Also the cost of fuel is increasing hence it is not efficient. There are various methods which are used for grass cutting but they works on either manpower or electrical power supply which increases </a:t>
            </a:r>
            <a:r>
              <a:rPr lang="en-US" dirty="0" smtClean="0">
                <a:latin typeface="Times New Roman" pitchFamily="18" charset="0"/>
                <a:cs typeface="Times New Roman" pitchFamily="18" charset="0"/>
              </a:rPr>
              <a:t>cost</a:t>
            </a:r>
            <a:r>
              <a:rPr lang="en-US" dirty="0">
                <a:latin typeface="Times New Roman" pitchFamily="18" charset="0"/>
                <a:cs typeface="Times New Roman" pitchFamily="18" charset="0"/>
              </a:rPr>
              <a:t>. But there is tremendous amount of solar energy present on the earth so we can use this energy for grass cutting and water sprinkling purpose.</a:t>
            </a:r>
          </a:p>
          <a:p>
            <a:pPr marL="0" indent="0">
              <a:buNone/>
            </a:pPr>
            <a:endParaRPr lang="en-US" sz="3200" dirty="0" smtClean="0"/>
          </a:p>
          <a:p>
            <a:endParaRPr lang="en-US" sz="3200" b="1" dirty="0" smtClean="0"/>
          </a:p>
          <a:p>
            <a:pPr>
              <a:buNone/>
            </a:pPr>
            <a:endParaRPr lang="en-US" sz="3200" b="1" dirty="0" smtClean="0"/>
          </a:p>
          <a:p>
            <a:pPr>
              <a:buNone/>
            </a:pPr>
            <a:endParaRPr lang="en-US" sz="3200" b="1" dirty="0" smtClean="0"/>
          </a:p>
          <a:p>
            <a:pPr>
              <a:buNone/>
            </a:pPr>
            <a:endParaRPr lang="en-US" dirty="0" smtClean="0"/>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sz="quarter" idx="1"/>
          </p:nvPr>
        </p:nvSpPr>
        <p:spPr>
          <a:xfrm>
            <a:off x="457200" y="304800"/>
            <a:ext cx="7467600" cy="6245225"/>
          </a:xfrm>
        </p:spPr>
        <p:txBody>
          <a:bodyPr/>
          <a:lstStyle/>
          <a:p>
            <a:pPr marL="0" indent="0">
              <a:buNone/>
            </a:pPr>
            <a:r>
              <a:rPr lang="en-US" sz="2800" b="1" dirty="0" smtClean="0">
                <a:solidFill>
                  <a:schemeClr val="accent3"/>
                </a:solidFill>
                <a:latin typeface="Times New Roman" pitchFamily="18" charset="0"/>
                <a:cs typeface="Times New Roman" pitchFamily="18" charset="0"/>
              </a:rPr>
              <a:t>Proposed Work :-</a:t>
            </a:r>
          </a:p>
          <a:p>
            <a:pPr marL="0" indent="0">
              <a:buNone/>
            </a:pP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rays coming from sun are made to fall on the solar panel.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conversion of sun light into electricity takes place instantly.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solar panel is kept at an angle perpendicular to sun rays such that maximum rays are falls on the panel, energy receiving from sun used to produce electricity and stored in a battery</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Electrical energy of the battery is converted to mechanical energy through a grass </a:t>
            </a:r>
            <a:r>
              <a:rPr lang="en-US" dirty="0" smtClean="0">
                <a:latin typeface="Times New Roman" pitchFamily="18" charset="0"/>
                <a:cs typeface="Times New Roman" pitchFamily="18" charset="0"/>
              </a:rPr>
              <a:t>cutter</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&amp; also this energy is use to sprinkling purpose</a:t>
            </a:r>
            <a:r>
              <a:rPr lang="en-US" dirty="0" smtClean="0"/>
              <a:t>.</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595569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0"/>
            <a:ext cx="8544790" cy="6477000"/>
          </a:xfrm>
        </p:spPr>
        <p:style>
          <a:lnRef idx="2">
            <a:schemeClr val="dk1"/>
          </a:lnRef>
          <a:fillRef idx="1">
            <a:schemeClr val="lt1"/>
          </a:fillRef>
          <a:effectRef idx="0">
            <a:schemeClr val="dk1"/>
          </a:effectRef>
          <a:fontRef idx="minor">
            <a:schemeClr val="dk1"/>
          </a:fontRef>
        </p:style>
        <p:txBody>
          <a:bodyPr/>
          <a:lstStyle/>
          <a:p>
            <a:r>
              <a:rPr lang="en-US" sz="2800" b="1" dirty="0" smtClean="0">
                <a:latin typeface="Times New Roman" pitchFamily="18" charset="0"/>
                <a:cs typeface="Times New Roman" pitchFamily="18" charset="0"/>
              </a:rPr>
              <a:t>Block Diagram:-</a:t>
            </a:r>
          </a:p>
          <a:p>
            <a:pPr>
              <a:buNone/>
            </a:pPr>
            <a:r>
              <a:rPr lang="en-US" sz="2800" b="1" dirty="0" smtClean="0">
                <a:latin typeface="Times New Roman" pitchFamily="18" charset="0"/>
                <a:cs typeface="Times New Roman" pitchFamily="18" charset="0"/>
              </a:rPr>
              <a:t>                             </a:t>
            </a:r>
          </a:p>
          <a:p>
            <a:pPr>
              <a:buNone/>
            </a:pPr>
            <a:endParaRPr lang="en-US" dirty="0"/>
          </a:p>
        </p:txBody>
      </p:sp>
      <p:sp>
        <p:nvSpPr>
          <p:cNvPr id="7" name="Rectangle 6"/>
          <p:cNvSpPr/>
          <p:nvPr/>
        </p:nvSpPr>
        <p:spPr>
          <a:xfrm>
            <a:off x="2667000" y="680606"/>
            <a:ext cx="22098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Solar Panel</a:t>
            </a:r>
            <a:endParaRPr lang="en-US" sz="1600" dirty="0"/>
          </a:p>
        </p:txBody>
      </p:sp>
      <p:sp>
        <p:nvSpPr>
          <p:cNvPr id="8" name="Rectangle 7"/>
          <p:cNvSpPr/>
          <p:nvPr/>
        </p:nvSpPr>
        <p:spPr>
          <a:xfrm>
            <a:off x="2712027" y="1388920"/>
            <a:ext cx="22098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Battery</a:t>
            </a:r>
            <a:endParaRPr lang="en-US" dirty="0"/>
          </a:p>
        </p:txBody>
      </p:sp>
      <p:sp>
        <p:nvSpPr>
          <p:cNvPr id="9" name="Rectangle 8"/>
          <p:cNvSpPr/>
          <p:nvPr/>
        </p:nvSpPr>
        <p:spPr>
          <a:xfrm>
            <a:off x="2667000" y="2133600"/>
            <a:ext cx="2133600" cy="304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Arduino</a:t>
            </a:r>
            <a:endParaRPr lang="en-US" dirty="0"/>
          </a:p>
        </p:txBody>
      </p:sp>
      <p:sp>
        <p:nvSpPr>
          <p:cNvPr id="11" name="Rectangle 10"/>
          <p:cNvSpPr/>
          <p:nvPr/>
        </p:nvSpPr>
        <p:spPr>
          <a:xfrm>
            <a:off x="5344392" y="2119745"/>
            <a:ext cx="1198418"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Alarm</a:t>
            </a:r>
            <a:endParaRPr lang="en-US" sz="1600" dirty="0"/>
          </a:p>
        </p:txBody>
      </p:sp>
      <p:sp>
        <p:nvSpPr>
          <p:cNvPr id="12" name="Rectangle 11"/>
          <p:cNvSpPr/>
          <p:nvPr/>
        </p:nvSpPr>
        <p:spPr>
          <a:xfrm>
            <a:off x="5354782" y="2970067"/>
            <a:ext cx="1274618"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Motor Driver</a:t>
            </a:r>
            <a:endParaRPr lang="en-US" sz="1400" dirty="0"/>
          </a:p>
        </p:txBody>
      </p:sp>
      <p:sp>
        <p:nvSpPr>
          <p:cNvPr id="13" name="Rectangle 12"/>
          <p:cNvSpPr/>
          <p:nvPr/>
        </p:nvSpPr>
        <p:spPr>
          <a:xfrm>
            <a:off x="5354782" y="3858491"/>
            <a:ext cx="1274618" cy="5029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Motor Driver</a:t>
            </a:r>
            <a:endParaRPr lang="en-US" sz="1400" dirty="0"/>
          </a:p>
        </p:txBody>
      </p:sp>
      <p:sp>
        <p:nvSpPr>
          <p:cNvPr id="14" name="Rectangle 13"/>
          <p:cNvSpPr/>
          <p:nvPr/>
        </p:nvSpPr>
        <p:spPr>
          <a:xfrm>
            <a:off x="5430982" y="4648200"/>
            <a:ext cx="1385454"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Motor Driver</a:t>
            </a:r>
            <a:endParaRPr lang="en-US" sz="1400" dirty="0"/>
          </a:p>
        </p:txBody>
      </p:sp>
      <p:sp>
        <p:nvSpPr>
          <p:cNvPr id="15" name="Rectangle 14"/>
          <p:cNvSpPr/>
          <p:nvPr/>
        </p:nvSpPr>
        <p:spPr>
          <a:xfrm>
            <a:off x="7235536" y="2970067"/>
            <a:ext cx="1489363" cy="4433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Moto</a:t>
            </a:r>
            <a:r>
              <a:rPr lang="en-US" dirty="0" smtClean="0"/>
              <a:t>r</a:t>
            </a:r>
            <a:endParaRPr lang="en-US" dirty="0"/>
          </a:p>
        </p:txBody>
      </p:sp>
      <p:sp>
        <p:nvSpPr>
          <p:cNvPr id="16" name="Rectangle 15"/>
          <p:cNvSpPr/>
          <p:nvPr/>
        </p:nvSpPr>
        <p:spPr>
          <a:xfrm>
            <a:off x="7235535" y="3858491"/>
            <a:ext cx="1489364"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Cutter motor</a:t>
            </a:r>
            <a:endParaRPr lang="en-US" sz="1600" dirty="0"/>
          </a:p>
        </p:txBody>
      </p:sp>
      <p:sp>
        <p:nvSpPr>
          <p:cNvPr id="17" name="Rectangle 16"/>
          <p:cNvSpPr/>
          <p:nvPr/>
        </p:nvSpPr>
        <p:spPr>
          <a:xfrm>
            <a:off x="7235535" y="4648200"/>
            <a:ext cx="1506683"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Pump Motor</a:t>
            </a:r>
            <a:endParaRPr lang="en-US" sz="1600" dirty="0"/>
          </a:p>
        </p:txBody>
      </p:sp>
      <p:sp>
        <p:nvSpPr>
          <p:cNvPr id="18" name="Rectangle 17"/>
          <p:cNvSpPr/>
          <p:nvPr/>
        </p:nvSpPr>
        <p:spPr>
          <a:xfrm>
            <a:off x="457200" y="2970067"/>
            <a:ext cx="1600200" cy="5299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Ultrasonic Sensor</a:t>
            </a:r>
            <a:endParaRPr lang="en-US" sz="1600" dirty="0"/>
          </a:p>
        </p:txBody>
      </p:sp>
      <p:sp>
        <p:nvSpPr>
          <p:cNvPr id="19" name="Rectangle 18"/>
          <p:cNvSpPr/>
          <p:nvPr/>
        </p:nvSpPr>
        <p:spPr>
          <a:xfrm>
            <a:off x="1524000" y="5867400"/>
            <a:ext cx="1600200" cy="48144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Motor Software</a:t>
            </a:r>
            <a:endParaRPr lang="en-US" sz="1600" dirty="0"/>
          </a:p>
        </p:txBody>
      </p:sp>
      <p:sp>
        <p:nvSpPr>
          <p:cNvPr id="20" name="Rectangle 19"/>
          <p:cNvSpPr/>
          <p:nvPr/>
        </p:nvSpPr>
        <p:spPr>
          <a:xfrm>
            <a:off x="3581400" y="5867400"/>
            <a:ext cx="1676400" cy="4814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Flood Sensor</a:t>
            </a:r>
            <a:endParaRPr lang="en-US" sz="1600" dirty="0"/>
          </a:p>
        </p:txBody>
      </p:sp>
      <p:sp>
        <p:nvSpPr>
          <p:cNvPr id="21" name="Rectangle 20"/>
          <p:cNvSpPr/>
          <p:nvPr/>
        </p:nvSpPr>
        <p:spPr>
          <a:xfrm>
            <a:off x="5943601" y="5867400"/>
            <a:ext cx="1752600" cy="4814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Water Tank</a:t>
            </a:r>
            <a:endParaRPr lang="en-US" sz="1600" dirty="0"/>
          </a:p>
        </p:txBody>
      </p:sp>
      <p:cxnSp>
        <p:nvCxnSpPr>
          <p:cNvPr id="23" name="Straight Arrow Connector 22"/>
          <p:cNvCxnSpPr/>
          <p:nvPr/>
        </p:nvCxnSpPr>
        <p:spPr>
          <a:xfrm>
            <a:off x="3789218" y="1016578"/>
            <a:ext cx="0" cy="3844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771900" y="1707573"/>
            <a:ext cx="0" cy="453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057400" y="3235035"/>
            <a:ext cx="609600" cy="138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1" idx="1"/>
          </p:cNvCxnSpPr>
          <p:nvPr/>
        </p:nvCxnSpPr>
        <p:spPr>
          <a:xfrm>
            <a:off x="4790210" y="2348345"/>
            <a:ext cx="5541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790210" y="3184813"/>
            <a:ext cx="5541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6643254" y="3212520"/>
            <a:ext cx="654625" cy="69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3" idx="1"/>
          </p:cNvCxnSpPr>
          <p:nvPr/>
        </p:nvCxnSpPr>
        <p:spPr>
          <a:xfrm>
            <a:off x="4800600" y="4109951"/>
            <a:ext cx="55418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6" idx="1"/>
          </p:cNvCxnSpPr>
          <p:nvPr/>
        </p:nvCxnSpPr>
        <p:spPr>
          <a:xfrm>
            <a:off x="6705600" y="4087091"/>
            <a:ext cx="52993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1"/>
          </p:cNvCxnSpPr>
          <p:nvPr/>
        </p:nvCxnSpPr>
        <p:spPr>
          <a:xfrm>
            <a:off x="4876800" y="4876800"/>
            <a:ext cx="55418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14" idx="3"/>
            <a:endCxn id="17" idx="1"/>
          </p:cNvCxnSpPr>
          <p:nvPr/>
        </p:nvCxnSpPr>
        <p:spPr>
          <a:xfrm>
            <a:off x="6816436" y="4876800"/>
            <a:ext cx="419099"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flipH="1">
            <a:off x="2514600" y="5181600"/>
            <a:ext cx="533400"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a:off x="4267200" y="5181600"/>
            <a:ext cx="0"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20" idx="3"/>
            <a:endCxn id="21" idx="1"/>
          </p:cNvCxnSpPr>
          <p:nvPr/>
        </p:nvCxnSpPr>
        <p:spPr>
          <a:xfrm>
            <a:off x="5257800" y="6108123"/>
            <a:ext cx="685801"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324600"/>
          </a:xfrm>
        </p:spPr>
        <p:txBody>
          <a:bodyPr>
            <a:normAutofit fontScale="25000" lnSpcReduction="20000"/>
          </a:bodyPr>
          <a:lstStyle/>
          <a:p>
            <a:pPr marL="0" indent="0">
              <a:buNone/>
            </a:pPr>
            <a:r>
              <a:rPr lang="en-US" sz="11200" b="1" dirty="0" smtClean="0">
                <a:latin typeface="Times New Roman" pitchFamily="18" charset="0"/>
                <a:cs typeface="Times New Roman" pitchFamily="18" charset="0"/>
              </a:rPr>
              <a:t>1] Arduino:-</a:t>
            </a:r>
          </a:p>
          <a:p>
            <a:pPr marL="0" indent="0">
              <a:buNone/>
            </a:pPr>
            <a:r>
              <a:rPr lang="en-US" sz="9600" b="1" dirty="0" smtClean="0">
                <a:latin typeface="Times New Roman" pitchFamily="18" charset="0"/>
                <a:cs typeface="Times New Roman" pitchFamily="18" charset="0"/>
              </a:rPr>
              <a:t>     </a:t>
            </a:r>
          </a:p>
          <a:p>
            <a:r>
              <a:rPr lang="en-US" sz="9600" dirty="0">
                <a:latin typeface="Times New Roman" pitchFamily="18" charset="0"/>
                <a:cs typeface="Times New Roman" pitchFamily="18" charset="0"/>
              </a:rPr>
              <a:t> The Arduino Uno is a </a:t>
            </a:r>
            <a:r>
              <a:rPr lang="en-US" sz="9600" dirty="0" smtClean="0">
                <a:latin typeface="Times New Roman" pitchFamily="18" charset="0"/>
                <a:cs typeface="Times New Roman" pitchFamily="18" charset="0"/>
              </a:rPr>
              <a:t>microcontroller </a:t>
            </a:r>
          </a:p>
          <a:p>
            <a:pPr marL="0" indent="0">
              <a:buNone/>
            </a:pPr>
            <a:r>
              <a:rPr lang="en-US" sz="9600" dirty="0">
                <a:latin typeface="Times New Roman" pitchFamily="18" charset="0"/>
                <a:cs typeface="Times New Roman" pitchFamily="18" charset="0"/>
              </a:rPr>
              <a:t> </a:t>
            </a:r>
            <a:r>
              <a:rPr lang="en-US" sz="9600" dirty="0" smtClean="0">
                <a:latin typeface="Times New Roman" pitchFamily="18" charset="0"/>
                <a:cs typeface="Times New Roman" pitchFamily="18" charset="0"/>
              </a:rPr>
              <a:t>   board </a:t>
            </a:r>
            <a:r>
              <a:rPr lang="en-US" sz="9600" dirty="0">
                <a:latin typeface="Times New Roman" pitchFamily="18" charset="0"/>
                <a:cs typeface="Times New Roman" pitchFamily="18" charset="0"/>
              </a:rPr>
              <a:t>based on the </a:t>
            </a:r>
            <a:r>
              <a:rPr lang="en-US" sz="9600" dirty="0" smtClean="0">
                <a:latin typeface="Times New Roman" pitchFamily="18" charset="0"/>
                <a:cs typeface="Times New Roman" pitchFamily="18" charset="0"/>
              </a:rPr>
              <a:t>ATmega328 </a:t>
            </a:r>
            <a:r>
              <a:rPr lang="en-US" sz="9600" dirty="0">
                <a:latin typeface="Times New Roman" pitchFamily="18" charset="0"/>
                <a:cs typeface="Times New Roman" pitchFamily="18" charset="0"/>
              </a:rPr>
              <a:t>(datasheet). </a:t>
            </a:r>
            <a:endParaRPr lang="en-US" sz="9600" dirty="0" smtClean="0">
              <a:latin typeface="Times New Roman" pitchFamily="18" charset="0"/>
              <a:cs typeface="Times New Roman" pitchFamily="18" charset="0"/>
            </a:endParaRPr>
          </a:p>
          <a:p>
            <a:r>
              <a:rPr lang="en-US" sz="9600" dirty="0" smtClean="0">
                <a:latin typeface="Times New Roman" pitchFamily="18" charset="0"/>
                <a:cs typeface="Times New Roman" pitchFamily="18" charset="0"/>
              </a:rPr>
              <a:t>It </a:t>
            </a:r>
            <a:r>
              <a:rPr lang="en-US" sz="9600" dirty="0">
                <a:latin typeface="Times New Roman" pitchFamily="18" charset="0"/>
                <a:cs typeface="Times New Roman" pitchFamily="18" charset="0"/>
              </a:rPr>
              <a:t>has 14 digital input/output pins </a:t>
            </a:r>
            <a:endParaRPr lang="en-US" sz="9600" dirty="0" smtClean="0">
              <a:latin typeface="Times New Roman" pitchFamily="18" charset="0"/>
              <a:cs typeface="Times New Roman" pitchFamily="18" charset="0"/>
            </a:endParaRPr>
          </a:p>
          <a:p>
            <a:pPr marL="0" indent="0">
              <a:buNone/>
            </a:pPr>
            <a:r>
              <a:rPr lang="en-US" sz="9600" dirty="0">
                <a:latin typeface="Times New Roman" pitchFamily="18" charset="0"/>
                <a:cs typeface="Times New Roman" pitchFamily="18" charset="0"/>
              </a:rPr>
              <a:t> </a:t>
            </a:r>
            <a:r>
              <a:rPr lang="en-US" sz="9600" dirty="0" smtClean="0">
                <a:latin typeface="Times New Roman" pitchFamily="18" charset="0"/>
                <a:cs typeface="Times New Roman" pitchFamily="18" charset="0"/>
              </a:rPr>
              <a:t>  (</a:t>
            </a:r>
            <a:r>
              <a:rPr lang="en-US" sz="9600" dirty="0">
                <a:latin typeface="Times New Roman" pitchFamily="18" charset="0"/>
                <a:cs typeface="Times New Roman" pitchFamily="18" charset="0"/>
              </a:rPr>
              <a:t>of which 6 can be used as PWM </a:t>
            </a:r>
            <a:r>
              <a:rPr lang="en-US" sz="9600" dirty="0" smtClean="0">
                <a:latin typeface="Times New Roman" pitchFamily="18" charset="0"/>
                <a:cs typeface="Times New Roman" pitchFamily="18" charset="0"/>
              </a:rPr>
              <a:t>outputs),</a:t>
            </a:r>
          </a:p>
          <a:p>
            <a:r>
              <a:rPr lang="en-US" sz="9600" dirty="0">
                <a:latin typeface="Times New Roman" pitchFamily="18" charset="0"/>
                <a:cs typeface="Times New Roman" pitchFamily="18" charset="0"/>
              </a:rPr>
              <a:t> </a:t>
            </a:r>
            <a:r>
              <a:rPr lang="en-US" sz="9600" dirty="0" smtClean="0">
                <a:latin typeface="Times New Roman" pitchFamily="18" charset="0"/>
                <a:cs typeface="Times New Roman" pitchFamily="18" charset="0"/>
              </a:rPr>
              <a:t>6 </a:t>
            </a:r>
            <a:r>
              <a:rPr lang="en-US" sz="9600" dirty="0">
                <a:latin typeface="Times New Roman" pitchFamily="18" charset="0"/>
                <a:cs typeface="Times New Roman" pitchFamily="18" charset="0"/>
              </a:rPr>
              <a:t>analog inputs, a 16 MHz ceramic </a:t>
            </a:r>
            <a:r>
              <a:rPr lang="en-US" sz="9600" dirty="0" smtClean="0">
                <a:latin typeface="Times New Roman" pitchFamily="18" charset="0"/>
                <a:cs typeface="Times New Roman" pitchFamily="18" charset="0"/>
              </a:rPr>
              <a:t>resonator,</a:t>
            </a:r>
          </a:p>
          <a:p>
            <a:r>
              <a:rPr lang="en-US" sz="9600" dirty="0" smtClean="0">
                <a:latin typeface="Times New Roman" pitchFamily="18" charset="0"/>
                <a:cs typeface="Times New Roman" pitchFamily="18" charset="0"/>
              </a:rPr>
              <a:t>USB connection,</a:t>
            </a:r>
          </a:p>
          <a:p>
            <a:r>
              <a:rPr lang="en-US" sz="9600" dirty="0" smtClean="0">
                <a:latin typeface="Times New Roman" pitchFamily="18" charset="0"/>
                <a:cs typeface="Times New Roman" pitchFamily="18" charset="0"/>
              </a:rPr>
              <a:t>power jack., </a:t>
            </a:r>
          </a:p>
          <a:p>
            <a:r>
              <a:rPr lang="en-US" sz="9600" dirty="0" smtClean="0">
                <a:latin typeface="Times New Roman" pitchFamily="18" charset="0"/>
                <a:cs typeface="Times New Roman" pitchFamily="18" charset="0"/>
              </a:rPr>
              <a:t>ICSP header</a:t>
            </a:r>
            <a:r>
              <a:rPr lang="en-US" sz="9600" dirty="0">
                <a:latin typeface="Times New Roman" pitchFamily="18" charset="0"/>
                <a:cs typeface="Times New Roman" pitchFamily="18" charset="0"/>
              </a:rPr>
              <a:t> </a:t>
            </a:r>
            <a:r>
              <a:rPr lang="en-US" sz="9600" dirty="0" smtClean="0">
                <a:latin typeface="Times New Roman" pitchFamily="18" charset="0"/>
                <a:cs typeface="Times New Roman" pitchFamily="18" charset="0"/>
              </a:rPr>
              <a:t>and </a:t>
            </a:r>
          </a:p>
          <a:p>
            <a:r>
              <a:rPr lang="en-US" sz="9600" dirty="0">
                <a:latin typeface="Times New Roman" pitchFamily="18" charset="0"/>
                <a:cs typeface="Times New Roman" pitchFamily="18" charset="0"/>
              </a:rPr>
              <a:t>R</a:t>
            </a:r>
            <a:r>
              <a:rPr lang="en-US" sz="9600" dirty="0" smtClean="0">
                <a:latin typeface="Times New Roman" pitchFamily="18" charset="0"/>
                <a:cs typeface="Times New Roman" pitchFamily="18" charset="0"/>
              </a:rPr>
              <a:t>eset </a:t>
            </a:r>
            <a:r>
              <a:rPr lang="en-US" sz="9600" dirty="0">
                <a:latin typeface="Times New Roman" pitchFamily="18" charset="0"/>
                <a:cs typeface="Times New Roman" pitchFamily="18" charset="0"/>
              </a:rPr>
              <a:t>button. </a:t>
            </a:r>
            <a:endParaRPr lang="en-US" sz="9600" dirty="0" smtClean="0">
              <a:latin typeface="Times New Roman" pitchFamily="18" charset="0"/>
              <a:cs typeface="Times New Roman" pitchFamily="18" charset="0"/>
            </a:endParaRPr>
          </a:p>
          <a:p>
            <a:pPr marL="0" indent="0">
              <a:buNone/>
            </a:pPr>
            <a:endParaRPr lang="en-US" sz="6000" dirty="0" smtClean="0">
              <a:latin typeface="Times New Roman" pitchFamily="18" charset="0"/>
              <a:cs typeface="Times New Roman" pitchFamily="18" charset="0"/>
            </a:endParaRPr>
          </a:p>
          <a:p>
            <a:pPr marL="0" indent="0">
              <a:buNone/>
            </a:pPr>
            <a:endParaRPr lang="en-US" dirty="0"/>
          </a:p>
          <a:p>
            <a:pPr marL="0" indent="0">
              <a:buNone/>
            </a:pPr>
            <a:endParaRPr lang="en-US" dirty="0" smtClean="0"/>
          </a:p>
          <a:p>
            <a:pPr marL="0" indent="0">
              <a:buNone/>
            </a:pPr>
            <a:endParaRPr lang="en-US" dirty="0"/>
          </a:p>
          <a:p>
            <a:pPr marL="0" indent="0">
              <a:buNone/>
            </a:pPr>
            <a:r>
              <a:rPr lang="en-US" dirty="0"/>
              <a:t> </a:t>
            </a:r>
            <a:r>
              <a:rPr lang="en-US" dirty="0" smtClean="0"/>
              <a:t>                                                        </a:t>
            </a:r>
          </a:p>
          <a:p>
            <a:pPr marL="0" indent="0">
              <a:buNone/>
            </a:pPr>
            <a:endParaRPr lang="en-US" dirty="0"/>
          </a:p>
          <a:p>
            <a:pPr marL="0" indent="0">
              <a:buNone/>
            </a:pPr>
            <a:endParaRPr lang="en-US" dirty="0" smtClean="0"/>
          </a:p>
          <a:p>
            <a:pPr marL="0" indent="0">
              <a:buNone/>
            </a:pPr>
            <a:r>
              <a:rPr lang="en-US" dirty="0" smtClean="0"/>
              <a:t>                         </a:t>
            </a:r>
          </a:p>
          <a:p>
            <a:pPr marL="0" indent="0">
              <a:buNone/>
            </a:pPr>
            <a:r>
              <a:rPr lang="en-US" b="1" dirty="0"/>
              <a:t> </a:t>
            </a:r>
            <a:r>
              <a:rPr lang="en-US" b="1" dirty="0" smtClean="0"/>
              <a:t>     </a:t>
            </a:r>
            <a:r>
              <a:rPr lang="en-US" sz="5600" b="1" dirty="0" smtClean="0">
                <a:latin typeface="Times New Roman" pitchFamily="18" charset="0"/>
                <a:cs typeface="Times New Roman" pitchFamily="18" charset="0"/>
              </a:rPr>
              <a:t>                                                                                                                                                                                                                                                                                                                                 </a:t>
            </a:r>
          </a:p>
          <a:p>
            <a:pPr marL="0" indent="0">
              <a:buNone/>
            </a:pPr>
            <a:r>
              <a:rPr lang="en-US" sz="5600" b="1" dirty="0">
                <a:latin typeface="Times New Roman" pitchFamily="18" charset="0"/>
                <a:cs typeface="Times New Roman" pitchFamily="18" charset="0"/>
              </a:rPr>
              <a:t> </a:t>
            </a:r>
            <a:r>
              <a:rPr lang="en-US" sz="5600" b="1" dirty="0" smtClean="0">
                <a:latin typeface="Times New Roman" pitchFamily="18" charset="0"/>
                <a:cs typeface="Times New Roman" pitchFamily="18" charset="0"/>
              </a:rPr>
              <a:t>                                                                                          Fig</a:t>
            </a:r>
            <a:r>
              <a:rPr lang="en-US" sz="5600" b="1" dirty="0">
                <a:latin typeface="Times New Roman" pitchFamily="18" charset="0"/>
                <a:cs typeface="Times New Roman" pitchFamily="18" charset="0"/>
              </a:rPr>
              <a:t>. Arduino Uno</a:t>
            </a:r>
          </a:p>
          <a:p>
            <a:pPr marL="0" indent="0">
              <a:buNone/>
            </a:pPr>
            <a:endParaRPr lang="en-US" b="1" dirty="0" smtClean="0"/>
          </a:p>
          <a:p>
            <a:pPr marL="0" indent="0">
              <a:buNone/>
            </a:pPr>
            <a:r>
              <a:rPr lang="en-US" b="1" dirty="0" smtClean="0"/>
              <a:t>                                          </a:t>
            </a:r>
            <a:r>
              <a:rPr lang="en-US" sz="6400" b="1" dirty="0" smtClean="0"/>
              <a:t>                                                                                                                                                                                                                                                                                                    </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a:t>
            </a:r>
            <a:endParaRPr lang="en-US" dirty="0"/>
          </a:p>
        </p:txBody>
      </p:sp>
      <p:pic>
        <p:nvPicPr>
          <p:cNvPr id="5" name="Picture 4" descr="C:\Users\pvpit\Downloads\arduino-uno-r3-atmega328.jpg"/>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311236"/>
            <a:ext cx="3695700" cy="2588895"/>
          </a:xfrm>
          <a:prstGeom prst="rect">
            <a:avLst/>
          </a:prstGeom>
          <a:noFill/>
          <a:ln>
            <a:noFill/>
          </a:ln>
        </p:spPr>
      </p:pic>
    </p:spTree>
    <p:extLst>
      <p:ext uri="{BB962C8B-B14F-4D97-AF65-F5344CB8AC3E}">
        <p14:creationId xmlns:p14="http://schemas.microsoft.com/office/powerpoint/2010/main" val="67450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fontScale="85000" lnSpcReduction="20000"/>
          </a:bodyPr>
          <a:lstStyle/>
          <a:p>
            <a:pPr marL="0" indent="0">
              <a:buNone/>
            </a:pPr>
            <a:r>
              <a:rPr lang="en-US" sz="3300" b="1" dirty="0" smtClean="0"/>
              <a:t>2] </a:t>
            </a:r>
            <a:r>
              <a:rPr lang="en-US" sz="3300" b="1" dirty="0" smtClean="0"/>
              <a:t>Solar </a:t>
            </a:r>
            <a:r>
              <a:rPr lang="en-US" sz="3300" b="1" dirty="0" smtClean="0"/>
              <a:t>Panel:-</a:t>
            </a:r>
          </a:p>
          <a:p>
            <a:pPr marL="0" indent="0">
              <a:buNone/>
            </a:pPr>
            <a:endParaRPr lang="en-US" sz="3500" b="1" dirty="0" smtClean="0"/>
          </a:p>
          <a:p>
            <a:r>
              <a:rPr lang="en-US" sz="2800" dirty="0" smtClean="0">
                <a:latin typeface="Times New Roman" pitchFamily="18" charset="0"/>
                <a:cs typeface="Times New Roman" pitchFamily="18" charset="0"/>
              </a:rPr>
              <a:t>Solar panel is a collection of solar cell.</a:t>
            </a:r>
          </a:p>
          <a:p>
            <a:r>
              <a:rPr lang="en-US" sz="2800" dirty="0" smtClean="0">
                <a:latin typeface="Times New Roman" pitchFamily="18" charset="0"/>
                <a:cs typeface="Times New Roman" pitchFamily="18" charset="0"/>
              </a:rPr>
              <a:t>Lots of small cells spread overall large area can work together to provide enough power to be useful.</a:t>
            </a:r>
          </a:p>
          <a:p>
            <a:r>
              <a:rPr lang="en-US" sz="2800" dirty="0" smtClean="0">
                <a:latin typeface="Times New Roman" pitchFamily="18" charset="0"/>
                <a:cs typeface="Times New Roman" pitchFamily="18" charset="0"/>
              </a:rPr>
              <a:t>This device that convert sun light into electricity.</a:t>
            </a:r>
          </a:p>
          <a:p>
            <a:r>
              <a:rPr lang="en-US" sz="2800" dirty="0" smtClean="0">
                <a:latin typeface="Times New Roman" pitchFamily="18" charset="0"/>
                <a:cs typeface="Times New Roman" pitchFamily="18" charset="0"/>
              </a:rPr>
              <a:t>Photovoltaic Principle.</a:t>
            </a:r>
          </a:p>
          <a:p>
            <a:pPr marL="0" indent="0">
              <a:buNone/>
            </a:pPr>
            <a:endParaRPr lang="en-US" dirty="0" smtClean="0"/>
          </a:p>
          <a:p>
            <a:endParaRPr lang="en-US" dirty="0" smtClean="0"/>
          </a:p>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p>
          <a:p>
            <a:pPr marL="0" indent="0">
              <a:buNone/>
            </a:pPr>
            <a:r>
              <a:rPr lang="en-US" dirty="0"/>
              <a:t> </a:t>
            </a:r>
            <a:r>
              <a:rPr lang="en-US" dirty="0" smtClean="0"/>
              <a:t>                                                  </a:t>
            </a:r>
          </a:p>
          <a:p>
            <a:pPr marL="0" indent="0">
              <a:buNone/>
            </a:pPr>
            <a:r>
              <a:rPr lang="en-US" dirty="0"/>
              <a:t> </a:t>
            </a:r>
            <a:r>
              <a:rPr lang="en-US" dirty="0" smtClean="0"/>
              <a:t>                                                                   fig. Solar Panel</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733800"/>
            <a:ext cx="475456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467600" cy="6245352"/>
          </a:xfrm>
        </p:spPr>
        <p:txBody>
          <a:bodyPr>
            <a:normAutofit/>
          </a:bodyPr>
          <a:lstStyle/>
          <a:p>
            <a:pPr marL="0" indent="0" algn="just">
              <a:buNone/>
            </a:pPr>
            <a:r>
              <a:rPr lang="en-US" sz="2800" b="1" dirty="0">
                <a:latin typeface="Times New Roman" pitchFamily="18" charset="0"/>
                <a:cs typeface="Times New Roman" pitchFamily="18" charset="0"/>
              </a:rPr>
              <a:t>Ultrasonic sensor</a:t>
            </a:r>
            <a:r>
              <a:rPr lang="en-US" sz="2800" b="1" dirty="0" smtClean="0">
                <a:latin typeface="Times New Roman" pitchFamily="18" charset="0"/>
                <a:cs typeface="Times New Roman" pitchFamily="18" charset="0"/>
              </a:rPr>
              <a:t>:-</a:t>
            </a:r>
          </a:p>
          <a:p>
            <a:pPr marL="0" indent="0" algn="just">
              <a:buNone/>
            </a:pPr>
            <a:endParaRPr lang="en-US" b="1"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Ultrasonic </a:t>
            </a:r>
            <a:r>
              <a:rPr lang="en-US" dirty="0">
                <a:latin typeface="Times New Roman" pitchFamily="18" charset="0"/>
                <a:cs typeface="Times New Roman" pitchFamily="18" charset="0"/>
              </a:rPr>
              <a:t>ranging module </a:t>
            </a:r>
            <a:r>
              <a:rPr lang="en-US" dirty="0" smtClean="0">
                <a:latin typeface="Times New Roman" pitchFamily="18" charset="0"/>
                <a:cs typeface="Times New Roman" pitchFamily="18" charset="0"/>
              </a:rPr>
              <a:t>HC </a:t>
            </a:r>
            <a:r>
              <a:rPr lang="en-US" dirty="0">
                <a:latin typeface="Times New Roman" pitchFamily="18" charset="0"/>
                <a:cs typeface="Times New Roman" pitchFamily="18" charset="0"/>
              </a:rPr>
              <a:t>- SR04 provides </a:t>
            </a:r>
            <a:endParaRPr lang="en-US" dirty="0" smtClean="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2cm </a:t>
            </a:r>
            <a:r>
              <a:rPr lang="en-US" dirty="0">
                <a:latin typeface="Times New Roman" pitchFamily="18" charset="0"/>
                <a:cs typeface="Times New Roman" pitchFamily="18" charset="0"/>
              </a:rPr>
              <a:t>- 400cm non-contact measurement function, </a:t>
            </a:r>
            <a:endParaRPr lang="en-US" dirty="0" smtClean="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    The ranging </a:t>
            </a:r>
            <a:r>
              <a:rPr lang="en-US" dirty="0">
                <a:latin typeface="Times New Roman" pitchFamily="18" charset="0"/>
                <a:cs typeface="Times New Roman" pitchFamily="18" charset="0"/>
              </a:rPr>
              <a:t>accuracy can reach to 3mm. </a:t>
            </a:r>
          </a:p>
          <a:p>
            <a:pPr algn="just"/>
            <a:r>
              <a:rPr lang="en-US" dirty="0">
                <a:latin typeface="Times New Roman" pitchFamily="18" charset="0"/>
                <a:cs typeface="Times New Roman" pitchFamily="18" charset="0"/>
              </a:rPr>
              <a:t>The modules includes ultrasonic </a:t>
            </a:r>
            <a:endParaRPr lang="en-US" dirty="0" smtClean="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transmitters</a:t>
            </a:r>
            <a:r>
              <a:rPr lang="en-US" dirty="0">
                <a:latin typeface="Times New Roman" pitchFamily="18" charset="0"/>
                <a:cs typeface="Times New Roman" pitchFamily="18" charset="0"/>
              </a:rPr>
              <a:t>, receiver and control </a:t>
            </a:r>
            <a:r>
              <a:rPr lang="en-US" dirty="0" smtClean="0">
                <a:latin typeface="Times New Roman" pitchFamily="18" charset="0"/>
                <a:cs typeface="Times New Roman" pitchFamily="18" charset="0"/>
              </a:rPr>
              <a:t>circuit.</a:t>
            </a: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5" name="Picture 4" descr="C:\Users\pvpit\Downloads\altrasonic sensor.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3706091"/>
            <a:ext cx="4257675" cy="2971800"/>
          </a:xfrm>
          <a:prstGeom prst="rect">
            <a:avLst/>
          </a:prstGeom>
          <a:noFill/>
          <a:ln>
            <a:noFill/>
          </a:ln>
        </p:spPr>
      </p:pic>
    </p:spTree>
    <p:extLst>
      <p:ext uri="{BB962C8B-B14F-4D97-AF65-F5344CB8AC3E}">
        <p14:creationId xmlns:p14="http://schemas.microsoft.com/office/powerpoint/2010/main" val="4042675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229600" cy="6092952"/>
          </a:xfrm>
        </p:spPr>
        <p:txBody>
          <a:bodyPr/>
          <a:lstStyle/>
          <a:p>
            <a:pPr algn="just"/>
            <a:r>
              <a:rPr lang="en-US" dirty="0">
                <a:latin typeface="Times New Roman" pitchFamily="18" charset="0"/>
                <a:cs typeface="Times New Roman" pitchFamily="18" charset="0"/>
              </a:rPr>
              <a:t>The basic principle of work:</a:t>
            </a:r>
          </a:p>
          <a:p>
            <a:pPr marL="0" indent="0" algn="just">
              <a:buNone/>
            </a:pPr>
            <a:r>
              <a:rPr lang="en-US" dirty="0">
                <a:latin typeface="Times New Roman" pitchFamily="18" charset="0"/>
                <a:cs typeface="Times New Roman" pitchFamily="18" charset="0"/>
              </a:rPr>
              <a:t>   (1) Using IO trigger for at least 10us high level signal,</a:t>
            </a:r>
          </a:p>
          <a:p>
            <a:pPr marL="0" indent="0" algn="just">
              <a:buNone/>
            </a:pPr>
            <a:r>
              <a:rPr lang="en-US" dirty="0">
                <a:latin typeface="Times New Roman" pitchFamily="18" charset="0"/>
                <a:cs typeface="Times New Roman" pitchFamily="18" charset="0"/>
              </a:rPr>
              <a:t>   (2) The Module automatically sends eight 40 kHz</a:t>
            </a:r>
          </a:p>
          <a:p>
            <a:pPr marL="0" indent="0" algn="just">
              <a:buNone/>
            </a:pPr>
            <a:r>
              <a:rPr lang="en-US" dirty="0">
                <a:latin typeface="Times New Roman" pitchFamily="18" charset="0"/>
                <a:cs typeface="Times New Roman" pitchFamily="18" charset="0"/>
              </a:rPr>
              <a:t>     and detect whether there is a pulse signal back.</a:t>
            </a:r>
          </a:p>
          <a:p>
            <a:pPr marL="0" indent="0" algn="just">
              <a:buNone/>
            </a:pPr>
            <a:r>
              <a:rPr lang="en-US" dirty="0">
                <a:latin typeface="Times New Roman" pitchFamily="18" charset="0"/>
                <a:cs typeface="Times New Roman" pitchFamily="18" charset="0"/>
              </a:rPr>
              <a:t>   (3) IF the signal back, through high level , time of high     output IO duration is the time from sending ultrasonic to returning. </a:t>
            </a:r>
          </a:p>
          <a:p>
            <a:pPr algn="just"/>
            <a:r>
              <a:rPr lang="en-US" dirty="0">
                <a:latin typeface="Times New Roman" pitchFamily="18" charset="0"/>
                <a:cs typeface="Times New Roman" pitchFamily="18" charset="0"/>
              </a:rPr>
              <a:t>Test </a:t>
            </a:r>
            <a:r>
              <a:rPr lang="en-US" dirty="0" smtClean="0">
                <a:latin typeface="Times New Roman" pitchFamily="18" charset="0"/>
                <a:cs typeface="Times New Roman" pitchFamily="18" charset="0"/>
              </a:rPr>
              <a:t>distance </a:t>
            </a:r>
            <a:r>
              <a:rPr lang="en-US" sz="2100" dirty="0" smtClean="0">
                <a:latin typeface="Times New Roman" pitchFamily="18" charset="0"/>
                <a:cs typeface="Times New Roman" pitchFamily="18" charset="0"/>
              </a:rPr>
              <a:t>= (</a:t>
            </a:r>
            <a:r>
              <a:rPr lang="en-US" sz="2100" dirty="0">
                <a:latin typeface="Times New Roman" pitchFamily="18" charset="0"/>
                <a:cs typeface="Times New Roman" pitchFamily="18" charset="0"/>
              </a:rPr>
              <a:t>high level time velocity of sound (340M/S</a:t>
            </a:r>
            <a:r>
              <a:rPr lang="en-US" sz="2100" dirty="0" smtClean="0">
                <a:latin typeface="Times New Roman" pitchFamily="18" charset="0"/>
                <a:cs typeface="Times New Roman" pitchFamily="18" charset="0"/>
              </a:rPr>
              <a:t>)/2). </a:t>
            </a:r>
            <a:endParaRPr lang="en-US" sz="21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3949246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2">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489</TotalTime>
  <Words>1086</Words>
  <Application>Microsoft Office PowerPoint</Application>
  <PresentationFormat>On-screen Show (4:3)</PresentationFormat>
  <Paragraphs>203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electronics</dc:creator>
  <cp:lastModifiedBy>pvpit</cp:lastModifiedBy>
  <cp:revision>43</cp:revision>
  <dcterms:created xsi:type="dcterms:W3CDTF">2016-09-23T23:47:46Z</dcterms:created>
  <dcterms:modified xsi:type="dcterms:W3CDTF">2016-09-24T04:41:12Z</dcterms:modified>
</cp:coreProperties>
</file>