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handoutMasterIdLst>
    <p:handoutMasterId r:id="rId11"/>
  </p:handoutMasterIdLst>
  <p:sldIdLst>
    <p:sldId id="258" r:id="rId4"/>
    <p:sldId id="259" r:id="rId5"/>
    <p:sldId id="260" r:id="rId6"/>
    <p:sldId id="261" r:id="rId7"/>
    <p:sldId id="262" r:id="rId8"/>
    <p:sldId id="257"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93" autoAdjust="0"/>
    <p:restoredTop sz="94660"/>
  </p:normalViewPr>
  <p:slideViewPr>
    <p:cSldViewPr>
      <p:cViewPr varScale="1">
        <p:scale>
          <a:sx n="72" d="100"/>
          <a:sy n="72" d="100"/>
        </p:scale>
        <p:origin x="103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1CB5-81C3-4C55-B039-868A12F6172A}" type="datetimeFigureOut">
              <a:rPr lang="en-US" smtClean="0"/>
              <a:t>7/2/2020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3DE8C-E078-4F20-ADC8-4D9ABE68554D}" type="slidenum">
              <a:rPr lang="en-US" smtClean="0"/>
              <a:t>‹#›</a:t>
            </a:fld>
            <a:endParaRPr lang="en-US"/>
          </a:p>
        </p:txBody>
      </p:sp>
    </p:spTree>
    <p:extLst>
      <p:ext uri="{BB962C8B-B14F-4D97-AF65-F5344CB8AC3E}">
        <p14:creationId xmlns:p14="http://schemas.microsoft.com/office/powerpoint/2010/main" val="2514703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47B6DE0-F239-419C-8C0D-ABD7884B8D83}" type="datetimeFigureOut">
              <a:rPr lang="en-US"/>
              <a:pPr>
                <a:defRPr/>
              </a:pPr>
              <a:t>7/2/2020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A613C8D-A973-4511-BF65-40F0E2F98B45}" type="slidenum">
              <a:rPr lang="en-US"/>
              <a:pPr>
                <a:defRPr/>
              </a:pPr>
              <a:t>‹#›</a:t>
            </a:fld>
            <a:endParaRPr lang="en-US"/>
          </a:p>
        </p:txBody>
      </p:sp>
    </p:spTree>
    <p:extLst>
      <p:ext uri="{BB962C8B-B14F-4D97-AF65-F5344CB8AC3E}">
        <p14:creationId xmlns:p14="http://schemas.microsoft.com/office/powerpoint/2010/main" val="405347257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345EE80-79E4-4EA6-B9AD-9FA6BA7A83A0}" type="slidenum">
              <a:rPr lang="en-US" sz="1200"/>
              <a:pPr algn="r"/>
              <a:t>1</a:t>
            </a:fld>
            <a:endParaRPr lang="en-US" sz="1200"/>
          </a:p>
        </p:txBody>
      </p:sp>
    </p:spTree>
    <p:extLst>
      <p:ext uri="{BB962C8B-B14F-4D97-AF65-F5344CB8AC3E}">
        <p14:creationId xmlns:p14="http://schemas.microsoft.com/office/powerpoint/2010/main" val="261648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6034BEA-632A-417D-9B86-36028A0835E5}" type="slidenum">
              <a:rPr lang="en-US" sz="1200"/>
              <a:pPr algn="r"/>
              <a:t>2</a:t>
            </a:fld>
            <a:endParaRPr lang="en-US" sz="1200"/>
          </a:p>
        </p:txBody>
      </p:sp>
    </p:spTree>
    <p:extLst>
      <p:ext uri="{BB962C8B-B14F-4D97-AF65-F5344CB8AC3E}">
        <p14:creationId xmlns:p14="http://schemas.microsoft.com/office/powerpoint/2010/main" val="118607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14A3F62-5DE4-4D23-9FB5-E70FFAF6410D}" type="slidenum">
              <a:rPr lang="en-US" sz="1200"/>
              <a:pPr algn="r"/>
              <a:t>3</a:t>
            </a:fld>
            <a:endParaRPr lang="en-US" sz="1200"/>
          </a:p>
        </p:txBody>
      </p:sp>
    </p:spTree>
    <p:extLst>
      <p:ext uri="{BB962C8B-B14F-4D97-AF65-F5344CB8AC3E}">
        <p14:creationId xmlns:p14="http://schemas.microsoft.com/office/powerpoint/2010/main" val="35560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8911E79-518E-4588-A5BB-5175E2D0E935}" type="slidenum">
              <a:rPr lang="en-US" sz="1200"/>
              <a:pPr algn="r"/>
              <a:t>4</a:t>
            </a:fld>
            <a:endParaRPr lang="en-US" sz="1200"/>
          </a:p>
        </p:txBody>
      </p:sp>
    </p:spTree>
    <p:extLst>
      <p:ext uri="{BB962C8B-B14F-4D97-AF65-F5344CB8AC3E}">
        <p14:creationId xmlns:p14="http://schemas.microsoft.com/office/powerpoint/2010/main" val="34187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1108CE3-FAB1-42CA-BA76-28DC1C207821}" type="slidenum">
              <a:rPr lang="en-US" sz="1200"/>
              <a:pPr algn="r"/>
              <a:t>5</a:t>
            </a:fld>
            <a:endParaRPr lang="en-US" sz="1200"/>
          </a:p>
        </p:txBody>
      </p:sp>
    </p:spTree>
    <p:extLst>
      <p:ext uri="{BB962C8B-B14F-4D97-AF65-F5344CB8AC3E}">
        <p14:creationId xmlns:p14="http://schemas.microsoft.com/office/powerpoint/2010/main" val="109258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23A872-EAFA-4DB4-AD1F-A06CCD96BC3C}" type="slidenum">
              <a:rPr lang="en-US" smtClean="0"/>
              <a:pPr/>
              <a:t>6</a:t>
            </a:fld>
            <a:endParaRPr lang="en-US" smtClean="0"/>
          </a:p>
        </p:txBody>
      </p:sp>
    </p:spTree>
    <p:extLst>
      <p:ext uri="{BB962C8B-B14F-4D97-AF65-F5344CB8AC3E}">
        <p14:creationId xmlns:p14="http://schemas.microsoft.com/office/powerpoint/2010/main" val="404699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36F2832-C587-41F7-B531-610270E82C3B}"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07C6EC-B5BE-47BC-8D00-214239DC64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BD9FE2-ABF9-487A-A74A-FA6EBA69205E}"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75D3E6-E068-45F8-A437-9E6FC4FE66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FE5869-A6DF-46D0-B815-C50A34CAB9AB}"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BCA3B-DC1E-43F6-BD97-F929A21745C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950C68-6095-4BCC-9E6F-34A59AD981D5}"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513364-3112-47F6-90D0-830737D431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01C4CF8-A54B-4BF7-9977-5A229764A19A}"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B147F1-ED4B-45AC-924A-830B414B21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5062F74-E0B7-4590-BDD6-7C23DCBB63D0}"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598356-7C5E-41B8-B01C-AD46378649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019AC8E-3895-41EA-8C24-3FEE376C0F72}" type="datetimeFigureOut">
              <a:rPr lang="en-US"/>
              <a:pPr>
                <a:defRPr/>
              </a:pPr>
              <a:t>7/2/2020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23D415-CCBD-406B-B500-B2E73305FD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491DE3F-8803-4BE8-9C6A-FCAFFA764829}" type="datetimeFigureOut">
              <a:rPr lang="en-US"/>
              <a:pPr>
                <a:defRPr/>
              </a:pPr>
              <a:t>7/2/2020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983B0C5-C61C-4D58-B112-04FCDCEC4EA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843BA3-F823-47DC-9DBB-F0DCC3CA9C3E}" type="datetimeFigureOut">
              <a:rPr lang="en-US"/>
              <a:pPr>
                <a:defRPr/>
              </a:pPr>
              <a:t>7/2/2020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877B15E-AF20-4460-A70E-6195E215B55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9F8A56-3D00-4E13-BF5B-4BBC5EED66D2}"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4EEAD6-2F1B-420B-A33A-CB2D39EE83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64F8901-F395-49C0-91CD-3198DAA1C13D}"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2E0953-8A8B-45A7-8850-541FBD77FF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37AC6FA-C250-4198-8159-E0B3AD395C43}" type="datetimeFigureOut">
              <a:rPr lang="en-US"/>
              <a:pPr>
                <a:defRPr/>
              </a:pPr>
              <a:t>7/2/2020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3A94E83-A569-49D4-A586-D829681F3C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31" descr="Star.jpg"/>
          <p:cNvPicPr>
            <a:picLocks noChangeAspect="1"/>
          </p:cNvPicPr>
          <p:nvPr/>
        </p:nvPicPr>
        <p:blipFill>
          <a:blip r:embed="rId3"/>
          <a:srcRect/>
          <a:stretch>
            <a:fillRect/>
          </a:stretch>
        </p:blipFill>
        <p:spPr bwMode="auto">
          <a:xfrm>
            <a:off x="6303963" y="4856163"/>
            <a:ext cx="1600200" cy="1400175"/>
          </a:xfrm>
          <a:prstGeom prst="rect">
            <a:avLst/>
          </a:prstGeom>
          <a:noFill/>
          <a:ln w="9525">
            <a:noFill/>
            <a:miter lim="800000"/>
            <a:headEnd/>
            <a:tailEnd/>
          </a:ln>
        </p:spPr>
      </p:pic>
      <p:sp>
        <p:nvSpPr>
          <p:cNvPr id="18459" name="Text Box 27"/>
          <p:cNvSpPr txBox="1">
            <a:spLocks noChangeArrowheads="1"/>
          </p:cNvSpPr>
          <p:nvPr/>
        </p:nvSpPr>
        <p:spPr bwMode="auto">
          <a:xfrm>
            <a:off x="4495800" y="854075"/>
            <a:ext cx="2438400" cy="46640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During test planning and test design activities for any invest project, consult with Maintenance QA team to understand the application impacts</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Use Quality Center as a tool for Requirements Gathering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Rotation of MTC QA resources in every Quarter within maintenance application areas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Train new resources and provide adequate KT, before starting with new projects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Update QA Plan with appropriate change control measures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Raise resource demand in advance to get application access in advance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Project Management to facilitate the completion of Functional Test Plan and Test Conditions walkthrough, prior to commencement of QA Functional Testing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PPM allocations to be completed at the beginning of the project to avoid task related issues</a:t>
            </a:r>
          </a:p>
          <a:p>
            <a:pPr marL="342900" indent="-342900">
              <a:spcBef>
                <a:spcPct val="50000"/>
              </a:spcBef>
              <a:buSzPct val="100000"/>
              <a:buFontTx/>
              <a:buChar char="•"/>
              <a:defRPr/>
            </a:pPr>
            <a:endParaRPr lang="en-US" sz="1000">
              <a:solidFill>
                <a:srgbClr val="000000"/>
              </a:solidFill>
              <a:latin typeface="Calibri" pitchFamily="34" charset="0"/>
              <a:cs typeface="Times New Roman" pitchFamily="18" charset="0"/>
            </a:endParaRPr>
          </a:p>
        </p:txBody>
      </p:sp>
      <p:pic>
        <p:nvPicPr>
          <p:cNvPr id="14339" name="Picture 2"/>
          <p:cNvPicPr>
            <a:picLocks noChangeAspect="1" noChangeArrowheads="1"/>
          </p:cNvPicPr>
          <p:nvPr/>
        </p:nvPicPr>
        <p:blipFill>
          <a:blip r:embed="rId4"/>
          <a:srcRect/>
          <a:stretch>
            <a:fillRect/>
          </a:stretch>
        </p:blipFill>
        <p:spPr bwMode="auto">
          <a:xfrm>
            <a:off x="0" y="0"/>
            <a:ext cx="9144000" cy="838200"/>
          </a:xfrm>
          <a:prstGeom prst="rect">
            <a:avLst/>
          </a:prstGeom>
          <a:noFill/>
          <a:ln w="9525">
            <a:noFill/>
            <a:miter lim="800000"/>
            <a:headEnd/>
            <a:tailEnd/>
          </a:ln>
        </p:spPr>
      </p:pic>
      <p:sp>
        <p:nvSpPr>
          <p:cNvPr id="14340" name="TextBox 47"/>
          <p:cNvSpPr txBox="1">
            <a:spLocks noChangeArrowheads="1"/>
          </p:cNvSpPr>
          <p:nvPr/>
        </p:nvSpPr>
        <p:spPr bwMode="auto">
          <a:xfrm>
            <a:off x="304800" y="76200"/>
            <a:ext cx="7239000" cy="701675"/>
          </a:xfrm>
          <a:prstGeom prst="rect">
            <a:avLst/>
          </a:prstGeom>
          <a:noFill/>
          <a:ln w="9525">
            <a:noFill/>
            <a:miter lim="800000"/>
            <a:headEnd/>
            <a:tailEnd/>
          </a:ln>
        </p:spPr>
        <p:txBody>
          <a:bodyPr>
            <a:spAutoFit/>
          </a:bodyPr>
          <a:lstStyle/>
          <a:p>
            <a:r>
              <a:rPr lang="en-US" sz="4000" b="1">
                <a:solidFill>
                  <a:schemeClr val="bg1"/>
                </a:solidFill>
                <a:latin typeface="Calibri" pitchFamily="34" charset="0"/>
              </a:rPr>
              <a:t>I</a:t>
            </a:r>
            <a:r>
              <a:rPr lang="en-US" sz="3200">
                <a:solidFill>
                  <a:schemeClr val="bg1"/>
                </a:solidFill>
                <a:latin typeface="Calibri" pitchFamily="34" charset="0"/>
              </a:rPr>
              <a:t>n Retrospectio</a:t>
            </a:r>
            <a:r>
              <a:rPr lang="en-US" sz="3200" b="1">
                <a:solidFill>
                  <a:schemeClr val="bg1"/>
                </a:solidFill>
                <a:latin typeface="Calibri" pitchFamily="34" charset="0"/>
              </a:rPr>
              <a:t>n – Claims/S&amp;S/REIN</a:t>
            </a:r>
            <a:endParaRPr lang="en-US" sz="3200">
              <a:solidFill>
                <a:schemeClr val="bg1"/>
              </a:solidFill>
              <a:latin typeface="Calibri" pitchFamily="34" charset="0"/>
            </a:endParaRPr>
          </a:p>
        </p:txBody>
      </p:sp>
      <p:sp>
        <p:nvSpPr>
          <p:cNvPr id="2054" name="Rectangle 11"/>
          <p:cNvSpPr txBox="1">
            <a:spLocks noGrp="1" noChangeArrowheads="1"/>
          </p:cNvSpPr>
          <p:nvPr/>
        </p:nvSpPr>
        <p:spPr bwMode="auto">
          <a:xfrm>
            <a:off x="8824913" y="6607175"/>
            <a:ext cx="360362" cy="230188"/>
          </a:xfrm>
          <a:prstGeom prst="rect">
            <a:avLst/>
          </a:prstGeom>
          <a:noFill/>
          <a:ln>
            <a:round/>
            <a:headEnd/>
            <a:tailEnd/>
          </a:ln>
        </p:spPr>
        <p:txBody>
          <a:bodyPr lIns="90000" tIns="46800" rIns="90000" bIns="46800"/>
          <a:lstStyle/>
          <a:p>
            <a:pPr algn="ctr">
              <a:buClr>
                <a:srgbClr val="DF7A1C"/>
              </a:buClr>
              <a:buSzPct val="100000"/>
              <a:buFont typeface="Verdana" pitchFamily="34" charset="0"/>
              <a:buNone/>
              <a:defRPr/>
            </a:pPr>
            <a:fld id="{0FB63E9E-0AF4-4229-850B-3CF50C665394}" type="slidenum">
              <a:rPr lang="en-GB" sz="900">
                <a:solidFill>
                  <a:srgbClr val="DF7A1C"/>
                </a:solidFill>
                <a:latin typeface="+mn-lt"/>
              </a:rPr>
              <a:pPr algn="ctr">
                <a:buClr>
                  <a:srgbClr val="DF7A1C"/>
                </a:buClr>
                <a:buSzPct val="100000"/>
                <a:buFont typeface="Verdana" pitchFamily="34" charset="0"/>
                <a:buNone/>
                <a:defRPr/>
              </a:pPr>
              <a:t>1</a:t>
            </a:fld>
            <a:endParaRPr lang="en-GB" sz="900">
              <a:solidFill>
                <a:srgbClr val="DF7A1C"/>
              </a:solidFill>
              <a:latin typeface="+mn-lt"/>
            </a:endParaRPr>
          </a:p>
        </p:txBody>
      </p:sp>
      <p:sp>
        <p:nvSpPr>
          <p:cNvPr id="13" name="Text Box 62"/>
          <p:cNvSpPr txBox="1">
            <a:spLocks noChangeArrowheads="1"/>
          </p:cNvSpPr>
          <p:nvPr/>
        </p:nvSpPr>
        <p:spPr bwMode="auto">
          <a:xfrm>
            <a:off x="7126288" y="4751388"/>
            <a:ext cx="20320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Keep Doing</a:t>
            </a:r>
          </a:p>
        </p:txBody>
      </p:sp>
      <p:sp>
        <p:nvSpPr>
          <p:cNvPr id="14" name="Text Box 66"/>
          <p:cNvSpPr txBox="1">
            <a:spLocks noChangeArrowheads="1"/>
          </p:cNvSpPr>
          <p:nvPr/>
        </p:nvSpPr>
        <p:spPr bwMode="auto">
          <a:xfrm>
            <a:off x="4953000" y="54864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Stop Doing</a:t>
            </a:r>
          </a:p>
        </p:txBody>
      </p:sp>
      <p:cxnSp>
        <p:nvCxnSpPr>
          <p:cNvPr id="15" name="Straight Connector 14"/>
          <p:cNvCxnSpPr/>
          <p:nvPr/>
        </p:nvCxnSpPr>
        <p:spPr>
          <a:xfrm rot="5400000" flipH="1" flipV="1">
            <a:off x="5100638" y="2890837"/>
            <a:ext cx="3962400" cy="95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26388" y="5281613"/>
            <a:ext cx="9525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7772400" y="6138863"/>
            <a:ext cx="457200" cy="457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122988" y="6080125"/>
            <a:ext cx="457200" cy="5334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304800" y="5345113"/>
            <a:ext cx="6021388" cy="269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63"/>
          <p:cNvSpPr txBox="1">
            <a:spLocks noChangeArrowheads="1"/>
          </p:cNvSpPr>
          <p:nvPr/>
        </p:nvSpPr>
        <p:spPr bwMode="auto">
          <a:xfrm>
            <a:off x="7659688" y="5502275"/>
            <a:ext cx="12192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r" fontAlgn="auto">
              <a:spcBef>
                <a:spcPct val="50000"/>
              </a:spcBef>
              <a:spcAft>
                <a:spcPts val="0"/>
              </a:spcAft>
              <a:defRPr/>
            </a:pPr>
            <a:r>
              <a:rPr lang="en-US" sz="2400" b="1" dirty="0">
                <a:effectLst>
                  <a:outerShdw blurRad="38100" dist="38100" dir="2700000" algn="tl">
                    <a:srgbClr val="000000">
                      <a:alpha val="43137"/>
                    </a:srgbClr>
                  </a:outerShdw>
                </a:effectLst>
                <a:latin typeface="Calibri" pitchFamily="34" charset="0"/>
              </a:rPr>
              <a:t>More of</a:t>
            </a:r>
          </a:p>
        </p:txBody>
      </p:sp>
      <p:sp>
        <p:nvSpPr>
          <p:cNvPr id="22" name="Text Box 66"/>
          <p:cNvSpPr txBox="1">
            <a:spLocks noChangeArrowheads="1"/>
          </p:cNvSpPr>
          <p:nvPr/>
        </p:nvSpPr>
        <p:spPr bwMode="auto">
          <a:xfrm>
            <a:off x="6172200" y="60960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Less Of</a:t>
            </a:r>
          </a:p>
        </p:txBody>
      </p:sp>
      <p:sp>
        <p:nvSpPr>
          <p:cNvPr id="14352" name="Text Box 82"/>
          <p:cNvSpPr txBox="1">
            <a:spLocks noChangeArrowheads="1"/>
          </p:cNvSpPr>
          <p:nvPr/>
        </p:nvSpPr>
        <p:spPr bwMode="auto">
          <a:xfrm>
            <a:off x="96838" y="890588"/>
            <a:ext cx="2235200" cy="4130675"/>
          </a:xfrm>
          <a:prstGeom prst="rect">
            <a:avLst/>
          </a:prstGeom>
          <a:noFill/>
          <a:ln w="9525">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rPr>
              <a:t>Risk Based Testing</a:t>
            </a:r>
          </a:p>
          <a:p>
            <a:pPr marL="342900" indent="-342900">
              <a:spcBef>
                <a:spcPct val="50000"/>
              </a:spcBef>
              <a:buSzPct val="100000"/>
              <a:buFont typeface="Wingdings" pitchFamily="2" charset="2"/>
              <a:buChar char="§"/>
            </a:pPr>
            <a:r>
              <a:rPr lang="en-US" sz="1000">
                <a:latin typeface="Calibri" pitchFamily="34" charset="0"/>
              </a:rPr>
              <a:t>Monthly Meetings between onsite and offshore Claims/S&amp;S team.</a:t>
            </a:r>
          </a:p>
          <a:p>
            <a:pPr marL="342900" indent="-342900">
              <a:spcBef>
                <a:spcPct val="50000"/>
              </a:spcBef>
              <a:buSzPct val="100000"/>
              <a:buFont typeface="Wingdings" pitchFamily="2" charset="2"/>
              <a:buChar char="§"/>
            </a:pPr>
            <a:r>
              <a:rPr lang="en-US" sz="1000">
                <a:latin typeface="Calibri" pitchFamily="34" charset="0"/>
              </a:rPr>
              <a:t>Update the KT asset periodically  and assign the ownership to each of the  KT asset.</a:t>
            </a:r>
          </a:p>
          <a:p>
            <a:pPr marL="342900" indent="-342900">
              <a:spcBef>
                <a:spcPct val="50000"/>
              </a:spcBef>
              <a:buSzPct val="100000"/>
              <a:buFontTx/>
              <a:buChar char="•"/>
            </a:pPr>
            <a:r>
              <a:rPr lang="en-US" sz="1000">
                <a:solidFill>
                  <a:srgbClr val="000000"/>
                </a:solidFill>
                <a:latin typeface="Calibri" pitchFamily="34" charset="0"/>
                <a:cs typeface="Times New Roman" pitchFamily="18" charset="0"/>
              </a:rPr>
              <a:t>Prepare checklist to overcome the deployment and environment issues</a:t>
            </a:r>
          </a:p>
          <a:p>
            <a:pPr marL="342900" indent="-342900">
              <a:spcBef>
                <a:spcPct val="50000"/>
              </a:spcBef>
              <a:buSzPct val="100000"/>
              <a:buFontTx/>
              <a:buChar char="•"/>
            </a:pPr>
            <a:r>
              <a:rPr lang="en-US" sz="1000">
                <a:solidFill>
                  <a:srgbClr val="000000"/>
                </a:solidFill>
                <a:latin typeface="Calibri" pitchFamily="34" charset="0"/>
                <a:cs typeface="Times New Roman" pitchFamily="18" charset="0"/>
              </a:rPr>
              <a:t>Map requirements into Quality Center to achieve end-to-end traceability from requirements thru test cases</a:t>
            </a:r>
          </a:p>
          <a:p>
            <a:pPr marL="342900" indent="-342900">
              <a:spcBef>
                <a:spcPct val="50000"/>
              </a:spcBef>
              <a:buSzPct val="100000"/>
              <a:buFontTx/>
              <a:buChar char="•"/>
            </a:pPr>
            <a:r>
              <a:rPr lang="en-US" sz="1000">
                <a:solidFill>
                  <a:srgbClr val="000000"/>
                </a:solidFill>
                <a:latin typeface="Calibri" pitchFamily="34" charset="0"/>
                <a:cs typeface="Times New Roman" pitchFamily="18" charset="0"/>
              </a:rPr>
              <a:t>Metrics reporting thru Quality Center</a:t>
            </a:r>
          </a:p>
          <a:p>
            <a:pPr marL="342900" indent="-342900">
              <a:spcBef>
                <a:spcPct val="50000"/>
              </a:spcBef>
              <a:buSzPct val="100000"/>
              <a:buFontTx/>
              <a:buChar char="•"/>
            </a:pPr>
            <a:r>
              <a:rPr lang="en-US" sz="1000">
                <a:solidFill>
                  <a:srgbClr val="000000"/>
                </a:solidFill>
                <a:latin typeface="Calibri" pitchFamily="34" charset="0"/>
                <a:cs typeface="Times New Roman" pitchFamily="18" charset="0"/>
              </a:rPr>
              <a:t>Invoice billing automation thru PPM</a:t>
            </a:r>
          </a:p>
          <a:p>
            <a:pPr marL="342900" indent="-342900">
              <a:spcBef>
                <a:spcPct val="50000"/>
              </a:spcBef>
              <a:buSzPct val="100000"/>
              <a:buFontTx/>
              <a:buChar char="•"/>
            </a:pPr>
            <a:r>
              <a:rPr lang="en-US" sz="1000">
                <a:solidFill>
                  <a:srgbClr val="000000"/>
                </a:solidFill>
                <a:latin typeface="Calibri" pitchFamily="34" charset="0"/>
                <a:cs typeface="Times New Roman" pitchFamily="18" charset="0"/>
              </a:rPr>
              <a:t>Meetings with Application Owners / Invest Delivery Managers to understand upcoming projects and to discuss QA roadblocks</a:t>
            </a:r>
          </a:p>
        </p:txBody>
      </p:sp>
      <p:sp>
        <p:nvSpPr>
          <p:cNvPr id="18458" name="Text Box 26"/>
          <p:cNvSpPr txBox="1">
            <a:spLocks noChangeArrowheads="1"/>
          </p:cNvSpPr>
          <p:nvPr/>
        </p:nvSpPr>
        <p:spPr bwMode="auto">
          <a:xfrm>
            <a:off x="2163763" y="844550"/>
            <a:ext cx="2286000" cy="45434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Channelize the estimation techniques and educate the Project Team</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In case of frequent revisions scope and timelines, please highlight the increase in effort and the resource impacts to project team prior to start working on the same </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Provide laptops for QA associates</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Introduce automation for accomplishing basic functionalities in an application in order to avoid test data preparation effort during test execution</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Set expectations to Project Management, Business Analysts and Development team about our Functional Test Approach and TCP Estimates</a:t>
            </a:r>
          </a:p>
          <a:p>
            <a:pPr marL="342900" indent="-342900">
              <a:spcBef>
                <a:spcPct val="50000"/>
              </a:spcBef>
              <a:buSzPct val="100000"/>
              <a:buFontTx/>
              <a:buChar char="•"/>
              <a:defRPr/>
            </a:pPr>
            <a:r>
              <a:rPr lang="en-US" sz="1000">
                <a:solidFill>
                  <a:srgbClr val="000000"/>
                </a:solidFill>
                <a:latin typeface="Calibri" pitchFamily="34" charset="0"/>
                <a:cs typeface="Times New Roman" pitchFamily="18" charset="0"/>
              </a:rPr>
              <a:t>PPM allocations to be completed at the beginning of the project to avoid task related issues</a:t>
            </a:r>
          </a:p>
          <a:p>
            <a:pPr marL="342900" indent="-342900">
              <a:spcBef>
                <a:spcPct val="50000"/>
              </a:spcBef>
              <a:buSzPct val="100000"/>
              <a:buFontTx/>
              <a:buChar char="•"/>
              <a:defRPr/>
            </a:pPr>
            <a:endParaRPr lang="en-US"/>
          </a:p>
        </p:txBody>
      </p:sp>
      <p:sp>
        <p:nvSpPr>
          <p:cNvPr id="20" name="Text Box 65"/>
          <p:cNvSpPr txBox="1">
            <a:spLocks noChangeArrowheads="1"/>
          </p:cNvSpPr>
          <p:nvPr/>
        </p:nvSpPr>
        <p:spPr bwMode="auto">
          <a:xfrm>
            <a:off x="1905000" y="4953000"/>
            <a:ext cx="18669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Start Doing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p:cNvPicPr>
            <a:picLocks noChangeAspect="1" noChangeArrowheads="1"/>
          </p:cNvPicPr>
          <p:nvPr/>
        </p:nvPicPr>
        <p:blipFill>
          <a:blip r:embed="rId3"/>
          <a:srcRect/>
          <a:stretch>
            <a:fillRect/>
          </a:stretch>
        </p:blipFill>
        <p:spPr bwMode="auto">
          <a:xfrm>
            <a:off x="0" y="0"/>
            <a:ext cx="9144000" cy="838200"/>
          </a:xfrm>
          <a:prstGeom prst="rect">
            <a:avLst/>
          </a:prstGeom>
          <a:noFill/>
          <a:ln w="9525">
            <a:noFill/>
            <a:miter lim="800000"/>
            <a:headEnd/>
            <a:tailEnd/>
          </a:ln>
        </p:spPr>
      </p:pic>
      <p:pic>
        <p:nvPicPr>
          <p:cNvPr id="16386" name="Picture 31" descr="Star.jpg"/>
          <p:cNvPicPr>
            <a:picLocks noChangeAspect="1"/>
          </p:cNvPicPr>
          <p:nvPr/>
        </p:nvPicPr>
        <p:blipFill>
          <a:blip r:embed="rId4"/>
          <a:srcRect/>
          <a:stretch>
            <a:fillRect/>
          </a:stretch>
        </p:blipFill>
        <p:spPr bwMode="auto">
          <a:xfrm>
            <a:off x="1371600" y="4114800"/>
            <a:ext cx="1600200" cy="1400175"/>
          </a:xfrm>
          <a:prstGeom prst="rect">
            <a:avLst/>
          </a:prstGeom>
          <a:noFill/>
          <a:ln w="9525">
            <a:noFill/>
            <a:miter lim="800000"/>
            <a:headEnd/>
            <a:tailEnd/>
          </a:ln>
        </p:spPr>
      </p:pic>
      <p:sp>
        <p:nvSpPr>
          <p:cNvPr id="16387" name="TextBox 47"/>
          <p:cNvSpPr txBox="1">
            <a:spLocks noChangeArrowheads="1"/>
          </p:cNvSpPr>
          <p:nvPr/>
        </p:nvSpPr>
        <p:spPr bwMode="auto">
          <a:xfrm>
            <a:off x="304800" y="76200"/>
            <a:ext cx="7239000" cy="701675"/>
          </a:xfrm>
          <a:prstGeom prst="rect">
            <a:avLst/>
          </a:prstGeom>
          <a:noFill/>
          <a:ln w="9525">
            <a:noFill/>
            <a:miter lim="800000"/>
            <a:headEnd/>
            <a:tailEnd/>
          </a:ln>
        </p:spPr>
        <p:txBody>
          <a:bodyPr>
            <a:spAutoFit/>
          </a:bodyPr>
          <a:lstStyle/>
          <a:p>
            <a:r>
              <a:rPr lang="en-US" sz="4000" b="1">
                <a:solidFill>
                  <a:schemeClr val="bg1"/>
                </a:solidFill>
                <a:latin typeface="Calibri" pitchFamily="34" charset="0"/>
              </a:rPr>
              <a:t>I</a:t>
            </a:r>
            <a:r>
              <a:rPr lang="en-US" sz="3200">
                <a:solidFill>
                  <a:schemeClr val="bg1"/>
                </a:solidFill>
                <a:latin typeface="Calibri" pitchFamily="34" charset="0"/>
              </a:rPr>
              <a:t>n Retrospectio</a:t>
            </a:r>
            <a:r>
              <a:rPr lang="en-US" sz="3200" b="1">
                <a:solidFill>
                  <a:schemeClr val="bg1"/>
                </a:solidFill>
                <a:latin typeface="Calibri" pitchFamily="34" charset="0"/>
              </a:rPr>
              <a:t>n – Claims/S&amp;S/REIN</a:t>
            </a:r>
            <a:endParaRPr lang="en-US" sz="3200">
              <a:solidFill>
                <a:schemeClr val="bg1"/>
              </a:solidFill>
              <a:latin typeface="Calibri" pitchFamily="34" charset="0"/>
            </a:endParaRPr>
          </a:p>
        </p:txBody>
      </p:sp>
      <p:sp>
        <p:nvSpPr>
          <p:cNvPr id="2054" name="Rectangle 11"/>
          <p:cNvSpPr txBox="1">
            <a:spLocks noGrp="1" noChangeArrowheads="1"/>
          </p:cNvSpPr>
          <p:nvPr/>
        </p:nvSpPr>
        <p:spPr bwMode="auto">
          <a:xfrm>
            <a:off x="8824913" y="6607175"/>
            <a:ext cx="360362" cy="230188"/>
          </a:xfrm>
          <a:prstGeom prst="rect">
            <a:avLst/>
          </a:prstGeom>
          <a:noFill/>
          <a:ln>
            <a:round/>
            <a:headEnd/>
            <a:tailEnd/>
          </a:ln>
        </p:spPr>
        <p:txBody>
          <a:bodyPr lIns="90000" tIns="46800" rIns="90000" bIns="46800"/>
          <a:lstStyle/>
          <a:p>
            <a:pPr algn="ctr">
              <a:buClr>
                <a:srgbClr val="DF7A1C"/>
              </a:buClr>
              <a:buSzPct val="100000"/>
              <a:buFont typeface="Verdana" pitchFamily="34" charset="0"/>
              <a:buNone/>
              <a:defRPr/>
            </a:pPr>
            <a:fld id="{F51F9C68-A8AE-4A89-9603-D90C5F6A2814}" type="slidenum">
              <a:rPr lang="en-GB" sz="900">
                <a:solidFill>
                  <a:srgbClr val="DF7A1C"/>
                </a:solidFill>
                <a:latin typeface="+mn-lt"/>
              </a:rPr>
              <a:pPr algn="ctr">
                <a:buClr>
                  <a:srgbClr val="DF7A1C"/>
                </a:buClr>
                <a:buSzPct val="100000"/>
                <a:buFont typeface="Verdana" pitchFamily="34" charset="0"/>
                <a:buNone/>
                <a:defRPr/>
              </a:pPr>
              <a:t>2</a:t>
            </a:fld>
            <a:endParaRPr lang="en-GB" sz="900">
              <a:solidFill>
                <a:srgbClr val="DF7A1C"/>
              </a:solidFill>
              <a:latin typeface="+mn-lt"/>
            </a:endParaRPr>
          </a:p>
        </p:txBody>
      </p:sp>
      <p:sp>
        <p:nvSpPr>
          <p:cNvPr id="13" name="Text Box 62"/>
          <p:cNvSpPr txBox="1">
            <a:spLocks noChangeArrowheads="1"/>
          </p:cNvSpPr>
          <p:nvPr/>
        </p:nvSpPr>
        <p:spPr bwMode="auto">
          <a:xfrm>
            <a:off x="2590800" y="4038600"/>
            <a:ext cx="20320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Keep Doing</a:t>
            </a:r>
          </a:p>
        </p:txBody>
      </p:sp>
      <p:sp>
        <p:nvSpPr>
          <p:cNvPr id="14" name="Text Box 66"/>
          <p:cNvSpPr txBox="1">
            <a:spLocks noChangeArrowheads="1"/>
          </p:cNvSpPr>
          <p:nvPr/>
        </p:nvSpPr>
        <p:spPr bwMode="auto">
          <a:xfrm>
            <a:off x="-117475" y="47244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Stop Doing</a:t>
            </a:r>
          </a:p>
        </p:txBody>
      </p:sp>
      <p:cxnSp>
        <p:nvCxnSpPr>
          <p:cNvPr id="15" name="Straight Connector 14"/>
          <p:cNvCxnSpPr/>
          <p:nvPr/>
        </p:nvCxnSpPr>
        <p:spPr>
          <a:xfrm rot="5400000" flipH="1" flipV="1">
            <a:off x="571500" y="2552700"/>
            <a:ext cx="31242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005138" y="4560888"/>
            <a:ext cx="5638800" cy="127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752725" y="5462588"/>
            <a:ext cx="838200" cy="685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952500" y="5448300"/>
            <a:ext cx="762000" cy="685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219075" y="4605338"/>
            <a:ext cx="1143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Box 65"/>
          <p:cNvSpPr txBox="1">
            <a:spLocks noChangeArrowheads="1"/>
          </p:cNvSpPr>
          <p:nvPr/>
        </p:nvSpPr>
        <p:spPr bwMode="auto">
          <a:xfrm>
            <a:off x="0" y="4038600"/>
            <a:ext cx="18669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Start Doing</a:t>
            </a:r>
          </a:p>
        </p:txBody>
      </p:sp>
      <p:sp>
        <p:nvSpPr>
          <p:cNvPr id="21" name="Text Box 63"/>
          <p:cNvSpPr txBox="1">
            <a:spLocks noChangeArrowheads="1"/>
          </p:cNvSpPr>
          <p:nvPr/>
        </p:nvSpPr>
        <p:spPr bwMode="auto">
          <a:xfrm>
            <a:off x="2819400" y="4724400"/>
            <a:ext cx="12192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r" fontAlgn="auto">
              <a:spcBef>
                <a:spcPct val="50000"/>
              </a:spcBef>
              <a:spcAft>
                <a:spcPts val="0"/>
              </a:spcAft>
              <a:defRPr/>
            </a:pPr>
            <a:r>
              <a:rPr lang="en-US" sz="2400" b="1" dirty="0">
                <a:effectLst>
                  <a:outerShdw blurRad="38100" dist="38100" dir="2700000" algn="tl">
                    <a:srgbClr val="000000">
                      <a:alpha val="43137"/>
                    </a:srgbClr>
                  </a:outerShdw>
                </a:effectLst>
                <a:latin typeface="Calibri" pitchFamily="34" charset="0"/>
              </a:rPr>
              <a:t>More of</a:t>
            </a:r>
          </a:p>
        </p:txBody>
      </p:sp>
      <p:sp>
        <p:nvSpPr>
          <p:cNvPr id="22" name="Text Box 66"/>
          <p:cNvSpPr txBox="1">
            <a:spLocks noChangeArrowheads="1"/>
          </p:cNvSpPr>
          <p:nvPr/>
        </p:nvSpPr>
        <p:spPr bwMode="auto">
          <a:xfrm>
            <a:off x="1219200" y="54102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Less Of</a:t>
            </a:r>
          </a:p>
        </p:txBody>
      </p:sp>
      <p:sp>
        <p:nvSpPr>
          <p:cNvPr id="16400" name="Text Box 82"/>
          <p:cNvSpPr txBox="1">
            <a:spLocks noChangeArrowheads="1"/>
          </p:cNvSpPr>
          <p:nvPr/>
        </p:nvSpPr>
        <p:spPr bwMode="auto">
          <a:xfrm>
            <a:off x="2362200" y="990600"/>
            <a:ext cx="2235200" cy="2911475"/>
          </a:xfrm>
          <a:prstGeom prst="rect">
            <a:avLst/>
          </a:prstGeom>
          <a:noFill/>
          <a:ln w="9525">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rPr>
              <a:t>Test conditions walkthrough prior to each release</a:t>
            </a:r>
          </a:p>
          <a:p>
            <a:pPr marL="342900" indent="-342900">
              <a:spcBef>
                <a:spcPct val="50000"/>
              </a:spcBef>
              <a:buSzPct val="100000"/>
              <a:buFont typeface="Wingdings" pitchFamily="2" charset="2"/>
              <a:buChar char="§"/>
            </a:pPr>
            <a:r>
              <a:rPr lang="en-US" sz="1000">
                <a:latin typeface="Calibri" pitchFamily="34" charset="0"/>
              </a:rPr>
              <a:t>Seamless knowledge transition between Invest and Maintenance teams</a:t>
            </a:r>
          </a:p>
          <a:p>
            <a:pPr marL="342900" indent="-342900">
              <a:spcBef>
                <a:spcPct val="50000"/>
              </a:spcBef>
              <a:buSzPct val="100000"/>
              <a:buFont typeface="Wingdings" pitchFamily="2" charset="2"/>
              <a:buChar char="§"/>
            </a:pPr>
            <a:r>
              <a:rPr lang="en-US" sz="1000">
                <a:latin typeface="Calibri" pitchFamily="34" charset="0"/>
              </a:rPr>
              <a:t>Providing technical solutions for day to day activities</a:t>
            </a:r>
          </a:p>
          <a:p>
            <a:pPr marL="342900" indent="-342900">
              <a:spcBef>
                <a:spcPct val="50000"/>
              </a:spcBef>
              <a:buSzPct val="100000"/>
              <a:buFont typeface="Wingdings" pitchFamily="2" charset="2"/>
              <a:buChar char="§"/>
            </a:pPr>
            <a:r>
              <a:rPr lang="en-US" sz="1000">
                <a:latin typeface="Calibri" pitchFamily="34" charset="0"/>
              </a:rPr>
              <a:t>Continue to have the test artifacts only in QC (even for review process)</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Conduct periodic team meetings and provides updates on Tools, Technologies etc.,</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Conduct periodic meetings with the team to discuss on project status, issues, risks and concerns</a:t>
            </a:r>
          </a:p>
        </p:txBody>
      </p:sp>
      <p:sp>
        <p:nvSpPr>
          <p:cNvPr id="16401" name="Text Box 27"/>
          <p:cNvSpPr txBox="1">
            <a:spLocks noChangeArrowheads="1"/>
          </p:cNvSpPr>
          <p:nvPr/>
        </p:nvSpPr>
        <p:spPr bwMode="auto">
          <a:xfrm>
            <a:off x="4572000" y="1066800"/>
            <a:ext cx="2133600" cy="2911475"/>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cs typeface="Times New Roman" pitchFamily="18" charset="0"/>
              </a:rPr>
              <a:t>Continue Weekly Status Report and Monthly Operational Reviews with the team</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Updating KT documents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Leads working together as a team from project planning to delivery</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Continue following the test execution process and cycle ratio 100:70:50 to deliver good quality</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Metrics Dashboard, Daily Execution Scorecard, WSR, MOR reports etc.,</a:t>
            </a:r>
            <a:endParaRPr lang="en-US" sz="1000">
              <a:latin typeface="Calibri" pitchFamily="34" charset="0"/>
            </a:endParaRPr>
          </a:p>
          <a:p>
            <a:pPr marL="342900" indent="-342900">
              <a:spcBef>
                <a:spcPct val="50000"/>
              </a:spcBef>
              <a:buSzPct val="100000"/>
              <a:buFont typeface="Wingdings" pitchFamily="2" charset="2"/>
              <a:buChar char="§"/>
            </a:pPr>
            <a:endParaRPr lang="en-US" sz="1000">
              <a:latin typeface="Calibri" pitchFamily="34" charset="0"/>
            </a:endParaRPr>
          </a:p>
        </p:txBody>
      </p:sp>
      <p:sp>
        <p:nvSpPr>
          <p:cNvPr id="16402" name="Text Box 28"/>
          <p:cNvSpPr txBox="1">
            <a:spLocks noChangeArrowheads="1"/>
          </p:cNvSpPr>
          <p:nvPr/>
        </p:nvSpPr>
        <p:spPr bwMode="auto">
          <a:xfrm>
            <a:off x="6781800" y="1143000"/>
            <a:ext cx="2362200" cy="2530475"/>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cs typeface="Times New Roman" pitchFamily="18" charset="0"/>
              </a:rPr>
              <a:t>Involving offshore QA team in all project test deliverable and other walkthrough meetings for better visibility in the project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Update regression test beds periodically with new functionalities and more complex test scenarios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Generating public reports in Quality Center to facilitate the project team members to view the required data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Lessons Learnt in projects </a:t>
            </a:r>
            <a:endParaRPr lang="en-US" sz="1000">
              <a:latin typeface="Calibri" pitchFamily="34" charset="0"/>
            </a:endParaRPr>
          </a:p>
          <a:p>
            <a:pPr marL="342900" indent="-342900">
              <a:spcBef>
                <a:spcPct val="50000"/>
              </a:spcBef>
              <a:buSzPct val="100000"/>
              <a:buFont typeface="Wingdings" pitchFamily="2" charset="2"/>
              <a:buChar char="§"/>
            </a:pPr>
            <a:endParaRPr lang="en-US" sz="100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noChangeArrowheads="1"/>
          </p:cNvPicPr>
          <p:nvPr/>
        </p:nvPicPr>
        <p:blipFill>
          <a:blip r:embed="rId3"/>
          <a:srcRect/>
          <a:stretch>
            <a:fillRect/>
          </a:stretch>
        </p:blipFill>
        <p:spPr bwMode="auto">
          <a:xfrm>
            <a:off x="0" y="0"/>
            <a:ext cx="9144000" cy="838200"/>
          </a:xfrm>
          <a:prstGeom prst="rect">
            <a:avLst/>
          </a:prstGeom>
          <a:noFill/>
          <a:ln w="9525">
            <a:noFill/>
            <a:miter lim="800000"/>
            <a:headEnd/>
            <a:tailEnd/>
          </a:ln>
        </p:spPr>
      </p:pic>
      <p:pic>
        <p:nvPicPr>
          <p:cNvPr id="18434" name="Picture 31" descr="Star.jpg"/>
          <p:cNvPicPr>
            <a:picLocks noChangeAspect="1"/>
          </p:cNvPicPr>
          <p:nvPr/>
        </p:nvPicPr>
        <p:blipFill>
          <a:blip r:embed="rId4"/>
          <a:srcRect/>
          <a:stretch>
            <a:fillRect/>
          </a:stretch>
        </p:blipFill>
        <p:spPr bwMode="auto">
          <a:xfrm>
            <a:off x="1524000" y="1828800"/>
            <a:ext cx="1600200" cy="1400175"/>
          </a:xfrm>
          <a:prstGeom prst="rect">
            <a:avLst/>
          </a:prstGeom>
          <a:noFill/>
          <a:ln w="9525">
            <a:noFill/>
            <a:miter lim="800000"/>
            <a:headEnd/>
            <a:tailEnd/>
          </a:ln>
        </p:spPr>
      </p:pic>
      <p:sp>
        <p:nvSpPr>
          <p:cNvPr id="18435" name="TextBox 47"/>
          <p:cNvSpPr txBox="1">
            <a:spLocks noChangeArrowheads="1"/>
          </p:cNvSpPr>
          <p:nvPr/>
        </p:nvSpPr>
        <p:spPr bwMode="auto">
          <a:xfrm>
            <a:off x="304800" y="76200"/>
            <a:ext cx="7239000" cy="701675"/>
          </a:xfrm>
          <a:prstGeom prst="rect">
            <a:avLst/>
          </a:prstGeom>
          <a:noFill/>
          <a:ln w="9525">
            <a:noFill/>
            <a:miter lim="800000"/>
            <a:headEnd/>
            <a:tailEnd/>
          </a:ln>
        </p:spPr>
        <p:txBody>
          <a:bodyPr>
            <a:spAutoFit/>
          </a:bodyPr>
          <a:lstStyle/>
          <a:p>
            <a:r>
              <a:rPr lang="en-US" sz="4000" b="1">
                <a:solidFill>
                  <a:schemeClr val="bg1"/>
                </a:solidFill>
                <a:latin typeface="Calibri" pitchFamily="34" charset="0"/>
              </a:rPr>
              <a:t>I</a:t>
            </a:r>
            <a:r>
              <a:rPr lang="en-US" sz="3200">
                <a:solidFill>
                  <a:schemeClr val="bg1"/>
                </a:solidFill>
                <a:latin typeface="Calibri" pitchFamily="34" charset="0"/>
              </a:rPr>
              <a:t>n Retrospectio</a:t>
            </a:r>
            <a:r>
              <a:rPr lang="en-US" sz="3200" b="1">
                <a:solidFill>
                  <a:schemeClr val="bg1"/>
                </a:solidFill>
                <a:latin typeface="Calibri" pitchFamily="34" charset="0"/>
              </a:rPr>
              <a:t>n – Claims/S&amp;S/REIN</a:t>
            </a:r>
            <a:endParaRPr lang="en-US" sz="3200">
              <a:solidFill>
                <a:schemeClr val="bg1"/>
              </a:solidFill>
              <a:latin typeface="Calibri" pitchFamily="34" charset="0"/>
            </a:endParaRPr>
          </a:p>
        </p:txBody>
      </p:sp>
      <p:sp>
        <p:nvSpPr>
          <p:cNvPr id="2054" name="Rectangle 11"/>
          <p:cNvSpPr txBox="1">
            <a:spLocks noGrp="1" noChangeArrowheads="1"/>
          </p:cNvSpPr>
          <p:nvPr/>
        </p:nvSpPr>
        <p:spPr bwMode="auto">
          <a:xfrm>
            <a:off x="8824913" y="6607175"/>
            <a:ext cx="360362" cy="230188"/>
          </a:xfrm>
          <a:prstGeom prst="rect">
            <a:avLst/>
          </a:prstGeom>
          <a:noFill/>
          <a:ln>
            <a:round/>
            <a:headEnd/>
            <a:tailEnd/>
          </a:ln>
        </p:spPr>
        <p:txBody>
          <a:bodyPr lIns="90000" tIns="46800" rIns="90000" bIns="46800"/>
          <a:lstStyle/>
          <a:p>
            <a:pPr algn="ctr">
              <a:buClr>
                <a:srgbClr val="DF7A1C"/>
              </a:buClr>
              <a:buSzPct val="100000"/>
              <a:buFont typeface="Verdana" pitchFamily="34" charset="0"/>
              <a:buNone/>
              <a:defRPr/>
            </a:pPr>
            <a:fld id="{466F794D-CAD7-4D93-A9F4-F463F5010F6E}" type="slidenum">
              <a:rPr lang="en-GB" sz="900">
                <a:solidFill>
                  <a:srgbClr val="DF7A1C"/>
                </a:solidFill>
                <a:latin typeface="+mn-lt"/>
              </a:rPr>
              <a:pPr algn="ctr">
                <a:buClr>
                  <a:srgbClr val="DF7A1C"/>
                </a:buClr>
                <a:buSzPct val="100000"/>
                <a:buFont typeface="Verdana" pitchFamily="34" charset="0"/>
                <a:buNone/>
                <a:defRPr/>
              </a:pPr>
              <a:t>3</a:t>
            </a:fld>
            <a:endParaRPr lang="en-GB" sz="900">
              <a:solidFill>
                <a:srgbClr val="DF7A1C"/>
              </a:solidFill>
              <a:latin typeface="+mn-lt"/>
            </a:endParaRPr>
          </a:p>
        </p:txBody>
      </p:sp>
      <p:grpSp>
        <p:nvGrpSpPr>
          <p:cNvPr id="18437" name="Group 10"/>
          <p:cNvGrpSpPr>
            <a:grpSpLocks/>
          </p:cNvGrpSpPr>
          <p:nvPr/>
        </p:nvGrpSpPr>
        <p:grpSpPr bwMode="auto">
          <a:xfrm>
            <a:off x="192088" y="6264275"/>
            <a:ext cx="8612187" cy="593725"/>
            <a:chOff x="192088" y="6264275"/>
            <a:chExt cx="8612187" cy="593725"/>
          </a:xfrm>
        </p:grpSpPr>
        <p:pic>
          <p:nvPicPr>
            <p:cNvPr id="18452" name="Picture 1"/>
            <p:cNvPicPr>
              <a:picLocks noChangeAspect="1" noChangeArrowheads="1"/>
            </p:cNvPicPr>
            <p:nvPr/>
          </p:nvPicPr>
          <p:blipFill>
            <a:blip r:embed="rId5"/>
            <a:srcRect/>
            <a:stretch>
              <a:fillRect/>
            </a:stretch>
          </p:blipFill>
          <p:spPr bwMode="auto">
            <a:xfrm>
              <a:off x="192088" y="6264275"/>
              <a:ext cx="2468562" cy="457200"/>
            </a:xfrm>
            <a:prstGeom prst="rect">
              <a:avLst/>
            </a:prstGeom>
            <a:noFill/>
            <a:ln w="9525">
              <a:noFill/>
              <a:round/>
              <a:headEnd/>
              <a:tailEnd/>
            </a:ln>
          </p:spPr>
        </p:pic>
        <p:cxnSp>
          <p:nvCxnSpPr>
            <p:cNvPr id="10" name="Straight Connector 9"/>
            <p:cNvCxnSpPr/>
            <p:nvPr/>
          </p:nvCxnSpPr>
          <p:spPr>
            <a:xfrm rot="5400000">
              <a:off x="8689975" y="67437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19375" y="6643688"/>
              <a:ext cx="617855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52800" y="6613525"/>
              <a:ext cx="3581400" cy="214313"/>
            </a:xfrm>
            <a:prstGeom prst="rect">
              <a:avLst/>
            </a:prstGeom>
            <a:noFill/>
          </p:spPr>
          <p:txBody>
            <a:bodyPr>
              <a:spAutoFit/>
            </a:bodyPr>
            <a:lstStyle/>
            <a:p>
              <a:pPr algn="ctr" fontAlgn="auto">
                <a:spcBef>
                  <a:spcPts val="0"/>
                </a:spcBef>
                <a:spcAft>
                  <a:spcPts val="0"/>
                </a:spcAft>
                <a:defRPr/>
              </a:pPr>
              <a:r>
                <a:rPr lang="en-US" sz="800" dirty="0">
                  <a:solidFill>
                    <a:schemeClr val="bg2">
                      <a:lumMod val="75000"/>
                    </a:schemeClr>
                  </a:solidFill>
                  <a:latin typeface="Verdana" pitchFamily="34" charset="0"/>
                </a:rPr>
                <a:t>Cognizant Confidential</a:t>
              </a:r>
            </a:p>
          </p:txBody>
        </p:sp>
      </p:grpSp>
      <p:sp>
        <p:nvSpPr>
          <p:cNvPr id="14" name="Text Box 66"/>
          <p:cNvSpPr txBox="1">
            <a:spLocks noChangeArrowheads="1"/>
          </p:cNvSpPr>
          <p:nvPr/>
        </p:nvSpPr>
        <p:spPr bwMode="auto">
          <a:xfrm>
            <a:off x="0" y="25146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Stop Doing</a:t>
            </a:r>
          </a:p>
        </p:txBody>
      </p:sp>
      <p:cxnSp>
        <p:nvCxnSpPr>
          <p:cNvPr id="15" name="Straight Connector 14"/>
          <p:cNvCxnSpPr/>
          <p:nvPr/>
        </p:nvCxnSpPr>
        <p:spPr>
          <a:xfrm rot="5400000" flipH="1" flipV="1">
            <a:off x="1829593" y="1370807"/>
            <a:ext cx="9128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200400" y="2286000"/>
            <a:ext cx="5943600" cy="127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181100" y="4762500"/>
            <a:ext cx="32766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958850" y="3003550"/>
            <a:ext cx="685800" cy="9271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228600" y="2286000"/>
            <a:ext cx="1295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63"/>
          <p:cNvSpPr txBox="1">
            <a:spLocks noChangeArrowheads="1"/>
          </p:cNvSpPr>
          <p:nvPr/>
        </p:nvSpPr>
        <p:spPr bwMode="auto">
          <a:xfrm>
            <a:off x="3276600" y="2438400"/>
            <a:ext cx="12192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r" fontAlgn="auto">
              <a:spcBef>
                <a:spcPct val="50000"/>
              </a:spcBef>
              <a:spcAft>
                <a:spcPts val="0"/>
              </a:spcAft>
              <a:defRPr/>
            </a:pPr>
            <a:r>
              <a:rPr lang="en-US" sz="2400" b="1" dirty="0">
                <a:effectLst>
                  <a:outerShdw blurRad="38100" dist="38100" dir="2700000" algn="tl">
                    <a:srgbClr val="000000">
                      <a:alpha val="43137"/>
                    </a:srgbClr>
                  </a:outerShdw>
                </a:effectLst>
                <a:latin typeface="Calibri" pitchFamily="34" charset="0"/>
              </a:rPr>
              <a:t>More of</a:t>
            </a:r>
          </a:p>
        </p:txBody>
      </p:sp>
      <p:sp>
        <p:nvSpPr>
          <p:cNvPr id="22" name="Text Box 66"/>
          <p:cNvSpPr txBox="1">
            <a:spLocks noChangeArrowheads="1"/>
          </p:cNvSpPr>
          <p:nvPr/>
        </p:nvSpPr>
        <p:spPr bwMode="auto">
          <a:xfrm>
            <a:off x="1219200" y="32004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Less Of</a:t>
            </a:r>
          </a:p>
        </p:txBody>
      </p:sp>
      <p:sp>
        <p:nvSpPr>
          <p:cNvPr id="18446" name="Text Box 82"/>
          <p:cNvSpPr txBox="1">
            <a:spLocks noChangeArrowheads="1"/>
          </p:cNvSpPr>
          <p:nvPr/>
        </p:nvSpPr>
        <p:spPr bwMode="auto">
          <a:xfrm>
            <a:off x="3057525" y="2971800"/>
            <a:ext cx="2235200" cy="3444875"/>
          </a:xfrm>
          <a:prstGeom prst="rect">
            <a:avLst/>
          </a:prstGeom>
          <a:noFill/>
          <a:ln w="9525">
            <a:noFill/>
            <a:miter lim="800000"/>
            <a:headEnd/>
            <a:tailEnd/>
          </a:ln>
        </p:spPr>
        <p:txBody>
          <a:bodyPr>
            <a:spAutoFit/>
          </a:bodyPr>
          <a:lstStyle/>
          <a:p>
            <a:pPr marL="114300" indent="-114300">
              <a:spcBef>
                <a:spcPct val="50000"/>
              </a:spcBef>
              <a:buSzPct val="100000"/>
              <a:buFont typeface="Wingdings" pitchFamily="2" charset="2"/>
              <a:buChar char="§"/>
            </a:pPr>
            <a:r>
              <a:rPr lang="en-US" sz="1000">
                <a:latin typeface="Calibri" pitchFamily="34" charset="0"/>
              </a:rPr>
              <a:t>Increased regression coverage Automation</a:t>
            </a:r>
          </a:p>
          <a:p>
            <a:pPr marL="114300" indent="-114300">
              <a:spcBef>
                <a:spcPct val="50000"/>
              </a:spcBef>
              <a:buSzPct val="100000"/>
              <a:buFont typeface="Wingdings" pitchFamily="2" charset="2"/>
              <a:buChar char="§"/>
            </a:pPr>
            <a:r>
              <a:rPr lang="en-US" sz="1000">
                <a:latin typeface="Calibri" pitchFamily="34" charset="0"/>
              </a:rPr>
              <a:t>Cross training</a:t>
            </a:r>
          </a:p>
          <a:p>
            <a:pPr marL="114300" indent="-114300">
              <a:spcBef>
                <a:spcPct val="50000"/>
              </a:spcBef>
              <a:buSzPct val="100000"/>
              <a:buFont typeface="Wingdings" pitchFamily="2" charset="2"/>
              <a:buChar char="§"/>
            </a:pPr>
            <a:r>
              <a:rPr lang="en-US" sz="1000">
                <a:latin typeface="Calibri" pitchFamily="34" charset="0"/>
              </a:rPr>
              <a:t>Functional Decomposition</a:t>
            </a:r>
          </a:p>
          <a:p>
            <a:pPr marL="114300" indent="-114300">
              <a:spcBef>
                <a:spcPct val="50000"/>
              </a:spcBef>
              <a:buSzPct val="100000"/>
              <a:buFont typeface="Wingdings" pitchFamily="2" charset="2"/>
              <a:buChar char="§"/>
            </a:pPr>
            <a:r>
              <a:rPr lang="en-US" sz="1000">
                <a:latin typeface="Calibri" pitchFamily="34" charset="0"/>
              </a:rPr>
              <a:t>Cross training Functional testers in automation</a:t>
            </a:r>
          </a:p>
          <a:p>
            <a:pPr marL="114300" indent="-114300">
              <a:spcBef>
                <a:spcPct val="50000"/>
              </a:spcBef>
              <a:buSzPct val="100000"/>
              <a:buFont typeface="Wingdings" pitchFamily="2" charset="2"/>
              <a:buChar char="§"/>
            </a:pPr>
            <a:r>
              <a:rPr lang="en-US" sz="1000">
                <a:latin typeface="Calibri" pitchFamily="34" charset="0"/>
              </a:rPr>
              <a:t>Test data repository</a:t>
            </a:r>
          </a:p>
          <a:p>
            <a:pPr marL="114300" indent="-114300">
              <a:spcBef>
                <a:spcPct val="50000"/>
              </a:spcBef>
              <a:buSzPct val="100000"/>
              <a:buFont typeface="Wingdings" pitchFamily="2" charset="2"/>
              <a:buChar char="§"/>
            </a:pPr>
            <a:r>
              <a:rPr lang="en-US" sz="1000">
                <a:latin typeface="Calibri" pitchFamily="34" charset="0"/>
              </a:rPr>
              <a:t>Early involvement of testers to do the static testing which reduces bugs and cost of fixing it. </a:t>
            </a:r>
            <a:r>
              <a:rPr lang="en-US" sz="1000">
                <a:solidFill>
                  <a:srgbClr val="000000"/>
                </a:solidFill>
                <a:latin typeface="Calibri" pitchFamily="34" charset="0"/>
                <a:cs typeface="Times New Roman" pitchFamily="18" charset="0"/>
              </a:rPr>
              <a:t>Consistent usage of Quality Center across divisions</a:t>
            </a:r>
          </a:p>
          <a:p>
            <a:pPr marL="114300" indent="-1143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Adopting the Qualipedia process and templates </a:t>
            </a:r>
          </a:p>
          <a:p>
            <a:pPr marL="114300" indent="-1143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Maximum utilization of share points for sharing the reports across divisions</a:t>
            </a:r>
          </a:p>
          <a:p>
            <a:pPr marL="114300" indent="-1143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QA involvement from beginning of the project </a:t>
            </a:r>
            <a:endParaRPr lang="en-US" sz="1000">
              <a:latin typeface="Calibri" pitchFamily="34" charset="0"/>
            </a:endParaRPr>
          </a:p>
        </p:txBody>
      </p:sp>
      <p:sp>
        <p:nvSpPr>
          <p:cNvPr id="20" name="Text Box 65"/>
          <p:cNvSpPr txBox="1">
            <a:spLocks noChangeArrowheads="1"/>
          </p:cNvSpPr>
          <p:nvPr/>
        </p:nvSpPr>
        <p:spPr bwMode="auto">
          <a:xfrm>
            <a:off x="228600" y="1676400"/>
            <a:ext cx="18669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Start Doing</a:t>
            </a:r>
          </a:p>
        </p:txBody>
      </p:sp>
      <p:sp>
        <p:nvSpPr>
          <p:cNvPr id="18448" name="Text Box 28"/>
          <p:cNvSpPr txBox="1">
            <a:spLocks noChangeArrowheads="1"/>
          </p:cNvSpPr>
          <p:nvPr/>
        </p:nvSpPr>
        <p:spPr bwMode="auto">
          <a:xfrm>
            <a:off x="5105400" y="2438400"/>
            <a:ext cx="2590800" cy="4405313"/>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cs typeface="Times New Roman" pitchFamily="18" charset="0"/>
              </a:rPr>
              <a:t>Analysis for regression testing in impacted areas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Project Lessons Learnt sessions within QA team</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KT sessions to MTC QA team about business impacts due to changes introduced in every release</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Usage of QC effectively for tracking Metrics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Educate Project Management on QA usage in various phases of the project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Update QA Plan on a regular basis and keep management informed about the changes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Bring in consistency across all application areas w.r.t process awareness and handoff to different parties/ vendors within the application team</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KT sessions targeted to areas refused for functional testing </a:t>
            </a:r>
            <a:r>
              <a:rPr lang="en-US" sz="800">
                <a:solidFill>
                  <a:srgbClr val="000000"/>
                </a:solidFill>
                <a:latin typeface="Calibri" pitchFamily="34" charset="0"/>
                <a:cs typeface="Times New Roman" pitchFamily="18" charset="0"/>
              </a:rPr>
              <a:t>Quality Center as a Centralized tool </a:t>
            </a:r>
          </a:p>
          <a:p>
            <a:pPr marL="342900" indent="-342900">
              <a:spcBef>
                <a:spcPct val="50000"/>
              </a:spcBef>
              <a:buSzPct val="100000"/>
              <a:buFont typeface="Wingdings" pitchFamily="2" charset="2"/>
              <a:buAutoNum type="arabicPeriod"/>
            </a:pPr>
            <a:endParaRPr lang="en-US" sz="1000">
              <a:latin typeface="Calibri" pitchFamily="34" charset="0"/>
              <a:cs typeface="Times New Roman" pitchFamily="18" charset="0"/>
            </a:endParaRPr>
          </a:p>
          <a:p>
            <a:pPr marL="342900" indent="-342900">
              <a:spcBef>
                <a:spcPct val="50000"/>
              </a:spcBef>
              <a:buSzPct val="100000"/>
              <a:buFont typeface="Wingdings" pitchFamily="2" charset="2"/>
              <a:buChar char="§"/>
            </a:pPr>
            <a:endParaRPr lang="en-US" sz="1000">
              <a:latin typeface="Calibri" pitchFamily="34" charset="0"/>
              <a:cs typeface="Times New Roman" pitchFamily="18" charset="0"/>
            </a:endParaRPr>
          </a:p>
        </p:txBody>
      </p:sp>
      <p:sp>
        <p:nvSpPr>
          <p:cNvPr id="22557" name="Text Box 29"/>
          <p:cNvSpPr txBox="1">
            <a:spLocks noChangeArrowheads="1"/>
          </p:cNvSpPr>
          <p:nvPr/>
        </p:nvSpPr>
        <p:spPr bwMode="auto">
          <a:xfrm>
            <a:off x="7696200" y="2590800"/>
            <a:ext cx="1295400" cy="3667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endParaRPr lang="en-US"/>
          </a:p>
        </p:txBody>
      </p:sp>
      <p:sp>
        <p:nvSpPr>
          <p:cNvPr id="18450" name="Text Box 30"/>
          <p:cNvSpPr txBox="1">
            <a:spLocks noChangeArrowheads="1"/>
          </p:cNvSpPr>
          <p:nvPr/>
        </p:nvSpPr>
        <p:spPr bwMode="auto">
          <a:xfrm>
            <a:off x="7620000" y="2438400"/>
            <a:ext cx="1371600" cy="2301875"/>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cs typeface="Times New Roman" pitchFamily="18" charset="0"/>
              </a:rPr>
              <a:t>Knowledge mining sessions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Introduce scope of automation in all areas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Collaboration with other LOBs</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Team Building activities </a:t>
            </a:r>
          </a:p>
          <a:p>
            <a:pPr marL="342900" indent="-342900">
              <a:spcBef>
                <a:spcPct val="50000"/>
              </a:spcBef>
              <a:buSzPct val="100000"/>
              <a:buFont typeface="Wingdings" pitchFamily="2" charset="2"/>
              <a:buChar char="§"/>
            </a:pPr>
            <a:r>
              <a:rPr lang="en-US" sz="1000">
                <a:latin typeface="Calibri" pitchFamily="34" charset="0"/>
                <a:cs typeface="Times New Roman" pitchFamily="18" charset="0"/>
              </a:rPr>
              <a:t>Defect Root Cause Analysis</a:t>
            </a:r>
          </a:p>
          <a:p>
            <a:pPr marL="342900" indent="-342900">
              <a:spcBef>
                <a:spcPct val="50000"/>
              </a:spcBef>
              <a:buSzPct val="100000"/>
              <a:buFont typeface="Wingdings" pitchFamily="2" charset="2"/>
              <a:buChar char="§"/>
            </a:pPr>
            <a:endParaRPr lang="en-US" sz="1000">
              <a:latin typeface="Calibri" pitchFamily="34" charset="0"/>
            </a:endParaRPr>
          </a:p>
        </p:txBody>
      </p:sp>
      <p:sp>
        <p:nvSpPr>
          <p:cNvPr id="13" name="Text Box 62"/>
          <p:cNvSpPr txBox="1">
            <a:spLocks noChangeArrowheads="1"/>
          </p:cNvSpPr>
          <p:nvPr/>
        </p:nvSpPr>
        <p:spPr bwMode="auto">
          <a:xfrm>
            <a:off x="2438400" y="1676400"/>
            <a:ext cx="20320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Keep Doing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3"/>
          <a:srcRect/>
          <a:stretch>
            <a:fillRect/>
          </a:stretch>
        </p:blipFill>
        <p:spPr bwMode="auto">
          <a:xfrm>
            <a:off x="0" y="0"/>
            <a:ext cx="9144000" cy="838200"/>
          </a:xfrm>
          <a:prstGeom prst="rect">
            <a:avLst/>
          </a:prstGeom>
          <a:noFill/>
          <a:ln w="9525">
            <a:noFill/>
            <a:miter lim="800000"/>
            <a:headEnd/>
            <a:tailEnd/>
          </a:ln>
        </p:spPr>
      </p:pic>
      <p:pic>
        <p:nvPicPr>
          <p:cNvPr id="20482" name="Picture 31" descr="Star.jpg"/>
          <p:cNvPicPr>
            <a:picLocks noChangeAspect="1"/>
          </p:cNvPicPr>
          <p:nvPr/>
        </p:nvPicPr>
        <p:blipFill>
          <a:blip r:embed="rId4"/>
          <a:srcRect/>
          <a:stretch>
            <a:fillRect/>
          </a:stretch>
        </p:blipFill>
        <p:spPr bwMode="auto">
          <a:xfrm>
            <a:off x="5410200" y="1905000"/>
            <a:ext cx="1600200" cy="1400175"/>
          </a:xfrm>
          <a:prstGeom prst="rect">
            <a:avLst/>
          </a:prstGeom>
          <a:noFill/>
          <a:ln w="9525">
            <a:noFill/>
            <a:miter lim="800000"/>
            <a:headEnd/>
            <a:tailEnd/>
          </a:ln>
        </p:spPr>
      </p:pic>
      <p:sp>
        <p:nvSpPr>
          <p:cNvPr id="20483" name="TextBox 47"/>
          <p:cNvSpPr txBox="1">
            <a:spLocks noChangeArrowheads="1"/>
          </p:cNvSpPr>
          <p:nvPr/>
        </p:nvSpPr>
        <p:spPr bwMode="auto">
          <a:xfrm>
            <a:off x="304800" y="76200"/>
            <a:ext cx="7239000" cy="701675"/>
          </a:xfrm>
          <a:prstGeom prst="rect">
            <a:avLst/>
          </a:prstGeom>
          <a:noFill/>
          <a:ln w="9525">
            <a:noFill/>
            <a:miter lim="800000"/>
            <a:headEnd/>
            <a:tailEnd/>
          </a:ln>
        </p:spPr>
        <p:txBody>
          <a:bodyPr>
            <a:spAutoFit/>
          </a:bodyPr>
          <a:lstStyle/>
          <a:p>
            <a:r>
              <a:rPr lang="en-US" sz="4000" b="1">
                <a:solidFill>
                  <a:schemeClr val="bg1"/>
                </a:solidFill>
                <a:latin typeface="Calibri" pitchFamily="34" charset="0"/>
              </a:rPr>
              <a:t>I</a:t>
            </a:r>
            <a:r>
              <a:rPr lang="en-US" sz="3200">
                <a:solidFill>
                  <a:schemeClr val="bg1"/>
                </a:solidFill>
                <a:latin typeface="Calibri" pitchFamily="34" charset="0"/>
              </a:rPr>
              <a:t>n Retrospectio</a:t>
            </a:r>
            <a:r>
              <a:rPr lang="en-US" sz="3200" b="1">
                <a:solidFill>
                  <a:schemeClr val="bg1"/>
                </a:solidFill>
                <a:latin typeface="Calibri" pitchFamily="34" charset="0"/>
              </a:rPr>
              <a:t>n – Claims/S&amp;S/REIN</a:t>
            </a:r>
            <a:endParaRPr lang="en-US" sz="3200">
              <a:solidFill>
                <a:schemeClr val="bg1"/>
              </a:solidFill>
              <a:latin typeface="Calibri" pitchFamily="34" charset="0"/>
            </a:endParaRPr>
          </a:p>
        </p:txBody>
      </p:sp>
      <p:sp>
        <p:nvSpPr>
          <p:cNvPr id="2054" name="Rectangle 11"/>
          <p:cNvSpPr txBox="1">
            <a:spLocks noGrp="1" noChangeArrowheads="1"/>
          </p:cNvSpPr>
          <p:nvPr/>
        </p:nvSpPr>
        <p:spPr bwMode="auto">
          <a:xfrm>
            <a:off x="8824913" y="6607175"/>
            <a:ext cx="360362" cy="230188"/>
          </a:xfrm>
          <a:prstGeom prst="rect">
            <a:avLst/>
          </a:prstGeom>
          <a:noFill/>
          <a:ln>
            <a:round/>
            <a:headEnd/>
            <a:tailEnd/>
          </a:ln>
        </p:spPr>
        <p:txBody>
          <a:bodyPr lIns="90000" tIns="46800" rIns="90000" bIns="46800"/>
          <a:lstStyle/>
          <a:p>
            <a:pPr algn="ctr">
              <a:buClr>
                <a:srgbClr val="DF7A1C"/>
              </a:buClr>
              <a:buSzPct val="100000"/>
              <a:buFont typeface="Verdana" pitchFamily="34" charset="0"/>
              <a:buNone/>
              <a:defRPr/>
            </a:pPr>
            <a:fld id="{6AF7402A-CE8C-4E82-9B49-1FE4D55EBC51}" type="slidenum">
              <a:rPr lang="en-GB" sz="900">
                <a:solidFill>
                  <a:srgbClr val="DF7A1C"/>
                </a:solidFill>
                <a:latin typeface="+mn-lt"/>
              </a:rPr>
              <a:pPr algn="ctr">
                <a:buClr>
                  <a:srgbClr val="DF7A1C"/>
                </a:buClr>
                <a:buSzPct val="100000"/>
                <a:buFont typeface="Verdana" pitchFamily="34" charset="0"/>
                <a:buNone/>
                <a:defRPr/>
              </a:pPr>
              <a:t>4</a:t>
            </a:fld>
            <a:endParaRPr lang="en-GB" sz="900">
              <a:solidFill>
                <a:srgbClr val="DF7A1C"/>
              </a:solidFill>
              <a:latin typeface="+mn-lt"/>
            </a:endParaRPr>
          </a:p>
        </p:txBody>
      </p:sp>
      <p:sp>
        <p:nvSpPr>
          <p:cNvPr id="13" name="Text Box 62"/>
          <p:cNvSpPr txBox="1">
            <a:spLocks noChangeArrowheads="1"/>
          </p:cNvSpPr>
          <p:nvPr/>
        </p:nvSpPr>
        <p:spPr bwMode="auto">
          <a:xfrm>
            <a:off x="6248400" y="1828800"/>
            <a:ext cx="20320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Keep Doing</a:t>
            </a:r>
          </a:p>
        </p:txBody>
      </p:sp>
      <p:sp>
        <p:nvSpPr>
          <p:cNvPr id="14" name="Text Box 66"/>
          <p:cNvSpPr txBox="1">
            <a:spLocks noChangeArrowheads="1"/>
          </p:cNvSpPr>
          <p:nvPr/>
        </p:nvSpPr>
        <p:spPr bwMode="auto">
          <a:xfrm>
            <a:off x="3962400" y="25146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Stop Doing</a:t>
            </a:r>
          </a:p>
        </p:txBody>
      </p:sp>
      <p:cxnSp>
        <p:nvCxnSpPr>
          <p:cNvPr id="15" name="Straight Connector 14"/>
          <p:cNvCxnSpPr/>
          <p:nvPr/>
        </p:nvCxnSpPr>
        <p:spPr>
          <a:xfrm rot="5400000" flipH="1" flipV="1">
            <a:off x="5715000" y="1447800"/>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086600" y="2362200"/>
            <a:ext cx="1485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5181600" y="4800600"/>
            <a:ext cx="3276600" cy="76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57500" y="419100"/>
            <a:ext cx="0" cy="5410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191000" y="2362200"/>
            <a:ext cx="12573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Box 65"/>
          <p:cNvSpPr txBox="1">
            <a:spLocks noChangeArrowheads="1"/>
          </p:cNvSpPr>
          <p:nvPr/>
        </p:nvSpPr>
        <p:spPr bwMode="auto">
          <a:xfrm>
            <a:off x="4191000" y="1828800"/>
            <a:ext cx="18669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Start Doing</a:t>
            </a:r>
          </a:p>
        </p:txBody>
      </p:sp>
      <p:sp>
        <p:nvSpPr>
          <p:cNvPr id="21" name="Text Box 63"/>
          <p:cNvSpPr txBox="1">
            <a:spLocks noChangeArrowheads="1"/>
          </p:cNvSpPr>
          <p:nvPr/>
        </p:nvSpPr>
        <p:spPr bwMode="auto">
          <a:xfrm>
            <a:off x="6781800" y="2514600"/>
            <a:ext cx="12192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r" fontAlgn="auto">
              <a:spcBef>
                <a:spcPct val="50000"/>
              </a:spcBef>
              <a:spcAft>
                <a:spcPts val="0"/>
              </a:spcAft>
              <a:defRPr/>
            </a:pPr>
            <a:r>
              <a:rPr lang="en-US" sz="2400" b="1" dirty="0">
                <a:effectLst>
                  <a:outerShdw blurRad="38100" dist="38100" dir="2700000" algn="tl">
                    <a:srgbClr val="000000">
                      <a:alpha val="43137"/>
                    </a:srgbClr>
                  </a:outerShdw>
                </a:effectLst>
                <a:latin typeface="Calibri" pitchFamily="34" charset="0"/>
              </a:rPr>
              <a:t>More of</a:t>
            </a:r>
          </a:p>
        </p:txBody>
      </p:sp>
      <p:sp>
        <p:nvSpPr>
          <p:cNvPr id="22" name="Text Box 66"/>
          <p:cNvSpPr txBox="1">
            <a:spLocks noChangeArrowheads="1"/>
          </p:cNvSpPr>
          <p:nvPr/>
        </p:nvSpPr>
        <p:spPr bwMode="auto">
          <a:xfrm>
            <a:off x="4648200" y="33528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Less Of</a:t>
            </a:r>
          </a:p>
        </p:txBody>
      </p:sp>
      <p:sp>
        <p:nvSpPr>
          <p:cNvPr id="20496" name="Text Box 82"/>
          <p:cNvSpPr txBox="1">
            <a:spLocks noChangeArrowheads="1"/>
          </p:cNvSpPr>
          <p:nvPr/>
        </p:nvSpPr>
        <p:spPr bwMode="auto">
          <a:xfrm>
            <a:off x="685800" y="3352800"/>
            <a:ext cx="2235200" cy="2682875"/>
          </a:xfrm>
          <a:prstGeom prst="rect">
            <a:avLst/>
          </a:prstGeom>
          <a:noFill/>
          <a:ln w="9525">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rPr>
              <a:t>Multiple requirement changes during design and execution phase</a:t>
            </a:r>
          </a:p>
          <a:p>
            <a:pPr marL="342900" indent="-342900">
              <a:spcBef>
                <a:spcPct val="50000"/>
              </a:spcBef>
              <a:buSzPct val="100000"/>
              <a:buFont typeface="Wingdings" pitchFamily="2" charset="2"/>
              <a:buChar char="§"/>
            </a:pPr>
            <a:r>
              <a:rPr lang="en-US" sz="1000">
                <a:latin typeface="Calibri" pitchFamily="34" charset="0"/>
              </a:rPr>
              <a:t>Inclusion of PPM’s in the mid of releases</a:t>
            </a:r>
          </a:p>
          <a:p>
            <a:pPr marL="342900" indent="-342900">
              <a:spcBef>
                <a:spcPct val="50000"/>
              </a:spcBef>
              <a:buSzPct val="100000"/>
              <a:buFont typeface="Wingdings" pitchFamily="2" charset="2"/>
              <a:buChar char="§"/>
            </a:pPr>
            <a:r>
              <a:rPr lang="en-US" sz="1000">
                <a:latin typeface="Calibri" pitchFamily="34" charset="0"/>
              </a:rPr>
              <a:t>Partial allocation of the resources  should be reduced.</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Project Workloads</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Same resource allocated to multiple projects, especially offshore (Multiple project allocation for one resource)</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Adhoc request for resources</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Partial allocation of a resource </a:t>
            </a:r>
          </a:p>
        </p:txBody>
      </p:sp>
      <p:sp>
        <p:nvSpPr>
          <p:cNvPr id="20497" name="Text Box 26"/>
          <p:cNvSpPr txBox="1">
            <a:spLocks noChangeArrowheads="1"/>
          </p:cNvSpPr>
          <p:nvPr/>
        </p:nvSpPr>
        <p:spPr bwMode="auto">
          <a:xfrm>
            <a:off x="2895600" y="3352800"/>
            <a:ext cx="2133600" cy="1920875"/>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Adhoc requests for testing</a:t>
            </a:r>
            <a:endParaRPr lang="en-US" sz="1000">
              <a:latin typeface="Calibri" pitchFamily="34" charset="0"/>
            </a:endParaRP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Recurring estimation reviews within QA team, if effort variation is less than or equal to 50 person days</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Last minute requirement changes </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Requirement changes during design and test execution</a:t>
            </a:r>
            <a:endParaRPr lang="en-US" sz="1000">
              <a:solidFill>
                <a:srgbClr val="000000"/>
              </a:solidFill>
              <a:latin typeface="Calibri" pitchFamily="34" charset="0"/>
            </a:endParaRPr>
          </a:p>
          <a:p>
            <a:pPr marL="342900" indent="-342900">
              <a:spcBef>
                <a:spcPct val="50000"/>
              </a:spcBef>
              <a:buSzPct val="100000"/>
              <a:buFont typeface="Wingdings" pitchFamily="2" charset="2"/>
              <a:buChar char="§"/>
            </a:pPr>
            <a:endParaRPr lang="en-US" sz="10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3"/>
          <a:srcRect/>
          <a:stretch>
            <a:fillRect/>
          </a:stretch>
        </p:blipFill>
        <p:spPr bwMode="auto">
          <a:xfrm>
            <a:off x="0" y="0"/>
            <a:ext cx="9144000" cy="838200"/>
          </a:xfrm>
          <a:prstGeom prst="rect">
            <a:avLst/>
          </a:prstGeom>
          <a:noFill/>
          <a:ln w="9525">
            <a:noFill/>
            <a:miter lim="800000"/>
            <a:headEnd/>
            <a:tailEnd/>
          </a:ln>
        </p:spPr>
      </p:pic>
      <p:pic>
        <p:nvPicPr>
          <p:cNvPr id="22530" name="Picture 31" descr="Star.jpg"/>
          <p:cNvPicPr>
            <a:picLocks noChangeAspect="1"/>
          </p:cNvPicPr>
          <p:nvPr/>
        </p:nvPicPr>
        <p:blipFill>
          <a:blip r:embed="rId4"/>
          <a:srcRect/>
          <a:stretch>
            <a:fillRect/>
          </a:stretch>
        </p:blipFill>
        <p:spPr bwMode="auto">
          <a:xfrm>
            <a:off x="5257800" y="2133600"/>
            <a:ext cx="1600200" cy="1400175"/>
          </a:xfrm>
          <a:prstGeom prst="rect">
            <a:avLst/>
          </a:prstGeom>
          <a:noFill/>
          <a:ln w="9525">
            <a:noFill/>
            <a:miter lim="800000"/>
            <a:headEnd/>
            <a:tailEnd/>
          </a:ln>
        </p:spPr>
      </p:pic>
      <p:sp>
        <p:nvSpPr>
          <p:cNvPr id="22531" name="TextBox 47"/>
          <p:cNvSpPr txBox="1">
            <a:spLocks noChangeArrowheads="1"/>
          </p:cNvSpPr>
          <p:nvPr/>
        </p:nvSpPr>
        <p:spPr bwMode="auto">
          <a:xfrm>
            <a:off x="304800" y="76200"/>
            <a:ext cx="7239000" cy="701675"/>
          </a:xfrm>
          <a:prstGeom prst="rect">
            <a:avLst/>
          </a:prstGeom>
          <a:noFill/>
          <a:ln w="9525">
            <a:noFill/>
            <a:miter lim="800000"/>
            <a:headEnd/>
            <a:tailEnd/>
          </a:ln>
        </p:spPr>
        <p:txBody>
          <a:bodyPr>
            <a:spAutoFit/>
          </a:bodyPr>
          <a:lstStyle/>
          <a:p>
            <a:r>
              <a:rPr lang="en-US" sz="4000" b="1">
                <a:solidFill>
                  <a:schemeClr val="bg1"/>
                </a:solidFill>
                <a:latin typeface="Calibri" pitchFamily="34" charset="0"/>
              </a:rPr>
              <a:t>I</a:t>
            </a:r>
            <a:r>
              <a:rPr lang="en-US" sz="3200">
                <a:solidFill>
                  <a:schemeClr val="bg1"/>
                </a:solidFill>
                <a:latin typeface="Calibri" pitchFamily="34" charset="0"/>
              </a:rPr>
              <a:t>n Retrospectio</a:t>
            </a:r>
            <a:r>
              <a:rPr lang="en-US" sz="3200" b="1">
                <a:solidFill>
                  <a:schemeClr val="bg1"/>
                </a:solidFill>
                <a:latin typeface="Calibri" pitchFamily="34" charset="0"/>
              </a:rPr>
              <a:t>n – Claims/S&amp;S/REIN</a:t>
            </a:r>
            <a:endParaRPr lang="en-US" sz="3200">
              <a:solidFill>
                <a:schemeClr val="bg1"/>
              </a:solidFill>
              <a:latin typeface="Calibri" pitchFamily="34" charset="0"/>
            </a:endParaRPr>
          </a:p>
        </p:txBody>
      </p:sp>
      <p:sp>
        <p:nvSpPr>
          <p:cNvPr id="2054" name="Rectangle 11"/>
          <p:cNvSpPr txBox="1">
            <a:spLocks noGrp="1" noChangeArrowheads="1"/>
          </p:cNvSpPr>
          <p:nvPr/>
        </p:nvSpPr>
        <p:spPr bwMode="auto">
          <a:xfrm>
            <a:off x="8824913" y="6607175"/>
            <a:ext cx="360362" cy="230188"/>
          </a:xfrm>
          <a:prstGeom prst="rect">
            <a:avLst/>
          </a:prstGeom>
          <a:noFill/>
          <a:ln>
            <a:round/>
            <a:headEnd/>
            <a:tailEnd/>
          </a:ln>
        </p:spPr>
        <p:txBody>
          <a:bodyPr lIns="90000" tIns="46800" rIns="90000" bIns="46800"/>
          <a:lstStyle/>
          <a:p>
            <a:pPr algn="ctr">
              <a:buClr>
                <a:srgbClr val="DF7A1C"/>
              </a:buClr>
              <a:buSzPct val="100000"/>
              <a:buFont typeface="Verdana" pitchFamily="34" charset="0"/>
              <a:buNone/>
              <a:defRPr/>
            </a:pPr>
            <a:fld id="{57C07543-F8A3-4A0C-BD16-84E52068666E}" type="slidenum">
              <a:rPr lang="en-GB" sz="900">
                <a:solidFill>
                  <a:srgbClr val="DF7A1C"/>
                </a:solidFill>
                <a:latin typeface="+mn-lt"/>
              </a:rPr>
              <a:pPr algn="ctr">
                <a:buClr>
                  <a:srgbClr val="DF7A1C"/>
                </a:buClr>
                <a:buSzPct val="100000"/>
                <a:buFont typeface="Verdana" pitchFamily="34" charset="0"/>
                <a:buNone/>
                <a:defRPr/>
              </a:pPr>
              <a:t>5</a:t>
            </a:fld>
            <a:endParaRPr lang="en-GB" sz="900">
              <a:solidFill>
                <a:srgbClr val="DF7A1C"/>
              </a:solidFill>
              <a:latin typeface="+mn-lt"/>
            </a:endParaRPr>
          </a:p>
        </p:txBody>
      </p:sp>
      <p:sp>
        <p:nvSpPr>
          <p:cNvPr id="13" name="Text Box 62"/>
          <p:cNvSpPr txBox="1">
            <a:spLocks noChangeArrowheads="1"/>
          </p:cNvSpPr>
          <p:nvPr/>
        </p:nvSpPr>
        <p:spPr bwMode="auto">
          <a:xfrm>
            <a:off x="6248400" y="2057400"/>
            <a:ext cx="20320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Keep Doing</a:t>
            </a:r>
          </a:p>
        </p:txBody>
      </p:sp>
      <p:sp>
        <p:nvSpPr>
          <p:cNvPr id="14" name="Text Box 66"/>
          <p:cNvSpPr txBox="1">
            <a:spLocks noChangeArrowheads="1"/>
          </p:cNvSpPr>
          <p:nvPr/>
        </p:nvSpPr>
        <p:spPr bwMode="auto">
          <a:xfrm>
            <a:off x="3581400" y="27432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Stop Doing</a:t>
            </a:r>
          </a:p>
        </p:txBody>
      </p:sp>
      <p:cxnSp>
        <p:nvCxnSpPr>
          <p:cNvPr id="15" name="Straight Connector 14"/>
          <p:cNvCxnSpPr/>
          <p:nvPr/>
        </p:nvCxnSpPr>
        <p:spPr>
          <a:xfrm rot="5400000" flipH="1" flipV="1">
            <a:off x="5449093" y="1561307"/>
            <a:ext cx="11414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6669088" y="3467100"/>
            <a:ext cx="838200" cy="762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094163" y="4929188"/>
            <a:ext cx="2971800" cy="127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228600" y="2633663"/>
            <a:ext cx="49911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Box 65"/>
          <p:cNvSpPr txBox="1">
            <a:spLocks noChangeArrowheads="1"/>
          </p:cNvSpPr>
          <p:nvPr/>
        </p:nvSpPr>
        <p:spPr bwMode="auto">
          <a:xfrm>
            <a:off x="4191000" y="2057400"/>
            <a:ext cx="18669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Start Doing</a:t>
            </a:r>
          </a:p>
        </p:txBody>
      </p:sp>
      <p:sp>
        <p:nvSpPr>
          <p:cNvPr id="21" name="Text Box 63"/>
          <p:cNvSpPr txBox="1">
            <a:spLocks noChangeArrowheads="1"/>
          </p:cNvSpPr>
          <p:nvPr/>
        </p:nvSpPr>
        <p:spPr bwMode="auto">
          <a:xfrm>
            <a:off x="6629400" y="2743200"/>
            <a:ext cx="12192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r" fontAlgn="auto">
              <a:spcBef>
                <a:spcPct val="50000"/>
              </a:spcBef>
              <a:spcAft>
                <a:spcPts val="0"/>
              </a:spcAft>
              <a:defRPr/>
            </a:pPr>
            <a:r>
              <a:rPr lang="en-US" sz="2400" b="1" dirty="0">
                <a:effectLst>
                  <a:outerShdw blurRad="38100" dist="38100" dir="2700000" algn="tl">
                    <a:srgbClr val="000000">
                      <a:alpha val="43137"/>
                    </a:srgbClr>
                  </a:outerShdw>
                </a:effectLst>
                <a:latin typeface="Calibri" pitchFamily="34" charset="0"/>
              </a:rPr>
              <a:t>More of</a:t>
            </a:r>
          </a:p>
        </p:txBody>
      </p:sp>
      <p:sp>
        <p:nvSpPr>
          <p:cNvPr id="22" name="Text Box 66"/>
          <p:cNvSpPr txBox="1">
            <a:spLocks noChangeArrowheads="1"/>
          </p:cNvSpPr>
          <p:nvPr/>
        </p:nvSpPr>
        <p:spPr bwMode="auto">
          <a:xfrm>
            <a:off x="5257800" y="3429000"/>
            <a:ext cx="2057400" cy="3651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lIns="0" tIns="0" rIns="0" bIns="0">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Calibri" pitchFamily="34" charset="0"/>
              </a:rPr>
              <a:t>Less Of</a:t>
            </a:r>
          </a:p>
        </p:txBody>
      </p:sp>
      <p:sp>
        <p:nvSpPr>
          <p:cNvPr id="22543" name="Text Box 82"/>
          <p:cNvSpPr txBox="1">
            <a:spLocks noChangeArrowheads="1"/>
          </p:cNvSpPr>
          <p:nvPr/>
        </p:nvSpPr>
        <p:spPr bwMode="auto">
          <a:xfrm>
            <a:off x="304800" y="3352800"/>
            <a:ext cx="2235200" cy="2759075"/>
          </a:xfrm>
          <a:prstGeom prst="rect">
            <a:avLst/>
          </a:prstGeom>
          <a:noFill/>
          <a:ln w="9525">
            <a:noFill/>
            <a:miter lim="800000"/>
            <a:headEnd/>
            <a:tailEnd/>
          </a:ln>
        </p:spPr>
        <p:txBody>
          <a:bodyPr>
            <a:spAutoFit/>
          </a:bodyPr>
          <a:lstStyle/>
          <a:p>
            <a:pPr marL="342900" indent="-342900">
              <a:spcBef>
                <a:spcPct val="50000"/>
              </a:spcBef>
              <a:buSzPct val="100000"/>
              <a:buFont typeface="Wingdings" pitchFamily="2" charset="2"/>
              <a:buChar char="§"/>
            </a:pPr>
            <a:r>
              <a:rPr lang="en-US" sz="1000">
                <a:latin typeface="Calibri" pitchFamily="34" charset="0"/>
              </a:rPr>
              <a:t>Requirement of having test conditions in any other form, other than QC</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Tracking Test Execution Status in Excel spreads</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Partial allocation for Large Invest Projects  </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Less than 0.25 FTE in a month for QA Leads, less than 0.50 FTE for QA offshore resources and less than 0.10 FTE in month for QA Managers and </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Allocating QA resources in more than 2 projects </a:t>
            </a:r>
          </a:p>
          <a:p>
            <a:pPr marL="342900" indent="-342900">
              <a:spcBef>
                <a:spcPct val="50000"/>
              </a:spcBef>
              <a:buSzPct val="100000"/>
              <a:buFont typeface="Wingdings" pitchFamily="2" charset="2"/>
              <a:buChar char="§"/>
            </a:pPr>
            <a:endParaRPr lang="en-US" sz="1000">
              <a:latin typeface="Calibri" pitchFamily="34" charset="0"/>
            </a:endParaRPr>
          </a:p>
        </p:txBody>
      </p:sp>
      <p:cxnSp>
        <p:nvCxnSpPr>
          <p:cNvPr id="2" name="Straight Connector 14"/>
          <p:cNvCxnSpPr/>
          <p:nvPr/>
        </p:nvCxnSpPr>
        <p:spPr>
          <a:xfrm rot="5400000" flipH="1" flipV="1">
            <a:off x="7734300" y="1790700"/>
            <a:ext cx="0" cy="1600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545" name="Text Box 28"/>
          <p:cNvSpPr txBox="1">
            <a:spLocks noChangeArrowheads="1"/>
          </p:cNvSpPr>
          <p:nvPr/>
        </p:nvSpPr>
        <p:spPr bwMode="auto">
          <a:xfrm>
            <a:off x="2743200" y="3352800"/>
            <a:ext cx="2438400" cy="1844675"/>
          </a:xfrm>
          <a:prstGeom prst="rect">
            <a:avLst/>
          </a:prstGeom>
          <a:noFill/>
          <a:ln w="9525" algn="ctr">
            <a:noFill/>
            <a:miter lim="800000"/>
            <a:headEnd/>
            <a:tailEnd/>
          </a:ln>
        </p:spPr>
        <p:txBody>
          <a:bodyPr>
            <a:spAutoFit/>
          </a:bodyPr>
          <a:lstStyle/>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Test Execution at Onsite unless there is an emergency need. </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Estimates with very little information</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Test documentation inconsistencies ( in excel, word etc.,)</a:t>
            </a:r>
          </a:p>
          <a:p>
            <a:pPr marL="342900" indent="-342900">
              <a:spcBef>
                <a:spcPct val="50000"/>
              </a:spcBef>
              <a:buSzPct val="100000"/>
              <a:buFont typeface="Wingdings" pitchFamily="2" charset="2"/>
              <a:buChar char="§"/>
            </a:pPr>
            <a:r>
              <a:rPr lang="en-US" sz="1000">
                <a:solidFill>
                  <a:srgbClr val="000000"/>
                </a:solidFill>
                <a:latin typeface="Calibri" pitchFamily="34" charset="0"/>
                <a:cs typeface="Times New Roman" pitchFamily="18" charset="0"/>
              </a:rPr>
              <a:t>Functional Testing driven by end date</a:t>
            </a:r>
            <a:endParaRPr lang="en-US" sz="1000">
              <a:solidFill>
                <a:srgbClr val="000000"/>
              </a:solidFill>
              <a:latin typeface="Calibri" pitchFamily="34" charset="0"/>
            </a:endParaRPr>
          </a:p>
          <a:p>
            <a:pPr marL="342900" indent="-342900">
              <a:spcBef>
                <a:spcPct val="50000"/>
              </a:spcBef>
              <a:buSzPct val="100000"/>
              <a:buFont typeface="Wingdings" pitchFamily="2" charset="2"/>
              <a:buChar char="§"/>
            </a:pPr>
            <a:endParaRPr lang="en-US" sz="1000">
              <a:solidFill>
                <a:srgbClr val="000000"/>
              </a:solidFill>
              <a:latin typeface="Calibri" pitchFamily="34" charset="0"/>
            </a:endParaRPr>
          </a:p>
          <a:p>
            <a:pPr marL="342900" indent="-342900">
              <a:spcBef>
                <a:spcPct val="50000"/>
              </a:spcBef>
              <a:buSzPct val="100000"/>
              <a:buFont typeface="Wingdings" pitchFamily="2" charset="2"/>
              <a:buChar char="§"/>
            </a:pPr>
            <a:endParaRPr lang="en-US" sz="10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noChangeArrowheads="1"/>
          </p:cNvPicPr>
          <p:nvPr/>
        </p:nvPicPr>
        <p:blipFill>
          <a:blip r:embed="rId3"/>
          <a:srcRect/>
          <a:stretch>
            <a:fillRect/>
          </a:stretch>
        </p:blipFill>
        <p:spPr bwMode="auto">
          <a:xfrm>
            <a:off x="0" y="0"/>
            <a:ext cx="9144000" cy="838200"/>
          </a:xfrm>
          <a:prstGeom prst="rect">
            <a:avLst/>
          </a:prstGeom>
          <a:noFill/>
          <a:ln w="9525">
            <a:noFill/>
            <a:miter lim="800000"/>
            <a:headEnd/>
            <a:tailEnd/>
          </a:ln>
        </p:spPr>
      </p:pic>
      <p:sp>
        <p:nvSpPr>
          <p:cNvPr id="24578" name="TextBox 47"/>
          <p:cNvSpPr txBox="1">
            <a:spLocks noChangeArrowheads="1"/>
          </p:cNvSpPr>
          <p:nvPr/>
        </p:nvSpPr>
        <p:spPr bwMode="auto">
          <a:xfrm>
            <a:off x="304800" y="76200"/>
            <a:ext cx="7239000" cy="584200"/>
          </a:xfrm>
          <a:prstGeom prst="rect">
            <a:avLst/>
          </a:prstGeom>
          <a:noFill/>
          <a:ln w="9525">
            <a:noFill/>
            <a:miter lim="800000"/>
            <a:headEnd/>
            <a:tailEnd/>
          </a:ln>
        </p:spPr>
        <p:txBody>
          <a:bodyPr>
            <a:spAutoFit/>
          </a:bodyPr>
          <a:lstStyle/>
          <a:p>
            <a:r>
              <a:rPr lang="en-US" sz="3200">
                <a:solidFill>
                  <a:schemeClr val="bg1"/>
                </a:solidFill>
                <a:latin typeface="Calibri" pitchFamily="34" charset="0"/>
              </a:rPr>
              <a:t>Action Items</a:t>
            </a:r>
          </a:p>
        </p:txBody>
      </p:sp>
      <p:sp>
        <p:nvSpPr>
          <p:cNvPr id="2054" name="Rectangle 11"/>
          <p:cNvSpPr>
            <a:spLocks noGrp="1" noChangeArrowheads="1"/>
          </p:cNvSpPr>
          <p:nvPr>
            <p:ph type="sldNum" sz="quarter" idx="12"/>
          </p:nvPr>
        </p:nvSpPr>
        <p:spPr bwMode="auto">
          <a:xfrm>
            <a:off x="8824913" y="6607175"/>
            <a:ext cx="360362" cy="230188"/>
          </a:xfrm>
          <a:ln>
            <a:round/>
            <a:headEnd/>
            <a:tailEnd/>
          </a:ln>
        </p:spPr>
        <p:txBody>
          <a:bodyPr wrap="square" lIns="90000" tIns="46800" rIns="90000" bIns="46800" numCol="1" anchor="t" anchorCtr="0" compatLnSpc="1">
            <a:prstTxWarp prst="textNoShape">
              <a:avLst/>
            </a:prstTxWarp>
          </a:bodyPr>
          <a:lstStyle/>
          <a:p>
            <a:pPr algn="ctr" fontAlgn="base">
              <a:spcBef>
                <a:spcPct val="0"/>
              </a:spcBef>
              <a:spcAft>
                <a:spcPct val="0"/>
              </a:spcAft>
              <a:buClr>
                <a:srgbClr val="DF7A1C"/>
              </a:buClr>
              <a:buSzPct val="100000"/>
              <a:buFont typeface="Verdana" pitchFamily="34" charset="0"/>
              <a:buNone/>
              <a:defRPr/>
            </a:pPr>
            <a:fld id="{7431402E-E434-4DE3-8C3C-D19B45E9A200}" type="slidenum">
              <a:rPr lang="en-GB" sz="900" smtClean="0">
                <a:solidFill>
                  <a:srgbClr val="DF7A1C"/>
                </a:solidFill>
              </a:rPr>
              <a:pPr algn="ctr" fontAlgn="base">
                <a:spcBef>
                  <a:spcPct val="0"/>
                </a:spcBef>
                <a:spcAft>
                  <a:spcPct val="0"/>
                </a:spcAft>
                <a:buClr>
                  <a:srgbClr val="DF7A1C"/>
                </a:buClr>
                <a:buSzPct val="100000"/>
                <a:buFont typeface="Verdana" pitchFamily="34" charset="0"/>
                <a:buNone/>
                <a:defRPr/>
              </a:pPr>
              <a:t>6</a:t>
            </a:fld>
            <a:endParaRPr lang="en-GB" sz="900" smtClean="0">
              <a:solidFill>
                <a:srgbClr val="DF7A1C"/>
              </a:solidFill>
            </a:endParaRPr>
          </a:p>
        </p:txBody>
      </p:sp>
      <p:sp>
        <p:nvSpPr>
          <p:cNvPr id="24581" name="TextBox 25"/>
          <p:cNvSpPr txBox="1">
            <a:spLocks noChangeArrowheads="1"/>
          </p:cNvSpPr>
          <p:nvPr/>
        </p:nvSpPr>
        <p:spPr bwMode="auto">
          <a:xfrm>
            <a:off x="533400" y="1295400"/>
            <a:ext cx="6324600" cy="2652713"/>
          </a:xfrm>
          <a:prstGeom prst="rect">
            <a:avLst/>
          </a:prstGeom>
          <a:noFill/>
          <a:ln w="9525">
            <a:noFill/>
            <a:miter lim="800000"/>
            <a:headEnd/>
            <a:tailEnd/>
          </a:ln>
        </p:spPr>
        <p:txBody>
          <a:bodyPr>
            <a:spAutoFit/>
          </a:bodyPr>
          <a:lstStyle/>
          <a:p>
            <a:pPr marL="342900" indent="-342900">
              <a:buFont typeface="Wingdings" pitchFamily="2" charset="2"/>
              <a:buAutoNum type="arabicPeriod"/>
            </a:pPr>
            <a:r>
              <a:rPr lang="en-US" sz="1000"/>
              <a:t>  Risk based testing  to be piloted in any one of the projects in claims. Walkthrough of the RBT and the template to measure the risk exposure value to be presented. (To claims and S&amp;S team onsite and offshore)</a:t>
            </a:r>
          </a:p>
          <a:p>
            <a:pPr marL="342900" indent="-342900">
              <a:buFont typeface="Wingdings" pitchFamily="2" charset="2"/>
              <a:buAutoNum type="arabicPeriod"/>
            </a:pPr>
            <a:r>
              <a:rPr lang="en-US" sz="1000"/>
              <a:t>Monthly meetings between onsite and offshore for Claims and Sales &amp; Services.</a:t>
            </a:r>
          </a:p>
          <a:p>
            <a:pPr marL="342900" indent="-342900">
              <a:buFont typeface="Wingdings" pitchFamily="2" charset="2"/>
              <a:buAutoNum type="arabicPeriod"/>
            </a:pPr>
            <a:endParaRPr lang="en-US" sz="1000"/>
          </a:p>
          <a:p>
            <a:pPr marL="342900" indent="-342900">
              <a:buFont typeface="Wingdings" pitchFamily="2" charset="2"/>
              <a:buAutoNum type="arabicPeriod"/>
            </a:pPr>
            <a:r>
              <a:rPr lang="en-US" sz="1000"/>
              <a:t>Functional decomposition: Walkthrough the FD developed for CI and Loss Connect.</a:t>
            </a:r>
          </a:p>
          <a:p>
            <a:pPr marL="342900" indent="-342900">
              <a:buFont typeface="Wingdings" pitchFamily="2" charset="2"/>
              <a:buNone/>
            </a:pPr>
            <a:endParaRPr lang="en-US" sz="1000"/>
          </a:p>
          <a:p>
            <a:pPr marL="342900" indent="-342900">
              <a:buFont typeface="Wingdings" pitchFamily="2" charset="2"/>
              <a:buChar char="§"/>
            </a:pPr>
            <a:r>
              <a:rPr lang="en-US" sz="1000"/>
              <a:t>  Updating the KT asset and providing the ownership for  each of the assets to ensure that the assets are updated in a periodic basis.</a:t>
            </a:r>
          </a:p>
          <a:p>
            <a:pPr marL="342900" indent="-342900">
              <a:buFont typeface="Wingdings" pitchFamily="2" charset="2"/>
              <a:buChar char="§"/>
            </a:pPr>
            <a:endParaRPr lang="en-US" sz="1000"/>
          </a:p>
          <a:p>
            <a:pPr marL="342900" indent="-342900">
              <a:buFont typeface="Wingdings" pitchFamily="2" charset="2"/>
              <a:buChar char="§"/>
            </a:pPr>
            <a:r>
              <a:rPr lang="en-US" sz="1000"/>
              <a:t>  Test design walkthrough- Provide the test design documents  to BA 2 days in advance and request them to go over the document before the meeting and request them to provide the review comments during the review meetings. </a:t>
            </a:r>
          </a:p>
          <a:p>
            <a:pPr marL="342900" indent="-342900">
              <a:buFont typeface="Wingdings" pitchFamily="2" charset="2"/>
              <a:buChar char="§"/>
            </a:pPr>
            <a:endParaRPr lang="en-US" sz="1000"/>
          </a:p>
          <a:p>
            <a:pPr marL="342900" indent="-342900">
              <a:buFont typeface="Wingdings" pitchFamily="2" charset="2"/>
              <a:buChar char="§"/>
            </a:pPr>
            <a:r>
              <a:rPr lang="en-US" sz="1000"/>
              <a:t>   Automation : Walkthrough the automation scripts developed for source. </a:t>
            </a:r>
          </a:p>
          <a:p>
            <a:pPr marL="342900" indent="-342900"/>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dlbmVyYWxidXNpbmVzcyIgdmFsdWU9IiIgeG1sbnM9Imh0dHA6Ly93d3cuYm9sZG9uamFtZXMuY29tLzIwMDgvMDEvc2llL2ludGVybmFsL2xhYmVsIiAvPjxlbGVtZW50IHVpZD0iOGRkMmEzMWQtYTlmNS00YzNiLTlkZmUtODk2OTU2MTgzNDZmIiB2YWx1ZT0iIiB4bWxucz0iaHR0cDovL3d3dy5ib2xkb25qYW1lcy5jb20vMjAwOC8wMS9zaWUvaW50ZXJuYWwvbGFiZWwiIC8+PC9zaXNsPjxVc2VyTmFtZT5BRDFcY29nMjAyMDE8L1VzZXJOYW1lPjxEYXRlVGltZT43LzIvMjAyMCAxMDozOTozMSBBTTwvRGF0ZVRpbWU+PExhYmVsU3RyaW5nPk5vbi1Db25maWRlbnRpYWw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246de94c-8867-47b0-926e-310c120d49ea" origin="userSelected">
  <element uid="id_classification_generalbusiness" value=""/>
  <element uid="8dd2a31d-a9f5-4c3b-9dfe-89695618346f" value=""/>
</sisl>
</file>

<file path=customXml/itemProps1.xml><?xml version="1.0" encoding="utf-8"?>
<ds:datastoreItem xmlns:ds="http://schemas.openxmlformats.org/officeDocument/2006/customXml" ds:itemID="{47C8F652-7851-47E4-889C-B83B117AAF92}">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AB848471-07E2-4360-BB94-321E04110A4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229</TotalTime>
  <Words>921</Words>
  <Application>Microsoft Office PowerPoint</Application>
  <PresentationFormat>On-screen Show (4:3)</PresentationFormat>
  <Paragraphs>133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111491</dc:creator>
  <cp:keywords>#1nt3rn@l# #H1d3-F00t3r#</cp:keywords>
  <dc:description>Updated with onsite inputs as well</dc:description>
  <cp:lastModifiedBy>Thangavel, Suresh Babu (Chief Information Office - IT)</cp:lastModifiedBy>
  <cp:revision>90</cp:revision>
  <dcterms:created xsi:type="dcterms:W3CDTF">2010-09-14T07:06:25Z</dcterms:created>
  <dcterms:modified xsi:type="dcterms:W3CDTF">2020-07-02T10:39:34Z</dcterms:modified>
  <cp:category>Non-Confidential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0x010100F44A69EEDEAC5B4C8DEB4F1DCAB09030</vt:lpwstr>
  </property>
  <property fmtid="{D5CDD505-2E9C-101B-9397-08002B2CF9AE}" pid="3" name="Comments">
    <vt:lpwstr/>
  </property>
  <property fmtid="{D5CDD505-2E9C-101B-9397-08002B2CF9AE}" pid="4" name="docIndexRef">
    <vt:lpwstr>c590b39c-32d6-4193-b7d5-41038a7700fe</vt:lpwstr>
  </property>
  <property fmtid="{D5CDD505-2E9C-101B-9397-08002B2CF9AE}" pid="5" name="bjClsUserRVM">
    <vt:lpwstr>[]</vt:lpwstr>
  </property>
  <property fmtid="{D5CDD505-2E9C-101B-9397-08002B2CF9AE}" pid="6" name="bjSaver">
    <vt:lpwstr>2hRn6Ei2dLY5+Aw/W1/R+nQRrEuOfn5c</vt:lpwstr>
  </property>
  <property fmtid="{D5CDD505-2E9C-101B-9397-08002B2CF9AE}" pid="7"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8" name="bjDocumentLabelXML-0">
    <vt:lpwstr>ames.com/2008/01/sie/internal/label"&gt;&lt;element uid="id_classification_generalbusiness" value="" /&gt;&lt;element uid="8dd2a31d-a9f5-4c3b-9dfe-89695618346f" value="" /&gt;&lt;/sisl&gt;</vt:lpwstr>
  </property>
  <property fmtid="{D5CDD505-2E9C-101B-9397-08002B2CF9AE}" pid="9" name="bjDocumentSecurityLabel">
    <vt:lpwstr>Non-Confidential</vt:lpwstr>
  </property>
  <property fmtid="{D5CDD505-2E9C-101B-9397-08002B2CF9AE}" pid="10" name="bjLabelHistoryID">
    <vt:lpwstr>{47C8F652-7851-47E4-889C-B83B117AAF92}</vt:lpwstr>
  </property>
</Properties>
</file>