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1.xml" ContentType="application/vnd.openxmlformats-officedocument.drawingml.diagramData+xml"/>
  <Override PartName="/ppt/slides/slide24.xml" ContentType="application/vnd.openxmlformats-officedocument.presentationml.slide+xml"/>
  <Override PartName="/ppt/slides/slide22.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21.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3.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notesSlides/notesSlide3.xml" ContentType="application/vnd.openxmlformats-officedocument.presentationml.notesSlide+xml"/>
  <Override PartName="/ppt/slideLayouts/slideLayout2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diagrams/drawing1.xml" ContentType="application/vnd.ms-office.drawingml.diagramDrawing+xml"/>
  <Override PartName="/ppt/diagrams/colors1.xml" ContentType="application/vnd.openxmlformats-officedocument.drawingml.diagramColors+xml"/>
  <Override PartName="/ppt/theme/theme1.xml" ContentType="application/vnd.openxmlformats-officedocument.theme+xml"/>
  <Override PartName="/ppt/diagrams/quickStyle1.xml" ContentType="application/vnd.openxmlformats-officedocument.drawingml.diagramStyle+xml"/>
  <Override PartName="/ppt/diagrams/layout1.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83" r:id="rId26"/>
    <p:sldId id="284" r:id="rId27"/>
    <p:sldId id="285" r:id="rId28"/>
    <p:sldId id="280" r:id="rId29"/>
    <p:sldId id="281" r:id="rId30"/>
    <p:sldId id="286" r:id="rId31"/>
    <p:sldId id="287" r:id="rId32"/>
    <p:sldId id="288" r:id="rId33"/>
    <p:sldId id="289" r:id="rId34"/>
    <p:sldId id="293" r:id="rId35"/>
    <p:sldId id="290"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79" autoAdjust="0"/>
    <p:restoredTop sz="94660"/>
  </p:normalViewPr>
  <p:slideViewPr>
    <p:cSldViewPr snapToGrid="0">
      <p:cViewPr varScale="1">
        <p:scale>
          <a:sx n="70" d="100"/>
          <a:sy n="70" d="100"/>
        </p:scale>
        <p:origin x="6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customXml" Target="../customXml/item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ustomXml" Target="../customXml/item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135FCF-26B2-4307-B6D5-ED944A352195}" type="doc">
      <dgm:prSet loTypeId="urn:microsoft.com/office/officeart/2005/8/layout/hChevron3" loCatId="process" qsTypeId="urn:microsoft.com/office/officeart/2005/8/quickstyle/simple1" qsCatId="simple" csTypeId="urn:microsoft.com/office/officeart/2005/8/colors/colorful4" csCatId="colorful" phldr="1"/>
      <dgm:spPr/>
      <dgm:t>
        <a:bodyPr/>
        <a:lstStyle/>
        <a:p>
          <a:endParaRPr lang="en-US"/>
        </a:p>
      </dgm:t>
    </dgm:pt>
    <dgm:pt modelId="{72374E6F-8E76-48D6-871C-02EFB1E71611}">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000" b="1" dirty="0" smtClean="0">
              <a:latin typeface="Cambria" pitchFamily="18" charset="0"/>
            </a:rPr>
            <a:t>Billing Instruction</a:t>
          </a:r>
          <a:endParaRPr lang="en-US" sz="1000" b="1" dirty="0">
            <a:latin typeface="Cambria" pitchFamily="18" charset="0"/>
          </a:endParaRPr>
        </a:p>
      </dgm:t>
    </dgm:pt>
    <dgm:pt modelId="{4FE6962C-643D-4D18-A963-A50330A6AA6F}" type="parTrans" cxnId="{7CAC1592-A12D-438A-BE4C-B65CB79BCF4E}">
      <dgm:prSet/>
      <dgm:spPr/>
      <dgm:t>
        <a:bodyPr/>
        <a:lstStyle/>
        <a:p>
          <a:endParaRPr lang="en-US"/>
        </a:p>
      </dgm:t>
    </dgm:pt>
    <dgm:pt modelId="{3D30C796-B2D0-4FD7-8613-65171E54B570}" type="sibTrans" cxnId="{7CAC1592-A12D-438A-BE4C-B65CB79BCF4E}">
      <dgm:prSet/>
      <dgm:spPr/>
      <dgm:t>
        <a:bodyPr/>
        <a:lstStyle/>
        <a:p>
          <a:endParaRPr lang="en-US"/>
        </a:p>
      </dgm:t>
    </dgm:pt>
    <dgm:pt modelId="{D789B5FF-5730-4BEA-B5C4-81A0F97D40C4}">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000" b="1" dirty="0" smtClean="0">
              <a:latin typeface="Cambria" pitchFamily="18" charset="0"/>
            </a:rPr>
            <a:t>Scheduling</a:t>
          </a:r>
          <a:endParaRPr lang="en-US" sz="1000" b="1" dirty="0">
            <a:latin typeface="Cambria" pitchFamily="18" charset="0"/>
          </a:endParaRPr>
        </a:p>
      </dgm:t>
    </dgm:pt>
    <dgm:pt modelId="{8D01DD9C-F733-415B-81A2-7239D25363FD}" type="parTrans" cxnId="{55BD56E7-FD6B-4799-B7A2-9476D355D38C}">
      <dgm:prSet/>
      <dgm:spPr/>
      <dgm:t>
        <a:bodyPr/>
        <a:lstStyle/>
        <a:p>
          <a:endParaRPr lang="en-US"/>
        </a:p>
      </dgm:t>
    </dgm:pt>
    <dgm:pt modelId="{E99CDDFF-C7C4-4152-8AC8-6917C302EB41}" type="sibTrans" cxnId="{55BD56E7-FD6B-4799-B7A2-9476D355D38C}">
      <dgm:prSet/>
      <dgm:spPr/>
      <dgm:t>
        <a:bodyPr/>
        <a:lstStyle/>
        <a:p>
          <a:endParaRPr lang="en-US"/>
        </a:p>
      </dgm:t>
    </dgm:pt>
    <dgm:pt modelId="{EFF1FFEA-5348-463E-9C39-36806FD6AAB1}">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1000" b="1" dirty="0" smtClean="0">
              <a:latin typeface="Cambria" pitchFamily="18" charset="0"/>
            </a:rPr>
            <a:t>Commissions</a:t>
          </a:r>
          <a:endParaRPr lang="en-US" sz="1000" b="1" dirty="0">
            <a:latin typeface="Cambria" pitchFamily="18" charset="0"/>
          </a:endParaRPr>
        </a:p>
      </dgm:t>
    </dgm:pt>
    <dgm:pt modelId="{DB06CE28-0DBA-4866-88AA-77EB30743660}" type="parTrans" cxnId="{EE2D93FE-1F4F-408D-8BA9-47BB68D9E1CC}">
      <dgm:prSet/>
      <dgm:spPr/>
      <dgm:t>
        <a:bodyPr/>
        <a:lstStyle/>
        <a:p>
          <a:endParaRPr lang="en-US"/>
        </a:p>
      </dgm:t>
    </dgm:pt>
    <dgm:pt modelId="{46697D8F-B0F2-40B9-9215-5045C780DA98}" type="sibTrans" cxnId="{EE2D93FE-1F4F-408D-8BA9-47BB68D9E1CC}">
      <dgm:prSet/>
      <dgm:spPr/>
      <dgm:t>
        <a:bodyPr/>
        <a:lstStyle/>
        <a:p>
          <a:endParaRPr lang="en-US"/>
        </a:p>
      </dgm:t>
    </dgm:pt>
    <dgm:pt modelId="{CC3C833E-AE2A-4173-A92F-D44F52EF21BA}">
      <dgm:prSet phldrT="[Text]" custT="1">
        <dgm:style>
          <a:lnRef idx="1">
            <a:schemeClr val="dk1"/>
          </a:lnRef>
          <a:fillRef idx="2">
            <a:schemeClr val="dk1"/>
          </a:fillRef>
          <a:effectRef idx="1">
            <a:schemeClr val="dk1"/>
          </a:effectRef>
          <a:fontRef idx="minor">
            <a:schemeClr val="dk1"/>
          </a:fontRef>
        </dgm:style>
      </dgm:prSet>
      <dgm:spPr/>
      <dgm:t>
        <a:bodyPr/>
        <a:lstStyle/>
        <a:p>
          <a:r>
            <a:rPr lang="en-US" sz="1000" b="1" dirty="0" smtClean="0">
              <a:latin typeface="Cambria" pitchFamily="18" charset="0"/>
            </a:rPr>
            <a:t>Invoicing</a:t>
          </a:r>
          <a:endParaRPr lang="en-US" sz="1000" b="1" dirty="0">
            <a:latin typeface="Cambria" pitchFamily="18" charset="0"/>
          </a:endParaRPr>
        </a:p>
      </dgm:t>
    </dgm:pt>
    <dgm:pt modelId="{2362ED95-29EB-4894-BC3F-739040A1D86D}" type="parTrans" cxnId="{1C3CA241-FD38-4F39-9F65-20C61DE9F176}">
      <dgm:prSet/>
      <dgm:spPr/>
      <dgm:t>
        <a:bodyPr/>
        <a:lstStyle/>
        <a:p>
          <a:endParaRPr lang="en-US"/>
        </a:p>
      </dgm:t>
    </dgm:pt>
    <dgm:pt modelId="{ACE0C413-AED2-43B2-98CC-1053F87AB9BE}" type="sibTrans" cxnId="{1C3CA241-FD38-4F39-9F65-20C61DE9F176}">
      <dgm:prSet/>
      <dgm:spPr/>
      <dgm:t>
        <a:bodyPr/>
        <a:lstStyle/>
        <a:p>
          <a:endParaRPr lang="en-US"/>
        </a:p>
      </dgm:t>
    </dgm:pt>
    <dgm:pt modelId="{D1A5AD5E-88A4-4A5E-A50A-0931D7CBEE1E}">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1000" b="1" dirty="0" smtClean="0">
              <a:latin typeface="Cambria" pitchFamily="18" charset="0"/>
            </a:rPr>
            <a:t>Policyholder Service</a:t>
          </a:r>
          <a:endParaRPr lang="en-US" sz="1000" b="1" dirty="0">
            <a:latin typeface="Cambria" pitchFamily="18" charset="0"/>
          </a:endParaRPr>
        </a:p>
      </dgm:t>
    </dgm:pt>
    <dgm:pt modelId="{8748130D-CAD9-4800-A8F6-C8C697827811}" type="parTrans" cxnId="{63705471-F3FD-4CBD-85CA-C6E659E19EF0}">
      <dgm:prSet/>
      <dgm:spPr/>
      <dgm:t>
        <a:bodyPr/>
        <a:lstStyle/>
        <a:p>
          <a:endParaRPr lang="en-US"/>
        </a:p>
      </dgm:t>
    </dgm:pt>
    <dgm:pt modelId="{85BD748F-EE76-4038-8AB9-0F7383E34707}" type="sibTrans" cxnId="{63705471-F3FD-4CBD-85CA-C6E659E19EF0}">
      <dgm:prSet/>
      <dgm:spPr/>
      <dgm:t>
        <a:bodyPr/>
        <a:lstStyle/>
        <a:p>
          <a:endParaRPr lang="en-US"/>
        </a:p>
      </dgm:t>
    </dgm:pt>
    <dgm:pt modelId="{323960E4-B90A-4F71-8742-CC1838ADB447}">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1000" b="1" dirty="0" smtClean="0">
              <a:latin typeface="Cambria" pitchFamily="18" charset="0"/>
            </a:rPr>
            <a:t>Payment Processing</a:t>
          </a:r>
          <a:endParaRPr lang="en-US" sz="1000" b="1" dirty="0">
            <a:latin typeface="Cambria" pitchFamily="18" charset="0"/>
          </a:endParaRPr>
        </a:p>
      </dgm:t>
    </dgm:pt>
    <dgm:pt modelId="{FF747389-7E57-438B-B922-AC2CDD2ABB5B}" type="parTrans" cxnId="{BD16E324-D025-4E8D-BBB7-4FBDBCF4E103}">
      <dgm:prSet/>
      <dgm:spPr/>
      <dgm:t>
        <a:bodyPr/>
        <a:lstStyle/>
        <a:p>
          <a:endParaRPr lang="en-US"/>
        </a:p>
      </dgm:t>
    </dgm:pt>
    <dgm:pt modelId="{37208747-2C7A-48D4-AFC7-1FD663FE96A9}" type="sibTrans" cxnId="{BD16E324-D025-4E8D-BBB7-4FBDBCF4E103}">
      <dgm:prSet/>
      <dgm:spPr/>
      <dgm:t>
        <a:bodyPr/>
        <a:lstStyle/>
        <a:p>
          <a:endParaRPr lang="en-US"/>
        </a:p>
      </dgm:t>
    </dgm:pt>
    <dgm:pt modelId="{A1FB6FBB-A5F4-4C3C-9F5F-77975F724E36}">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1000" b="1" dirty="0" smtClean="0">
              <a:latin typeface="Cambria" pitchFamily="18" charset="0"/>
            </a:rPr>
            <a:t>Close</a:t>
          </a:r>
          <a:endParaRPr lang="en-US" sz="1000" b="1" dirty="0">
            <a:latin typeface="Cambria" pitchFamily="18" charset="0"/>
          </a:endParaRPr>
        </a:p>
      </dgm:t>
    </dgm:pt>
    <dgm:pt modelId="{39BA9DED-899A-4BD9-B353-21F07E69E5C5}" type="parTrans" cxnId="{663B1089-C5A0-44C4-89F6-9733727B7324}">
      <dgm:prSet/>
      <dgm:spPr/>
      <dgm:t>
        <a:bodyPr/>
        <a:lstStyle/>
        <a:p>
          <a:endParaRPr lang="en-US"/>
        </a:p>
      </dgm:t>
    </dgm:pt>
    <dgm:pt modelId="{BEE44F43-86E0-453C-8DC8-39DBB15AE9A2}" type="sibTrans" cxnId="{663B1089-C5A0-44C4-89F6-9733727B7324}">
      <dgm:prSet/>
      <dgm:spPr/>
      <dgm:t>
        <a:bodyPr/>
        <a:lstStyle/>
        <a:p>
          <a:endParaRPr lang="en-US"/>
        </a:p>
      </dgm:t>
    </dgm:pt>
    <dgm:pt modelId="{6E38FEBA-6C71-40A6-B21E-D30BDF73CB9B}" type="pres">
      <dgm:prSet presAssocID="{E1135FCF-26B2-4307-B6D5-ED944A352195}" presName="Name0" presStyleCnt="0">
        <dgm:presLayoutVars>
          <dgm:dir/>
          <dgm:resizeHandles val="exact"/>
        </dgm:presLayoutVars>
      </dgm:prSet>
      <dgm:spPr/>
      <dgm:t>
        <a:bodyPr/>
        <a:lstStyle/>
        <a:p>
          <a:endParaRPr lang="en-US"/>
        </a:p>
      </dgm:t>
    </dgm:pt>
    <dgm:pt modelId="{B9F03917-B228-4928-BD67-AB93A92F4BF7}" type="pres">
      <dgm:prSet presAssocID="{72374E6F-8E76-48D6-871C-02EFB1E71611}" presName="parTxOnly" presStyleLbl="node1" presStyleIdx="0" presStyleCnt="7" custScaleX="157807" custScaleY="213535" custLinFactX="4037" custLinFactNeighborX="100000" custLinFactNeighborY="-4150">
        <dgm:presLayoutVars>
          <dgm:bulletEnabled val="1"/>
        </dgm:presLayoutVars>
      </dgm:prSet>
      <dgm:spPr/>
      <dgm:t>
        <a:bodyPr/>
        <a:lstStyle/>
        <a:p>
          <a:endParaRPr lang="en-US"/>
        </a:p>
      </dgm:t>
    </dgm:pt>
    <dgm:pt modelId="{581A5A6A-7762-4D2A-AD25-BAB5B2C88EEF}" type="pres">
      <dgm:prSet presAssocID="{3D30C796-B2D0-4FD7-8613-65171E54B570}" presName="parSpace" presStyleCnt="0"/>
      <dgm:spPr/>
    </dgm:pt>
    <dgm:pt modelId="{02D04C2F-13E0-4217-9072-D8E159228A86}" type="pres">
      <dgm:prSet presAssocID="{D789B5FF-5730-4BEA-B5C4-81A0F97D40C4}" presName="parTxOnly" presStyleLbl="node1" presStyleIdx="1" presStyleCnt="7" custScaleX="168320" custScaleY="213535" custLinFactNeighborX="10270" custLinFactNeighborY="-4150">
        <dgm:presLayoutVars>
          <dgm:bulletEnabled val="1"/>
        </dgm:presLayoutVars>
      </dgm:prSet>
      <dgm:spPr/>
      <dgm:t>
        <a:bodyPr/>
        <a:lstStyle/>
        <a:p>
          <a:endParaRPr lang="en-US"/>
        </a:p>
      </dgm:t>
    </dgm:pt>
    <dgm:pt modelId="{B126F707-7009-4EE2-A9AD-F175EB937075}" type="pres">
      <dgm:prSet presAssocID="{E99CDDFF-C7C4-4152-8AC8-6917C302EB41}" presName="parSpace" presStyleCnt="0"/>
      <dgm:spPr/>
    </dgm:pt>
    <dgm:pt modelId="{737C77CE-A50F-428C-9EC8-3550EAA770DC}" type="pres">
      <dgm:prSet presAssocID="{EFF1FFEA-5348-463E-9C39-36806FD6AAB1}" presName="parTxOnly" presStyleLbl="node1" presStyleIdx="2" presStyleCnt="7" custScaleX="188952" custScaleY="215949" custLinFactNeighborX="-99651" custLinFactNeighborY="-2943">
        <dgm:presLayoutVars>
          <dgm:bulletEnabled val="1"/>
        </dgm:presLayoutVars>
      </dgm:prSet>
      <dgm:spPr/>
      <dgm:t>
        <a:bodyPr/>
        <a:lstStyle/>
        <a:p>
          <a:endParaRPr lang="en-US"/>
        </a:p>
      </dgm:t>
    </dgm:pt>
    <dgm:pt modelId="{8C9B11BD-E2C8-40EB-8C0E-E9588DF9EDE2}" type="pres">
      <dgm:prSet presAssocID="{46697D8F-B0F2-40B9-9215-5045C780DA98}" presName="parSpace" presStyleCnt="0"/>
      <dgm:spPr/>
    </dgm:pt>
    <dgm:pt modelId="{8B61FE65-60CA-43F4-B285-D5359AE694C8}" type="pres">
      <dgm:prSet presAssocID="{CC3C833E-AE2A-4173-A92F-D44F52EF21BA}" presName="parTxOnly" presStyleLbl="node1" presStyleIdx="3" presStyleCnt="7" custScaleX="177357" custScaleY="215949" custLinFactX="-19860" custLinFactNeighborX="-100000" custLinFactNeighborY="-1977">
        <dgm:presLayoutVars>
          <dgm:bulletEnabled val="1"/>
        </dgm:presLayoutVars>
      </dgm:prSet>
      <dgm:spPr/>
      <dgm:t>
        <a:bodyPr/>
        <a:lstStyle/>
        <a:p>
          <a:endParaRPr lang="en-US"/>
        </a:p>
      </dgm:t>
    </dgm:pt>
    <dgm:pt modelId="{5CD7C362-589E-4437-91EA-1674A6027F80}" type="pres">
      <dgm:prSet presAssocID="{ACE0C413-AED2-43B2-98CC-1053F87AB9BE}" presName="parSpace" presStyleCnt="0"/>
      <dgm:spPr/>
    </dgm:pt>
    <dgm:pt modelId="{1062E99F-E5AC-4CFC-A2B6-1F42C740CB78}" type="pres">
      <dgm:prSet presAssocID="{D1A5AD5E-88A4-4A5E-A50A-0931D7CBEE1E}" presName="parTxOnly" presStyleLbl="node1" presStyleIdx="4" presStyleCnt="7" custScaleX="186277" custScaleY="215949" custLinFactX="-39652" custLinFactNeighborX="-100000" custLinFactNeighborY="-2120">
        <dgm:presLayoutVars>
          <dgm:bulletEnabled val="1"/>
        </dgm:presLayoutVars>
      </dgm:prSet>
      <dgm:spPr/>
      <dgm:t>
        <a:bodyPr/>
        <a:lstStyle/>
        <a:p>
          <a:endParaRPr lang="en-US"/>
        </a:p>
      </dgm:t>
    </dgm:pt>
    <dgm:pt modelId="{7D6FAB31-2D04-4B1B-807F-D93728A2773C}" type="pres">
      <dgm:prSet presAssocID="{85BD748F-EE76-4038-8AB9-0F7383E34707}" presName="parSpace" presStyleCnt="0"/>
      <dgm:spPr/>
    </dgm:pt>
    <dgm:pt modelId="{365A8E03-FC24-473D-AEC8-DD706FC14E0A}" type="pres">
      <dgm:prSet presAssocID="{323960E4-B90A-4F71-8742-CC1838ADB447}" presName="parTxOnly" presStyleLbl="node1" presStyleIdx="5" presStyleCnt="7" custScaleX="164854" custScaleY="215949" custLinFactX="-60357" custLinFactNeighborX="-100000" custLinFactNeighborY="-2120">
        <dgm:presLayoutVars>
          <dgm:bulletEnabled val="1"/>
        </dgm:presLayoutVars>
      </dgm:prSet>
      <dgm:spPr/>
      <dgm:t>
        <a:bodyPr/>
        <a:lstStyle/>
        <a:p>
          <a:endParaRPr lang="en-US"/>
        </a:p>
      </dgm:t>
    </dgm:pt>
    <dgm:pt modelId="{697CF4A3-6955-458F-A23D-247CCE9DA9FE}" type="pres">
      <dgm:prSet presAssocID="{37208747-2C7A-48D4-AFC7-1FD663FE96A9}" presName="parSpace" presStyleCnt="0"/>
      <dgm:spPr/>
    </dgm:pt>
    <dgm:pt modelId="{B9E7A98C-EA70-4230-BDE6-68E90B6F7470}" type="pres">
      <dgm:prSet presAssocID="{A1FB6FBB-A5F4-4C3C-9F5F-77975F724E36}" presName="parTxOnly" presStyleLbl="node1" presStyleIdx="6" presStyleCnt="7" custScaleX="159424" custScaleY="215949" custLinFactX="-89059" custLinFactNeighborX="-100000" custLinFactNeighborY="-2120">
        <dgm:presLayoutVars>
          <dgm:bulletEnabled val="1"/>
        </dgm:presLayoutVars>
      </dgm:prSet>
      <dgm:spPr/>
      <dgm:t>
        <a:bodyPr/>
        <a:lstStyle/>
        <a:p>
          <a:endParaRPr lang="en-US"/>
        </a:p>
      </dgm:t>
    </dgm:pt>
  </dgm:ptLst>
  <dgm:cxnLst>
    <dgm:cxn modelId="{7918010E-101C-4551-83E8-73DEA405E5CA}" type="presOf" srcId="{E1135FCF-26B2-4307-B6D5-ED944A352195}" destId="{6E38FEBA-6C71-40A6-B21E-D30BDF73CB9B}" srcOrd="0" destOrd="0" presId="urn:microsoft.com/office/officeart/2005/8/layout/hChevron3"/>
    <dgm:cxn modelId="{0FBBE788-9429-4C00-99B3-F7D5D366F427}" type="presOf" srcId="{D789B5FF-5730-4BEA-B5C4-81A0F97D40C4}" destId="{02D04C2F-13E0-4217-9072-D8E159228A86}" srcOrd="0" destOrd="0" presId="urn:microsoft.com/office/officeart/2005/8/layout/hChevron3"/>
    <dgm:cxn modelId="{55BD56E7-FD6B-4799-B7A2-9476D355D38C}" srcId="{E1135FCF-26B2-4307-B6D5-ED944A352195}" destId="{D789B5FF-5730-4BEA-B5C4-81A0F97D40C4}" srcOrd="1" destOrd="0" parTransId="{8D01DD9C-F733-415B-81A2-7239D25363FD}" sibTransId="{E99CDDFF-C7C4-4152-8AC8-6917C302EB41}"/>
    <dgm:cxn modelId="{BD16E324-D025-4E8D-BBB7-4FBDBCF4E103}" srcId="{E1135FCF-26B2-4307-B6D5-ED944A352195}" destId="{323960E4-B90A-4F71-8742-CC1838ADB447}" srcOrd="5" destOrd="0" parTransId="{FF747389-7E57-438B-B922-AC2CDD2ABB5B}" sibTransId="{37208747-2C7A-48D4-AFC7-1FD663FE96A9}"/>
    <dgm:cxn modelId="{7CAC1592-A12D-438A-BE4C-B65CB79BCF4E}" srcId="{E1135FCF-26B2-4307-B6D5-ED944A352195}" destId="{72374E6F-8E76-48D6-871C-02EFB1E71611}" srcOrd="0" destOrd="0" parTransId="{4FE6962C-643D-4D18-A963-A50330A6AA6F}" sibTransId="{3D30C796-B2D0-4FD7-8613-65171E54B570}"/>
    <dgm:cxn modelId="{1C3CA241-FD38-4F39-9F65-20C61DE9F176}" srcId="{E1135FCF-26B2-4307-B6D5-ED944A352195}" destId="{CC3C833E-AE2A-4173-A92F-D44F52EF21BA}" srcOrd="3" destOrd="0" parTransId="{2362ED95-29EB-4894-BC3F-739040A1D86D}" sibTransId="{ACE0C413-AED2-43B2-98CC-1053F87AB9BE}"/>
    <dgm:cxn modelId="{74C87C32-869C-4A04-B1E9-D08B3DB9A627}" type="presOf" srcId="{CC3C833E-AE2A-4173-A92F-D44F52EF21BA}" destId="{8B61FE65-60CA-43F4-B285-D5359AE694C8}" srcOrd="0" destOrd="0" presId="urn:microsoft.com/office/officeart/2005/8/layout/hChevron3"/>
    <dgm:cxn modelId="{FD0B0C2E-87A5-42A0-B4A6-77F2BD68A3DE}" type="presOf" srcId="{A1FB6FBB-A5F4-4C3C-9F5F-77975F724E36}" destId="{B9E7A98C-EA70-4230-BDE6-68E90B6F7470}" srcOrd="0" destOrd="0" presId="urn:microsoft.com/office/officeart/2005/8/layout/hChevron3"/>
    <dgm:cxn modelId="{41E11F60-B218-409C-BF47-AAF1F0A939BD}" type="presOf" srcId="{323960E4-B90A-4F71-8742-CC1838ADB447}" destId="{365A8E03-FC24-473D-AEC8-DD706FC14E0A}" srcOrd="0" destOrd="0" presId="urn:microsoft.com/office/officeart/2005/8/layout/hChevron3"/>
    <dgm:cxn modelId="{63705471-F3FD-4CBD-85CA-C6E659E19EF0}" srcId="{E1135FCF-26B2-4307-B6D5-ED944A352195}" destId="{D1A5AD5E-88A4-4A5E-A50A-0931D7CBEE1E}" srcOrd="4" destOrd="0" parTransId="{8748130D-CAD9-4800-A8F6-C8C697827811}" sibTransId="{85BD748F-EE76-4038-8AB9-0F7383E34707}"/>
    <dgm:cxn modelId="{CA55C16A-76D2-4CAA-BE82-279FDE6A024C}" type="presOf" srcId="{EFF1FFEA-5348-463E-9C39-36806FD6AAB1}" destId="{737C77CE-A50F-428C-9EC8-3550EAA770DC}" srcOrd="0" destOrd="0" presId="urn:microsoft.com/office/officeart/2005/8/layout/hChevron3"/>
    <dgm:cxn modelId="{2A22D0E0-8B0C-4285-A46A-85DFFFE145DF}" type="presOf" srcId="{72374E6F-8E76-48D6-871C-02EFB1E71611}" destId="{B9F03917-B228-4928-BD67-AB93A92F4BF7}" srcOrd="0" destOrd="0" presId="urn:microsoft.com/office/officeart/2005/8/layout/hChevron3"/>
    <dgm:cxn modelId="{CED67A56-003E-4E21-891D-D63E28E0E239}" type="presOf" srcId="{D1A5AD5E-88A4-4A5E-A50A-0931D7CBEE1E}" destId="{1062E99F-E5AC-4CFC-A2B6-1F42C740CB78}" srcOrd="0" destOrd="0" presId="urn:microsoft.com/office/officeart/2005/8/layout/hChevron3"/>
    <dgm:cxn modelId="{663B1089-C5A0-44C4-89F6-9733727B7324}" srcId="{E1135FCF-26B2-4307-B6D5-ED944A352195}" destId="{A1FB6FBB-A5F4-4C3C-9F5F-77975F724E36}" srcOrd="6" destOrd="0" parTransId="{39BA9DED-899A-4BD9-B353-21F07E69E5C5}" sibTransId="{BEE44F43-86E0-453C-8DC8-39DBB15AE9A2}"/>
    <dgm:cxn modelId="{EE2D93FE-1F4F-408D-8BA9-47BB68D9E1CC}" srcId="{E1135FCF-26B2-4307-B6D5-ED944A352195}" destId="{EFF1FFEA-5348-463E-9C39-36806FD6AAB1}" srcOrd="2" destOrd="0" parTransId="{DB06CE28-0DBA-4866-88AA-77EB30743660}" sibTransId="{46697D8F-B0F2-40B9-9215-5045C780DA98}"/>
    <dgm:cxn modelId="{A45D4101-7A24-47BC-8982-1ECA4C29A549}" type="presParOf" srcId="{6E38FEBA-6C71-40A6-B21E-D30BDF73CB9B}" destId="{B9F03917-B228-4928-BD67-AB93A92F4BF7}" srcOrd="0" destOrd="0" presId="urn:microsoft.com/office/officeart/2005/8/layout/hChevron3"/>
    <dgm:cxn modelId="{2E8625C4-5B51-4AFF-BCEC-D15FD3ACCBFA}" type="presParOf" srcId="{6E38FEBA-6C71-40A6-B21E-D30BDF73CB9B}" destId="{581A5A6A-7762-4D2A-AD25-BAB5B2C88EEF}" srcOrd="1" destOrd="0" presId="urn:microsoft.com/office/officeart/2005/8/layout/hChevron3"/>
    <dgm:cxn modelId="{402B2893-0A61-446E-98ED-F9314CB332E6}" type="presParOf" srcId="{6E38FEBA-6C71-40A6-B21E-D30BDF73CB9B}" destId="{02D04C2F-13E0-4217-9072-D8E159228A86}" srcOrd="2" destOrd="0" presId="urn:microsoft.com/office/officeart/2005/8/layout/hChevron3"/>
    <dgm:cxn modelId="{29FC5344-5F33-4F7E-8BD1-4B5D4BD592C6}" type="presParOf" srcId="{6E38FEBA-6C71-40A6-B21E-D30BDF73CB9B}" destId="{B126F707-7009-4EE2-A9AD-F175EB937075}" srcOrd="3" destOrd="0" presId="urn:microsoft.com/office/officeart/2005/8/layout/hChevron3"/>
    <dgm:cxn modelId="{472F15CA-AE0B-4275-B56F-97084FB5C65E}" type="presParOf" srcId="{6E38FEBA-6C71-40A6-B21E-D30BDF73CB9B}" destId="{737C77CE-A50F-428C-9EC8-3550EAA770DC}" srcOrd="4" destOrd="0" presId="urn:microsoft.com/office/officeart/2005/8/layout/hChevron3"/>
    <dgm:cxn modelId="{2FF6B324-EE09-4163-8106-977ECD6CA97E}" type="presParOf" srcId="{6E38FEBA-6C71-40A6-B21E-D30BDF73CB9B}" destId="{8C9B11BD-E2C8-40EB-8C0E-E9588DF9EDE2}" srcOrd="5" destOrd="0" presId="urn:microsoft.com/office/officeart/2005/8/layout/hChevron3"/>
    <dgm:cxn modelId="{AF53C211-4245-4DF0-AA51-8EF619F7633F}" type="presParOf" srcId="{6E38FEBA-6C71-40A6-B21E-D30BDF73CB9B}" destId="{8B61FE65-60CA-43F4-B285-D5359AE694C8}" srcOrd="6" destOrd="0" presId="urn:microsoft.com/office/officeart/2005/8/layout/hChevron3"/>
    <dgm:cxn modelId="{C31D6780-4268-414D-BD30-30174E35974E}" type="presParOf" srcId="{6E38FEBA-6C71-40A6-B21E-D30BDF73CB9B}" destId="{5CD7C362-589E-4437-91EA-1674A6027F80}" srcOrd="7" destOrd="0" presId="urn:microsoft.com/office/officeart/2005/8/layout/hChevron3"/>
    <dgm:cxn modelId="{F42A23FD-B929-4F90-A33D-904F5FD548A7}" type="presParOf" srcId="{6E38FEBA-6C71-40A6-B21E-D30BDF73CB9B}" destId="{1062E99F-E5AC-4CFC-A2B6-1F42C740CB78}" srcOrd="8" destOrd="0" presId="urn:microsoft.com/office/officeart/2005/8/layout/hChevron3"/>
    <dgm:cxn modelId="{74DAA6A7-7EA0-4736-B115-B9922FA71272}" type="presParOf" srcId="{6E38FEBA-6C71-40A6-B21E-D30BDF73CB9B}" destId="{7D6FAB31-2D04-4B1B-807F-D93728A2773C}" srcOrd="9" destOrd="0" presId="urn:microsoft.com/office/officeart/2005/8/layout/hChevron3"/>
    <dgm:cxn modelId="{11375C89-33F2-45A9-A66B-9C358C1031C0}" type="presParOf" srcId="{6E38FEBA-6C71-40A6-B21E-D30BDF73CB9B}" destId="{365A8E03-FC24-473D-AEC8-DD706FC14E0A}" srcOrd="10" destOrd="0" presId="urn:microsoft.com/office/officeart/2005/8/layout/hChevron3"/>
    <dgm:cxn modelId="{82DEE55D-C404-4E7F-B120-A7C24BF20979}" type="presParOf" srcId="{6E38FEBA-6C71-40A6-B21E-D30BDF73CB9B}" destId="{697CF4A3-6955-458F-A23D-247CCE9DA9FE}" srcOrd="11" destOrd="0" presId="urn:microsoft.com/office/officeart/2005/8/layout/hChevron3"/>
    <dgm:cxn modelId="{D2510A6F-CC79-4CE7-8F5F-73D40696F2A4}" type="presParOf" srcId="{6E38FEBA-6C71-40A6-B21E-D30BDF73CB9B}" destId="{B9E7A98C-EA70-4230-BDE6-68E90B6F7470}"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BFC7A-5B40-43D8-981F-F59A9AB70567}" type="datetimeFigureOut">
              <a:rPr lang="en-US" smtClean="0"/>
              <a:t>6/22/2016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20EAE-ECDD-41E1-975A-CB65BC9C3196}" type="slidenum">
              <a:rPr lang="en-US" smtClean="0"/>
              <a:t>‹#›</a:t>
            </a:fld>
            <a:endParaRPr lang="en-US"/>
          </a:p>
        </p:txBody>
      </p:sp>
    </p:spTree>
    <p:extLst>
      <p:ext uri="{BB962C8B-B14F-4D97-AF65-F5344CB8AC3E}">
        <p14:creationId xmlns:p14="http://schemas.microsoft.com/office/powerpoint/2010/main" val="299649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extLst/>
        </p:spPr>
        <p:txBody>
          <a:bodyPr wrap="square" numCol="1" anchor="t" anchorCtr="0" compatLnSpc="1">
            <a:prstTxWarp prst="textNoShape">
              <a:avLst/>
            </a:prstTxWarp>
          </a:bodyPr>
          <a:lstStyle/>
          <a:p>
            <a:pPr eaLnBrk="1" hangingPunct="1">
              <a:spcBef>
                <a:spcPct val="0"/>
              </a:spcBef>
              <a:defRPr/>
            </a:pPr>
            <a:r>
              <a:rPr lang="en-US" sz="2000" dirty="0" smtClean="0">
                <a:latin typeface="Cambria" pitchFamily="18" charset="0"/>
              </a:rPr>
              <a:t>Let us see what is Billing?</a:t>
            </a:r>
          </a:p>
          <a:p>
            <a:pPr eaLnBrk="1" hangingPunct="1">
              <a:spcBef>
                <a:spcPct val="0"/>
              </a:spcBef>
              <a:defRPr/>
            </a:pPr>
            <a:endParaRPr lang="en-US" sz="2000" dirty="0" smtClean="0">
              <a:latin typeface="Cambria" pitchFamily="18" charset="0"/>
            </a:endParaRPr>
          </a:p>
          <a:p>
            <a:pPr marL="171450" indent="-171450" eaLnBrk="1" hangingPunct="1">
              <a:spcBef>
                <a:spcPct val="0"/>
              </a:spcBef>
              <a:buFont typeface="Wingdings" pitchFamily="2" charset="2"/>
              <a:buChar char="Ø"/>
              <a:defRPr/>
            </a:pPr>
            <a:r>
              <a:rPr lang="en-US" sz="2000" dirty="0" smtClean="0">
                <a:latin typeface="Cambria" pitchFamily="18" charset="0"/>
              </a:rPr>
              <a:t>The billing process is the process in which the insurer manages the financial transactions required to keep policies in-force/active. In the policy cycle, Billing plays a major role as it deals with the financial aspects from both insurer and insured.</a:t>
            </a:r>
          </a:p>
          <a:p>
            <a:pPr marL="171450" indent="-171450" eaLnBrk="1" hangingPunct="1">
              <a:spcBef>
                <a:spcPct val="0"/>
              </a:spcBef>
              <a:buFont typeface="Wingdings" pitchFamily="2" charset="2"/>
              <a:buNone/>
              <a:defRPr/>
            </a:pPr>
            <a:endParaRPr lang="en-US" sz="2000" dirty="0" smtClean="0">
              <a:latin typeface="Cambria" pitchFamily="18" charset="0"/>
            </a:endParaRPr>
          </a:p>
          <a:p>
            <a:pPr marL="171450" indent="-171450" eaLnBrk="1" hangingPunct="1">
              <a:spcBef>
                <a:spcPct val="0"/>
              </a:spcBef>
              <a:buFont typeface="Wingdings" pitchFamily="2" charset="2"/>
              <a:buChar char="Ø"/>
              <a:defRPr/>
            </a:pPr>
            <a:r>
              <a:rPr lang="en-US" sz="2000" dirty="0" smtClean="0">
                <a:latin typeface="Cambria" pitchFamily="18" charset="0"/>
              </a:rPr>
              <a:t>The process of sending a bill to customers for their created policies is called Billing. The flow would go as follows:</a:t>
            </a:r>
          </a:p>
          <a:p>
            <a:pPr eaLnBrk="1" hangingPunct="1">
              <a:spcBef>
                <a:spcPct val="0"/>
              </a:spcBef>
              <a:buFont typeface="Wingdings" pitchFamily="2" charset="2"/>
              <a:buNone/>
              <a:defRPr/>
            </a:pPr>
            <a:r>
              <a:rPr lang="en-US" sz="2000" dirty="0" smtClean="0">
                <a:latin typeface="Cambria" pitchFamily="18" charset="0"/>
              </a:rPr>
              <a:t>    Insurer Provides the  Policy to the Insured and the Insured in turn makes a Payment as premium</a:t>
            </a:r>
          </a:p>
          <a:p>
            <a:pPr eaLnBrk="1" hangingPunct="1">
              <a:spcBef>
                <a:spcPct val="0"/>
              </a:spcBef>
              <a:buFont typeface="Wingdings" pitchFamily="2" charset="2"/>
              <a:buNone/>
              <a:defRPr/>
            </a:pPr>
            <a:endParaRPr lang="en-US" sz="2000" dirty="0" smtClean="0">
              <a:latin typeface="Cambria" pitchFamily="18" charset="0"/>
            </a:endParaRPr>
          </a:p>
          <a:p>
            <a:pPr marL="171450" indent="-171450" eaLnBrk="1" hangingPunct="1">
              <a:spcBef>
                <a:spcPct val="0"/>
              </a:spcBef>
              <a:buFont typeface="Wingdings" pitchFamily="2" charset="2"/>
              <a:buChar char="Ø"/>
              <a:defRPr/>
            </a:pPr>
            <a:r>
              <a:rPr lang="en-US" sz="2000" dirty="0" smtClean="0">
                <a:latin typeface="Cambria" pitchFamily="18" charset="0"/>
              </a:rPr>
              <a:t>We are going to discuss on Billing Process in detail.</a:t>
            </a:r>
          </a:p>
          <a:p>
            <a:pPr eaLnBrk="1" hangingPunct="1">
              <a:spcBef>
                <a:spcPct val="0"/>
              </a:spcBef>
              <a:defRPr/>
            </a:pPr>
            <a:endParaRPr lang="en-US" sz="2000" dirty="0" smtClean="0">
              <a:latin typeface="Cambria" pitchFamily="18" charset="0"/>
            </a:endParaRPr>
          </a:p>
          <a:p>
            <a:pPr eaLnBrk="1" hangingPunct="1">
              <a:spcBef>
                <a:spcPct val="0"/>
              </a:spcBef>
              <a:defRPr/>
            </a:pPr>
            <a:endParaRPr lang="en-US" sz="2000" dirty="0" smtClean="0">
              <a:latin typeface="Cambria" pitchFamily="18" charset="0"/>
            </a:endParaRPr>
          </a:p>
          <a:p>
            <a:pPr eaLnBrk="1" hangingPunct="1">
              <a:spcBef>
                <a:spcPct val="0"/>
              </a:spcBef>
              <a:defRPr/>
            </a:pPr>
            <a:endParaRPr lang="en-US" sz="2000" dirty="0" smtClean="0">
              <a:latin typeface="Cambria" pitchFamily="18" charset="0"/>
            </a:endParaRPr>
          </a:p>
          <a:p>
            <a:pPr eaLnBrk="1" hangingPunct="1">
              <a:spcBef>
                <a:spcPct val="0"/>
              </a:spcBef>
              <a:defRPr/>
            </a:pPr>
            <a:endParaRPr lang="en-US" sz="2000" dirty="0" smtClean="0">
              <a:latin typeface="Cambria" pitchFamily="18" charset="0"/>
            </a:endParaRPr>
          </a:p>
          <a:p>
            <a:pPr eaLnBrk="1" hangingPunct="1">
              <a:spcBef>
                <a:spcPct val="0"/>
              </a:spcBef>
              <a:defRPr/>
            </a:pPr>
            <a:endParaRPr lang="en-US" sz="2000" dirty="0" smtClean="0">
              <a:latin typeface="Cambria" pitchFamily="18" charset="0"/>
            </a:endParaRPr>
          </a:p>
        </p:txBody>
      </p:sp>
      <p:sp>
        <p:nvSpPr>
          <p:cNvPr id="30724" name="Slide Number Placeholder 3"/>
          <p:cNvSpPr>
            <a:spLocks noGrp="1"/>
          </p:cNvSpPr>
          <p:nvPr>
            <p:ph type="sldNum" sz="quarter" idx="5"/>
          </p:nvPr>
        </p:nvSpPr>
        <p:spPr bwMode="auto">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B203E152-D094-4040-8424-FB19A8CE0E79}" type="slidenum">
              <a:rPr lang="en-US" altLang="en-US"/>
              <a:pPr eaLnBrk="1" hangingPunct="1"/>
              <a:t>29</a:t>
            </a:fld>
            <a:endParaRPr lang="en-US" altLang="en-US"/>
          </a:p>
        </p:txBody>
      </p:sp>
    </p:spTree>
    <p:extLst>
      <p:ext uri="{BB962C8B-B14F-4D97-AF65-F5344CB8AC3E}">
        <p14:creationId xmlns:p14="http://schemas.microsoft.com/office/powerpoint/2010/main" val="424473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40000" lnSpcReduction="20000"/>
          </a:bodyPr>
          <a:lstStyle/>
          <a:p>
            <a:pPr eaLnBrk="1" fontAlgn="auto" hangingPunct="1">
              <a:spcBef>
                <a:spcPts val="0"/>
              </a:spcBef>
              <a:spcAft>
                <a:spcPts val="0"/>
              </a:spcAft>
              <a:buFont typeface="+mj-lt"/>
              <a:buNone/>
              <a:defRPr/>
            </a:pPr>
            <a:r>
              <a:rPr lang="en-US" sz="2000" dirty="0" smtClean="0">
                <a:latin typeface="Cambria" pitchFamily="18" charset="0"/>
              </a:rPr>
              <a:t>This slide explains about </a:t>
            </a:r>
            <a:r>
              <a:rPr lang="en-US" sz="2000" dirty="0" err="1" smtClean="0">
                <a:latin typeface="Cambria" pitchFamily="18" charset="0"/>
              </a:rPr>
              <a:t>BillingCenter</a:t>
            </a:r>
            <a:r>
              <a:rPr lang="en-US" sz="2000" dirty="0" smtClean="0">
                <a:latin typeface="Cambria" pitchFamily="18" charset="0"/>
              </a:rPr>
              <a:t> Process.</a:t>
            </a:r>
          </a:p>
          <a:p>
            <a:pPr eaLnBrk="1" fontAlgn="auto" hangingPunct="1">
              <a:spcBef>
                <a:spcPts val="0"/>
              </a:spcBef>
              <a:spcAft>
                <a:spcPts val="0"/>
              </a:spcAft>
              <a:buFont typeface="+mj-lt"/>
              <a:buNone/>
              <a:defRPr/>
            </a:pPr>
            <a:endParaRPr lang="en-US" sz="2000" dirty="0" smtClean="0">
              <a:latin typeface="Cambria" pitchFamily="18" charset="0"/>
            </a:endParaRPr>
          </a:p>
          <a:p>
            <a:pPr eaLnBrk="1" fontAlgn="auto" hangingPunct="1">
              <a:spcBef>
                <a:spcPts val="0"/>
              </a:spcBef>
              <a:spcAft>
                <a:spcPts val="0"/>
              </a:spcAft>
              <a:buFont typeface="Wingdings" pitchFamily="2" charset="2"/>
              <a:buNone/>
              <a:defRPr/>
            </a:pPr>
            <a:r>
              <a:rPr lang="en-US" sz="2000" b="1" dirty="0" err="1" smtClean="0">
                <a:latin typeface="Cambria" pitchFamily="18" charset="0"/>
              </a:rPr>
              <a:t>BillingCenter</a:t>
            </a:r>
            <a:r>
              <a:rPr lang="en-US" sz="2000" b="1" dirty="0" smtClean="0">
                <a:latin typeface="Cambria" pitchFamily="18" charset="0"/>
              </a:rPr>
              <a:t> Process:</a:t>
            </a:r>
          </a:p>
          <a:p>
            <a:pPr eaLnBrk="1" fontAlgn="auto" hangingPunct="1">
              <a:spcBef>
                <a:spcPts val="0"/>
              </a:spcBef>
              <a:spcAft>
                <a:spcPts val="0"/>
              </a:spcAft>
              <a:buFont typeface="Wingdings" pitchFamily="2" charset="2"/>
              <a:buChar char="Ø"/>
              <a:defRPr/>
            </a:pPr>
            <a:r>
              <a:rPr lang="en-US" sz="2000" b="1" dirty="0" smtClean="0">
                <a:latin typeface="Cambria" pitchFamily="18" charset="0"/>
                <a:cs typeface="Arial" charset="0"/>
              </a:rPr>
              <a:t>The </a:t>
            </a:r>
            <a:r>
              <a:rPr lang="en-US" sz="2000" dirty="0" err="1" smtClean="0">
                <a:latin typeface="Cambria" pitchFamily="18" charset="0"/>
                <a:cs typeface="Arial" charset="0"/>
              </a:rPr>
              <a:t>Guidewire</a:t>
            </a:r>
            <a:r>
              <a:rPr lang="en-US" sz="2000" dirty="0" smtClean="0">
                <a:latin typeface="Cambria" pitchFamily="18" charset="0"/>
                <a:cs typeface="Arial" charset="0"/>
              </a:rPr>
              <a:t> has designed </a:t>
            </a:r>
            <a:r>
              <a:rPr lang="en-US" sz="2000" dirty="0" err="1" smtClean="0">
                <a:latin typeface="Cambria" pitchFamily="18" charset="0"/>
                <a:cs typeface="Arial" charset="0"/>
              </a:rPr>
              <a:t>BillingCenter</a:t>
            </a:r>
            <a:r>
              <a:rPr lang="en-US" sz="2000" dirty="0" smtClean="0">
                <a:latin typeface="Cambria" pitchFamily="18" charset="0"/>
                <a:cs typeface="Arial" charset="0"/>
              </a:rPr>
              <a:t> exclusively for the P/C industry.</a:t>
            </a:r>
          </a:p>
          <a:p>
            <a:pPr eaLnBrk="1" fontAlgn="auto" hangingPunct="1">
              <a:spcBef>
                <a:spcPts val="0"/>
              </a:spcBef>
              <a:spcAft>
                <a:spcPts val="0"/>
              </a:spcAft>
              <a:buFont typeface="Wingdings" pitchFamily="2" charset="2"/>
              <a:buChar char="Ø"/>
              <a:defRPr/>
            </a:pPr>
            <a:endParaRPr lang="en-US" sz="2000" dirty="0" smtClean="0">
              <a:latin typeface="Cambria" pitchFamily="18" charset="0"/>
              <a:cs typeface="Arial" charset="0"/>
            </a:endParaRPr>
          </a:p>
          <a:p>
            <a:pPr eaLnBrk="1" fontAlgn="auto" hangingPunct="1">
              <a:spcBef>
                <a:spcPts val="0"/>
              </a:spcBef>
              <a:spcAft>
                <a:spcPts val="0"/>
              </a:spcAft>
              <a:buFont typeface="Wingdings" pitchFamily="2" charset="2"/>
              <a:buChar char="Ø"/>
              <a:defRPr/>
            </a:pPr>
            <a:r>
              <a:rPr lang="en-US" sz="2000" dirty="0" err="1" smtClean="0">
                <a:latin typeface="Cambria" pitchFamily="18" charset="0"/>
                <a:cs typeface="Arial" pitchFamily="34" charset="0"/>
              </a:rPr>
              <a:t>BillingCenter</a:t>
            </a:r>
            <a:r>
              <a:rPr lang="en-US" sz="2000" dirty="0" smtClean="0">
                <a:latin typeface="Cambria" pitchFamily="18" charset="0"/>
                <a:cs typeface="Arial" pitchFamily="34" charset="0"/>
              </a:rPr>
              <a:t> is available as a standalone system and can be integrated with legacy systems and third party applications.</a:t>
            </a:r>
          </a:p>
          <a:p>
            <a:pPr eaLnBrk="1" fontAlgn="auto" hangingPunct="1">
              <a:spcBef>
                <a:spcPts val="0"/>
              </a:spcBef>
              <a:spcAft>
                <a:spcPts val="0"/>
              </a:spcAft>
              <a:buFont typeface="Wingdings" pitchFamily="2" charset="2"/>
              <a:buChar char="Ø"/>
              <a:defRPr/>
            </a:pPr>
            <a:endParaRPr lang="en-US" sz="2000" dirty="0" smtClean="0">
              <a:latin typeface="Cambria" pitchFamily="18" charset="0"/>
              <a:cs typeface="Arial" pitchFamily="34" charset="0"/>
            </a:endParaRPr>
          </a:p>
          <a:p>
            <a:pPr eaLnBrk="1" fontAlgn="auto" hangingPunct="1">
              <a:spcBef>
                <a:spcPts val="0"/>
              </a:spcBef>
              <a:spcAft>
                <a:spcPts val="0"/>
              </a:spcAft>
              <a:buFont typeface="Wingdings" pitchFamily="2" charset="2"/>
              <a:buChar char="Ø"/>
              <a:defRPr/>
            </a:pPr>
            <a:r>
              <a:rPr lang="en-US" sz="2000" dirty="0" smtClean="0">
                <a:latin typeface="Cambria" pitchFamily="18" charset="0"/>
                <a:cs typeface="Arial" charset="0"/>
              </a:rPr>
              <a:t>Typical </a:t>
            </a:r>
            <a:r>
              <a:rPr lang="en-US" sz="2000" dirty="0" err="1" smtClean="0">
                <a:latin typeface="Cambria" pitchFamily="18" charset="0"/>
                <a:cs typeface="Arial" charset="0"/>
              </a:rPr>
              <a:t>BillingCenter</a:t>
            </a:r>
            <a:r>
              <a:rPr lang="en-US" sz="2000" dirty="0" smtClean="0">
                <a:latin typeface="Cambria" pitchFamily="18" charset="0"/>
                <a:cs typeface="Arial" charset="0"/>
              </a:rPr>
              <a:t> process is defined through the different functionalities listed in the diagram</a:t>
            </a:r>
            <a:endParaRPr lang="en-US" sz="2000" dirty="0" smtClean="0">
              <a:latin typeface="Cambria" pitchFamily="18" charset="0"/>
              <a:cs typeface="Arial" pitchFamily="34" charset="0"/>
            </a:endParaRPr>
          </a:p>
          <a:p>
            <a:pPr eaLnBrk="1" fontAlgn="auto" hangingPunct="1">
              <a:spcBef>
                <a:spcPts val="0"/>
              </a:spcBef>
              <a:spcAft>
                <a:spcPts val="0"/>
              </a:spcAft>
              <a:buFont typeface="Wingdings" pitchFamily="2" charset="2"/>
              <a:buChar char="Ø"/>
              <a:defRPr/>
            </a:pPr>
            <a:endParaRPr lang="en-US" sz="2000" dirty="0" smtClean="0">
              <a:latin typeface="Cambria" pitchFamily="18" charset="0"/>
              <a:cs typeface="Arial" pitchFamily="34" charset="0"/>
            </a:endParaRPr>
          </a:p>
          <a:p>
            <a:pPr eaLnBrk="1" fontAlgn="auto" hangingPunct="1">
              <a:spcBef>
                <a:spcPts val="0"/>
              </a:spcBef>
              <a:spcAft>
                <a:spcPts val="0"/>
              </a:spcAft>
              <a:buFont typeface="Wingdings" pitchFamily="2" charset="2"/>
              <a:buChar char="Ø"/>
              <a:defRPr/>
            </a:pPr>
            <a:r>
              <a:rPr lang="en-US" sz="2000" dirty="0" err="1" smtClean="0">
                <a:latin typeface="Cambria" pitchFamily="18" charset="0"/>
                <a:cs typeface="Arial" pitchFamily="34" charset="0"/>
              </a:rPr>
              <a:t>BillingCenter</a:t>
            </a:r>
            <a:r>
              <a:rPr lang="en-US" sz="2000" dirty="0" smtClean="0">
                <a:latin typeface="Cambria" pitchFamily="18" charset="0"/>
                <a:cs typeface="Arial" pitchFamily="34" charset="0"/>
              </a:rPr>
              <a:t> manages the end-to-end billing processes, including complex and customized billing arrangements</a:t>
            </a:r>
          </a:p>
          <a:p>
            <a:pPr eaLnBrk="1" fontAlgn="auto" hangingPunct="1">
              <a:spcBef>
                <a:spcPts val="0"/>
              </a:spcBef>
              <a:spcAft>
                <a:spcPts val="0"/>
              </a:spcAft>
              <a:buFont typeface="Wingdings" pitchFamily="2" charset="2"/>
              <a:buChar char="Ø"/>
              <a:defRPr/>
            </a:pPr>
            <a:endParaRPr lang="en-US" sz="2000" dirty="0" smtClean="0">
              <a:latin typeface="Cambria" pitchFamily="18" charset="0"/>
              <a:cs typeface="Arial" pitchFamily="34" charset="0"/>
            </a:endParaRPr>
          </a:p>
          <a:p>
            <a:pPr eaLnBrk="1" fontAlgn="auto" hangingPunct="1">
              <a:spcBef>
                <a:spcPts val="0"/>
              </a:spcBef>
              <a:spcAft>
                <a:spcPts val="0"/>
              </a:spcAft>
              <a:buFont typeface="Wingdings" pitchFamily="2" charset="2"/>
              <a:buChar char="Ø"/>
              <a:defRPr/>
            </a:pPr>
            <a:r>
              <a:rPr lang="en-US" sz="2000" dirty="0" smtClean="0">
                <a:latin typeface="Cambria" pitchFamily="18" charset="0"/>
                <a:cs typeface="Arial" pitchFamily="34" charset="0"/>
              </a:rPr>
              <a:t>It manages payments made by insured and links these payments to the amounts due and also the commissions that are payable to agents.</a:t>
            </a:r>
          </a:p>
          <a:p>
            <a:pPr eaLnBrk="1" fontAlgn="auto" hangingPunct="1">
              <a:spcBef>
                <a:spcPts val="0"/>
              </a:spcBef>
              <a:spcAft>
                <a:spcPts val="0"/>
              </a:spcAft>
              <a:buFont typeface="Wingdings" pitchFamily="2" charset="2"/>
              <a:buNone/>
              <a:defRPr/>
            </a:pPr>
            <a:endParaRPr lang="en-US" sz="2000" dirty="0" smtClean="0">
              <a:latin typeface="Cambria" pitchFamily="18" charset="0"/>
              <a:cs typeface="Arial" pitchFamily="34" charset="0"/>
            </a:endParaRPr>
          </a:p>
          <a:p>
            <a:pPr eaLnBrk="1" fontAlgn="auto" hangingPunct="1">
              <a:spcBef>
                <a:spcPts val="0"/>
              </a:spcBef>
              <a:spcAft>
                <a:spcPts val="0"/>
              </a:spcAft>
              <a:buFont typeface="Wingdings" pitchFamily="2" charset="2"/>
              <a:buChar char="Ø"/>
              <a:defRPr/>
            </a:pPr>
            <a:r>
              <a:rPr lang="en-US" sz="2000" dirty="0" smtClean="0">
                <a:latin typeface="Cambria" pitchFamily="18" charset="0"/>
                <a:cs typeface="Arial" pitchFamily="34" charset="0"/>
              </a:rPr>
              <a:t>There are 7 major steps involved in the Billing cycle.</a:t>
            </a:r>
            <a:endParaRPr lang="en-US" sz="2000" dirty="0" smtClean="0">
              <a:latin typeface="Cambria" pitchFamily="18" charset="0"/>
            </a:endParaRPr>
          </a:p>
          <a:p>
            <a:pPr marL="628650" lvl="1" indent="-171450" eaLnBrk="1" fontAlgn="auto" hangingPunct="1">
              <a:spcBef>
                <a:spcPts val="0"/>
              </a:spcBef>
              <a:spcAft>
                <a:spcPts val="0"/>
              </a:spcAft>
              <a:buFont typeface="Wingdings" pitchFamily="2" charset="2"/>
              <a:buChar char="ü"/>
              <a:defRPr/>
            </a:pPr>
            <a:r>
              <a:rPr lang="en-US" sz="2000" dirty="0" smtClean="0">
                <a:latin typeface="Cambria" pitchFamily="18" charset="0"/>
              </a:rPr>
              <a:t>Whenever there is a new policy or policy change done, Billing Instruction will receive a notice of the same</a:t>
            </a:r>
          </a:p>
          <a:p>
            <a:pPr marL="628650" lvl="1" indent="-171450" eaLnBrk="1" fontAlgn="auto" hangingPunct="1">
              <a:spcBef>
                <a:spcPts val="0"/>
              </a:spcBef>
              <a:spcAft>
                <a:spcPts val="0"/>
              </a:spcAft>
              <a:buFont typeface="Wingdings" pitchFamily="2" charset="2"/>
              <a:buChar char="ü"/>
              <a:defRPr/>
            </a:pPr>
            <a:r>
              <a:rPr lang="en-US" sz="2000" dirty="0" smtClean="0">
                <a:latin typeface="Cambria" pitchFamily="18" charset="0"/>
              </a:rPr>
              <a:t>In order to create account, assign plans, process down payment, calculate installments Scheduling module is used</a:t>
            </a:r>
          </a:p>
          <a:p>
            <a:pPr marL="628650" lvl="1" indent="-171450" eaLnBrk="1" fontAlgn="auto" hangingPunct="1">
              <a:spcBef>
                <a:spcPts val="0"/>
              </a:spcBef>
              <a:spcAft>
                <a:spcPts val="0"/>
              </a:spcAft>
              <a:buFont typeface="Wingdings" pitchFamily="2" charset="2"/>
              <a:buChar char="ü"/>
              <a:defRPr/>
            </a:pPr>
            <a:r>
              <a:rPr lang="en-US" sz="2000" dirty="0" smtClean="0">
                <a:latin typeface="Cambria" pitchFamily="18" charset="0"/>
              </a:rPr>
              <a:t>Commissions will calculate commissions/automated disbursements in </a:t>
            </a:r>
            <a:r>
              <a:rPr lang="en-US" sz="2000" dirty="0" err="1" smtClean="0">
                <a:latin typeface="Cambria" pitchFamily="18" charset="0"/>
              </a:rPr>
              <a:t>BillingCenter</a:t>
            </a:r>
            <a:r>
              <a:rPr lang="en-US" sz="2000" dirty="0" smtClean="0">
                <a:latin typeface="Cambria" pitchFamily="18" charset="0"/>
              </a:rPr>
              <a:t>. We will discuss on disbursements in later chapters.</a:t>
            </a:r>
          </a:p>
          <a:p>
            <a:pPr marL="628650" lvl="1" indent="-171450" eaLnBrk="1" fontAlgn="auto" hangingPunct="1">
              <a:spcBef>
                <a:spcPts val="0"/>
              </a:spcBef>
              <a:spcAft>
                <a:spcPts val="0"/>
              </a:spcAft>
              <a:buFont typeface="Wingdings" pitchFamily="2" charset="2"/>
              <a:buChar char="ü"/>
              <a:defRPr/>
            </a:pPr>
            <a:r>
              <a:rPr lang="en-US" sz="2000" dirty="0" smtClean="0">
                <a:latin typeface="Cambria" pitchFamily="18" charset="0"/>
              </a:rPr>
              <a:t>Invoicing will calculate the present and future invoices for the payment plans generated for the policy.</a:t>
            </a:r>
          </a:p>
          <a:p>
            <a:pPr marL="628650" lvl="1" indent="-171450" eaLnBrk="1" fontAlgn="auto" hangingPunct="1">
              <a:spcBef>
                <a:spcPts val="0"/>
              </a:spcBef>
              <a:spcAft>
                <a:spcPts val="0"/>
              </a:spcAft>
              <a:buFont typeface="Wingdings" pitchFamily="2" charset="2"/>
              <a:buChar char="ü"/>
              <a:defRPr/>
            </a:pPr>
            <a:r>
              <a:rPr lang="en-US" sz="2000" dirty="0" smtClean="0">
                <a:latin typeface="Cambria" pitchFamily="18" charset="0"/>
              </a:rPr>
              <a:t>Policyholder Service will give preview and make changes at any time.</a:t>
            </a:r>
          </a:p>
          <a:p>
            <a:pPr marL="628650" lvl="1" indent="-171450" eaLnBrk="1" fontAlgn="auto" hangingPunct="1">
              <a:spcBef>
                <a:spcPts val="0"/>
              </a:spcBef>
              <a:spcAft>
                <a:spcPts val="0"/>
              </a:spcAft>
              <a:buFont typeface="Wingdings" pitchFamily="2" charset="2"/>
              <a:buChar char="ü"/>
              <a:defRPr/>
            </a:pPr>
            <a:r>
              <a:rPr lang="en-US" sz="2000" dirty="0" smtClean="0">
                <a:latin typeface="Cambria" pitchFamily="18" charset="0"/>
              </a:rPr>
              <a:t>Payment Processing will automate the distribution of payments.</a:t>
            </a:r>
          </a:p>
          <a:p>
            <a:pPr marL="628650" lvl="1" indent="-171450" eaLnBrk="1" fontAlgn="auto" hangingPunct="1">
              <a:spcBef>
                <a:spcPts val="0"/>
              </a:spcBef>
              <a:spcAft>
                <a:spcPts val="0"/>
              </a:spcAft>
              <a:buFont typeface="Wingdings" pitchFamily="2" charset="2"/>
              <a:buChar char="ü"/>
              <a:defRPr/>
            </a:pPr>
            <a:r>
              <a:rPr lang="en-US" sz="2000" dirty="0" smtClean="0">
                <a:latin typeface="Cambria" pitchFamily="18" charset="0"/>
              </a:rPr>
              <a:t>Close option will validate whether all the receivables have been cleared in </a:t>
            </a:r>
            <a:r>
              <a:rPr lang="en-US" sz="2000" dirty="0" err="1" smtClean="0">
                <a:latin typeface="Cambria" pitchFamily="18" charset="0"/>
              </a:rPr>
              <a:t>BillingCenter</a:t>
            </a:r>
            <a:r>
              <a:rPr lang="en-US" sz="2000" dirty="0" smtClean="0">
                <a:latin typeface="Cambria" pitchFamily="18" charset="0"/>
              </a:rPr>
              <a:t>.</a:t>
            </a:r>
          </a:p>
          <a:p>
            <a:pPr marL="171450" indent="-171450" eaLnBrk="1" fontAlgn="auto" hangingPunct="1">
              <a:spcBef>
                <a:spcPts val="0"/>
              </a:spcBef>
              <a:spcAft>
                <a:spcPts val="0"/>
              </a:spcAft>
              <a:buFont typeface="Wingdings" pitchFamily="2" charset="2"/>
              <a:buChar char="Ø"/>
              <a:defRPr/>
            </a:pPr>
            <a:endParaRPr lang="en-US" sz="2000" b="1" dirty="0" smtClean="0">
              <a:latin typeface="Cambria" pitchFamily="18" charset="0"/>
            </a:endParaRPr>
          </a:p>
        </p:txBody>
      </p:sp>
      <p:sp>
        <p:nvSpPr>
          <p:cNvPr id="31748" name="Slide Number Placeholder 3"/>
          <p:cNvSpPr>
            <a:spLocks noGrp="1"/>
          </p:cNvSpPr>
          <p:nvPr>
            <p:ph type="sldNum" sz="quarter" idx="5"/>
          </p:nvPr>
        </p:nvSpPr>
        <p:spPr bwMode="auto">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C47BA4EA-4A49-4DDC-8CA8-E22157A0E49D}" type="slidenum">
              <a:rPr lang="en-US" altLang="en-US"/>
              <a:pPr eaLnBrk="1" hangingPunct="1"/>
              <a:t>30</a:t>
            </a:fld>
            <a:endParaRPr lang="en-US" altLang="en-US"/>
          </a:p>
        </p:txBody>
      </p:sp>
    </p:spTree>
    <p:extLst>
      <p:ext uri="{BB962C8B-B14F-4D97-AF65-F5344CB8AC3E}">
        <p14:creationId xmlns:p14="http://schemas.microsoft.com/office/powerpoint/2010/main" val="779585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25000" lnSpcReduction="20000"/>
          </a:bodyPr>
          <a:lstStyle/>
          <a:p>
            <a:pPr eaLnBrk="1" fontAlgn="auto" hangingPunct="1">
              <a:spcBef>
                <a:spcPts val="0"/>
              </a:spcBef>
              <a:spcAft>
                <a:spcPts val="0"/>
              </a:spcAft>
              <a:defRPr/>
            </a:pPr>
            <a:r>
              <a:rPr lang="en-US" sz="2000" dirty="0" smtClean="0">
                <a:latin typeface="Cambria" pitchFamily="18" charset="0"/>
              </a:rPr>
              <a:t>This slide represents the Policy Billing Lifecycle, let us look into each one of them in detail.</a:t>
            </a:r>
          </a:p>
          <a:p>
            <a:pPr eaLnBrk="1" fontAlgn="auto" hangingPunct="1">
              <a:spcBef>
                <a:spcPts val="0"/>
              </a:spcBef>
              <a:spcAft>
                <a:spcPts val="0"/>
              </a:spcAft>
              <a:defRPr/>
            </a:pPr>
            <a:endParaRPr lang="en-US" sz="2000" dirty="0" smtClean="0">
              <a:latin typeface="Cambria" pitchFamily="18" charset="0"/>
            </a:endParaRPr>
          </a:p>
          <a:p>
            <a:pPr eaLnBrk="1" fontAlgn="auto" hangingPunct="1">
              <a:spcBef>
                <a:spcPts val="0"/>
              </a:spcBef>
              <a:spcAft>
                <a:spcPts val="0"/>
              </a:spcAft>
              <a:defRPr/>
            </a:pPr>
            <a:r>
              <a:rPr lang="en-US" sz="2000" b="1" dirty="0" smtClean="0">
                <a:latin typeface="Cambria" pitchFamily="18" charset="0"/>
              </a:rPr>
              <a:t>Receive Billing Instructions:</a:t>
            </a:r>
          </a:p>
          <a:p>
            <a:pPr eaLnBrk="1" fontAlgn="auto" hangingPunct="1">
              <a:spcBef>
                <a:spcPts val="0"/>
              </a:spcBef>
              <a:spcAft>
                <a:spcPts val="0"/>
              </a:spcAft>
              <a:defRPr/>
            </a:pPr>
            <a:r>
              <a:rPr lang="en-US" sz="2000" dirty="0" smtClean="0">
                <a:latin typeface="Cambria" pitchFamily="18" charset="0"/>
              </a:rPr>
              <a:t>A billing instruction is a command from an external system PAS to implement or modify billing information attached to a policy transaction and to generate invoices.</a:t>
            </a:r>
          </a:p>
          <a:p>
            <a:pPr eaLnBrk="1" fontAlgn="auto" hangingPunct="1">
              <a:spcBef>
                <a:spcPts val="0"/>
              </a:spcBef>
              <a:spcAft>
                <a:spcPts val="0"/>
              </a:spcAft>
              <a:buFont typeface="Wingdings" pitchFamily="2" charset="2"/>
              <a:buChar char="Ø"/>
              <a:defRPr/>
            </a:pPr>
            <a:endParaRPr lang="en-US" sz="2000" dirty="0" smtClean="0">
              <a:latin typeface="Cambria" pitchFamily="18" charset="0"/>
            </a:endParaRPr>
          </a:p>
          <a:p>
            <a:pPr eaLnBrk="1" fontAlgn="auto" hangingPunct="1">
              <a:spcBef>
                <a:spcPts val="0"/>
              </a:spcBef>
              <a:spcAft>
                <a:spcPts val="0"/>
              </a:spcAft>
              <a:buFont typeface="Wingdings" pitchFamily="2" charset="2"/>
              <a:buChar char="Ø"/>
              <a:defRPr/>
            </a:pPr>
            <a:r>
              <a:rPr lang="en-US" sz="2000" dirty="0" smtClean="0">
                <a:latin typeface="Cambria" pitchFamily="18" charset="0"/>
              </a:rPr>
              <a:t>Billing Instructions may include,</a:t>
            </a:r>
          </a:p>
          <a:p>
            <a:pPr lvl="2" eaLnBrk="1" fontAlgn="auto" hangingPunct="1">
              <a:spcBef>
                <a:spcPts val="0"/>
              </a:spcBef>
              <a:spcAft>
                <a:spcPts val="0"/>
              </a:spcAft>
              <a:buFont typeface="Wingdings" pitchFamily="2" charset="2"/>
              <a:buChar char="ü"/>
              <a:defRPr/>
            </a:pPr>
            <a:r>
              <a:rPr lang="en-US" sz="2000" dirty="0" smtClean="0">
                <a:latin typeface="Cambria" pitchFamily="18" charset="0"/>
              </a:rPr>
              <a:t>Which policy period is involved?</a:t>
            </a:r>
          </a:p>
          <a:p>
            <a:pPr lvl="2" eaLnBrk="1" fontAlgn="auto" hangingPunct="1">
              <a:spcBef>
                <a:spcPts val="0"/>
              </a:spcBef>
              <a:spcAft>
                <a:spcPts val="0"/>
              </a:spcAft>
              <a:buFont typeface="Wingdings" pitchFamily="2" charset="2"/>
              <a:buChar char="ü"/>
              <a:defRPr/>
            </a:pPr>
            <a:r>
              <a:rPr lang="en-US" sz="2000" dirty="0" smtClean="0">
                <a:latin typeface="Cambria" pitchFamily="18" charset="0"/>
              </a:rPr>
              <a:t>What are the charges? </a:t>
            </a:r>
          </a:p>
          <a:p>
            <a:pPr lvl="2" eaLnBrk="1" fontAlgn="auto" hangingPunct="1">
              <a:spcBef>
                <a:spcPts val="0"/>
              </a:spcBef>
              <a:spcAft>
                <a:spcPts val="0"/>
              </a:spcAft>
              <a:buFont typeface="Wingdings" pitchFamily="2" charset="2"/>
              <a:buChar char="ü"/>
              <a:defRPr/>
            </a:pPr>
            <a:r>
              <a:rPr lang="en-US" sz="2000" dirty="0" smtClean="0">
                <a:latin typeface="Cambria" pitchFamily="18" charset="0"/>
              </a:rPr>
              <a:t>What account owns the policy?</a:t>
            </a:r>
          </a:p>
          <a:p>
            <a:pPr lvl="2" eaLnBrk="1" fontAlgn="auto" hangingPunct="1">
              <a:spcBef>
                <a:spcPts val="0"/>
              </a:spcBef>
              <a:spcAft>
                <a:spcPts val="0"/>
              </a:spcAft>
              <a:buFont typeface="Wingdings" pitchFamily="2" charset="2"/>
              <a:buChar char="ü"/>
              <a:defRPr/>
            </a:pPr>
            <a:r>
              <a:rPr lang="en-US" sz="2000" dirty="0" smtClean="0">
                <a:latin typeface="Cambria" pitchFamily="18" charset="0"/>
              </a:rPr>
              <a:t>What account should be billed for each charge?</a:t>
            </a:r>
          </a:p>
          <a:p>
            <a:pPr lvl="2" eaLnBrk="1" fontAlgn="auto" hangingPunct="1">
              <a:spcBef>
                <a:spcPts val="0"/>
              </a:spcBef>
              <a:spcAft>
                <a:spcPts val="0"/>
              </a:spcAft>
              <a:buFont typeface="Wingdings" pitchFamily="2" charset="2"/>
              <a:buChar char="ü"/>
              <a:defRPr/>
            </a:pPr>
            <a:r>
              <a:rPr lang="en-US" sz="2000" dirty="0" smtClean="0">
                <a:latin typeface="Cambria" pitchFamily="18" charset="0"/>
              </a:rPr>
              <a:t>Which producers are responsible for the policy?</a:t>
            </a:r>
          </a:p>
          <a:p>
            <a:pPr lvl="2" eaLnBrk="1" fontAlgn="auto" hangingPunct="1">
              <a:spcBef>
                <a:spcPts val="0"/>
              </a:spcBef>
              <a:spcAft>
                <a:spcPts val="0"/>
              </a:spcAft>
              <a:buFont typeface="Wingdings" pitchFamily="2" charset="2"/>
              <a:buChar char="ü"/>
              <a:defRPr/>
            </a:pPr>
            <a:r>
              <a:rPr lang="en-US" sz="2000" dirty="0" smtClean="0">
                <a:latin typeface="Cambria" pitchFamily="18" charset="0"/>
              </a:rPr>
              <a:t>What is the policy payment plan?</a:t>
            </a:r>
          </a:p>
          <a:p>
            <a:pPr eaLnBrk="1" fontAlgn="auto" hangingPunct="1">
              <a:spcBef>
                <a:spcPts val="0"/>
              </a:spcBef>
              <a:spcAft>
                <a:spcPts val="0"/>
              </a:spcAft>
              <a:defRPr/>
            </a:pPr>
            <a:endParaRPr lang="en-US" sz="2000" b="1" dirty="0" smtClean="0">
              <a:latin typeface="Cambria" pitchFamily="18" charset="0"/>
            </a:endParaRPr>
          </a:p>
          <a:p>
            <a:pPr eaLnBrk="1" fontAlgn="auto" hangingPunct="1">
              <a:spcBef>
                <a:spcPct val="0"/>
              </a:spcBef>
              <a:spcAft>
                <a:spcPts val="0"/>
              </a:spcAft>
              <a:buFont typeface="Wingdings" pitchFamily="2" charset="2"/>
              <a:buChar char="Ø"/>
              <a:defRPr/>
            </a:pPr>
            <a:r>
              <a:rPr lang="en-US" sz="2000" dirty="0" smtClean="0">
                <a:latin typeface="Cambria" pitchFamily="18" charset="0"/>
              </a:rPr>
              <a:t>The policy billing lifecycle begins with the receipt of a billing instruction from the Policy Administration System</a:t>
            </a:r>
          </a:p>
          <a:p>
            <a:pPr eaLnBrk="1" fontAlgn="auto" hangingPunct="1">
              <a:spcBef>
                <a:spcPct val="0"/>
              </a:spcBef>
              <a:spcAft>
                <a:spcPts val="0"/>
              </a:spcAft>
              <a:buFont typeface="Wingdings" pitchFamily="2" charset="2"/>
              <a:buChar char="Ø"/>
              <a:defRPr/>
            </a:pPr>
            <a:r>
              <a:rPr lang="en-US" sz="2000" dirty="0" smtClean="0">
                <a:latin typeface="Cambria" pitchFamily="18" charset="0"/>
              </a:rPr>
              <a:t>A billing instruction always contains at least one charge.</a:t>
            </a:r>
          </a:p>
          <a:p>
            <a:pPr eaLnBrk="1" fontAlgn="auto" hangingPunct="1">
              <a:spcBef>
                <a:spcPct val="0"/>
              </a:spcBef>
              <a:spcAft>
                <a:spcPts val="0"/>
              </a:spcAft>
              <a:buFont typeface="Wingdings" pitchFamily="2" charset="2"/>
              <a:buChar char="Ø"/>
              <a:defRPr/>
            </a:pPr>
            <a:r>
              <a:rPr lang="en-US" sz="2000" dirty="0" smtClean="0">
                <a:latin typeface="Cambria" pitchFamily="18" charset="0"/>
              </a:rPr>
              <a:t>Receive notice of new policy/change policy or cancel the policy.</a:t>
            </a:r>
          </a:p>
          <a:p>
            <a:pPr eaLnBrk="1" fontAlgn="auto" hangingPunct="1">
              <a:spcBef>
                <a:spcPct val="0"/>
              </a:spcBef>
              <a:spcAft>
                <a:spcPts val="0"/>
              </a:spcAft>
              <a:buFont typeface="Wingdings" pitchFamily="2" charset="2"/>
              <a:buChar char="Ø"/>
              <a:defRPr/>
            </a:pPr>
            <a:endParaRPr lang="en-US" sz="2000" dirty="0" smtClean="0">
              <a:latin typeface="Cambria" pitchFamily="18" charset="0"/>
            </a:endParaRPr>
          </a:p>
          <a:p>
            <a:pPr eaLnBrk="1" fontAlgn="auto" hangingPunct="1">
              <a:spcBef>
                <a:spcPts val="0"/>
              </a:spcBef>
              <a:spcAft>
                <a:spcPts val="0"/>
              </a:spcAft>
              <a:defRPr/>
            </a:pPr>
            <a:r>
              <a:rPr lang="en-US" sz="2000" b="1" dirty="0" smtClean="0">
                <a:latin typeface="Cambria" pitchFamily="18" charset="0"/>
              </a:rPr>
              <a:t>Create items from charge:</a:t>
            </a:r>
          </a:p>
          <a:p>
            <a:pPr eaLnBrk="1" fontAlgn="auto" hangingPunct="1">
              <a:spcBef>
                <a:spcPts val="0"/>
              </a:spcBef>
              <a:spcAft>
                <a:spcPts val="0"/>
              </a:spcAft>
              <a:defRPr/>
            </a:pPr>
            <a:r>
              <a:rPr lang="en-US" sz="2000" dirty="0" smtClean="0">
                <a:latin typeface="Cambria" pitchFamily="18" charset="0"/>
              </a:rPr>
              <a:t>A charge is divided into one or more invoice items depending on the charge’s invoicing type. Depending on the charge’s invoicing type, the charge invoicing process breaks down each charge into one or more items</a:t>
            </a:r>
          </a:p>
          <a:p>
            <a:pPr eaLnBrk="1" fontAlgn="auto" hangingPunct="1">
              <a:spcBef>
                <a:spcPts val="0"/>
              </a:spcBef>
              <a:spcAft>
                <a:spcPts val="0"/>
              </a:spcAft>
              <a:buFont typeface="Wingdings" pitchFamily="2" charset="2"/>
              <a:buNone/>
              <a:defRPr/>
            </a:pPr>
            <a:r>
              <a:rPr lang="en-US" sz="2000" dirty="0" smtClean="0">
                <a:latin typeface="Cambria" pitchFamily="18" charset="0"/>
              </a:rPr>
              <a:t>Let us consider some examples for better understanding.</a:t>
            </a:r>
          </a:p>
          <a:p>
            <a:pPr eaLnBrk="1" fontAlgn="auto" hangingPunct="1">
              <a:spcBef>
                <a:spcPts val="0"/>
              </a:spcBef>
              <a:spcAft>
                <a:spcPts val="0"/>
              </a:spcAft>
              <a:buFont typeface="Wingdings" pitchFamily="2" charset="2"/>
              <a:buNone/>
              <a:defRPr/>
            </a:pPr>
            <a:endParaRPr lang="en-US" sz="2000" dirty="0" smtClean="0">
              <a:latin typeface="Cambria" pitchFamily="18" charset="0"/>
            </a:endParaRPr>
          </a:p>
          <a:p>
            <a:pPr eaLnBrk="1" fontAlgn="auto" hangingPunct="1">
              <a:spcBef>
                <a:spcPts val="0"/>
              </a:spcBef>
              <a:spcAft>
                <a:spcPts val="0"/>
              </a:spcAft>
              <a:buFont typeface="Wingdings" pitchFamily="2" charset="2"/>
              <a:buNone/>
              <a:defRPr/>
            </a:pPr>
            <a:r>
              <a:rPr lang="en-US" sz="2000" dirty="0" smtClean="0">
                <a:latin typeface="Cambria" pitchFamily="18" charset="0"/>
              </a:rPr>
              <a:t>Example 1: A premium charge typically results in one down payment item and multiple installment items.</a:t>
            </a:r>
          </a:p>
          <a:p>
            <a:pPr eaLnBrk="1" fontAlgn="auto" hangingPunct="1">
              <a:spcBef>
                <a:spcPts val="0"/>
              </a:spcBef>
              <a:spcAft>
                <a:spcPts val="0"/>
              </a:spcAft>
              <a:buFont typeface="Wingdings" pitchFamily="2" charset="2"/>
              <a:buNone/>
              <a:defRPr/>
            </a:pPr>
            <a:r>
              <a:rPr lang="en-US" sz="2000" dirty="0" smtClean="0">
                <a:latin typeface="Cambria" pitchFamily="18" charset="0"/>
              </a:rPr>
              <a:t>Example 2: A tax or fee charge results in a single item.</a:t>
            </a:r>
          </a:p>
          <a:p>
            <a:pPr eaLnBrk="1" fontAlgn="auto" hangingPunct="1">
              <a:spcBef>
                <a:spcPts val="0"/>
              </a:spcBef>
              <a:spcAft>
                <a:spcPts val="0"/>
              </a:spcAft>
              <a:defRPr/>
            </a:pPr>
            <a:endParaRPr lang="en-US" sz="2000" dirty="0" smtClean="0">
              <a:latin typeface="Cambria" pitchFamily="18" charset="0"/>
            </a:endParaRPr>
          </a:p>
          <a:p>
            <a:pPr eaLnBrk="1" fontAlgn="auto" hangingPunct="1">
              <a:spcBef>
                <a:spcPts val="0"/>
              </a:spcBef>
              <a:spcAft>
                <a:spcPts val="0"/>
              </a:spcAft>
              <a:defRPr/>
            </a:pPr>
            <a:r>
              <a:rPr lang="en-US" sz="2000" b="1" dirty="0" smtClean="0">
                <a:latin typeface="Cambria" pitchFamily="18" charset="0"/>
              </a:rPr>
              <a:t>Schedule items in Invoice/Statement:</a:t>
            </a:r>
          </a:p>
          <a:p>
            <a:pPr eaLnBrk="1" fontAlgn="auto" hangingPunct="1">
              <a:spcBef>
                <a:spcPct val="0"/>
              </a:spcBef>
              <a:spcAft>
                <a:spcPts val="0"/>
              </a:spcAft>
              <a:buFont typeface="Wingdings" pitchFamily="2" charset="2"/>
              <a:buNone/>
              <a:defRPr/>
            </a:pPr>
            <a:r>
              <a:rPr lang="en-US" sz="2000" dirty="0" smtClean="0">
                <a:latin typeface="Cambria" pitchFamily="18" charset="0"/>
              </a:rPr>
              <a:t>Depending on the policy’s billing method, items are placed on invoices or statements.</a:t>
            </a:r>
          </a:p>
          <a:p>
            <a:pPr eaLnBrk="1" fontAlgn="auto" hangingPunct="1">
              <a:spcBef>
                <a:spcPct val="0"/>
              </a:spcBef>
              <a:spcAft>
                <a:spcPts val="0"/>
              </a:spcAft>
              <a:buFont typeface="Wingdings" pitchFamily="2" charset="2"/>
              <a:buChar char="ü"/>
              <a:defRPr/>
            </a:pPr>
            <a:r>
              <a:rPr lang="en-US" sz="2000" dirty="0" smtClean="0">
                <a:latin typeface="Cambria" pitchFamily="18" charset="0"/>
              </a:rPr>
              <a:t> In direct bill, items are placed on invoices, which are sent to the payer on the invoice date.</a:t>
            </a:r>
          </a:p>
          <a:p>
            <a:pPr eaLnBrk="1" fontAlgn="auto" hangingPunct="1">
              <a:spcBef>
                <a:spcPct val="0"/>
              </a:spcBef>
              <a:spcAft>
                <a:spcPts val="0"/>
              </a:spcAft>
              <a:buFont typeface="Wingdings" pitchFamily="2" charset="2"/>
              <a:buChar char="ü"/>
              <a:defRPr/>
            </a:pPr>
            <a:r>
              <a:rPr lang="en-US" sz="2000" dirty="0" smtClean="0">
                <a:latin typeface="Cambria" pitchFamily="18" charset="0"/>
              </a:rPr>
              <a:t> In agency bill, items are placed on statements, which are sent to the producer on producer’s statement date.</a:t>
            </a:r>
          </a:p>
          <a:p>
            <a:pPr eaLnBrk="1" fontAlgn="auto" hangingPunct="1">
              <a:spcBef>
                <a:spcPct val="0"/>
              </a:spcBef>
              <a:spcAft>
                <a:spcPts val="0"/>
              </a:spcAft>
              <a:buFont typeface="Wingdings" pitchFamily="2" charset="2"/>
              <a:buChar char="ü"/>
              <a:defRPr/>
            </a:pPr>
            <a:r>
              <a:rPr lang="en-US" sz="2000" dirty="0" smtClean="0">
                <a:latin typeface="Cambria" pitchFamily="18" charset="0"/>
              </a:rPr>
              <a:t>As the bill and due dates are reaches, the status of each invoice or statement is automatically updated</a:t>
            </a:r>
            <a:endParaRPr lang="en-US" sz="2000" b="1" dirty="0" smtClean="0">
              <a:latin typeface="Cambria" pitchFamily="18" charset="0"/>
            </a:endParaRPr>
          </a:p>
          <a:p>
            <a:pPr eaLnBrk="1" fontAlgn="auto" hangingPunct="1">
              <a:spcBef>
                <a:spcPct val="0"/>
              </a:spcBef>
              <a:spcAft>
                <a:spcPts val="0"/>
              </a:spcAft>
              <a:buFont typeface="Wingdings" pitchFamily="2" charset="2"/>
              <a:buChar char="ü"/>
              <a:defRPr/>
            </a:pPr>
            <a:r>
              <a:rPr lang="en-US" sz="2000" b="1" dirty="0" smtClean="0">
                <a:latin typeface="Cambria" pitchFamily="18" charset="0"/>
              </a:rPr>
              <a:t> </a:t>
            </a:r>
            <a:r>
              <a:rPr lang="en-US" sz="2000" dirty="0" smtClean="0">
                <a:latin typeface="Cambria" pitchFamily="18" charset="0"/>
              </a:rPr>
              <a:t>When the BC date crosses the Invoice date, the status of the Invoice changes from planned to Billed.</a:t>
            </a:r>
          </a:p>
          <a:p>
            <a:pPr eaLnBrk="1" fontAlgn="auto" hangingPunct="1">
              <a:spcBef>
                <a:spcPct val="0"/>
              </a:spcBef>
              <a:spcAft>
                <a:spcPts val="0"/>
              </a:spcAft>
              <a:buFont typeface="Wingdings" pitchFamily="2" charset="2"/>
              <a:buChar char="ü"/>
              <a:defRPr/>
            </a:pPr>
            <a:r>
              <a:rPr lang="en-US" sz="2000" b="1" dirty="0" smtClean="0">
                <a:latin typeface="Cambria" pitchFamily="18" charset="0"/>
              </a:rPr>
              <a:t> </a:t>
            </a:r>
            <a:r>
              <a:rPr lang="en-US" sz="2000" dirty="0" smtClean="0">
                <a:latin typeface="Cambria" pitchFamily="18" charset="0"/>
              </a:rPr>
              <a:t>When the BC date crosses the Due date, the status of the Invoice changes from Billed to Due.</a:t>
            </a:r>
          </a:p>
          <a:p>
            <a:pPr eaLnBrk="1" fontAlgn="auto" hangingPunct="1">
              <a:spcBef>
                <a:spcPts val="0"/>
              </a:spcBef>
              <a:spcAft>
                <a:spcPts val="0"/>
              </a:spcAft>
              <a:defRPr/>
            </a:pPr>
            <a:endParaRPr lang="en-US" sz="2000" dirty="0" smtClean="0">
              <a:latin typeface="Cambria" pitchFamily="18" charset="0"/>
            </a:endParaRPr>
          </a:p>
          <a:p>
            <a:pPr eaLnBrk="1" fontAlgn="auto" hangingPunct="1">
              <a:spcBef>
                <a:spcPts val="0"/>
              </a:spcBef>
              <a:spcAft>
                <a:spcPts val="0"/>
              </a:spcAft>
              <a:defRPr/>
            </a:pPr>
            <a:r>
              <a:rPr lang="en-US" sz="2000" b="1" dirty="0" smtClean="0">
                <a:latin typeface="Cambria" pitchFamily="18" charset="0"/>
              </a:rPr>
              <a:t>Process Payments:</a:t>
            </a:r>
          </a:p>
          <a:p>
            <a:pPr eaLnBrk="1" fontAlgn="auto" hangingPunct="1">
              <a:spcBef>
                <a:spcPct val="0"/>
              </a:spcBef>
              <a:spcAft>
                <a:spcPts val="0"/>
              </a:spcAft>
              <a:buFont typeface="Wingdings" pitchFamily="2" charset="2"/>
              <a:buChar char="ü"/>
              <a:defRPr/>
            </a:pPr>
            <a:r>
              <a:rPr lang="en-US" sz="2000" dirty="0" smtClean="0">
                <a:latin typeface="Cambria" pitchFamily="18" charset="0"/>
              </a:rPr>
              <a:t>In direct bill, Payments are usually processed automatically and also the insured pays the carrier directly. This is because each payment contains money for the policies of only one account.</a:t>
            </a:r>
          </a:p>
          <a:p>
            <a:pPr eaLnBrk="1" fontAlgn="auto" hangingPunct="1">
              <a:spcBef>
                <a:spcPct val="0"/>
              </a:spcBef>
              <a:spcAft>
                <a:spcPts val="0"/>
              </a:spcAft>
              <a:buFont typeface="Wingdings" pitchFamily="2" charset="2"/>
              <a:buNone/>
              <a:defRPr/>
            </a:pPr>
            <a:endParaRPr lang="en-US" sz="2000" dirty="0" smtClean="0">
              <a:latin typeface="Cambria" pitchFamily="18" charset="0"/>
            </a:endParaRPr>
          </a:p>
          <a:p>
            <a:pPr eaLnBrk="1" fontAlgn="auto" hangingPunct="1">
              <a:spcBef>
                <a:spcPct val="0"/>
              </a:spcBef>
              <a:spcAft>
                <a:spcPts val="0"/>
              </a:spcAft>
              <a:buFont typeface="Wingdings" pitchFamily="2" charset="2"/>
              <a:buChar char="ü"/>
              <a:defRPr/>
            </a:pPr>
            <a:r>
              <a:rPr lang="en-US" sz="2000" dirty="0" smtClean="0">
                <a:latin typeface="Cambria" pitchFamily="18" charset="0"/>
              </a:rPr>
              <a:t>In agency bill payments usually cannot be processed automatically and also the insured pays the producer, who in turn pays the carrier. This is because each net payment contains money for the policies of many accounts.</a:t>
            </a:r>
          </a:p>
          <a:p>
            <a:pPr eaLnBrk="1" fontAlgn="auto" hangingPunct="1">
              <a:spcBef>
                <a:spcPct val="0"/>
              </a:spcBef>
              <a:spcAft>
                <a:spcPts val="0"/>
              </a:spcAft>
              <a:buFont typeface="Wingdings" pitchFamily="2" charset="2"/>
              <a:buNone/>
              <a:defRPr/>
            </a:pPr>
            <a:endParaRPr lang="en-US" sz="2000" dirty="0" smtClean="0">
              <a:latin typeface="Cambria" pitchFamily="18" charset="0"/>
            </a:endParaRPr>
          </a:p>
          <a:p>
            <a:pPr eaLnBrk="1" fontAlgn="auto" hangingPunct="1">
              <a:spcBef>
                <a:spcPct val="0"/>
              </a:spcBef>
              <a:spcAft>
                <a:spcPts val="0"/>
              </a:spcAft>
              <a:buFont typeface="Wingdings" pitchFamily="2" charset="2"/>
              <a:buChar char="ü"/>
              <a:defRPr/>
            </a:pPr>
            <a:r>
              <a:rPr lang="en-US" sz="2000" dirty="0" smtClean="0">
                <a:latin typeface="Cambria" pitchFamily="18" charset="0"/>
              </a:rPr>
              <a:t>Payment processing includes recording the transactions that account for the movement of money in </a:t>
            </a:r>
            <a:r>
              <a:rPr lang="en-US" sz="2000" dirty="0" err="1" smtClean="0">
                <a:latin typeface="Cambria" pitchFamily="18" charset="0"/>
              </a:rPr>
              <a:t>BillingCenter</a:t>
            </a:r>
            <a:r>
              <a:rPr lang="en-US" sz="2000" dirty="0" smtClean="0">
                <a:latin typeface="Cambria" pitchFamily="18" charset="0"/>
              </a:rPr>
              <a:t>. The Paid status on invoices or statements is automatically updated accordingly.</a:t>
            </a:r>
          </a:p>
          <a:p>
            <a:pPr eaLnBrk="1" fontAlgn="auto" hangingPunct="1">
              <a:spcBef>
                <a:spcPct val="0"/>
              </a:spcBef>
              <a:spcAft>
                <a:spcPts val="0"/>
              </a:spcAft>
              <a:buFont typeface="Wingdings" pitchFamily="2" charset="2"/>
              <a:buNone/>
              <a:defRPr/>
            </a:pPr>
            <a:endParaRPr lang="en-US" sz="2000" u="sng" dirty="0" smtClean="0">
              <a:latin typeface="Cambria" pitchFamily="18" charset="0"/>
            </a:endParaRPr>
          </a:p>
          <a:p>
            <a:pPr eaLnBrk="1" fontAlgn="auto" hangingPunct="1">
              <a:spcBef>
                <a:spcPct val="0"/>
              </a:spcBef>
              <a:spcAft>
                <a:spcPts val="0"/>
              </a:spcAft>
              <a:buFont typeface="Wingdings" pitchFamily="2" charset="2"/>
              <a:buNone/>
              <a:defRPr/>
            </a:pPr>
            <a:r>
              <a:rPr lang="en-US" sz="2000" u="sng" dirty="0" smtClean="0">
                <a:latin typeface="Cambria" pitchFamily="18" charset="0"/>
              </a:rPr>
              <a:t>Note</a:t>
            </a:r>
            <a:r>
              <a:rPr lang="en-US" sz="2000" dirty="0" smtClean="0">
                <a:latin typeface="Cambria" pitchFamily="18" charset="0"/>
              </a:rPr>
              <a:t>: Payment processing automates distribution of payments</a:t>
            </a:r>
          </a:p>
          <a:p>
            <a:pPr eaLnBrk="1" fontAlgn="auto" hangingPunct="1">
              <a:spcBef>
                <a:spcPts val="0"/>
              </a:spcBef>
              <a:spcAft>
                <a:spcPts val="0"/>
              </a:spcAft>
              <a:defRPr/>
            </a:pPr>
            <a:endParaRPr lang="en-US" sz="2000" dirty="0" smtClean="0">
              <a:latin typeface="Cambria" pitchFamily="18" charset="0"/>
            </a:endParaRPr>
          </a:p>
          <a:p>
            <a:pPr eaLnBrk="1" fontAlgn="auto" hangingPunct="1">
              <a:spcBef>
                <a:spcPts val="0"/>
              </a:spcBef>
              <a:spcAft>
                <a:spcPts val="0"/>
              </a:spcAft>
              <a:defRPr/>
            </a:pPr>
            <a:r>
              <a:rPr lang="en-US" sz="2000" b="1" dirty="0" smtClean="0">
                <a:latin typeface="Cambria" pitchFamily="18" charset="0"/>
              </a:rPr>
              <a:t>Pay Commissions:</a:t>
            </a:r>
          </a:p>
          <a:p>
            <a:pPr eaLnBrk="1" fontAlgn="auto" hangingPunct="1">
              <a:spcBef>
                <a:spcPct val="0"/>
              </a:spcBef>
              <a:spcAft>
                <a:spcPts val="0"/>
              </a:spcAft>
              <a:defRPr/>
            </a:pPr>
            <a:r>
              <a:rPr lang="en-US" sz="2000" dirty="0" smtClean="0">
                <a:latin typeface="Cambria" pitchFamily="18" charset="0"/>
              </a:rPr>
              <a:t>A producer earns commission, usually as a percentage of the policy premium. The way commission is paid depends on the policy’s billing method:</a:t>
            </a:r>
          </a:p>
          <a:p>
            <a:pPr eaLnBrk="1" fontAlgn="auto" hangingPunct="1">
              <a:spcBef>
                <a:spcPct val="0"/>
              </a:spcBef>
              <a:spcAft>
                <a:spcPts val="0"/>
              </a:spcAft>
              <a:defRPr/>
            </a:pPr>
            <a:endParaRPr lang="en-US" sz="2000" dirty="0" smtClean="0">
              <a:latin typeface="Cambria" pitchFamily="18" charset="0"/>
            </a:endParaRPr>
          </a:p>
          <a:p>
            <a:pPr eaLnBrk="1" fontAlgn="auto" hangingPunct="1">
              <a:spcBef>
                <a:spcPct val="0"/>
              </a:spcBef>
              <a:spcAft>
                <a:spcPts val="0"/>
              </a:spcAft>
              <a:buFont typeface="Wingdings" pitchFamily="2" charset="2"/>
              <a:buChar char="ü"/>
              <a:defRPr/>
            </a:pPr>
            <a:r>
              <a:rPr lang="en-US" sz="2000" dirty="0" smtClean="0">
                <a:latin typeface="Cambria" pitchFamily="18" charset="0"/>
              </a:rPr>
              <a:t>In direct bill, the carrier pays commission to the producer.</a:t>
            </a:r>
          </a:p>
          <a:p>
            <a:pPr eaLnBrk="1" fontAlgn="auto" hangingPunct="1">
              <a:spcBef>
                <a:spcPct val="0"/>
              </a:spcBef>
              <a:spcAft>
                <a:spcPts val="0"/>
              </a:spcAft>
              <a:buFont typeface="Wingdings" pitchFamily="2" charset="2"/>
              <a:buChar char="ü"/>
              <a:defRPr/>
            </a:pPr>
            <a:r>
              <a:rPr lang="en-US" sz="2000" dirty="0" smtClean="0">
                <a:latin typeface="Cambria" pitchFamily="18" charset="0"/>
              </a:rPr>
              <a:t>In agency bill, the producer retains the commission amount and makes a net payment to the carrier (minus the commission).</a:t>
            </a:r>
          </a:p>
          <a:p>
            <a:pPr eaLnBrk="1" fontAlgn="auto" hangingPunct="1">
              <a:spcBef>
                <a:spcPts val="0"/>
              </a:spcBef>
              <a:spcAft>
                <a:spcPts val="0"/>
              </a:spcAft>
              <a:defRPr/>
            </a:pPr>
            <a:endParaRPr lang="en-US" sz="2000" b="1" dirty="0" smtClean="0">
              <a:latin typeface="Cambria" pitchFamily="18" charset="0"/>
            </a:endParaRPr>
          </a:p>
          <a:p>
            <a:pPr eaLnBrk="1" fontAlgn="auto" hangingPunct="1">
              <a:spcBef>
                <a:spcPts val="0"/>
              </a:spcBef>
              <a:spcAft>
                <a:spcPts val="0"/>
              </a:spcAft>
              <a:defRPr/>
            </a:pPr>
            <a:r>
              <a:rPr lang="en-US" sz="2000" b="1" dirty="0" smtClean="0">
                <a:latin typeface="Cambria" pitchFamily="18" charset="0"/>
              </a:rPr>
              <a:t>Closure:</a:t>
            </a:r>
          </a:p>
          <a:p>
            <a:pPr eaLnBrk="1" fontAlgn="auto" hangingPunct="1">
              <a:spcBef>
                <a:spcPts val="0"/>
              </a:spcBef>
              <a:spcAft>
                <a:spcPts val="0"/>
              </a:spcAft>
              <a:buFont typeface="Wingdings" pitchFamily="2" charset="2"/>
              <a:buNone/>
              <a:defRPr/>
            </a:pPr>
            <a:r>
              <a:rPr lang="en-US" sz="2000" dirty="0" smtClean="0">
                <a:latin typeface="Cambria" pitchFamily="18" charset="0"/>
              </a:rPr>
              <a:t>A policy is automatically closed when few conditions are met like:</a:t>
            </a:r>
          </a:p>
          <a:p>
            <a:pPr eaLnBrk="1" fontAlgn="auto" hangingPunct="1">
              <a:spcBef>
                <a:spcPts val="0"/>
              </a:spcBef>
              <a:spcAft>
                <a:spcPts val="0"/>
              </a:spcAft>
              <a:buFont typeface="Wingdings" pitchFamily="2" charset="2"/>
              <a:buChar char="ü"/>
              <a:defRPr/>
            </a:pPr>
            <a:r>
              <a:rPr lang="en-US" sz="2000" dirty="0" smtClean="0">
                <a:latin typeface="Cambria" pitchFamily="18" charset="0"/>
              </a:rPr>
              <a:t>Policy expiration date is in the past.</a:t>
            </a:r>
          </a:p>
          <a:p>
            <a:pPr eaLnBrk="1" fontAlgn="auto" hangingPunct="1">
              <a:spcBef>
                <a:spcPts val="0"/>
              </a:spcBef>
              <a:spcAft>
                <a:spcPts val="0"/>
              </a:spcAft>
              <a:buFont typeface="Wingdings" pitchFamily="2" charset="2"/>
              <a:buChar char="ü"/>
              <a:defRPr/>
            </a:pPr>
            <a:r>
              <a:rPr lang="en-US" sz="2000" dirty="0" smtClean="0">
                <a:latin typeface="Cambria" pitchFamily="18" charset="0"/>
              </a:rPr>
              <a:t>Remaining balance is zero.</a:t>
            </a:r>
          </a:p>
          <a:p>
            <a:pPr eaLnBrk="1" fontAlgn="auto" hangingPunct="1">
              <a:spcBef>
                <a:spcPts val="0"/>
              </a:spcBef>
              <a:spcAft>
                <a:spcPts val="0"/>
              </a:spcAft>
              <a:buFont typeface="Wingdings" pitchFamily="2" charset="2"/>
              <a:buChar char="ü"/>
              <a:defRPr/>
            </a:pPr>
            <a:r>
              <a:rPr lang="en-US" sz="2000" dirty="0" smtClean="0">
                <a:latin typeface="Cambria" pitchFamily="18" charset="0"/>
              </a:rPr>
              <a:t>All </a:t>
            </a:r>
            <a:r>
              <a:rPr lang="en-US" sz="2000" dirty="0" err="1" smtClean="0">
                <a:latin typeface="Cambria" pitchFamily="18" charset="0"/>
              </a:rPr>
              <a:t>prorata</a:t>
            </a:r>
            <a:r>
              <a:rPr lang="en-US" sz="2000" dirty="0" smtClean="0">
                <a:latin typeface="Cambria" pitchFamily="18" charset="0"/>
              </a:rPr>
              <a:t> charges have been earned.</a:t>
            </a:r>
          </a:p>
          <a:p>
            <a:pPr eaLnBrk="1" fontAlgn="auto" hangingPunct="1">
              <a:spcBef>
                <a:spcPts val="0"/>
              </a:spcBef>
              <a:spcAft>
                <a:spcPts val="0"/>
              </a:spcAft>
              <a:buFont typeface="Wingdings" pitchFamily="2" charset="2"/>
              <a:buChar char="ü"/>
              <a:defRPr/>
            </a:pPr>
            <a:r>
              <a:rPr lang="en-US" sz="2000" dirty="0" smtClean="0">
                <a:latin typeface="Cambria" pitchFamily="18" charset="0"/>
              </a:rPr>
              <a:t>When a policy is closed, its accounts can be rolled up. The policy is flagged as closed so that it does not become an unnecessary load on the system.</a:t>
            </a:r>
          </a:p>
          <a:p>
            <a:pPr eaLnBrk="1" fontAlgn="auto" hangingPunct="1">
              <a:spcBef>
                <a:spcPts val="0"/>
              </a:spcBef>
              <a:spcAft>
                <a:spcPts val="0"/>
              </a:spcAft>
              <a:buFont typeface="Wingdings" pitchFamily="2" charset="2"/>
              <a:buChar char="ü"/>
              <a:defRPr/>
            </a:pPr>
            <a:r>
              <a:rPr lang="en-US" sz="2000" dirty="0" smtClean="0">
                <a:latin typeface="Cambria" pitchFamily="18" charset="0"/>
              </a:rPr>
              <a:t>Validate all receivables have been cleared.</a:t>
            </a:r>
          </a:p>
          <a:p>
            <a:pPr eaLnBrk="1" fontAlgn="auto" hangingPunct="1">
              <a:spcBef>
                <a:spcPts val="0"/>
              </a:spcBef>
              <a:spcAft>
                <a:spcPts val="0"/>
              </a:spcAft>
              <a:defRPr/>
            </a:pPr>
            <a:endParaRPr lang="en-US" sz="2000" dirty="0" smtClean="0">
              <a:latin typeface="Cambria" pitchFamily="18" charset="0"/>
            </a:endParaRPr>
          </a:p>
          <a:p>
            <a:pPr eaLnBrk="1" fontAlgn="auto" hangingPunct="1">
              <a:spcBef>
                <a:spcPct val="0"/>
              </a:spcBef>
              <a:spcAft>
                <a:spcPts val="0"/>
              </a:spcAft>
              <a:defRPr/>
            </a:pPr>
            <a:r>
              <a:rPr lang="en-US" sz="2000" b="1" dirty="0" smtClean="0">
                <a:latin typeface="Cambria" pitchFamily="18" charset="0"/>
              </a:rPr>
              <a:t>Handle Exceptions:</a:t>
            </a:r>
          </a:p>
          <a:p>
            <a:pPr eaLnBrk="1" fontAlgn="auto" hangingPunct="1">
              <a:spcBef>
                <a:spcPct val="0"/>
              </a:spcBef>
              <a:spcAft>
                <a:spcPts val="0"/>
              </a:spcAft>
              <a:defRPr/>
            </a:pPr>
            <a:r>
              <a:rPr lang="en-US" sz="2000" dirty="0" smtClean="0">
                <a:latin typeface="Cambria" pitchFamily="18" charset="0"/>
              </a:rPr>
              <a:t>The way exceptions are handled in </a:t>
            </a:r>
            <a:r>
              <a:rPr lang="en-US" sz="2000" dirty="0" err="1" smtClean="0">
                <a:latin typeface="Cambria" pitchFamily="18" charset="0"/>
              </a:rPr>
              <a:t>BillingCenter</a:t>
            </a:r>
            <a:r>
              <a:rPr lang="en-US" sz="2000" dirty="0" smtClean="0">
                <a:latin typeface="Cambria" pitchFamily="18" charset="0"/>
              </a:rPr>
              <a:t> depends on the policy’s billing method:</a:t>
            </a:r>
          </a:p>
          <a:p>
            <a:pPr eaLnBrk="1" fontAlgn="auto" hangingPunct="1">
              <a:spcBef>
                <a:spcPct val="0"/>
              </a:spcBef>
              <a:spcAft>
                <a:spcPts val="0"/>
              </a:spcAft>
              <a:defRPr/>
            </a:pPr>
            <a:endParaRPr lang="en-US" sz="2000" dirty="0" smtClean="0">
              <a:latin typeface="Cambria" pitchFamily="18" charset="0"/>
            </a:endParaRPr>
          </a:p>
          <a:p>
            <a:pPr eaLnBrk="1" fontAlgn="auto" hangingPunct="1">
              <a:spcBef>
                <a:spcPct val="0"/>
              </a:spcBef>
              <a:spcAft>
                <a:spcPts val="0"/>
              </a:spcAft>
              <a:buFont typeface="Wingdings" pitchFamily="2" charset="2"/>
              <a:buChar char="ü"/>
              <a:defRPr/>
            </a:pPr>
            <a:r>
              <a:rPr lang="en-US" sz="2000" dirty="0" smtClean="0">
                <a:latin typeface="Cambria" pitchFamily="18" charset="0"/>
              </a:rPr>
              <a:t>In direct bill, exceptions are handled through trouble tickets and activities, which are assigned to the appropriate person.</a:t>
            </a:r>
          </a:p>
          <a:p>
            <a:pPr eaLnBrk="1" fontAlgn="auto" hangingPunct="1">
              <a:spcBef>
                <a:spcPct val="0"/>
              </a:spcBef>
              <a:spcAft>
                <a:spcPts val="0"/>
              </a:spcAft>
              <a:buFont typeface="Wingdings" pitchFamily="2" charset="2"/>
              <a:buChar char="ü"/>
              <a:defRPr/>
            </a:pPr>
            <a:r>
              <a:rPr lang="en-US" sz="2000" dirty="0" smtClean="0">
                <a:latin typeface="Cambria" pitchFamily="18" charset="0"/>
              </a:rPr>
              <a:t>In agency bill, the billing representative handles exceptions on the My Agency Items screen. </a:t>
            </a:r>
            <a:r>
              <a:rPr lang="en-US" sz="2000" dirty="0" err="1" smtClean="0">
                <a:latin typeface="Cambria" pitchFamily="18" charset="0"/>
              </a:rPr>
              <a:t>BillingCenter</a:t>
            </a:r>
            <a:r>
              <a:rPr lang="en-US" sz="2000" dirty="0" smtClean="0">
                <a:latin typeface="Cambria" pitchFamily="18" charset="0"/>
              </a:rPr>
              <a:t> provides various ways to handle exceptions including </a:t>
            </a:r>
            <a:r>
              <a:rPr lang="en-US" sz="2000" dirty="0" err="1" smtClean="0">
                <a:latin typeface="Cambria" pitchFamily="18" charset="0"/>
              </a:rPr>
              <a:t>writeoff</a:t>
            </a:r>
            <a:r>
              <a:rPr lang="en-US" sz="2000" dirty="0" smtClean="0">
                <a:latin typeface="Cambria" pitchFamily="18" charset="0"/>
              </a:rPr>
              <a:t>, carry forward, commission </a:t>
            </a:r>
            <a:r>
              <a:rPr lang="en-US" sz="2000" dirty="0" err="1" smtClean="0">
                <a:latin typeface="Cambria" pitchFamily="18" charset="0"/>
              </a:rPr>
              <a:t>writeoff</a:t>
            </a:r>
            <a:r>
              <a:rPr lang="en-US" sz="2000" dirty="0" smtClean="0">
                <a:latin typeface="Cambria" pitchFamily="18" charset="0"/>
              </a:rPr>
              <a:t>, and delinquency.</a:t>
            </a:r>
          </a:p>
          <a:p>
            <a:pPr eaLnBrk="1" fontAlgn="auto" hangingPunct="1">
              <a:spcBef>
                <a:spcPts val="0"/>
              </a:spcBef>
              <a:spcAft>
                <a:spcPts val="0"/>
              </a:spcAft>
              <a:defRPr/>
            </a:pPr>
            <a:endParaRPr lang="en-US" sz="2000" dirty="0" smtClean="0">
              <a:latin typeface="Cambria" pitchFamily="18" charset="0"/>
            </a:endParaRPr>
          </a:p>
          <a:p>
            <a:pPr eaLnBrk="1" fontAlgn="auto" hangingPunct="1">
              <a:spcBef>
                <a:spcPts val="0"/>
              </a:spcBef>
              <a:spcAft>
                <a:spcPts val="0"/>
              </a:spcAft>
              <a:defRPr/>
            </a:pPr>
            <a:r>
              <a:rPr lang="en-US" sz="2000" b="1" dirty="0" smtClean="0">
                <a:latin typeface="Cambria" pitchFamily="18" charset="0"/>
              </a:rPr>
              <a:t>Handle delinquency &amp; collections:</a:t>
            </a:r>
          </a:p>
          <a:p>
            <a:pPr eaLnBrk="1" fontAlgn="auto" hangingPunct="1">
              <a:spcBef>
                <a:spcPct val="0"/>
              </a:spcBef>
              <a:spcAft>
                <a:spcPts val="0"/>
              </a:spcAft>
              <a:buFont typeface="Wingdings" pitchFamily="2" charset="2"/>
              <a:buNone/>
              <a:defRPr/>
            </a:pPr>
            <a:r>
              <a:rPr lang="en-US" sz="2000" dirty="0" smtClean="0">
                <a:latin typeface="Cambria" pitchFamily="18" charset="0"/>
              </a:rPr>
              <a:t>When an invoice or statement remains unpaid or partially paid after its due date, the policy and its owner become delinquent. If this condition persists, </a:t>
            </a:r>
            <a:r>
              <a:rPr lang="en-US" sz="2000" dirty="0" err="1" smtClean="0">
                <a:latin typeface="Cambria" pitchFamily="18" charset="0"/>
              </a:rPr>
              <a:t>BillingCenter</a:t>
            </a:r>
            <a:r>
              <a:rPr lang="en-US" sz="2000" dirty="0" smtClean="0">
                <a:latin typeface="Cambria" pitchFamily="18" charset="0"/>
              </a:rPr>
              <a:t> can start the legal collection process. The way delinquencies are handled depends on the policy’s billing method:</a:t>
            </a:r>
          </a:p>
          <a:p>
            <a:pPr eaLnBrk="1" fontAlgn="auto" hangingPunct="1">
              <a:spcBef>
                <a:spcPct val="0"/>
              </a:spcBef>
              <a:spcAft>
                <a:spcPts val="0"/>
              </a:spcAft>
              <a:buFont typeface="Wingdings" pitchFamily="2" charset="2"/>
              <a:buNone/>
              <a:defRPr/>
            </a:pPr>
            <a:endParaRPr lang="en-US" sz="2000" dirty="0" smtClean="0">
              <a:latin typeface="Cambria" pitchFamily="18" charset="0"/>
            </a:endParaRPr>
          </a:p>
          <a:p>
            <a:pPr eaLnBrk="1" fontAlgn="auto" hangingPunct="1">
              <a:spcBef>
                <a:spcPct val="0"/>
              </a:spcBef>
              <a:spcAft>
                <a:spcPts val="0"/>
              </a:spcAft>
              <a:buFont typeface="Wingdings" pitchFamily="2" charset="2"/>
              <a:buChar char="ü"/>
              <a:defRPr/>
            </a:pPr>
            <a:r>
              <a:rPr lang="en-US" sz="2000" dirty="0" smtClean="0">
                <a:latin typeface="Cambria" pitchFamily="18" charset="0"/>
              </a:rPr>
              <a:t>In direct bill, a delinquency workflow is invoked automatically and handles delinquency through a series of events. Delinquency events can include Dunning Letter 1, Late Fee, Notice of Intent to Cancel, and Cancellation.</a:t>
            </a:r>
          </a:p>
          <a:p>
            <a:pPr eaLnBrk="1" fontAlgn="auto" hangingPunct="1">
              <a:spcBef>
                <a:spcPct val="0"/>
              </a:spcBef>
              <a:spcAft>
                <a:spcPts val="0"/>
              </a:spcAft>
              <a:buFont typeface="Wingdings" pitchFamily="2" charset="2"/>
              <a:buNone/>
              <a:defRPr/>
            </a:pPr>
            <a:endParaRPr lang="en-US" sz="2000" dirty="0" smtClean="0">
              <a:latin typeface="Cambria" pitchFamily="18" charset="0"/>
            </a:endParaRPr>
          </a:p>
          <a:p>
            <a:pPr eaLnBrk="1" fontAlgn="auto" hangingPunct="1">
              <a:spcBef>
                <a:spcPct val="0"/>
              </a:spcBef>
              <a:spcAft>
                <a:spcPts val="0"/>
              </a:spcAft>
              <a:buFont typeface="Wingdings" pitchFamily="2" charset="2"/>
              <a:buChar char="ü"/>
              <a:defRPr/>
            </a:pPr>
            <a:r>
              <a:rPr lang="en-US" sz="2000" dirty="0" smtClean="0">
                <a:latin typeface="Cambria" pitchFamily="18" charset="0"/>
              </a:rPr>
              <a:t>In agency bill, most processing is handled by a workflow, including delinquencies.</a:t>
            </a:r>
          </a:p>
          <a:p>
            <a:pPr eaLnBrk="1" fontAlgn="auto" hangingPunct="1">
              <a:spcBef>
                <a:spcPts val="0"/>
              </a:spcBef>
              <a:spcAft>
                <a:spcPts val="0"/>
              </a:spcAft>
              <a:defRPr/>
            </a:pPr>
            <a:endParaRPr lang="en-US" sz="2000" dirty="0" smtClean="0">
              <a:latin typeface="Cambria" pitchFamily="18" charset="0"/>
            </a:endParaRPr>
          </a:p>
          <a:p>
            <a:pPr eaLnBrk="1" fontAlgn="auto" hangingPunct="1">
              <a:spcBef>
                <a:spcPts val="0"/>
              </a:spcBef>
              <a:spcAft>
                <a:spcPts val="0"/>
              </a:spcAft>
              <a:defRPr/>
            </a:pPr>
            <a:r>
              <a:rPr lang="en-US" sz="2000" dirty="0" smtClean="0">
                <a:latin typeface="Cambria" pitchFamily="18" charset="0"/>
              </a:rPr>
              <a:t>We will talk about the different types of billing such as Direct, Agency in the forthcoming chapters. Now let us see how </a:t>
            </a:r>
            <a:r>
              <a:rPr lang="en-US" sz="2000" dirty="0" err="1" smtClean="0">
                <a:latin typeface="Cambria" pitchFamily="18" charset="0"/>
              </a:rPr>
              <a:t>BillingCenter</a:t>
            </a:r>
            <a:r>
              <a:rPr lang="en-US" sz="2000" dirty="0" smtClean="0">
                <a:latin typeface="Cambria" pitchFamily="18" charset="0"/>
              </a:rPr>
              <a:t> screens look like.</a:t>
            </a:r>
            <a:endParaRPr lang="en-US" sz="2000" dirty="0">
              <a:latin typeface="Cambria" pitchFamily="18" charset="0"/>
            </a:endParaRPr>
          </a:p>
        </p:txBody>
      </p:sp>
      <p:sp>
        <p:nvSpPr>
          <p:cNvPr id="36868" name="Slide Number Placeholder 3"/>
          <p:cNvSpPr>
            <a:spLocks noGrp="1"/>
          </p:cNvSpPr>
          <p:nvPr>
            <p:ph type="sldNum" sz="quarter" idx="5"/>
          </p:nvPr>
        </p:nvSpPr>
        <p:spPr bwMode="auto">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3A5302BA-6AD6-4313-9D75-5689C6820B81}" type="slidenum">
              <a:rPr lang="en-US" altLang="en-US"/>
              <a:pPr eaLnBrk="1" hangingPunct="1"/>
              <a:t>31</a:t>
            </a:fld>
            <a:endParaRPr lang="en-US" altLang="en-US"/>
          </a:p>
        </p:txBody>
      </p:sp>
    </p:spTree>
    <p:extLst>
      <p:ext uri="{BB962C8B-B14F-4D97-AF65-F5344CB8AC3E}">
        <p14:creationId xmlns:p14="http://schemas.microsoft.com/office/powerpoint/2010/main" val="3577990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6594DE-0472-4EB9-AF57-B0043911E8AA}"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657FF-0E74-4CE7-8BF9-BC76756B7531}" type="slidenum">
              <a:rPr lang="en-US" smtClean="0"/>
              <a:t>‹#›</a:t>
            </a:fld>
            <a:endParaRPr lang="en-US"/>
          </a:p>
        </p:txBody>
      </p:sp>
    </p:spTree>
    <p:extLst>
      <p:ext uri="{BB962C8B-B14F-4D97-AF65-F5344CB8AC3E}">
        <p14:creationId xmlns:p14="http://schemas.microsoft.com/office/powerpoint/2010/main" val="36385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6594DE-0472-4EB9-AF57-B0043911E8AA}"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657FF-0E74-4CE7-8BF9-BC76756B7531}" type="slidenum">
              <a:rPr lang="en-US" smtClean="0"/>
              <a:t>‹#›</a:t>
            </a:fld>
            <a:endParaRPr lang="en-US"/>
          </a:p>
        </p:txBody>
      </p:sp>
    </p:spTree>
    <p:extLst>
      <p:ext uri="{BB962C8B-B14F-4D97-AF65-F5344CB8AC3E}">
        <p14:creationId xmlns:p14="http://schemas.microsoft.com/office/powerpoint/2010/main" val="4017917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6594DE-0472-4EB9-AF57-B0043911E8AA}"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657FF-0E74-4CE7-8BF9-BC76756B7531}" type="slidenum">
              <a:rPr lang="en-US" smtClean="0"/>
              <a:t>‹#›</a:t>
            </a:fld>
            <a:endParaRPr lang="en-US"/>
          </a:p>
        </p:txBody>
      </p:sp>
    </p:spTree>
    <p:extLst>
      <p:ext uri="{BB962C8B-B14F-4D97-AF65-F5344CB8AC3E}">
        <p14:creationId xmlns:p14="http://schemas.microsoft.com/office/powerpoint/2010/main" val="1958357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2133600" y="0"/>
            <a:ext cx="100584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203200" y="6427788"/>
            <a:ext cx="609600" cy="277812"/>
          </a:xfrm>
          <a:prstGeom prst="rect">
            <a:avLst/>
          </a:prstGeom>
        </p:spPr>
        <p:txBody>
          <a:bodyPr vert="horz" wrap="square" lIns="91440" tIns="45720" rIns="91440" bIns="45720" numCol="1" anchor="t" anchorCtr="0" compatLnSpc="1">
            <a:prstTxWarp prst="textNoShape">
              <a:avLst/>
            </a:prstTxWarp>
          </a:bodyPr>
          <a:lstStyle>
            <a:lvl1pPr>
              <a:defRPr sz="1400">
                <a:solidFill>
                  <a:srgbClr val="953735"/>
                </a:solidFill>
              </a:defRPr>
            </a:lvl1pPr>
          </a:lstStyle>
          <a:p>
            <a:fld id="{079100BF-85CD-4B92-93CE-92DA65075B04}" type="slidenum">
              <a:rPr lang="en-US" altLang="en-US"/>
              <a:pPr/>
              <a:t>‹#›</a:t>
            </a:fld>
            <a:endParaRPr lang="en-US" altLang="en-US"/>
          </a:p>
        </p:txBody>
      </p:sp>
    </p:spTree>
    <p:extLst>
      <p:ext uri="{BB962C8B-B14F-4D97-AF65-F5344CB8AC3E}">
        <p14:creationId xmlns:p14="http://schemas.microsoft.com/office/powerpoint/2010/main" val="2330222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7456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07947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8051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9917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6655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2339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988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6594DE-0472-4EB9-AF57-B0043911E8AA}"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657FF-0E74-4CE7-8BF9-BC76756B7531}" type="slidenum">
              <a:rPr lang="en-US" smtClean="0"/>
              <a:t>‹#›</a:t>
            </a:fld>
            <a:endParaRPr lang="en-US"/>
          </a:p>
        </p:txBody>
      </p:sp>
    </p:spTree>
    <p:extLst>
      <p:ext uri="{BB962C8B-B14F-4D97-AF65-F5344CB8AC3E}">
        <p14:creationId xmlns:p14="http://schemas.microsoft.com/office/powerpoint/2010/main" val="29604265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67641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81907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68186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176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6594DE-0472-4EB9-AF57-B0043911E8AA}" type="datetimeFigureOut">
              <a:rPr lang="en-US" smtClean="0"/>
              <a:t>6/22/2016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657FF-0E74-4CE7-8BF9-BC76756B7531}" type="slidenum">
              <a:rPr lang="en-US" smtClean="0"/>
              <a:t>‹#›</a:t>
            </a:fld>
            <a:endParaRPr lang="en-US"/>
          </a:p>
        </p:txBody>
      </p:sp>
    </p:spTree>
    <p:extLst>
      <p:ext uri="{BB962C8B-B14F-4D97-AF65-F5344CB8AC3E}">
        <p14:creationId xmlns:p14="http://schemas.microsoft.com/office/powerpoint/2010/main" val="3331235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6594DE-0472-4EB9-AF57-B0043911E8AA}" type="datetimeFigureOut">
              <a:rPr lang="en-US" smtClean="0"/>
              <a:t>6/22/2016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657FF-0E74-4CE7-8BF9-BC76756B7531}" type="slidenum">
              <a:rPr lang="en-US" smtClean="0"/>
              <a:t>‹#›</a:t>
            </a:fld>
            <a:endParaRPr lang="en-US"/>
          </a:p>
        </p:txBody>
      </p:sp>
    </p:spTree>
    <p:extLst>
      <p:ext uri="{BB962C8B-B14F-4D97-AF65-F5344CB8AC3E}">
        <p14:creationId xmlns:p14="http://schemas.microsoft.com/office/powerpoint/2010/main" val="383255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6594DE-0472-4EB9-AF57-B0043911E8AA}" type="datetimeFigureOut">
              <a:rPr lang="en-US" smtClean="0"/>
              <a:t>6/22/2016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B657FF-0E74-4CE7-8BF9-BC76756B7531}" type="slidenum">
              <a:rPr lang="en-US" smtClean="0"/>
              <a:t>‹#›</a:t>
            </a:fld>
            <a:endParaRPr lang="en-US"/>
          </a:p>
        </p:txBody>
      </p:sp>
    </p:spTree>
    <p:extLst>
      <p:ext uri="{BB962C8B-B14F-4D97-AF65-F5344CB8AC3E}">
        <p14:creationId xmlns:p14="http://schemas.microsoft.com/office/powerpoint/2010/main" val="85365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6594DE-0472-4EB9-AF57-B0043911E8AA}" type="datetimeFigureOut">
              <a:rPr lang="en-US" smtClean="0"/>
              <a:t>6/22/2016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B657FF-0E74-4CE7-8BF9-BC76756B7531}" type="slidenum">
              <a:rPr lang="en-US" smtClean="0"/>
              <a:t>‹#›</a:t>
            </a:fld>
            <a:endParaRPr lang="en-US"/>
          </a:p>
        </p:txBody>
      </p:sp>
    </p:spTree>
    <p:extLst>
      <p:ext uri="{BB962C8B-B14F-4D97-AF65-F5344CB8AC3E}">
        <p14:creationId xmlns:p14="http://schemas.microsoft.com/office/powerpoint/2010/main" val="508826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594DE-0472-4EB9-AF57-B0043911E8AA}" type="datetimeFigureOut">
              <a:rPr lang="en-US" smtClean="0"/>
              <a:t>6/22/2016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B657FF-0E74-4CE7-8BF9-BC76756B7531}" type="slidenum">
              <a:rPr lang="en-US" smtClean="0"/>
              <a:t>‹#›</a:t>
            </a:fld>
            <a:endParaRPr lang="en-US"/>
          </a:p>
        </p:txBody>
      </p:sp>
    </p:spTree>
    <p:extLst>
      <p:ext uri="{BB962C8B-B14F-4D97-AF65-F5344CB8AC3E}">
        <p14:creationId xmlns:p14="http://schemas.microsoft.com/office/powerpoint/2010/main" val="798694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6594DE-0472-4EB9-AF57-B0043911E8AA}" type="datetimeFigureOut">
              <a:rPr lang="en-US" smtClean="0"/>
              <a:t>6/22/2016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657FF-0E74-4CE7-8BF9-BC76756B7531}" type="slidenum">
              <a:rPr lang="en-US" smtClean="0"/>
              <a:t>‹#›</a:t>
            </a:fld>
            <a:endParaRPr lang="en-US"/>
          </a:p>
        </p:txBody>
      </p:sp>
    </p:spTree>
    <p:extLst>
      <p:ext uri="{BB962C8B-B14F-4D97-AF65-F5344CB8AC3E}">
        <p14:creationId xmlns:p14="http://schemas.microsoft.com/office/powerpoint/2010/main" val="234859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6594DE-0472-4EB9-AF57-B0043911E8AA}" type="datetimeFigureOut">
              <a:rPr lang="en-US" smtClean="0"/>
              <a:t>6/22/2016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657FF-0E74-4CE7-8BF9-BC76756B7531}" type="slidenum">
              <a:rPr lang="en-US" smtClean="0"/>
              <a:t>‹#›</a:t>
            </a:fld>
            <a:endParaRPr lang="en-US"/>
          </a:p>
        </p:txBody>
      </p:sp>
    </p:spTree>
    <p:extLst>
      <p:ext uri="{BB962C8B-B14F-4D97-AF65-F5344CB8AC3E}">
        <p14:creationId xmlns:p14="http://schemas.microsoft.com/office/powerpoint/2010/main" val="4172042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6594DE-0472-4EB9-AF57-B0043911E8AA}" type="datetimeFigureOut">
              <a:rPr lang="en-US" smtClean="0"/>
              <a:t>6/22/2016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657FF-0E74-4CE7-8BF9-BC76756B7531}" type="slidenum">
              <a:rPr lang="en-US" smtClean="0"/>
              <a:t>‹#›</a:t>
            </a:fld>
            <a:endParaRPr lang="en-US"/>
          </a:p>
        </p:txBody>
      </p:sp>
    </p:spTree>
    <p:extLst>
      <p:ext uri="{BB962C8B-B14F-4D97-AF65-F5344CB8AC3E}">
        <p14:creationId xmlns:p14="http://schemas.microsoft.com/office/powerpoint/2010/main" val="2021107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6/22/2016</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10530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9492" y="1214653"/>
            <a:ext cx="9153099" cy="3196064"/>
          </a:xfrm>
        </p:spPr>
        <p:txBody>
          <a:bodyPr>
            <a:normAutofit fontScale="90000"/>
          </a:bodyPr>
          <a:lstStyle/>
          <a:p>
            <a:r>
              <a:rPr lang="en-US" dirty="0" smtClean="0"/>
              <a:t>Policy – Billing – Claims</a:t>
            </a:r>
            <a:br>
              <a:rPr lang="en-US" dirty="0" smtClean="0"/>
            </a:br>
            <a:r>
              <a:rPr lang="en-US" dirty="0" smtClean="0"/>
              <a:t> Business Processes</a:t>
            </a:r>
            <a:br>
              <a:rPr lang="en-US" dirty="0" smtClean="0"/>
            </a:br>
            <a:r>
              <a:rPr lang="en-US" dirty="0"/>
              <a:t/>
            </a:r>
            <a:br>
              <a:rPr lang="en-US" dirty="0"/>
            </a:br>
            <a:r>
              <a:rPr lang="en-US" dirty="0" smtClean="0"/>
              <a:t>P n C Insurance</a:t>
            </a:r>
            <a:endParaRPr lang="en-US" dirty="0"/>
          </a:p>
        </p:txBody>
      </p:sp>
    </p:spTree>
    <p:extLst>
      <p:ext uri="{BB962C8B-B14F-4D97-AF65-F5344CB8AC3E}">
        <p14:creationId xmlns:p14="http://schemas.microsoft.com/office/powerpoint/2010/main" val="3684634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12192000" cy="457200"/>
          </a:xfrm>
        </p:spPr>
        <p:txBody>
          <a:bodyPr>
            <a:normAutofit/>
          </a:bodyPr>
          <a:lstStyle/>
          <a:p>
            <a:pPr algn="ctr"/>
            <a:r>
              <a:rPr lang="en-US" sz="2000" b="1" dirty="0"/>
              <a:t>New Business – Underwriting Decision – Accept / Reject - Quote Flow</a:t>
            </a:r>
          </a:p>
        </p:txBody>
      </p:sp>
      <p:sp>
        <p:nvSpPr>
          <p:cNvPr id="4" name="Oval 3"/>
          <p:cNvSpPr/>
          <p:nvPr/>
        </p:nvSpPr>
        <p:spPr>
          <a:xfrm>
            <a:off x="2057400" y="762000"/>
            <a:ext cx="609600" cy="3048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5" name="Flowchart: Process 4"/>
          <p:cNvSpPr/>
          <p:nvPr/>
        </p:nvSpPr>
        <p:spPr>
          <a:xfrm>
            <a:off x="5334000" y="1066800"/>
            <a:ext cx="18288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Underwriting Decision</a:t>
            </a:r>
          </a:p>
        </p:txBody>
      </p:sp>
      <p:cxnSp>
        <p:nvCxnSpPr>
          <p:cNvPr id="7" name="Elbow Connector 6"/>
          <p:cNvCxnSpPr/>
          <p:nvPr/>
        </p:nvCxnSpPr>
        <p:spPr>
          <a:xfrm>
            <a:off x="2971800" y="914400"/>
            <a:ext cx="1828800" cy="4953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 name="Flowchart: Decision 7"/>
          <p:cNvSpPr/>
          <p:nvPr/>
        </p:nvSpPr>
        <p:spPr>
          <a:xfrm>
            <a:off x="2667000" y="2743200"/>
            <a:ext cx="1752600" cy="1143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Accept</a:t>
            </a:r>
          </a:p>
        </p:txBody>
      </p:sp>
      <p:sp>
        <p:nvSpPr>
          <p:cNvPr id="9" name="Flowchart: Decision 8"/>
          <p:cNvSpPr/>
          <p:nvPr/>
        </p:nvSpPr>
        <p:spPr>
          <a:xfrm>
            <a:off x="8458200" y="2757055"/>
            <a:ext cx="1752600" cy="1143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Reject</a:t>
            </a:r>
          </a:p>
        </p:txBody>
      </p:sp>
      <p:sp>
        <p:nvSpPr>
          <p:cNvPr id="10" name="Flowchart: Data 9"/>
          <p:cNvSpPr/>
          <p:nvPr/>
        </p:nvSpPr>
        <p:spPr>
          <a:xfrm>
            <a:off x="2209800" y="4495800"/>
            <a:ext cx="1981200" cy="685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With Modification</a:t>
            </a:r>
          </a:p>
        </p:txBody>
      </p:sp>
      <p:sp>
        <p:nvSpPr>
          <p:cNvPr id="11" name="Flowchart: Data 10"/>
          <p:cNvSpPr/>
          <p:nvPr/>
        </p:nvSpPr>
        <p:spPr>
          <a:xfrm>
            <a:off x="4572000" y="4495800"/>
            <a:ext cx="1981200" cy="685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Without Modification</a:t>
            </a:r>
          </a:p>
        </p:txBody>
      </p:sp>
      <p:sp>
        <p:nvSpPr>
          <p:cNvPr id="12" name="Rounded Rectangle 11"/>
          <p:cNvSpPr/>
          <p:nvPr/>
        </p:nvSpPr>
        <p:spPr>
          <a:xfrm>
            <a:off x="8686800" y="4648200"/>
            <a:ext cx="1524000" cy="381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Close Quote Processing</a:t>
            </a:r>
          </a:p>
        </p:txBody>
      </p:sp>
      <p:sp>
        <p:nvSpPr>
          <p:cNvPr id="13" name="Rectangular Callout 12"/>
          <p:cNvSpPr/>
          <p:nvPr/>
        </p:nvSpPr>
        <p:spPr>
          <a:xfrm>
            <a:off x="9551158" y="789710"/>
            <a:ext cx="2133600" cy="742950"/>
          </a:xfrm>
          <a:prstGeom prst="wedgeRectCallout">
            <a:avLst>
              <a:gd name="adj1" fmla="val -160104"/>
              <a:gd name="adj2" fmla="val 2946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Risk Expertise, Client Standing, Compliance / Regulations</a:t>
            </a:r>
          </a:p>
        </p:txBody>
      </p:sp>
      <p:cxnSp>
        <p:nvCxnSpPr>
          <p:cNvPr id="15" name="Elbow Connector 14"/>
          <p:cNvCxnSpPr>
            <a:stCxn id="5" idx="2"/>
            <a:endCxn id="8" idx="0"/>
          </p:cNvCxnSpPr>
          <p:nvPr/>
        </p:nvCxnSpPr>
        <p:spPr>
          <a:xfrm rot="5400000">
            <a:off x="4400550" y="895350"/>
            <a:ext cx="990600" cy="27051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5" idx="2"/>
            <a:endCxn id="9" idx="1"/>
          </p:cNvCxnSpPr>
          <p:nvPr/>
        </p:nvCxnSpPr>
        <p:spPr>
          <a:xfrm rot="16200000" flipH="1">
            <a:off x="6565324" y="1435677"/>
            <a:ext cx="1575955" cy="2209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8" idx="1"/>
            <a:endCxn id="10" idx="2"/>
          </p:cNvCxnSpPr>
          <p:nvPr/>
        </p:nvCxnSpPr>
        <p:spPr>
          <a:xfrm rot="10800000" flipV="1">
            <a:off x="2407920" y="3314700"/>
            <a:ext cx="259080" cy="1524000"/>
          </a:xfrm>
          <a:prstGeom prst="bentConnector3">
            <a:avLst>
              <a:gd name="adj1" fmla="val 26470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8" idx="3"/>
            <a:endCxn id="11" idx="0"/>
          </p:cNvCxnSpPr>
          <p:nvPr/>
        </p:nvCxnSpPr>
        <p:spPr>
          <a:xfrm>
            <a:off x="4419600" y="3314700"/>
            <a:ext cx="1341120" cy="1181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334500" y="4076700"/>
            <a:ext cx="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8541327" y="5867400"/>
            <a:ext cx="609600" cy="3048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cxnSp>
        <p:nvCxnSpPr>
          <p:cNvPr id="35" name="Elbow Connector 34"/>
          <p:cNvCxnSpPr/>
          <p:nvPr/>
        </p:nvCxnSpPr>
        <p:spPr>
          <a:xfrm>
            <a:off x="7010400" y="5562600"/>
            <a:ext cx="1295400" cy="457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630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1119"/>
            <a:ext cx="12192000" cy="487362"/>
          </a:xfrm>
        </p:spPr>
        <p:txBody>
          <a:bodyPr>
            <a:normAutofit/>
          </a:bodyPr>
          <a:lstStyle/>
          <a:p>
            <a:pPr algn="ctr"/>
            <a:r>
              <a:rPr lang="en-US" sz="2000" b="1" dirty="0"/>
              <a:t>New Business – Rate and Quote Generation - Quote Flow</a:t>
            </a:r>
          </a:p>
        </p:txBody>
      </p:sp>
      <p:sp>
        <p:nvSpPr>
          <p:cNvPr id="4" name="Oval 3"/>
          <p:cNvSpPr/>
          <p:nvPr/>
        </p:nvSpPr>
        <p:spPr>
          <a:xfrm>
            <a:off x="2057400" y="990600"/>
            <a:ext cx="762000" cy="3048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5" name="Flowchart: Process 4"/>
          <p:cNvSpPr/>
          <p:nvPr/>
        </p:nvSpPr>
        <p:spPr>
          <a:xfrm>
            <a:off x="4724400" y="1295400"/>
            <a:ext cx="2667000"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Rating and Generate Quote</a:t>
            </a:r>
          </a:p>
        </p:txBody>
      </p:sp>
      <p:sp>
        <p:nvSpPr>
          <p:cNvPr id="6" name="Flowchart: Data 5"/>
          <p:cNvSpPr/>
          <p:nvPr/>
        </p:nvSpPr>
        <p:spPr>
          <a:xfrm>
            <a:off x="4724400" y="3616038"/>
            <a:ext cx="2362200" cy="118456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Quote Proposal</a:t>
            </a:r>
          </a:p>
        </p:txBody>
      </p:sp>
      <p:sp>
        <p:nvSpPr>
          <p:cNvPr id="7" name="Rectangular Callout 6"/>
          <p:cNvSpPr/>
          <p:nvPr/>
        </p:nvSpPr>
        <p:spPr>
          <a:xfrm>
            <a:off x="876301" y="3276600"/>
            <a:ext cx="2057400" cy="762000"/>
          </a:xfrm>
          <a:prstGeom prst="wedgeRectCallout">
            <a:avLst>
              <a:gd name="adj1" fmla="val 136361"/>
              <a:gd name="adj2" fmla="val -22938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 Rate, Judgment Rate, ISO Factor Rating, etc.,</a:t>
            </a:r>
          </a:p>
        </p:txBody>
      </p:sp>
      <p:sp>
        <p:nvSpPr>
          <p:cNvPr id="8" name="Rectangular Callout 7"/>
          <p:cNvSpPr/>
          <p:nvPr/>
        </p:nvSpPr>
        <p:spPr>
          <a:xfrm>
            <a:off x="9258300" y="1427019"/>
            <a:ext cx="2057400" cy="762000"/>
          </a:xfrm>
          <a:prstGeom prst="wedgeRectCallout">
            <a:avLst>
              <a:gd name="adj1" fmla="val -159876"/>
              <a:gd name="adj2" fmla="val 2763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Proposal document with insurance quote</a:t>
            </a:r>
          </a:p>
        </p:txBody>
      </p:sp>
      <p:cxnSp>
        <p:nvCxnSpPr>
          <p:cNvPr id="10" name="Elbow Connector 9"/>
          <p:cNvCxnSpPr/>
          <p:nvPr/>
        </p:nvCxnSpPr>
        <p:spPr>
          <a:xfrm>
            <a:off x="2895600" y="1219200"/>
            <a:ext cx="1295400" cy="457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057900" y="2286000"/>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8496300" y="5562600"/>
            <a:ext cx="762000" cy="3048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15" name="Elbow Connector 14"/>
          <p:cNvCxnSpPr/>
          <p:nvPr/>
        </p:nvCxnSpPr>
        <p:spPr>
          <a:xfrm>
            <a:off x="6172200" y="5105400"/>
            <a:ext cx="2133600" cy="6096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860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3216"/>
            <a:ext cx="12192000" cy="457200"/>
          </a:xfrm>
        </p:spPr>
        <p:txBody>
          <a:bodyPr>
            <a:normAutofit/>
          </a:bodyPr>
          <a:lstStyle/>
          <a:p>
            <a:pPr algn="ctr"/>
            <a:r>
              <a:rPr lang="en-US" sz="2000" b="1" dirty="0"/>
              <a:t>New Business – Customer Decision – Accept / Reject - Quote Flow</a:t>
            </a:r>
          </a:p>
        </p:txBody>
      </p:sp>
      <p:sp>
        <p:nvSpPr>
          <p:cNvPr id="4" name="Oval 3"/>
          <p:cNvSpPr/>
          <p:nvPr/>
        </p:nvSpPr>
        <p:spPr>
          <a:xfrm>
            <a:off x="2057400" y="838200"/>
            <a:ext cx="533400" cy="3048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5" name="Flowchart: Process 4"/>
          <p:cNvSpPr/>
          <p:nvPr/>
        </p:nvSpPr>
        <p:spPr>
          <a:xfrm>
            <a:off x="4800600" y="990600"/>
            <a:ext cx="2209800" cy="457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Customer Decision</a:t>
            </a:r>
          </a:p>
        </p:txBody>
      </p:sp>
      <p:sp>
        <p:nvSpPr>
          <p:cNvPr id="6" name="Flowchart: Decision 5"/>
          <p:cNvSpPr/>
          <p:nvPr/>
        </p:nvSpPr>
        <p:spPr>
          <a:xfrm>
            <a:off x="2743200" y="2590800"/>
            <a:ext cx="1752600" cy="1219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Accept</a:t>
            </a:r>
          </a:p>
        </p:txBody>
      </p:sp>
      <p:sp>
        <p:nvSpPr>
          <p:cNvPr id="7" name="Flowchart: Decision 6"/>
          <p:cNvSpPr/>
          <p:nvPr/>
        </p:nvSpPr>
        <p:spPr>
          <a:xfrm>
            <a:off x="7543800" y="2514600"/>
            <a:ext cx="1752600" cy="1219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Reject</a:t>
            </a:r>
          </a:p>
        </p:txBody>
      </p:sp>
      <p:sp>
        <p:nvSpPr>
          <p:cNvPr id="8" name="Rounded Rectangle 7"/>
          <p:cNvSpPr/>
          <p:nvPr/>
        </p:nvSpPr>
        <p:spPr>
          <a:xfrm>
            <a:off x="8534400" y="5105400"/>
            <a:ext cx="1752600" cy="4572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Close Quote Processing</a:t>
            </a:r>
          </a:p>
        </p:txBody>
      </p:sp>
      <p:sp>
        <p:nvSpPr>
          <p:cNvPr id="9" name="Oval 8"/>
          <p:cNvSpPr/>
          <p:nvPr/>
        </p:nvSpPr>
        <p:spPr>
          <a:xfrm>
            <a:off x="5888182" y="5791200"/>
            <a:ext cx="533400" cy="3048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cxnSp>
        <p:nvCxnSpPr>
          <p:cNvPr id="11" name="Elbow Connector 10"/>
          <p:cNvCxnSpPr>
            <a:stCxn id="5" idx="1"/>
          </p:cNvCxnSpPr>
          <p:nvPr/>
        </p:nvCxnSpPr>
        <p:spPr>
          <a:xfrm rot="10800000" flipV="1">
            <a:off x="3619500" y="1219200"/>
            <a:ext cx="1181100" cy="1295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3"/>
            <a:endCxn id="7" idx="0"/>
          </p:cNvCxnSpPr>
          <p:nvPr/>
        </p:nvCxnSpPr>
        <p:spPr>
          <a:xfrm>
            <a:off x="7010400" y="1219200"/>
            <a:ext cx="1409700" cy="1295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8" idx="1"/>
          </p:cNvCxnSpPr>
          <p:nvPr/>
        </p:nvCxnSpPr>
        <p:spPr>
          <a:xfrm rot="5400000">
            <a:off x="7810500" y="3848100"/>
            <a:ext cx="2209800" cy="762000"/>
          </a:xfrm>
          <a:prstGeom prst="bentConnector4">
            <a:avLst>
              <a:gd name="adj1" fmla="val 44828"/>
              <a:gd name="adj2" fmla="val 13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a:off x="3962400" y="5257800"/>
            <a:ext cx="1752600" cy="685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529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12191999" cy="445775"/>
          </a:xfrm>
        </p:spPr>
        <p:txBody>
          <a:bodyPr>
            <a:normAutofit/>
          </a:bodyPr>
          <a:lstStyle/>
          <a:p>
            <a:pPr algn="ctr"/>
            <a:r>
              <a:rPr lang="en-US" sz="2000" b="1" dirty="0"/>
              <a:t>New Business - Issuance Flow – Billing </a:t>
            </a:r>
            <a:r>
              <a:rPr lang="en-US" sz="2000" b="1" dirty="0" smtClean="0"/>
              <a:t>Details – </a:t>
            </a:r>
            <a:r>
              <a:rPr lang="en-US" sz="2000" b="1" dirty="0"/>
              <a:t>Producer Details - Issuance</a:t>
            </a:r>
          </a:p>
        </p:txBody>
      </p:sp>
      <p:sp>
        <p:nvSpPr>
          <p:cNvPr id="4" name="Oval 3"/>
          <p:cNvSpPr/>
          <p:nvPr/>
        </p:nvSpPr>
        <p:spPr>
          <a:xfrm>
            <a:off x="1981200" y="838200"/>
            <a:ext cx="457200" cy="2286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5" name="Rectangle 4"/>
          <p:cNvSpPr/>
          <p:nvPr/>
        </p:nvSpPr>
        <p:spPr>
          <a:xfrm>
            <a:off x="4495800" y="1066800"/>
            <a:ext cx="3124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Issuance Flow</a:t>
            </a:r>
          </a:p>
        </p:txBody>
      </p:sp>
      <p:sp>
        <p:nvSpPr>
          <p:cNvPr id="6" name="Flowchart: Data 5"/>
          <p:cNvSpPr/>
          <p:nvPr/>
        </p:nvSpPr>
        <p:spPr>
          <a:xfrm>
            <a:off x="3048000" y="2667000"/>
            <a:ext cx="2133600" cy="12954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Billing Details</a:t>
            </a:r>
          </a:p>
        </p:txBody>
      </p:sp>
      <p:sp>
        <p:nvSpPr>
          <p:cNvPr id="7" name="Flowchart: Data 6"/>
          <p:cNvSpPr/>
          <p:nvPr/>
        </p:nvSpPr>
        <p:spPr>
          <a:xfrm>
            <a:off x="7010400" y="2632364"/>
            <a:ext cx="2133600" cy="12954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Producer Info</a:t>
            </a:r>
          </a:p>
        </p:txBody>
      </p:sp>
      <p:sp>
        <p:nvSpPr>
          <p:cNvPr id="8" name="Rectangle 7"/>
          <p:cNvSpPr/>
          <p:nvPr/>
        </p:nvSpPr>
        <p:spPr>
          <a:xfrm>
            <a:off x="4627418" y="4876800"/>
            <a:ext cx="3124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Quote Issuance – New Business Policy</a:t>
            </a:r>
          </a:p>
        </p:txBody>
      </p:sp>
      <p:cxnSp>
        <p:nvCxnSpPr>
          <p:cNvPr id="10" name="Elbow Connector 9"/>
          <p:cNvCxnSpPr/>
          <p:nvPr/>
        </p:nvCxnSpPr>
        <p:spPr>
          <a:xfrm>
            <a:off x="2743200" y="952500"/>
            <a:ext cx="1524000" cy="457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ular Callout 10"/>
          <p:cNvSpPr/>
          <p:nvPr/>
        </p:nvSpPr>
        <p:spPr>
          <a:xfrm>
            <a:off x="440037" y="1752600"/>
            <a:ext cx="2216727" cy="443346"/>
          </a:xfrm>
          <a:prstGeom prst="wedgeRectCallout">
            <a:avLst>
              <a:gd name="adj1" fmla="val 98948"/>
              <a:gd name="adj2" fmla="val 14597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Pay Plan, EFT Details, etc.,</a:t>
            </a:r>
          </a:p>
        </p:txBody>
      </p:sp>
      <p:sp>
        <p:nvSpPr>
          <p:cNvPr id="12" name="Rectangular Callout 11"/>
          <p:cNvSpPr/>
          <p:nvPr/>
        </p:nvSpPr>
        <p:spPr>
          <a:xfrm>
            <a:off x="9144000" y="902975"/>
            <a:ext cx="2216727" cy="443346"/>
          </a:xfrm>
          <a:prstGeom prst="wedgeRectCallout">
            <a:avLst>
              <a:gd name="adj1" fmla="val -100240"/>
              <a:gd name="adj2" fmla="val 32452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Producer Number, Name, etc.,</a:t>
            </a:r>
          </a:p>
        </p:txBody>
      </p:sp>
      <p:cxnSp>
        <p:nvCxnSpPr>
          <p:cNvPr id="14" name="Elbow Connector 13"/>
          <p:cNvCxnSpPr>
            <a:endCxn id="6" idx="5"/>
          </p:cNvCxnSpPr>
          <p:nvPr/>
        </p:nvCxnSpPr>
        <p:spPr>
          <a:xfrm rot="5400000">
            <a:off x="4738949" y="1995747"/>
            <a:ext cx="1548245" cy="108966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3"/>
            <a:endCxn id="7" idx="3"/>
          </p:cNvCxnSpPr>
          <p:nvPr/>
        </p:nvCxnSpPr>
        <p:spPr>
          <a:xfrm rot="5400000" flipH="1" flipV="1">
            <a:off x="5865322" y="1963882"/>
            <a:ext cx="34636" cy="3962400"/>
          </a:xfrm>
          <a:prstGeom prst="bentConnector3">
            <a:avLst>
              <a:gd name="adj1" fmla="val -66000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7" idx="5"/>
            <a:endCxn id="8" idx="3"/>
          </p:cNvCxnSpPr>
          <p:nvPr/>
        </p:nvCxnSpPr>
        <p:spPr>
          <a:xfrm flipH="1">
            <a:off x="7751618" y="3280064"/>
            <a:ext cx="1179022" cy="1939636"/>
          </a:xfrm>
          <a:prstGeom prst="bentConnector3">
            <a:avLst>
              <a:gd name="adj1" fmla="val -37485"/>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467601" y="5943600"/>
            <a:ext cx="2181366" cy="533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Complete Quote / Policy / NB Processing</a:t>
            </a:r>
          </a:p>
        </p:txBody>
      </p:sp>
      <p:cxnSp>
        <p:nvCxnSpPr>
          <p:cNvPr id="22" name="Elbow Connector 21"/>
          <p:cNvCxnSpPr/>
          <p:nvPr/>
        </p:nvCxnSpPr>
        <p:spPr>
          <a:xfrm>
            <a:off x="5715000" y="5791200"/>
            <a:ext cx="1600200" cy="381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ular Callout 17"/>
          <p:cNvSpPr/>
          <p:nvPr/>
        </p:nvSpPr>
        <p:spPr>
          <a:xfrm>
            <a:off x="221673" y="5219700"/>
            <a:ext cx="2216727" cy="443346"/>
          </a:xfrm>
          <a:prstGeom prst="wedgeRectCallout">
            <a:avLst>
              <a:gd name="adj1" fmla="val 108799"/>
              <a:gd name="adj2" fmla="val -32193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Billing is detailed as a separate Workflow</a:t>
            </a:r>
          </a:p>
        </p:txBody>
      </p:sp>
    </p:spTree>
    <p:extLst>
      <p:ext uri="{BB962C8B-B14F-4D97-AF65-F5344CB8AC3E}">
        <p14:creationId xmlns:p14="http://schemas.microsoft.com/office/powerpoint/2010/main" val="985690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465"/>
            <a:ext cx="12192000" cy="453741"/>
          </a:xfrm>
        </p:spPr>
        <p:txBody>
          <a:bodyPr>
            <a:normAutofit fontScale="90000"/>
          </a:bodyPr>
          <a:lstStyle/>
          <a:p>
            <a:pPr algn="ctr"/>
            <a:r>
              <a:rPr lang="en-US" sz="3200" b="1" dirty="0" smtClean="0"/>
              <a:t>Policy Admin Business Processes – Base Transactions</a:t>
            </a:r>
            <a:endParaRPr lang="en-US" sz="3200" b="1" dirty="0"/>
          </a:p>
        </p:txBody>
      </p:sp>
      <p:sp>
        <p:nvSpPr>
          <p:cNvPr id="3" name="Content Placeholder 2"/>
          <p:cNvSpPr>
            <a:spLocks noGrp="1"/>
          </p:cNvSpPr>
          <p:nvPr>
            <p:ph idx="1"/>
          </p:nvPr>
        </p:nvSpPr>
        <p:spPr>
          <a:xfrm>
            <a:off x="497000" y="736979"/>
            <a:ext cx="10515600" cy="5180675"/>
          </a:xfrm>
        </p:spPr>
        <p:txBody>
          <a:bodyPr>
            <a:normAutofit lnSpcReduction="10000"/>
          </a:bodyPr>
          <a:lstStyle/>
          <a:p>
            <a:pPr marL="0" indent="0">
              <a:buNone/>
            </a:pPr>
            <a:r>
              <a:rPr lang="en-US" sz="2000" b="1" i="1" dirty="0" smtClean="0"/>
              <a:t>Base Transaction – Renewal</a:t>
            </a:r>
          </a:p>
          <a:p>
            <a:pPr marL="0" indent="0">
              <a:buNone/>
            </a:pPr>
            <a:endParaRPr lang="en-US" sz="2000" b="1" i="1" dirty="0" smtClean="0"/>
          </a:p>
          <a:p>
            <a:pPr marL="0" indent="0">
              <a:buNone/>
            </a:pPr>
            <a:r>
              <a:rPr lang="en-US" sz="2000" dirty="0" smtClean="0"/>
              <a:t>When the New Business policy is continued / Renewed for subsequent period without break / lapse in insurance, the said transaction is called as Renewal.</a:t>
            </a:r>
          </a:p>
          <a:p>
            <a:pPr marL="0" indent="0">
              <a:buNone/>
            </a:pPr>
            <a:r>
              <a:rPr lang="en-US" sz="2000" dirty="0" smtClean="0"/>
              <a:t>Though Renewal does require an existence of a Transaction – New Business / Prior Renewal / Rewrites, it is still understood as a Base Transaction reason being the mere shift in the period of insurance and still undergoes the whole of the workflow as good as New Business.</a:t>
            </a:r>
          </a:p>
          <a:p>
            <a:pPr marL="0" indent="0">
              <a:buNone/>
            </a:pPr>
            <a:r>
              <a:rPr lang="en-US" sz="2000" dirty="0" smtClean="0"/>
              <a:t>For general convenience, Renewal is considered as a subsequent transaction.</a:t>
            </a:r>
          </a:p>
          <a:p>
            <a:pPr marL="0" indent="0">
              <a:buNone/>
            </a:pPr>
            <a:r>
              <a:rPr lang="en-US" sz="2000" dirty="0" smtClean="0"/>
              <a:t>Renewal transaction can be effected Manually / Automatic – </a:t>
            </a:r>
          </a:p>
          <a:p>
            <a:pPr marL="0" indent="0">
              <a:buNone/>
            </a:pPr>
            <a:endParaRPr lang="en-US" sz="2000" dirty="0" smtClean="0"/>
          </a:p>
          <a:p>
            <a:pPr marL="0" indent="0">
              <a:buNone/>
            </a:pPr>
            <a:r>
              <a:rPr lang="en-US" sz="2000" b="1" i="1" dirty="0" smtClean="0"/>
              <a:t>Manual Renewal</a:t>
            </a:r>
            <a:r>
              <a:rPr lang="en-US" sz="2000" dirty="0" smtClean="0"/>
              <a:t> – Those transactions that require Underwriter’s review will be manually renewed – warranted because of high claims ratio, sudden increase or decrease in the policy risk – Coverage / Limits, etc.,</a:t>
            </a:r>
          </a:p>
          <a:p>
            <a:pPr marL="0" indent="0">
              <a:buNone/>
            </a:pPr>
            <a:endParaRPr lang="en-US" sz="2000" dirty="0"/>
          </a:p>
          <a:p>
            <a:pPr marL="0" indent="0">
              <a:buNone/>
            </a:pPr>
            <a:r>
              <a:rPr lang="en-US" sz="2000" b="1" i="1" dirty="0" smtClean="0"/>
              <a:t>Automatic Renewal</a:t>
            </a:r>
            <a:r>
              <a:rPr lang="en-US" sz="2000" dirty="0" smtClean="0"/>
              <a:t> – Renewals that are effected routinely, which does not differ significantly from its earlier base transaction.</a:t>
            </a:r>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1401532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8151"/>
            <a:ext cx="12192000" cy="457200"/>
          </a:xfrm>
        </p:spPr>
        <p:txBody>
          <a:bodyPr>
            <a:normAutofit/>
          </a:bodyPr>
          <a:lstStyle/>
          <a:p>
            <a:pPr algn="ctr"/>
            <a:r>
              <a:rPr lang="en-US" sz="2000" b="1" dirty="0" smtClean="0"/>
              <a:t>Base </a:t>
            </a:r>
            <a:r>
              <a:rPr lang="en-US" sz="2000" b="1" dirty="0"/>
              <a:t>Transaction – Renewal – Manual / </a:t>
            </a:r>
            <a:r>
              <a:rPr lang="en-US" sz="2000" b="1" dirty="0" smtClean="0"/>
              <a:t>Automatic</a:t>
            </a:r>
            <a:endParaRPr lang="en-US" sz="2000" b="1" dirty="0"/>
          </a:p>
        </p:txBody>
      </p:sp>
      <p:sp>
        <p:nvSpPr>
          <p:cNvPr id="4" name="Rectangle 3"/>
          <p:cNvSpPr/>
          <p:nvPr/>
        </p:nvSpPr>
        <p:spPr>
          <a:xfrm>
            <a:off x="9183806" y="1042632"/>
            <a:ext cx="2133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Renewal</a:t>
            </a:r>
          </a:p>
        </p:txBody>
      </p:sp>
      <p:sp>
        <p:nvSpPr>
          <p:cNvPr id="5" name="Rectangle 4"/>
          <p:cNvSpPr/>
          <p:nvPr/>
        </p:nvSpPr>
        <p:spPr>
          <a:xfrm>
            <a:off x="2327937" y="5343098"/>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Manual</a:t>
            </a:r>
          </a:p>
        </p:txBody>
      </p:sp>
      <p:sp>
        <p:nvSpPr>
          <p:cNvPr id="6" name="Rectangle 5"/>
          <p:cNvSpPr/>
          <p:nvPr/>
        </p:nvSpPr>
        <p:spPr>
          <a:xfrm>
            <a:off x="5440339" y="2956659"/>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Automatic</a:t>
            </a:r>
          </a:p>
        </p:txBody>
      </p:sp>
      <p:sp>
        <p:nvSpPr>
          <p:cNvPr id="13" name="Rectangular Callout 12"/>
          <p:cNvSpPr/>
          <p:nvPr/>
        </p:nvSpPr>
        <p:spPr>
          <a:xfrm>
            <a:off x="5314665" y="5808329"/>
            <a:ext cx="3048000" cy="609600"/>
          </a:xfrm>
          <a:prstGeom prst="wedgeRectCallout">
            <a:avLst>
              <a:gd name="adj1" fmla="val -107435"/>
              <a:gd name="adj2" fmla="val -6901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Individually analyzed and manually decision is taken to renew</a:t>
            </a:r>
          </a:p>
        </p:txBody>
      </p:sp>
      <p:sp>
        <p:nvSpPr>
          <p:cNvPr id="14" name="Rectangular Callout 13"/>
          <p:cNvSpPr/>
          <p:nvPr/>
        </p:nvSpPr>
        <p:spPr>
          <a:xfrm>
            <a:off x="8393373" y="3511310"/>
            <a:ext cx="3048000" cy="609600"/>
          </a:xfrm>
          <a:prstGeom prst="wedgeRectCallout">
            <a:avLst>
              <a:gd name="adj1" fmla="val -103019"/>
              <a:gd name="adj2" fmla="val -7355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Batch Processed for routine renewals </a:t>
            </a:r>
          </a:p>
        </p:txBody>
      </p:sp>
      <p:sp>
        <p:nvSpPr>
          <p:cNvPr id="16" name="Rounded Rectangle 15"/>
          <p:cNvSpPr/>
          <p:nvPr/>
        </p:nvSpPr>
        <p:spPr>
          <a:xfrm>
            <a:off x="287275" y="834500"/>
            <a:ext cx="1664355" cy="4609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Start Renewal Processing</a:t>
            </a:r>
          </a:p>
        </p:txBody>
      </p:sp>
      <p:sp>
        <p:nvSpPr>
          <p:cNvPr id="17" name="Flowchart: Decision 16"/>
          <p:cNvSpPr/>
          <p:nvPr/>
        </p:nvSpPr>
        <p:spPr>
          <a:xfrm>
            <a:off x="4063620" y="689497"/>
            <a:ext cx="3675798" cy="139207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Existing NB / REN / RW Extended for subsequent period without Break</a:t>
            </a:r>
            <a:endParaRPr lang="en-US" sz="1400" dirty="0"/>
          </a:p>
        </p:txBody>
      </p:sp>
      <p:sp>
        <p:nvSpPr>
          <p:cNvPr id="19" name="Flowchart: Decision 18"/>
          <p:cNvSpPr/>
          <p:nvPr/>
        </p:nvSpPr>
        <p:spPr>
          <a:xfrm>
            <a:off x="479660" y="2577294"/>
            <a:ext cx="2741212" cy="15585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UW Review required for Renewal</a:t>
            </a:r>
            <a:endParaRPr lang="en-US" sz="1400" dirty="0"/>
          </a:p>
        </p:txBody>
      </p:sp>
      <p:cxnSp>
        <p:nvCxnSpPr>
          <p:cNvPr id="23" name="Straight Arrow Connector 22"/>
          <p:cNvCxnSpPr>
            <a:stCxn id="17" idx="3"/>
            <a:endCxn id="4" idx="1"/>
          </p:cNvCxnSpPr>
          <p:nvPr/>
        </p:nvCxnSpPr>
        <p:spPr>
          <a:xfrm>
            <a:off x="7739418" y="1385532"/>
            <a:ext cx="1444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2"/>
            <a:endCxn id="19" idx="0"/>
          </p:cNvCxnSpPr>
          <p:nvPr/>
        </p:nvCxnSpPr>
        <p:spPr>
          <a:xfrm rot="5400000">
            <a:off x="5626005" y="-2047307"/>
            <a:ext cx="848862" cy="84003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3"/>
            <a:endCxn id="6" idx="1"/>
          </p:cNvCxnSpPr>
          <p:nvPr/>
        </p:nvCxnSpPr>
        <p:spPr>
          <a:xfrm flipV="1">
            <a:off x="3220872" y="3299559"/>
            <a:ext cx="2219467" cy="5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9" idx="2"/>
            <a:endCxn id="5" idx="0"/>
          </p:cNvCxnSpPr>
          <p:nvPr/>
        </p:nvCxnSpPr>
        <p:spPr>
          <a:xfrm rot="16200000" flipH="1">
            <a:off x="1790272" y="4195832"/>
            <a:ext cx="1207259" cy="10872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9183806" y="5655928"/>
            <a:ext cx="1829937" cy="49921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Complete Renewal Processing</a:t>
            </a:r>
            <a:endParaRPr lang="en-US" sz="1600" dirty="0"/>
          </a:p>
        </p:txBody>
      </p:sp>
      <p:sp>
        <p:nvSpPr>
          <p:cNvPr id="31" name="TextBox 30"/>
          <p:cNvSpPr txBox="1"/>
          <p:nvPr/>
        </p:nvSpPr>
        <p:spPr>
          <a:xfrm>
            <a:off x="8362665" y="1042632"/>
            <a:ext cx="562971" cy="369332"/>
          </a:xfrm>
          <a:prstGeom prst="rect">
            <a:avLst/>
          </a:prstGeom>
          <a:noFill/>
        </p:spPr>
        <p:txBody>
          <a:bodyPr wrap="square" rtlCol="0">
            <a:spAutoFit/>
          </a:bodyPr>
          <a:lstStyle/>
          <a:p>
            <a:r>
              <a:rPr lang="en-US" dirty="0" smtClean="0"/>
              <a:t>Yes</a:t>
            </a:r>
            <a:endParaRPr lang="en-US" dirty="0"/>
          </a:p>
        </p:txBody>
      </p:sp>
      <p:sp>
        <p:nvSpPr>
          <p:cNvPr id="32" name="TextBox 31"/>
          <p:cNvSpPr txBox="1"/>
          <p:nvPr/>
        </p:nvSpPr>
        <p:spPr>
          <a:xfrm>
            <a:off x="2112415" y="4199783"/>
            <a:ext cx="562971" cy="369332"/>
          </a:xfrm>
          <a:prstGeom prst="rect">
            <a:avLst/>
          </a:prstGeom>
          <a:noFill/>
        </p:spPr>
        <p:txBody>
          <a:bodyPr wrap="square" rtlCol="0">
            <a:spAutoFit/>
          </a:bodyPr>
          <a:lstStyle/>
          <a:p>
            <a:r>
              <a:rPr lang="en-US" dirty="0" smtClean="0"/>
              <a:t>Yes</a:t>
            </a:r>
            <a:endParaRPr lang="en-US" dirty="0"/>
          </a:p>
        </p:txBody>
      </p:sp>
      <p:sp>
        <p:nvSpPr>
          <p:cNvPr id="33" name="TextBox 32"/>
          <p:cNvSpPr txBox="1"/>
          <p:nvPr/>
        </p:nvSpPr>
        <p:spPr>
          <a:xfrm>
            <a:off x="3800229" y="2905586"/>
            <a:ext cx="562971" cy="369332"/>
          </a:xfrm>
          <a:prstGeom prst="rect">
            <a:avLst/>
          </a:prstGeom>
          <a:noFill/>
        </p:spPr>
        <p:txBody>
          <a:bodyPr wrap="square" rtlCol="0">
            <a:spAutoFit/>
          </a:bodyPr>
          <a:lstStyle/>
          <a:p>
            <a:r>
              <a:rPr lang="en-US" dirty="0" smtClean="0"/>
              <a:t>No</a:t>
            </a:r>
            <a:endParaRPr lang="en-US" dirty="0"/>
          </a:p>
        </p:txBody>
      </p:sp>
    </p:spTree>
    <p:extLst>
      <p:ext uri="{BB962C8B-B14F-4D97-AF65-F5344CB8AC3E}">
        <p14:creationId xmlns:p14="http://schemas.microsoft.com/office/powerpoint/2010/main" val="4052880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465"/>
            <a:ext cx="12192000" cy="453741"/>
          </a:xfrm>
        </p:spPr>
        <p:txBody>
          <a:bodyPr>
            <a:normAutofit fontScale="90000"/>
          </a:bodyPr>
          <a:lstStyle/>
          <a:p>
            <a:pPr algn="ctr"/>
            <a:r>
              <a:rPr lang="en-US" sz="3200" b="1" dirty="0" smtClean="0"/>
              <a:t>Policy Admin Business Processes – Base Transactions</a:t>
            </a:r>
            <a:endParaRPr lang="en-US" sz="3200" b="1" dirty="0"/>
          </a:p>
        </p:txBody>
      </p:sp>
      <p:sp>
        <p:nvSpPr>
          <p:cNvPr id="3" name="Content Placeholder 2"/>
          <p:cNvSpPr>
            <a:spLocks noGrp="1"/>
          </p:cNvSpPr>
          <p:nvPr>
            <p:ph idx="1"/>
          </p:nvPr>
        </p:nvSpPr>
        <p:spPr>
          <a:xfrm>
            <a:off x="497000" y="1279710"/>
            <a:ext cx="10515600" cy="4351338"/>
          </a:xfrm>
        </p:spPr>
        <p:txBody>
          <a:bodyPr>
            <a:normAutofit fontScale="92500" lnSpcReduction="20000"/>
          </a:bodyPr>
          <a:lstStyle/>
          <a:p>
            <a:pPr marL="0" indent="0">
              <a:buNone/>
            </a:pPr>
            <a:r>
              <a:rPr lang="en-US" sz="2000" b="1" i="1" dirty="0" smtClean="0"/>
              <a:t>Base Transaction – Rewrites</a:t>
            </a:r>
          </a:p>
          <a:p>
            <a:pPr marL="0" indent="0">
              <a:buNone/>
            </a:pPr>
            <a:r>
              <a:rPr lang="en-US" sz="2000" dirty="0" smtClean="0"/>
              <a:t>When the existing Base Transaction – New Business / Renewal / Prior Rewrites is rewritten completely thereby cancelling the existing base transaction, the transaction is termed as ‘Rewrite’</a:t>
            </a:r>
          </a:p>
          <a:p>
            <a:pPr marL="0" indent="0">
              <a:buNone/>
            </a:pPr>
            <a:r>
              <a:rPr lang="en-US" sz="2000" dirty="0" smtClean="0"/>
              <a:t>Rewrite might be effected to rectify significant incorrect information incorporated in the base transaction</a:t>
            </a:r>
          </a:p>
          <a:p>
            <a:pPr marL="0" indent="0">
              <a:buNone/>
            </a:pPr>
            <a:endParaRPr lang="en-US" sz="2000" dirty="0" smtClean="0"/>
          </a:p>
          <a:p>
            <a:pPr marL="0" indent="0">
              <a:buNone/>
            </a:pPr>
            <a:r>
              <a:rPr lang="en-US" sz="2000" b="1" i="1" dirty="0" smtClean="0"/>
              <a:t>Rewrite New</a:t>
            </a:r>
            <a:r>
              <a:rPr lang="en-US" sz="2000" dirty="0" smtClean="0"/>
              <a:t> - If the existing Base Transaction is rewritten completely for a different policy term / new risk state with an altogether new Policy Number different from existing base transaction, the transaction is termed Rewrite New</a:t>
            </a:r>
          </a:p>
          <a:p>
            <a:pPr marL="0" indent="0">
              <a:buNone/>
            </a:pPr>
            <a:endParaRPr lang="en-US" sz="2000" dirty="0" smtClean="0"/>
          </a:p>
          <a:p>
            <a:pPr marL="0" indent="0">
              <a:buNone/>
            </a:pPr>
            <a:r>
              <a:rPr lang="en-US" sz="2000" b="1" i="1" dirty="0" smtClean="0"/>
              <a:t>Rewrite Same</a:t>
            </a:r>
            <a:r>
              <a:rPr lang="en-US" sz="2000" dirty="0" smtClean="0"/>
              <a:t> - If the existing Base Transaction’s policy number and period is retained and other significant changes are effected, the transaction is termed Rewrite Same</a:t>
            </a:r>
          </a:p>
          <a:p>
            <a:pPr marL="0" indent="0">
              <a:buNone/>
            </a:pPr>
            <a:r>
              <a:rPr lang="en-US" sz="2000" dirty="0" smtClean="0"/>
              <a:t>Though Rewrite does require an existence of a Transaction – New Business / Renewal / Prior Rewrites, it is still understood as a Base Transaction, reason being the entire policy is rewritten and hence undergoes the whole of the workflow as good as New Business</a:t>
            </a:r>
          </a:p>
          <a:p>
            <a:pPr marL="0" indent="0">
              <a:buNone/>
            </a:pPr>
            <a:r>
              <a:rPr lang="en-US" sz="2000" dirty="0" smtClean="0"/>
              <a:t>For general convenience, Rewrites are considered as a subsequent transaction.</a:t>
            </a:r>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4101860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6864"/>
            <a:ext cx="12192000" cy="457200"/>
          </a:xfrm>
        </p:spPr>
        <p:txBody>
          <a:bodyPr>
            <a:normAutofit/>
          </a:bodyPr>
          <a:lstStyle/>
          <a:p>
            <a:pPr algn="ctr"/>
            <a:r>
              <a:rPr lang="en-US" sz="2000" b="1" dirty="0" smtClean="0"/>
              <a:t>Base </a:t>
            </a:r>
            <a:r>
              <a:rPr lang="en-US" sz="2000" b="1" dirty="0"/>
              <a:t>Transaction – </a:t>
            </a:r>
            <a:r>
              <a:rPr lang="en-US" sz="2000" b="1" dirty="0" smtClean="0"/>
              <a:t>Rewrites </a:t>
            </a:r>
            <a:r>
              <a:rPr lang="en-US" sz="2000" b="1" dirty="0"/>
              <a:t>– </a:t>
            </a:r>
            <a:r>
              <a:rPr lang="en-US" sz="2000" b="1" dirty="0" smtClean="0"/>
              <a:t>New </a:t>
            </a:r>
            <a:r>
              <a:rPr lang="en-US" sz="2000" b="1" dirty="0"/>
              <a:t>/ </a:t>
            </a:r>
            <a:r>
              <a:rPr lang="en-US" sz="2000" b="1" dirty="0" smtClean="0"/>
              <a:t>Same</a:t>
            </a:r>
            <a:endParaRPr lang="en-US" sz="2000" b="1" dirty="0"/>
          </a:p>
        </p:txBody>
      </p:sp>
      <p:sp>
        <p:nvSpPr>
          <p:cNvPr id="5" name="Rectangle 4"/>
          <p:cNvSpPr/>
          <p:nvPr/>
        </p:nvSpPr>
        <p:spPr>
          <a:xfrm>
            <a:off x="2327937" y="5343098"/>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Rewrite Same</a:t>
            </a:r>
            <a:endParaRPr lang="en-US" dirty="0"/>
          </a:p>
        </p:txBody>
      </p:sp>
      <p:sp>
        <p:nvSpPr>
          <p:cNvPr id="6" name="Rectangle 5"/>
          <p:cNvSpPr/>
          <p:nvPr/>
        </p:nvSpPr>
        <p:spPr>
          <a:xfrm>
            <a:off x="10059537" y="4199783"/>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Rewrite New</a:t>
            </a:r>
            <a:endParaRPr lang="en-US" dirty="0"/>
          </a:p>
        </p:txBody>
      </p:sp>
      <p:sp>
        <p:nvSpPr>
          <p:cNvPr id="16" name="Rounded Rectangle 15"/>
          <p:cNvSpPr/>
          <p:nvPr/>
        </p:nvSpPr>
        <p:spPr>
          <a:xfrm>
            <a:off x="273628" y="1193326"/>
            <a:ext cx="1576638" cy="54888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Start Rewrite Processing</a:t>
            </a:r>
            <a:endParaRPr lang="en-US" sz="1600" dirty="0"/>
          </a:p>
        </p:txBody>
      </p:sp>
      <p:sp>
        <p:nvSpPr>
          <p:cNvPr id="17" name="Flowchart: Decision 16"/>
          <p:cNvSpPr/>
          <p:nvPr/>
        </p:nvSpPr>
        <p:spPr>
          <a:xfrm>
            <a:off x="4063620" y="689497"/>
            <a:ext cx="3675798" cy="139207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Existing NB / REN / RW to be cancelled and Rewritten</a:t>
            </a:r>
            <a:endParaRPr lang="en-US" sz="1400" dirty="0"/>
          </a:p>
        </p:txBody>
      </p:sp>
      <p:sp>
        <p:nvSpPr>
          <p:cNvPr id="19" name="Flowchart: Decision 18"/>
          <p:cNvSpPr/>
          <p:nvPr/>
        </p:nvSpPr>
        <p:spPr>
          <a:xfrm>
            <a:off x="479660" y="2577294"/>
            <a:ext cx="2741212" cy="15585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Rewritten with the Same Policy Number</a:t>
            </a:r>
            <a:endParaRPr lang="en-US" sz="1400" dirty="0"/>
          </a:p>
        </p:txBody>
      </p:sp>
      <p:cxnSp>
        <p:nvCxnSpPr>
          <p:cNvPr id="29" name="Elbow Connector 28"/>
          <p:cNvCxnSpPr>
            <a:stCxn id="19" idx="2"/>
            <a:endCxn id="5" idx="0"/>
          </p:cNvCxnSpPr>
          <p:nvPr/>
        </p:nvCxnSpPr>
        <p:spPr>
          <a:xfrm rot="16200000" flipH="1">
            <a:off x="1790272" y="4195832"/>
            <a:ext cx="1207259" cy="10872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9183806" y="5655928"/>
            <a:ext cx="1748051" cy="49921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Complete Rewrite Processing</a:t>
            </a:r>
            <a:endParaRPr lang="en-US" sz="1600" dirty="0"/>
          </a:p>
        </p:txBody>
      </p:sp>
      <p:sp>
        <p:nvSpPr>
          <p:cNvPr id="31" name="TextBox 30"/>
          <p:cNvSpPr txBox="1"/>
          <p:nvPr/>
        </p:nvSpPr>
        <p:spPr>
          <a:xfrm>
            <a:off x="3500649" y="1819418"/>
            <a:ext cx="562971" cy="369332"/>
          </a:xfrm>
          <a:prstGeom prst="rect">
            <a:avLst/>
          </a:prstGeom>
          <a:noFill/>
        </p:spPr>
        <p:txBody>
          <a:bodyPr wrap="square" rtlCol="0">
            <a:spAutoFit/>
          </a:bodyPr>
          <a:lstStyle/>
          <a:p>
            <a:r>
              <a:rPr lang="en-US" dirty="0" smtClean="0"/>
              <a:t>Yes</a:t>
            </a:r>
            <a:endParaRPr lang="en-US" dirty="0"/>
          </a:p>
        </p:txBody>
      </p:sp>
      <p:sp>
        <p:nvSpPr>
          <p:cNvPr id="32" name="TextBox 31"/>
          <p:cNvSpPr txBox="1"/>
          <p:nvPr/>
        </p:nvSpPr>
        <p:spPr>
          <a:xfrm>
            <a:off x="2112415" y="4199783"/>
            <a:ext cx="562971" cy="369332"/>
          </a:xfrm>
          <a:prstGeom prst="rect">
            <a:avLst/>
          </a:prstGeom>
          <a:noFill/>
        </p:spPr>
        <p:txBody>
          <a:bodyPr wrap="square" rtlCol="0">
            <a:spAutoFit/>
          </a:bodyPr>
          <a:lstStyle/>
          <a:p>
            <a:r>
              <a:rPr lang="en-US" dirty="0" smtClean="0"/>
              <a:t>Yes</a:t>
            </a:r>
            <a:endParaRPr lang="en-US" dirty="0"/>
          </a:p>
        </p:txBody>
      </p:sp>
      <p:sp>
        <p:nvSpPr>
          <p:cNvPr id="33" name="TextBox 32"/>
          <p:cNvSpPr txBox="1"/>
          <p:nvPr/>
        </p:nvSpPr>
        <p:spPr>
          <a:xfrm>
            <a:off x="3782134" y="2916650"/>
            <a:ext cx="562971" cy="369332"/>
          </a:xfrm>
          <a:prstGeom prst="rect">
            <a:avLst/>
          </a:prstGeom>
          <a:noFill/>
        </p:spPr>
        <p:txBody>
          <a:bodyPr wrap="square" rtlCol="0">
            <a:spAutoFit/>
          </a:bodyPr>
          <a:lstStyle/>
          <a:p>
            <a:r>
              <a:rPr lang="en-US" dirty="0" smtClean="0"/>
              <a:t>No</a:t>
            </a:r>
            <a:endParaRPr lang="en-US" dirty="0"/>
          </a:p>
        </p:txBody>
      </p:sp>
      <p:sp>
        <p:nvSpPr>
          <p:cNvPr id="20" name="Flowchart: Decision 19"/>
          <p:cNvSpPr/>
          <p:nvPr/>
        </p:nvSpPr>
        <p:spPr>
          <a:xfrm>
            <a:off x="6019800" y="2534006"/>
            <a:ext cx="2741212" cy="15585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Rewritten with New Policy Number</a:t>
            </a:r>
            <a:endParaRPr lang="en-US" sz="1400" dirty="0"/>
          </a:p>
        </p:txBody>
      </p:sp>
      <p:cxnSp>
        <p:nvCxnSpPr>
          <p:cNvPr id="7" name="Elbow Connector 6"/>
          <p:cNvCxnSpPr>
            <a:stCxn id="17" idx="2"/>
            <a:endCxn id="19" idx="0"/>
          </p:cNvCxnSpPr>
          <p:nvPr/>
        </p:nvCxnSpPr>
        <p:spPr>
          <a:xfrm rot="5400000">
            <a:off x="3628030" y="303804"/>
            <a:ext cx="495727" cy="4051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9" idx="3"/>
            <a:endCxn id="20" idx="1"/>
          </p:cNvCxnSpPr>
          <p:nvPr/>
        </p:nvCxnSpPr>
        <p:spPr>
          <a:xfrm flipV="1">
            <a:off x="3220872" y="3313279"/>
            <a:ext cx="2798928" cy="43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0" idx="3"/>
            <a:endCxn id="6" idx="0"/>
          </p:cNvCxnSpPr>
          <p:nvPr/>
        </p:nvCxnSpPr>
        <p:spPr>
          <a:xfrm>
            <a:off x="8761012" y="3313279"/>
            <a:ext cx="1946225" cy="8865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2235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113"/>
            <a:ext cx="12192000" cy="576571"/>
          </a:xfrm>
        </p:spPr>
        <p:txBody>
          <a:bodyPr>
            <a:normAutofit/>
          </a:bodyPr>
          <a:lstStyle/>
          <a:p>
            <a:pPr algn="ctr"/>
            <a:r>
              <a:rPr lang="en-US" sz="3200" b="1" dirty="0" smtClean="0"/>
              <a:t>Policy Admin Business Processes – Subsequent Transactions</a:t>
            </a:r>
            <a:endParaRPr lang="en-US" sz="3200" b="1" dirty="0"/>
          </a:p>
        </p:txBody>
      </p:sp>
      <p:sp>
        <p:nvSpPr>
          <p:cNvPr id="3" name="Content Placeholder 2"/>
          <p:cNvSpPr>
            <a:spLocks noGrp="1"/>
          </p:cNvSpPr>
          <p:nvPr>
            <p:ph idx="1"/>
          </p:nvPr>
        </p:nvSpPr>
        <p:spPr>
          <a:xfrm>
            <a:off x="456057" y="1170531"/>
            <a:ext cx="10515600" cy="4351338"/>
          </a:xfrm>
        </p:spPr>
        <p:txBody>
          <a:bodyPr>
            <a:normAutofit fontScale="85000" lnSpcReduction="20000"/>
          </a:bodyPr>
          <a:lstStyle/>
          <a:p>
            <a:pPr marL="0" indent="0">
              <a:buNone/>
            </a:pPr>
            <a:r>
              <a:rPr lang="en-US" sz="2000" b="1" i="1" dirty="0" smtClean="0"/>
              <a:t>Subsequent Transaction – Endorsement / Change / Amendment</a:t>
            </a:r>
          </a:p>
          <a:p>
            <a:pPr marL="0" indent="0">
              <a:buNone/>
            </a:pPr>
            <a:r>
              <a:rPr lang="en-US" sz="2000" dirty="0" smtClean="0"/>
              <a:t>Changes to the existing Base Transaction such as Insured Address Change / Addition _ Deletion of Coverages / Increase _ Decrease in Coverage Limits / Appending Additional Insureds _ Mortgages _ Financiers, etc., are all effected to through a subsequent transaction which is termed as – Endorsement / Change / Amendment – Hence, Change is considered a subsequent transaction.</a:t>
            </a:r>
          </a:p>
          <a:p>
            <a:pPr marL="0" indent="0">
              <a:buNone/>
            </a:pPr>
            <a:r>
              <a:rPr lang="en-US" sz="2000" dirty="0" smtClean="0"/>
              <a:t>These Changes can be Premium Bearing (Additional _ Refund) / Nil (Zero Premium) / Out Of Sequence _ Reapply (OOS) transactions</a:t>
            </a:r>
          </a:p>
          <a:p>
            <a:pPr marL="0" indent="0">
              <a:buNone/>
            </a:pPr>
            <a:endParaRPr lang="en-US" sz="2000" dirty="0" smtClean="0"/>
          </a:p>
          <a:p>
            <a:pPr marL="0" indent="0">
              <a:buNone/>
            </a:pPr>
            <a:r>
              <a:rPr lang="en-US" sz="2000" b="1" i="1" dirty="0" smtClean="0"/>
              <a:t>Premium Bearing Endorsement</a:t>
            </a:r>
            <a:r>
              <a:rPr lang="en-US" sz="2000" i="1" dirty="0" smtClean="0"/>
              <a:t> </a:t>
            </a:r>
            <a:r>
              <a:rPr lang="en-US" sz="2000" dirty="0" smtClean="0"/>
              <a:t>- Addition _ Deletion of Coverages / Increase _ Decrease in Coverage Limits resulting additional or return premium</a:t>
            </a:r>
          </a:p>
          <a:p>
            <a:pPr marL="0" indent="0">
              <a:buNone/>
            </a:pPr>
            <a:endParaRPr lang="en-US" sz="2000" b="1" i="1" dirty="0" smtClean="0"/>
          </a:p>
          <a:p>
            <a:pPr marL="0" indent="0">
              <a:buNone/>
            </a:pPr>
            <a:r>
              <a:rPr lang="en-US" sz="2000" b="1" i="1" dirty="0" smtClean="0"/>
              <a:t>Nil Endorsement</a:t>
            </a:r>
            <a:r>
              <a:rPr lang="en-US" sz="2000" i="1" dirty="0" smtClean="0"/>
              <a:t> - </a:t>
            </a:r>
            <a:r>
              <a:rPr lang="en-US" sz="2000" dirty="0" smtClean="0"/>
              <a:t>Insured Address Change / Appending Additional Insureds _ Mortgages _ Financiers, etc., for which no premium is charged or refunded</a:t>
            </a:r>
            <a:endParaRPr lang="en-US" sz="2000" i="1" dirty="0" smtClean="0"/>
          </a:p>
          <a:p>
            <a:pPr marL="0" indent="0">
              <a:buNone/>
            </a:pPr>
            <a:endParaRPr lang="en-US" sz="2000" b="1" i="1" dirty="0" smtClean="0"/>
          </a:p>
          <a:p>
            <a:pPr marL="0" indent="0">
              <a:buNone/>
            </a:pPr>
            <a:r>
              <a:rPr lang="en-US" sz="2000" b="1" i="1" dirty="0" smtClean="0"/>
              <a:t>OOS Change and Re-apply</a:t>
            </a:r>
            <a:r>
              <a:rPr lang="en-US" sz="2000" i="1" dirty="0" smtClean="0"/>
              <a:t> - </a:t>
            </a:r>
            <a:r>
              <a:rPr lang="en-US" sz="2000" dirty="0" smtClean="0"/>
              <a:t>Out of Sequence Changes are those which are effected at an earlier date than the existing change transaction necessitating the re-sequencing of the change by reapplying the existing change with the OOS Change effected with the earlier date</a:t>
            </a:r>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1574955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3216"/>
            <a:ext cx="12192000" cy="457200"/>
          </a:xfrm>
        </p:spPr>
        <p:txBody>
          <a:bodyPr>
            <a:normAutofit/>
          </a:bodyPr>
          <a:lstStyle/>
          <a:p>
            <a:pPr algn="ctr"/>
            <a:r>
              <a:rPr lang="en-US" sz="2000" b="1" dirty="0" smtClean="0"/>
              <a:t>Subsequent </a:t>
            </a:r>
            <a:r>
              <a:rPr lang="en-US" sz="2000" b="1" dirty="0"/>
              <a:t>Transaction – </a:t>
            </a:r>
            <a:r>
              <a:rPr lang="en-US" sz="2000" b="1" dirty="0" smtClean="0"/>
              <a:t>Endorsement / Change / Amendment</a:t>
            </a:r>
            <a:endParaRPr lang="en-US" sz="2000" b="1" dirty="0"/>
          </a:p>
        </p:txBody>
      </p:sp>
      <p:sp>
        <p:nvSpPr>
          <p:cNvPr id="5" name="Rectangle 4"/>
          <p:cNvSpPr/>
          <p:nvPr/>
        </p:nvSpPr>
        <p:spPr>
          <a:xfrm>
            <a:off x="2327936" y="5343098"/>
            <a:ext cx="186192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Premium Endorsement </a:t>
            </a:r>
            <a:r>
              <a:rPr lang="en-US" sz="1400" dirty="0" smtClean="0"/>
              <a:t> - Additional / Return</a:t>
            </a:r>
            <a:endParaRPr lang="en-US" sz="1400" dirty="0"/>
          </a:p>
        </p:txBody>
      </p:sp>
      <p:sp>
        <p:nvSpPr>
          <p:cNvPr id="6" name="Rectangle 5"/>
          <p:cNvSpPr/>
          <p:nvPr/>
        </p:nvSpPr>
        <p:spPr>
          <a:xfrm>
            <a:off x="10607293" y="3756758"/>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OOS Change and Re-apply</a:t>
            </a:r>
          </a:p>
        </p:txBody>
      </p:sp>
      <p:sp>
        <p:nvSpPr>
          <p:cNvPr id="16" name="Rounded Rectangle 15"/>
          <p:cNvSpPr/>
          <p:nvPr/>
        </p:nvSpPr>
        <p:spPr>
          <a:xfrm>
            <a:off x="273627" y="1193326"/>
            <a:ext cx="1576639" cy="54888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Start Change Processing</a:t>
            </a:r>
            <a:endParaRPr lang="en-US" sz="1600" dirty="0"/>
          </a:p>
        </p:txBody>
      </p:sp>
      <p:sp>
        <p:nvSpPr>
          <p:cNvPr id="17" name="Flowchart: Decision 16"/>
          <p:cNvSpPr/>
          <p:nvPr/>
        </p:nvSpPr>
        <p:spPr>
          <a:xfrm>
            <a:off x="4063620" y="689497"/>
            <a:ext cx="3675798" cy="139207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Existing NB / REN / RW to be Changed / Endorsed / Amended</a:t>
            </a:r>
            <a:endParaRPr lang="en-US" sz="1400" dirty="0"/>
          </a:p>
        </p:txBody>
      </p:sp>
      <p:sp>
        <p:nvSpPr>
          <p:cNvPr id="19" name="Flowchart: Decision 18"/>
          <p:cNvSpPr/>
          <p:nvPr/>
        </p:nvSpPr>
        <p:spPr>
          <a:xfrm>
            <a:off x="479660" y="2577294"/>
            <a:ext cx="2741212" cy="15585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Is Change Premium Bearing ?</a:t>
            </a:r>
            <a:endParaRPr lang="en-US" sz="1400" dirty="0"/>
          </a:p>
        </p:txBody>
      </p:sp>
      <p:cxnSp>
        <p:nvCxnSpPr>
          <p:cNvPr id="29" name="Elbow Connector 28"/>
          <p:cNvCxnSpPr>
            <a:stCxn id="19" idx="2"/>
            <a:endCxn id="5" idx="0"/>
          </p:cNvCxnSpPr>
          <p:nvPr/>
        </p:nvCxnSpPr>
        <p:spPr>
          <a:xfrm rot="16200000" flipH="1">
            <a:off x="1950954" y="4035151"/>
            <a:ext cx="1207259" cy="14086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9183807" y="5655929"/>
            <a:ext cx="1788994" cy="5172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Complete Change Processing</a:t>
            </a:r>
            <a:endParaRPr lang="en-US" sz="1600" dirty="0"/>
          </a:p>
        </p:txBody>
      </p:sp>
      <p:sp>
        <p:nvSpPr>
          <p:cNvPr id="31" name="TextBox 30"/>
          <p:cNvSpPr txBox="1"/>
          <p:nvPr/>
        </p:nvSpPr>
        <p:spPr>
          <a:xfrm>
            <a:off x="3500649" y="1819418"/>
            <a:ext cx="562971" cy="369332"/>
          </a:xfrm>
          <a:prstGeom prst="rect">
            <a:avLst/>
          </a:prstGeom>
          <a:noFill/>
        </p:spPr>
        <p:txBody>
          <a:bodyPr wrap="square" rtlCol="0">
            <a:spAutoFit/>
          </a:bodyPr>
          <a:lstStyle/>
          <a:p>
            <a:r>
              <a:rPr lang="en-US" dirty="0" smtClean="0"/>
              <a:t>Yes</a:t>
            </a:r>
            <a:endParaRPr lang="en-US" dirty="0"/>
          </a:p>
        </p:txBody>
      </p:sp>
      <p:sp>
        <p:nvSpPr>
          <p:cNvPr id="32" name="TextBox 31"/>
          <p:cNvSpPr txBox="1"/>
          <p:nvPr/>
        </p:nvSpPr>
        <p:spPr>
          <a:xfrm>
            <a:off x="2112415" y="4199783"/>
            <a:ext cx="562971" cy="369332"/>
          </a:xfrm>
          <a:prstGeom prst="rect">
            <a:avLst/>
          </a:prstGeom>
          <a:noFill/>
        </p:spPr>
        <p:txBody>
          <a:bodyPr wrap="square" rtlCol="0">
            <a:spAutoFit/>
          </a:bodyPr>
          <a:lstStyle/>
          <a:p>
            <a:r>
              <a:rPr lang="en-US" dirty="0" smtClean="0"/>
              <a:t>Yes</a:t>
            </a:r>
            <a:endParaRPr lang="en-US" dirty="0"/>
          </a:p>
        </p:txBody>
      </p:sp>
      <p:sp>
        <p:nvSpPr>
          <p:cNvPr id="33" name="TextBox 32"/>
          <p:cNvSpPr txBox="1"/>
          <p:nvPr/>
        </p:nvSpPr>
        <p:spPr>
          <a:xfrm>
            <a:off x="3782134" y="2916650"/>
            <a:ext cx="562971" cy="369332"/>
          </a:xfrm>
          <a:prstGeom prst="rect">
            <a:avLst/>
          </a:prstGeom>
          <a:noFill/>
        </p:spPr>
        <p:txBody>
          <a:bodyPr wrap="square" rtlCol="0">
            <a:spAutoFit/>
          </a:bodyPr>
          <a:lstStyle/>
          <a:p>
            <a:r>
              <a:rPr lang="en-US" dirty="0" smtClean="0"/>
              <a:t>No</a:t>
            </a:r>
            <a:endParaRPr lang="en-US" dirty="0"/>
          </a:p>
        </p:txBody>
      </p:sp>
      <p:cxnSp>
        <p:nvCxnSpPr>
          <p:cNvPr id="7" name="Elbow Connector 6"/>
          <p:cNvCxnSpPr>
            <a:stCxn id="17" idx="2"/>
            <a:endCxn id="19" idx="0"/>
          </p:cNvCxnSpPr>
          <p:nvPr/>
        </p:nvCxnSpPr>
        <p:spPr>
          <a:xfrm rot="5400000">
            <a:off x="3628030" y="303804"/>
            <a:ext cx="495727" cy="4051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9" idx="3"/>
          </p:cNvCxnSpPr>
          <p:nvPr/>
        </p:nvCxnSpPr>
        <p:spPr>
          <a:xfrm flipV="1">
            <a:off x="3220872" y="3313279"/>
            <a:ext cx="2798928" cy="43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032521" y="2971242"/>
            <a:ext cx="186192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Nil Endorsement</a:t>
            </a:r>
            <a:endParaRPr lang="en-US" sz="1400" dirty="0"/>
          </a:p>
        </p:txBody>
      </p:sp>
      <p:sp>
        <p:nvSpPr>
          <p:cNvPr id="23" name="Flowchart: Decision 22"/>
          <p:cNvSpPr/>
          <p:nvPr/>
        </p:nvSpPr>
        <p:spPr>
          <a:xfrm>
            <a:off x="6963484" y="4135838"/>
            <a:ext cx="2741212" cy="15585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Is Change Out of Sequence ?</a:t>
            </a:r>
            <a:endParaRPr lang="en-US" sz="1400" dirty="0"/>
          </a:p>
        </p:txBody>
      </p:sp>
      <p:cxnSp>
        <p:nvCxnSpPr>
          <p:cNvPr id="9" name="Elbow Connector 8"/>
          <p:cNvCxnSpPr>
            <a:stCxn id="22" idx="2"/>
            <a:endCxn id="23" idx="0"/>
          </p:cNvCxnSpPr>
          <p:nvPr/>
        </p:nvCxnSpPr>
        <p:spPr>
          <a:xfrm rot="16200000" flipH="1">
            <a:off x="7409389" y="3211137"/>
            <a:ext cx="478796" cy="13706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3" idx="3"/>
            <a:endCxn id="6" idx="1"/>
          </p:cNvCxnSpPr>
          <p:nvPr/>
        </p:nvCxnSpPr>
        <p:spPr>
          <a:xfrm flipV="1">
            <a:off x="9704696" y="4099658"/>
            <a:ext cx="902597" cy="8154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507939" y="4440734"/>
            <a:ext cx="562971" cy="369332"/>
          </a:xfrm>
          <a:prstGeom prst="rect">
            <a:avLst/>
          </a:prstGeom>
          <a:noFill/>
        </p:spPr>
        <p:txBody>
          <a:bodyPr wrap="square" rtlCol="0">
            <a:spAutoFit/>
          </a:bodyPr>
          <a:lstStyle/>
          <a:p>
            <a:r>
              <a:rPr lang="en-US" dirty="0" smtClean="0"/>
              <a:t>Yes</a:t>
            </a:r>
            <a:endParaRPr lang="en-US" dirty="0"/>
          </a:p>
        </p:txBody>
      </p:sp>
      <p:cxnSp>
        <p:nvCxnSpPr>
          <p:cNvPr id="15" name="Elbow Connector 14"/>
          <p:cNvCxnSpPr>
            <a:stCxn id="5" idx="3"/>
            <a:endCxn id="23" idx="1"/>
          </p:cNvCxnSpPr>
          <p:nvPr/>
        </p:nvCxnSpPr>
        <p:spPr>
          <a:xfrm flipV="1">
            <a:off x="4189863" y="4915111"/>
            <a:ext cx="2773621" cy="7708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300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166"/>
            <a:ext cx="12192000" cy="713048"/>
          </a:xfrm>
        </p:spPr>
        <p:txBody>
          <a:bodyPr>
            <a:normAutofit/>
          </a:bodyPr>
          <a:lstStyle/>
          <a:p>
            <a:pPr algn="ctr"/>
            <a:r>
              <a:rPr lang="en-US" sz="3200" b="1" dirty="0" smtClean="0"/>
              <a:t>Business Processes for Policy Admin in Property &amp; Casualty Insurance</a:t>
            </a:r>
            <a:endParaRPr lang="en-US" sz="3200" b="1" dirty="0"/>
          </a:p>
        </p:txBody>
      </p:sp>
      <p:sp>
        <p:nvSpPr>
          <p:cNvPr id="3" name="Content Placeholder 2"/>
          <p:cNvSpPr>
            <a:spLocks noGrp="1"/>
          </p:cNvSpPr>
          <p:nvPr>
            <p:ph idx="1"/>
          </p:nvPr>
        </p:nvSpPr>
        <p:spPr/>
        <p:txBody>
          <a:bodyPr>
            <a:normAutofit/>
          </a:bodyPr>
          <a:lstStyle/>
          <a:p>
            <a:pPr marL="0" indent="0">
              <a:buNone/>
            </a:pPr>
            <a:r>
              <a:rPr lang="en-US" sz="2000" dirty="0" smtClean="0"/>
              <a:t>Business Processes for Policy Admin in P &amp; C Insurance can be broadly classified into Base Transactions and Subsequent Transactions </a:t>
            </a:r>
          </a:p>
          <a:p>
            <a:pPr marL="0" indent="0">
              <a:buNone/>
            </a:pPr>
            <a:endParaRPr lang="en-US" sz="2000" dirty="0"/>
          </a:p>
          <a:p>
            <a:pPr marL="0" indent="0">
              <a:buNone/>
            </a:pPr>
            <a:r>
              <a:rPr lang="en-US" sz="2000" b="1" i="1" dirty="0" smtClean="0"/>
              <a:t>Base Transactions – </a:t>
            </a:r>
            <a:r>
              <a:rPr lang="en-US" sz="2000" dirty="0" smtClean="0"/>
              <a:t>Base Transactions are those which form the foundation of the Insurance Policy – New Business, Renewal, Rewrites</a:t>
            </a:r>
          </a:p>
          <a:p>
            <a:pPr marL="0" indent="0">
              <a:buNone/>
            </a:pPr>
            <a:endParaRPr lang="en-US" sz="2000" b="1" i="1" dirty="0"/>
          </a:p>
          <a:p>
            <a:pPr marL="0" indent="0">
              <a:buNone/>
            </a:pPr>
            <a:r>
              <a:rPr lang="en-US" sz="2000" b="1" i="1" dirty="0" smtClean="0"/>
              <a:t>Subsequent Transactions </a:t>
            </a:r>
            <a:r>
              <a:rPr lang="en-US" sz="2000" dirty="0" smtClean="0"/>
              <a:t> - Subsequent Transactions are those which are transacted upon an existing Base Transaction – Endorsements / Changes, Cancellations – Rescind and Reinstatements, Non – Renewal and Premium Audit</a:t>
            </a:r>
            <a:endParaRPr lang="en-US" sz="2000" b="1" i="1" dirty="0"/>
          </a:p>
          <a:p>
            <a:endParaRPr lang="en-US" sz="2000" dirty="0"/>
          </a:p>
        </p:txBody>
      </p:sp>
    </p:spTree>
    <p:extLst>
      <p:ext uri="{BB962C8B-B14F-4D97-AF65-F5344CB8AC3E}">
        <p14:creationId xmlns:p14="http://schemas.microsoft.com/office/powerpoint/2010/main" val="3639345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817"/>
            <a:ext cx="12192000" cy="521979"/>
          </a:xfrm>
        </p:spPr>
        <p:txBody>
          <a:bodyPr>
            <a:normAutofit fontScale="90000"/>
          </a:bodyPr>
          <a:lstStyle/>
          <a:p>
            <a:pPr algn="ctr"/>
            <a:r>
              <a:rPr lang="en-US" sz="3200" b="1" dirty="0" smtClean="0"/>
              <a:t>Policy Admin Business Processes – Subsequent Transactions</a:t>
            </a:r>
            <a:endParaRPr lang="en-US" sz="3200" b="1" dirty="0"/>
          </a:p>
        </p:txBody>
      </p:sp>
      <p:sp>
        <p:nvSpPr>
          <p:cNvPr id="3" name="Content Placeholder 2"/>
          <p:cNvSpPr>
            <a:spLocks noGrp="1"/>
          </p:cNvSpPr>
          <p:nvPr>
            <p:ph idx="1"/>
          </p:nvPr>
        </p:nvSpPr>
        <p:spPr>
          <a:xfrm>
            <a:off x="497000" y="1129586"/>
            <a:ext cx="10856800" cy="4793541"/>
          </a:xfrm>
        </p:spPr>
        <p:txBody>
          <a:bodyPr>
            <a:normAutofit lnSpcReduction="10000"/>
          </a:bodyPr>
          <a:lstStyle/>
          <a:p>
            <a:pPr marL="0" indent="0">
              <a:buNone/>
            </a:pPr>
            <a:r>
              <a:rPr lang="en-US" sz="2000" b="1" i="1" dirty="0" smtClean="0"/>
              <a:t>Subsequent Transaction – Cancellation Notice  - Rescind Cancellation Notice – Cancellation – Reinstate Cancellation</a:t>
            </a:r>
          </a:p>
          <a:p>
            <a:pPr marL="0" indent="0">
              <a:buNone/>
            </a:pPr>
            <a:r>
              <a:rPr lang="en-US" sz="2000" dirty="0" smtClean="0"/>
              <a:t>A policy can be cancelled either by the insured or the insurer for several reasons – </a:t>
            </a:r>
          </a:p>
          <a:p>
            <a:pPr marL="0" indent="0">
              <a:buNone/>
            </a:pPr>
            <a:endParaRPr lang="en-US" sz="2000" dirty="0" smtClean="0"/>
          </a:p>
          <a:p>
            <a:pPr marL="0" indent="0">
              <a:buNone/>
            </a:pPr>
            <a:r>
              <a:rPr lang="en-US" sz="2000" dirty="0" smtClean="0"/>
              <a:t>An Insured might cancel the policy since the business is sold, etc.,</a:t>
            </a:r>
          </a:p>
          <a:p>
            <a:pPr marL="0" indent="0">
              <a:buNone/>
            </a:pPr>
            <a:endParaRPr lang="en-US" sz="2000" dirty="0" smtClean="0"/>
          </a:p>
          <a:p>
            <a:pPr marL="0" indent="0">
              <a:buNone/>
            </a:pPr>
            <a:r>
              <a:rPr lang="en-US" sz="2000" dirty="0" smtClean="0"/>
              <a:t>An Insurer might cancel the policy for non-payment of premium, high claim ratio, fraud, etc.,</a:t>
            </a:r>
          </a:p>
          <a:p>
            <a:pPr marL="0" indent="0">
              <a:buNone/>
            </a:pPr>
            <a:endParaRPr lang="en-US" sz="2000" dirty="0" smtClean="0"/>
          </a:p>
          <a:p>
            <a:pPr marL="0" indent="0">
              <a:buNone/>
            </a:pPr>
            <a:r>
              <a:rPr lang="en-US" sz="2000" b="1" i="1" dirty="0" smtClean="0"/>
              <a:t>Cancellation Notice</a:t>
            </a:r>
            <a:r>
              <a:rPr lang="en-US" sz="2000" dirty="0" smtClean="0"/>
              <a:t> is generated when the reason for cancellation is such that a notice has to be generated and sent to the insured – say for instance, a notice of cancellation with a due date should be sent to the insured for non-payment of premium</a:t>
            </a:r>
          </a:p>
          <a:p>
            <a:pPr marL="0" indent="0">
              <a:buNone/>
            </a:pPr>
            <a:endParaRPr lang="en-US" sz="2000" dirty="0" smtClean="0"/>
          </a:p>
          <a:p>
            <a:pPr marL="0" indent="0">
              <a:buNone/>
            </a:pPr>
            <a:r>
              <a:rPr lang="en-US" sz="2000" dirty="0" smtClean="0"/>
              <a:t>If the Insured still does not pay the premium cancellation notice further leads to cancellation of the policy</a:t>
            </a:r>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4056441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465"/>
            <a:ext cx="12192000" cy="453741"/>
          </a:xfrm>
        </p:spPr>
        <p:txBody>
          <a:bodyPr>
            <a:normAutofit fontScale="90000"/>
          </a:bodyPr>
          <a:lstStyle/>
          <a:p>
            <a:pPr algn="ctr"/>
            <a:r>
              <a:rPr lang="en-US" sz="3200" b="1" dirty="0" smtClean="0"/>
              <a:t>Policy Admin Business Processes – Subsequent Transactions</a:t>
            </a:r>
            <a:endParaRPr lang="en-US" sz="3200" b="1" dirty="0"/>
          </a:p>
        </p:txBody>
      </p:sp>
      <p:sp>
        <p:nvSpPr>
          <p:cNvPr id="3" name="Content Placeholder 2"/>
          <p:cNvSpPr>
            <a:spLocks noGrp="1"/>
          </p:cNvSpPr>
          <p:nvPr>
            <p:ph idx="1"/>
          </p:nvPr>
        </p:nvSpPr>
        <p:spPr>
          <a:xfrm>
            <a:off x="497000" y="1047698"/>
            <a:ext cx="10856800" cy="4793541"/>
          </a:xfrm>
        </p:spPr>
        <p:txBody>
          <a:bodyPr>
            <a:normAutofit lnSpcReduction="10000"/>
          </a:bodyPr>
          <a:lstStyle/>
          <a:p>
            <a:pPr marL="0" indent="0">
              <a:buNone/>
            </a:pPr>
            <a:r>
              <a:rPr lang="en-US" sz="2000" b="1" i="1" dirty="0" smtClean="0"/>
              <a:t>Subsequent Transaction – Cancellation Notice  - Rescind Cancellation Notice – Cancellation – Reinstate Cancellation</a:t>
            </a:r>
          </a:p>
          <a:p>
            <a:pPr marL="0" indent="0">
              <a:buNone/>
            </a:pPr>
            <a:endParaRPr lang="en-US" sz="2000" dirty="0" smtClean="0"/>
          </a:p>
          <a:p>
            <a:pPr marL="0" indent="0">
              <a:buNone/>
            </a:pPr>
            <a:r>
              <a:rPr lang="en-US" sz="2000" b="1" i="1" dirty="0" smtClean="0"/>
              <a:t>Rescind</a:t>
            </a:r>
            <a:r>
              <a:rPr lang="en-US" sz="2000" dirty="0" smtClean="0"/>
              <a:t> - Cancellation Notice is rescinded, if the insured pays the premium within the due date of notice, in the given instance.</a:t>
            </a:r>
          </a:p>
          <a:p>
            <a:pPr marL="0" indent="0">
              <a:buNone/>
            </a:pPr>
            <a:endParaRPr lang="en-US" sz="2000" dirty="0"/>
          </a:p>
          <a:p>
            <a:pPr marL="0" indent="0">
              <a:buNone/>
            </a:pPr>
            <a:r>
              <a:rPr lang="en-US" sz="2000" dirty="0" smtClean="0"/>
              <a:t>Cancellation of policy by and large results in refund of premium to the Insured in three ways – </a:t>
            </a:r>
          </a:p>
          <a:p>
            <a:pPr marL="0" indent="0">
              <a:buNone/>
            </a:pPr>
            <a:endParaRPr lang="en-US" sz="2000" dirty="0"/>
          </a:p>
          <a:p>
            <a:pPr marL="0" indent="0">
              <a:buNone/>
            </a:pPr>
            <a:r>
              <a:rPr lang="en-US" sz="2000" b="1" i="1" dirty="0" smtClean="0"/>
              <a:t>Flat Cancellation</a:t>
            </a:r>
            <a:r>
              <a:rPr lang="en-US" sz="2000" dirty="0" smtClean="0"/>
              <a:t> – Policy is cancelled ab initio and entire premium is refunded without any retention on the part of the Insurer</a:t>
            </a:r>
          </a:p>
          <a:p>
            <a:pPr marL="0" indent="0">
              <a:buNone/>
            </a:pPr>
            <a:endParaRPr lang="en-US" sz="2000" dirty="0" smtClean="0"/>
          </a:p>
          <a:p>
            <a:pPr marL="0" indent="0">
              <a:buNone/>
            </a:pPr>
            <a:r>
              <a:rPr lang="en-US" sz="2000" b="1" i="1" dirty="0" smtClean="0"/>
              <a:t>Pro-rata Period Cancellation</a:t>
            </a:r>
            <a:r>
              <a:rPr lang="en-US" sz="2000" dirty="0" smtClean="0"/>
              <a:t> – On the cancelled policy, premium will be refunded pro-rata in a sense, for the time the policy period has lapsed, the insurer will retain the premium and only refund the premium for which the policy period is yet to commence.</a:t>
            </a:r>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558050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819"/>
            <a:ext cx="12192000" cy="494684"/>
          </a:xfrm>
        </p:spPr>
        <p:txBody>
          <a:bodyPr>
            <a:normAutofit fontScale="90000"/>
          </a:bodyPr>
          <a:lstStyle/>
          <a:p>
            <a:pPr algn="ctr"/>
            <a:r>
              <a:rPr lang="en-US" sz="3200" b="1" dirty="0" smtClean="0"/>
              <a:t>Policy Admin Business Processes – Subsequent Transactions</a:t>
            </a:r>
            <a:endParaRPr lang="en-US" sz="3200" b="1" dirty="0"/>
          </a:p>
        </p:txBody>
      </p:sp>
      <p:sp>
        <p:nvSpPr>
          <p:cNvPr id="3" name="Content Placeholder 2"/>
          <p:cNvSpPr>
            <a:spLocks noGrp="1"/>
          </p:cNvSpPr>
          <p:nvPr>
            <p:ph idx="1"/>
          </p:nvPr>
        </p:nvSpPr>
        <p:spPr>
          <a:xfrm>
            <a:off x="497000" y="965814"/>
            <a:ext cx="10856800" cy="4793541"/>
          </a:xfrm>
        </p:spPr>
        <p:txBody>
          <a:bodyPr>
            <a:normAutofit fontScale="92500" lnSpcReduction="10000"/>
          </a:bodyPr>
          <a:lstStyle/>
          <a:p>
            <a:pPr marL="0" indent="0">
              <a:buNone/>
            </a:pPr>
            <a:r>
              <a:rPr lang="en-US" sz="2000" b="1" i="1" dirty="0" smtClean="0"/>
              <a:t>Subsequent Transaction – Cancellation Notice  - Rescind Cancellation Notice – Cancellation – Reinstate Cancellation</a:t>
            </a:r>
          </a:p>
          <a:p>
            <a:pPr marL="0" indent="0">
              <a:buNone/>
            </a:pPr>
            <a:r>
              <a:rPr lang="en-US" sz="2000" b="1" i="1" dirty="0" smtClean="0"/>
              <a:t>Short Period Cancellation</a:t>
            </a:r>
            <a:r>
              <a:rPr lang="en-US" sz="2000" dirty="0" smtClean="0"/>
              <a:t> – On the cancelled policy, premium will be refunded on a pre-agreed percentage arrived for each of the period that the policy was in force short of the entire policy period, in a sense, for an annual policy that was in force for 3 months – fixed refund percentage might be 70% and for an annual policy that was in force for 11 months there might not be any refund of premium.</a:t>
            </a:r>
          </a:p>
          <a:p>
            <a:pPr marL="0" indent="0">
              <a:buNone/>
            </a:pPr>
            <a:endParaRPr lang="en-US" sz="2000" dirty="0" smtClean="0"/>
          </a:p>
          <a:p>
            <a:pPr marL="0" indent="0">
              <a:buNone/>
            </a:pPr>
            <a:r>
              <a:rPr lang="en-US" sz="2000" b="1" i="1" dirty="0" smtClean="0"/>
              <a:t>Reinstatement</a:t>
            </a:r>
            <a:r>
              <a:rPr lang="en-US" sz="2000" i="1" dirty="0" smtClean="0"/>
              <a:t> </a:t>
            </a:r>
            <a:r>
              <a:rPr lang="en-US" sz="2000" dirty="0" smtClean="0"/>
              <a:t>– A cancelled policy if put back in active status, the transaction is called Reinstatement.  If the Reinstated policy is for the same term as the cancelled policy, it is called </a:t>
            </a:r>
            <a:r>
              <a:rPr lang="en-US" sz="2000" b="1" i="1" dirty="0" smtClean="0"/>
              <a:t>Reinstatement Same Term</a:t>
            </a:r>
          </a:p>
          <a:p>
            <a:pPr marL="0" indent="0">
              <a:buNone/>
            </a:pPr>
            <a:endParaRPr lang="en-US" sz="2000" b="1" i="1" dirty="0" smtClean="0"/>
          </a:p>
          <a:p>
            <a:pPr marL="0" indent="0">
              <a:buNone/>
            </a:pPr>
            <a:r>
              <a:rPr lang="en-US" sz="2000" dirty="0" smtClean="0"/>
              <a:t>If the Reinstated policy is for an altogether new term than the cancelled policy, it is called </a:t>
            </a:r>
            <a:r>
              <a:rPr lang="en-US" sz="2000" b="1" i="1" dirty="0" smtClean="0"/>
              <a:t>Reinstatement New Term</a:t>
            </a:r>
          </a:p>
          <a:p>
            <a:pPr marL="0" indent="0">
              <a:buNone/>
            </a:pPr>
            <a:endParaRPr lang="en-US" sz="2000" b="1" dirty="0"/>
          </a:p>
          <a:p>
            <a:pPr marL="0" indent="0">
              <a:buNone/>
            </a:pPr>
            <a:r>
              <a:rPr lang="en-US" sz="2000" dirty="0" smtClean="0"/>
              <a:t>Cancellation and subsequent Rescinds / Reinstatements can be effected only on an available Base Transaction – NB / REN / RW – Hence, these transactions are subsequent transactions</a:t>
            </a:r>
            <a:endParaRPr lang="en-US" sz="2000" dirty="0"/>
          </a:p>
        </p:txBody>
      </p:sp>
    </p:spTree>
    <p:extLst>
      <p:ext uri="{BB962C8B-B14F-4D97-AF65-F5344CB8AC3E}">
        <p14:creationId xmlns:p14="http://schemas.microsoft.com/office/powerpoint/2010/main" val="420050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0007"/>
            <a:ext cx="12192000" cy="457200"/>
          </a:xfrm>
        </p:spPr>
        <p:txBody>
          <a:bodyPr>
            <a:normAutofit/>
          </a:bodyPr>
          <a:lstStyle/>
          <a:p>
            <a:pPr algn="ctr"/>
            <a:r>
              <a:rPr lang="en-US" sz="2000" b="1" dirty="0" smtClean="0"/>
              <a:t>Subsequent </a:t>
            </a:r>
            <a:r>
              <a:rPr lang="en-US" sz="2000" b="1" dirty="0"/>
              <a:t>Transaction – </a:t>
            </a:r>
            <a:r>
              <a:rPr lang="en-US" sz="2000" b="1" dirty="0" smtClean="0"/>
              <a:t>Cancellation Notice - Rescind / Cancellation - Reinstatement</a:t>
            </a:r>
            <a:endParaRPr lang="en-US" sz="2000" b="1" dirty="0"/>
          </a:p>
        </p:txBody>
      </p:sp>
      <p:sp>
        <p:nvSpPr>
          <p:cNvPr id="5" name="Rectangle 4"/>
          <p:cNvSpPr/>
          <p:nvPr/>
        </p:nvSpPr>
        <p:spPr>
          <a:xfrm>
            <a:off x="114081" y="5427329"/>
            <a:ext cx="186192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Cancellation Notice</a:t>
            </a:r>
            <a:endParaRPr lang="en-US" sz="1400" dirty="0"/>
          </a:p>
        </p:txBody>
      </p:sp>
      <p:sp>
        <p:nvSpPr>
          <p:cNvPr id="16" name="Rounded Rectangle 15"/>
          <p:cNvSpPr/>
          <p:nvPr/>
        </p:nvSpPr>
        <p:spPr>
          <a:xfrm>
            <a:off x="273627" y="1193325"/>
            <a:ext cx="2728880" cy="49429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Start Cancellation Notice - Rescind / Cancellation - Reinstatement Processing</a:t>
            </a:r>
            <a:endParaRPr lang="en-US" sz="1200" dirty="0"/>
          </a:p>
        </p:txBody>
      </p:sp>
      <p:sp>
        <p:nvSpPr>
          <p:cNvPr id="17" name="Flowchart: Decision 16"/>
          <p:cNvSpPr/>
          <p:nvPr/>
        </p:nvSpPr>
        <p:spPr>
          <a:xfrm>
            <a:off x="4063620" y="689497"/>
            <a:ext cx="3675798" cy="139207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Existing NB / REN / RW to be Cancelled</a:t>
            </a:r>
            <a:endParaRPr lang="en-US" sz="1400" dirty="0"/>
          </a:p>
        </p:txBody>
      </p:sp>
      <p:sp>
        <p:nvSpPr>
          <p:cNvPr id="19" name="Flowchart: Decision 18"/>
          <p:cNvSpPr/>
          <p:nvPr/>
        </p:nvSpPr>
        <p:spPr>
          <a:xfrm>
            <a:off x="479660" y="2577294"/>
            <a:ext cx="2741212" cy="15585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Cancellation Reason warrant Notice</a:t>
            </a:r>
            <a:endParaRPr lang="en-US" sz="1400" dirty="0"/>
          </a:p>
        </p:txBody>
      </p:sp>
      <p:cxnSp>
        <p:nvCxnSpPr>
          <p:cNvPr id="29" name="Elbow Connector 28"/>
          <p:cNvCxnSpPr>
            <a:stCxn id="19" idx="2"/>
            <a:endCxn id="5" idx="0"/>
          </p:cNvCxnSpPr>
          <p:nvPr/>
        </p:nvCxnSpPr>
        <p:spPr>
          <a:xfrm rot="5400000">
            <a:off x="801911" y="4378974"/>
            <a:ext cx="1291490" cy="8052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00649" y="1819418"/>
            <a:ext cx="562971" cy="369332"/>
          </a:xfrm>
          <a:prstGeom prst="rect">
            <a:avLst/>
          </a:prstGeom>
          <a:noFill/>
        </p:spPr>
        <p:txBody>
          <a:bodyPr wrap="square" rtlCol="0">
            <a:spAutoFit/>
          </a:bodyPr>
          <a:lstStyle/>
          <a:p>
            <a:r>
              <a:rPr lang="en-US" dirty="0" smtClean="0"/>
              <a:t>Yes</a:t>
            </a:r>
            <a:endParaRPr lang="en-US" dirty="0"/>
          </a:p>
        </p:txBody>
      </p:sp>
      <p:sp>
        <p:nvSpPr>
          <p:cNvPr id="32" name="TextBox 31"/>
          <p:cNvSpPr txBox="1"/>
          <p:nvPr/>
        </p:nvSpPr>
        <p:spPr>
          <a:xfrm>
            <a:off x="2112415" y="4199783"/>
            <a:ext cx="562971" cy="369332"/>
          </a:xfrm>
          <a:prstGeom prst="rect">
            <a:avLst/>
          </a:prstGeom>
          <a:noFill/>
        </p:spPr>
        <p:txBody>
          <a:bodyPr wrap="square" rtlCol="0">
            <a:spAutoFit/>
          </a:bodyPr>
          <a:lstStyle/>
          <a:p>
            <a:r>
              <a:rPr lang="en-US" dirty="0" smtClean="0"/>
              <a:t>Yes</a:t>
            </a:r>
            <a:endParaRPr lang="en-US" dirty="0"/>
          </a:p>
        </p:txBody>
      </p:sp>
      <p:sp>
        <p:nvSpPr>
          <p:cNvPr id="33" name="TextBox 32"/>
          <p:cNvSpPr txBox="1"/>
          <p:nvPr/>
        </p:nvSpPr>
        <p:spPr>
          <a:xfrm>
            <a:off x="3782134" y="2916650"/>
            <a:ext cx="562971" cy="369332"/>
          </a:xfrm>
          <a:prstGeom prst="rect">
            <a:avLst/>
          </a:prstGeom>
          <a:noFill/>
        </p:spPr>
        <p:txBody>
          <a:bodyPr wrap="square" rtlCol="0">
            <a:spAutoFit/>
          </a:bodyPr>
          <a:lstStyle/>
          <a:p>
            <a:r>
              <a:rPr lang="en-US" dirty="0" smtClean="0"/>
              <a:t>No</a:t>
            </a:r>
            <a:endParaRPr lang="en-US" dirty="0"/>
          </a:p>
        </p:txBody>
      </p:sp>
      <p:cxnSp>
        <p:nvCxnSpPr>
          <p:cNvPr id="7" name="Elbow Connector 6"/>
          <p:cNvCxnSpPr>
            <a:stCxn id="17" idx="2"/>
            <a:endCxn id="19" idx="0"/>
          </p:cNvCxnSpPr>
          <p:nvPr/>
        </p:nvCxnSpPr>
        <p:spPr>
          <a:xfrm rot="5400000">
            <a:off x="3628030" y="303804"/>
            <a:ext cx="495727" cy="4051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9" idx="3"/>
            <a:endCxn id="22" idx="1"/>
          </p:cNvCxnSpPr>
          <p:nvPr/>
        </p:nvCxnSpPr>
        <p:spPr>
          <a:xfrm flipV="1">
            <a:off x="3220872" y="3314142"/>
            <a:ext cx="1487812" cy="42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708684" y="2971242"/>
            <a:ext cx="186192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Cancellation</a:t>
            </a:r>
            <a:endParaRPr lang="en-US" sz="1400" dirty="0"/>
          </a:p>
        </p:txBody>
      </p:sp>
      <p:sp>
        <p:nvSpPr>
          <p:cNvPr id="23" name="Flowchart: Decision 22"/>
          <p:cNvSpPr/>
          <p:nvPr/>
        </p:nvSpPr>
        <p:spPr>
          <a:xfrm>
            <a:off x="2415652" y="4475194"/>
            <a:ext cx="2741212" cy="15585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Cancellation Notice rescinded within due date?</a:t>
            </a:r>
            <a:endParaRPr lang="en-US" sz="1400" dirty="0"/>
          </a:p>
        </p:txBody>
      </p:sp>
      <p:sp>
        <p:nvSpPr>
          <p:cNvPr id="26" name="TextBox 25"/>
          <p:cNvSpPr txBox="1"/>
          <p:nvPr/>
        </p:nvSpPr>
        <p:spPr>
          <a:xfrm>
            <a:off x="4329891" y="4290528"/>
            <a:ext cx="562971" cy="369332"/>
          </a:xfrm>
          <a:prstGeom prst="rect">
            <a:avLst/>
          </a:prstGeom>
          <a:noFill/>
        </p:spPr>
        <p:txBody>
          <a:bodyPr wrap="square" rtlCol="0">
            <a:spAutoFit/>
          </a:bodyPr>
          <a:lstStyle/>
          <a:p>
            <a:r>
              <a:rPr lang="en-US" dirty="0" smtClean="0"/>
              <a:t>No</a:t>
            </a:r>
            <a:endParaRPr lang="en-US" dirty="0"/>
          </a:p>
        </p:txBody>
      </p:sp>
      <p:cxnSp>
        <p:nvCxnSpPr>
          <p:cNvPr id="4" name="Elbow Connector 3"/>
          <p:cNvCxnSpPr>
            <a:stCxn id="5" idx="3"/>
            <a:endCxn id="23" idx="2"/>
          </p:cNvCxnSpPr>
          <p:nvPr/>
        </p:nvCxnSpPr>
        <p:spPr>
          <a:xfrm>
            <a:off x="1976008" y="5770229"/>
            <a:ext cx="1810250" cy="263510"/>
          </a:xfrm>
          <a:prstGeom prst="bentConnector4">
            <a:avLst>
              <a:gd name="adj1" fmla="val 12143"/>
              <a:gd name="adj2" fmla="val 1867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3" idx="0"/>
            <a:endCxn id="22" idx="3"/>
          </p:cNvCxnSpPr>
          <p:nvPr/>
        </p:nvCxnSpPr>
        <p:spPr>
          <a:xfrm rot="5400000" flipH="1" flipV="1">
            <a:off x="4597908" y="2502492"/>
            <a:ext cx="1161052" cy="2784353"/>
          </a:xfrm>
          <a:prstGeom prst="bentConnector4">
            <a:avLst>
              <a:gd name="adj1" fmla="val 35233"/>
              <a:gd name="adj2" fmla="val 10821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239371" y="4911566"/>
            <a:ext cx="186192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Rescind</a:t>
            </a:r>
            <a:endParaRPr lang="en-US" sz="1400" dirty="0"/>
          </a:p>
        </p:txBody>
      </p:sp>
      <p:cxnSp>
        <p:nvCxnSpPr>
          <p:cNvPr id="24" name="Straight Arrow Connector 23"/>
          <p:cNvCxnSpPr>
            <a:stCxn id="23" idx="3"/>
            <a:endCxn id="20" idx="1"/>
          </p:cNvCxnSpPr>
          <p:nvPr/>
        </p:nvCxnSpPr>
        <p:spPr>
          <a:xfrm flipV="1">
            <a:off x="5156864" y="5254466"/>
            <a:ext cx="10825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135146" y="4911566"/>
            <a:ext cx="562971" cy="369332"/>
          </a:xfrm>
          <a:prstGeom prst="rect">
            <a:avLst/>
          </a:prstGeom>
          <a:noFill/>
        </p:spPr>
        <p:txBody>
          <a:bodyPr wrap="square" rtlCol="0">
            <a:spAutoFit/>
          </a:bodyPr>
          <a:lstStyle/>
          <a:p>
            <a:r>
              <a:rPr lang="en-US" dirty="0" smtClean="0"/>
              <a:t>Yes</a:t>
            </a:r>
            <a:endParaRPr lang="en-US" dirty="0"/>
          </a:p>
        </p:txBody>
      </p:sp>
      <p:sp>
        <p:nvSpPr>
          <p:cNvPr id="35" name="Flowchart: Decision 34"/>
          <p:cNvSpPr/>
          <p:nvPr/>
        </p:nvSpPr>
        <p:spPr>
          <a:xfrm>
            <a:off x="7170334" y="3015871"/>
            <a:ext cx="2110144" cy="145932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Cancelled Policy Reinstated ?</a:t>
            </a:r>
            <a:endParaRPr lang="en-US" sz="1400" dirty="0"/>
          </a:p>
        </p:txBody>
      </p:sp>
      <p:cxnSp>
        <p:nvCxnSpPr>
          <p:cNvPr id="27" name="Elbow Connector 26"/>
          <p:cNvCxnSpPr>
            <a:stCxn id="22" idx="0"/>
            <a:endCxn id="35" idx="0"/>
          </p:cNvCxnSpPr>
          <p:nvPr/>
        </p:nvCxnSpPr>
        <p:spPr>
          <a:xfrm rot="16200000" flipH="1">
            <a:off x="6910212" y="1700677"/>
            <a:ext cx="44629" cy="2585758"/>
          </a:xfrm>
          <a:prstGeom prst="bentConnector3">
            <a:avLst>
              <a:gd name="adj1" fmla="val -51222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9380631" y="1986531"/>
            <a:ext cx="186192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Reinstatement Same Term</a:t>
            </a:r>
            <a:endParaRPr lang="en-US" sz="1400" dirty="0"/>
          </a:p>
        </p:txBody>
      </p:sp>
      <p:sp>
        <p:nvSpPr>
          <p:cNvPr id="37" name="Rectangle 36"/>
          <p:cNvSpPr/>
          <p:nvPr/>
        </p:nvSpPr>
        <p:spPr>
          <a:xfrm>
            <a:off x="9379916" y="4487321"/>
            <a:ext cx="186192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Reinstatement New Term</a:t>
            </a:r>
            <a:endParaRPr lang="en-US" sz="1400" dirty="0"/>
          </a:p>
        </p:txBody>
      </p:sp>
      <p:cxnSp>
        <p:nvCxnSpPr>
          <p:cNvPr id="39" name="Elbow Connector 38"/>
          <p:cNvCxnSpPr>
            <a:stCxn id="35" idx="3"/>
            <a:endCxn id="36" idx="2"/>
          </p:cNvCxnSpPr>
          <p:nvPr/>
        </p:nvCxnSpPr>
        <p:spPr>
          <a:xfrm flipV="1">
            <a:off x="9280478" y="2672331"/>
            <a:ext cx="1031117" cy="10732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5" idx="3"/>
            <a:endCxn id="37" idx="0"/>
          </p:cNvCxnSpPr>
          <p:nvPr/>
        </p:nvCxnSpPr>
        <p:spPr>
          <a:xfrm>
            <a:off x="9280478" y="3745533"/>
            <a:ext cx="1030402" cy="7417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8723865" y="5914909"/>
            <a:ext cx="2985913" cy="49429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Complete Cancellation Notice - Rescind / Cancellation - Reinstatement Processing</a:t>
            </a:r>
            <a:endParaRPr lang="en-US" sz="1200" dirty="0"/>
          </a:p>
        </p:txBody>
      </p:sp>
      <p:sp>
        <p:nvSpPr>
          <p:cNvPr id="46" name="TextBox 45"/>
          <p:cNvSpPr txBox="1"/>
          <p:nvPr/>
        </p:nvSpPr>
        <p:spPr>
          <a:xfrm>
            <a:off x="9105638" y="3285982"/>
            <a:ext cx="562971" cy="369332"/>
          </a:xfrm>
          <a:prstGeom prst="rect">
            <a:avLst/>
          </a:prstGeom>
          <a:noFill/>
        </p:spPr>
        <p:txBody>
          <a:bodyPr wrap="square" rtlCol="0">
            <a:spAutoFit/>
          </a:bodyPr>
          <a:lstStyle/>
          <a:p>
            <a:r>
              <a:rPr lang="en-US" dirty="0" smtClean="0"/>
              <a:t>Yes</a:t>
            </a:r>
            <a:endParaRPr lang="en-US" dirty="0"/>
          </a:p>
        </p:txBody>
      </p:sp>
    </p:spTree>
    <p:extLst>
      <p:ext uri="{BB962C8B-B14F-4D97-AF65-F5344CB8AC3E}">
        <p14:creationId xmlns:p14="http://schemas.microsoft.com/office/powerpoint/2010/main" val="21682692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457"/>
            <a:ext cx="12192000" cy="477301"/>
          </a:xfrm>
        </p:spPr>
        <p:txBody>
          <a:bodyPr>
            <a:normAutofit fontScale="90000"/>
          </a:bodyPr>
          <a:lstStyle/>
          <a:p>
            <a:pPr algn="ctr"/>
            <a:r>
              <a:rPr lang="en-US" sz="3200" b="1" dirty="0" smtClean="0"/>
              <a:t>Policy Admin Business Processes – Subsequent Transactions</a:t>
            </a:r>
            <a:endParaRPr lang="en-US" sz="3200" b="1" dirty="0"/>
          </a:p>
        </p:txBody>
      </p:sp>
      <p:sp>
        <p:nvSpPr>
          <p:cNvPr id="3" name="Content Placeholder 2"/>
          <p:cNvSpPr>
            <a:spLocks noGrp="1"/>
          </p:cNvSpPr>
          <p:nvPr>
            <p:ph idx="1"/>
          </p:nvPr>
        </p:nvSpPr>
        <p:spPr>
          <a:xfrm>
            <a:off x="497000" y="846161"/>
            <a:ext cx="10856800" cy="5513695"/>
          </a:xfrm>
        </p:spPr>
        <p:txBody>
          <a:bodyPr>
            <a:normAutofit/>
          </a:bodyPr>
          <a:lstStyle/>
          <a:p>
            <a:pPr marL="0" indent="0">
              <a:buNone/>
            </a:pPr>
            <a:r>
              <a:rPr lang="en-US" sz="2000" b="1" i="1" dirty="0" smtClean="0"/>
              <a:t>Subsequent Transaction – Non-Renewal</a:t>
            </a:r>
          </a:p>
          <a:p>
            <a:pPr marL="0" indent="0">
              <a:buNone/>
            </a:pPr>
            <a:endParaRPr lang="en-US" sz="2000" b="1" i="1" dirty="0" smtClean="0"/>
          </a:p>
          <a:p>
            <a:pPr marL="0" indent="0">
              <a:buNone/>
            </a:pPr>
            <a:r>
              <a:rPr lang="en-US" sz="2000" b="1" i="1" dirty="0" smtClean="0"/>
              <a:t>Non-Renewal</a:t>
            </a:r>
            <a:r>
              <a:rPr lang="en-US" sz="2000" i="1" dirty="0" smtClean="0"/>
              <a:t> </a:t>
            </a:r>
            <a:r>
              <a:rPr lang="en-US" sz="2000" dirty="0" smtClean="0"/>
              <a:t>– When a base transaction – NB / REN / RW is exclusively marked not to be renewed, the resultant transaction is Non-Renewal</a:t>
            </a:r>
          </a:p>
          <a:p>
            <a:pPr marL="0" indent="0">
              <a:buNone/>
            </a:pPr>
            <a:endParaRPr lang="en-US" sz="2000" dirty="0" smtClean="0"/>
          </a:p>
          <a:p>
            <a:pPr marL="0" indent="0">
              <a:buNone/>
            </a:pPr>
            <a:endParaRPr lang="en-US" sz="2000" dirty="0"/>
          </a:p>
          <a:p>
            <a:pPr marL="0" indent="0">
              <a:buNone/>
            </a:pPr>
            <a:endParaRPr lang="en-US" sz="2000" dirty="0"/>
          </a:p>
        </p:txBody>
      </p:sp>
      <p:sp>
        <p:nvSpPr>
          <p:cNvPr id="4" name="Flowchart: Decision 3"/>
          <p:cNvSpPr/>
          <p:nvPr/>
        </p:nvSpPr>
        <p:spPr>
          <a:xfrm>
            <a:off x="3121924" y="2736661"/>
            <a:ext cx="3675798" cy="139207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Existing NB / REN / RW marked not to Renew?</a:t>
            </a:r>
            <a:endParaRPr lang="en-US" sz="1400" dirty="0"/>
          </a:p>
        </p:txBody>
      </p:sp>
      <p:sp>
        <p:nvSpPr>
          <p:cNvPr id="5" name="Rectangle 4"/>
          <p:cNvSpPr/>
          <p:nvPr/>
        </p:nvSpPr>
        <p:spPr>
          <a:xfrm>
            <a:off x="7438236" y="4950167"/>
            <a:ext cx="186192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Non - Renewal</a:t>
            </a:r>
            <a:endParaRPr lang="en-US" sz="1400" dirty="0"/>
          </a:p>
        </p:txBody>
      </p:sp>
      <p:cxnSp>
        <p:nvCxnSpPr>
          <p:cNvPr id="7" name="Elbow Connector 6"/>
          <p:cNvCxnSpPr>
            <a:stCxn id="4" idx="2"/>
            <a:endCxn id="5" idx="0"/>
          </p:cNvCxnSpPr>
          <p:nvPr/>
        </p:nvCxnSpPr>
        <p:spPr>
          <a:xfrm rot="16200000" flipH="1">
            <a:off x="6253793" y="2834760"/>
            <a:ext cx="821436" cy="34093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64511" y="4170116"/>
            <a:ext cx="562971" cy="369332"/>
          </a:xfrm>
          <a:prstGeom prst="rect">
            <a:avLst/>
          </a:prstGeom>
          <a:noFill/>
        </p:spPr>
        <p:txBody>
          <a:bodyPr wrap="square" rtlCol="0">
            <a:spAutoFit/>
          </a:bodyPr>
          <a:lstStyle/>
          <a:p>
            <a:r>
              <a:rPr lang="en-US" dirty="0" smtClean="0"/>
              <a:t>Yes</a:t>
            </a:r>
            <a:endParaRPr lang="en-US" dirty="0"/>
          </a:p>
        </p:txBody>
      </p:sp>
    </p:spTree>
    <p:extLst>
      <p:ext uri="{BB962C8B-B14F-4D97-AF65-F5344CB8AC3E}">
        <p14:creationId xmlns:p14="http://schemas.microsoft.com/office/powerpoint/2010/main" val="39263184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67388"/>
          </a:xfrm>
        </p:spPr>
        <p:txBody>
          <a:bodyPr>
            <a:normAutofit fontScale="90000"/>
          </a:bodyPr>
          <a:lstStyle/>
          <a:p>
            <a:pPr algn="ctr"/>
            <a:r>
              <a:rPr lang="en-US" sz="3200" b="1" dirty="0" smtClean="0"/>
              <a:t>Policy Admin Business Processes – Subsequent Transactions</a:t>
            </a:r>
            <a:endParaRPr lang="en-US" sz="3200" b="1" dirty="0"/>
          </a:p>
        </p:txBody>
      </p:sp>
      <p:sp>
        <p:nvSpPr>
          <p:cNvPr id="3" name="Content Placeholder 2"/>
          <p:cNvSpPr>
            <a:spLocks noGrp="1"/>
          </p:cNvSpPr>
          <p:nvPr>
            <p:ph idx="1"/>
          </p:nvPr>
        </p:nvSpPr>
        <p:spPr>
          <a:xfrm>
            <a:off x="497000" y="668741"/>
            <a:ext cx="10856800" cy="5691116"/>
          </a:xfrm>
        </p:spPr>
        <p:txBody>
          <a:bodyPr>
            <a:normAutofit fontScale="92500" lnSpcReduction="20000"/>
          </a:bodyPr>
          <a:lstStyle/>
          <a:p>
            <a:pPr marL="0" indent="0">
              <a:buNone/>
            </a:pPr>
            <a:r>
              <a:rPr lang="en-US" sz="2000" b="1" i="1" dirty="0" smtClean="0"/>
              <a:t>Subsequent Transaction – Premium Audit</a:t>
            </a:r>
          </a:p>
          <a:p>
            <a:pPr marL="0" indent="0">
              <a:buNone/>
            </a:pPr>
            <a:endParaRPr lang="en-US" sz="2000" b="1" i="1" dirty="0" smtClean="0"/>
          </a:p>
          <a:p>
            <a:pPr marL="0" indent="0">
              <a:buNone/>
            </a:pPr>
            <a:r>
              <a:rPr lang="en-US" sz="2000" b="1" i="1" dirty="0" smtClean="0"/>
              <a:t>Premium Audit</a:t>
            </a:r>
            <a:r>
              <a:rPr lang="en-US" sz="2000" i="1" dirty="0" smtClean="0"/>
              <a:t> </a:t>
            </a:r>
            <a:r>
              <a:rPr lang="en-US" sz="2000" dirty="0" smtClean="0"/>
              <a:t>– is a review of insured’s business records to verify they match up with the coverage that is provided on the insurance policy.  The premium audit is done when policy period is over or when the insurance policy is cancelled, to make sure the correct premium is charged on the policy</a:t>
            </a:r>
          </a:p>
          <a:p>
            <a:pPr marL="0" indent="0">
              <a:buNone/>
            </a:pPr>
            <a:r>
              <a:rPr lang="en-US" sz="2000" dirty="0" smtClean="0"/>
              <a:t>Workers Compensation Policy being audited at the end of the completion of the work project for the correct number of workers and the wages paid are as mentioned in the WC insurance policy – If additional, then charge additional premium – if lesser, then refund excess premium</a:t>
            </a:r>
          </a:p>
          <a:p>
            <a:pPr marL="0" indent="0">
              <a:buNone/>
            </a:pPr>
            <a:r>
              <a:rPr lang="en-US" sz="2000" dirty="0" smtClean="0"/>
              <a:t>Premium Audit can be of 3 Types – Interim, Final and Statutory.</a:t>
            </a:r>
          </a:p>
          <a:p>
            <a:pPr marL="0" indent="0">
              <a:buNone/>
            </a:pPr>
            <a:endParaRPr lang="en-US" sz="2000" dirty="0" smtClean="0"/>
          </a:p>
          <a:p>
            <a:pPr marL="0" indent="0">
              <a:buNone/>
            </a:pPr>
            <a:r>
              <a:rPr lang="en-US" sz="2000" b="1" i="1" dirty="0" smtClean="0"/>
              <a:t>Interim Audit</a:t>
            </a:r>
            <a:r>
              <a:rPr lang="en-US" sz="2000" dirty="0" smtClean="0"/>
              <a:t> is conducted at some point during the currency of the policy to be followed by Final Audit</a:t>
            </a:r>
          </a:p>
          <a:p>
            <a:pPr marL="0" indent="0">
              <a:buNone/>
            </a:pPr>
            <a:endParaRPr lang="en-US" sz="2000" b="1" i="1" dirty="0" smtClean="0"/>
          </a:p>
          <a:p>
            <a:pPr marL="0" indent="0">
              <a:buNone/>
            </a:pPr>
            <a:r>
              <a:rPr lang="en-US" sz="2000" b="1" i="1" dirty="0" smtClean="0"/>
              <a:t>Final Audit</a:t>
            </a:r>
            <a:r>
              <a:rPr lang="en-US" sz="2000" i="1" dirty="0" smtClean="0"/>
              <a:t> </a:t>
            </a:r>
            <a:r>
              <a:rPr lang="en-US" sz="2000" dirty="0" smtClean="0"/>
              <a:t>is conducted at the expiration of the policy period</a:t>
            </a:r>
          </a:p>
          <a:p>
            <a:pPr marL="0" indent="0">
              <a:buNone/>
            </a:pPr>
            <a:endParaRPr lang="en-US" sz="2000" b="1" i="1" dirty="0" smtClean="0"/>
          </a:p>
          <a:p>
            <a:pPr marL="0" indent="0">
              <a:buNone/>
            </a:pPr>
            <a:r>
              <a:rPr lang="en-US" sz="2000" b="1" i="1" dirty="0" smtClean="0"/>
              <a:t>Statutory Audit</a:t>
            </a:r>
            <a:r>
              <a:rPr lang="en-US" sz="2000" i="1" dirty="0" smtClean="0"/>
              <a:t> </a:t>
            </a:r>
            <a:r>
              <a:rPr lang="en-US" sz="2000" dirty="0" smtClean="0"/>
              <a:t>is conducted purely for statutory purposes – WC policies are to be compulsorily premium audited for instance</a:t>
            </a:r>
          </a:p>
          <a:p>
            <a:pPr marL="0" indent="0">
              <a:buNone/>
            </a:pPr>
            <a:endParaRPr lang="en-US" sz="2000" dirty="0" smtClean="0"/>
          </a:p>
          <a:p>
            <a:pPr marL="0" indent="0">
              <a:buNone/>
            </a:pPr>
            <a:r>
              <a:rPr lang="en-US" sz="2000" dirty="0" smtClean="0"/>
              <a:t>A Premium Audit transaction can be voided for any number of business reasons</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6939743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568"/>
            <a:ext cx="12192000" cy="457200"/>
          </a:xfrm>
        </p:spPr>
        <p:txBody>
          <a:bodyPr>
            <a:normAutofit/>
          </a:bodyPr>
          <a:lstStyle/>
          <a:p>
            <a:pPr algn="ctr"/>
            <a:r>
              <a:rPr lang="en-US" sz="2000" b="1" dirty="0" smtClean="0"/>
              <a:t>Subsequent </a:t>
            </a:r>
            <a:r>
              <a:rPr lang="en-US" sz="2000" b="1" dirty="0"/>
              <a:t>Transaction – </a:t>
            </a:r>
            <a:r>
              <a:rPr lang="en-US" sz="2000" b="1" dirty="0" smtClean="0"/>
              <a:t>Premium Audit</a:t>
            </a:r>
            <a:endParaRPr lang="en-US" sz="2000" b="1" dirty="0"/>
          </a:p>
        </p:txBody>
      </p:sp>
      <p:sp>
        <p:nvSpPr>
          <p:cNvPr id="5" name="Rectangle 4"/>
          <p:cNvSpPr/>
          <p:nvPr/>
        </p:nvSpPr>
        <p:spPr>
          <a:xfrm>
            <a:off x="114082" y="5427329"/>
            <a:ext cx="1333576" cy="345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Interim Audit</a:t>
            </a:r>
            <a:endParaRPr lang="en-US" sz="1400" dirty="0"/>
          </a:p>
        </p:txBody>
      </p:sp>
      <p:sp>
        <p:nvSpPr>
          <p:cNvPr id="16" name="Rounded Rectangle 15"/>
          <p:cNvSpPr/>
          <p:nvPr/>
        </p:nvSpPr>
        <p:spPr>
          <a:xfrm>
            <a:off x="273627" y="1193325"/>
            <a:ext cx="1838788" cy="49429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Start Premium Audit Processing</a:t>
            </a:r>
            <a:endParaRPr lang="en-US" sz="1600" dirty="0"/>
          </a:p>
        </p:txBody>
      </p:sp>
      <p:sp>
        <p:nvSpPr>
          <p:cNvPr id="17" name="Flowchart: Decision 16"/>
          <p:cNvSpPr/>
          <p:nvPr/>
        </p:nvSpPr>
        <p:spPr>
          <a:xfrm>
            <a:off x="4063620" y="689497"/>
            <a:ext cx="3675798" cy="139207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Existing NB / REN / RW subject to Premium Audit?</a:t>
            </a:r>
            <a:endParaRPr lang="en-US" sz="1400" dirty="0"/>
          </a:p>
        </p:txBody>
      </p:sp>
      <p:sp>
        <p:nvSpPr>
          <p:cNvPr id="19" name="Flowchart: Decision 18"/>
          <p:cNvSpPr/>
          <p:nvPr/>
        </p:nvSpPr>
        <p:spPr>
          <a:xfrm>
            <a:off x="479660" y="2577294"/>
            <a:ext cx="1935992" cy="116823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Audit Type is Interim?</a:t>
            </a:r>
            <a:endParaRPr lang="en-US" sz="1400" dirty="0"/>
          </a:p>
        </p:txBody>
      </p:sp>
      <p:cxnSp>
        <p:nvCxnSpPr>
          <p:cNvPr id="29" name="Elbow Connector 28"/>
          <p:cNvCxnSpPr>
            <a:stCxn id="19" idx="2"/>
            <a:endCxn id="5" idx="0"/>
          </p:cNvCxnSpPr>
          <p:nvPr/>
        </p:nvCxnSpPr>
        <p:spPr>
          <a:xfrm rot="5400000">
            <a:off x="273365" y="4253038"/>
            <a:ext cx="1681796" cy="6667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00649" y="1819418"/>
            <a:ext cx="562971" cy="369332"/>
          </a:xfrm>
          <a:prstGeom prst="rect">
            <a:avLst/>
          </a:prstGeom>
          <a:noFill/>
        </p:spPr>
        <p:txBody>
          <a:bodyPr wrap="square" rtlCol="0">
            <a:spAutoFit/>
          </a:bodyPr>
          <a:lstStyle/>
          <a:p>
            <a:r>
              <a:rPr lang="en-US" dirty="0" smtClean="0"/>
              <a:t>Yes</a:t>
            </a:r>
            <a:endParaRPr lang="en-US" dirty="0"/>
          </a:p>
        </p:txBody>
      </p:sp>
      <p:sp>
        <p:nvSpPr>
          <p:cNvPr id="32" name="TextBox 31"/>
          <p:cNvSpPr txBox="1"/>
          <p:nvPr/>
        </p:nvSpPr>
        <p:spPr>
          <a:xfrm>
            <a:off x="1524000" y="3969365"/>
            <a:ext cx="562971" cy="369332"/>
          </a:xfrm>
          <a:prstGeom prst="rect">
            <a:avLst/>
          </a:prstGeom>
          <a:noFill/>
        </p:spPr>
        <p:txBody>
          <a:bodyPr wrap="square" rtlCol="0">
            <a:spAutoFit/>
          </a:bodyPr>
          <a:lstStyle/>
          <a:p>
            <a:r>
              <a:rPr lang="en-US" dirty="0" smtClean="0"/>
              <a:t>Yes</a:t>
            </a:r>
            <a:endParaRPr lang="en-US" dirty="0"/>
          </a:p>
        </p:txBody>
      </p:sp>
      <p:cxnSp>
        <p:nvCxnSpPr>
          <p:cNvPr id="7" name="Elbow Connector 6"/>
          <p:cNvCxnSpPr>
            <a:stCxn id="17" idx="2"/>
            <a:endCxn id="19" idx="0"/>
          </p:cNvCxnSpPr>
          <p:nvPr/>
        </p:nvCxnSpPr>
        <p:spPr>
          <a:xfrm rot="5400000">
            <a:off x="3426725" y="102499"/>
            <a:ext cx="495727" cy="445386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946439" y="5901984"/>
            <a:ext cx="2295404" cy="53975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Complete Premium Audit Processing</a:t>
            </a:r>
            <a:endParaRPr lang="en-US" sz="1600" dirty="0"/>
          </a:p>
        </p:txBody>
      </p:sp>
      <p:sp>
        <p:nvSpPr>
          <p:cNvPr id="38" name="Flowchart: Decision 37"/>
          <p:cNvSpPr/>
          <p:nvPr/>
        </p:nvSpPr>
        <p:spPr>
          <a:xfrm>
            <a:off x="3190590" y="2577294"/>
            <a:ext cx="1935992" cy="116823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Audit Type is Final?</a:t>
            </a:r>
            <a:endParaRPr lang="en-US" sz="1400" dirty="0"/>
          </a:p>
        </p:txBody>
      </p:sp>
      <p:sp>
        <p:nvSpPr>
          <p:cNvPr id="40" name="Rectangle 39"/>
          <p:cNvSpPr/>
          <p:nvPr/>
        </p:nvSpPr>
        <p:spPr>
          <a:xfrm>
            <a:off x="2833861" y="5427329"/>
            <a:ext cx="1333576" cy="345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Final Audit</a:t>
            </a:r>
            <a:endParaRPr lang="en-US" sz="1400" dirty="0"/>
          </a:p>
        </p:txBody>
      </p:sp>
      <p:cxnSp>
        <p:nvCxnSpPr>
          <p:cNvPr id="14" name="Elbow Connector 13"/>
          <p:cNvCxnSpPr>
            <a:stCxn id="38" idx="2"/>
            <a:endCxn id="40" idx="0"/>
          </p:cNvCxnSpPr>
          <p:nvPr/>
        </p:nvCxnSpPr>
        <p:spPr>
          <a:xfrm rot="5400000">
            <a:off x="2988720" y="4257463"/>
            <a:ext cx="1681796" cy="6579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674588" y="3934879"/>
            <a:ext cx="562971" cy="369332"/>
          </a:xfrm>
          <a:prstGeom prst="rect">
            <a:avLst/>
          </a:prstGeom>
          <a:noFill/>
        </p:spPr>
        <p:txBody>
          <a:bodyPr wrap="square" rtlCol="0">
            <a:spAutoFit/>
          </a:bodyPr>
          <a:lstStyle/>
          <a:p>
            <a:r>
              <a:rPr lang="en-US" dirty="0" smtClean="0"/>
              <a:t>Yes</a:t>
            </a:r>
            <a:endParaRPr lang="en-US" dirty="0"/>
          </a:p>
        </p:txBody>
      </p:sp>
      <p:cxnSp>
        <p:nvCxnSpPr>
          <p:cNvPr id="18" name="Straight Arrow Connector 17"/>
          <p:cNvCxnSpPr>
            <a:stCxn id="19" idx="3"/>
            <a:endCxn id="38" idx="1"/>
          </p:cNvCxnSpPr>
          <p:nvPr/>
        </p:nvCxnSpPr>
        <p:spPr>
          <a:xfrm>
            <a:off x="2415652" y="3161414"/>
            <a:ext cx="7749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3"/>
            <a:endCxn id="40" idx="1"/>
          </p:cNvCxnSpPr>
          <p:nvPr/>
        </p:nvCxnSpPr>
        <p:spPr>
          <a:xfrm>
            <a:off x="1447658" y="5600166"/>
            <a:ext cx="1386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270890" y="2803650"/>
            <a:ext cx="562971" cy="369332"/>
          </a:xfrm>
          <a:prstGeom prst="rect">
            <a:avLst/>
          </a:prstGeom>
          <a:noFill/>
        </p:spPr>
        <p:txBody>
          <a:bodyPr wrap="square" rtlCol="0">
            <a:spAutoFit/>
          </a:bodyPr>
          <a:lstStyle/>
          <a:p>
            <a:r>
              <a:rPr lang="en-US" dirty="0" smtClean="0"/>
              <a:t>No</a:t>
            </a:r>
            <a:endParaRPr lang="en-US" dirty="0"/>
          </a:p>
        </p:txBody>
      </p:sp>
      <p:sp>
        <p:nvSpPr>
          <p:cNvPr id="47" name="Flowchart: Decision 46"/>
          <p:cNvSpPr/>
          <p:nvPr/>
        </p:nvSpPr>
        <p:spPr>
          <a:xfrm>
            <a:off x="5708462" y="2574366"/>
            <a:ext cx="1935992" cy="116823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Audit Type is Statutory?</a:t>
            </a:r>
            <a:endParaRPr lang="en-US" sz="1400" dirty="0"/>
          </a:p>
        </p:txBody>
      </p:sp>
      <p:sp>
        <p:nvSpPr>
          <p:cNvPr id="48" name="Rectangle 47"/>
          <p:cNvSpPr/>
          <p:nvPr/>
        </p:nvSpPr>
        <p:spPr>
          <a:xfrm>
            <a:off x="5536579" y="5427329"/>
            <a:ext cx="1333576" cy="345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Statutory Audit</a:t>
            </a:r>
            <a:endParaRPr lang="en-US" sz="1400" dirty="0"/>
          </a:p>
        </p:txBody>
      </p:sp>
      <p:cxnSp>
        <p:nvCxnSpPr>
          <p:cNvPr id="49" name="Elbow Connector 48"/>
          <p:cNvCxnSpPr>
            <a:stCxn id="47" idx="2"/>
            <a:endCxn id="48" idx="0"/>
          </p:cNvCxnSpPr>
          <p:nvPr/>
        </p:nvCxnSpPr>
        <p:spPr>
          <a:xfrm rot="5400000">
            <a:off x="5597551" y="4348422"/>
            <a:ext cx="1684724" cy="4730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158427" y="3930756"/>
            <a:ext cx="562971" cy="369332"/>
          </a:xfrm>
          <a:prstGeom prst="rect">
            <a:avLst/>
          </a:prstGeom>
          <a:noFill/>
        </p:spPr>
        <p:txBody>
          <a:bodyPr wrap="square" rtlCol="0">
            <a:spAutoFit/>
          </a:bodyPr>
          <a:lstStyle/>
          <a:p>
            <a:r>
              <a:rPr lang="en-US" dirty="0" smtClean="0"/>
              <a:t>Yes</a:t>
            </a:r>
            <a:endParaRPr lang="en-US" dirty="0"/>
          </a:p>
        </p:txBody>
      </p:sp>
      <p:cxnSp>
        <p:nvCxnSpPr>
          <p:cNvPr id="52" name="Straight Arrow Connector 51"/>
          <p:cNvCxnSpPr>
            <a:stCxn id="38" idx="3"/>
            <a:endCxn id="47" idx="1"/>
          </p:cNvCxnSpPr>
          <p:nvPr/>
        </p:nvCxnSpPr>
        <p:spPr>
          <a:xfrm flipV="1">
            <a:off x="5126582" y="3158486"/>
            <a:ext cx="581880" cy="2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102003" y="2839444"/>
            <a:ext cx="562971" cy="369332"/>
          </a:xfrm>
          <a:prstGeom prst="rect">
            <a:avLst/>
          </a:prstGeom>
          <a:noFill/>
        </p:spPr>
        <p:txBody>
          <a:bodyPr wrap="square" rtlCol="0">
            <a:spAutoFit/>
          </a:bodyPr>
          <a:lstStyle/>
          <a:p>
            <a:r>
              <a:rPr lang="en-US" dirty="0" smtClean="0"/>
              <a:t>No</a:t>
            </a:r>
            <a:endParaRPr lang="en-US" dirty="0"/>
          </a:p>
        </p:txBody>
      </p:sp>
      <p:sp>
        <p:nvSpPr>
          <p:cNvPr id="54" name="Flowchart: Decision 53"/>
          <p:cNvSpPr/>
          <p:nvPr/>
        </p:nvSpPr>
        <p:spPr>
          <a:xfrm>
            <a:off x="7629330" y="3531302"/>
            <a:ext cx="1935992" cy="116823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Void Premium Audit?</a:t>
            </a:r>
            <a:endParaRPr lang="en-US" sz="1400" dirty="0"/>
          </a:p>
        </p:txBody>
      </p:sp>
      <p:sp>
        <p:nvSpPr>
          <p:cNvPr id="55" name="Rectangle 54"/>
          <p:cNvSpPr/>
          <p:nvPr/>
        </p:nvSpPr>
        <p:spPr>
          <a:xfrm>
            <a:off x="10113120" y="2910118"/>
            <a:ext cx="1333576" cy="345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Voided Audit</a:t>
            </a:r>
            <a:endParaRPr lang="en-US" sz="1400" dirty="0"/>
          </a:p>
        </p:txBody>
      </p:sp>
      <p:cxnSp>
        <p:nvCxnSpPr>
          <p:cNvPr id="57" name="Elbow Connector 56"/>
          <p:cNvCxnSpPr>
            <a:stCxn id="5" idx="2"/>
            <a:endCxn id="54" idx="2"/>
          </p:cNvCxnSpPr>
          <p:nvPr/>
        </p:nvCxnSpPr>
        <p:spPr>
          <a:xfrm rot="5400000" flipH="1" flipV="1">
            <a:off x="4152367" y="1328044"/>
            <a:ext cx="1073462" cy="7816456"/>
          </a:xfrm>
          <a:prstGeom prst="bentConnector3">
            <a:avLst>
              <a:gd name="adj1" fmla="val -212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40" idx="2"/>
            <a:endCxn id="54" idx="2"/>
          </p:cNvCxnSpPr>
          <p:nvPr/>
        </p:nvCxnSpPr>
        <p:spPr>
          <a:xfrm rot="5400000" flipH="1" flipV="1">
            <a:off x="5512256" y="2687933"/>
            <a:ext cx="1073462" cy="5096677"/>
          </a:xfrm>
          <a:prstGeom prst="bentConnector3">
            <a:avLst>
              <a:gd name="adj1" fmla="val -212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8" idx="2"/>
            <a:endCxn id="54" idx="2"/>
          </p:cNvCxnSpPr>
          <p:nvPr/>
        </p:nvCxnSpPr>
        <p:spPr>
          <a:xfrm rot="5400000" flipH="1" flipV="1">
            <a:off x="6863615" y="4039292"/>
            <a:ext cx="1073462" cy="2393959"/>
          </a:xfrm>
          <a:prstGeom prst="bentConnector3">
            <a:avLst>
              <a:gd name="adj1" fmla="val -212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54" idx="3"/>
            <a:endCxn id="55" idx="2"/>
          </p:cNvCxnSpPr>
          <p:nvPr/>
        </p:nvCxnSpPr>
        <p:spPr>
          <a:xfrm flipV="1">
            <a:off x="9565322" y="3255792"/>
            <a:ext cx="1214586" cy="8596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2406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53741"/>
          </a:xfrm>
        </p:spPr>
        <p:txBody>
          <a:bodyPr>
            <a:normAutofit fontScale="90000"/>
          </a:bodyPr>
          <a:lstStyle/>
          <a:p>
            <a:pPr algn="ctr"/>
            <a:r>
              <a:rPr lang="en-US" sz="3200" b="1" dirty="0"/>
              <a:t>Billing </a:t>
            </a:r>
            <a:r>
              <a:rPr lang="en-US" sz="3200" b="1" dirty="0" smtClean="0"/>
              <a:t>Business Processes - Property &amp; Casualty Insurance</a:t>
            </a:r>
            <a:endParaRPr lang="en-US" sz="3200" b="1" dirty="0"/>
          </a:p>
        </p:txBody>
      </p:sp>
      <p:sp>
        <p:nvSpPr>
          <p:cNvPr id="3" name="Content Placeholder 2"/>
          <p:cNvSpPr>
            <a:spLocks noGrp="1"/>
          </p:cNvSpPr>
          <p:nvPr>
            <p:ph idx="1"/>
          </p:nvPr>
        </p:nvSpPr>
        <p:spPr>
          <a:xfrm>
            <a:off x="163773" y="600502"/>
            <a:ext cx="11723427" cy="6005014"/>
          </a:xfrm>
        </p:spPr>
        <p:txBody>
          <a:bodyPr>
            <a:normAutofit fontScale="92500" lnSpcReduction="20000"/>
          </a:bodyPr>
          <a:lstStyle/>
          <a:p>
            <a:pPr marL="0" indent="0">
              <a:buNone/>
            </a:pPr>
            <a:r>
              <a:rPr lang="en-US" sz="2000" dirty="0" smtClean="0"/>
              <a:t>Billing system takes the responsibility of handling receivables and payables for an insurance policy transaction.  </a:t>
            </a:r>
          </a:p>
          <a:p>
            <a:pPr marL="0" indent="0">
              <a:buNone/>
            </a:pPr>
            <a:r>
              <a:rPr lang="en-US" sz="2000" dirty="0" smtClean="0"/>
              <a:t>Billing system will have to work with Policy Admin concurrently and in certain instance, influence the policy system to cancel the very insurance policy say in the event of non-payment of premium </a:t>
            </a:r>
          </a:p>
          <a:p>
            <a:pPr marL="0" indent="0">
              <a:buNone/>
            </a:pPr>
            <a:r>
              <a:rPr lang="en-US" sz="2000" dirty="0" smtClean="0"/>
              <a:t>Once the Base or subsequent transaction is issued in policy system, the information of the same need to reach billing system to ascertain how the receivable or payable for such policy transaction need to be handled</a:t>
            </a:r>
          </a:p>
          <a:p>
            <a:pPr marL="0" indent="0">
              <a:buNone/>
            </a:pPr>
            <a:endParaRPr lang="en-US" sz="2000" dirty="0" smtClean="0"/>
          </a:p>
          <a:p>
            <a:pPr marL="0" indent="0">
              <a:buNone/>
            </a:pPr>
            <a:r>
              <a:rPr lang="en-US" sz="2000" b="1" i="1" dirty="0" smtClean="0"/>
              <a:t>Billing Plan</a:t>
            </a:r>
            <a:r>
              <a:rPr lang="en-US" sz="2000" dirty="0" smtClean="0"/>
              <a:t> – is designed at an Account Level and determines how to handle invoicing the insured - Invoicing is the process that takes a charge and based on specifications, including those in the billing plan, divides the charge into invoice items and places the items on invoices. For example, a charge is divided into monthly installments and each monthly invoice contains an installment item. </a:t>
            </a:r>
          </a:p>
          <a:p>
            <a:pPr marL="0" indent="0">
              <a:buNone/>
            </a:pPr>
            <a:r>
              <a:rPr lang="en-US" sz="2000" dirty="0" smtClean="0"/>
              <a:t>Direct Bill, EFT Bill and Agency Bill are examples of common billing plans.</a:t>
            </a:r>
          </a:p>
          <a:p>
            <a:pPr marL="0" indent="0">
              <a:buNone/>
            </a:pPr>
            <a:endParaRPr lang="en-US" sz="2000" dirty="0" smtClean="0"/>
          </a:p>
          <a:p>
            <a:pPr marL="0" indent="0">
              <a:buNone/>
            </a:pPr>
            <a:r>
              <a:rPr lang="en-US" sz="2000" b="1" i="1" dirty="0" smtClean="0"/>
              <a:t>Direct Bill</a:t>
            </a:r>
            <a:r>
              <a:rPr lang="en-US" sz="2000" dirty="0" smtClean="0"/>
              <a:t> – Where customers are billed directly and premium is collected without the intervention of the Agents / Producers of the Insurance Business</a:t>
            </a:r>
          </a:p>
          <a:p>
            <a:pPr marL="0" indent="0">
              <a:buNone/>
            </a:pPr>
            <a:endParaRPr lang="en-US" sz="2000" dirty="0" smtClean="0"/>
          </a:p>
          <a:p>
            <a:pPr marL="0" indent="0">
              <a:buNone/>
            </a:pPr>
            <a:r>
              <a:rPr lang="en-US" sz="2000" b="1" i="1" dirty="0" smtClean="0"/>
              <a:t>EFT Bill</a:t>
            </a:r>
            <a:r>
              <a:rPr lang="en-US" sz="2000" dirty="0" smtClean="0"/>
              <a:t> – Automatic deduction of Premium for the Insurance Policy through Electronic Fund Transfer from the Insured’s Bankers</a:t>
            </a:r>
          </a:p>
          <a:p>
            <a:pPr marL="0" indent="0">
              <a:buNone/>
            </a:pPr>
            <a:endParaRPr lang="en-US" sz="2000" dirty="0" smtClean="0"/>
          </a:p>
          <a:p>
            <a:pPr marL="0" indent="0">
              <a:buNone/>
            </a:pPr>
            <a:r>
              <a:rPr lang="en-US" sz="2000" b="1" i="1" dirty="0" smtClean="0"/>
              <a:t>Agency Bill</a:t>
            </a:r>
            <a:r>
              <a:rPr lang="en-US" sz="2000" dirty="0" smtClean="0"/>
              <a:t> - This billing method holds the agent/agency responsible for collecting the policy premium. The soliciting agency will be billed for the premium on the insured's policy. It is then the agency's responsibility to collect the premium from the insured</a:t>
            </a:r>
            <a:endParaRPr lang="en-US" sz="2000" dirty="0"/>
          </a:p>
        </p:txBody>
      </p:sp>
    </p:spTree>
    <p:extLst>
      <p:ext uri="{BB962C8B-B14F-4D97-AF65-F5344CB8AC3E}">
        <p14:creationId xmlns:p14="http://schemas.microsoft.com/office/powerpoint/2010/main" val="16938400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94683"/>
          </a:xfrm>
        </p:spPr>
        <p:txBody>
          <a:bodyPr>
            <a:normAutofit fontScale="90000"/>
          </a:bodyPr>
          <a:lstStyle/>
          <a:p>
            <a:pPr algn="ctr"/>
            <a:r>
              <a:rPr lang="en-US" sz="3200" b="1" dirty="0"/>
              <a:t>Billing Business </a:t>
            </a:r>
            <a:r>
              <a:rPr lang="en-US" sz="3200" b="1" dirty="0" smtClean="0"/>
              <a:t>Processes - Property &amp; Casualty Insurance</a:t>
            </a:r>
            <a:endParaRPr lang="en-US" sz="3200" b="1" dirty="0"/>
          </a:p>
        </p:txBody>
      </p:sp>
      <p:sp>
        <p:nvSpPr>
          <p:cNvPr id="3" name="Content Placeholder 2"/>
          <p:cNvSpPr>
            <a:spLocks noGrp="1"/>
          </p:cNvSpPr>
          <p:nvPr>
            <p:ph idx="1"/>
          </p:nvPr>
        </p:nvSpPr>
        <p:spPr>
          <a:xfrm>
            <a:off x="701721" y="938518"/>
            <a:ext cx="10515600" cy="4351338"/>
          </a:xfrm>
        </p:spPr>
        <p:txBody>
          <a:bodyPr>
            <a:normAutofit/>
          </a:bodyPr>
          <a:lstStyle/>
          <a:p>
            <a:pPr marL="0" indent="0">
              <a:buNone/>
            </a:pPr>
            <a:r>
              <a:rPr lang="en-US" sz="2000" b="1" i="1" dirty="0" smtClean="0"/>
              <a:t>Payment Plan</a:t>
            </a:r>
            <a:r>
              <a:rPr lang="en-US" sz="2000" i="1" dirty="0" smtClean="0"/>
              <a:t> </a:t>
            </a:r>
            <a:r>
              <a:rPr lang="en-US" sz="2000" dirty="0" smtClean="0"/>
              <a:t>- determine how payments will be set up and spread over the term of the policy. As with billing plans, payment plans also are part of the charge invoicing process. The payment plan specifies payment intervals, such as monthly or weekly, if there is a down payment, and the number of installments for the policy period. It also specifies how invoicing is handled for down payments, first installments, and one-time charges.</a:t>
            </a:r>
          </a:p>
          <a:p>
            <a:pPr marL="0" indent="0">
              <a:buNone/>
            </a:pPr>
            <a:endParaRPr lang="en-US" sz="2000" dirty="0" smtClean="0"/>
          </a:p>
          <a:p>
            <a:pPr marL="0" indent="0">
              <a:buNone/>
            </a:pPr>
            <a:r>
              <a:rPr lang="en-US" sz="2000" dirty="0" smtClean="0"/>
              <a:t>Monthly, Weekly, Bi-Monthly, Bi- Annual, Full Pay, etc., are all examples of Payment Plans either with Equated Installments or differing percentages of premium to be charged</a:t>
            </a:r>
          </a:p>
          <a:p>
            <a:pPr marL="0" indent="0">
              <a:buNone/>
            </a:pPr>
            <a:endParaRPr lang="en-US" sz="2000" dirty="0" smtClean="0"/>
          </a:p>
          <a:p>
            <a:pPr marL="0" indent="0">
              <a:buNone/>
            </a:pPr>
            <a:r>
              <a:rPr lang="en-US" sz="2000" b="1" i="1" dirty="0" smtClean="0"/>
              <a:t>Delinquency Plan</a:t>
            </a:r>
            <a:r>
              <a:rPr lang="en-US" sz="2000" i="1" dirty="0" smtClean="0"/>
              <a:t> </a:t>
            </a:r>
            <a:r>
              <a:rPr lang="en-US" sz="2000" dirty="0" smtClean="0"/>
              <a:t>– Where Billing and Payment plans focus on incoming premium amount (receivable) or outgoing premium refund amount (payable), delinquency plan details the way how amounts past due – unpaid premium by the insured to be handled such as generation of dunning  letter / Notice of Intent to Cancel, Grace period allowed, etc., </a:t>
            </a:r>
          </a:p>
          <a:p>
            <a:pPr marL="0" indent="0">
              <a:buNone/>
            </a:pPr>
            <a:endParaRPr lang="en-US" sz="2000" i="1" dirty="0"/>
          </a:p>
        </p:txBody>
      </p:sp>
    </p:spTree>
    <p:extLst>
      <p:ext uri="{BB962C8B-B14F-4D97-AF65-F5344CB8AC3E}">
        <p14:creationId xmlns:p14="http://schemas.microsoft.com/office/powerpoint/2010/main" val="11190141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3"/>
          <p:cNvSpPr>
            <a:spLocks noGrp="1"/>
          </p:cNvSpPr>
          <p:nvPr>
            <p:ph type="sldNum" sz="quarter" idx="10"/>
          </p:nvPr>
        </p:nvSpPr>
        <p:spPr bwMode="auto">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A9E9423E-F635-4396-9007-BFC72FB34864}" type="slidenum">
              <a:rPr lang="en-GB" altLang="en-US"/>
              <a:pPr eaLnBrk="1" hangingPunct="1"/>
              <a:t>29</a:t>
            </a:fld>
            <a:endParaRPr lang="en-GB" altLang="en-US"/>
          </a:p>
        </p:txBody>
      </p:sp>
      <p:sp>
        <p:nvSpPr>
          <p:cNvPr id="12292" name="AutoShape 3"/>
          <p:cNvSpPr>
            <a:spLocks noChangeAspect="1" noChangeArrowheads="1" noTextEdit="1"/>
          </p:cNvSpPr>
          <p:nvPr/>
        </p:nvSpPr>
        <p:spPr bwMode="auto">
          <a:xfrm>
            <a:off x="1733551" y="1635126"/>
            <a:ext cx="8793163"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93" name="Freeform 8"/>
          <p:cNvSpPr>
            <a:spLocks noEditPoints="1"/>
          </p:cNvSpPr>
          <p:nvPr/>
        </p:nvSpPr>
        <p:spPr bwMode="auto">
          <a:xfrm>
            <a:off x="4284664" y="5410200"/>
            <a:ext cx="3400425" cy="344488"/>
          </a:xfrm>
          <a:custGeom>
            <a:avLst/>
            <a:gdLst>
              <a:gd name="T0" fmla="*/ 2147483647 w 1940"/>
              <a:gd name="T1" fmla="*/ 2147483647 h 217"/>
              <a:gd name="T2" fmla="*/ 2147483647 w 1940"/>
              <a:gd name="T3" fmla="*/ 2147483647 h 217"/>
              <a:gd name="T4" fmla="*/ 2147483647 w 1940"/>
              <a:gd name="T5" fmla="*/ 2147483647 h 217"/>
              <a:gd name="T6" fmla="*/ 2147483647 w 1940"/>
              <a:gd name="T7" fmla="*/ 2147483647 h 217"/>
              <a:gd name="T8" fmla="*/ 2147483647 w 1940"/>
              <a:gd name="T9" fmla="*/ 2147483647 h 217"/>
              <a:gd name="T10" fmla="*/ 2147483647 w 1940"/>
              <a:gd name="T11" fmla="*/ 2147483647 h 217"/>
              <a:gd name="T12" fmla="*/ 2147483647 w 1940"/>
              <a:gd name="T13" fmla="*/ 2147483647 h 217"/>
              <a:gd name="T14" fmla="*/ 2147483647 w 1940"/>
              <a:gd name="T15" fmla="*/ 2147483647 h 217"/>
              <a:gd name="T16" fmla="*/ 2147483647 w 1940"/>
              <a:gd name="T17" fmla="*/ 2147483647 h 217"/>
              <a:gd name="T18" fmla="*/ 2147483647 w 1940"/>
              <a:gd name="T19" fmla="*/ 2147483647 h 217"/>
              <a:gd name="T20" fmla="*/ 2147483647 w 1940"/>
              <a:gd name="T21" fmla="*/ 2147483647 h 217"/>
              <a:gd name="T22" fmla="*/ 2147483647 w 1940"/>
              <a:gd name="T23" fmla="*/ 2147483647 h 217"/>
              <a:gd name="T24" fmla="*/ 2147483647 w 1940"/>
              <a:gd name="T25" fmla="*/ 2147483647 h 217"/>
              <a:gd name="T26" fmla="*/ 2147483647 w 1940"/>
              <a:gd name="T27" fmla="*/ 2147483647 h 217"/>
              <a:gd name="T28" fmla="*/ 2147483647 w 1940"/>
              <a:gd name="T29" fmla="*/ 2147483647 h 217"/>
              <a:gd name="T30" fmla="*/ 2147483647 w 1940"/>
              <a:gd name="T31" fmla="*/ 2147483647 h 217"/>
              <a:gd name="T32" fmla="*/ 2147483647 w 1940"/>
              <a:gd name="T33" fmla="*/ 2147483647 h 217"/>
              <a:gd name="T34" fmla="*/ 2147483647 w 1940"/>
              <a:gd name="T35" fmla="*/ 2147483647 h 217"/>
              <a:gd name="T36" fmla="*/ 2147483647 w 1940"/>
              <a:gd name="T37" fmla="*/ 2147483647 h 217"/>
              <a:gd name="T38" fmla="*/ 2147483647 w 1940"/>
              <a:gd name="T39" fmla="*/ 2147483647 h 217"/>
              <a:gd name="T40" fmla="*/ 2147483647 w 1940"/>
              <a:gd name="T41" fmla="*/ 0 h 217"/>
              <a:gd name="T42" fmla="*/ 2147483647 w 1940"/>
              <a:gd name="T43" fmla="*/ 2147483647 h 217"/>
              <a:gd name="T44" fmla="*/ 2147483647 w 1940"/>
              <a:gd name="T45" fmla="*/ 2147483647 h 217"/>
              <a:gd name="T46" fmla="*/ 2147483647 w 1940"/>
              <a:gd name="T47" fmla="*/ 2147483647 h 217"/>
              <a:gd name="T48" fmla="*/ 2147483647 w 1940"/>
              <a:gd name="T49" fmla="*/ 2147483647 h 217"/>
              <a:gd name="T50" fmla="*/ 2147483647 w 1940"/>
              <a:gd name="T51" fmla="*/ 2147483647 h 217"/>
              <a:gd name="T52" fmla="*/ 2147483647 w 1940"/>
              <a:gd name="T53" fmla="*/ 2147483647 h 217"/>
              <a:gd name="T54" fmla="*/ 2147483647 w 1940"/>
              <a:gd name="T55" fmla="*/ 2147483647 h 217"/>
              <a:gd name="T56" fmla="*/ 2147483647 w 1940"/>
              <a:gd name="T57" fmla="*/ 2147483647 h 217"/>
              <a:gd name="T58" fmla="*/ 2147483647 w 1940"/>
              <a:gd name="T59" fmla="*/ 2147483647 h 217"/>
              <a:gd name="T60" fmla="*/ 2147483647 w 1940"/>
              <a:gd name="T61" fmla="*/ 2147483647 h 217"/>
              <a:gd name="T62" fmla="*/ 2147483647 w 1940"/>
              <a:gd name="T63" fmla="*/ 2147483647 h 217"/>
              <a:gd name="T64" fmla="*/ 2147483647 w 1940"/>
              <a:gd name="T65" fmla="*/ 2147483647 h 217"/>
              <a:gd name="T66" fmla="*/ 2147483647 w 1940"/>
              <a:gd name="T67" fmla="*/ 2147483647 h 217"/>
              <a:gd name="T68" fmla="*/ 2147483647 w 1940"/>
              <a:gd name="T69" fmla="*/ 2147483647 h 217"/>
              <a:gd name="T70" fmla="*/ 2147483647 w 1940"/>
              <a:gd name="T71" fmla="*/ 2147483647 h 217"/>
              <a:gd name="T72" fmla="*/ 2147483647 w 1940"/>
              <a:gd name="T73" fmla="*/ 2147483647 h 217"/>
              <a:gd name="T74" fmla="*/ 2147483647 w 1940"/>
              <a:gd name="T75" fmla="*/ 2147483647 h 217"/>
              <a:gd name="T76" fmla="*/ 2147483647 w 1940"/>
              <a:gd name="T77" fmla="*/ 2147483647 h 217"/>
              <a:gd name="T78" fmla="*/ 2147483647 w 1940"/>
              <a:gd name="T79" fmla="*/ 2147483647 h 217"/>
              <a:gd name="T80" fmla="*/ 2147483647 w 1940"/>
              <a:gd name="T81" fmla="*/ 2147483647 h 217"/>
              <a:gd name="T82" fmla="*/ 2147483647 w 1940"/>
              <a:gd name="T83" fmla="*/ 2147483647 h 217"/>
              <a:gd name="T84" fmla="*/ 2147483647 w 1940"/>
              <a:gd name="T85" fmla="*/ 2147483647 h 217"/>
              <a:gd name="T86" fmla="*/ 2147483647 w 1940"/>
              <a:gd name="T87" fmla="*/ 2147483647 h 217"/>
              <a:gd name="T88" fmla="*/ 0 w 1940"/>
              <a:gd name="T89" fmla="*/ 2147483647 h 217"/>
              <a:gd name="T90" fmla="*/ 2147483647 w 1940"/>
              <a:gd name="T91" fmla="*/ 2147483647 h 217"/>
              <a:gd name="T92" fmla="*/ 2147483647 w 1940"/>
              <a:gd name="T93" fmla="*/ 2147483647 h 2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940"/>
              <a:gd name="T142" fmla="*/ 0 h 217"/>
              <a:gd name="T143" fmla="*/ 1940 w 1940"/>
              <a:gd name="T144" fmla="*/ 217 h 21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940" h="217">
                <a:moveTo>
                  <a:pt x="37" y="30"/>
                </a:moveTo>
                <a:lnTo>
                  <a:pt x="110" y="54"/>
                </a:lnTo>
                <a:lnTo>
                  <a:pt x="218" y="88"/>
                </a:lnTo>
                <a:lnTo>
                  <a:pt x="327" y="121"/>
                </a:lnTo>
                <a:lnTo>
                  <a:pt x="437" y="149"/>
                </a:lnTo>
                <a:lnTo>
                  <a:pt x="549" y="173"/>
                </a:lnTo>
                <a:lnTo>
                  <a:pt x="663" y="192"/>
                </a:lnTo>
                <a:lnTo>
                  <a:pt x="720" y="198"/>
                </a:lnTo>
                <a:lnTo>
                  <a:pt x="779" y="203"/>
                </a:lnTo>
                <a:lnTo>
                  <a:pt x="838" y="206"/>
                </a:lnTo>
                <a:lnTo>
                  <a:pt x="898" y="206"/>
                </a:lnTo>
                <a:lnTo>
                  <a:pt x="959" y="205"/>
                </a:lnTo>
                <a:lnTo>
                  <a:pt x="1020" y="201"/>
                </a:lnTo>
                <a:lnTo>
                  <a:pt x="1083" y="195"/>
                </a:lnTo>
                <a:lnTo>
                  <a:pt x="1145" y="187"/>
                </a:lnTo>
                <a:lnTo>
                  <a:pt x="1274" y="166"/>
                </a:lnTo>
                <a:lnTo>
                  <a:pt x="1403" y="140"/>
                </a:lnTo>
                <a:lnTo>
                  <a:pt x="1536" y="109"/>
                </a:lnTo>
                <a:lnTo>
                  <a:pt x="1668" y="74"/>
                </a:lnTo>
                <a:lnTo>
                  <a:pt x="1803" y="38"/>
                </a:lnTo>
                <a:lnTo>
                  <a:pt x="1937" y="0"/>
                </a:lnTo>
                <a:lnTo>
                  <a:pt x="1940" y="10"/>
                </a:lnTo>
                <a:lnTo>
                  <a:pt x="1806" y="48"/>
                </a:lnTo>
                <a:lnTo>
                  <a:pt x="1671" y="84"/>
                </a:lnTo>
                <a:lnTo>
                  <a:pt x="1538" y="119"/>
                </a:lnTo>
                <a:lnTo>
                  <a:pt x="1406" y="150"/>
                </a:lnTo>
                <a:lnTo>
                  <a:pt x="1275" y="177"/>
                </a:lnTo>
                <a:lnTo>
                  <a:pt x="1147" y="197"/>
                </a:lnTo>
                <a:lnTo>
                  <a:pt x="1084" y="205"/>
                </a:lnTo>
                <a:lnTo>
                  <a:pt x="1021" y="211"/>
                </a:lnTo>
                <a:lnTo>
                  <a:pt x="959" y="215"/>
                </a:lnTo>
                <a:lnTo>
                  <a:pt x="898" y="217"/>
                </a:lnTo>
                <a:lnTo>
                  <a:pt x="838" y="216"/>
                </a:lnTo>
                <a:lnTo>
                  <a:pt x="778" y="213"/>
                </a:lnTo>
                <a:lnTo>
                  <a:pt x="719" y="208"/>
                </a:lnTo>
                <a:lnTo>
                  <a:pt x="661" y="202"/>
                </a:lnTo>
                <a:lnTo>
                  <a:pt x="546" y="184"/>
                </a:lnTo>
                <a:lnTo>
                  <a:pt x="434" y="159"/>
                </a:lnTo>
                <a:lnTo>
                  <a:pt x="324" y="131"/>
                </a:lnTo>
                <a:lnTo>
                  <a:pt x="214" y="98"/>
                </a:lnTo>
                <a:lnTo>
                  <a:pt x="106" y="64"/>
                </a:lnTo>
                <a:lnTo>
                  <a:pt x="34" y="40"/>
                </a:lnTo>
                <a:lnTo>
                  <a:pt x="37" y="30"/>
                </a:lnTo>
                <a:close/>
                <a:moveTo>
                  <a:pt x="35" y="57"/>
                </a:moveTo>
                <a:lnTo>
                  <a:pt x="0" y="23"/>
                </a:lnTo>
                <a:lnTo>
                  <a:pt x="50" y="17"/>
                </a:lnTo>
                <a:lnTo>
                  <a:pt x="35" y="57"/>
                </a:lnTo>
                <a:close/>
              </a:path>
            </a:pathLst>
          </a:custGeom>
          <a:solidFill>
            <a:srgbClr val="FFFFFF"/>
          </a:solidFill>
          <a:ln w="0" cap="flat">
            <a:solidFill>
              <a:srgbClr val="FFFFFF"/>
            </a:solidFill>
            <a:prstDash val="solid"/>
            <a:round/>
            <a:headEnd/>
            <a:tailEnd/>
          </a:ln>
        </p:spPr>
        <p:txBody>
          <a:bodyPr/>
          <a:lstStyle/>
          <a:p>
            <a:endParaRPr lang="en-US"/>
          </a:p>
        </p:txBody>
      </p:sp>
      <p:pic>
        <p:nvPicPr>
          <p:cNvPr id="12294" name="Picture 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550" y="2489200"/>
            <a:ext cx="12144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1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7850" y="2647950"/>
            <a:ext cx="35560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1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1713" y="2647950"/>
            <a:ext cx="35560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22"/>
          <p:cNvSpPr>
            <a:spLocks noChangeArrowheads="1"/>
          </p:cNvSpPr>
          <p:nvPr/>
        </p:nvSpPr>
        <p:spPr bwMode="auto">
          <a:xfrm>
            <a:off x="1901827" y="1049635"/>
            <a:ext cx="8270875" cy="492125"/>
          </a:xfrm>
          <a:prstGeom prst="rect">
            <a:avLst/>
          </a:prstGeom>
          <a:noFill/>
          <a:ln>
            <a:noFill/>
          </a:ln>
          <a:extLst/>
        </p:spPr>
        <p:txBody>
          <a:bodyPr lIns="0" tIns="0" rIns="0" bIns="0">
            <a:spAutoFit/>
          </a:bodyPr>
          <a:lstStyle/>
          <a:p>
            <a:pPr marL="342900" indent="-342900">
              <a:defRPr/>
            </a:pPr>
            <a:r>
              <a:rPr lang="en-US" sz="1600" dirty="0">
                <a:latin typeface="Cambria" pitchFamily="18" charset="0"/>
              </a:rPr>
              <a:t>In the policy cycle, Billing plays a major role as it deals with the financial aspects from both insurer and insured </a:t>
            </a:r>
          </a:p>
        </p:txBody>
      </p:sp>
      <p:sp>
        <p:nvSpPr>
          <p:cNvPr id="89" name="Rectangle 6"/>
          <p:cNvSpPr>
            <a:spLocks noChangeArrowheads="1"/>
          </p:cNvSpPr>
          <p:nvPr/>
        </p:nvSpPr>
        <p:spPr bwMode="auto">
          <a:xfrm>
            <a:off x="1703390" y="3498234"/>
            <a:ext cx="8542668" cy="492125"/>
          </a:xfrm>
          <a:prstGeom prst="rect">
            <a:avLst/>
          </a:prstGeom>
          <a:noFill/>
          <a:ln>
            <a:noFill/>
          </a:ln>
          <a:extLst/>
        </p:spPr>
        <p:txBody>
          <a:bodyPr wrap="square" lIns="0" tIns="0" rIns="0" bIns="0">
            <a:spAutoFit/>
          </a:bodyPr>
          <a:lstStyle/>
          <a:p>
            <a:pPr marL="342900" indent="-342900">
              <a:defRPr/>
            </a:pPr>
            <a:r>
              <a:rPr lang="en-US" sz="1600" dirty="0">
                <a:latin typeface="Cambria" pitchFamily="18" charset="0"/>
              </a:rPr>
              <a:t>The process in which the insurer manages the financial transactions required to keep policies</a:t>
            </a:r>
          </a:p>
          <a:p>
            <a:pPr marL="342900" indent="-342900">
              <a:defRPr/>
            </a:pPr>
            <a:r>
              <a:rPr lang="en-US" sz="1600" dirty="0">
                <a:latin typeface="Cambria" pitchFamily="18" charset="0"/>
              </a:rPr>
              <a:t> in force /active is called Billing</a:t>
            </a:r>
          </a:p>
        </p:txBody>
      </p:sp>
      <p:grpSp>
        <p:nvGrpSpPr>
          <p:cNvPr id="12299" name="Group 1"/>
          <p:cNvGrpSpPr>
            <a:grpSpLocks/>
          </p:cNvGrpSpPr>
          <p:nvPr/>
        </p:nvGrpSpPr>
        <p:grpSpPr bwMode="auto">
          <a:xfrm>
            <a:off x="3614739" y="4994275"/>
            <a:ext cx="642937" cy="730250"/>
            <a:chOff x="2089944" y="4689475"/>
            <a:chExt cx="642938" cy="730250"/>
          </a:xfrm>
        </p:grpSpPr>
        <p:sp>
          <p:nvSpPr>
            <p:cNvPr id="91" name="Freeform 125"/>
            <p:cNvSpPr>
              <a:spLocks/>
            </p:cNvSpPr>
            <p:nvPr/>
          </p:nvSpPr>
          <p:spPr bwMode="auto">
            <a:xfrm>
              <a:off x="2089944" y="4953000"/>
              <a:ext cx="642938" cy="466725"/>
            </a:xfrm>
            <a:custGeom>
              <a:avLst/>
              <a:gdLst>
                <a:gd name="T0" fmla="*/ 0 w 405"/>
                <a:gd name="T1" fmla="*/ 147 h 294"/>
                <a:gd name="T2" fmla="*/ 58 w 405"/>
                <a:gd name="T3" fmla="*/ 93 h 294"/>
                <a:gd name="T4" fmla="*/ 58 w 405"/>
                <a:gd name="T5" fmla="*/ 120 h 294"/>
                <a:gd name="T6" fmla="*/ 105 w 405"/>
                <a:gd name="T7" fmla="*/ 120 h 294"/>
                <a:gd name="T8" fmla="*/ 105 w 405"/>
                <a:gd name="T9" fmla="*/ 77 h 294"/>
                <a:gd name="T10" fmla="*/ 174 w 405"/>
                <a:gd name="T11" fmla="*/ 77 h 294"/>
                <a:gd name="T12" fmla="*/ 174 w 405"/>
                <a:gd name="T13" fmla="*/ 55 h 294"/>
                <a:gd name="T14" fmla="*/ 145 w 405"/>
                <a:gd name="T15" fmla="*/ 55 h 294"/>
                <a:gd name="T16" fmla="*/ 203 w 405"/>
                <a:gd name="T17" fmla="*/ 0 h 294"/>
                <a:gd name="T18" fmla="*/ 261 w 405"/>
                <a:gd name="T19" fmla="*/ 55 h 294"/>
                <a:gd name="T20" fmla="*/ 232 w 405"/>
                <a:gd name="T21" fmla="*/ 55 h 294"/>
                <a:gd name="T22" fmla="*/ 232 w 405"/>
                <a:gd name="T23" fmla="*/ 77 h 294"/>
                <a:gd name="T24" fmla="*/ 301 w 405"/>
                <a:gd name="T25" fmla="*/ 77 h 294"/>
                <a:gd name="T26" fmla="*/ 301 w 405"/>
                <a:gd name="T27" fmla="*/ 120 h 294"/>
                <a:gd name="T28" fmla="*/ 347 w 405"/>
                <a:gd name="T29" fmla="*/ 120 h 294"/>
                <a:gd name="T30" fmla="*/ 347 w 405"/>
                <a:gd name="T31" fmla="*/ 93 h 294"/>
                <a:gd name="T32" fmla="*/ 405 w 405"/>
                <a:gd name="T33" fmla="*/ 147 h 294"/>
                <a:gd name="T34" fmla="*/ 347 w 405"/>
                <a:gd name="T35" fmla="*/ 202 h 294"/>
                <a:gd name="T36" fmla="*/ 347 w 405"/>
                <a:gd name="T37" fmla="*/ 174 h 294"/>
                <a:gd name="T38" fmla="*/ 301 w 405"/>
                <a:gd name="T39" fmla="*/ 174 h 294"/>
                <a:gd name="T40" fmla="*/ 301 w 405"/>
                <a:gd name="T41" fmla="*/ 218 h 294"/>
                <a:gd name="T42" fmla="*/ 232 w 405"/>
                <a:gd name="T43" fmla="*/ 218 h 294"/>
                <a:gd name="T44" fmla="*/ 232 w 405"/>
                <a:gd name="T45" fmla="*/ 240 h 294"/>
                <a:gd name="T46" fmla="*/ 261 w 405"/>
                <a:gd name="T47" fmla="*/ 240 h 294"/>
                <a:gd name="T48" fmla="*/ 203 w 405"/>
                <a:gd name="T49" fmla="*/ 294 h 294"/>
                <a:gd name="T50" fmla="*/ 145 w 405"/>
                <a:gd name="T51" fmla="*/ 240 h 294"/>
                <a:gd name="T52" fmla="*/ 174 w 405"/>
                <a:gd name="T53" fmla="*/ 240 h 294"/>
                <a:gd name="T54" fmla="*/ 174 w 405"/>
                <a:gd name="T55" fmla="*/ 218 h 294"/>
                <a:gd name="T56" fmla="*/ 105 w 405"/>
                <a:gd name="T57" fmla="*/ 218 h 294"/>
                <a:gd name="T58" fmla="*/ 105 w 405"/>
                <a:gd name="T59" fmla="*/ 174 h 294"/>
                <a:gd name="T60" fmla="*/ 58 w 405"/>
                <a:gd name="T61" fmla="*/ 174 h 294"/>
                <a:gd name="T62" fmla="*/ 58 w 405"/>
                <a:gd name="T63" fmla="*/ 202 h 294"/>
                <a:gd name="T64" fmla="*/ 0 w 405"/>
                <a:gd name="T65" fmla="*/ 147 h 2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5" h="294">
                  <a:moveTo>
                    <a:pt x="0" y="147"/>
                  </a:moveTo>
                  <a:lnTo>
                    <a:pt x="58" y="93"/>
                  </a:lnTo>
                  <a:lnTo>
                    <a:pt x="58" y="120"/>
                  </a:lnTo>
                  <a:lnTo>
                    <a:pt x="105" y="120"/>
                  </a:lnTo>
                  <a:lnTo>
                    <a:pt x="105" y="77"/>
                  </a:lnTo>
                  <a:lnTo>
                    <a:pt x="174" y="77"/>
                  </a:lnTo>
                  <a:lnTo>
                    <a:pt x="174" y="55"/>
                  </a:lnTo>
                  <a:lnTo>
                    <a:pt x="145" y="55"/>
                  </a:lnTo>
                  <a:lnTo>
                    <a:pt x="203" y="0"/>
                  </a:lnTo>
                  <a:lnTo>
                    <a:pt x="261" y="55"/>
                  </a:lnTo>
                  <a:lnTo>
                    <a:pt x="232" y="55"/>
                  </a:lnTo>
                  <a:lnTo>
                    <a:pt x="232" y="77"/>
                  </a:lnTo>
                  <a:lnTo>
                    <a:pt x="301" y="77"/>
                  </a:lnTo>
                  <a:lnTo>
                    <a:pt x="301" y="120"/>
                  </a:lnTo>
                  <a:lnTo>
                    <a:pt x="347" y="120"/>
                  </a:lnTo>
                  <a:lnTo>
                    <a:pt x="347" y="93"/>
                  </a:lnTo>
                  <a:lnTo>
                    <a:pt x="405" y="147"/>
                  </a:lnTo>
                  <a:lnTo>
                    <a:pt x="347" y="202"/>
                  </a:lnTo>
                  <a:lnTo>
                    <a:pt x="347" y="174"/>
                  </a:lnTo>
                  <a:lnTo>
                    <a:pt x="301" y="174"/>
                  </a:lnTo>
                  <a:lnTo>
                    <a:pt x="301" y="218"/>
                  </a:lnTo>
                  <a:lnTo>
                    <a:pt x="232" y="218"/>
                  </a:lnTo>
                  <a:lnTo>
                    <a:pt x="232" y="240"/>
                  </a:lnTo>
                  <a:lnTo>
                    <a:pt x="261" y="240"/>
                  </a:lnTo>
                  <a:lnTo>
                    <a:pt x="203" y="294"/>
                  </a:lnTo>
                  <a:lnTo>
                    <a:pt x="145" y="240"/>
                  </a:lnTo>
                  <a:lnTo>
                    <a:pt x="174" y="240"/>
                  </a:lnTo>
                  <a:lnTo>
                    <a:pt x="174" y="218"/>
                  </a:lnTo>
                  <a:lnTo>
                    <a:pt x="105" y="218"/>
                  </a:lnTo>
                  <a:lnTo>
                    <a:pt x="105" y="174"/>
                  </a:lnTo>
                  <a:lnTo>
                    <a:pt x="58" y="174"/>
                  </a:lnTo>
                  <a:lnTo>
                    <a:pt x="58" y="202"/>
                  </a:lnTo>
                  <a:lnTo>
                    <a:pt x="0" y="147"/>
                  </a:lnTo>
                  <a:close/>
                </a:path>
              </a:pathLst>
            </a:custGeom>
            <a:solidFill>
              <a:srgbClr val="3167D3"/>
            </a:solidFill>
            <a:ln w="25400">
              <a:solidFill>
                <a:schemeClr val="tx2">
                  <a:lumMod val="75000"/>
                </a:schemeClr>
              </a:solidFill>
              <a:round/>
              <a:headEnd/>
              <a:tailEnd/>
            </a:ln>
          </p:spPr>
          <p:txBody>
            <a:bodyPr/>
            <a:lstStyle/>
            <a:p>
              <a:pPr>
                <a:defRPr/>
              </a:pPr>
              <a:endParaRPr lang="en-US"/>
            </a:p>
          </p:txBody>
        </p:sp>
        <p:sp>
          <p:nvSpPr>
            <p:cNvPr id="12357" name="Rectangle 127"/>
            <p:cNvSpPr>
              <a:spLocks noChangeArrowheads="1"/>
            </p:cNvSpPr>
            <p:nvPr/>
          </p:nvSpPr>
          <p:spPr bwMode="auto">
            <a:xfrm>
              <a:off x="2103438" y="4689475"/>
              <a:ext cx="6191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400" b="1">
                  <a:solidFill>
                    <a:srgbClr val="000000"/>
                  </a:solidFill>
                  <a:latin typeface="Cambria" panose="02040503050406030204" pitchFamily="18" charset="0"/>
                </a:rPr>
                <a:t>Insurer</a:t>
              </a:r>
              <a:endParaRPr lang="en-US" altLang="en-US" sz="1400">
                <a:latin typeface="Cambria" panose="02040503050406030204" pitchFamily="18" charset="0"/>
              </a:endParaRPr>
            </a:p>
          </p:txBody>
        </p:sp>
      </p:grpSp>
      <p:cxnSp>
        <p:nvCxnSpPr>
          <p:cNvPr id="94" name="Straight Arrow Connector 93"/>
          <p:cNvCxnSpPr/>
          <p:nvPr/>
        </p:nvCxnSpPr>
        <p:spPr>
          <a:xfrm flipV="1">
            <a:off x="4306889" y="5029200"/>
            <a:ext cx="1133475" cy="338138"/>
          </a:xfrm>
          <a:prstGeom prst="straightConnector1">
            <a:avLst/>
          </a:prstGeom>
          <a:ln w="317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2301" name="Group 94"/>
          <p:cNvGrpSpPr>
            <a:grpSpLocks/>
          </p:cNvGrpSpPr>
          <p:nvPr/>
        </p:nvGrpSpPr>
        <p:grpSpPr bwMode="auto">
          <a:xfrm>
            <a:off x="5413376" y="4365626"/>
            <a:ext cx="758825" cy="968375"/>
            <a:chOff x="3825875" y="4038600"/>
            <a:chExt cx="758825" cy="968375"/>
          </a:xfrm>
        </p:grpSpPr>
        <p:sp>
          <p:nvSpPr>
            <p:cNvPr id="12354" name="Rectangle 36"/>
            <p:cNvSpPr>
              <a:spLocks noChangeArrowheads="1"/>
            </p:cNvSpPr>
            <p:nvPr/>
          </p:nvSpPr>
          <p:spPr bwMode="auto">
            <a:xfrm>
              <a:off x="3902075" y="4038600"/>
              <a:ext cx="5000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400" b="1">
                  <a:solidFill>
                    <a:srgbClr val="000000"/>
                  </a:solidFill>
                  <a:latin typeface="Cambria" panose="02040503050406030204" pitchFamily="18" charset="0"/>
                </a:rPr>
                <a:t>Policy</a:t>
              </a:r>
              <a:endParaRPr lang="en-US" altLang="en-US" sz="1400">
                <a:latin typeface="Cambria" panose="02040503050406030204" pitchFamily="18" charset="0"/>
              </a:endParaRPr>
            </a:p>
          </p:txBody>
        </p:sp>
        <p:pic>
          <p:nvPicPr>
            <p:cNvPr id="12355" name="Picture 127" descr="C:\Users\285075\Desktop\GW Billing_PPT\Picture\policy.gif"/>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25875" y="4260850"/>
              <a:ext cx="758825"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98" name="Straight Arrow Connector 97"/>
          <p:cNvCxnSpPr/>
          <p:nvPr/>
        </p:nvCxnSpPr>
        <p:spPr>
          <a:xfrm>
            <a:off x="6234114" y="4975226"/>
            <a:ext cx="1233487" cy="396875"/>
          </a:xfrm>
          <a:prstGeom prst="straightConnector1">
            <a:avLst/>
          </a:prstGeom>
          <a:ln w="317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2303" name="Group 98"/>
          <p:cNvGrpSpPr>
            <a:grpSpLocks/>
          </p:cNvGrpSpPr>
          <p:nvPr/>
        </p:nvGrpSpPr>
        <p:grpSpPr bwMode="auto">
          <a:xfrm>
            <a:off x="7650163" y="5103814"/>
            <a:ext cx="749300" cy="839787"/>
            <a:chOff x="6125369" y="4522646"/>
            <a:chExt cx="750172" cy="921685"/>
          </a:xfrm>
        </p:grpSpPr>
        <p:sp>
          <p:nvSpPr>
            <p:cNvPr id="12352" name="Rectangle 92"/>
            <p:cNvSpPr>
              <a:spLocks noChangeArrowheads="1"/>
            </p:cNvSpPr>
            <p:nvPr/>
          </p:nvSpPr>
          <p:spPr bwMode="auto">
            <a:xfrm>
              <a:off x="6138862" y="4522646"/>
              <a:ext cx="644130" cy="23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400" b="1">
                  <a:solidFill>
                    <a:srgbClr val="000000"/>
                  </a:solidFill>
                  <a:latin typeface="Cambria" panose="02040503050406030204" pitchFamily="18" charset="0"/>
                </a:rPr>
                <a:t>Insured</a:t>
              </a:r>
              <a:endParaRPr lang="en-US" altLang="en-US" sz="1400">
                <a:latin typeface="Cambria" panose="02040503050406030204" pitchFamily="18" charset="0"/>
              </a:endParaRPr>
            </a:p>
          </p:txBody>
        </p:sp>
        <p:pic>
          <p:nvPicPr>
            <p:cNvPr id="12353" name="Picture 128" descr="C:\Users\285075\Desktop\GW Billing_PPT\Picture\stock-photo-hand-and-stamp-insured-isolated-on-white-background-70558936.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5369" y="4797425"/>
              <a:ext cx="750172" cy="64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02" name="Straight Arrow Connector 101"/>
          <p:cNvCxnSpPr/>
          <p:nvPr/>
        </p:nvCxnSpPr>
        <p:spPr>
          <a:xfrm flipH="1">
            <a:off x="6400801" y="5867400"/>
            <a:ext cx="1108075" cy="369888"/>
          </a:xfrm>
          <a:prstGeom prst="straightConnector1">
            <a:avLst/>
          </a:prstGeom>
          <a:ln w="317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2305" name="Group 102"/>
          <p:cNvGrpSpPr>
            <a:grpSpLocks/>
          </p:cNvGrpSpPr>
          <p:nvPr/>
        </p:nvGrpSpPr>
        <p:grpSpPr bwMode="auto">
          <a:xfrm>
            <a:off x="5522914" y="6008688"/>
            <a:ext cx="725487" cy="620712"/>
            <a:chOff x="3865563" y="5475287"/>
            <a:chExt cx="725487" cy="620713"/>
          </a:xfrm>
        </p:grpSpPr>
        <p:sp>
          <p:nvSpPr>
            <p:cNvPr id="12341" name="Freeform 25"/>
            <p:cNvSpPr>
              <a:spLocks noEditPoints="1"/>
            </p:cNvSpPr>
            <p:nvPr/>
          </p:nvSpPr>
          <p:spPr bwMode="auto">
            <a:xfrm>
              <a:off x="3865563" y="5475287"/>
              <a:ext cx="696913" cy="315913"/>
            </a:xfrm>
            <a:custGeom>
              <a:avLst/>
              <a:gdLst>
                <a:gd name="T0" fmla="*/ 0 w 439"/>
                <a:gd name="T1" fmla="*/ 0 h 199"/>
                <a:gd name="T2" fmla="*/ 2147483647 w 439"/>
                <a:gd name="T3" fmla="*/ 0 h 199"/>
                <a:gd name="T4" fmla="*/ 2147483647 w 439"/>
                <a:gd name="T5" fmla="*/ 2147483647 h 199"/>
                <a:gd name="T6" fmla="*/ 0 w 439"/>
                <a:gd name="T7" fmla="*/ 2147483647 h 199"/>
                <a:gd name="T8" fmla="*/ 0 w 439"/>
                <a:gd name="T9" fmla="*/ 0 h 199"/>
                <a:gd name="T10" fmla="*/ 2147483647 w 439"/>
                <a:gd name="T11" fmla="*/ 2147483647 h 199"/>
                <a:gd name="T12" fmla="*/ 2147483647 w 439"/>
                <a:gd name="T13" fmla="*/ 2147483647 h 199"/>
                <a:gd name="T14" fmla="*/ 2147483647 w 439"/>
                <a:gd name="T15" fmla="*/ 2147483647 h 199"/>
                <a:gd name="T16" fmla="*/ 2147483647 w 439"/>
                <a:gd name="T17" fmla="*/ 2147483647 h 199"/>
                <a:gd name="T18" fmla="*/ 2147483647 w 439"/>
                <a:gd name="T19" fmla="*/ 2147483647 h 199"/>
                <a:gd name="T20" fmla="*/ 2147483647 w 439"/>
                <a:gd name="T21" fmla="*/ 2147483647 h 199"/>
                <a:gd name="T22" fmla="*/ 2147483647 w 439"/>
                <a:gd name="T23" fmla="*/ 2147483647 h 199"/>
                <a:gd name="T24" fmla="*/ 2147483647 w 439"/>
                <a:gd name="T25" fmla="*/ 2147483647 h 199"/>
                <a:gd name="T26" fmla="*/ 2147483647 w 439"/>
                <a:gd name="T27" fmla="*/ 2147483647 h 1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9"/>
                <a:gd name="T43" fmla="*/ 0 h 199"/>
                <a:gd name="T44" fmla="*/ 439 w 439"/>
                <a:gd name="T45" fmla="*/ 199 h 1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9" h="199">
                  <a:moveTo>
                    <a:pt x="0" y="0"/>
                  </a:moveTo>
                  <a:lnTo>
                    <a:pt x="439" y="0"/>
                  </a:lnTo>
                  <a:lnTo>
                    <a:pt x="439" y="199"/>
                  </a:lnTo>
                  <a:lnTo>
                    <a:pt x="0" y="199"/>
                  </a:lnTo>
                  <a:lnTo>
                    <a:pt x="0" y="0"/>
                  </a:lnTo>
                  <a:close/>
                  <a:moveTo>
                    <a:pt x="5" y="197"/>
                  </a:moveTo>
                  <a:lnTo>
                    <a:pt x="3" y="194"/>
                  </a:lnTo>
                  <a:lnTo>
                    <a:pt x="436" y="194"/>
                  </a:lnTo>
                  <a:lnTo>
                    <a:pt x="434" y="197"/>
                  </a:lnTo>
                  <a:lnTo>
                    <a:pt x="434" y="2"/>
                  </a:lnTo>
                  <a:lnTo>
                    <a:pt x="436" y="5"/>
                  </a:lnTo>
                  <a:lnTo>
                    <a:pt x="3" y="5"/>
                  </a:lnTo>
                  <a:lnTo>
                    <a:pt x="5" y="2"/>
                  </a:lnTo>
                  <a:lnTo>
                    <a:pt x="5" y="197"/>
                  </a:lnTo>
                  <a:close/>
                </a:path>
              </a:pathLst>
            </a:custGeom>
            <a:solidFill>
              <a:srgbClr val="000000"/>
            </a:solidFill>
            <a:ln w="0" cap="flat">
              <a:solidFill>
                <a:srgbClr val="000000"/>
              </a:solidFill>
              <a:prstDash val="solid"/>
              <a:round/>
              <a:headEnd/>
              <a:tailEnd/>
            </a:ln>
          </p:spPr>
          <p:txBody>
            <a:bodyPr/>
            <a:lstStyle/>
            <a:p>
              <a:endParaRPr lang="en-US"/>
            </a:p>
          </p:txBody>
        </p:sp>
        <p:grpSp>
          <p:nvGrpSpPr>
            <p:cNvPr id="12342" name="Group 104"/>
            <p:cNvGrpSpPr>
              <a:grpSpLocks/>
            </p:cNvGrpSpPr>
            <p:nvPr/>
          </p:nvGrpSpPr>
          <p:grpSpPr bwMode="auto">
            <a:xfrm>
              <a:off x="4056063" y="5475287"/>
              <a:ext cx="323851" cy="315913"/>
              <a:chOff x="4056063" y="5475287"/>
              <a:chExt cx="323851" cy="315913"/>
            </a:xfrm>
          </p:grpSpPr>
          <p:sp>
            <p:nvSpPr>
              <p:cNvPr id="12344" name="Freeform 26"/>
              <p:cNvSpPr>
                <a:spLocks/>
              </p:cNvSpPr>
              <p:nvPr/>
            </p:nvSpPr>
            <p:spPr bwMode="auto">
              <a:xfrm>
                <a:off x="4235451" y="5672137"/>
                <a:ext cx="25400" cy="119063"/>
              </a:xfrm>
              <a:custGeom>
                <a:avLst/>
                <a:gdLst>
                  <a:gd name="T0" fmla="*/ 2147483647 w 16"/>
                  <a:gd name="T1" fmla="*/ 2147483647 h 75"/>
                  <a:gd name="T2" fmla="*/ 2147483647 w 16"/>
                  <a:gd name="T3" fmla="*/ 2147483647 h 75"/>
                  <a:gd name="T4" fmla="*/ 2147483647 w 16"/>
                  <a:gd name="T5" fmla="*/ 2147483647 h 75"/>
                  <a:gd name="T6" fmla="*/ 2147483647 w 16"/>
                  <a:gd name="T7" fmla="*/ 2147483647 h 75"/>
                  <a:gd name="T8" fmla="*/ 2147483647 w 16"/>
                  <a:gd name="T9" fmla="*/ 2147483647 h 75"/>
                  <a:gd name="T10" fmla="*/ 2147483647 w 16"/>
                  <a:gd name="T11" fmla="*/ 2147483647 h 75"/>
                  <a:gd name="T12" fmla="*/ 2147483647 w 16"/>
                  <a:gd name="T13" fmla="*/ 2147483647 h 75"/>
                  <a:gd name="T14" fmla="*/ 2147483647 w 16"/>
                  <a:gd name="T15" fmla="*/ 2147483647 h 75"/>
                  <a:gd name="T16" fmla="*/ 0 w 16"/>
                  <a:gd name="T17" fmla="*/ 2147483647 h 75"/>
                  <a:gd name="T18" fmla="*/ 0 w 16"/>
                  <a:gd name="T19" fmla="*/ 2147483647 h 75"/>
                  <a:gd name="T20" fmla="*/ 0 w 16"/>
                  <a:gd name="T21" fmla="*/ 2147483647 h 75"/>
                  <a:gd name="T22" fmla="*/ 0 w 16"/>
                  <a:gd name="T23" fmla="*/ 2147483647 h 75"/>
                  <a:gd name="T24" fmla="*/ 0 w 16"/>
                  <a:gd name="T25" fmla="*/ 2147483647 h 75"/>
                  <a:gd name="T26" fmla="*/ 0 w 16"/>
                  <a:gd name="T27" fmla="*/ 2147483647 h 75"/>
                  <a:gd name="T28" fmla="*/ 0 w 16"/>
                  <a:gd name="T29" fmla="*/ 2147483647 h 75"/>
                  <a:gd name="T30" fmla="*/ 0 w 16"/>
                  <a:gd name="T31" fmla="*/ 2147483647 h 75"/>
                  <a:gd name="T32" fmla="*/ 0 w 16"/>
                  <a:gd name="T33" fmla="*/ 0 h 75"/>
                  <a:gd name="T34" fmla="*/ 2147483647 w 16"/>
                  <a:gd name="T35" fmla="*/ 0 h 75"/>
                  <a:gd name="T36" fmla="*/ 2147483647 w 16"/>
                  <a:gd name="T37" fmla="*/ 2147483647 h 75"/>
                  <a:gd name="T38" fmla="*/ 2147483647 w 16"/>
                  <a:gd name="T39" fmla="*/ 2147483647 h 75"/>
                  <a:gd name="T40" fmla="*/ 2147483647 w 16"/>
                  <a:gd name="T41" fmla="*/ 2147483647 h 75"/>
                  <a:gd name="T42" fmla="*/ 2147483647 w 16"/>
                  <a:gd name="T43" fmla="*/ 2147483647 h 75"/>
                  <a:gd name="T44" fmla="*/ 2147483647 w 16"/>
                  <a:gd name="T45" fmla="*/ 2147483647 h 75"/>
                  <a:gd name="T46" fmla="*/ 2147483647 w 16"/>
                  <a:gd name="T47" fmla="*/ 2147483647 h 75"/>
                  <a:gd name="T48" fmla="*/ 2147483647 w 16"/>
                  <a:gd name="T49" fmla="*/ 2147483647 h 75"/>
                  <a:gd name="T50" fmla="*/ 2147483647 w 16"/>
                  <a:gd name="T51" fmla="*/ 2147483647 h 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75"/>
                  <a:gd name="T80" fmla="*/ 16 w 16"/>
                  <a:gd name="T81" fmla="*/ 75 h 7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75">
                    <a:moveTo>
                      <a:pt x="15" y="33"/>
                    </a:moveTo>
                    <a:lnTo>
                      <a:pt x="15" y="47"/>
                    </a:lnTo>
                    <a:lnTo>
                      <a:pt x="15" y="49"/>
                    </a:lnTo>
                    <a:lnTo>
                      <a:pt x="16" y="52"/>
                    </a:lnTo>
                    <a:lnTo>
                      <a:pt x="16" y="55"/>
                    </a:lnTo>
                    <a:lnTo>
                      <a:pt x="16" y="57"/>
                    </a:lnTo>
                    <a:lnTo>
                      <a:pt x="16" y="75"/>
                    </a:lnTo>
                    <a:lnTo>
                      <a:pt x="2" y="75"/>
                    </a:lnTo>
                    <a:lnTo>
                      <a:pt x="0" y="58"/>
                    </a:lnTo>
                    <a:lnTo>
                      <a:pt x="0" y="56"/>
                    </a:lnTo>
                    <a:lnTo>
                      <a:pt x="0" y="54"/>
                    </a:lnTo>
                    <a:lnTo>
                      <a:pt x="0" y="53"/>
                    </a:lnTo>
                    <a:lnTo>
                      <a:pt x="0" y="52"/>
                    </a:lnTo>
                    <a:lnTo>
                      <a:pt x="0" y="43"/>
                    </a:lnTo>
                    <a:lnTo>
                      <a:pt x="0" y="27"/>
                    </a:lnTo>
                    <a:lnTo>
                      <a:pt x="0" y="10"/>
                    </a:lnTo>
                    <a:lnTo>
                      <a:pt x="0" y="0"/>
                    </a:lnTo>
                    <a:lnTo>
                      <a:pt x="2" y="0"/>
                    </a:lnTo>
                    <a:lnTo>
                      <a:pt x="4" y="1"/>
                    </a:lnTo>
                    <a:lnTo>
                      <a:pt x="7" y="1"/>
                    </a:lnTo>
                    <a:lnTo>
                      <a:pt x="9" y="2"/>
                    </a:lnTo>
                    <a:lnTo>
                      <a:pt x="11" y="2"/>
                    </a:lnTo>
                    <a:lnTo>
                      <a:pt x="13" y="2"/>
                    </a:lnTo>
                    <a:lnTo>
                      <a:pt x="14" y="3"/>
                    </a:lnTo>
                    <a:lnTo>
                      <a:pt x="15" y="4"/>
                    </a:lnTo>
                    <a:lnTo>
                      <a:pt x="15" y="33"/>
                    </a:lnTo>
                    <a:close/>
                  </a:path>
                </a:pathLst>
              </a:custGeom>
              <a:solidFill>
                <a:srgbClr val="00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5" name="Freeform 27"/>
              <p:cNvSpPr>
                <a:spLocks/>
              </p:cNvSpPr>
              <p:nvPr/>
            </p:nvSpPr>
            <p:spPr bwMode="auto">
              <a:xfrm>
                <a:off x="4071938" y="5491162"/>
                <a:ext cx="165100" cy="300038"/>
              </a:xfrm>
              <a:custGeom>
                <a:avLst/>
                <a:gdLst>
                  <a:gd name="T0" fmla="*/ 2147483647 w 104"/>
                  <a:gd name="T1" fmla="*/ 2147483647 h 189"/>
                  <a:gd name="T2" fmla="*/ 2147483647 w 104"/>
                  <a:gd name="T3" fmla="*/ 2147483647 h 189"/>
                  <a:gd name="T4" fmla="*/ 2147483647 w 104"/>
                  <a:gd name="T5" fmla="*/ 2147483647 h 189"/>
                  <a:gd name="T6" fmla="*/ 2147483647 w 104"/>
                  <a:gd name="T7" fmla="*/ 2147483647 h 189"/>
                  <a:gd name="T8" fmla="*/ 2147483647 w 104"/>
                  <a:gd name="T9" fmla="*/ 2147483647 h 189"/>
                  <a:gd name="T10" fmla="*/ 2147483647 w 104"/>
                  <a:gd name="T11" fmla="*/ 2147483647 h 189"/>
                  <a:gd name="T12" fmla="*/ 2147483647 w 104"/>
                  <a:gd name="T13" fmla="*/ 2147483647 h 189"/>
                  <a:gd name="T14" fmla="*/ 2147483647 w 104"/>
                  <a:gd name="T15" fmla="*/ 2147483647 h 189"/>
                  <a:gd name="T16" fmla="*/ 2147483647 w 104"/>
                  <a:gd name="T17" fmla="*/ 2147483647 h 189"/>
                  <a:gd name="T18" fmla="*/ 2147483647 w 104"/>
                  <a:gd name="T19" fmla="*/ 2147483647 h 189"/>
                  <a:gd name="T20" fmla="*/ 2147483647 w 104"/>
                  <a:gd name="T21" fmla="*/ 2147483647 h 189"/>
                  <a:gd name="T22" fmla="*/ 2147483647 w 104"/>
                  <a:gd name="T23" fmla="*/ 2147483647 h 189"/>
                  <a:gd name="T24" fmla="*/ 2147483647 w 104"/>
                  <a:gd name="T25" fmla="*/ 2147483647 h 189"/>
                  <a:gd name="T26" fmla="*/ 2147483647 w 104"/>
                  <a:gd name="T27" fmla="*/ 2147483647 h 189"/>
                  <a:gd name="T28" fmla="*/ 2147483647 w 104"/>
                  <a:gd name="T29" fmla="*/ 2147483647 h 189"/>
                  <a:gd name="T30" fmla="*/ 2147483647 w 104"/>
                  <a:gd name="T31" fmla="*/ 2147483647 h 189"/>
                  <a:gd name="T32" fmla="*/ 2147483647 w 104"/>
                  <a:gd name="T33" fmla="*/ 2147483647 h 189"/>
                  <a:gd name="T34" fmla="*/ 2147483647 w 104"/>
                  <a:gd name="T35" fmla="*/ 2147483647 h 189"/>
                  <a:gd name="T36" fmla="*/ 2147483647 w 104"/>
                  <a:gd name="T37" fmla="*/ 2147483647 h 189"/>
                  <a:gd name="T38" fmla="*/ 2147483647 w 104"/>
                  <a:gd name="T39" fmla="*/ 2147483647 h 189"/>
                  <a:gd name="T40" fmla="*/ 2147483647 w 104"/>
                  <a:gd name="T41" fmla="*/ 2147483647 h 189"/>
                  <a:gd name="T42" fmla="*/ 2147483647 w 104"/>
                  <a:gd name="T43" fmla="*/ 2147483647 h 189"/>
                  <a:gd name="T44" fmla="*/ 2147483647 w 104"/>
                  <a:gd name="T45" fmla="*/ 2147483647 h 189"/>
                  <a:gd name="T46" fmla="*/ 2147483647 w 104"/>
                  <a:gd name="T47" fmla="*/ 2147483647 h 189"/>
                  <a:gd name="T48" fmla="*/ 2147483647 w 104"/>
                  <a:gd name="T49" fmla="*/ 2147483647 h 189"/>
                  <a:gd name="T50" fmla="*/ 2147483647 w 104"/>
                  <a:gd name="T51" fmla="*/ 0 h 189"/>
                  <a:gd name="T52" fmla="*/ 2147483647 w 104"/>
                  <a:gd name="T53" fmla="*/ 2147483647 h 189"/>
                  <a:gd name="T54" fmla="*/ 2147483647 w 104"/>
                  <a:gd name="T55" fmla="*/ 2147483647 h 189"/>
                  <a:gd name="T56" fmla="*/ 2147483647 w 104"/>
                  <a:gd name="T57" fmla="*/ 2147483647 h 189"/>
                  <a:gd name="T58" fmla="*/ 2147483647 w 104"/>
                  <a:gd name="T59" fmla="*/ 2147483647 h 189"/>
                  <a:gd name="T60" fmla="*/ 2147483647 w 104"/>
                  <a:gd name="T61" fmla="*/ 2147483647 h 189"/>
                  <a:gd name="T62" fmla="*/ 2147483647 w 104"/>
                  <a:gd name="T63" fmla="*/ 2147483647 h 189"/>
                  <a:gd name="T64" fmla="*/ 2147483647 w 104"/>
                  <a:gd name="T65" fmla="*/ 2147483647 h 189"/>
                  <a:gd name="T66" fmla="*/ 2147483647 w 104"/>
                  <a:gd name="T67" fmla="*/ 2147483647 h 189"/>
                  <a:gd name="T68" fmla="*/ 2147483647 w 104"/>
                  <a:gd name="T69" fmla="*/ 2147483647 h 189"/>
                  <a:gd name="T70" fmla="*/ 2147483647 w 104"/>
                  <a:gd name="T71" fmla="*/ 2147483647 h 189"/>
                  <a:gd name="T72" fmla="*/ 2147483647 w 104"/>
                  <a:gd name="T73" fmla="*/ 2147483647 h 189"/>
                  <a:gd name="T74" fmla="*/ 2147483647 w 104"/>
                  <a:gd name="T75" fmla="*/ 2147483647 h 189"/>
                  <a:gd name="T76" fmla="*/ 2147483647 w 104"/>
                  <a:gd name="T77" fmla="*/ 2147483647 h 189"/>
                  <a:gd name="T78" fmla="*/ 2147483647 w 104"/>
                  <a:gd name="T79" fmla="*/ 2147483647 h 189"/>
                  <a:gd name="T80" fmla="*/ 2147483647 w 104"/>
                  <a:gd name="T81" fmla="*/ 2147483647 h 189"/>
                  <a:gd name="T82" fmla="*/ 2147483647 w 104"/>
                  <a:gd name="T83" fmla="*/ 2147483647 h 189"/>
                  <a:gd name="T84" fmla="*/ 2147483647 w 104"/>
                  <a:gd name="T85" fmla="*/ 2147483647 h 189"/>
                  <a:gd name="T86" fmla="*/ 2147483647 w 104"/>
                  <a:gd name="T87" fmla="*/ 2147483647 h 189"/>
                  <a:gd name="T88" fmla="*/ 2147483647 w 104"/>
                  <a:gd name="T89" fmla="*/ 2147483647 h 189"/>
                  <a:gd name="T90" fmla="*/ 2147483647 w 104"/>
                  <a:gd name="T91" fmla="*/ 2147483647 h 189"/>
                  <a:gd name="T92" fmla="*/ 2147483647 w 104"/>
                  <a:gd name="T93" fmla="*/ 2147483647 h 189"/>
                  <a:gd name="T94" fmla="*/ 2147483647 w 104"/>
                  <a:gd name="T95" fmla="*/ 2147483647 h 189"/>
                  <a:gd name="T96" fmla="*/ 2147483647 w 104"/>
                  <a:gd name="T97" fmla="*/ 2147483647 h 189"/>
                  <a:gd name="T98" fmla="*/ 2147483647 w 104"/>
                  <a:gd name="T99" fmla="*/ 2147483647 h 189"/>
                  <a:gd name="T100" fmla="*/ 2147483647 w 104"/>
                  <a:gd name="T101" fmla="*/ 2147483647 h 189"/>
                  <a:gd name="T102" fmla="*/ 2147483647 w 104"/>
                  <a:gd name="T103" fmla="*/ 2147483647 h 189"/>
                  <a:gd name="T104" fmla="*/ 2147483647 w 104"/>
                  <a:gd name="T105" fmla="*/ 2147483647 h 189"/>
                  <a:gd name="T106" fmla="*/ 2147483647 w 104"/>
                  <a:gd name="T107" fmla="*/ 2147483647 h 189"/>
                  <a:gd name="T108" fmla="*/ 2147483647 w 104"/>
                  <a:gd name="T109" fmla="*/ 2147483647 h 189"/>
                  <a:gd name="T110" fmla="*/ 2147483647 w 104"/>
                  <a:gd name="T111" fmla="*/ 2147483647 h 189"/>
                  <a:gd name="T112" fmla="*/ 2147483647 w 104"/>
                  <a:gd name="T113" fmla="*/ 2147483647 h 189"/>
                  <a:gd name="T114" fmla="*/ 2147483647 w 104"/>
                  <a:gd name="T115" fmla="*/ 2147483647 h 189"/>
                  <a:gd name="T116" fmla="*/ 2147483647 w 104"/>
                  <a:gd name="T117" fmla="*/ 2147483647 h 18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4"/>
                  <a:gd name="T178" fmla="*/ 0 h 189"/>
                  <a:gd name="T179" fmla="*/ 104 w 104"/>
                  <a:gd name="T180" fmla="*/ 189 h 18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4" h="189">
                    <a:moveTo>
                      <a:pt x="88" y="172"/>
                    </a:moveTo>
                    <a:lnTo>
                      <a:pt x="88" y="189"/>
                    </a:lnTo>
                    <a:lnTo>
                      <a:pt x="75" y="189"/>
                    </a:lnTo>
                    <a:lnTo>
                      <a:pt x="75" y="171"/>
                    </a:lnTo>
                    <a:lnTo>
                      <a:pt x="65" y="170"/>
                    </a:lnTo>
                    <a:lnTo>
                      <a:pt x="56" y="169"/>
                    </a:lnTo>
                    <a:lnTo>
                      <a:pt x="49" y="167"/>
                    </a:lnTo>
                    <a:lnTo>
                      <a:pt x="41" y="166"/>
                    </a:lnTo>
                    <a:lnTo>
                      <a:pt x="35" y="164"/>
                    </a:lnTo>
                    <a:lnTo>
                      <a:pt x="29" y="162"/>
                    </a:lnTo>
                    <a:lnTo>
                      <a:pt x="24" y="161"/>
                    </a:lnTo>
                    <a:lnTo>
                      <a:pt x="20" y="159"/>
                    </a:lnTo>
                    <a:lnTo>
                      <a:pt x="16" y="157"/>
                    </a:lnTo>
                    <a:lnTo>
                      <a:pt x="13" y="154"/>
                    </a:lnTo>
                    <a:lnTo>
                      <a:pt x="11" y="153"/>
                    </a:lnTo>
                    <a:lnTo>
                      <a:pt x="8" y="151"/>
                    </a:lnTo>
                    <a:lnTo>
                      <a:pt x="6" y="149"/>
                    </a:lnTo>
                    <a:lnTo>
                      <a:pt x="5" y="147"/>
                    </a:lnTo>
                    <a:lnTo>
                      <a:pt x="3" y="146"/>
                    </a:lnTo>
                    <a:lnTo>
                      <a:pt x="2" y="144"/>
                    </a:lnTo>
                    <a:lnTo>
                      <a:pt x="2" y="142"/>
                    </a:lnTo>
                    <a:lnTo>
                      <a:pt x="1" y="140"/>
                    </a:lnTo>
                    <a:lnTo>
                      <a:pt x="0" y="136"/>
                    </a:lnTo>
                    <a:lnTo>
                      <a:pt x="1" y="133"/>
                    </a:lnTo>
                    <a:lnTo>
                      <a:pt x="2" y="131"/>
                    </a:lnTo>
                    <a:lnTo>
                      <a:pt x="3" y="130"/>
                    </a:lnTo>
                    <a:lnTo>
                      <a:pt x="5" y="127"/>
                    </a:lnTo>
                    <a:lnTo>
                      <a:pt x="8" y="125"/>
                    </a:lnTo>
                    <a:lnTo>
                      <a:pt x="11" y="124"/>
                    </a:lnTo>
                    <a:lnTo>
                      <a:pt x="15" y="122"/>
                    </a:lnTo>
                    <a:lnTo>
                      <a:pt x="19" y="122"/>
                    </a:lnTo>
                    <a:lnTo>
                      <a:pt x="23" y="121"/>
                    </a:lnTo>
                    <a:lnTo>
                      <a:pt x="28" y="122"/>
                    </a:lnTo>
                    <a:lnTo>
                      <a:pt x="33" y="122"/>
                    </a:lnTo>
                    <a:lnTo>
                      <a:pt x="36" y="124"/>
                    </a:lnTo>
                    <a:lnTo>
                      <a:pt x="39" y="125"/>
                    </a:lnTo>
                    <a:lnTo>
                      <a:pt x="42" y="128"/>
                    </a:lnTo>
                    <a:lnTo>
                      <a:pt x="44" y="130"/>
                    </a:lnTo>
                    <a:lnTo>
                      <a:pt x="46" y="133"/>
                    </a:lnTo>
                    <a:lnTo>
                      <a:pt x="46" y="136"/>
                    </a:lnTo>
                    <a:lnTo>
                      <a:pt x="46" y="138"/>
                    </a:lnTo>
                    <a:lnTo>
                      <a:pt x="45" y="141"/>
                    </a:lnTo>
                    <a:lnTo>
                      <a:pt x="43" y="143"/>
                    </a:lnTo>
                    <a:lnTo>
                      <a:pt x="41" y="145"/>
                    </a:lnTo>
                    <a:lnTo>
                      <a:pt x="38" y="147"/>
                    </a:lnTo>
                    <a:lnTo>
                      <a:pt x="34" y="148"/>
                    </a:lnTo>
                    <a:lnTo>
                      <a:pt x="31" y="149"/>
                    </a:lnTo>
                    <a:lnTo>
                      <a:pt x="27" y="150"/>
                    </a:lnTo>
                    <a:lnTo>
                      <a:pt x="28" y="152"/>
                    </a:lnTo>
                    <a:lnTo>
                      <a:pt x="29" y="152"/>
                    </a:lnTo>
                    <a:lnTo>
                      <a:pt x="30" y="153"/>
                    </a:lnTo>
                    <a:lnTo>
                      <a:pt x="33" y="155"/>
                    </a:lnTo>
                    <a:lnTo>
                      <a:pt x="36" y="157"/>
                    </a:lnTo>
                    <a:lnTo>
                      <a:pt x="41" y="159"/>
                    </a:lnTo>
                    <a:lnTo>
                      <a:pt x="46" y="160"/>
                    </a:lnTo>
                    <a:lnTo>
                      <a:pt x="52" y="162"/>
                    </a:lnTo>
                    <a:lnTo>
                      <a:pt x="59" y="163"/>
                    </a:lnTo>
                    <a:lnTo>
                      <a:pt x="67" y="164"/>
                    </a:lnTo>
                    <a:lnTo>
                      <a:pt x="75" y="165"/>
                    </a:lnTo>
                    <a:lnTo>
                      <a:pt x="75" y="107"/>
                    </a:lnTo>
                    <a:lnTo>
                      <a:pt x="61" y="104"/>
                    </a:lnTo>
                    <a:lnTo>
                      <a:pt x="49" y="99"/>
                    </a:lnTo>
                    <a:lnTo>
                      <a:pt x="37" y="95"/>
                    </a:lnTo>
                    <a:lnTo>
                      <a:pt x="27" y="90"/>
                    </a:lnTo>
                    <a:lnTo>
                      <a:pt x="19" y="85"/>
                    </a:lnTo>
                    <a:lnTo>
                      <a:pt x="13" y="78"/>
                    </a:lnTo>
                    <a:lnTo>
                      <a:pt x="9" y="71"/>
                    </a:lnTo>
                    <a:lnTo>
                      <a:pt x="8" y="62"/>
                    </a:lnTo>
                    <a:lnTo>
                      <a:pt x="9" y="54"/>
                    </a:lnTo>
                    <a:lnTo>
                      <a:pt x="12" y="46"/>
                    </a:lnTo>
                    <a:lnTo>
                      <a:pt x="18" y="39"/>
                    </a:lnTo>
                    <a:lnTo>
                      <a:pt x="25" y="33"/>
                    </a:lnTo>
                    <a:lnTo>
                      <a:pt x="34" y="27"/>
                    </a:lnTo>
                    <a:lnTo>
                      <a:pt x="46" y="22"/>
                    </a:lnTo>
                    <a:lnTo>
                      <a:pt x="59" y="19"/>
                    </a:lnTo>
                    <a:lnTo>
                      <a:pt x="75" y="17"/>
                    </a:lnTo>
                    <a:lnTo>
                      <a:pt x="75" y="0"/>
                    </a:lnTo>
                    <a:lnTo>
                      <a:pt x="90" y="0"/>
                    </a:lnTo>
                    <a:lnTo>
                      <a:pt x="90" y="16"/>
                    </a:lnTo>
                    <a:lnTo>
                      <a:pt x="92" y="16"/>
                    </a:lnTo>
                    <a:lnTo>
                      <a:pt x="93" y="16"/>
                    </a:lnTo>
                    <a:lnTo>
                      <a:pt x="95" y="16"/>
                    </a:lnTo>
                    <a:lnTo>
                      <a:pt x="97" y="16"/>
                    </a:lnTo>
                    <a:lnTo>
                      <a:pt x="99" y="16"/>
                    </a:lnTo>
                    <a:lnTo>
                      <a:pt x="101" y="16"/>
                    </a:lnTo>
                    <a:lnTo>
                      <a:pt x="103" y="16"/>
                    </a:lnTo>
                    <a:lnTo>
                      <a:pt x="103" y="17"/>
                    </a:lnTo>
                    <a:lnTo>
                      <a:pt x="104" y="18"/>
                    </a:lnTo>
                    <a:lnTo>
                      <a:pt x="104" y="19"/>
                    </a:lnTo>
                    <a:lnTo>
                      <a:pt x="104" y="20"/>
                    </a:lnTo>
                    <a:lnTo>
                      <a:pt x="104" y="21"/>
                    </a:lnTo>
                    <a:lnTo>
                      <a:pt x="104" y="22"/>
                    </a:lnTo>
                    <a:lnTo>
                      <a:pt x="104" y="23"/>
                    </a:lnTo>
                    <a:lnTo>
                      <a:pt x="103" y="23"/>
                    </a:lnTo>
                    <a:lnTo>
                      <a:pt x="101" y="23"/>
                    </a:lnTo>
                    <a:lnTo>
                      <a:pt x="99" y="23"/>
                    </a:lnTo>
                    <a:lnTo>
                      <a:pt x="98" y="23"/>
                    </a:lnTo>
                    <a:lnTo>
                      <a:pt x="95" y="23"/>
                    </a:lnTo>
                    <a:lnTo>
                      <a:pt x="93" y="23"/>
                    </a:lnTo>
                    <a:lnTo>
                      <a:pt x="91" y="23"/>
                    </a:lnTo>
                    <a:lnTo>
                      <a:pt x="90" y="24"/>
                    </a:lnTo>
                    <a:lnTo>
                      <a:pt x="87" y="24"/>
                    </a:lnTo>
                    <a:lnTo>
                      <a:pt x="83" y="24"/>
                    </a:lnTo>
                    <a:lnTo>
                      <a:pt x="80" y="24"/>
                    </a:lnTo>
                    <a:lnTo>
                      <a:pt x="78" y="24"/>
                    </a:lnTo>
                    <a:lnTo>
                      <a:pt x="74" y="25"/>
                    </a:lnTo>
                    <a:lnTo>
                      <a:pt x="69" y="25"/>
                    </a:lnTo>
                    <a:lnTo>
                      <a:pt x="65" y="27"/>
                    </a:lnTo>
                    <a:lnTo>
                      <a:pt x="60" y="29"/>
                    </a:lnTo>
                    <a:lnTo>
                      <a:pt x="56" y="31"/>
                    </a:lnTo>
                    <a:lnTo>
                      <a:pt x="52" y="34"/>
                    </a:lnTo>
                    <a:lnTo>
                      <a:pt x="49" y="39"/>
                    </a:lnTo>
                    <a:lnTo>
                      <a:pt x="48" y="45"/>
                    </a:lnTo>
                    <a:lnTo>
                      <a:pt x="49" y="48"/>
                    </a:lnTo>
                    <a:lnTo>
                      <a:pt x="51" y="51"/>
                    </a:lnTo>
                    <a:lnTo>
                      <a:pt x="52" y="54"/>
                    </a:lnTo>
                    <a:lnTo>
                      <a:pt x="56" y="57"/>
                    </a:lnTo>
                    <a:lnTo>
                      <a:pt x="59" y="59"/>
                    </a:lnTo>
                    <a:lnTo>
                      <a:pt x="64" y="61"/>
                    </a:lnTo>
                    <a:lnTo>
                      <a:pt x="69" y="64"/>
                    </a:lnTo>
                    <a:lnTo>
                      <a:pt x="75" y="66"/>
                    </a:lnTo>
                    <a:lnTo>
                      <a:pt x="78" y="66"/>
                    </a:lnTo>
                    <a:lnTo>
                      <a:pt x="81" y="67"/>
                    </a:lnTo>
                    <a:lnTo>
                      <a:pt x="85" y="68"/>
                    </a:lnTo>
                    <a:lnTo>
                      <a:pt x="87" y="68"/>
                    </a:lnTo>
                    <a:lnTo>
                      <a:pt x="88" y="69"/>
                    </a:lnTo>
                    <a:lnTo>
                      <a:pt x="90" y="69"/>
                    </a:lnTo>
                    <a:lnTo>
                      <a:pt x="91" y="69"/>
                    </a:lnTo>
                    <a:lnTo>
                      <a:pt x="92" y="70"/>
                    </a:lnTo>
                    <a:lnTo>
                      <a:pt x="94" y="70"/>
                    </a:lnTo>
                    <a:lnTo>
                      <a:pt x="95" y="71"/>
                    </a:lnTo>
                    <a:lnTo>
                      <a:pt x="97" y="72"/>
                    </a:lnTo>
                    <a:lnTo>
                      <a:pt x="99" y="72"/>
                    </a:lnTo>
                    <a:lnTo>
                      <a:pt x="101" y="73"/>
                    </a:lnTo>
                    <a:lnTo>
                      <a:pt x="103" y="73"/>
                    </a:lnTo>
                    <a:lnTo>
                      <a:pt x="103" y="77"/>
                    </a:lnTo>
                    <a:lnTo>
                      <a:pt x="103" y="82"/>
                    </a:lnTo>
                    <a:lnTo>
                      <a:pt x="103" y="88"/>
                    </a:lnTo>
                    <a:lnTo>
                      <a:pt x="103" y="94"/>
                    </a:lnTo>
                    <a:lnTo>
                      <a:pt x="103" y="100"/>
                    </a:lnTo>
                    <a:lnTo>
                      <a:pt x="103" y="106"/>
                    </a:lnTo>
                    <a:lnTo>
                      <a:pt x="103" y="111"/>
                    </a:lnTo>
                    <a:lnTo>
                      <a:pt x="103" y="114"/>
                    </a:lnTo>
                    <a:lnTo>
                      <a:pt x="102" y="113"/>
                    </a:lnTo>
                    <a:lnTo>
                      <a:pt x="101" y="113"/>
                    </a:lnTo>
                    <a:lnTo>
                      <a:pt x="98" y="112"/>
                    </a:lnTo>
                    <a:lnTo>
                      <a:pt x="95" y="111"/>
                    </a:lnTo>
                    <a:lnTo>
                      <a:pt x="93" y="111"/>
                    </a:lnTo>
                    <a:lnTo>
                      <a:pt x="91" y="111"/>
                    </a:lnTo>
                    <a:lnTo>
                      <a:pt x="89" y="110"/>
                    </a:lnTo>
                    <a:lnTo>
                      <a:pt x="88" y="166"/>
                    </a:lnTo>
                    <a:lnTo>
                      <a:pt x="91" y="166"/>
                    </a:lnTo>
                    <a:lnTo>
                      <a:pt x="92" y="166"/>
                    </a:lnTo>
                    <a:lnTo>
                      <a:pt x="95" y="166"/>
                    </a:lnTo>
                    <a:lnTo>
                      <a:pt x="96" y="166"/>
                    </a:lnTo>
                    <a:lnTo>
                      <a:pt x="98" y="166"/>
                    </a:lnTo>
                    <a:lnTo>
                      <a:pt x="100" y="166"/>
                    </a:lnTo>
                    <a:lnTo>
                      <a:pt x="101" y="166"/>
                    </a:lnTo>
                    <a:lnTo>
                      <a:pt x="103" y="166"/>
                    </a:lnTo>
                    <a:lnTo>
                      <a:pt x="103" y="168"/>
                    </a:lnTo>
                    <a:lnTo>
                      <a:pt x="103" y="169"/>
                    </a:lnTo>
                    <a:lnTo>
                      <a:pt x="103" y="171"/>
                    </a:lnTo>
                    <a:lnTo>
                      <a:pt x="103" y="172"/>
                    </a:lnTo>
                    <a:lnTo>
                      <a:pt x="102" y="172"/>
                    </a:lnTo>
                    <a:lnTo>
                      <a:pt x="101" y="172"/>
                    </a:lnTo>
                    <a:lnTo>
                      <a:pt x="99" y="172"/>
                    </a:lnTo>
                    <a:lnTo>
                      <a:pt x="97" y="172"/>
                    </a:lnTo>
                    <a:lnTo>
                      <a:pt x="95" y="172"/>
                    </a:lnTo>
                    <a:lnTo>
                      <a:pt x="92" y="172"/>
                    </a:lnTo>
                    <a:lnTo>
                      <a:pt x="90" y="172"/>
                    </a:lnTo>
                    <a:lnTo>
                      <a:pt x="88" y="172"/>
                    </a:lnTo>
                    <a:close/>
                  </a:path>
                </a:pathLst>
              </a:custGeom>
              <a:solidFill>
                <a:srgbClr val="00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6" name="Freeform 28"/>
              <p:cNvSpPr>
                <a:spLocks/>
              </p:cNvSpPr>
              <p:nvPr/>
            </p:nvSpPr>
            <p:spPr bwMode="auto">
              <a:xfrm>
                <a:off x="4191001" y="5529262"/>
                <a:ext cx="23813" cy="71438"/>
              </a:xfrm>
              <a:custGeom>
                <a:avLst/>
                <a:gdLst>
                  <a:gd name="T0" fmla="*/ 2147483647 w 15"/>
                  <a:gd name="T1" fmla="*/ 2147483647 h 45"/>
                  <a:gd name="T2" fmla="*/ 2147483647 w 15"/>
                  <a:gd name="T3" fmla="*/ 0 h 45"/>
                  <a:gd name="T4" fmla="*/ 2147483647 w 15"/>
                  <a:gd name="T5" fmla="*/ 0 h 45"/>
                  <a:gd name="T6" fmla="*/ 2147483647 w 15"/>
                  <a:gd name="T7" fmla="*/ 0 h 45"/>
                  <a:gd name="T8" fmla="*/ 2147483647 w 15"/>
                  <a:gd name="T9" fmla="*/ 0 h 45"/>
                  <a:gd name="T10" fmla="*/ 2147483647 w 15"/>
                  <a:gd name="T11" fmla="*/ 0 h 45"/>
                  <a:gd name="T12" fmla="*/ 2147483647 w 15"/>
                  <a:gd name="T13" fmla="*/ 0 h 45"/>
                  <a:gd name="T14" fmla="*/ 2147483647 w 15"/>
                  <a:gd name="T15" fmla="*/ 0 h 45"/>
                  <a:gd name="T16" fmla="*/ 2147483647 w 15"/>
                  <a:gd name="T17" fmla="*/ 0 h 45"/>
                  <a:gd name="T18" fmla="*/ 2147483647 w 15"/>
                  <a:gd name="T19" fmla="*/ 0 h 45"/>
                  <a:gd name="T20" fmla="*/ 0 w 15"/>
                  <a:gd name="T21" fmla="*/ 2147483647 h 45"/>
                  <a:gd name="T22" fmla="*/ 0 w 15"/>
                  <a:gd name="T23" fmla="*/ 2147483647 h 45"/>
                  <a:gd name="T24" fmla="*/ 2147483647 w 15"/>
                  <a:gd name="T25" fmla="*/ 2147483647 h 45"/>
                  <a:gd name="T26" fmla="*/ 2147483647 w 15"/>
                  <a:gd name="T27" fmla="*/ 2147483647 h 45"/>
                  <a:gd name="T28" fmla="*/ 2147483647 w 15"/>
                  <a:gd name="T29" fmla="*/ 2147483647 h 45"/>
                  <a:gd name="T30" fmla="*/ 2147483647 w 15"/>
                  <a:gd name="T31" fmla="*/ 2147483647 h 45"/>
                  <a:gd name="T32" fmla="*/ 2147483647 w 15"/>
                  <a:gd name="T33" fmla="*/ 2147483647 h 45"/>
                  <a:gd name="T34" fmla="*/ 2147483647 w 15"/>
                  <a:gd name="T35" fmla="*/ 2147483647 h 45"/>
                  <a:gd name="T36" fmla="*/ 2147483647 w 15"/>
                  <a:gd name="T37" fmla="*/ 2147483647 h 45"/>
                  <a:gd name="T38" fmla="*/ 2147483647 w 15"/>
                  <a:gd name="T39" fmla="*/ 2147483647 h 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
                  <a:gd name="T61" fmla="*/ 0 h 45"/>
                  <a:gd name="T62" fmla="*/ 15 w 15"/>
                  <a:gd name="T63" fmla="*/ 45 h 4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 h="45">
                    <a:moveTo>
                      <a:pt x="15" y="45"/>
                    </a:moveTo>
                    <a:lnTo>
                      <a:pt x="15" y="0"/>
                    </a:lnTo>
                    <a:lnTo>
                      <a:pt x="13" y="0"/>
                    </a:lnTo>
                    <a:lnTo>
                      <a:pt x="11" y="0"/>
                    </a:lnTo>
                    <a:lnTo>
                      <a:pt x="9" y="0"/>
                    </a:lnTo>
                    <a:lnTo>
                      <a:pt x="8" y="0"/>
                    </a:lnTo>
                    <a:lnTo>
                      <a:pt x="6" y="0"/>
                    </a:lnTo>
                    <a:lnTo>
                      <a:pt x="4" y="0"/>
                    </a:lnTo>
                    <a:lnTo>
                      <a:pt x="2" y="0"/>
                    </a:lnTo>
                    <a:lnTo>
                      <a:pt x="1" y="0"/>
                    </a:lnTo>
                    <a:lnTo>
                      <a:pt x="0" y="20"/>
                    </a:lnTo>
                    <a:lnTo>
                      <a:pt x="0" y="42"/>
                    </a:lnTo>
                    <a:lnTo>
                      <a:pt x="2" y="42"/>
                    </a:lnTo>
                    <a:lnTo>
                      <a:pt x="3" y="43"/>
                    </a:lnTo>
                    <a:lnTo>
                      <a:pt x="5" y="43"/>
                    </a:lnTo>
                    <a:lnTo>
                      <a:pt x="8" y="44"/>
                    </a:lnTo>
                    <a:lnTo>
                      <a:pt x="10" y="44"/>
                    </a:lnTo>
                    <a:lnTo>
                      <a:pt x="12" y="44"/>
                    </a:lnTo>
                    <a:lnTo>
                      <a:pt x="13" y="45"/>
                    </a:lnTo>
                    <a:lnTo>
                      <a:pt x="15" y="45"/>
                    </a:lnTo>
                    <a:close/>
                  </a:path>
                </a:pathLst>
              </a:custGeom>
              <a:solidFill>
                <a:srgbClr val="00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7" name="Freeform 29"/>
              <p:cNvSpPr>
                <a:spLocks/>
              </p:cNvSpPr>
              <p:nvPr/>
            </p:nvSpPr>
            <p:spPr bwMode="auto">
              <a:xfrm>
                <a:off x="4235451" y="5491162"/>
                <a:ext cx="144463" cy="271463"/>
              </a:xfrm>
              <a:custGeom>
                <a:avLst/>
                <a:gdLst>
                  <a:gd name="T0" fmla="*/ 2147483647 w 91"/>
                  <a:gd name="T1" fmla="*/ 0 h 171"/>
                  <a:gd name="T2" fmla="*/ 2147483647 w 91"/>
                  <a:gd name="T3" fmla="*/ 2147483647 h 171"/>
                  <a:gd name="T4" fmla="*/ 2147483647 w 91"/>
                  <a:gd name="T5" fmla="*/ 2147483647 h 171"/>
                  <a:gd name="T6" fmla="*/ 2147483647 w 91"/>
                  <a:gd name="T7" fmla="*/ 2147483647 h 171"/>
                  <a:gd name="T8" fmla="*/ 2147483647 w 91"/>
                  <a:gd name="T9" fmla="*/ 2147483647 h 171"/>
                  <a:gd name="T10" fmla="*/ 2147483647 w 91"/>
                  <a:gd name="T11" fmla="*/ 2147483647 h 171"/>
                  <a:gd name="T12" fmla="*/ 2147483647 w 91"/>
                  <a:gd name="T13" fmla="*/ 2147483647 h 171"/>
                  <a:gd name="T14" fmla="*/ 2147483647 w 91"/>
                  <a:gd name="T15" fmla="*/ 2147483647 h 171"/>
                  <a:gd name="T16" fmla="*/ 2147483647 w 91"/>
                  <a:gd name="T17" fmla="*/ 2147483647 h 171"/>
                  <a:gd name="T18" fmla="*/ 2147483647 w 91"/>
                  <a:gd name="T19" fmla="*/ 2147483647 h 171"/>
                  <a:gd name="T20" fmla="*/ 2147483647 w 91"/>
                  <a:gd name="T21" fmla="*/ 2147483647 h 171"/>
                  <a:gd name="T22" fmla="*/ 2147483647 w 91"/>
                  <a:gd name="T23" fmla="*/ 2147483647 h 171"/>
                  <a:gd name="T24" fmla="*/ 2147483647 w 91"/>
                  <a:gd name="T25" fmla="*/ 2147483647 h 171"/>
                  <a:gd name="T26" fmla="*/ 2147483647 w 91"/>
                  <a:gd name="T27" fmla="*/ 2147483647 h 171"/>
                  <a:gd name="T28" fmla="*/ 2147483647 w 91"/>
                  <a:gd name="T29" fmla="*/ 2147483647 h 171"/>
                  <a:gd name="T30" fmla="*/ 2147483647 w 91"/>
                  <a:gd name="T31" fmla="*/ 2147483647 h 171"/>
                  <a:gd name="T32" fmla="*/ 2147483647 w 91"/>
                  <a:gd name="T33" fmla="*/ 2147483647 h 171"/>
                  <a:gd name="T34" fmla="*/ 2147483647 w 91"/>
                  <a:gd name="T35" fmla="*/ 2147483647 h 171"/>
                  <a:gd name="T36" fmla="*/ 2147483647 w 91"/>
                  <a:gd name="T37" fmla="*/ 2147483647 h 171"/>
                  <a:gd name="T38" fmla="*/ 2147483647 w 91"/>
                  <a:gd name="T39" fmla="*/ 2147483647 h 171"/>
                  <a:gd name="T40" fmla="*/ 2147483647 w 91"/>
                  <a:gd name="T41" fmla="*/ 2147483647 h 171"/>
                  <a:gd name="T42" fmla="*/ 2147483647 w 91"/>
                  <a:gd name="T43" fmla="*/ 2147483647 h 171"/>
                  <a:gd name="T44" fmla="*/ 2147483647 w 91"/>
                  <a:gd name="T45" fmla="*/ 2147483647 h 171"/>
                  <a:gd name="T46" fmla="*/ 2147483647 w 91"/>
                  <a:gd name="T47" fmla="*/ 2147483647 h 171"/>
                  <a:gd name="T48" fmla="*/ 2147483647 w 91"/>
                  <a:gd name="T49" fmla="*/ 2147483647 h 171"/>
                  <a:gd name="T50" fmla="*/ 2147483647 w 91"/>
                  <a:gd name="T51" fmla="*/ 2147483647 h 171"/>
                  <a:gd name="T52" fmla="*/ 2147483647 w 91"/>
                  <a:gd name="T53" fmla="*/ 2147483647 h 171"/>
                  <a:gd name="T54" fmla="*/ 2147483647 w 91"/>
                  <a:gd name="T55" fmla="*/ 2147483647 h 171"/>
                  <a:gd name="T56" fmla="*/ 2147483647 w 91"/>
                  <a:gd name="T57" fmla="*/ 2147483647 h 171"/>
                  <a:gd name="T58" fmla="*/ 2147483647 w 91"/>
                  <a:gd name="T59" fmla="*/ 2147483647 h 171"/>
                  <a:gd name="T60" fmla="*/ 2147483647 w 91"/>
                  <a:gd name="T61" fmla="*/ 2147483647 h 171"/>
                  <a:gd name="T62" fmla="*/ 2147483647 w 91"/>
                  <a:gd name="T63" fmla="*/ 2147483647 h 171"/>
                  <a:gd name="T64" fmla="*/ 2147483647 w 91"/>
                  <a:gd name="T65" fmla="*/ 2147483647 h 171"/>
                  <a:gd name="T66" fmla="*/ 2147483647 w 91"/>
                  <a:gd name="T67" fmla="*/ 2147483647 h 171"/>
                  <a:gd name="T68" fmla="*/ 2147483647 w 91"/>
                  <a:gd name="T69" fmla="*/ 2147483647 h 171"/>
                  <a:gd name="T70" fmla="*/ 2147483647 w 91"/>
                  <a:gd name="T71" fmla="*/ 2147483647 h 171"/>
                  <a:gd name="T72" fmla="*/ 2147483647 w 91"/>
                  <a:gd name="T73" fmla="*/ 2147483647 h 171"/>
                  <a:gd name="T74" fmla="*/ 2147483647 w 91"/>
                  <a:gd name="T75" fmla="*/ 2147483647 h 171"/>
                  <a:gd name="T76" fmla="*/ 2147483647 w 91"/>
                  <a:gd name="T77" fmla="*/ 2147483647 h 171"/>
                  <a:gd name="T78" fmla="*/ 2147483647 w 91"/>
                  <a:gd name="T79" fmla="*/ 2147483647 h 171"/>
                  <a:gd name="T80" fmla="*/ 2147483647 w 91"/>
                  <a:gd name="T81" fmla="*/ 2147483647 h 171"/>
                  <a:gd name="T82" fmla="*/ 2147483647 w 91"/>
                  <a:gd name="T83" fmla="*/ 2147483647 h 171"/>
                  <a:gd name="T84" fmla="*/ 2147483647 w 91"/>
                  <a:gd name="T85" fmla="*/ 2147483647 h 171"/>
                  <a:gd name="T86" fmla="*/ 2147483647 w 91"/>
                  <a:gd name="T87" fmla="*/ 2147483647 h 171"/>
                  <a:gd name="T88" fmla="*/ 2147483647 w 91"/>
                  <a:gd name="T89" fmla="*/ 2147483647 h 171"/>
                  <a:gd name="T90" fmla="*/ 2147483647 w 91"/>
                  <a:gd name="T91" fmla="*/ 2147483647 h 171"/>
                  <a:gd name="T92" fmla="*/ 2147483647 w 91"/>
                  <a:gd name="T93" fmla="*/ 2147483647 h 171"/>
                  <a:gd name="T94" fmla="*/ 2147483647 w 91"/>
                  <a:gd name="T95" fmla="*/ 2147483647 h 171"/>
                  <a:gd name="T96" fmla="*/ 2147483647 w 91"/>
                  <a:gd name="T97" fmla="*/ 2147483647 h 171"/>
                  <a:gd name="T98" fmla="*/ 2147483647 w 91"/>
                  <a:gd name="T99" fmla="*/ 2147483647 h 171"/>
                  <a:gd name="T100" fmla="*/ 2147483647 w 91"/>
                  <a:gd name="T101" fmla="*/ 2147483647 h 171"/>
                  <a:gd name="T102" fmla="*/ 2147483647 w 91"/>
                  <a:gd name="T103" fmla="*/ 2147483647 h 171"/>
                  <a:gd name="T104" fmla="*/ 2147483647 w 91"/>
                  <a:gd name="T105" fmla="*/ 2147483647 h 171"/>
                  <a:gd name="T106" fmla="*/ 2147483647 w 91"/>
                  <a:gd name="T107" fmla="*/ 2147483647 h 171"/>
                  <a:gd name="T108" fmla="*/ 2147483647 w 91"/>
                  <a:gd name="T109" fmla="*/ 2147483647 h 171"/>
                  <a:gd name="T110" fmla="*/ 2147483647 w 91"/>
                  <a:gd name="T111" fmla="*/ 2147483647 h 171"/>
                  <a:gd name="T112" fmla="*/ 0 w 91"/>
                  <a:gd name="T113" fmla="*/ 2147483647 h 171"/>
                  <a:gd name="T114" fmla="*/ 2147483647 w 91"/>
                  <a:gd name="T115" fmla="*/ 2147483647 h 17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1"/>
                  <a:gd name="T175" fmla="*/ 0 h 171"/>
                  <a:gd name="T176" fmla="*/ 91 w 91"/>
                  <a:gd name="T177" fmla="*/ 171 h 17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1" h="171">
                    <a:moveTo>
                      <a:pt x="1" y="14"/>
                    </a:moveTo>
                    <a:lnTo>
                      <a:pt x="1" y="0"/>
                    </a:lnTo>
                    <a:lnTo>
                      <a:pt x="16" y="0"/>
                    </a:lnTo>
                    <a:lnTo>
                      <a:pt x="16" y="17"/>
                    </a:lnTo>
                    <a:lnTo>
                      <a:pt x="31" y="18"/>
                    </a:lnTo>
                    <a:lnTo>
                      <a:pt x="45" y="21"/>
                    </a:lnTo>
                    <a:lnTo>
                      <a:pt x="55" y="25"/>
                    </a:lnTo>
                    <a:lnTo>
                      <a:pt x="63" y="29"/>
                    </a:lnTo>
                    <a:lnTo>
                      <a:pt x="69" y="34"/>
                    </a:lnTo>
                    <a:lnTo>
                      <a:pt x="73" y="38"/>
                    </a:lnTo>
                    <a:lnTo>
                      <a:pt x="75" y="43"/>
                    </a:lnTo>
                    <a:lnTo>
                      <a:pt x="76" y="48"/>
                    </a:lnTo>
                    <a:lnTo>
                      <a:pt x="75" y="51"/>
                    </a:lnTo>
                    <a:lnTo>
                      <a:pt x="74" y="54"/>
                    </a:lnTo>
                    <a:lnTo>
                      <a:pt x="72" y="56"/>
                    </a:lnTo>
                    <a:lnTo>
                      <a:pt x="70" y="58"/>
                    </a:lnTo>
                    <a:lnTo>
                      <a:pt x="66" y="61"/>
                    </a:lnTo>
                    <a:lnTo>
                      <a:pt x="62" y="62"/>
                    </a:lnTo>
                    <a:lnTo>
                      <a:pt x="59" y="63"/>
                    </a:lnTo>
                    <a:lnTo>
                      <a:pt x="54" y="63"/>
                    </a:lnTo>
                    <a:lnTo>
                      <a:pt x="49" y="63"/>
                    </a:lnTo>
                    <a:lnTo>
                      <a:pt x="45" y="62"/>
                    </a:lnTo>
                    <a:lnTo>
                      <a:pt x="41" y="61"/>
                    </a:lnTo>
                    <a:lnTo>
                      <a:pt x="38" y="58"/>
                    </a:lnTo>
                    <a:lnTo>
                      <a:pt x="35" y="57"/>
                    </a:lnTo>
                    <a:lnTo>
                      <a:pt x="33" y="54"/>
                    </a:lnTo>
                    <a:lnTo>
                      <a:pt x="31" y="51"/>
                    </a:lnTo>
                    <a:lnTo>
                      <a:pt x="31" y="49"/>
                    </a:lnTo>
                    <a:lnTo>
                      <a:pt x="31" y="46"/>
                    </a:lnTo>
                    <a:lnTo>
                      <a:pt x="32" y="44"/>
                    </a:lnTo>
                    <a:lnTo>
                      <a:pt x="34" y="41"/>
                    </a:lnTo>
                    <a:lnTo>
                      <a:pt x="36" y="39"/>
                    </a:lnTo>
                    <a:lnTo>
                      <a:pt x="38" y="38"/>
                    </a:lnTo>
                    <a:lnTo>
                      <a:pt x="41" y="36"/>
                    </a:lnTo>
                    <a:lnTo>
                      <a:pt x="45" y="35"/>
                    </a:lnTo>
                    <a:lnTo>
                      <a:pt x="49" y="34"/>
                    </a:lnTo>
                    <a:lnTo>
                      <a:pt x="49" y="33"/>
                    </a:lnTo>
                    <a:lnTo>
                      <a:pt x="49" y="32"/>
                    </a:lnTo>
                    <a:lnTo>
                      <a:pt x="48" y="32"/>
                    </a:lnTo>
                    <a:lnTo>
                      <a:pt x="45" y="30"/>
                    </a:lnTo>
                    <a:lnTo>
                      <a:pt x="42" y="28"/>
                    </a:lnTo>
                    <a:lnTo>
                      <a:pt x="38" y="27"/>
                    </a:lnTo>
                    <a:lnTo>
                      <a:pt x="34" y="26"/>
                    </a:lnTo>
                    <a:lnTo>
                      <a:pt x="29" y="25"/>
                    </a:lnTo>
                    <a:lnTo>
                      <a:pt x="24" y="25"/>
                    </a:lnTo>
                    <a:lnTo>
                      <a:pt x="20" y="24"/>
                    </a:lnTo>
                    <a:lnTo>
                      <a:pt x="15" y="24"/>
                    </a:lnTo>
                    <a:lnTo>
                      <a:pt x="15" y="78"/>
                    </a:lnTo>
                    <a:lnTo>
                      <a:pt x="23" y="80"/>
                    </a:lnTo>
                    <a:lnTo>
                      <a:pt x="30" y="82"/>
                    </a:lnTo>
                    <a:lnTo>
                      <a:pt x="37" y="84"/>
                    </a:lnTo>
                    <a:lnTo>
                      <a:pt x="44" y="85"/>
                    </a:lnTo>
                    <a:lnTo>
                      <a:pt x="50" y="87"/>
                    </a:lnTo>
                    <a:lnTo>
                      <a:pt x="57" y="89"/>
                    </a:lnTo>
                    <a:lnTo>
                      <a:pt x="63" y="92"/>
                    </a:lnTo>
                    <a:lnTo>
                      <a:pt x="68" y="94"/>
                    </a:lnTo>
                    <a:lnTo>
                      <a:pt x="73" y="97"/>
                    </a:lnTo>
                    <a:lnTo>
                      <a:pt x="78" y="99"/>
                    </a:lnTo>
                    <a:lnTo>
                      <a:pt x="82" y="103"/>
                    </a:lnTo>
                    <a:lnTo>
                      <a:pt x="85" y="106"/>
                    </a:lnTo>
                    <a:lnTo>
                      <a:pt x="88" y="110"/>
                    </a:lnTo>
                    <a:lnTo>
                      <a:pt x="89" y="114"/>
                    </a:lnTo>
                    <a:lnTo>
                      <a:pt x="90" y="118"/>
                    </a:lnTo>
                    <a:lnTo>
                      <a:pt x="91" y="123"/>
                    </a:lnTo>
                    <a:lnTo>
                      <a:pt x="91" y="127"/>
                    </a:lnTo>
                    <a:lnTo>
                      <a:pt x="90" y="132"/>
                    </a:lnTo>
                    <a:lnTo>
                      <a:pt x="89" y="136"/>
                    </a:lnTo>
                    <a:lnTo>
                      <a:pt x="88" y="140"/>
                    </a:lnTo>
                    <a:lnTo>
                      <a:pt x="85" y="144"/>
                    </a:lnTo>
                    <a:lnTo>
                      <a:pt x="83" y="148"/>
                    </a:lnTo>
                    <a:lnTo>
                      <a:pt x="79" y="152"/>
                    </a:lnTo>
                    <a:lnTo>
                      <a:pt x="75" y="155"/>
                    </a:lnTo>
                    <a:lnTo>
                      <a:pt x="71" y="158"/>
                    </a:lnTo>
                    <a:lnTo>
                      <a:pt x="66" y="161"/>
                    </a:lnTo>
                    <a:lnTo>
                      <a:pt x="60" y="163"/>
                    </a:lnTo>
                    <a:lnTo>
                      <a:pt x="53" y="165"/>
                    </a:lnTo>
                    <a:lnTo>
                      <a:pt x="45" y="168"/>
                    </a:lnTo>
                    <a:lnTo>
                      <a:pt x="36" y="169"/>
                    </a:lnTo>
                    <a:lnTo>
                      <a:pt x="27" y="170"/>
                    </a:lnTo>
                    <a:lnTo>
                      <a:pt x="16" y="171"/>
                    </a:lnTo>
                    <a:lnTo>
                      <a:pt x="16" y="170"/>
                    </a:lnTo>
                    <a:lnTo>
                      <a:pt x="16" y="169"/>
                    </a:lnTo>
                    <a:lnTo>
                      <a:pt x="16" y="168"/>
                    </a:lnTo>
                    <a:lnTo>
                      <a:pt x="16" y="167"/>
                    </a:lnTo>
                    <a:lnTo>
                      <a:pt x="16" y="166"/>
                    </a:lnTo>
                    <a:lnTo>
                      <a:pt x="16" y="165"/>
                    </a:lnTo>
                    <a:lnTo>
                      <a:pt x="16" y="164"/>
                    </a:lnTo>
                    <a:lnTo>
                      <a:pt x="23" y="163"/>
                    </a:lnTo>
                    <a:lnTo>
                      <a:pt x="28" y="161"/>
                    </a:lnTo>
                    <a:lnTo>
                      <a:pt x="33" y="159"/>
                    </a:lnTo>
                    <a:lnTo>
                      <a:pt x="36" y="156"/>
                    </a:lnTo>
                    <a:lnTo>
                      <a:pt x="39" y="153"/>
                    </a:lnTo>
                    <a:lnTo>
                      <a:pt x="42" y="149"/>
                    </a:lnTo>
                    <a:lnTo>
                      <a:pt x="43" y="146"/>
                    </a:lnTo>
                    <a:lnTo>
                      <a:pt x="43" y="142"/>
                    </a:lnTo>
                    <a:lnTo>
                      <a:pt x="43" y="137"/>
                    </a:lnTo>
                    <a:lnTo>
                      <a:pt x="41" y="133"/>
                    </a:lnTo>
                    <a:lnTo>
                      <a:pt x="39" y="130"/>
                    </a:lnTo>
                    <a:lnTo>
                      <a:pt x="36" y="127"/>
                    </a:lnTo>
                    <a:lnTo>
                      <a:pt x="31" y="124"/>
                    </a:lnTo>
                    <a:lnTo>
                      <a:pt x="26" y="121"/>
                    </a:lnTo>
                    <a:lnTo>
                      <a:pt x="20" y="119"/>
                    </a:lnTo>
                    <a:lnTo>
                      <a:pt x="13" y="117"/>
                    </a:lnTo>
                    <a:lnTo>
                      <a:pt x="12" y="116"/>
                    </a:lnTo>
                    <a:lnTo>
                      <a:pt x="10" y="116"/>
                    </a:lnTo>
                    <a:lnTo>
                      <a:pt x="9" y="116"/>
                    </a:lnTo>
                    <a:lnTo>
                      <a:pt x="7" y="115"/>
                    </a:lnTo>
                    <a:lnTo>
                      <a:pt x="5" y="115"/>
                    </a:lnTo>
                    <a:lnTo>
                      <a:pt x="3" y="115"/>
                    </a:lnTo>
                    <a:lnTo>
                      <a:pt x="2" y="114"/>
                    </a:lnTo>
                    <a:lnTo>
                      <a:pt x="0" y="114"/>
                    </a:lnTo>
                    <a:lnTo>
                      <a:pt x="0" y="93"/>
                    </a:lnTo>
                    <a:lnTo>
                      <a:pt x="0" y="61"/>
                    </a:lnTo>
                    <a:lnTo>
                      <a:pt x="1" y="30"/>
                    </a:lnTo>
                    <a:lnTo>
                      <a:pt x="1" y="14"/>
                    </a:lnTo>
                    <a:close/>
                  </a:path>
                </a:pathLst>
              </a:custGeom>
              <a:solidFill>
                <a:srgbClr val="00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8" name="Freeform 30"/>
              <p:cNvSpPr>
                <a:spLocks/>
              </p:cNvSpPr>
              <p:nvPr/>
            </p:nvSpPr>
            <p:spPr bwMode="auto">
              <a:xfrm>
                <a:off x="4219576" y="5656262"/>
                <a:ext cx="25400" cy="119063"/>
              </a:xfrm>
              <a:custGeom>
                <a:avLst/>
                <a:gdLst>
                  <a:gd name="T0" fmla="*/ 2147483647 w 16"/>
                  <a:gd name="T1" fmla="*/ 2147483647 h 75"/>
                  <a:gd name="T2" fmla="*/ 2147483647 w 16"/>
                  <a:gd name="T3" fmla="*/ 2147483647 h 75"/>
                  <a:gd name="T4" fmla="*/ 2147483647 w 16"/>
                  <a:gd name="T5" fmla="*/ 2147483647 h 75"/>
                  <a:gd name="T6" fmla="*/ 2147483647 w 16"/>
                  <a:gd name="T7" fmla="*/ 2147483647 h 75"/>
                  <a:gd name="T8" fmla="*/ 2147483647 w 16"/>
                  <a:gd name="T9" fmla="*/ 2147483647 h 75"/>
                  <a:gd name="T10" fmla="*/ 2147483647 w 16"/>
                  <a:gd name="T11" fmla="*/ 2147483647 h 75"/>
                  <a:gd name="T12" fmla="*/ 2147483647 w 16"/>
                  <a:gd name="T13" fmla="*/ 2147483647 h 75"/>
                  <a:gd name="T14" fmla="*/ 2147483647 w 16"/>
                  <a:gd name="T15" fmla="*/ 2147483647 h 75"/>
                  <a:gd name="T16" fmla="*/ 0 w 16"/>
                  <a:gd name="T17" fmla="*/ 2147483647 h 75"/>
                  <a:gd name="T18" fmla="*/ 0 w 16"/>
                  <a:gd name="T19" fmla="*/ 2147483647 h 75"/>
                  <a:gd name="T20" fmla="*/ 0 w 16"/>
                  <a:gd name="T21" fmla="*/ 2147483647 h 75"/>
                  <a:gd name="T22" fmla="*/ 0 w 16"/>
                  <a:gd name="T23" fmla="*/ 2147483647 h 75"/>
                  <a:gd name="T24" fmla="*/ 0 w 16"/>
                  <a:gd name="T25" fmla="*/ 2147483647 h 75"/>
                  <a:gd name="T26" fmla="*/ 0 w 16"/>
                  <a:gd name="T27" fmla="*/ 2147483647 h 75"/>
                  <a:gd name="T28" fmla="*/ 0 w 16"/>
                  <a:gd name="T29" fmla="*/ 2147483647 h 75"/>
                  <a:gd name="T30" fmla="*/ 0 w 16"/>
                  <a:gd name="T31" fmla="*/ 2147483647 h 75"/>
                  <a:gd name="T32" fmla="*/ 0 w 16"/>
                  <a:gd name="T33" fmla="*/ 0 h 75"/>
                  <a:gd name="T34" fmla="*/ 2147483647 w 16"/>
                  <a:gd name="T35" fmla="*/ 0 h 75"/>
                  <a:gd name="T36" fmla="*/ 2147483647 w 16"/>
                  <a:gd name="T37" fmla="*/ 0 h 75"/>
                  <a:gd name="T38" fmla="*/ 2147483647 w 16"/>
                  <a:gd name="T39" fmla="*/ 2147483647 h 75"/>
                  <a:gd name="T40" fmla="*/ 2147483647 w 16"/>
                  <a:gd name="T41" fmla="*/ 2147483647 h 75"/>
                  <a:gd name="T42" fmla="*/ 2147483647 w 16"/>
                  <a:gd name="T43" fmla="*/ 2147483647 h 75"/>
                  <a:gd name="T44" fmla="*/ 2147483647 w 16"/>
                  <a:gd name="T45" fmla="*/ 2147483647 h 75"/>
                  <a:gd name="T46" fmla="*/ 2147483647 w 16"/>
                  <a:gd name="T47" fmla="*/ 2147483647 h 75"/>
                  <a:gd name="T48" fmla="*/ 2147483647 w 16"/>
                  <a:gd name="T49" fmla="*/ 2147483647 h 75"/>
                  <a:gd name="T50" fmla="*/ 2147483647 w 16"/>
                  <a:gd name="T51" fmla="*/ 2147483647 h 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
                  <a:gd name="T79" fmla="*/ 0 h 75"/>
                  <a:gd name="T80" fmla="*/ 16 w 16"/>
                  <a:gd name="T81" fmla="*/ 75 h 7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 h="75">
                    <a:moveTo>
                      <a:pt x="15" y="33"/>
                    </a:moveTo>
                    <a:lnTo>
                      <a:pt x="15" y="47"/>
                    </a:lnTo>
                    <a:lnTo>
                      <a:pt x="15" y="49"/>
                    </a:lnTo>
                    <a:lnTo>
                      <a:pt x="15" y="52"/>
                    </a:lnTo>
                    <a:lnTo>
                      <a:pt x="16" y="55"/>
                    </a:lnTo>
                    <a:lnTo>
                      <a:pt x="16" y="57"/>
                    </a:lnTo>
                    <a:lnTo>
                      <a:pt x="16" y="75"/>
                    </a:lnTo>
                    <a:lnTo>
                      <a:pt x="1" y="75"/>
                    </a:lnTo>
                    <a:lnTo>
                      <a:pt x="0" y="58"/>
                    </a:lnTo>
                    <a:lnTo>
                      <a:pt x="0" y="56"/>
                    </a:lnTo>
                    <a:lnTo>
                      <a:pt x="0" y="54"/>
                    </a:lnTo>
                    <a:lnTo>
                      <a:pt x="0" y="53"/>
                    </a:lnTo>
                    <a:lnTo>
                      <a:pt x="0" y="52"/>
                    </a:lnTo>
                    <a:lnTo>
                      <a:pt x="0" y="43"/>
                    </a:lnTo>
                    <a:lnTo>
                      <a:pt x="0" y="26"/>
                    </a:lnTo>
                    <a:lnTo>
                      <a:pt x="0" y="10"/>
                    </a:lnTo>
                    <a:lnTo>
                      <a:pt x="0" y="0"/>
                    </a:lnTo>
                    <a:lnTo>
                      <a:pt x="2" y="0"/>
                    </a:lnTo>
                    <a:lnTo>
                      <a:pt x="4" y="0"/>
                    </a:lnTo>
                    <a:lnTo>
                      <a:pt x="6" y="1"/>
                    </a:lnTo>
                    <a:lnTo>
                      <a:pt x="9" y="2"/>
                    </a:lnTo>
                    <a:lnTo>
                      <a:pt x="10" y="2"/>
                    </a:lnTo>
                    <a:lnTo>
                      <a:pt x="12" y="3"/>
                    </a:lnTo>
                    <a:lnTo>
                      <a:pt x="13" y="3"/>
                    </a:lnTo>
                    <a:lnTo>
                      <a:pt x="15" y="3"/>
                    </a:lnTo>
                    <a:lnTo>
                      <a:pt x="15" y="33"/>
                    </a:lnTo>
                    <a:close/>
                  </a:path>
                </a:pathLst>
              </a:custGeom>
              <a:solidFill>
                <a:srgbClr val="33B2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49" name="Freeform 31"/>
              <p:cNvSpPr>
                <a:spLocks/>
              </p:cNvSpPr>
              <p:nvPr/>
            </p:nvSpPr>
            <p:spPr bwMode="auto">
              <a:xfrm>
                <a:off x="4056063" y="5475287"/>
                <a:ext cx="165100" cy="300038"/>
              </a:xfrm>
              <a:custGeom>
                <a:avLst/>
                <a:gdLst>
                  <a:gd name="T0" fmla="*/ 2147483647 w 104"/>
                  <a:gd name="T1" fmla="*/ 2147483647 h 189"/>
                  <a:gd name="T2" fmla="*/ 2147483647 w 104"/>
                  <a:gd name="T3" fmla="*/ 2147483647 h 189"/>
                  <a:gd name="T4" fmla="*/ 2147483647 w 104"/>
                  <a:gd name="T5" fmla="*/ 2147483647 h 189"/>
                  <a:gd name="T6" fmla="*/ 2147483647 w 104"/>
                  <a:gd name="T7" fmla="*/ 2147483647 h 189"/>
                  <a:gd name="T8" fmla="*/ 2147483647 w 104"/>
                  <a:gd name="T9" fmla="*/ 2147483647 h 189"/>
                  <a:gd name="T10" fmla="*/ 2147483647 w 104"/>
                  <a:gd name="T11" fmla="*/ 2147483647 h 189"/>
                  <a:gd name="T12" fmla="*/ 2147483647 w 104"/>
                  <a:gd name="T13" fmla="*/ 2147483647 h 189"/>
                  <a:gd name="T14" fmla="*/ 0 w 104"/>
                  <a:gd name="T15" fmla="*/ 2147483647 h 189"/>
                  <a:gd name="T16" fmla="*/ 2147483647 w 104"/>
                  <a:gd name="T17" fmla="*/ 2147483647 h 189"/>
                  <a:gd name="T18" fmla="*/ 2147483647 w 104"/>
                  <a:gd name="T19" fmla="*/ 2147483647 h 189"/>
                  <a:gd name="T20" fmla="*/ 2147483647 w 104"/>
                  <a:gd name="T21" fmla="*/ 2147483647 h 189"/>
                  <a:gd name="T22" fmla="*/ 2147483647 w 104"/>
                  <a:gd name="T23" fmla="*/ 2147483647 h 189"/>
                  <a:gd name="T24" fmla="*/ 2147483647 w 104"/>
                  <a:gd name="T25" fmla="*/ 2147483647 h 189"/>
                  <a:gd name="T26" fmla="*/ 2147483647 w 104"/>
                  <a:gd name="T27" fmla="*/ 2147483647 h 189"/>
                  <a:gd name="T28" fmla="*/ 2147483647 w 104"/>
                  <a:gd name="T29" fmla="*/ 2147483647 h 189"/>
                  <a:gd name="T30" fmla="*/ 2147483647 w 104"/>
                  <a:gd name="T31" fmla="*/ 2147483647 h 189"/>
                  <a:gd name="T32" fmla="*/ 2147483647 w 104"/>
                  <a:gd name="T33" fmla="*/ 2147483647 h 189"/>
                  <a:gd name="T34" fmla="*/ 2147483647 w 104"/>
                  <a:gd name="T35" fmla="*/ 2147483647 h 189"/>
                  <a:gd name="T36" fmla="*/ 2147483647 w 104"/>
                  <a:gd name="T37" fmla="*/ 2147483647 h 189"/>
                  <a:gd name="T38" fmla="*/ 2147483647 w 104"/>
                  <a:gd name="T39" fmla="*/ 2147483647 h 189"/>
                  <a:gd name="T40" fmla="*/ 2147483647 w 104"/>
                  <a:gd name="T41" fmla="*/ 2147483647 h 189"/>
                  <a:gd name="T42" fmla="*/ 2147483647 w 104"/>
                  <a:gd name="T43" fmla="*/ 2147483647 h 189"/>
                  <a:gd name="T44" fmla="*/ 2147483647 w 104"/>
                  <a:gd name="T45" fmla="*/ 2147483647 h 189"/>
                  <a:gd name="T46" fmla="*/ 2147483647 w 104"/>
                  <a:gd name="T47" fmla="*/ 2147483647 h 189"/>
                  <a:gd name="T48" fmla="*/ 2147483647 w 104"/>
                  <a:gd name="T49" fmla="*/ 2147483647 h 189"/>
                  <a:gd name="T50" fmla="*/ 2147483647 w 104"/>
                  <a:gd name="T51" fmla="*/ 0 h 189"/>
                  <a:gd name="T52" fmla="*/ 2147483647 w 104"/>
                  <a:gd name="T53" fmla="*/ 2147483647 h 189"/>
                  <a:gd name="T54" fmla="*/ 2147483647 w 104"/>
                  <a:gd name="T55" fmla="*/ 2147483647 h 189"/>
                  <a:gd name="T56" fmla="*/ 2147483647 w 104"/>
                  <a:gd name="T57" fmla="*/ 2147483647 h 189"/>
                  <a:gd name="T58" fmla="*/ 2147483647 w 104"/>
                  <a:gd name="T59" fmla="*/ 2147483647 h 189"/>
                  <a:gd name="T60" fmla="*/ 2147483647 w 104"/>
                  <a:gd name="T61" fmla="*/ 2147483647 h 189"/>
                  <a:gd name="T62" fmla="*/ 2147483647 w 104"/>
                  <a:gd name="T63" fmla="*/ 2147483647 h 189"/>
                  <a:gd name="T64" fmla="*/ 2147483647 w 104"/>
                  <a:gd name="T65" fmla="*/ 2147483647 h 189"/>
                  <a:gd name="T66" fmla="*/ 2147483647 w 104"/>
                  <a:gd name="T67" fmla="*/ 2147483647 h 189"/>
                  <a:gd name="T68" fmla="*/ 2147483647 w 104"/>
                  <a:gd name="T69" fmla="*/ 2147483647 h 189"/>
                  <a:gd name="T70" fmla="*/ 2147483647 w 104"/>
                  <a:gd name="T71" fmla="*/ 2147483647 h 189"/>
                  <a:gd name="T72" fmla="*/ 2147483647 w 104"/>
                  <a:gd name="T73" fmla="*/ 2147483647 h 189"/>
                  <a:gd name="T74" fmla="*/ 2147483647 w 104"/>
                  <a:gd name="T75" fmla="*/ 2147483647 h 189"/>
                  <a:gd name="T76" fmla="*/ 2147483647 w 104"/>
                  <a:gd name="T77" fmla="*/ 2147483647 h 189"/>
                  <a:gd name="T78" fmla="*/ 2147483647 w 104"/>
                  <a:gd name="T79" fmla="*/ 2147483647 h 189"/>
                  <a:gd name="T80" fmla="*/ 2147483647 w 104"/>
                  <a:gd name="T81" fmla="*/ 2147483647 h 189"/>
                  <a:gd name="T82" fmla="*/ 2147483647 w 104"/>
                  <a:gd name="T83" fmla="*/ 2147483647 h 189"/>
                  <a:gd name="T84" fmla="*/ 2147483647 w 104"/>
                  <a:gd name="T85" fmla="*/ 2147483647 h 189"/>
                  <a:gd name="T86" fmla="*/ 2147483647 w 104"/>
                  <a:gd name="T87" fmla="*/ 2147483647 h 189"/>
                  <a:gd name="T88" fmla="*/ 2147483647 w 104"/>
                  <a:gd name="T89" fmla="*/ 2147483647 h 189"/>
                  <a:gd name="T90" fmla="*/ 2147483647 w 104"/>
                  <a:gd name="T91" fmla="*/ 2147483647 h 189"/>
                  <a:gd name="T92" fmla="*/ 2147483647 w 104"/>
                  <a:gd name="T93" fmla="*/ 2147483647 h 189"/>
                  <a:gd name="T94" fmla="*/ 2147483647 w 104"/>
                  <a:gd name="T95" fmla="*/ 2147483647 h 189"/>
                  <a:gd name="T96" fmla="*/ 2147483647 w 104"/>
                  <a:gd name="T97" fmla="*/ 2147483647 h 189"/>
                  <a:gd name="T98" fmla="*/ 2147483647 w 104"/>
                  <a:gd name="T99" fmla="*/ 2147483647 h 189"/>
                  <a:gd name="T100" fmla="*/ 2147483647 w 104"/>
                  <a:gd name="T101" fmla="*/ 2147483647 h 189"/>
                  <a:gd name="T102" fmla="*/ 2147483647 w 104"/>
                  <a:gd name="T103" fmla="*/ 2147483647 h 189"/>
                  <a:gd name="T104" fmla="*/ 2147483647 w 104"/>
                  <a:gd name="T105" fmla="*/ 2147483647 h 189"/>
                  <a:gd name="T106" fmla="*/ 2147483647 w 104"/>
                  <a:gd name="T107" fmla="*/ 2147483647 h 189"/>
                  <a:gd name="T108" fmla="*/ 2147483647 w 104"/>
                  <a:gd name="T109" fmla="*/ 2147483647 h 189"/>
                  <a:gd name="T110" fmla="*/ 2147483647 w 104"/>
                  <a:gd name="T111" fmla="*/ 2147483647 h 189"/>
                  <a:gd name="T112" fmla="*/ 2147483647 w 104"/>
                  <a:gd name="T113" fmla="*/ 2147483647 h 189"/>
                  <a:gd name="T114" fmla="*/ 2147483647 w 104"/>
                  <a:gd name="T115" fmla="*/ 2147483647 h 189"/>
                  <a:gd name="T116" fmla="*/ 2147483647 w 104"/>
                  <a:gd name="T117" fmla="*/ 2147483647 h 18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4"/>
                  <a:gd name="T178" fmla="*/ 0 h 189"/>
                  <a:gd name="T179" fmla="*/ 104 w 104"/>
                  <a:gd name="T180" fmla="*/ 189 h 18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4" h="189">
                    <a:moveTo>
                      <a:pt x="88" y="171"/>
                    </a:moveTo>
                    <a:lnTo>
                      <a:pt x="88" y="189"/>
                    </a:lnTo>
                    <a:lnTo>
                      <a:pt x="75" y="189"/>
                    </a:lnTo>
                    <a:lnTo>
                      <a:pt x="75" y="171"/>
                    </a:lnTo>
                    <a:lnTo>
                      <a:pt x="65" y="170"/>
                    </a:lnTo>
                    <a:lnTo>
                      <a:pt x="56" y="169"/>
                    </a:lnTo>
                    <a:lnTo>
                      <a:pt x="48" y="167"/>
                    </a:lnTo>
                    <a:lnTo>
                      <a:pt x="41" y="166"/>
                    </a:lnTo>
                    <a:lnTo>
                      <a:pt x="35" y="164"/>
                    </a:lnTo>
                    <a:lnTo>
                      <a:pt x="29" y="162"/>
                    </a:lnTo>
                    <a:lnTo>
                      <a:pt x="24" y="160"/>
                    </a:lnTo>
                    <a:lnTo>
                      <a:pt x="20" y="159"/>
                    </a:lnTo>
                    <a:lnTo>
                      <a:pt x="16" y="157"/>
                    </a:lnTo>
                    <a:lnTo>
                      <a:pt x="13" y="155"/>
                    </a:lnTo>
                    <a:lnTo>
                      <a:pt x="10" y="153"/>
                    </a:lnTo>
                    <a:lnTo>
                      <a:pt x="8" y="151"/>
                    </a:lnTo>
                    <a:lnTo>
                      <a:pt x="6" y="149"/>
                    </a:lnTo>
                    <a:lnTo>
                      <a:pt x="4" y="147"/>
                    </a:lnTo>
                    <a:lnTo>
                      <a:pt x="3" y="146"/>
                    </a:lnTo>
                    <a:lnTo>
                      <a:pt x="2" y="144"/>
                    </a:lnTo>
                    <a:lnTo>
                      <a:pt x="1" y="143"/>
                    </a:lnTo>
                    <a:lnTo>
                      <a:pt x="0" y="140"/>
                    </a:lnTo>
                    <a:lnTo>
                      <a:pt x="0" y="136"/>
                    </a:lnTo>
                    <a:lnTo>
                      <a:pt x="0" y="133"/>
                    </a:lnTo>
                    <a:lnTo>
                      <a:pt x="1" y="131"/>
                    </a:lnTo>
                    <a:lnTo>
                      <a:pt x="3" y="129"/>
                    </a:lnTo>
                    <a:lnTo>
                      <a:pt x="5" y="128"/>
                    </a:lnTo>
                    <a:lnTo>
                      <a:pt x="8" y="126"/>
                    </a:lnTo>
                    <a:lnTo>
                      <a:pt x="11" y="124"/>
                    </a:lnTo>
                    <a:lnTo>
                      <a:pt x="15" y="123"/>
                    </a:lnTo>
                    <a:lnTo>
                      <a:pt x="18" y="121"/>
                    </a:lnTo>
                    <a:lnTo>
                      <a:pt x="23" y="121"/>
                    </a:lnTo>
                    <a:lnTo>
                      <a:pt x="28" y="121"/>
                    </a:lnTo>
                    <a:lnTo>
                      <a:pt x="32" y="122"/>
                    </a:lnTo>
                    <a:lnTo>
                      <a:pt x="36" y="124"/>
                    </a:lnTo>
                    <a:lnTo>
                      <a:pt x="39" y="126"/>
                    </a:lnTo>
                    <a:lnTo>
                      <a:pt x="42" y="128"/>
                    </a:lnTo>
                    <a:lnTo>
                      <a:pt x="44" y="130"/>
                    </a:lnTo>
                    <a:lnTo>
                      <a:pt x="46" y="133"/>
                    </a:lnTo>
                    <a:lnTo>
                      <a:pt x="46" y="136"/>
                    </a:lnTo>
                    <a:lnTo>
                      <a:pt x="46" y="138"/>
                    </a:lnTo>
                    <a:lnTo>
                      <a:pt x="44" y="141"/>
                    </a:lnTo>
                    <a:lnTo>
                      <a:pt x="43" y="143"/>
                    </a:lnTo>
                    <a:lnTo>
                      <a:pt x="40" y="145"/>
                    </a:lnTo>
                    <a:lnTo>
                      <a:pt x="38" y="147"/>
                    </a:lnTo>
                    <a:lnTo>
                      <a:pt x="34" y="148"/>
                    </a:lnTo>
                    <a:lnTo>
                      <a:pt x="31" y="149"/>
                    </a:lnTo>
                    <a:lnTo>
                      <a:pt x="27" y="150"/>
                    </a:lnTo>
                    <a:lnTo>
                      <a:pt x="28" y="152"/>
                    </a:lnTo>
                    <a:lnTo>
                      <a:pt x="29" y="152"/>
                    </a:lnTo>
                    <a:lnTo>
                      <a:pt x="30" y="153"/>
                    </a:lnTo>
                    <a:lnTo>
                      <a:pt x="32" y="155"/>
                    </a:lnTo>
                    <a:lnTo>
                      <a:pt x="36" y="157"/>
                    </a:lnTo>
                    <a:lnTo>
                      <a:pt x="40" y="159"/>
                    </a:lnTo>
                    <a:lnTo>
                      <a:pt x="46" y="160"/>
                    </a:lnTo>
                    <a:lnTo>
                      <a:pt x="52" y="162"/>
                    </a:lnTo>
                    <a:lnTo>
                      <a:pt x="59" y="163"/>
                    </a:lnTo>
                    <a:lnTo>
                      <a:pt x="67" y="164"/>
                    </a:lnTo>
                    <a:lnTo>
                      <a:pt x="75" y="165"/>
                    </a:lnTo>
                    <a:lnTo>
                      <a:pt x="75" y="107"/>
                    </a:lnTo>
                    <a:lnTo>
                      <a:pt x="61" y="104"/>
                    </a:lnTo>
                    <a:lnTo>
                      <a:pt x="48" y="99"/>
                    </a:lnTo>
                    <a:lnTo>
                      <a:pt x="37" y="95"/>
                    </a:lnTo>
                    <a:lnTo>
                      <a:pt x="27" y="90"/>
                    </a:lnTo>
                    <a:lnTo>
                      <a:pt x="19" y="85"/>
                    </a:lnTo>
                    <a:lnTo>
                      <a:pt x="13" y="78"/>
                    </a:lnTo>
                    <a:lnTo>
                      <a:pt x="9" y="71"/>
                    </a:lnTo>
                    <a:lnTo>
                      <a:pt x="8" y="62"/>
                    </a:lnTo>
                    <a:lnTo>
                      <a:pt x="8" y="54"/>
                    </a:lnTo>
                    <a:lnTo>
                      <a:pt x="12" y="46"/>
                    </a:lnTo>
                    <a:lnTo>
                      <a:pt x="17" y="39"/>
                    </a:lnTo>
                    <a:lnTo>
                      <a:pt x="25" y="32"/>
                    </a:lnTo>
                    <a:lnTo>
                      <a:pt x="34" y="27"/>
                    </a:lnTo>
                    <a:lnTo>
                      <a:pt x="46" y="23"/>
                    </a:lnTo>
                    <a:lnTo>
                      <a:pt x="59" y="19"/>
                    </a:lnTo>
                    <a:lnTo>
                      <a:pt x="75" y="17"/>
                    </a:lnTo>
                    <a:lnTo>
                      <a:pt x="75" y="0"/>
                    </a:lnTo>
                    <a:lnTo>
                      <a:pt x="89" y="0"/>
                    </a:lnTo>
                    <a:lnTo>
                      <a:pt x="89" y="16"/>
                    </a:lnTo>
                    <a:lnTo>
                      <a:pt x="91" y="16"/>
                    </a:lnTo>
                    <a:lnTo>
                      <a:pt x="92" y="16"/>
                    </a:lnTo>
                    <a:lnTo>
                      <a:pt x="93" y="16"/>
                    </a:lnTo>
                    <a:lnTo>
                      <a:pt x="95" y="16"/>
                    </a:lnTo>
                    <a:lnTo>
                      <a:pt x="97" y="16"/>
                    </a:lnTo>
                    <a:lnTo>
                      <a:pt x="99" y="16"/>
                    </a:lnTo>
                    <a:lnTo>
                      <a:pt x="101" y="16"/>
                    </a:lnTo>
                    <a:lnTo>
                      <a:pt x="103" y="16"/>
                    </a:lnTo>
                    <a:lnTo>
                      <a:pt x="103" y="17"/>
                    </a:lnTo>
                    <a:lnTo>
                      <a:pt x="104" y="18"/>
                    </a:lnTo>
                    <a:lnTo>
                      <a:pt x="104" y="19"/>
                    </a:lnTo>
                    <a:lnTo>
                      <a:pt x="104" y="20"/>
                    </a:lnTo>
                    <a:lnTo>
                      <a:pt x="104" y="21"/>
                    </a:lnTo>
                    <a:lnTo>
                      <a:pt x="104" y="23"/>
                    </a:lnTo>
                    <a:lnTo>
                      <a:pt x="102" y="23"/>
                    </a:lnTo>
                    <a:lnTo>
                      <a:pt x="101" y="23"/>
                    </a:lnTo>
                    <a:lnTo>
                      <a:pt x="99" y="23"/>
                    </a:lnTo>
                    <a:lnTo>
                      <a:pt x="97" y="23"/>
                    </a:lnTo>
                    <a:lnTo>
                      <a:pt x="95" y="23"/>
                    </a:lnTo>
                    <a:lnTo>
                      <a:pt x="93" y="23"/>
                    </a:lnTo>
                    <a:lnTo>
                      <a:pt x="91" y="24"/>
                    </a:lnTo>
                    <a:lnTo>
                      <a:pt x="89" y="24"/>
                    </a:lnTo>
                    <a:lnTo>
                      <a:pt x="86" y="24"/>
                    </a:lnTo>
                    <a:lnTo>
                      <a:pt x="83" y="24"/>
                    </a:lnTo>
                    <a:lnTo>
                      <a:pt x="80" y="24"/>
                    </a:lnTo>
                    <a:lnTo>
                      <a:pt x="77" y="24"/>
                    </a:lnTo>
                    <a:lnTo>
                      <a:pt x="73" y="25"/>
                    </a:lnTo>
                    <a:lnTo>
                      <a:pt x="69" y="25"/>
                    </a:lnTo>
                    <a:lnTo>
                      <a:pt x="64" y="27"/>
                    </a:lnTo>
                    <a:lnTo>
                      <a:pt x="59" y="28"/>
                    </a:lnTo>
                    <a:lnTo>
                      <a:pt x="55" y="31"/>
                    </a:lnTo>
                    <a:lnTo>
                      <a:pt x="52" y="35"/>
                    </a:lnTo>
                    <a:lnTo>
                      <a:pt x="49" y="39"/>
                    </a:lnTo>
                    <a:lnTo>
                      <a:pt x="48" y="45"/>
                    </a:lnTo>
                    <a:lnTo>
                      <a:pt x="48" y="48"/>
                    </a:lnTo>
                    <a:lnTo>
                      <a:pt x="50" y="51"/>
                    </a:lnTo>
                    <a:lnTo>
                      <a:pt x="52" y="54"/>
                    </a:lnTo>
                    <a:lnTo>
                      <a:pt x="55" y="56"/>
                    </a:lnTo>
                    <a:lnTo>
                      <a:pt x="59" y="59"/>
                    </a:lnTo>
                    <a:lnTo>
                      <a:pt x="64" y="61"/>
                    </a:lnTo>
                    <a:lnTo>
                      <a:pt x="69" y="64"/>
                    </a:lnTo>
                    <a:lnTo>
                      <a:pt x="75" y="66"/>
                    </a:lnTo>
                    <a:lnTo>
                      <a:pt x="77" y="67"/>
                    </a:lnTo>
                    <a:lnTo>
                      <a:pt x="81" y="67"/>
                    </a:lnTo>
                    <a:lnTo>
                      <a:pt x="84" y="68"/>
                    </a:lnTo>
                    <a:lnTo>
                      <a:pt x="87" y="68"/>
                    </a:lnTo>
                    <a:lnTo>
                      <a:pt x="87" y="69"/>
                    </a:lnTo>
                    <a:lnTo>
                      <a:pt x="88" y="69"/>
                    </a:lnTo>
                    <a:lnTo>
                      <a:pt x="89" y="69"/>
                    </a:lnTo>
                    <a:lnTo>
                      <a:pt x="90" y="69"/>
                    </a:lnTo>
                    <a:lnTo>
                      <a:pt x="92" y="70"/>
                    </a:lnTo>
                    <a:lnTo>
                      <a:pt x="94" y="71"/>
                    </a:lnTo>
                    <a:lnTo>
                      <a:pt x="95" y="71"/>
                    </a:lnTo>
                    <a:lnTo>
                      <a:pt x="97" y="71"/>
                    </a:lnTo>
                    <a:lnTo>
                      <a:pt x="98" y="72"/>
                    </a:lnTo>
                    <a:lnTo>
                      <a:pt x="100" y="73"/>
                    </a:lnTo>
                    <a:lnTo>
                      <a:pt x="103" y="73"/>
                    </a:lnTo>
                    <a:lnTo>
                      <a:pt x="103" y="77"/>
                    </a:lnTo>
                    <a:lnTo>
                      <a:pt x="103" y="82"/>
                    </a:lnTo>
                    <a:lnTo>
                      <a:pt x="103" y="87"/>
                    </a:lnTo>
                    <a:lnTo>
                      <a:pt x="103" y="94"/>
                    </a:lnTo>
                    <a:lnTo>
                      <a:pt x="103" y="100"/>
                    </a:lnTo>
                    <a:lnTo>
                      <a:pt x="103" y="106"/>
                    </a:lnTo>
                    <a:lnTo>
                      <a:pt x="103" y="111"/>
                    </a:lnTo>
                    <a:lnTo>
                      <a:pt x="103" y="114"/>
                    </a:lnTo>
                    <a:lnTo>
                      <a:pt x="102" y="113"/>
                    </a:lnTo>
                    <a:lnTo>
                      <a:pt x="100" y="113"/>
                    </a:lnTo>
                    <a:lnTo>
                      <a:pt x="98" y="112"/>
                    </a:lnTo>
                    <a:lnTo>
                      <a:pt x="95" y="112"/>
                    </a:lnTo>
                    <a:lnTo>
                      <a:pt x="94" y="111"/>
                    </a:lnTo>
                    <a:lnTo>
                      <a:pt x="93" y="111"/>
                    </a:lnTo>
                    <a:lnTo>
                      <a:pt x="91" y="111"/>
                    </a:lnTo>
                    <a:lnTo>
                      <a:pt x="89" y="110"/>
                    </a:lnTo>
                    <a:lnTo>
                      <a:pt x="88" y="166"/>
                    </a:lnTo>
                    <a:lnTo>
                      <a:pt x="90" y="166"/>
                    </a:lnTo>
                    <a:lnTo>
                      <a:pt x="92" y="166"/>
                    </a:lnTo>
                    <a:lnTo>
                      <a:pt x="94" y="166"/>
                    </a:lnTo>
                    <a:lnTo>
                      <a:pt x="96" y="166"/>
                    </a:lnTo>
                    <a:lnTo>
                      <a:pt x="98" y="166"/>
                    </a:lnTo>
                    <a:lnTo>
                      <a:pt x="100" y="166"/>
                    </a:lnTo>
                    <a:lnTo>
                      <a:pt x="101" y="166"/>
                    </a:lnTo>
                    <a:lnTo>
                      <a:pt x="103" y="166"/>
                    </a:lnTo>
                    <a:lnTo>
                      <a:pt x="103" y="167"/>
                    </a:lnTo>
                    <a:lnTo>
                      <a:pt x="103" y="169"/>
                    </a:lnTo>
                    <a:lnTo>
                      <a:pt x="103" y="171"/>
                    </a:lnTo>
                    <a:lnTo>
                      <a:pt x="102" y="171"/>
                    </a:lnTo>
                    <a:lnTo>
                      <a:pt x="100" y="172"/>
                    </a:lnTo>
                    <a:lnTo>
                      <a:pt x="98" y="172"/>
                    </a:lnTo>
                    <a:lnTo>
                      <a:pt x="97" y="172"/>
                    </a:lnTo>
                    <a:lnTo>
                      <a:pt x="94" y="172"/>
                    </a:lnTo>
                    <a:lnTo>
                      <a:pt x="92" y="172"/>
                    </a:lnTo>
                    <a:lnTo>
                      <a:pt x="90" y="171"/>
                    </a:lnTo>
                    <a:lnTo>
                      <a:pt x="88" y="171"/>
                    </a:lnTo>
                    <a:close/>
                  </a:path>
                </a:pathLst>
              </a:custGeom>
              <a:solidFill>
                <a:srgbClr val="33B2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0" name="Freeform 32"/>
              <p:cNvSpPr>
                <a:spLocks/>
              </p:cNvSpPr>
              <p:nvPr/>
            </p:nvSpPr>
            <p:spPr bwMode="auto">
              <a:xfrm>
                <a:off x="4175126" y="5513387"/>
                <a:ext cx="22225" cy="71438"/>
              </a:xfrm>
              <a:custGeom>
                <a:avLst/>
                <a:gdLst>
                  <a:gd name="T0" fmla="*/ 2147483647 w 14"/>
                  <a:gd name="T1" fmla="*/ 2147483647 h 45"/>
                  <a:gd name="T2" fmla="*/ 2147483647 w 14"/>
                  <a:gd name="T3" fmla="*/ 0 h 45"/>
                  <a:gd name="T4" fmla="*/ 2147483647 w 14"/>
                  <a:gd name="T5" fmla="*/ 0 h 45"/>
                  <a:gd name="T6" fmla="*/ 2147483647 w 14"/>
                  <a:gd name="T7" fmla="*/ 0 h 45"/>
                  <a:gd name="T8" fmla="*/ 2147483647 w 14"/>
                  <a:gd name="T9" fmla="*/ 0 h 45"/>
                  <a:gd name="T10" fmla="*/ 2147483647 w 14"/>
                  <a:gd name="T11" fmla="*/ 0 h 45"/>
                  <a:gd name="T12" fmla="*/ 2147483647 w 14"/>
                  <a:gd name="T13" fmla="*/ 0 h 45"/>
                  <a:gd name="T14" fmla="*/ 2147483647 w 14"/>
                  <a:gd name="T15" fmla="*/ 0 h 45"/>
                  <a:gd name="T16" fmla="*/ 2147483647 w 14"/>
                  <a:gd name="T17" fmla="*/ 0 h 45"/>
                  <a:gd name="T18" fmla="*/ 0 w 14"/>
                  <a:gd name="T19" fmla="*/ 0 h 45"/>
                  <a:gd name="T20" fmla="*/ 0 w 14"/>
                  <a:gd name="T21" fmla="*/ 2147483647 h 45"/>
                  <a:gd name="T22" fmla="*/ 0 w 14"/>
                  <a:gd name="T23" fmla="*/ 2147483647 h 45"/>
                  <a:gd name="T24" fmla="*/ 2147483647 w 14"/>
                  <a:gd name="T25" fmla="*/ 2147483647 h 45"/>
                  <a:gd name="T26" fmla="*/ 2147483647 w 14"/>
                  <a:gd name="T27" fmla="*/ 2147483647 h 45"/>
                  <a:gd name="T28" fmla="*/ 2147483647 w 14"/>
                  <a:gd name="T29" fmla="*/ 2147483647 h 45"/>
                  <a:gd name="T30" fmla="*/ 2147483647 w 14"/>
                  <a:gd name="T31" fmla="*/ 2147483647 h 45"/>
                  <a:gd name="T32" fmla="*/ 2147483647 w 14"/>
                  <a:gd name="T33" fmla="*/ 2147483647 h 45"/>
                  <a:gd name="T34" fmla="*/ 2147483647 w 14"/>
                  <a:gd name="T35" fmla="*/ 2147483647 h 45"/>
                  <a:gd name="T36" fmla="*/ 2147483647 w 14"/>
                  <a:gd name="T37" fmla="*/ 2147483647 h 45"/>
                  <a:gd name="T38" fmla="*/ 2147483647 w 14"/>
                  <a:gd name="T39" fmla="*/ 2147483647 h 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
                  <a:gd name="T61" fmla="*/ 0 h 45"/>
                  <a:gd name="T62" fmla="*/ 14 w 14"/>
                  <a:gd name="T63" fmla="*/ 45 h 4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 h="45">
                    <a:moveTo>
                      <a:pt x="14" y="45"/>
                    </a:moveTo>
                    <a:lnTo>
                      <a:pt x="14" y="0"/>
                    </a:lnTo>
                    <a:lnTo>
                      <a:pt x="12" y="0"/>
                    </a:lnTo>
                    <a:lnTo>
                      <a:pt x="11" y="0"/>
                    </a:lnTo>
                    <a:lnTo>
                      <a:pt x="9" y="0"/>
                    </a:lnTo>
                    <a:lnTo>
                      <a:pt x="8" y="0"/>
                    </a:lnTo>
                    <a:lnTo>
                      <a:pt x="6" y="0"/>
                    </a:lnTo>
                    <a:lnTo>
                      <a:pt x="4" y="0"/>
                    </a:lnTo>
                    <a:lnTo>
                      <a:pt x="2" y="0"/>
                    </a:lnTo>
                    <a:lnTo>
                      <a:pt x="0" y="0"/>
                    </a:lnTo>
                    <a:lnTo>
                      <a:pt x="0" y="20"/>
                    </a:lnTo>
                    <a:lnTo>
                      <a:pt x="0" y="42"/>
                    </a:lnTo>
                    <a:lnTo>
                      <a:pt x="1" y="42"/>
                    </a:lnTo>
                    <a:lnTo>
                      <a:pt x="3" y="43"/>
                    </a:lnTo>
                    <a:lnTo>
                      <a:pt x="5" y="43"/>
                    </a:lnTo>
                    <a:lnTo>
                      <a:pt x="7" y="44"/>
                    </a:lnTo>
                    <a:lnTo>
                      <a:pt x="9" y="44"/>
                    </a:lnTo>
                    <a:lnTo>
                      <a:pt x="11" y="44"/>
                    </a:lnTo>
                    <a:lnTo>
                      <a:pt x="13" y="45"/>
                    </a:lnTo>
                    <a:lnTo>
                      <a:pt x="14" y="45"/>
                    </a:lnTo>
                    <a:close/>
                  </a:path>
                </a:pathLst>
              </a:custGeom>
              <a:solidFill>
                <a:srgbClr val="33B2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51" name="Freeform 33"/>
              <p:cNvSpPr>
                <a:spLocks/>
              </p:cNvSpPr>
              <p:nvPr/>
            </p:nvSpPr>
            <p:spPr bwMode="auto">
              <a:xfrm>
                <a:off x="4219576" y="5475287"/>
                <a:ext cx="144463" cy="271463"/>
              </a:xfrm>
              <a:custGeom>
                <a:avLst/>
                <a:gdLst>
                  <a:gd name="T0" fmla="*/ 2147483647 w 91"/>
                  <a:gd name="T1" fmla="*/ 0 h 171"/>
                  <a:gd name="T2" fmla="*/ 2147483647 w 91"/>
                  <a:gd name="T3" fmla="*/ 2147483647 h 171"/>
                  <a:gd name="T4" fmla="*/ 2147483647 w 91"/>
                  <a:gd name="T5" fmla="*/ 2147483647 h 171"/>
                  <a:gd name="T6" fmla="*/ 2147483647 w 91"/>
                  <a:gd name="T7" fmla="*/ 2147483647 h 171"/>
                  <a:gd name="T8" fmla="*/ 2147483647 w 91"/>
                  <a:gd name="T9" fmla="*/ 2147483647 h 171"/>
                  <a:gd name="T10" fmla="*/ 2147483647 w 91"/>
                  <a:gd name="T11" fmla="*/ 2147483647 h 171"/>
                  <a:gd name="T12" fmla="*/ 2147483647 w 91"/>
                  <a:gd name="T13" fmla="*/ 2147483647 h 171"/>
                  <a:gd name="T14" fmla="*/ 2147483647 w 91"/>
                  <a:gd name="T15" fmla="*/ 2147483647 h 171"/>
                  <a:gd name="T16" fmla="*/ 2147483647 w 91"/>
                  <a:gd name="T17" fmla="*/ 2147483647 h 171"/>
                  <a:gd name="T18" fmla="*/ 2147483647 w 91"/>
                  <a:gd name="T19" fmla="*/ 2147483647 h 171"/>
                  <a:gd name="T20" fmla="*/ 2147483647 w 91"/>
                  <a:gd name="T21" fmla="*/ 2147483647 h 171"/>
                  <a:gd name="T22" fmla="*/ 2147483647 w 91"/>
                  <a:gd name="T23" fmla="*/ 2147483647 h 171"/>
                  <a:gd name="T24" fmla="*/ 2147483647 w 91"/>
                  <a:gd name="T25" fmla="*/ 2147483647 h 171"/>
                  <a:gd name="T26" fmla="*/ 2147483647 w 91"/>
                  <a:gd name="T27" fmla="*/ 2147483647 h 171"/>
                  <a:gd name="T28" fmla="*/ 2147483647 w 91"/>
                  <a:gd name="T29" fmla="*/ 2147483647 h 171"/>
                  <a:gd name="T30" fmla="*/ 2147483647 w 91"/>
                  <a:gd name="T31" fmla="*/ 2147483647 h 171"/>
                  <a:gd name="T32" fmla="*/ 2147483647 w 91"/>
                  <a:gd name="T33" fmla="*/ 2147483647 h 171"/>
                  <a:gd name="T34" fmla="*/ 2147483647 w 91"/>
                  <a:gd name="T35" fmla="*/ 2147483647 h 171"/>
                  <a:gd name="T36" fmla="*/ 2147483647 w 91"/>
                  <a:gd name="T37" fmla="*/ 2147483647 h 171"/>
                  <a:gd name="T38" fmla="*/ 2147483647 w 91"/>
                  <a:gd name="T39" fmla="*/ 2147483647 h 171"/>
                  <a:gd name="T40" fmla="*/ 2147483647 w 91"/>
                  <a:gd name="T41" fmla="*/ 2147483647 h 171"/>
                  <a:gd name="T42" fmla="*/ 2147483647 w 91"/>
                  <a:gd name="T43" fmla="*/ 2147483647 h 171"/>
                  <a:gd name="T44" fmla="*/ 2147483647 w 91"/>
                  <a:gd name="T45" fmla="*/ 2147483647 h 171"/>
                  <a:gd name="T46" fmla="*/ 2147483647 w 91"/>
                  <a:gd name="T47" fmla="*/ 2147483647 h 171"/>
                  <a:gd name="T48" fmla="*/ 2147483647 w 91"/>
                  <a:gd name="T49" fmla="*/ 2147483647 h 171"/>
                  <a:gd name="T50" fmla="*/ 2147483647 w 91"/>
                  <a:gd name="T51" fmla="*/ 2147483647 h 171"/>
                  <a:gd name="T52" fmla="*/ 2147483647 w 91"/>
                  <a:gd name="T53" fmla="*/ 2147483647 h 171"/>
                  <a:gd name="T54" fmla="*/ 2147483647 w 91"/>
                  <a:gd name="T55" fmla="*/ 2147483647 h 171"/>
                  <a:gd name="T56" fmla="*/ 2147483647 w 91"/>
                  <a:gd name="T57" fmla="*/ 2147483647 h 171"/>
                  <a:gd name="T58" fmla="*/ 2147483647 w 91"/>
                  <a:gd name="T59" fmla="*/ 2147483647 h 171"/>
                  <a:gd name="T60" fmla="*/ 2147483647 w 91"/>
                  <a:gd name="T61" fmla="*/ 2147483647 h 171"/>
                  <a:gd name="T62" fmla="*/ 2147483647 w 91"/>
                  <a:gd name="T63" fmla="*/ 2147483647 h 171"/>
                  <a:gd name="T64" fmla="*/ 2147483647 w 91"/>
                  <a:gd name="T65" fmla="*/ 2147483647 h 171"/>
                  <a:gd name="T66" fmla="*/ 2147483647 w 91"/>
                  <a:gd name="T67" fmla="*/ 2147483647 h 171"/>
                  <a:gd name="T68" fmla="*/ 2147483647 w 91"/>
                  <a:gd name="T69" fmla="*/ 2147483647 h 171"/>
                  <a:gd name="T70" fmla="*/ 2147483647 w 91"/>
                  <a:gd name="T71" fmla="*/ 2147483647 h 171"/>
                  <a:gd name="T72" fmla="*/ 2147483647 w 91"/>
                  <a:gd name="T73" fmla="*/ 2147483647 h 171"/>
                  <a:gd name="T74" fmla="*/ 2147483647 w 91"/>
                  <a:gd name="T75" fmla="*/ 2147483647 h 171"/>
                  <a:gd name="T76" fmla="*/ 2147483647 w 91"/>
                  <a:gd name="T77" fmla="*/ 2147483647 h 171"/>
                  <a:gd name="T78" fmla="*/ 2147483647 w 91"/>
                  <a:gd name="T79" fmla="*/ 2147483647 h 171"/>
                  <a:gd name="T80" fmla="*/ 2147483647 w 91"/>
                  <a:gd name="T81" fmla="*/ 2147483647 h 171"/>
                  <a:gd name="T82" fmla="*/ 2147483647 w 91"/>
                  <a:gd name="T83" fmla="*/ 2147483647 h 171"/>
                  <a:gd name="T84" fmla="*/ 2147483647 w 91"/>
                  <a:gd name="T85" fmla="*/ 2147483647 h 171"/>
                  <a:gd name="T86" fmla="*/ 2147483647 w 91"/>
                  <a:gd name="T87" fmla="*/ 2147483647 h 171"/>
                  <a:gd name="T88" fmla="*/ 2147483647 w 91"/>
                  <a:gd name="T89" fmla="*/ 2147483647 h 171"/>
                  <a:gd name="T90" fmla="*/ 2147483647 w 91"/>
                  <a:gd name="T91" fmla="*/ 2147483647 h 171"/>
                  <a:gd name="T92" fmla="*/ 2147483647 w 91"/>
                  <a:gd name="T93" fmla="*/ 2147483647 h 171"/>
                  <a:gd name="T94" fmla="*/ 2147483647 w 91"/>
                  <a:gd name="T95" fmla="*/ 2147483647 h 171"/>
                  <a:gd name="T96" fmla="*/ 2147483647 w 91"/>
                  <a:gd name="T97" fmla="*/ 2147483647 h 171"/>
                  <a:gd name="T98" fmla="*/ 2147483647 w 91"/>
                  <a:gd name="T99" fmla="*/ 2147483647 h 171"/>
                  <a:gd name="T100" fmla="*/ 2147483647 w 91"/>
                  <a:gd name="T101" fmla="*/ 2147483647 h 171"/>
                  <a:gd name="T102" fmla="*/ 2147483647 w 91"/>
                  <a:gd name="T103" fmla="*/ 2147483647 h 171"/>
                  <a:gd name="T104" fmla="*/ 2147483647 w 91"/>
                  <a:gd name="T105" fmla="*/ 2147483647 h 171"/>
                  <a:gd name="T106" fmla="*/ 2147483647 w 91"/>
                  <a:gd name="T107" fmla="*/ 2147483647 h 171"/>
                  <a:gd name="T108" fmla="*/ 2147483647 w 91"/>
                  <a:gd name="T109" fmla="*/ 2147483647 h 171"/>
                  <a:gd name="T110" fmla="*/ 2147483647 w 91"/>
                  <a:gd name="T111" fmla="*/ 2147483647 h 171"/>
                  <a:gd name="T112" fmla="*/ 0 w 91"/>
                  <a:gd name="T113" fmla="*/ 2147483647 h 171"/>
                  <a:gd name="T114" fmla="*/ 2147483647 w 91"/>
                  <a:gd name="T115" fmla="*/ 2147483647 h 17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1"/>
                  <a:gd name="T175" fmla="*/ 0 h 171"/>
                  <a:gd name="T176" fmla="*/ 91 w 91"/>
                  <a:gd name="T177" fmla="*/ 171 h 17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1" h="171">
                    <a:moveTo>
                      <a:pt x="1" y="14"/>
                    </a:moveTo>
                    <a:lnTo>
                      <a:pt x="1" y="0"/>
                    </a:lnTo>
                    <a:lnTo>
                      <a:pt x="16" y="0"/>
                    </a:lnTo>
                    <a:lnTo>
                      <a:pt x="16" y="17"/>
                    </a:lnTo>
                    <a:lnTo>
                      <a:pt x="31" y="18"/>
                    </a:lnTo>
                    <a:lnTo>
                      <a:pt x="44" y="21"/>
                    </a:lnTo>
                    <a:lnTo>
                      <a:pt x="55" y="25"/>
                    </a:lnTo>
                    <a:lnTo>
                      <a:pt x="63" y="29"/>
                    </a:lnTo>
                    <a:lnTo>
                      <a:pt x="69" y="34"/>
                    </a:lnTo>
                    <a:lnTo>
                      <a:pt x="73" y="39"/>
                    </a:lnTo>
                    <a:lnTo>
                      <a:pt x="75" y="44"/>
                    </a:lnTo>
                    <a:lnTo>
                      <a:pt x="76" y="48"/>
                    </a:lnTo>
                    <a:lnTo>
                      <a:pt x="75" y="51"/>
                    </a:lnTo>
                    <a:lnTo>
                      <a:pt x="74" y="54"/>
                    </a:lnTo>
                    <a:lnTo>
                      <a:pt x="72" y="56"/>
                    </a:lnTo>
                    <a:lnTo>
                      <a:pt x="69" y="59"/>
                    </a:lnTo>
                    <a:lnTo>
                      <a:pt x="66" y="61"/>
                    </a:lnTo>
                    <a:lnTo>
                      <a:pt x="62" y="62"/>
                    </a:lnTo>
                    <a:lnTo>
                      <a:pt x="58" y="63"/>
                    </a:lnTo>
                    <a:lnTo>
                      <a:pt x="53" y="63"/>
                    </a:lnTo>
                    <a:lnTo>
                      <a:pt x="49" y="63"/>
                    </a:lnTo>
                    <a:lnTo>
                      <a:pt x="44" y="62"/>
                    </a:lnTo>
                    <a:lnTo>
                      <a:pt x="41" y="61"/>
                    </a:lnTo>
                    <a:lnTo>
                      <a:pt x="37" y="59"/>
                    </a:lnTo>
                    <a:lnTo>
                      <a:pt x="35" y="57"/>
                    </a:lnTo>
                    <a:lnTo>
                      <a:pt x="33" y="54"/>
                    </a:lnTo>
                    <a:lnTo>
                      <a:pt x="31" y="52"/>
                    </a:lnTo>
                    <a:lnTo>
                      <a:pt x="31" y="49"/>
                    </a:lnTo>
                    <a:lnTo>
                      <a:pt x="31" y="46"/>
                    </a:lnTo>
                    <a:lnTo>
                      <a:pt x="32" y="44"/>
                    </a:lnTo>
                    <a:lnTo>
                      <a:pt x="34" y="41"/>
                    </a:lnTo>
                    <a:lnTo>
                      <a:pt x="36" y="39"/>
                    </a:lnTo>
                    <a:lnTo>
                      <a:pt x="38" y="38"/>
                    </a:lnTo>
                    <a:lnTo>
                      <a:pt x="41" y="36"/>
                    </a:lnTo>
                    <a:lnTo>
                      <a:pt x="44" y="35"/>
                    </a:lnTo>
                    <a:lnTo>
                      <a:pt x="48" y="35"/>
                    </a:lnTo>
                    <a:lnTo>
                      <a:pt x="48" y="33"/>
                    </a:lnTo>
                    <a:lnTo>
                      <a:pt x="48" y="32"/>
                    </a:lnTo>
                    <a:lnTo>
                      <a:pt x="45" y="30"/>
                    </a:lnTo>
                    <a:lnTo>
                      <a:pt x="41" y="28"/>
                    </a:lnTo>
                    <a:lnTo>
                      <a:pt x="38" y="27"/>
                    </a:lnTo>
                    <a:lnTo>
                      <a:pt x="33" y="26"/>
                    </a:lnTo>
                    <a:lnTo>
                      <a:pt x="28" y="25"/>
                    </a:lnTo>
                    <a:lnTo>
                      <a:pt x="24" y="25"/>
                    </a:lnTo>
                    <a:lnTo>
                      <a:pt x="19" y="24"/>
                    </a:lnTo>
                    <a:lnTo>
                      <a:pt x="15" y="24"/>
                    </a:lnTo>
                    <a:lnTo>
                      <a:pt x="15" y="78"/>
                    </a:lnTo>
                    <a:lnTo>
                      <a:pt x="22" y="80"/>
                    </a:lnTo>
                    <a:lnTo>
                      <a:pt x="30" y="82"/>
                    </a:lnTo>
                    <a:lnTo>
                      <a:pt x="37" y="84"/>
                    </a:lnTo>
                    <a:lnTo>
                      <a:pt x="44" y="85"/>
                    </a:lnTo>
                    <a:lnTo>
                      <a:pt x="50" y="87"/>
                    </a:lnTo>
                    <a:lnTo>
                      <a:pt x="56" y="90"/>
                    </a:lnTo>
                    <a:lnTo>
                      <a:pt x="62" y="92"/>
                    </a:lnTo>
                    <a:lnTo>
                      <a:pt x="67" y="94"/>
                    </a:lnTo>
                    <a:lnTo>
                      <a:pt x="73" y="97"/>
                    </a:lnTo>
                    <a:lnTo>
                      <a:pt x="77" y="100"/>
                    </a:lnTo>
                    <a:lnTo>
                      <a:pt x="81" y="103"/>
                    </a:lnTo>
                    <a:lnTo>
                      <a:pt x="84" y="106"/>
                    </a:lnTo>
                    <a:lnTo>
                      <a:pt x="87" y="110"/>
                    </a:lnTo>
                    <a:lnTo>
                      <a:pt x="89" y="114"/>
                    </a:lnTo>
                    <a:lnTo>
                      <a:pt x="90" y="118"/>
                    </a:lnTo>
                    <a:lnTo>
                      <a:pt x="91" y="123"/>
                    </a:lnTo>
                    <a:lnTo>
                      <a:pt x="91" y="128"/>
                    </a:lnTo>
                    <a:lnTo>
                      <a:pt x="90" y="132"/>
                    </a:lnTo>
                    <a:lnTo>
                      <a:pt x="89" y="136"/>
                    </a:lnTo>
                    <a:lnTo>
                      <a:pt x="87" y="140"/>
                    </a:lnTo>
                    <a:lnTo>
                      <a:pt x="85" y="144"/>
                    </a:lnTo>
                    <a:lnTo>
                      <a:pt x="82" y="148"/>
                    </a:lnTo>
                    <a:lnTo>
                      <a:pt x="79" y="152"/>
                    </a:lnTo>
                    <a:lnTo>
                      <a:pt x="75" y="155"/>
                    </a:lnTo>
                    <a:lnTo>
                      <a:pt x="71" y="158"/>
                    </a:lnTo>
                    <a:lnTo>
                      <a:pt x="66" y="161"/>
                    </a:lnTo>
                    <a:lnTo>
                      <a:pt x="59" y="163"/>
                    </a:lnTo>
                    <a:lnTo>
                      <a:pt x="53" y="166"/>
                    </a:lnTo>
                    <a:lnTo>
                      <a:pt x="44" y="167"/>
                    </a:lnTo>
                    <a:lnTo>
                      <a:pt x="36" y="169"/>
                    </a:lnTo>
                    <a:lnTo>
                      <a:pt x="26" y="170"/>
                    </a:lnTo>
                    <a:lnTo>
                      <a:pt x="16" y="171"/>
                    </a:lnTo>
                    <a:lnTo>
                      <a:pt x="15" y="171"/>
                    </a:lnTo>
                    <a:lnTo>
                      <a:pt x="15" y="170"/>
                    </a:lnTo>
                    <a:lnTo>
                      <a:pt x="15" y="169"/>
                    </a:lnTo>
                    <a:lnTo>
                      <a:pt x="15" y="168"/>
                    </a:lnTo>
                    <a:lnTo>
                      <a:pt x="15" y="167"/>
                    </a:lnTo>
                    <a:lnTo>
                      <a:pt x="15" y="166"/>
                    </a:lnTo>
                    <a:lnTo>
                      <a:pt x="15" y="165"/>
                    </a:lnTo>
                    <a:lnTo>
                      <a:pt x="15" y="164"/>
                    </a:lnTo>
                    <a:lnTo>
                      <a:pt x="22" y="163"/>
                    </a:lnTo>
                    <a:lnTo>
                      <a:pt x="28" y="161"/>
                    </a:lnTo>
                    <a:lnTo>
                      <a:pt x="33" y="159"/>
                    </a:lnTo>
                    <a:lnTo>
                      <a:pt x="36" y="156"/>
                    </a:lnTo>
                    <a:lnTo>
                      <a:pt x="39" y="153"/>
                    </a:lnTo>
                    <a:lnTo>
                      <a:pt x="41" y="150"/>
                    </a:lnTo>
                    <a:lnTo>
                      <a:pt x="43" y="146"/>
                    </a:lnTo>
                    <a:lnTo>
                      <a:pt x="43" y="142"/>
                    </a:lnTo>
                    <a:lnTo>
                      <a:pt x="43" y="137"/>
                    </a:lnTo>
                    <a:lnTo>
                      <a:pt x="41" y="133"/>
                    </a:lnTo>
                    <a:lnTo>
                      <a:pt x="38" y="130"/>
                    </a:lnTo>
                    <a:lnTo>
                      <a:pt x="35" y="127"/>
                    </a:lnTo>
                    <a:lnTo>
                      <a:pt x="31" y="124"/>
                    </a:lnTo>
                    <a:lnTo>
                      <a:pt x="26" y="121"/>
                    </a:lnTo>
                    <a:lnTo>
                      <a:pt x="20" y="119"/>
                    </a:lnTo>
                    <a:lnTo>
                      <a:pt x="13" y="117"/>
                    </a:lnTo>
                    <a:lnTo>
                      <a:pt x="12" y="117"/>
                    </a:lnTo>
                    <a:lnTo>
                      <a:pt x="10" y="116"/>
                    </a:lnTo>
                    <a:lnTo>
                      <a:pt x="8" y="116"/>
                    </a:lnTo>
                    <a:lnTo>
                      <a:pt x="7" y="116"/>
                    </a:lnTo>
                    <a:lnTo>
                      <a:pt x="5" y="115"/>
                    </a:lnTo>
                    <a:lnTo>
                      <a:pt x="3" y="114"/>
                    </a:lnTo>
                    <a:lnTo>
                      <a:pt x="2" y="114"/>
                    </a:lnTo>
                    <a:lnTo>
                      <a:pt x="0" y="114"/>
                    </a:lnTo>
                    <a:lnTo>
                      <a:pt x="0" y="93"/>
                    </a:lnTo>
                    <a:lnTo>
                      <a:pt x="0" y="61"/>
                    </a:lnTo>
                    <a:lnTo>
                      <a:pt x="1" y="30"/>
                    </a:lnTo>
                    <a:lnTo>
                      <a:pt x="1" y="14"/>
                    </a:lnTo>
                    <a:close/>
                  </a:path>
                </a:pathLst>
              </a:custGeom>
              <a:solidFill>
                <a:srgbClr val="33B2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343" name="Rectangle 35"/>
            <p:cNvSpPr>
              <a:spLocks noChangeArrowheads="1"/>
            </p:cNvSpPr>
            <p:nvPr/>
          </p:nvSpPr>
          <p:spPr bwMode="auto">
            <a:xfrm>
              <a:off x="3870325" y="5880100"/>
              <a:ext cx="7207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400" b="1">
                  <a:solidFill>
                    <a:srgbClr val="000000"/>
                  </a:solidFill>
                  <a:latin typeface="Cambria" panose="02040503050406030204" pitchFamily="18" charset="0"/>
                </a:rPr>
                <a:t>Payment</a:t>
              </a:r>
              <a:endParaRPr lang="en-US" altLang="en-US" sz="1400">
                <a:latin typeface="Cambria" panose="02040503050406030204" pitchFamily="18" charset="0"/>
              </a:endParaRPr>
            </a:p>
          </p:txBody>
        </p:sp>
      </p:grpSp>
      <p:cxnSp>
        <p:nvCxnSpPr>
          <p:cNvPr id="115" name="Straight Arrow Connector 114"/>
          <p:cNvCxnSpPr/>
          <p:nvPr/>
        </p:nvCxnSpPr>
        <p:spPr>
          <a:xfrm flipH="1" flipV="1">
            <a:off x="4195764" y="5715000"/>
            <a:ext cx="1138237" cy="458788"/>
          </a:xfrm>
          <a:prstGeom prst="straightConnector1">
            <a:avLst/>
          </a:prstGeom>
          <a:ln w="317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1981200" y="2088408"/>
            <a:ext cx="1016000" cy="524355"/>
          </a:xfrm>
          <a:prstGeom prst="roundRect">
            <a:avLst/>
          </a:prstGeom>
          <a:solidFill>
            <a:srgbClr val="0DA1E3"/>
          </a:solidFill>
          <a:ln>
            <a:noFill/>
          </a:ln>
          <a:scene3d>
            <a:camera prst="orthographicFront"/>
            <a:lightRig rig="threePt" dir="t"/>
          </a:scene3d>
          <a:sp3d prstMaterial="metal">
            <a:bevelT w="635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accent1">
                    <a:lumMod val="50000"/>
                  </a:schemeClr>
                </a:solidFill>
                <a:latin typeface="Cambia"/>
              </a:rPr>
              <a:t>Quote Creation</a:t>
            </a:r>
          </a:p>
        </p:txBody>
      </p:sp>
      <p:sp>
        <p:nvSpPr>
          <p:cNvPr id="63" name="Rounded Rectangle 62"/>
          <p:cNvSpPr/>
          <p:nvPr/>
        </p:nvSpPr>
        <p:spPr>
          <a:xfrm>
            <a:off x="4794745" y="2088408"/>
            <a:ext cx="1093343" cy="524356"/>
          </a:xfrm>
          <a:prstGeom prst="roundRect">
            <a:avLst/>
          </a:prstGeom>
          <a:solidFill>
            <a:schemeClr val="accent4">
              <a:lumMod val="60000"/>
              <a:lumOff val="40000"/>
            </a:schemeClr>
          </a:solidFill>
          <a:ln>
            <a:noFill/>
          </a:ln>
          <a:scene3d>
            <a:camera prst="orthographicFront"/>
            <a:lightRig rig="threePt" dir="t"/>
          </a:scene3d>
          <a:sp3d prstMaterial="metal">
            <a:bevelT w="635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accent1">
                    <a:lumMod val="50000"/>
                  </a:schemeClr>
                </a:solidFill>
                <a:latin typeface="Cambia"/>
              </a:rPr>
              <a:t>Issue Policy</a:t>
            </a:r>
          </a:p>
        </p:txBody>
      </p:sp>
      <p:sp>
        <p:nvSpPr>
          <p:cNvPr id="65" name="Rounded Rectangle 64"/>
          <p:cNvSpPr/>
          <p:nvPr/>
        </p:nvSpPr>
        <p:spPr>
          <a:xfrm>
            <a:off x="6235062" y="2088409"/>
            <a:ext cx="1080139" cy="524355"/>
          </a:xfrm>
          <a:prstGeom prst="roundRect">
            <a:avLst/>
          </a:prstGeom>
          <a:solidFill>
            <a:schemeClr val="accent6">
              <a:lumMod val="75000"/>
            </a:schemeClr>
          </a:solidFill>
          <a:ln>
            <a:noFill/>
          </a:ln>
          <a:scene3d>
            <a:camera prst="orthographicFront"/>
            <a:lightRig rig="threePt" dir="t"/>
          </a:scene3d>
          <a:sp3d prstMaterial="metal">
            <a:bevelT w="635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accent1">
                    <a:lumMod val="50000"/>
                  </a:schemeClr>
                </a:solidFill>
                <a:latin typeface="Cambia"/>
              </a:rPr>
              <a:t>Billing</a:t>
            </a:r>
          </a:p>
        </p:txBody>
      </p:sp>
      <p:sp>
        <p:nvSpPr>
          <p:cNvPr id="66" name="Rounded Rectangle 65"/>
          <p:cNvSpPr/>
          <p:nvPr/>
        </p:nvSpPr>
        <p:spPr>
          <a:xfrm>
            <a:off x="7688262" y="2088408"/>
            <a:ext cx="1074738" cy="524355"/>
          </a:xfrm>
          <a:prstGeom prst="roundRect">
            <a:avLst/>
          </a:prstGeom>
          <a:solidFill>
            <a:schemeClr val="bg1">
              <a:lumMod val="50000"/>
            </a:schemeClr>
          </a:solidFill>
          <a:ln>
            <a:noFill/>
          </a:ln>
          <a:scene3d>
            <a:camera prst="orthographicFront"/>
            <a:lightRig rig="threePt" dir="t"/>
          </a:scene3d>
          <a:sp3d prstMaterial="metal">
            <a:bevelT w="635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accent1">
                    <a:lumMod val="50000"/>
                  </a:schemeClr>
                </a:solidFill>
                <a:latin typeface="Cambia"/>
              </a:rPr>
              <a:t>Underwriting</a:t>
            </a:r>
          </a:p>
        </p:txBody>
      </p:sp>
      <p:sp>
        <p:nvSpPr>
          <p:cNvPr id="67" name="Rounded Rectangle 66"/>
          <p:cNvSpPr/>
          <p:nvPr/>
        </p:nvSpPr>
        <p:spPr>
          <a:xfrm>
            <a:off x="9125282" y="2088407"/>
            <a:ext cx="1120775" cy="529064"/>
          </a:xfrm>
          <a:prstGeom prst="roundRect">
            <a:avLst/>
          </a:prstGeom>
          <a:solidFill>
            <a:srgbClr val="CE7674"/>
          </a:solidFill>
          <a:ln>
            <a:noFill/>
          </a:ln>
          <a:scene3d>
            <a:camera prst="orthographicFront"/>
            <a:lightRig rig="threePt" dir="t"/>
          </a:scene3d>
          <a:sp3d prstMaterial="metal">
            <a:bevelT w="635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accent1">
                    <a:lumMod val="50000"/>
                  </a:schemeClr>
                </a:solidFill>
                <a:latin typeface="Cambia"/>
              </a:rPr>
              <a:t>Claims</a:t>
            </a:r>
          </a:p>
        </p:txBody>
      </p:sp>
      <p:sp>
        <p:nvSpPr>
          <p:cNvPr id="70" name="Rounded Rectangle 69"/>
          <p:cNvSpPr/>
          <p:nvPr/>
        </p:nvSpPr>
        <p:spPr>
          <a:xfrm>
            <a:off x="3352801" y="2088409"/>
            <a:ext cx="1093343" cy="524355"/>
          </a:xfrm>
          <a:prstGeom prst="roundRect">
            <a:avLst/>
          </a:prstGeom>
          <a:solidFill>
            <a:schemeClr val="accent3">
              <a:lumMod val="75000"/>
            </a:schemeClr>
          </a:solidFill>
          <a:ln>
            <a:noFill/>
          </a:ln>
          <a:scene3d>
            <a:camera prst="orthographicFront"/>
            <a:lightRig rig="threePt" dir="t"/>
          </a:scene3d>
          <a:sp3d prstMaterial="metal">
            <a:bevelT w="635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accent1">
                    <a:lumMod val="50000"/>
                  </a:schemeClr>
                </a:solidFill>
                <a:latin typeface="Cambia"/>
              </a:rPr>
              <a:t>Rate</a:t>
            </a:r>
          </a:p>
        </p:txBody>
      </p:sp>
      <p:sp>
        <p:nvSpPr>
          <p:cNvPr id="6" name="Right Arrow 5"/>
          <p:cNvSpPr/>
          <p:nvPr/>
        </p:nvSpPr>
        <p:spPr>
          <a:xfrm>
            <a:off x="3034352" y="2209934"/>
            <a:ext cx="304800" cy="281300"/>
          </a:xfrm>
          <a:prstGeom prst="rightArrow">
            <a:avLst/>
          </a:prstGeom>
          <a:solidFill>
            <a:schemeClr val="accent5"/>
          </a:solidFill>
          <a:ln>
            <a:noFill/>
          </a:ln>
          <a:scene3d>
            <a:camera prst="orthographicFront"/>
            <a:lightRig rig="threePt" dir="t"/>
          </a:scene3d>
          <a:sp3d>
            <a:bevelT w="635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Right Arrow 70"/>
          <p:cNvSpPr/>
          <p:nvPr/>
        </p:nvSpPr>
        <p:spPr>
          <a:xfrm>
            <a:off x="8803944" y="2223334"/>
            <a:ext cx="304800" cy="281300"/>
          </a:xfrm>
          <a:prstGeom prst="rightArrow">
            <a:avLst/>
          </a:prstGeom>
          <a:solidFill>
            <a:schemeClr val="bg1">
              <a:lumMod val="50000"/>
            </a:schemeClr>
          </a:solidFill>
          <a:ln>
            <a:noFill/>
          </a:ln>
          <a:scene3d>
            <a:camera prst="orthographicFront"/>
            <a:lightRig rig="threePt" dir="t"/>
          </a:scene3d>
          <a:sp3d>
            <a:bevelT w="635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4" name="Right Arrow 73"/>
          <p:cNvSpPr/>
          <p:nvPr/>
        </p:nvSpPr>
        <p:spPr>
          <a:xfrm>
            <a:off x="7364104" y="2219786"/>
            <a:ext cx="304800" cy="281300"/>
          </a:xfrm>
          <a:prstGeom prst="rightArrow">
            <a:avLst/>
          </a:prstGeom>
          <a:solidFill>
            <a:schemeClr val="accent6">
              <a:lumMod val="75000"/>
            </a:schemeClr>
          </a:solidFill>
          <a:ln>
            <a:noFill/>
          </a:ln>
          <a:scene3d>
            <a:camera prst="orthographicFront"/>
            <a:lightRig rig="threePt" dir="t"/>
          </a:scene3d>
          <a:sp3d>
            <a:bevelT w="635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 name="Right Arrow 74"/>
          <p:cNvSpPr/>
          <p:nvPr/>
        </p:nvSpPr>
        <p:spPr>
          <a:xfrm>
            <a:off x="5920566" y="2209465"/>
            <a:ext cx="304800" cy="281300"/>
          </a:xfrm>
          <a:prstGeom prst="rightArrow">
            <a:avLst/>
          </a:prstGeom>
          <a:solidFill>
            <a:schemeClr val="accent4">
              <a:lumMod val="60000"/>
              <a:lumOff val="40000"/>
            </a:schemeClr>
          </a:solidFill>
          <a:ln>
            <a:noFill/>
          </a:ln>
          <a:scene3d>
            <a:camera prst="orthographicFront"/>
            <a:lightRig rig="threePt" dir="t"/>
          </a:scene3d>
          <a:sp3d>
            <a:bevelT w="635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Right Arrow 77"/>
          <p:cNvSpPr/>
          <p:nvPr/>
        </p:nvSpPr>
        <p:spPr>
          <a:xfrm>
            <a:off x="4476296" y="2209168"/>
            <a:ext cx="304800" cy="281300"/>
          </a:xfrm>
          <a:prstGeom prst="rightArrow">
            <a:avLst/>
          </a:prstGeom>
          <a:solidFill>
            <a:schemeClr val="accent3">
              <a:lumMod val="75000"/>
            </a:schemeClr>
          </a:solidFill>
          <a:ln>
            <a:noFill/>
          </a:ln>
          <a:scene3d>
            <a:camera prst="orthographicFront"/>
            <a:lightRig rig="threePt" dir="t"/>
          </a:scene3d>
          <a:sp3d>
            <a:bevelT w="635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5970589" y="1814676"/>
            <a:ext cx="1628775" cy="1136650"/>
          </a:xfrm>
          <a:prstGeom prst="ellipse">
            <a:avLst/>
          </a:prstGeom>
          <a:noFill/>
          <a:ln w="38100">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Title 1"/>
          <p:cNvSpPr txBox="1">
            <a:spLocks/>
          </p:cNvSpPr>
          <p:nvPr/>
        </p:nvSpPr>
        <p:spPr>
          <a:xfrm>
            <a:off x="0" y="51596"/>
            <a:ext cx="12192000" cy="434974"/>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t>Billing </a:t>
            </a:r>
            <a:r>
              <a:rPr lang="en-US" sz="3200" b="1" dirty="0" smtClean="0"/>
              <a:t>Business Processes - Property &amp; Casualty Insurance</a:t>
            </a:r>
            <a:endParaRPr lang="en-US" sz="3200" b="1" dirty="0"/>
          </a:p>
        </p:txBody>
      </p:sp>
    </p:spTree>
    <p:extLst>
      <p:ext uri="{BB962C8B-B14F-4D97-AF65-F5344CB8AC3E}">
        <p14:creationId xmlns:p14="http://schemas.microsoft.com/office/powerpoint/2010/main" val="865085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pPr algn="ctr"/>
            <a:r>
              <a:rPr lang="en-US" sz="3200" b="1" dirty="0" smtClean="0"/>
              <a:t>Policy Admin Business Processes – Base Transactions</a:t>
            </a:r>
            <a:endParaRPr lang="en-US" sz="3200" b="1" dirty="0"/>
          </a:p>
        </p:txBody>
      </p:sp>
      <p:sp>
        <p:nvSpPr>
          <p:cNvPr id="3" name="Content Placeholder 2"/>
          <p:cNvSpPr>
            <a:spLocks noGrp="1"/>
          </p:cNvSpPr>
          <p:nvPr>
            <p:ph idx="1"/>
          </p:nvPr>
        </p:nvSpPr>
        <p:spPr/>
        <p:txBody>
          <a:bodyPr>
            <a:normAutofit/>
          </a:bodyPr>
          <a:lstStyle/>
          <a:p>
            <a:pPr marL="0" indent="0">
              <a:buNone/>
            </a:pPr>
            <a:r>
              <a:rPr lang="en-US" sz="2000" b="1" i="1" dirty="0" smtClean="0"/>
              <a:t>Base Transaction – New Business </a:t>
            </a:r>
          </a:p>
          <a:p>
            <a:pPr marL="0" indent="0">
              <a:buNone/>
            </a:pPr>
            <a:endParaRPr lang="en-US" sz="2000" b="1" i="1" dirty="0"/>
          </a:p>
          <a:p>
            <a:pPr marL="0" indent="0">
              <a:buNone/>
            </a:pPr>
            <a:r>
              <a:rPr lang="en-US" sz="2000" dirty="0" smtClean="0"/>
              <a:t>When the Insurance Policy is transacted for the first time, it is called as new business.  </a:t>
            </a:r>
          </a:p>
          <a:p>
            <a:pPr marL="0" indent="0">
              <a:buNone/>
            </a:pPr>
            <a:endParaRPr lang="en-US" sz="2000" dirty="0"/>
          </a:p>
          <a:p>
            <a:pPr marL="0" indent="0">
              <a:buNone/>
            </a:pPr>
            <a:r>
              <a:rPr lang="en-US" sz="2000" dirty="0" smtClean="0"/>
              <a:t>New Business starts with a Policy Quote which gives the estimated premium based on the ascertained facts of the subject matter, and if the risk, rate, terms and conditions are agreed between both the insured and the insurer, then the Quote is issued as a New Business Policy</a:t>
            </a:r>
          </a:p>
          <a:p>
            <a:pPr marL="0" indent="0">
              <a:buNone/>
            </a:pPr>
            <a:endParaRPr lang="en-US" sz="2000" dirty="0"/>
          </a:p>
        </p:txBody>
      </p:sp>
    </p:spTree>
    <p:extLst>
      <p:ext uri="{BB962C8B-B14F-4D97-AF65-F5344CB8AC3E}">
        <p14:creationId xmlns:p14="http://schemas.microsoft.com/office/powerpoint/2010/main" val="21783087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27510956"/>
              </p:ext>
            </p:extLst>
          </p:nvPr>
        </p:nvGraphicFramePr>
        <p:xfrm>
          <a:off x="1677855" y="2331409"/>
          <a:ext cx="9601200" cy="4792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315" name="Group 5"/>
          <p:cNvGrpSpPr>
            <a:grpSpLocks/>
          </p:cNvGrpSpPr>
          <p:nvPr/>
        </p:nvGrpSpPr>
        <p:grpSpPr bwMode="auto">
          <a:xfrm>
            <a:off x="2044701" y="2290548"/>
            <a:ext cx="931863" cy="152400"/>
            <a:chOff x="3498" y="2118823"/>
            <a:chExt cx="1415508" cy="774813"/>
          </a:xfrm>
        </p:grpSpPr>
        <p:sp>
          <p:nvSpPr>
            <p:cNvPr id="7" name="Pentagon 6"/>
            <p:cNvSpPr/>
            <p:nvPr/>
          </p:nvSpPr>
          <p:spPr>
            <a:xfrm>
              <a:off x="3498" y="2126897"/>
              <a:ext cx="1415508" cy="766739"/>
            </a:xfrm>
            <a:prstGeom prst="homePlate">
              <a:avLst/>
            </a:prstGeom>
          </p:spPr>
          <p:style>
            <a:lnRef idx="1">
              <a:schemeClr val="accent6"/>
            </a:lnRef>
            <a:fillRef idx="2">
              <a:schemeClr val="accent6"/>
            </a:fillRef>
            <a:effectRef idx="1">
              <a:schemeClr val="accent6"/>
            </a:effectRef>
            <a:fontRef idx="minor">
              <a:schemeClr val="dk1"/>
            </a:fontRef>
          </p:style>
        </p:sp>
        <p:sp>
          <p:nvSpPr>
            <p:cNvPr id="8" name="Pentagon 4"/>
            <p:cNvSpPr/>
            <p:nvPr/>
          </p:nvSpPr>
          <p:spPr>
            <a:xfrm>
              <a:off x="3498" y="2118823"/>
              <a:ext cx="1225005" cy="766745"/>
            </a:xfrm>
            <a:prstGeom prst="rect">
              <a:avLst/>
            </a:prstGeom>
          </p:spPr>
          <p:style>
            <a:lnRef idx="0">
              <a:scrgbClr r="0" g="0" b="0"/>
            </a:lnRef>
            <a:fillRef idx="0">
              <a:scrgbClr r="0" g="0" b="0"/>
            </a:fillRef>
            <a:effectRef idx="0">
              <a:scrgbClr r="0" g="0" b="0"/>
            </a:effectRef>
            <a:fontRef idx="minor">
              <a:schemeClr val="dk1"/>
            </a:fontRef>
          </p:style>
          <p:txBody>
            <a:bodyPr lIns="53340" tIns="26670" rIns="13335" bIns="26670" spcCol="1270" anchor="ctr"/>
            <a:lstStyle/>
            <a:p>
              <a:pPr algn="ctr" defTabSz="444500">
                <a:lnSpc>
                  <a:spcPct val="90000"/>
                </a:lnSpc>
                <a:spcAft>
                  <a:spcPct val="35000"/>
                </a:spcAft>
                <a:defRPr/>
              </a:pPr>
              <a:endParaRPr lang="en-US" sz="1000" dirty="0">
                <a:latin typeface="Cambria" pitchFamily="18" charset="0"/>
              </a:endParaRPr>
            </a:p>
          </p:txBody>
        </p:sp>
      </p:grpSp>
      <p:sp>
        <p:nvSpPr>
          <p:cNvPr id="9" name="Chevron 8"/>
          <p:cNvSpPr/>
          <p:nvPr/>
        </p:nvSpPr>
        <p:spPr>
          <a:xfrm>
            <a:off x="3071813" y="2290548"/>
            <a:ext cx="995362" cy="152400"/>
          </a:xfrm>
          <a:prstGeom prst="chevron">
            <a:avLst/>
          </a:prstGeom>
        </p:spPr>
        <p:style>
          <a:lnRef idx="1">
            <a:schemeClr val="accent2"/>
          </a:lnRef>
          <a:fillRef idx="2">
            <a:schemeClr val="accent2"/>
          </a:fillRef>
          <a:effectRef idx="1">
            <a:schemeClr val="accent2"/>
          </a:effectRef>
          <a:fontRef idx="minor">
            <a:schemeClr val="dk1"/>
          </a:fontRef>
        </p:style>
      </p:sp>
      <p:sp>
        <p:nvSpPr>
          <p:cNvPr id="10" name="Chevron 9"/>
          <p:cNvSpPr/>
          <p:nvPr/>
        </p:nvSpPr>
        <p:spPr>
          <a:xfrm>
            <a:off x="4240214" y="2292136"/>
            <a:ext cx="1036637" cy="152400"/>
          </a:xfrm>
          <a:prstGeom prst="chevron">
            <a:avLst/>
          </a:prstGeom>
        </p:spPr>
        <p:style>
          <a:lnRef idx="1">
            <a:schemeClr val="accent1"/>
          </a:lnRef>
          <a:fillRef idx="2">
            <a:schemeClr val="accent1"/>
          </a:fillRef>
          <a:effectRef idx="1">
            <a:schemeClr val="accent1"/>
          </a:effectRef>
          <a:fontRef idx="minor">
            <a:schemeClr val="dk1"/>
          </a:fontRef>
        </p:style>
      </p:sp>
      <p:sp>
        <p:nvSpPr>
          <p:cNvPr id="11" name="Chevron 10"/>
          <p:cNvSpPr/>
          <p:nvPr/>
        </p:nvSpPr>
        <p:spPr>
          <a:xfrm>
            <a:off x="5457825" y="2292136"/>
            <a:ext cx="1047750" cy="152400"/>
          </a:xfrm>
          <a:prstGeom prst="chevron">
            <a:avLst/>
          </a:prstGeom>
        </p:spPr>
        <p:style>
          <a:lnRef idx="1">
            <a:schemeClr val="dk1"/>
          </a:lnRef>
          <a:fillRef idx="2">
            <a:schemeClr val="dk1"/>
          </a:fillRef>
          <a:effectRef idx="1">
            <a:schemeClr val="dk1"/>
          </a:effectRef>
          <a:fontRef idx="minor">
            <a:schemeClr val="dk1"/>
          </a:fontRef>
        </p:style>
      </p:sp>
      <p:sp>
        <p:nvSpPr>
          <p:cNvPr id="12" name="Chevron 11"/>
          <p:cNvSpPr/>
          <p:nvPr/>
        </p:nvSpPr>
        <p:spPr>
          <a:xfrm>
            <a:off x="6619876" y="2292136"/>
            <a:ext cx="950913" cy="152400"/>
          </a:xfrm>
          <a:prstGeom prst="chevron">
            <a:avLst/>
          </a:prstGeom>
        </p:spPr>
        <p:style>
          <a:lnRef idx="1">
            <a:schemeClr val="accent3"/>
          </a:lnRef>
          <a:fillRef idx="2">
            <a:schemeClr val="accent3"/>
          </a:fillRef>
          <a:effectRef idx="1">
            <a:schemeClr val="accent3"/>
          </a:effectRef>
          <a:fontRef idx="minor">
            <a:schemeClr val="dk1"/>
          </a:fontRef>
        </p:style>
      </p:sp>
      <p:sp>
        <p:nvSpPr>
          <p:cNvPr id="13" name="Chevron 12"/>
          <p:cNvSpPr/>
          <p:nvPr/>
        </p:nvSpPr>
        <p:spPr>
          <a:xfrm>
            <a:off x="7775576" y="2292136"/>
            <a:ext cx="974725" cy="152400"/>
          </a:xfrm>
          <a:prstGeom prst="chevron">
            <a:avLst/>
          </a:prstGeom>
        </p:spPr>
        <p:style>
          <a:lnRef idx="1">
            <a:schemeClr val="accent4"/>
          </a:lnRef>
          <a:fillRef idx="2">
            <a:schemeClr val="accent4"/>
          </a:fillRef>
          <a:effectRef idx="1">
            <a:schemeClr val="accent4"/>
          </a:effectRef>
          <a:fontRef idx="minor">
            <a:schemeClr val="dk1"/>
          </a:fontRef>
        </p:style>
      </p:sp>
      <p:sp>
        <p:nvSpPr>
          <p:cNvPr id="14" name="Chevron 13"/>
          <p:cNvSpPr/>
          <p:nvPr/>
        </p:nvSpPr>
        <p:spPr>
          <a:xfrm>
            <a:off x="8886826" y="2284198"/>
            <a:ext cx="942975" cy="152400"/>
          </a:xfrm>
          <a:prstGeom prst="chevron">
            <a:avLst/>
          </a:prstGeom>
        </p:spPr>
        <p:style>
          <a:lnRef idx="1">
            <a:schemeClr val="accent5"/>
          </a:lnRef>
          <a:fillRef idx="2">
            <a:schemeClr val="accent5"/>
          </a:fillRef>
          <a:effectRef idx="1">
            <a:schemeClr val="accent5"/>
          </a:effectRef>
          <a:fontRef idx="minor">
            <a:schemeClr val="dk1"/>
          </a:fontRef>
        </p:style>
      </p:sp>
      <p:sp>
        <p:nvSpPr>
          <p:cNvPr id="13322" name="TextBox 15"/>
          <p:cNvSpPr txBox="1">
            <a:spLocks noChangeArrowheads="1"/>
          </p:cNvSpPr>
          <p:nvPr/>
        </p:nvSpPr>
        <p:spPr bwMode="auto">
          <a:xfrm>
            <a:off x="2032000" y="3140076"/>
            <a:ext cx="93345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000" b="1">
                <a:latin typeface="Cambria" panose="02040503050406030204" pitchFamily="18" charset="0"/>
              </a:rPr>
              <a:t>Receive notice of new or changed policy</a:t>
            </a:r>
          </a:p>
        </p:txBody>
      </p:sp>
      <p:sp>
        <p:nvSpPr>
          <p:cNvPr id="13323" name="TextBox 26"/>
          <p:cNvSpPr txBox="1">
            <a:spLocks noChangeArrowheads="1"/>
          </p:cNvSpPr>
          <p:nvPr/>
        </p:nvSpPr>
        <p:spPr bwMode="auto">
          <a:xfrm>
            <a:off x="3221038" y="3136900"/>
            <a:ext cx="995362"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000" b="1">
                <a:latin typeface="Cambria" panose="02040503050406030204" pitchFamily="18" charset="0"/>
              </a:rPr>
              <a:t>Create account, assign plans, process down payment, calculate installments</a:t>
            </a:r>
          </a:p>
        </p:txBody>
      </p:sp>
      <p:sp>
        <p:nvSpPr>
          <p:cNvPr id="13324" name="TextBox 27"/>
          <p:cNvSpPr txBox="1">
            <a:spLocks noChangeArrowheads="1"/>
          </p:cNvSpPr>
          <p:nvPr/>
        </p:nvSpPr>
        <p:spPr bwMode="auto">
          <a:xfrm>
            <a:off x="4219575" y="3140076"/>
            <a:ext cx="1206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000" b="1">
                <a:latin typeface="Cambria" panose="02040503050406030204" pitchFamily="18" charset="0"/>
              </a:rPr>
              <a:t>Calculate commissions/</a:t>
            </a:r>
          </a:p>
          <a:p>
            <a:pPr eaLnBrk="1" hangingPunct="1"/>
            <a:r>
              <a:rPr lang="en-US" altLang="en-US" sz="1000" b="1">
                <a:latin typeface="Cambria" panose="02040503050406030204" pitchFamily="18" charset="0"/>
              </a:rPr>
              <a:t>automated disbursements</a:t>
            </a:r>
          </a:p>
        </p:txBody>
      </p:sp>
      <p:sp>
        <p:nvSpPr>
          <p:cNvPr id="13325" name="TextBox 28"/>
          <p:cNvSpPr txBox="1">
            <a:spLocks noChangeArrowheads="1"/>
          </p:cNvSpPr>
          <p:nvPr/>
        </p:nvSpPr>
        <p:spPr bwMode="auto">
          <a:xfrm>
            <a:off x="5481638" y="3140076"/>
            <a:ext cx="939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000" b="1">
                <a:latin typeface="Cambria" panose="02040503050406030204" pitchFamily="18" charset="0"/>
              </a:rPr>
              <a:t>Calculate present and future invoices</a:t>
            </a:r>
          </a:p>
        </p:txBody>
      </p:sp>
      <p:sp>
        <p:nvSpPr>
          <p:cNvPr id="13326" name="TextBox 29"/>
          <p:cNvSpPr txBox="1">
            <a:spLocks noChangeArrowheads="1"/>
          </p:cNvSpPr>
          <p:nvPr/>
        </p:nvSpPr>
        <p:spPr bwMode="auto">
          <a:xfrm>
            <a:off x="6578601" y="3140075"/>
            <a:ext cx="10842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000" b="1">
                <a:latin typeface="Cambria" panose="02040503050406030204" pitchFamily="18" charset="0"/>
              </a:rPr>
              <a:t>Preview and make changes at any time</a:t>
            </a:r>
          </a:p>
        </p:txBody>
      </p:sp>
      <p:sp>
        <p:nvSpPr>
          <p:cNvPr id="13327" name="TextBox 30"/>
          <p:cNvSpPr txBox="1">
            <a:spLocks noChangeArrowheads="1"/>
          </p:cNvSpPr>
          <p:nvPr/>
        </p:nvSpPr>
        <p:spPr bwMode="auto">
          <a:xfrm>
            <a:off x="7653338" y="3136900"/>
            <a:ext cx="10731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000" b="1" dirty="0" smtClean="0">
                <a:latin typeface="Cambria" panose="02040503050406030204" pitchFamily="18" charset="0"/>
              </a:rPr>
              <a:t>Automate </a:t>
            </a:r>
            <a:r>
              <a:rPr lang="en-US" altLang="en-US" sz="1000" b="1" dirty="0">
                <a:latin typeface="Cambria" panose="02040503050406030204" pitchFamily="18" charset="0"/>
              </a:rPr>
              <a:t>distribution of payments</a:t>
            </a:r>
          </a:p>
        </p:txBody>
      </p:sp>
      <p:sp>
        <p:nvSpPr>
          <p:cNvPr id="13328" name="TextBox 31"/>
          <p:cNvSpPr txBox="1">
            <a:spLocks noChangeArrowheads="1"/>
          </p:cNvSpPr>
          <p:nvPr/>
        </p:nvSpPr>
        <p:spPr bwMode="auto">
          <a:xfrm>
            <a:off x="8763000" y="3140076"/>
            <a:ext cx="1143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000" b="1">
                <a:latin typeface="Cambria" panose="02040503050406030204" pitchFamily="18" charset="0"/>
              </a:rPr>
              <a:t>Validate all receivables have been cleared</a:t>
            </a:r>
          </a:p>
        </p:txBody>
      </p:sp>
      <p:sp>
        <p:nvSpPr>
          <p:cNvPr id="13329" name="TextBox 1"/>
          <p:cNvSpPr txBox="1">
            <a:spLocks noChangeArrowheads="1"/>
          </p:cNvSpPr>
          <p:nvPr/>
        </p:nvSpPr>
        <p:spPr bwMode="auto">
          <a:xfrm>
            <a:off x="3495676" y="304801"/>
            <a:ext cx="8010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3600">
                <a:solidFill>
                  <a:schemeClr val="bg1"/>
                </a:solidFill>
              </a:rPr>
              <a:t>BillingCenter Process</a:t>
            </a:r>
          </a:p>
        </p:txBody>
      </p:sp>
      <p:sp>
        <p:nvSpPr>
          <p:cNvPr id="13330" name="TextBox 2"/>
          <p:cNvSpPr txBox="1">
            <a:spLocks noChangeArrowheads="1"/>
          </p:cNvSpPr>
          <p:nvPr/>
        </p:nvSpPr>
        <p:spPr bwMode="auto">
          <a:xfrm>
            <a:off x="1494631" y="980282"/>
            <a:ext cx="4448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2000" b="1" dirty="0" smtClean="0">
                <a:latin typeface="Cambria" panose="02040503050406030204" pitchFamily="18" charset="0"/>
              </a:rPr>
              <a:t>Billing </a:t>
            </a:r>
            <a:r>
              <a:rPr lang="en-US" altLang="en-US" sz="2000" b="1" dirty="0">
                <a:latin typeface="Cambria" panose="02040503050406030204" pitchFamily="18" charset="0"/>
              </a:rPr>
              <a:t>Process</a:t>
            </a:r>
          </a:p>
        </p:txBody>
      </p:sp>
      <p:sp>
        <p:nvSpPr>
          <p:cNvPr id="21" name="Title 1"/>
          <p:cNvSpPr txBox="1">
            <a:spLocks/>
          </p:cNvSpPr>
          <p:nvPr/>
        </p:nvSpPr>
        <p:spPr>
          <a:xfrm>
            <a:off x="0" y="64870"/>
            <a:ext cx="12192000" cy="37185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Billing </a:t>
            </a:r>
            <a:r>
              <a:rPr lang="en-US" sz="3200" b="1" dirty="0" smtClean="0"/>
              <a:t>Business Processes - Property &amp; Casualty Insurance</a:t>
            </a:r>
            <a:endParaRPr lang="en-US" sz="3200" b="1" dirty="0"/>
          </a:p>
        </p:txBody>
      </p:sp>
    </p:spTree>
    <p:extLst>
      <p:ext uri="{BB962C8B-B14F-4D97-AF65-F5344CB8AC3E}">
        <p14:creationId xmlns:p14="http://schemas.microsoft.com/office/powerpoint/2010/main" val="25137109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
          <p:cNvSpPr>
            <a:spLocks noGrp="1"/>
          </p:cNvSpPr>
          <p:nvPr>
            <p:ph type="title"/>
          </p:nvPr>
        </p:nvSpPr>
        <p:spPr bwMode="auto"/>
        <p:txBody>
          <a:bodyPr vert="horz" wrap="square" lIns="91440" tIns="45720" rIns="91440" bIns="45720" numCol="1" rtlCol="0" anchor="ctr" anchorCtr="0" compatLnSpc="1">
            <a:prstTxWarp prst="textNoShape">
              <a:avLst/>
            </a:prstTxWarp>
            <a:normAutofit/>
          </a:bodyPr>
          <a:lstStyle/>
          <a:p>
            <a:pPr eaLnBrk="1" hangingPunct="1"/>
            <a:r>
              <a:rPr lang="en-US" altLang="en-US" smtClean="0">
                <a:solidFill>
                  <a:srgbClr val="FFFFFF"/>
                </a:solidFill>
              </a:rPr>
              <a:t>Policy Billing Lifecycle</a:t>
            </a:r>
          </a:p>
        </p:txBody>
      </p:sp>
      <p:sp>
        <p:nvSpPr>
          <p:cNvPr id="5" name="Rounded Rectangle 4"/>
          <p:cNvSpPr/>
          <p:nvPr/>
        </p:nvSpPr>
        <p:spPr>
          <a:xfrm>
            <a:off x="4962525" y="2133600"/>
            <a:ext cx="1428750" cy="609600"/>
          </a:xfrm>
          <a:prstGeom prst="roundRect">
            <a:avLst/>
          </a:prstGeom>
          <a:solidFill>
            <a:schemeClr val="accent6">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latin typeface="Cambia"/>
              </a:rPr>
              <a:t>Receive Billing Instructions</a:t>
            </a:r>
          </a:p>
        </p:txBody>
      </p:sp>
      <p:sp>
        <p:nvSpPr>
          <p:cNvPr id="6" name="Down Arrow 5"/>
          <p:cNvSpPr/>
          <p:nvPr/>
        </p:nvSpPr>
        <p:spPr>
          <a:xfrm>
            <a:off x="5562600" y="16002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Down Arrow 10"/>
          <p:cNvSpPr/>
          <p:nvPr/>
        </p:nvSpPr>
        <p:spPr>
          <a:xfrm rot="18334684">
            <a:off x="6927851" y="2265363"/>
            <a:ext cx="236537" cy="623888"/>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ounded Rectangle 11"/>
          <p:cNvSpPr/>
          <p:nvPr/>
        </p:nvSpPr>
        <p:spPr>
          <a:xfrm>
            <a:off x="7086600" y="3124200"/>
            <a:ext cx="1371600" cy="609600"/>
          </a:xfrm>
          <a:prstGeom prst="roundRect">
            <a:avLst/>
          </a:prstGeom>
          <a:solidFill>
            <a:schemeClr val="accent6">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latin typeface="Cambia"/>
              </a:rPr>
              <a:t>Create Items from charge</a:t>
            </a:r>
          </a:p>
        </p:txBody>
      </p:sp>
      <p:sp>
        <p:nvSpPr>
          <p:cNvPr id="13" name="Down Arrow 12"/>
          <p:cNvSpPr/>
          <p:nvPr/>
        </p:nvSpPr>
        <p:spPr>
          <a:xfrm>
            <a:off x="7620000" y="3886200"/>
            <a:ext cx="228600" cy="4572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ounded Rectangle 13"/>
          <p:cNvSpPr/>
          <p:nvPr/>
        </p:nvSpPr>
        <p:spPr>
          <a:xfrm>
            <a:off x="7162800" y="4446588"/>
            <a:ext cx="1371600" cy="609600"/>
          </a:xfrm>
          <a:prstGeom prst="roundRect">
            <a:avLst/>
          </a:prstGeom>
          <a:solidFill>
            <a:schemeClr val="accent6">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latin typeface="Cambia"/>
              </a:rPr>
              <a:t>Schedule items in Invoice/Statement</a:t>
            </a:r>
          </a:p>
        </p:txBody>
      </p:sp>
      <p:sp>
        <p:nvSpPr>
          <p:cNvPr id="18" name="Down Arrow 17"/>
          <p:cNvSpPr/>
          <p:nvPr/>
        </p:nvSpPr>
        <p:spPr>
          <a:xfrm rot="3580773">
            <a:off x="6977064" y="5216526"/>
            <a:ext cx="244475" cy="593725"/>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ounded Rectangle 18"/>
          <p:cNvSpPr/>
          <p:nvPr/>
        </p:nvSpPr>
        <p:spPr>
          <a:xfrm>
            <a:off x="5011738" y="5299075"/>
            <a:ext cx="1371600" cy="609600"/>
          </a:xfrm>
          <a:prstGeom prst="roundRect">
            <a:avLst/>
          </a:prstGeom>
          <a:solidFill>
            <a:schemeClr val="accent6">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latin typeface="Cambia"/>
              </a:rPr>
              <a:t>Process Payments</a:t>
            </a:r>
          </a:p>
        </p:txBody>
      </p:sp>
      <p:sp>
        <p:nvSpPr>
          <p:cNvPr id="20" name="Down Arrow 19"/>
          <p:cNvSpPr/>
          <p:nvPr/>
        </p:nvSpPr>
        <p:spPr>
          <a:xfrm rot="7409952">
            <a:off x="4319103" y="5260754"/>
            <a:ext cx="274638" cy="708025"/>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ounded Rectangle 20"/>
          <p:cNvSpPr/>
          <p:nvPr/>
        </p:nvSpPr>
        <p:spPr>
          <a:xfrm>
            <a:off x="3092450" y="4446588"/>
            <a:ext cx="1371600" cy="609600"/>
          </a:xfrm>
          <a:prstGeom prst="roundRect">
            <a:avLst/>
          </a:prstGeom>
          <a:solidFill>
            <a:schemeClr val="accent6">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latin typeface="Cambia"/>
              </a:rPr>
              <a:t>Pay commissions</a:t>
            </a:r>
          </a:p>
        </p:txBody>
      </p:sp>
      <p:sp>
        <p:nvSpPr>
          <p:cNvPr id="22" name="Down Arrow 21"/>
          <p:cNvSpPr/>
          <p:nvPr/>
        </p:nvSpPr>
        <p:spPr>
          <a:xfrm rot="10800000">
            <a:off x="3656014" y="3868738"/>
            <a:ext cx="244475" cy="4572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ounded Rectangle 22"/>
          <p:cNvSpPr/>
          <p:nvPr/>
        </p:nvSpPr>
        <p:spPr>
          <a:xfrm>
            <a:off x="3092450" y="3122613"/>
            <a:ext cx="1371600" cy="609600"/>
          </a:xfrm>
          <a:prstGeom prst="roundRect">
            <a:avLst/>
          </a:prstGeom>
          <a:solidFill>
            <a:schemeClr val="accent6">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latin typeface="Cambia"/>
              </a:rPr>
              <a:t>Closure</a:t>
            </a:r>
          </a:p>
        </p:txBody>
      </p:sp>
      <p:sp>
        <p:nvSpPr>
          <p:cNvPr id="24" name="Down Arrow 23"/>
          <p:cNvSpPr/>
          <p:nvPr/>
        </p:nvSpPr>
        <p:spPr>
          <a:xfrm rot="13954893">
            <a:off x="3867195" y="2383455"/>
            <a:ext cx="401638" cy="658812"/>
          </a:xfrm>
          <a:prstGeom prst="downArrow">
            <a:avLst>
              <a:gd name="adj1" fmla="val 31430"/>
              <a:gd name="adj2" fmla="val 42547"/>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ounded Rectangle 25"/>
          <p:cNvSpPr/>
          <p:nvPr/>
        </p:nvSpPr>
        <p:spPr>
          <a:xfrm>
            <a:off x="4983164" y="3138488"/>
            <a:ext cx="1430337" cy="609600"/>
          </a:xfrm>
          <a:prstGeom prst="round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latin typeface="Cambia"/>
              </a:rPr>
              <a:t>Handle exceptions</a:t>
            </a:r>
          </a:p>
        </p:txBody>
      </p:sp>
      <p:sp>
        <p:nvSpPr>
          <p:cNvPr id="27" name="Rounded Rectangle 26"/>
          <p:cNvSpPr/>
          <p:nvPr/>
        </p:nvSpPr>
        <p:spPr>
          <a:xfrm>
            <a:off x="4953000" y="4325938"/>
            <a:ext cx="1430338" cy="609600"/>
          </a:xfrm>
          <a:prstGeom prst="round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latin typeface="Cambia"/>
              </a:rPr>
              <a:t>Handle delinquency &amp; collections</a:t>
            </a:r>
          </a:p>
        </p:txBody>
      </p:sp>
      <p:sp>
        <p:nvSpPr>
          <p:cNvPr id="29" name="Title 1"/>
          <p:cNvSpPr txBox="1">
            <a:spLocks/>
          </p:cNvSpPr>
          <p:nvPr/>
        </p:nvSpPr>
        <p:spPr>
          <a:xfrm>
            <a:off x="45245" y="78518"/>
            <a:ext cx="12146755" cy="454882"/>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Billing </a:t>
            </a:r>
            <a:r>
              <a:rPr lang="en-US" sz="3200" b="1" dirty="0" smtClean="0"/>
              <a:t>Business Processes - Property &amp; Casualty Insurance</a:t>
            </a:r>
            <a:endParaRPr lang="en-US" sz="3200" b="1" dirty="0"/>
          </a:p>
        </p:txBody>
      </p:sp>
      <p:sp>
        <p:nvSpPr>
          <p:cNvPr id="30" name="Rounded Rectangle 29"/>
          <p:cNvSpPr/>
          <p:nvPr/>
        </p:nvSpPr>
        <p:spPr>
          <a:xfrm>
            <a:off x="4310552" y="1001150"/>
            <a:ext cx="2715233" cy="33522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Policy Billing Life Cycle</a:t>
            </a:r>
            <a:endParaRPr lang="en-US" sz="1600" dirty="0"/>
          </a:p>
        </p:txBody>
      </p:sp>
      <p:sp>
        <p:nvSpPr>
          <p:cNvPr id="31" name="Rectangular Callout 30"/>
          <p:cNvSpPr/>
          <p:nvPr/>
        </p:nvSpPr>
        <p:spPr>
          <a:xfrm>
            <a:off x="8098805" y="975045"/>
            <a:ext cx="3048000" cy="609600"/>
          </a:xfrm>
          <a:prstGeom prst="wedgeRectCallout">
            <a:avLst>
              <a:gd name="adj1" fmla="val -118629"/>
              <a:gd name="adj2" fmla="val 134719"/>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Whether Receivable / Payable – Amount of Premium, Charges, etc.,</a:t>
            </a:r>
            <a:endParaRPr lang="en-US" sz="1400" dirty="0"/>
          </a:p>
        </p:txBody>
      </p:sp>
      <p:sp>
        <p:nvSpPr>
          <p:cNvPr id="32" name="Rectangular Callout 31"/>
          <p:cNvSpPr/>
          <p:nvPr/>
        </p:nvSpPr>
        <p:spPr>
          <a:xfrm>
            <a:off x="9036051" y="3017921"/>
            <a:ext cx="3048000" cy="609600"/>
          </a:xfrm>
          <a:prstGeom prst="wedgeRectCallout">
            <a:avLst>
              <a:gd name="adj1" fmla="val -68032"/>
              <a:gd name="adj2" fmla="val -184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Full Pay Premium / Installment Payment / one time Taxes </a:t>
            </a:r>
            <a:endParaRPr lang="en-US" sz="1400" dirty="0"/>
          </a:p>
        </p:txBody>
      </p:sp>
      <p:sp>
        <p:nvSpPr>
          <p:cNvPr id="33" name="Rectangular Callout 32"/>
          <p:cNvSpPr/>
          <p:nvPr/>
        </p:nvSpPr>
        <p:spPr>
          <a:xfrm>
            <a:off x="9036050" y="4325938"/>
            <a:ext cx="3048001" cy="932066"/>
          </a:xfrm>
          <a:prstGeom prst="wedgeRectCallout">
            <a:avLst>
              <a:gd name="adj1" fmla="val -66242"/>
              <a:gd name="adj2" fmla="val -9169"/>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 Bill – Invoice sent to client / Agency Bill – Statement sent to Agent / EFT – Payment Instruction sent to Bankers</a:t>
            </a:r>
            <a:endParaRPr lang="en-US" sz="1400" dirty="0"/>
          </a:p>
        </p:txBody>
      </p:sp>
      <p:sp>
        <p:nvSpPr>
          <p:cNvPr id="34" name="Rectangular Callout 33"/>
          <p:cNvSpPr/>
          <p:nvPr/>
        </p:nvSpPr>
        <p:spPr>
          <a:xfrm>
            <a:off x="7162800" y="6036363"/>
            <a:ext cx="3048000" cy="609600"/>
          </a:xfrm>
          <a:prstGeom prst="wedgeRectCallout">
            <a:avLst>
              <a:gd name="adj1" fmla="val -74748"/>
              <a:gd name="adj2" fmla="val -10707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Automatic for Direct Bill / Manual for Agency Bill</a:t>
            </a:r>
            <a:endParaRPr lang="en-US" sz="1400" dirty="0"/>
          </a:p>
        </p:txBody>
      </p:sp>
      <p:sp>
        <p:nvSpPr>
          <p:cNvPr id="35" name="Rectangular Callout 34"/>
          <p:cNvSpPr/>
          <p:nvPr/>
        </p:nvSpPr>
        <p:spPr>
          <a:xfrm>
            <a:off x="45245" y="3836988"/>
            <a:ext cx="3048000" cy="609600"/>
          </a:xfrm>
          <a:prstGeom prst="wedgeRectCallout">
            <a:avLst>
              <a:gd name="adj1" fmla="val 75251"/>
              <a:gd name="adj2" fmla="val 4740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DB – the carrier pays commission to the Producer / AB – Agent deducts the commission from the premium payable</a:t>
            </a:r>
            <a:endParaRPr lang="en-US" sz="1400" dirty="0"/>
          </a:p>
        </p:txBody>
      </p:sp>
      <p:sp>
        <p:nvSpPr>
          <p:cNvPr id="36" name="Rectangular Callout 35"/>
          <p:cNvSpPr/>
          <p:nvPr/>
        </p:nvSpPr>
        <p:spPr>
          <a:xfrm>
            <a:off x="0" y="2353469"/>
            <a:ext cx="3048000" cy="609600"/>
          </a:xfrm>
          <a:prstGeom prst="wedgeRectCallout">
            <a:avLst>
              <a:gd name="adj1" fmla="val 77938"/>
              <a:gd name="adj2" fmla="val 7203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Policy Expired / Remaining balance 0.00 / Account Closed, etc.,</a:t>
            </a:r>
            <a:endParaRPr lang="en-US" sz="1400" dirty="0"/>
          </a:p>
        </p:txBody>
      </p:sp>
      <p:sp>
        <p:nvSpPr>
          <p:cNvPr id="37" name="Rectangular Callout 36"/>
          <p:cNvSpPr/>
          <p:nvPr/>
        </p:nvSpPr>
        <p:spPr>
          <a:xfrm>
            <a:off x="1282889" y="867004"/>
            <a:ext cx="2617599" cy="609600"/>
          </a:xfrm>
          <a:prstGeom prst="wedgeRectCallout">
            <a:avLst>
              <a:gd name="adj1" fmla="val 105841"/>
              <a:gd name="adj2" fmla="val 31830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Write Offs, Carry Forwards, Commission Write offs through Trouble Ticket and other means</a:t>
            </a:r>
            <a:endParaRPr lang="en-US" sz="1400" dirty="0"/>
          </a:p>
        </p:txBody>
      </p:sp>
      <p:sp>
        <p:nvSpPr>
          <p:cNvPr id="38" name="Rectangular Callout 37"/>
          <p:cNvSpPr/>
          <p:nvPr/>
        </p:nvSpPr>
        <p:spPr>
          <a:xfrm>
            <a:off x="680208" y="6010220"/>
            <a:ext cx="2412242" cy="622592"/>
          </a:xfrm>
          <a:prstGeom prst="wedgeRectCallout">
            <a:avLst>
              <a:gd name="adj1" fmla="val 132324"/>
              <a:gd name="adj2" fmla="val -21448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Dunning Letter / Notice of Intent to Cancel / Cancellation / Collection Agencies, etc.,</a:t>
            </a:r>
            <a:endParaRPr lang="en-US" sz="1400" dirty="0"/>
          </a:p>
        </p:txBody>
      </p:sp>
    </p:spTree>
    <p:extLst>
      <p:ext uri="{BB962C8B-B14F-4D97-AF65-F5344CB8AC3E}">
        <p14:creationId xmlns:p14="http://schemas.microsoft.com/office/powerpoint/2010/main" val="14799387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53740"/>
          </a:xfrm>
        </p:spPr>
        <p:txBody>
          <a:bodyPr>
            <a:normAutofit fontScale="90000"/>
          </a:bodyPr>
          <a:lstStyle/>
          <a:p>
            <a:r>
              <a:rPr lang="en-US" sz="3200" b="1" dirty="0" smtClean="0"/>
              <a:t>Claims </a:t>
            </a:r>
            <a:r>
              <a:rPr lang="en-US" sz="3200" b="1" dirty="0"/>
              <a:t>Business </a:t>
            </a:r>
            <a:r>
              <a:rPr lang="en-US" sz="3200" b="1" dirty="0" smtClean="0"/>
              <a:t>Processes - Property &amp; Casualty Insurance</a:t>
            </a:r>
            <a:endParaRPr lang="en-US" sz="3200" b="1" dirty="0"/>
          </a:p>
        </p:txBody>
      </p:sp>
      <p:sp>
        <p:nvSpPr>
          <p:cNvPr id="3" name="Content Placeholder 2"/>
          <p:cNvSpPr>
            <a:spLocks noGrp="1"/>
          </p:cNvSpPr>
          <p:nvPr>
            <p:ph idx="1"/>
          </p:nvPr>
        </p:nvSpPr>
        <p:spPr>
          <a:xfrm>
            <a:off x="136478" y="668741"/>
            <a:ext cx="11518709" cy="5472752"/>
          </a:xfrm>
        </p:spPr>
        <p:txBody>
          <a:bodyPr>
            <a:normAutofit fontScale="77500" lnSpcReduction="20000"/>
          </a:bodyPr>
          <a:lstStyle/>
          <a:p>
            <a:pPr marL="0" indent="0">
              <a:buNone/>
            </a:pPr>
            <a:r>
              <a:rPr lang="en-US" sz="2000" b="1" i="1" dirty="0"/>
              <a:t>Claim</a:t>
            </a:r>
            <a:r>
              <a:rPr lang="en-US" sz="2000" b="1" dirty="0"/>
              <a:t> </a:t>
            </a:r>
            <a:r>
              <a:rPr lang="en-US" sz="2000" dirty="0"/>
              <a:t>- An Insurance Claim, can be understood as - A demand by person or business seeking to recover from an insurance company for a loss that might be covered by an insurance policy is called </a:t>
            </a:r>
            <a:r>
              <a:rPr lang="en-US" sz="2000" dirty="0" smtClean="0"/>
              <a:t>Claims</a:t>
            </a:r>
          </a:p>
          <a:p>
            <a:pPr marL="0" indent="0">
              <a:buNone/>
            </a:pPr>
            <a:endParaRPr lang="en-US" sz="2000" dirty="0" smtClean="0"/>
          </a:p>
          <a:p>
            <a:pPr marL="0" indent="0">
              <a:buNone/>
            </a:pPr>
            <a:r>
              <a:rPr lang="en-US" sz="2000" dirty="0" smtClean="0"/>
              <a:t>Property </a:t>
            </a:r>
            <a:r>
              <a:rPr lang="en-US" sz="2000" dirty="0"/>
              <a:t>&amp; Casual Insurance Claim can be broadly categorized into </a:t>
            </a:r>
            <a:r>
              <a:rPr lang="en-US" sz="2000" dirty="0" smtClean="0"/>
              <a:t>Own Property Damage / Bodily Injury </a:t>
            </a:r>
            <a:r>
              <a:rPr lang="en-US" sz="2000" dirty="0"/>
              <a:t>Damage </a:t>
            </a:r>
            <a:r>
              <a:rPr lang="en-US" sz="2000" dirty="0" smtClean="0"/>
              <a:t>/ </a:t>
            </a:r>
            <a:r>
              <a:rPr lang="en-US" sz="2000" dirty="0"/>
              <a:t>Property Damage to the Third </a:t>
            </a:r>
            <a:r>
              <a:rPr lang="en-US" sz="2000" dirty="0" smtClean="0"/>
              <a:t>Party</a:t>
            </a:r>
          </a:p>
          <a:p>
            <a:pPr marL="0" indent="0">
              <a:buNone/>
            </a:pPr>
            <a:endParaRPr lang="en-US" sz="2000" dirty="0" smtClean="0"/>
          </a:p>
          <a:p>
            <a:pPr marL="0" indent="0">
              <a:buNone/>
            </a:pPr>
            <a:r>
              <a:rPr lang="en-US" sz="2000" dirty="0" smtClean="0"/>
              <a:t>To </a:t>
            </a:r>
            <a:r>
              <a:rPr lang="en-US" sz="2000" dirty="0"/>
              <a:t>understand the logical sequencing of the screens, let us try to understand the steps in claims processing which are – Notice of Loss (Notification) / Investigation (Adjudication) / Negotiation and Settlement (Payments and Recoveries</a:t>
            </a:r>
            <a:r>
              <a:rPr lang="en-US" sz="2000" dirty="0" smtClean="0"/>
              <a:t>)</a:t>
            </a:r>
          </a:p>
          <a:p>
            <a:pPr marL="0" indent="0">
              <a:buNone/>
            </a:pPr>
            <a:endParaRPr lang="en-US" sz="2000" dirty="0"/>
          </a:p>
          <a:p>
            <a:r>
              <a:rPr lang="en-US" sz="2000" dirty="0"/>
              <a:t>Notice of Loss (Notification Stage) is covered in FNOL Screens</a:t>
            </a:r>
          </a:p>
          <a:p>
            <a:r>
              <a:rPr lang="en-US" sz="2000" dirty="0"/>
              <a:t>Investigation and Evaluation is covered in Adjudication Screens</a:t>
            </a:r>
          </a:p>
          <a:p>
            <a:r>
              <a:rPr lang="en-US" sz="2000" dirty="0"/>
              <a:t>Negotiation and Settlement are covered in Payment </a:t>
            </a:r>
            <a:r>
              <a:rPr lang="en-US" sz="2000" dirty="0" smtClean="0"/>
              <a:t>Screens</a:t>
            </a:r>
          </a:p>
          <a:p>
            <a:pPr marL="0" indent="0">
              <a:buNone/>
            </a:pPr>
            <a:endParaRPr lang="en-US" sz="2000" dirty="0" smtClean="0"/>
          </a:p>
          <a:p>
            <a:pPr marL="0" indent="0">
              <a:buNone/>
            </a:pPr>
            <a:r>
              <a:rPr lang="en-US" sz="2000" dirty="0" smtClean="0"/>
              <a:t>Thus </a:t>
            </a:r>
            <a:r>
              <a:rPr lang="en-US" sz="2000" dirty="0"/>
              <a:t>a claim can be understood as an occurrence of a Loss Event which can lead to a number of damages arising from the same single event.  Hence, the provision for adding number and different types of damages such as Home, Vehicle, Injury, Other Property, etc., for a single Home Claim..</a:t>
            </a:r>
          </a:p>
          <a:p>
            <a:pPr marL="0" indent="0">
              <a:buNone/>
            </a:pPr>
            <a:endParaRPr lang="en-US" sz="2000" dirty="0" smtClean="0"/>
          </a:p>
          <a:p>
            <a:pPr marL="0" indent="0">
              <a:buNone/>
            </a:pPr>
            <a:r>
              <a:rPr lang="en-US" sz="2000" dirty="0" smtClean="0"/>
              <a:t>Simply </a:t>
            </a:r>
            <a:r>
              <a:rPr lang="en-US" sz="2000" dirty="0"/>
              <a:t>put – </a:t>
            </a:r>
          </a:p>
          <a:p>
            <a:pPr marL="0" indent="0">
              <a:buNone/>
            </a:pPr>
            <a:endParaRPr lang="en-US" sz="2000" dirty="0" smtClean="0"/>
          </a:p>
          <a:p>
            <a:pPr marL="0" indent="0">
              <a:buNone/>
            </a:pPr>
            <a:r>
              <a:rPr lang="en-US" sz="2000" dirty="0" smtClean="0"/>
              <a:t>CLAIM </a:t>
            </a:r>
            <a:r>
              <a:rPr lang="en-US" sz="2000" dirty="0">
                <a:sym typeface="Wingdings" panose="05000000000000000000" pitchFamily="2" charset="2"/>
              </a:rPr>
              <a:t></a:t>
            </a:r>
            <a:r>
              <a:rPr lang="en-US" sz="2000" dirty="0" smtClean="0"/>
              <a:t> </a:t>
            </a:r>
            <a:r>
              <a:rPr lang="en-US" sz="2000" dirty="0"/>
              <a:t>DAMAGES </a:t>
            </a:r>
            <a:r>
              <a:rPr lang="en-US" sz="2000" dirty="0">
                <a:sym typeface="Wingdings" panose="05000000000000000000" pitchFamily="2" charset="2"/>
              </a:rPr>
              <a:t></a:t>
            </a:r>
            <a:r>
              <a:rPr lang="en-US" sz="2000" dirty="0" smtClean="0"/>
              <a:t> </a:t>
            </a:r>
            <a:r>
              <a:rPr lang="en-US" sz="2000" dirty="0"/>
              <a:t>ADJUDICATION </a:t>
            </a:r>
            <a:r>
              <a:rPr lang="en-US" sz="2000" dirty="0" smtClean="0">
                <a:sym typeface="Wingdings" panose="05000000000000000000" pitchFamily="2" charset="2"/>
              </a:rPr>
              <a:t> </a:t>
            </a:r>
            <a:r>
              <a:rPr lang="en-US" sz="2000" dirty="0" smtClean="0"/>
              <a:t>FEATURE </a:t>
            </a:r>
            <a:r>
              <a:rPr lang="en-US" sz="2000" dirty="0">
                <a:sym typeface="Wingdings" panose="05000000000000000000" pitchFamily="2" charset="2"/>
              </a:rPr>
              <a:t></a:t>
            </a:r>
            <a:r>
              <a:rPr lang="en-US" sz="2000" dirty="0" smtClean="0"/>
              <a:t> </a:t>
            </a:r>
            <a:r>
              <a:rPr lang="en-US" sz="2000" dirty="0"/>
              <a:t>PAYMENTS and RECOVERIES</a:t>
            </a:r>
          </a:p>
          <a:p>
            <a:pPr marL="0" indent="0">
              <a:buNone/>
            </a:pPr>
            <a:endParaRPr lang="en-US" sz="2000" dirty="0" smtClean="0"/>
          </a:p>
          <a:p>
            <a:pPr marL="0" indent="0">
              <a:buNone/>
            </a:pPr>
            <a:endParaRPr lang="en-US" sz="2000" dirty="0"/>
          </a:p>
          <a:p>
            <a:pPr marL="0" indent="0">
              <a:buNone/>
            </a:pPr>
            <a:endParaRPr lang="en-US" sz="2000" dirty="0"/>
          </a:p>
          <a:p>
            <a:pPr marL="0" indent="0">
              <a:buNone/>
            </a:pPr>
            <a:endParaRPr lang="en-US" sz="2000" i="1" dirty="0"/>
          </a:p>
        </p:txBody>
      </p:sp>
    </p:spTree>
    <p:extLst>
      <p:ext uri="{BB962C8B-B14F-4D97-AF65-F5344CB8AC3E}">
        <p14:creationId xmlns:p14="http://schemas.microsoft.com/office/powerpoint/2010/main" val="42475051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6200"/>
            <a:ext cx="12192001" cy="401472"/>
          </a:xfrm>
        </p:spPr>
        <p:txBody>
          <a:bodyPr>
            <a:normAutofit fontScale="90000"/>
          </a:bodyPr>
          <a:lstStyle/>
          <a:p>
            <a:pPr algn="ctr"/>
            <a:r>
              <a:rPr lang="en-US" sz="2800" b="1" dirty="0"/>
              <a:t>Modules in E2E Claims Processing</a:t>
            </a:r>
          </a:p>
        </p:txBody>
      </p:sp>
      <p:sp>
        <p:nvSpPr>
          <p:cNvPr id="3" name="Content Placeholder 2"/>
          <p:cNvSpPr>
            <a:spLocks noGrp="1"/>
          </p:cNvSpPr>
          <p:nvPr>
            <p:ph idx="1"/>
          </p:nvPr>
        </p:nvSpPr>
        <p:spPr>
          <a:xfrm>
            <a:off x="286603" y="685800"/>
            <a:ext cx="11750722" cy="5943600"/>
          </a:xfrm>
        </p:spPr>
        <p:txBody>
          <a:bodyPr>
            <a:normAutofit fontScale="70000" lnSpcReduction="20000"/>
          </a:bodyPr>
          <a:lstStyle/>
          <a:p>
            <a:pPr marL="0" indent="0">
              <a:buNone/>
            </a:pPr>
            <a:r>
              <a:rPr lang="en-US" sz="2000" dirty="0"/>
              <a:t>Claims Processing can be categorized as </a:t>
            </a:r>
            <a:r>
              <a:rPr lang="en-US" sz="2000" dirty="0" smtClean="0"/>
              <a:t>below</a:t>
            </a:r>
          </a:p>
          <a:p>
            <a:pPr marL="0" indent="0">
              <a:buNone/>
            </a:pPr>
            <a:endParaRPr lang="en-US" sz="2000" dirty="0"/>
          </a:p>
          <a:p>
            <a:pPr marL="0" indent="0">
              <a:buNone/>
            </a:pPr>
            <a:r>
              <a:rPr lang="en-US" sz="2000" b="1" i="1" dirty="0" smtClean="0"/>
              <a:t>First </a:t>
            </a:r>
            <a:r>
              <a:rPr lang="en-US" sz="2000" b="1" i="1" dirty="0"/>
              <a:t>Notice of Loss </a:t>
            </a:r>
            <a:r>
              <a:rPr lang="en-US" sz="2000" b="1" i="1" dirty="0" smtClean="0"/>
              <a:t>– FNOL - </a:t>
            </a:r>
            <a:r>
              <a:rPr lang="en-US" sz="2000" dirty="0"/>
              <a:t>A Claim begins with a Notice of Loss / First Notice of Loss where the most critical information related to the claim is collected from the reporting person</a:t>
            </a:r>
            <a:r>
              <a:rPr lang="en-US" sz="2000" dirty="0" smtClean="0"/>
              <a:t>.</a:t>
            </a:r>
          </a:p>
          <a:p>
            <a:pPr marL="0" indent="0">
              <a:buNone/>
            </a:pPr>
            <a:endParaRPr lang="en-US" sz="2000" dirty="0"/>
          </a:p>
          <a:p>
            <a:pPr marL="0" indent="0">
              <a:buNone/>
            </a:pPr>
            <a:r>
              <a:rPr lang="en-US" sz="2000" b="1" i="1" dirty="0" smtClean="0"/>
              <a:t>Claim Overview – </a:t>
            </a:r>
            <a:r>
              <a:rPr lang="en-US" sz="2000" dirty="0"/>
              <a:t>Overview of the Claim that is being </a:t>
            </a:r>
            <a:r>
              <a:rPr lang="en-US" sz="2000" dirty="0" smtClean="0"/>
              <a:t>processed</a:t>
            </a:r>
          </a:p>
          <a:p>
            <a:pPr marL="0" indent="0">
              <a:buNone/>
            </a:pPr>
            <a:endParaRPr lang="en-US" sz="2000" dirty="0"/>
          </a:p>
          <a:p>
            <a:pPr marL="0" indent="0">
              <a:buNone/>
            </a:pPr>
            <a:r>
              <a:rPr lang="en-US" sz="2000" b="1" i="1" dirty="0" smtClean="0"/>
              <a:t>Adjudication - </a:t>
            </a:r>
            <a:r>
              <a:rPr lang="en-US" sz="2000" dirty="0"/>
              <a:t>to enable the Adjuster to investigate and decide whether the claim is payable and if so what dollar amount terms and conditions </a:t>
            </a:r>
            <a:endParaRPr lang="en-US" sz="2000" dirty="0" smtClean="0"/>
          </a:p>
          <a:p>
            <a:pPr marL="0" indent="0">
              <a:buNone/>
            </a:pPr>
            <a:endParaRPr lang="en-US" sz="2000" b="1" i="1" dirty="0"/>
          </a:p>
          <a:p>
            <a:pPr marL="0" indent="0">
              <a:buNone/>
            </a:pPr>
            <a:r>
              <a:rPr lang="en-US" sz="2000" b="1" i="1" dirty="0" smtClean="0"/>
              <a:t>Payments - </a:t>
            </a:r>
            <a:r>
              <a:rPr lang="en-US" sz="2000" dirty="0"/>
              <a:t>to facilitate compensation to the damage victims whether Home or Vehicle or Injury or Collections or Other Property and / or to make payments to vendors or such other additional parties like witness, etc</a:t>
            </a:r>
            <a:r>
              <a:rPr lang="en-US" sz="2000" dirty="0" smtClean="0"/>
              <a:t>.,</a:t>
            </a:r>
          </a:p>
          <a:p>
            <a:pPr marL="0" indent="0">
              <a:buNone/>
            </a:pPr>
            <a:endParaRPr lang="en-US" sz="2000" b="1" i="1" dirty="0"/>
          </a:p>
          <a:p>
            <a:pPr marL="0" indent="0">
              <a:buNone/>
            </a:pPr>
            <a:r>
              <a:rPr lang="en-US" sz="2000" b="1" i="1" dirty="0"/>
              <a:t>Tasks – Manual and </a:t>
            </a:r>
            <a:r>
              <a:rPr lang="en-US" sz="2000" b="1" i="1" dirty="0" smtClean="0"/>
              <a:t>Automatic - </a:t>
            </a:r>
            <a:r>
              <a:rPr lang="en-US" sz="2000" dirty="0"/>
              <a:t>&lt;To Do&gt; list for the particular Adjuster / Claim Representative who is the Claim owner and / or feature in work queue </a:t>
            </a:r>
            <a:r>
              <a:rPr lang="en-US" sz="2000" dirty="0" smtClean="0"/>
              <a:t>form</a:t>
            </a:r>
          </a:p>
          <a:p>
            <a:pPr marL="0" indent="0">
              <a:buNone/>
            </a:pPr>
            <a:endParaRPr lang="en-US" sz="2000" b="1" i="1" dirty="0" smtClean="0"/>
          </a:p>
          <a:p>
            <a:pPr marL="0" indent="0">
              <a:buNone/>
            </a:pPr>
            <a:r>
              <a:rPr lang="en-US" sz="2000" b="1" i="1" dirty="0"/>
              <a:t>Claim </a:t>
            </a:r>
            <a:r>
              <a:rPr lang="en-US" sz="2000" b="1" i="1" dirty="0" smtClean="0"/>
              <a:t>Actions - </a:t>
            </a:r>
            <a:r>
              <a:rPr lang="en-US" sz="2000" dirty="0"/>
              <a:t>&lt;Claim </a:t>
            </a:r>
            <a:r>
              <a:rPr lang="en-US" sz="2000" dirty="0" smtClean="0"/>
              <a:t>Close / Open&gt;, </a:t>
            </a:r>
            <a:r>
              <a:rPr lang="en-US" sz="2000" dirty="0"/>
              <a:t>&lt;Claim Inquiry&gt;, &lt;Claim Update&gt;, &lt;Generate On Demand Document&gt; an &lt;Subrogation Open</a:t>
            </a:r>
            <a:r>
              <a:rPr lang="en-US" sz="2000" dirty="0" smtClean="0"/>
              <a:t>&gt;</a:t>
            </a:r>
          </a:p>
          <a:p>
            <a:pPr marL="0" indent="0">
              <a:buNone/>
            </a:pPr>
            <a:endParaRPr lang="en-US" sz="2000" b="1" i="1" dirty="0"/>
          </a:p>
          <a:p>
            <a:pPr marL="0" indent="0">
              <a:buNone/>
            </a:pPr>
            <a:r>
              <a:rPr lang="en-US" sz="2000" b="1" i="1" dirty="0"/>
              <a:t>Activities and User </a:t>
            </a:r>
            <a:r>
              <a:rPr lang="en-US" sz="2000" b="1" i="1" dirty="0" smtClean="0"/>
              <a:t>Notes - </a:t>
            </a:r>
            <a:r>
              <a:rPr lang="en-US" sz="2000" dirty="0"/>
              <a:t>step by step note of the activities undertaken by the user on the claim process – Create Claim / Add Feature / Create Reserve / Make Payment, etc</a:t>
            </a:r>
            <a:r>
              <a:rPr lang="en-US" sz="2000" dirty="0" smtClean="0"/>
              <a:t>., - Business Activity Monitoring (BAM)</a:t>
            </a:r>
          </a:p>
          <a:p>
            <a:pPr marL="0" indent="0">
              <a:buNone/>
            </a:pPr>
            <a:endParaRPr lang="en-US" sz="2000" b="1" i="1" dirty="0"/>
          </a:p>
          <a:p>
            <a:pPr marL="0" indent="0">
              <a:buNone/>
            </a:pPr>
            <a:r>
              <a:rPr lang="en-US" sz="2000" b="1" i="1" dirty="0" smtClean="0"/>
              <a:t>Reports - </a:t>
            </a:r>
            <a:r>
              <a:rPr lang="en-US" sz="2000" dirty="0"/>
              <a:t>to facilitate the influx of appropriate claims data, several reports are generated to analyze and form guidelines for future claim handling </a:t>
            </a:r>
            <a:endParaRPr lang="en-US" sz="2000" b="1" i="1" dirty="0"/>
          </a:p>
          <a:p>
            <a:pPr marL="0" indent="0">
              <a:buNone/>
            </a:pPr>
            <a:endParaRPr lang="en-US" sz="2000" b="1" i="1" dirty="0"/>
          </a:p>
          <a:p>
            <a:pPr marL="0" indent="0">
              <a:buNone/>
            </a:pPr>
            <a:endParaRPr lang="en-US" sz="1600" dirty="0" smtClean="0"/>
          </a:p>
          <a:p>
            <a:pPr marL="0" indent="0">
              <a:buNone/>
            </a:pPr>
            <a:endParaRPr lang="en-US" sz="2000" dirty="0"/>
          </a:p>
        </p:txBody>
      </p:sp>
    </p:spTree>
    <p:extLst>
      <p:ext uri="{BB962C8B-B14F-4D97-AF65-F5344CB8AC3E}">
        <p14:creationId xmlns:p14="http://schemas.microsoft.com/office/powerpoint/2010/main" val="14668067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715" y="457200"/>
            <a:ext cx="11764371" cy="6172200"/>
          </a:xfrm>
        </p:spPr>
        <p:txBody>
          <a:bodyPr>
            <a:normAutofit fontScale="70000" lnSpcReduction="20000"/>
          </a:bodyPr>
          <a:lstStyle/>
          <a:p>
            <a:pPr marL="0" indent="0">
              <a:buNone/>
            </a:pPr>
            <a:endParaRPr lang="en-US" sz="2000" b="1" i="1" dirty="0"/>
          </a:p>
          <a:p>
            <a:pPr marL="0" indent="0">
              <a:buNone/>
            </a:pPr>
            <a:r>
              <a:rPr lang="en-US" sz="2000" b="1" i="1" dirty="0"/>
              <a:t>First Notice of Loss </a:t>
            </a:r>
            <a:r>
              <a:rPr lang="en-US" sz="2000" b="1" i="1" dirty="0" smtClean="0"/>
              <a:t>– FNOL - </a:t>
            </a:r>
            <a:r>
              <a:rPr lang="en-US" sz="2000" b="1" i="1" dirty="0"/>
              <a:t>- </a:t>
            </a:r>
            <a:r>
              <a:rPr lang="en-US" sz="2000" dirty="0"/>
              <a:t>A Claim begins with a Notice of Loss / First Notice of Loss where the most critical information related to the claim is collected from the reporting person</a:t>
            </a:r>
            <a:r>
              <a:rPr lang="en-US" sz="2000" dirty="0" smtClean="0"/>
              <a:t>.</a:t>
            </a:r>
          </a:p>
          <a:p>
            <a:pPr marL="0" indent="0">
              <a:buNone/>
            </a:pPr>
            <a:endParaRPr lang="en-US" sz="2000" dirty="0"/>
          </a:p>
          <a:p>
            <a:pPr marL="0" indent="0">
              <a:buNone/>
            </a:pPr>
            <a:r>
              <a:rPr lang="en-US" sz="2000" b="1" i="1" dirty="0" smtClean="0"/>
              <a:t>Components in FNOL</a:t>
            </a:r>
          </a:p>
          <a:p>
            <a:pPr marL="0" indent="0">
              <a:buNone/>
            </a:pPr>
            <a:endParaRPr lang="en-US" sz="2000" b="1" i="1" dirty="0"/>
          </a:p>
          <a:p>
            <a:r>
              <a:rPr lang="en-US" sz="2000" b="1" i="1" dirty="0"/>
              <a:t>Event – General</a:t>
            </a:r>
            <a:r>
              <a:rPr lang="en-US" sz="2000" dirty="0"/>
              <a:t> </a:t>
            </a:r>
            <a:r>
              <a:rPr lang="en-US" sz="2000" dirty="0" smtClean="0"/>
              <a:t> - Loss Event details including Reporting Party details</a:t>
            </a:r>
          </a:p>
          <a:p>
            <a:endParaRPr lang="en-US" sz="2000" dirty="0"/>
          </a:p>
          <a:p>
            <a:r>
              <a:rPr lang="en-US" sz="2000" b="1" i="1" dirty="0"/>
              <a:t>Related Claims</a:t>
            </a:r>
            <a:r>
              <a:rPr lang="en-US" sz="2000" dirty="0"/>
              <a:t> </a:t>
            </a:r>
            <a:r>
              <a:rPr lang="en-US" sz="2000" dirty="0" smtClean="0"/>
              <a:t> - </a:t>
            </a:r>
            <a:r>
              <a:rPr lang="en-US" sz="2000" dirty="0"/>
              <a:t>capture details of claims related to this particular </a:t>
            </a:r>
            <a:r>
              <a:rPr lang="en-US" sz="2000" dirty="0" smtClean="0"/>
              <a:t>claim - </a:t>
            </a:r>
            <a:r>
              <a:rPr lang="en-US" sz="2000" dirty="0"/>
              <a:t>from one single loss occurrence there can be number of claims or there can be claim in </a:t>
            </a:r>
            <a:r>
              <a:rPr lang="en-US" sz="2000" dirty="0" smtClean="0"/>
              <a:t>relation</a:t>
            </a:r>
          </a:p>
          <a:p>
            <a:endParaRPr lang="en-US" sz="2000" dirty="0"/>
          </a:p>
          <a:p>
            <a:r>
              <a:rPr lang="en-US" sz="2000" b="1" i="1" dirty="0" smtClean="0"/>
              <a:t>Damages</a:t>
            </a:r>
            <a:r>
              <a:rPr lang="en-US" sz="2000" dirty="0" smtClean="0"/>
              <a:t> – Creation of Loss Exposures which will be investigated and evaluated</a:t>
            </a:r>
          </a:p>
          <a:p>
            <a:endParaRPr lang="en-US" sz="2000" b="1" i="1" dirty="0"/>
          </a:p>
          <a:p>
            <a:r>
              <a:rPr lang="en-US" sz="2000" b="1" i="1" dirty="0"/>
              <a:t>Other </a:t>
            </a:r>
            <a:r>
              <a:rPr lang="en-US" sz="2000" b="1" i="1" dirty="0" smtClean="0"/>
              <a:t>Parties</a:t>
            </a:r>
            <a:r>
              <a:rPr lang="en-US" sz="2000" dirty="0" smtClean="0"/>
              <a:t> – Details of Witnesses, Responsible Parties, etc.,</a:t>
            </a:r>
          </a:p>
          <a:p>
            <a:endParaRPr lang="en-US" sz="2000" b="1" i="1" dirty="0"/>
          </a:p>
          <a:p>
            <a:r>
              <a:rPr lang="en-US" sz="2000" b="1" i="1" dirty="0"/>
              <a:t>Service </a:t>
            </a:r>
            <a:r>
              <a:rPr lang="en-US" sz="2000" b="1" i="1" dirty="0" smtClean="0"/>
              <a:t>Request </a:t>
            </a:r>
            <a:r>
              <a:rPr lang="en-US" sz="2000" dirty="0" smtClean="0"/>
              <a:t>-  </a:t>
            </a:r>
            <a:r>
              <a:rPr lang="en-US" sz="2000" dirty="0"/>
              <a:t>add Vendors with specializations such as Attorney, Medical Provider, Salvage, etc., whose services may be warranted for the processing of the claim, given their specialized knowledge in the given </a:t>
            </a:r>
            <a:r>
              <a:rPr lang="en-US" sz="2000" dirty="0" smtClean="0"/>
              <a:t>domain</a:t>
            </a:r>
          </a:p>
          <a:p>
            <a:endParaRPr lang="en-US" sz="2000" dirty="0" smtClean="0"/>
          </a:p>
          <a:p>
            <a:r>
              <a:rPr lang="en-US" sz="2000" b="1" i="1" dirty="0" smtClean="0"/>
              <a:t>Submit Claim</a:t>
            </a:r>
            <a:r>
              <a:rPr lang="en-US" sz="2000" dirty="0" smtClean="0"/>
              <a:t> – FNOL submitted from external claim portals for opening and further processing by Internal Claim Representative / Adjuster</a:t>
            </a:r>
          </a:p>
          <a:p>
            <a:endParaRPr lang="en-US" sz="2000" dirty="0"/>
          </a:p>
          <a:p>
            <a:r>
              <a:rPr lang="en-US" sz="2000" b="1" i="1" dirty="0"/>
              <a:t>Open </a:t>
            </a:r>
            <a:r>
              <a:rPr lang="en-US" sz="2000" b="1" i="1" dirty="0" smtClean="0"/>
              <a:t>Claim</a:t>
            </a:r>
            <a:r>
              <a:rPr lang="en-US" sz="2000" dirty="0" smtClean="0"/>
              <a:t> – From Notification status Claim is opened status - </a:t>
            </a:r>
            <a:r>
              <a:rPr lang="en-US" sz="2000" dirty="0"/>
              <a:t>All critical information about the loss is obtained and claim is in work – in – progress / being evaluated for further proceedings</a:t>
            </a:r>
          </a:p>
          <a:p>
            <a:pPr marL="0" indent="0">
              <a:buNone/>
            </a:pPr>
            <a:endParaRPr lang="en-US" sz="2000" dirty="0"/>
          </a:p>
        </p:txBody>
      </p:sp>
      <p:sp>
        <p:nvSpPr>
          <p:cNvPr id="4" name="Title 1"/>
          <p:cNvSpPr txBox="1">
            <a:spLocks/>
          </p:cNvSpPr>
          <p:nvPr/>
        </p:nvSpPr>
        <p:spPr>
          <a:xfrm>
            <a:off x="0" y="46038"/>
            <a:ext cx="12192000" cy="411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smtClean="0"/>
              <a:t>First Notice of Loss - FNOL</a:t>
            </a:r>
            <a:endParaRPr lang="en-US" sz="2000" b="1" dirty="0"/>
          </a:p>
        </p:txBody>
      </p:sp>
    </p:spTree>
    <p:extLst>
      <p:ext uri="{BB962C8B-B14F-4D97-AF65-F5344CB8AC3E}">
        <p14:creationId xmlns:p14="http://schemas.microsoft.com/office/powerpoint/2010/main" val="17100998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8"/>
            <a:ext cx="12192000" cy="411162"/>
          </a:xfrm>
        </p:spPr>
        <p:txBody>
          <a:bodyPr>
            <a:normAutofit/>
          </a:bodyPr>
          <a:lstStyle/>
          <a:p>
            <a:r>
              <a:rPr lang="en-US" sz="2000" b="1" dirty="0"/>
              <a:t>First Notice of Loss - FNOL</a:t>
            </a:r>
          </a:p>
        </p:txBody>
      </p:sp>
      <p:sp>
        <p:nvSpPr>
          <p:cNvPr id="3" name="Content Placeholder 2"/>
          <p:cNvSpPr>
            <a:spLocks noGrp="1"/>
          </p:cNvSpPr>
          <p:nvPr>
            <p:ph idx="1"/>
          </p:nvPr>
        </p:nvSpPr>
        <p:spPr>
          <a:xfrm>
            <a:off x="1600200" y="457200"/>
            <a:ext cx="8991600" cy="6172200"/>
          </a:xfrm>
        </p:spPr>
        <p:txBody>
          <a:bodyPr>
            <a:normAutofit/>
          </a:bodyPr>
          <a:lstStyle/>
          <a:p>
            <a:endParaRPr lang="en-US" sz="1400" dirty="0"/>
          </a:p>
          <a:p>
            <a:endParaRPr lang="en-US" sz="1400" dirty="0"/>
          </a:p>
          <a:p>
            <a:endParaRPr lang="en-US" sz="1400" dirty="0"/>
          </a:p>
          <a:p>
            <a:endParaRPr lang="en-US" sz="1400" dirty="0"/>
          </a:p>
          <a:p>
            <a:pPr marL="0" indent="0">
              <a:buNone/>
            </a:pPr>
            <a:r>
              <a:rPr lang="en-US" sz="1400" dirty="0"/>
              <a:t>                                                  </a:t>
            </a:r>
          </a:p>
          <a:p>
            <a:pPr marL="0" indent="0">
              <a:buNone/>
            </a:pPr>
            <a:r>
              <a:rPr lang="en-US" sz="1400" dirty="0"/>
              <a:t>                                                   </a:t>
            </a:r>
          </a:p>
          <a:p>
            <a:pPr marL="0" indent="0">
              <a:buNone/>
            </a:pPr>
            <a:endParaRPr lang="en-US" sz="1400" dirty="0"/>
          </a:p>
          <a:p>
            <a:pPr marL="0" indent="0">
              <a:buNone/>
            </a:pPr>
            <a:r>
              <a:rPr lang="en-US" sz="1400" dirty="0"/>
              <a:t>                                                          Yes                                                                                                  No</a:t>
            </a:r>
          </a:p>
        </p:txBody>
      </p:sp>
      <p:sp>
        <p:nvSpPr>
          <p:cNvPr id="4" name="Rounded Rectangle 3"/>
          <p:cNvSpPr/>
          <p:nvPr/>
        </p:nvSpPr>
        <p:spPr>
          <a:xfrm>
            <a:off x="2133600" y="1447800"/>
            <a:ext cx="1905000" cy="533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solidFill>
                  <a:prstClr val="white"/>
                </a:solidFill>
              </a:rPr>
              <a:t>FNOL Creation</a:t>
            </a:r>
          </a:p>
        </p:txBody>
      </p:sp>
      <p:sp>
        <p:nvSpPr>
          <p:cNvPr id="6" name="Flowchart: Decision 5"/>
          <p:cNvSpPr/>
          <p:nvPr/>
        </p:nvSpPr>
        <p:spPr>
          <a:xfrm>
            <a:off x="5105400" y="1981200"/>
            <a:ext cx="2209800" cy="1295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rPr>
              <a:t>New Claim</a:t>
            </a:r>
          </a:p>
        </p:txBody>
      </p:sp>
      <p:cxnSp>
        <p:nvCxnSpPr>
          <p:cNvPr id="8" name="Elbow Connector 7"/>
          <p:cNvCxnSpPr>
            <a:endCxn id="6" idx="0"/>
          </p:cNvCxnSpPr>
          <p:nvPr/>
        </p:nvCxnSpPr>
        <p:spPr>
          <a:xfrm>
            <a:off x="4038600" y="1714500"/>
            <a:ext cx="2171700" cy="266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Flowchart: Process 8"/>
          <p:cNvSpPr/>
          <p:nvPr/>
        </p:nvSpPr>
        <p:spPr>
          <a:xfrm>
            <a:off x="2667000" y="3505200"/>
            <a:ext cx="1371600"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rPr>
              <a:t>Create New Claim</a:t>
            </a:r>
          </a:p>
        </p:txBody>
      </p:sp>
      <p:sp>
        <p:nvSpPr>
          <p:cNvPr id="10" name="Flowchart: Process 9"/>
          <p:cNvSpPr/>
          <p:nvPr/>
        </p:nvSpPr>
        <p:spPr>
          <a:xfrm>
            <a:off x="8077200" y="3477491"/>
            <a:ext cx="1752600"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rPr>
              <a:t>Identify Existing Claim</a:t>
            </a:r>
          </a:p>
        </p:txBody>
      </p:sp>
      <p:cxnSp>
        <p:nvCxnSpPr>
          <p:cNvPr id="14" name="Elbow Connector 13"/>
          <p:cNvCxnSpPr>
            <a:endCxn id="9" idx="0"/>
          </p:cNvCxnSpPr>
          <p:nvPr/>
        </p:nvCxnSpPr>
        <p:spPr>
          <a:xfrm rot="10800000" flipV="1">
            <a:off x="3352800" y="2628900"/>
            <a:ext cx="1752600" cy="876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endCxn id="10" idx="0"/>
          </p:cNvCxnSpPr>
          <p:nvPr/>
        </p:nvCxnSpPr>
        <p:spPr>
          <a:xfrm>
            <a:off x="7315200" y="2628901"/>
            <a:ext cx="1638300" cy="84859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133600" y="685800"/>
            <a:ext cx="723900" cy="381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white"/>
                </a:solidFill>
              </a:rPr>
              <a:t>A</a:t>
            </a:r>
          </a:p>
        </p:txBody>
      </p:sp>
      <p:cxnSp>
        <p:nvCxnSpPr>
          <p:cNvPr id="25" name="Elbow Connector 24"/>
          <p:cNvCxnSpPr>
            <a:stCxn id="19" idx="6"/>
            <a:endCxn id="4" idx="0"/>
          </p:cNvCxnSpPr>
          <p:nvPr/>
        </p:nvCxnSpPr>
        <p:spPr>
          <a:xfrm>
            <a:off x="2857500" y="876300"/>
            <a:ext cx="2286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943600" y="6144491"/>
            <a:ext cx="723900" cy="381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white"/>
                </a:solidFill>
              </a:rPr>
              <a:t>B</a:t>
            </a:r>
          </a:p>
        </p:txBody>
      </p:sp>
      <p:sp>
        <p:nvSpPr>
          <p:cNvPr id="31" name="Rectangular Callout 30"/>
          <p:cNvSpPr/>
          <p:nvPr/>
        </p:nvSpPr>
        <p:spPr>
          <a:xfrm>
            <a:off x="6698672" y="819150"/>
            <a:ext cx="2590800" cy="685800"/>
          </a:xfrm>
          <a:prstGeom prst="wedgeRectCallout">
            <a:avLst>
              <a:gd name="adj1" fmla="val -170566"/>
              <a:gd name="adj2" fmla="val 3623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solidFill>
                  <a:prstClr val="white"/>
                </a:solidFill>
              </a:rPr>
              <a:t>Claim First reported by Insured , Claimant, etc., to Insurance Company Representative – Adjuster, CSR, etc.,</a:t>
            </a:r>
          </a:p>
        </p:txBody>
      </p:sp>
      <p:sp>
        <p:nvSpPr>
          <p:cNvPr id="17" name="Flowchart: Decision 16"/>
          <p:cNvSpPr/>
          <p:nvPr/>
        </p:nvSpPr>
        <p:spPr>
          <a:xfrm>
            <a:off x="5098473" y="3477491"/>
            <a:ext cx="2209800" cy="1295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rPr>
              <a:t>Policy Details Available</a:t>
            </a:r>
          </a:p>
        </p:txBody>
      </p:sp>
      <p:sp>
        <p:nvSpPr>
          <p:cNvPr id="20" name="Flowchart: Process 19"/>
          <p:cNvSpPr/>
          <p:nvPr/>
        </p:nvSpPr>
        <p:spPr>
          <a:xfrm>
            <a:off x="3276600" y="5257800"/>
            <a:ext cx="1371600"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rPr>
              <a:t>Claim With Policy</a:t>
            </a:r>
          </a:p>
        </p:txBody>
      </p:sp>
      <p:cxnSp>
        <p:nvCxnSpPr>
          <p:cNvPr id="12" name="Elbow Connector 11"/>
          <p:cNvCxnSpPr>
            <a:stCxn id="9" idx="3"/>
            <a:endCxn id="17" idx="1"/>
          </p:cNvCxnSpPr>
          <p:nvPr/>
        </p:nvCxnSpPr>
        <p:spPr>
          <a:xfrm>
            <a:off x="4038601" y="3886201"/>
            <a:ext cx="1059873" cy="2389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7848600" y="5181600"/>
            <a:ext cx="1371600"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rPr>
              <a:t>Claim Without Policy</a:t>
            </a:r>
          </a:p>
        </p:txBody>
      </p:sp>
      <p:cxnSp>
        <p:nvCxnSpPr>
          <p:cNvPr id="15" name="Elbow Connector 14"/>
          <p:cNvCxnSpPr>
            <a:stCxn id="17" idx="2"/>
            <a:endCxn id="20" idx="3"/>
          </p:cNvCxnSpPr>
          <p:nvPr/>
        </p:nvCxnSpPr>
        <p:spPr>
          <a:xfrm rot="5400000">
            <a:off x="4992834" y="4428260"/>
            <a:ext cx="865909" cy="155517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7" idx="2"/>
            <a:endCxn id="22" idx="1"/>
          </p:cNvCxnSpPr>
          <p:nvPr/>
        </p:nvCxnSpPr>
        <p:spPr>
          <a:xfrm rot="16200000" flipH="1">
            <a:off x="6631133" y="4345132"/>
            <a:ext cx="789709" cy="16452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562022" y="5102424"/>
            <a:ext cx="457779" cy="307777"/>
          </a:xfrm>
          <a:prstGeom prst="rect">
            <a:avLst/>
          </a:prstGeom>
          <a:noFill/>
        </p:spPr>
        <p:txBody>
          <a:bodyPr wrap="square" rtlCol="0">
            <a:spAutoFit/>
          </a:bodyPr>
          <a:lstStyle/>
          <a:p>
            <a:r>
              <a:rPr lang="en-US" sz="1400" dirty="0">
                <a:solidFill>
                  <a:prstClr val="black"/>
                </a:solidFill>
              </a:rPr>
              <a:t> Yes</a:t>
            </a:r>
            <a:endParaRPr lang="en-US" dirty="0">
              <a:solidFill>
                <a:prstClr val="black"/>
              </a:solidFill>
            </a:endParaRPr>
          </a:p>
        </p:txBody>
      </p:sp>
      <p:sp>
        <p:nvSpPr>
          <p:cNvPr id="29" name="TextBox 28"/>
          <p:cNvSpPr txBox="1"/>
          <p:nvPr/>
        </p:nvSpPr>
        <p:spPr>
          <a:xfrm>
            <a:off x="6400801" y="5105401"/>
            <a:ext cx="457779" cy="307777"/>
          </a:xfrm>
          <a:prstGeom prst="rect">
            <a:avLst/>
          </a:prstGeom>
          <a:noFill/>
        </p:spPr>
        <p:txBody>
          <a:bodyPr wrap="square" rtlCol="0">
            <a:spAutoFit/>
          </a:bodyPr>
          <a:lstStyle/>
          <a:p>
            <a:r>
              <a:rPr lang="en-US" sz="1400" dirty="0">
                <a:solidFill>
                  <a:prstClr val="black"/>
                </a:solidFill>
              </a:rPr>
              <a:t>No</a:t>
            </a:r>
            <a:endParaRPr lang="en-US" dirty="0">
              <a:solidFill>
                <a:prstClr val="black"/>
              </a:solidFill>
            </a:endParaRPr>
          </a:p>
        </p:txBody>
      </p:sp>
      <p:cxnSp>
        <p:nvCxnSpPr>
          <p:cNvPr id="27" name="Elbow Connector 26"/>
          <p:cNvCxnSpPr>
            <a:stCxn id="20" idx="2"/>
            <a:endCxn id="26" idx="2"/>
          </p:cNvCxnSpPr>
          <p:nvPr/>
        </p:nvCxnSpPr>
        <p:spPr>
          <a:xfrm rot="16200000" flipH="1">
            <a:off x="4795406" y="5186795"/>
            <a:ext cx="315191" cy="1981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2" idx="2"/>
            <a:endCxn id="26" idx="6"/>
          </p:cNvCxnSpPr>
          <p:nvPr/>
        </p:nvCxnSpPr>
        <p:spPr>
          <a:xfrm rot="5400000">
            <a:off x="7405256" y="5205845"/>
            <a:ext cx="391391" cy="1866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ular Callout 32"/>
          <p:cNvSpPr/>
          <p:nvPr/>
        </p:nvSpPr>
        <p:spPr>
          <a:xfrm>
            <a:off x="7924800" y="1638300"/>
            <a:ext cx="2590800" cy="876300"/>
          </a:xfrm>
          <a:prstGeom prst="wedgeRectCallout">
            <a:avLst>
              <a:gd name="adj1" fmla="val -103186"/>
              <a:gd name="adj2" fmla="val 830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solidFill>
                  <a:prstClr val="white"/>
                </a:solidFill>
              </a:rPr>
              <a:t>New Claim for a particular Insurance LOB – PCG US Home, PCG US Auto, PCG Collections, PCG  Canada Home, PCG Canada Auto, etc.,</a:t>
            </a:r>
          </a:p>
        </p:txBody>
      </p:sp>
      <p:sp>
        <p:nvSpPr>
          <p:cNvPr id="34" name="Rectangular Callout 33"/>
          <p:cNvSpPr/>
          <p:nvPr/>
        </p:nvSpPr>
        <p:spPr>
          <a:xfrm>
            <a:off x="1738746" y="2209800"/>
            <a:ext cx="1461654" cy="563084"/>
          </a:xfrm>
          <a:prstGeom prst="wedgeRectCallout">
            <a:avLst>
              <a:gd name="adj1" fmla="val 58657"/>
              <a:gd name="adj2" fmla="val 17685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solidFill>
                  <a:prstClr val="white"/>
                </a:solidFill>
              </a:rPr>
              <a:t>New Claim number generated</a:t>
            </a:r>
          </a:p>
        </p:txBody>
      </p:sp>
    </p:spTree>
    <p:extLst>
      <p:ext uri="{BB962C8B-B14F-4D97-AF65-F5344CB8AC3E}">
        <p14:creationId xmlns:p14="http://schemas.microsoft.com/office/powerpoint/2010/main" val="36841510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8"/>
            <a:ext cx="12192000" cy="411162"/>
          </a:xfrm>
        </p:spPr>
        <p:txBody>
          <a:bodyPr>
            <a:normAutofit/>
          </a:bodyPr>
          <a:lstStyle/>
          <a:p>
            <a:r>
              <a:rPr lang="en-US" sz="2000" b="1" dirty="0"/>
              <a:t>First Notice of Loss - FNOL</a:t>
            </a:r>
          </a:p>
        </p:txBody>
      </p:sp>
      <p:sp>
        <p:nvSpPr>
          <p:cNvPr id="3" name="Content Placeholder 2"/>
          <p:cNvSpPr>
            <a:spLocks noGrp="1"/>
          </p:cNvSpPr>
          <p:nvPr>
            <p:ph idx="1"/>
          </p:nvPr>
        </p:nvSpPr>
        <p:spPr>
          <a:xfrm>
            <a:off x="1676400" y="381000"/>
            <a:ext cx="8839200" cy="6477000"/>
          </a:xfrm>
        </p:spPr>
        <p:txBody>
          <a:bodyPr>
            <a:normAutofit/>
          </a:bodyPr>
          <a:lstStyle/>
          <a:p>
            <a:endParaRPr lang="en-US" sz="1400" dirty="0"/>
          </a:p>
          <a:p>
            <a:endParaRPr lang="en-US" sz="1400" dirty="0"/>
          </a:p>
          <a:p>
            <a:endParaRPr lang="en-US" sz="1400" dirty="0"/>
          </a:p>
          <a:p>
            <a:endParaRPr lang="en-US" sz="1400" dirty="0"/>
          </a:p>
          <a:p>
            <a:pPr marL="0" indent="0">
              <a:buNone/>
            </a:pPr>
            <a:r>
              <a:rPr lang="en-US" sz="1400" dirty="0"/>
              <a:t>                                                  </a:t>
            </a:r>
          </a:p>
          <a:p>
            <a:pPr marL="0" indent="0">
              <a:buNone/>
            </a:pPr>
            <a:r>
              <a:rPr lang="en-US" sz="1400" dirty="0"/>
              <a:t>                                                   </a:t>
            </a:r>
          </a:p>
          <a:p>
            <a:pPr marL="0" indent="0">
              <a:buNone/>
            </a:pPr>
            <a:endParaRPr lang="en-US" sz="1400" dirty="0"/>
          </a:p>
          <a:p>
            <a:pPr marL="0" indent="0">
              <a:buNone/>
            </a:pPr>
            <a:endParaRPr lang="en-US" sz="1400" dirty="0"/>
          </a:p>
        </p:txBody>
      </p:sp>
      <p:sp>
        <p:nvSpPr>
          <p:cNvPr id="6" name="Flowchart: Decision 5"/>
          <p:cNvSpPr/>
          <p:nvPr/>
        </p:nvSpPr>
        <p:spPr>
          <a:xfrm>
            <a:off x="5086062" y="1485155"/>
            <a:ext cx="1626465" cy="914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Any Related Claims?</a:t>
            </a:r>
          </a:p>
        </p:txBody>
      </p:sp>
      <p:cxnSp>
        <p:nvCxnSpPr>
          <p:cNvPr id="14" name="Elbow Connector 13"/>
          <p:cNvCxnSpPr>
            <a:stCxn id="6" idx="2"/>
            <a:endCxn id="34" idx="1"/>
          </p:cNvCxnSpPr>
          <p:nvPr/>
        </p:nvCxnSpPr>
        <p:spPr>
          <a:xfrm rot="5400000">
            <a:off x="4339193" y="1126937"/>
            <a:ext cx="287482" cy="283272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3"/>
            <a:endCxn id="36" idx="5"/>
          </p:cNvCxnSpPr>
          <p:nvPr/>
        </p:nvCxnSpPr>
        <p:spPr>
          <a:xfrm>
            <a:off x="6712526" y="1942355"/>
            <a:ext cx="2494358" cy="1727366"/>
          </a:xfrm>
          <a:prstGeom prst="bentConnector3">
            <a:avLst>
              <a:gd name="adj1" fmla="val 115420"/>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133600" y="685800"/>
            <a:ext cx="723900" cy="381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a:t>
            </a:r>
          </a:p>
        </p:txBody>
      </p:sp>
      <p:cxnSp>
        <p:nvCxnSpPr>
          <p:cNvPr id="25" name="Elbow Connector 24"/>
          <p:cNvCxnSpPr>
            <a:stCxn id="19" idx="6"/>
            <a:endCxn id="11" idx="1"/>
          </p:cNvCxnSpPr>
          <p:nvPr/>
        </p:nvCxnSpPr>
        <p:spPr>
          <a:xfrm>
            <a:off x="2857501" y="876300"/>
            <a:ext cx="418147" cy="723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768073" y="5818910"/>
            <a:ext cx="723900" cy="381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a:t>
            </a:r>
          </a:p>
        </p:txBody>
      </p:sp>
      <p:sp>
        <p:nvSpPr>
          <p:cNvPr id="31" name="Rectangular Callout 30"/>
          <p:cNvSpPr/>
          <p:nvPr/>
        </p:nvSpPr>
        <p:spPr>
          <a:xfrm>
            <a:off x="5134841" y="533400"/>
            <a:ext cx="2866159" cy="838200"/>
          </a:xfrm>
          <a:prstGeom prst="wedgeRectCallout">
            <a:avLst>
              <a:gd name="adj1" fmla="val -103392"/>
              <a:gd name="adj2" fmla="val 7278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t>Claim File Owner, Reporting Party, Claim Contact, Loss Event, Loss Location Address, Authority details, etc.,</a:t>
            </a:r>
          </a:p>
        </p:txBody>
      </p:sp>
      <p:sp>
        <p:nvSpPr>
          <p:cNvPr id="11" name="Flowchart: Data 10"/>
          <p:cNvSpPr/>
          <p:nvPr/>
        </p:nvSpPr>
        <p:spPr>
          <a:xfrm>
            <a:off x="2495550" y="1600201"/>
            <a:ext cx="1560194" cy="68431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FNOL -  Event  - General</a:t>
            </a:r>
          </a:p>
        </p:txBody>
      </p:sp>
      <p:sp>
        <p:nvSpPr>
          <p:cNvPr id="30" name="TextBox 29"/>
          <p:cNvSpPr txBox="1"/>
          <p:nvPr/>
        </p:nvSpPr>
        <p:spPr>
          <a:xfrm>
            <a:off x="4638963" y="2206824"/>
            <a:ext cx="457779" cy="307777"/>
          </a:xfrm>
          <a:prstGeom prst="rect">
            <a:avLst/>
          </a:prstGeom>
          <a:noFill/>
        </p:spPr>
        <p:txBody>
          <a:bodyPr wrap="square" rtlCol="0">
            <a:spAutoFit/>
          </a:bodyPr>
          <a:lstStyle/>
          <a:p>
            <a:r>
              <a:rPr lang="en-US" sz="1400" dirty="0"/>
              <a:t> Yes</a:t>
            </a:r>
            <a:endParaRPr lang="en-US" dirty="0"/>
          </a:p>
        </p:txBody>
      </p:sp>
      <p:sp>
        <p:nvSpPr>
          <p:cNvPr id="33" name="TextBox 32"/>
          <p:cNvSpPr txBox="1"/>
          <p:nvPr/>
        </p:nvSpPr>
        <p:spPr>
          <a:xfrm>
            <a:off x="6734184" y="1600201"/>
            <a:ext cx="457779" cy="307777"/>
          </a:xfrm>
          <a:prstGeom prst="rect">
            <a:avLst/>
          </a:prstGeom>
          <a:noFill/>
        </p:spPr>
        <p:txBody>
          <a:bodyPr wrap="square" rtlCol="0">
            <a:spAutoFit/>
          </a:bodyPr>
          <a:lstStyle/>
          <a:p>
            <a:r>
              <a:rPr lang="en-US" sz="1400" dirty="0"/>
              <a:t>No</a:t>
            </a:r>
            <a:endParaRPr lang="en-US" dirty="0"/>
          </a:p>
        </p:txBody>
      </p:sp>
      <p:sp>
        <p:nvSpPr>
          <p:cNvPr id="34" name="Flowchart: Data 33"/>
          <p:cNvSpPr/>
          <p:nvPr/>
        </p:nvSpPr>
        <p:spPr>
          <a:xfrm>
            <a:off x="2215512" y="2687038"/>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FNOL – Related Claims</a:t>
            </a:r>
          </a:p>
        </p:txBody>
      </p:sp>
      <p:sp>
        <p:nvSpPr>
          <p:cNvPr id="35" name="Rectangular Callout 34"/>
          <p:cNvSpPr/>
          <p:nvPr/>
        </p:nvSpPr>
        <p:spPr>
          <a:xfrm>
            <a:off x="4514105" y="2687039"/>
            <a:ext cx="1948294" cy="824345"/>
          </a:xfrm>
          <a:prstGeom prst="wedgeRectCallout">
            <a:avLst>
              <a:gd name="adj1" fmla="val -94148"/>
              <a:gd name="adj2" fmla="val 1900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t>Details of related claims to the current claim – Whether an Excess Claim, etc.,</a:t>
            </a:r>
          </a:p>
        </p:txBody>
      </p:sp>
      <p:sp>
        <p:nvSpPr>
          <p:cNvPr id="36" name="Flowchart: Data 35"/>
          <p:cNvSpPr/>
          <p:nvPr/>
        </p:nvSpPr>
        <p:spPr>
          <a:xfrm>
            <a:off x="7802709" y="3331644"/>
            <a:ext cx="1560194" cy="67615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FNOL – Damages - General</a:t>
            </a:r>
          </a:p>
        </p:txBody>
      </p:sp>
      <p:cxnSp>
        <p:nvCxnSpPr>
          <p:cNvPr id="28" name="Elbow Connector 27"/>
          <p:cNvCxnSpPr>
            <a:stCxn id="34" idx="4"/>
            <a:endCxn id="36" idx="2"/>
          </p:cNvCxnSpPr>
          <p:nvPr/>
        </p:nvCxnSpPr>
        <p:spPr>
          <a:xfrm rot="16200000" flipH="1">
            <a:off x="5364396" y="1075388"/>
            <a:ext cx="296511" cy="48921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ular Callout 37"/>
          <p:cNvSpPr/>
          <p:nvPr/>
        </p:nvSpPr>
        <p:spPr>
          <a:xfrm>
            <a:off x="6641530" y="2288719"/>
            <a:ext cx="1516203" cy="630568"/>
          </a:xfrm>
          <a:prstGeom prst="wedgeRectCallout">
            <a:avLst>
              <a:gd name="adj1" fmla="val 92157"/>
              <a:gd name="adj2" fmla="val 11103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t>Home, Vehicle, Injury, Collections, Other Property, etc.,</a:t>
            </a:r>
          </a:p>
        </p:txBody>
      </p:sp>
      <p:cxnSp>
        <p:nvCxnSpPr>
          <p:cNvPr id="43" name="Elbow Connector 42"/>
          <p:cNvCxnSpPr>
            <a:stCxn id="11" idx="5"/>
            <a:endCxn id="6" idx="1"/>
          </p:cNvCxnSpPr>
          <p:nvPr/>
        </p:nvCxnSpPr>
        <p:spPr>
          <a:xfrm flipV="1">
            <a:off x="3899725" y="1942356"/>
            <a:ext cx="1186336"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Flowchart: Decision 72"/>
          <p:cNvSpPr/>
          <p:nvPr/>
        </p:nvSpPr>
        <p:spPr>
          <a:xfrm>
            <a:off x="2041220" y="4267200"/>
            <a:ext cx="1768780" cy="1066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Additional Insurance?</a:t>
            </a:r>
          </a:p>
        </p:txBody>
      </p:sp>
      <p:cxnSp>
        <p:nvCxnSpPr>
          <p:cNvPr id="75" name="Elbow Connector 74"/>
          <p:cNvCxnSpPr>
            <a:stCxn id="36" idx="3"/>
            <a:endCxn id="73" idx="0"/>
          </p:cNvCxnSpPr>
          <p:nvPr/>
        </p:nvCxnSpPr>
        <p:spPr>
          <a:xfrm rot="5400000">
            <a:off x="5546498" y="1386912"/>
            <a:ext cx="259402" cy="550117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Flowchart: Data 75"/>
          <p:cNvSpPr/>
          <p:nvPr/>
        </p:nvSpPr>
        <p:spPr>
          <a:xfrm>
            <a:off x="4305964" y="4495426"/>
            <a:ext cx="2361536" cy="68617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FNOL – Damages – Additional Insurance</a:t>
            </a:r>
          </a:p>
        </p:txBody>
      </p:sp>
      <p:cxnSp>
        <p:nvCxnSpPr>
          <p:cNvPr id="78" name="Elbow Connector 77"/>
          <p:cNvCxnSpPr>
            <a:stCxn id="73" idx="2"/>
            <a:endCxn id="76" idx="2"/>
          </p:cNvCxnSpPr>
          <p:nvPr/>
        </p:nvCxnSpPr>
        <p:spPr>
          <a:xfrm rot="5400000" flipH="1" flipV="1">
            <a:off x="3486121" y="4278003"/>
            <a:ext cx="495487" cy="1616508"/>
          </a:xfrm>
          <a:prstGeom prst="bentConnector4">
            <a:avLst>
              <a:gd name="adj1" fmla="val -46136"/>
              <a:gd name="adj2" fmla="val 7005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275648" y="5234951"/>
            <a:ext cx="457779" cy="307777"/>
          </a:xfrm>
          <a:prstGeom prst="rect">
            <a:avLst/>
          </a:prstGeom>
          <a:noFill/>
        </p:spPr>
        <p:txBody>
          <a:bodyPr wrap="square" rtlCol="0">
            <a:spAutoFit/>
          </a:bodyPr>
          <a:lstStyle/>
          <a:p>
            <a:r>
              <a:rPr lang="en-US" sz="1400" dirty="0"/>
              <a:t> Yes</a:t>
            </a:r>
            <a:endParaRPr lang="en-US" dirty="0"/>
          </a:p>
        </p:txBody>
      </p:sp>
      <p:sp>
        <p:nvSpPr>
          <p:cNvPr id="80" name="Rectangular Callout 79"/>
          <p:cNvSpPr/>
          <p:nvPr/>
        </p:nvSpPr>
        <p:spPr>
          <a:xfrm>
            <a:off x="8582806" y="4261913"/>
            <a:ext cx="1948294" cy="824345"/>
          </a:xfrm>
          <a:prstGeom prst="wedgeRectCallout">
            <a:avLst>
              <a:gd name="adj1" fmla="val -149613"/>
              <a:gd name="adj2" fmla="val -1461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t>Details of Additional Insurance with Other Insurers applicable for this claim</a:t>
            </a:r>
          </a:p>
        </p:txBody>
      </p:sp>
      <p:cxnSp>
        <p:nvCxnSpPr>
          <p:cNvPr id="82" name="Elbow Connector 81"/>
          <p:cNvCxnSpPr>
            <a:stCxn id="76" idx="5"/>
            <a:endCxn id="26" idx="0"/>
          </p:cNvCxnSpPr>
          <p:nvPr/>
        </p:nvCxnSpPr>
        <p:spPr>
          <a:xfrm>
            <a:off x="6431347" y="4838514"/>
            <a:ext cx="1698677" cy="98039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Elbow Connector 4"/>
          <p:cNvCxnSpPr>
            <a:stCxn id="73" idx="1"/>
            <a:endCxn id="26" idx="2"/>
          </p:cNvCxnSpPr>
          <p:nvPr/>
        </p:nvCxnSpPr>
        <p:spPr>
          <a:xfrm rot="10800000" flipH="1" flipV="1">
            <a:off x="2041220" y="4800600"/>
            <a:ext cx="5726853" cy="1208810"/>
          </a:xfrm>
          <a:prstGeom prst="bentConnector3">
            <a:avLst>
              <a:gd name="adj1" fmla="val -399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4711" y="5068453"/>
            <a:ext cx="457779" cy="307777"/>
          </a:xfrm>
          <a:prstGeom prst="rect">
            <a:avLst/>
          </a:prstGeom>
          <a:noFill/>
        </p:spPr>
        <p:txBody>
          <a:bodyPr wrap="square" rtlCol="0">
            <a:spAutoFit/>
          </a:bodyPr>
          <a:lstStyle/>
          <a:p>
            <a:r>
              <a:rPr lang="en-US" sz="1400" dirty="0"/>
              <a:t>No</a:t>
            </a:r>
            <a:endParaRPr lang="en-US" dirty="0"/>
          </a:p>
        </p:txBody>
      </p:sp>
    </p:spTree>
    <p:extLst>
      <p:ext uri="{BB962C8B-B14F-4D97-AF65-F5344CB8AC3E}">
        <p14:creationId xmlns:p14="http://schemas.microsoft.com/office/powerpoint/2010/main" val="31738887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8"/>
            <a:ext cx="12192000" cy="411162"/>
          </a:xfrm>
        </p:spPr>
        <p:txBody>
          <a:bodyPr>
            <a:normAutofit/>
          </a:bodyPr>
          <a:lstStyle/>
          <a:p>
            <a:r>
              <a:rPr lang="en-US" sz="2000" b="1" dirty="0"/>
              <a:t>First Notice of Loss - FNOL</a:t>
            </a:r>
          </a:p>
        </p:txBody>
      </p:sp>
      <p:sp>
        <p:nvSpPr>
          <p:cNvPr id="3" name="Content Placeholder 2"/>
          <p:cNvSpPr>
            <a:spLocks noGrp="1"/>
          </p:cNvSpPr>
          <p:nvPr>
            <p:ph idx="1"/>
          </p:nvPr>
        </p:nvSpPr>
        <p:spPr>
          <a:xfrm>
            <a:off x="1579418" y="380400"/>
            <a:ext cx="9088582" cy="6477600"/>
          </a:xfrm>
        </p:spPr>
        <p:txBody>
          <a:bodyPr>
            <a:normAutofit/>
          </a:bodyPr>
          <a:lstStyle/>
          <a:p>
            <a:endParaRPr lang="en-US" sz="1400" dirty="0"/>
          </a:p>
          <a:p>
            <a:endParaRPr lang="en-US" sz="1400" dirty="0"/>
          </a:p>
          <a:p>
            <a:endParaRPr lang="en-US" sz="1400" dirty="0"/>
          </a:p>
          <a:p>
            <a:endParaRPr lang="en-US" sz="1400" dirty="0"/>
          </a:p>
          <a:p>
            <a:pPr marL="0" indent="0">
              <a:buNone/>
            </a:pPr>
            <a:r>
              <a:rPr lang="en-US" sz="1400" dirty="0"/>
              <a:t>                                                  </a:t>
            </a:r>
          </a:p>
          <a:p>
            <a:pPr marL="0" indent="0">
              <a:buNone/>
            </a:pPr>
            <a:r>
              <a:rPr lang="en-US" sz="1400" dirty="0"/>
              <a:t>                                                   </a:t>
            </a:r>
          </a:p>
          <a:p>
            <a:pPr marL="0" indent="0">
              <a:buNone/>
            </a:pPr>
            <a:endParaRPr lang="en-US" sz="1400" dirty="0"/>
          </a:p>
          <a:p>
            <a:pPr marL="0" indent="0">
              <a:buNone/>
            </a:pPr>
            <a:endParaRPr lang="en-US" sz="1400" dirty="0"/>
          </a:p>
        </p:txBody>
      </p:sp>
      <p:sp>
        <p:nvSpPr>
          <p:cNvPr id="6" name="Flowchart: Decision 5"/>
          <p:cNvSpPr/>
          <p:nvPr/>
        </p:nvSpPr>
        <p:spPr>
          <a:xfrm>
            <a:off x="2237278" y="1566794"/>
            <a:ext cx="2076739" cy="8755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Any Witness / Other Parties?</a:t>
            </a:r>
          </a:p>
        </p:txBody>
      </p:sp>
      <p:cxnSp>
        <p:nvCxnSpPr>
          <p:cNvPr id="14" name="Elbow Connector 13"/>
          <p:cNvCxnSpPr>
            <a:stCxn id="6" idx="2"/>
            <a:endCxn id="34" idx="1"/>
          </p:cNvCxnSpPr>
          <p:nvPr/>
        </p:nvCxnSpPr>
        <p:spPr>
          <a:xfrm rot="5400000">
            <a:off x="3048768" y="2460156"/>
            <a:ext cx="244687" cy="20907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133600" y="685800"/>
            <a:ext cx="723900" cy="381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a:t>
            </a:r>
          </a:p>
        </p:txBody>
      </p:sp>
      <p:cxnSp>
        <p:nvCxnSpPr>
          <p:cNvPr id="25" name="Elbow Connector 24"/>
          <p:cNvCxnSpPr>
            <a:stCxn id="19" idx="6"/>
            <a:endCxn id="6" idx="0"/>
          </p:cNvCxnSpPr>
          <p:nvPr/>
        </p:nvCxnSpPr>
        <p:spPr>
          <a:xfrm>
            <a:off x="2857501" y="876300"/>
            <a:ext cx="418147" cy="69049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2580338" y="6324600"/>
            <a:ext cx="723900" cy="381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
            </a:r>
          </a:p>
        </p:txBody>
      </p:sp>
      <p:sp>
        <p:nvSpPr>
          <p:cNvPr id="31" name="Rectangular Callout 30"/>
          <p:cNvSpPr/>
          <p:nvPr/>
        </p:nvSpPr>
        <p:spPr>
          <a:xfrm>
            <a:off x="5134841" y="533400"/>
            <a:ext cx="2866159" cy="838200"/>
          </a:xfrm>
          <a:prstGeom prst="wedgeRectCallout">
            <a:avLst>
              <a:gd name="adj1" fmla="val -104842"/>
              <a:gd name="adj2" fmla="val 8435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t>Claim File Owner, Reporting Party, Claim Contact, Loss Event, Loss Location Address, Authority details, etc.,</a:t>
            </a:r>
          </a:p>
        </p:txBody>
      </p:sp>
      <p:sp>
        <p:nvSpPr>
          <p:cNvPr id="30" name="TextBox 29"/>
          <p:cNvSpPr txBox="1"/>
          <p:nvPr/>
        </p:nvSpPr>
        <p:spPr>
          <a:xfrm>
            <a:off x="2590222" y="2359224"/>
            <a:ext cx="457779" cy="307777"/>
          </a:xfrm>
          <a:prstGeom prst="rect">
            <a:avLst/>
          </a:prstGeom>
          <a:noFill/>
        </p:spPr>
        <p:txBody>
          <a:bodyPr wrap="square" rtlCol="0">
            <a:spAutoFit/>
          </a:bodyPr>
          <a:lstStyle/>
          <a:p>
            <a:r>
              <a:rPr lang="en-US" sz="1400" dirty="0"/>
              <a:t> Yes</a:t>
            </a:r>
            <a:endParaRPr lang="en-US" dirty="0"/>
          </a:p>
        </p:txBody>
      </p:sp>
      <p:sp>
        <p:nvSpPr>
          <p:cNvPr id="33" name="TextBox 32"/>
          <p:cNvSpPr txBox="1"/>
          <p:nvPr/>
        </p:nvSpPr>
        <p:spPr>
          <a:xfrm>
            <a:off x="4343401" y="1676401"/>
            <a:ext cx="457779" cy="307777"/>
          </a:xfrm>
          <a:prstGeom prst="rect">
            <a:avLst/>
          </a:prstGeom>
          <a:noFill/>
        </p:spPr>
        <p:txBody>
          <a:bodyPr wrap="square" rtlCol="0">
            <a:spAutoFit/>
          </a:bodyPr>
          <a:lstStyle/>
          <a:p>
            <a:r>
              <a:rPr lang="en-US" sz="1400" dirty="0"/>
              <a:t>No</a:t>
            </a:r>
            <a:endParaRPr lang="en-US" dirty="0"/>
          </a:p>
        </p:txBody>
      </p:sp>
      <p:sp>
        <p:nvSpPr>
          <p:cNvPr id="34" name="Flowchart: Data 33"/>
          <p:cNvSpPr/>
          <p:nvPr/>
        </p:nvSpPr>
        <p:spPr>
          <a:xfrm>
            <a:off x="2215512" y="2687038"/>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FNOL – Parties</a:t>
            </a:r>
          </a:p>
        </p:txBody>
      </p:sp>
      <p:sp>
        <p:nvSpPr>
          <p:cNvPr id="35" name="Rectangular Callout 34"/>
          <p:cNvSpPr/>
          <p:nvPr/>
        </p:nvSpPr>
        <p:spPr>
          <a:xfrm>
            <a:off x="4625120" y="2644358"/>
            <a:ext cx="1470880" cy="632242"/>
          </a:xfrm>
          <a:prstGeom prst="wedgeRectCallout">
            <a:avLst>
              <a:gd name="adj1" fmla="val -105451"/>
              <a:gd name="adj2" fmla="val -948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t>Witness / Responsible Party / Other</a:t>
            </a:r>
          </a:p>
        </p:txBody>
      </p:sp>
      <p:cxnSp>
        <p:nvCxnSpPr>
          <p:cNvPr id="28" name="Elbow Connector 27"/>
          <p:cNvCxnSpPr>
            <a:stCxn id="34" idx="4"/>
            <a:endCxn id="37" idx="1"/>
          </p:cNvCxnSpPr>
          <p:nvPr/>
        </p:nvCxnSpPr>
        <p:spPr>
          <a:xfrm rot="5400000" flipH="1" flipV="1">
            <a:off x="4085492" y="981703"/>
            <a:ext cx="1372588" cy="3410427"/>
          </a:xfrm>
          <a:prstGeom prst="bentConnector4">
            <a:avLst>
              <a:gd name="adj1" fmla="val -16655"/>
              <a:gd name="adj2" fmla="val 97414"/>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Flowchart: Data 75"/>
          <p:cNvSpPr/>
          <p:nvPr/>
        </p:nvSpPr>
        <p:spPr>
          <a:xfrm>
            <a:off x="2047270" y="4267201"/>
            <a:ext cx="1790036" cy="60719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FNOL – Service Req.</a:t>
            </a:r>
          </a:p>
        </p:txBody>
      </p:sp>
      <p:sp>
        <p:nvSpPr>
          <p:cNvPr id="80" name="Rectangular Callout 79"/>
          <p:cNvSpPr/>
          <p:nvPr/>
        </p:nvSpPr>
        <p:spPr>
          <a:xfrm>
            <a:off x="4314017" y="3733800"/>
            <a:ext cx="1545647" cy="730828"/>
          </a:xfrm>
          <a:prstGeom prst="wedgeRectCallout">
            <a:avLst>
              <a:gd name="adj1" fmla="val -89504"/>
              <a:gd name="adj2" fmla="val 6132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t>Vendor Details with the respective Specialist Services</a:t>
            </a:r>
          </a:p>
        </p:txBody>
      </p:sp>
      <p:sp>
        <p:nvSpPr>
          <p:cNvPr id="37" name="Flowchart: Decision 36"/>
          <p:cNvSpPr/>
          <p:nvPr/>
        </p:nvSpPr>
        <p:spPr>
          <a:xfrm>
            <a:off x="6477001" y="1562844"/>
            <a:ext cx="2076739" cy="8755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Service Requested ?</a:t>
            </a:r>
          </a:p>
        </p:txBody>
      </p:sp>
      <p:cxnSp>
        <p:nvCxnSpPr>
          <p:cNvPr id="18" name="Straight Arrow Connector 17"/>
          <p:cNvCxnSpPr>
            <a:stCxn id="6" idx="3"/>
            <a:endCxn id="37" idx="1"/>
          </p:cNvCxnSpPr>
          <p:nvPr/>
        </p:nvCxnSpPr>
        <p:spPr>
          <a:xfrm flipV="1">
            <a:off x="4314016" y="2000622"/>
            <a:ext cx="2162984" cy="3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37" idx="2"/>
            <a:endCxn id="76" idx="5"/>
          </p:cNvCxnSpPr>
          <p:nvPr/>
        </p:nvCxnSpPr>
        <p:spPr>
          <a:xfrm rot="5400000">
            <a:off x="4520636" y="1576066"/>
            <a:ext cx="2132400" cy="38570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934201" y="2722347"/>
            <a:ext cx="457779" cy="307777"/>
          </a:xfrm>
          <a:prstGeom prst="rect">
            <a:avLst/>
          </a:prstGeom>
          <a:noFill/>
        </p:spPr>
        <p:txBody>
          <a:bodyPr wrap="square" rtlCol="0">
            <a:spAutoFit/>
          </a:bodyPr>
          <a:lstStyle/>
          <a:p>
            <a:r>
              <a:rPr lang="en-US" sz="1400" dirty="0"/>
              <a:t> Yes</a:t>
            </a:r>
            <a:endParaRPr lang="en-US" dirty="0"/>
          </a:p>
        </p:txBody>
      </p:sp>
      <p:sp>
        <p:nvSpPr>
          <p:cNvPr id="55" name="Flowchart: Process 54"/>
          <p:cNvSpPr/>
          <p:nvPr/>
        </p:nvSpPr>
        <p:spPr>
          <a:xfrm>
            <a:off x="6567920" y="5589765"/>
            <a:ext cx="1096091" cy="535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Open Claim</a:t>
            </a:r>
          </a:p>
        </p:txBody>
      </p:sp>
      <p:cxnSp>
        <p:nvCxnSpPr>
          <p:cNvPr id="50" name="Elbow Connector 49"/>
          <p:cNvCxnSpPr>
            <a:stCxn id="37" idx="3"/>
            <a:endCxn id="61" idx="3"/>
          </p:cNvCxnSpPr>
          <p:nvPr/>
        </p:nvCxnSpPr>
        <p:spPr>
          <a:xfrm flipH="1">
            <a:off x="5482995" y="2000623"/>
            <a:ext cx="3070744" cy="3332969"/>
          </a:xfrm>
          <a:prstGeom prst="bentConnector3">
            <a:avLst>
              <a:gd name="adj1" fmla="val -7444"/>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582241" y="1674912"/>
            <a:ext cx="457779" cy="307777"/>
          </a:xfrm>
          <a:prstGeom prst="rect">
            <a:avLst/>
          </a:prstGeom>
          <a:noFill/>
        </p:spPr>
        <p:txBody>
          <a:bodyPr wrap="square" rtlCol="0">
            <a:spAutoFit/>
          </a:bodyPr>
          <a:lstStyle/>
          <a:p>
            <a:r>
              <a:rPr lang="en-US" sz="1400" dirty="0"/>
              <a:t>No</a:t>
            </a:r>
            <a:endParaRPr lang="en-US" dirty="0"/>
          </a:p>
        </p:txBody>
      </p:sp>
      <p:sp>
        <p:nvSpPr>
          <p:cNvPr id="61" name="Flowchart: Process 60"/>
          <p:cNvSpPr/>
          <p:nvPr/>
        </p:nvSpPr>
        <p:spPr>
          <a:xfrm>
            <a:off x="4386905" y="5065691"/>
            <a:ext cx="1096091" cy="535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Submit Claim</a:t>
            </a:r>
          </a:p>
        </p:txBody>
      </p:sp>
      <p:sp>
        <p:nvSpPr>
          <p:cNvPr id="62" name="Rectangular Callout 61"/>
          <p:cNvSpPr/>
          <p:nvPr/>
        </p:nvSpPr>
        <p:spPr>
          <a:xfrm>
            <a:off x="1764723" y="5515112"/>
            <a:ext cx="1461654" cy="563084"/>
          </a:xfrm>
          <a:prstGeom prst="wedgeRectCallout">
            <a:avLst>
              <a:gd name="adj1" fmla="val 126904"/>
              <a:gd name="adj2" fmla="val -7165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t>Claim in Notification  Status</a:t>
            </a:r>
          </a:p>
        </p:txBody>
      </p:sp>
      <p:cxnSp>
        <p:nvCxnSpPr>
          <p:cNvPr id="52" name="Elbow Connector 51"/>
          <p:cNvCxnSpPr>
            <a:stCxn id="76" idx="4"/>
            <a:endCxn id="61" idx="1"/>
          </p:cNvCxnSpPr>
          <p:nvPr/>
        </p:nvCxnSpPr>
        <p:spPr>
          <a:xfrm rot="16200000" flipH="1">
            <a:off x="3435000" y="4381687"/>
            <a:ext cx="459192" cy="14446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Rectangular Callout 65"/>
          <p:cNvSpPr/>
          <p:nvPr/>
        </p:nvSpPr>
        <p:spPr>
          <a:xfrm>
            <a:off x="8301649" y="5877111"/>
            <a:ext cx="1018960" cy="496909"/>
          </a:xfrm>
          <a:prstGeom prst="wedgeRectCallout">
            <a:avLst>
              <a:gd name="adj1" fmla="val -111011"/>
              <a:gd name="adj2" fmla="val -6426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t>Claim in Open  Status</a:t>
            </a:r>
          </a:p>
        </p:txBody>
      </p:sp>
      <p:cxnSp>
        <p:nvCxnSpPr>
          <p:cNvPr id="57" name="Elbow Connector 56"/>
          <p:cNvCxnSpPr>
            <a:stCxn id="61" idx="2"/>
            <a:endCxn id="55" idx="1"/>
          </p:cNvCxnSpPr>
          <p:nvPr/>
        </p:nvCxnSpPr>
        <p:spPr>
          <a:xfrm rot="16200000" flipH="1">
            <a:off x="5623347" y="4913094"/>
            <a:ext cx="256174" cy="163296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55" idx="2"/>
            <a:endCxn id="71" idx="3"/>
          </p:cNvCxnSpPr>
          <p:nvPr/>
        </p:nvCxnSpPr>
        <p:spPr>
          <a:xfrm rot="5400000">
            <a:off x="6409247" y="5813023"/>
            <a:ext cx="394177" cy="101926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4572000" y="6328498"/>
            <a:ext cx="1524702" cy="3824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FNOL Complete</a:t>
            </a:r>
          </a:p>
        </p:txBody>
      </p:sp>
      <p:cxnSp>
        <p:nvCxnSpPr>
          <p:cNvPr id="65" name="Straight Arrow Connector 64"/>
          <p:cNvCxnSpPr>
            <a:stCxn id="71" idx="1"/>
            <a:endCxn id="26" idx="6"/>
          </p:cNvCxnSpPr>
          <p:nvPr/>
        </p:nvCxnSpPr>
        <p:spPr>
          <a:xfrm flipH="1" flipV="1">
            <a:off x="3304238" y="6515100"/>
            <a:ext cx="1267762" cy="46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168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685800"/>
            <a:ext cx="8686800" cy="5943600"/>
          </a:xfrm>
        </p:spPr>
        <p:txBody>
          <a:bodyPr>
            <a:normAutofit/>
          </a:bodyPr>
          <a:lstStyle/>
          <a:p>
            <a:pPr marL="0" indent="0">
              <a:buNone/>
            </a:pPr>
            <a:endParaRPr lang="en-US" sz="2000" dirty="0"/>
          </a:p>
          <a:p>
            <a:pPr marL="0" indent="0">
              <a:buNone/>
            </a:pPr>
            <a:r>
              <a:rPr lang="en-US" sz="2000" b="1" i="1" dirty="0" smtClean="0"/>
              <a:t>Claims Overview - </a:t>
            </a:r>
            <a:r>
              <a:rPr lang="en-US" sz="2000" dirty="0"/>
              <a:t>The intent of this screen is to display a complete overview of the claim that is being processed </a:t>
            </a:r>
            <a:r>
              <a:rPr lang="en-US" sz="2000" dirty="0" smtClean="0"/>
              <a:t>in several page sections – Loss Event, Exposure / Feature Details, Reserve Details, Claim Parties. Related Claims</a:t>
            </a:r>
          </a:p>
          <a:p>
            <a:pPr marL="0" indent="0">
              <a:buNone/>
            </a:pPr>
            <a:endParaRPr lang="en-US" sz="2000" b="1" i="1" dirty="0"/>
          </a:p>
          <a:p>
            <a:pPr marL="0" indent="0">
              <a:buNone/>
            </a:pPr>
            <a:r>
              <a:rPr lang="en-US" sz="2000" dirty="0" smtClean="0"/>
              <a:t>This tab also enables to Update Claim for the Loss Information Screens</a:t>
            </a:r>
            <a:endParaRPr lang="en-US" sz="2000" dirty="0"/>
          </a:p>
          <a:p>
            <a:pPr lvl="1"/>
            <a:r>
              <a:rPr lang="en-US" sz="1600" dirty="0"/>
              <a:t>Event General</a:t>
            </a:r>
          </a:p>
          <a:p>
            <a:pPr lvl="1"/>
            <a:r>
              <a:rPr lang="en-US" sz="1600" dirty="0"/>
              <a:t>Related Claims</a:t>
            </a:r>
          </a:p>
          <a:p>
            <a:pPr lvl="1"/>
            <a:r>
              <a:rPr lang="en-US" sz="1600" dirty="0"/>
              <a:t>Other Parties </a:t>
            </a:r>
          </a:p>
          <a:p>
            <a:pPr lvl="1"/>
            <a:r>
              <a:rPr lang="en-US" sz="1600" dirty="0"/>
              <a:t>Service Request</a:t>
            </a:r>
          </a:p>
          <a:p>
            <a:pPr lvl="1"/>
            <a:endParaRPr lang="en-US" sz="1600" dirty="0"/>
          </a:p>
          <a:p>
            <a:pPr marL="0" indent="0">
              <a:buNone/>
            </a:pPr>
            <a:endParaRPr lang="en-US" sz="2000" dirty="0"/>
          </a:p>
        </p:txBody>
      </p:sp>
      <p:sp>
        <p:nvSpPr>
          <p:cNvPr id="5" name="Title 1"/>
          <p:cNvSpPr txBox="1">
            <a:spLocks/>
          </p:cNvSpPr>
          <p:nvPr/>
        </p:nvSpPr>
        <p:spPr>
          <a:xfrm>
            <a:off x="0" y="46038"/>
            <a:ext cx="12192000" cy="411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t>Claim Overview</a:t>
            </a:r>
            <a:endParaRPr lang="en-US" sz="2000" b="1" dirty="0"/>
          </a:p>
        </p:txBody>
      </p:sp>
    </p:spTree>
    <p:extLst>
      <p:ext uri="{BB962C8B-B14F-4D97-AF65-F5344CB8AC3E}">
        <p14:creationId xmlns:p14="http://schemas.microsoft.com/office/powerpoint/2010/main" val="5630622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8"/>
            <a:ext cx="12192000" cy="411162"/>
          </a:xfrm>
        </p:spPr>
        <p:txBody>
          <a:bodyPr>
            <a:normAutofit/>
          </a:bodyPr>
          <a:lstStyle/>
          <a:p>
            <a:r>
              <a:rPr lang="en-US" sz="2000" b="1" dirty="0" smtClean="0"/>
              <a:t>Claim </a:t>
            </a:r>
            <a:r>
              <a:rPr lang="en-US" sz="2000" b="1" dirty="0"/>
              <a:t>Overview</a:t>
            </a:r>
          </a:p>
        </p:txBody>
      </p:sp>
      <p:sp>
        <p:nvSpPr>
          <p:cNvPr id="3" name="Content Placeholder 2"/>
          <p:cNvSpPr>
            <a:spLocks noGrp="1"/>
          </p:cNvSpPr>
          <p:nvPr>
            <p:ph idx="1"/>
          </p:nvPr>
        </p:nvSpPr>
        <p:spPr>
          <a:xfrm>
            <a:off x="1579418" y="380400"/>
            <a:ext cx="9088582" cy="6477600"/>
          </a:xfrm>
        </p:spPr>
        <p:txBody>
          <a:bodyPr>
            <a:normAutofit/>
          </a:bodyPr>
          <a:lstStyle/>
          <a:p>
            <a:endParaRPr lang="en-US" sz="1400" dirty="0"/>
          </a:p>
          <a:p>
            <a:endParaRPr lang="en-US" sz="1400" dirty="0"/>
          </a:p>
          <a:p>
            <a:endParaRPr lang="en-US" sz="1400" dirty="0"/>
          </a:p>
          <a:p>
            <a:endParaRPr lang="en-US" sz="1400" dirty="0"/>
          </a:p>
          <a:p>
            <a:pPr marL="0" indent="0">
              <a:buNone/>
            </a:pPr>
            <a:r>
              <a:rPr lang="en-US" sz="1400" dirty="0"/>
              <a:t>                                                  </a:t>
            </a:r>
          </a:p>
          <a:p>
            <a:pPr marL="0" indent="0">
              <a:buNone/>
            </a:pPr>
            <a:r>
              <a:rPr lang="en-US" sz="1400" dirty="0"/>
              <a:t>                                                   </a:t>
            </a:r>
          </a:p>
          <a:p>
            <a:pPr marL="0" indent="0">
              <a:buNone/>
            </a:pPr>
            <a:endParaRPr lang="en-US" sz="1400" dirty="0"/>
          </a:p>
          <a:p>
            <a:pPr marL="0" indent="0">
              <a:buNone/>
            </a:pPr>
            <a:endParaRPr lang="en-US" sz="1400" dirty="0"/>
          </a:p>
        </p:txBody>
      </p:sp>
      <p:sp>
        <p:nvSpPr>
          <p:cNvPr id="19" name="Oval 18"/>
          <p:cNvSpPr/>
          <p:nvPr/>
        </p:nvSpPr>
        <p:spPr>
          <a:xfrm>
            <a:off x="2133600" y="685800"/>
            <a:ext cx="723900" cy="381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
            </a:r>
          </a:p>
        </p:txBody>
      </p:sp>
      <p:cxnSp>
        <p:nvCxnSpPr>
          <p:cNvPr id="25" name="Elbow Connector 24"/>
          <p:cNvCxnSpPr>
            <a:stCxn id="19" idx="6"/>
            <a:endCxn id="34" idx="1"/>
          </p:cNvCxnSpPr>
          <p:nvPr/>
        </p:nvCxnSpPr>
        <p:spPr>
          <a:xfrm>
            <a:off x="2857501" y="876300"/>
            <a:ext cx="418147" cy="69049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91600" y="5867400"/>
            <a:ext cx="723900" cy="381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a:t>
            </a:r>
          </a:p>
        </p:txBody>
      </p:sp>
      <p:sp>
        <p:nvSpPr>
          <p:cNvPr id="31" name="Rectangular Callout 30"/>
          <p:cNvSpPr/>
          <p:nvPr/>
        </p:nvSpPr>
        <p:spPr>
          <a:xfrm>
            <a:off x="5958900" y="457200"/>
            <a:ext cx="2866159" cy="838200"/>
          </a:xfrm>
          <a:prstGeom prst="wedgeRectCallout">
            <a:avLst>
              <a:gd name="adj1" fmla="val -129495"/>
              <a:gd name="adj2" fmla="val 7774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t>Overview Details of the Claims – BAM Notes, Loss Event, Damage, Feature, Claim Parties, Account Information, etc.,</a:t>
            </a:r>
          </a:p>
        </p:txBody>
      </p:sp>
      <p:sp>
        <p:nvSpPr>
          <p:cNvPr id="34" name="Flowchart: Data 33"/>
          <p:cNvSpPr/>
          <p:nvPr/>
        </p:nvSpPr>
        <p:spPr>
          <a:xfrm>
            <a:off x="2424586" y="1566795"/>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Claims Overview</a:t>
            </a:r>
          </a:p>
        </p:txBody>
      </p:sp>
      <p:sp>
        <p:nvSpPr>
          <p:cNvPr id="37" name="Flowchart: Decision 36"/>
          <p:cNvSpPr/>
          <p:nvPr/>
        </p:nvSpPr>
        <p:spPr>
          <a:xfrm>
            <a:off x="5334352" y="1472103"/>
            <a:ext cx="2076739" cy="8755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Update Existing Claim ?</a:t>
            </a:r>
          </a:p>
        </p:txBody>
      </p:sp>
      <p:cxnSp>
        <p:nvCxnSpPr>
          <p:cNvPr id="18" name="Straight Arrow Connector 17"/>
          <p:cNvCxnSpPr>
            <a:stCxn id="34" idx="5"/>
            <a:endCxn id="37" idx="1"/>
          </p:cNvCxnSpPr>
          <p:nvPr/>
        </p:nvCxnSpPr>
        <p:spPr>
          <a:xfrm>
            <a:off x="3956497" y="1909881"/>
            <a:ext cx="1377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714422" y="2286001"/>
            <a:ext cx="457779" cy="307777"/>
          </a:xfrm>
          <a:prstGeom prst="rect">
            <a:avLst/>
          </a:prstGeom>
          <a:noFill/>
        </p:spPr>
        <p:txBody>
          <a:bodyPr wrap="square" rtlCol="0">
            <a:spAutoFit/>
          </a:bodyPr>
          <a:lstStyle/>
          <a:p>
            <a:r>
              <a:rPr lang="en-US" sz="1400" dirty="0"/>
              <a:t> Yes</a:t>
            </a:r>
            <a:endParaRPr lang="en-US" dirty="0"/>
          </a:p>
        </p:txBody>
      </p:sp>
      <p:sp>
        <p:nvSpPr>
          <p:cNvPr id="60" name="TextBox 59"/>
          <p:cNvSpPr txBox="1"/>
          <p:nvPr/>
        </p:nvSpPr>
        <p:spPr>
          <a:xfrm>
            <a:off x="7543222" y="1600201"/>
            <a:ext cx="457779" cy="307777"/>
          </a:xfrm>
          <a:prstGeom prst="rect">
            <a:avLst/>
          </a:prstGeom>
          <a:noFill/>
        </p:spPr>
        <p:txBody>
          <a:bodyPr wrap="square" rtlCol="0">
            <a:spAutoFit/>
          </a:bodyPr>
          <a:lstStyle/>
          <a:p>
            <a:r>
              <a:rPr lang="en-US" sz="1400" dirty="0"/>
              <a:t>No</a:t>
            </a:r>
            <a:endParaRPr lang="en-US" dirty="0"/>
          </a:p>
        </p:txBody>
      </p:sp>
      <p:cxnSp>
        <p:nvCxnSpPr>
          <p:cNvPr id="11" name="Elbow Connector 10"/>
          <p:cNvCxnSpPr>
            <a:stCxn id="37" idx="2"/>
            <a:endCxn id="56" idx="1"/>
          </p:cNvCxnSpPr>
          <p:nvPr/>
        </p:nvCxnSpPr>
        <p:spPr>
          <a:xfrm rot="5400000">
            <a:off x="4468246" y="914552"/>
            <a:ext cx="471368" cy="333758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0"/>
          </p:cNvCxnSpPr>
          <p:nvPr/>
        </p:nvCxnSpPr>
        <p:spPr>
          <a:xfrm rot="16200000" flipH="1">
            <a:off x="8402358" y="4916206"/>
            <a:ext cx="891561" cy="101082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37" idx="3"/>
            <a:endCxn id="26" idx="6"/>
          </p:cNvCxnSpPr>
          <p:nvPr/>
        </p:nvCxnSpPr>
        <p:spPr>
          <a:xfrm>
            <a:off x="7411090" y="1909882"/>
            <a:ext cx="2304410" cy="4148019"/>
          </a:xfrm>
          <a:prstGeom prst="bentConnector3">
            <a:avLst>
              <a:gd name="adj1" fmla="val 10992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Flowchart: Data 55"/>
          <p:cNvSpPr/>
          <p:nvPr/>
        </p:nvSpPr>
        <p:spPr>
          <a:xfrm>
            <a:off x="2184078" y="2819028"/>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Overview – Event - General</a:t>
            </a:r>
          </a:p>
        </p:txBody>
      </p:sp>
      <p:sp>
        <p:nvSpPr>
          <p:cNvPr id="58" name="Flowchart: Data 57"/>
          <p:cNvSpPr/>
          <p:nvPr/>
        </p:nvSpPr>
        <p:spPr>
          <a:xfrm>
            <a:off x="3007782" y="4171596"/>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Overview – Related Claims</a:t>
            </a:r>
          </a:p>
        </p:txBody>
      </p:sp>
      <p:sp>
        <p:nvSpPr>
          <p:cNvPr id="63" name="Flowchart: Data 62"/>
          <p:cNvSpPr/>
          <p:nvPr/>
        </p:nvSpPr>
        <p:spPr>
          <a:xfrm>
            <a:off x="4863360" y="5371728"/>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Overview – Other Parties</a:t>
            </a:r>
          </a:p>
        </p:txBody>
      </p:sp>
      <p:sp>
        <p:nvSpPr>
          <p:cNvPr id="64" name="Flowchart: Data 63"/>
          <p:cNvSpPr/>
          <p:nvPr/>
        </p:nvSpPr>
        <p:spPr>
          <a:xfrm>
            <a:off x="7543221" y="4514683"/>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Overview – Service Request</a:t>
            </a:r>
          </a:p>
        </p:txBody>
      </p:sp>
      <p:cxnSp>
        <p:nvCxnSpPr>
          <p:cNvPr id="41" name="Elbow Connector 40"/>
          <p:cNvCxnSpPr>
            <a:stCxn id="56" idx="5"/>
            <a:endCxn id="58" idx="0"/>
          </p:cNvCxnSpPr>
          <p:nvPr/>
        </p:nvCxnSpPr>
        <p:spPr>
          <a:xfrm>
            <a:off x="3715989" y="3162115"/>
            <a:ext cx="313067" cy="10094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58" idx="5"/>
            <a:endCxn id="63" idx="1"/>
          </p:cNvCxnSpPr>
          <p:nvPr/>
        </p:nvCxnSpPr>
        <p:spPr>
          <a:xfrm>
            <a:off x="4539693" y="4514683"/>
            <a:ext cx="1174729" cy="8570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63" idx="5"/>
            <a:endCxn id="64" idx="2"/>
          </p:cNvCxnSpPr>
          <p:nvPr/>
        </p:nvCxnSpPr>
        <p:spPr>
          <a:xfrm flipV="1">
            <a:off x="6395271" y="4857770"/>
            <a:ext cx="1318163" cy="85704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040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221"/>
            <a:ext cx="12192000" cy="535627"/>
          </a:xfrm>
        </p:spPr>
        <p:txBody>
          <a:bodyPr>
            <a:normAutofit/>
          </a:bodyPr>
          <a:lstStyle/>
          <a:p>
            <a:pPr algn="ctr"/>
            <a:r>
              <a:rPr lang="en-US" sz="3200" b="1" dirty="0"/>
              <a:t>Modules in New Business Policy Processing</a:t>
            </a:r>
          </a:p>
        </p:txBody>
      </p:sp>
      <p:sp>
        <p:nvSpPr>
          <p:cNvPr id="3" name="Content Placeholder 2"/>
          <p:cNvSpPr>
            <a:spLocks noGrp="1"/>
          </p:cNvSpPr>
          <p:nvPr>
            <p:ph idx="1"/>
          </p:nvPr>
        </p:nvSpPr>
        <p:spPr>
          <a:xfrm>
            <a:off x="524302" y="870282"/>
            <a:ext cx="11335602" cy="5421336"/>
          </a:xfrm>
        </p:spPr>
        <p:txBody>
          <a:bodyPr>
            <a:normAutofit fontScale="92500" lnSpcReduction="20000"/>
          </a:bodyPr>
          <a:lstStyle/>
          <a:p>
            <a:pPr marL="0" indent="0">
              <a:buNone/>
            </a:pPr>
            <a:r>
              <a:rPr lang="en-US" sz="2000" dirty="0"/>
              <a:t>New Business Policy Processing is categorized into below inter-connected modules which leads to quote generation and subsequent conversion of the same into policy </a:t>
            </a:r>
            <a:r>
              <a:rPr lang="en-US" sz="2000" dirty="0" smtClean="0"/>
              <a:t>–</a:t>
            </a:r>
          </a:p>
          <a:p>
            <a:pPr marL="0" indent="0">
              <a:buNone/>
            </a:pPr>
            <a:endParaRPr lang="en-US" sz="2000" dirty="0"/>
          </a:p>
          <a:p>
            <a:pPr marL="0" indent="0">
              <a:buNone/>
            </a:pPr>
            <a:r>
              <a:rPr lang="en-US" sz="2000" b="1" i="1" dirty="0"/>
              <a:t>Quote Flow</a:t>
            </a:r>
          </a:p>
          <a:p>
            <a:r>
              <a:rPr lang="en-US" sz="2000" dirty="0"/>
              <a:t>Account Creation</a:t>
            </a:r>
          </a:p>
          <a:p>
            <a:r>
              <a:rPr lang="en-US" sz="2000" dirty="0"/>
              <a:t>Personal Information – Insured, Driver</a:t>
            </a:r>
          </a:p>
          <a:p>
            <a:r>
              <a:rPr lang="en-US" sz="2000" dirty="0"/>
              <a:t>Reports – CLUE, MVR, Credit reports</a:t>
            </a:r>
          </a:p>
          <a:p>
            <a:r>
              <a:rPr lang="en-US" sz="2000" dirty="0"/>
              <a:t>Subject Matter Information – Business, Auto</a:t>
            </a:r>
          </a:p>
          <a:p>
            <a:r>
              <a:rPr lang="en-US" sz="2000" dirty="0"/>
              <a:t>Coverages – Policy Level / Location Level / Vehicle Level</a:t>
            </a:r>
          </a:p>
          <a:p>
            <a:r>
              <a:rPr lang="en-US" sz="2000" dirty="0"/>
              <a:t>UW Decision – Accept with Modification / Accept without Modification / Decline – Also includes regulatory compliance where applicable</a:t>
            </a:r>
          </a:p>
          <a:p>
            <a:r>
              <a:rPr lang="en-US" sz="2000" dirty="0"/>
              <a:t>Rate and generate quote</a:t>
            </a:r>
          </a:p>
          <a:p>
            <a:r>
              <a:rPr lang="en-US" sz="2000" dirty="0"/>
              <a:t>Customer Decision – Accept quote and policy terms /  </a:t>
            </a:r>
            <a:r>
              <a:rPr lang="en-US" sz="2000" dirty="0" smtClean="0"/>
              <a:t>Reject</a:t>
            </a:r>
          </a:p>
          <a:p>
            <a:endParaRPr lang="en-US" sz="2000" dirty="0"/>
          </a:p>
          <a:p>
            <a:pPr marL="0" indent="0">
              <a:buNone/>
            </a:pPr>
            <a:r>
              <a:rPr lang="en-US" sz="2000" b="1" i="1" dirty="0"/>
              <a:t>Issuance Flow</a:t>
            </a:r>
          </a:p>
          <a:p>
            <a:r>
              <a:rPr lang="en-US" sz="2000" dirty="0"/>
              <a:t>Billing – Payment Plan and Details</a:t>
            </a:r>
          </a:p>
          <a:p>
            <a:r>
              <a:rPr lang="en-US" sz="2000" dirty="0"/>
              <a:t>Quote converted to New Business Policy upon Issuance</a:t>
            </a:r>
          </a:p>
          <a:p>
            <a:endParaRPr lang="en-US" sz="2000" dirty="0"/>
          </a:p>
        </p:txBody>
      </p:sp>
    </p:spTree>
    <p:extLst>
      <p:ext uri="{BB962C8B-B14F-4D97-AF65-F5344CB8AC3E}">
        <p14:creationId xmlns:p14="http://schemas.microsoft.com/office/powerpoint/2010/main" val="16208564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685800"/>
            <a:ext cx="11873552" cy="5943600"/>
          </a:xfrm>
        </p:spPr>
        <p:txBody>
          <a:bodyPr>
            <a:normAutofit lnSpcReduction="10000"/>
          </a:bodyPr>
          <a:lstStyle/>
          <a:p>
            <a:pPr marL="0" indent="0">
              <a:buNone/>
            </a:pPr>
            <a:r>
              <a:rPr lang="en-US" sz="2000" b="1" i="1" dirty="0" smtClean="0"/>
              <a:t>Adjudication - </a:t>
            </a:r>
            <a:r>
              <a:rPr lang="en-US" sz="2000" dirty="0"/>
              <a:t>to enable the Adjuster to investigate </a:t>
            </a:r>
            <a:r>
              <a:rPr lang="en-US" sz="2000" dirty="0" smtClean="0"/>
              <a:t>&amp; evaluate and </a:t>
            </a:r>
            <a:r>
              <a:rPr lang="en-US" sz="2000" dirty="0"/>
              <a:t>decide whether the claim is payable and if so what dollar amount terms and conditions </a:t>
            </a:r>
            <a:endParaRPr lang="en-US" sz="2000" b="1" i="1" dirty="0"/>
          </a:p>
          <a:p>
            <a:pPr marL="0" indent="0">
              <a:buNone/>
            </a:pPr>
            <a:endParaRPr lang="en-US" sz="2000" b="1" i="1" dirty="0" smtClean="0"/>
          </a:p>
          <a:p>
            <a:pPr marL="0" indent="0">
              <a:buNone/>
            </a:pPr>
            <a:r>
              <a:rPr lang="en-US" sz="2000" b="1" i="1" dirty="0"/>
              <a:t>Components in </a:t>
            </a:r>
            <a:r>
              <a:rPr lang="en-US" sz="2000" b="1" i="1" dirty="0" smtClean="0"/>
              <a:t>Adjudication</a:t>
            </a:r>
            <a:endParaRPr lang="en-US" sz="2000" b="1" i="1" dirty="0"/>
          </a:p>
          <a:p>
            <a:pPr marL="0" indent="0">
              <a:buNone/>
            </a:pPr>
            <a:endParaRPr lang="en-US" sz="2000" dirty="0" smtClean="0"/>
          </a:p>
          <a:p>
            <a:r>
              <a:rPr lang="en-US" sz="2000" dirty="0" smtClean="0"/>
              <a:t>Adjudication Overview</a:t>
            </a:r>
          </a:p>
          <a:p>
            <a:endParaRPr lang="en-US" sz="2000" dirty="0"/>
          </a:p>
          <a:p>
            <a:pPr lvl="1"/>
            <a:r>
              <a:rPr lang="en-US" sz="1600" dirty="0"/>
              <a:t>New </a:t>
            </a:r>
            <a:r>
              <a:rPr lang="en-US" sz="1600" dirty="0" smtClean="0"/>
              <a:t>Damage – Ability to add new damages from the Adjudication Screen – Own Property / Bodily Injury / Third Party Property</a:t>
            </a:r>
          </a:p>
          <a:p>
            <a:pPr lvl="1"/>
            <a:endParaRPr lang="en-US" sz="1600" dirty="0"/>
          </a:p>
          <a:p>
            <a:pPr lvl="1"/>
            <a:r>
              <a:rPr lang="en-US" sz="1600" dirty="0"/>
              <a:t>New </a:t>
            </a:r>
            <a:r>
              <a:rPr lang="en-US" sz="1600" dirty="0" smtClean="0"/>
              <a:t>Feature – Ability to add new exposure with reserves to make payment for the added damages</a:t>
            </a:r>
          </a:p>
          <a:p>
            <a:pPr lvl="1"/>
            <a:endParaRPr lang="en-US" sz="1600" dirty="0"/>
          </a:p>
          <a:p>
            <a:pPr lvl="1"/>
            <a:r>
              <a:rPr lang="en-US" sz="1600" dirty="0"/>
              <a:t>Damage </a:t>
            </a:r>
            <a:r>
              <a:rPr lang="en-US" sz="1600" dirty="0" smtClean="0"/>
              <a:t>Overview – Overview of the individual damages added with details such as Damage Type / Vendors / Feature Added</a:t>
            </a:r>
          </a:p>
          <a:p>
            <a:pPr lvl="1"/>
            <a:endParaRPr lang="en-US" sz="1600" dirty="0"/>
          </a:p>
          <a:p>
            <a:pPr lvl="2"/>
            <a:r>
              <a:rPr lang="en-US" sz="1600" dirty="0"/>
              <a:t>Damage </a:t>
            </a:r>
            <a:r>
              <a:rPr lang="en-US" sz="1600" dirty="0" smtClean="0"/>
              <a:t>Inquiry – From Damage Overview screen, already added Damage can be viewed in Read Only / Inquiry mode</a:t>
            </a:r>
          </a:p>
          <a:p>
            <a:pPr lvl="2"/>
            <a:endParaRPr lang="en-US" sz="1600" dirty="0"/>
          </a:p>
          <a:p>
            <a:pPr lvl="2"/>
            <a:r>
              <a:rPr lang="en-US" sz="1600" dirty="0"/>
              <a:t>Damage </a:t>
            </a:r>
            <a:r>
              <a:rPr lang="en-US" sz="1600" dirty="0" smtClean="0"/>
              <a:t>Update - </a:t>
            </a:r>
            <a:r>
              <a:rPr lang="en-US" sz="1600" dirty="0"/>
              <a:t>From </a:t>
            </a:r>
            <a:r>
              <a:rPr lang="en-US" sz="1600" dirty="0" smtClean="0"/>
              <a:t>Damage Overview </a:t>
            </a:r>
            <a:r>
              <a:rPr lang="en-US" sz="1600" dirty="0"/>
              <a:t>screen, already added Damage can be </a:t>
            </a:r>
            <a:r>
              <a:rPr lang="en-US" sz="1600" dirty="0" smtClean="0"/>
              <a:t>updated for any new information / modification</a:t>
            </a:r>
          </a:p>
          <a:p>
            <a:pPr lvl="2"/>
            <a:endParaRPr lang="en-US" sz="1600" dirty="0"/>
          </a:p>
          <a:p>
            <a:pPr lvl="2"/>
            <a:r>
              <a:rPr lang="en-US" sz="1600" dirty="0"/>
              <a:t>New Feature - From Damage Overview screen, a new exposure with reserves can be added to make payment for the added damages</a:t>
            </a:r>
          </a:p>
          <a:p>
            <a:pPr marL="914400" lvl="2" indent="0">
              <a:buNone/>
            </a:pPr>
            <a:endParaRPr lang="en-US" sz="2000" dirty="0"/>
          </a:p>
          <a:p>
            <a:pPr marL="457200" lvl="1" indent="0">
              <a:buNone/>
            </a:pPr>
            <a:endParaRPr lang="en-US" sz="1600" dirty="0"/>
          </a:p>
          <a:p>
            <a:pPr marL="0" indent="0">
              <a:buNone/>
            </a:pPr>
            <a:endParaRPr lang="en-US" sz="2000" dirty="0"/>
          </a:p>
        </p:txBody>
      </p:sp>
      <p:sp>
        <p:nvSpPr>
          <p:cNvPr id="5" name="Title 1"/>
          <p:cNvSpPr>
            <a:spLocks noGrp="1"/>
          </p:cNvSpPr>
          <p:nvPr>
            <p:ph type="title"/>
          </p:nvPr>
        </p:nvSpPr>
        <p:spPr>
          <a:xfrm>
            <a:off x="0" y="46038"/>
            <a:ext cx="12192000" cy="411162"/>
          </a:xfrm>
        </p:spPr>
        <p:txBody>
          <a:bodyPr>
            <a:normAutofit/>
          </a:bodyPr>
          <a:lstStyle/>
          <a:p>
            <a:r>
              <a:rPr lang="en-US" sz="2000" b="1" dirty="0" smtClean="0"/>
              <a:t>Adjudication</a:t>
            </a:r>
            <a:endParaRPr lang="en-US" sz="2000" b="1" dirty="0"/>
          </a:p>
        </p:txBody>
      </p:sp>
    </p:spTree>
    <p:extLst>
      <p:ext uri="{BB962C8B-B14F-4D97-AF65-F5344CB8AC3E}">
        <p14:creationId xmlns:p14="http://schemas.microsoft.com/office/powerpoint/2010/main" val="8646976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6038"/>
            <a:ext cx="9067800" cy="411162"/>
          </a:xfrm>
        </p:spPr>
        <p:txBody>
          <a:bodyPr>
            <a:normAutofit/>
          </a:bodyPr>
          <a:lstStyle/>
          <a:p>
            <a:r>
              <a:rPr lang="en-US" sz="2000" b="1" dirty="0"/>
              <a:t>Adjudication</a:t>
            </a:r>
          </a:p>
        </p:txBody>
      </p:sp>
      <p:sp>
        <p:nvSpPr>
          <p:cNvPr id="3" name="Content Placeholder 2"/>
          <p:cNvSpPr>
            <a:spLocks noGrp="1"/>
          </p:cNvSpPr>
          <p:nvPr>
            <p:ph idx="1"/>
          </p:nvPr>
        </p:nvSpPr>
        <p:spPr>
          <a:xfrm>
            <a:off x="1579418" y="380400"/>
            <a:ext cx="9088582" cy="6477600"/>
          </a:xfrm>
        </p:spPr>
        <p:txBody>
          <a:bodyPr>
            <a:normAutofit/>
          </a:bodyPr>
          <a:lstStyle/>
          <a:p>
            <a:endParaRPr lang="en-US" sz="1400" dirty="0"/>
          </a:p>
          <a:p>
            <a:endParaRPr lang="en-US" sz="1400" dirty="0"/>
          </a:p>
          <a:p>
            <a:endParaRPr lang="en-US" sz="1400" dirty="0"/>
          </a:p>
          <a:p>
            <a:endParaRPr lang="en-US" sz="1400" dirty="0"/>
          </a:p>
          <a:p>
            <a:pPr marL="0" indent="0">
              <a:buNone/>
            </a:pPr>
            <a:r>
              <a:rPr lang="en-US" sz="1400" dirty="0"/>
              <a:t>                                                  </a:t>
            </a:r>
          </a:p>
          <a:p>
            <a:pPr marL="0" indent="0">
              <a:buNone/>
            </a:pPr>
            <a:r>
              <a:rPr lang="en-US" sz="1400" dirty="0"/>
              <a:t>                                                   </a:t>
            </a:r>
          </a:p>
          <a:p>
            <a:pPr marL="0" indent="0">
              <a:buNone/>
            </a:pPr>
            <a:endParaRPr lang="en-US" sz="1400" dirty="0"/>
          </a:p>
          <a:p>
            <a:pPr marL="0" indent="0">
              <a:buNone/>
            </a:pPr>
            <a:endParaRPr lang="en-US" sz="1400" dirty="0"/>
          </a:p>
        </p:txBody>
      </p:sp>
      <p:sp>
        <p:nvSpPr>
          <p:cNvPr id="19" name="Oval 18"/>
          <p:cNvSpPr/>
          <p:nvPr/>
        </p:nvSpPr>
        <p:spPr>
          <a:xfrm>
            <a:off x="2133600" y="685800"/>
            <a:ext cx="723900" cy="381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F</a:t>
            </a:r>
          </a:p>
        </p:txBody>
      </p:sp>
      <p:cxnSp>
        <p:nvCxnSpPr>
          <p:cNvPr id="25" name="Elbow Connector 24"/>
          <p:cNvCxnSpPr>
            <a:stCxn id="19" idx="6"/>
            <a:endCxn id="34" idx="1"/>
          </p:cNvCxnSpPr>
          <p:nvPr/>
        </p:nvCxnSpPr>
        <p:spPr>
          <a:xfrm>
            <a:off x="2857501" y="876300"/>
            <a:ext cx="418147" cy="69049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9448800" y="4761756"/>
            <a:ext cx="723900" cy="381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a:t>
            </a:r>
          </a:p>
        </p:txBody>
      </p:sp>
      <p:sp>
        <p:nvSpPr>
          <p:cNvPr id="31" name="Rectangular Callout 30"/>
          <p:cNvSpPr/>
          <p:nvPr/>
        </p:nvSpPr>
        <p:spPr>
          <a:xfrm>
            <a:off x="5120700" y="457200"/>
            <a:ext cx="2042101" cy="838200"/>
          </a:xfrm>
          <a:prstGeom prst="wedgeRectCallout">
            <a:avLst>
              <a:gd name="adj1" fmla="val -125424"/>
              <a:gd name="adj2" fmla="val 7939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t>Overview Details of the Damages made in the claim – Damage Parties, Vendors, Damage Features, etc.,</a:t>
            </a:r>
          </a:p>
        </p:txBody>
      </p:sp>
      <p:sp>
        <p:nvSpPr>
          <p:cNvPr id="34" name="Flowchart: Data 33"/>
          <p:cNvSpPr/>
          <p:nvPr/>
        </p:nvSpPr>
        <p:spPr>
          <a:xfrm>
            <a:off x="2424586" y="1566795"/>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Adjudication  - Damage Overview</a:t>
            </a:r>
          </a:p>
        </p:txBody>
      </p:sp>
      <p:sp>
        <p:nvSpPr>
          <p:cNvPr id="37" name="Flowchart: Decision 36"/>
          <p:cNvSpPr/>
          <p:nvPr/>
        </p:nvSpPr>
        <p:spPr>
          <a:xfrm>
            <a:off x="5334352" y="1472103"/>
            <a:ext cx="2076739" cy="8755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Inquire a Damage?</a:t>
            </a:r>
          </a:p>
        </p:txBody>
      </p:sp>
      <p:cxnSp>
        <p:nvCxnSpPr>
          <p:cNvPr id="18" name="Straight Arrow Connector 17"/>
          <p:cNvCxnSpPr>
            <a:stCxn id="34" idx="5"/>
            <a:endCxn id="37" idx="1"/>
          </p:cNvCxnSpPr>
          <p:nvPr/>
        </p:nvCxnSpPr>
        <p:spPr>
          <a:xfrm>
            <a:off x="3956497" y="1909881"/>
            <a:ext cx="1377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714422" y="2209801"/>
            <a:ext cx="457779" cy="307777"/>
          </a:xfrm>
          <a:prstGeom prst="rect">
            <a:avLst/>
          </a:prstGeom>
          <a:noFill/>
        </p:spPr>
        <p:txBody>
          <a:bodyPr wrap="square" rtlCol="0">
            <a:spAutoFit/>
          </a:bodyPr>
          <a:lstStyle/>
          <a:p>
            <a:r>
              <a:rPr lang="en-US" sz="1400" dirty="0"/>
              <a:t> Yes</a:t>
            </a:r>
            <a:endParaRPr lang="en-US" dirty="0"/>
          </a:p>
        </p:txBody>
      </p:sp>
      <p:sp>
        <p:nvSpPr>
          <p:cNvPr id="60" name="TextBox 59"/>
          <p:cNvSpPr txBox="1"/>
          <p:nvPr/>
        </p:nvSpPr>
        <p:spPr>
          <a:xfrm>
            <a:off x="7543222" y="1600201"/>
            <a:ext cx="457779" cy="307777"/>
          </a:xfrm>
          <a:prstGeom prst="rect">
            <a:avLst/>
          </a:prstGeom>
          <a:noFill/>
        </p:spPr>
        <p:txBody>
          <a:bodyPr wrap="square" rtlCol="0">
            <a:spAutoFit/>
          </a:bodyPr>
          <a:lstStyle/>
          <a:p>
            <a:r>
              <a:rPr lang="en-US" sz="1400" dirty="0"/>
              <a:t>No</a:t>
            </a:r>
            <a:endParaRPr lang="en-US" dirty="0"/>
          </a:p>
        </p:txBody>
      </p:sp>
      <p:sp>
        <p:nvSpPr>
          <p:cNvPr id="64" name="Flowchart: Data 63"/>
          <p:cNvSpPr/>
          <p:nvPr/>
        </p:nvSpPr>
        <p:spPr>
          <a:xfrm>
            <a:off x="2022801" y="3962401"/>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Adjudication – Service Request</a:t>
            </a:r>
          </a:p>
        </p:txBody>
      </p:sp>
      <p:cxnSp>
        <p:nvCxnSpPr>
          <p:cNvPr id="16" name="Elbow Connector 15"/>
          <p:cNvCxnSpPr>
            <a:stCxn id="37" idx="3"/>
            <a:endCxn id="61" idx="0"/>
          </p:cNvCxnSpPr>
          <p:nvPr/>
        </p:nvCxnSpPr>
        <p:spPr>
          <a:xfrm flipH="1">
            <a:off x="5381770" y="1909882"/>
            <a:ext cx="2029320" cy="1976319"/>
          </a:xfrm>
          <a:prstGeom prst="bentConnector4">
            <a:avLst>
              <a:gd name="adj1" fmla="val -65200"/>
              <a:gd name="adj2" fmla="val 96828"/>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Flowchart: Data 35"/>
          <p:cNvSpPr/>
          <p:nvPr/>
        </p:nvSpPr>
        <p:spPr>
          <a:xfrm>
            <a:off x="2215512" y="2689442"/>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Adjudication  - Damage General</a:t>
            </a:r>
          </a:p>
        </p:txBody>
      </p:sp>
      <p:sp>
        <p:nvSpPr>
          <p:cNvPr id="40" name="Flowchart: Data 39"/>
          <p:cNvSpPr/>
          <p:nvPr/>
        </p:nvSpPr>
        <p:spPr>
          <a:xfrm>
            <a:off x="4343400" y="2639424"/>
            <a:ext cx="1993108" cy="78957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Adjudication  - Damage Additional Insurance</a:t>
            </a:r>
          </a:p>
        </p:txBody>
      </p:sp>
      <p:sp>
        <p:nvSpPr>
          <p:cNvPr id="46" name="Flowchart: Data 45"/>
          <p:cNvSpPr/>
          <p:nvPr/>
        </p:nvSpPr>
        <p:spPr>
          <a:xfrm>
            <a:off x="6560029" y="2667001"/>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Adjudication – Damage - Salvage</a:t>
            </a:r>
          </a:p>
        </p:txBody>
      </p:sp>
      <p:sp>
        <p:nvSpPr>
          <p:cNvPr id="48" name="Rectangular Callout 47"/>
          <p:cNvSpPr/>
          <p:nvPr/>
        </p:nvSpPr>
        <p:spPr>
          <a:xfrm>
            <a:off x="7270249" y="2096688"/>
            <a:ext cx="991903" cy="425677"/>
          </a:xfrm>
          <a:prstGeom prst="wedgeRectCallout">
            <a:avLst>
              <a:gd name="adj1" fmla="val -65300"/>
              <a:gd name="adj2" fmla="val 8696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t>Auto Total Loss Claim</a:t>
            </a:r>
          </a:p>
        </p:txBody>
      </p:sp>
      <p:cxnSp>
        <p:nvCxnSpPr>
          <p:cNvPr id="24" name="Elbow Connector 23"/>
          <p:cNvCxnSpPr>
            <a:stCxn id="37" idx="2"/>
            <a:endCxn id="36" idx="0"/>
          </p:cNvCxnSpPr>
          <p:nvPr/>
        </p:nvCxnSpPr>
        <p:spPr>
          <a:xfrm rot="5400000">
            <a:off x="4633862" y="950582"/>
            <a:ext cx="341782" cy="313593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6" idx="5"/>
            <a:endCxn id="40" idx="2"/>
          </p:cNvCxnSpPr>
          <p:nvPr/>
        </p:nvCxnSpPr>
        <p:spPr>
          <a:xfrm>
            <a:off x="3747423" y="3032528"/>
            <a:ext cx="795289" cy="1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0" idx="5"/>
            <a:endCxn id="46" idx="2"/>
          </p:cNvCxnSpPr>
          <p:nvPr/>
        </p:nvCxnSpPr>
        <p:spPr>
          <a:xfrm flipV="1">
            <a:off x="6137197" y="3010088"/>
            <a:ext cx="593044" cy="24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6" idx="3"/>
            <a:endCxn id="64" idx="1"/>
          </p:cNvCxnSpPr>
          <p:nvPr/>
        </p:nvCxnSpPr>
        <p:spPr>
          <a:xfrm rot="5400000">
            <a:off x="4752758" y="1474278"/>
            <a:ext cx="609227" cy="436701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Flowchart: Decision 60"/>
          <p:cNvSpPr/>
          <p:nvPr/>
        </p:nvSpPr>
        <p:spPr>
          <a:xfrm>
            <a:off x="4343401" y="3886200"/>
            <a:ext cx="2076739" cy="8755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Update a Damage?</a:t>
            </a:r>
          </a:p>
        </p:txBody>
      </p:sp>
      <p:cxnSp>
        <p:nvCxnSpPr>
          <p:cNvPr id="59" name="Straight Arrow Connector 58"/>
          <p:cNvCxnSpPr>
            <a:stCxn id="64" idx="5"/>
            <a:endCxn id="61" idx="1"/>
          </p:cNvCxnSpPr>
          <p:nvPr/>
        </p:nvCxnSpPr>
        <p:spPr>
          <a:xfrm>
            <a:off x="3554712" y="4305488"/>
            <a:ext cx="788689" cy="18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Flowchart: Data 67"/>
          <p:cNvSpPr/>
          <p:nvPr/>
        </p:nvSpPr>
        <p:spPr>
          <a:xfrm>
            <a:off x="6527478" y="5257801"/>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Adjudication – Service Request</a:t>
            </a:r>
          </a:p>
        </p:txBody>
      </p:sp>
      <p:sp>
        <p:nvSpPr>
          <p:cNvPr id="72" name="Flowchart: Data 71"/>
          <p:cNvSpPr/>
          <p:nvPr/>
        </p:nvSpPr>
        <p:spPr>
          <a:xfrm>
            <a:off x="6921049" y="3980892"/>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Adjudication  - Damage General</a:t>
            </a:r>
          </a:p>
        </p:txBody>
      </p:sp>
      <p:sp>
        <p:nvSpPr>
          <p:cNvPr id="73" name="Flowchart: Data 72"/>
          <p:cNvSpPr/>
          <p:nvPr/>
        </p:nvSpPr>
        <p:spPr>
          <a:xfrm>
            <a:off x="1811464" y="5230224"/>
            <a:ext cx="1993108" cy="78957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Adjudication  - Damage Additional Insurance</a:t>
            </a:r>
          </a:p>
        </p:txBody>
      </p:sp>
      <p:sp>
        <p:nvSpPr>
          <p:cNvPr id="74" name="Flowchart: Data 73"/>
          <p:cNvSpPr/>
          <p:nvPr/>
        </p:nvSpPr>
        <p:spPr>
          <a:xfrm>
            <a:off x="4269638" y="5281925"/>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Adjudication – Damage - Salvage</a:t>
            </a:r>
          </a:p>
        </p:txBody>
      </p:sp>
      <p:cxnSp>
        <p:nvCxnSpPr>
          <p:cNvPr id="76" name="Straight Arrow Connector 75"/>
          <p:cNvCxnSpPr>
            <a:stCxn id="61" idx="3"/>
            <a:endCxn id="72" idx="2"/>
          </p:cNvCxnSpPr>
          <p:nvPr/>
        </p:nvCxnSpPr>
        <p:spPr>
          <a:xfrm>
            <a:off x="6420139" y="4323978"/>
            <a:ext cx="6711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463271" y="3962401"/>
            <a:ext cx="457779" cy="307777"/>
          </a:xfrm>
          <a:prstGeom prst="rect">
            <a:avLst/>
          </a:prstGeom>
          <a:noFill/>
        </p:spPr>
        <p:txBody>
          <a:bodyPr wrap="square" rtlCol="0">
            <a:spAutoFit/>
          </a:bodyPr>
          <a:lstStyle/>
          <a:p>
            <a:r>
              <a:rPr lang="en-US" sz="1400" dirty="0"/>
              <a:t> Yes</a:t>
            </a:r>
            <a:endParaRPr lang="en-US" dirty="0"/>
          </a:p>
        </p:txBody>
      </p:sp>
      <p:cxnSp>
        <p:nvCxnSpPr>
          <p:cNvPr id="81" name="Elbow Connector 80"/>
          <p:cNvCxnSpPr>
            <a:stCxn id="72" idx="3"/>
            <a:endCxn id="73" idx="1"/>
          </p:cNvCxnSpPr>
          <p:nvPr/>
        </p:nvCxnSpPr>
        <p:spPr>
          <a:xfrm rot="5400000">
            <a:off x="4923380" y="2551703"/>
            <a:ext cx="563159" cy="47938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3" idx="5"/>
            <a:endCxn id="74" idx="2"/>
          </p:cNvCxnSpPr>
          <p:nvPr/>
        </p:nvCxnSpPr>
        <p:spPr>
          <a:xfrm flipV="1">
            <a:off x="3605262" y="5625012"/>
            <a:ext cx="83458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4" idx="5"/>
            <a:endCxn id="68" idx="2"/>
          </p:cNvCxnSpPr>
          <p:nvPr/>
        </p:nvCxnSpPr>
        <p:spPr>
          <a:xfrm flipV="1">
            <a:off x="5801548" y="5600887"/>
            <a:ext cx="896142" cy="24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68" idx="5"/>
            <a:endCxn id="26" idx="2"/>
          </p:cNvCxnSpPr>
          <p:nvPr/>
        </p:nvCxnSpPr>
        <p:spPr>
          <a:xfrm flipV="1">
            <a:off x="8059388" y="4952257"/>
            <a:ext cx="1389412" cy="64863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61" idx="2"/>
            <a:endCxn id="26" idx="4"/>
          </p:cNvCxnSpPr>
          <p:nvPr/>
        </p:nvCxnSpPr>
        <p:spPr>
          <a:xfrm rot="16200000" flipH="1">
            <a:off x="7405760" y="2737766"/>
            <a:ext cx="381000" cy="4428980"/>
          </a:xfrm>
          <a:prstGeom prst="bentConnector3">
            <a:avLst>
              <a:gd name="adj1" fmla="val 10909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669826" y="4636917"/>
            <a:ext cx="457779" cy="307777"/>
          </a:xfrm>
          <a:prstGeom prst="rect">
            <a:avLst/>
          </a:prstGeom>
          <a:noFill/>
        </p:spPr>
        <p:txBody>
          <a:bodyPr wrap="square" rtlCol="0">
            <a:spAutoFit/>
          </a:bodyPr>
          <a:lstStyle/>
          <a:p>
            <a:r>
              <a:rPr lang="en-US" sz="1400" dirty="0"/>
              <a:t>No</a:t>
            </a:r>
            <a:endParaRPr lang="en-US" dirty="0"/>
          </a:p>
        </p:txBody>
      </p:sp>
      <p:sp>
        <p:nvSpPr>
          <p:cNvPr id="98" name="Rectangular Callout 97"/>
          <p:cNvSpPr/>
          <p:nvPr/>
        </p:nvSpPr>
        <p:spPr>
          <a:xfrm>
            <a:off x="2873863" y="6172201"/>
            <a:ext cx="991903" cy="425677"/>
          </a:xfrm>
          <a:prstGeom prst="wedgeRectCallout">
            <a:avLst>
              <a:gd name="adj1" fmla="val 99518"/>
              <a:gd name="adj2" fmla="val -15063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t>Auto Total Loss Claim</a:t>
            </a:r>
          </a:p>
        </p:txBody>
      </p:sp>
    </p:spTree>
    <p:extLst>
      <p:ext uri="{BB962C8B-B14F-4D97-AF65-F5344CB8AC3E}">
        <p14:creationId xmlns:p14="http://schemas.microsoft.com/office/powerpoint/2010/main" val="37378382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6038"/>
            <a:ext cx="9067800" cy="411162"/>
          </a:xfrm>
        </p:spPr>
        <p:txBody>
          <a:bodyPr>
            <a:normAutofit/>
          </a:bodyPr>
          <a:lstStyle/>
          <a:p>
            <a:r>
              <a:rPr lang="en-US" sz="2000" b="1" dirty="0"/>
              <a:t>Adjudication</a:t>
            </a:r>
          </a:p>
        </p:txBody>
      </p:sp>
      <p:sp>
        <p:nvSpPr>
          <p:cNvPr id="3" name="Content Placeholder 2"/>
          <p:cNvSpPr>
            <a:spLocks noGrp="1"/>
          </p:cNvSpPr>
          <p:nvPr>
            <p:ph idx="1"/>
          </p:nvPr>
        </p:nvSpPr>
        <p:spPr>
          <a:xfrm>
            <a:off x="1579418" y="380400"/>
            <a:ext cx="9088582" cy="6477600"/>
          </a:xfrm>
        </p:spPr>
        <p:txBody>
          <a:bodyPr>
            <a:normAutofit/>
          </a:bodyPr>
          <a:lstStyle/>
          <a:p>
            <a:endParaRPr lang="en-US" sz="1400" dirty="0"/>
          </a:p>
          <a:p>
            <a:endParaRPr lang="en-US" sz="1400" dirty="0"/>
          </a:p>
          <a:p>
            <a:endParaRPr lang="en-US" sz="1400" dirty="0"/>
          </a:p>
          <a:p>
            <a:endParaRPr lang="en-US" sz="1400" dirty="0"/>
          </a:p>
          <a:p>
            <a:pPr marL="0" indent="0">
              <a:buNone/>
            </a:pPr>
            <a:r>
              <a:rPr lang="en-US" sz="1400" dirty="0"/>
              <a:t>                                                  </a:t>
            </a:r>
          </a:p>
          <a:p>
            <a:pPr marL="0" indent="0">
              <a:buNone/>
            </a:pPr>
            <a:r>
              <a:rPr lang="en-US" sz="1400" dirty="0"/>
              <a:t>                                                   </a:t>
            </a:r>
          </a:p>
          <a:p>
            <a:pPr marL="0" indent="0">
              <a:buNone/>
            </a:pPr>
            <a:endParaRPr lang="en-US" sz="1400" dirty="0"/>
          </a:p>
          <a:p>
            <a:pPr marL="0" indent="0">
              <a:buNone/>
            </a:pPr>
            <a:endParaRPr lang="en-US" sz="1400" dirty="0"/>
          </a:p>
        </p:txBody>
      </p:sp>
      <p:sp>
        <p:nvSpPr>
          <p:cNvPr id="19" name="Oval 18"/>
          <p:cNvSpPr/>
          <p:nvPr/>
        </p:nvSpPr>
        <p:spPr>
          <a:xfrm>
            <a:off x="2133600" y="685800"/>
            <a:ext cx="723900" cy="381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a:t>
            </a:r>
          </a:p>
        </p:txBody>
      </p:sp>
      <p:cxnSp>
        <p:nvCxnSpPr>
          <p:cNvPr id="25" name="Elbow Connector 24"/>
          <p:cNvCxnSpPr>
            <a:stCxn id="19" idx="6"/>
            <a:endCxn id="34" idx="1"/>
          </p:cNvCxnSpPr>
          <p:nvPr/>
        </p:nvCxnSpPr>
        <p:spPr>
          <a:xfrm>
            <a:off x="2857501" y="876300"/>
            <a:ext cx="418147" cy="69049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607343" y="5486400"/>
            <a:ext cx="723900" cy="381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H</a:t>
            </a:r>
          </a:p>
        </p:txBody>
      </p:sp>
      <p:sp>
        <p:nvSpPr>
          <p:cNvPr id="31" name="Rectangular Callout 30"/>
          <p:cNvSpPr/>
          <p:nvPr/>
        </p:nvSpPr>
        <p:spPr>
          <a:xfrm>
            <a:off x="4419601" y="531054"/>
            <a:ext cx="1299439" cy="764347"/>
          </a:xfrm>
          <a:prstGeom prst="wedgeRectCallout">
            <a:avLst>
              <a:gd name="adj1" fmla="val -124358"/>
              <a:gd name="adj2" fmla="val 8483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t>Adding Feature for an existing Damage</a:t>
            </a:r>
          </a:p>
        </p:txBody>
      </p:sp>
      <p:sp>
        <p:nvSpPr>
          <p:cNvPr id="34" name="Flowchart: Data 33"/>
          <p:cNvSpPr/>
          <p:nvPr/>
        </p:nvSpPr>
        <p:spPr>
          <a:xfrm>
            <a:off x="2424586" y="1566795"/>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Adjudication  - Coverages</a:t>
            </a:r>
          </a:p>
        </p:txBody>
      </p:sp>
      <p:sp>
        <p:nvSpPr>
          <p:cNvPr id="68" name="Flowchart: Data 67"/>
          <p:cNvSpPr/>
          <p:nvPr/>
        </p:nvSpPr>
        <p:spPr>
          <a:xfrm>
            <a:off x="4588221" y="1676028"/>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PCO / Adjuster</a:t>
            </a:r>
          </a:p>
        </p:txBody>
      </p:sp>
      <p:sp>
        <p:nvSpPr>
          <p:cNvPr id="38" name="Flowchart: Data 37"/>
          <p:cNvSpPr/>
          <p:nvPr/>
        </p:nvSpPr>
        <p:spPr>
          <a:xfrm>
            <a:off x="6825629" y="1676028"/>
            <a:ext cx="184543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Coverage Determination</a:t>
            </a:r>
          </a:p>
        </p:txBody>
      </p:sp>
      <p:sp>
        <p:nvSpPr>
          <p:cNvPr id="39" name="Flowchart: Data 38"/>
          <p:cNvSpPr/>
          <p:nvPr/>
        </p:nvSpPr>
        <p:spPr>
          <a:xfrm>
            <a:off x="2281276" y="2667001"/>
            <a:ext cx="184543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Reserves</a:t>
            </a:r>
          </a:p>
        </p:txBody>
      </p:sp>
      <p:sp>
        <p:nvSpPr>
          <p:cNvPr id="41" name="Rectangular Callout 40"/>
          <p:cNvSpPr/>
          <p:nvPr/>
        </p:nvSpPr>
        <p:spPr>
          <a:xfrm>
            <a:off x="1736722" y="3810000"/>
            <a:ext cx="1089108" cy="685800"/>
          </a:xfrm>
          <a:prstGeom prst="wedgeRectCallout">
            <a:avLst>
              <a:gd name="adj1" fmla="val 94443"/>
              <a:gd name="adj2" fmla="val -11314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t>Indemnity and Expense Reserves</a:t>
            </a:r>
          </a:p>
        </p:txBody>
      </p:sp>
      <p:cxnSp>
        <p:nvCxnSpPr>
          <p:cNvPr id="13" name="Straight Arrow Connector 12"/>
          <p:cNvCxnSpPr>
            <a:endCxn id="68" idx="2"/>
          </p:cNvCxnSpPr>
          <p:nvPr/>
        </p:nvCxnSpPr>
        <p:spPr>
          <a:xfrm>
            <a:off x="3962401" y="2019114"/>
            <a:ext cx="79603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225522" y="2019114"/>
            <a:ext cx="79603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38" idx="4"/>
            <a:endCxn id="39" idx="1"/>
          </p:cNvCxnSpPr>
          <p:nvPr/>
        </p:nvCxnSpPr>
        <p:spPr>
          <a:xfrm rot="5400000">
            <a:off x="5323769" y="242425"/>
            <a:ext cx="304800" cy="454435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Flowchart: Data 61"/>
          <p:cNvSpPr/>
          <p:nvPr/>
        </p:nvSpPr>
        <p:spPr>
          <a:xfrm>
            <a:off x="4419600" y="2743201"/>
            <a:ext cx="184543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Adjudication – Feature Overview</a:t>
            </a:r>
          </a:p>
        </p:txBody>
      </p:sp>
      <p:cxnSp>
        <p:nvCxnSpPr>
          <p:cNvPr id="63" name="Straight Arrow Connector 62"/>
          <p:cNvCxnSpPr/>
          <p:nvPr/>
        </p:nvCxnSpPr>
        <p:spPr>
          <a:xfrm flipV="1">
            <a:off x="3942165" y="3068782"/>
            <a:ext cx="646056" cy="17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Flowchart: Decision 65"/>
          <p:cNvSpPr/>
          <p:nvPr/>
        </p:nvSpPr>
        <p:spPr>
          <a:xfrm>
            <a:off x="6709977" y="2743200"/>
            <a:ext cx="2076739" cy="8755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Inquire Feature?</a:t>
            </a:r>
          </a:p>
        </p:txBody>
      </p:sp>
      <p:sp>
        <p:nvSpPr>
          <p:cNvPr id="67" name="Flowchart: Data 66"/>
          <p:cNvSpPr/>
          <p:nvPr/>
        </p:nvSpPr>
        <p:spPr>
          <a:xfrm>
            <a:off x="2918527" y="4152714"/>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Adjudication  - Coverages</a:t>
            </a:r>
          </a:p>
        </p:txBody>
      </p:sp>
      <p:cxnSp>
        <p:nvCxnSpPr>
          <p:cNvPr id="69" name="Straight Arrow Connector 68"/>
          <p:cNvCxnSpPr/>
          <p:nvPr/>
        </p:nvCxnSpPr>
        <p:spPr>
          <a:xfrm flipV="1">
            <a:off x="6063920" y="3163474"/>
            <a:ext cx="646056" cy="17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66" idx="2"/>
            <a:endCxn id="67" idx="1"/>
          </p:cNvCxnSpPr>
          <p:nvPr/>
        </p:nvCxnSpPr>
        <p:spPr>
          <a:xfrm rot="5400000">
            <a:off x="5491990" y="1896355"/>
            <a:ext cx="533957" cy="397875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977532" y="3577958"/>
            <a:ext cx="457779" cy="307777"/>
          </a:xfrm>
          <a:prstGeom prst="rect">
            <a:avLst/>
          </a:prstGeom>
          <a:noFill/>
        </p:spPr>
        <p:txBody>
          <a:bodyPr wrap="square" rtlCol="0">
            <a:spAutoFit/>
          </a:bodyPr>
          <a:lstStyle/>
          <a:p>
            <a:r>
              <a:rPr lang="en-US" sz="1400" dirty="0"/>
              <a:t> Yes</a:t>
            </a:r>
            <a:endParaRPr lang="en-US" dirty="0"/>
          </a:p>
        </p:txBody>
      </p:sp>
      <p:sp>
        <p:nvSpPr>
          <p:cNvPr id="75" name="Flowchart: Decision 74"/>
          <p:cNvSpPr/>
          <p:nvPr/>
        </p:nvSpPr>
        <p:spPr>
          <a:xfrm>
            <a:off x="2924031" y="5239122"/>
            <a:ext cx="2076739" cy="8755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Update Feature?</a:t>
            </a:r>
          </a:p>
        </p:txBody>
      </p:sp>
      <p:cxnSp>
        <p:nvCxnSpPr>
          <p:cNvPr id="44" name="Elbow Connector 43"/>
          <p:cNvCxnSpPr>
            <a:stCxn id="66" idx="3"/>
            <a:endCxn id="75" idx="0"/>
          </p:cNvCxnSpPr>
          <p:nvPr/>
        </p:nvCxnSpPr>
        <p:spPr>
          <a:xfrm flipH="1">
            <a:off x="3962401" y="3180978"/>
            <a:ext cx="4824315" cy="2058144"/>
          </a:xfrm>
          <a:prstGeom prst="bentConnector4">
            <a:avLst>
              <a:gd name="adj1" fmla="val -4738"/>
              <a:gd name="adj2" fmla="val 85542"/>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8444299" y="3415188"/>
            <a:ext cx="457779" cy="307777"/>
          </a:xfrm>
          <a:prstGeom prst="rect">
            <a:avLst/>
          </a:prstGeom>
          <a:noFill/>
        </p:spPr>
        <p:txBody>
          <a:bodyPr wrap="square" rtlCol="0">
            <a:spAutoFit/>
          </a:bodyPr>
          <a:lstStyle/>
          <a:p>
            <a:r>
              <a:rPr lang="en-US" sz="1400" dirty="0"/>
              <a:t> No</a:t>
            </a:r>
            <a:endParaRPr lang="en-US" dirty="0"/>
          </a:p>
        </p:txBody>
      </p:sp>
      <p:sp>
        <p:nvSpPr>
          <p:cNvPr id="79" name="Flowchart: Data 78"/>
          <p:cNvSpPr/>
          <p:nvPr/>
        </p:nvSpPr>
        <p:spPr>
          <a:xfrm>
            <a:off x="5772476" y="5333814"/>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Adjudication  - Coverages</a:t>
            </a:r>
          </a:p>
        </p:txBody>
      </p:sp>
      <p:cxnSp>
        <p:nvCxnSpPr>
          <p:cNvPr id="80" name="Straight Arrow Connector 79"/>
          <p:cNvCxnSpPr/>
          <p:nvPr/>
        </p:nvCxnSpPr>
        <p:spPr>
          <a:xfrm>
            <a:off x="5078153" y="5676899"/>
            <a:ext cx="79603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5020447" y="5239123"/>
            <a:ext cx="457779" cy="307777"/>
          </a:xfrm>
          <a:prstGeom prst="rect">
            <a:avLst/>
          </a:prstGeom>
          <a:noFill/>
        </p:spPr>
        <p:txBody>
          <a:bodyPr wrap="square" rtlCol="0">
            <a:spAutoFit/>
          </a:bodyPr>
          <a:lstStyle/>
          <a:p>
            <a:r>
              <a:rPr lang="en-US" sz="1400" dirty="0"/>
              <a:t> Yes</a:t>
            </a:r>
            <a:endParaRPr lang="en-US" dirty="0"/>
          </a:p>
        </p:txBody>
      </p:sp>
      <p:cxnSp>
        <p:nvCxnSpPr>
          <p:cNvPr id="84" name="Straight Arrow Connector 83"/>
          <p:cNvCxnSpPr/>
          <p:nvPr/>
        </p:nvCxnSpPr>
        <p:spPr>
          <a:xfrm>
            <a:off x="7474599" y="5676900"/>
            <a:ext cx="79603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75" idx="2"/>
            <a:endCxn id="26" idx="4"/>
          </p:cNvCxnSpPr>
          <p:nvPr/>
        </p:nvCxnSpPr>
        <p:spPr>
          <a:xfrm rot="5400000" flipH="1" flipV="1">
            <a:off x="6342207" y="3487593"/>
            <a:ext cx="247278" cy="5006893"/>
          </a:xfrm>
          <a:prstGeom prst="bentConnector3">
            <a:avLst>
              <a:gd name="adj1" fmla="val -92447"/>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4346804" y="5960790"/>
            <a:ext cx="457779" cy="307777"/>
          </a:xfrm>
          <a:prstGeom prst="rect">
            <a:avLst/>
          </a:prstGeom>
          <a:noFill/>
        </p:spPr>
        <p:txBody>
          <a:bodyPr wrap="square" rtlCol="0">
            <a:spAutoFit/>
          </a:bodyPr>
          <a:lstStyle/>
          <a:p>
            <a:r>
              <a:rPr lang="en-US" sz="1400" dirty="0"/>
              <a:t> No</a:t>
            </a:r>
            <a:endParaRPr lang="en-US" dirty="0"/>
          </a:p>
        </p:txBody>
      </p:sp>
    </p:spTree>
    <p:extLst>
      <p:ext uri="{BB962C8B-B14F-4D97-AF65-F5344CB8AC3E}">
        <p14:creationId xmlns:p14="http://schemas.microsoft.com/office/powerpoint/2010/main" val="35288496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0" y="457201"/>
            <a:ext cx="11969085" cy="6257498"/>
          </a:xfrm>
        </p:spPr>
        <p:txBody>
          <a:bodyPr>
            <a:normAutofit/>
          </a:bodyPr>
          <a:lstStyle/>
          <a:p>
            <a:pPr marL="0" indent="0">
              <a:buNone/>
            </a:pPr>
            <a:r>
              <a:rPr lang="en-US" sz="2000" b="1" i="1" dirty="0" smtClean="0"/>
              <a:t>Payments </a:t>
            </a:r>
            <a:r>
              <a:rPr lang="en-US" sz="2000" b="1" i="1" dirty="0"/>
              <a:t>- </a:t>
            </a:r>
            <a:r>
              <a:rPr lang="en-US" sz="2000" dirty="0"/>
              <a:t>to facilitate compensation to the damage victims whether Home or Vehicle or Injury or Collections or Other Property and / or to make payments to vendors or such other additional parties like witness, etc.,</a:t>
            </a:r>
            <a:endParaRPr lang="en-US" sz="2000" b="1" i="1" dirty="0"/>
          </a:p>
          <a:p>
            <a:pPr marL="0" indent="0">
              <a:buNone/>
            </a:pPr>
            <a:endParaRPr lang="en-US" sz="2000" b="1" i="1" dirty="0" smtClean="0"/>
          </a:p>
          <a:p>
            <a:pPr marL="0" indent="0">
              <a:buNone/>
            </a:pPr>
            <a:r>
              <a:rPr lang="en-US" sz="2000" b="1" i="1" dirty="0"/>
              <a:t>Components in </a:t>
            </a:r>
            <a:r>
              <a:rPr lang="en-US" sz="2000" b="1" i="1" dirty="0" smtClean="0"/>
              <a:t>Payment</a:t>
            </a:r>
            <a:endParaRPr lang="en-US" sz="2000" b="1" i="1" dirty="0"/>
          </a:p>
          <a:p>
            <a:endParaRPr lang="en-US" sz="2000" dirty="0" smtClean="0"/>
          </a:p>
          <a:p>
            <a:r>
              <a:rPr lang="en-US" sz="2000" dirty="0" smtClean="0"/>
              <a:t>Payment Summary – Summary view of Payments made and Recoveries received on the features / exposures for the Damages created in the claim</a:t>
            </a:r>
          </a:p>
          <a:p>
            <a:pPr marL="0" indent="0">
              <a:buNone/>
            </a:pPr>
            <a:endParaRPr lang="en-US" sz="2000" dirty="0"/>
          </a:p>
          <a:p>
            <a:pPr lvl="1"/>
            <a:r>
              <a:rPr lang="en-US" sz="1600" dirty="0"/>
              <a:t>Post Payment - to facilitate compensation to the damage victims whether Home or Vehicle or Injury or Collections or Other Property and / or to make payments to vendors or such other additional parties like witness, etc</a:t>
            </a:r>
            <a:r>
              <a:rPr lang="en-US" sz="1600" dirty="0" smtClean="0"/>
              <a:t>.,</a:t>
            </a:r>
          </a:p>
          <a:p>
            <a:pPr marL="457200" lvl="1" indent="0">
              <a:buNone/>
            </a:pPr>
            <a:endParaRPr lang="en-US" sz="1600" dirty="0"/>
          </a:p>
          <a:p>
            <a:pPr lvl="2"/>
            <a:r>
              <a:rPr lang="en-US" sz="1600" dirty="0" smtClean="0"/>
              <a:t>Payment Overview - </a:t>
            </a:r>
            <a:r>
              <a:rPr lang="en-US" sz="1600" dirty="0"/>
              <a:t>the overview details of the payment made for the particular payee – </a:t>
            </a:r>
            <a:r>
              <a:rPr lang="en-US" sz="1600" dirty="0" smtClean="0"/>
              <a:t>Details of Payment Transactions / Payment Delivery Address / Allocations / Claims Payment History</a:t>
            </a:r>
          </a:p>
          <a:p>
            <a:pPr lvl="2"/>
            <a:endParaRPr lang="en-US" sz="1600" dirty="0"/>
          </a:p>
          <a:p>
            <a:pPr lvl="1"/>
            <a:r>
              <a:rPr lang="en-US" sz="1600" dirty="0"/>
              <a:t>Post </a:t>
            </a:r>
            <a:r>
              <a:rPr lang="en-US" sz="1600" dirty="0" smtClean="0"/>
              <a:t>Recovery – While a claim payment has been made for a damage, there can be certain recoveries offsetting a few dollars of the </a:t>
            </a:r>
            <a:r>
              <a:rPr lang="en-US" sz="1600" dirty="0"/>
              <a:t>claim payment - Other Insurance / Subrogation / Salvage / Deductible / Indemnity Overpayment / Expense Overpayment</a:t>
            </a:r>
          </a:p>
          <a:p>
            <a:pPr marL="457200" lvl="1" indent="0">
              <a:buNone/>
            </a:pPr>
            <a:endParaRPr lang="en-US" sz="1600" dirty="0"/>
          </a:p>
          <a:p>
            <a:pPr marL="0" indent="0">
              <a:buNone/>
            </a:pPr>
            <a:endParaRPr lang="en-US" sz="2000" dirty="0"/>
          </a:p>
        </p:txBody>
      </p:sp>
      <p:sp>
        <p:nvSpPr>
          <p:cNvPr id="5" name="Title 1"/>
          <p:cNvSpPr>
            <a:spLocks noGrp="1"/>
          </p:cNvSpPr>
          <p:nvPr>
            <p:ph type="title"/>
          </p:nvPr>
        </p:nvSpPr>
        <p:spPr>
          <a:xfrm>
            <a:off x="0" y="46038"/>
            <a:ext cx="12192000" cy="411162"/>
          </a:xfrm>
        </p:spPr>
        <p:txBody>
          <a:bodyPr>
            <a:normAutofit/>
          </a:bodyPr>
          <a:lstStyle/>
          <a:p>
            <a:r>
              <a:rPr lang="en-US" sz="2000" b="1" dirty="0" smtClean="0"/>
              <a:t>Payments</a:t>
            </a:r>
            <a:endParaRPr lang="en-US" sz="2000" b="1" dirty="0"/>
          </a:p>
        </p:txBody>
      </p:sp>
    </p:spTree>
    <p:extLst>
      <p:ext uri="{BB962C8B-B14F-4D97-AF65-F5344CB8AC3E}">
        <p14:creationId xmlns:p14="http://schemas.microsoft.com/office/powerpoint/2010/main" val="32278687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6038"/>
            <a:ext cx="9067800" cy="411162"/>
          </a:xfrm>
        </p:spPr>
        <p:txBody>
          <a:bodyPr>
            <a:normAutofit/>
          </a:bodyPr>
          <a:lstStyle/>
          <a:p>
            <a:r>
              <a:rPr lang="en-US" sz="2000" b="1" dirty="0"/>
              <a:t>Payments</a:t>
            </a:r>
          </a:p>
        </p:txBody>
      </p:sp>
      <p:sp>
        <p:nvSpPr>
          <p:cNvPr id="3" name="Content Placeholder 2"/>
          <p:cNvSpPr>
            <a:spLocks noGrp="1"/>
          </p:cNvSpPr>
          <p:nvPr>
            <p:ph idx="1"/>
          </p:nvPr>
        </p:nvSpPr>
        <p:spPr>
          <a:xfrm>
            <a:off x="1579418" y="380400"/>
            <a:ext cx="9088582" cy="6477600"/>
          </a:xfrm>
        </p:spPr>
        <p:txBody>
          <a:bodyPr>
            <a:normAutofit/>
          </a:bodyPr>
          <a:lstStyle/>
          <a:p>
            <a:endParaRPr lang="en-US" sz="1400" dirty="0"/>
          </a:p>
          <a:p>
            <a:endParaRPr lang="en-US" sz="1400" dirty="0"/>
          </a:p>
          <a:p>
            <a:endParaRPr lang="en-US" sz="1400" dirty="0"/>
          </a:p>
          <a:p>
            <a:endParaRPr lang="en-US" sz="1400" dirty="0"/>
          </a:p>
          <a:p>
            <a:pPr marL="0" indent="0">
              <a:buNone/>
            </a:pPr>
            <a:r>
              <a:rPr lang="en-US" sz="1400" dirty="0"/>
              <a:t>                                                  </a:t>
            </a:r>
          </a:p>
          <a:p>
            <a:pPr marL="0" indent="0">
              <a:buNone/>
            </a:pPr>
            <a:r>
              <a:rPr lang="en-US" sz="1400" dirty="0"/>
              <a:t>                                                   </a:t>
            </a:r>
          </a:p>
          <a:p>
            <a:pPr marL="0" indent="0">
              <a:buNone/>
            </a:pPr>
            <a:endParaRPr lang="en-US" sz="1400" dirty="0"/>
          </a:p>
          <a:p>
            <a:pPr marL="0" indent="0">
              <a:buNone/>
            </a:pPr>
            <a:endParaRPr lang="en-US" sz="1400" dirty="0"/>
          </a:p>
        </p:txBody>
      </p:sp>
      <p:sp>
        <p:nvSpPr>
          <p:cNvPr id="19" name="Oval 18"/>
          <p:cNvSpPr/>
          <p:nvPr/>
        </p:nvSpPr>
        <p:spPr>
          <a:xfrm>
            <a:off x="2133600" y="685800"/>
            <a:ext cx="723900" cy="381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H</a:t>
            </a:r>
          </a:p>
        </p:txBody>
      </p:sp>
      <p:cxnSp>
        <p:nvCxnSpPr>
          <p:cNvPr id="25" name="Elbow Connector 24"/>
          <p:cNvCxnSpPr>
            <a:stCxn id="19" idx="6"/>
            <a:endCxn id="34" idx="1"/>
          </p:cNvCxnSpPr>
          <p:nvPr/>
        </p:nvCxnSpPr>
        <p:spPr>
          <a:xfrm>
            <a:off x="2857501" y="876300"/>
            <a:ext cx="418147" cy="69049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607343" y="5486400"/>
            <a:ext cx="723900" cy="381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a:t>
            </a:r>
          </a:p>
        </p:txBody>
      </p:sp>
      <p:sp>
        <p:nvSpPr>
          <p:cNvPr id="31" name="Rectangular Callout 30"/>
          <p:cNvSpPr/>
          <p:nvPr/>
        </p:nvSpPr>
        <p:spPr>
          <a:xfrm>
            <a:off x="4419601" y="531054"/>
            <a:ext cx="1299439" cy="764347"/>
          </a:xfrm>
          <a:prstGeom prst="wedgeRectCallout">
            <a:avLst>
              <a:gd name="adj1" fmla="val -124358"/>
              <a:gd name="adj2" fmla="val 8483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t>Reserve Details and Summary of Claim Payments and Recoveries</a:t>
            </a:r>
          </a:p>
        </p:txBody>
      </p:sp>
      <p:sp>
        <p:nvSpPr>
          <p:cNvPr id="34" name="Flowchart: Data 33"/>
          <p:cNvSpPr/>
          <p:nvPr/>
        </p:nvSpPr>
        <p:spPr>
          <a:xfrm>
            <a:off x="2424586" y="1566795"/>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Payments Summary</a:t>
            </a:r>
          </a:p>
        </p:txBody>
      </p:sp>
      <p:sp>
        <p:nvSpPr>
          <p:cNvPr id="68" name="Flowchart: Data 67"/>
          <p:cNvSpPr/>
          <p:nvPr/>
        </p:nvSpPr>
        <p:spPr>
          <a:xfrm>
            <a:off x="2184078" y="2826324"/>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Post Payment</a:t>
            </a:r>
          </a:p>
        </p:txBody>
      </p:sp>
      <p:sp>
        <p:nvSpPr>
          <p:cNvPr id="38" name="Flowchart: Data 37"/>
          <p:cNvSpPr/>
          <p:nvPr/>
        </p:nvSpPr>
        <p:spPr>
          <a:xfrm>
            <a:off x="6202245" y="1689509"/>
            <a:ext cx="184543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Payment Overview</a:t>
            </a:r>
          </a:p>
        </p:txBody>
      </p:sp>
      <p:cxnSp>
        <p:nvCxnSpPr>
          <p:cNvPr id="13" name="Straight Arrow Connector 12"/>
          <p:cNvCxnSpPr/>
          <p:nvPr/>
        </p:nvCxnSpPr>
        <p:spPr>
          <a:xfrm flipH="1">
            <a:off x="3168688" y="2286001"/>
            <a:ext cx="31712" cy="464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Rectangular Callout 86"/>
          <p:cNvSpPr/>
          <p:nvPr/>
        </p:nvSpPr>
        <p:spPr>
          <a:xfrm>
            <a:off x="4267201" y="1601430"/>
            <a:ext cx="1093043" cy="535746"/>
          </a:xfrm>
          <a:prstGeom prst="wedgeRectCallout">
            <a:avLst>
              <a:gd name="adj1" fmla="val -132094"/>
              <a:gd name="adj2" fmla="val 17325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t>Automatic / Manual Check</a:t>
            </a:r>
          </a:p>
        </p:txBody>
      </p:sp>
      <p:sp>
        <p:nvSpPr>
          <p:cNvPr id="88" name="Rectangular Callout 87"/>
          <p:cNvSpPr/>
          <p:nvPr/>
        </p:nvSpPr>
        <p:spPr>
          <a:xfrm>
            <a:off x="6939355" y="531054"/>
            <a:ext cx="1847558" cy="535746"/>
          </a:xfrm>
          <a:prstGeom prst="wedgeRectCallout">
            <a:avLst>
              <a:gd name="adj1" fmla="val -59129"/>
              <a:gd name="adj2" fmla="val 16290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t>Transaction Summary  / Payment Allocation and History Views</a:t>
            </a:r>
          </a:p>
        </p:txBody>
      </p:sp>
      <p:sp>
        <p:nvSpPr>
          <p:cNvPr id="89" name="Flowchart: Process 88"/>
          <p:cNvSpPr/>
          <p:nvPr/>
        </p:nvSpPr>
        <p:spPr>
          <a:xfrm>
            <a:off x="4419601" y="2362201"/>
            <a:ext cx="1096091" cy="535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Partial Payment</a:t>
            </a:r>
          </a:p>
        </p:txBody>
      </p:sp>
      <p:sp>
        <p:nvSpPr>
          <p:cNvPr id="90" name="Flowchart: Process 89"/>
          <p:cNvSpPr/>
          <p:nvPr/>
        </p:nvSpPr>
        <p:spPr>
          <a:xfrm>
            <a:off x="4433456" y="3406093"/>
            <a:ext cx="1096091" cy="535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Final Payment</a:t>
            </a:r>
          </a:p>
        </p:txBody>
      </p:sp>
      <p:sp>
        <p:nvSpPr>
          <p:cNvPr id="92" name="Flowchart: Process 91"/>
          <p:cNvSpPr/>
          <p:nvPr/>
        </p:nvSpPr>
        <p:spPr>
          <a:xfrm>
            <a:off x="6202246" y="2830984"/>
            <a:ext cx="1096091" cy="535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Close Feature</a:t>
            </a:r>
          </a:p>
        </p:txBody>
      </p:sp>
      <p:sp>
        <p:nvSpPr>
          <p:cNvPr id="94" name="Flowchart: Process 93"/>
          <p:cNvSpPr/>
          <p:nvPr/>
        </p:nvSpPr>
        <p:spPr>
          <a:xfrm>
            <a:off x="6219110" y="3810001"/>
            <a:ext cx="1096091" cy="535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Supplemental Payment</a:t>
            </a:r>
          </a:p>
        </p:txBody>
      </p:sp>
      <p:cxnSp>
        <p:nvCxnSpPr>
          <p:cNvPr id="95" name="Elbow Connector 94"/>
          <p:cNvCxnSpPr>
            <a:stCxn id="68" idx="5"/>
            <a:endCxn id="89" idx="1"/>
          </p:cNvCxnSpPr>
          <p:nvPr/>
        </p:nvCxnSpPr>
        <p:spPr>
          <a:xfrm flipV="1">
            <a:off x="3715988" y="2630102"/>
            <a:ext cx="703612" cy="5393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Elbow Connector 98"/>
          <p:cNvCxnSpPr>
            <a:stCxn id="68" idx="5"/>
            <a:endCxn id="90" idx="1"/>
          </p:cNvCxnSpPr>
          <p:nvPr/>
        </p:nvCxnSpPr>
        <p:spPr>
          <a:xfrm>
            <a:off x="3715989" y="3169411"/>
            <a:ext cx="717467" cy="50458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90" idx="3"/>
            <a:endCxn id="92" idx="1"/>
          </p:cNvCxnSpPr>
          <p:nvPr/>
        </p:nvCxnSpPr>
        <p:spPr>
          <a:xfrm flipV="1">
            <a:off x="5529547" y="3098885"/>
            <a:ext cx="672699" cy="5751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Elbow Connector 102"/>
          <p:cNvCxnSpPr>
            <a:stCxn id="90" idx="3"/>
            <a:endCxn id="94" idx="1"/>
          </p:cNvCxnSpPr>
          <p:nvPr/>
        </p:nvCxnSpPr>
        <p:spPr>
          <a:xfrm>
            <a:off x="5529547" y="3673993"/>
            <a:ext cx="689563" cy="40390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89" idx="3"/>
            <a:endCxn id="38" idx="2"/>
          </p:cNvCxnSpPr>
          <p:nvPr/>
        </p:nvCxnSpPr>
        <p:spPr>
          <a:xfrm flipV="1">
            <a:off x="5515692" y="2032595"/>
            <a:ext cx="871097" cy="59750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90" idx="2"/>
            <a:endCxn id="38" idx="5"/>
          </p:cNvCxnSpPr>
          <p:nvPr/>
        </p:nvCxnSpPr>
        <p:spPr>
          <a:xfrm rot="5400000" flipH="1" flipV="1">
            <a:off x="5467668" y="1546428"/>
            <a:ext cx="1909298" cy="2881633"/>
          </a:xfrm>
          <a:prstGeom prst="bentConnector4">
            <a:avLst>
              <a:gd name="adj1" fmla="val -48980"/>
              <a:gd name="adj2" fmla="val 114337"/>
            </a:avLst>
          </a:prstGeom>
          <a:ln>
            <a:tailEnd type="arrow"/>
          </a:ln>
        </p:spPr>
        <p:style>
          <a:lnRef idx="1">
            <a:schemeClr val="accent1"/>
          </a:lnRef>
          <a:fillRef idx="0">
            <a:schemeClr val="accent1"/>
          </a:fillRef>
          <a:effectRef idx="0">
            <a:schemeClr val="accent1"/>
          </a:effectRef>
          <a:fontRef idx="minor">
            <a:schemeClr val="tx1"/>
          </a:fontRef>
        </p:style>
      </p:cxnSp>
      <p:sp>
        <p:nvSpPr>
          <p:cNvPr id="116" name="Flowchart: Decision 115"/>
          <p:cNvSpPr/>
          <p:nvPr/>
        </p:nvSpPr>
        <p:spPr>
          <a:xfrm>
            <a:off x="8444007" y="2393205"/>
            <a:ext cx="2076739" cy="8755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Inquire / Update Payment?</a:t>
            </a:r>
          </a:p>
        </p:txBody>
      </p:sp>
      <p:sp>
        <p:nvSpPr>
          <p:cNvPr id="117" name="Flowchart: Data 116"/>
          <p:cNvSpPr/>
          <p:nvPr/>
        </p:nvSpPr>
        <p:spPr>
          <a:xfrm>
            <a:off x="8444006" y="3757859"/>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Update Payment</a:t>
            </a:r>
          </a:p>
        </p:txBody>
      </p:sp>
      <p:cxnSp>
        <p:nvCxnSpPr>
          <p:cNvPr id="119" name="Elbow Connector 118"/>
          <p:cNvCxnSpPr>
            <a:stCxn id="38" idx="0"/>
            <a:endCxn id="116" idx="0"/>
          </p:cNvCxnSpPr>
          <p:nvPr/>
        </p:nvCxnSpPr>
        <p:spPr>
          <a:xfrm rot="16200000" flipH="1">
            <a:off x="8044092" y="954920"/>
            <a:ext cx="703697" cy="2172872"/>
          </a:xfrm>
          <a:prstGeom prst="bentConnector3">
            <a:avLst>
              <a:gd name="adj1" fmla="val -3248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Elbow Connector 120"/>
          <p:cNvCxnSpPr>
            <a:stCxn id="116" idx="2"/>
            <a:endCxn id="117" idx="1"/>
          </p:cNvCxnSpPr>
          <p:nvPr/>
        </p:nvCxnSpPr>
        <p:spPr>
          <a:xfrm rot="5400000">
            <a:off x="9144175" y="3419656"/>
            <a:ext cx="489097" cy="1873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8743906" y="3232550"/>
            <a:ext cx="457779" cy="307777"/>
          </a:xfrm>
          <a:prstGeom prst="rect">
            <a:avLst/>
          </a:prstGeom>
          <a:noFill/>
        </p:spPr>
        <p:txBody>
          <a:bodyPr wrap="square" rtlCol="0">
            <a:spAutoFit/>
          </a:bodyPr>
          <a:lstStyle/>
          <a:p>
            <a:r>
              <a:rPr lang="en-US" sz="1400" dirty="0"/>
              <a:t> Yes</a:t>
            </a:r>
            <a:endParaRPr lang="en-US" dirty="0"/>
          </a:p>
        </p:txBody>
      </p:sp>
      <p:sp>
        <p:nvSpPr>
          <p:cNvPr id="123" name="Flowchart: Decision 122"/>
          <p:cNvSpPr/>
          <p:nvPr/>
        </p:nvSpPr>
        <p:spPr>
          <a:xfrm>
            <a:off x="2873621" y="4991844"/>
            <a:ext cx="2076739" cy="8755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Delete Payment?</a:t>
            </a:r>
          </a:p>
        </p:txBody>
      </p:sp>
      <p:cxnSp>
        <p:nvCxnSpPr>
          <p:cNvPr id="125" name="Elbow Connector 124"/>
          <p:cNvCxnSpPr>
            <a:stCxn id="116" idx="1"/>
            <a:endCxn id="123" idx="2"/>
          </p:cNvCxnSpPr>
          <p:nvPr/>
        </p:nvCxnSpPr>
        <p:spPr>
          <a:xfrm rot="10800000" flipV="1">
            <a:off x="3911990" y="2830983"/>
            <a:ext cx="4532016" cy="3036417"/>
          </a:xfrm>
          <a:prstGeom prst="bentConnector4">
            <a:avLst>
              <a:gd name="adj1" fmla="val 14393"/>
              <a:gd name="adj2" fmla="val 107529"/>
            </a:avLst>
          </a:prstGeom>
          <a:ln>
            <a:tailEnd type="arrow"/>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7788911" y="2476213"/>
            <a:ext cx="457779" cy="307777"/>
          </a:xfrm>
          <a:prstGeom prst="rect">
            <a:avLst/>
          </a:prstGeom>
          <a:noFill/>
        </p:spPr>
        <p:txBody>
          <a:bodyPr wrap="square" rtlCol="0">
            <a:spAutoFit/>
          </a:bodyPr>
          <a:lstStyle/>
          <a:p>
            <a:r>
              <a:rPr lang="en-US" sz="1400" dirty="0"/>
              <a:t> No</a:t>
            </a:r>
            <a:endParaRPr lang="en-US" dirty="0"/>
          </a:p>
        </p:txBody>
      </p:sp>
      <p:sp>
        <p:nvSpPr>
          <p:cNvPr id="129" name="Flowchart: Process 128"/>
          <p:cNvSpPr/>
          <p:nvPr/>
        </p:nvSpPr>
        <p:spPr>
          <a:xfrm>
            <a:off x="2107624" y="4100945"/>
            <a:ext cx="1096091" cy="535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Payment Deleted</a:t>
            </a:r>
          </a:p>
        </p:txBody>
      </p:sp>
      <p:cxnSp>
        <p:nvCxnSpPr>
          <p:cNvPr id="131" name="Elbow Connector 130"/>
          <p:cNvCxnSpPr>
            <a:stCxn id="123" idx="1"/>
            <a:endCxn id="129" idx="2"/>
          </p:cNvCxnSpPr>
          <p:nvPr/>
        </p:nvCxnSpPr>
        <p:spPr>
          <a:xfrm rot="10800000">
            <a:off x="2655671" y="4636747"/>
            <a:ext cx="217951" cy="79287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2794043" y="4879296"/>
            <a:ext cx="457779" cy="307777"/>
          </a:xfrm>
          <a:prstGeom prst="rect">
            <a:avLst/>
          </a:prstGeom>
          <a:noFill/>
        </p:spPr>
        <p:txBody>
          <a:bodyPr wrap="square" rtlCol="0">
            <a:spAutoFit/>
          </a:bodyPr>
          <a:lstStyle/>
          <a:p>
            <a:r>
              <a:rPr lang="en-US" sz="1400" dirty="0"/>
              <a:t> Yes</a:t>
            </a:r>
            <a:endParaRPr lang="en-US" dirty="0"/>
          </a:p>
        </p:txBody>
      </p:sp>
      <p:cxnSp>
        <p:nvCxnSpPr>
          <p:cNvPr id="136" name="Elbow Connector 135"/>
          <p:cNvCxnSpPr>
            <a:stCxn id="123" idx="3"/>
            <a:endCxn id="26" idx="4"/>
          </p:cNvCxnSpPr>
          <p:nvPr/>
        </p:nvCxnSpPr>
        <p:spPr>
          <a:xfrm>
            <a:off x="4950359" y="5429622"/>
            <a:ext cx="4018934" cy="437778"/>
          </a:xfrm>
          <a:prstGeom prst="bentConnector4">
            <a:avLst>
              <a:gd name="adj1" fmla="val 45497"/>
              <a:gd name="adj2" fmla="val 152218"/>
            </a:avLst>
          </a:prstGeom>
          <a:ln>
            <a:tailEnd type="arrow"/>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5057913" y="5486401"/>
            <a:ext cx="457779" cy="307777"/>
          </a:xfrm>
          <a:prstGeom prst="rect">
            <a:avLst/>
          </a:prstGeom>
          <a:noFill/>
        </p:spPr>
        <p:txBody>
          <a:bodyPr wrap="square" rtlCol="0">
            <a:spAutoFit/>
          </a:bodyPr>
          <a:lstStyle/>
          <a:p>
            <a:r>
              <a:rPr lang="en-US" sz="1400" dirty="0"/>
              <a:t>No</a:t>
            </a:r>
            <a:endParaRPr lang="en-US" dirty="0"/>
          </a:p>
        </p:txBody>
      </p:sp>
    </p:spTree>
    <p:extLst>
      <p:ext uri="{BB962C8B-B14F-4D97-AF65-F5344CB8AC3E}">
        <p14:creationId xmlns:p14="http://schemas.microsoft.com/office/powerpoint/2010/main" val="23029813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6038"/>
            <a:ext cx="9067800" cy="411162"/>
          </a:xfrm>
        </p:spPr>
        <p:txBody>
          <a:bodyPr>
            <a:normAutofit/>
          </a:bodyPr>
          <a:lstStyle/>
          <a:p>
            <a:r>
              <a:rPr lang="en-US" sz="2000" b="1" dirty="0"/>
              <a:t>Payments</a:t>
            </a:r>
          </a:p>
        </p:txBody>
      </p:sp>
      <p:sp>
        <p:nvSpPr>
          <p:cNvPr id="3" name="Content Placeholder 2"/>
          <p:cNvSpPr>
            <a:spLocks noGrp="1"/>
          </p:cNvSpPr>
          <p:nvPr>
            <p:ph idx="1"/>
          </p:nvPr>
        </p:nvSpPr>
        <p:spPr>
          <a:xfrm>
            <a:off x="1579418" y="380400"/>
            <a:ext cx="9088582" cy="6477600"/>
          </a:xfrm>
        </p:spPr>
        <p:txBody>
          <a:bodyPr>
            <a:normAutofit/>
          </a:bodyPr>
          <a:lstStyle/>
          <a:p>
            <a:endParaRPr lang="en-US" sz="1400" dirty="0"/>
          </a:p>
          <a:p>
            <a:endParaRPr lang="en-US" sz="1400" dirty="0"/>
          </a:p>
          <a:p>
            <a:endParaRPr lang="en-US" sz="1400" dirty="0"/>
          </a:p>
          <a:p>
            <a:endParaRPr lang="en-US" sz="1400" dirty="0"/>
          </a:p>
          <a:p>
            <a:pPr marL="0" indent="0">
              <a:buNone/>
            </a:pPr>
            <a:r>
              <a:rPr lang="en-US" sz="1400" dirty="0"/>
              <a:t>                                                  </a:t>
            </a:r>
          </a:p>
          <a:p>
            <a:pPr marL="0" indent="0">
              <a:buNone/>
            </a:pPr>
            <a:r>
              <a:rPr lang="en-US" sz="1400" dirty="0"/>
              <a:t>                                                   </a:t>
            </a:r>
          </a:p>
          <a:p>
            <a:pPr marL="0" indent="0">
              <a:buNone/>
            </a:pPr>
            <a:endParaRPr lang="en-US" sz="1400" dirty="0"/>
          </a:p>
          <a:p>
            <a:pPr marL="0" indent="0">
              <a:buNone/>
            </a:pPr>
            <a:endParaRPr lang="en-US" sz="1400" dirty="0"/>
          </a:p>
        </p:txBody>
      </p:sp>
      <p:sp>
        <p:nvSpPr>
          <p:cNvPr id="19" name="Oval 18"/>
          <p:cNvSpPr/>
          <p:nvPr/>
        </p:nvSpPr>
        <p:spPr>
          <a:xfrm>
            <a:off x="2133600" y="685800"/>
            <a:ext cx="723900" cy="381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a:t>
            </a:r>
          </a:p>
        </p:txBody>
      </p:sp>
      <p:cxnSp>
        <p:nvCxnSpPr>
          <p:cNvPr id="25" name="Elbow Connector 24"/>
          <p:cNvCxnSpPr>
            <a:stCxn id="19" idx="6"/>
            <a:endCxn id="34" idx="1"/>
          </p:cNvCxnSpPr>
          <p:nvPr/>
        </p:nvCxnSpPr>
        <p:spPr>
          <a:xfrm>
            <a:off x="2857501" y="876300"/>
            <a:ext cx="418147" cy="69049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97002" y="5500255"/>
            <a:ext cx="723900" cy="381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J</a:t>
            </a:r>
          </a:p>
        </p:txBody>
      </p:sp>
      <p:sp>
        <p:nvSpPr>
          <p:cNvPr id="31" name="Rectangular Callout 30"/>
          <p:cNvSpPr/>
          <p:nvPr/>
        </p:nvSpPr>
        <p:spPr>
          <a:xfrm>
            <a:off x="4419601" y="531054"/>
            <a:ext cx="1531639" cy="535747"/>
          </a:xfrm>
          <a:prstGeom prst="wedgeRectCallout">
            <a:avLst>
              <a:gd name="adj1" fmla="val -107171"/>
              <a:gd name="adj2" fmla="val 13655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200" b="1" dirty="0"/>
              <a:t>Subrogation Details – Recovery Amount</a:t>
            </a:r>
          </a:p>
        </p:txBody>
      </p:sp>
      <p:sp>
        <p:nvSpPr>
          <p:cNvPr id="34" name="Flowchart: Data 33"/>
          <p:cNvSpPr/>
          <p:nvPr/>
        </p:nvSpPr>
        <p:spPr>
          <a:xfrm>
            <a:off x="2424586" y="1566795"/>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Post Recovery</a:t>
            </a:r>
          </a:p>
        </p:txBody>
      </p:sp>
      <p:sp>
        <p:nvSpPr>
          <p:cNvPr id="68" name="Flowchart: Data 67"/>
          <p:cNvSpPr/>
          <p:nvPr/>
        </p:nvSpPr>
        <p:spPr>
          <a:xfrm>
            <a:off x="5185419" y="1543741"/>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Recovery Overview</a:t>
            </a:r>
          </a:p>
        </p:txBody>
      </p:sp>
      <p:cxnSp>
        <p:nvCxnSpPr>
          <p:cNvPr id="13" name="Straight Arrow Connector 12"/>
          <p:cNvCxnSpPr>
            <a:stCxn id="34" idx="5"/>
            <a:endCxn id="68" idx="2"/>
          </p:cNvCxnSpPr>
          <p:nvPr/>
        </p:nvCxnSpPr>
        <p:spPr>
          <a:xfrm flipV="1">
            <a:off x="3956497" y="1886827"/>
            <a:ext cx="1399135" cy="23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Flowchart: Decision 122"/>
          <p:cNvSpPr/>
          <p:nvPr/>
        </p:nvSpPr>
        <p:spPr>
          <a:xfrm>
            <a:off x="5600651" y="3217098"/>
            <a:ext cx="2076739" cy="8755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Void Recovery?</a:t>
            </a:r>
          </a:p>
        </p:txBody>
      </p:sp>
      <p:sp>
        <p:nvSpPr>
          <p:cNvPr id="129" name="Flowchart: Process 128"/>
          <p:cNvSpPr/>
          <p:nvPr/>
        </p:nvSpPr>
        <p:spPr>
          <a:xfrm>
            <a:off x="4126709" y="4444032"/>
            <a:ext cx="1096091" cy="535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Recovery Updated</a:t>
            </a:r>
          </a:p>
        </p:txBody>
      </p:sp>
      <p:sp>
        <p:nvSpPr>
          <p:cNvPr id="132" name="TextBox 131"/>
          <p:cNvSpPr txBox="1"/>
          <p:nvPr/>
        </p:nvSpPr>
        <p:spPr>
          <a:xfrm flipH="1">
            <a:off x="4033770" y="3964711"/>
            <a:ext cx="494721" cy="307777"/>
          </a:xfrm>
          <a:prstGeom prst="rect">
            <a:avLst/>
          </a:prstGeom>
          <a:noFill/>
        </p:spPr>
        <p:txBody>
          <a:bodyPr wrap="square" rtlCol="0">
            <a:spAutoFit/>
          </a:bodyPr>
          <a:lstStyle/>
          <a:p>
            <a:r>
              <a:rPr lang="en-US" sz="1400" dirty="0"/>
              <a:t> Yes</a:t>
            </a:r>
            <a:endParaRPr lang="en-US" dirty="0"/>
          </a:p>
        </p:txBody>
      </p:sp>
      <p:sp>
        <p:nvSpPr>
          <p:cNvPr id="137" name="TextBox 136"/>
          <p:cNvSpPr txBox="1"/>
          <p:nvPr/>
        </p:nvSpPr>
        <p:spPr>
          <a:xfrm>
            <a:off x="4727641" y="3272517"/>
            <a:ext cx="457779" cy="307777"/>
          </a:xfrm>
          <a:prstGeom prst="rect">
            <a:avLst/>
          </a:prstGeom>
          <a:noFill/>
        </p:spPr>
        <p:txBody>
          <a:bodyPr wrap="square" rtlCol="0">
            <a:spAutoFit/>
          </a:bodyPr>
          <a:lstStyle/>
          <a:p>
            <a:r>
              <a:rPr lang="en-US" sz="1400" dirty="0"/>
              <a:t>No</a:t>
            </a:r>
            <a:endParaRPr lang="en-US" dirty="0"/>
          </a:p>
        </p:txBody>
      </p:sp>
      <p:sp>
        <p:nvSpPr>
          <p:cNvPr id="37" name="Flowchart: Decision 36"/>
          <p:cNvSpPr/>
          <p:nvPr/>
        </p:nvSpPr>
        <p:spPr>
          <a:xfrm>
            <a:off x="2667001" y="3225388"/>
            <a:ext cx="2076739" cy="8755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Update Recovery?</a:t>
            </a:r>
          </a:p>
        </p:txBody>
      </p:sp>
      <p:cxnSp>
        <p:nvCxnSpPr>
          <p:cNvPr id="9" name="Elbow Connector 8"/>
          <p:cNvCxnSpPr>
            <a:stCxn id="68" idx="3"/>
            <a:endCxn id="37" idx="0"/>
          </p:cNvCxnSpPr>
          <p:nvPr/>
        </p:nvCxnSpPr>
        <p:spPr>
          <a:xfrm rot="5400000">
            <a:off x="4288083" y="1647201"/>
            <a:ext cx="995475" cy="216089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37" idx="2"/>
            <a:endCxn id="129" idx="0"/>
          </p:cNvCxnSpPr>
          <p:nvPr/>
        </p:nvCxnSpPr>
        <p:spPr>
          <a:xfrm rot="16200000" flipH="1">
            <a:off x="4018520" y="3787795"/>
            <a:ext cx="343087" cy="96938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Flowchart: Process 47"/>
          <p:cNvSpPr/>
          <p:nvPr/>
        </p:nvSpPr>
        <p:spPr>
          <a:xfrm>
            <a:off x="7532825" y="4272488"/>
            <a:ext cx="1096091" cy="535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Recovery Voided</a:t>
            </a:r>
          </a:p>
        </p:txBody>
      </p:sp>
      <p:cxnSp>
        <p:nvCxnSpPr>
          <p:cNvPr id="49" name="Straight Arrow Connector 48"/>
          <p:cNvCxnSpPr/>
          <p:nvPr/>
        </p:nvCxnSpPr>
        <p:spPr>
          <a:xfrm>
            <a:off x="4816124" y="3655158"/>
            <a:ext cx="699567" cy="8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23" idx="2"/>
            <a:endCxn id="48" idx="1"/>
          </p:cNvCxnSpPr>
          <p:nvPr/>
        </p:nvCxnSpPr>
        <p:spPr>
          <a:xfrm rot="16200000" flipH="1">
            <a:off x="6862055" y="3869619"/>
            <a:ext cx="447734" cy="89380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flipH="1">
            <a:off x="6656116" y="4117111"/>
            <a:ext cx="494721" cy="307777"/>
          </a:xfrm>
          <a:prstGeom prst="rect">
            <a:avLst/>
          </a:prstGeom>
          <a:noFill/>
        </p:spPr>
        <p:txBody>
          <a:bodyPr wrap="square" rtlCol="0">
            <a:spAutoFit/>
          </a:bodyPr>
          <a:lstStyle/>
          <a:p>
            <a:r>
              <a:rPr lang="en-US" sz="1400" dirty="0"/>
              <a:t> Yes</a:t>
            </a:r>
            <a:endParaRPr lang="en-US" dirty="0"/>
          </a:p>
        </p:txBody>
      </p:sp>
      <p:cxnSp>
        <p:nvCxnSpPr>
          <p:cNvPr id="18" name="Elbow Connector 17"/>
          <p:cNvCxnSpPr>
            <a:stCxn id="123" idx="3"/>
            <a:endCxn id="26" idx="0"/>
          </p:cNvCxnSpPr>
          <p:nvPr/>
        </p:nvCxnSpPr>
        <p:spPr>
          <a:xfrm>
            <a:off x="7677390" y="3654877"/>
            <a:ext cx="1681563" cy="18453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677390" y="3301580"/>
            <a:ext cx="457779" cy="307777"/>
          </a:xfrm>
          <a:prstGeom prst="rect">
            <a:avLst/>
          </a:prstGeom>
          <a:noFill/>
        </p:spPr>
        <p:txBody>
          <a:bodyPr wrap="square" rtlCol="0">
            <a:spAutoFit/>
          </a:bodyPr>
          <a:lstStyle/>
          <a:p>
            <a:r>
              <a:rPr lang="en-US" sz="1400" dirty="0"/>
              <a:t>No</a:t>
            </a:r>
            <a:endParaRPr lang="en-US" dirty="0"/>
          </a:p>
        </p:txBody>
      </p:sp>
      <p:cxnSp>
        <p:nvCxnSpPr>
          <p:cNvPr id="21" name="Elbow Connector 20"/>
          <p:cNvCxnSpPr>
            <a:stCxn id="48" idx="2"/>
            <a:endCxn id="26" idx="2"/>
          </p:cNvCxnSpPr>
          <p:nvPr/>
        </p:nvCxnSpPr>
        <p:spPr>
          <a:xfrm rot="16200000" flipH="1">
            <a:off x="8097704" y="4791455"/>
            <a:ext cx="882467" cy="9161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649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685800"/>
            <a:ext cx="8686800" cy="5943600"/>
          </a:xfrm>
        </p:spPr>
        <p:txBody>
          <a:bodyPr>
            <a:normAutofit/>
          </a:bodyPr>
          <a:lstStyle/>
          <a:p>
            <a:pPr marL="0" indent="0">
              <a:buNone/>
            </a:pPr>
            <a:endParaRPr lang="en-US" sz="2000" b="1" i="1" dirty="0"/>
          </a:p>
          <a:p>
            <a:pPr marL="0" indent="0">
              <a:buNone/>
            </a:pPr>
            <a:r>
              <a:rPr lang="en-US" sz="2000" b="1" i="1" dirty="0"/>
              <a:t>Tasks – - </a:t>
            </a:r>
            <a:r>
              <a:rPr lang="en-US" sz="2000" dirty="0"/>
              <a:t>&lt;To Do&gt; list for the particular Adjuster / Claim Representative who is the Claim owner and / or feature in work queue form</a:t>
            </a:r>
            <a:endParaRPr lang="en-US" sz="2000" b="1" i="1" dirty="0"/>
          </a:p>
          <a:p>
            <a:pPr marL="0" indent="0">
              <a:buNone/>
            </a:pPr>
            <a:endParaRPr lang="en-US" sz="2000" b="1" i="1" dirty="0"/>
          </a:p>
          <a:p>
            <a:r>
              <a:rPr lang="en-US" sz="2000" dirty="0"/>
              <a:t>Manual Tasks</a:t>
            </a:r>
          </a:p>
          <a:p>
            <a:r>
              <a:rPr lang="en-US" sz="2000" dirty="0"/>
              <a:t>Automatic Tasks</a:t>
            </a:r>
          </a:p>
          <a:p>
            <a:endParaRPr lang="en-US" sz="2000" b="1" i="1" dirty="0"/>
          </a:p>
          <a:p>
            <a:endParaRPr lang="en-US" sz="2000" b="1" i="1" dirty="0"/>
          </a:p>
          <a:p>
            <a:pPr marL="914400" lvl="2" indent="0">
              <a:buNone/>
            </a:pPr>
            <a:endParaRPr lang="en-US" sz="2000" dirty="0"/>
          </a:p>
        </p:txBody>
      </p:sp>
      <p:sp>
        <p:nvSpPr>
          <p:cNvPr id="5" name="Title 1"/>
          <p:cNvSpPr>
            <a:spLocks noGrp="1"/>
          </p:cNvSpPr>
          <p:nvPr>
            <p:ph type="title"/>
          </p:nvPr>
        </p:nvSpPr>
        <p:spPr>
          <a:xfrm>
            <a:off x="0" y="46038"/>
            <a:ext cx="12192000" cy="411162"/>
          </a:xfrm>
        </p:spPr>
        <p:txBody>
          <a:bodyPr>
            <a:normAutofit/>
          </a:bodyPr>
          <a:lstStyle/>
          <a:p>
            <a:r>
              <a:rPr lang="en-US" sz="2000" b="1" dirty="0" smtClean="0"/>
              <a:t>Tasks</a:t>
            </a:r>
            <a:endParaRPr lang="en-US" sz="2000" b="1" dirty="0"/>
          </a:p>
        </p:txBody>
      </p:sp>
    </p:spTree>
    <p:extLst>
      <p:ext uri="{BB962C8B-B14F-4D97-AF65-F5344CB8AC3E}">
        <p14:creationId xmlns:p14="http://schemas.microsoft.com/office/powerpoint/2010/main" val="41845089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6038"/>
            <a:ext cx="9067800" cy="411162"/>
          </a:xfrm>
        </p:spPr>
        <p:txBody>
          <a:bodyPr>
            <a:normAutofit/>
          </a:bodyPr>
          <a:lstStyle/>
          <a:p>
            <a:r>
              <a:rPr lang="en-US" sz="2000" b="1" dirty="0"/>
              <a:t>Tasks</a:t>
            </a:r>
          </a:p>
        </p:txBody>
      </p:sp>
      <p:sp>
        <p:nvSpPr>
          <p:cNvPr id="3" name="Content Placeholder 2"/>
          <p:cNvSpPr>
            <a:spLocks noGrp="1"/>
          </p:cNvSpPr>
          <p:nvPr>
            <p:ph idx="1"/>
          </p:nvPr>
        </p:nvSpPr>
        <p:spPr>
          <a:xfrm>
            <a:off x="1579418" y="380400"/>
            <a:ext cx="9088582" cy="6477600"/>
          </a:xfrm>
        </p:spPr>
        <p:txBody>
          <a:bodyPr>
            <a:normAutofit/>
          </a:bodyPr>
          <a:lstStyle/>
          <a:p>
            <a:endParaRPr lang="en-US" sz="1400" dirty="0"/>
          </a:p>
          <a:p>
            <a:endParaRPr lang="en-US" sz="1400" dirty="0"/>
          </a:p>
          <a:p>
            <a:endParaRPr lang="en-US" sz="1400" dirty="0"/>
          </a:p>
          <a:p>
            <a:endParaRPr lang="en-US" sz="1400" dirty="0"/>
          </a:p>
          <a:p>
            <a:pPr marL="0" indent="0">
              <a:buNone/>
            </a:pPr>
            <a:r>
              <a:rPr lang="en-US" sz="1400" dirty="0"/>
              <a:t>                                                  </a:t>
            </a:r>
          </a:p>
          <a:p>
            <a:pPr marL="0" indent="0">
              <a:buNone/>
            </a:pPr>
            <a:r>
              <a:rPr lang="en-US" sz="1400" dirty="0"/>
              <a:t>                                                   </a:t>
            </a:r>
          </a:p>
          <a:p>
            <a:pPr marL="0" indent="0">
              <a:buNone/>
            </a:pPr>
            <a:endParaRPr lang="en-US" sz="1400" dirty="0"/>
          </a:p>
          <a:p>
            <a:pPr marL="0" indent="0">
              <a:buNone/>
            </a:pPr>
            <a:endParaRPr lang="en-US" sz="1400" dirty="0"/>
          </a:p>
        </p:txBody>
      </p:sp>
      <p:sp>
        <p:nvSpPr>
          <p:cNvPr id="19" name="Oval 18"/>
          <p:cNvSpPr/>
          <p:nvPr/>
        </p:nvSpPr>
        <p:spPr>
          <a:xfrm>
            <a:off x="2133600" y="685800"/>
            <a:ext cx="723900" cy="381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J</a:t>
            </a:r>
          </a:p>
        </p:txBody>
      </p:sp>
      <p:sp>
        <p:nvSpPr>
          <p:cNvPr id="26" name="Oval 25"/>
          <p:cNvSpPr/>
          <p:nvPr/>
        </p:nvSpPr>
        <p:spPr>
          <a:xfrm>
            <a:off x="8877300" y="5514110"/>
            <a:ext cx="723900" cy="381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K</a:t>
            </a:r>
          </a:p>
        </p:txBody>
      </p:sp>
      <p:sp>
        <p:nvSpPr>
          <p:cNvPr id="68" name="Flowchart: Data 67"/>
          <p:cNvSpPr/>
          <p:nvPr/>
        </p:nvSpPr>
        <p:spPr>
          <a:xfrm>
            <a:off x="3200400" y="2229914"/>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Manual Tasks</a:t>
            </a:r>
          </a:p>
        </p:txBody>
      </p:sp>
      <p:sp>
        <p:nvSpPr>
          <p:cNvPr id="129" name="Flowchart: Process 128"/>
          <p:cNvSpPr/>
          <p:nvPr/>
        </p:nvSpPr>
        <p:spPr>
          <a:xfrm>
            <a:off x="3043596" y="3715028"/>
            <a:ext cx="1096091" cy="535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Create Task</a:t>
            </a:r>
          </a:p>
        </p:txBody>
      </p:sp>
      <p:sp>
        <p:nvSpPr>
          <p:cNvPr id="27" name="Flowchart: Process 26"/>
          <p:cNvSpPr/>
          <p:nvPr/>
        </p:nvSpPr>
        <p:spPr>
          <a:xfrm>
            <a:off x="4831560" y="1275840"/>
            <a:ext cx="1096091" cy="535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Tasks</a:t>
            </a:r>
          </a:p>
        </p:txBody>
      </p:sp>
      <p:sp>
        <p:nvSpPr>
          <p:cNvPr id="28" name="Flowchart: Data 27"/>
          <p:cNvSpPr/>
          <p:nvPr/>
        </p:nvSpPr>
        <p:spPr>
          <a:xfrm>
            <a:off x="6088650" y="2209801"/>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Automatic Tasks</a:t>
            </a:r>
          </a:p>
        </p:txBody>
      </p:sp>
      <p:sp>
        <p:nvSpPr>
          <p:cNvPr id="29" name="Flowchart: Process 28"/>
          <p:cNvSpPr/>
          <p:nvPr/>
        </p:nvSpPr>
        <p:spPr>
          <a:xfrm>
            <a:off x="4695537" y="3731400"/>
            <a:ext cx="1096091" cy="535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Update Task</a:t>
            </a:r>
          </a:p>
        </p:txBody>
      </p:sp>
      <p:sp>
        <p:nvSpPr>
          <p:cNvPr id="30" name="Flowchart: Process 29"/>
          <p:cNvSpPr/>
          <p:nvPr/>
        </p:nvSpPr>
        <p:spPr>
          <a:xfrm>
            <a:off x="6436734" y="3733801"/>
            <a:ext cx="1096091" cy="535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Complete Task</a:t>
            </a:r>
          </a:p>
        </p:txBody>
      </p:sp>
      <p:cxnSp>
        <p:nvCxnSpPr>
          <p:cNvPr id="5" name="Elbow Connector 4"/>
          <p:cNvCxnSpPr>
            <a:stCxn id="27" idx="2"/>
            <a:endCxn id="68" idx="0"/>
          </p:cNvCxnSpPr>
          <p:nvPr/>
        </p:nvCxnSpPr>
        <p:spPr>
          <a:xfrm rot="5400000">
            <a:off x="4591504" y="1441810"/>
            <a:ext cx="418273" cy="115793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27" idx="2"/>
            <a:endCxn id="28" idx="0"/>
          </p:cNvCxnSpPr>
          <p:nvPr/>
        </p:nvCxnSpPr>
        <p:spPr>
          <a:xfrm rot="16200000" flipH="1">
            <a:off x="6045684" y="1145561"/>
            <a:ext cx="398160" cy="17303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68" idx="4"/>
            <a:endCxn id="129" idx="0"/>
          </p:cNvCxnSpPr>
          <p:nvPr/>
        </p:nvCxnSpPr>
        <p:spPr>
          <a:xfrm rot="5400000">
            <a:off x="3422082" y="3085646"/>
            <a:ext cx="798941" cy="45982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8" idx="4"/>
            <a:endCxn id="29" idx="0"/>
          </p:cNvCxnSpPr>
          <p:nvPr/>
        </p:nvCxnSpPr>
        <p:spPr>
          <a:xfrm rot="16200000" flipH="1">
            <a:off x="4239866" y="2727682"/>
            <a:ext cx="815313" cy="119212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8" idx="4"/>
            <a:endCxn id="30" idx="0"/>
          </p:cNvCxnSpPr>
          <p:nvPr/>
        </p:nvCxnSpPr>
        <p:spPr>
          <a:xfrm rot="16200000" flipH="1">
            <a:off x="5109263" y="1858284"/>
            <a:ext cx="817714" cy="29333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8" idx="3"/>
            <a:endCxn id="129" idx="0"/>
          </p:cNvCxnSpPr>
          <p:nvPr/>
        </p:nvCxnSpPr>
        <p:spPr>
          <a:xfrm rot="5400000">
            <a:off x="4771043" y="1716571"/>
            <a:ext cx="819054" cy="317785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30" idx="2"/>
            <a:endCxn id="26" idx="0"/>
          </p:cNvCxnSpPr>
          <p:nvPr/>
        </p:nvCxnSpPr>
        <p:spPr>
          <a:xfrm rot="16200000" flipH="1">
            <a:off x="7489761" y="3764620"/>
            <a:ext cx="1244509" cy="225447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9" idx="6"/>
            <a:endCxn id="27" idx="0"/>
          </p:cNvCxnSpPr>
          <p:nvPr/>
        </p:nvCxnSpPr>
        <p:spPr>
          <a:xfrm>
            <a:off x="2857501" y="876301"/>
            <a:ext cx="2522105" cy="39953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0142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685800"/>
            <a:ext cx="8686800" cy="5943600"/>
          </a:xfrm>
        </p:spPr>
        <p:txBody>
          <a:bodyPr>
            <a:normAutofit/>
          </a:bodyPr>
          <a:lstStyle/>
          <a:p>
            <a:pPr marL="0" indent="0">
              <a:buNone/>
            </a:pPr>
            <a:endParaRPr lang="en-US" sz="2000" b="1" i="1" dirty="0"/>
          </a:p>
          <a:p>
            <a:pPr marL="0" indent="0">
              <a:buNone/>
            </a:pPr>
            <a:r>
              <a:rPr lang="en-US" sz="2000" b="1" i="1" dirty="0"/>
              <a:t>Claim </a:t>
            </a:r>
            <a:r>
              <a:rPr lang="en-US" sz="2000" b="1" i="1" dirty="0" smtClean="0"/>
              <a:t>Actions – </a:t>
            </a:r>
          </a:p>
          <a:p>
            <a:pPr marL="0" indent="0">
              <a:buNone/>
            </a:pPr>
            <a:endParaRPr lang="en-US" sz="2000" dirty="0" smtClean="0"/>
          </a:p>
          <a:p>
            <a:pPr marL="0" indent="0">
              <a:buNone/>
            </a:pPr>
            <a:r>
              <a:rPr lang="en-US" sz="2000" dirty="0" smtClean="0"/>
              <a:t>Various Actions that can be performed at the top most claim level - </a:t>
            </a:r>
            <a:r>
              <a:rPr lang="en-US" sz="2000" b="1" i="1" dirty="0"/>
              <a:t>- </a:t>
            </a:r>
            <a:r>
              <a:rPr lang="en-US" sz="2000" dirty="0"/>
              <a:t>&lt;Claim Close / Open&gt;, &lt;Claim Inquiry&gt;, &lt;Claim Update&gt;, &lt;Generate On Demand Document&gt; an &lt;Subrogation Open&gt;</a:t>
            </a:r>
            <a:endParaRPr lang="en-US" sz="2000" b="1" i="1" dirty="0"/>
          </a:p>
          <a:p>
            <a:pPr marL="0" indent="0">
              <a:buNone/>
            </a:pPr>
            <a:endParaRPr lang="en-US" sz="2000" dirty="0" smtClean="0"/>
          </a:p>
          <a:p>
            <a:pPr lvl="1"/>
            <a:r>
              <a:rPr lang="en-US" sz="1600" dirty="0" smtClean="0"/>
              <a:t>Close </a:t>
            </a:r>
            <a:r>
              <a:rPr lang="en-US" sz="1600" dirty="0"/>
              <a:t>Claim</a:t>
            </a:r>
          </a:p>
          <a:p>
            <a:pPr lvl="1"/>
            <a:r>
              <a:rPr lang="en-US" sz="1600" dirty="0"/>
              <a:t>Claim Open - Reopen</a:t>
            </a:r>
          </a:p>
          <a:p>
            <a:pPr lvl="1"/>
            <a:r>
              <a:rPr lang="en-US" sz="1600" dirty="0"/>
              <a:t>Claim Inquiry</a:t>
            </a:r>
          </a:p>
          <a:p>
            <a:pPr lvl="1"/>
            <a:r>
              <a:rPr lang="en-US" sz="1600" dirty="0"/>
              <a:t>Claim Update</a:t>
            </a:r>
          </a:p>
          <a:p>
            <a:pPr lvl="1"/>
            <a:r>
              <a:rPr lang="en-US" sz="1600" dirty="0"/>
              <a:t>On Demand Document</a:t>
            </a:r>
          </a:p>
          <a:p>
            <a:pPr lvl="1"/>
            <a:r>
              <a:rPr lang="en-US" sz="1600" dirty="0"/>
              <a:t>Subrogation Open</a:t>
            </a:r>
          </a:p>
          <a:p>
            <a:pPr marL="457200" lvl="1" indent="0">
              <a:buNone/>
            </a:pPr>
            <a:endParaRPr lang="en-US" sz="1600" dirty="0"/>
          </a:p>
          <a:p>
            <a:pPr marL="914400" lvl="2" indent="0">
              <a:buNone/>
            </a:pPr>
            <a:endParaRPr lang="en-US" sz="2000" dirty="0"/>
          </a:p>
        </p:txBody>
      </p:sp>
      <p:sp>
        <p:nvSpPr>
          <p:cNvPr id="5" name="Title 1"/>
          <p:cNvSpPr>
            <a:spLocks noGrp="1"/>
          </p:cNvSpPr>
          <p:nvPr>
            <p:ph type="title"/>
          </p:nvPr>
        </p:nvSpPr>
        <p:spPr>
          <a:xfrm>
            <a:off x="0" y="46038"/>
            <a:ext cx="12192000" cy="411162"/>
          </a:xfrm>
        </p:spPr>
        <p:txBody>
          <a:bodyPr>
            <a:normAutofit/>
          </a:bodyPr>
          <a:lstStyle/>
          <a:p>
            <a:r>
              <a:rPr lang="en-US" sz="2000" b="1" dirty="0" smtClean="0"/>
              <a:t>Claim Actions</a:t>
            </a:r>
            <a:endParaRPr lang="en-US" sz="2000" b="1" dirty="0"/>
          </a:p>
        </p:txBody>
      </p:sp>
    </p:spTree>
    <p:extLst>
      <p:ext uri="{BB962C8B-B14F-4D97-AF65-F5344CB8AC3E}">
        <p14:creationId xmlns:p14="http://schemas.microsoft.com/office/powerpoint/2010/main" val="30464612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6038"/>
            <a:ext cx="9067800" cy="411162"/>
          </a:xfrm>
        </p:spPr>
        <p:txBody>
          <a:bodyPr>
            <a:normAutofit/>
          </a:bodyPr>
          <a:lstStyle/>
          <a:p>
            <a:r>
              <a:rPr lang="en-US" sz="2000" b="1" dirty="0"/>
              <a:t>Claim Actions</a:t>
            </a:r>
          </a:p>
        </p:txBody>
      </p:sp>
      <p:sp>
        <p:nvSpPr>
          <p:cNvPr id="3" name="Content Placeholder 2"/>
          <p:cNvSpPr>
            <a:spLocks noGrp="1"/>
          </p:cNvSpPr>
          <p:nvPr>
            <p:ph idx="1"/>
          </p:nvPr>
        </p:nvSpPr>
        <p:spPr>
          <a:xfrm>
            <a:off x="1579418" y="380400"/>
            <a:ext cx="9088582" cy="6477600"/>
          </a:xfrm>
        </p:spPr>
        <p:txBody>
          <a:bodyPr>
            <a:normAutofit/>
          </a:bodyPr>
          <a:lstStyle/>
          <a:p>
            <a:endParaRPr lang="en-US" sz="1400" dirty="0"/>
          </a:p>
          <a:p>
            <a:endParaRPr lang="en-US" sz="1400" dirty="0"/>
          </a:p>
          <a:p>
            <a:endParaRPr lang="en-US" sz="1400" dirty="0"/>
          </a:p>
          <a:p>
            <a:endParaRPr lang="en-US" sz="1400" dirty="0"/>
          </a:p>
          <a:p>
            <a:pPr marL="0" indent="0">
              <a:buNone/>
            </a:pPr>
            <a:r>
              <a:rPr lang="en-US" sz="1400" dirty="0"/>
              <a:t>                                                  </a:t>
            </a:r>
          </a:p>
          <a:p>
            <a:pPr marL="0" indent="0">
              <a:buNone/>
            </a:pPr>
            <a:r>
              <a:rPr lang="en-US" sz="1400" dirty="0"/>
              <a:t>                                                   </a:t>
            </a:r>
          </a:p>
          <a:p>
            <a:pPr marL="0" indent="0">
              <a:buNone/>
            </a:pPr>
            <a:endParaRPr lang="en-US" sz="1400" dirty="0"/>
          </a:p>
          <a:p>
            <a:pPr marL="0" indent="0">
              <a:buNone/>
            </a:pPr>
            <a:endParaRPr lang="en-US" sz="1400" dirty="0"/>
          </a:p>
        </p:txBody>
      </p:sp>
      <p:sp>
        <p:nvSpPr>
          <p:cNvPr id="19" name="Oval 18"/>
          <p:cNvSpPr/>
          <p:nvPr/>
        </p:nvSpPr>
        <p:spPr>
          <a:xfrm>
            <a:off x="2133600" y="685800"/>
            <a:ext cx="723900" cy="381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K</a:t>
            </a:r>
          </a:p>
        </p:txBody>
      </p:sp>
      <p:sp>
        <p:nvSpPr>
          <p:cNvPr id="26" name="Oval 25"/>
          <p:cNvSpPr/>
          <p:nvPr/>
        </p:nvSpPr>
        <p:spPr>
          <a:xfrm>
            <a:off x="9239250" y="5146965"/>
            <a:ext cx="723900" cy="381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a:t>
            </a:r>
          </a:p>
        </p:txBody>
      </p:sp>
      <p:sp>
        <p:nvSpPr>
          <p:cNvPr id="129" name="Flowchart: Process 128"/>
          <p:cNvSpPr/>
          <p:nvPr/>
        </p:nvSpPr>
        <p:spPr>
          <a:xfrm>
            <a:off x="1905001" y="3267273"/>
            <a:ext cx="1096091" cy="535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Claim Close</a:t>
            </a:r>
          </a:p>
        </p:txBody>
      </p:sp>
      <p:sp>
        <p:nvSpPr>
          <p:cNvPr id="27" name="Flowchart: Process 26"/>
          <p:cNvSpPr/>
          <p:nvPr/>
        </p:nvSpPr>
        <p:spPr>
          <a:xfrm>
            <a:off x="4831560" y="1275840"/>
            <a:ext cx="1096091" cy="535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Claim Actions</a:t>
            </a:r>
          </a:p>
        </p:txBody>
      </p:sp>
      <p:sp>
        <p:nvSpPr>
          <p:cNvPr id="29" name="Flowchart: Process 28"/>
          <p:cNvSpPr/>
          <p:nvPr/>
        </p:nvSpPr>
        <p:spPr>
          <a:xfrm>
            <a:off x="3581401" y="3267272"/>
            <a:ext cx="1096091" cy="535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Claim Inquiry</a:t>
            </a:r>
          </a:p>
        </p:txBody>
      </p:sp>
      <p:sp>
        <p:nvSpPr>
          <p:cNvPr id="30" name="Flowchart: Process 29"/>
          <p:cNvSpPr/>
          <p:nvPr/>
        </p:nvSpPr>
        <p:spPr>
          <a:xfrm>
            <a:off x="5257801" y="3274200"/>
            <a:ext cx="1096091" cy="535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Claim Update</a:t>
            </a:r>
          </a:p>
        </p:txBody>
      </p:sp>
      <p:cxnSp>
        <p:nvCxnSpPr>
          <p:cNvPr id="40" name="Elbow Connector 39"/>
          <p:cNvCxnSpPr>
            <a:stCxn id="19" idx="6"/>
            <a:endCxn id="27" idx="0"/>
          </p:cNvCxnSpPr>
          <p:nvPr/>
        </p:nvCxnSpPr>
        <p:spPr>
          <a:xfrm>
            <a:off x="2857501" y="876301"/>
            <a:ext cx="2522105" cy="39953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Flowchart: Process 19"/>
          <p:cNvSpPr/>
          <p:nvPr/>
        </p:nvSpPr>
        <p:spPr>
          <a:xfrm>
            <a:off x="6981110" y="3267273"/>
            <a:ext cx="1096091" cy="535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On Demand Document</a:t>
            </a:r>
          </a:p>
        </p:txBody>
      </p:sp>
      <p:sp>
        <p:nvSpPr>
          <p:cNvPr id="21" name="Flowchart: Process 20"/>
          <p:cNvSpPr/>
          <p:nvPr/>
        </p:nvSpPr>
        <p:spPr>
          <a:xfrm>
            <a:off x="8505110" y="3274200"/>
            <a:ext cx="1096091" cy="535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Subrogation Open</a:t>
            </a:r>
          </a:p>
        </p:txBody>
      </p:sp>
      <p:cxnSp>
        <p:nvCxnSpPr>
          <p:cNvPr id="6" name="Elbow Connector 5"/>
          <p:cNvCxnSpPr>
            <a:stCxn id="27" idx="2"/>
            <a:endCxn id="129" idx="0"/>
          </p:cNvCxnSpPr>
          <p:nvPr/>
        </p:nvCxnSpPr>
        <p:spPr>
          <a:xfrm rot="5400000">
            <a:off x="3188510" y="1076178"/>
            <a:ext cx="1455632" cy="292655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7" idx="2"/>
            <a:endCxn id="29" idx="0"/>
          </p:cNvCxnSpPr>
          <p:nvPr/>
        </p:nvCxnSpPr>
        <p:spPr>
          <a:xfrm rot="5400000">
            <a:off x="4026712" y="1914377"/>
            <a:ext cx="1455631" cy="125015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7" idx="2"/>
            <a:endCxn id="30" idx="0"/>
          </p:cNvCxnSpPr>
          <p:nvPr/>
        </p:nvCxnSpPr>
        <p:spPr>
          <a:xfrm rot="16200000" flipH="1">
            <a:off x="4861447" y="2329799"/>
            <a:ext cx="1462559" cy="4262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7" idx="2"/>
            <a:endCxn id="20" idx="0"/>
          </p:cNvCxnSpPr>
          <p:nvPr/>
        </p:nvCxnSpPr>
        <p:spPr>
          <a:xfrm rot="16200000" flipH="1">
            <a:off x="5726564" y="1464681"/>
            <a:ext cx="1455632" cy="21495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27" idx="2"/>
            <a:endCxn id="21" idx="0"/>
          </p:cNvCxnSpPr>
          <p:nvPr/>
        </p:nvCxnSpPr>
        <p:spPr>
          <a:xfrm rot="16200000" flipH="1">
            <a:off x="6485102" y="706144"/>
            <a:ext cx="1462559" cy="36735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Flowchart: Data 31"/>
          <p:cNvSpPr/>
          <p:nvPr/>
        </p:nvSpPr>
        <p:spPr>
          <a:xfrm>
            <a:off x="3022278" y="4419601"/>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Subrogation Information</a:t>
            </a:r>
          </a:p>
        </p:txBody>
      </p:sp>
      <p:sp>
        <p:nvSpPr>
          <p:cNvPr id="33" name="Flowchart: Data 32"/>
          <p:cNvSpPr/>
          <p:nvPr/>
        </p:nvSpPr>
        <p:spPr>
          <a:xfrm>
            <a:off x="5638640" y="4405746"/>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Subrogation Overview</a:t>
            </a:r>
          </a:p>
        </p:txBody>
      </p:sp>
      <p:cxnSp>
        <p:nvCxnSpPr>
          <p:cNvPr id="24" name="Elbow Connector 23"/>
          <p:cNvCxnSpPr>
            <a:stCxn id="21" idx="2"/>
            <a:endCxn id="32" idx="0"/>
          </p:cNvCxnSpPr>
          <p:nvPr/>
        </p:nvCxnSpPr>
        <p:spPr>
          <a:xfrm rot="5400000">
            <a:off x="6243553" y="1609998"/>
            <a:ext cx="609600" cy="500960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Flowchart: Data 38"/>
          <p:cNvSpPr/>
          <p:nvPr/>
        </p:nvSpPr>
        <p:spPr>
          <a:xfrm>
            <a:off x="4406739" y="5700961"/>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Subrogation Update</a:t>
            </a:r>
          </a:p>
        </p:txBody>
      </p:sp>
      <p:sp>
        <p:nvSpPr>
          <p:cNvPr id="41" name="Flowchart: Data 40"/>
          <p:cNvSpPr/>
          <p:nvPr/>
        </p:nvSpPr>
        <p:spPr>
          <a:xfrm>
            <a:off x="6454380" y="5700961"/>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Responsible Party</a:t>
            </a:r>
          </a:p>
        </p:txBody>
      </p:sp>
      <p:cxnSp>
        <p:nvCxnSpPr>
          <p:cNvPr id="36" name="Elbow Connector 35"/>
          <p:cNvCxnSpPr>
            <a:stCxn id="33" idx="4"/>
            <a:endCxn id="39" idx="1"/>
          </p:cNvCxnSpPr>
          <p:nvPr/>
        </p:nvCxnSpPr>
        <p:spPr>
          <a:xfrm rot="5400000">
            <a:off x="5569230" y="4780490"/>
            <a:ext cx="609042" cy="123190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3" idx="4"/>
            <a:endCxn id="41" idx="0"/>
          </p:cNvCxnSpPr>
          <p:nvPr/>
        </p:nvCxnSpPr>
        <p:spPr>
          <a:xfrm rot="16200000" flipH="1">
            <a:off x="6678156" y="4903463"/>
            <a:ext cx="609042" cy="98595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860488" y="4762686"/>
            <a:ext cx="702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41" idx="5"/>
            <a:endCxn id="26" idx="2"/>
          </p:cNvCxnSpPr>
          <p:nvPr/>
        </p:nvCxnSpPr>
        <p:spPr>
          <a:xfrm flipV="1">
            <a:off x="7986290" y="5337465"/>
            <a:ext cx="1252960" cy="70658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869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46038"/>
            <a:ext cx="12077700" cy="498449"/>
          </a:xfrm>
        </p:spPr>
        <p:txBody>
          <a:bodyPr>
            <a:normAutofit/>
          </a:bodyPr>
          <a:lstStyle/>
          <a:p>
            <a:pPr algn="ctr"/>
            <a:r>
              <a:rPr lang="en-US" sz="2000" b="1" dirty="0"/>
              <a:t>New Business – Account Creation – Quote Flow</a:t>
            </a:r>
          </a:p>
        </p:txBody>
      </p:sp>
      <p:sp>
        <p:nvSpPr>
          <p:cNvPr id="3" name="Content Placeholder 2"/>
          <p:cNvSpPr>
            <a:spLocks noGrp="1"/>
          </p:cNvSpPr>
          <p:nvPr>
            <p:ph idx="1"/>
          </p:nvPr>
        </p:nvSpPr>
        <p:spPr>
          <a:xfrm>
            <a:off x="1752600" y="533400"/>
            <a:ext cx="8458200" cy="6096000"/>
          </a:xfrm>
        </p:spPr>
        <p:txBody>
          <a:bodyPr>
            <a:normAutofit/>
          </a:bodyPr>
          <a:lstStyle/>
          <a:p>
            <a:endParaRPr lang="en-US" sz="1400" dirty="0"/>
          </a:p>
          <a:p>
            <a:endParaRPr lang="en-US" sz="1400" dirty="0"/>
          </a:p>
          <a:p>
            <a:endParaRPr lang="en-US" sz="1400" dirty="0"/>
          </a:p>
          <a:p>
            <a:endParaRPr lang="en-US" sz="1400" dirty="0"/>
          </a:p>
          <a:p>
            <a:pPr marL="0" indent="0">
              <a:buNone/>
            </a:pPr>
            <a:r>
              <a:rPr lang="en-US" sz="1400" dirty="0"/>
              <a:t>                                                  </a:t>
            </a:r>
          </a:p>
          <a:p>
            <a:pPr marL="0" indent="0">
              <a:buNone/>
            </a:pPr>
            <a:r>
              <a:rPr lang="en-US" sz="1400" dirty="0"/>
              <a:t>                                                   </a:t>
            </a:r>
          </a:p>
          <a:p>
            <a:pPr marL="0" indent="0">
              <a:buNone/>
            </a:pPr>
            <a:endParaRPr lang="en-US" sz="1400" dirty="0"/>
          </a:p>
          <a:p>
            <a:pPr marL="0" indent="0">
              <a:buNone/>
            </a:pPr>
            <a:r>
              <a:rPr lang="en-US" sz="1400" dirty="0"/>
              <a:t>                                                          Yes                                                                                                  No</a:t>
            </a:r>
          </a:p>
        </p:txBody>
      </p:sp>
      <p:sp>
        <p:nvSpPr>
          <p:cNvPr id="4" name="Rounded Rectangle 3"/>
          <p:cNvSpPr/>
          <p:nvPr/>
        </p:nvSpPr>
        <p:spPr>
          <a:xfrm>
            <a:off x="2133600" y="1516037"/>
            <a:ext cx="1905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Account Creation</a:t>
            </a:r>
          </a:p>
        </p:txBody>
      </p:sp>
      <p:sp>
        <p:nvSpPr>
          <p:cNvPr id="6" name="Flowchart: Decision 5"/>
          <p:cNvSpPr/>
          <p:nvPr/>
        </p:nvSpPr>
        <p:spPr>
          <a:xfrm>
            <a:off x="5105400" y="2049437"/>
            <a:ext cx="2209800" cy="1295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New Customer</a:t>
            </a:r>
          </a:p>
        </p:txBody>
      </p:sp>
      <p:cxnSp>
        <p:nvCxnSpPr>
          <p:cNvPr id="8" name="Elbow Connector 7"/>
          <p:cNvCxnSpPr>
            <a:endCxn id="6" idx="0"/>
          </p:cNvCxnSpPr>
          <p:nvPr/>
        </p:nvCxnSpPr>
        <p:spPr>
          <a:xfrm>
            <a:off x="4038600" y="1782737"/>
            <a:ext cx="2171700" cy="266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Flowchart: Process 8"/>
          <p:cNvSpPr/>
          <p:nvPr/>
        </p:nvSpPr>
        <p:spPr>
          <a:xfrm>
            <a:off x="2667000" y="3573437"/>
            <a:ext cx="1371600"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Create New Account</a:t>
            </a:r>
          </a:p>
        </p:txBody>
      </p:sp>
      <p:sp>
        <p:nvSpPr>
          <p:cNvPr id="10" name="Flowchart: Process 9"/>
          <p:cNvSpPr/>
          <p:nvPr/>
        </p:nvSpPr>
        <p:spPr>
          <a:xfrm>
            <a:off x="8077200" y="3545728"/>
            <a:ext cx="1752600"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Identify Existing Account</a:t>
            </a:r>
          </a:p>
        </p:txBody>
      </p:sp>
      <p:cxnSp>
        <p:nvCxnSpPr>
          <p:cNvPr id="14" name="Elbow Connector 13"/>
          <p:cNvCxnSpPr>
            <a:endCxn id="9" idx="0"/>
          </p:cNvCxnSpPr>
          <p:nvPr/>
        </p:nvCxnSpPr>
        <p:spPr>
          <a:xfrm rot="10800000" flipV="1">
            <a:off x="3352800" y="2697137"/>
            <a:ext cx="1752600" cy="876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endCxn id="10" idx="0"/>
          </p:cNvCxnSpPr>
          <p:nvPr/>
        </p:nvCxnSpPr>
        <p:spPr>
          <a:xfrm>
            <a:off x="7315200" y="2697138"/>
            <a:ext cx="1638300" cy="84859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ular Callout 16"/>
          <p:cNvSpPr/>
          <p:nvPr/>
        </p:nvSpPr>
        <p:spPr>
          <a:xfrm>
            <a:off x="114300" y="2392337"/>
            <a:ext cx="2590800" cy="685800"/>
          </a:xfrm>
          <a:prstGeom prst="wedgeRectCallout">
            <a:avLst>
              <a:gd name="adj1" fmla="val 64138"/>
              <a:gd name="adj2" fmla="val 10935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Customer Name, Address,  SSN #, Contact Details</a:t>
            </a:r>
          </a:p>
        </p:txBody>
      </p:sp>
      <p:sp>
        <p:nvSpPr>
          <p:cNvPr id="18" name="Rectangular Callout 17"/>
          <p:cNvSpPr/>
          <p:nvPr/>
        </p:nvSpPr>
        <p:spPr>
          <a:xfrm>
            <a:off x="9410700" y="5592737"/>
            <a:ext cx="2590800" cy="685800"/>
          </a:xfrm>
          <a:prstGeom prst="wedgeRectCallout">
            <a:avLst>
              <a:gd name="adj1" fmla="val -93768"/>
              <a:gd name="adj2" fmla="val -23872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Search for Customer using existing contact details / existing Policy Numbers / Claim Details, etc.,</a:t>
            </a:r>
          </a:p>
        </p:txBody>
      </p:sp>
      <p:sp>
        <p:nvSpPr>
          <p:cNvPr id="19" name="Oval 18"/>
          <p:cNvSpPr/>
          <p:nvPr/>
        </p:nvSpPr>
        <p:spPr>
          <a:xfrm>
            <a:off x="2133600" y="754037"/>
            <a:ext cx="7239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25" name="Elbow Connector 24"/>
          <p:cNvCxnSpPr>
            <a:stCxn id="19" idx="6"/>
            <a:endCxn id="4" idx="0"/>
          </p:cNvCxnSpPr>
          <p:nvPr/>
        </p:nvCxnSpPr>
        <p:spPr>
          <a:xfrm>
            <a:off x="2857500" y="944537"/>
            <a:ext cx="2286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905500" y="6088037"/>
            <a:ext cx="7239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8" name="Straight Arrow Connector 27"/>
          <p:cNvCxnSpPr/>
          <p:nvPr/>
        </p:nvCxnSpPr>
        <p:spPr>
          <a:xfrm>
            <a:off x="6210301" y="3545729"/>
            <a:ext cx="47625" cy="2313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ular Callout 30"/>
          <p:cNvSpPr/>
          <p:nvPr/>
        </p:nvSpPr>
        <p:spPr>
          <a:xfrm>
            <a:off x="6698672" y="887387"/>
            <a:ext cx="2590800" cy="685800"/>
          </a:xfrm>
          <a:prstGeom prst="wedgeRectCallout">
            <a:avLst>
              <a:gd name="adj1" fmla="val -170566"/>
              <a:gd name="adj2" fmla="val 3623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Insurance Business brought by Agent / Broker – Producer / Direct Business, etc.,</a:t>
            </a:r>
          </a:p>
        </p:txBody>
      </p:sp>
      <p:sp>
        <p:nvSpPr>
          <p:cNvPr id="20" name="Rounded Rectangle 19"/>
          <p:cNvSpPr/>
          <p:nvPr/>
        </p:nvSpPr>
        <p:spPr>
          <a:xfrm>
            <a:off x="9667734" y="677837"/>
            <a:ext cx="2181366" cy="533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Start Quote </a:t>
            </a:r>
            <a:r>
              <a:rPr lang="en-US" sz="1600" dirty="0"/>
              <a:t>/ Policy / NB Processing</a:t>
            </a:r>
          </a:p>
        </p:txBody>
      </p:sp>
    </p:spTree>
    <p:extLst>
      <p:ext uri="{BB962C8B-B14F-4D97-AF65-F5344CB8AC3E}">
        <p14:creationId xmlns:p14="http://schemas.microsoft.com/office/powerpoint/2010/main" val="16235959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685800"/>
            <a:ext cx="8686800" cy="5943600"/>
          </a:xfrm>
        </p:spPr>
        <p:txBody>
          <a:bodyPr>
            <a:normAutofit/>
          </a:bodyPr>
          <a:lstStyle/>
          <a:p>
            <a:pPr marL="0" indent="0">
              <a:buNone/>
            </a:pPr>
            <a:r>
              <a:rPr lang="en-US" sz="2000" dirty="0"/>
              <a:t>Claims Processing can be categorized as below</a:t>
            </a:r>
          </a:p>
          <a:p>
            <a:pPr marL="0" indent="0">
              <a:buNone/>
            </a:pPr>
            <a:endParaRPr lang="en-US" sz="2000" b="1" i="1" dirty="0"/>
          </a:p>
          <a:p>
            <a:pPr marL="0" indent="0">
              <a:buNone/>
            </a:pPr>
            <a:r>
              <a:rPr lang="en-US" sz="2000" b="1" i="1" dirty="0"/>
              <a:t>Activities and User </a:t>
            </a:r>
            <a:r>
              <a:rPr lang="en-US" sz="2000" b="1" i="1" dirty="0" smtClean="0"/>
              <a:t>Notes - </a:t>
            </a:r>
            <a:r>
              <a:rPr lang="en-US" sz="2000" b="1" i="1" dirty="0"/>
              <a:t>- </a:t>
            </a:r>
            <a:r>
              <a:rPr lang="en-US" sz="2000" dirty="0"/>
              <a:t>step by step note of the activities undertaken by the user on the claim process – Create Claim / Add Feature / Create Reserve / Make Payment, etc., - Business Activity Monitoring (BAM)</a:t>
            </a:r>
            <a:endParaRPr lang="en-US" sz="2000" b="1" i="1" dirty="0"/>
          </a:p>
          <a:p>
            <a:pPr marL="0" indent="0">
              <a:buNone/>
            </a:pPr>
            <a:endParaRPr lang="en-US" sz="2000" b="1" i="1" dirty="0"/>
          </a:p>
          <a:p>
            <a:r>
              <a:rPr lang="en-US" sz="2000" dirty="0"/>
              <a:t>Business Activity Monitoring (BAM) Notes</a:t>
            </a:r>
          </a:p>
          <a:p>
            <a:r>
              <a:rPr lang="en-US" sz="2000" dirty="0"/>
              <a:t>Manual Notes / Alerts</a:t>
            </a:r>
          </a:p>
          <a:p>
            <a:endParaRPr lang="en-US" sz="2000" b="1" i="1" dirty="0"/>
          </a:p>
          <a:p>
            <a:pPr marL="0" indent="0">
              <a:buNone/>
            </a:pPr>
            <a:r>
              <a:rPr lang="en-US" sz="2000" b="1" i="1" dirty="0" smtClean="0"/>
              <a:t>Reports - </a:t>
            </a:r>
            <a:r>
              <a:rPr lang="en-US" sz="2000" b="1" i="1" dirty="0"/>
              <a:t>- </a:t>
            </a:r>
            <a:r>
              <a:rPr lang="en-US" sz="2000" dirty="0"/>
              <a:t>to facilitate the influx of appropriate claims data, several reports are generated to analyze and form guidelines for future claim handling </a:t>
            </a:r>
            <a:endParaRPr lang="en-US" sz="2000" b="1" i="1" dirty="0"/>
          </a:p>
          <a:p>
            <a:pPr marL="0" indent="0">
              <a:buNone/>
            </a:pPr>
            <a:endParaRPr lang="en-US" sz="2000" b="1" i="1" dirty="0"/>
          </a:p>
          <a:p>
            <a:r>
              <a:rPr lang="en-US" sz="2000" dirty="0"/>
              <a:t>Operational Reports</a:t>
            </a:r>
          </a:p>
          <a:p>
            <a:pPr marL="457200" lvl="1" indent="0">
              <a:buNone/>
            </a:pPr>
            <a:endParaRPr lang="en-US" sz="1600" dirty="0"/>
          </a:p>
          <a:p>
            <a:pPr marL="914400" lvl="2" indent="0">
              <a:buNone/>
            </a:pPr>
            <a:endParaRPr lang="en-US" sz="2000" dirty="0"/>
          </a:p>
        </p:txBody>
      </p:sp>
      <p:sp>
        <p:nvSpPr>
          <p:cNvPr id="5" name="Title 1"/>
          <p:cNvSpPr>
            <a:spLocks noGrp="1"/>
          </p:cNvSpPr>
          <p:nvPr>
            <p:ph type="title"/>
          </p:nvPr>
        </p:nvSpPr>
        <p:spPr>
          <a:xfrm>
            <a:off x="0" y="46038"/>
            <a:ext cx="12192000" cy="411162"/>
          </a:xfrm>
        </p:spPr>
        <p:txBody>
          <a:bodyPr>
            <a:normAutofit/>
          </a:bodyPr>
          <a:lstStyle/>
          <a:p>
            <a:r>
              <a:rPr lang="en-US" sz="2000" b="1" dirty="0" smtClean="0"/>
              <a:t>Activities &amp; User Notes / Reports</a:t>
            </a:r>
            <a:endParaRPr lang="en-US" sz="2000" b="1" dirty="0"/>
          </a:p>
        </p:txBody>
      </p:sp>
    </p:spTree>
    <p:extLst>
      <p:ext uri="{BB962C8B-B14F-4D97-AF65-F5344CB8AC3E}">
        <p14:creationId xmlns:p14="http://schemas.microsoft.com/office/powerpoint/2010/main" val="12549715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6038"/>
            <a:ext cx="9067800" cy="411162"/>
          </a:xfrm>
        </p:spPr>
        <p:txBody>
          <a:bodyPr>
            <a:normAutofit/>
          </a:bodyPr>
          <a:lstStyle/>
          <a:p>
            <a:r>
              <a:rPr lang="en-US" sz="2000" b="1" dirty="0"/>
              <a:t>Activities &amp; User Notes / Reports</a:t>
            </a:r>
          </a:p>
        </p:txBody>
      </p:sp>
      <p:sp>
        <p:nvSpPr>
          <p:cNvPr id="3" name="Content Placeholder 2"/>
          <p:cNvSpPr>
            <a:spLocks noGrp="1"/>
          </p:cNvSpPr>
          <p:nvPr>
            <p:ph idx="1"/>
          </p:nvPr>
        </p:nvSpPr>
        <p:spPr>
          <a:xfrm>
            <a:off x="1579418" y="380400"/>
            <a:ext cx="9088582" cy="6477600"/>
          </a:xfrm>
        </p:spPr>
        <p:txBody>
          <a:bodyPr>
            <a:normAutofit/>
          </a:bodyPr>
          <a:lstStyle/>
          <a:p>
            <a:endParaRPr lang="en-US" sz="1400" dirty="0"/>
          </a:p>
          <a:p>
            <a:endParaRPr lang="en-US" sz="1400" dirty="0"/>
          </a:p>
          <a:p>
            <a:endParaRPr lang="en-US" sz="1400" dirty="0"/>
          </a:p>
          <a:p>
            <a:endParaRPr lang="en-US" sz="1400" dirty="0"/>
          </a:p>
          <a:p>
            <a:pPr marL="0" indent="0">
              <a:buNone/>
            </a:pPr>
            <a:r>
              <a:rPr lang="en-US" sz="1400" dirty="0"/>
              <a:t>                                                  </a:t>
            </a:r>
          </a:p>
          <a:p>
            <a:pPr marL="0" indent="0">
              <a:buNone/>
            </a:pPr>
            <a:r>
              <a:rPr lang="en-US" sz="1400" dirty="0"/>
              <a:t>                                                   </a:t>
            </a:r>
          </a:p>
          <a:p>
            <a:pPr marL="0" indent="0">
              <a:buNone/>
            </a:pPr>
            <a:endParaRPr lang="en-US" sz="1400" dirty="0"/>
          </a:p>
          <a:p>
            <a:pPr marL="0" indent="0">
              <a:buNone/>
            </a:pPr>
            <a:endParaRPr lang="en-US" sz="1400" dirty="0"/>
          </a:p>
        </p:txBody>
      </p:sp>
      <p:sp>
        <p:nvSpPr>
          <p:cNvPr id="19" name="Oval 18"/>
          <p:cNvSpPr/>
          <p:nvPr/>
        </p:nvSpPr>
        <p:spPr>
          <a:xfrm>
            <a:off x="2133600" y="685800"/>
            <a:ext cx="723900" cy="381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a:t>
            </a:r>
          </a:p>
        </p:txBody>
      </p:sp>
      <p:sp>
        <p:nvSpPr>
          <p:cNvPr id="27" name="Flowchart: Process 26"/>
          <p:cNvSpPr/>
          <p:nvPr/>
        </p:nvSpPr>
        <p:spPr>
          <a:xfrm>
            <a:off x="4831560" y="1275840"/>
            <a:ext cx="1096091" cy="535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Activities &amp; User Notes</a:t>
            </a:r>
          </a:p>
        </p:txBody>
      </p:sp>
      <p:cxnSp>
        <p:nvCxnSpPr>
          <p:cNvPr id="40" name="Elbow Connector 39"/>
          <p:cNvCxnSpPr>
            <a:stCxn id="19" idx="6"/>
            <a:endCxn id="27" idx="0"/>
          </p:cNvCxnSpPr>
          <p:nvPr/>
        </p:nvCxnSpPr>
        <p:spPr>
          <a:xfrm>
            <a:off x="2857501" y="876301"/>
            <a:ext cx="2522105" cy="39953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Flowchart: Data 31"/>
          <p:cNvSpPr/>
          <p:nvPr/>
        </p:nvSpPr>
        <p:spPr>
          <a:xfrm>
            <a:off x="3115582" y="2590801"/>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Activity Monitoring (BAM Notes)</a:t>
            </a:r>
          </a:p>
        </p:txBody>
      </p:sp>
      <p:sp>
        <p:nvSpPr>
          <p:cNvPr id="33" name="Flowchart: Data 32"/>
          <p:cNvSpPr/>
          <p:nvPr/>
        </p:nvSpPr>
        <p:spPr>
          <a:xfrm>
            <a:off x="5638800" y="2590801"/>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Manual Notes / Alerts</a:t>
            </a:r>
          </a:p>
        </p:txBody>
      </p:sp>
      <p:sp>
        <p:nvSpPr>
          <p:cNvPr id="39" name="Flowchart: Data 38"/>
          <p:cNvSpPr/>
          <p:nvPr/>
        </p:nvSpPr>
        <p:spPr>
          <a:xfrm>
            <a:off x="6019839" y="5257801"/>
            <a:ext cx="1702122" cy="68617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Operational Reports</a:t>
            </a:r>
          </a:p>
        </p:txBody>
      </p:sp>
      <p:cxnSp>
        <p:nvCxnSpPr>
          <p:cNvPr id="8" name="Elbow Connector 7"/>
          <p:cNvCxnSpPr>
            <a:stCxn id="27" idx="2"/>
            <a:endCxn id="32" idx="0"/>
          </p:cNvCxnSpPr>
          <p:nvPr/>
        </p:nvCxnSpPr>
        <p:spPr>
          <a:xfrm rot="5400000">
            <a:off x="4368650" y="1579845"/>
            <a:ext cx="779160" cy="12427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7" idx="2"/>
            <a:endCxn id="33" idx="0"/>
          </p:cNvCxnSpPr>
          <p:nvPr/>
        </p:nvCxnSpPr>
        <p:spPr>
          <a:xfrm rot="16200000" flipH="1">
            <a:off x="5630259" y="1560986"/>
            <a:ext cx="779160" cy="128046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Flowchart: Process 33"/>
          <p:cNvSpPr/>
          <p:nvPr/>
        </p:nvSpPr>
        <p:spPr>
          <a:xfrm>
            <a:off x="4542710" y="4186102"/>
            <a:ext cx="1096091" cy="53580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Reports</a:t>
            </a:r>
          </a:p>
        </p:txBody>
      </p:sp>
      <p:cxnSp>
        <p:nvCxnSpPr>
          <p:cNvPr id="16" name="Elbow Connector 15"/>
          <p:cNvCxnSpPr>
            <a:stCxn id="34" idx="2"/>
            <a:endCxn id="39" idx="0"/>
          </p:cNvCxnSpPr>
          <p:nvPr/>
        </p:nvCxnSpPr>
        <p:spPr>
          <a:xfrm rot="16200000" flipH="1">
            <a:off x="5797984" y="4014673"/>
            <a:ext cx="535898" cy="195035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783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566"/>
            <a:ext cx="12192000" cy="560672"/>
          </a:xfrm>
        </p:spPr>
        <p:txBody>
          <a:bodyPr>
            <a:normAutofit/>
          </a:bodyPr>
          <a:lstStyle/>
          <a:p>
            <a:pPr algn="ctr"/>
            <a:r>
              <a:rPr lang="en-US" sz="2000" b="1" dirty="0"/>
              <a:t>New Business – Personal Information – Insured / Additional Insured / Driver / Mortgage Details - Quote Flow</a:t>
            </a:r>
          </a:p>
        </p:txBody>
      </p:sp>
      <p:sp>
        <p:nvSpPr>
          <p:cNvPr id="5" name="Content Placeholder 4"/>
          <p:cNvSpPr>
            <a:spLocks noGrp="1"/>
          </p:cNvSpPr>
          <p:nvPr>
            <p:ph idx="1"/>
          </p:nvPr>
        </p:nvSpPr>
        <p:spPr>
          <a:xfrm>
            <a:off x="1828800" y="1219200"/>
            <a:ext cx="8763000" cy="5334000"/>
          </a:xfrm>
        </p:spPr>
        <p:txBody>
          <a:bodyPr>
            <a:normAutofit fontScale="92500" lnSpcReduction="20000"/>
          </a:bodyPr>
          <a:lstStyle/>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                                                                                              Yes       </a:t>
            </a:r>
            <a:r>
              <a:rPr lang="en-US" sz="1400" dirty="0" smtClean="0"/>
              <a:t>    No</a:t>
            </a:r>
            <a:endParaRPr lang="en-US" sz="1400" dirty="0"/>
          </a:p>
          <a:p>
            <a:pPr marL="0" indent="0">
              <a:buNone/>
            </a:pPr>
            <a:endParaRPr lang="en-US" sz="1400" dirty="0"/>
          </a:p>
          <a:p>
            <a:pPr marL="0" indent="0">
              <a:buNone/>
            </a:pPr>
            <a:r>
              <a:rPr lang="en-US" sz="1400" dirty="0"/>
              <a:t>                                                     </a:t>
            </a:r>
          </a:p>
        </p:txBody>
      </p:sp>
      <p:sp>
        <p:nvSpPr>
          <p:cNvPr id="6" name="Oval 5"/>
          <p:cNvSpPr/>
          <p:nvPr/>
        </p:nvSpPr>
        <p:spPr>
          <a:xfrm>
            <a:off x="2209800" y="1447800"/>
            <a:ext cx="685800" cy="3048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Flowchart: Data 7"/>
          <p:cNvSpPr/>
          <p:nvPr/>
        </p:nvSpPr>
        <p:spPr>
          <a:xfrm>
            <a:off x="3429000" y="1981200"/>
            <a:ext cx="2029691" cy="8382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Insured  Details</a:t>
            </a:r>
          </a:p>
        </p:txBody>
      </p:sp>
      <p:sp>
        <p:nvSpPr>
          <p:cNvPr id="13" name="Flowchart: Data 12"/>
          <p:cNvSpPr/>
          <p:nvPr/>
        </p:nvSpPr>
        <p:spPr>
          <a:xfrm>
            <a:off x="7010400" y="2057400"/>
            <a:ext cx="1981200" cy="76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Driver  Details</a:t>
            </a:r>
          </a:p>
        </p:txBody>
      </p:sp>
      <p:sp>
        <p:nvSpPr>
          <p:cNvPr id="14" name="Flowchart: Data 13"/>
          <p:cNvSpPr/>
          <p:nvPr/>
        </p:nvSpPr>
        <p:spPr>
          <a:xfrm>
            <a:off x="3048000" y="4343400"/>
            <a:ext cx="2133600" cy="9144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Additional Insured  / Interest Details</a:t>
            </a:r>
          </a:p>
        </p:txBody>
      </p:sp>
      <p:sp>
        <p:nvSpPr>
          <p:cNvPr id="15" name="Flowchart: Data 14"/>
          <p:cNvSpPr/>
          <p:nvPr/>
        </p:nvSpPr>
        <p:spPr>
          <a:xfrm>
            <a:off x="6781800" y="4343400"/>
            <a:ext cx="2209800" cy="76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Mortgage Details</a:t>
            </a:r>
          </a:p>
        </p:txBody>
      </p:sp>
      <p:sp>
        <p:nvSpPr>
          <p:cNvPr id="9" name="Flowchart: Alternate Process 8"/>
          <p:cNvSpPr/>
          <p:nvPr/>
        </p:nvSpPr>
        <p:spPr>
          <a:xfrm>
            <a:off x="4724400" y="1447800"/>
            <a:ext cx="3124200" cy="3048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Personal Information</a:t>
            </a:r>
          </a:p>
        </p:txBody>
      </p:sp>
      <p:cxnSp>
        <p:nvCxnSpPr>
          <p:cNvPr id="17" name="Straight Arrow Connector 16"/>
          <p:cNvCxnSpPr/>
          <p:nvPr/>
        </p:nvCxnSpPr>
        <p:spPr>
          <a:xfrm>
            <a:off x="3172692" y="1600200"/>
            <a:ext cx="14200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ular Callout 18"/>
          <p:cNvSpPr/>
          <p:nvPr/>
        </p:nvSpPr>
        <p:spPr>
          <a:xfrm>
            <a:off x="476250" y="2810870"/>
            <a:ext cx="1901536" cy="685800"/>
          </a:xfrm>
          <a:prstGeom prst="wedgeRectCallout">
            <a:avLst>
              <a:gd name="adj1" fmla="val 119335"/>
              <a:gd name="adj2" fmla="val -11889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Info – Type  / Years in Business / Claims History</a:t>
            </a:r>
          </a:p>
        </p:txBody>
      </p:sp>
      <p:sp>
        <p:nvSpPr>
          <p:cNvPr id="22" name="Rectangular Callout 21"/>
          <p:cNvSpPr/>
          <p:nvPr/>
        </p:nvSpPr>
        <p:spPr>
          <a:xfrm>
            <a:off x="9476509" y="1181100"/>
            <a:ext cx="2362200" cy="685800"/>
          </a:xfrm>
          <a:prstGeom prst="wedgeRectCallout">
            <a:avLst>
              <a:gd name="adj1" fmla="val -103944"/>
              <a:gd name="adj2" fmla="val 7610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Auto Policies – Driver Details – Age, Driving Qualification, Accident and Conviction details, etc.,</a:t>
            </a:r>
          </a:p>
        </p:txBody>
      </p:sp>
      <p:sp>
        <p:nvSpPr>
          <p:cNvPr id="23" name="Rectangular Callout 22"/>
          <p:cNvSpPr/>
          <p:nvPr/>
        </p:nvSpPr>
        <p:spPr>
          <a:xfrm>
            <a:off x="318655" y="5562600"/>
            <a:ext cx="1901536" cy="685800"/>
          </a:xfrm>
          <a:prstGeom prst="wedgeRectCallout">
            <a:avLst>
              <a:gd name="adj1" fmla="val 102828"/>
              <a:gd name="adj2" fmla="val -15670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 Vested Interests – Business Partners, Bailee, Lease, etc.,</a:t>
            </a:r>
          </a:p>
        </p:txBody>
      </p:sp>
      <p:sp>
        <p:nvSpPr>
          <p:cNvPr id="24" name="Rectangular Callout 23"/>
          <p:cNvSpPr/>
          <p:nvPr/>
        </p:nvSpPr>
        <p:spPr>
          <a:xfrm>
            <a:off x="9672205" y="5464791"/>
            <a:ext cx="1901536" cy="685800"/>
          </a:xfrm>
          <a:prstGeom prst="wedgeRectCallout">
            <a:avLst>
              <a:gd name="adj1" fmla="val -101256"/>
              <a:gd name="adj2" fmla="val -13288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 Vested Interests – Business Partners, Bailee, etc.,</a:t>
            </a:r>
          </a:p>
        </p:txBody>
      </p:sp>
      <p:sp>
        <p:nvSpPr>
          <p:cNvPr id="21" name="Flowchart: Decision 20"/>
          <p:cNvSpPr/>
          <p:nvPr/>
        </p:nvSpPr>
        <p:spPr>
          <a:xfrm>
            <a:off x="4724400" y="3276600"/>
            <a:ext cx="2570018" cy="1066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Business Rules – Decline Quote</a:t>
            </a:r>
          </a:p>
        </p:txBody>
      </p:sp>
      <p:sp>
        <p:nvSpPr>
          <p:cNvPr id="29" name="Flowchart: Alternate Process 28"/>
          <p:cNvSpPr/>
          <p:nvPr/>
        </p:nvSpPr>
        <p:spPr>
          <a:xfrm>
            <a:off x="4184073" y="5784274"/>
            <a:ext cx="1562100" cy="464127"/>
          </a:xfrm>
          <a:prstGeom prst="flowChartAlternate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Close Quote </a:t>
            </a:r>
            <a:r>
              <a:rPr lang="en-US" sz="1400" dirty="0"/>
              <a:t>Processing</a:t>
            </a:r>
          </a:p>
        </p:txBody>
      </p:sp>
      <p:cxnSp>
        <p:nvCxnSpPr>
          <p:cNvPr id="30" name="Elbow Connector 29"/>
          <p:cNvCxnSpPr/>
          <p:nvPr/>
        </p:nvCxnSpPr>
        <p:spPr>
          <a:xfrm rot="16200000" flipH="1">
            <a:off x="5214504" y="2481696"/>
            <a:ext cx="838200" cy="7516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4" name="Elbow Connector 1023"/>
          <p:cNvCxnSpPr>
            <a:stCxn id="13" idx="2"/>
            <a:endCxn id="21" idx="0"/>
          </p:cNvCxnSpPr>
          <p:nvPr/>
        </p:nvCxnSpPr>
        <p:spPr>
          <a:xfrm rot="10800000" flipV="1">
            <a:off x="6009411" y="2438400"/>
            <a:ext cx="1199111" cy="838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7" name="Elbow Connector 1026"/>
          <p:cNvCxnSpPr>
            <a:stCxn id="15" idx="2"/>
            <a:endCxn id="21" idx="2"/>
          </p:cNvCxnSpPr>
          <p:nvPr/>
        </p:nvCxnSpPr>
        <p:spPr>
          <a:xfrm rot="10800000">
            <a:off x="6009411" y="4343400"/>
            <a:ext cx="993371" cy="381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9" name="Elbow Connector 1028"/>
          <p:cNvCxnSpPr>
            <a:stCxn id="14" idx="5"/>
            <a:endCxn id="21" idx="2"/>
          </p:cNvCxnSpPr>
          <p:nvPr/>
        </p:nvCxnSpPr>
        <p:spPr>
          <a:xfrm flipV="1">
            <a:off x="4968241" y="4343400"/>
            <a:ext cx="1041169" cy="457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1" name="Elbow Connector 1030"/>
          <p:cNvCxnSpPr>
            <a:endCxn id="29" idx="3"/>
          </p:cNvCxnSpPr>
          <p:nvPr/>
        </p:nvCxnSpPr>
        <p:spPr>
          <a:xfrm rot="5400000">
            <a:off x="5041325" y="5048251"/>
            <a:ext cx="1672937" cy="26323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027718" y="6096000"/>
            <a:ext cx="685800" cy="3048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033" name="Elbow Connector 1032"/>
          <p:cNvCxnSpPr>
            <a:stCxn id="21" idx="2"/>
            <a:endCxn id="40" idx="2"/>
          </p:cNvCxnSpPr>
          <p:nvPr/>
        </p:nvCxnSpPr>
        <p:spPr>
          <a:xfrm rot="16200000" flipH="1">
            <a:off x="5566063" y="4786746"/>
            <a:ext cx="1905000" cy="10183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501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918"/>
            <a:ext cx="12192000" cy="487362"/>
          </a:xfrm>
        </p:spPr>
        <p:txBody>
          <a:bodyPr>
            <a:normAutofit/>
          </a:bodyPr>
          <a:lstStyle/>
          <a:p>
            <a:pPr algn="ctr"/>
            <a:r>
              <a:rPr lang="en-US" sz="2000" b="1" dirty="0"/>
              <a:t>New Business – Reports – CLUE, MVR, Credit Rating Reports - Quote Flow</a:t>
            </a:r>
          </a:p>
        </p:txBody>
      </p:sp>
      <p:sp>
        <p:nvSpPr>
          <p:cNvPr id="3" name="Content Placeholder 2"/>
          <p:cNvSpPr>
            <a:spLocks noGrp="1"/>
          </p:cNvSpPr>
          <p:nvPr>
            <p:ph idx="1"/>
          </p:nvPr>
        </p:nvSpPr>
        <p:spPr>
          <a:xfrm>
            <a:off x="1752600" y="891021"/>
            <a:ext cx="8610600" cy="5562600"/>
          </a:xfrm>
        </p:spPr>
        <p:txBody>
          <a:bodyPr>
            <a:normAutofit/>
          </a:bodyPr>
          <a:lstStyle/>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smtClean="0"/>
              <a:t>                                                                                                Yes    No</a:t>
            </a:r>
            <a:endParaRPr lang="en-US" sz="1400" dirty="0"/>
          </a:p>
          <a:p>
            <a:pPr marL="0" indent="0">
              <a:buNone/>
            </a:pPr>
            <a:endParaRPr lang="en-US" sz="1400" dirty="0"/>
          </a:p>
          <a:p>
            <a:pPr marL="0" indent="0">
              <a:buNone/>
            </a:pPr>
            <a:endParaRPr lang="en-US" sz="1400" dirty="0"/>
          </a:p>
        </p:txBody>
      </p:sp>
      <p:sp>
        <p:nvSpPr>
          <p:cNvPr id="4" name="Oval 3"/>
          <p:cNvSpPr/>
          <p:nvPr/>
        </p:nvSpPr>
        <p:spPr>
          <a:xfrm>
            <a:off x="2133600" y="1143000"/>
            <a:ext cx="533400" cy="3048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 name="Flowchart: Alternate Process 4"/>
          <p:cNvSpPr/>
          <p:nvPr/>
        </p:nvSpPr>
        <p:spPr>
          <a:xfrm>
            <a:off x="3962400" y="1115291"/>
            <a:ext cx="3733800" cy="381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Reports</a:t>
            </a:r>
          </a:p>
        </p:txBody>
      </p:sp>
      <p:sp>
        <p:nvSpPr>
          <p:cNvPr id="6" name="Flowchart: Data 5"/>
          <p:cNvSpPr/>
          <p:nvPr/>
        </p:nvSpPr>
        <p:spPr>
          <a:xfrm>
            <a:off x="3124200" y="2438400"/>
            <a:ext cx="1676400" cy="57496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CLUE</a:t>
            </a:r>
          </a:p>
        </p:txBody>
      </p:sp>
      <p:sp>
        <p:nvSpPr>
          <p:cNvPr id="7" name="Flowchart: Data 6"/>
          <p:cNvSpPr/>
          <p:nvPr/>
        </p:nvSpPr>
        <p:spPr>
          <a:xfrm>
            <a:off x="7010400" y="2479964"/>
            <a:ext cx="1600200" cy="56803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MVR</a:t>
            </a:r>
          </a:p>
        </p:txBody>
      </p:sp>
      <p:sp>
        <p:nvSpPr>
          <p:cNvPr id="8" name="Flowchart: Data 7"/>
          <p:cNvSpPr/>
          <p:nvPr/>
        </p:nvSpPr>
        <p:spPr>
          <a:xfrm>
            <a:off x="2854036" y="3810000"/>
            <a:ext cx="1794164" cy="76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Insurance Services Office (ISO)</a:t>
            </a:r>
            <a:endParaRPr lang="en-US" sz="1400" dirty="0"/>
          </a:p>
        </p:txBody>
      </p:sp>
      <p:sp>
        <p:nvSpPr>
          <p:cNvPr id="9" name="Flowchart: Data 8"/>
          <p:cNvSpPr/>
          <p:nvPr/>
        </p:nvSpPr>
        <p:spPr>
          <a:xfrm>
            <a:off x="7162800" y="3886200"/>
            <a:ext cx="1676400" cy="76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Credit Ratings</a:t>
            </a:r>
          </a:p>
        </p:txBody>
      </p:sp>
      <p:sp>
        <p:nvSpPr>
          <p:cNvPr id="10" name="Rectangular Callout 9"/>
          <p:cNvSpPr/>
          <p:nvPr/>
        </p:nvSpPr>
        <p:spPr>
          <a:xfrm>
            <a:off x="609600" y="1810759"/>
            <a:ext cx="2286000" cy="609600"/>
          </a:xfrm>
          <a:prstGeom prst="wedgeRectCallout">
            <a:avLst>
              <a:gd name="adj1" fmla="val 68682"/>
              <a:gd name="adj2" fmla="val 8288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Comprehensive Loss Underwriting Exchange Report for Claims History</a:t>
            </a:r>
          </a:p>
        </p:txBody>
      </p:sp>
      <p:sp>
        <p:nvSpPr>
          <p:cNvPr id="11" name="Rectangular Callout 10"/>
          <p:cNvSpPr/>
          <p:nvPr/>
        </p:nvSpPr>
        <p:spPr>
          <a:xfrm>
            <a:off x="8432223" y="1600200"/>
            <a:ext cx="1575954" cy="609600"/>
          </a:xfrm>
          <a:prstGeom prst="wedgeRectCallout">
            <a:avLst>
              <a:gd name="adj1" fmla="val -56591"/>
              <a:gd name="adj2" fmla="val 9204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Motor Vehicles Report</a:t>
            </a:r>
          </a:p>
        </p:txBody>
      </p:sp>
      <p:sp>
        <p:nvSpPr>
          <p:cNvPr id="12" name="Rectangular Callout 11"/>
          <p:cNvSpPr/>
          <p:nvPr/>
        </p:nvSpPr>
        <p:spPr>
          <a:xfrm>
            <a:off x="187036" y="3276600"/>
            <a:ext cx="2286000" cy="609600"/>
          </a:xfrm>
          <a:prstGeom prst="wedgeRectCallout">
            <a:avLst>
              <a:gd name="adj1" fmla="val 71921"/>
              <a:gd name="adj2" fmla="val 10212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Risk Features and Characteristic report from Insurance Services Office</a:t>
            </a:r>
          </a:p>
        </p:txBody>
      </p:sp>
      <p:sp>
        <p:nvSpPr>
          <p:cNvPr id="15" name="Rectangular Callout 14"/>
          <p:cNvSpPr/>
          <p:nvPr/>
        </p:nvSpPr>
        <p:spPr>
          <a:xfrm>
            <a:off x="9601200" y="5415887"/>
            <a:ext cx="2286000" cy="609600"/>
          </a:xfrm>
          <a:prstGeom prst="wedgeRectCallout">
            <a:avLst>
              <a:gd name="adj1" fmla="val -92557"/>
              <a:gd name="adj2" fmla="val -20500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Report from Credit Rating Bureaus for the financial standing</a:t>
            </a:r>
          </a:p>
        </p:txBody>
      </p:sp>
      <p:sp>
        <p:nvSpPr>
          <p:cNvPr id="17" name="Flowchart: Decision 16"/>
          <p:cNvSpPr/>
          <p:nvPr/>
        </p:nvSpPr>
        <p:spPr>
          <a:xfrm>
            <a:off x="5181600" y="2725882"/>
            <a:ext cx="1524000" cy="146511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Rules – Decline Quote</a:t>
            </a:r>
          </a:p>
        </p:txBody>
      </p:sp>
      <p:cxnSp>
        <p:nvCxnSpPr>
          <p:cNvPr id="21" name="Elbow Connector 20"/>
          <p:cNvCxnSpPr>
            <a:stCxn id="6" idx="0"/>
            <a:endCxn id="17" idx="0"/>
          </p:cNvCxnSpPr>
          <p:nvPr/>
        </p:nvCxnSpPr>
        <p:spPr>
          <a:xfrm rot="16200000" flipH="1">
            <a:off x="4893079" y="1675361"/>
            <a:ext cx="287482" cy="1813560"/>
          </a:xfrm>
          <a:prstGeom prst="bentConnector3">
            <a:avLst>
              <a:gd name="adj1" fmla="val -7951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7" idx="1"/>
            <a:endCxn id="17" idx="0"/>
          </p:cNvCxnSpPr>
          <p:nvPr/>
        </p:nvCxnSpPr>
        <p:spPr>
          <a:xfrm rot="16200000" flipH="1" flipV="1">
            <a:off x="6754091" y="1669473"/>
            <a:ext cx="245918" cy="1866900"/>
          </a:xfrm>
          <a:prstGeom prst="bentConnector3">
            <a:avLst>
              <a:gd name="adj1" fmla="val -929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8" idx="0"/>
          </p:cNvCxnSpPr>
          <p:nvPr/>
        </p:nvCxnSpPr>
        <p:spPr>
          <a:xfrm rot="5400000" flipH="1" flipV="1">
            <a:off x="4380289" y="3008688"/>
            <a:ext cx="351559" cy="12510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9" idx="1"/>
          </p:cNvCxnSpPr>
          <p:nvPr/>
        </p:nvCxnSpPr>
        <p:spPr>
          <a:xfrm rot="16200000" flipV="1">
            <a:off x="7139422" y="3024621"/>
            <a:ext cx="427759" cy="1295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Flowchart: Alternate Process 32"/>
          <p:cNvSpPr/>
          <p:nvPr/>
        </p:nvSpPr>
        <p:spPr>
          <a:xfrm>
            <a:off x="4267200" y="5829300"/>
            <a:ext cx="1447800" cy="381000"/>
          </a:xfrm>
          <a:prstGeom prst="flowChartAlternate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Close Quote Processing </a:t>
            </a:r>
          </a:p>
        </p:txBody>
      </p:sp>
      <p:cxnSp>
        <p:nvCxnSpPr>
          <p:cNvPr id="35" name="Elbow Connector 34"/>
          <p:cNvCxnSpPr>
            <a:stCxn id="17" idx="2"/>
            <a:endCxn id="33" idx="0"/>
          </p:cNvCxnSpPr>
          <p:nvPr/>
        </p:nvCxnSpPr>
        <p:spPr>
          <a:xfrm rot="5400000">
            <a:off x="4648200" y="4533900"/>
            <a:ext cx="1638300" cy="9525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010400" y="5829300"/>
            <a:ext cx="533400" cy="3048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9" name="Elbow Connector 38"/>
          <p:cNvCxnSpPr>
            <a:stCxn id="17" idx="2"/>
            <a:endCxn id="37" idx="2"/>
          </p:cNvCxnSpPr>
          <p:nvPr/>
        </p:nvCxnSpPr>
        <p:spPr>
          <a:xfrm rot="16200000" flipH="1">
            <a:off x="5581650" y="4552950"/>
            <a:ext cx="1790700" cy="1066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854036" y="1305791"/>
            <a:ext cx="897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543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4" y="77171"/>
            <a:ext cx="12096466" cy="563562"/>
          </a:xfrm>
        </p:spPr>
        <p:txBody>
          <a:bodyPr>
            <a:normAutofit/>
          </a:bodyPr>
          <a:lstStyle/>
          <a:p>
            <a:pPr algn="ctr"/>
            <a:r>
              <a:rPr lang="en-US" sz="2000" b="1" dirty="0"/>
              <a:t>New Business – Subject Matter Information – Business, Auto, etc., - Quote Flow</a:t>
            </a:r>
          </a:p>
        </p:txBody>
      </p:sp>
      <p:sp>
        <p:nvSpPr>
          <p:cNvPr id="3" name="Content Placeholder 2"/>
          <p:cNvSpPr>
            <a:spLocks noGrp="1"/>
          </p:cNvSpPr>
          <p:nvPr>
            <p:ph idx="1"/>
          </p:nvPr>
        </p:nvSpPr>
        <p:spPr>
          <a:xfrm>
            <a:off x="1905000" y="609600"/>
            <a:ext cx="8534400" cy="5943600"/>
          </a:xfrm>
        </p:spPr>
        <p:txBody>
          <a:bodyPr>
            <a:normAutofit lnSpcReduction="10000"/>
          </a:bodyPr>
          <a:lstStyle/>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smtClean="0"/>
              <a:t>                                                                                     Yes                                 No</a:t>
            </a:r>
            <a:endParaRPr lang="en-US" sz="1400" dirty="0"/>
          </a:p>
          <a:p>
            <a:pPr marL="0" indent="0">
              <a:buNone/>
            </a:pPr>
            <a:endParaRPr lang="en-US" sz="1400" dirty="0"/>
          </a:p>
          <a:p>
            <a:pPr marL="0" indent="0">
              <a:buNone/>
            </a:pPr>
            <a:r>
              <a:rPr lang="en-US" sz="1400" dirty="0"/>
              <a:t>                                                                                             </a:t>
            </a:r>
          </a:p>
          <a:p>
            <a:pPr marL="0" indent="0">
              <a:buNone/>
            </a:pPr>
            <a:endParaRPr lang="en-US" sz="1400" dirty="0"/>
          </a:p>
          <a:p>
            <a:pPr marL="0" indent="0">
              <a:buNone/>
            </a:pPr>
            <a:endParaRPr lang="en-US" sz="1400" dirty="0"/>
          </a:p>
          <a:p>
            <a:pPr marL="0" indent="0">
              <a:buNone/>
            </a:pPr>
            <a:endParaRPr lang="en-US" sz="1400" dirty="0"/>
          </a:p>
        </p:txBody>
      </p:sp>
      <p:sp>
        <p:nvSpPr>
          <p:cNvPr id="4" name="Oval 3"/>
          <p:cNvSpPr/>
          <p:nvPr/>
        </p:nvSpPr>
        <p:spPr>
          <a:xfrm>
            <a:off x="2057400" y="990600"/>
            <a:ext cx="6096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 name="Flowchart: Alternate Process 4"/>
          <p:cNvSpPr/>
          <p:nvPr/>
        </p:nvSpPr>
        <p:spPr>
          <a:xfrm>
            <a:off x="4038600" y="1028700"/>
            <a:ext cx="4419600" cy="3429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Subject Matter Information</a:t>
            </a:r>
          </a:p>
        </p:txBody>
      </p:sp>
      <p:sp>
        <p:nvSpPr>
          <p:cNvPr id="6" name="Flowchart: Data 5"/>
          <p:cNvSpPr/>
          <p:nvPr/>
        </p:nvSpPr>
        <p:spPr>
          <a:xfrm>
            <a:off x="2514600" y="2133600"/>
            <a:ext cx="2590800" cy="9144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Details</a:t>
            </a:r>
          </a:p>
        </p:txBody>
      </p:sp>
      <p:sp>
        <p:nvSpPr>
          <p:cNvPr id="7" name="Flowchart: Data 6"/>
          <p:cNvSpPr/>
          <p:nvPr/>
        </p:nvSpPr>
        <p:spPr>
          <a:xfrm>
            <a:off x="7600950" y="2147455"/>
            <a:ext cx="2628900" cy="88669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 Details</a:t>
            </a:r>
          </a:p>
        </p:txBody>
      </p:sp>
      <p:sp>
        <p:nvSpPr>
          <p:cNvPr id="8" name="Rectangular Callout 7"/>
          <p:cNvSpPr/>
          <p:nvPr/>
        </p:nvSpPr>
        <p:spPr>
          <a:xfrm>
            <a:off x="304800" y="4331278"/>
            <a:ext cx="2057400" cy="914400"/>
          </a:xfrm>
          <a:prstGeom prst="wedgeRectCallout">
            <a:avLst>
              <a:gd name="adj1" fmla="val 82035"/>
              <a:gd name="adj2" fmla="val -18458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Classification / Characteristic / Nature / Exposure Base </a:t>
            </a:r>
          </a:p>
        </p:txBody>
      </p:sp>
      <p:sp>
        <p:nvSpPr>
          <p:cNvPr id="9" name="Rectangular Callout 8"/>
          <p:cNvSpPr/>
          <p:nvPr/>
        </p:nvSpPr>
        <p:spPr>
          <a:xfrm>
            <a:off x="9755203" y="4788478"/>
            <a:ext cx="2057400" cy="914400"/>
          </a:xfrm>
          <a:prstGeom prst="wedgeRectCallout">
            <a:avLst>
              <a:gd name="adj1" fmla="val -89160"/>
              <a:gd name="adj2" fmla="val -24417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Year / Make / Body Type / Model / VIN</a:t>
            </a:r>
          </a:p>
        </p:txBody>
      </p:sp>
      <p:sp>
        <p:nvSpPr>
          <p:cNvPr id="10" name="Flowchart: Decision 9"/>
          <p:cNvSpPr/>
          <p:nvPr/>
        </p:nvSpPr>
        <p:spPr>
          <a:xfrm>
            <a:off x="5105400" y="2667001"/>
            <a:ext cx="1981200" cy="153785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Business Rule – Decline Quote</a:t>
            </a:r>
          </a:p>
        </p:txBody>
      </p:sp>
      <p:sp>
        <p:nvSpPr>
          <p:cNvPr id="11" name="Flowchart: Alternate Process 10"/>
          <p:cNvSpPr/>
          <p:nvPr/>
        </p:nvSpPr>
        <p:spPr>
          <a:xfrm>
            <a:off x="3276600" y="5638800"/>
            <a:ext cx="1752600" cy="533400"/>
          </a:xfrm>
          <a:prstGeom prst="flowChartAlternate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Close Quote Processing</a:t>
            </a:r>
          </a:p>
        </p:txBody>
      </p:sp>
      <p:cxnSp>
        <p:nvCxnSpPr>
          <p:cNvPr id="13" name="Elbow Connector 12"/>
          <p:cNvCxnSpPr>
            <a:stCxn id="6" idx="4"/>
          </p:cNvCxnSpPr>
          <p:nvPr/>
        </p:nvCxnSpPr>
        <p:spPr>
          <a:xfrm rot="16200000" flipH="1">
            <a:off x="4263738" y="2594263"/>
            <a:ext cx="387927" cy="1295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3"/>
            <a:endCxn id="10" idx="3"/>
          </p:cNvCxnSpPr>
          <p:nvPr/>
        </p:nvCxnSpPr>
        <p:spPr>
          <a:xfrm rot="5400000">
            <a:off x="7668665" y="2452081"/>
            <a:ext cx="401783" cy="156591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11" idx="3"/>
          </p:cNvCxnSpPr>
          <p:nvPr/>
        </p:nvCxnSpPr>
        <p:spPr>
          <a:xfrm rot="5400000">
            <a:off x="4712279" y="4521777"/>
            <a:ext cx="1700645" cy="1066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895600" y="120015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8260773" y="5905500"/>
            <a:ext cx="609600" cy="3810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22" name="Elbow Connector 21"/>
          <p:cNvCxnSpPr>
            <a:endCxn id="20" idx="4"/>
          </p:cNvCxnSpPr>
          <p:nvPr/>
        </p:nvCxnSpPr>
        <p:spPr>
          <a:xfrm>
            <a:off x="6096001" y="4204856"/>
            <a:ext cx="2469572" cy="2081645"/>
          </a:xfrm>
          <a:prstGeom prst="bentConnector4">
            <a:avLst>
              <a:gd name="adj1" fmla="val 43829"/>
              <a:gd name="adj2" fmla="val 11098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316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199" y="152400"/>
            <a:ext cx="12115801" cy="533400"/>
          </a:xfrm>
        </p:spPr>
        <p:txBody>
          <a:bodyPr>
            <a:normAutofit/>
          </a:bodyPr>
          <a:lstStyle/>
          <a:p>
            <a:pPr algn="ctr"/>
            <a:r>
              <a:rPr lang="en-US" sz="2000" b="1" dirty="0"/>
              <a:t>New Business - Coverages – Policy Level / Location Level / Vehicle Level – Mandatory &amp; Optional - Quote Flow</a:t>
            </a:r>
          </a:p>
        </p:txBody>
      </p:sp>
      <p:sp>
        <p:nvSpPr>
          <p:cNvPr id="4" name="Oval 3"/>
          <p:cNvSpPr/>
          <p:nvPr/>
        </p:nvSpPr>
        <p:spPr>
          <a:xfrm>
            <a:off x="1905000" y="1143000"/>
            <a:ext cx="609600" cy="3048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6" name="Straight Arrow Connector 5"/>
          <p:cNvCxnSpPr/>
          <p:nvPr/>
        </p:nvCxnSpPr>
        <p:spPr>
          <a:xfrm>
            <a:off x="2667000" y="1295400"/>
            <a:ext cx="152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4876800" y="1143000"/>
            <a:ext cx="23622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Coverages</a:t>
            </a:r>
          </a:p>
        </p:txBody>
      </p:sp>
      <p:sp>
        <p:nvSpPr>
          <p:cNvPr id="8" name="Flowchart: Process 7"/>
          <p:cNvSpPr/>
          <p:nvPr/>
        </p:nvSpPr>
        <p:spPr>
          <a:xfrm>
            <a:off x="2667000" y="2514600"/>
            <a:ext cx="1676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Level </a:t>
            </a:r>
          </a:p>
        </p:txBody>
      </p:sp>
      <p:sp>
        <p:nvSpPr>
          <p:cNvPr id="9" name="Flowchart: Process 8"/>
          <p:cNvSpPr/>
          <p:nvPr/>
        </p:nvSpPr>
        <p:spPr>
          <a:xfrm>
            <a:off x="5105400" y="2514600"/>
            <a:ext cx="1676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 Level</a:t>
            </a:r>
          </a:p>
        </p:txBody>
      </p:sp>
      <p:sp>
        <p:nvSpPr>
          <p:cNvPr id="10" name="Flowchart: Process 9"/>
          <p:cNvSpPr/>
          <p:nvPr/>
        </p:nvSpPr>
        <p:spPr>
          <a:xfrm>
            <a:off x="7696200" y="2514600"/>
            <a:ext cx="1676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Vehicle Level</a:t>
            </a:r>
          </a:p>
        </p:txBody>
      </p:sp>
      <p:sp>
        <p:nvSpPr>
          <p:cNvPr id="11" name="Flowchart: Data 10"/>
          <p:cNvSpPr/>
          <p:nvPr/>
        </p:nvSpPr>
        <p:spPr>
          <a:xfrm>
            <a:off x="3848100" y="5195455"/>
            <a:ext cx="2057400" cy="685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Mandatory</a:t>
            </a:r>
          </a:p>
        </p:txBody>
      </p:sp>
      <p:sp>
        <p:nvSpPr>
          <p:cNvPr id="12" name="Flowchart: Data 11"/>
          <p:cNvSpPr/>
          <p:nvPr/>
        </p:nvSpPr>
        <p:spPr>
          <a:xfrm>
            <a:off x="7543800" y="5181600"/>
            <a:ext cx="2057400" cy="685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Optional</a:t>
            </a:r>
          </a:p>
        </p:txBody>
      </p:sp>
      <p:sp>
        <p:nvSpPr>
          <p:cNvPr id="13" name="Rectangular Callout 12"/>
          <p:cNvSpPr/>
          <p:nvPr/>
        </p:nvSpPr>
        <p:spPr>
          <a:xfrm>
            <a:off x="76200" y="4000501"/>
            <a:ext cx="3314700" cy="762000"/>
          </a:xfrm>
          <a:prstGeom prst="wedgeRectCallout">
            <a:avLst>
              <a:gd name="adj1" fmla="val 69994"/>
              <a:gd name="adj2" fmla="val -16293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Coverages that apply to the whole of Policy- including all the locations / vehicles attached  for all the parties, etc.,</a:t>
            </a:r>
          </a:p>
        </p:txBody>
      </p:sp>
      <p:sp>
        <p:nvSpPr>
          <p:cNvPr id="14" name="Rectangular Callout 13"/>
          <p:cNvSpPr/>
          <p:nvPr/>
        </p:nvSpPr>
        <p:spPr>
          <a:xfrm>
            <a:off x="6793458" y="3733800"/>
            <a:ext cx="3314700" cy="762000"/>
          </a:xfrm>
          <a:prstGeom prst="wedgeRectCallout">
            <a:avLst>
              <a:gd name="adj1" fmla="val -72884"/>
              <a:gd name="adj2" fmla="val -13082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Coverages that apply to the  specific identified location only </a:t>
            </a:r>
          </a:p>
        </p:txBody>
      </p:sp>
      <p:sp>
        <p:nvSpPr>
          <p:cNvPr id="15" name="Rectangular Callout 14"/>
          <p:cNvSpPr/>
          <p:nvPr/>
        </p:nvSpPr>
        <p:spPr>
          <a:xfrm>
            <a:off x="9175172" y="782187"/>
            <a:ext cx="2680855" cy="762000"/>
          </a:xfrm>
          <a:prstGeom prst="wedgeRectCallout">
            <a:avLst>
              <a:gd name="adj1" fmla="val -87709"/>
              <a:gd name="adj2" fmla="val 17506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Coverages that apply to the  specific identified Autos – Coll, Comp</a:t>
            </a:r>
          </a:p>
        </p:txBody>
      </p:sp>
      <p:sp>
        <p:nvSpPr>
          <p:cNvPr id="16" name="Rectangular Callout 15"/>
          <p:cNvSpPr/>
          <p:nvPr/>
        </p:nvSpPr>
        <p:spPr>
          <a:xfrm>
            <a:off x="894895" y="5791200"/>
            <a:ext cx="2019300" cy="381000"/>
          </a:xfrm>
          <a:prstGeom prst="wedgeRectCallout">
            <a:avLst>
              <a:gd name="adj1" fmla="val 104925"/>
              <a:gd name="adj2" fmla="val -11408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Coverages to be selected definitely</a:t>
            </a:r>
          </a:p>
        </p:txBody>
      </p:sp>
      <p:sp>
        <p:nvSpPr>
          <p:cNvPr id="17" name="Rectangular Callout 16"/>
          <p:cNvSpPr/>
          <p:nvPr/>
        </p:nvSpPr>
        <p:spPr>
          <a:xfrm>
            <a:off x="9781766" y="6172200"/>
            <a:ext cx="2019300" cy="381000"/>
          </a:xfrm>
          <a:prstGeom prst="wedgeRectCallout">
            <a:avLst>
              <a:gd name="adj1" fmla="val -86867"/>
              <a:gd name="adj2" fmla="val -13460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Coverages need or need not be selected</a:t>
            </a:r>
          </a:p>
        </p:txBody>
      </p:sp>
      <p:sp>
        <p:nvSpPr>
          <p:cNvPr id="18" name="Oval 17"/>
          <p:cNvSpPr/>
          <p:nvPr/>
        </p:nvSpPr>
        <p:spPr>
          <a:xfrm>
            <a:off x="7381009" y="6096000"/>
            <a:ext cx="609600" cy="3048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24" name="Elbow Connector 23"/>
          <p:cNvCxnSpPr>
            <a:stCxn id="8" idx="3"/>
          </p:cNvCxnSpPr>
          <p:nvPr/>
        </p:nvCxnSpPr>
        <p:spPr>
          <a:xfrm>
            <a:off x="4343400" y="2819400"/>
            <a:ext cx="647700" cy="2362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4343400" y="2819400"/>
            <a:ext cx="3505200" cy="2590800"/>
          </a:xfrm>
          <a:prstGeom prst="bentConnector3">
            <a:avLst>
              <a:gd name="adj1" fmla="val 1996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2"/>
            <a:endCxn id="11" idx="0"/>
          </p:cNvCxnSpPr>
          <p:nvPr/>
        </p:nvCxnSpPr>
        <p:spPr>
          <a:xfrm rot="5400000">
            <a:off x="4477444" y="3729297"/>
            <a:ext cx="2071255" cy="8610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9" idx="2"/>
          </p:cNvCxnSpPr>
          <p:nvPr/>
        </p:nvCxnSpPr>
        <p:spPr>
          <a:xfrm rot="16200000" flipH="1">
            <a:off x="5753100" y="3314700"/>
            <a:ext cx="2286000" cy="1905000"/>
          </a:xfrm>
          <a:prstGeom prst="bentConnector3">
            <a:avLst>
              <a:gd name="adj1" fmla="val 7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0" idx="3"/>
            <a:endCxn id="12" idx="5"/>
          </p:cNvCxnSpPr>
          <p:nvPr/>
        </p:nvCxnSpPr>
        <p:spPr>
          <a:xfrm>
            <a:off x="9372600" y="2819400"/>
            <a:ext cx="22860" cy="2705100"/>
          </a:xfrm>
          <a:prstGeom prst="bentConnector3">
            <a:avLst>
              <a:gd name="adj1" fmla="val 418182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endCxn id="11" idx="3"/>
          </p:cNvCxnSpPr>
          <p:nvPr/>
        </p:nvCxnSpPr>
        <p:spPr>
          <a:xfrm rot="10800000" flipV="1">
            <a:off x="4671060" y="2819400"/>
            <a:ext cx="4724400" cy="3061855"/>
          </a:xfrm>
          <a:prstGeom prst="bentConnector4">
            <a:avLst>
              <a:gd name="adj1" fmla="val -22303"/>
              <a:gd name="adj2" fmla="val 10475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a:off x="6324601" y="6096000"/>
            <a:ext cx="1056409" cy="152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764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AD3512F52D04D826F3D984F73C83F" ma:contentTypeVersion="7" ma:contentTypeDescription="Create a new document." ma:contentTypeScope="" ma:versionID="f475976ee63cc10e941f822b1c21c528">
  <xsd:schema xmlns:xsd="http://www.w3.org/2001/XMLSchema" xmlns:xs="http://www.w3.org/2001/XMLSchema" xmlns:p="http://schemas.microsoft.com/office/2006/metadata/properties" xmlns:ns2="90a479eb-1077-492a-9aa4-e8f6fb1ef25b" xmlns:ns3="55cf660b-6ce8-442c-a2ca-f3ce565bdb8b" targetNamespace="http://schemas.microsoft.com/office/2006/metadata/properties" ma:root="true" ma:fieldsID="7f113500e3ae968431afbb85545fbe45" ns2:_="" ns3:_="">
    <xsd:import namespace="90a479eb-1077-492a-9aa4-e8f6fb1ef25b"/>
    <xsd:import namespace="55cf660b-6ce8-442c-a2ca-f3ce565bdb8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Train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a479eb-1077-492a-9aa4-e8f6fb1ef2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Trainer" ma:index="14" nillable="true" ma:displayName="Trainer" ma:internalName="Train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5cf660b-6ce8-442c-a2ca-f3ce565bdb8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iner xmlns="90a479eb-1077-492a-9aa4-e8f6fb1ef25b" xsi:nil="true"/>
  </documentManagement>
</p:properties>
</file>

<file path=customXml/itemProps1.xml><?xml version="1.0" encoding="utf-8"?>
<ds:datastoreItem xmlns:ds="http://schemas.openxmlformats.org/officeDocument/2006/customXml" ds:itemID="{DCF1819E-5FB3-4638-B1D0-BF8C24933BF5}"/>
</file>

<file path=customXml/itemProps2.xml><?xml version="1.0" encoding="utf-8"?>
<ds:datastoreItem xmlns:ds="http://schemas.openxmlformats.org/officeDocument/2006/customXml" ds:itemID="{553E35FC-F1E5-41A8-85C5-1CDBBF4AD137}"/>
</file>

<file path=customXml/itemProps3.xml><?xml version="1.0" encoding="utf-8"?>
<ds:datastoreItem xmlns:ds="http://schemas.openxmlformats.org/officeDocument/2006/customXml" ds:itemID="{6CFC687D-0EEE-4EA9-BEB2-BD67E0E80930}"/>
</file>

<file path=docProps/app.xml><?xml version="1.0" encoding="utf-8"?>
<Properties xmlns="http://schemas.openxmlformats.org/officeDocument/2006/extended-properties" xmlns:vt="http://schemas.openxmlformats.org/officeDocument/2006/docPropsVTypes">
  <TotalTime>856</TotalTime>
  <Words>6044</Words>
  <Application>Microsoft Office PowerPoint</Application>
  <PresentationFormat>Widescreen</PresentationFormat>
  <Paragraphs>900</Paragraphs>
  <Slides>51</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51</vt:i4>
      </vt:variant>
    </vt:vector>
  </HeadingPairs>
  <TitlesOfParts>
    <vt:vector size="60" baseType="lpstr">
      <vt:lpstr>Arial</vt:lpstr>
      <vt:lpstr>Calibri</vt:lpstr>
      <vt:lpstr>Calibri Light</vt:lpstr>
      <vt:lpstr>Cambia</vt:lpstr>
      <vt:lpstr>Cambria</vt:lpstr>
      <vt:lpstr>Verdana</vt:lpstr>
      <vt:lpstr>Wingdings</vt:lpstr>
      <vt:lpstr>Office Theme</vt:lpstr>
      <vt:lpstr>1_Office Theme</vt:lpstr>
      <vt:lpstr>Policy – Billing – Claims  Business Processes  P n C Insurance</vt:lpstr>
      <vt:lpstr>Business Processes for Policy Admin in Property &amp; Casualty Insurance</vt:lpstr>
      <vt:lpstr>Policy Admin Business Processes – Base Transactions</vt:lpstr>
      <vt:lpstr>Modules in New Business Policy Processing</vt:lpstr>
      <vt:lpstr>New Business – Account Creation – Quote Flow</vt:lpstr>
      <vt:lpstr>New Business – Personal Information – Insured / Additional Insured / Driver / Mortgage Details - Quote Flow</vt:lpstr>
      <vt:lpstr>New Business – Reports – CLUE, MVR, Credit Rating Reports - Quote Flow</vt:lpstr>
      <vt:lpstr>New Business – Subject Matter Information – Business, Auto, etc., - Quote Flow</vt:lpstr>
      <vt:lpstr>New Business - Coverages – Policy Level / Location Level / Vehicle Level – Mandatory &amp; Optional - Quote Flow</vt:lpstr>
      <vt:lpstr>New Business – Underwriting Decision – Accept / Reject - Quote Flow</vt:lpstr>
      <vt:lpstr>New Business – Rate and Quote Generation - Quote Flow</vt:lpstr>
      <vt:lpstr>New Business – Customer Decision – Accept / Reject - Quote Flow</vt:lpstr>
      <vt:lpstr>New Business - Issuance Flow – Billing Details – Producer Details - Issuance</vt:lpstr>
      <vt:lpstr>Policy Admin Business Processes – Base Transactions</vt:lpstr>
      <vt:lpstr>Base Transaction – Renewal – Manual / Automatic</vt:lpstr>
      <vt:lpstr>Policy Admin Business Processes – Base Transactions</vt:lpstr>
      <vt:lpstr>Base Transaction – Rewrites – New / Same</vt:lpstr>
      <vt:lpstr>Policy Admin Business Processes – Subsequent Transactions</vt:lpstr>
      <vt:lpstr>Subsequent Transaction – Endorsement / Change / Amendment</vt:lpstr>
      <vt:lpstr>Policy Admin Business Processes – Subsequent Transactions</vt:lpstr>
      <vt:lpstr>Policy Admin Business Processes – Subsequent Transactions</vt:lpstr>
      <vt:lpstr>Policy Admin Business Processes – Subsequent Transactions</vt:lpstr>
      <vt:lpstr>Subsequent Transaction – Cancellation Notice - Rescind / Cancellation - Reinstatement</vt:lpstr>
      <vt:lpstr>Policy Admin Business Processes – Subsequent Transactions</vt:lpstr>
      <vt:lpstr>Policy Admin Business Processes – Subsequent Transactions</vt:lpstr>
      <vt:lpstr>Subsequent Transaction – Premium Audit</vt:lpstr>
      <vt:lpstr>Billing Business Processes - Property &amp; Casualty Insurance</vt:lpstr>
      <vt:lpstr>Billing Business Processes - Property &amp; Casualty Insurance</vt:lpstr>
      <vt:lpstr>PowerPoint Presentation</vt:lpstr>
      <vt:lpstr>PowerPoint Presentation</vt:lpstr>
      <vt:lpstr>Policy Billing Lifecycle</vt:lpstr>
      <vt:lpstr>Claims Business Processes - Property &amp; Casualty Insurance</vt:lpstr>
      <vt:lpstr>Modules in E2E Claims Processing</vt:lpstr>
      <vt:lpstr>PowerPoint Presentation</vt:lpstr>
      <vt:lpstr>First Notice of Loss - FNOL</vt:lpstr>
      <vt:lpstr>First Notice of Loss - FNOL</vt:lpstr>
      <vt:lpstr>First Notice of Loss - FNOL</vt:lpstr>
      <vt:lpstr>PowerPoint Presentation</vt:lpstr>
      <vt:lpstr>Claim Overview</vt:lpstr>
      <vt:lpstr>Adjudication</vt:lpstr>
      <vt:lpstr>Adjudication</vt:lpstr>
      <vt:lpstr>Adjudication</vt:lpstr>
      <vt:lpstr>Payments</vt:lpstr>
      <vt:lpstr>Payments</vt:lpstr>
      <vt:lpstr>Payments</vt:lpstr>
      <vt:lpstr>Tasks</vt:lpstr>
      <vt:lpstr>Tasks</vt:lpstr>
      <vt:lpstr>Claim Actions</vt:lpstr>
      <vt:lpstr>Claim Actions</vt:lpstr>
      <vt:lpstr>Activities &amp; User Notes / Reports</vt:lpstr>
      <vt:lpstr>Activities &amp; User Notes / Reports</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 – Billing – Claims Processing</dc:title>
  <dc:creator>Subbaraman, Krishnamurthi (Cognizant)</dc:creator>
  <cp:lastModifiedBy>Yegappan, Palaniappan (Cognizant)</cp:lastModifiedBy>
  <cp:revision>399</cp:revision>
  <dcterms:created xsi:type="dcterms:W3CDTF">2016-06-21T04:20:03Z</dcterms:created>
  <dcterms:modified xsi:type="dcterms:W3CDTF">2016-06-22T09:58:06Z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0x010100EF5AD3512F52D04D826F3D984F73C83F</vt:lpwstr>
  </property>
</Properties>
</file>