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Policy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4873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New Business – Rate and Quote Generation - </a:t>
            </a:r>
            <a:r>
              <a:rPr lang="en-US" sz="2000" b="1" dirty="0"/>
              <a:t>Quote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533400" y="9906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200400" y="1295400"/>
            <a:ext cx="26670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and Generate Quote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3200400" y="3616037"/>
            <a:ext cx="2362200" cy="11845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 Proposal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762000" y="2743200"/>
            <a:ext cx="2057400" cy="762000"/>
          </a:xfrm>
          <a:prstGeom prst="wedgeRectCallout">
            <a:avLst>
              <a:gd name="adj1" fmla="val 66709"/>
              <a:gd name="adj2" fmla="val -173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 Rate, Judgment Rate, ISO Factor Rating, etc.,</a:t>
            </a:r>
            <a:endParaRPr lang="en-US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6324600" y="2895600"/>
            <a:ext cx="2057400" cy="762000"/>
          </a:xfrm>
          <a:prstGeom prst="wedgeRectCallout">
            <a:avLst>
              <a:gd name="adj1" fmla="val -92214"/>
              <a:gd name="adj2" fmla="val 111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Proposal document with insurance quote</a:t>
            </a:r>
            <a:endParaRPr lang="en-US" sz="1400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1371600" y="1219200"/>
            <a:ext cx="1295400" cy="457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33900" y="22860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72300" y="55626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4648200" y="5105400"/>
            <a:ext cx="2133600" cy="609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New Business – Customer Decision – Accept / Reject </a:t>
            </a:r>
            <a:r>
              <a:rPr lang="en-US" sz="2000" b="1" dirty="0"/>
              <a:t>- Quote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533400" y="83820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276600" y="990600"/>
            <a:ext cx="22098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Customer Decision</a:t>
            </a:r>
            <a:endParaRPr lang="en-US" sz="1400" dirty="0"/>
          </a:p>
        </p:txBody>
      </p:sp>
      <p:sp>
        <p:nvSpPr>
          <p:cNvPr id="6" name="Flowchart: Decision 5"/>
          <p:cNvSpPr/>
          <p:nvPr/>
        </p:nvSpPr>
        <p:spPr>
          <a:xfrm>
            <a:off x="1219200" y="2590800"/>
            <a:ext cx="17526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Accept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6019800" y="2514600"/>
            <a:ext cx="1752600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Reject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010400" y="5105400"/>
            <a:ext cx="17526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Close Quote Processing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364182" y="579120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1" name="Elbow Connector 10"/>
          <p:cNvCxnSpPr>
            <a:stCxn id="5" idx="1"/>
          </p:cNvCxnSpPr>
          <p:nvPr/>
        </p:nvCxnSpPr>
        <p:spPr>
          <a:xfrm rot="10800000" flipV="1">
            <a:off x="2095500" y="1219200"/>
            <a:ext cx="1181100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7" idx="0"/>
          </p:cNvCxnSpPr>
          <p:nvPr/>
        </p:nvCxnSpPr>
        <p:spPr>
          <a:xfrm>
            <a:off x="5486400" y="1219200"/>
            <a:ext cx="1409700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8" idx="1"/>
          </p:cNvCxnSpPr>
          <p:nvPr/>
        </p:nvCxnSpPr>
        <p:spPr>
          <a:xfrm rot="5400000">
            <a:off x="6286500" y="3848100"/>
            <a:ext cx="2209800" cy="762000"/>
          </a:xfrm>
          <a:prstGeom prst="bentConnector4">
            <a:avLst>
              <a:gd name="adj1" fmla="val 44828"/>
              <a:gd name="adj2" fmla="val 13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2438400" y="5257800"/>
            <a:ext cx="1752600" cy="685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76200"/>
            <a:ext cx="9040091" cy="762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New Business - Issuance Flow – Billing – Producer Details - Issuance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457200" y="838200"/>
            <a:ext cx="4572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1066800"/>
            <a:ext cx="3124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Issuance Flow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1524000" y="2667000"/>
            <a:ext cx="2133600" cy="1295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 Details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5486400" y="2632364"/>
            <a:ext cx="2133600" cy="1295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 Info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03418" y="4876800"/>
            <a:ext cx="3124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 Issuance – New Business Policy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1219200" y="952500"/>
            <a:ext cx="1524000" cy="457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685799" y="1766455"/>
            <a:ext cx="2216727" cy="443346"/>
          </a:xfrm>
          <a:prstGeom prst="wedgeRectCallout">
            <a:avLst>
              <a:gd name="adj1" fmla="val 52157"/>
              <a:gd name="adj2" fmla="val 136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 Plan, EFT Details, etc.,</a:t>
            </a:r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227618" y="1766455"/>
            <a:ext cx="2216727" cy="443346"/>
          </a:xfrm>
          <a:prstGeom prst="wedgeRectCallout">
            <a:avLst>
              <a:gd name="adj1" fmla="val -52218"/>
              <a:gd name="adj2" fmla="val 136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Producer Number, Name, etc.,</a:t>
            </a:r>
            <a:endParaRPr lang="en-US" sz="1200" dirty="0"/>
          </a:p>
        </p:txBody>
      </p:sp>
      <p:cxnSp>
        <p:nvCxnSpPr>
          <p:cNvPr id="14" name="Elbow Connector 13"/>
          <p:cNvCxnSpPr>
            <a:endCxn id="6" idx="5"/>
          </p:cNvCxnSpPr>
          <p:nvPr/>
        </p:nvCxnSpPr>
        <p:spPr>
          <a:xfrm rot="5400000">
            <a:off x="3214948" y="1995747"/>
            <a:ext cx="1548245" cy="1089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7" idx="3"/>
          </p:cNvCxnSpPr>
          <p:nvPr/>
        </p:nvCxnSpPr>
        <p:spPr>
          <a:xfrm rot="5400000" flipH="1" flipV="1">
            <a:off x="4341322" y="1963882"/>
            <a:ext cx="34636" cy="3962400"/>
          </a:xfrm>
          <a:prstGeom prst="bentConnector3">
            <a:avLst>
              <a:gd name="adj1" fmla="val -6600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5"/>
            <a:endCxn id="8" idx="3"/>
          </p:cNvCxnSpPr>
          <p:nvPr/>
        </p:nvCxnSpPr>
        <p:spPr>
          <a:xfrm flipH="1">
            <a:off x="6227618" y="3280064"/>
            <a:ext cx="1179022" cy="1939636"/>
          </a:xfrm>
          <a:prstGeom prst="bentConnector3">
            <a:avLst>
              <a:gd name="adj1" fmla="val -374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943600" y="5943600"/>
            <a:ext cx="2500745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Complete Quote / Policy / NB Processing</a:t>
            </a:r>
            <a:endParaRPr lang="en-US" sz="1600" dirty="0"/>
          </a:p>
        </p:txBody>
      </p:sp>
      <p:cxnSp>
        <p:nvCxnSpPr>
          <p:cNvPr id="22" name="Elbow Connector 21"/>
          <p:cNvCxnSpPr/>
          <p:nvPr/>
        </p:nvCxnSpPr>
        <p:spPr>
          <a:xfrm>
            <a:off x="4191000" y="5791200"/>
            <a:ext cx="1600200" cy="381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457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Subsequent Transaction – Renewal – Manual / Automatic / Non-Renewal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600200" y="15240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Renewal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0480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30480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Automatic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9800" y="1866900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 - Renewal</a:t>
            </a:r>
            <a:endParaRPr lang="en-US" dirty="0"/>
          </a:p>
        </p:txBody>
      </p:sp>
      <p:cxnSp>
        <p:nvCxnSpPr>
          <p:cNvPr id="9" name="Elbow Connector 8"/>
          <p:cNvCxnSpPr>
            <a:stCxn id="4" idx="2"/>
            <a:endCxn id="5" idx="0"/>
          </p:cNvCxnSpPr>
          <p:nvPr/>
        </p:nvCxnSpPr>
        <p:spPr>
          <a:xfrm rot="5400000">
            <a:off x="1638300" y="2019300"/>
            <a:ext cx="838200" cy="1219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16200000" flipH="1">
            <a:off x="3028950" y="1847850"/>
            <a:ext cx="838200" cy="1562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ular Callout 11"/>
          <p:cNvSpPr/>
          <p:nvPr/>
        </p:nvSpPr>
        <p:spPr>
          <a:xfrm>
            <a:off x="5105400" y="914400"/>
            <a:ext cx="3048000" cy="609600"/>
          </a:xfrm>
          <a:prstGeom prst="wedgeRectCallout">
            <a:avLst>
              <a:gd name="adj1" fmla="val -133820"/>
              <a:gd name="adj2" fmla="val 42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for subsequent continuance of insurance policy without lapse in period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838200" y="5562600"/>
            <a:ext cx="3048000" cy="609600"/>
          </a:xfrm>
          <a:prstGeom prst="wedgeRectCallout">
            <a:avLst>
              <a:gd name="adj1" fmla="val -46092"/>
              <a:gd name="adj2" fmla="val -348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Individually analyzed and manually decision is taken to renew</a:t>
            </a:r>
            <a:endParaRPr lang="en-US" sz="1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2632364" y="4724400"/>
            <a:ext cx="3048000" cy="609600"/>
          </a:xfrm>
          <a:prstGeom prst="wedgeRectCallout">
            <a:avLst>
              <a:gd name="adj1" fmla="val 9817"/>
              <a:gd name="adj2" fmla="val -203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Batch Processed for routine renewals </a:t>
            </a:r>
            <a:endParaRPr lang="en-US" sz="1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5832764" y="3886200"/>
            <a:ext cx="3048000" cy="609600"/>
          </a:xfrm>
          <a:prstGeom prst="wedgeRectCallout">
            <a:avLst>
              <a:gd name="adj1" fmla="val -3819"/>
              <a:gd name="adj2" fmla="val -267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Base Transaction clearly marked not to be renewed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77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09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Subsequent Transaction – Endorsement – Premium / Nil / OOS / OOS Re-apply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lowchart: Process 3"/>
          <p:cNvSpPr/>
          <p:nvPr/>
        </p:nvSpPr>
        <p:spPr>
          <a:xfrm>
            <a:off x="3200400" y="1371600"/>
            <a:ext cx="25908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Endorsement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990600" y="2667000"/>
            <a:ext cx="1905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Premium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352800" y="2667000"/>
            <a:ext cx="1905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Nil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562600" y="2667000"/>
            <a:ext cx="1905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OOS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6934200" y="3733800"/>
            <a:ext cx="1905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OOS Re-apply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304800" y="685800"/>
            <a:ext cx="2914650" cy="685800"/>
          </a:xfrm>
          <a:prstGeom prst="wedgeRectCallout">
            <a:avLst>
              <a:gd name="adj1" fmla="val 98238"/>
              <a:gd name="adj2" fmla="val 44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Changes / Modifications / Amendments / Additions / Deletions to the Base Transaction</a:t>
            </a:r>
            <a:endParaRPr lang="en-US" sz="1400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2675659" y="933450"/>
            <a:ext cx="914400" cy="255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6" idx="0"/>
          </p:cNvCxnSpPr>
          <p:nvPr/>
        </p:nvCxnSpPr>
        <p:spPr>
          <a:xfrm rot="5400000">
            <a:off x="3943350" y="2114550"/>
            <a:ext cx="914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7" idx="0"/>
          </p:cNvCxnSpPr>
          <p:nvPr/>
        </p:nvCxnSpPr>
        <p:spPr>
          <a:xfrm>
            <a:off x="4495800" y="1752600"/>
            <a:ext cx="2019300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8" idx="0"/>
          </p:cNvCxnSpPr>
          <p:nvPr/>
        </p:nvCxnSpPr>
        <p:spPr>
          <a:xfrm>
            <a:off x="6515100" y="3048000"/>
            <a:ext cx="13716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ular Callout 17"/>
          <p:cNvSpPr/>
          <p:nvPr/>
        </p:nvSpPr>
        <p:spPr>
          <a:xfrm>
            <a:off x="304800" y="3896591"/>
            <a:ext cx="3048000" cy="533400"/>
          </a:xfrm>
          <a:prstGeom prst="wedgeRectCallout">
            <a:avLst>
              <a:gd name="adj1" fmla="val 76"/>
              <a:gd name="adj2" fmla="val -199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Endorsements resulting in Additional / Return Premium</a:t>
            </a:r>
            <a:endParaRPr 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4114800" y="4114800"/>
            <a:ext cx="1891145" cy="457200"/>
          </a:xfrm>
          <a:prstGeom prst="wedgeRectCallout">
            <a:avLst>
              <a:gd name="adj1" fmla="val -36865"/>
              <a:gd name="adj2" fmla="val -27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 Premium Charged</a:t>
            </a:r>
            <a:endParaRPr lang="en-US" sz="1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6934200" y="1371600"/>
            <a:ext cx="1891145" cy="457200"/>
          </a:xfrm>
          <a:prstGeom prst="wedgeRectCallout">
            <a:avLst>
              <a:gd name="adj1" fmla="val -56645"/>
              <a:gd name="adj2" fmla="val 220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 Of Sequence Change</a:t>
            </a:r>
            <a:endParaRPr lang="en-US" sz="1400" dirty="0"/>
          </a:p>
        </p:txBody>
      </p:sp>
      <p:sp>
        <p:nvSpPr>
          <p:cNvPr id="21" name="Rectangular Callout 20"/>
          <p:cNvSpPr/>
          <p:nvPr/>
        </p:nvSpPr>
        <p:spPr>
          <a:xfrm>
            <a:off x="4114801" y="4953000"/>
            <a:ext cx="2400300" cy="685800"/>
          </a:xfrm>
          <a:prstGeom prst="wedgeRectCallout">
            <a:avLst>
              <a:gd name="adj1" fmla="val 126905"/>
              <a:gd name="adj2" fmla="val -172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Re-apply of existing sequence Change because of OOS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Subsequent Transaction – Cancellation – Flat, Pro-rata, Short Period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55637"/>
            <a:ext cx="8763000" cy="6049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lowchart: Process 3"/>
          <p:cNvSpPr/>
          <p:nvPr/>
        </p:nvSpPr>
        <p:spPr>
          <a:xfrm>
            <a:off x="3048000" y="1447800"/>
            <a:ext cx="28194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804555" y="2743200"/>
            <a:ext cx="14097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752850" y="2743200"/>
            <a:ext cx="14097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Pro-Rata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5853545" y="2743200"/>
            <a:ext cx="14097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 Period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381000" y="838200"/>
            <a:ext cx="1828800" cy="1066800"/>
          </a:xfrm>
          <a:prstGeom prst="wedgeRectCallout">
            <a:avLst>
              <a:gd name="adj1" fmla="val 120834"/>
              <a:gd name="adj2" fmla="val -7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Policy Cancelled at the request of the Insured or Insurer</a:t>
            </a:r>
            <a:endParaRPr lang="en-US" sz="1400" dirty="0"/>
          </a:p>
        </p:txBody>
      </p:sp>
      <p:sp>
        <p:nvSpPr>
          <p:cNvPr id="9" name="Rectangular Callout 8"/>
          <p:cNvSpPr/>
          <p:nvPr/>
        </p:nvSpPr>
        <p:spPr>
          <a:xfrm>
            <a:off x="381000" y="3733800"/>
            <a:ext cx="1524000" cy="914400"/>
          </a:xfrm>
          <a:prstGeom prst="wedgeRectCallout">
            <a:avLst>
              <a:gd name="adj1" fmla="val 117198"/>
              <a:gd name="adj2" fmla="val -112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Refund of Entire Policy Premium</a:t>
            </a:r>
            <a:endParaRPr lang="en-US" sz="1400" dirty="0"/>
          </a:p>
        </p:txBody>
      </p:sp>
      <p:sp>
        <p:nvSpPr>
          <p:cNvPr id="10" name="Rectangular Callout 9"/>
          <p:cNvSpPr/>
          <p:nvPr/>
        </p:nvSpPr>
        <p:spPr>
          <a:xfrm>
            <a:off x="2509404" y="3906982"/>
            <a:ext cx="1948295" cy="914400"/>
          </a:xfrm>
          <a:prstGeom prst="wedgeRectCallout">
            <a:avLst>
              <a:gd name="adj1" fmla="val 68842"/>
              <a:gd name="adj2" fmla="val -136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Refund of Policy Premium only for the unexpired portion of the policy</a:t>
            </a:r>
            <a:endParaRPr lang="en-US" sz="1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4893252" y="4031673"/>
            <a:ext cx="1948295" cy="914400"/>
          </a:xfrm>
          <a:prstGeom prst="wedgeRectCallout">
            <a:avLst>
              <a:gd name="adj1" fmla="val 62442"/>
              <a:gd name="adj2" fmla="val -147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Refund of Policy Premium on Short Period Rates / Percentages</a:t>
            </a:r>
            <a:endParaRPr lang="en-US" sz="1400" dirty="0"/>
          </a:p>
        </p:txBody>
      </p:sp>
      <p:cxnSp>
        <p:nvCxnSpPr>
          <p:cNvPr id="13" name="Elbow Connector 12"/>
          <p:cNvCxnSpPr>
            <a:stCxn id="4" idx="2"/>
            <a:endCxn id="5" idx="0"/>
          </p:cNvCxnSpPr>
          <p:nvPr/>
        </p:nvCxnSpPr>
        <p:spPr>
          <a:xfrm rot="5400000">
            <a:off x="3026353" y="1311853"/>
            <a:ext cx="914400" cy="194829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0"/>
          </p:cNvCxnSpPr>
          <p:nvPr/>
        </p:nvCxnSpPr>
        <p:spPr>
          <a:xfrm rot="16200000" flipH="1">
            <a:off x="4000499" y="2285999"/>
            <a:ext cx="91440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7" idx="0"/>
          </p:cNvCxnSpPr>
          <p:nvPr/>
        </p:nvCxnSpPr>
        <p:spPr>
          <a:xfrm>
            <a:off x="4457701" y="1828800"/>
            <a:ext cx="2100694" cy="914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Subsequent Transaction - Reinstatement – Same Term / New Term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124200" y="12192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Reinstatement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3127664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Term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3127664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Term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838200" y="1219200"/>
            <a:ext cx="1447800" cy="609600"/>
          </a:xfrm>
          <a:prstGeom prst="wedgeRectCallout">
            <a:avLst>
              <a:gd name="adj1" fmla="val 105483"/>
              <a:gd name="adj2" fmla="val -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Reinstating Cancelled Policy</a:t>
            </a:r>
            <a:endParaRPr lang="en-US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838200" y="4495800"/>
            <a:ext cx="1447800" cy="609600"/>
          </a:xfrm>
          <a:prstGeom prst="wedgeRectCallout">
            <a:avLst>
              <a:gd name="adj1" fmla="val 112182"/>
              <a:gd name="adj2" fmla="val -185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Reinstating for the exact Base Transaction Term</a:t>
            </a:r>
            <a:endParaRPr lang="en-US" sz="1400" dirty="0"/>
          </a:p>
        </p:txBody>
      </p:sp>
      <p:sp>
        <p:nvSpPr>
          <p:cNvPr id="9" name="Rectangular Callout 8"/>
          <p:cNvSpPr/>
          <p:nvPr/>
        </p:nvSpPr>
        <p:spPr>
          <a:xfrm>
            <a:off x="4475018" y="4495800"/>
            <a:ext cx="2687782" cy="838200"/>
          </a:xfrm>
          <a:prstGeom prst="wedgeRectCallout">
            <a:avLst>
              <a:gd name="adj1" fmla="val 58574"/>
              <a:gd name="adj2" fmla="val -147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Reinstating for an altogether New Term different from the Base Transaction Term</a:t>
            </a:r>
            <a:endParaRPr lang="en-US" sz="1400" dirty="0"/>
          </a:p>
        </p:txBody>
      </p:sp>
      <p:cxnSp>
        <p:nvCxnSpPr>
          <p:cNvPr id="11" name="Elbow Connector 10"/>
          <p:cNvCxnSpPr>
            <a:endCxn id="5" idx="0"/>
          </p:cNvCxnSpPr>
          <p:nvPr/>
        </p:nvCxnSpPr>
        <p:spPr>
          <a:xfrm rot="10800000" flipV="1">
            <a:off x="2743200" y="1752600"/>
            <a:ext cx="1676400" cy="1375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16200000" flipH="1">
            <a:off x="4913168" y="1259032"/>
            <a:ext cx="1375064" cy="2362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Subsequent Transaction - Rewrite – Same Policy Number / New Policy Number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124200" y="1219200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Rewrite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3127664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Policy Number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3127664"/>
            <a:ext cx="2590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Policy Number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838200" y="1219200"/>
            <a:ext cx="1447800" cy="609600"/>
          </a:xfrm>
          <a:prstGeom prst="wedgeRectCallout">
            <a:avLst>
              <a:gd name="adj1" fmla="val 105483"/>
              <a:gd name="adj2" fmla="val -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Policy Rewritten </a:t>
            </a:r>
            <a:endParaRPr lang="en-US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838200" y="4495800"/>
            <a:ext cx="2057400" cy="838200"/>
          </a:xfrm>
          <a:prstGeom prst="wedgeRectCallout">
            <a:avLst>
              <a:gd name="adj1" fmla="val 56963"/>
              <a:gd name="adj2" fmla="val -145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Rewritten Policy Number is same as the Base Policy Number</a:t>
            </a:r>
            <a:endParaRPr lang="en-US" sz="1400" dirty="0"/>
          </a:p>
        </p:txBody>
      </p:sp>
      <p:sp>
        <p:nvSpPr>
          <p:cNvPr id="9" name="Rectangular Callout 8"/>
          <p:cNvSpPr/>
          <p:nvPr/>
        </p:nvSpPr>
        <p:spPr>
          <a:xfrm>
            <a:off x="4475018" y="4495800"/>
            <a:ext cx="2687782" cy="838200"/>
          </a:xfrm>
          <a:prstGeom prst="wedgeRectCallout">
            <a:avLst>
              <a:gd name="adj1" fmla="val 58574"/>
              <a:gd name="adj2" fmla="val -147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Rewritten Policy Number is </a:t>
            </a:r>
            <a:r>
              <a:rPr lang="en-US" sz="1400" dirty="0" smtClean="0"/>
              <a:t>different from </a:t>
            </a:r>
            <a:r>
              <a:rPr lang="en-US" sz="1400" dirty="0"/>
              <a:t>the Base Policy Number</a:t>
            </a:r>
          </a:p>
        </p:txBody>
      </p:sp>
      <p:cxnSp>
        <p:nvCxnSpPr>
          <p:cNvPr id="11" name="Elbow Connector 10"/>
          <p:cNvCxnSpPr>
            <a:endCxn id="5" idx="0"/>
          </p:cNvCxnSpPr>
          <p:nvPr/>
        </p:nvCxnSpPr>
        <p:spPr>
          <a:xfrm rot="10800000" flipV="1">
            <a:off x="2743200" y="1752600"/>
            <a:ext cx="1676400" cy="1375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16200000" flipH="1">
            <a:off x="4913168" y="1259032"/>
            <a:ext cx="1375064" cy="2362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1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Modules in New Business Policy Processing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New Business Policy Processing is categorized into below inter-connected modules which leads to quote generation and subsequent conversion of the same into policy -</a:t>
            </a:r>
          </a:p>
          <a:p>
            <a:pPr marL="0" indent="0">
              <a:buNone/>
            </a:pPr>
            <a:r>
              <a:rPr lang="en-US" sz="2000" b="1" i="1" dirty="0" smtClean="0"/>
              <a:t>Quote Flow</a:t>
            </a:r>
            <a:endParaRPr lang="en-US" sz="2000" b="1" i="1" dirty="0"/>
          </a:p>
          <a:p>
            <a:r>
              <a:rPr lang="en-US" sz="2000" dirty="0" smtClean="0"/>
              <a:t>Account Creation</a:t>
            </a:r>
          </a:p>
          <a:p>
            <a:r>
              <a:rPr lang="en-US" sz="2000" dirty="0" smtClean="0"/>
              <a:t>Personal Information – Insured, Driver</a:t>
            </a:r>
          </a:p>
          <a:p>
            <a:r>
              <a:rPr lang="en-US" sz="2000" dirty="0" smtClean="0"/>
              <a:t>Reports – CLUE, MVR, Credit reports</a:t>
            </a:r>
          </a:p>
          <a:p>
            <a:r>
              <a:rPr lang="en-US" sz="2000" dirty="0" smtClean="0"/>
              <a:t>Subject Matter Information – Business, Auto</a:t>
            </a:r>
          </a:p>
          <a:p>
            <a:r>
              <a:rPr lang="en-US" sz="2000" dirty="0" smtClean="0"/>
              <a:t>Coverages – Policy Level / Location Level / Vehicle Level</a:t>
            </a:r>
          </a:p>
          <a:p>
            <a:r>
              <a:rPr lang="en-US" sz="2000" dirty="0" smtClean="0"/>
              <a:t>UW Decision – Accept with Modification / Accept without Modification / Decline – Also includes regulatory compliance where applicable</a:t>
            </a:r>
          </a:p>
          <a:p>
            <a:r>
              <a:rPr lang="en-US" sz="2000" dirty="0"/>
              <a:t>Rate and generate quote</a:t>
            </a:r>
          </a:p>
          <a:p>
            <a:r>
              <a:rPr lang="en-US" sz="2000" dirty="0" smtClean="0"/>
              <a:t>Customer Decision – Accept quote and policy terms /  Reject</a:t>
            </a:r>
          </a:p>
          <a:p>
            <a:pPr marL="0" indent="0">
              <a:buNone/>
            </a:pPr>
            <a:r>
              <a:rPr lang="en-US" sz="2000" b="1" i="1" dirty="0" smtClean="0"/>
              <a:t>Issuance Flow</a:t>
            </a:r>
          </a:p>
          <a:p>
            <a:r>
              <a:rPr lang="en-US" sz="2000" dirty="0" smtClean="0"/>
              <a:t>Billing – Payment Plan and Details</a:t>
            </a:r>
          </a:p>
          <a:p>
            <a:r>
              <a:rPr lang="en-US" sz="2000" dirty="0" smtClean="0"/>
              <a:t>Quote converted to New Business Policy upon Issuance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70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Modules for Subsequent Transactions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Subsequent Transactions mean several further transactions that can happen on a given base transaction say New Business Policy.  Each of the subsequent transaction and the associated modules mentioned below are independent.</a:t>
            </a:r>
          </a:p>
          <a:p>
            <a:endParaRPr lang="en-US" sz="2000" dirty="0"/>
          </a:p>
          <a:p>
            <a:r>
              <a:rPr lang="en-US" sz="2000" dirty="0" smtClean="0"/>
              <a:t>Renewal – Manual Renewal / Automatic Renewal / Non-Renewal</a:t>
            </a:r>
          </a:p>
          <a:p>
            <a:r>
              <a:rPr lang="en-US" sz="2000" dirty="0" smtClean="0"/>
              <a:t>Endorsement – Premium / Nil / OOS / OOS re-apply</a:t>
            </a:r>
          </a:p>
          <a:p>
            <a:r>
              <a:rPr lang="en-US" sz="2000" dirty="0" smtClean="0"/>
              <a:t>Cancellation – Flat / Pro-rata / Short Period </a:t>
            </a:r>
          </a:p>
          <a:p>
            <a:r>
              <a:rPr lang="en-US" sz="2000" dirty="0" smtClean="0"/>
              <a:t>Reinstatement – Reinstatement Same Term / Reinstatement New Term</a:t>
            </a:r>
          </a:p>
          <a:p>
            <a:r>
              <a:rPr lang="en-US" sz="2000" dirty="0" smtClean="0"/>
              <a:t>Rewrite – Rewrite with same Policy Number / Rewrite with New Policy Number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1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038"/>
            <a:ext cx="8229600" cy="6397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New Business – Account Creation – Quote Flow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458200" cy="6096000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                                    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       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     Yes                                                                                                  No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4478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Account Creation</a:t>
            </a:r>
            <a:endParaRPr lang="en-US" sz="1600" dirty="0"/>
          </a:p>
        </p:txBody>
      </p:sp>
      <p:sp>
        <p:nvSpPr>
          <p:cNvPr id="6" name="Flowchart: Decision 5"/>
          <p:cNvSpPr/>
          <p:nvPr/>
        </p:nvSpPr>
        <p:spPr>
          <a:xfrm>
            <a:off x="3581400" y="1981200"/>
            <a:ext cx="2209800" cy="1295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 Customer</a:t>
            </a:r>
            <a:endParaRPr lang="en-US" sz="1600" dirty="0"/>
          </a:p>
        </p:txBody>
      </p:sp>
      <p:cxnSp>
        <p:nvCxnSpPr>
          <p:cNvPr id="8" name="Elbow Connector 7"/>
          <p:cNvCxnSpPr>
            <a:endCxn id="6" idx="0"/>
          </p:cNvCxnSpPr>
          <p:nvPr/>
        </p:nvCxnSpPr>
        <p:spPr>
          <a:xfrm>
            <a:off x="2514600" y="1714500"/>
            <a:ext cx="2171700" cy="266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1143000" y="3505200"/>
            <a:ext cx="13716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New Account</a:t>
            </a:r>
            <a:endParaRPr lang="en-US" sz="1600" dirty="0"/>
          </a:p>
        </p:txBody>
      </p:sp>
      <p:sp>
        <p:nvSpPr>
          <p:cNvPr id="10" name="Flowchart: Process 9"/>
          <p:cNvSpPr/>
          <p:nvPr/>
        </p:nvSpPr>
        <p:spPr>
          <a:xfrm>
            <a:off x="6553200" y="3477491"/>
            <a:ext cx="17526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Identify Existing Account</a:t>
            </a:r>
            <a:endParaRPr lang="en-US" sz="1600" dirty="0"/>
          </a:p>
        </p:txBody>
      </p:sp>
      <p:cxnSp>
        <p:nvCxnSpPr>
          <p:cNvPr id="14" name="Elbow Connector 13"/>
          <p:cNvCxnSpPr>
            <a:endCxn id="9" idx="0"/>
          </p:cNvCxnSpPr>
          <p:nvPr/>
        </p:nvCxnSpPr>
        <p:spPr>
          <a:xfrm rot="10800000" flipV="1">
            <a:off x="1828800" y="2628900"/>
            <a:ext cx="17526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0" idx="0"/>
          </p:cNvCxnSpPr>
          <p:nvPr/>
        </p:nvCxnSpPr>
        <p:spPr>
          <a:xfrm>
            <a:off x="5791200" y="2628900"/>
            <a:ext cx="1638300" cy="8485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533400" y="5791200"/>
            <a:ext cx="2590800" cy="685800"/>
          </a:xfrm>
          <a:prstGeom prst="wedgeRectCallout">
            <a:avLst>
              <a:gd name="adj1" fmla="val 25156"/>
              <a:gd name="adj2" fmla="val -264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Customer Name, Address,  SSN #, Contact Details</a:t>
            </a:r>
            <a:endParaRPr lang="en-US" sz="1200" dirty="0"/>
          </a:p>
        </p:txBody>
      </p:sp>
      <p:sp>
        <p:nvSpPr>
          <p:cNvPr id="18" name="Rectangular Callout 17"/>
          <p:cNvSpPr/>
          <p:nvPr/>
        </p:nvSpPr>
        <p:spPr>
          <a:xfrm>
            <a:off x="5638800" y="5638800"/>
            <a:ext cx="2590800" cy="685800"/>
          </a:xfrm>
          <a:prstGeom prst="wedgeRectCallout">
            <a:avLst>
              <a:gd name="adj1" fmla="val 33712"/>
              <a:gd name="adj2" fmla="val -252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Search for Customer using existing contact details / existing Policy Numbers / Claim Details, etc.,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609600" y="685800"/>
            <a:ext cx="7239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5" name="Elbow Connector 24"/>
          <p:cNvCxnSpPr>
            <a:stCxn id="19" idx="6"/>
            <a:endCxn id="4" idx="0"/>
          </p:cNvCxnSpPr>
          <p:nvPr/>
        </p:nvCxnSpPr>
        <p:spPr>
          <a:xfrm>
            <a:off x="1333500" y="876300"/>
            <a:ext cx="2286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381500" y="6019800"/>
            <a:ext cx="7239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686300" y="3477491"/>
            <a:ext cx="47625" cy="2313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/>
          <p:cNvSpPr/>
          <p:nvPr/>
        </p:nvSpPr>
        <p:spPr>
          <a:xfrm>
            <a:off x="5174672" y="819150"/>
            <a:ext cx="2590800" cy="685800"/>
          </a:xfrm>
          <a:prstGeom prst="wedgeRectCallout">
            <a:avLst>
              <a:gd name="adj1" fmla="val -170566"/>
              <a:gd name="adj2" fmla="val 36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Insurance Business brought by Agent / Broker – Producer / Direct Business, etc.,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69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New Business – Personal Information – Insured / Additional Insured / Driver / Mortgage Details - </a:t>
            </a:r>
            <a:r>
              <a:rPr lang="en-US" sz="2000" b="1" dirty="0"/>
              <a:t>Quote 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                                         Yes       No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685800" y="14478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1904999" y="1981200"/>
            <a:ext cx="2029691" cy="838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Insured  Details</a:t>
            </a:r>
            <a:endParaRPr lang="en-US" sz="1400" dirty="0"/>
          </a:p>
        </p:txBody>
      </p:sp>
      <p:sp>
        <p:nvSpPr>
          <p:cNvPr id="13" name="Flowchart: Data 12"/>
          <p:cNvSpPr/>
          <p:nvPr/>
        </p:nvSpPr>
        <p:spPr>
          <a:xfrm>
            <a:off x="5486400" y="2057400"/>
            <a:ext cx="19812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Driver  Details</a:t>
            </a:r>
            <a:endParaRPr lang="en-US" sz="1400" dirty="0"/>
          </a:p>
        </p:txBody>
      </p:sp>
      <p:sp>
        <p:nvSpPr>
          <p:cNvPr id="14" name="Flowchart: Data 13"/>
          <p:cNvSpPr/>
          <p:nvPr/>
        </p:nvSpPr>
        <p:spPr>
          <a:xfrm>
            <a:off x="1524000" y="4343400"/>
            <a:ext cx="2133600" cy="914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Additional Insured  / Interest Details</a:t>
            </a:r>
            <a:endParaRPr lang="en-US" sz="1400" dirty="0"/>
          </a:p>
        </p:txBody>
      </p:sp>
      <p:sp>
        <p:nvSpPr>
          <p:cNvPr id="15" name="Flowchart: Data 14"/>
          <p:cNvSpPr/>
          <p:nvPr/>
        </p:nvSpPr>
        <p:spPr>
          <a:xfrm>
            <a:off x="5257800" y="4343400"/>
            <a:ext cx="22098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Mortgage Details</a:t>
            </a:r>
            <a:endParaRPr lang="en-US" sz="14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3200400" y="1447800"/>
            <a:ext cx="31242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Personal Information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48691" y="1600200"/>
            <a:ext cx="1420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ular Callout 18"/>
          <p:cNvSpPr/>
          <p:nvPr/>
        </p:nvSpPr>
        <p:spPr>
          <a:xfrm>
            <a:off x="457200" y="3124200"/>
            <a:ext cx="1901536" cy="685800"/>
          </a:xfrm>
          <a:prstGeom prst="wedgeRectCallout">
            <a:avLst>
              <a:gd name="adj1" fmla="val 78425"/>
              <a:gd name="adj2" fmla="val -91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Info – Type  / Years in Business / Claims History</a:t>
            </a:r>
            <a:endParaRPr lang="en-US" sz="1200" dirty="0"/>
          </a:p>
        </p:txBody>
      </p:sp>
      <p:sp>
        <p:nvSpPr>
          <p:cNvPr id="22" name="Rectangular Callout 21"/>
          <p:cNvSpPr/>
          <p:nvPr/>
        </p:nvSpPr>
        <p:spPr>
          <a:xfrm>
            <a:off x="5943600" y="3124200"/>
            <a:ext cx="2362200" cy="685800"/>
          </a:xfrm>
          <a:prstGeom prst="wedgeRectCallout">
            <a:avLst>
              <a:gd name="adj1" fmla="val -62923"/>
              <a:gd name="adj2" fmla="val -93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 Policies – Driver Details – Age, Driving Qualification, Accident and Conviction details, etc.,</a:t>
            </a:r>
            <a:endParaRPr lang="en-US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420832" y="5562600"/>
            <a:ext cx="1901536" cy="685800"/>
          </a:xfrm>
          <a:prstGeom prst="wedgeRectCallout">
            <a:avLst>
              <a:gd name="adj1" fmla="val 78425"/>
              <a:gd name="adj2" fmla="val -91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 Vested Interests – Business Partners, Bailee, Lease, etc.,</a:t>
            </a:r>
            <a:endParaRPr lang="en-US" sz="1200" dirty="0"/>
          </a:p>
        </p:txBody>
      </p:sp>
      <p:sp>
        <p:nvSpPr>
          <p:cNvPr id="24" name="Rectangular Callout 23"/>
          <p:cNvSpPr/>
          <p:nvPr/>
        </p:nvSpPr>
        <p:spPr>
          <a:xfrm>
            <a:off x="6632864" y="5410200"/>
            <a:ext cx="1901536" cy="685800"/>
          </a:xfrm>
          <a:prstGeom prst="wedgeRectCallout">
            <a:avLst>
              <a:gd name="adj1" fmla="val -82595"/>
              <a:gd name="adj2" fmla="val -95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 Vested Interests – Business Partners, Bailee, etc.,</a:t>
            </a:r>
            <a:endParaRPr lang="en-US" sz="1200" dirty="0"/>
          </a:p>
        </p:txBody>
      </p:sp>
      <p:sp>
        <p:nvSpPr>
          <p:cNvPr id="21" name="Flowchart: Decision 20"/>
          <p:cNvSpPr/>
          <p:nvPr/>
        </p:nvSpPr>
        <p:spPr>
          <a:xfrm>
            <a:off x="3200400" y="3276600"/>
            <a:ext cx="2570018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Business Rules – Decline Quote</a:t>
            </a:r>
            <a:endParaRPr lang="en-US" sz="1400" dirty="0"/>
          </a:p>
        </p:txBody>
      </p:sp>
      <p:sp>
        <p:nvSpPr>
          <p:cNvPr id="29" name="Flowchart: Alternate Process 28"/>
          <p:cNvSpPr/>
          <p:nvPr/>
        </p:nvSpPr>
        <p:spPr>
          <a:xfrm>
            <a:off x="2660073" y="5784273"/>
            <a:ext cx="1562100" cy="464127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Close Quote </a:t>
            </a:r>
            <a:r>
              <a:rPr lang="en-US" sz="1400" dirty="0" smtClean="0"/>
              <a:t>Processing</a:t>
            </a:r>
            <a:endParaRPr lang="en-US" sz="1400" dirty="0"/>
          </a:p>
        </p:txBody>
      </p:sp>
      <p:cxnSp>
        <p:nvCxnSpPr>
          <p:cNvPr id="30" name="Elbow Connector 29"/>
          <p:cNvCxnSpPr/>
          <p:nvPr/>
        </p:nvCxnSpPr>
        <p:spPr>
          <a:xfrm rot="16200000" flipH="1">
            <a:off x="3690504" y="2481695"/>
            <a:ext cx="838200" cy="7516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13" idx="2"/>
            <a:endCxn id="21" idx="0"/>
          </p:cNvCxnSpPr>
          <p:nvPr/>
        </p:nvCxnSpPr>
        <p:spPr>
          <a:xfrm rot="10800000" flipV="1">
            <a:off x="4485410" y="2438400"/>
            <a:ext cx="1199111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Elbow Connector 1026"/>
          <p:cNvCxnSpPr>
            <a:stCxn id="15" idx="2"/>
            <a:endCxn id="21" idx="2"/>
          </p:cNvCxnSpPr>
          <p:nvPr/>
        </p:nvCxnSpPr>
        <p:spPr>
          <a:xfrm rot="10800000">
            <a:off x="4485410" y="4343400"/>
            <a:ext cx="993371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Elbow Connector 1028"/>
          <p:cNvCxnSpPr>
            <a:stCxn id="14" idx="5"/>
            <a:endCxn id="21" idx="2"/>
          </p:cNvCxnSpPr>
          <p:nvPr/>
        </p:nvCxnSpPr>
        <p:spPr>
          <a:xfrm flipV="1">
            <a:off x="3444240" y="4343400"/>
            <a:ext cx="1041169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Elbow Connector 1030"/>
          <p:cNvCxnSpPr>
            <a:endCxn id="29" idx="3"/>
          </p:cNvCxnSpPr>
          <p:nvPr/>
        </p:nvCxnSpPr>
        <p:spPr>
          <a:xfrm rot="5400000">
            <a:off x="3517324" y="5048250"/>
            <a:ext cx="1672937" cy="2632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503718" y="60960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033" name="Elbow Connector 1032"/>
          <p:cNvCxnSpPr>
            <a:stCxn id="21" idx="2"/>
            <a:endCxn id="40" idx="2"/>
          </p:cNvCxnSpPr>
          <p:nvPr/>
        </p:nvCxnSpPr>
        <p:spPr>
          <a:xfrm rot="16200000" flipH="1">
            <a:off x="4042063" y="4786745"/>
            <a:ext cx="1905000" cy="10183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New Business – Reports – CLUE, MVR, Credit Rating Reports - </a:t>
            </a:r>
            <a:r>
              <a:rPr lang="en-US" sz="2000" b="1" dirty="0"/>
              <a:t>Quote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                                      Yes             No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609600" y="114300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2438400" y="1115291"/>
            <a:ext cx="3733800" cy="381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1600200" y="2438400"/>
            <a:ext cx="1676400" cy="5749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CLUE</a:t>
            </a:r>
            <a:endParaRPr lang="en-US" sz="1400" dirty="0"/>
          </a:p>
        </p:txBody>
      </p:sp>
      <p:sp>
        <p:nvSpPr>
          <p:cNvPr id="7" name="Flowchart: Data 6"/>
          <p:cNvSpPr/>
          <p:nvPr/>
        </p:nvSpPr>
        <p:spPr>
          <a:xfrm>
            <a:off x="5486400" y="2479964"/>
            <a:ext cx="1600200" cy="56803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MVR</a:t>
            </a:r>
            <a:endParaRPr lang="en-US" sz="1400" dirty="0"/>
          </a:p>
        </p:txBody>
      </p:sp>
      <p:sp>
        <p:nvSpPr>
          <p:cNvPr id="8" name="Flowchart: Data 7"/>
          <p:cNvSpPr/>
          <p:nvPr/>
        </p:nvSpPr>
        <p:spPr>
          <a:xfrm>
            <a:off x="1330036" y="3810000"/>
            <a:ext cx="1794164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ISO</a:t>
            </a:r>
            <a:endParaRPr lang="en-US" sz="1400" dirty="0"/>
          </a:p>
        </p:txBody>
      </p:sp>
      <p:sp>
        <p:nvSpPr>
          <p:cNvPr id="9" name="Flowchart: Data 8"/>
          <p:cNvSpPr/>
          <p:nvPr/>
        </p:nvSpPr>
        <p:spPr>
          <a:xfrm>
            <a:off x="5638800" y="3886200"/>
            <a:ext cx="16764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Credit Ratings</a:t>
            </a:r>
            <a:endParaRPr lang="en-US" sz="1400" dirty="0"/>
          </a:p>
        </p:txBody>
      </p:sp>
      <p:sp>
        <p:nvSpPr>
          <p:cNvPr id="10" name="Rectangular Callout 9"/>
          <p:cNvSpPr/>
          <p:nvPr/>
        </p:nvSpPr>
        <p:spPr>
          <a:xfrm>
            <a:off x="457200" y="1600200"/>
            <a:ext cx="2286000" cy="609600"/>
          </a:xfrm>
          <a:prstGeom prst="wedgeRectCallout">
            <a:avLst>
              <a:gd name="adj1" fmla="val 56742"/>
              <a:gd name="adj2" fmla="val 78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Comprehensive Loss Underwriting Exchange Report for Claims History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6908223" y="1600200"/>
            <a:ext cx="1575954" cy="609600"/>
          </a:xfrm>
          <a:prstGeom prst="wedgeRectCallout">
            <a:avLst>
              <a:gd name="adj1" fmla="val -56591"/>
              <a:gd name="adj2" fmla="val 92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Motor Vehicles Report</a:t>
            </a:r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02673" y="5105400"/>
            <a:ext cx="2286000" cy="609600"/>
          </a:xfrm>
          <a:prstGeom prst="wedgeRectCallout">
            <a:avLst>
              <a:gd name="adj1" fmla="val -6288"/>
              <a:gd name="adj2" fmla="val -132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Risk Features and Characteristic report from Insurance Services Office</a:t>
            </a:r>
            <a:endParaRPr lang="en-US" sz="1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6553200" y="5410200"/>
            <a:ext cx="2286000" cy="609600"/>
          </a:xfrm>
          <a:prstGeom prst="wedgeRectCallout">
            <a:avLst>
              <a:gd name="adj1" fmla="val -66288"/>
              <a:gd name="adj2" fmla="val -160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Report from Credit Rating Bureaus for the financial standing</a:t>
            </a:r>
            <a:endParaRPr lang="en-US" sz="1200" dirty="0"/>
          </a:p>
        </p:txBody>
      </p:sp>
      <p:sp>
        <p:nvSpPr>
          <p:cNvPr id="17" name="Flowchart: Decision 16"/>
          <p:cNvSpPr/>
          <p:nvPr/>
        </p:nvSpPr>
        <p:spPr>
          <a:xfrm>
            <a:off x="3657600" y="2725882"/>
            <a:ext cx="1524000" cy="14651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Rules – Decline Quote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6" idx="0"/>
            <a:endCxn id="17" idx="0"/>
          </p:cNvCxnSpPr>
          <p:nvPr/>
        </p:nvCxnSpPr>
        <p:spPr>
          <a:xfrm rot="16200000" flipH="1">
            <a:off x="3369079" y="1675361"/>
            <a:ext cx="287482" cy="1813560"/>
          </a:xfrm>
          <a:prstGeom prst="bentConnector3">
            <a:avLst>
              <a:gd name="adj1" fmla="val -795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1"/>
            <a:endCxn id="17" idx="0"/>
          </p:cNvCxnSpPr>
          <p:nvPr/>
        </p:nvCxnSpPr>
        <p:spPr>
          <a:xfrm rot="16200000" flipH="1" flipV="1">
            <a:off x="5230091" y="1669473"/>
            <a:ext cx="245918" cy="1866900"/>
          </a:xfrm>
          <a:prstGeom prst="bentConnector3">
            <a:avLst>
              <a:gd name="adj1" fmla="val -929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0"/>
          </p:cNvCxnSpPr>
          <p:nvPr/>
        </p:nvCxnSpPr>
        <p:spPr>
          <a:xfrm rot="5400000" flipH="1" flipV="1">
            <a:off x="2856288" y="3008688"/>
            <a:ext cx="351559" cy="12510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1"/>
          </p:cNvCxnSpPr>
          <p:nvPr/>
        </p:nvCxnSpPr>
        <p:spPr>
          <a:xfrm rot="16200000" flipV="1">
            <a:off x="5615421" y="3024621"/>
            <a:ext cx="427759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2743200" y="5829300"/>
            <a:ext cx="1447800" cy="381000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Close Quote Processing </a:t>
            </a:r>
            <a:endParaRPr lang="en-US" sz="1200" dirty="0"/>
          </a:p>
        </p:txBody>
      </p:sp>
      <p:cxnSp>
        <p:nvCxnSpPr>
          <p:cNvPr id="35" name="Elbow Connector 34"/>
          <p:cNvCxnSpPr>
            <a:stCxn id="17" idx="2"/>
            <a:endCxn id="33" idx="0"/>
          </p:cNvCxnSpPr>
          <p:nvPr/>
        </p:nvCxnSpPr>
        <p:spPr>
          <a:xfrm rot="5400000">
            <a:off x="3124200" y="4533900"/>
            <a:ext cx="1638300" cy="952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86400" y="582930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9" name="Elbow Connector 38"/>
          <p:cNvCxnSpPr>
            <a:stCxn id="17" idx="2"/>
            <a:endCxn id="37" idx="2"/>
          </p:cNvCxnSpPr>
          <p:nvPr/>
        </p:nvCxnSpPr>
        <p:spPr>
          <a:xfrm rot="16200000" flipH="1">
            <a:off x="4057650" y="4552950"/>
            <a:ext cx="1790700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330036" y="1305791"/>
            <a:ext cx="897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New Business – Subject Matter Information – Business, Auto, etc., - </a:t>
            </a:r>
            <a:r>
              <a:rPr lang="en-US" sz="2000" b="1" dirty="0"/>
              <a:t>Quote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5344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                                        Yes          No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533400" y="9906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2514600" y="1028700"/>
            <a:ext cx="4419600" cy="342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 Matter Information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990600" y="2133600"/>
            <a:ext cx="2590800" cy="914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Details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6076950" y="2147454"/>
            <a:ext cx="2628900" cy="8866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Details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33400" y="4364182"/>
            <a:ext cx="2057400" cy="914400"/>
          </a:xfrm>
          <a:prstGeom prst="wedgeRectCallout">
            <a:avLst>
              <a:gd name="adj1" fmla="val 62134"/>
              <a:gd name="adj2" fmla="val -192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Classification / Characteristic / Nature / Exposure Base </a:t>
            </a:r>
            <a:endParaRPr lang="en-US" sz="1400" dirty="0"/>
          </a:p>
        </p:txBody>
      </p:sp>
      <p:sp>
        <p:nvSpPr>
          <p:cNvPr id="9" name="Rectangular Callout 8"/>
          <p:cNvSpPr/>
          <p:nvPr/>
        </p:nvSpPr>
        <p:spPr>
          <a:xfrm>
            <a:off x="5715000" y="4267200"/>
            <a:ext cx="2057400" cy="914400"/>
          </a:xfrm>
          <a:prstGeom prst="wedgeRectCallout">
            <a:avLst>
              <a:gd name="adj1" fmla="val 58767"/>
              <a:gd name="adj2" fmla="val -184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Year / Make / Body Type / Model / VIN</a:t>
            </a:r>
            <a:endParaRPr lang="en-US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3581400" y="2667000"/>
            <a:ext cx="1981200" cy="15378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Business Rule – Decline Quote</a:t>
            </a:r>
            <a:endParaRPr lang="en-US" sz="140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1752600" y="5638800"/>
            <a:ext cx="1752600" cy="533400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Close Quote Processing</a:t>
            </a:r>
            <a:endParaRPr lang="en-US" sz="1400" dirty="0"/>
          </a:p>
        </p:txBody>
      </p:sp>
      <p:cxnSp>
        <p:nvCxnSpPr>
          <p:cNvPr id="13" name="Elbow Connector 12"/>
          <p:cNvCxnSpPr>
            <a:stCxn id="6" idx="4"/>
          </p:cNvCxnSpPr>
          <p:nvPr/>
        </p:nvCxnSpPr>
        <p:spPr>
          <a:xfrm rot="16200000" flipH="1">
            <a:off x="2739737" y="2594263"/>
            <a:ext cx="387927" cy="1295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0" idx="3"/>
          </p:cNvCxnSpPr>
          <p:nvPr/>
        </p:nvCxnSpPr>
        <p:spPr>
          <a:xfrm rot="5400000">
            <a:off x="6144664" y="2452081"/>
            <a:ext cx="401783" cy="15659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1" idx="3"/>
          </p:cNvCxnSpPr>
          <p:nvPr/>
        </p:nvCxnSpPr>
        <p:spPr>
          <a:xfrm rot="5400000">
            <a:off x="3188278" y="4521777"/>
            <a:ext cx="1700645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71600" y="12001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36773" y="59055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22" name="Elbow Connector 21"/>
          <p:cNvCxnSpPr>
            <a:endCxn id="20" idx="4"/>
          </p:cNvCxnSpPr>
          <p:nvPr/>
        </p:nvCxnSpPr>
        <p:spPr>
          <a:xfrm>
            <a:off x="4572001" y="4204855"/>
            <a:ext cx="2469572" cy="2081645"/>
          </a:xfrm>
          <a:prstGeom prst="bentConnector4">
            <a:avLst>
              <a:gd name="adj1" fmla="val 43829"/>
              <a:gd name="adj2" fmla="val 110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New Business - Coverages – Policy Level / Location Level / Vehicle Level – Mandatory &amp; Optional - </a:t>
            </a:r>
            <a:r>
              <a:rPr lang="en-US" sz="2000" b="1" dirty="0"/>
              <a:t>Quote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14400"/>
            <a:ext cx="89535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381000" y="1143000"/>
            <a:ext cx="609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43000" y="12954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352800" y="1143000"/>
            <a:ext cx="2362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Coverages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1143000" y="2514600"/>
            <a:ext cx="16764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Level 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3581400" y="2514600"/>
            <a:ext cx="16764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Level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6172200" y="2514600"/>
            <a:ext cx="16764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Level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2324100" y="5195455"/>
            <a:ext cx="2057400" cy="685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</a:t>
            </a:r>
            <a:endParaRPr lang="en-US" dirty="0"/>
          </a:p>
        </p:txBody>
      </p:sp>
      <p:sp>
        <p:nvSpPr>
          <p:cNvPr id="12" name="Flowchart: Data 11"/>
          <p:cNvSpPr/>
          <p:nvPr/>
        </p:nvSpPr>
        <p:spPr>
          <a:xfrm>
            <a:off x="6019800" y="5181600"/>
            <a:ext cx="2057400" cy="685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152400" y="3733800"/>
            <a:ext cx="3314700" cy="762000"/>
          </a:xfrm>
          <a:prstGeom prst="wedgeRectCallout">
            <a:avLst>
              <a:gd name="adj1" fmla="val 4528"/>
              <a:gd name="adj2" fmla="val -127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Coverages that apply to the whole of Policy- including all the locations / vehicles attached  for all the parties, etc.,</a:t>
            </a:r>
            <a:endParaRPr lang="en-US" sz="1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5257800" y="3733800"/>
            <a:ext cx="3314700" cy="762000"/>
          </a:xfrm>
          <a:prstGeom prst="wedgeRectCallout">
            <a:avLst>
              <a:gd name="adj1" fmla="val -51062"/>
              <a:gd name="adj2" fmla="val -136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Coverages that apply to the  specific identified location only </a:t>
            </a:r>
            <a:endParaRPr lang="en-US" sz="1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5891645" y="1447800"/>
            <a:ext cx="2680855" cy="762000"/>
          </a:xfrm>
          <a:prstGeom prst="wedgeRectCallout">
            <a:avLst>
              <a:gd name="adj1" fmla="val -16437"/>
              <a:gd name="adj2" fmla="val 78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Coverages that apply to the  specific identified Autos – Coll, Comp</a:t>
            </a:r>
            <a:endParaRPr lang="en-US" sz="1400" dirty="0"/>
          </a:p>
        </p:txBody>
      </p:sp>
      <p:sp>
        <p:nvSpPr>
          <p:cNvPr id="16" name="Rectangular Callout 15"/>
          <p:cNvSpPr/>
          <p:nvPr/>
        </p:nvSpPr>
        <p:spPr>
          <a:xfrm>
            <a:off x="304800" y="4914900"/>
            <a:ext cx="2019300" cy="381000"/>
          </a:xfrm>
          <a:prstGeom prst="wedgeRectCallout">
            <a:avLst>
              <a:gd name="adj1" fmla="val 74511"/>
              <a:gd name="adj2" fmla="val 256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Coverages to be selected definitely</a:t>
            </a:r>
            <a:endParaRPr lang="en-US" sz="1400" dirty="0"/>
          </a:p>
        </p:txBody>
      </p:sp>
      <p:sp>
        <p:nvSpPr>
          <p:cNvPr id="17" name="Rectangular Callout 16"/>
          <p:cNvSpPr/>
          <p:nvPr/>
        </p:nvSpPr>
        <p:spPr>
          <a:xfrm>
            <a:off x="6591300" y="4648200"/>
            <a:ext cx="2019300" cy="381000"/>
          </a:xfrm>
          <a:prstGeom prst="wedgeRectCallout">
            <a:avLst>
              <a:gd name="adj1" fmla="val -51046"/>
              <a:gd name="adj2" fmla="val 91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Coverages need or need not be selected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5857009" y="6096000"/>
            <a:ext cx="609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4" name="Elbow Connector 23"/>
          <p:cNvCxnSpPr>
            <a:stCxn id="8" idx="3"/>
          </p:cNvCxnSpPr>
          <p:nvPr/>
        </p:nvCxnSpPr>
        <p:spPr>
          <a:xfrm>
            <a:off x="2819400" y="2819400"/>
            <a:ext cx="647700" cy="2362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2819400" y="2819400"/>
            <a:ext cx="3505200" cy="2590800"/>
          </a:xfrm>
          <a:prstGeom prst="bentConnector3">
            <a:avLst>
              <a:gd name="adj1" fmla="val 199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2"/>
            <a:endCxn id="11" idx="0"/>
          </p:cNvCxnSpPr>
          <p:nvPr/>
        </p:nvCxnSpPr>
        <p:spPr>
          <a:xfrm rot="5400000">
            <a:off x="2953443" y="3729297"/>
            <a:ext cx="2071255" cy="8610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2"/>
          </p:cNvCxnSpPr>
          <p:nvPr/>
        </p:nvCxnSpPr>
        <p:spPr>
          <a:xfrm rot="16200000" flipH="1">
            <a:off x="4229100" y="3314700"/>
            <a:ext cx="2286000" cy="1905000"/>
          </a:xfrm>
          <a:prstGeom prst="bentConnector3">
            <a:avLst>
              <a:gd name="adj1" fmla="val 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3"/>
            <a:endCxn id="12" idx="5"/>
          </p:cNvCxnSpPr>
          <p:nvPr/>
        </p:nvCxnSpPr>
        <p:spPr>
          <a:xfrm>
            <a:off x="7848600" y="2819400"/>
            <a:ext cx="22860" cy="2705100"/>
          </a:xfrm>
          <a:prstGeom prst="bentConnector3">
            <a:avLst>
              <a:gd name="adj1" fmla="val 41818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11" idx="3"/>
          </p:cNvCxnSpPr>
          <p:nvPr/>
        </p:nvCxnSpPr>
        <p:spPr>
          <a:xfrm rot="10800000" flipV="1">
            <a:off x="3147060" y="2819399"/>
            <a:ext cx="4724400" cy="3061855"/>
          </a:xfrm>
          <a:prstGeom prst="bentConnector4">
            <a:avLst>
              <a:gd name="adj1" fmla="val -22303"/>
              <a:gd name="adj2" fmla="val 1047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4800600" y="6096000"/>
            <a:ext cx="1056409" cy="152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457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New Business – Underwriting Decision – Accept / Reject - </a:t>
            </a:r>
            <a:r>
              <a:rPr lang="en-US" sz="2000" b="1" dirty="0"/>
              <a:t>Quote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533400" y="762000"/>
            <a:ext cx="609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810000" y="1066800"/>
            <a:ext cx="18288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Underwriting Decision</a:t>
            </a:r>
            <a:endParaRPr lang="en-US" sz="1400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1447800" y="914400"/>
            <a:ext cx="1828800" cy="4953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1143000" y="2743200"/>
            <a:ext cx="17526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Accept</a:t>
            </a:r>
            <a:endParaRPr lang="en-US" sz="1400" dirty="0"/>
          </a:p>
        </p:txBody>
      </p:sp>
      <p:sp>
        <p:nvSpPr>
          <p:cNvPr id="9" name="Flowchart: Decision 8"/>
          <p:cNvSpPr/>
          <p:nvPr/>
        </p:nvSpPr>
        <p:spPr>
          <a:xfrm>
            <a:off x="6934200" y="2757055"/>
            <a:ext cx="17526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Reject</a:t>
            </a:r>
            <a:endParaRPr lang="en-US" sz="1400" dirty="0"/>
          </a:p>
        </p:txBody>
      </p:sp>
      <p:sp>
        <p:nvSpPr>
          <p:cNvPr id="10" name="Flowchart: Data 9"/>
          <p:cNvSpPr/>
          <p:nvPr/>
        </p:nvSpPr>
        <p:spPr>
          <a:xfrm>
            <a:off x="685800" y="4495800"/>
            <a:ext cx="1981200" cy="685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With Modification</a:t>
            </a:r>
            <a:endParaRPr lang="en-US" sz="1400" dirty="0"/>
          </a:p>
        </p:txBody>
      </p:sp>
      <p:sp>
        <p:nvSpPr>
          <p:cNvPr id="11" name="Flowchart: Data 10"/>
          <p:cNvSpPr/>
          <p:nvPr/>
        </p:nvSpPr>
        <p:spPr>
          <a:xfrm>
            <a:off x="3048000" y="4495800"/>
            <a:ext cx="1981200" cy="685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Without Modification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7162800" y="4648200"/>
            <a:ext cx="1524000" cy="381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Close Quote Processing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6553200" y="1162050"/>
            <a:ext cx="2133600" cy="742950"/>
          </a:xfrm>
          <a:prstGeom prst="wedgeRectCallout">
            <a:avLst>
              <a:gd name="adj1" fmla="val -94859"/>
              <a:gd name="adj2" fmla="val -58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Risk Expertise, Client Standing, Compliance / Regulations</a:t>
            </a:r>
            <a:endParaRPr lang="en-US" sz="1400" dirty="0"/>
          </a:p>
        </p:txBody>
      </p:sp>
      <p:cxnSp>
        <p:nvCxnSpPr>
          <p:cNvPr id="15" name="Elbow Connector 14"/>
          <p:cNvCxnSpPr>
            <a:stCxn id="5" idx="2"/>
            <a:endCxn id="8" idx="0"/>
          </p:cNvCxnSpPr>
          <p:nvPr/>
        </p:nvCxnSpPr>
        <p:spPr>
          <a:xfrm rot="5400000">
            <a:off x="2876550" y="895350"/>
            <a:ext cx="990600" cy="2705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9" idx="1"/>
          </p:cNvCxnSpPr>
          <p:nvPr/>
        </p:nvCxnSpPr>
        <p:spPr>
          <a:xfrm rot="16200000" flipH="1">
            <a:off x="5041323" y="1435677"/>
            <a:ext cx="1575955" cy="2209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1"/>
            <a:endCxn id="10" idx="2"/>
          </p:cNvCxnSpPr>
          <p:nvPr/>
        </p:nvCxnSpPr>
        <p:spPr>
          <a:xfrm rot="10800000" flipV="1">
            <a:off x="883920" y="3314700"/>
            <a:ext cx="259080" cy="1524000"/>
          </a:xfrm>
          <a:prstGeom prst="bentConnector3">
            <a:avLst>
              <a:gd name="adj1" fmla="val 2647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3"/>
            <a:endCxn id="11" idx="0"/>
          </p:cNvCxnSpPr>
          <p:nvPr/>
        </p:nvCxnSpPr>
        <p:spPr>
          <a:xfrm>
            <a:off x="2895600" y="3314700"/>
            <a:ext cx="1341120" cy="1181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810500" y="4076700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017327" y="5867400"/>
            <a:ext cx="609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5" name="Elbow Connector 34"/>
          <p:cNvCxnSpPr/>
          <p:nvPr/>
        </p:nvCxnSpPr>
        <p:spPr>
          <a:xfrm>
            <a:off x="5486400" y="5562600"/>
            <a:ext cx="1295400" cy="457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AD3512F52D04D826F3D984F73C83F" ma:contentTypeVersion="7" ma:contentTypeDescription="Create a new document." ma:contentTypeScope="" ma:versionID="f475976ee63cc10e941f822b1c21c528">
  <xsd:schema xmlns:xsd="http://www.w3.org/2001/XMLSchema" xmlns:xs="http://www.w3.org/2001/XMLSchema" xmlns:p="http://schemas.microsoft.com/office/2006/metadata/properties" xmlns:ns2="90a479eb-1077-492a-9aa4-e8f6fb1ef25b" xmlns:ns3="55cf660b-6ce8-442c-a2ca-f3ce565bdb8b" targetNamespace="http://schemas.microsoft.com/office/2006/metadata/properties" ma:root="true" ma:fieldsID="7f113500e3ae968431afbb85545fbe45" ns2:_="" ns3:_="">
    <xsd:import namespace="90a479eb-1077-492a-9aa4-e8f6fb1ef25b"/>
    <xsd:import namespace="55cf660b-6ce8-442c-a2ca-f3ce565bdb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Trai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479eb-1077-492a-9aa4-e8f6fb1ef2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Trainer" ma:index="14" nillable="true" ma:displayName="Trainer" ma:internalName="Traine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cf660b-6ce8-442c-a2ca-f3ce565bdb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rainer xmlns="90a479eb-1077-492a-9aa4-e8f6fb1ef25b" xsi:nil="true"/>
  </documentManagement>
</p:properties>
</file>

<file path=customXml/itemProps1.xml><?xml version="1.0" encoding="utf-8"?>
<ds:datastoreItem xmlns:ds="http://schemas.openxmlformats.org/officeDocument/2006/customXml" ds:itemID="{E37FC0BF-9859-42DE-8E4F-8BEFEC0413F8}"/>
</file>

<file path=customXml/itemProps2.xml><?xml version="1.0" encoding="utf-8"?>
<ds:datastoreItem xmlns:ds="http://schemas.openxmlformats.org/officeDocument/2006/customXml" ds:itemID="{789C249D-919D-4777-B1E1-5636293A520B}"/>
</file>

<file path=customXml/itemProps3.xml><?xml version="1.0" encoding="utf-8"?>
<ds:datastoreItem xmlns:ds="http://schemas.openxmlformats.org/officeDocument/2006/customXml" ds:itemID="{A2FD9374-4199-43BC-A4FA-9662B19A2A37}"/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940</Words>
  <Application>Microsoft Office PowerPoint</Application>
  <PresentationFormat>On-screen Show (4:3)</PresentationFormat>
  <Paragraphs>225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Policy Processing</vt:lpstr>
      <vt:lpstr>Modules in New Business Policy Processing</vt:lpstr>
      <vt:lpstr>Modules for Subsequent Transactions</vt:lpstr>
      <vt:lpstr>New Business – Account Creation – Quote Flow</vt:lpstr>
      <vt:lpstr>New Business – Personal Information – Insured / Additional Insured / Driver / Mortgage Details - Quote Flow</vt:lpstr>
      <vt:lpstr>New Business – Reports – CLUE, MVR, Credit Rating Reports - Quote Flow</vt:lpstr>
      <vt:lpstr>New Business – Subject Matter Information – Business, Auto, etc., - Quote Flow</vt:lpstr>
      <vt:lpstr>New Business - Coverages – Policy Level / Location Level / Vehicle Level – Mandatory &amp; Optional - Quote Flow</vt:lpstr>
      <vt:lpstr>New Business – Underwriting Decision – Accept / Reject - Quote Flow</vt:lpstr>
      <vt:lpstr>New Business – Rate and Quote Generation - Quote Flow</vt:lpstr>
      <vt:lpstr>New Business – Customer Decision – Accept / Reject - Quote Flow</vt:lpstr>
      <vt:lpstr>New Business - Issuance Flow – Billing – Producer Details - Issuance</vt:lpstr>
      <vt:lpstr>Subsequent Transaction – Renewal – Manual / Automatic / Non-Renewal</vt:lpstr>
      <vt:lpstr>Subsequent Transaction – Endorsement – Premium / Nil / OOS / OOS Re-apply</vt:lpstr>
      <vt:lpstr>Subsequent Transaction – Cancellation – Flat, Pro-rata, Short Period</vt:lpstr>
      <vt:lpstr>Subsequent Transaction - Reinstatement – Same Term / New Term</vt:lpstr>
      <vt:lpstr>Subsequent Transaction - Rewrite – Same Policy Number / New Policy Number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Processing</dc:title>
  <dc:creator>Subbaraman, Krishnamurthi (Cognizant)</dc:creator>
  <cp:lastModifiedBy>Subbaraman, Krishnamurthi (Cognizant)</cp:lastModifiedBy>
  <cp:revision>162</cp:revision>
  <dcterms:created xsi:type="dcterms:W3CDTF">2006-08-16T00:00:00Z</dcterms:created>
  <dcterms:modified xsi:type="dcterms:W3CDTF">2016-06-20T12:36:20Z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0x010100EF5AD3512F52D04D826F3D984F73C83F</vt:lpwstr>
  </property>
</Properties>
</file>