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71" r:id="rId3"/>
  </p:sldMasterIdLst>
  <p:notesMasterIdLst>
    <p:notesMasterId r:id="rId67"/>
  </p:notesMasterIdLst>
  <p:sldIdLst>
    <p:sldId id="292" r:id="rId4"/>
    <p:sldId id="293" r:id="rId5"/>
    <p:sldId id="294" r:id="rId6"/>
    <p:sldId id="295" r:id="rId7"/>
    <p:sldId id="326" r:id="rId8"/>
    <p:sldId id="344" r:id="rId9"/>
    <p:sldId id="345" r:id="rId10"/>
    <p:sldId id="346" r:id="rId11"/>
    <p:sldId id="347" r:id="rId12"/>
    <p:sldId id="348" r:id="rId13"/>
    <p:sldId id="296" r:id="rId14"/>
    <p:sldId id="324" r:id="rId15"/>
    <p:sldId id="297" r:id="rId16"/>
    <p:sldId id="298" r:id="rId17"/>
    <p:sldId id="300" r:id="rId18"/>
    <p:sldId id="301" r:id="rId19"/>
    <p:sldId id="302" r:id="rId20"/>
    <p:sldId id="318" r:id="rId21"/>
    <p:sldId id="304" r:id="rId22"/>
    <p:sldId id="317" r:id="rId23"/>
    <p:sldId id="305" r:id="rId24"/>
    <p:sldId id="306" r:id="rId25"/>
    <p:sldId id="307" r:id="rId26"/>
    <p:sldId id="322" r:id="rId27"/>
    <p:sldId id="320" r:id="rId28"/>
    <p:sldId id="323" r:id="rId29"/>
    <p:sldId id="327" r:id="rId30"/>
    <p:sldId id="328" r:id="rId31"/>
    <p:sldId id="329" r:id="rId32"/>
    <p:sldId id="331" r:id="rId33"/>
    <p:sldId id="333" r:id="rId34"/>
    <p:sldId id="334" r:id="rId35"/>
    <p:sldId id="338" r:id="rId36"/>
    <p:sldId id="339" r:id="rId37"/>
    <p:sldId id="336" r:id="rId38"/>
    <p:sldId id="337" r:id="rId39"/>
    <p:sldId id="321" r:id="rId40"/>
    <p:sldId id="319" r:id="rId41"/>
    <p:sldId id="310" r:id="rId42"/>
    <p:sldId id="340" r:id="rId43"/>
    <p:sldId id="362" r:id="rId44"/>
    <p:sldId id="341" r:id="rId45"/>
    <p:sldId id="342" r:id="rId46"/>
    <p:sldId id="312" r:id="rId47"/>
    <p:sldId id="349" r:id="rId48"/>
    <p:sldId id="363" r:id="rId49"/>
    <p:sldId id="364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30" r:id="rId63"/>
    <p:sldId id="365" r:id="rId64"/>
    <p:sldId id="313" r:id="rId65"/>
    <p:sldId id="31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09D77-9F22-42C1-BC9B-FC514D84648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A810-04BA-4451-B909-60EC1FE5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542832"/>
            <a:ext cx="6858000" cy="44970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CE0BB-6E9C-4F0D-B67F-5392F616D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18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A810-04BA-4451-B909-60EC1FE5DEF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55273"/>
            <a:ext cx="12192000" cy="273229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2" y="2910428"/>
            <a:ext cx="11046177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3346211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2" y="3936348"/>
            <a:ext cx="11046177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2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2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6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11704320" cy="609600"/>
          </a:xfrm>
          <a:noFill/>
          <a:effectLst/>
        </p:spPr>
        <p:txBody>
          <a:bodyPr anchorCtr="0"/>
          <a:lstStyle>
            <a:lvl1pPr marL="80431" marR="0" indent="0" algn="l" defTabSz="6095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cap="none" spc="0" baseline="0" dirty="0">
                <a:solidFill>
                  <a:schemeClr val="accent5">
                    <a:lumMod val="50000"/>
                  </a:schemeClr>
                </a:solidFill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 txBox="1">
            <a:spLocks noGrp="1"/>
          </p:cNvSpPr>
          <p:nvPr>
            <p:ph idx="4294967295"/>
          </p:nvPr>
        </p:nvSpPr>
        <p:spPr>
          <a:xfrm>
            <a:off x="127176" y="752975"/>
            <a:ext cx="11704320" cy="5689600"/>
          </a:xfrm>
          <a:effectLst/>
        </p:spPr>
        <p:txBody>
          <a:bodyPr/>
          <a:lstStyle>
            <a:lvl1pPr>
              <a:spcBef>
                <a:spcPts val="800"/>
              </a:spcBef>
              <a:defRPr sz="240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684000" y="6558280"/>
            <a:ext cx="508000" cy="243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ctr" defTabSz="6095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chemeClr val="tx1"/>
                </a:solidFill>
                <a:uFillTx/>
                <a:latin typeface="Segoe UI Light" panose="020B0502040204020203" pitchFamily="34" charset="0"/>
                <a:ea typeface="ＭＳ Ｐゴシック"/>
              </a:defRPr>
            </a:lvl1pPr>
          </a:lstStyle>
          <a:p>
            <a:fld id="{E55CA83B-1391-48E6-83F9-C8F740B39D61}" type="slidenum">
              <a:rPr smtClean="0"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4997" y="739389"/>
            <a:ext cx="1194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951"/>
          <a:stretch/>
        </p:blipFill>
        <p:spPr>
          <a:xfrm>
            <a:off x="11176008" y="28189"/>
            <a:ext cx="765937" cy="711200"/>
          </a:xfrm>
          <a:prstGeom prst="rect">
            <a:avLst/>
          </a:prstGeom>
        </p:spPr>
      </p:pic>
      <p:pic>
        <p:nvPicPr>
          <p:cNvPr id="10" name="Picture 18" descr="Hartfor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2823" y="5799354"/>
            <a:ext cx="872303" cy="74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52102"/>
            <a:ext cx="12192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52102"/>
            <a:ext cx="12192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2" y="2904079"/>
            <a:ext cx="11046177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3346211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2" y="3936348"/>
            <a:ext cx="11046177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11704320" cy="609600"/>
          </a:xfrm>
          <a:noFill/>
          <a:effectLst/>
        </p:spPr>
        <p:txBody>
          <a:bodyPr anchorCtr="0"/>
          <a:lstStyle>
            <a:lvl1pPr marL="80431" marR="0" indent="0" algn="l" defTabSz="6095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cap="none" spc="0" baseline="0" dirty="0">
                <a:solidFill>
                  <a:schemeClr val="accent5">
                    <a:lumMod val="50000"/>
                  </a:schemeClr>
                </a:solidFill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 txBox="1">
            <a:spLocks noGrp="1"/>
          </p:cNvSpPr>
          <p:nvPr>
            <p:ph idx="4294967295"/>
          </p:nvPr>
        </p:nvSpPr>
        <p:spPr>
          <a:xfrm>
            <a:off x="203204" y="787400"/>
            <a:ext cx="11704320" cy="5689600"/>
          </a:xfrm>
          <a:effectLst/>
        </p:spPr>
        <p:txBody>
          <a:bodyPr/>
          <a:lstStyle>
            <a:lvl1pPr>
              <a:spcBef>
                <a:spcPts val="800"/>
              </a:spcBef>
              <a:defRPr sz="240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684000" y="6558280"/>
            <a:ext cx="508000" cy="243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ctr" defTabSz="6095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chemeClr val="tx1"/>
                </a:solidFill>
                <a:uFillTx/>
                <a:latin typeface="Segoe UI Light" panose="020B0502040204020203" pitchFamily="34" charset="0"/>
                <a:ea typeface="ＭＳ Ｐゴシック"/>
              </a:defRPr>
            </a:lvl1pPr>
          </a:lstStyle>
          <a:p>
            <a:fld id="{E55CA83B-1391-48E6-83F9-C8F740B39D61}" type="slidenum">
              <a:rPr smtClean="0"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75635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Segoe UI Light" panose="020B0502040204020203" pitchFamily="34" charset="0"/>
              </a:rPr>
              <a:t>@ 2016, Cognizant Technology Solutions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4997" y="739389"/>
            <a:ext cx="1194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11704320" cy="609600"/>
          </a:xfrm>
          <a:noFill/>
          <a:effectLst/>
        </p:spPr>
        <p:txBody>
          <a:bodyPr anchorCtr="0"/>
          <a:lstStyle>
            <a:lvl1pPr marL="80431" marR="0" indent="0" algn="l" defTabSz="6095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cap="none" spc="0" baseline="0" dirty="0">
                <a:solidFill>
                  <a:schemeClr val="accent5">
                    <a:lumMod val="50000"/>
                  </a:schemeClr>
                </a:solidFill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 txBox="1">
            <a:spLocks noGrp="1"/>
          </p:cNvSpPr>
          <p:nvPr>
            <p:ph idx="4294967295"/>
          </p:nvPr>
        </p:nvSpPr>
        <p:spPr>
          <a:xfrm>
            <a:off x="203204" y="787400"/>
            <a:ext cx="11704320" cy="5689600"/>
          </a:xfrm>
          <a:effectLst/>
        </p:spPr>
        <p:txBody>
          <a:bodyPr/>
          <a:lstStyle>
            <a:lvl1pPr>
              <a:spcBef>
                <a:spcPts val="800"/>
              </a:spcBef>
              <a:defRPr sz="240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684000" y="6558280"/>
            <a:ext cx="508000" cy="243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ctr" defTabSz="60958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chemeClr val="tx1"/>
                </a:solidFill>
                <a:uFillTx/>
                <a:latin typeface="Segoe UI Light" panose="020B0502040204020203" pitchFamily="34" charset="0"/>
                <a:ea typeface="ＭＳ Ｐゴシック"/>
              </a:defRPr>
            </a:lvl1pPr>
          </a:lstStyle>
          <a:p>
            <a:fld id="{E55CA83B-1391-48E6-83F9-C8F740B39D61}" type="slidenum">
              <a:rPr smtClean="0"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75635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Segoe UI Light" panose="020B0502040204020203" pitchFamily="34" charset="0"/>
              </a:rPr>
              <a:t>@ 2016, Cognizant Technology Solutions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4997" y="739389"/>
            <a:ext cx="1194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0480"/>
            <a:ext cx="931164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2097154" name="Picture 18" descr="Hartfor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3005" y="3790950"/>
            <a:ext cx="16637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" y="3840480"/>
            <a:ext cx="8534400" cy="1188720"/>
          </a:xfrm>
        </p:spPr>
        <p:txBody>
          <a:bodyPr/>
          <a:lstStyle/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10486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" y="914400"/>
            <a:ext cx="8534400" cy="914400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14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365760" y="274328"/>
            <a:ext cx="9595104" cy="822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CC0C81D-E3F2-493E-976F-FAB9F74126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110947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365760" y="274328"/>
            <a:ext cx="9595104" cy="822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CC0C81D-E3F2-493E-976F-FAB9F7412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0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22500" y="6430915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1" name="Slide Number Placeholder 5"/>
          <p:cNvSpPr txBox="1">
            <a:spLocks/>
          </p:cNvSpPr>
          <p:nvPr/>
        </p:nvSpPr>
        <p:spPr>
          <a:xfrm>
            <a:off x="52867" y="6305131"/>
            <a:ext cx="718927" cy="501028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400" smtClean="0">
                <a:solidFill>
                  <a:prstClr val="white"/>
                </a:solidFill>
              </a:rPr>
              <a:pPr/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" y="198290"/>
            <a:ext cx="1042670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67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03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01151" y="6489707"/>
            <a:ext cx="1828800" cy="182563"/>
          </a:xfrm>
          <a:prstGeom prst="rect">
            <a:avLst/>
          </a:prstGeom>
        </p:spPr>
        <p:txBody>
          <a:bodyPr/>
          <a:lstStyle/>
          <a:p>
            <a:fld id="{47E334F7-AA1B-234A-AD76-48610767E77B}" type="datetimeFigureOut">
              <a:rPr lang="en-US" smtClean="0">
                <a:solidFill>
                  <a:prstClr val="black"/>
                </a:solidFill>
              </a:rPr>
              <a:pPr/>
              <a:t>6/24/2020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89707"/>
            <a:ext cx="12192000" cy="182563"/>
          </a:xfrm>
          <a:prstGeom prst="rect">
            <a:avLst/>
          </a:prstGeom>
        </p:spPr>
        <p:txBody>
          <a:bodyPr/>
          <a:lstStyle>
            <a:lvl1pPr algn="ctr">
              <a:defRPr lang="en-US" sz="600" b="0" i="1" u="none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smtClean="0"/>
              <a:t>© 2019 by The Hartford. Classification: Company Confidential. No part of this document may be reproduced, published or used without the permission of The Hartford.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BEF1-2564-4642-8F61-60C42F1E0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2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401" y="330261"/>
            <a:ext cx="11279601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8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401" y="330261"/>
            <a:ext cx="11279601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89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141414"/>
                </a:solidFill>
              </a:defRPr>
            </a:lvl1pPr>
            <a:lvl2pPr marL="609585" indent="0">
              <a:buNone/>
              <a:defRPr>
                <a:solidFill>
                  <a:schemeClr val="tx2"/>
                </a:solidFill>
              </a:defRPr>
            </a:lvl2pPr>
            <a:lvl3pPr marL="1219170" indent="0">
              <a:buNone/>
              <a:defRPr>
                <a:solidFill>
                  <a:schemeClr val="tx2"/>
                </a:solidFill>
              </a:defRPr>
            </a:lvl3pPr>
            <a:lvl4pPr marL="1828754" indent="0">
              <a:buNone/>
              <a:defRPr>
                <a:solidFill>
                  <a:schemeClr val="tx2"/>
                </a:solidFill>
              </a:defRPr>
            </a:lvl4pPr>
            <a:lvl5pPr marL="243833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14624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1"/>
            <a:ext cx="12192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66800" y="812800"/>
            <a:ext cx="10126133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50611" y="1231900"/>
            <a:ext cx="9134324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62985" y="1509060"/>
            <a:ext cx="9238884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6000" baseline="0">
                <a:solidFill>
                  <a:schemeClr val="tx2"/>
                </a:solidFill>
              </a:defRPr>
            </a:lvl1pPr>
            <a:lvl2pPr marL="609585" indent="0" algn="l">
              <a:buNone/>
              <a:defRPr>
                <a:solidFill>
                  <a:schemeClr val="tx2"/>
                </a:solidFill>
              </a:defRPr>
            </a:lvl2pPr>
            <a:lvl3pPr marL="1219170" indent="0" algn="l">
              <a:buNone/>
              <a:defRPr>
                <a:solidFill>
                  <a:schemeClr val="tx2"/>
                </a:solidFill>
              </a:defRPr>
            </a:lvl3pPr>
            <a:lvl4pPr marL="1828754" indent="0" algn="l">
              <a:buNone/>
              <a:defRPr>
                <a:solidFill>
                  <a:schemeClr val="tx2"/>
                </a:solidFill>
              </a:defRPr>
            </a:lvl4pPr>
            <a:lvl5pPr marL="2438339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243" y="1"/>
            <a:ext cx="12210243" cy="6844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2937" y="3629157"/>
            <a:ext cx="4821529" cy="607259"/>
          </a:xfrm>
        </p:spPr>
        <p:txBody>
          <a:bodyPr>
            <a:normAutofit/>
          </a:bodyPr>
          <a:lstStyle>
            <a:lvl1pPr>
              <a:defRPr sz="5333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03533" y="4427537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30" y="250480"/>
            <a:ext cx="2897716" cy="8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2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5"/>
            <a:ext cx="12192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86" y="6375970"/>
            <a:ext cx="587139" cy="433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19" y="330261"/>
            <a:ext cx="11345916" cy="60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AC73-E1DF-4D76-ABC8-3D2582F5257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EF53-F1F2-4337-9D40-8F80BB5D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 descr="Hartford_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64800" y="257175"/>
            <a:ext cx="110913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274320"/>
            <a:ext cx="959104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371600"/>
            <a:ext cx="110947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485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2569" y="6512892"/>
            <a:ext cx="563033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fld id="{DCC0C81D-E3F2-493E-976F-FAB9F74126A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28" name="Straight Connector 2"/>
          <p:cNvCxnSpPr>
            <a:cxnSpLocks/>
          </p:cNvCxnSpPr>
          <p:nvPr/>
        </p:nvCxnSpPr>
        <p:spPr>
          <a:xfrm>
            <a:off x="486833" y="1219200"/>
            <a:ext cx="109728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abcd19789@abcd.com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abcd19789@abcd.com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Impact" panose="020B0806030902050204" pitchFamily="34" charset="0"/>
              </a:rPr>
              <a:t>Agenda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1579418" y="1137831"/>
            <a:ext cx="10104582" cy="4622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Traditional Automation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Test Driven Development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Behavior Driven Development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Gherkin fundamentals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Bodoni MT" panose="02070603080606020203" pitchFamily="18" charset="0"/>
              </a:rPr>
              <a:t>Gherkin </a:t>
            </a:r>
            <a:r>
              <a:rPr lang="en-US" sz="2300" b="1" dirty="0" smtClean="0">
                <a:latin typeface="Bodoni MT" panose="02070603080606020203" pitchFamily="18" charset="0"/>
              </a:rPr>
              <a:t>Keywords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Feature File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Step Definition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Bodoni MT" panose="02070603080606020203" pitchFamily="18" charset="0"/>
              </a:rPr>
              <a:t>BDD Execution Report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Bodoni MT" panose="02070603080606020203" pitchFamily="18" charset="0"/>
              </a:rPr>
              <a:t>Key benefits of BDD</a:t>
            </a:r>
            <a:endParaRPr lang="en-US" sz="2300" b="1" dirty="0" smtClean="0">
              <a:latin typeface="Bodoni MT" panose="020706030806060202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b="1" dirty="0" smtClean="0">
              <a:latin typeface="Bodoni MT" panose="020706030806060202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b="1" dirty="0">
              <a:latin typeface="Bodoni MT" panose="020706030806060202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b="1" dirty="0" smtClean="0">
              <a:latin typeface="Bodoni MT" panose="020706030806060202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Impact" panose="020B0806030902050204" pitchFamily="34" charset="0"/>
              </a:rPr>
              <a:t>BDD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Impact" panose="020B0806030902050204" pitchFamily="34" charset="0"/>
              </a:rPr>
              <a:t>Tools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071562"/>
            <a:ext cx="9002928" cy="54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Cucumber and Gherkin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Cucumber is a testing tool that supports BDD 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It defines application behavior using simple English text, defined by a language called Gherkin.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Gherkin Language is easily readable and understood by Clients, Product Owners, Business analysts, Developers, Testers and Everyone in the team.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28255" y="4959927"/>
            <a:ext cx="5403272" cy="12746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8255" y="2812473"/>
            <a:ext cx="5403272" cy="1371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sz="1300" dirty="0" err="1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EndToEnd</a:t>
            </a:r>
            <a:endParaRPr lang="en-US" sz="1300" dirty="0" smtClean="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sz="1300" dirty="0" err="1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SmokeTest</a:t>
            </a:r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4" y="1137831"/>
            <a:ext cx="10270836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</a:p>
          <a:p>
            <a:pPr lvl="3"/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endParaRPr lang="en-US" i="1" dirty="0"/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4" y="1137831"/>
            <a:ext cx="10270836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b="1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endParaRPr lang="en-US" i="1" dirty="0"/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56982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b="1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84691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b="1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56982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b="1" i="1" dirty="0" smtClean="0"/>
              <a:t>Starting </a:t>
            </a:r>
            <a:r>
              <a:rPr lang="en-US" b="1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84691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b="1" i="1" dirty="0" smtClean="0"/>
              <a:t>Specific </a:t>
            </a:r>
            <a:r>
              <a:rPr lang="en-US" b="1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endParaRPr lang="en-US" b="1" i="1" dirty="0"/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lvl="3"/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84691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b="1" i="1" dirty="0" smtClean="0"/>
              <a:t>Expected </a:t>
            </a:r>
            <a:r>
              <a:rPr lang="en-US" b="1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lvl="3"/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Traditional Automation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937520"/>
            <a:ext cx="11269296" cy="5226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6287" y="999281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06287" y="1789390"/>
            <a:ext cx="15517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Requirement</a:t>
            </a:r>
            <a:endParaRPr lang="en-US" sz="1700" b="1" dirty="0"/>
          </a:p>
        </p:txBody>
      </p:sp>
      <p:sp>
        <p:nvSpPr>
          <p:cNvPr id="7" name="Rectangle 6"/>
          <p:cNvSpPr/>
          <p:nvPr/>
        </p:nvSpPr>
        <p:spPr>
          <a:xfrm>
            <a:off x="3893123" y="3341617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Case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893123" y="3975965"/>
            <a:ext cx="15517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Support Code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893124" y="4679266"/>
            <a:ext cx="1551709" cy="581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Automation Library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06289" y="5789884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54432" y="1387209"/>
            <a:ext cx="0" cy="3874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93123" y="2708585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QA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80906" y="2697888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598222" y="3455207"/>
            <a:ext cx="155171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6054436" y="2444371"/>
            <a:ext cx="1302325" cy="23966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14" idx="0"/>
          </p:cNvCxnSpPr>
          <p:nvPr/>
        </p:nvCxnSpPr>
        <p:spPr>
          <a:xfrm rot="5400000">
            <a:off x="5103000" y="1729442"/>
            <a:ext cx="545122" cy="141316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767013" y="4144411"/>
            <a:ext cx="1936051" cy="130578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10" idx="0"/>
          </p:cNvCxnSpPr>
          <p:nvPr/>
        </p:nvCxnSpPr>
        <p:spPr>
          <a:xfrm rot="16200000" flipH="1">
            <a:off x="5110801" y="4818540"/>
            <a:ext cx="529521" cy="141316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>
            <a:off x="4668978" y="3082658"/>
            <a:ext cx="0" cy="25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82831" y="3692267"/>
            <a:ext cx="0" cy="25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82828" y="4357277"/>
            <a:ext cx="3" cy="32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74078" y="3082658"/>
            <a:ext cx="0" cy="37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56982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Expected </a:t>
            </a:r>
            <a:r>
              <a:rPr lang="en-US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b="1" i="1" dirty="0" smtClean="0"/>
              <a:t>Should </a:t>
            </a:r>
            <a:r>
              <a:rPr lang="en-US" b="1" i="1" dirty="0"/>
              <a:t>be used in contrast to When or Then.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r>
              <a:rPr lang="en-US" dirty="0" smtClean="0"/>
              <a:t>	</a:t>
            </a:r>
            <a:endParaRPr lang="en-US" b="1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lvl="3"/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3" y="1137831"/>
            <a:ext cx="10256982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Expected </a:t>
            </a:r>
            <a:r>
              <a:rPr lang="en-US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in contrast to When or Then.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b="1" i="1" dirty="0" smtClean="0"/>
              <a:t>Should </a:t>
            </a:r>
            <a:r>
              <a:rPr lang="en-US" b="1" i="1" dirty="0"/>
              <a:t>be used to define negative conditions.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</a:p>
          <a:p>
            <a:pPr lvl="3"/>
            <a:endParaRPr lang="en-US" i="1" dirty="0"/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4" y="1137831"/>
            <a:ext cx="10298545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Expected </a:t>
            </a:r>
            <a:r>
              <a:rPr lang="en-US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in contrast to When or Then.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to define negative conditions.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  <a:r>
              <a:rPr lang="en-US" b="1" i="1" dirty="0"/>
              <a:t>Describes the specific scenario of the feature or user story and Iterated with multiple 			</a:t>
            </a:r>
            <a:r>
              <a:rPr lang="en-US" b="1" i="1" dirty="0" smtClean="0"/>
              <a:t>		data.</a:t>
            </a:r>
          </a:p>
          <a:p>
            <a:pPr lvl="3">
              <a:lnSpc>
                <a:spcPct val="170000"/>
              </a:lnSpc>
            </a:pPr>
            <a:endParaRPr lang="en-US" dirty="0" smtClean="0"/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		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4" y="1137831"/>
            <a:ext cx="10298545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Expected </a:t>
            </a:r>
            <a:r>
              <a:rPr lang="en-US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in contrast to When or Then.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to define negative conditions.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  <a:r>
              <a:rPr lang="en-US" i="1" dirty="0"/>
              <a:t>Describes the specific scenario of the feature or user story and Iterated with multiple 			</a:t>
            </a:r>
            <a:r>
              <a:rPr lang="en-US" i="1" dirty="0" smtClean="0"/>
              <a:t>			data</a:t>
            </a:r>
            <a:r>
              <a:rPr lang="en-US" i="1" dirty="0"/>
              <a:t>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r>
              <a:rPr lang="en-US" b="1" i="1" dirty="0"/>
              <a:t>List of data provided to the Scenario Outline</a:t>
            </a:r>
            <a:r>
              <a:rPr lang="en-US" b="1" i="1" dirty="0" smtClean="0"/>
              <a:t>. (Helps in Data Driven)</a:t>
            </a:r>
          </a:p>
          <a:p>
            <a:pPr lvl="3"/>
            <a:endParaRPr lang="en-US" b="1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Gherkin Keywords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3164" y="1137831"/>
            <a:ext cx="10298545" cy="46228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Keywords in Gherkin Language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Feature: </a:t>
            </a:r>
            <a:r>
              <a:rPr lang="en-US" dirty="0"/>
              <a:t>		</a:t>
            </a:r>
            <a:r>
              <a:rPr lang="en-US" i="1" dirty="0"/>
              <a:t>Describes the overall feature or user story.</a:t>
            </a:r>
          </a:p>
          <a:p>
            <a:pPr marL="1371600" lvl="3" indent="0">
              <a:buNone/>
            </a:pPr>
            <a:endParaRPr lang="en-US" i="1" dirty="0"/>
          </a:p>
          <a:p>
            <a:pPr lvl="3"/>
            <a:r>
              <a:rPr lang="en-US" b="1" dirty="0"/>
              <a:t>Background</a:t>
            </a:r>
            <a:r>
              <a:rPr lang="en-US" dirty="0"/>
              <a:t>:		</a:t>
            </a:r>
            <a:r>
              <a:rPr lang="en-US" i="1" dirty="0"/>
              <a:t>Runs before each scenario. Has the prerequisite steps. (Optional)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Scenario:</a:t>
            </a:r>
            <a:r>
              <a:rPr lang="en-US" dirty="0"/>
              <a:t>		</a:t>
            </a:r>
            <a:r>
              <a:rPr lang="en-US" i="1" dirty="0"/>
              <a:t>Describes the specific scenario of the feature or user story.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Given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Starting </a:t>
            </a:r>
            <a:r>
              <a:rPr lang="en-US" i="1" dirty="0"/>
              <a:t>point of the test step.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b="1" dirty="0"/>
              <a:t>When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Specific </a:t>
            </a:r>
            <a:r>
              <a:rPr lang="en-US" i="1" dirty="0"/>
              <a:t>condition or action that determines the scenario.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Then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Expected </a:t>
            </a:r>
            <a:r>
              <a:rPr lang="en-US" i="1" dirty="0"/>
              <a:t>outcome of the scenario (Assertions).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And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in contrast to When or Then.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But</a:t>
            </a:r>
            <a:r>
              <a:rPr lang="en-US" dirty="0"/>
              <a:t>:		</a:t>
            </a:r>
            <a:r>
              <a:rPr lang="en-US" dirty="0" smtClean="0"/>
              <a:t>	</a:t>
            </a:r>
            <a:r>
              <a:rPr lang="en-US" i="1" dirty="0" smtClean="0"/>
              <a:t>Should </a:t>
            </a:r>
            <a:r>
              <a:rPr lang="en-US" i="1" dirty="0"/>
              <a:t>be used to define negative conditions.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Scenario Outline:</a:t>
            </a:r>
            <a:r>
              <a:rPr lang="en-US" dirty="0"/>
              <a:t>	</a:t>
            </a:r>
            <a:r>
              <a:rPr lang="en-US" i="1" dirty="0"/>
              <a:t>Describes the specific scenario of the feature or user story and Iterated with multiple 			</a:t>
            </a:r>
            <a:r>
              <a:rPr lang="en-US" i="1" dirty="0" smtClean="0"/>
              <a:t>			data</a:t>
            </a:r>
            <a:r>
              <a:rPr lang="en-US" i="1" dirty="0"/>
              <a:t>.</a:t>
            </a:r>
          </a:p>
          <a:p>
            <a:pPr lvl="3"/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Examples:</a:t>
            </a:r>
            <a:r>
              <a:rPr lang="en-US" dirty="0"/>
              <a:t>		</a:t>
            </a:r>
            <a:r>
              <a:rPr lang="en-US" i="1" dirty="0"/>
              <a:t>List of data provided to the Scenario Outline</a:t>
            </a:r>
            <a:r>
              <a:rPr lang="en-US" i="1" dirty="0" smtClean="0"/>
              <a:t>. (Helps in Data Driven)</a:t>
            </a:r>
          </a:p>
          <a:p>
            <a:pPr lvl="3"/>
            <a:r>
              <a:rPr lang="en-US" sz="5100" b="1" i="1" dirty="0" smtClean="0"/>
              <a:t>*	</a:t>
            </a:r>
            <a:r>
              <a:rPr lang="en-US" b="1" i="1" dirty="0" smtClean="0"/>
              <a:t>		</a:t>
            </a:r>
            <a:r>
              <a:rPr lang="en-US" b="1" i="1" dirty="0" err="1" smtClean="0"/>
              <a:t>Specical</a:t>
            </a:r>
            <a:r>
              <a:rPr lang="en-US" b="1" i="1" dirty="0" smtClean="0"/>
              <a:t> Keyword with no specific reason.</a:t>
            </a:r>
          </a:p>
          <a:p>
            <a:pPr lvl="3"/>
            <a:endParaRPr lang="en-US" b="1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endParaRPr lang="en-US" sz="1300" dirty="0" smtClean="0">
              <a:solidFill>
                <a:srgbClr val="0070C0"/>
              </a:solidFill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	Verify </a:t>
            </a:r>
            <a:r>
              <a:rPr lang="en-US" sz="1300" dirty="0"/>
              <a:t>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endParaRPr lang="en-US" sz="1300" dirty="0" smtClean="0">
              <a:solidFill>
                <a:srgbClr val="0070C0"/>
              </a:solidFill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	Verify </a:t>
            </a:r>
            <a:r>
              <a:rPr lang="en-US" sz="1300" dirty="0"/>
              <a:t>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endParaRPr lang="en-US" sz="1300" dirty="0" smtClean="0">
              <a:solidFill>
                <a:srgbClr val="0070C0"/>
              </a:solidFill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	Verify </a:t>
            </a:r>
            <a:r>
              <a:rPr lang="en-US" sz="1300" dirty="0"/>
              <a:t>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File - 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Background:</a:t>
            </a:r>
          </a:p>
          <a:p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	 Given I am on login "https://www.abcd.co.in/login" page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endParaRPr lang="en-US" sz="1300" dirty="0" smtClean="0"/>
          </a:p>
          <a:p>
            <a:r>
              <a:rPr lang="en-US" sz="1300" dirty="0" smtClean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When</a:t>
            </a:r>
            <a:r>
              <a:rPr lang="en-US" sz="1300" dirty="0" smtClean="0"/>
              <a:t> I fill in the username with </a:t>
            </a:r>
            <a:r>
              <a:rPr lang="en-US" sz="1300" i="1" dirty="0" smtClean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Driven Development (TDD)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1423987"/>
            <a:ext cx="47910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Data Driven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6355" y="1207104"/>
            <a:ext cx="11269296" cy="462280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</a:t>
            </a:r>
            <a:r>
              <a:rPr lang="en-US" dirty="0"/>
              <a:t>: Login to the system</a:t>
            </a:r>
          </a:p>
          <a:p>
            <a:r>
              <a:rPr lang="en-US" dirty="0"/>
              <a:t>	As a user I want to login into the system when I provide my username and password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#Positive Scenario</a:t>
            </a:r>
          </a:p>
          <a:p>
            <a:r>
              <a:rPr lang="en-US" dirty="0">
                <a:solidFill>
                  <a:srgbClr val="0070C0"/>
                </a:solidFill>
              </a:rPr>
              <a:t>Scenario Outline</a:t>
            </a:r>
            <a:r>
              <a:rPr lang="en-US" dirty="0"/>
              <a:t>: Verify that user can login to the system</a:t>
            </a:r>
          </a:p>
          <a:p>
            <a:r>
              <a:rPr lang="en-US" dirty="0"/>
              <a:t>	Given I Launch </a:t>
            </a:r>
            <a:r>
              <a:rPr lang="en-US" b="1" i="1" dirty="0"/>
              <a:t>"https://www.abcd.co.in/login"</a:t>
            </a:r>
            <a:r>
              <a:rPr lang="en-US" dirty="0"/>
              <a:t> page</a:t>
            </a:r>
          </a:p>
          <a:p>
            <a:r>
              <a:rPr lang="en-US" dirty="0"/>
              <a:t>	When I fill in the username </a:t>
            </a:r>
            <a:r>
              <a:rPr lang="en-US" dirty="0" smtClean="0"/>
              <a:t>with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b="1" i="1" dirty="0" smtClean="0"/>
              <a:t>&gt;”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And I fill in the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en-US" b="1" i="1" dirty="0"/>
              <a:t> </a:t>
            </a:r>
            <a:r>
              <a:rPr lang="en-US" b="1" i="1" dirty="0" smtClean="0"/>
              <a:t>&gt;”</a:t>
            </a:r>
            <a:r>
              <a:rPr lang="en-US" dirty="0" smtClean="0"/>
              <a:t> with </a:t>
            </a:r>
            <a:r>
              <a:rPr lang="en-US" dirty="0"/>
              <a:t>password</a:t>
            </a:r>
          </a:p>
          <a:p>
            <a:r>
              <a:rPr lang="en-US" dirty="0"/>
              <a:t>	And I click on </a:t>
            </a:r>
            <a:r>
              <a:rPr lang="en-US" dirty="0" err="1"/>
              <a:t>Signin</a:t>
            </a:r>
            <a:r>
              <a:rPr lang="en-US" dirty="0"/>
              <a:t> button</a:t>
            </a:r>
          </a:p>
          <a:p>
            <a:r>
              <a:rPr lang="en-US" dirty="0"/>
              <a:t>	Then I am on the Home page with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role&gt;”</a:t>
            </a:r>
            <a:r>
              <a:rPr lang="en-US" b="1" i="1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privileges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|username	            </a:t>
            </a:r>
            <a:r>
              <a:rPr lang="en-US" dirty="0" smtClean="0"/>
              <a:t>    |</a:t>
            </a:r>
            <a:r>
              <a:rPr lang="en-US" dirty="0"/>
              <a:t>password		|role	|</a:t>
            </a:r>
          </a:p>
          <a:p>
            <a:r>
              <a:rPr lang="en-US" dirty="0"/>
              <a:t>|</a:t>
            </a:r>
            <a:r>
              <a:rPr lang="en-US" dirty="0" smtClean="0"/>
              <a:t>amin_abcd@abcd.com |</a:t>
            </a:r>
            <a:r>
              <a:rPr lang="en-US" dirty="0"/>
              <a:t>admin@abcd123	|admin	|</a:t>
            </a:r>
          </a:p>
          <a:p>
            <a:r>
              <a:rPr lang="en-US" dirty="0"/>
              <a:t>|user_abcd@abcd.com </a:t>
            </a:r>
            <a:r>
              <a:rPr lang="en-US" dirty="0" smtClean="0"/>
              <a:t> |</a:t>
            </a:r>
            <a:r>
              <a:rPr lang="en-US" dirty="0"/>
              <a:t>user@abcd123	|user	|</a:t>
            </a:r>
          </a:p>
          <a:p>
            <a:endParaRPr lang="en-US" dirty="0"/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Data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"https://www.abcd.co.in/login" </a:t>
            </a:r>
            <a:r>
              <a:rPr lang="en-US" sz="1300" dirty="0"/>
              <a:t>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Data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</a:t>
            </a:r>
            <a:r>
              <a:rPr lang="en-US" sz="1300" dirty="0" smtClean="0"/>
              <a:t>page</a:t>
            </a:r>
          </a:p>
          <a:p>
            <a:r>
              <a:rPr lang="en-US" sz="1300" dirty="0"/>
              <a:t>	</a:t>
            </a:r>
            <a:r>
              <a:rPr lang="en-US" sz="1300" dirty="0" smtClean="0"/>
              <a:t>|</a:t>
            </a:r>
            <a:r>
              <a:rPr lang="en-US" sz="12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sz="1300" dirty="0" smtClean="0"/>
              <a:t>|</a:t>
            </a:r>
            <a:r>
              <a:rPr 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"https://www.abcd.co.in/login" </a:t>
            </a:r>
            <a:r>
              <a:rPr 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|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</a:t>
            </a:r>
            <a:r>
              <a:rPr lang="en-US" sz="1300" dirty="0" smtClean="0"/>
              <a:t>with valid Username</a:t>
            </a:r>
            <a:endParaRPr lang="en-US" sz="1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	|</a:t>
            </a:r>
            <a:r>
              <a:rPr lang="en-US" sz="1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|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abcd19789@abcd.com|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dirty="0" smtClean="0"/>
              <a:t>valid password</a:t>
            </a:r>
          </a:p>
          <a:p>
            <a:r>
              <a:rPr lang="en-US" sz="1300" i="1" dirty="0"/>
              <a:t>	</a:t>
            </a:r>
            <a:r>
              <a:rPr lang="en-US" sz="1300" i="1" dirty="0" smtClean="0"/>
              <a:t>|</a:t>
            </a:r>
            <a:r>
              <a:rPr lang="en-US" sz="1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Password</a:t>
            </a:r>
            <a:r>
              <a:rPr lang="en-US" sz="1300" i="1" dirty="0" smtClean="0"/>
              <a:t>|"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abcd19789@123“|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Data in BDD – Three 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</a:t>
            </a:r>
            <a:r>
              <a:rPr lang="en-US" sz="1300" dirty="0" smtClean="0"/>
              <a:t>system</a:t>
            </a:r>
          </a:p>
          <a:p>
            <a:endParaRPr lang="en-US" sz="1300" dirty="0"/>
          </a:p>
          <a:p>
            <a:r>
              <a:rPr lang="en-US" sz="13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 Given</a:t>
            </a:r>
            <a:r>
              <a:rPr lang="en-US" sz="1200" dirty="0"/>
              <a:t> I Launch </a:t>
            </a:r>
            <a:r>
              <a:rPr lang="en-US" sz="1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"https://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www.abcd.co.in/login</a:t>
            </a:r>
            <a:r>
              <a:rPr lang="en-US" sz="1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sz="1200" dirty="0"/>
              <a:t>page </a:t>
            </a:r>
            <a:r>
              <a:rPr lang="en-US" sz="1300" dirty="0">
                <a:solidFill>
                  <a:srgbClr val="FF0000"/>
                </a:solidFill>
              </a:rPr>
              <a:t>	</a:t>
            </a:r>
            <a:r>
              <a:rPr lang="en-US" sz="1300" dirty="0" smtClean="0">
                <a:solidFill>
                  <a:srgbClr val="FF0000"/>
                </a:solidFill>
              </a:rPr>
              <a:t>--------- As a value</a:t>
            </a:r>
          </a:p>
          <a:p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</a:t>
            </a:r>
            <a:r>
              <a:rPr lang="en-US" sz="1300" dirty="0" smtClean="0"/>
              <a:t>with valid Username   </a:t>
            </a:r>
            <a:r>
              <a:rPr lang="en-US" sz="1300" dirty="0" smtClean="0">
                <a:solidFill>
                  <a:srgbClr val="FF0000"/>
                </a:solidFill>
              </a:rPr>
              <a:t> --------- As </a:t>
            </a:r>
            <a:r>
              <a:rPr lang="en-US" sz="1300" dirty="0" err="1" smtClean="0">
                <a:solidFill>
                  <a:srgbClr val="FF0000"/>
                </a:solidFill>
              </a:rPr>
              <a:t>DataTable</a:t>
            </a:r>
            <a:endParaRPr lang="en-US" sz="1400" dirty="0" smtClean="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	|</a:t>
            </a:r>
            <a:r>
              <a:rPr lang="en-US" sz="1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|</a:t>
            </a:r>
            <a:r>
              <a:rPr lang="en-US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abcd19789@abcd.com|</a:t>
            </a:r>
          </a:p>
          <a:p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dirty="0" smtClean="0"/>
              <a:t>valid &lt;</a:t>
            </a:r>
            <a:r>
              <a:rPr lang="en-US" sz="1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password</a:t>
            </a:r>
            <a:r>
              <a:rPr lang="en-US" sz="1300" dirty="0" smtClean="0"/>
              <a:t>&gt; </a:t>
            </a:r>
            <a:r>
              <a:rPr lang="en-US" sz="1300" dirty="0" smtClean="0">
                <a:solidFill>
                  <a:srgbClr val="FF0000"/>
                </a:solidFill>
              </a:rPr>
              <a:t>---------- As Example Variables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  <a:endParaRPr lang="en-US" sz="1300" dirty="0" smtClean="0"/>
          </a:p>
          <a:p>
            <a:r>
              <a:rPr lang="en-US" sz="1400" dirty="0">
                <a:solidFill>
                  <a:srgbClr val="0070C0"/>
                </a:solidFill>
              </a:rPr>
              <a:t>Examples</a:t>
            </a:r>
            <a:r>
              <a:rPr lang="en-US" sz="1400" dirty="0"/>
              <a:t>:</a:t>
            </a:r>
          </a:p>
          <a:p>
            <a:r>
              <a:rPr lang="en-US" sz="1400" dirty="0" smtClean="0"/>
              <a:t>|</a:t>
            </a:r>
            <a:r>
              <a:rPr lang="en-US" sz="1400" dirty="0"/>
              <a:t>password		</a:t>
            </a:r>
            <a:r>
              <a:rPr lang="en-US" sz="1400" dirty="0" smtClean="0"/>
              <a:t>|</a:t>
            </a:r>
          </a:p>
          <a:p>
            <a:r>
              <a:rPr lang="en-US" sz="1400" dirty="0" smtClean="0"/>
              <a:t>|admin@abcd123	|</a:t>
            </a:r>
          </a:p>
          <a:p>
            <a:r>
              <a:rPr lang="en-US" sz="1400" dirty="0" smtClean="0"/>
              <a:t>|</a:t>
            </a:r>
            <a:r>
              <a:rPr lang="en-US" sz="1400" dirty="0"/>
              <a:t>user@abcd123	</a:t>
            </a:r>
            <a:r>
              <a:rPr lang="en-US" sz="1400" dirty="0" smtClean="0"/>
              <a:t>|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 Clarity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Creating a new policy Quote as an Agent with …… …… …….. </a:t>
            </a:r>
          </a:p>
          <a:p>
            <a:endParaRPr lang="en-US" sz="1300" dirty="0" smtClean="0"/>
          </a:p>
          <a:p>
            <a:r>
              <a:rPr lang="en-US" sz="1300" dirty="0">
                <a:solidFill>
                  <a:srgbClr val="0070C0"/>
                </a:solidFill>
              </a:rPr>
              <a:t>Background: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 smtClean="0"/>
              <a:t> I have login to the policy center as a valid agent </a:t>
            </a:r>
            <a:r>
              <a:rPr lang="en-US" sz="1300" b="1" dirty="0" smtClean="0">
                <a:solidFill>
                  <a:srgbClr val="FF0000"/>
                </a:solidFill>
              </a:rPr>
              <a:t>Or</a:t>
            </a:r>
            <a:r>
              <a:rPr lang="en-US" sz="1300" dirty="0" smtClean="0"/>
              <a:t> I am an Agent and I have successfully logged in to the Policy Center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…………….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……………..</a:t>
            </a:r>
          </a:p>
          <a:p>
            <a:endParaRPr lang="en-US" sz="13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Verify </a:t>
            </a:r>
            <a:r>
              <a:rPr lang="en-US" sz="1300" dirty="0"/>
              <a:t>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When</a:t>
            </a:r>
            <a:r>
              <a:rPr lang="en-US" sz="1300" dirty="0" smtClean="0"/>
              <a:t> </a:t>
            </a:r>
            <a:r>
              <a:rPr lang="en-US" sz="1300" dirty="0"/>
              <a:t>I </a:t>
            </a:r>
            <a:r>
              <a:rPr lang="en-US" sz="1300" dirty="0" smtClean="0"/>
              <a:t>create a new customer in the new customer creation page</a:t>
            </a:r>
          </a:p>
          <a:p>
            <a:r>
              <a:rPr lang="en-US" sz="1300" dirty="0"/>
              <a:t>	</a:t>
            </a:r>
            <a:r>
              <a:rPr lang="en-US" sz="1300" dirty="0" smtClean="0"/>
              <a:t>|William  |Smith| 25 Cross St |64457 | California| Htjvlo23 | 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</a:t>
            </a:r>
            <a:r>
              <a:rPr lang="en-US" sz="1300" dirty="0" smtClean="0"/>
              <a:t>I select the Auto Policy in the Business classification page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I provide the class code</a:t>
            </a:r>
          </a:p>
          <a:p>
            <a:r>
              <a:rPr lang="en-US" sz="1300" dirty="0"/>
              <a:t>	</a:t>
            </a:r>
            <a:r>
              <a:rPr lang="en-US" sz="1300" dirty="0" smtClean="0"/>
              <a:t>|23423| </a:t>
            </a:r>
          </a:p>
          <a:p>
            <a:r>
              <a:rPr lang="en-US" sz="1300" dirty="0" smtClean="0"/>
              <a:t>	</a:t>
            </a:r>
            <a:r>
              <a:rPr lang="en-US" sz="2500" dirty="0" smtClean="0"/>
              <a:t>.</a:t>
            </a:r>
          </a:p>
          <a:p>
            <a:r>
              <a:rPr lang="en-US" sz="1300" dirty="0"/>
              <a:t>	</a:t>
            </a:r>
            <a:r>
              <a:rPr lang="en-US" sz="2500" dirty="0" smtClean="0"/>
              <a:t>.</a:t>
            </a:r>
          </a:p>
          <a:p>
            <a:r>
              <a:rPr lang="en-US" sz="1300" dirty="0"/>
              <a:t>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Data in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BDD - </a:t>
            </a:r>
            <a:r>
              <a:rPr lang="en-US" sz="4000" b="1" dirty="0" smtClean="0">
                <a:solidFill>
                  <a:srgbClr val="FF0000"/>
                </a:solidFill>
                <a:latin typeface="Impact" panose="020B0806030902050204" pitchFamily="34" charset="0"/>
              </a:rPr>
              <a:t>Incorrect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6355" y="1207104"/>
            <a:ext cx="11269296" cy="462280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</a:t>
            </a:r>
            <a:r>
              <a:rPr lang="en-US" dirty="0"/>
              <a:t>: Login to the system</a:t>
            </a:r>
          </a:p>
          <a:p>
            <a:r>
              <a:rPr lang="en-US" dirty="0"/>
              <a:t>	As a user I want to login into the system when I provide my username and password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#Positive Scenario</a:t>
            </a:r>
          </a:p>
          <a:p>
            <a:r>
              <a:rPr lang="en-US" dirty="0">
                <a:solidFill>
                  <a:srgbClr val="0070C0"/>
                </a:solidFill>
              </a:rPr>
              <a:t>Scenario Outline</a:t>
            </a:r>
            <a:r>
              <a:rPr lang="en-US" dirty="0"/>
              <a:t>: Verify that user can login to the system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Given</a:t>
            </a:r>
            <a:r>
              <a:rPr lang="en-US" dirty="0"/>
              <a:t> I Launch </a:t>
            </a:r>
            <a:r>
              <a:rPr lang="en-US" b="1" i="1" dirty="0"/>
              <a:t>"https://www.abcd.co.in/login"</a:t>
            </a:r>
            <a:r>
              <a:rPr lang="en-US" dirty="0"/>
              <a:t> page</a:t>
            </a: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When</a:t>
            </a:r>
            <a:r>
              <a:rPr lang="en-US" dirty="0"/>
              <a:t> I fill in the username </a:t>
            </a:r>
            <a:r>
              <a:rPr lang="en-US" dirty="0" smtClean="0"/>
              <a:t>with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b="1" i="1" dirty="0" smtClean="0"/>
              <a:t>&gt;”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I fill in the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en-US" b="1" i="1" dirty="0"/>
              <a:t> </a:t>
            </a:r>
            <a:r>
              <a:rPr lang="en-US" b="1" i="1" dirty="0" smtClean="0"/>
              <a:t>&gt;”</a:t>
            </a:r>
            <a:r>
              <a:rPr lang="en-US" dirty="0" smtClean="0"/>
              <a:t> with </a:t>
            </a:r>
            <a:r>
              <a:rPr lang="en-US" dirty="0"/>
              <a:t>password</a:t>
            </a: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I click on </a:t>
            </a:r>
            <a:r>
              <a:rPr lang="en-US" dirty="0" err="1"/>
              <a:t>Signin</a:t>
            </a:r>
            <a:r>
              <a:rPr lang="en-US" dirty="0"/>
              <a:t> button</a:t>
            </a: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Then</a:t>
            </a:r>
            <a:r>
              <a:rPr lang="en-US" dirty="0"/>
              <a:t> I am on the Home page with </a:t>
            </a:r>
            <a:r>
              <a:rPr lang="en-US" b="1" i="1" dirty="0" smtClean="0"/>
              <a:t>“&lt;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role&gt;”</a:t>
            </a:r>
            <a:r>
              <a:rPr lang="en-US" b="1" i="1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privileges</a:t>
            </a:r>
          </a:p>
          <a:p>
            <a:r>
              <a:rPr lang="en-US" dirty="0" smtClean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 smtClean="0"/>
              <a:t> My profile name &lt;</a:t>
            </a:r>
            <a:r>
              <a:rPr lang="en-US" sz="3800" b="1" i="1" dirty="0" err="1">
                <a:solidFill>
                  <a:schemeClr val="bg1">
                    <a:lumMod val="50000"/>
                  </a:schemeClr>
                </a:solidFill>
              </a:rPr>
              <a:t>ProfileName</a:t>
            </a:r>
            <a:r>
              <a:rPr lang="en-US" dirty="0" smtClean="0"/>
              <a:t>&gt; is displayed</a:t>
            </a: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My </a:t>
            </a:r>
            <a:r>
              <a:rPr lang="en-US" dirty="0" smtClean="0"/>
              <a:t>gender &lt;</a:t>
            </a:r>
            <a:r>
              <a:rPr lang="en-US" sz="3800" b="1" i="1" dirty="0">
                <a:solidFill>
                  <a:schemeClr val="bg1">
                    <a:lumMod val="50000"/>
                  </a:schemeClr>
                </a:solidFill>
              </a:rPr>
              <a:t>gender</a:t>
            </a:r>
            <a:r>
              <a:rPr lang="en-US" dirty="0" smtClean="0"/>
              <a:t>&gt; </a:t>
            </a:r>
            <a:r>
              <a:rPr lang="en-US" dirty="0"/>
              <a:t>is displayed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|username	            </a:t>
            </a:r>
            <a:r>
              <a:rPr lang="en-US" dirty="0" smtClean="0"/>
              <a:t>    |</a:t>
            </a:r>
            <a:r>
              <a:rPr lang="en-US" dirty="0"/>
              <a:t>password		|role	| </a:t>
            </a:r>
            <a:r>
              <a:rPr lang="en-US" dirty="0" err="1" smtClean="0"/>
              <a:t>ProfileName</a:t>
            </a:r>
            <a:r>
              <a:rPr lang="en-US" dirty="0" smtClean="0"/>
              <a:t>| gender|</a:t>
            </a:r>
            <a:endParaRPr lang="en-US" dirty="0"/>
          </a:p>
          <a:p>
            <a:r>
              <a:rPr lang="en-US" dirty="0"/>
              <a:t>|</a:t>
            </a:r>
            <a:r>
              <a:rPr lang="en-US" dirty="0" smtClean="0"/>
              <a:t>amin_abcd@abcd.com |</a:t>
            </a:r>
            <a:r>
              <a:rPr lang="en-US" dirty="0"/>
              <a:t>admin@abcd123	|admin	</a:t>
            </a:r>
            <a:r>
              <a:rPr lang="en-US" dirty="0" smtClean="0"/>
              <a:t>| </a:t>
            </a:r>
            <a:r>
              <a:rPr lang="en-US" dirty="0" err="1" smtClean="0"/>
              <a:t>MyAmAdmin</a:t>
            </a:r>
            <a:r>
              <a:rPr lang="en-US" dirty="0" smtClean="0"/>
              <a:t>| Male|</a:t>
            </a:r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Test Data in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BDD - </a:t>
            </a:r>
            <a:r>
              <a:rPr lang="en-US" sz="4000" b="1" dirty="0" smtClean="0">
                <a:solidFill>
                  <a:srgbClr val="00B050"/>
                </a:solidFill>
                <a:latin typeface="Impact" panose="020B0806030902050204" pitchFamily="34" charset="0"/>
              </a:rPr>
              <a:t>correct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6355" y="1207103"/>
            <a:ext cx="11269296" cy="5519011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</a:t>
            </a:r>
            <a:r>
              <a:rPr lang="en-US" dirty="0"/>
              <a:t>: Login to the system</a:t>
            </a:r>
          </a:p>
          <a:p>
            <a:r>
              <a:rPr lang="en-US" dirty="0"/>
              <a:t>	As a user I want to login into the system when I provide my username and password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#Positive Scenario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Scenario</a:t>
            </a:r>
            <a:r>
              <a:rPr lang="en-US" dirty="0" smtClean="0"/>
              <a:t>: </a:t>
            </a:r>
            <a:r>
              <a:rPr lang="en-US" dirty="0"/>
              <a:t>Verify that user can login to the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Given</a:t>
            </a:r>
            <a:r>
              <a:rPr lang="en-US" dirty="0"/>
              <a:t> I Launch </a:t>
            </a:r>
            <a:r>
              <a:rPr lang="en-US" b="1" i="1" dirty="0"/>
              <a:t>"https://www.abcd.co.in/login"</a:t>
            </a:r>
            <a:r>
              <a:rPr lang="en-US" dirty="0"/>
              <a:t>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When</a:t>
            </a:r>
            <a:r>
              <a:rPr lang="en-US" dirty="0"/>
              <a:t> I fill in the username </a:t>
            </a:r>
            <a:r>
              <a:rPr lang="en-US" dirty="0" smtClean="0"/>
              <a:t>with valid username</a:t>
            </a:r>
            <a:endParaRPr lang="en-US" b="1" i="1" dirty="0" smtClean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/>
              <a:t> |username	                </a:t>
            </a:r>
            <a:r>
              <a:rPr lang="en-US" dirty="0" smtClean="0"/>
              <a:t>|</a:t>
            </a:r>
            <a:r>
              <a:rPr lang="en-US" dirty="0"/>
              <a:t> amin_abcd@abcd.com </a:t>
            </a:r>
            <a:r>
              <a:rPr lang="en-US" dirty="0" smtClean="0"/>
              <a:t>|</a:t>
            </a:r>
          </a:p>
          <a:p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I fill in </a:t>
            </a:r>
            <a:r>
              <a:rPr lang="en-US" dirty="0" smtClean="0"/>
              <a:t>the with valid password</a:t>
            </a:r>
          </a:p>
          <a:p>
            <a:r>
              <a:rPr lang="en-US" dirty="0"/>
              <a:t>	 |password		</a:t>
            </a:r>
            <a:r>
              <a:rPr lang="en-US" dirty="0" smtClean="0"/>
              <a:t>|</a:t>
            </a:r>
            <a:r>
              <a:rPr lang="en-US" dirty="0"/>
              <a:t> admin@abcd123	</a:t>
            </a:r>
            <a:r>
              <a:rPr lang="en-US" dirty="0" smtClean="0"/>
              <a:t>|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I click on </a:t>
            </a:r>
            <a:r>
              <a:rPr lang="en-US" dirty="0" err="1"/>
              <a:t>Signin</a:t>
            </a:r>
            <a:r>
              <a:rPr lang="en-US" dirty="0"/>
              <a:t> button</a:t>
            </a:r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Then</a:t>
            </a:r>
            <a:r>
              <a:rPr lang="en-US" dirty="0"/>
              <a:t> I am on the Home page with </a:t>
            </a:r>
            <a:r>
              <a:rPr lang="en-US" sz="3700" dirty="0"/>
              <a:t>the</a:t>
            </a:r>
            <a:r>
              <a:rPr lang="en-US" b="1" i="1" dirty="0" smtClean="0"/>
              <a:t> </a:t>
            </a:r>
            <a:r>
              <a:rPr lang="en-US" dirty="0" smtClean="0"/>
              <a:t>access privileges</a:t>
            </a:r>
          </a:p>
          <a:p>
            <a:r>
              <a:rPr lang="en-US" dirty="0" smtClean="0"/>
              <a:t>	|</a:t>
            </a:r>
            <a:r>
              <a:rPr lang="en-US" dirty="0"/>
              <a:t>role	</a:t>
            </a:r>
            <a:r>
              <a:rPr lang="en-US" dirty="0" smtClean="0"/>
              <a:t>|</a:t>
            </a:r>
            <a:r>
              <a:rPr lang="en-US" dirty="0"/>
              <a:t> admin	</a:t>
            </a:r>
            <a:r>
              <a:rPr lang="en-US" dirty="0" smtClean="0"/>
              <a:t>|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 smtClean="0"/>
              <a:t> My profile name is displayed</a:t>
            </a:r>
          </a:p>
          <a:p>
            <a:r>
              <a:rPr lang="en-US" dirty="0" smtClean="0"/>
              <a:t>	| </a:t>
            </a:r>
            <a:r>
              <a:rPr lang="en-US" dirty="0" err="1"/>
              <a:t>ProfileName</a:t>
            </a:r>
            <a:r>
              <a:rPr lang="en-US" dirty="0" smtClean="0"/>
              <a:t>|</a:t>
            </a:r>
            <a:r>
              <a:rPr lang="en-US" dirty="0"/>
              <a:t> </a:t>
            </a:r>
            <a:r>
              <a:rPr lang="en-US" dirty="0" err="1"/>
              <a:t>MyAmAdmin</a:t>
            </a:r>
            <a:r>
              <a:rPr lang="en-US" dirty="0" smtClean="0"/>
              <a:t>|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dirty="0"/>
              <a:t> My </a:t>
            </a:r>
            <a:r>
              <a:rPr lang="en-US" dirty="0" smtClean="0"/>
              <a:t>gender is displayed</a:t>
            </a:r>
          </a:p>
          <a:p>
            <a:r>
              <a:rPr lang="en-US" dirty="0" smtClean="0"/>
              <a:t>	| </a:t>
            </a:r>
            <a:r>
              <a:rPr lang="en-US" dirty="0"/>
              <a:t>gender</a:t>
            </a:r>
            <a:r>
              <a:rPr lang="en-US" dirty="0" smtClean="0"/>
              <a:t>|</a:t>
            </a:r>
            <a:r>
              <a:rPr lang="en-US" dirty="0"/>
              <a:t> Male|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 smtClean="0">
                <a:solidFill>
                  <a:srgbClr val="FF0000"/>
                </a:solidFill>
                <a:effectLst/>
              </a:rPr>
              <a:t>EndToEnd</a:t>
            </a:r>
            <a:endParaRPr lang="en-US" sz="1300" dirty="0" smtClean="0">
              <a:solidFill>
                <a:srgbClr val="FF0000"/>
              </a:solidFill>
              <a:effectLst/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SmokeTest</a:t>
            </a:r>
            <a:r>
              <a:rPr lang="en-US" sz="1300" dirty="0">
                <a:solidFill>
                  <a:srgbClr val="FF0000"/>
                </a:solidFill>
                <a:effectLst/>
              </a:rPr>
              <a:t> 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sz="1300" dirty="0" err="1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EndToEnd</a:t>
            </a:r>
            <a:endParaRPr lang="en-US" sz="1300" dirty="0" smtClean="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sz="1300" dirty="0" err="1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SmokeTest</a:t>
            </a:r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"abcd19789@123"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page</a:t>
            </a:r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/>
              <a:t>"abcd19789@abcd.com"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"invalid@123"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button</a:t>
            </a: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401" y="330261"/>
            <a:ext cx="11279601" cy="6534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Behavior Driven Development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79" y="1137831"/>
            <a:ext cx="3409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Behavior Driven Development (BDD)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5" y="2019300"/>
            <a:ext cx="7715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Behavior Driven Development Flow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29" y="4601526"/>
            <a:ext cx="790575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04" y="5030647"/>
            <a:ext cx="790575" cy="8477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56905" y="1136066"/>
            <a:ext cx="8655599" cy="5070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504" y="294582"/>
            <a:ext cx="1152525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540" y="3671451"/>
            <a:ext cx="6010275" cy="2495550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4946073" y="1260764"/>
            <a:ext cx="5366431" cy="2549236"/>
          </a:xfrm>
          <a:prstGeom prst="round2Diag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5098473" y="1260764"/>
            <a:ext cx="5514109" cy="2299854"/>
          </a:xfrm>
          <a:prstGeom prst="round2Diag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Feature</a:t>
            </a:r>
            <a:r>
              <a:rPr lang="en-US" sz="1200" dirty="0"/>
              <a:t>:  Login to the system </a:t>
            </a:r>
            <a:r>
              <a:rPr lang="en-US" sz="1200" dirty="0" smtClean="0"/>
              <a:t>As </a:t>
            </a:r>
            <a:r>
              <a:rPr lang="en-US" sz="1200" dirty="0"/>
              <a:t>a user I want to login into the system with my username and password.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#Positive Scenario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Scenario</a:t>
            </a:r>
            <a:r>
              <a:rPr lang="en-US" sz="1200" dirty="0"/>
              <a:t>: 	Verify that user can login to the system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Given</a:t>
            </a:r>
            <a:r>
              <a:rPr lang="en-US" sz="1200" dirty="0"/>
              <a:t> I Launch "https://www.abcd.co.in/login" page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When</a:t>
            </a:r>
            <a:r>
              <a:rPr lang="en-US" sz="1200" dirty="0"/>
              <a:t> I fill in the username with </a:t>
            </a:r>
            <a:r>
              <a:rPr lang="en-US" sz="1200" i="1" dirty="0"/>
              <a:t>"abcd19789@abcd.com"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And</a:t>
            </a:r>
            <a:r>
              <a:rPr lang="en-US" sz="1200" dirty="0"/>
              <a:t>   I fill in the password with </a:t>
            </a:r>
            <a:r>
              <a:rPr lang="en-US" sz="1200" i="1" dirty="0"/>
              <a:t>"abcd19789@123"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And</a:t>
            </a:r>
            <a:r>
              <a:rPr lang="en-US" sz="1200" dirty="0"/>
              <a:t> I click on </a:t>
            </a:r>
            <a:r>
              <a:rPr lang="en-US" sz="1200" dirty="0" err="1"/>
              <a:t>signin</a:t>
            </a:r>
            <a:r>
              <a:rPr lang="en-US" sz="1200" dirty="0"/>
              <a:t> button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Then</a:t>
            </a:r>
            <a:r>
              <a:rPr lang="en-US" sz="1200" dirty="0"/>
              <a:t> I am on the Home page</a:t>
            </a:r>
          </a:p>
          <a:p>
            <a:pPr algn="ctr"/>
            <a:endParaRPr lang="en-US" sz="1200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5098473" y="3683879"/>
            <a:ext cx="5514109" cy="2483121"/>
          </a:xfrm>
          <a:prstGeom prst="round2Diag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300" dirty="0"/>
              <a:t>@Given("^ </a:t>
            </a:r>
            <a:r>
              <a:rPr lang="en-US" sz="1400" dirty="0"/>
              <a:t>I Launch \"(.*)\"</a:t>
            </a:r>
            <a:r>
              <a:rPr lang="en-US" sz="1400" dirty="0" smtClean="0"/>
              <a:t> page</a:t>
            </a:r>
            <a:r>
              <a:rPr lang="en-US" sz="1300" dirty="0" smtClean="0"/>
              <a:t>$") </a:t>
            </a:r>
            <a:endParaRPr lang="en-US" sz="1300" dirty="0"/>
          </a:p>
          <a:p>
            <a:pPr lvl="1"/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/>
              <a:t>launchPage</a:t>
            </a:r>
            <a:r>
              <a:rPr lang="en-US" sz="1300" dirty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 smtClean="0"/>
              <a:t>url</a:t>
            </a:r>
            <a:r>
              <a:rPr lang="en-US" sz="1300" dirty="0"/>
              <a:t>)</a:t>
            </a:r>
            <a:r>
              <a:rPr lang="en-US" sz="1300" dirty="0" smtClean="0"/>
              <a:t>  </a:t>
            </a:r>
            <a:r>
              <a:rPr lang="en-US" sz="1300" dirty="0"/>
              <a:t>{ </a:t>
            </a:r>
          </a:p>
          <a:p>
            <a:pPr lvl="1"/>
            <a:r>
              <a:rPr lang="en-US" sz="1300" dirty="0"/>
              <a:t>//Actions</a:t>
            </a:r>
          </a:p>
          <a:p>
            <a:pPr lvl="1"/>
            <a:r>
              <a:rPr lang="en-US" sz="1300" dirty="0"/>
              <a:t>} </a:t>
            </a:r>
          </a:p>
          <a:p>
            <a:pPr lvl="1"/>
            <a:endParaRPr lang="en-US" sz="1300" dirty="0"/>
          </a:p>
          <a:p>
            <a:pPr lvl="1"/>
            <a:r>
              <a:rPr lang="en-US" sz="1300" dirty="0"/>
              <a:t>@When("^ I fill in username with  \"(.*)\"$") </a:t>
            </a:r>
          </a:p>
          <a:p>
            <a:pPr lvl="1"/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/>
              <a:t>fillUsername</a:t>
            </a:r>
            <a:r>
              <a:rPr lang="en-US" sz="1300" dirty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/>
              <a:t>)  { </a:t>
            </a:r>
          </a:p>
          <a:p>
            <a:pPr lvl="1"/>
            <a:endParaRPr lang="en-US" sz="1300" dirty="0"/>
          </a:p>
          <a:p>
            <a:pPr lvl="1"/>
            <a:r>
              <a:rPr lang="en-US" sz="1300" dirty="0" err="1">
                <a:solidFill>
                  <a:srgbClr val="0070C0"/>
                </a:solidFill>
              </a:rPr>
              <a:t>driver</a:t>
            </a:r>
            <a:r>
              <a:rPr lang="en-US" sz="1300" dirty="0" err="1"/>
              <a:t>.findElement</a:t>
            </a:r>
            <a:r>
              <a:rPr lang="en-US" sz="1300" dirty="0"/>
              <a:t>(By.id(“</a:t>
            </a:r>
            <a:r>
              <a:rPr lang="en-US" sz="1300" dirty="0">
                <a:solidFill>
                  <a:srgbClr val="0070C0"/>
                </a:solidFill>
              </a:rPr>
              <a:t>log</a:t>
            </a:r>
            <a:r>
              <a:rPr lang="en-US" sz="1300" dirty="0"/>
              <a:t>“)).</a:t>
            </a:r>
            <a:r>
              <a:rPr lang="en-US" sz="1300" dirty="0" err="1"/>
              <a:t>sendKeys</a:t>
            </a:r>
            <a:r>
              <a:rPr lang="en-US" sz="1300" dirty="0"/>
              <a:t>(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/>
              <a:t>);</a:t>
            </a:r>
          </a:p>
          <a:p>
            <a:pPr lvl="1"/>
            <a:r>
              <a:rPr lang="en-US" sz="1300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Step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Definition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Feature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Step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Glue Code / Runner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Hooks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 smtClean="0">
                <a:solidFill>
                  <a:srgbClr val="FF0000"/>
                </a:solidFill>
                <a:effectLst/>
              </a:rPr>
              <a:t>EndToEnd</a:t>
            </a:r>
            <a:endParaRPr lang="en-US" sz="1300" dirty="0" smtClean="0">
              <a:solidFill>
                <a:srgbClr val="FF0000"/>
              </a:solidFill>
              <a:effectLst/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SmokeTest</a:t>
            </a:r>
            <a:r>
              <a:rPr lang="en-US" sz="1300" dirty="0">
                <a:solidFill>
                  <a:srgbClr val="FF0000"/>
                </a:solidFill>
                <a:effectLst/>
              </a:rPr>
              <a:t> 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</a:t>
            </a:r>
            <a:r>
              <a:rPr lang="en-US" sz="1300" dirty="0" smtClean="0"/>
              <a:t>page	</a:t>
            </a:r>
            <a:r>
              <a:rPr lang="en-US" sz="1300" i="1" dirty="0" smtClean="0">
                <a:solidFill>
                  <a:srgbClr val="FF0000"/>
                </a:solidFill>
              </a:rPr>
              <a:t>------------------- </a:t>
            </a:r>
            <a:r>
              <a:rPr lang="en-US" sz="1300" i="1" dirty="0">
                <a:solidFill>
                  <a:srgbClr val="FF0000"/>
                </a:solidFill>
              </a:rPr>
              <a:t>Method()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 smtClean="0">
                <a:hlinkClick r:id="rId2"/>
              </a:rPr>
              <a:t>abcd19789@abcd.com</a:t>
            </a:r>
            <a:r>
              <a:rPr lang="en-US" sz="1300" i="1" dirty="0" smtClean="0"/>
              <a:t> 	</a:t>
            </a:r>
            <a:r>
              <a:rPr lang="en-US" sz="1300" i="1" dirty="0" smtClean="0">
                <a:solidFill>
                  <a:srgbClr val="FF0000"/>
                </a:solidFill>
              </a:rPr>
              <a:t>------------------- Method()</a:t>
            </a:r>
            <a:endParaRPr lang="en-US" sz="1300" i="1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</a:t>
            </a:r>
            <a:r>
              <a:rPr lang="en-US" sz="1300" i="1" dirty="0" smtClean="0"/>
              <a:t>abcd19789@123“	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</a:t>
            </a:r>
            <a:r>
              <a:rPr lang="en-US" sz="1300" dirty="0" smtClean="0"/>
              <a:t>button			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</a:t>
            </a:r>
            <a:r>
              <a:rPr lang="en-US" sz="1300" dirty="0" smtClean="0"/>
              <a:t>page			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dirty="0"/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</a:t>
            </a:r>
            <a:r>
              <a:rPr lang="en-US" sz="1300" dirty="0" smtClean="0"/>
              <a:t>page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 smtClean="0">
                <a:hlinkClick r:id="rId2"/>
              </a:rPr>
              <a:t>abcd19789@abcd.com</a:t>
            </a:r>
            <a:r>
              <a:rPr lang="en-US" sz="1300" i="1" dirty="0" smtClean="0"/>
              <a:t>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</a:t>
            </a:r>
            <a:r>
              <a:rPr lang="en-US" sz="1300" i="1" dirty="0" smtClean="0"/>
              <a:t>invalid@123“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</a:t>
            </a:r>
            <a:r>
              <a:rPr lang="en-US" sz="1300" dirty="0" smtClean="0"/>
              <a:t>button			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			</a:t>
            </a:r>
            <a:r>
              <a:rPr lang="en-US" sz="1300" i="1" dirty="0">
                <a:solidFill>
                  <a:srgbClr val="FF0000"/>
                </a:solidFill>
              </a:rPr>
              <a:t> ------------------- Method()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Feature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013587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 smtClean="0">
                <a:solidFill>
                  <a:srgbClr val="FF0000"/>
                </a:solidFill>
                <a:effectLst/>
              </a:rPr>
              <a:t>EndToEnd</a:t>
            </a:r>
            <a:endParaRPr lang="en-US" sz="1300" dirty="0" smtClean="0">
              <a:solidFill>
                <a:srgbClr val="FF0000"/>
              </a:solidFill>
              <a:effectLst/>
            </a:endParaRPr>
          </a:p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</a:t>
            </a:r>
            <a:r>
              <a:rPr lang="en-US" sz="1300" dirty="0" smtClean="0"/>
              <a:t> Login </a:t>
            </a:r>
            <a:r>
              <a:rPr lang="en-US" sz="1300" dirty="0"/>
              <a:t>to the </a:t>
            </a:r>
            <a:r>
              <a:rPr lang="en-US" sz="1300" dirty="0" smtClean="0"/>
              <a:t>system </a:t>
            </a:r>
          </a:p>
          <a:p>
            <a:r>
              <a:rPr lang="en-US" sz="1300" dirty="0"/>
              <a:t>	 </a:t>
            </a:r>
            <a:r>
              <a:rPr lang="en-US" sz="1300" dirty="0" smtClean="0"/>
              <a:t>   As </a:t>
            </a:r>
            <a:r>
              <a:rPr lang="en-US" sz="1300" dirty="0"/>
              <a:t>a user I want to login into the system </a:t>
            </a:r>
            <a:r>
              <a:rPr lang="en-US" sz="1300" dirty="0" smtClean="0"/>
              <a:t>with </a:t>
            </a:r>
            <a:r>
              <a:rPr lang="en-US" sz="1300" dirty="0"/>
              <a:t>my username and password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#Positive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SmokeTest</a:t>
            </a:r>
            <a:r>
              <a:rPr lang="en-US" sz="1300" dirty="0">
                <a:solidFill>
                  <a:srgbClr val="FF0000"/>
                </a:solidFill>
                <a:effectLst/>
              </a:rPr>
              <a:t> 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login to the system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</a:t>
            </a:r>
            <a:r>
              <a:rPr lang="en-US" sz="1300" dirty="0" smtClean="0"/>
              <a:t>page	</a:t>
            </a:r>
            <a:r>
              <a:rPr lang="en-US" sz="1300" i="1" dirty="0" smtClean="0">
                <a:solidFill>
                  <a:srgbClr val="FF0000"/>
                </a:solidFill>
              </a:rPr>
              <a:t>------------------- launch()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 smtClean="0">
                <a:hlinkClick r:id="rId2"/>
              </a:rPr>
              <a:t>abcd19789@abcd.com</a:t>
            </a:r>
            <a:r>
              <a:rPr lang="en-US" sz="1300" i="1" dirty="0" smtClean="0"/>
              <a:t> 	</a:t>
            </a:r>
            <a:r>
              <a:rPr lang="en-US" sz="1300" i="1" dirty="0" smtClean="0">
                <a:solidFill>
                  <a:srgbClr val="FF0000"/>
                </a:solidFill>
              </a:rPr>
              <a:t>------------------- username()</a:t>
            </a:r>
            <a:endParaRPr lang="en-US" sz="1300" i="1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  I fill in the password with </a:t>
            </a:r>
            <a:r>
              <a:rPr lang="en-US" sz="1300" i="1" dirty="0"/>
              <a:t>"</a:t>
            </a:r>
            <a:r>
              <a:rPr lang="en-US" sz="1300" i="1" dirty="0" smtClean="0"/>
              <a:t>abcd19789@123“	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smtClean="0">
                <a:solidFill>
                  <a:srgbClr val="FF0000"/>
                </a:solidFill>
              </a:rPr>
              <a:t>password()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And</a:t>
            </a:r>
            <a:r>
              <a:rPr lang="en-US" sz="1300" dirty="0" smtClean="0"/>
              <a:t> </a:t>
            </a:r>
            <a:r>
              <a:rPr lang="en-US" sz="1300" dirty="0"/>
              <a:t>I click on </a:t>
            </a:r>
            <a:r>
              <a:rPr lang="en-US" sz="1300" dirty="0" err="1"/>
              <a:t>signin</a:t>
            </a:r>
            <a:r>
              <a:rPr lang="en-US" sz="1300" dirty="0"/>
              <a:t> </a:t>
            </a:r>
            <a:r>
              <a:rPr lang="en-US" sz="1300" dirty="0" smtClean="0"/>
              <a:t>button			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err="1" smtClean="0">
                <a:solidFill>
                  <a:srgbClr val="FF0000"/>
                </a:solidFill>
              </a:rPr>
              <a:t>signin</a:t>
            </a:r>
            <a:r>
              <a:rPr lang="en-US" sz="1300" i="1" dirty="0" smtClean="0">
                <a:solidFill>
                  <a:srgbClr val="FF0000"/>
                </a:solidFill>
              </a:rPr>
              <a:t>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Then</a:t>
            </a:r>
            <a:r>
              <a:rPr lang="en-US" sz="1300" dirty="0" smtClean="0"/>
              <a:t> </a:t>
            </a:r>
            <a:r>
              <a:rPr lang="en-US" sz="1300" dirty="0"/>
              <a:t>I am on the Home </a:t>
            </a:r>
            <a:r>
              <a:rPr lang="en-US" sz="1300" dirty="0" smtClean="0"/>
              <a:t>page			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smtClean="0">
                <a:solidFill>
                  <a:srgbClr val="FF0000"/>
                </a:solidFill>
              </a:rPr>
              <a:t>homepage()</a:t>
            </a:r>
            <a:endParaRPr lang="en-US" sz="1300" dirty="0"/>
          </a:p>
          <a:p>
            <a:r>
              <a:rPr lang="en-US" sz="1300" dirty="0"/>
              <a:t>	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#Negative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Scenario</a:t>
            </a:r>
          </a:p>
          <a:p>
            <a:r>
              <a:rPr lang="en-US" sz="1300" dirty="0">
                <a:solidFill>
                  <a:srgbClr val="FF0000"/>
                </a:solidFill>
                <a:effectLst/>
              </a:rPr>
              <a:t>@Regression</a:t>
            </a: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	Verify that user can not login to the system with invalid credentials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Launch "https://www.abcd.co.in/login" </a:t>
            </a:r>
            <a:r>
              <a:rPr lang="en-US" sz="1300" dirty="0" smtClean="0"/>
              <a:t>page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smtClean="0">
                <a:solidFill>
                  <a:srgbClr val="FF0000"/>
                </a:solidFill>
              </a:rPr>
              <a:t>launch()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When</a:t>
            </a:r>
            <a:r>
              <a:rPr lang="en-US" sz="1300" dirty="0"/>
              <a:t> I fill in the username with </a:t>
            </a:r>
            <a:r>
              <a:rPr lang="en-US" sz="1300" i="1" dirty="0" smtClean="0">
                <a:hlinkClick r:id="rId2"/>
              </a:rPr>
              <a:t>abcd19789@abcd.com</a:t>
            </a:r>
            <a:r>
              <a:rPr lang="en-US" sz="1300" i="1" dirty="0" smtClean="0"/>
              <a:t>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err="1" smtClean="0">
                <a:solidFill>
                  <a:srgbClr val="FF0000"/>
                </a:solidFill>
              </a:rPr>
              <a:t>usernam</a:t>
            </a:r>
            <a:r>
              <a:rPr lang="en-US" sz="1300" i="1" dirty="0" smtClean="0">
                <a:solidFill>
                  <a:srgbClr val="FF0000"/>
                </a:solidFill>
              </a:rPr>
              <a:t>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fill in the invalid password with </a:t>
            </a:r>
            <a:r>
              <a:rPr lang="en-US" sz="1300" i="1" dirty="0"/>
              <a:t>"</a:t>
            </a:r>
            <a:r>
              <a:rPr lang="en-US" sz="1300" i="1" dirty="0" smtClean="0"/>
              <a:t>invalid@123“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err="1">
                <a:solidFill>
                  <a:srgbClr val="FF0000"/>
                </a:solidFill>
              </a:rPr>
              <a:t>i</a:t>
            </a:r>
            <a:r>
              <a:rPr lang="en-US" sz="1300" i="1" dirty="0" err="1" smtClean="0">
                <a:solidFill>
                  <a:srgbClr val="FF0000"/>
                </a:solidFill>
              </a:rPr>
              <a:t>nValidpassword</a:t>
            </a:r>
            <a:r>
              <a:rPr lang="en-US" sz="1300" i="1" dirty="0" smtClean="0">
                <a:solidFill>
                  <a:srgbClr val="FF0000"/>
                </a:solidFill>
              </a:rPr>
              <a:t>()</a:t>
            </a:r>
            <a:endParaRPr lang="en-US" sz="1300" i="1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And</a:t>
            </a:r>
            <a:r>
              <a:rPr lang="en-US" sz="1300" dirty="0"/>
              <a:t> I click on </a:t>
            </a:r>
            <a:r>
              <a:rPr lang="en-US" sz="1300" dirty="0" err="1"/>
              <a:t>signin</a:t>
            </a:r>
            <a:r>
              <a:rPr lang="en-US" sz="1300" dirty="0"/>
              <a:t> </a:t>
            </a:r>
            <a:r>
              <a:rPr lang="en-US" sz="1300" dirty="0" smtClean="0"/>
              <a:t>button			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err="1" smtClean="0">
                <a:solidFill>
                  <a:srgbClr val="FF0000"/>
                </a:solidFill>
              </a:rPr>
              <a:t>signin</a:t>
            </a:r>
            <a:r>
              <a:rPr lang="en-US" sz="1300" i="1" dirty="0" smtClean="0">
                <a:solidFill>
                  <a:srgbClr val="FF0000"/>
                </a:solidFill>
              </a:rPr>
              <a:t>()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But</a:t>
            </a:r>
            <a:r>
              <a:rPr lang="en-US" sz="1300" dirty="0" smtClean="0"/>
              <a:t> </a:t>
            </a:r>
            <a:r>
              <a:rPr lang="en-US" sz="1300" dirty="0"/>
              <a:t>I should not </a:t>
            </a:r>
            <a:r>
              <a:rPr lang="en-US" sz="1300" dirty="0" smtClean="0"/>
              <a:t>be allowed to login			</a:t>
            </a:r>
            <a:r>
              <a:rPr lang="en-US" sz="1300" i="1" dirty="0">
                <a:solidFill>
                  <a:srgbClr val="FF0000"/>
                </a:solidFill>
              </a:rPr>
              <a:t> ------------------- </a:t>
            </a:r>
            <a:r>
              <a:rPr lang="en-US" sz="1300" i="1" dirty="0" err="1" smtClean="0">
                <a:solidFill>
                  <a:srgbClr val="FF0000"/>
                </a:solidFill>
              </a:rPr>
              <a:t>validationError</a:t>
            </a:r>
            <a:r>
              <a:rPr lang="en-US" sz="1300" i="1" dirty="0" smtClean="0">
                <a:solidFill>
                  <a:srgbClr val="FF0000"/>
                </a:solidFill>
              </a:rPr>
              <a:t>()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Step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Definition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/>
              <a:t>cucumber.api.java.en</a:t>
            </a:r>
            <a:r>
              <a:rPr lang="en-US" sz="1300" dirty="0"/>
              <a:t>.*;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7030A0"/>
                </a:solidFill>
              </a:rPr>
              <a:t>public class </a:t>
            </a:r>
            <a:r>
              <a:rPr lang="en-US" sz="1300" dirty="0" err="1"/>
              <a:t>LoginStepDefinitions</a:t>
            </a:r>
            <a:r>
              <a:rPr lang="en-US" sz="1300" dirty="0"/>
              <a:t> { </a:t>
            </a:r>
            <a:endParaRPr lang="en-US" sz="1300" dirty="0" smtClean="0"/>
          </a:p>
          <a:p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@Given("^ I launch \"(.*)\"</a:t>
            </a:r>
            <a:r>
              <a:rPr lang="en-US" sz="1300" dirty="0" smtClean="0"/>
              <a:t> </a:t>
            </a:r>
            <a:r>
              <a:rPr lang="en-US" sz="1300" dirty="0"/>
              <a:t>, \"(.*)\" </a:t>
            </a:r>
            <a:r>
              <a:rPr lang="en-US" sz="1300" dirty="0" smtClean="0"/>
              <a:t> , </a:t>
            </a:r>
            <a:r>
              <a:rPr lang="en-US" sz="1300" dirty="0"/>
              <a:t>\"(.*)\" </a:t>
            </a:r>
            <a:r>
              <a:rPr lang="en-US" sz="1300" dirty="0" smtClean="0"/>
              <a:t>page</a:t>
            </a:r>
            <a:r>
              <a:rPr lang="en-US" sz="1300" dirty="0"/>
              <a:t>$") 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launchPage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 smtClean="0"/>
              <a:t>url</a:t>
            </a:r>
            <a:r>
              <a:rPr lang="en-US" sz="1300" dirty="0" smtClean="0"/>
              <a:t>, 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smtClean="0">
                <a:solidFill>
                  <a:schemeClr val="accent6"/>
                </a:solidFill>
              </a:rPr>
              <a:t>url2,</a:t>
            </a:r>
            <a:r>
              <a:rPr lang="en-US" sz="1300" b="1" dirty="0" smtClean="0">
                <a:solidFill>
                  <a:srgbClr val="7030A0"/>
                </a:solidFill>
              </a:rPr>
              <a:t>String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chemeClr val="accent6"/>
                </a:solidFill>
              </a:rPr>
              <a:t>url3</a:t>
            </a:r>
            <a:r>
              <a:rPr lang="en-US" sz="1300" dirty="0" smtClean="0"/>
              <a:t>)  {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//Actions</a:t>
            </a:r>
          </a:p>
          <a:p>
            <a:pPr marL="457200" lvl="1" indent="0">
              <a:buNone/>
            </a:pPr>
            <a:r>
              <a:rPr lang="en-US" sz="1300" dirty="0"/>
              <a:t>} </a:t>
            </a:r>
            <a:endParaRPr lang="en-US" sz="1300" dirty="0" smtClean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@When("^ I fill in username with  </a:t>
            </a:r>
            <a:r>
              <a:rPr lang="en-US" sz="1300" dirty="0" smtClean="0"/>
              <a:t>\"(.*)\"$")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fillUsername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 smtClean="0"/>
              <a:t>)  {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err="1">
                <a:solidFill>
                  <a:srgbClr val="0070C0"/>
                </a:solidFill>
              </a:rPr>
              <a:t>driver</a:t>
            </a:r>
            <a:r>
              <a:rPr lang="en-US" sz="1300" dirty="0" err="1"/>
              <a:t>.findElement</a:t>
            </a:r>
            <a:r>
              <a:rPr lang="en-US" sz="1300" dirty="0"/>
              <a:t>(By.id(</a:t>
            </a:r>
            <a:r>
              <a:rPr lang="en-US" sz="1300" dirty="0" smtClean="0"/>
              <a:t>“</a:t>
            </a:r>
            <a:r>
              <a:rPr lang="en-US" sz="1300" dirty="0">
                <a:solidFill>
                  <a:srgbClr val="0070C0"/>
                </a:solidFill>
              </a:rPr>
              <a:t>log</a:t>
            </a:r>
            <a:r>
              <a:rPr lang="en-US" sz="1300" dirty="0"/>
              <a:t>“)).</a:t>
            </a:r>
            <a:r>
              <a:rPr lang="en-US" sz="1300" dirty="0" err="1"/>
              <a:t>sendKeys</a:t>
            </a:r>
            <a:r>
              <a:rPr lang="en-US" sz="1300" dirty="0"/>
              <a:t>(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 smtClean="0"/>
              <a:t>);</a:t>
            </a:r>
          </a:p>
          <a:p>
            <a:pPr marL="457200" lvl="1" indent="0">
              <a:buNone/>
            </a:pPr>
            <a:r>
              <a:rPr lang="en-US" sz="1300" dirty="0" smtClean="0"/>
              <a:t>}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 smtClean="0"/>
              <a:t>@</a:t>
            </a:r>
            <a:r>
              <a:rPr lang="en-US" sz="1300" dirty="0"/>
              <a:t>And("^ I fill in password </a:t>
            </a:r>
            <a:r>
              <a:rPr lang="en-US" sz="1300" dirty="0" smtClean="0"/>
              <a:t>with \"(.*)\"$")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fillPassword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6"/>
                </a:solidFill>
              </a:rPr>
              <a:t>password</a:t>
            </a:r>
            <a:r>
              <a:rPr lang="en-US" sz="1300" dirty="0" smtClean="0"/>
              <a:t>)  {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err="1">
                <a:solidFill>
                  <a:srgbClr val="0070C0"/>
                </a:solidFill>
              </a:rPr>
              <a:t>driver</a:t>
            </a:r>
            <a:r>
              <a:rPr lang="en-US" sz="1300" dirty="0" err="1"/>
              <a:t>.findElement</a:t>
            </a:r>
            <a:r>
              <a:rPr lang="en-US" sz="1300" dirty="0"/>
              <a:t>(By.id(“</a:t>
            </a:r>
            <a:r>
              <a:rPr lang="en-US" sz="1300" dirty="0" err="1">
                <a:solidFill>
                  <a:srgbClr val="0070C0"/>
                </a:solidFill>
              </a:rPr>
              <a:t>pwd</a:t>
            </a:r>
            <a:r>
              <a:rPr lang="en-US" sz="1300" dirty="0"/>
              <a:t>“)).</a:t>
            </a:r>
            <a:r>
              <a:rPr lang="en-US" sz="1300" dirty="0" err="1"/>
              <a:t>sendKeys</a:t>
            </a:r>
            <a:r>
              <a:rPr lang="en-US" sz="1300" dirty="0"/>
              <a:t>(</a:t>
            </a:r>
            <a:r>
              <a:rPr lang="en-US" sz="1300" dirty="0">
                <a:solidFill>
                  <a:schemeClr val="accent6"/>
                </a:solidFill>
              </a:rPr>
              <a:t>password</a:t>
            </a:r>
            <a:r>
              <a:rPr lang="en-US" sz="1300" dirty="0" smtClean="0"/>
              <a:t>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r>
              <a:rPr lang="en-US" sz="2500" dirty="0" smtClean="0"/>
              <a:t>….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Step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Definition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/>
              <a:t>cucumber.api.java.en</a:t>
            </a:r>
            <a:r>
              <a:rPr lang="en-US" sz="1300" dirty="0"/>
              <a:t>.*;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7030A0"/>
                </a:solidFill>
              </a:rPr>
              <a:t>public class </a:t>
            </a:r>
            <a:r>
              <a:rPr lang="en-US" sz="1300" dirty="0" err="1"/>
              <a:t>LoginStepDefinitions</a:t>
            </a:r>
            <a:r>
              <a:rPr lang="en-US" sz="1300" dirty="0"/>
              <a:t> { </a:t>
            </a:r>
            <a:endParaRPr lang="en-US" sz="1300" dirty="0" smtClean="0"/>
          </a:p>
          <a:p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@Given("^ I launch \"(.*)\"</a:t>
            </a:r>
            <a:r>
              <a:rPr lang="en-US" sz="1300" dirty="0" smtClean="0"/>
              <a:t> </a:t>
            </a:r>
            <a:r>
              <a:rPr lang="en-US" sz="1300" dirty="0"/>
              <a:t>, \"(.*)\" </a:t>
            </a:r>
            <a:r>
              <a:rPr lang="en-US" sz="1300" dirty="0" smtClean="0"/>
              <a:t> , </a:t>
            </a:r>
            <a:r>
              <a:rPr lang="en-US" sz="1300" dirty="0"/>
              <a:t>\"(.*)\" </a:t>
            </a:r>
            <a:r>
              <a:rPr lang="en-US" sz="1300" dirty="0" smtClean="0"/>
              <a:t>page</a:t>
            </a:r>
            <a:r>
              <a:rPr lang="en-US" sz="1300" dirty="0"/>
              <a:t>$") 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launchPage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b="1" dirty="0" err="1" smtClean="0">
                <a:solidFill>
                  <a:srgbClr val="FF0000"/>
                </a:solidFill>
              </a:rPr>
              <a:t>url</a:t>
            </a:r>
            <a:r>
              <a:rPr lang="en-US" sz="1300" dirty="0" smtClean="0"/>
              <a:t>, 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url2</a:t>
            </a:r>
            <a:r>
              <a:rPr lang="en-US" sz="1300" dirty="0" smtClean="0">
                <a:solidFill>
                  <a:schemeClr val="accent6"/>
                </a:solidFill>
              </a:rPr>
              <a:t>,</a:t>
            </a:r>
            <a:r>
              <a:rPr lang="en-US" sz="1300" b="1" dirty="0" smtClean="0">
                <a:solidFill>
                  <a:srgbClr val="7030A0"/>
                </a:solidFill>
              </a:rPr>
              <a:t>String</a:t>
            </a:r>
            <a:r>
              <a:rPr lang="en-US" sz="1300" dirty="0" smtClean="0"/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url3</a:t>
            </a:r>
            <a:r>
              <a:rPr lang="en-US" sz="1300" dirty="0" smtClean="0"/>
              <a:t>)  {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//Actions</a:t>
            </a:r>
          </a:p>
          <a:p>
            <a:pPr marL="457200" lvl="1" indent="0">
              <a:buNone/>
            </a:pPr>
            <a:r>
              <a:rPr lang="en-US" sz="1300" dirty="0"/>
              <a:t>} </a:t>
            </a:r>
            <a:endParaRPr lang="en-US" sz="1300" dirty="0" smtClean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@When("^ I fill in username with  </a:t>
            </a:r>
            <a:r>
              <a:rPr lang="en-US" sz="1300" dirty="0" smtClean="0"/>
              <a:t>\"(.*)\"$")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fillUsername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 smtClean="0"/>
              <a:t>)  {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err="1">
                <a:solidFill>
                  <a:srgbClr val="0070C0"/>
                </a:solidFill>
              </a:rPr>
              <a:t>driver</a:t>
            </a:r>
            <a:r>
              <a:rPr lang="en-US" sz="1300" dirty="0" err="1"/>
              <a:t>.findElement</a:t>
            </a:r>
            <a:r>
              <a:rPr lang="en-US" sz="1300" dirty="0"/>
              <a:t>(By.id(</a:t>
            </a:r>
            <a:r>
              <a:rPr lang="en-US" sz="1300" dirty="0" smtClean="0"/>
              <a:t>“</a:t>
            </a:r>
            <a:r>
              <a:rPr lang="en-US" sz="1300" dirty="0">
                <a:solidFill>
                  <a:srgbClr val="0070C0"/>
                </a:solidFill>
              </a:rPr>
              <a:t>log</a:t>
            </a:r>
            <a:r>
              <a:rPr lang="en-US" sz="1300" dirty="0"/>
              <a:t>“)).</a:t>
            </a:r>
            <a:r>
              <a:rPr lang="en-US" sz="1300" dirty="0" err="1"/>
              <a:t>sendKeys</a:t>
            </a:r>
            <a:r>
              <a:rPr lang="en-US" sz="1300" dirty="0"/>
              <a:t>(</a:t>
            </a:r>
            <a:r>
              <a:rPr lang="en-US" sz="1300" dirty="0">
                <a:solidFill>
                  <a:schemeClr val="accent6"/>
                </a:solidFill>
              </a:rPr>
              <a:t>username</a:t>
            </a:r>
            <a:r>
              <a:rPr lang="en-US" sz="1300" dirty="0" smtClean="0"/>
              <a:t>);</a:t>
            </a:r>
          </a:p>
          <a:p>
            <a:pPr marL="457200" lvl="1" indent="0">
              <a:buNone/>
            </a:pPr>
            <a:r>
              <a:rPr lang="en-US" sz="1300" dirty="0" smtClean="0"/>
              <a:t>}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 smtClean="0"/>
              <a:t>@</a:t>
            </a:r>
            <a:r>
              <a:rPr lang="en-US" sz="1300" dirty="0"/>
              <a:t>And("^ I fill in password </a:t>
            </a:r>
            <a:r>
              <a:rPr lang="en-US" sz="1300" dirty="0" smtClean="0"/>
              <a:t>with \"(.*)\"$")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fillPassword</a:t>
            </a:r>
            <a:r>
              <a:rPr lang="en-US" sz="1300" dirty="0" smtClean="0"/>
              <a:t>(</a:t>
            </a:r>
            <a:r>
              <a:rPr lang="en-US" sz="1300" b="1" dirty="0">
                <a:solidFill>
                  <a:srgbClr val="7030A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6"/>
                </a:solidFill>
              </a:rPr>
              <a:t>password</a:t>
            </a:r>
            <a:r>
              <a:rPr lang="en-US" sz="1300" dirty="0" smtClean="0"/>
              <a:t>)  {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err="1">
                <a:solidFill>
                  <a:srgbClr val="0070C0"/>
                </a:solidFill>
              </a:rPr>
              <a:t>driver</a:t>
            </a:r>
            <a:r>
              <a:rPr lang="en-US" sz="1300" dirty="0" err="1"/>
              <a:t>.findElement</a:t>
            </a:r>
            <a:r>
              <a:rPr lang="en-US" sz="1300" dirty="0"/>
              <a:t>(By.id(“</a:t>
            </a:r>
            <a:r>
              <a:rPr lang="en-US" sz="1300" dirty="0" err="1">
                <a:solidFill>
                  <a:srgbClr val="0070C0"/>
                </a:solidFill>
              </a:rPr>
              <a:t>pwd</a:t>
            </a:r>
            <a:r>
              <a:rPr lang="en-US" sz="1300" dirty="0"/>
              <a:t>“)).</a:t>
            </a:r>
            <a:r>
              <a:rPr lang="en-US" sz="1300" dirty="0" err="1"/>
              <a:t>sendKeys</a:t>
            </a:r>
            <a:r>
              <a:rPr lang="en-US" sz="1300" dirty="0"/>
              <a:t>(</a:t>
            </a:r>
            <a:r>
              <a:rPr lang="en-US" sz="1300" dirty="0">
                <a:solidFill>
                  <a:schemeClr val="accent6"/>
                </a:solidFill>
              </a:rPr>
              <a:t>password</a:t>
            </a:r>
            <a:r>
              <a:rPr lang="en-US" sz="1300" dirty="0" smtClean="0"/>
              <a:t>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r>
              <a:rPr lang="en-US" sz="2500" dirty="0" smtClean="0"/>
              <a:t>….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Step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Definition in BDD –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Common Methods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18523" y="1101460"/>
            <a:ext cx="5196387" cy="51105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/>
              <a:t>cucumber.api.java.en</a:t>
            </a:r>
            <a:r>
              <a:rPr lang="en-US" sz="1300" dirty="0"/>
              <a:t>.*;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7030A0"/>
                </a:solidFill>
              </a:rPr>
              <a:t>public class </a:t>
            </a:r>
            <a:r>
              <a:rPr lang="en-US" sz="1300" dirty="0" err="1"/>
              <a:t>LoginStepDefinitions</a:t>
            </a:r>
            <a:r>
              <a:rPr lang="en-US" sz="1300" dirty="0"/>
              <a:t> { </a:t>
            </a:r>
            <a:endParaRPr lang="en-US" sz="1300" dirty="0" smtClean="0"/>
          </a:p>
          <a:p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@Given("^ I am an </a:t>
            </a:r>
            <a:r>
              <a:rPr lang="en-US" sz="1800" b="1" dirty="0"/>
              <a:t>agent</a:t>
            </a:r>
            <a:r>
              <a:rPr lang="en-US" sz="1300" dirty="0"/>
              <a:t> login to the </a:t>
            </a:r>
            <a:r>
              <a:rPr lang="en-US" sz="1300" dirty="0" err="1"/>
              <a:t>abcd</a:t>
            </a:r>
            <a:r>
              <a:rPr lang="en-US" sz="1300" dirty="0"/>
              <a:t> </a:t>
            </a:r>
            <a:r>
              <a:rPr lang="en-US" sz="1300" dirty="0" smtClean="0"/>
              <a:t>application$")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loginAgent</a:t>
            </a:r>
            <a:r>
              <a:rPr lang="en-US" sz="1300" dirty="0" smtClean="0"/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DataTable</a:t>
            </a:r>
            <a:r>
              <a:rPr lang="en-US" sz="1300" b="1" dirty="0" smtClean="0">
                <a:solidFill>
                  <a:srgbClr val="7030A0"/>
                </a:solidFill>
              </a:rPr>
              <a:t> </a:t>
            </a:r>
            <a:r>
              <a:rPr lang="en-US" sz="1300" b="1" dirty="0" err="1" smtClean="0">
                <a:solidFill>
                  <a:srgbClr val="7030A0"/>
                </a:solidFill>
              </a:rPr>
              <a:t>tdata</a:t>
            </a:r>
            <a:r>
              <a:rPr lang="en-US" sz="1300" dirty="0" smtClean="0"/>
              <a:t>)  {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 smtClean="0"/>
              <a:t>List&lt;List&lt;String&gt;&gt; </a:t>
            </a:r>
            <a:r>
              <a:rPr lang="en-US" sz="1300" dirty="0" err="1" smtClean="0"/>
              <a:t>datalist</a:t>
            </a:r>
            <a:r>
              <a:rPr lang="en-US" sz="1300" dirty="0" smtClean="0"/>
              <a:t> = </a:t>
            </a:r>
            <a:r>
              <a:rPr lang="en-US" sz="1300" dirty="0" err="1" smtClean="0"/>
              <a:t>data.asLists</a:t>
            </a:r>
            <a:r>
              <a:rPr lang="en-US" sz="1300" dirty="0" smtClean="0"/>
              <a:t>();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 err="1"/>
              <a:t>u</a:t>
            </a:r>
            <a:r>
              <a:rPr lang="en-US" sz="1300" dirty="0" err="1" smtClean="0"/>
              <a:t>sername.sendKeys</a:t>
            </a:r>
            <a:r>
              <a:rPr lang="en-US" sz="1300" dirty="0" smtClean="0"/>
              <a:t>(</a:t>
            </a:r>
            <a:r>
              <a:rPr lang="en-US" sz="1300" dirty="0" err="1" smtClean="0"/>
              <a:t>tdata.get</a:t>
            </a:r>
            <a:r>
              <a:rPr lang="en-US" sz="1300" dirty="0" smtClean="0"/>
              <a:t>(0).get(0));</a:t>
            </a:r>
          </a:p>
          <a:p>
            <a:pPr marL="457200" lvl="1" indent="0">
              <a:buNone/>
            </a:pPr>
            <a:r>
              <a:rPr lang="en-US" sz="1300" dirty="0" err="1" smtClean="0"/>
              <a:t>password.sendKeys</a:t>
            </a:r>
            <a:r>
              <a:rPr lang="en-US" sz="1300" dirty="0" smtClean="0"/>
              <a:t>(</a:t>
            </a:r>
            <a:r>
              <a:rPr lang="en-US" sz="1300" dirty="0" err="1" smtClean="0"/>
              <a:t>tdata.get</a:t>
            </a:r>
            <a:r>
              <a:rPr lang="en-US" sz="1300" dirty="0" smtClean="0"/>
              <a:t>(0</a:t>
            </a:r>
            <a:r>
              <a:rPr lang="en-US" sz="1300" dirty="0"/>
              <a:t>).get(0</a:t>
            </a:r>
            <a:r>
              <a:rPr lang="en-US" sz="1300" dirty="0" smtClean="0"/>
              <a:t>));</a:t>
            </a:r>
          </a:p>
          <a:p>
            <a:pPr marL="457200" lvl="1" indent="0">
              <a:buNone/>
            </a:pPr>
            <a:r>
              <a:rPr lang="en-US" sz="1300" dirty="0" err="1" smtClean="0"/>
              <a:t>Loginbutton.click</a:t>
            </a:r>
            <a:r>
              <a:rPr lang="en-US" sz="1300" dirty="0" smtClean="0"/>
              <a:t>();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 </a:t>
            </a:r>
            <a:endParaRPr lang="en-US" sz="1300" dirty="0" smtClean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@Given</a:t>
            </a:r>
            <a:r>
              <a:rPr lang="en-US" sz="1300" dirty="0" smtClean="0"/>
              <a:t>("^</a:t>
            </a:r>
            <a:r>
              <a:rPr lang="en-US" sz="1300" dirty="0"/>
              <a:t> I am an </a:t>
            </a:r>
            <a:r>
              <a:rPr lang="en-US" sz="1800" b="1" dirty="0"/>
              <a:t>user</a:t>
            </a:r>
            <a:r>
              <a:rPr lang="en-US" sz="1300" dirty="0"/>
              <a:t> login to the </a:t>
            </a:r>
            <a:r>
              <a:rPr lang="en-US" sz="1300" dirty="0" err="1"/>
              <a:t>abcd</a:t>
            </a:r>
            <a:r>
              <a:rPr lang="en-US" sz="1300" dirty="0"/>
              <a:t> </a:t>
            </a:r>
            <a:r>
              <a:rPr lang="en-US" sz="1300" dirty="0" smtClean="0"/>
              <a:t>application$")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loginUser</a:t>
            </a:r>
            <a:r>
              <a:rPr lang="en-US" sz="1300" dirty="0" smtClean="0"/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DataTable</a:t>
            </a:r>
            <a:r>
              <a:rPr lang="en-US" sz="1300" b="1" dirty="0" smtClean="0">
                <a:solidFill>
                  <a:srgbClr val="7030A0"/>
                </a:solidFill>
              </a:rPr>
              <a:t> </a:t>
            </a:r>
            <a:r>
              <a:rPr lang="en-US" sz="1300" b="1" dirty="0" err="1" smtClean="0">
                <a:solidFill>
                  <a:srgbClr val="7030A0"/>
                </a:solidFill>
              </a:rPr>
              <a:t>tdata</a:t>
            </a:r>
            <a:r>
              <a:rPr lang="en-US" sz="1300" dirty="0" smtClean="0"/>
              <a:t>)  </a:t>
            </a:r>
            <a:r>
              <a:rPr lang="en-US" sz="1300" dirty="0"/>
              <a:t>{ </a:t>
            </a:r>
          </a:p>
          <a:p>
            <a:pPr marL="457200" lvl="1" indent="0">
              <a:buNone/>
            </a:pPr>
            <a:r>
              <a:rPr lang="en-US" sz="1300" dirty="0"/>
              <a:t>List&lt;List&lt;String&gt;&gt; </a:t>
            </a:r>
            <a:r>
              <a:rPr lang="en-US" sz="1300" dirty="0" err="1"/>
              <a:t>datalist</a:t>
            </a:r>
            <a:r>
              <a:rPr lang="en-US" sz="1300" dirty="0"/>
              <a:t> = </a:t>
            </a:r>
            <a:r>
              <a:rPr lang="en-US" sz="1300" dirty="0" err="1"/>
              <a:t>data.asLists</a:t>
            </a:r>
            <a:r>
              <a:rPr lang="en-US" sz="1300" dirty="0"/>
              <a:t>();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err="1"/>
              <a:t>username.sendKeys</a:t>
            </a:r>
            <a:r>
              <a:rPr lang="en-US" sz="1300" dirty="0"/>
              <a:t>(</a:t>
            </a:r>
            <a:r>
              <a:rPr lang="en-US" sz="1300" dirty="0" err="1"/>
              <a:t>tdata.get</a:t>
            </a:r>
            <a:r>
              <a:rPr lang="en-US" sz="1300" dirty="0"/>
              <a:t>(0).get(0));</a:t>
            </a:r>
          </a:p>
          <a:p>
            <a:pPr marL="457200" lvl="1" indent="0">
              <a:buNone/>
            </a:pPr>
            <a:r>
              <a:rPr lang="en-US" sz="1300" dirty="0" err="1"/>
              <a:t>password.sendKeys</a:t>
            </a:r>
            <a:r>
              <a:rPr lang="en-US" sz="1300" dirty="0"/>
              <a:t>(</a:t>
            </a:r>
            <a:r>
              <a:rPr lang="en-US" sz="1300" dirty="0" err="1"/>
              <a:t>tdata.get</a:t>
            </a:r>
            <a:r>
              <a:rPr lang="en-US" sz="1300" dirty="0"/>
              <a:t>(0).get(0));</a:t>
            </a:r>
          </a:p>
          <a:p>
            <a:pPr marL="457200" lvl="1" indent="0">
              <a:buNone/>
            </a:pPr>
            <a:r>
              <a:rPr lang="en-US" sz="1300" dirty="0" err="1"/>
              <a:t>Loginbutton.click</a:t>
            </a:r>
            <a:r>
              <a:rPr lang="en-US" sz="1300" dirty="0"/>
              <a:t>();</a:t>
            </a:r>
          </a:p>
          <a:p>
            <a:pPr marL="457200" lvl="1" indent="0">
              <a:buNone/>
            </a:pPr>
            <a:r>
              <a:rPr lang="en-US" sz="1300" dirty="0"/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222787" y="1101460"/>
            <a:ext cx="6028288" cy="511056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create </a:t>
            </a:r>
            <a:r>
              <a:rPr lang="en-US" sz="1300" dirty="0" smtClean="0"/>
              <a:t>customer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Verify </a:t>
            </a:r>
            <a:r>
              <a:rPr lang="en-US" sz="1300" dirty="0"/>
              <a:t>that </a:t>
            </a:r>
            <a:r>
              <a:rPr lang="en-US" sz="1300" dirty="0" smtClean="0"/>
              <a:t>an agent can successfully access create customer page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</a:t>
            </a:r>
            <a:r>
              <a:rPr lang="en-US" sz="1300" dirty="0" smtClean="0"/>
              <a:t>am an </a:t>
            </a:r>
            <a:r>
              <a:rPr lang="en-US" sz="1800" b="1" dirty="0" smtClean="0"/>
              <a:t>agent</a:t>
            </a:r>
            <a:r>
              <a:rPr lang="en-US" sz="1300" dirty="0" smtClean="0"/>
              <a:t> login to the </a:t>
            </a:r>
            <a:r>
              <a:rPr lang="en-US" sz="1300" dirty="0" err="1" smtClean="0"/>
              <a:t>abcd</a:t>
            </a:r>
            <a:r>
              <a:rPr lang="en-US" sz="1300" dirty="0" smtClean="0"/>
              <a:t> application</a:t>
            </a:r>
          </a:p>
          <a:p>
            <a:r>
              <a:rPr lang="en-US" sz="1300" dirty="0">
                <a:solidFill>
                  <a:srgbClr val="FF0000"/>
                </a:solidFill>
              </a:rPr>
              <a:t>	</a:t>
            </a:r>
            <a:r>
              <a:rPr lang="en-US" sz="1300" dirty="0" smtClean="0">
                <a:solidFill>
                  <a:srgbClr val="FF0000"/>
                </a:solidFill>
              </a:rPr>
              <a:t>|agent1|agent@123|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When ………………..</a:t>
            </a:r>
            <a:endParaRPr lang="en-US" sz="1300" dirty="0" smtClean="0"/>
          </a:p>
          <a:p>
            <a:r>
              <a:rPr lang="en-US" sz="1300" i="1" dirty="0" smtClean="0">
                <a:solidFill>
                  <a:srgbClr val="FF0000"/>
                </a:solidFill>
              </a:rPr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	        </a:t>
            </a:r>
            <a:r>
              <a:rPr lang="en-US" sz="1300" dirty="0">
                <a:solidFill>
                  <a:srgbClr val="0070C0"/>
                </a:solidFill>
              </a:rPr>
              <a:t>And </a:t>
            </a:r>
            <a:r>
              <a:rPr lang="en-US" sz="1300" dirty="0" smtClean="0">
                <a:solidFill>
                  <a:srgbClr val="0070C0"/>
                </a:solidFill>
              </a:rPr>
              <a:t>………………..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	Then </a:t>
            </a:r>
            <a:r>
              <a:rPr lang="en-US" sz="1300" dirty="0">
                <a:solidFill>
                  <a:srgbClr val="0070C0"/>
                </a:solidFill>
              </a:rPr>
              <a:t>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endParaRPr lang="en-US" sz="1300" i="1" dirty="0" smtClean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Verify that an </a:t>
            </a:r>
            <a:r>
              <a:rPr lang="en-US" sz="1300" dirty="0" smtClean="0"/>
              <a:t>user </a:t>
            </a:r>
            <a:r>
              <a:rPr lang="en-US" sz="1300" dirty="0"/>
              <a:t>can successfully access create customer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am an </a:t>
            </a:r>
            <a:r>
              <a:rPr lang="en-US" sz="1800" b="1" dirty="0"/>
              <a:t>user</a:t>
            </a:r>
            <a:r>
              <a:rPr lang="en-US" sz="1300" dirty="0"/>
              <a:t> login to the </a:t>
            </a:r>
            <a:r>
              <a:rPr lang="en-US" sz="1300" dirty="0" err="1"/>
              <a:t>abcd</a:t>
            </a:r>
            <a:r>
              <a:rPr lang="en-US" sz="1300" dirty="0"/>
              <a:t> </a:t>
            </a:r>
            <a:r>
              <a:rPr lang="en-US" sz="1300" dirty="0" smtClean="0"/>
              <a:t>application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	|user1|user@123|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 When 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>
                <a:solidFill>
                  <a:srgbClr val="0070C0"/>
                </a:solidFill>
              </a:rPr>
              <a:t>	        And ………………..</a:t>
            </a:r>
          </a:p>
          <a:p>
            <a:r>
              <a:rPr lang="en-US" sz="1300" dirty="0">
                <a:solidFill>
                  <a:srgbClr val="0070C0"/>
                </a:solidFill>
              </a:rPr>
              <a:t>	Then 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58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Step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Definition in BDD –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Common Methods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11637" y="1101460"/>
            <a:ext cx="5403274" cy="51105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/>
              <a:t>cucumber.api.java.en</a:t>
            </a:r>
            <a:r>
              <a:rPr lang="en-US" sz="1300" dirty="0"/>
              <a:t>.*;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7030A0"/>
                </a:solidFill>
              </a:rPr>
              <a:t>public class </a:t>
            </a:r>
            <a:r>
              <a:rPr lang="en-US" sz="1300" dirty="0" err="1"/>
              <a:t>LoginStepDefinitions</a:t>
            </a:r>
            <a:r>
              <a:rPr lang="en-US" sz="1300" dirty="0"/>
              <a:t> { </a:t>
            </a:r>
            <a:endParaRPr lang="en-US" sz="1300" dirty="0" smtClean="0"/>
          </a:p>
          <a:p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@Given("^ I am an 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agent|user</a:t>
            </a:r>
            <a:r>
              <a:rPr lang="en-US" sz="1800" b="1" dirty="0" smtClean="0"/>
              <a:t>) </a:t>
            </a:r>
            <a:r>
              <a:rPr lang="en-US" sz="1300" dirty="0"/>
              <a:t>login to the </a:t>
            </a:r>
            <a:r>
              <a:rPr lang="en-US" sz="1300" dirty="0" err="1"/>
              <a:t>abcd</a:t>
            </a:r>
            <a:r>
              <a:rPr lang="en-US" sz="1300" dirty="0"/>
              <a:t> </a:t>
            </a:r>
            <a:r>
              <a:rPr lang="en-US" sz="1300" dirty="0" smtClean="0"/>
              <a:t>application$")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loginAgent</a:t>
            </a:r>
            <a:r>
              <a:rPr lang="en-US" sz="1300" dirty="0" smtClean="0"/>
              <a:t>(</a:t>
            </a:r>
            <a:r>
              <a:rPr lang="en-US" sz="1300" b="1" dirty="0" err="1" smtClean="0">
                <a:solidFill>
                  <a:srgbClr val="7030A0"/>
                </a:solidFill>
              </a:rPr>
              <a:t>DataTable</a:t>
            </a:r>
            <a:r>
              <a:rPr lang="en-US" sz="1300" b="1" dirty="0" smtClean="0">
                <a:solidFill>
                  <a:srgbClr val="7030A0"/>
                </a:solidFill>
              </a:rPr>
              <a:t> </a:t>
            </a:r>
            <a:r>
              <a:rPr lang="en-US" sz="1300" b="1" dirty="0" err="1" smtClean="0">
                <a:solidFill>
                  <a:srgbClr val="7030A0"/>
                </a:solidFill>
              </a:rPr>
              <a:t>tdata</a:t>
            </a:r>
            <a:r>
              <a:rPr lang="en-US" sz="1300" dirty="0" smtClean="0"/>
              <a:t>)  { 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 smtClean="0"/>
              <a:t>List&lt;List&lt;String&gt;&gt; </a:t>
            </a:r>
            <a:r>
              <a:rPr lang="en-US" sz="1300" dirty="0" err="1" smtClean="0"/>
              <a:t>datalist</a:t>
            </a:r>
            <a:r>
              <a:rPr lang="en-US" sz="1300" dirty="0" smtClean="0"/>
              <a:t> = </a:t>
            </a:r>
            <a:r>
              <a:rPr lang="en-US" sz="1300" dirty="0" err="1" smtClean="0"/>
              <a:t>data.asLists</a:t>
            </a:r>
            <a:r>
              <a:rPr lang="en-US" sz="1300" dirty="0" smtClean="0"/>
              <a:t>();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 err="1"/>
              <a:t>u</a:t>
            </a:r>
            <a:r>
              <a:rPr lang="en-US" sz="1300" dirty="0" err="1" smtClean="0"/>
              <a:t>sername.sendKeys</a:t>
            </a:r>
            <a:r>
              <a:rPr lang="en-US" sz="1300" dirty="0" smtClean="0"/>
              <a:t>(</a:t>
            </a:r>
            <a:r>
              <a:rPr lang="en-US" sz="1300" dirty="0" err="1" smtClean="0"/>
              <a:t>tdata.get</a:t>
            </a:r>
            <a:r>
              <a:rPr lang="en-US" sz="1300" dirty="0" smtClean="0"/>
              <a:t>(0).get(0));</a:t>
            </a:r>
          </a:p>
          <a:p>
            <a:pPr marL="457200" lvl="1" indent="0">
              <a:buNone/>
            </a:pPr>
            <a:r>
              <a:rPr lang="en-US" sz="1300" dirty="0" err="1" smtClean="0"/>
              <a:t>password.sendKeys</a:t>
            </a:r>
            <a:r>
              <a:rPr lang="en-US" sz="1300" dirty="0" smtClean="0"/>
              <a:t>(</a:t>
            </a:r>
            <a:r>
              <a:rPr lang="en-US" sz="1300" dirty="0" err="1" smtClean="0"/>
              <a:t>tdata.get</a:t>
            </a:r>
            <a:r>
              <a:rPr lang="en-US" sz="1300" dirty="0" smtClean="0"/>
              <a:t>(0</a:t>
            </a:r>
            <a:r>
              <a:rPr lang="en-US" sz="1300" dirty="0"/>
              <a:t>).get(0</a:t>
            </a:r>
            <a:r>
              <a:rPr lang="en-US" sz="1300" dirty="0" smtClean="0"/>
              <a:t>));</a:t>
            </a:r>
          </a:p>
          <a:p>
            <a:pPr marL="457200" lvl="1" indent="0">
              <a:buNone/>
            </a:pPr>
            <a:r>
              <a:rPr lang="en-US" sz="1300" dirty="0" err="1" smtClean="0"/>
              <a:t>Loginbutton.click</a:t>
            </a:r>
            <a:r>
              <a:rPr lang="en-US" sz="1300" dirty="0" smtClean="0"/>
              <a:t>();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 </a:t>
            </a:r>
            <a:endParaRPr lang="en-US" sz="1300" dirty="0" smtClean="0"/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222787" y="1101460"/>
            <a:ext cx="6028288" cy="5110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>
                <a:solidFill>
                  <a:srgbClr val="0070C0"/>
                </a:solidFill>
              </a:rPr>
              <a:t>Feature</a:t>
            </a:r>
            <a:r>
              <a:rPr lang="en-US" sz="1300" dirty="0"/>
              <a:t>:  Login to the </a:t>
            </a:r>
            <a:r>
              <a:rPr lang="en-US" sz="1300" dirty="0" smtClean="0"/>
              <a:t>system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 smtClean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</a:t>
            </a:r>
            <a:r>
              <a:rPr lang="en-US" sz="1300" dirty="0" smtClean="0"/>
              <a:t>Verify </a:t>
            </a:r>
            <a:r>
              <a:rPr lang="en-US" sz="1300" dirty="0"/>
              <a:t>that </a:t>
            </a:r>
            <a:r>
              <a:rPr lang="en-US" sz="1300" dirty="0" smtClean="0"/>
              <a:t>an agent can successfully access create customer page</a:t>
            </a:r>
            <a:endParaRPr 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</a:t>
            </a:r>
            <a:r>
              <a:rPr lang="en-US" sz="1300" dirty="0" smtClean="0"/>
              <a:t>am an </a:t>
            </a:r>
            <a:r>
              <a:rPr lang="en-US" sz="1800" b="1" dirty="0" smtClean="0"/>
              <a:t>agent</a:t>
            </a:r>
            <a:r>
              <a:rPr lang="en-US" sz="1300" dirty="0" smtClean="0"/>
              <a:t> login to the </a:t>
            </a:r>
            <a:r>
              <a:rPr lang="en-US" sz="1300" dirty="0" err="1" smtClean="0"/>
              <a:t>abcd</a:t>
            </a:r>
            <a:r>
              <a:rPr lang="en-US" sz="1300" dirty="0" smtClean="0"/>
              <a:t> application</a:t>
            </a:r>
          </a:p>
          <a:p>
            <a:r>
              <a:rPr lang="en-US" sz="1300" dirty="0">
                <a:solidFill>
                  <a:srgbClr val="FF0000"/>
                </a:solidFill>
              </a:rPr>
              <a:t>	</a:t>
            </a:r>
            <a:r>
              <a:rPr lang="en-US" sz="1300" dirty="0" smtClean="0">
                <a:solidFill>
                  <a:srgbClr val="FF0000"/>
                </a:solidFill>
              </a:rPr>
              <a:t>|agent1|agent@123|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When ………………..</a:t>
            </a:r>
            <a:endParaRPr lang="en-US" sz="1300" dirty="0" smtClean="0"/>
          </a:p>
          <a:p>
            <a:r>
              <a:rPr lang="en-US" sz="1300" i="1" dirty="0" smtClean="0">
                <a:solidFill>
                  <a:srgbClr val="FF0000"/>
                </a:solidFill>
              </a:rPr>
              <a:t>	</a:t>
            </a:r>
            <a:r>
              <a:rPr lang="en-US" sz="1300" dirty="0" smtClean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	        </a:t>
            </a:r>
            <a:r>
              <a:rPr lang="en-US" sz="1300" dirty="0">
                <a:solidFill>
                  <a:srgbClr val="0070C0"/>
                </a:solidFill>
              </a:rPr>
              <a:t>And </a:t>
            </a:r>
            <a:r>
              <a:rPr lang="en-US" sz="1300" dirty="0" smtClean="0">
                <a:solidFill>
                  <a:srgbClr val="0070C0"/>
                </a:solidFill>
              </a:rPr>
              <a:t>………………..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	Then </a:t>
            </a:r>
            <a:r>
              <a:rPr lang="en-US" sz="1300" dirty="0">
                <a:solidFill>
                  <a:srgbClr val="0070C0"/>
                </a:solidFill>
              </a:rPr>
              <a:t>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endParaRPr lang="en-US" sz="1300" i="1" dirty="0" smtClean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0070C0"/>
                </a:solidFill>
              </a:rPr>
              <a:t>Scenario</a:t>
            </a:r>
            <a:r>
              <a:rPr lang="en-US" sz="1300" dirty="0"/>
              <a:t>: Verify that an </a:t>
            </a:r>
            <a:r>
              <a:rPr lang="en-US" sz="1300" dirty="0" smtClean="0"/>
              <a:t>user </a:t>
            </a:r>
            <a:r>
              <a:rPr lang="en-US" sz="1300" dirty="0"/>
              <a:t>can successfully access create customer page</a:t>
            </a: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Given</a:t>
            </a:r>
            <a:r>
              <a:rPr lang="en-US" sz="1300" dirty="0"/>
              <a:t> I am an </a:t>
            </a:r>
            <a:r>
              <a:rPr lang="en-US" sz="1800" b="1" dirty="0"/>
              <a:t>user</a:t>
            </a:r>
            <a:r>
              <a:rPr lang="en-US" sz="1300" dirty="0"/>
              <a:t> login to the </a:t>
            </a:r>
            <a:r>
              <a:rPr lang="en-US" sz="1300" dirty="0" err="1"/>
              <a:t>abcd</a:t>
            </a:r>
            <a:r>
              <a:rPr lang="en-US" sz="1300" dirty="0"/>
              <a:t> </a:t>
            </a:r>
            <a:r>
              <a:rPr lang="en-US" sz="1300" dirty="0" smtClean="0"/>
              <a:t>application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	|user1|user@123|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 When 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>
                <a:solidFill>
                  <a:srgbClr val="0070C0"/>
                </a:solidFill>
              </a:rPr>
              <a:t>	        And ………………..</a:t>
            </a:r>
          </a:p>
          <a:p>
            <a:r>
              <a:rPr lang="en-US" sz="1300" dirty="0">
                <a:solidFill>
                  <a:srgbClr val="0070C0"/>
                </a:solidFill>
              </a:rPr>
              <a:t>	Then ………………..</a:t>
            </a:r>
            <a:endParaRPr lang="en-US" sz="1300" dirty="0"/>
          </a:p>
          <a:p>
            <a:r>
              <a:rPr lang="en-US" sz="1300" i="1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rgbClr val="0070C0"/>
                </a:solidFill>
              </a:rPr>
              <a:t>        And ………………..</a:t>
            </a:r>
          </a:p>
          <a:p>
            <a:r>
              <a:rPr lang="en-US" sz="1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0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 smtClean="0"/>
              <a:t>cucumber.api.java.After</a:t>
            </a:r>
            <a:r>
              <a:rPr lang="en-US" sz="1300" dirty="0" smtClean="0"/>
              <a:t>;</a:t>
            </a:r>
          </a:p>
          <a:p>
            <a:r>
              <a:rPr lang="en-US" sz="1300" dirty="0">
                <a:solidFill>
                  <a:srgbClr val="7030A0"/>
                </a:solidFill>
              </a:rPr>
              <a:t>import</a:t>
            </a:r>
            <a:r>
              <a:rPr lang="en-US" sz="1300" dirty="0"/>
              <a:t> </a:t>
            </a:r>
            <a:r>
              <a:rPr lang="en-US" sz="1300" dirty="0" err="1" smtClean="0"/>
              <a:t>cucumber.api.java.Before</a:t>
            </a:r>
            <a:r>
              <a:rPr lang="en-US" sz="1300" dirty="0" smtClean="0"/>
              <a:t>; 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>
                <a:solidFill>
                  <a:srgbClr val="7030A0"/>
                </a:solidFill>
              </a:rPr>
              <a:t>public class </a:t>
            </a:r>
            <a:r>
              <a:rPr lang="en-US" sz="1300" dirty="0" smtClean="0"/>
              <a:t>Hooks </a:t>
            </a:r>
            <a:r>
              <a:rPr lang="en-US" sz="1300" dirty="0"/>
              <a:t>{ </a:t>
            </a:r>
          </a:p>
          <a:p>
            <a:endParaRPr lang="en-US" sz="1300" dirty="0"/>
          </a:p>
          <a:p>
            <a:pPr marL="457200" lvl="1" indent="0">
              <a:buNone/>
            </a:pPr>
            <a:r>
              <a:rPr lang="en-US" sz="1300" b="1" dirty="0" smtClean="0">
                <a:solidFill>
                  <a:srgbClr val="0070C0"/>
                </a:solidFill>
              </a:rPr>
              <a:t>@Before</a:t>
            </a:r>
            <a:endParaRPr lang="en-US" sz="13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beforeEveryyScenario</a:t>
            </a:r>
            <a:r>
              <a:rPr lang="en-US" sz="1300" dirty="0" smtClean="0"/>
              <a:t>()  </a:t>
            </a:r>
            <a:r>
              <a:rPr lang="en-US" sz="1300" dirty="0"/>
              <a:t>{ 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//Bunch of Code gets executed before every scenario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}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b="1" dirty="0" smtClean="0">
                <a:solidFill>
                  <a:srgbClr val="0070C0"/>
                </a:solidFill>
              </a:rPr>
              <a:t>@After</a:t>
            </a:r>
            <a:endParaRPr lang="en-US" sz="13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300" dirty="0">
                <a:solidFill>
                  <a:srgbClr val="7030A0"/>
                </a:solidFill>
              </a:rPr>
              <a:t>public void</a:t>
            </a:r>
            <a:r>
              <a:rPr lang="en-US" sz="1300" dirty="0"/>
              <a:t> </a:t>
            </a:r>
            <a:r>
              <a:rPr lang="en-US" sz="1300" dirty="0" err="1" smtClean="0"/>
              <a:t>afterEveryyScenario</a:t>
            </a:r>
            <a:r>
              <a:rPr lang="en-US" sz="1300" dirty="0" smtClean="0"/>
              <a:t>()  </a:t>
            </a:r>
            <a:r>
              <a:rPr lang="en-US" sz="1300" dirty="0"/>
              <a:t>{ 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//Bunch of Code gets executed </a:t>
            </a:r>
            <a:r>
              <a:rPr lang="en-US" sz="2000" b="1" dirty="0" smtClean="0">
                <a:solidFill>
                  <a:srgbClr val="FF0000"/>
                </a:solidFill>
              </a:rPr>
              <a:t>After </a:t>
            </a:r>
            <a:r>
              <a:rPr lang="en-US" sz="2000" b="1" dirty="0">
                <a:solidFill>
                  <a:srgbClr val="FF0000"/>
                </a:solidFill>
              </a:rPr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scenario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 smtClean="0"/>
              <a:t>}</a:t>
            </a:r>
            <a:endParaRPr lang="en-US" sz="1300" dirty="0"/>
          </a:p>
          <a:p>
            <a:pPr marL="457200" lvl="1" indent="0">
              <a:buNone/>
            </a:pPr>
            <a:r>
              <a:rPr lang="en-US" sz="2500" dirty="0" smtClean="0"/>
              <a:t>….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27" y="1377863"/>
            <a:ext cx="2743200" cy="4396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614" y="2167003"/>
            <a:ext cx="2179528" cy="8392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614" y="3860104"/>
            <a:ext cx="2179528" cy="83924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48" y="18069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348" y="34907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613" y="1437640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/>
              <a:t>Hooks {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8" y="5311036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6856" y="1290180"/>
            <a:ext cx="4327172" cy="2385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6856" y="3770334"/>
            <a:ext cx="4327172" cy="243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9625" y="1377863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77203" y="3934309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5019" y="1722514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5019" y="2719655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</a:t>
            </a:r>
          </a:p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25019" y="4279726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12493" y="5281042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1866378" y="1722513"/>
            <a:ext cx="5229616" cy="44448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8" idx="0"/>
          </p:cNvCxnSpPr>
          <p:nvPr/>
        </p:nvCxnSpPr>
        <p:spPr>
          <a:xfrm rot="10800000" flipV="1">
            <a:off x="1866378" y="2502166"/>
            <a:ext cx="5229616" cy="135793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2"/>
            <a:endCxn id="21" idx="0"/>
          </p:cNvCxnSpPr>
          <p:nvPr/>
        </p:nvCxnSpPr>
        <p:spPr>
          <a:xfrm rot="5400000" flipH="1" flipV="1">
            <a:off x="3839319" y="-250428"/>
            <a:ext cx="1283733" cy="5229617"/>
          </a:xfrm>
          <a:prstGeom prst="curvedConnector5">
            <a:avLst>
              <a:gd name="adj1" fmla="val -17807"/>
              <a:gd name="adj2" fmla="val 50180"/>
              <a:gd name="adj3" fmla="val 117807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ECE6E32-7C32-4506-93EC-09D4A5DE320A}"/>
              </a:ext>
            </a:extLst>
          </p:cNvPr>
          <p:cNvSpPr txBox="1">
            <a:spLocks/>
          </p:cNvSpPr>
          <p:nvPr/>
        </p:nvSpPr>
        <p:spPr bwMode="invGray">
          <a:xfrm>
            <a:off x="486939" y="685803"/>
            <a:ext cx="7660704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j-lt"/>
                <a:ea typeface="+mj-ea"/>
                <a:cs typeface="ＭＳ Ｐゴシック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  <a:cs typeface="ＭＳ Ｐゴシック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5A78"/>
                </a:solidFill>
                <a:effectLst/>
                <a:uLnTx/>
                <a:uFillTx/>
                <a:latin typeface="Arial"/>
                <a:ea typeface="+mj-ea"/>
              </a:rPr>
              <a:t>Roles Before and After BDD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86" y="1308078"/>
            <a:ext cx="438948" cy="3292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1257030"/>
            <a:ext cx="524675" cy="39350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2" y="1279294"/>
            <a:ext cx="691521" cy="51864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 rot="5400000">
            <a:off x="2055106" y="1601726"/>
            <a:ext cx="338554" cy="3606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</a:t>
            </a:r>
          </a:p>
        </p:txBody>
      </p:sp>
      <p:sp>
        <p:nvSpPr>
          <p:cNvPr id="76" name="TextBox 75"/>
          <p:cNvSpPr txBox="1"/>
          <p:nvPr/>
        </p:nvSpPr>
        <p:spPr>
          <a:xfrm rot="5400000">
            <a:off x="4944000" y="1284725"/>
            <a:ext cx="338554" cy="1012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QA / SDET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 rot="5400000">
            <a:off x="7700278" y="1507200"/>
            <a:ext cx="338554" cy="7023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SDET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203200" y="2051025"/>
            <a:ext cx="11887200" cy="1821187"/>
          </a:xfrm>
          <a:prstGeom prst="roundRect">
            <a:avLst>
              <a:gd name="adj" fmla="val 8364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  <a:effectLst/>
          <a:ex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Before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203201" y="4088077"/>
            <a:ext cx="11887200" cy="2567263"/>
          </a:xfrm>
          <a:prstGeom prst="roundRect">
            <a:avLst>
              <a:gd name="adj" fmla="val 9541"/>
            </a:avLst>
          </a:prstGeom>
          <a:solidFill>
            <a:srgbClr val="92D050"/>
          </a:solidFill>
          <a:ln w="25400">
            <a:solidFill>
              <a:schemeClr val="tx1"/>
            </a:solidFill>
          </a:ln>
          <a:effectLst/>
          <a:ex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After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1169256" y="2093410"/>
            <a:ext cx="2032000" cy="277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Stories in Rally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1067632" y="4074989"/>
            <a:ext cx="2255000" cy="755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Stories in Rally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1308004" y="5933160"/>
            <a:ext cx="10071197" cy="2517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Everyone (including Developers &amp; BA) can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review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Feature Files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1169259" y="4339941"/>
            <a:ext cx="2031999" cy="386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Follow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“Given” “When” “Then”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format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3815847" y="2093410"/>
            <a:ext cx="2500469" cy="320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Test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Cases in ALM</a:t>
            </a: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5847" y="4074994"/>
            <a:ext cx="2500469" cy="735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Feature files in </a:t>
            </a:r>
            <a:r>
              <a:rPr kumimoji="0" lang="en-US" sz="1050" b="0" i="0" u="none" strike="sng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ALM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GitHub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4064005" y="4329829"/>
            <a:ext cx="2098553" cy="412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Follow “Given” “When” “Then” format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1320800" y="6228664"/>
            <a:ext cx="10058400" cy="240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Everyone (including Developers &amp; BA) can review Test Results in a report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3798232" y="4941492"/>
            <a:ext cx="2500469" cy="792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Test Data in </a:t>
            </a:r>
            <a:r>
              <a:rPr kumimoji="0" lang="en-US" sz="105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XML, JSON format or </a:t>
            </a:r>
            <a:r>
              <a:rPr kumimoji="0" lang="en-US" sz="1050" b="0" i="0" u="none" strike="sng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DB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GitHub</a:t>
            </a:r>
            <a:endParaRPr kumimoji="0" lang="en-US" sz="105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3880747" y="5381641"/>
            <a:ext cx="2350221" cy="257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Embedded in Feature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files</a:t>
            </a: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3815847" y="2502943"/>
            <a:ext cx="2500469" cy="429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Test Data in XML, JSON format or DB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796995" y="2085470"/>
            <a:ext cx="2105047" cy="285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Test Automation</a:t>
            </a: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6947027" y="4124734"/>
            <a:ext cx="4533775" cy="509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Define Steps in Feature file (Automation)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6947027" y="5276852"/>
            <a:ext cx="4533775" cy="590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Run Feature files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4" y="1238255"/>
            <a:ext cx="691521" cy="51864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 rot="5400000">
            <a:off x="10563552" y="1377742"/>
            <a:ext cx="338554" cy="9640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</a:t>
            </a: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9477357" y="2100147"/>
            <a:ext cx="2105047" cy="272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App code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028037" y="1257030"/>
            <a:ext cx="2324767" cy="5397744"/>
          </a:xfrm>
          <a:prstGeom prst="roundRect">
            <a:avLst>
              <a:gd name="adj" fmla="val 7373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3694540" y="1257030"/>
            <a:ext cx="2706261" cy="5397744"/>
          </a:xfrm>
          <a:prstGeom prst="roundRect">
            <a:avLst>
              <a:gd name="adj" fmla="val 7373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6729735" y="1257030"/>
            <a:ext cx="2312668" cy="5397744"/>
          </a:xfrm>
          <a:prstGeom prst="roundRect">
            <a:avLst>
              <a:gd name="adj" fmla="val 7373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9362102" y="1245766"/>
            <a:ext cx="2312668" cy="5397744"/>
          </a:xfrm>
          <a:prstGeom prst="roundRect">
            <a:avLst>
              <a:gd name="adj" fmla="val 7373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9465911" y="4681755"/>
            <a:ext cx="2105047" cy="423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Write App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code in line with flow in feature file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798231" y="3425986"/>
            <a:ext cx="5148236" cy="253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Can review Test Results in a report</a:t>
            </a: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3783679" y="3086645"/>
            <a:ext cx="5162789" cy="239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Trigger Test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Cases</a:t>
            </a:r>
          </a:p>
        </p:txBody>
      </p:sp>
      <p:sp>
        <p:nvSpPr>
          <p:cNvPr id="128" name="Oval 127"/>
          <p:cNvSpPr/>
          <p:nvPr/>
        </p:nvSpPr>
        <p:spPr>
          <a:xfrm>
            <a:off x="1016002" y="1978110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19025" y="3981455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660625" y="1978110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31" name="Oval 130"/>
          <p:cNvSpPr/>
          <p:nvPr/>
        </p:nvSpPr>
        <p:spPr>
          <a:xfrm>
            <a:off x="3660625" y="3981455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32" name="Oval 131"/>
          <p:cNvSpPr/>
          <p:nvPr/>
        </p:nvSpPr>
        <p:spPr>
          <a:xfrm>
            <a:off x="3657602" y="2457455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3657602" y="4854619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34" name="Oval 133"/>
          <p:cNvSpPr/>
          <p:nvPr/>
        </p:nvSpPr>
        <p:spPr>
          <a:xfrm>
            <a:off x="1117602" y="5810255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35" name="Oval 134"/>
          <p:cNvSpPr/>
          <p:nvPr/>
        </p:nvSpPr>
        <p:spPr>
          <a:xfrm>
            <a:off x="6843216" y="4045017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36" name="Oval 135"/>
          <p:cNvSpPr/>
          <p:nvPr/>
        </p:nvSpPr>
        <p:spPr>
          <a:xfrm>
            <a:off x="6645250" y="1998017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37" name="Oval 136"/>
          <p:cNvSpPr/>
          <p:nvPr/>
        </p:nvSpPr>
        <p:spPr>
          <a:xfrm>
            <a:off x="9350225" y="2000255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9347202" y="4645110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39" name="Oval 138"/>
          <p:cNvSpPr/>
          <p:nvPr/>
        </p:nvSpPr>
        <p:spPr>
          <a:xfrm>
            <a:off x="6848448" y="5388019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40" name="Oval 139"/>
          <p:cNvSpPr/>
          <p:nvPr/>
        </p:nvSpPr>
        <p:spPr>
          <a:xfrm>
            <a:off x="3681841" y="2999753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41" name="Oval 140"/>
          <p:cNvSpPr/>
          <p:nvPr/>
        </p:nvSpPr>
        <p:spPr>
          <a:xfrm>
            <a:off x="3696397" y="3348604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42" name="Oval 141"/>
          <p:cNvSpPr/>
          <p:nvPr/>
        </p:nvSpPr>
        <p:spPr>
          <a:xfrm>
            <a:off x="1142346" y="6186686"/>
            <a:ext cx="301777" cy="25074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7010401" y="4354656"/>
            <a:ext cx="1936067" cy="236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Post Deployment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9448801" y="4362452"/>
            <a:ext cx="1936067" cy="236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Pre Deployment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7010401" y="5579945"/>
            <a:ext cx="1936067" cy="236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Post Deployment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9448800" y="5587741"/>
            <a:ext cx="1936067" cy="236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80" charset="-128"/>
                <a:cs typeface="+mn-cs"/>
              </a:rPr>
              <a:t>Pre Deployment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8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4" grpId="0" animBg="1"/>
      <p:bldP spid="95" grpId="0" animBg="1"/>
      <p:bldP spid="96" grpId="0" animBg="1"/>
      <p:bldP spid="103" grpId="0" animBg="1"/>
      <p:bldP spid="106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9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27" y="1377863"/>
            <a:ext cx="2743200" cy="4396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614" y="2167003"/>
            <a:ext cx="2179528" cy="8392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614" y="3860104"/>
            <a:ext cx="2179528" cy="83924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48" y="18069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348" y="34907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613" y="1437640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/>
              <a:t>Hooks {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8" y="5311036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6856" y="1290180"/>
            <a:ext cx="4327172" cy="2385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6856" y="3770334"/>
            <a:ext cx="4327172" cy="243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9625" y="1377863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77203" y="3934309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5019" y="1722514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5019" y="2719655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</a:t>
            </a:r>
          </a:p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25019" y="4279726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12493" y="5281042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27" y="1377863"/>
            <a:ext cx="2743200" cy="4396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614" y="2167003"/>
            <a:ext cx="2179528" cy="8392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614" y="3860104"/>
            <a:ext cx="2179528" cy="83924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48" y="18069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348" y="34907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613" y="1437640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/>
              <a:t>Hooks {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8" y="5311036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6856" y="1290180"/>
            <a:ext cx="4327172" cy="2385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6856" y="3770334"/>
            <a:ext cx="4327172" cy="243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9625" y="1377863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77203" y="3934309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5019" y="1722514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5019" y="2719655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</a:t>
            </a:r>
          </a:p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25019" y="4279726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12493" y="5281042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23" idx="0"/>
          </p:cNvCxnSpPr>
          <p:nvPr/>
        </p:nvCxnSpPr>
        <p:spPr>
          <a:xfrm rot="16200000" flipV="1">
            <a:off x="3496850" y="680581"/>
            <a:ext cx="2112723" cy="508556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27" y="1377863"/>
            <a:ext cx="2743200" cy="4396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614" y="2167003"/>
            <a:ext cx="2179528" cy="8392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614" y="3860104"/>
            <a:ext cx="2179528" cy="83924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48" y="18069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348" y="34907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613" y="1437640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/>
              <a:t>Hooks {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8" y="5311036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6856" y="1290180"/>
            <a:ext cx="4327172" cy="2385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6856" y="3770334"/>
            <a:ext cx="4327172" cy="243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9625" y="1377863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77203" y="3934309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5019" y="1722514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5019" y="2719655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</a:t>
            </a:r>
          </a:p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25019" y="4279726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12493" y="5281042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7" idx="2"/>
            <a:endCxn id="23" idx="0"/>
          </p:cNvCxnSpPr>
          <p:nvPr/>
        </p:nvCxnSpPr>
        <p:spPr>
          <a:xfrm rot="16200000" flipH="1">
            <a:off x="3844447" y="1028177"/>
            <a:ext cx="1273479" cy="522961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Hooks in BDD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110569"/>
          </a:xfrm>
        </p:spPr>
        <p:txBody>
          <a:bodyPr>
            <a:no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028" y="401493"/>
            <a:ext cx="1152525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27" y="1377863"/>
            <a:ext cx="2743200" cy="4396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614" y="2167003"/>
            <a:ext cx="2179528" cy="8392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614" y="3860104"/>
            <a:ext cx="2179528" cy="83924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48" y="18069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348" y="3490772"/>
            <a:ext cx="1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613" y="1437640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/>
              <a:t>Hooks {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8" y="5311036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6856" y="1290180"/>
            <a:ext cx="4327172" cy="2385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6856" y="3770334"/>
            <a:ext cx="4327172" cy="243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39625" y="1377863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77203" y="3934309"/>
            <a:ext cx="1887949" cy="30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Feature 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5019" y="1722514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5019" y="2719655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</a:t>
            </a:r>
          </a:p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25019" y="4279726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12493" y="5281042"/>
            <a:ext cx="2141951" cy="779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23" idx="2"/>
            <a:endCxn id="8" idx="0"/>
          </p:cNvCxnSpPr>
          <p:nvPr/>
        </p:nvCxnSpPr>
        <p:spPr>
          <a:xfrm rot="5400000" flipH="1">
            <a:off x="3881549" y="1844934"/>
            <a:ext cx="1199275" cy="5229617"/>
          </a:xfrm>
          <a:prstGeom prst="curvedConnector5">
            <a:avLst>
              <a:gd name="adj1" fmla="val -19062"/>
              <a:gd name="adj2" fmla="val 49820"/>
              <a:gd name="adj3" fmla="val 119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sz="3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CucumberOptions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features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</a:t>
            </a:r>
            <a:r>
              <a:rPr lang="en-US" dirty="0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test/resources/features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glue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{“</a:t>
            </a:r>
            <a:r>
              <a:rPr lang="en-US" dirty="0" err="1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com.hartford.stepdefs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"},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tags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{“</a:t>
            </a:r>
            <a:r>
              <a:rPr lang="en-US" dirty="0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dirty="0" err="1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SmoteTest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“, </a:t>
            </a:r>
            <a:r>
              <a:rPr lang="en-US" dirty="0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“~@</a:t>
            </a:r>
            <a:r>
              <a:rPr lang="en-US" dirty="0" err="1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IgnoreCase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"},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format = {</a:t>
            </a: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  "</a:t>
            </a:r>
            <a:r>
              <a:rPr lang="en-US" sz="3800" dirty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pretty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  "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html:target</a:t>
            </a:r>
            <a:r>
              <a:rPr lang="en-US" sz="3800" dirty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/cucumber-reports/cucumber-pretty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  "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json:target</a:t>
            </a:r>
            <a:r>
              <a:rPr lang="en-US" sz="3800" dirty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/cucumber-reports/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CucumberTestReport.json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	})</a:t>
            </a:r>
          </a:p>
          <a:p>
            <a:r>
              <a:rPr lang="en-US" dirty="0">
                <a:solidFill>
                  <a:srgbClr val="C00000"/>
                </a:solidFill>
              </a:rPr>
              <a:t>public 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features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</a:t>
            </a:r>
            <a:r>
              <a:rPr lang="en-US" dirty="0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test/resources/features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glue = {“</a:t>
            </a:r>
            <a:r>
              <a:rPr lang="en-US" sz="3800" dirty="0" err="1">
                <a:solidFill>
                  <a:srgbClr val="0070C0"/>
                </a:solidFill>
              </a:rPr>
              <a:t>com.hartford.stepdefs</a:t>
            </a:r>
            <a:r>
              <a:rPr lang="en-US" sz="3800" dirty="0"/>
              <a:t>"},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tags = {“</a:t>
            </a: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SmoteTest</a:t>
            </a:r>
            <a:r>
              <a:rPr lang="en-US" sz="3800" dirty="0"/>
              <a:t>"},</a:t>
            </a:r>
          </a:p>
          <a:p>
            <a:r>
              <a:rPr lang="en-US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html:target</a:t>
            </a:r>
            <a:r>
              <a:rPr lang="en-US" dirty="0">
                <a:solidFill>
                  <a:srgbClr val="0070C0"/>
                </a:solidFill>
              </a:rPr>
              <a:t>/cucumber-reports/cucumber-pretty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json:target</a:t>
            </a:r>
            <a:r>
              <a:rPr lang="en-US" dirty="0">
                <a:solidFill>
                  <a:srgbClr val="0070C0"/>
                </a:solidFill>
              </a:rPr>
              <a:t>/cucumber-reports/</a:t>
            </a:r>
            <a:r>
              <a:rPr lang="en-US" dirty="0" err="1">
                <a:solidFill>
                  <a:srgbClr val="0070C0"/>
                </a:solidFill>
              </a:rPr>
              <a:t>CucumberTestReport.json</a:t>
            </a:r>
            <a:r>
              <a:rPr lang="en-US" dirty="0"/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AbstractTestNGCucumberTests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features = "</a:t>
            </a:r>
            <a:r>
              <a:rPr lang="en-US" sz="3800" dirty="0">
                <a:solidFill>
                  <a:srgbClr val="0070C0"/>
                </a:solidFill>
              </a:rPr>
              <a:t>test/resources/features</a:t>
            </a:r>
            <a:r>
              <a:rPr lang="en-US" sz="3800" dirty="0"/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glue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{“</a:t>
            </a:r>
            <a:r>
              <a:rPr lang="en-US" dirty="0" err="1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com.hartford.stepdefs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"},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tags = {“</a:t>
            </a: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SmoteTest</a:t>
            </a:r>
            <a:r>
              <a:rPr lang="en-US" sz="3800" dirty="0"/>
              <a:t>"},</a:t>
            </a:r>
          </a:p>
          <a:p>
            <a:r>
              <a:rPr lang="en-US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html:target</a:t>
            </a:r>
            <a:r>
              <a:rPr lang="en-US" dirty="0">
                <a:solidFill>
                  <a:srgbClr val="0070C0"/>
                </a:solidFill>
              </a:rPr>
              <a:t>/cucumber-reports/cucumber-pretty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json:target</a:t>
            </a:r>
            <a:r>
              <a:rPr lang="en-US" dirty="0">
                <a:solidFill>
                  <a:srgbClr val="0070C0"/>
                </a:solidFill>
              </a:rPr>
              <a:t>/cucumber-reports/</a:t>
            </a:r>
            <a:r>
              <a:rPr lang="en-US" dirty="0" err="1">
                <a:solidFill>
                  <a:srgbClr val="0070C0"/>
                </a:solidFill>
              </a:rPr>
              <a:t>CucumberTestReport.json</a:t>
            </a:r>
            <a:r>
              <a:rPr lang="en-US" dirty="0"/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sz="3800" dirty="0"/>
              <a:t>        features = "</a:t>
            </a:r>
            <a:r>
              <a:rPr lang="en-US" sz="3800" dirty="0">
                <a:solidFill>
                  <a:srgbClr val="0070C0"/>
                </a:solidFill>
              </a:rPr>
              <a:t>test/resources/features</a:t>
            </a:r>
            <a:r>
              <a:rPr lang="en-US" sz="3800" dirty="0"/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glue = {“</a:t>
            </a:r>
            <a:r>
              <a:rPr lang="en-US" sz="3800" dirty="0" err="1">
                <a:solidFill>
                  <a:srgbClr val="0070C0"/>
                </a:solidFill>
              </a:rPr>
              <a:t>com.hartford.stepdefs</a:t>
            </a:r>
            <a:r>
              <a:rPr lang="en-US" sz="3800" dirty="0"/>
              <a:t>"},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tags =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{“</a:t>
            </a:r>
            <a:r>
              <a:rPr lang="en-US" dirty="0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@</a:t>
            </a:r>
            <a:r>
              <a:rPr lang="en-US" dirty="0" err="1" smtClean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SmoteTest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"},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html:target</a:t>
            </a:r>
            <a:r>
              <a:rPr lang="en-US" dirty="0">
                <a:solidFill>
                  <a:srgbClr val="0070C0"/>
                </a:solidFill>
              </a:rPr>
              <a:t>/cucumber-reports/cucumber-pretty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json:target</a:t>
            </a:r>
            <a:r>
              <a:rPr lang="en-US" dirty="0">
                <a:solidFill>
                  <a:srgbClr val="0070C0"/>
                </a:solidFill>
              </a:rPr>
              <a:t>/cucumber-reports/</a:t>
            </a:r>
            <a:r>
              <a:rPr lang="en-US" dirty="0" err="1">
                <a:solidFill>
                  <a:srgbClr val="0070C0"/>
                </a:solidFill>
              </a:rPr>
              <a:t>CucumberTestReport.json</a:t>
            </a:r>
            <a:r>
              <a:rPr lang="en-US" dirty="0"/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sz="3800" dirty="0"/>
              <a:t>        features = "</a:t>
            </a:r>
            <a:r>
              <a:rPr lang="en-US" sz="3800" dirty="0">
                <a:solidFill>
                  <a:srgbClr val="0070C0"/>
                </a:solidFill>
              </a:rPr>
              <a:t>test/resources/features</a:t>
            </a:r>
            <a:r>
              <a:rPr lang="en-US" sz="3800" dirty="0"/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glue = {“</a:t>
            </a:r>
            <a:r>
              <a:rPr lang="en-US" sz="3800" dirty="0" err="1">
                <a:solidFill>
                  <a:srgbClr val="0070C0"/>
                </a:solidFill>
              </a:rPr>
              <a:t>com.hartford.stepdefs</a:t>
            </a:r>
            <a:r>
              <a:rPr lang="en-US" sz="3800" dirty="0"/>
              <a:t>"},</a:t>
            </a:r>
          </a:p>
          <a:p>
            <a:r>
              <a:rPr lang="en-US" sz="3800" dirty="0"/>
              <a:t>        tags = {“</a:t>
            </a: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SmoteTest</a:t>
            </a:r>
            <a:r>
              <a:rPr lang="en-US" sz="3800" dirty="0"/>
              <a:t>"},</a:t>
            </a:r>
          </a:p>
          <a:p>
            <a:r>
              <a:rPr lang="en-US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html:target</a:t>
            </a:r>
            <a:r>
              <a:rPr lang="en-US" sz="3800" dirty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/cucumber-reports/cucumber-pretty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json:target</a:t>
            </a:r>
            <a:r>
              <a:rPr lang="en-US" dirty="0">
                <a:solidFill>
                  <a:srgbClr val="0070C0"/>
                </a:solidFill>
              </a:rPr>
              <a:t>/cucumber-reports/</a:t>
            </a:r>
            <a:r>
              <a:rPr lang="en-US" dirty="0" err="1">
                <a:solidFill>
                  <a:srgbClr val="0070C0"/>
                </a:solidFill>
              </a:rPr>
              <a:t>CucumberTestReport.json</a:t>
            </a:r>
            <a:r>
              <a:rPr lang="en-US" dirty="0"/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sz="3800" dirty="0"/>
              <a:t>        features = "</a:t>
            </a:r>
            <a:r>
              <a:rPr lang="en-US" sz="3800" dirty="0">
                <a:solidFill>
                  <a:srgbClr val="0070C0"/>
                </a:solidFill>
              </a:rPr>
              <a:t>test/resources/features</a:t>
            </a:r>
            <a:r>
              <a:rPr lang="en-US" sz="3800" dirty="0"/>
              <a:t>",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800" dirty="0"/>
              <a:t>glue = {“</a:t>
            </a:r>
            <a:r>
              <a:rPr lang="en-US" sz="3800" dirty="0" err="1">
                <a:solidFill>
                  <a:srgbClr val="0070C0"/>
                </a:solidFill>
              </a:rPr>
              <a:t>com.hartford.stepdefs</a:t>
            </a:r>
            <a:r>
              <a:rPr lang="en-US" sz="3800" dirty="0"/>
              <a:t>"},</a:t>
            </a:r>
          </a:p>
          <a:p>
            <a:r>
              <a:rPr lang="en-US" sz="3800" dirty="0"/>
              <a:t>        tags = {“</a:t>
            </a:r>
            <a:r>
              <a:rPr lang="en-US" sz="3800" dirty="0">
                <a:solidFill>
                  <a:srgbClr val="0070C0"/>
                </a:solidFill>
              </a:rPr>
              <a:t>@</a:t>
            </a:r>
            <a:r>
              <a:rPr lang="en-US" sz="3800" dirty="0" err="1">
                <a:solidFill>
                  <a:srgbClr val="0070C0"/>
                </a:solidFill>
              </a:rPr>
              <a:t>SmoteTest</a:t>
            </a:r>
            <a:r>
              <a:rPr lang="en-US" sz="3800" dirty="0"/>
              <a:t>"},</a:t>
            </a:r>
          </a:p>
          <a:p>
            <a:r>
              <a:rPr lang="en-US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html:target</a:t>
            </a:r>
            <a:r>
              <a:rPr lang="en-US" dirty="0">
                <a:solidFill>
                  <a:srgbClr val="0070C0"/>
                </a:solidFill>
              </a:rPr>
              <a:t>/cucumber-reports/cucumber-pretty</a:t>
            </a:r>
            <a:r>
              <a:rPr lang="en-US" dirty="0"/>
              <a:t>",</a:t>
            </a:r>
          </a:p>
          <a:p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  "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json:target</a:t>
            </a:r>
            <a:r>
              <a:rPr lang="en-US" sz="3800" dirty="0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/cucumber-reports/</a:t>
            </a:r>
            <a:r>
              <a:rPr lang="en-US" sz="3800" dirty="0" err="1">
                <a:solidFill>
                  <a:srgbClr val="0070C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CucumberTestReport.json</a:t>
            </a:r>
            <a:r>
              <a:rPr lang="en-US" sz="3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Behavior Driven Development (BDD)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7" y="1116993"/>
            <a:ext cx="9306791" cy="46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GLUE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cucumber.api.testng.TestNGCucumberRunner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sz="3700" dirty="0"/>
              <a:t>features = "</a:t>
            </a:r>
            <a:r>
              <a:rPr lang="en-US" sz="3700" dirty="0">
                <a:solidFill>
                  <a:srgbClr val="0070C0"/>
                </a:solidFill>
              </a:rPr>
              <a:t>test/resources/features</a:t>
            </a:r>
            <a:r>
              <a:rPr lang="en-US" sz="3700" dirty="0"/>
              <a:t>",</a:t>
            </a:r>
          </a:p>
          <a:p>
            <a:r>
              <a:rPr lang="en-US" sz="3700" dirty="0"/>
              <a:t>        glue = {“</a:t>
            </a:r>
            <a:r>
              <a:rPr lang="en-US" sz="3700" dirty="0" err="1">
                <a:solidFill>
                  <a:srgbClr val="0070C0"/>
                </a:solidFill>
              </a:rPr>
              <a:t>com.hartford.stepdefs</a:t>
            </a:r>
            <a:r>
              <a:rPr lang="en-US" sz="3700" dirty="0"/>
              <a:t>"},</a:t>
            </a:r>
          </a:p>
          <a:p>
            <a:r>
              <a:rPr lang="en-US" sz="3700" dirty="0"/>
              <a:t>        tags = {“</a:t>
            </a:r>
            <a:r>
              <a:rPr lang="en-US" sz="3700" dirty="0">
                <a:solidFill>
                  <a:srgbClr val="0070C0"/>
                </a:solidFill>
              </a:rPr>
              <a:t>@</a:t>
            </a:r>
            <a:r>
              <a:rPr lang="en-US" sz="3700" dirty="0" err="1">
                <a:solidFill>
                  <a:srgbClr val="0070C0"/>
                </a:solidFill>
              </a:rPr>
              <a:t>SmoteTest</a:t>
            </a:r>
            <a:r>
              <a:rPr lang="en-US" sz="3700" dirty="0"/>
              <a:t>"},</a:t>
            </a:r>
          </a:p>
          <a:p>
            <a:r>
              <a:rPr lang="en-US" sz="3700" dirty="0"/>
              <a:t>        format = {</a:t>
            </a:r>
          </a:p>
          <a:p>
            <a:r>
              <a:rPr lang="en-US" dirty="0"/>
              <a:t>                "</a:t>
            </a:r>
            <a:r>
              <a:rPr lang="en-US" dirty="0">
                <a:solidFill>
                  <a:srgbClr val="0070C0"/>
                </a:solidFill>
              </a:rPr>
              <a:t>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html:target</a:t>
            </a:r>
            <a:r>
              <a:rPr lang="en-US" dirty="0">
                <a:solidFill>
                  <a:srgbClr val="0070C0"/>
                </a:solidFill>
              </a:rPr>
              <a:t>/cucumber-reports/cucumber-pretty</a:t>
            </a:r>
            <a:r>
              <a:rPr lang="en-US" dirty="0"/>
              <a:t>",</a:t>
            </a:r>
          </a:p>
          <a:p>
            <a:r>
              <a:rPr lang="en-US" dirty="0"/>
              <a:t>                "</a:t>
            </a:r>
            <a:r>
              <a:rPr lang="en-US" dirty="0" err="1">
                <a:solidFill>
                  <a:srgbClr val="0070C0"/>
                </a:solidFill>
              </a:rPr>
              <a:t>json:target</a:t>
            </a:r>
            <a:r>
              <a:rPr lang="en-US" dirty="0">
                <a:solidFill>
                  <a:srgbClr val="0070C0"/>
                </a:solidFill>
              </a:rPr>
              <a:t>/cucumber-reports/</a:t>
            </a:r>
            <a:r>
              <a:rPr lang="en-US" dirty="0" err="1">
                <a:solidFill>
                  <a:srgbClr val="0070C0"/>
                </a:solidFill>
              </a:rPr>
              <a:t>CucumberTestReport.json</a:t>
            </a:r>
            <a:r>
              <a:rPr lang="en-US" dirty="0"/>
              <a:t>",</a:t>
            </a:r>
          </a:p>
          <a:p>
            <a:r>
              <a:rPr lang="en-US" dirty="0" smtClean="0"/>
              <a:t>	})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AbstractTestNGCucumberTests</a:t>
            </a:r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 smtClean="0"/>
              <a:t>BeforeClass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setUpClass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//A set of code that gets executed before the suite execution (current class)</a:t>
            </a:r>
          </a:p>
          <a:p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 smtClean="0"/>
              <a:t>AfterClass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/>
              <a:t>tearDownClass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//A set of code that gets executed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After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suite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 class)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BDD Elements (vanilla)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0"/>
            <a:ext cx="11269296" cy="53333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Feature File – (</a:t>
            </a:r>
            <a:r>
              <a:rPr lang="en-US" dirty="0" err="1" smtClean="0"/>
              <a:t>filename.feature</a:t>
            </a:r>
            <a:r>
              <a:rPr lang="en-US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Step Definition – (Java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Hook – (Java Class)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Glue Code / Runner </a:t>
            </a:r>
            <a:r>
              <a:rPr lang="en-US" dirty="0"/>
              <a:t>– (Java Class)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7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Example BDD Execution Report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0" y="997527"/>
            <a:ext cx="11306526" cy="52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Example BDD Execution Report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3" y="997528"/>
            <a:ext cx="7377544" cy="51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Behavior Driven Development (BDD)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4401" y="1413806"/>
            <a:ext cx="11269296" cy="509908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</a:t>
            </a:r>
            <a:r>
              <a:rPr lang="en-US" dirty="0"/>
              <a:t>-</a:t>
            </a:r>
            <a:r>
              <a:rPr lang="en-US" i="1" dirty="0"/>
              <a:t>Behavior</a:t>
            </a:r>
            <a:r>
              <a:rPr lang="en-US" dirty="0"/>
              <a:t>, the </a:t>
            </a:r>
            <a:r>
              <a:rPr lang="en-US" dirty="0" smtClean="0"/>
              <a:t>desired </a:t>
            </a:r>
            <a:r>
              <a:rPr lang="en-US" i="1" dirty="0" smtClean="0"/>
              <a:t>behavior </a:t>
            </a:r>
            <a:r>
              <a:rPr lang="en-US" dirty="0" smtClean="0"/>
              <a:t>of </a:t>
            </a:r>
            <a:r>
              <a:rPr lang="en-US" dirty="0"/>
              <a:t>the software to be developed.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dirty="0"/>
              <a:t>–</a:t>
            </a:r>
            <a:r>
              <a:rPr lang="en-US" i="1" dirty="0"/>
              <a:t>Driven</a:t>
            </a:r>
            <a:r>
              <a:rPr lang="en-US" dirty="0"/>
              <a:t>, the project is oriented around and aligned with the desired behavior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dirty="0"/>
              <a:t>–</a:t>
            </a:r>
            <a:r>
              <a:rPr lang="en-US" i="1" dirty="0"/>
              <a:t>Development</a:t>
            </a:r>
            <a:r>
              <a:rPr lang="en-US" dirty="0"/>
              <a:t>, software is mapped directly to the declaration of behavior, supported by automated tooling. </a:t>
            </a:r>
            <a:endParaRPr lang="en-US" dirty="0" smtClean="0"/>
          </a:p>
          <a:p>
            <a:endParaRPr lang="en-US" dirty="0" smtClean="0"/>
          </a:p>
          <a:p>
            <a:r>
              <a:rPr lang="en-US" sz="2600" i="1" dirty="0"/>
              <a:t>In short, BDD is an approach for building a shared </a:t>
            </a:r>
            <a:r>
              <a:rPr lang="en-US" sz="2600" i="1" dirty="0" smtClean="0"/>
              <a:t>understanding regarding </a:t>
            </a:r>
            <a:r>
              <a:rPr lang="en-US" sz="2600" i="1" dirty="0"/>
              <a:t>what software should be built by working through specific examples.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06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Impact" panose="020B0806030902050204" pitchFamily="34" charset="0"/>
              </a:rPr>
              <a:t>Principles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4401" y="1413806"/>
            <a:ext cx="11269296" cy="5099086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Business Traceability - </a:t>
            </a:r>
            <a:r>
              <a:rPr lang="en-US" sz="3200" i="1" dirty="0"/>
              <a:t>All development work can be traced back directly to </a:t>
            </a:r>
            <a:r>
              <a:rPr lang="en-US" sz="3200" i="1" dirty="0" smtClean="0"/>
              <a:t>business objectives</a:t>
            </a:r>
            <a:r>
              <a:rPr lang="en-US" sz="3200" i="1" dirty="0"/>
              <a:t>.</a:t>
            </a:r>
          </a:p>
          <a:p>
            <a:endParaRPr lang="en-US" i="1" dirty="0"/>
          </a:p>
          <a:p>
            <a:r>
              <a:rPr lang="en-US" b="1" i="1" dirty="0"/>
              <a:t>Needs Focused - </a:t>
            </a:r>
            <a:r>
              <a:rPr lang="en-US" i="1" dirty="0"/>
              <a:t>Software development meets user needs and ultimately supports current </a:t>
            </a:r>
            <a:r>
              <a:rPr lang="en-US" i="1" dirty="0" smtClean="0"/>
              <a:t>and future </a:t>
            </a:r>
            <a:r>
              <a:rPr lang="en-US" i="1" dirty="0"/>
              <a:t>business objectives.</a:t>
            </a:r>
          </a:p>
          <a:p>
            <a:endParaRPr lang="en-US" i="1" dirty="0"/>
          </a:p>
          <a:p>
            <a:r>
              <a:rPr lang="en-US" b="1" i="1" dirty="0"/>
              <a:t>Efficient Prioritization - </a:t>
            </a:r>
            <a:r>
              <a:rPr lang="en-US" i="1" dirty="0"/>
              <a:t>Business critical features are delivered first.</a:t>
            </a:r>
          </a:p>
          <a:p>
            <a:endParaRPr lang="en-US" i="1" dirty="0"/>
          </a:p>
          <a:p>
            <a:r>
              <a:rPr lang="en-US" b="1" i="1" dirty="0"/>
              <a:t>Shared Understanding - </a:t>
            </a:r>
            <a:r>
              <a:rPr lang="en-US" i="1" dirty="0"/>
              <a:t>All parties (business and technical) have a shared understanding </a:t>
            </a:r>
            <a:r>
              <a:rPr lang="en-US" i="1" dirty="0" smtClean="0"/>
              <a:t>of the </a:t>
            </a:r>
            <a:r>
              <a:rPr lang="en-US" i="1" dirty="0"/>
              <a:t>project and thorough visibility into the project’s progression.</a:t>
            </a:r>
          </a:p>
        </p:txBody>
      </p:sp>
    </p:spTree>
    <p:extLst>
      <p:ext uri="{BB962C8B-B14F-4D97-AF65-F5344CB8AC3E}">
        <p14:creationId xmlns:p14="http://schemas.microsoft.com/office/powerpoint/2010/main" val="1393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Impact" panose="020B0806030902050204" pitchFamily="34" charset="0"/>
              </a:rPr>
              <a:t>BDD Structure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4401" y="1413806"/>
            <a:ext cx="11269296" cy="509908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Title: </a:t>
            </a:r>
            <a:r>
              <a:rPr lang="en-US" i="1" dirty="0"/>
              <a:t>The story should have a clear, explicit title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r>
              <a:rPr lang="en-US" b="1" dirty="0"/>
              <a:t>Narrative: </a:t>
            </a:r>
            <a:r>
              <a:rPr lang="en-US" i="1" dirty="0"/>
              <a:t>A short, introductory section that specifies three things…</a:t>
            </a:r>
            <a:endParaRPr lang="en-US" dirty="0"/>
          </a:p>
          <a:p>
            <a:r>
              <a:rPr lang="en-US" dirty="0"/>
              <a:t>•what business </a:t>
            </a:r>
            <a:r>
              <a:rPr lang="en-US" dirty="0" smtClean="0"/>
              <a:t>value the </a:t>
            </a:r>
            <a:r>
              <a:rPr lang="en-US" dirty="0"/>
              <a:t>stakeholder will derive from this effect</a:t>
            </a:r>
          </a:p>
          <a:p>
            <a:r>
              <a:rPr lang="en-US" dirty="0"/>
              <a:t>•who(which business or project role) is the driver or primary stakeholder of the story (the actor who derives business benefit from the story)</a:t>
            </a:r>
          </a:p>
          <a:p>
            <a:r>
              <a:rPr lang="en-US" dirty="0"/>
              <a:t>•what </a:t>
            </a:r>
            <a:r>
              <a:rPr lang="en-US" dirty="0" smtClean="0"/>
              <a:t>effect the </a:t>
            </a:r>
            <a:r>
              <a:rPr lang="en-US" dirty="0"/>
              <a:t>stakeholder wants the story to have</a:t>
            </a:r>
          </a:p>
          <a:p>
            <a:endParaRPr lang="en-US" dirty="0"/>
          </a:p>
          <a:p>
            <a:r>
              <a:rPr lang="en-US" b="1" dirty="0"/>
              <a:t>Acceptance criteria or scenarios: </a:t>
            </a:r>
            <a:r>
              <a:rPr lang="en-US" i="1" dirty="0"/>
              <a:t>a description of each specific case of the narrative. Such a scenario has the following structure…</a:t>
            </a:r>
            <a:endParaRPr lang="en-US" dirty="0"/>
          </a:p>
          <a:p>
            <a:r>
              <a:rPr lang="en-US" dirty="0"/>
              <a:t>•specify the initial </a:t>
            </a:r>
            <a:r>
              <a:rPr lang="en-US" dirty="0" smtClean="0"/>
              <a:t>condition that </a:t>
            </a:r>
            <a:r>
              <a:rPr lang="en-US" dirty="0"/>
              <a:t>is assumed to be true at the beginning of the scenario. This may consist of a single clause, or several</a:t>
            </a:r>
          </a:p>
          <a:p>
            <a:r>
              <a:rPr lang="en-US" dirty="0"/>
              <a:t>•state which event </a:t>
            </a:r>
            <a:r>
              <a:rPr lang="en-US" dirty="0" smtClean="0"/>
              <a:t>trigger initiates </a:t>
            </a:r>
            <a:r>
              <a:rPr lang="en-US" dirty="0"/>
              <a:t>the scenario</a:t>
            </a:r>
          </a:p>
          <a:p>
            <a:r>
              <a:rPr lang="en-US" dirty="0"/>
              <a:t>•state the expected outcome, in one or more clauses</a:t>
            </a:r>
          </a:p>
        </p:txBody>
      </p:sp>
    </p:spTree>
    <p:extLst>
      <p:ext uri="{BB962C8B-B14F-4D97-AF65-F5344CB8AC3E}">
        <p14:creationId xmlns:p14="http://schemas.microsoft.com/office/powerpoint/2010/main" val="2009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8 The Hartford. Classification: Internally Controlled. No part of this document may be reproduced, published or used without the permission of The Hartford."/>
</p:tagLst>
</file>

<file path=ppt/theme/theme1.xml><?xml version="1.0" encoding="utf-8"?>
<a:theme xmlns:a="http://schemas.openxmlformats.org/drawingml/2006/main" name="Cognizant Template May2015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Delivery Excellence PPT Template_4x3_V1" id="{C5B30F8D-E1E5-44B1-B3F5-B5732DC32A21}" vid="{4ACAAC43-04B6-4CF3-8005-72866D0F9F6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HIG_PowerPoint_Template_Internal_January2015">
  <a:themeElements>
    <a:clrScheme name="The Hartford Primar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6D3E9"/>
      </a:accent1>
      <a:accent2>
        <a:srgbClr val="822B2F"/>
      </a:accent2>
      <a:accent3>
        <a:srgbClr val="3A5A78"/>
      </a:accent3>
      <a:accent4>
        <a:srgbClr val="484848"/>
      </a:accent4>
      <a:accent5>
        <a:srgbClr val="4C7335"/>
      </a:accent5>
      <a:accent6>
        <a:srgbClr val="AEA06F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 cap="flat" cmpd="sng" algn="ctr">
          <a:solidFill>
            <a:srgbClr val="50B3CF">
              <a:shade val="95000"/>
              <a:satMod val="105000"/>
            </a:srgbClr>
          </a:solidFill>
          <a:prstDash val="lgDashDotDot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5582</Words>
  <Application>Microsoft Office PowerPoint</Application>
  <PresentationFormat>Widescreen</PresentationFormat>
  <Paragraphs>1125</Paragraphs>
  <Slides>63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ＭＳ Ｐゴシック</vt:lpstr>
      <vt:lpstr>Arial</vt:lpstr>
      <vt:lpstr>Bodoni MT</vt:lpstr>
      <vt:lpstr>Calibri</vt:lpstr>
      <vt:lpstr>Calibri Light</vt:lpstr>
      <vt:lpstr>Century Gothic</vt:lpstr>
      <vt:lpstr>Impact</vt:lpstr>
      <vt:lpstr>Segoe UI</vt:lpstr>
      <vt:lpstr>Segoe UI Light</vt:lpstr>
      <vt:lpstr>Cognizant Template May2015</vt:lpstr>
      <vt:lpstr>Custom Design</vt:lpstr>
      <vt:lpstr>1_HIG_PowerPoint_Template_Internal_January2015</vt:lpstr>
      <vt:lpstr>Agenda</vt:lpstr>
      <vt:lpstr>Traditional Automation</vt:lpstr>
      <vt:lpstr>Test Driven Development (TDD)</vt:lpstr>
      <vt:lpstr>Behavior Driven Development (BDD)</vt:lpstr>
      <vt:lpstr>PowerPoint Presentation</vt:lpstr>
      <vt:lpstr>Behavior Driven Development (BDD)</vt:lpstr>
      <vt:lpstr>Behavior Driven Development (BDD)</vt:lpstr>
      <vt:lpstr>Principles</vt:lpstr>
      <vt:lpstr>BDD Structure</vt:lpstr>
      <vt:lpstr>BDD Tools</vt:lpstr>
      <vt:lpstr>Cucumber and Gherkin fundamentals</vt:lpstr>
      <vt:lpstr>Feature File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Gherkin Keywords</vt:lpstr>
      <vt:lpstr>Feature File</vt:lpstr>
      <vt:lpstr>Feature File</vt:lpstr>
      <vt:lpstr>Feature File</vt:lpstr>
      <vt:lpstr>Feature File</vt:lpstr>
      <vt:lpstr>Feature File - Background</vt:lpstr>
      <vt:lpstr>Data Driven in BDD</vt:lpstr>
      <vt:lpstr>Test Data in BDD</vt:lpstr>
      <vt:lpstr>Test Data in BDD</vt:lpstr>
      <vt:lpstr>Test Data in BDD – Three ways</vt:lpstr>
      <vt:lpstr>Feature File Clarity</vt:lpstr>
      <vt:lpstr>Test Data in BDD - Incorrect</vt:lpstr>
      <vt:lpstr>Test Data in BDD - correct</vt:lpstr>
      <vt:lpstr>Feature File</vt:lpstr>
      <vt:lpstr>Feature File</vt:lpstr>
      <vt:lpstr>Behavior Driven Development Flow</vt:lpstr>
      <vt:lpstr>Behavior Driven Development Flow </vt:lpstr>
      <vt:lpstr>Step Definition in BDD</vt:lpstr>
      <vt:lpstr>Feature File</vt:lpstr>
      <vt:lpstr>Feature File</vt:lpstr>
      <vt:lpstr>Step Definition in BDD</vt:lpstr>
      <vt:lpstr>Step Definition in BDD</vt:lpstr>
      <vt:lpstr>Step Definition in BDD – Common Methods</vt:lpstr>
      <vt:lpstr>Step Definition in BDD – Common Methods</vt:lpstr>
      <vt:lpstr>Hooks in BDD</vt:lpstr>
      <vt:lpstr>Hooks in BDD</vt:lpstr>
      <vt:lpstr>Hooks in BDD</vt:lpstr>
      <vt:lpstr>Hooks in BDD</vt:lpstr>
      <vt:lpstr>Hooks in BDD</vt:lpstr>
      <vt:lpstr>Hooks in BDD</vt:lpstr>
      <vt:lpstr>GLUE CODE</vt:lpstr>
      <vt:lpstr>GLUE CODE</vt:lpstr>
      <vt:lpstr>GLUE CODE</vt:lpstr>
      <vt:lpstr>GLUE CODE</vt:lpstr>
      <vt:lpstr>GLUE CODE</vt:lpstr>
      <vt:lpstr>GLUE CODE</vt:lpstr>
      <vt:lpstr>GLUE CODE</vt:lpstr>
      <vt:lpstr>BDD Elements (vanilla)</vt:lpstr>
      <vt:lpstr>Example BDD Execution Report</vt:lpstr>
      <vt:lpstr>Example BDD Execution Report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Enablement PPT</dc:title>
  <dc:creator>Tamilselvan, Ravishankar (Cognizant)</dc:creator>
  <cp:lastModifiedBy>Thangavel, Suresh Babu (Cognizant)</cp:lastModifiedBy>
  <cp:revision>193</cp:revision>
  <dcterms:created xsi:type="dcterms:W3CDTF">2018-07-12T05:34:04Z</dcterms:created>
  <dcterms:modified xsi:type="dcterms:W3CDTF">2020-06-24T05:38:34Z</dcterms:modified>
</cp:coreProperties>
</file>