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 autoCompressPictures="0">
  <p:sldMasterIdLst>
    <p:sldMasterId id="2147483681" r:id="rId5"/>
  </p:sldMasterIdLst>
  <p:notesMasterIdLst>
    <p:notesMasterId r:id="rId18"/>
  </p:notesMasterIdLst>
  <p:handoutMasterIdLst>
    <p:handoutMasterId r:id="rId19"/>
  </p:handoutMasterIdLst>
  <p:sldIdLst>
    <p:sldId id="567" r:id="rId6"/>
    <p:sldId id="566" r:id="rId7"/>
    <p:sldId id="562" r:id="rId8"/>
    <p:sldId id="563" r:id="rId9"/>
    <p:sldId id="549" r:id="rId10"/>
    <p:sldId id="565" r:id="rId11"/>
    <p:sldId id="552" r:id="rId12"/>
    <p:sldId id="550" r:id="rId13"/>
    <p:sldId id="551" r:id="rId14"/>
    <p:sldId id="556" r:id="rId15"/>
    <p:sldId id="555" r:id="rId16"/>
    <p:sldId id="557" r:id="rId1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79">
          <p15:clr>
            <a:srgbClr val="A4A3A4"/>
          </p15:clr>
        </p15:guide>
        <p15:guide id="2" pos="2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clrMode="gray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DB23F"/>
    <a:srgbClr val="76B531"/>
    <a:srgbClr val="E8E8E8"/>
    <a:srgbClr val="F3F3F3"/>
    <a:srgbClr val="F9CB99"/>
    <a:srgbClr val="9BB7D9"/>
    <a:srgbClr val="BED395"/>
    <a:srgbClr val="B3CC82"/>
    <a:srgbClr val="72A2DC"/>
    <a:srgbClr val="33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319" autoAdjust="0"/>
    <p:restoredTop sz="92918" autoAdjust="0"/>
  </p:normalViewPr>
  <p:slideViewPr>
    <p:cSldViewPr>
      <p:cViewPr varScale="1">
        <p:scale>
          <a:sx n="73" d="100"/>
          <a:sy n="73" d="100"/>
        </p:scale>
        <p:origin x="1548" y="72"/>
      </p:cViewPr>
      <p:guideLst>
        <p:guide orient="horz" pos="1979"/>
        <p:guide pos="2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2856" y="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handoutMaster" Target="handoutMasters/handoutMaster1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1F32B1E-ADD4-42E0-A519-79ECB49BB6F6}" type="doc">
      <dgm:prSet loTypeId="urn:microsoft.com/office/officeart/2005/8/layout/cycle5" loCatId="cycle" qsTypeId="urn:microsoft.com/office/officeart/2005/8/quickstyle/simple2" qsCatId="simple" csTypeId="urn:microsoft.com/office/officeart/2005/8/colors/colorful1#1" csCatId="colorful" phldr="1"/>
      <dgm:spPr/>
      <dgm:t>
        <a:bodyPr/>
        <a:lstStyle/>
        <a:p>
          <a:endParaRPr lang="en-US"/>
        </a:p>
      </dgm:t>
    </dgm:pt>
    <dgm:pt modelId="{720BA2D7-7ACB-4E81-A9D9-C5984873CDD8}">
      <dgm:prSet phldrT="[Text]"/>
      <dgm:spPr/>
      <dgm:t>
        <a:bodyPr/>
        <a:lstStyle/>
        <a:p>
          <a:r>
            <a:rPr lang="en-US" b="1" smtClean="0"/>
            <a:t>Receive billing instructions</a:t>
          </a:r>
          <a:endParaRPr lang="en-US" dirty="0"/>
        </a:p>
      </dgm:t>
    </dgm:pt>
    <dgm:pt modelId="{74179323-494B-4A30-9E64-2EF523EC58C2}" type="parTrans" cxnId="{51440813-3A96-418F-84AB-6DE575008F0D}">
      <dgm:prSet/>
      <dgm:spPr/>
      <dgm:t>
        <a:bodyPr/>
        <a:lstStyle/>
        <a:p>
          <a:endParaRPr lang="en-US"/>
        </a:p>
      </dgm:t>
    </dgm:pt>
    <dgm:pt modelId="{FA8085EA-51AC-4953-B833-51D0305CC52B}" type="sibTrans" cxnId="{51440813-3A96-418F-84AB-6DE575008F0D}">
      <dgm:prSet>
        <dgm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US"/>
        </a:p>
      </dgm:t>
    </dgm:pt>
    <dgm:pt modelId="{3B3FCB5C-B13C-4B0E-8133-EE36067C06FC}">
      <dgm:prSet phldrT="[Text]"/>
      <dgm:spPr>
        <a:solidFill>
          <a:srgbClr val="6DB23F"/>
        </a:solidFill>
      </dgm:spPr>
      <dgm:t>
        <a:bodyPr/>
        <a:lstStyle/>
        <a:p>
          <a:r>
            <a:rPr lang="en-US" b="1" dirty="0" smtClean="0"/>
            <a:t>Create items from a charge</a:t>
          </a:r>
          <a:endParaRPr lang="en-US" dirty="0"/>
        </a:p>
      </dgm:t>
    </dgm:pt>
    <dgm:pt modelId="{115CB391-68A2-4912-9242-31999C049FBC}" type="parTrans" cxnId="{57C823FD-AC76-4E38-BD82-F70E9720A057}">
      <dgm:prSet/>
      <dgm:spPr/>
      <dgm:t>
        <a:bodyPr/>
        <a:lstStyle/>
        <a:p>
          <a:endParaRPr lang="en-US"/>
        </a:p>
      </dgm:t>
    </dgm:pt>
    <dgm:pt modelId="{DE01FB15-A480-4E34-B29E-FDEF1AD92FE3}" type="sibTrans" cxnId="{57C823FD-AC76-4E38-BD82-F70E9720A057}">
      <dgm:prSet>
        <dgm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US"/>
        </a:p>
      </dgm:t>
    </dgm:pt>
    <dgm:pt modelId="{36CD31D3-BAE3-4D9C-9AEF-23AA6EA2E87F}">
      <dgm:prSet phldrT="[Text]"/>
      <dgm:spPr/>
      <dgm:t>
        <a:bodyPr/>
        <a:lstStyle/>
        <a:p>
          <a:r>
            <a:rPr lang="en-US" b="1" smtClean="0"/>
            <a:t>Schedule items on invoices</a:t>
          </a:r>
          <a:endParaRPr lang="en-US" dirty="0"/>
        </a:p>
      </dgm:t>
    </dgm:pt>
    <dgm:pt modelId="{372E8F7A-93EA-4280-98B0-D1A828F2A20B}" type="parTrans" cxnId="{310C5B91-3C98-42DC-92ED-BDD182DC97F1}">
      <dgm:prSet/>
      <dgm:spPr/>
      <dgm:t>
        <a:bodyPr/>
        <a:lstStyle/>
        <a:p>
          <a:endParaRPr lang="en-US"/>
        </a:p>
      </dgm:t>
    </dgm:pt>
    <dgm:pt modelId="{E527E082-CA1A-4D56-BECC-7A11B732FD69}" type="sibTrans" cxnId="{310C5B91-3C98-42DC-92ED-BDD182DC97F1}">
      <dgm:prSet>
        <dgm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US"/>
        </a:p>
      </dgm:t>
    </dgm:pt>
    <dgm:pt modelId="{386954F7-03F0-4E6B-84EF-1FEEC59919F8}">
      <dgm:prSet phldrT="[Text]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en-US" b="1" dirty="0" smtClean="0"/>
            <a:t>Process payments</a:t>
          </a:r>
          <a:endParaRPr lang="en-US" dirty="0"/>
        </a:p>
      </dgm:t>
    </dgm:pt>
    <dgm:pt modelId="{2D102D14-4B88-418C-9C0A-B23CA4CD2D54}" type="parTrans" cxnId="{6D762E70-02F9-4BEB-8389-A8D3C53B4800}">
      <dgm:prSet/>
      <dgm:spPr/>
      <dgm:t>
        <a:bodyPr/>
        <a:lstStyle/>
        <a:p>
          <a:endParaRPr lang="en-US"/>
        </a:p>
      </dgm:t>
    </dgm:pt>
    <dgm:pt modelId="{25053958-7CD4-47FB-938C-1C29933EFA76}" type="sibTrans" cxnId="{6D762E70-02F9-4BEB-8389-A8D3C53B4800}">
      <dgm:prSet>
        <dgm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US"/>
        </a:p>
      </dgm:t>
    </dgm:pt>
    <dgm:pt modelId="{2AE5A871-2865-4C61-8AAE-D05E8802ABF9}">
      <dgm:prSet phldrT="[Text]"/>
      <dgm:spPr>
        <a:solidFill>
          <a:srgbClr val="FFC000"/>
        </a:solidFill>
      </dgm:spPr>
      <dgm:t>
        <a:bodyPr/>
        <a:lstStyle/>
        <a:p>
          <a:r>
            <a:rPr lang="en-US" b="1" smtClean="0"/>
            <a:t>Pay commissions</a:t>
          </a:r>
          <a:endParaRPr lang="en-US" dirty="0"/>
        </a:p>
      </dgm:t>
    </dgm:pt>
    <dgm:pt modelId="{BD7E876E-70A0-4D0B-A6D1-2EE46A47AC4F}" type="parTrans" cxnId="{302D1634-3FF3-4C7D-B15A-A3F6C4DE1722}">
      <dgm:prSet/>
      <dgm:spPr/>
      <dgm:t>
        <a:bodyPr/>
        <a:lstStyle/>
        <a:p>
          <a:endParaRPr lang="en-US"/>
        </a:p>
      </dgm:t>
    </dgm:pt>
    <dgm:pt modelId="{0BE15E76-B1D4-4496-84F2-870001C16A15}" type="sibTrans" cxnId="{302D1634-3FF3-4C7D-B15A-A3F6C4DE1722}">
      <dgm:prSet>
        <dgm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US"/>
        </a:p>
      </dgm:t>
    </dgm:pt>
    <dgm:pt modelId="{9AC9AFF0-5552-4C4F-8F1B-374A36552257}">
      <dgm:prSet phldrT="[Text]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en-US" b="1" dirty="0" smtClean="0"/>
            <a:t>Close the policy</a:t>
          </a:r>
          <a:endParaRPr lang="en-US" dirty="0"/>
        </a:p>
      </dgm:t>
    </dgm:pt>
    <dgm:pt modelId="{7069CC26-CA70-45F7-8DBC-119FC2BE2AE8}" type="parTrans" cxnId="{52FECFBF-9DBB-4B20-A357-5CEA1DC966F1}">
      <dgm:prSet/>
      <dgm:spPr/>
      <dgm:t>
        <a:bodyPr/>
        <a:lstStyle/>
        <a:p>
          <a:endParaRPr lang="en-US"/>
        </a:p>
      </dgm:t>
    </dgm:pt>
    <dgm:pt modelId="{DC2A719E-64B7-402D-B036-E45655EB4918}" type="sibTrans" cxnId="{52FECFBF-9DBB-4B20-A357-5CEA1DC966F1}">
      <dgm:prSet>
        <dgm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US"/>
        </a:p>
      </dgm:t>
    </dgm:pt>
    <dgm:pt modelId="{A7DE8DB4-9BDD-4805-BC10-3C42604F4EF5}" type="pres">
      <dgm:prSet presAssocID="{C1F32B1E-ADD4-42E0-A519-79ECB49BB6F6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AB6DDAB-3DFE-498D-AEAB-FD4D7E31620B}" type="pres">
      <dgm:prSet presAssocID="{720BA2D7-7ACB-4E81-A9D9-C5984873CDD8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E9A46E-6335-4D99-8672-D852ACAE1CCD}" type="pres">
      <dgm:prSet presAssocID="{720BA2D7-7ACB-4E81-A9D9-C5984873CDD8}" presName="spNode" presStyleCnt="0"/>
      <dgm:spPr/>
    </dgm:pt>
    <dgm:pt modelId="{A6F6863D-D002-4291-8D80-5B0480060284}" type="pres">
      <dgm:prSet presAssocID="{FA8085EA-51AC-4953-B833-51D0305CC52B}" presName="sibTrans" presStyleLbl="sibTrans1D1" presStyleIdx="0" presStyleCnt="6"/>
      <dgm:spPr/>
      <dgm:t>
        <a:bodyPr/>
        <a:lstStyle/>
        <a:p>
          <a:endParaRPr lang="en-US"/>
        </a:p>
      </dgm:t>
    </dgm:pt>
    <dgm:pt modelId="{DE224A9B-E88E-4311-8235-324D5EBA4178}" type="pres">
      <dgm:prSet presAssocID="{3B3FCB5C-B13C-4B0E-8133-EE36067C06FC}" presName="node" presStyleLbl="node1" presStyleIdx="1" presStyleCnt="6" custRadScaleRad="99704" custRadScaleInc="-10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F3D1C8A-8993-4B5F-9F84-B9AAEDE4C9D1}" type="pres">
      <dgm:prSet presAssocID="{3B3FCB5C-B13C-4B0E-8133-EE36067C06FC}" presName="spNode" presStyleCnt="0"/>
      <dgm:spPr/>
    </dgm:pt>
    <dgm:pt modelId="{C374D2DE-6560-4594-A75D-9217FD6DF30B}" type="pres">
      <dgm:prSet presAssocID="{DE01FB15-A480-4E34-B29E-FDEF1AD92FE3}" presName="sibTrans" presStyleLbl="sibTrans1D1" presStyleIdx="1" presStyleCnt="6"/>
      <dgm:spPr/>
      <dgm:t>
        <a:bodyPr/>
        <a:lstStyle/>
        <a:p>
          <a:endParaRPr lang="en-US"/>
        </a:p>
      </dgm:t>
    </dgm:pt>
    <dgm:pt modelId="{51ADB461-1F2B-4E32-B845-3055BD2B1B23}" type="pres">
      <dgm:prSet presAssocID="{36CD31D3-BAE3-4D9C-9AEF-23AA6EA2E87F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1A91FD-616E-49E1-8E9D-6D6A06709B29}" type="pres">
      <dgm:prSet presAssocID="{36CD31D3-BAE3-4D9C-9AEF-23AA6EA2E87F}" presName="spNode" presStyleCnt="0"/>
      <dgm:spPr/>
    </dgm:pt>
    <dgm:pt modelId="{E0CCCFA2-5DE9-4F6A-85C2-6E40A2BE5091}" type="pres">
      <dgm:prSet presAssocID="{E527E082-CA1A-4D56-BECC-7A11B732FD69}" presName="sibTrans" presStyleLbl="sibTrans1D1" presStyleIdx="2" presStyleCnt="6"/>
      <dgm:spPr/>
      <dgm:t>
        <a:bodyPr/>
        <a:lstStyle/>
        <a:p>
          <a:endParaRPr lang="en-US"/>
        </a:p>
      </dgm:t>
    </dgm:pt>
    <dgm:pt modelId="{DB91D20D-4A98-43AF-BD60-91106A614A58}" type="pres">
      <dgm:prSet presAssocID="{386954F7-03F0-4E6B-84EF-1FEEC59919F8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45463EF-5512-45F5-B04D-3E2EEAD87134}" type="pres">
      <dgm:prSet presAssocID="{386954F7-03F0-4E6B-84EF-1FEEC59919F8}" presName="spNode" presStyleCnt="0"/>
      <dgm:spPr/>
    </dgm:pt>
    <dgm:pt modelId="{CDEF49E6-90CA-414D-9AC0-B78F02072BB4}" type="pres">
      <dgm:prSet presAssocID="{25053958-7CD4-47FB-938C-1C29933EFA76}" presName="sibTrans" presStyleLbl="sibTrans1D1" presStyleIdx="3" presStyleCnt="6"/>
      <dgm:spPr/>
      <dgm:t>
        <a:bodyPr/>
        <a:lstStyle/>
        <a:p>
          <a:endParaRPr lang="en-US"/>
        </a:p>
      </dgm:t>
    </dgm:pt>
    <dgm:pt modelId="{6C9C315E-1D1E-430F-B745-5C354A138935}" type="pres">
      <dgm:prSet presAssocID="{2AE5A871-2865-4C61-8AAE-D05E8802ABF9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37C2A6-700D-4FE9-AB7B-93A8B64AD416}" type="pres">
      <dgm:prSet presAssocID="{2AE5A871-2865-4C61-8AAE-D05E8802ABF9}" presName="spNode" presStyleCnt="0"/>
      <dgm:spPr/>
    </dgm:pt>
    <dgm:pt modelId="{01A3090C-7652-4301-962D-B5EC43526D2C}" type="pres">
      <dgm:prSet presAssocID="{0BE15E76-B1D4-4496-84F2-870001C16A15}" presName="sibTrans" presStyleLbl="sibTrans1D1" presStyleIdx="4" presStyleCnt="6"/>
      <dgm:spPr/>
      <dgm:t>
        <a:bodyPr/>
        <a:lstStyle/>
        <a:p>
          <a:endParaRPr lang="en-US"/>
        </a:p>
      </dgm:t>
    </dgm:pt>
    <dgm:pt modelId="{B42135FC-7BA0-4D61-AD65-37EFA8E8FA48}" type="pres">
      <dgm:prSet presAssocID="{9AC9AFF0-5552-4C4F-8F1B-374A36552257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792399C-E40D-4A4E-8267-BF740A6A6694}" type="pres">
      <dgm:prSet presAssocID="{9AC9AFF0-5552-4C4F-8F1B-374A36552257}" presName="spNode" presStyleCnt="0"/>
      <dgm:spPr/>
    </dgm:pt>
    <dgm:pt modelId="{13FCEE0B-1F3F-448D-AD62-7E3EA80E3EFF}" type="pres">
      <dgm:prSet presAssocID="{DC2A719E-64B7-402D-B036-E45655EB4918}" presName="sibTrans" presStyleLbl="sibTrans1D1" presStyleIdx="5" presStyleCnt="6"/>
      <dgm:spPr/>
      <dgm:t>
        <a:bodyPr/>
        <a:lstStyle/>
        <a:p>
          <a:endParaRPr lang="en-US"/>
        </a:p>
      </dgm:t>
    </dgm:pt>
  </dgm:ptLst>
  <dgm:cxnLst>
    <dgm:cxn modelId="{6D223875-B0E4-4A4A-A757-61D03F31C3BE}" type="presOf" srcId="{2AE5A871-2865-4C61-8AAE-D05E8802ABF9}" destId="{6C9C315E-1D1E-430F-B745-5C354A138935}" srcOrd="0" destOrd="0" presId="urn:microsoft.com/office/officeart/2005/8/layout/cycle5"/>
    <dgm:cxn modelId="{302D1634-3FF3-4C7D-B15A-A3F6C4DE1722}" srcId="{C1F32B1E-ADD4-42E0-A519-79ECB49BB6F6}" destId="{2AE5A871-2865-4C61-8AAE-D05E8802ABF9}" srcOrd="4" destOrd="0" parTransId="{BD7E876E-70A0-4D0B-A6D1-2EE46A47AC4F}" sibTransId="{0BE15E76-B1D4-4496-84F2-870001C16A15}"/>
    <dgm:cxn modelId="{AF43E005-4319-447C-BCB4-7DF7FF34F46B}" type="presOf" srcId="{720BA2D7-7ACB-4E81-A9D9-C5984873CDD8}" destId="{9AB6DDAB-3DFE-498D-AEAB-FD4D7E31620B}" srcOrd="0" destOrd="0" presId="urn:microsoft.com/office/officeart/2005/8/layout/cycle5"/>
    <dgm:cxn modelId="{2512E87F-3E61-4A82-968C-8245FBF09B51}" type="presOf" srcId="{3B3FCB5C-B13C-4B0E-8133-EE36067C06FC}" destId="{DE224A9B-E88E-4311-8235-324D5EBA4178}" srcOrd="0" destOrd="0" presId="urn:microsoft.com/office/officeart/2005/8/layout/cycle5"/>
    <dgm:cxn modelId="{57C823FD-AC76-4E38-BD82-F70E9720A057}" srcId="{C1F32B1E-ADD4-42E0-A519-79ECB49BB6F6}" destId="{3B3FCB5C-B13C-4B0E-8133-EE36067C06FC}" srcOrd="1" destOrd="0" parTransId="{115CB391-68A2-4912-9242-31999C049FBC}" sibTransId="{DE01FB15-A480-4E34-B29E-FDEF1AD92FE3}"/>
    <dgm:cxn modelId="{F6858A45-2CA4-4808-B709-6F937DE00325}" type="presOf" srcId="{386954F7-03F0-4E6B-84EF-1FEEC59919F8}" destId="{DB91D20D-4A98-43AF-BD60-91106A614A58}" srcOrd="0" destOrd="0" presId="urn:microsoft.com/office/officeart/2005/8/layout/cycle5"/>
    <dgm:cxn modelId="{9471991A-D767-4188-9F57-590D53C5B2DF}" type="presOf" srcId="{36CD31D3-BAE3-4D9C-9AEF-23AA6EA2E87F}" destId="{51ADB461-1F2B-4E32-B845-3055BD2B1B23}" srcOrd="0" destOrd="0" presId="urn:microsoft.com/office/officeart/2005/8/layout/cycle5"/>
    <dgm:cxn modelId="{04CA46F5-D8E3-432A-B5FC-83F8ABB2596A}" type="presOf" srcId="{9AC9AFF0-5552-4C4F-8F1B-374A36552257}" destId="{B42135FC-7BA0-4D61-AD65-37EFA8E8FA48}" srcOrd="0" destOrd="0" presId="urn:microsoft.com/office/officeart/2005/8/layout/cycle5"/>
    <dgm:cxn modelId="{C91C83C3-9551-485F-BF4F-21D87BF9D9D9}" type="presOf" srcId="{0BE15E76-B1D4-4496-84F2-870001C16A15}" destId="{01A3090C-7652-4301-962D-B5EC43526D2C}" srcOrd="0" destOrd="0" presId="urn:microsoft.com/office/officeart/2005/8/layout/cycle5"/>
    <dgm:cxn modelId="{99CCD550-56B7-4277-8ED3-A05D98C5D2B3}" type="presOf" srcId="{DC2A719E-64B7-402D-B036-E45655EB4918}" destId="{13FCEE0B-1F3F-448D-AD62-7E3EA80E3EFF}" srcOrd="0" destOrd="0" presId="urn:microsoft.com/office/officeart/2005/8/layout/cycle5"/>
    <dgm:cxn modelId="{52FECFBF-9DBB-4B20-A357-5CEA1DC966F1}" srcId="{C1F32B1E-ADD4-42E0-A519-79ECB49BB6F6}" destId="{9AC9AFF0-5552-4C4F-8F1B-374A36552257}" srcOrd="5" destOrd="0" parTransId="{7069CC26-CA70-45F7-8DBC-119FC2BE2AE8}" sibTransId="{DC2A719E-64B7-402D-B036-E45655EB4918}"/>
    <dgm:cxn modelId="{BEF80930-FC15-4D60-B559-BCA53ABD609C}" type="presOf" srcId="{E527E082-CA1A-4D56-BECC-7A11B732FD69}" destId="{E0CCCFA2-5DE9-4F6A-85C2-6E40A2BE5091}" srcOrd="0" destOrd="0" presId="urn:microsoft.com/office/officeart/2005/8/layout/cycle5"/>
    <dgm:cxn modelId="{6D762E70-02F9-4BEB-8389-A8D3C53B4800}" srcId="{C1F32B1E-ADD4-42E0-A519-79ECB49BB6F6}" destId="{386954F7-03F0-4E6B-84EF-1FEEC59919F8}" srcOrd="3" destOrd="0" parTransId="{2D102D14-4B88-418C-9C0A-B23CA4CD2D54}" sibTransId="{25053958-7CD4-47FB-938C-1C29933EFA76}"/>
    <dgm:cxn modelId="{E1B770AB-EDF3-4052-AACB-E78FD0579683}" type="presOf" srcId="{C1F32B1E-ADD4-42E0-A519-79ECB49BB6F6}" destId="{A7DE8DB4-9BDD-4805-BC10-3C42604F4EF5}" srcOrd="0" destOrd="0" presId="urn:microsoft.com/office/officeart/2005/8/layout/cycle5"/>
    <dgm:cxn modelId="{51440813-3A96-418F-84AB-6DE575008F0D}" srcId="{C1F32B1E-ADD4-42E0-A519-79ECB49BB6F6}" destId="{720BA2D7-7ACB-4E81-A9D9-C5984873CDD8}" srcOrd="0" destOrd="0" parTransId="{74179323-494B-4A30-9E64-2EF523EC58C2}" sibTransId="{FA8085EA-51AC-4953-B833-51D0305CC52B}"/>
    <dgm:cxn modelId="{1240046E-D5A2-44D3-86DF-A017378C96D1}" type="presOf" srcId="{25053958-7CD4-47FB-938C-1C29933EFA76}" destId="{CDEF49E6-90CA-414D-9AC0-B78F02072BB4}" srcOrd="0" destOrd="0" presId="urn:microsoft.com/office/officeart/2005/8/layout/cycle5"/>
    <dgm:cxn modelId="{022D58B1-A6A3-4152-9DF7-9E393DA6C494}" type="presOf" srcId="{FA8085EA-51AC-4953-B833-51D0305CC52B}" destId="{A6F6863D-D002-4291-8D80-5B0480060284}" srcOrd="0" destOrd="0" presId="urn:microsoft.com/office/officeart/2005/8/layout/cycle5"/>
    <dgm:cxn modelId="{310C5B91-3C98-42DC-92ED-BDD182DC97F1}" srcId="{C1F32B1E-ADD4-42E0-A519-79ECB49BB6F6}" destId="{36CD31D3-BAE3-4D9C-9AEF-23AA6EA2E87F}" srcOrd="2" destOrd="0" parTransId="{372E8F7A-93EA-4280-98B0-D1A828F2A20B}" sibTransId="{E527E082-CA1A-4D56-BECC-7A11B732FD69}"/>
    <dgm:cxn modelId="{72815879-F61B-4D1B-8205-2B6A86E9DB8E}" type="presOf" srcId="{DE01FB15-A480-4E34-B29E-FDEF1AD92FE3}" destId="{C374D2DE-6560-4594-A75D-9217FD6DF30B}" srcOrd="0" destOrd="0" presId="urn:microsoft.com/office/officeart/2005/8/layout/cycle5"/>
    <dgm:cxn modelId="{8DCA5248-D341-48E0-BB35-1BDCE2F859E5}" type="presParOf" srcId="{A7DE8DB4-9BDD-4805-BC10-3C42604F4EF5}" destId="{9AB6DDAB-3DFE-498D-AEAB-FD4D7E31620B}" srcOrd="0" destOrd="0" presId="urn:microsoft.com/office/officeart/2005/8/layout/cycle5"/>
    <dgm:cxn modelId="{F02D276D-ABF8-461F-A6B3-FC4857E81692}" type="presParOf" srcId="{A7DE8DB4-9BDD-4805-BC10-3C42604F4EF5}" destId="{3CE9A46E-6335-4D99-8672-D852ACAE1CCD}" srcOrd="1" destOrd="0" presId="urn:microsoft.com/office/officeart/2005/8/layout/cycle5"/>
    <dgm:cxn modelId="{5D876006-D83C-4E5E-9B88-E1452B67E372}" type="presParOf" srcId="{A7DE8DB4-9BDD-4805-BC10-3C42604F4EF5}" destId="{A6F6863D-D002-4291-8D80-5B0480060284}" srcOrd="2" destOrd="0" presId="urn:microsoft.com/office/officeart/2005/8/layout/cycle5"/>
    <dgm:cxn modelId="{CB74FD48-C800-4475-B77E-B6751A6DF0B9}" type="presParOf" srcId="{A7DE8DB4-9BDD-4805-BC10-3C42604F4EF5}" destId="{DE224A9B-E88E-4311-8235-324D5EBA4178}" srcOrd="3" destOrd="0" presId="urn:microsoft.com/office/officeart/2005/8/layout/cycle5"/>
    <dgm:cxn modelId="{463C11BC-2AE7-4185-B20D-585FAF8EB930}" type="presParOf" srcId="{A7DE8DB4-9BDD-4805-BC10-3C42604F4EF5}" destId="{8F3D1C8A-8993-4B5F-9F84-B9AAEDE4C9D1}" srcOrd="4" destOrd="0" presId="urn:microsoft.com/office/officeart/2005/8/layout/cycle5"/>
    <dgm:cxn modelId="{0BF974CF-3AD4-46AB-9F5C-EED78A1DC5BB}" type="presParOf" srcId="{A7DE8DB4-9BDD-4805-BC10-3C42604F4EF5}" destId="{C374D2DE-6560-4594-A75D-9217FD6DF30B}" srcOrd="5" destOrd="0" presId="urn:microsoft.com/office/officeart/2005/8/layout/cycle5"/>
    <dgm:cxn modelId="{344D7456-548F-48AD-9F48-5512BC0589C8}" type="presParOf" srcId="{A7DE8DB4-9BDD-4805-BC10-3C42604F4EF5}" destId="{51ADB461-1F2B-4E32-B845-3055BD2B1B23}" srcOrd="6" destOrd="0" presId="urn:microsoft.com/office/officeart/2005/8/layout/cycle5"/>
    <dgm:cxn modelId="{AFD3BB6D-45DF-4432-87B8-16BBB099913E}" type="presParOf" srcId="{A7DE8DB4-9BDD-4805-BC10-3C42604F4EF5}" destId="{A61A91FD-616E-49E1-8E9D-6D6A06709B29}" srcOrd="7" destOrd="0" presId="urn:microsoft.com/office/officeart/2005/8/layout/cycle5"/>
    <dgm:cxn modelId="{E2F1EFB8-643F-4816-A985-B71248A9982C}" type="presParOf" srcId="{A7DE8DB4-9BDD-4805-BC10-3C42604F4EF5}" destId="{E0CCCFA2-5DE9-4F6A-85C2-6E40A2BE5091}" srcOrd="8" destOrd="0" presId="urn:microsoft.com/office/officeart/2005/8/layout/cycle5"/>
    <dgm:cxn modelId="{A50F3B6F-F9BC-4742-8BAC-9D9688A6CB10}" type="presParOf" srcId="{A7DE8DB4-9BDD-4805-BC10-3C42604F4EF5}" destId="{DB91D20D-4A98-43AF-BD60-91106A614A58}" srcOrd="9" destOrd="0" presId="urn:microsoft.com/office/officeart/2005/8/layout/cycle5"/>
    <dgm:cxn modelId="{9066FDC0-93BF-43D8-B81B-8A0BB615D71E}" type="presParOf" srcId="{A7DE8DB4-9BDD-4805-BC10-3C42604F4EF5}" destId="{D45463EF-5512-45F5-B04D-3E2EEAD87134}" srcOrd="10" destOrd="0" presId="urn:microsoft.com/office/officeart/2005/8/layout/cycle5"/>
    <dgm:cxn modelId="{F2ACED79-8378-4A55-8C28-DECB7D2946F2}" type="presParOf" srcId="{A7DE8DB4-9BDD-4805-BC10-3C42604F4EF5}" destId="{CDEF49E6-90CA-414D-9AC0-B78F02072BB4}" srcOrd="11" destOrd="0" presId="urn:microsoft.com/office/officeart/2005/8/layout/cycle5"/>
    <dgm:cxn modelId="{E4F9ABA8-97FB-42E6-A245-B8744772E831}" type="presParOf" srcId="{A7DE8DB4-9BDD-4805-BC10-3C42604F4EF5}" destId="{6C9C315E-1D1E-430F-B745-5C354A138935}" srcOrd="12" destOrd="0" presId="urn:microsoft.com/office/officeart/2005/8/layout/cycle5"/>
    <dgm:cxn modelId="{7402AA21-087F-4380-B76A-756F6A49C80F}" type="presParOf" srcId="{A7DE8DB4-9BDD-4805-BC10-3C42604F4EF5}" destId="{0537C2A6-700D-4FE9-AB7B-93A8B64AD416}" srcOrd="13" destOrd="0" presId="urn:microsoft.com/office/officeart/2005/8/layout/cycle5"/>
    <dgm:cxn modelId="{E15D1D9C-261D-4A29-A38B-302AFBD3840D}" type="presParOf" srcId="{A7DE8DB4-9BDD-4805-BC10-3C42604F4EF5}" destId="{01A3090C-7652-4301-962D-B5EC43526D2C}" srcOrd="14" destOrd="0" presId="urn:microsoft.com/office/officeart/2005/8/layout/cycle5"/>
    <dgm:cxn modelId="{166666F1-B47D-43FD-AD15-F0863A9BF867}" type="presParOf" srcId="{A7DE8DB4-9BDD-4805-BC10-3C42604F4EF5}" destId="{B42135FC-7BA0-4D61-AD65-37EFA8E8FA48}" srcOrd="15" destOrd="0" presId="urn:microsoft.com/office/officeart/2005/8/layout/cycle5"/>
    <dgm:cxn modelId="{019A9269-13A2-4220-9790-09F7ADAC2A03}" type="presParOf" srcId="{A7DE8DB4-9BDD-4805-BC10-3C42604F4EF5}" destId="{5792399C-E40D-4A4E-8267-BF740A6A6694}" srcOrd="16" destOrd="0" presId="urn:microsoft.com/office/officeart/2005/8/layout/cycle5"/>
    <dgm:cxn modelId="{7B1B6E13-A234-49E2-9A15-E5FE73C1D9AB}" type="presParOf" srcId="{A7DE8DB4-9BDD-4805-BC10-3C42604F4EF5}" destId="{13FCEE0B-1F3F-448D-AD62-7E3EA80E3EFF}" srcOrd="17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B6DDAB-3DFE-498D-AEAB-FD4D7E31620B}">
      <dsp:nvSpPr>
        <dsp:cNvPr id="0" name=""/>
        <dsp:cNvSpPr/>
      </dsp:nvSpPr>
      <dsp:spPr>
        <a:xfrm>
          <a:off x="3373827" y="2355"/>
          <a:ext cx="1317240" cy="856206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smtClean="0"/>
            <a:t>Receive billing instructions</a:t>
          </a:r>
          <a:endParaRPr lang="en-US" sz="1200" kern="1200" dirty="0"/>
        </a:p>
      </dsp:txBody>
      <dsp:txXfrm>
        <a:off x="3415624" y="44152"/>
        <a:ext cx="1233646" cy="772612"/>
      </dsp:txXfrm>
    </dsp:sp>
    <dsp:sp modelId="{A6F6863D-D002-4291-8D80-5B0480060284}">
      <dsp:nvSpPr>
        <dsp:cNvPr id="0" name=""/>
        <dsp:cNvSpPr/>
      </dsp:nvSpPr>
      <dsp:spPr>
        <a:xfrm>
          <a:off x="2001399" y="425836"/>
          <a:ext cx="4035627" cy="4035627"/>
        </a:xfrm>
        <a:custGeom>
          <a:avLst/>
          <a:gdLst/>
          <a:ahLst/>
          <a:cxnLst/>
          <a:rect l="0" t="0" r="0" b="0"/>
          <a:pathLst>
            <a:path>
              <a:moveTo>
                <a:pt x="2852921" y="180922"/>
              </a:moveTo>
              <a:arcTo wR="2017813" hR="2017813" stAng="17666881" swAng="912046"/>
            </a:path>
          </a:pathLst>
        </a:custGeom>
        <a:noFill/>
        <a:ln w="25400" cap="flat" cmpd="sng" algn="ctr">
          <a:solidFill>
            <a:schemeClr val="accent1"/>
          </a:solidFill>
          <a:prstDash val="solid"/>
          <a:tailEnd type="arrow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dsp:style>
    </dsp:sp>
    <dsp:sp modelId="{DE224A9B-E88E-4311-8235-324D5EBA4178}">
      <dsp:nvSpPr>
        <dsp:cNvPr id="0" name=""/>
        <dsp:cNvSpPr/>
      </dsp:nvSpPr>
      <dsp:spPr>
        <a:xfrm>
          <a:off x="5112572" y="1008106"/>
          <a:ext cx="1317240" cy="856206"/>
        </a:xfrm>
        <a:prstGeom prst="roundRect">
          <a:avLst/>
        </a:prstGeom>
        <a:solidFill>
          <a:srgbClr val="6DB23F"/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Create items from a charge</a:t>
          </a:r>
          <a:endParaRPr lang="en-US" sz="1200" kern="1200" dirty="0"/>
        </a:p>
      </dsp:txBody>
      <dsp:txXfrm>
        <a:off x="5154369" y="1049903"/>
        <a:ext cx="1233646" cy="772612"/>
      </dsp:txXfrm>
    </dsp:sp>
    <dsp:sp modelId="{C374D2DE-6560-4594-A75D-9217FD6DF30B}">
      <dsp:nvSpPr>
        <dsp:cNvPr id="0" name=""/>
        <dsp:cNvSpPr/>
      </dsp:nvSpPr>
      <dsp:spPr>
        <a:xfrm>
          <a:off x="2011553" y="440809"/>
          <a:ext cx="4035627" cy="4035627"/>
        </a:xfrm>
        <a:custGeom>
          <a:avLst/>
          <a:gdLst/>
          <a:ahLst/>
          <a:cxnLst/>
          <a:rect l="0" t="0" r="0" b="0"/>
          <a:pathLst>
            <a:path>
              <a:moveTo>
                <a:pt x="4001744" y="1649588"/>
              </a:moveTo>
              <a:arcTo wR="2017813" hR="2017813" stAng="20969120" swAng="1219306"/>
            </a:path>
          </a:pathLst>
        </a:custGeom>
        <a:noFill/>
        <a:ln w="25400" cap="flat" cmpd="sng" algn="ctr">
          <a:solidFill>
            <a:schemeClr val="accent5"/>
          </a:solidFill>
          <a:prstDash val="solid"/>
          <a:tailEnd type="arrow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hemeClr val="accent5"/>
        </a:lnRef>
        <a:fillRef idx="0">
          <a:schemeClr val="accent5"/>
        </a:fillRef>
        <a:effectRef idx="1">
          <a:schemeClr val="accent5"/>
        </a:effectRef>
        <a:fontRef idx="minor">
          <a:schemeClr val="tx1"/>
        </a:fontRef>
      </dsp:style>
    </dsp:sp>
    <dsp:sp modelId="{51ADB461-1F2B-4E32-B845-3055BD2B1B23}">
      <dsp:nvSpPr>
        <dsp:cNvPr id="0" name=""/>
        <dsp:cNvSpPr/>
      </dsp:nvSpPr>
      <dsp:spPr>
        <a:xfrm>
          <a:off x="5121305" y="3029075"/>
          <a:ext cx="1317240" cy="856206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smtClean="0"/>
            <a:t>Schedule items on invoices</a:t>
          </a:r>
          <a:endParaRPr lang="en-US" sz="1200" kern="1200" dirty="0"/>
        </a:p>
      </dsp:txBody>
      <dsp:txXfrm>
        <a:off x="5163102" y="3070872"/>
        <a:ext cx="1233646" cy="772612"/>
      </dsp:txXfrm>
    </dsp:sp>
    <dsp:sp modelId="{E0CCCFA2-5DE9-4F6A-85C2-6E40A2BE5091}">
      <dsp:nvSpPr>
        <dsp:cNvPr id="0" name=""/>
        <dsp:cNvSpPr/>
      </dsp:nvSpPr>
      <dsp:spPr>
        <a:xfrm>
          <a:off x="2014634" y="430458"/>
          <a:ext cx="4035627" cy="4035627"/>
        </a:xfrm>
        <a:custGeom>
          <a:avLst/>
          <a:gdLst/>
          <a:ahLst/>
          <a:cxnLst/>
          <a:rect l="0" t="0" r="0" b="0"/>
          <a:pathLst>
            <a:path>
              <a:moveTo>
                <a:pt x="3301937" y="3574283"/>
              </a:moveTo>
              <a:arcTo wR="2017813" hR="2017813" stAng="3028594" swAng="924441"/>
            </a:path>
          </a:pathLst>
        </a:custGeom>
        <a:noFill/>
        <a:ln w="25400" cap="flat" cmpd="sng" algn="ctr">
          <a:solidFill>
            <a:schemeClr val="accent3"/>
          </a:solidFill>
          <a:prstDash val="solid"/>
          <a:tailEnd type="arrow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hemeClr val="accent3"/>
        </a:lnRef>
        <a:fillRef idx="0">
          <a:schemeClr val="accent3"/>
        </a:fillRef>
        <a:effectRef idx="1">
          <a:schemeClr val="accent3"/>
        </a:effectRef>
        <a:fontRef idx="minor">
          <a:schemeClr val="tx1"/>
        </a:fontRef>
      </dsp:style>
    </dsp:sp>
    <dsp:sp modelId="{DB91D20D-4A98-43AF-BD60-91106A614A58}">
      <dsp:nvSpPr>
        <dsp:cNvPr id="0" name=""/>
        <dsp:cNvSpPr/>
      </dsp:nvSpPr>
      <dsp:spPr>
        <a:xfrm>
          <a:off x="3373827" y="4037982"/>
          <a:ext cx="1317240" cy="856206"/>
        </a:xfrm>
        <a:prstGeom prst="roundRect">
          <a:avLst/>
        </a:prstGeom>
        <a:solidFill>
          <a:schemeClr val="accent3">
            <a:lumMod val="7500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Process payments</a:t>
          </a:r>
          <a:endParaRPr lang="en-US" sz="1200" kern="1200" dirty="0"/>
        </a:p>
      </dsp:txBody>
      <dsp:txXfrm>
        <a:off x="3415624" y="4079779"/>
        <a:ext cx="1233646" cy="772612"/>
      </dsp:txXfrm>
    </dsp:sp>
    <dsp:sp modelId="{CDEF49E6-90CA-414D-9AC0-B78F02072BB4}">
      <dsp:nvSpPr>
        <dsp:cNvPr id="0" name=""/>
        <dsp:cNvSpPr/>
      </dsp:nvSpPr>
      <dsp:spPr>
        <a:xfrm>
          <a:off x="2014634" y="430458"/>
          <a:ext cx="4035627" cy="4035627"/>
        </a:xfrm>
        <a:custGeom>
          <a:avLst/>
          <a:gdLst/>
          <a:ahLst/>
          <a:cxnLst/>
          <a:rect l="0" t="0" r="0" b="0"/>
          <a:pathLst>
            <a:path>
              <a:moveTo>
                <a:pt x="1193362" y="3859511"/>
              </a:moveTo>
              <a:arcTo wR="2017813" hR="2017813" stAng="6846965" swAng="924441"/>
            </a:path>
          </a:pathLst>
        </a:custGeom>
        <a:noFill/>
        <a:ln w="25400" cap="flat" cmpd="sng" algn="ctr">
          <a:solidFill>
            <a:schemeClr val="accent4"/>
          </a:solidFill>
          <a:prstDash val="solid"/>
          <a:tailEnd type="arrow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hemeClr val="accent4"/>
        </a:lnRef>
        <a:fillRef idx="0">
          <a:schemeClr val="accent4"/>
        </a:fillRef>
        <a:effectRef idx="1">
          <a:schemeClr val="accent4"/>
        </a:effectRef>
        <a:fontRef idx="minor">
          <a:schemeClr val="tx1"/>
        </a:fontRef>
      </dsp:style>
    </dsp:sp>
    <dsp:sp modelId="{6C9C315E-1D1E-430F-B745-5C354A138935}">
      <dsp:nvSpPr>
        <dsp:cNvPr id="0" name=""/>
        <dsp:cNvSpPr/>
      </dsp:nvSpPr>
      <dsp:spPr>
        <a:xfrm>
          <a:off x="1626350" y="3029075"/>
          <a:ext cx="1317240" cy="856206"/>
        </a:xfrm>
        <a:prstGeom prst="roundRect">
          <a:avLst/>
        </a:prstGeom>
        <a:solidFill>
          <a:srgbClr val="FFC000"/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smtClean="0"/>
            <a:t>Pay commissions</a:t>
          </a:r>
          <a:endParaRPr lang="en-US" sz="1200" kern="1200" dirty="0"/>
        </a:p>
      </dsp:txBody>
      <dsp:txXfrm>
        <a:off x="1668147" y="3070872"/>
        <a:ext cx="1233646" cy="772612"/>
      </dsp:txXfrm>
    </dsp:sp>
    <dsp:sp modelId="{01A3090C-7652-4301-962D-B5EC43526D2C}">
      <dsp:nvSpPr>
        <dsp:cNvPr id="0" name=""/>
        <dsp:cNvSpPr/>
      </dsp:nvSpPr>
      <dsp:spPr>
        <a:xfrm>
          <a:off x="2014634" y="430458"/>
          <a:ext cx="4035627" cy="4035627"/>
        </a:xfrm>
        <a:custGeom>
          <a:avLst/>
          <a:gdLst/>
          <a:ahLst/>
          <a:cxnLst/>
          <a:rect l="0" t="0" r="0" b="0"/>
          <a:pathLst>
            <a:path>
              <a:moveTo>
                <a:pt x="31466" y="2372773"/>
              </a:moveTo>
              <a:arcTo wR="2017813" hR="2017813" stAng="10192091" swAng="1215817"/>
            </a:path>
          </a:pathLst>
        </a:custGeom>
        <a:noFill/>
        <a:ln w="25400" cap="flat" cmpd="sng" algn="ctr">
          <a:solidFill>
            <a:schemeClr val="accent2"/>
          </a:solidFill>
          <a:prstDash val="solid"/>
          <a:tailEnd type="arrow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hemeClr val="accent2"/>
        </a:lnRef>
        <a:fillRef idx="0">
          <a:schemeClr val="accent2"/>
        </a:fillRef>
        <a:effectRef idx="1">
          <a:schemeClr val="accent2"/>
        </a:effectRef>
        <a:fontRef idx="minor">
          <a:schemeClr val="tx1"/>
        </a:fontRef>
      </dsp:style>
    </dsp:sp>
    <dsp:sp modelId="{B42135FC-7BA0-4D61-AD65-37EFA8E8FA48}">
      <dsp:nvSpPr>
        <dsp:cNvPr id="0" name=""/>
        <dsp:cNvSpPr/>
      </dsp:nvSpPr>
      <dsp:spPr>
        <a:xfrm>
          <a:off x="1626350" y="1011262"/>
          <a:ext cx="1317240" cy="856206"/>
        </a:xfrm>
        <a:prstGeom prst="roundRect">
          <a:avLst/>
        </a:prstGeom>
        <a:solidFill>
          <a:schemeClr val="tx2">
            <a:lumMod val="60000"/>
            <a:lumOff val="4000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Close the policy</a:t>
          </a:r>
          <a:endParaRPr lang="en-US" sz="1200" kern="1200" dirty="0"/>
        </a:p>
      </dsp:txBody>
      <dsp:txXfrm>
        <a:off x="1668147" y="1053059"/>
        <a:ext cx="1233646" cy="772612"/>
      </dsp:txXfrm>
    </dsp:sp>
    <dsp:sp modelId="{13FCEE0B-1F3F-448D-AD62-7E3EA80E3EFF}">
      <dsp:nvSpPr>
        <dsp:cNvPr id="0" name=""/>
        <dsp:cNvSpPr/>
      </dsp:nvSpPr>
      <dsp:spPr>
        <a:xfrm>
          <a:off x="2014634" y="430458"/>
          <a:ext cx="4035627" cy="4035627"/>
        </a:xfrm>
        <a:custGeom>
          <a:avLst/>
          <a:gdLst/>
          <a:ahLst/>
          <a:cxnLst/>
          <a:rect l="0" t="0" r="0" b="0"/>
          <a:pathLst>
            <a:path>
              <a:moveTo>
                <a:pt x="733689" y="461344"/>
              </a:moveTo>
              <a:arcTo wR="2017813" hR="2017813" stAng="13828594" swAng="924441"/>
            </a:path>
          </a:pathLst>
        </a:custGeom>
        <a:noFill/>
        <a:ln w="25400" cap="flat" cmpd="sng" algn="ctr">
          <a:solidFill>
            <a:schemeClr val="accent6"/>
          </a:solidFill>
          <a:prstDash val="solid"/>
          <a:tailEnd type="arrow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hemeClr val="accent6"/>
        </a:lnRef>
        <a:fillRef idx="0">
          <a:schemeClr val="accent6"/>
        </a:fillRef>
        <a:effectRef idx="1">
          <a:schemeClr val="accent6"/>
        </a:effectRef>
        <a:fontRef idx="minor">
          <a:schemeClr val="tx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 b="0">
                <a:latin typeface="Arial" pitchFamily="-12" charset="0"/>
                <a:ea typeface="ＭＳ Ｐゴシック" pitchFamily="-12" charset="-128"/>
                <a:cs typeface="ＭＳ Ｐゴシック" pitchFamily="-12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b="0">
                <a:latin typeface="Arial" pitchFamily="-12" charset="0"/>
                <a:ea typeface="ＭＳ Ｐゴシック" pitchFamily="-12" charset="-128"/>
                <a:cs typeface="ＭＳ Ｐゴシック" pitchFamily="-12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 b="0">
                <a:latin typeface="Arial" pitchFamily="-12" charset="0"/>
                <a:ea typeface="ＭＳ Ｐゴシック" pitchFamily="-12" charset="-128"/>
                <a:cs typeface="ＭＳ Ｐゴシック" pitchFamily="-12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b="0"/>
            </a:lvl1pPr>
          </a:lstStyle>
          <a:p>
            <a:pPr>
              <a:defRPr/>
            </a:pPr>
            <a:fld id="{29EBD12C-8F69-4D84-ADDD-2B4A5F5EB3F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0744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 b="0">
                <a:latin typeface="Arial" pitchFamily="-12" charset="0"/>
                <a:ea typeface="ＭＳ Ｐゴシック" pitchFamily="-12" charset="-128"/>
                <a:cs typeface="ＭＳ Ｐゴシック" pitchFamily="-12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b="0">
                <a:latin typeface="Arial" pitchFamily="-12" charset="0"/>
                <a:ea typeface="ＭＳ Ｐゴシック" pitchFamily="-12" charset="-128"/>
                <a:cs typeface="ＭＳ Ｐゴシック" pitchFamily="-12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24" name="Placeholder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 b="0">
                <a:latin typeface="Arial" pitchFamily="-12" charset="0"/>
                <a:ea typeface="ＭＳ Ｐゴシック" pitchFamily="-12" charset="-128"/>
                <a:cs typeface="ＭＳ Ｐゴシック" pitchFamily="-12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b="0"/>
            </a:lvl1pPr>
          </a:lstStyle>
          <a:p>
            <a:pPr>
              <a:defRPr/>
            </a:pPr>
            <a:fld id="{E9C3823B-287A-4FC2-A613-7A1D6FCADEC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36216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2" charset="0"/>
        <a:ea typeface="ＭＳ Ｐゴシック" pitchFamily="-12" charset="-128"/>
        <a:cs typeface="ＭＳ Ｐゴシック" pitchFamily="-12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2" charset="0"/>
        <a:ea typeface="ＭＳ Ｐゴシック" pitchFamily="-12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2" charset="0"/>
        <a:ea typeface="ＭＳ Ｐゴシック" pitchFamily="-12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2" charset="0"/>
        <a:ea typeface="ＭＳ Ｐゴシック" pitchFamily="-12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2" charset="0"/>
        <a:ea typeface="ＭＳ Ｐゴシック" pitchFamily="-12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EE95F0-8363-4490-99B2-6792A09F3706}" type="slidenum">
              <a:rPr lang="en-US" smtClean="0"/>
              <a:pPr>
                <a:defRPr/>
              </a:pPr>
              <a:t>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1463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EE95F0-8363-4490-99B2-6792A09F3706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7381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EE95F0-8363-4490-99B2-6792A09F370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7568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EE95F0-8363-4490-99B2-6792A09F370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3116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EE95F0-8363-4490-99B2-6792A09F370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7968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EE95F0-8363-4490-99B2-6792A09F370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7130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 userDrawn="1"/>
        </p:nvSpPr>
        <p:spPr bwMode="auto">
          <a:xfrm rot="10800000">
            <a:off x="0" y="-23"/>
            <a:ext cx="9144000" cy="762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  <a:alpha val="50000"/>
                </a:schemeClr>
              </a:gs>
              <a:gs pos="25000">
                <a:schemeClr val="accent1">
                  <a:lumMod val="20000"/>
                  <a:lumOff val="80000"/>
                  <a:alpha val="50000"/>
                </a:schemeClr>
              </a:gs>
              <a:gs pos="84000">
                <a:schemeClr val="bg1">
                  <a:alpha val="50000"/>
                </a:schemeClr>
              </a:gs>
            </a:gsLst>
            <a:lin ang="16200000" scaled="1"/>
            <a:tileRect/>
          </a:gradFill>
          <a:ln>
            <a:noFill/>
            <a:headEnd/>
            <a:tailEnd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5715000"/>
            <a:ext cx="9144000" cy="1143000"/>
          </a:xfrm>
          <a:prstGeom prst="rect">
            <a:avLst/>
          </a:prstGeom>
          <a:gradFill>
            <a:gsLst>
              <a:gs pos="0">
                <a:schemeClr val="accent1">
                  <a:lumMod val="40000"/>
                  <a:lumOff val="60000"/>
                  <a:alpha val="50000"/>
                </a:schemeClr>
              </a:gs>
              <a:gs pos="25000">
                <a:schemeClr val="accent1">
                  <a:lumMod val="20000"/>
                  <a:lumOff val="80000"/>
                </a:schemeClr>
              </a:gs>
              <a:gs pos="84000">
                <a:schemeClr val="bg1">
                  <a:alpha val="50000"/>
                </a:schemeClr>
              </a:gs>
            </a:gsLst>
          </a:gradFill>
          <a:ln>
            <a:noFill/>
            <a:headEnd/>
            <a:tailEnd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pic>
        <p:nvPicPr>
          <p:cNvPr id="6" name="CG_logoReflect_RGB.png" descr="/Users/jason_feuilly/Desktop/CG_logoReflect_RGB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32691" y="6390510"/>
            <a:ext cx="1468465" cy="5389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Connector 9"/>
          <p:cNvCxnSpPr>
            <a:cxnSpLocks noChangeShapeType="1"/>
          </p:cNvCxnSpPr>
          <p:nvPr userDrawn="1"/>
        </p:nvCxnSpPr>
        <p:spPr bwMode="auto">
          <a:xfrm>
            <a:off x="328634" y="642918"/>
            <a:ext cx="6949440" cy="1588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sp>
        <p:nvSpPr>
          <p:cNvPr id="8" name="Rectangle 42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6200" y="6543700"/>
            <a:ext cx="457200" cy="457200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rgbClr val="0070C0"/>
                </a:solidFill>
                <a:latin typeface="Calisto MT" pitchFamily="18" charset="0"/>
              </a:defRPr>
            </a:lvl1pPr>
          </a:lstStyle>
          <a:p>
            <a:pPr>
              <a:defRPr/>
            </a:pPr>
            <a:fld id="{79334EC3-DEE9-4F00-8E9F-B95713FB0F9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9" name="Picture 7" descr="side_circles.png"/>
          <p:cNvPicPr>
            <a:picLocks noChangeAspect="1"/>
          </p:cNvPicPr>
          <p:nvPr userDrawn="1"/>
        </p:nvPicPr>
        <p:blipFill>
          <a:blip r:embed="rId3" cstate="print"/>
          <a:srcRect l="-9080" t="2771" b="50123"/>
          <a:stretch>
            <a:fillRect/>
          </a:stretch>
        </p:blipFill>
        <p:spPr bwMode="auto">
          <a:xfrm>
            <a:off x="8908700" y="5500702"/>
            <a:ext cx="235299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7" descr="side_circles.png"/>
          <p:cNvPicPr>
            <a:picLocks noChangeAspect="1"/>
          </p:cNvPicPr>
          <p:nvPr userDrawn="1"/>
        </p:nvPicPr>
        <p:blipFill>
          <a:blip r:embed="rId3" cstate="print"/>
          <a:srcRect l="15" t="49877"/>
          <a:stretch>
            <a:fillRect/>
          </a:stretch>
        </p:blipFill>
        <p:spPr bwMode="auto">
          <a:xfrm rot="10800000">
            <a:off x="0" y="-6356"/>
            <a:ext cx="166897" cy="1006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 userDrawn="1"/>
        </p:nvSpPr>
        <p:spPr bwMode="auto">
          <a:xfrm rot="10800000">
            <a:off x="0" y="0"/>
            <a:ext cx="9144000" cy="762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  <a:alpha val="50000"/>
                </a:schemeClr>
              </a:gs>
              <a:gs pos="25000">
                <a:schemeClr val="accent1">
                  <a:lumMod val="20000"/>
                  <a:lumOff val="80000"/>
                  <a:alpha val="50000"/>
                </a:schemeClr>
              </a:gs>
              <a:gs pos="84000">
                <a:schemeClr val="bg1">
                  <a:alpha val="50000"/>
                </a:schemeClr>
              </a:gs>
            </a:gsLst>
            <a:lin ang="16200000" scaled="1"/>
            <a:tileRect/>
          </a:gradFill>
          <a:ln>
            <a:noFill/>
            <a:headEnd/>
            <a:tailEnd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3" name="Rectangle 2"/>
          <p:cNvSpPr>
            <a:spLocks noChangeArrowheads="1"/>
          </p:cNvSpPr>
          <p:nvPr userDrawn="1"/>
        </p:nvSpPr>
        <p:spPr bwMode="auto">
          <a:xfrm>
            <a:off x="0" y="5562600"/>
            <a:ext cx="9144000" cy="1295400"/>
          </a:xfrm>
          <a:prstGeom prst="rect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25000">
                <a:schemeClr val="accent1">
                  <a:lumMod val="20000"/>
                  <a:lumOff val="80000"/>
                </a:schemeClr>
              </a:gs>
              <a:gs pos="100000">
                <a:schemeClr val="bg1"/>
              </a:gs>
            </a:gsLst>
          </a:gradFill>
          <a:ln>
            <a:noFill/>
            <a:headEnd/>
            <a:tailEnd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6" name="Round Same Side Corner Rectangle 5"/>
          <p:cNvSpPr/>
          <p:nvPr userDrawn="1"/>
        </p:nvSpPr>
        <p:spPr bwMode="auto">
          <a:xfrm rot="5400000">
            <a:off x="2514600" y="-381000"/>
            <a:ext cx="2362200" cy="7391400"/>
          </a:xfrm>
          <a:prstGeom prst="round2SameRect">
            <a:avLst/>
          </a:prstGeom>
          <a:solidFill>
            <a:srgbClr val="76B53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dirty="0">
              <a:latin typeface="Arial" pitchFamily="-12" charset="0"/>
              <a:ea typeface="ＭＳ Ｐゴシック" pitchFamily="-12" charset="-128"/>
              <a:cs typeface="ＭＳ Ｐゴシック" pitchFamily="-12" charset="-128"/>
            </a:endParaRPr>
          </a:p>
        </p:txBody>
      </p:sp>
      <p:pic>
        <p:nvPicPr>
          <p:cNvPr id="7" name="Picture 10" descr="side_circles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882063" y="1981200"/>
            <a:ext cx="261937" cy="257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42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6200" y="6543700"/>
            <a:ext cx="457200" cy="457200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rgbClr val="0070C0"/>
                </a:solidFill>
                <a:latin typeface="Calisto MT" pitchFamily="18" charset="0"/>
              </a:defRPr>
            </a:lvl1pPr>
          </a:lstStyle>
          <a:p>
            <a:pPr>
              <a:defRPr/>
            </a:pPr>
            <a:fld id="{79334EC3-DEE9-4F00-8E9F-B95713FB0F9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2" name="CG_logoReflect_RGB.png" descr="/Users/jason_feuilly/Desktop/CG_logoReflect_RGB.pn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32691" y="6390510"/>
            <a:ext cx="1468465" cy="5389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 rot="10800000">
            <a:off x="0" y="0"/>
            <a:ext cx="9144000" cy="762000"/>
          </a:xfrm>
          <a:prstGeom prst="rect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25000">
                <a:schemeClr val="accent1">
                  <a:lumMod val="20000"/>
                  <a:lumOff val="80000"/>
                </a:schemeClr>
              </a:gs>
              <a:gs pos="84000">
                <a:schemeClr val="bg1"/>
              </a:gs>
            </a:gsLst>
          </a:gradFill>
          <a:ln>
            <a:noFill/>
            <a:headEnd/>
            <a:tailEnd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pic>
        <p:nvPicPr>
          <p:cNvPr id="7" name="CG_logoReflect_RGB.png" descr="/Users/jason_feuilly/Desktop/CG_logoReflect_RGB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45231" y="5715000"/>
            <a:ext cx="2955925" cy="1084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9" descr="Cognizant_36x84_04D.pn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5738" y="0"/>
            <a:ext cx="576262" cy="3614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 userDrawn="1"/>
        </p:nvSpPr>
        <p:spPr bwMode="auto">
          <a:xfrm>
            <a:off x="6781800" y="2286000"/>
            <a:ext cx="1981200" cy="2057400"/>
          </a:xfrm>
          <a:prstGeom prst="rect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dirty="0">
              <a:latin typeface="Arial" pitchFamily="-12" charset="0"/>
              <a:ea typeface="ＭＳ Ｐゴシック" pitchFamily="-12" charset="-128"/>
              <a:cs typeface="ＭＳ Ｐゴシック" pitchFamily="-12" charset="-128"/>
            </a:endParaRPr>
          </a:p>
        </p:txBody>
      </p:sp>
      <p:sp>
        <p:nvSpPr>
          <p:cNvPr id="10" name="TextBox 9"/>
          <p:cNvSpPr txBox="1"/>
          <p:nvPr userDrawn="1"/>
        </p:nvSpPr>
        <p:spPr bwMode="auto">
          <a:xfrm>
            <a:off x="6858000" y="2743200"/>
            <a:ext cx="1828800" cy="107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sz="3200" b="0" dirty="0">
                <a:solidFill>
                  <a:schemeClr val="bg1"/>
                </a:solidFill>
                <a:latin typeface="Verdana" charset="0"/>
                <a:cs typeface="ＭＳ Ｐゴシック" charset="-128"/>
              </a:rPr>
              <a:t>Image Area</a:t>
            </a:r>
          </a:p>
        </p:txBody>
      </p:sp>
      <p:sp>
        <p:nvSpPr>
          <p:cNvPr id="3687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3352800"/>
            <a:ext cx="5181600" cy="1295400"/>
          </a:xfrm>
          <a:prstGeom prst="rect">
            <a:avLst/>
          </a:prstGeom>
        </p:spPr>
        <p:txBody>
          <a:bodyPr/>
          <a:lstStyle>
            <a:lvl1pPr marL="0" indent="0">
              <a:defRPr sz="2000">
                <a:solidFill>
                  <a:srgbClr val="3E9AC0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3686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95400" y="1414463"/>
            <a:ext cx="5181600" cy="1938337"/>
          </a:xfrm>
          <a:prstGeom prst="rect">
            <a:avLst/>
          </a:prstGeom>
        </p:spPr>
        <p:txBody>
          <a:bodyPr anchor="b"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Rectangle 42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6200" y="6324600"/>
            <a:ext cx="457200" cy="457200"/>
          </a:xfrm>
          <a:prstGeom prst="rect">
            <a:avLst/>
          </a:prstGeom>
        </p:spPr>
        <p:txBody>
          <a:bodyPr/>
          <a:lstStyle>
            <a:lvl1pPr>
              <a:defRPr sz="1200" b="0">
                <a:solidFill>
                  <a:srgbClr val="6DB23F"/>
                </a:solidFill>
              </a:defRPr>
            </a:lvl1pPr>
          </a:lstStyle>
          <a:p>
            <a:pPr>
              <a:defRPr/>
            </a:pPr>
            <a:fld id="{79334EC3-DEE9-4F00-8E9F-B95713FB0F9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 rot="10800000">
            <a:off x="0" y="0"/>
            <a:ext cx="9144000" cy="762000"/>
          </a:xfrm>
          <a:prstGeom prst="rect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25000">
                <a:schemeClr val="accent1">
                  <a:lumMod val="20000"/>
                  <a:lumOff val="80000"/>
                </a:schemeClr>
              </a:gs>
              <a:gs pos="84000">
                <a:schemeClr val="bg1"/>
              </a:gs>
            </a:gsLst>
          </a:gradFill>
          <a:ln>
            <a:noFill/>
            <a:headEnd/>
            <a:tailEnd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 userDrawn="1"/>
        </p:nvSpPr>
        <p:spPr bwMode="auto">
          <a:xfrm>
            <a:off x="0" y="5257800"/>
            <a:ext cx="9144000" cy="1600200"/>
          </a:xfrm>
          <a:prstGeom prst="rect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25000">
                <a:schemeClr val="accent1">
                  <a:lumMod val="20000"/>
                  <a:lumOff val="80000"/>
                </a:schemeClr>
              </a:gs>
              <a:gs pos="100000">
                <a:schemeClr val="bg1"/>
              </a:gs>
            </a:gsLst>
          </a:gradFill>
          <a:ln>
            <a:noFill/>
            <a:headEnd/>
            <a:tailEnd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pic>
        <p:nvPicPr>
          <p:cNvPr id="7" name="CG_logoReflect_RGB.png" descr="/Users/jason_feuilly/Desktop/CG_logoReflect_RGB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21958" y="5643578"/>
            <a:ext cx="3150636" cy="11556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9" descr="Cognizant_36x84_04D.pn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5738" y="0"/>
            <a:ext cx="576262" cy="3614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7" descr="side_circles.png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882063" y="1981200"/>
            <a:ext cx="261937" cy="257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ectangle 42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6200" y="6324600"/>
            <a:ext cx="457200" cy="457200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1200" b="1" kern="1200" smtClean="0">
                <a:solidFill>
                  <a:srgbClr val="0070C0"/>
                </a:solidFill>
                <a:latin typeface="Calisto MT" pitchFamily="18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79334EC3-DEE9-4F00-8E9F-B95713FB0F9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 descr="Macintosh HD:Users:jasonfeuilly:Desktop:new_ppt_1.26:ppt_footer_secondarypage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5943600"/>
            <a:ext cx="9144000" cy="91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33"/>
          <p:cNvSpPr>
            <a:spLocks noChangeArrowheads="1"/>
          </p:cNvSpPr>
          <p:nvPr userDrawn="1"/>
        </p:nvSpPr>
        <p:spPr bwMode="auto">
          <a:xfrm>
            <a:off x="152400" y="6477000"/>
            <a:ext cx="5181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fontAlgn="auto" hangingPunct="0">
              <a:lnSpc>
                <a:spcPct val="1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latin typeface="Verdana" charset="0"/>
                <a:ea typeface="ＭＳ Ｐゴシック" charset="-128"/>
                <a:cs typeface="ＭＳ Ｐゴシック" charset="-128"/>
              </a:rPr>
              <a:t>      </a:t>
            </a:r>
            <a:r>
              <a:rPr lang="en-US" sz="800" dirty="0">
                <a:solidFill>
                  <a:schemeClr val="bg1"/>
                </a:solidFill>
                <a:latin typeface="Verdana" charset="0"/>
                <a:ea typeface="ＭＳ Ｐゴシック" charset="-128"/>
                <a:cs typeface="ＭＳ Ｐゴシック" charset="-128"/>
              </a:rPr>
              <a:t>|  ©2009, Cognizant Technology Solutions		Confidential</a:t>
            </a:r>
            <a:endParaRPr lang="en-US" sz="900" dirty="0">
              <a:solidFill>
                <a:schemeClr val="bg1"/>
              </a:solidFill>
              <a:latin typeface="Verdana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4" name="Rectangle 42"/>
          <p:cNvSpPr txBox="1">
            <a:spLocks noChangeArrowheads="1"/>
          </p:cNvSpPr>
          <p:nvPr userDrawn="1"/>
        </p:nvSpPr>
        <p:spPr bwMode="auto">
          <a:xfrm>
            <a:off x="0" y="6553200"/>
            <a:ext cx="4572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>
            <a:lvl1pPr algn="r" eaLnBrk="0" hangingPunct="0">
              <a:lnSpc>
                <a:spcPct val="110000"/>
              </a:lnSpc>
              <a:defRPr sz="1000" b="0">
                <a:solidFill>
                  <a:schemeClr val="bg1"/>
                </a:solidFill>
                <a:latin typeface="Arial Black" charset="0"/>
                <a:ea typeface="ＭＳ Ｐゴシック" charset="-128"/>
                <a:cs typeface="+mn-cs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88189CF9-9F70-4C43-8EA7-85BB0B82A599}" type="slidenum">
              <a:rPr lang="en-US" smtClean="0"/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 userDrawn="1"/>
        </p:nvSpPr>
        <p:spPr bwMode="auto">
          <a:xfrm>
            <a:off x="0" y="-7938"/>
            <a:ext cx="9144000" cy="381001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rgbClr val="1E85B4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ea typeface="ＭＳ Ｐゴシック" charset="-128"/>
              <a:cs typeface="ＭＳ Ｐゴシック" charset="-128"/>
            </a:endParaRPr>
          </a:p>
        </p:txBody>
      </p:sp>
      <p:pic>
        <p:nvPicPr>
          <p:cNvPr id="6" name="Picture 14" descr="Macintosh HD:Users:jasonfeuilly:Desktop:new_ppt_1.26:ppt_footer_secondarypag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5943600"/>
            <a:ext cx="9144000" cy="91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33"/>
          <p:cNvSpPr>
            <a:spLocks noChangeArrowheads="1"/>
          </p:cNvSpPr>
          <p:nvPr/>
        </p:nvSpPr>
        <p:spPr bwMode="auto">
          <a:xfrm>
            <a:off x="152400" y="6477000"/>
            <a:ext cx="5181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fontAlgn="auto" hangingPunct="0">
              <a:lnSpc>
                <a:spcPct val="1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latin typeface="Verdana" charset="0"/>
                <a:ea typeface="ＭＳ Ｐゴシック" charset="-128"/>
                <a:cs typeface="ＭＳ Ｐゴシック" charset="-128"/>
              </a:rPr>
              <a:t>    </a:t>
            </a:r>
            <a:r>
              <a:rPr lang="en-US" sz="900" dirty="0">
                <a:solidFill>
                  <a:schemeClr val="bg1"/>
                </a:solidFill>
                <a:latin typeface="Verdana" charset="0"/>
                <a:ea typeface="ＭＳ Ｐゴシック" charset="-128"/>
                <a:cs typeface="ＭＳ Ｐゴシック" charset="-128"/>
              </a:rPr>
              <a:t> </a:t>
            </a:r>
            <a:fld id="{69CE2835-5ABE-4DF2-B129-83990D6BBC4E}" type="slidenum">
              <a:rPr lang="en-US" sz="900" smtClean="0">
                <a:solidFill>
                  <a:schemeClr val="bg1"/>
                </a:solidFill>
                <a:latin typeface="Verdana" charset="0"/>
                <a:ea typeface="ＭＳ Ｐゴシック" charset="-128"/>
                <a:cs typeface="ＭＳ Ｐゴシック" charset="-128"/>
              </a:rPr>
              <a:pPr eaLnBrk="0" fontAlgn="auto" hangingPunct="0">
                <a:lnSpc>
                  <a:spcPct val="1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r>
              <a:rPr lang="en-US" sz="900" dirty="0" smtClean="0">
                <a:solidFill>
                  <a:schemeClr val="bg1"/>
                </a:solidFill>
                <a:latin typeface="Verdana" charset="0"/>
                <a:ea typeface="ＭＳ Ｐゴシック" charset="-128"/>
                <a:cs typeface="ＭＳ Ｐゴシック" charset="-128"/>
              </a:rPr>
              <a:t> </a:t>
            </a:r>
            <a:r>
              <a:rPr lang="en-US" sz="800" dirty="0">
                <a:solidFill>
                  <a:schemeClr val="bg1"/>
                </a:solidFill>
                <a:latin typeface="Verdana" charset="0"/>
                <a:ea typeface="ＭＳ Ｐゴシック" charset="-128"/>
                <a:cs typeface="ＭＳ Ｐゴシック" charset="-128"/>
              </a:rPr>
              <a:t>|  ©</a:t>
            </a:r>
            <a:r>
              <a:rPr lang="en-US" sz="800" dirty="0" smtClean="0">
                <a:solidFill>
                  <a:schemeClr val="bg1"/>
                </a:solidFill>
                <a:latin typeface="Verdana" charset="0"/>
                <a:ea typeface="ＭＳ Ｐゴシック" charset="-128"/>
                <a:cs typeface="ＭＳ Ｐゴシック" charset="-128"/>
              </a:rPr>
              <a:t>2012, </a:t>
            </a:r>
            <a:r>
              <a:rPr lang="en-US" sz="800" dirty="0">
                <a:solidFill>
                  <a:schemeClr val="bg1"/>
                </a:solidFill>
                <a:latin typeface="Verdana" charset="0"/>
                <a:ea typeface="ＭＳ Ｐゴシック" charset="-128"/>
                <a:cs typeface="ＭＳ Ｐゴシック" charset="-128"/>
              </a:rPr>
              <a:t>Cognizant Technology Solutions		Confidential</a:t>
            </a:r>
            <a:endParaRPr lang="en-US" sz="900" dirty="0">
              <a:solidFill>
                <a:schemeClr val="bg1"/>
              </a:solidFill>
              <a:latin typeface="Verdana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8" name="Rectangle 42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0" y="6553200"/>
            <a:ext cx="4572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4AD0FC-D172-4BF5-9B1E-7B3B4BCD84FB}" type="slidenum">
              <a:rPr lang="en-US"/>
              <a:pPr>
                <a:defRPr/>
              </a:pPr>
              <a:t>‹#›</a:t>
            </a:fld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Macintosh HD:Users:jasonfeuilly:Desktop:new_ppt_1.26:ppt_footer_secondarypag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5943600"/>
            <a:ext cx="9144000" cy="91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3"/>
          <p:cNvSpPr>
            <a:spLocks noChangeArrowheads="1"/>
          </p:cNvSpPr>
          <p:nvPr/>
        </p:nvSpPr>
        <p:spPr bwMode="auto">
          <a:xfrm>
            <a:off x="152400" y="6477000"/>
            <a:ext cx="5181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fontAlgn="base" hangingPunct="0">
              <a:lnSpc>
                <a:spcPct val="1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900" b="1" dirty="0">
                <a:solidFill>
                  <a:srgbClr val="000000"/>
                </a:solidFill>
                <a:latin typeface="Verdana" charset="0"/>
                <a:ea typeface="ＭＳ Ｐゴシック" charset="-128"/>
                <a:cs typeface="ＭＳ Ｐゴシック" charset="-128"/>
              </a:rPr>
              <a:t>      </a:t>
            </a:r>
            <a:r>
              <a:rPr lang="en-US" sz="800" b="1" dirty="0">
                <a:solidFill>
                  <a:srgbClr val="FFFFFF"/>
                </a:solidFill>
                <a:latin typeface="Verdana" charset="0"/>
                <a:ea typeface="ＭＳ Ｐゴシック" charset="-128"/>
                <a:cs typeface="ＭＳ Ｐゴシック" charset="-128"/>
              </a:rPr>
              <a:t>|  </a:t>
            </a:r>
            <a:r>
              <a:rPr lang="en-US" sz="800" dirty="0">
                <a:solidFill>
                  <a:srgbClr val="FFFFFF"/>
                </a:solidFill>
                <a:latin typeface="Verdana" charset="0"/>
                <a:ea typeface="ＭＳ Ｐゴシック" charset="-128"/>
                <a:cs typeface="ＭＳ Ｐゴシック" charset="-128"/>
              </a:rPr>
              <a:t>©</a:t>
            </a:r>
            <a:r>
              <a:rPr lang="en-US" sz="800" dirty="0" smtClean="0">
                <a:solidFill>
                  <a:srgbClr val="FFFFFF"/>
                </a:solidFill>
                <a:latin typeface="Verdana" charset="0"/>
                <a:ea typeface="ＭＳ Ｐゴシック" charset="-128"/>
                <a:cs typeface="ＭＳ Ｐゴシック" charset="-128"/>
              </a:rPr>
              <a:t>2012, </a:t>
            </a:r>
            <a:r>
              <a:rPr lang="en-US" sz="800" dirty="0">
                <a:solidFill>
                  <a:srgbClr val="FFFFFF"/>
                </a:solidFill>
                <a:latin typeface="Verdana" charset="0"/>
                <a:ea typeface="ＭＳ Ｐゴシック" charset="-128"/>
                <a:cs typeface="ＭＳ Ｐゴシック" charset="-128"/>
              </a:rPr>
              <a:t>Cognizant Technology Solutions		Confidential</a:t>
            </a:r>
            <a:endParaRPr lang="en-US" sz="900" dirty="0">
              <a:solidFill>
                <a:srgbClr val="FFFFFF"/>
              </a:solidFill>
              <a:latin typeface="Verdana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0" y="-7938"/>
            <a:ext cx="9144000" cy="381001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rgbClr val="1E85B4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 b="1" dirty="0">
              <a:solidFill>
                <a:srgbClr val="000000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457200"/>
            <a:ext cx="8839200" cy="990600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Rectangle 42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0" y="6553200"/>
            <a:ext cx="457200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1D499489-3CC0-4B7D-AB82-A7276FDD4A35}" type="slidenum">
              <a:rPr lang="en-US"/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9144000" cy="609600"/>
          </a:xfrm>
          <a:prstGeom prst="rect">
            <a:avLst/>
          </a:prstGeom>
          <a:solidFill>
            <a:srgbClr val="006A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 b="0" dirty="0">
              <a:solidFill>
                <a:prstClr val="white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2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6200" y="6324600"/>
            <a:ext cx="457200" cy="457200"/>
          </a:xfrm>
          <a:prstGeom prst="rect">
            <a:avLst/>
          </a:prstGeom>
        </p:spPr>
        <p:txBody>
          <a:bodyPr/>
          <a:lstStyle>
            <a:lvl1pPr algn="ctr">
              <a:defRPr sz="1000" b="1">
                <a:solidFill>
                  <a:srgbClr val="6DB23F"/>
                </a:solidFill>
                <a:latin typeface="Verdana" pitchFamily="34" charset="0"/>
              </a:defRPr>
            </a:lvl1pPr>
          </a:lstStyle>
          <a:p>
            <a:pPr algn="r">
              <a:defRPr/>
            </a:pPr>
            <a:fld id="{79334EC3-DEE9-4F00-8E9F-B95713FB0F9C}" type="slidenum">
              <a:rPr lang="en-US" smtClean="0"/>
              <a:pPr algn="r">
                <a:defRPr/>
              </a:pPr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52400" y="457200"/>
            <a:ext cx="8763000" cy="960438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lang="en-US" sz="2800" kern="1200" dirty="0" smtClean="0">
                <a:solidFill>
                  <a:srgbClr val="3D97BB"/>
                </a:solidFill>
                <a:latin typeface="Verdana" pitchFamily="34" charset="0"/>
                <a:ea typeface="ＭＳ Ｐゴシック" charset="-128"/>
                <a:cs typeface="+mj-cs"/>
              </a:defRPr>
            </a:lvl1pPr>
          </a:lstStyle>
          <a:p>
            <a:pPr lvl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9" name="Straight Connector 9"/>
          <p:cNvCxnSpPr>
            <a:cxnSpLocks noChangeShapeType="1"/>
          </p:cNvCxnSpPr>
          <p:nvPr userDrawn="1"/>
        </p:nvCxnSpPr>
        <p:spPr bwMode="auto">
          <a:xfrm>
            <a:off x="152400" y="457200"/>
            <a:ext cx="8763000" cy="1588"/>
          </a:xfrm>
          <a:prstGeom prst="line">
            <a:avLst/>
          </a:prstGeom>
          <a:noFill/>
          <a:ln w="9525">
            <a:solidFill>
              <a:srgbClr val="55B738"/>
            </a:solidFill>
            <a:round/>
            <a:headEnd/>
            <a:tailEnd/>
          </a:ln>
        </p:spPr>
      </p:cxnSp>
      <p:sp>
        <p:nvSpPr>
          <p:cNvPr id="15" name="Content Placeholder 14"/>
          <p:cNvSpPr>
            <a:spLocks noGrp="1"/>
          </p:cNvSpPr>
          <p:nvPr>
            <p:ph sz="quarter" idx="10"/>
          </p:nvPr>
        </p:nvSpPr>
        <p:spPr>
          <a:xfrm>
            <a:off x="152400" y="1524000"/>
            <a:ext cx="8763000" cy="4572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459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2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6200" y="6324600"/>
            <a:ext cx="457200" cy="457200"/>
          </a:xfrm>
          <a:prstGeom prst="rect">
            <a:avLst/>
          </a:prstGeom>
        </p:spPr>
        <p:txBody>
          <a:bodyPr/>
          <a:lstStyle>
            <a:lvl1pPr algn="ctr">
              <a:defRPr sz="1000" b="1">
                <a:solidFill>
                  <a:srgbClr val="6DB23F"/>
                </a:solidFill>
                <a:latin typeface="Verdana" pitchFamily="34" charset="0"/>
              </a:defRPr>
            </a:lvl1pPr>
          </a:lstStyle>
          <a:p>
            <a:pPr algn="r">
              <a:defRPr/>
            </a:pPr>
            <a:fld id="{79334EC3-DEE9-4F00-8E9F-B95713FB0F9C}" type="slidenum">
              <a:rPr lang="en-US" smtClean="0"/>
              <a:pPr algn="r">
                <a:defRPr/>
              </a:pPr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52400" y="457200"/>
            <a:ext cx="8763000" cy="960438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lang="en-US" sz="2800" kern="1200" dirty="0" smtClean="0">
                <a:solidFill>
                  <a:srgbClr val="3D97BB"/>
                </a:solidFill>
                <a:latin typeface="Verdana" pitchFamily="34" charset="0"/>
                <a:ea typeface="ＭＳ Ｐゴシック" charset="-128"/>
                <a:cs typeface="+mj-cs"/>
              </a:defRPr>
            </a:lvl1pPr>
          </a:lstStyle>
          <a:p>
            <a:pPr lvl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9" name="Straight Connector 9"/>
          <p:cNvCxnSpPr>
            <a:cxnSpLocks noChangeShapeType="1"/>
          </p:cNvCxnSpPr>
          <p:nvPr userDrawn="1"/>
        </p:nvCxnSpPr>
        <p:spPr bwMode="auto">
          <a:xfrm>
            <a:off x="152400" y="457200"/>
            <a:ext cx="8763000" cy="1588"/>
          </a:xfrm>
          <a:prstGeom prst="line">
            <a:avLst/>
          </a:prstGeom>
          <a:noFill/>
          <a:ln w="9525">
            <a:solidFill>
              <a:srgbClr val="55B738"/>
            </a:solidFill>
            <a:round/>
            <a:headEnd/>
            <a:tailEnd/>
          </a:ln>
        </p:spPr>
      </p:cxnSp>
      <p:sp>
        <p:nvSpPr>
          <p:cNvPr id="15" name="Content Placeholder 14"/>
          <p:cNvSpPr>
            <a:spLocks noGrp="1"/>
          </p:cNvSpPr>
          <p:nvPr>
            <p:ph sz="quarter" idx="10"/>
          </p:nvPr>
        </p:nvSpPr>
        <p:spPr>
          <a:xfrm>
            <a:off x="152400" y="1524000"/>
            <a:ext cx="8763000" cy="4572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3765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4072" r:id="rId1"/>
    <p:sldLayoutId id="2147484073" r:id="rId2"/>
    <p:sldLayoutId id="2147484074" r:id="rId3"/>
    <p:sldLayoutId id="2147484075" r:id="rId4"/>
    <p:sldLayoutId id="2147484076" r:id="rId5"/>
    <p:sldLayoutId id="2147484078" r:id="rId6"/>
    <p:sldLayoutId id="2147484079" r:id="rId7"/>
    <p:sldLayoutId id="2147484113" r:id="rId8"/>
    <p:sldLayoutId id="2147484114" r:id="rId9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3D97BB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3D97BB"/>
          </a:solidFill>
          <a:latin typeface="Verdana" pitchFamily="-12" charset="0"/>
          <a:ea typeface="ＭＳ Ｐゴシック" pitchFamily="-12" charset="-128"/>
          <a:cs typeface="ＭＳ Ｐゴシック" pitchFamily="-12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3D97BB"/>
          </a:solidFill>
          <a:latin typeface="Verdana" pitchFamily="-12" charset="0"/>
          <a:ea typeface="ＭＳ Ｐゴシック" pitchFamily="-12" charset="-128"/>
          <a:cs typeface="ＭＳ Ｐゴシック" pitchFamily="-12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3D97BB"/>
          </a:solidFill>
          <a:latin typeface="Verdana" pitchFamily="-12" charset="0"/>
          <a:ea typeface="ＭＳ Ｐゴシック" pitchFamily="-12" charset="-128"/>
          <a:cs typeface="ＭＳ Ｐゴシック" pitchFamily="-12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3D97BB"/>
          </a:solidFill>
          <a:latin typeface="Verdana" pitchFamily="-12" charset="0"/>
          <a:ea typeface="ＭＳ Ｐゴシック" pitchFamily="-12" charset="-128"/>
          <a:cs typeface="ＭＳ Ｐゴシック" pitchFamily="-12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rgbClr val="3D97BB"/>
          </a:solidFill>
          <a:latin typeface="Verdana" pitchFamily="-12" charset="0"/>
          <a:ea typeface="ＭＳ Ｐゴシック" pitchFamily="-12" charset="-128"/>
          <a:cs typeface="ＭＳ Ｐゴシック" pitchFamily="-12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rgbClr val="3D97BB"/>
          </a:solidFill>
          <a:latin typeface="Verdana" pitchFamily="-12" charset="0"/>
          <a:ea typeface="ＭＳ Ｐゴシック" pitchFamily="-12" charset="-128"/>
          <a:cs typeface="ＭＳ Ｐゴシック" pitchFamily="-12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rgbClr val="3D97BB"/>
          </a:solidFill>
          <a:latin typeface="Verdana" pitchFamily="-12" charset="0"/>
          <a:ea typeface="ＭＳ Ｐゴシック" pitchFamily="-12" charset="-128"/>
          <a:cs typeface="ＭＳ Ｐゴシック" pitchFamily="-12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rgbClr val="3D97BB"/>
          </a:solidFill>
          <a:latin typeface="Verdana" pitchFamily="-12" charset="0"/>
          <a:ea typeface="ＭＳ Ｐゴシック" pitchFamily="-12" charset="-128"/>
          <a:cs typeface="ＭＳ Ｐゴシック" pitchFamily="-12" charset="-128"/>
        </a:defRPr>
      </a:lvl9pPr>
    </p:titleStyle>
    <p:bodyStyle>
      <a:lvl1pPr marL="228600" indent="-228600" algn="l" rtl="0" eaLnBrk="0" fontAlgn="base" hangingPunct="0">
        <a:spcBef>
          <a:spcPct val="20000"/>
        </a:spcBef>
        <a:spcAft>
          <a:spcPct val="0"/>
        </a:spcAft>
        <a:buClr>
          <a:srgbClr val="6DB33F"/>
        </a:buClr>
        <a:buFont typeface="Wingdings" charset="2"/>
        <a:tabLst>
          <a:tab pos="1022350" algn="l"/>
        </a:tabLst>
        <a:defRPr sz="2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5715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charset="2"/>
        <a:buChar char="§"/>
        <a:tabLst>
          <a:tab pos="1022350" algn="l"/>
        </a:tabLst>
        <a:defRPr sz="2400">
          <a:solidFill>
            <a:schemeClr val="tx1"/>
          </a:solidFill>
          <a:latin typeface="+mn-lt"/>
          <a:ea typeface="ＭＳ Ｐゴシック" charset="-128"/>
        </a:defRPr>
      </a:lvl2pPr>
      <a:lvl3pPr marL="914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charset="2"/>
        <a:buChar char="§"/>
        <a:tabLst>
          <a:tab pos="1022350" algn="l"/>
        </a:tabLst>
        <a:defRPr sz="2000">
          <a:solidFill>
            <a:schemeClr val="tx1"/>
          </a:solidFill>
          <a:latin typeface="+mn-lt"/>
          <a:ea typeface="ＭＳ Ｐゴシック" charset="-128"/>
        </a:defRPr>
      </a:lvl3pPr>
      <a:lvl4pPr marL="12573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charset="2"/>
        <a:buChar char="§"/>
        <a:tabLst>
          <a:tab pos="1022350" algn="l"/>
        </a:tabLst>
        <a:defRPr>
          <a:solidFill>
            <a:schemeClr val="tx1"/>
          </a:solidFill>
          <a:latin typeface="+mn-lt"/>
          <a:ea typeface="ＭＳ Ｐゴシック" charset="-128"/>
        </a:defRPr>
      </a:lvl4pPr>
      <a:lvl5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charset="2"/>
        <a:buChar char="§"/>
        <a:tabLst>
          <a:tab pos="1022350" algn="l"/>
        </a:tabLst>
        <a:defRPr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image" Target="../media/image8.wmf"/><Relationship Id="rId7" Type="http://schemas.openxmlformats.org/officeDocument/2006/relationships/image" Target="../media/image12.gif"/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1.gif"/><Relationship Id="rId11" Type="http://schemas.openxmlformats.org/officeDocument/2006/relationships/image" Target="../media/image16.gif"/><Relationship Id="rId5" Type="http://schemas.openxmlformats.org/officeDocument/2006/relationships/image" Target="../media/image10.gif"/><Relationship Id="rId10" Type="http://schemas.openxmlformats.org/officeDocument/2006/relationships/image" Target="../media/image15.gif"/><Relationship Id="rId4" Type="http://schemas.openxmlformats.org/officeDocument/2006/relationships/image" Target="../media/image9.wmf"/><Relationship Id="rId9" Type="http://schemas.openxmlformats.org/officeDocument/2006/relationships/image" Target="../media/image14.gi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wm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jpeg"/><Relationship Id="rId13" Type="http://schemas.openxmlformats.org/officeDocument/2006/relationships/image" Target="../media/image33.jpeg"/><Relationship Id="rId18" Type="http://schemas.openxmlformats.org/officeDocument/2006/relationships/image" Target="../media/image38.jpeg"/><Relationship Id="rId3" Type="http://schemas.openxmlformats.org/officeDocument/2006/relationships/image" Target="../media/image23.jpeg"/><Relationship Id="rId21" Type="http://schemas.openxmlformats.org/officeDocument/2006/relationships/image" Target="../media/image41.jpeg"/><Relationship Id="rId7" Type="http://schemas.openxmlformats.org/officeDocument/2006/relationships/image" Target="../media/image27.jpeg"/><Relationship Id="rId12" Type="http://schemas.openxmlformats.org/officeDocument/2006/relationships/image" Target="../media/image32.jpeg"/><Relationship Id="rId17" Type="http://schemas.openxmlformats.org/officeDocument/2006/relationships/image" Target="../media/image37.jpe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36.jpeg"/><Relationship Id="rId20" Type="http://schemas.openxmlformats.org/officeDocument/2006/relationships/image" Target="../media/image40.jpe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6.jpeg"/><Relationship Id="rId11" Type="http://schemas.openxmlformats.org/officeDocument/2006/relationships/image" Target="../media/image31.jpeg"/><Relationship Id="rId5" Type="http://schemas.openxmlformats.org/officeDocument/2006/relationships/image" Target="../media/image25.jpeg"/><Relationship Id="rId15" Type="http://schemas.openxmlformats.org/officeDocument/2006/relationships/image" Target="../media/image35.jpeg"/><Relationship Id="rId23" Type="http://schemas.openxmlformats.org/officeDocument/2006/relationships/image" Target="../media/image43.jpeg"/><Relationship Id="rId10" Type="http://schemas.openxmlformats.org/officeDocument/2006/relationships/image" Target="../media/image30.png"/><Relationship Id="rId19" Type="http://schemas.openxmlformats.org/officeDocument/2006/relationships/image" Target="../media/image39.jpeg"/><Relationship Id="rId4" Type="http://schemas.openxmlformats.org/officeDocument/2006/relationships/image" Target="../media/image24.jpeg"/><Relationship Id="rId9" Type="http://schemas.openxmlformats.org/officeDocument/2006/relationships/image" Target="../media/image29.jpeg"/><Relationship Id="rId14" Type="http://schemas.openxmlformats.org/officeDocument/2006/relationships/image" Target="../media/image34.jpeg"/><Relationship Id="rId22" Type="http://schemas.openxmlformats.org/officeDocument/2006/relationships/image" Target="../media/image4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4067944" y="3026668"/>
            <a:ext cx="4032448" cy="1084312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DB33F"/>
              </a:buClr>
              <a:buFont typeface="Wingdings" charset="2"/>
              <a:tabLst>
                <a:tab pos="1022350" algn="l"/>
              </a:tabLst>
              <a:defRPr sz="24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5715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tabLst>
                <a:tab pos="1022350" algn="l"/>
              </a:tabLst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914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tabLst>
                <a:tab pos="1022350" algn="l"/>
              </a:tabLst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2573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tabLst>
                <a:tab pos="1022350" algn="l"/>
              </a:tabLst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tabLst>
                <a:tab pos="1022350" algn="l"/>
              </a:tabLst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285750" indent="-285750">
              <a:buClr>
                <a:srgbClr val="002060"/>
              </a:buClr>
              <a:buFont typeface="Wingdings" pitchFamily="2" charset="2"/>
              <a:buChar char="Ø"/>
            </a:pPr>
            <a:r>
              <a:rPr lang="en-US" sz="1600" dirty="0">
                <a:solidFill>
                  <a:srgbClr val="002060"/>
                </a:solidFill>
                <a:latin typeface="Segoe UI" pitchFamily="34" charset="0"/>
                <a:cs typeface="Segoe UI" pitchFamily="34" charset="0"/>
              </a:rPr>
              <a:t>Property &amp; Casualty</a:t>
            </a:r>
          </a:p>
          <a:p>
            <a:pPr marL="628650" lvl="1" indent="-285750">
              <a:buClr>
                <a:srgbClr val="002060"/>
              </a:buClr>
              <a:buFont typeface="Wingdings" pitchFamily="2" charset="2"/>
              <a:buChar char="Ø"/>
            </a:pPr>
            <a:r>
              <a:rPr lang="en-US" sz="1600" dirty="0" smtClean="0">
                <a:solidFill>
                  <a:srgbClr val="002060"/>
                </a:solidFill>
                <a:latin typeface="Segoe UI" pitchFamily="34" charset="0"/>
                <a:cs typeface="Segoe UI" pitchFamily="34" charset="0"/>
              </a:rPr>
              <a:t>Personal Insurance</a:t>
            </a:r>
            <a:endParaRPr lang="en-US" sz="1600" dirty="0">
              <a:solidFill>
                <a:srgbClr val="002060"/>
              </a:solidFill>
              <a:latin typeface="Segoe UI" pitchFamily="34" charset="0"/>
              <a:cs typeface="Segoe UI" pitchFamily="34" charset="0"/>
            </a:endParaRPr>
          </a:p>
          <a:p>
            <a:pPr marL="628650" lvl="1" indent="-285750">
              <a:buClr>
                <a:srgbClr val="002060"/>
              </a:buClr>
              <a:buFont typeface="Wingdings" pitchFamily="2" charset="2"/>
              <a:buChar char="Ø"/>
            </a:pPr>
            <a:r>
              <a:rPr lang="en-US" sz="1600" dirty="0" smtClean="0">
                <a:solidFill>
                  <a:srgbClr val="002060"/>
                </a:solidFill>
                <a:latin typeface="Segoe UI" pitchFamily="34" charset="0"/>
                <a:cs typeface="Segoe UI" pitchFamily="34" charset="0"/>
              </a:rPr>
              <a:t>Commercial Insurance</a:t>
            </a:r>
            <a:endParaRPr lang="en-US" sz="1600" dirty="0">
              <a:solidFill>
                <a:srgbClr val="002060"/>
              </a:solidFill>
              <a:latin typeface="Segoe UI" pitchFamily="34" charset="0"/>
              <a:cs typeface="Segoe UI" pitchFamily="34" charset="0"/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sz="1600" b="1" dirty="0" smtClean="0">
              <a:solidFill>
                <a:schemeClr val="tx2">
                  <a:lumMod val="50000"/>
                </a:schemeClr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3" name="Rectangle 2"/>
          <p:cNvSpPr txBox="1"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sz="3600" dirty="0" smtClean="0">
                <a:solidFill>
                  <a:srgbClr val="0070C0"/>
                </a:solidFill>
                <a:ea typeface="Calibri"/>
              </a:rPr>
              <a:t>Insurance - A brief overview </a:t>
            </a:r>
            <a:r>
              <a:rPr lang="en-US" sz="3600" dirty="0" smtClean="0">
                <a:solidFill>
                  <a:srgbClr val="0070C0"/>
                </a:solidFill>
                <a:ea typeface="Calibri"/>
              </a:rPr>
              <a:t/>
            </a:r>
            <a:br>
              <a:rPr lang="en-US" sz="3600" dirty="0" smtClean="0">
                <a:solidFill>
                  <a:srgbClr val="0070C0"/>
                </a:solidFill>
                <a:ea typeface="Calibri"/>
              </a:rPr>
            </a:br>
            <a:r>
              <a:rPr lang="en-US" sz="3600" dirty="0" smtClean="0">
                <a:solidFill>
                  <a:srgbClr val="0070C0"/>
                </a:solidFill>
                <a:ea typeface="Calibri"/>
              </a:rPr>
              <a:t>Business Process Overview</a:t>
            </a:r>
            <a:endParaRPr lang="en-US" sz="3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5179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7504" y="0"/>
            <a:ext cx="8763000" cy="47667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500" dirty="0"/>
              <a:t>Claims Processing – Overview </a:t>
            </a:r>
          </a:p>
        </p:txBody>
      </p:sp>
      <p:sp>
        <p:nvSpPr>
          <p:cNvPr id="61" name="AutoShape 80"/>
          <p:cNvSpPr>
            <a:spLocks noChangeArrowheads="1"/>
          </p:cNvSpPr>
          <p:nvPr/>
        </p:nvSpPr>
        <p:spPr bwMode="auto">
          <a:xfrm>
            <a:off x="4648200" y="1447800"/>
            <a:ext cx="2057400" cy="457200"/>
          </a:xfrm>
          <a:prstGeom prst="roundRect">
            <a:avLst>
              <a:gd name="adj" fmla="val 50000"/>
            </a:avLst>
          </a:prstGeom>
          <a:solidFill>
            <a:srgbClr val="E2ECF6"/>
          </a:solidFill>
          <a:ln w="9525">
            <a:solidFill>
              <a:srgbClr val="336699"/>
            </a:solidFill>
            <a:round/>
            <a:headEnd/>
            <a:tailEnd/>
          </a:ln>
        </p:spPr>
        <p:txBody>
          <a:bodyPr wrap="none" tIns="0" bIns="0" anchor="ctr" anchorCtr="1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sz="1400">
                <a:solidFill>
                  <a:schemeClr val="tx1"/>
                </a:solidFill>
              </a:rPr>
              <a:t> Claim Validation</a:t>
            </a:r>
          </a:p>
        </p:txBody>
      </p:sp>
      <p:sp>
        <p:nvSpPr>
          <p:cNvPr id="62" name="AutoShape 81"/>
          <p:cNvSpPr>
            <a:spLocks noChangeArrowheads="1"/>
          </p:cNvSpPr>
          <p:nvPr/>
        </p:nvSpPr>
        <p:spPr bwMode="auto">
          <a:xfrm>
            <a:off x="2286000" y="2362200"/>
            <a:ext cx="3657600" cy="533400"/>
          </a:xfrm>
          <a:prstGeom prst="roundRect">
            <a:avLst>
              <a:gd name="adj" fmla="val 50000"/>
            </a:avLst>
          </a:prstGeom>
          <a:solidFill>
            <a:srgbClr val="E2ECF6"/>
          </a:solidFill>
          <a:ln w="9525">
            <a:solidFill>
              <a:srgbClr val="336699"/>
            </a:solidFill>
            <a:round/>
            <a:headEnd/>
            <a:tailEnd/>
          </a:ln>
        </p:spPr>
        <p:txBody>
          <a:bodyPr wrap="none" tIns="0" bIns="0" anchor="ctr" anchorCtr="1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sz="1400">
                <a:solidFill>
                  <a:schemeClr val="tx1"/>
                </a:solidFill>
              </a:rPr>
              <a:t> Investigation and Assessment</a:t>
            </a:r>
          </a:p>
        </p:txBody>
      </p:sp>
      <p:sp>
        <p:nvSpPr>
          <p:cNvPr id="63" name="AutoShape 99"/>
          <p:cNvSpPr>
            <a:spLocks noChangeArrowheads="1"/>
          </p:cNvSpPr>
          <p:nvPr/>
        </p:nvSpPr>
        <p:spPr bwMode="auto">
          <a:xfrm>
            <a:off x="685800" y="3429000"/>
            <a:ext cx="3276600" cy="457200"/>
          </a:xfrm>
          <a:prstGeom prst="roundRect">
            <a:avLst>
              <a:gd name="adj" fmla="val 50000"/>
            </a:avLst>
          </a:prstGeom>
          <a:solidFill>
            <a:srgbClr val="E2ECF6"/>
          </a:solidFill>
          <a:ln w="9525">
            <a:solidFill>
              <a:srgbClr val="336699"/>
            </a:solidFill>
            <a:round/>
            <a:headEnd/>
            <a:tailEnd/>
          </a:ln>
        </p:spPr>
        <p:txBody>
          <a:bodyPr wrap="none" tIns="0" bIns="0" anchor="ctr" anchorCtr="1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sz="1400">
                <a:solidFill>
                  <a:schemeClr val="tx1"/>
                </a:solidFill>
              </a:rPr>
              <a:t> Claim Settlement</a:t>
            </a:r>
          </a:p>
        </p:txBody>
      </p:sp>
      <p:sp>
        <p:nvSpPr>
          <p:cNvPr id="64" name="AutoShape 104"/>
          <p:cNvSpPr>
            <a:spLocks noChangeArrowheads="1"/>
          </p:cNvSpPr>
          <p:nvPr/>
        </p:nvSpPr>
        <p:spPr bwMode="auto">
          <a:xfrm>
            <a:off x="6400800" y="3505200"/>
            <a:ext cx="2667000" cy="457200"/>
          </a:xfrm>
          <a:prstGeom prst="roundRect">
            <a:avLst>
              <a:gd name="adj" fmla="val 50000"/>
            </a:avLst>
          </a:prstGeom>
          <a:solidFill>
            <a:srgbClr val="E2ECF6"/>
          </a:solidFill>
          <a:ln w="9525">
            <a:solidFill>
              <a:srgbClr val="336699"/>
            </a:solidFill>
            <a:round/>
            <a:headEnd/>
            <a:tailEnd/>
          </a:ln>
        </p:spPr>
        <p:txBody>
          <a:bodyPr wrap="none" tIns="0" bIns="0" anchor="ctr" anchorCtr="1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sz="1400">
                <a:solidFill>
                  <a:schemeClr val="tx1"/>
                </a:solidFill>
              </a:rPr>
              <a:t> Re-insurance Cession</a:t>
            </a:r>
          </a:p>
        </p:txBody>
      </p:sp>
      <p:sp>
        <p:nvSpPr>
          <p:cNvPr id="65" name="AutoShape 112"/>
          <p:cNvSpPr>
            <a:spLocks noChangeArrowheads="1"/>
          </p:cNvSpPr>
          <p:nvPr/>
        </p:nvSpPr>
        <p:spPr bwMode="auto">
          <a:xfrm>
            <a:off x="1447800" y="4495800"/>
            <a:ext cx="2057400" cy="457200"/>
          </a:xfrm>
          <a:prstGeom prst="roundRect">
            <a:avLst>
              <a:gd name="adj" fmla="val 50000"/>
            </a:avLst>
          </a:prstGeom>
          <a:solidFill>
            <a:srgbClr val="E2ECF6"/>
          </a:solidFill>
          <a:ln w="9525">
            <a:solidFill>
              <a:srgbClr val="336699"/>
            </a:solidFill>
            <a:round/>
            <a:headEnd/>
            <a:tailEnd/>
          </a:ln>
        </p:spPr>
        <p:txBody>
          <a:bodyPr wrap="none" tIns="0" bIns="0" anchor="ctr" anchorCtr="1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sz="1400">
                <a:solidFill>
                  <a:schemeClr val="tx1"/>
                </a:solidFill>
              </a:rPr>
              <a:t> Claim Accounting</a:t>
            </a:r>
          </a:p>
        </p:txBody>
      </p:sp>
      <p:sp>
        <p:nvSpPr>
          <p:cNvPr id="66" name="AutoShape 116"/>
          <p:cNvSpPr>
            <a:spLocks noChangeArrowheads="1"/>
          </p:cNvSpPr>
          <p:nvPr/>
        </p:nvSpPr>
        <p:spPr bwMode="auto">
          <a:xfrm>
            <a:off x="4648200" y="4495800"/>
            <a:ext cx="2286000" cy="457200"/>
          </a:xfrm>
          <a:prstGeom prst="roundRect">
            <a:avLst>
              <a:gd name="adj" fmla="val 50000"/>
            </a:avLst>
          </a:prstGeom>
          <a:solidFill>
            <a:srgbClr val="E2ECF6"/>
          </a:solidFill>
          <a:ln w="9525">
            <a:solidFill>
              <a:srgbClr val="336699"/>
            </a:solidFill>
            <a:round/>
            <a:headEnd/>
            <a:tailEnd/>
          </a:ln>
        </p:spPr>
        <p:txBody>
          <a:bodyPr wrap="none" tIns="0" bIns="0" anchor="ctr" anchorCtr="1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sz="1400">
                <a:solidFill>
                  <a:schemeClr val="tx1"/>
                </a:solidFill>
              </a:rPr>
              <a:t> Salvage Recovery</a:t>
            </a:r>
          </a:p>
        </p:txBody>
      </p:sp>
      <p:sp>
        <p:nvSpPr>
          <p:cNvPr id="67" name="AutoShape 126"/>
          <p:cNvSpPr>
            <a:spLocks noChangeArrowheads="1"/>
          </p:cNvSpPr>
          <p:nvPr/>
        </p:nvSpPr>
        <p:spPr bwMode="auto">
          <a:xfrm>
            <a:off x="685800" y="5562600"/>
            <a:ext cx="2667000" cy="457200"/>
          </a:xfrm>
          <a:prstGeom prst="roundRect">
            <a:avLst>
              <a:gd name="adj" fmla="val 50000"/>
            </a:avLst>
          </a:prstGeom>
          <a:solidFill>
            <a:srgbClr val="E2ECF6"/>
          </a:solidFill>
          <a:ln w="9525">
            <a:solidFill>
              <a:srgbClr val="336699"/>
            </a:solidFill>
            <a:round/>
            <a:headEnd/>
            <a:tailEnd/>
          </a:ln>
        </p:spPr>
        <p:txBody>
          <a:bodyPr wrap="none" tIns="0" bIns="0" anchor="ctr" anchorCtr="1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sz="1400">
                <a:solidFill>
                  <a:schemeClr val="tx1"/>
                </a:solidFill>
              </a:rPr>
              <a:t> Subrogation Recovery</a:t>
            </a:r>
          </a:p>
        </p:txBody>
      </p:sp>
      <p:grpSp>
        <p:nvGrpSpPr>
          <p:cNvPr id="68" name="Group 147"/>
          <p:cNvGrpSpPr>
            <a:grpSpLocks/>
          </p:cNvGrpSpPr>
          <p:nvPr/>
        </p:nvGrpSpPr>
        <p:grpSpPr bwMode="auto">
          <a:xfrm>
            <a:off x="838200" y="1066800"/>
            <a:ext cx="1295400" cy="2362200"/>
            <a:chOff x="528" y="1056"/>
            <a:chExt cx="816" cy="1488"/>
          </a:xfrm>
        </p:grpSpPr>
        <p:sp>
          <p:nvSpPr>
            <p:cNvPr id="69" name="Line 134"/>
            <p:cNvSpPr>
              <a:spLocks noChangeShapeType="1"/>
            </p:cNvSpPr>
            <p:nvPr/>
          </p:nvSpPr>
          <p:spPr bwMode="auto">
            <a:xfrm flipV="1">
              <a:off x="1104" y="1056"/>
              <a:ext cx="0" cy="1488"/>
            </a:xfrm>
            <a:prstGeom prst="line">
              <a:avLst/>
            </a:prstGeom>
            <a:noFill/>
            <a:ln w="12700">
              <a:solidFill>
                <a:srgbClr val="6E6E6E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" name="Line 133"/>
            <p:cNvSpPr>
              <a:spLocks noChangeShapeType="1"/>
            </p:cNvSpPr>
            <p:nvPr/>
          </p:nvSpPr>
          <p:spPr bwMode="auto">
            <a:xfrm>
              <a:off x="768" y="1056"/>
              <a:ext cx="0" cy="1488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" name="Text Box 131"/>
            <p:cNvSpPr txBox="1">
              <a:spLocks noChangeArrowheads="1"/>
            </p:cNvSpPr>
            <p:nvPr/>
          </p:nvSpPr>
          <p:spPr bwMode="auto">
            <a:xfrm>
              <a:off x="528" y="1584"/>
              <a:ext cx="816" cy="3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/>
            <a:lstStyle>
              <a:lvl1pPr eaLnBrk="0" hangingPunct="0">
                <a:defRPr sz="1000">
                  <a:solidFill>
                    <a:srgbClr val="336699"/>
                  </a:solidFill>
                  <a:latin typeface="Arial" pitchFamily="34" charset="0"/>
                </a:defRPr>
              </a:lvl1pPr>
              <a:lvl2pPr marL="742950" indent="-285750" eaLnBrk="0" hangingPunct="0">
                <a:defRPr sz="1000">
                  <a:solidFill>
                    <a:srgbClr val="336699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sz="1000">
                  <a:solidFill>
                    <a:srgbClr val="336699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sz="1000">
                  <a:solidFill>
                    <a:srgbClr val="336699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sz="1000">
                  <a:solidFill>
                    <a:srgbClr val="336699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006600"/>
                </a:buClr>
                <a:buChar char="•"/>
                <a:defRPr sz="1000">
                  <a:solidFill>
                    <a:srgbClr val="336699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006600"/>
                </a:buClr>
                <a:buChar char="•"/>
                <a:defRPr sz="1000">
                  <a:solidFill>
                    <a:srgbClr val="336699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006600"/>
                </a:buClr>
                <a:buChar char="•"/>
                <a:defRPr sz="1000">
                  <a:solidFill>
                    <a:srgbClr val="336699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006600"/>
                </a:buClr>
                <a:buChar char="•"/>
                <a:defRPr sz="1000">
                  <a:solidFill>
                    <a:srgbClr val="336699"/>
                  </a:solidFill>
                  <a:latin typeface="Arial" pitchFamily="34" charset="0"/>
                </a:defRPr>
              </a:lvl9pPr>
            </a:lstStyle>
            <a:p>
              <a:pPr algn="ctr" eaLnBrk="1" hangingPunct="1">
                <a:lnSpc>
                  <a:spcPct val="70000"/>
                </a:lnSpc>
                <a:spcBef>
                  <a:spcPct val="40000"/>
                </a:spcBef>
                <a:buClrTx/>
                <a:buFontTx/>
                <a:buNone/>
              </a:pPr>
              <a:r>
                <a:rPr lang="en-US" sz="1200">
                  <a:solidFill>
                    <a:schemeClr val="tx1"/>
                  </a:solidFill>
                </a:rPr>
                <a:t>Negotiation and Settlement</a:t>
              </a:r>
            </a:p>
          </p:txBody>
        </p:sp>
      </p:grpSp>
      <p:grpSp>
        <p:nvGrpSpPr>
          <p:cNvPr id="72" name="Group 138"/>
          <p:cNvGrpSpPr>
            <a:grpSpLocks/>
          </p:cNvGrpSpPr>
          <p:nvPr/>
        </p:nvGrpSpPr>
        <p:grpSpPr bwMode="auto">
          <a:xfrm>
            <a:off x="762000" y="609600"/>
            <a:ext cx="8077200" cy="457200"/>
            <a:chOff x="480" y="768"/>
            <a:chExt cx="5088" cy="288"/>
          </a:xfrm>
        </p:grpSpPr>
        <p:sp>
          <p:nvSpPr>
            <p:cNvPr id="73" name="AutoShape 76"/>
            <p:cNvSpPr>
              <a:spLocks noChangeArrowheads="1"/>
            </p:cNvSpPr>
            <p:nvPr/>
          </p:nvSpPr>
          <p:spPr bwMode="auto">
            <a:xfrm>
              <a:off x="4032" y="768"/>
              <a:ext cx="1536" cy="288"/>
            </a:xfrm>
            <a:prstGeom prst="roundRect">
              <a:avLst>
                <a:gd name="adj" fmla="val 50000"/>
              </a:avLst>
            </a:prstGeom>
            <a:solidFill>
              <a:srgbClr val="E2ECF6"/>
            </a:solidFill>
            <a:ln w="9525">
              <a:solidFill>
                <a:srgbClr val="336699"/>
              </a:solidFill>
              <a:round/>
              <a:headEnd/>
              <a:tailEnd/>
            </a:ln>
          </p:spPr>
          <p:txBody>
            <a:bodyPr wrap="none" tIns="0" bIns="0" anchor="ctr" anchorCtr="1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sz="1200">
                  <a:solidFill>
                    <a:schemeClr val="tx1"/>
                  </a:solidFill>
                </a:rPr>
                <a:t> </a:t>
              </a:r>
              <a:r>
                <a:rPr lang="en-US" sz="1400">
                  <a:solidFill>
                    <a:schemeClr val="tx1"/>
                  </a:solidFill>
                </a:rPr>
                <a:t>Register Claim</a:t>
              </a:r>
            </a:p>
          </p:txBody>
        </p:sp>
        <p:sp>
          <p:nvSpPr>
            <p:cNvPr id="74" name="AutoShape 77"/>
            <p:cNvSpPr>
              <a:spLocks noChangeArrowheads="1"/>
            </p:cNvSpPr>
            <p:nvPr/>
          </p:nvSpPr>
          <p:spPr bwMode="auto">
            <a:xfrm>
              <a:off x="480" y="768"/>
              <a:ext cx="2784" cy="288"/>
            </a:xfrm>
            <a:prstGeom prst="roundRect">
              <a:avLst>
                <a:gd name="adj" fmla="val 50000"/>
              </a:avLst>
            </a:prstGeom>
            <a:solidFill>
              <a:srgbClr val="E2ECF6"/>
            </a:solidFill>
            <a:ln w="9525">
              <a:solidFill>
                <a:srgbClr val="3366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sz="1400">
                  <a:solidFill>
                    <a:schemeClr val="tx1"/>
                  </a:solidFill>
                </a:rPr>
                <a:t> Claimant</a:t>
              </a:r>
            </a:p>
          </p:txBody>
        </p:sp>
        <p:sp>
          <p:nvSpPr>
            <p:cNvPr id="75" name="Line 136"/>
            <p:cNvSpPr>
              <a:spLocks noChangeShapeType="1"/>
            </p:cNvSpPr>
            <p:nvPr/>
          </p:nvSpPr>
          <p:spPr bwMode="auto">
            <a:xfrm>
              <a:off x="3264" y="912"/>
              <a:ext cx="768" cy="0"/>
            </a:xfrm>
            <a:prstGeom prst="line">
              <a:avLst/>
            </a:prstGeom>
            <a:noFill/>
            <a:ln w="12700">
              <a:solidFill>
                <a:srgbClr val="6E6E6E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" name="Text Box 79"/>
            <p:cNvSpPr txBox="1">
              <a:spLocks noChangeArrowheads="1"/>
            </p:cNvSpPr>
            <p:nvPr/>
          </p:nvSpPr>
          <p:spPr bwMode="auto">
            <a:xfrm>
              <a:off x="3408" y="840"/>
              <a:ext cx="384" cy="149"/>
            </a:xfrm>
            <a:prstGeom prst="rect">
              <a:avLst/>
            </a:prstGeom>
            <a:solidFill>
              <a:schemeClr val="bg1">
                <a:alpha val="85097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/>
            <a:lstStyle>
              <a:lvl1pPr eaLnBrk="0" hangingPunct="0">
                <a:defRPr sz="1000">
                  <a:solidFill>
                    <a:srgbClr val="336699"/>
                  </a:solidFill>
                  <a:latin typeface="Arial" pitchFamily="34" charset="0"/>
                </a:defRPr>
              </a:lvl1pPr>
              <a:lvl2pPr marL="742950" indent="-285750" eaLnBrk="0" hangingPunct="0">
                <a:defRPr sz="1000">
                  <a:solidFill>
                    <a:srgbClr val="336699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sz="1000">
                  <a:solidFill>
                    <a:srgbClr val="336699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sz="1000">
                  <a:solidFill>
                    <a:srgbClr val="336699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sz="1000">
                  <a:solidFill>
                    <a:srgbClr val="336699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006600"/>
                </a:buClr>
                <a:buChar char="•"/>
                <a:defRPr sz="1000">
                  <a:solidFill>
                    <a:srgbClr val="336699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006600"/>
                </a:buClr>
                <a:buChar char="•"/>
                <a:defRPr sz="1000">
                  <a:solidFill>
                    <a:srgbClr val="336699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006600"/>
                </a:buClr>
                <a:buChar char="•"/>
                <a:defRPr sz="1000">
                  <a:solidFill>
                    <a:srgbClr val="336699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006600"/>
                </a:buClr>
                <a:buChar char="•"/>
                <a:defRPr sz="1000">
                  <a:solidFill>
                    <a:srgbClr val="336699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lnSpc>
                  <a:spcPct val="70000"/>
                </a:lnSpc>
                <a:spcBef>
                  <a:spcPct val="40000"/>
                </a:spcBef>
                <a:buClrTx/>
                <a:buFontTx/>
                <a:buNone/>
              </a:pPr>
              <a:r>
                <a:rPr lang="en-US" sz="1200">
                  <a:solidFill>
                    <a:schemeClr val="tx1"/>
                  </a:solidFill>
                </a:rPr>
                <a:t> Claim</a:t>
              </a:r>
            </a:p>
          </p:txBody>
        </p:sp>
      </p:grpSp>
      <p:grpSp>
        <p:nvGrpSpPr>
          <p:cNvPr id="77" name="Group 139"/>
          <p:cNvGrpSpPr>
            <a:grpSpLocks/>
          </p:cNvGrpSpPr>
          <p:nvPr/>
        </p:nvGrpSpPr>
        <p:grpSpPr bwMode="auto">
          <a:xfrm>
            <a:off x="6705600" y="1057275"/>
            <a:ext cx="1524000" cy="609600"/>
            <a:chOff x="4224" y="1050"/>
            <a:chExt cx="960" cy="384"/>
          </a:xfrm>
        </p:grpSpPr>
        <p:cxnSp>
          <p:nvCxnSpPr>
            <p:cNvPr id="78" name="AutoShape 137"/>
            <p:cNvCxnSpPr>
              <a:cxnSpLocks noChangeShapeType="1"/>
              <a:stCxn id="73" idx="2"/>
              <a:endCxn id="61" idx="3"/>
            </p:cNvCxnSpPr>
            <p:nvPr/>
          </p:nvCxnSpPr>
          <p:spPr bwMode="auto">
            <a:xfrm rot="5400000">
              <a:off x="4320" y="954"/>
              <a:ext cx="384" cy="576"/>
            </a:xfrm>
            <a:prstGeom prst="bentConnector2">
              <a:avLst/>
            </a:prstGeom>
            <a:noFill/>
            <a:ln w="12700">
              <a:solidFill>
                <a:srgbClr val="6E6E6E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9" name="Text Box 85"/>
            <p:cNvSpPr txBox="1">
              <a:spLocks noChangeArrowheads="1"/>
            </p:cNvSpPr>
            <p:nvPr/>
          </p:nvSpPr>
          <p:spPr bwMode="auto">
            <a:xfrm>
              <a:off x="4368" y="1152"/>
              <a:ext cx="816" cy="26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/>
            <a:lstStyle>
              <a:lvl1pPr eaLnBrk="0" hangingPunct="0">
                <a:defRPr sz="1000">
                  <a:solidFill>
                    <a:srgbClr val="336699"/>
                  </a:solidFill>
                  <a:latin typeface="Arial" pitchFamily="34" charset="0"/>
                </a:defRPr>
              </a:lvl1pPr>
              <a:lvl2pPr marL="742950" indent="-285750" eaLnBrk="0" hangingPunct="0">
                <a:defRPr sz="1000">
                  <a:solidFill>
                    <a:srgbClr val="336699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sz="1000">
                  <a:solidFill>
                    <a:srgbClr val="336699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sz="1000">
                  <a:solidFill>
                    <a:srgbClr val="336699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sz="1000">
                  <a:solidFill>
                    <a:srgbClr val="336699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006600"/>
                </a:buClr>
                <a:buChar char="•"/>
                <a:defRPr sz="1000">
                  <a:solidFill>
                    <a:srgbClr val="336699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006600"/>
                </a:buClr>
                <a:buChar char="•"/>
                <a:defRPr sz="1000">
                  <a:solidFill>
                    <a:srgbClr val="336699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006600"/>
                </a:buClr>
                <a:buChar char="•"/>
                <a:defRPr sz="1000">
                  <a:solidFill>
                    <a:srgbClr val="336699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006600"/>
                </a:buClr>
                <a:buChar char="•"/>
                <a:defRPr sz="1000">
                  <a:solidFill>
                    <a:srgbClr val="336699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lnSpc>
                  <a:spcPct val="70000"/>
                </a:lnSpc>
                <a:spcBef>
                  <a:spcPct val="40000"/>
                </a:spcBef>
                <a:buClrTx/>
                <a:buFontTx/>
                <a:buNone/>
              </a:pPr>
              <a:r>
                <a:rPr lang="en-US" sz="1200">
                  <a:solidFill>
                    <a:schemeClr val="tx1"/>
                  </a:solidFill>
                </a:rPr>
                <a:t> Registered Claim</a:t>
              </a:r>
            </a:p>
          </p:txBody>
        </p:sp>
      </p:grpSp>
      <p:grpSp>
        <p:nvGrpSpPr>
          <p:cNvPr id="80" name="Group 142"/>
          <p:cNvGrpSpPr>
            <a:grpSpLocks/>
          </p:cNvGrpSpPr>
          <p:nvPr/>
        </p:nvGrpSpPr>
        <p:grpSpPr bwMode="auto">
          <a:xfrm>
            <a:off x="4800600" y="1066800"/>
            <a:ext cx="1676400" cy="1295400"/>
            <a:chOff x="3024" y="1056"/>
            <a:chExt cx="1056" cy="816"/>
          </a:xfrm>
        </p:grpSpPr>
        <p:sp>
          <p:nvSpPr>
            <p:cNvPr id="81" name="Text Box 92"/>
            <p:cNvSpPr txBox="1">
              <a:spLocks noChangeArrowheads="1"/>
            </p:cNvSpPr>
            <p:nvPr/>
          </p:nvSpPr>
          <p:spPr bwMode="auto">
            <a:xfrm>
              <a:off x="3024" y="1152"/>
              <a:ext cx="816" cy="121"/>
            </a:xfrm>
            <a:prstGeom prst="rect">
              <a:avLst/>
            </a:prstGeom>
            <a:solidFill>
              <a:schemeClr val="bg1">
                <a:alpha val="85097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/>
            <a:lstStyle>
              <a:lvl1pPr eaLnBrk="0" hangingPunct="0">
                <a:defRPr sz="1000">
                  <a:solidFill>
                    <a:srgbClr val="336699"/>
                  </a:solidFill>
                  <a:latin typeface="Arial" pitchFamily="34" charset="0"/>
                </a:defRPr>
              </a:lvl1pPr>
              <a:lvl2pPr marL="742950" indent="-285750" eaLnBrk="0" hangingPunct="0">
                <a:defRPr sz="1000">
                  <a:solidFill>
                    <a:srgbClr val="336699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sz="1000">
                  <a:solidFill>
                    <a:srgbClr val="336699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sz="1000">
                  <a:solidFill>
                    <a:srgbClr val="336699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sz="1000">
                  <a:solidFill>
                    <a:srgbClr val="336699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006600"/>
                </a:buClr>
                <a:buChar char="•"/>
                <a:defRPr sz="1000">
                  <a:solidFill>
                    <a:srgbClr val="336699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006600"/>
                </a:buClr>
                <a:buChar char="•"/>
                <a:defRPr sz="1000">
                  <a:solidFill>
                    <a:srgbClr val="336699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006600"/>
                </a:buClr>
                <a:buChar char="•"/>
                <a:defRPr sz="1000">
                  <a:solidFill>
                    <a:srgbClr val="336699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006600"/>
                </a:buClr>
                <a:buChar char="•"/>
                <a:defRPr sz="1000">
                  <a:solidFill>
                    <a:srgbClr val="336699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lnSpc>
                  <a:spcPct val="70000"/>
                </a:lnSpc>
                <a:spcBef>
                  <a:spcPct val="40000"/>
                </a:spcBef>
                <a:buClrTx/>
                <a:buFontTx/>
                <a:buNone/>
              </a:pPr>
              <a:r>
                <a:rPr lang="en-US" sz="1200">
                  <a:solidFill>
                    <a:schemeClr val="tx1"/>
                  </a:solidFill>
                </a:rPr>
                <a:t>Rejection</a:t>
              </a:r>
            </a:p>
          </p:txBody>
        </p:sp>
        <p:sp>
          <p:nvSpPr>
            <p:cNvPr id="82" name="Text Box 93"/>
            <p:cNvSpPr txBox="1">
              <a:spLocks noChangeArrowheads="1"/>
            </p:cNvSpPr>
            <p:nvPr/>
          </p:nvSpPr>
          <p:spPr bwMode="auto">
            <a:xfrm>
              <a:off x="3072" y="1655"/>
              <a:ext cx="1008" cy="121"/>
            </a:xfrm>
            <a:prstGeom prst="rect">
              <a:avLst/>
            </a:prstGeom>
            <a:solidFill>
              <a:schemeClr val="bg1">
                <a:alpha val="85097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/>
            <a:lstStyle>
              <a:lvl1pPr eaLnBrk="0" hangingPunct="0">
                <a:defRPr sz="1000">
                  <a:solidFill>
                    <a:srgbClr val="336699"/>
                  </a:solidFill>
                  <a:latin typeface="Arial" pitchFamily="34" charset="0"/>
                </a:defRPr>
              </a:lvl1pPr>
              <a:lvl2pPr marL="742950" indent="-285750" eaLnBrk="0" hangingPunct="0">
                <a:defRPr sz="1000">
                  <a:solidFill>
                    <a:srgbClr val="336699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sz="1000">
                  <a:solidFill>
                    <a:srgbClr val="336699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sz="1000">
                  <a:solidFill>
                    <a:srgbClr val="336699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sz="1000">
                  <a:solidFill>
                    <a:srgbClr val="336699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006600"/>
                </a:buClr>
                <a:buChar char="•"/>
                <a:defRPr sz="1000">
                  <a:solidFill>
                    <a:srgbClr val="336699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006600"/>
                </a:buClr>
                <a:buChar char="•"/>
                <a:defRPr sz="1000">
                  <a:solidFill>
                    <a:srgbClr val="336699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006600"/>
                </a:buClr>
                <a:buChar char="•"/>
                <a:defRPr sz="1000">
                  <a:solidFill>
                    <a:srgbClr val="336699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006600"/>
                </a:buClr>
                <a:buChar char="•"/>
                <a:defRPr sz="1000">
                  <a:solidFill>
                    <a:srgbClr val="336699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lnSpc>
                  <a:spcPct val="70000"/>
                </a:lnSpc>
                <a:spcBef>
                  <a:spcPct val="40000"/>
                </a:spcBef>
                <a:buClrTx/>
                <a:buFontTx/>
                <a:buNone/>
              </a:pPr>
              <a:r>
                <a:rPr lang="en-US" sz="1200">
                  <a:solidFill>
                    <a:schemeClr val="tx1"/>
                  </a:solidFill>
                </a:rPr>
                <a:t>Validated Claim</a:t>
              </a:r>
            </a:p>
          </p:txBody>
        </p:sp>
        <p:sp>
          <p:nvSpPr>
            <p:cNvPr id="83" name="Line 140"/>
            <p:cNvSpPr>
              <a:spLocks noChangeShapeType="1"/>
            </p:cNvSpPr>
            <p:nvPr/>
          </p:nvSpPr>
          <p:spPr bwMode="auto">
            <a:xfrm flipV="1">
              <a:off x="3168" y="1056"/>
              <a:ext cx="0" cy="240"/>
            </a:xfrm>
            <a:prstGeom prst="line">
              <a:avLst/>
            </a:prstGeom>
            <a:noFill/>
            <a:ln w="12700">
              <a:solidFill>
                <a:srgbClr val="6E6E6E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4" name="Line 141"/>
            <p:cNvSpPr>
              <a:spLocks noChangeShapeType="1"/>
            </p:cNvSpPr>
            <p:nvPr/>
          </p:nvSpPr>
          <p:spPr bwMode="auto">
            <a:xfrm>
              <a:off x="3168" y="1584"/>
              <a:ext cx="0" cy="288"/>
            </a:xfrm>
            <a:prstGeom prst="line">
              <a:avLst/>
            </a:prstGeom>
            <a:noFill/>
            <a:ln w="12700">
              <a:solidFill>
                <a:srgbClr val="6E6E6E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5" name="Group 146"/>
          <p:cNvGrpSpPr>
            <a:grpSpLocks/>
          </p:cNvGrpSpPr>
          <p:nvPr/>
        </p:nvGrpSpPr>
        <p:grpSpPr bwMode="auto">
          <a:xfrm>
            <a:off x="2590800" y="1066800"/>
            <a:ext cx="1600200" cy="2362200"/>
            <a:chOff x="1632" y="1056"/>
            <a:chExt cx="1008" cy="1488"/>
          </a:xfrm>
        </p:grpSpPr>
        <p:grpSp>
          <p:nvGrpSpPr>
            <p:cNvPr id="86" name="Group 143"/>
            <p:cNvGrpSpPr>
              <a:grpSpLocks/>
            </p:cNvGrpSpPr>
            <p:nvPr/>
          </p:nvGrpSpPr>
          <p:grpSpPr bwMode="auto">
            <a:xfrm>
              <a:off x="1920" y="1056"/>
              <a:ext cx="480" cy="816"/>
              <a:chOff x="1920" y="1056"/>
              <a:chExt cx="480" cy="816"/>
            </a:xfrm>
          </p:grpSpPr>
          <p:sp>
            <p:nvSpPr>
              <p:cNvPr id="89" name="Line 135"/>
              <p:cNvSpPr>
                <a:spLocks noChangeShapeType="1"/>
              </p:cNvSpPr>
              <p:nvPr/>
            </p:nvSpPr>
            <p:spPr bwMode="auto">
              <a:xfrm flipV="1">
                <a:off x="2160" y="1056"/>
                <a:ext cx="0" cy="816"/>
              </a:xfrm>
              <a:prstGeom prst="line">
                <a:avLst/>
              </a:prstGeom>
              <a:noFill/>
              <a:ln w="12700">
                <a:solidFill>
                  <a:srgbClr val="6E6E6E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0" name="Text Box 88"/>
              <p:cNvSpPr txBox="1">
                <a:spLocks noChangeArrowheads="1"/>
              </p:cNvSpPr>
              <p:nvPr/>
            </p:nvSpPr>
            <p:spPr bwMode="auto">
              <a:xfrm>
                <a:off x="1920" y="1440"/>
                <a:ext cx="480" cy="14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 anchorCtr="1"/>
              <a:lstStyle>
                <a:lvl1pPr eaLnBrk="0" hangingPunct="0">
                  <a:defRPr sz="1000">
                    <a:solidFill>
                      <a:srgbClr val="336699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 sz="1000">
                    <a:solidFill>
                      <a:srgbClr val="336699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 sz="1000">
                    <a:solidFill>
                      <a:srgbClr val="336699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 sz="1000">
                    <a:solidFill>
                      <a:srgbClr val="336699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 sz="1000">
                    <a:solidFill>
                      <a:srgbClr val="336699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rgbClr val="006600"/>
                  </a:buClr>
                  <a:buChar char="•"/>
                  <a:defRPr sz="1000">
                    <a:solidFill>
                      <a:srgbClr val="336699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rgbClr val="006600"/>
                  </a:buClr>
                  <a:buChar char="•"/>
                  <a:defRPr sz="1000">
                    <a:solidFill>
                      <a:srgbClr val="336699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rgbClr val="006600"/>
                  </a:buClr>
                  <a:buChar char="•"/>
                  <a:defRPr sz="1000">
                    <a:solidFill>
                      <a:srgbClr val="336699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rgbClr val="006600"/>
                  </a:buClr>
                  <a:buChar char="•"/>
                  <a:defRPr sz="1000">
                    <a:solidFill>
                      <a:srgbClr val="336699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lnSpc>
                    <a:spcPct val="70000"/>
                  </a:lnSpc>
                  <a:spcBef>
                    <a:spcPct val="40000"/>
                  </a:spcBef>
                  <a:buClrTx/>
                  <a:buFontTx/>
                  <a:buNone/>
                </a:pPr>
                <a:r>
                  <a:rPr lang="en-US" sz="1200">
                    <a:solidFill>
                      <a:schemeClr val="tx1"/>
                    </a:solidFill>
                  </a:rPr>
                  <a:t>Rejection</a:t>
                </a:r>
              </a:p>
            </p:txBody>
          </p:sp>
        </p:grpSp>
        <p:sp>
          <p:nvSpPr>
            <p:cNvPr id="87" name="Line 144"/>
            <p:cNvSpPr>
              <a:spLocks noChangeShapeType="1"/>
            </p:cNvSpPr>
            <p:nvPr/>
          </p:nvSpPr>
          <p:spPr bwMode="auto">
            <a:xfrm>
              <a:off x="2160" y="2208"/>
              <a:ext cx="0" cy="336"/>
            </a:xfrm>
            <a:prstGeom prst="line">
              <a:avLst/>
            </a:prstGeom>
            <a:noFill/>
            <a:ln w="12700">
              <a:solidFill>
                <a:srgbClr val="6E6E6E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" name="Text Box 102"/>
            <p:cNvSpPr txBox="1">
              <a:spLocks noChangeArrowheads="1"/>
            </p:cNvSpPr>
            <p:nvPr/>
          </p:nvSpPr>
          <p:spPr bwMode="auto">
            <a:xfrm>
              <a:off x="1632" y="2304"/>
              <a:ext cx="1008" cy="1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/>
            <a:lstStyle>
              <a:lvl1pPr eaLnBrk="0" hangingPunct="0">
                <a:defRPr sz="1000">
                  <a:solidFill>
                    <a:srgbClr val="336699"/>
                  </a:solidFill>
                  <a:latin typeface="Arial" pitchFamily="34" charset="0"/>
                </a:defRPr>
              </a:lvl1pPr>
              <a:lvl2pPr marL="742950" indent="-285750" eaLnBrk="0" hangingPunct="0">
                <a:defRPr sz="1000">
                  <a:solidFill>
                    <a:srgbClr val="336699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sz="1000">
                  <a:solidFill>
                    <a:srgbClr val="336699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sz="1000">
                  <a:solidFill>
                    <a:srgbClr val="336699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sz="1000">
                  <a:solidFill>
                    <a:srgbClr val="336699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006600"/>
                </a:buClr>
                <a:buChar char="•"/>
                <a:defRPr sz="1000">
                  <a:solidFill>
                    <a:srgbClr val="336699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006600"/>
                </a:buClr>
                <a:buChar char="•"/>
                <a:defRPr sz="1000">
                  <a:solidFill>
                    <a:srgbClr val="336699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006600"/>
                </a:buClr>
                <a:buChar char="•"/>
                <a:defRPr sz="1000">
                  <a:solidFill>
                    <a:srgbClr val="336699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006600"/>
                </a:buClr>
                <a:buChar char="•"/>
                <a:defRPr sz="1000">
                  <a:solidFill>
                    <a:srgbClr val="336699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lnSpc>
                  <a:spcPct val="70000"/>
                </a:lnSpc>
                <a:spcBef>
                  <a:spcPct val="40000"/>
                </a:spcBef>
                <a:buClrTx/>
                <a:buFontTx/>
                <a:buNone/>
              </a:pPr>
              <a:r>
                <a:rPr lang="en-US" sz="1200">
                  <a:solidFill>
                    <a:schemeClr val="tx1"/>
                  </a:solidFill>
                </a:rPr>
                <a:t>Evaluated Loss</a:t>
              </a:r>
            </a:p>
          </p:txBody>
        </p:sp>
      </p:grpSp>
      <p:grpSp>
        <p:nvGrpSpPr>
          <p:cNvPr id="91" name="Group 157"/>
          <p:cNvGrpSpPr>
            <a:grpSpLocks/>
          </p:cNvGrpSpPr>
          <p:nvPr/>
        </p:nvGrpSpPr>
        <p:grpSpPr bwMode="auto">
          <a:xfrm>
            <a:off x="5943600" y="2438400"/>
            <a:ext cx="3048000" cy="457200"/>
            <a:chOff x="3744" y="1920"/>
            <a:chExt cx="1920" cy="288"/>
          </a:xfrm>
        </p:grpSpPr>
        <p:sp>
          <p:nvSpPr>
            <p:cNvPr id="92" name="AutoShape 96"/>
            <p:cNvSpPr>
              <a:spLocks noChangeArrowheads="1"/>
            </p:cNvSpPr>
            <p:nvPr/>
          </p:nvSpPr>
          <p:spPr bwMode="auto">
            <a:xfrm>
              <a:off x="4656" y="1920"/>
              <a:ext cx="1008" cy="288"/>
            </a:xfrm>
            <a:prstGeom prst="roundRect">
              <a:avLst>
                <a:gd name="adj" fmla="val 50000"/>
              </a:avLst>
            </a:prstGeom>
            <a:solidFill>
              <a:srgbClr val="E2ECF6"/>
            </a:solidFill>
            <a:ln w="9525">
              <a:solidFill>
                <a:srgbClr val="336699"/>
              </a:solidFill>
              <a:round/>
              <a:headEnd/>
              <a:tailEnd/>
            </a:ln>
          </p:spPr>
          <p:txBody>
            <a:bodyPr wrap="none" tIns="0" bIns="0" anchor="ctr" anchorCtr="1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sz="1400">
                  <a:solidFill>
                    <a:schemeClr val="tx1"/>
                  </a:solidFill>
                </a:rPr>
                <a:t> Loss Reserve</a:t>
              </a:r>
            </a:p>
          </p:txBody>
        </p:sp>
        <p:sp>
          <p:nvSpPr>
            <p:cNvPr id="93" name="Line 148"/>
            <p:cNvSpPr>
              <a:spLocks noChangeShapeType="1"/>
            </p:cNvSpPr>
            <p:nvPr/>
          </p:nvSpPr>
          <p:spPr bwMode="auto">
            <a:xfrm>
              <a:off x="3744" y="2064"/>
              <a:ext cx="912" cy="0"/>
            </a:xfrm>
            <a:prstGeom prst="line">
              <a:avLst/>
            </a:prstGeom>
            <a:noFill/>
            <a:ln w="12700">
              <a:solidFill>
                <a:srgbClr val="6E6E6E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" name="Text Box 97"/>
            <p:cNvSpPr txBox="1">
              <a:spLocks noChangeArrowheads="1"/>
            </p:cNvSpPr>
            <p:nvPr/>
          </p:nvSpPr>
          <p:spPr bwMode="auto">
            <a:xfrm>
              <a:off x="3936" y="1968"/>
              <a:ext cx="476" cy="2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/>
            <a:lstStyle>
              <a:lvl1pPr eaLnBrk="0" hangingPunct="0">
                <a:defRPr sz="1000">
                  <a:solidFill>
                    <a:srgbClr val="336699"/>
                  </a:solidFill>
                  <a:latin typeface="Arial" pitchFamily="34" charset="0"/>
                </a:defRPr>
              </a:lvl1pPr>
              <a:lvl2pPr marL="742950" indent="-285750" eaLnBrk="0" hangingPunct="0">
                <a:defRPr sz="1000">
                  <a:solidFill>
                    <a:srgbClr val="336699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sz="1000">
                  <a:solidFill>
                    <a:srgbClr val="336699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sz="1000">
                  <a:solidFill>
                    <a:srgbClr val="336699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sz="1000">
                  <a:solidFill>
                    <a:srgbClr val="336699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006600"/>
                </a:buClr>
                <a:buChar char="•"/>
                <a:defRPr sz="1000">
                  <a:solidFill>
                    <a:srgbClr val="336699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006600"/>
                </a:buClr>
                <a:buChar char="•"/>
                <a:defRPr sz="1000">
                  <a:solidFill>
                    <a:srgbClr val="336699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006600"/>
                </a:buClr>
                <a:buChar char="•"/>
                <a:defRPr sz="1000">
                  <a:solidFill>
                    <a:srgbClr val="336699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006600"/>
                </a:buClr>
                <a:buChar char="•"/>
                <a:defRPr sz="1000">
                  <a:solidFill>
                    <a:srgbClr val="336699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lnSpc>
                  <a:spcPct val="70000"/>
                </a:lnSpc>
                <a:spcBef>
                  <a:spcPct val="40000"/>
                </a:spcBef>
                <a:buClrTx/>
                <a:buFontTx/>
                <a:buNone/>
              </a:pPr>
              <a:r>
                <a:rPr lang="en-US" sz="1200">
                  <a:solidFill>
                    <a:schemeClr val="tx1"/>
                  </a:solidFill>
                </a:rPr>
                <a:t>Set Initial Reserve</a:t>
              </a:r>
            </a:p>
          </p:txBody>
        </p:sp>
      </p:grpSp>
      <p:grpSp>
        <p:nvGrpSpPr>
          <p:cNvPr id="95" name="Group 158"/>
          <p:cNvGrpSpPr>
            <a:grpSpLocks/>
          </p:cNvGrpSpPr>
          <p:nvPr/>
        </p:nvGrpSpPr>
        <p:grpSpPr bwMode="auto">
          <a:xfrm>
            <a:off x="4648200" y="2895600"/>
            <a:ext cx="762000" cy="1600200"/>
            <a:chOff x="2928" y="2208"/>
            <a:chExt cx="480" cy="1008"/>
          </a:xfrm>
        </p:grpSpPr>
        <p:sp>
          <p:nvSpPr>
            <p:cNvPr id="96" name="Line 149"/>
            <p:cNvSpPr>
              <a:spLocks noChangeShapeType="1"/>
            </p:cNvSpPr>
            <p:nvPr/>
          </p:nvSpPr>
          <p:spPr bwMode="auto">
            <a:xfrm>
              <a:off x="3168" y="2208"/>
              <a:ext cx="0" cy="1008"/>
            </a:xfrm>
            <a:prstGeom prst="line">
              <a:avLst/>
            </a:prstGeom>
            <a:noFill/>
            <a:ln w="12700">
              <a:solidFill>
                <a:srgbClr val="6E6E6E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7" name="Text Box 119"/>
            <p:cNvSpPr txBox="1">
              <a:spLocks noChangeArrowheads="1"/>
            </p:cNvSpPr>
            <p:nvPr/>
          </p:nvSpPr>
          <p:spPr bwMode="auto">
            <a:xfrm>
              <a:off x="2928" y="2352"/>
              <a:ext cx="480" cy="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/>
            <a:lstStyle>
              <a:lvl1pPr eaLnBrk="0" hangingPunct="0">
                <a:defRPr sz="1000">
                  <a:solidFill>
                    <a:srgbClr val="336699"/>
                  </a:solidFill>
                  <a:latin typeface="Arial" pitchFamily="34" charset="0"/>
                </a:defRPr>
              </a:lvl1pPr>
              <a:lvl2pPr marL="742950" indent="-285750" eaLnBrk="0" hangingPunct="0">
                <a:defRPr sz="1000">
                  <a:solidFill>
                    <a:srgbClr val="336699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sz="1000">
                  <a:solidFill>
                    <a:srgbClr val="336699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sz="1000">
                  <a:solidFill>
                    <a:srgbClr val="336699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sz="1000">
                  <a:solidFill>
                    <a:srgbClr val="336699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006600"/>
                </a:buClr>
                <a:buChar char="•"/>
                <a:defRPr sz="1000">
                  <a:solidFill>
                    <a:srgbClr val="336699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006600"/>
                </a:buClr>
                <a:buChar char="•"/>
                <a:defRPr sz="1000">
                  <a:solidFill>
                    <a:srgbClr val="336699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006600"/>
                </a:buClr>
                <a:buChar char="•"/>
                <a:defRPr sz="1000">
                  <a:solidFill>
                    <a:srgbClr val="336699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006600"/>
                </a:buClr>
                <a:buChar char="•"/>
                <a:defRPr sz="1000">
                  <a:solidFill>
                    <a:srgbClr val="336699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lnSpc>
                  <a:spcPct val="70000"/>
                </a:lnSpc>
                <a:spcBef>
                  <a:spcPct val="40000"/>
                </a:spcBef>
                <a:buClrTx/>
                <a:buFontTx/>
                <a:buNone/>
              </a:pPr>
              <a:r>
                <a:rPr lang="en-US" sz="1200">
                  <a:solidFill>
                    <a:schemeClr val="tx1"/>
                  </a:solidFill>
                </a:rPr>
                <a:t>Salvage Initiation</a:t>
              </a:r>
            </a:p>
          </p:txBody>
        </p:sp>
      </p:grpSp>
      <p:grpSp>
        <p:nvGrpSpPr>
          <p:cNvPr id="98" name="Group 159"/>
          <p:cNvGrpSpPr>
            <a:grpSpLocks/>
          </p:cNvGrpSpPr>
          <p:nvPr/>
        </p:nvGrpSpPr>
        <p:grpSpPr bwMode="auto">
          <a:xfrm>
            <a:off x="3962400" y="3552825"/>
            <a:ext cx="2438400" cy="384175"/>
            <a:chOff x="2496" y="2622"/>
            <a:chExt cx="1536" cy="242"/>
          </a:xfrm>
        </p:grpSpPr>
        <p:sp>
          <p:nvSpPr>
            <p:cNvPr id="99" name="Line 150"/>
            <p:cNvSpPr>
              <a:spLocks noChangeShapeType="1"/>
            </p:cNvSpPr>
            <p:nvPr/>
          </p:nvSpPr>
          <p:spPr bwMode="auto">
            <a:xfrm>
              <a:off x="2496" y="2736"/>
              <a:ext cx="1536" cy="0"/>
            </a:xfrm>
            <a:prstGeom prst="line">
              <a:avLst/>
            </a:prstGeom>
            <a:noFill/>
            <a:ln w="12700">
              <a:solidFill>
                <a:srgbClr val="6E6E6E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" name="Text Box 106"/>
            <p:cNvSpPr txBox="1">
              <a:spLocks noChangeArrowheads="1"/>
            </p:cNvSpPr>
            <p:nvPr/>
          </p:nvSpPr>
          <p:spPr bwMode="auto">
            <a:xfrm>
              <a:off x="3264" y="2622"/>
              <a:ext cx="480" cy="2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/>
            <a:lstStyle>
              <a:lvl1pPr eaLnBrk="0" hangingPunct="0">
                <a:defRPr sz="1000">
                  <a:solidFill>
                    <a:srgbClr val="336699"/>
                  </a:solidFill>
                  <a:latin typeface="Arial" pitchFamily="34" charset="0"/>
                </a:defRPr>
              </a:lvl1pPr>
              <a:lvl2pPr marL="742950" indent="-285750" eaLnBrk="0" hangingPunct="0">
                <a:defRPr sz="1000">
                  <a:solidFill>
                    <a:srgbClr val="336699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sz="1000">
                  <a:solidFill>
                    <a:srgbClr val="336699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sz="1000">
                  <a:solidFill>
                    <a:srgbClr val="336699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sz="1000">
                  <a:solidFill>
                    <a:srgbClr val="336699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006600"/>
                </a:buClr>
                <a:buChar char="•"/>
                <a:defRPr sz="1000">
                  <a:solidFill>
                    <a:srgbClr val="336699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006600"/>
                </a:buClr>
                <a:buChar char="•"/>
                <a:defRPr sz="1000">
                  <a:solidFill>
                    <a:srgbClr val="336699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006600"/>
                </a:buClr>
                <a:buChar char="•"/>
                <a:defRPr sz="1000">
                  <a:solidFill>
                    <a:srgbClr val="336699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006600"/>
                </a:buClr>
                <a:buChar char="•"/>
                <a:defRPr sz="1000">
                  <a:solidFill>
                    <a:srgbClr val="336699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lnSpc>
                  <a:spcPct val="70000"/>
                </a:lnSpc>
                <a:spcBef>
                  <a:spcPct val="40000"/>
                </a:spcBef>
                <a:buClrTx/>
                <a:buFontTx/>
                <a:buNone/>
              </a:pPr>
              <a:r>
                <a:rPr lang="en-US" sz="1200">
                  <a:solidFill>
                    <a:schemeClr val="tx1"/>
                  </a:solidFill>
                </a:rPr>
                <a:t>Claims Settled</a:t>
              </a:r>
            </a:p>
          </p:txBody>
        </p:sp>
      </p:grpSp>
      <p:grpSp>
        <p:nvGrpSpPr>
          <p:cNvPr id="101" name="Group 162"/>
          <p:cNvGrpSpPr>
            <a:grpSpLocks/>
          </p:cNvGrpSpPr>
          <p:nvPr/>
        </p:nvGrpSpPr>
        <p:grpSpPr bwMode="auto">
          <a:xfrm>
            <a:off x="1524000" y="3886200"/>
            <a:ext cx="2362200" cy="609600"/>
            <a:chOff x="960" y="2832"/>
            <a:chExt cx="1488" cy="384"/>
          </a:xfrm>
        </p:grpSpPr>
        <p:sp>
          <p:nvSpPr>
            <p:cNvPr id="102" name="Line 151"/>
            <p:cNvSpPr>
              <a:spLocks noChangeShapeType="1"/>
            </p:cNvSpPr>
            <p:nvPr/>
          </p:nvSpPr>
          <p:spPr bwMode="auto">
            <a:xfrm>
              <a:off x="1680" y="2832"/>
              <a:ext cx="0" cy="384"/>
            </a:xfrm>
            <a:prstGeom prst="line">
              <a:avLst/>
            </a:prstGeom>
            <a:noFill/>
            <a:ln w="12700">
              <a:solidFill>
                <a:srgbClr val="6E6E6E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" name="Text Box 114"/>
            <p:cNvSpPr txBox="1">
              <a:spLocks noChangeArrowheads="1"/>
            </p:cNvSpPr>
            <p:nvPr/>
          </p:nvSpPr>
          <p:spPr bwMode="auto">
            <a:xfrm>
              <a:off x="960" y="2928"/>
              <a:ext cx="1488" cy="1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/>
            <a:lstStyle>
              <a:lvl1pPr eaLnBrk="0" hangingPunct="0">
                <a:defRPr sz="1000">
                  <a:solidFill>
                    <a:srgbClr val="336699"/>
                  </a:solidFill>
                  <a:latin typeface="Arial" pitchFamily="34" charset="0"/>
                </a:defRPr>
              </a:lvl1pPr>
              <a:lvl2pPr marL="742950" indent="-285750" eaLnBrk="0" hangingPunct="0">
                <a:defRPr sz="1000">
                  <a:solidFill>
                    <a:srgbClr val="336699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sz="1000">
                  <a:solidFill>
                    <a:srgbClr val="336699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sz="1000">
                  <a:solidFill>
                    <a:srgbClr val="336699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sz="1000">
                  <a:solidFill>
                    <a:srgbClr val="336699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006600"/>
                </a:buClr>
                <a:buChar char="•"/>
                <a:defRPr sz="1000">
                  <a:solidFill>
                    <a:srgbClr val="336699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006600"/>
                </a:buClr>
                <a:buChar char="•"/>
                <a:defRPr sz="1000">
                  <a:solidFill>
                    <a:srgbClr val="336699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006600"/>
                </a:buClr>
                <a:buChar char="•"/>
                <a:defRPr sz="1000">
                  <a:solidFill>
                    <a:srgbClr val="336699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006600"/>
                </a:buClr>
                <a:buChar char="•"/>
                <a:defRPr sz="1000">
                  <a:solidFill>
                    <a:srgbClr val="336699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lnSpc>
                  <a:spcPct val="70000"/>
                </a:lnSpc>
                <a:spcBef>
                  <a:spcPct val="40000"/>
                </a:spcBef>
                <a:buClrTx/>
                <a:buFontTx/>
                <a:buNone/>
              </a:pPr>
              <a:r>
                <a:rPr lang="en-US" sz="1200">
                  <a:solidFill>
                    <a:schemeClr val="tx1"/>
                  </a:solidFill>
                </a:rPr>
                <a:t>Claim Payment Request</a:t>
              </a:r>
            </a:p>
          </p:txBody>
        </p:sp>
      </p:grpSp>
      <p:grpSp>
        <p:nvGrpSpPr>
          <p:cNvPr id="104" name="Group 161"/>
          <p:cNvGrpSpPr>
            <a:grpSpLocks/>
          </p:cNvGrpSpPr>
          <p:nvPr/>
        </p:nvGrpSpPr>
        <p:grpSpPr bwMode="auto">
          <a:xfrm>
            <a:off x="3505200" y="4540250"/>
            <a:ext cx="1143000" cy="412750"/>
            <a:chOff x="2208" y="3244"/>
            <a:chExt cx="720" cy="260"/>
          </a:xfrm>
        </p:grpSpPr>
        <p:sp>
          <p:nvSpPr>
            <p:cNvPr id="105" name="Line 152"/>
            <p:cNvSpPr>
              <a:spLocks noChangeShapeType="1"/>
            </p:cNvSpPr>
            <p:nvPr/>
          </p:nvSpPr>
          <p:spPr bwMode="auto">
            <a:xfrm flipH="1">
              <a:off x="2208" y="3360"/>
              <a:ext cx="720" cy="0"/>
            </a:xfrm>
            <a:prstGeom prst="line">
              <a:avLst/>
            </a:prstGeom>
            <a:noFill/>
            <a:ln w="12700">
              <a:solidFill>
                <a:srgbClr val="6E6E6E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" name="Text Box 123"/>
            <p:cNvSpPr txBox="1">
              <a:spLocks noChangeArrowheads="1"/>
            </p:cNvSpPr>
            <p:nvPr/>
          </p:nvSpPr>
          <p:spPr bwMode="auto">
            <a:xfrm>
              <a:off x="2400" y="3244"/>
              <a:ext cx="402" cy="2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/>
            <a:lstStyle>
              <a:lvl1pPr eaLnBrk="0" hangingPunct="0">
                <a:defRPr sz="1000">
                  <a:solidFill>
                    <a:srgbClr val="336699"/>
                  </a:solidFill>
                  <a:latin typeface="Arial" pitchFamily="34" charset="0"/>
                </a:defRPr>
              </a:lvl1pPr>
              <a:lvl2pPr marL="742950" indent="-285750" eaLnBrk="0" hangingPunct="0">
                <a:defRPr sz="1000">
                  <a:solidFill>
                    <a:srgbClr val="336699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sz="1000">
                  <a:solidFill>
                    <a:srgbClr val="336699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sz="1000">
                  <a:solidFill>
                    <a:srgbClr val="336699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sz="1000">
                  <a:solidFill>
                    <a:srgbClr val="336699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006600"/>
                </a:buClr>
                <a:buChar char="•"/>
                <a:defRPr sz="1000">
                  <a:solidFill>
                    <a:srgbClr val="336699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006600"/>
                </a:buClr>
                <a:buChar char="•"/>
                <a:defRPr sz="1000">
                  <a:solidFill>
                    <a:srgbClr val="336699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006600"/>
                </a:buClr>
                <a:buChar char="•"/>
                <a:defRPr sz="1000">
                  <a:solidFill>
                    <a:srgbClr val="336699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006600"/>
                </a:buClr>
                <a:buChar char="•"/>
                <a:defRPr sz="1000">
                  <a:solidFill>
                    <a:srgbClr val="336699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lnSpc>
                  <a:spcPct val="70000"/>
                </a:lnSpc>
                <a:spcBef>
                  <a:spcPct val="40000"/>
                </a:spcBef>
                <a:buClrTx/>
                <a:buFontTx/>
                <a:buNone/>
              </a:pPr>
              <a:r>
                <a:rPr lang="en-US" sz="1200">
                  <a:solidFill>
                    <a:schemeClr val="tx1"/>
                  </a:solidFill>
                </a:rPr>
                <a:t>Salvage Amount</a:t>
              </a:r>
            </a:p>
          </p:txBody>
        </p:sp>
      </p:grpSp>
      <p:grpSp>
        <p:nvGrpSpPr>
          <p:cNvPr id="107" name="Group 160"/>
          <p:cNvGrpSpPr>
            <a:grpSpLocks/>
          </p:cNvGrpSpPr>
          <p:nvPr/>
        </p:nvGrpSpPr>
        <p:grpSpPr bwMode="auto">
          <a:xfrm>
            <a:off x="6934200" y="3952875"/>
            <a:ext cx="1371600" cy="762000"/>
            <a:chOff x="4368" y="2874"/>
            <a:chExt cx="864" cy="480"/>
          </a:xfrm>
        </p:grpSpPr>
        <p:cxnSp>
          <p:nvCxnSpPr>
            <p:cNvPr id="108" name="AutoShape 153"/>
            <p:cNvCxnSpPr>
              <a:cxnSpLocks noChangeShapeType="1"/>
              <a:stCxn id="66" idx="3"/>
              <a:endCxn id="64" idx="2"/>
            </p:cNvCxnSpPr>
            <p:nvPr/>
          </p:nvCxnSpPr>
          <p:spPr bwMode="auto">
            <a:xfrm flipV="1">
              <a:off x="4368" y="2874"/>
              <a:ext cx="504" cy="480"/>
            </a:xfrm>
            <a:prstGeom prst="bentConnector2">
              <a:avLst/>
            </a:prstGeom>
            <a:noFill/>
            <a:ln w="12700">
              <a:solidFill>
                <a:srgbClr val="6E6E6E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9" name="Text Box 110"/>
            <p:cNvSpPr txBox="1">
              <a:spLocks noChangeArrowheads="1"/>
            </p:cNvSpPr>
            <p:nvPr/>
          </p:nvSpPr>
          <p:spPr bwMode="auto">
            <a:xfrm>
              <a:off x="4512" y="3072"/>
              <a:ext cx="720" cy="2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/>
            <a:lstStyle>
              <a:lvl1pPr eaLnBrk="0" hangingPunct="0">
                <a:defRPr sz="1000">
                  <a:solidFill>
                    <a:srgbClr val="336699"/>
                  </a:solidFill>
                  <a:latin typeface="Arial" pitchFamily="34" charset="0"/>
                </a:defRPr>
              </a:lvl1pPr>
              <a:lvl2pPr marL="742950" indent="-285750" eaLnBrk="0" hangingPunct="0">
                <a:defRPr sz="1000">
                  <a:solidFill>
                    <a:srgbClr val="336699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sz="1000">
                  <a:solidFill>
                    <a:srgbClr val="336699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sz="1000">
                  <a:solidFill>
                    <a:srgbClr val="336699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sz="1000">
                  <a:solidFill>
                    <a:srgbClr val="336699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006600"/>
                </a:buClr>
                <a:buChar char="•"/>
                <a:defRPr sz="1000">
                  <a:solidFill>
                    <a:srgbClr val="336699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006600"/>
                </a:buClr>
                <a:buChar char="•"/>
                <a:defRPr sz="1000">
                  <a:solidFill>
                    <a:srgbClr val="336699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006600"/>
                </a:buClr>
                <a:buChar char="•"/>
                <a:defRPr sz="1000">
                  <a:solidFill>
                    <a:srgbClr val="336699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006600"/>
                </a:buClr>
                <a:buChar char="•"/>
                <a:defRPr sz="1000">
                  <a:solidFill>
                    <a:srgbClr val="336699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lnSpc>
                  <a:spcPct val="70000"/>
                </a:lnSpc>
                <a:spcBef>
                  <a:spcPct val="40000"/>
                </a:spcBef>
                <a:buClrTx/>
                <a:buFontTx/>
                <a:buNone/>
              </a:pPr>
              <a:r>
                <a:rPr lang="en-US" sz="1200">
                  <a:solidFill>
                    <a:schemeClr val="tx1"/>
                  </a:solidFill>
                </a:rPr>
                <a:t>Salvage Recovered</a:t>
              </a:r>
            </a:p>
          </p:txBody>
        </p:sp>
      </p:grpSp>
      <p:grpSp>
        <p:nvGrpSpPr>
          <p:cNvPr id="110" name="Group 163"/>
          <p:cNvGrpSpPr>
            <a:grpSpLocks/>
          </p:cNvGrpSpPr>
          <p:nvPr/>
        </p:nvGrpSpPr>
        <p:grpSpPr bwMode="auto">
          <a:xfrm>
            <a:off x="609600" y="3886200"/>
            <a:ext cx="914400" cy="1676400"/>
            <a:chOff x="480" y="2832"/>
            <a:chExt cx="576" cy="1056"/>
          </a:xfrm>
        </p:grpSpPr>
        <p:sp>
          <p:nvSpPr>
            <p:cNvPr id="111" name="Line 154"/>
            <p:cNvSpPr>
              <a:spLocks noChangeShapeType="1"/>
            </p:cNvSpPr>
            <p:nvPr/>
          </p:nvSpPr>
          <p:spPr bwMode="auto">
            <a:xfrm>
              <a:off x="768" y="2832"/>
              <a:ext cx="0" cy="1056"/>
            </a:xfrm>
            <a:prstGeom prst="line">
              <a:avLst/>
            </a:prstGeom>
            <a:noFill/>
            <a:ln w="12700">
              <a:solidFill>
                <a:srgbClr val="6E6E6E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" name="Text Box 128"/>
            <p:cNvSpPr txBox="1">
              <a:spLocks noChangeArrowheads="1"/>
            </p:cNvSpPr>
            <p:nvPr/>
          </p:nvSpPr>
          <p:spPr bwMode="auto">
            <a:xfrm>
              <a:off x="480" y="3024"/>
              <a:ext cx="576" cy="242"/>
            </a:xfrm>
            <a:prstGeom prst="rect">
              <a:avLst/>
            </a:prstGeom>
            <a:solidFill>
              <a:schemeClr val="bg1">
                <a:alpha val="85097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/>
            <a:lstStyle>
              <a:lvl1pPr eaLnBrk="0" hangingPunct="0">
                <a:defRPr sz="1000">
                  <a:solidFill>
                    <a:srgbClr val="336699"/>
                  </a:solidFill>
                  <a:latin typeface="Arial" pitchFamily="34" charset="0"/>
                </a:defRPr>
              </a:lvl1pPr>
              <a:lvl2pPr marL="742950" indent="-285750" eaLnBrk="0" hangingPunct="0">
                <a:defRPr sz="1000">
                  <a:solidFill>
                    <a:srgbClr val="336699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sz="1000">
                  <a:solidFill>
                    <a:srgbClr val="336699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sz="1000">
                  <a:solidFill>
                    <a:srgbClr val="336699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sz="1000">
                  <a:solidFill>
                    <a:srgbClr val="336699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006600"/>
                </a:buClr>
                <a:buChar char="•"/>
                <a:defRPr sz="1000">
                  <a:solidFill>
                    <a:srgbClr val="336699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006600"/>
                </a:buClr>
                <a:buChar char="•"/>
                <a:defRPr sz="1000">
                  <a:solidFill>
                    <a:srgbClr val="336699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006600"/>
                </a:buClr>
                <a:buChar char="•"/>
                <a:defRPr sz="1000">
                  <a:solidFill>
                    <a:srgbClr val="336699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006600"/>
                </a:buClr>
                <a:buChar char="•"/>
                <a:defRPr sz="1000">
                  <a:solidFill>
                    <a:srgbClr val="336699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lnSpc>
                  <a:spcPct val="70000"/>
                </a:lnSpc>
                <a:spcBef>
                  <a:spcPct val="40000"/>
                </a:spcBef>
                <a:buClrTx/>
                <a:buFontTx/>
                <a:buNone/>
              </a:pPr>
              <a:r>
                <a:rPr lang="en-US" sz="1200">
                  <a:solidFill>
                    <a:schemeClr val="tx1"/>
                  </a:solidFill>
                </a:rPr>
                <a:t>Subrogation Initiation </a:t>
              </a:r>
            </a:p>
          </p:txBody>
        </p:sp>
      </p:grpSp>
      <p:grpSp>
        <p:nvGrpSpPr>
          <p:cNvPr id="113" name="Group 164"/>
          <p:cNvGrpSpPr>
            <a:grpSpLocks/>
          </p:cNvGrpSpPr>
          <p:nvPr/>
        </p:nvGrpSpPr>
        <p:grpSpPr bwMode="auto">
          <a:xfrm>
            <a:off x="2667000" y="4953000"/>
            <a:ext cx="1492250" cy="609600"/>
            <a:chOff x="1680" y="3504"/>
            <a:chExt cx="940" cy="384"/>
          </a:xfrm>
        </p:grpSpPr>
        <p:sp>
          <p:nvSpPr>
            <p:cNvPr id="114" name="Text Box 124"/>
            <p:cNvSpPr txBox="1">
              <a:spLocks noChangeArrowheads="1"/>
            </p:cNvSpPr>
            <p:nvPr/>
          </p:nvSpPr>
          <p:spPr bwMode="auto">
            <a:xfrm>
              <a:off x="1708" y="3600"/>
              <a:ext cx="912" cy="202"/>
            </a:xfrm>
            <a:prstGeom prst="rect">
              <a:avLst/>
            </a:prstGeom>
            <a:solidFill>
              <a:schemeClr val="bg1">
                <a:alpha val="85097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/>
            <a:lstStyle>
              <a:lvl1pPr eaLnBrk="0" hangingPunct="0">
                <a:defRPr sz="1000">
                  <a:solidFill>
                    <a:srgbClr val="336699"/>
                  </a:solidFill>
                  <a:latin typeface="Arial" pitchFamily="34" charset="0"/>
                </a:defRPr>
              </a:lvl1pPr>
              <a:lvl2pPr marL="742950" indent="-285750" eaLnBrk="0" hangingPunct="0">
                <a:defRPr sz="1000">
                  <a:solidFill>
                    <a:srgbClr val="336699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sz="1000">
                  <a:solidFill>
                    <a:srgbClr val="336699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sz="1000">
                  <a:solidFill>
                    <a:srgbClr val="336699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sz="1000">
                  <a:solidFill>
                    <a:srgbClr val="336699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006600"/>
                </a:buClr>
                <a:buChar char="•"/>
                <a:defRPr sz="1000">
                  <a:solidFill>
                    <a:srgbClr val="336699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006600"/>
                </a:buClr>
                <a:buChar char="•"/>
                <a:defRPr sz="1000">
                  <a:solidFill>
                    <a:srgbClr val="336699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006600"/>
                </a:buClr>
                <a:buChar char="•"/>
                <a:defRPr sz="1000">
                  <a:solidFill>
                    <a:srgbClr val="336699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006600"/>
                </a:buClr>
                <a:buChar char="•"/>
                <a:defRPr sz="1000">
                  <a:solidFill>
                    <a:srgbClr val="336699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lnSpc>
                  <a:spcPct val="70000"/>
                </a:lnSpc>
                <a:spcBef>
                  <a:spcPct val="40000"/>
                </a:spcBef>
                <a:buClrTx/>
                <a:buFontTx/>
                <a:buNone/>
              </a:pPr>
              <a:r>
                <a:rPr lang="en-US" sz="1200">
                  <a:solidFill>
                    <a:schemeClr val="tx1"/>
                  </a:solidFill>
                </a:rPr>
                <a:t>Recovery from Subrogation Claims</a:t>
              </a:r>
            </a:p>
          </p:txBody>
        </p:sp>
        <p:sp>
          <p:nvSpPr>
            <p:cNvPr id="115" name="Line 156"/>
            <p:cNvSpPr>
              <a:spLocks noChangeShapeType="1"/>
            </p:cNvSpPr>
            <p:nvPr/>
          </p:nvSpPr>
          <p:spPr bwMode="auto">
            <a:xfrm flipV="1">
              <a:off x="1680" y="3504"/>
              <a:ext cx="0" cy="384"/>
            </a:xfrm>
            <a:prstGeom prst="line">
              <a:avLst/>
            </a:prstGeom>
            <a:noFill/>
            <a:ln w="12700">
              <a:solidFill>
                <a:srgbClr val="6E6E6E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 autoUpdateAnimBg="0"/>
      <p:bldP spid="62" grpId="0" animBg="1" autoUpdateAnimBg="0"/>
      <p:bldP spid="63" grpId="0" animBg="1" autoUpdateAnimBg="0"/>
      <p:bldP spid="64" grpId="0" animBg="1" autoUpdateAnimBg="0"/>
      <p:bldP spid="65" grpId="0" animBg="1" autoUpdateAnimBg="0"/>
      <p:bldP spid="66" grpId="0" animBg="1" autoUpdateAnimBg="0"/>
      <p:bldP spid="67" grpId="0" animBg="1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>
              <a:defRPr/>
            </a:pPr>
            <a:fld id="{79334EC3-DEE9-4F00-8E9F-B95713FB0F9C}" type="slidenum">
              <a:rPr lang="en-US" sz="800" smtClean="0">
                <a:latin typeface="Arial" pitchFamily="34" charset="0"/>
                <a:cs typeface="Arial" pitchFamily="34" charset="0"/>
              </a:rPr>
              <a:pPr algn="r">
                <a:defRPr/>
              </a:pPr>
              <a:t>10</a:t>
            </a:fld>
            <a:endParaRPr lang="en-US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8763000" cy="96043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500" dirty="0"/>
              <a:t>Claims – Processes, Operations &amp; Value Chain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95536" y="620688"/>
            <a:ext cx="8458200" cy="5257800"/>
            <a:chOff x="609600" y="1295400"/>
            <a:chExt cx="8458200" cy="5257800"/>
          </a:xfrm>
        </p:grpSpPr>
        <p:sp>
          <p:nvSpPr>
            <p:cNvPr id="6" name="Rectangle 25"/>
            <p:cNvSpPr>
              <a:spLocks noChangeArrowheads="1"/>
            </p:cNvSpPr>
            <p:nvPr/>
          </p:nvSpPr>
          <p:spPr bwMode="auto">
            <a:xfrm>
              <a:off x="609600" y="3124200"/>
              <a:ext cx="1295400" cy="762000"/>
            </a:xfrm>
            <a:prstGeom prst="rect">
              <a:avLst/>
            </a:prstGeom>
            <a:solidFill>
              <a:srgbClr val="E5F7EE"/>
            </a:solidFill>
            <a:ln w="9525">
              <a:solidFill>
                <a:srgbClr val="339966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lIns="0" rIns="0" anchor="ctr"/>
            <a:lstStyle/>
            <a:p>
              <a:pPr algn="ctr">
                <a:buFontTx/>
                <a:buNone/>
              </a:pPr>
              <a:r>
                <a:rPr lang="en-US" sz="8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Loss Notice &amp; Assignment</a:t>
              </a:r>
            </a:p>
          </p:txBody>
        </p:sp>
        <p:sp>
          <p:nvSpPr>
            <p:cNvPr id="7" name="Rectangle 26"/>
            <p:cNvSpPr>
              <a:spLocks noChangeArrowheads="1"/>
            </p:cNvSpPr>
            <p:nvPr/>
          </p:nvSpPr>
          <p:spPr bwMode="auto">
            <a:xfrm>
              <a:off x="2286000" y="3124200"/>
              <a:ext cx="1295400" cy="762000"/>
            </a:xfrm>
            <a:prstGeom prst="rect">
              <a:avLst/>
            </a:prstGeom>
            <a:solidFill>
              <a:srgbClr val="E5F7EE"/>
            </a:solidFill>
            <a:ln w="9525">
              <a:solidFill>
                <a:srgbClr val="339966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lIns="0" rIns="0" anchor="ctr"/>
            <a:lstStyle/>
            <a:p>
              <a:pPr algn="ctr">
                <a:buFontTx/>
                <a:buNone/>
              </a:pPr>
              <a:r>
                <a:rPr lang="en-US" sz="8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Coverage Verification &amp; Assessment</a:t>
              </a:r>
            </a:p>
          </p:txBody>
        </p:sp>
        <p:sp>
          <p:nvSpPr>
            <p:cNvPr id="8" name="Rectangle 28"/>
            <p:cNvSpPr>
              <a:spLocks noChangeArrowheads="1"/>
            </p:cNvSpPr>
            <p:nvPr/>
          </p:nvSpPr>
          <p:spPr bwMode="auto">
            <a:xfrm>
              <a:off x="3962400" y="3124200"/>
              <a:ext cx="1295400" cy="762000"/>
            </a:xfrm>
            <a:prstGeom prst="rect">
              <a:avLst/>
            </a:prstGeom>
            <a:solidFill>
              <a:srgbClr val="E5F7EE"/>
            </a:solidFill>
            <a:ln w="9525">
              <a:solidFill>
                <a:srgbClr val="339966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lIns="0" rIns="0" anchor="ctr"/>
            <a:lstStyle/>
            <a:p>
              <a:pPr algn="ctr">
                <a:buFontTx/>
                <a:buNone/>
              </a:pPr>
              <a:r>
                <a:rPr lang="en-US" sz="8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General Investigation</a:t>
              </a:r>
            </a:p>
          </p:txBody>
        </p:sp>
        <p:sp>
          <p:nvSpPr>
            <p:cNvPr id="9" name="Rectangle 29"/>
            <p:cNvSpPr>
              <a:spLocks noChangeArrowheads="1"/>
            </p:cNvSpPr>
            <p:nvPr/>
          </p:nvSpPr>
          <p:spPr bwMode="auto">
            <a:xfrm>
              <a:off x="7315200" y="3124200"/>
              <a:ext cx="1295400" cy="762000"/>
            </a:xfrm>
            <a:prstGeom prst="rect">
              <a:avLst/>
            </a:prstGeom>
            <a:solidFill>
              <a:srgbClr val="E5F7EE"/>
            </a:solidFill>
            <a:ln w="9525">
              <a:solidFill>
                <a:srgbClr val="339966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lIns="0" rIns="0" anchor="ctr"/>
            <a:lstStyle/>
            <a:p>
              <a:pPr algn="ctr">
                <a:buFontTx/>
                <a:buNone/>
              </a:pPr>
              <a:r>
                <a:rPr lang="en-US" sz="8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Claim Conclusion</a:t>
              </a:r>
            </a:p>
          </p:txBody>
        </p:sp>
        <p:sp>
          <p:nvSpPr>
            <p:cNvPr id="10" name="Rectangle 30"/>
            <p:cNvSpPr>
              <a:spLocks noChangeArrowheads="1"/>
            </p:cNvSpPr>
            <p:nvPr/>
          </p:nvSpPr>
          <p:spPr bwMode="auto">
            <a:xfrm>
              <a:off x="609600" y="4191000"/>
              <a:ext cx="1447800" cy="762000"/>
            </a:xfrm>
            <a:prstGeom prst="rect">
              <a:avLst/>
            </a:prstGeom>
            <a:solidFill>
              <a:srgbClr val="E2ECF6"/>
            </a:solidFill>
            <a:ln w="9525">
              <a:solidFill>
                <a:srgbClr val="96B9DC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lIns="45720" rIns="45720"/>
            <a:lstStyle/>
            <a:p>
              <a:pPr>
                <a:buFontTx/>
                <a:buNone/>
              </a:pPr>
              <a:r>
                <a:rPr lang="en-US" sz="800" b="1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Loss Report Capture and Validation</a:t>
              </a:r>
            </a:p>
            <a:p>
              <a:pPr>
                <a:buFontTx/>
                <a:buNone/>
              </a:pPr>
              <a:endParaRPr lang="en-US" sz="8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" name="Rectangle 31"/>
            <p:cNvSpPr>
              <a:spLocks noChangeArrowheads="1"/>
            </p:cNvSpPr>
            <p:nvPr/>
          </p:nvSpPr>
          <p:spPr bwMode="auto">
            <a:xfrm>
              <a:off x="2286000" y="4191000"/>
              <a:ext cx="1295400" cy="762000"/>
            </a:xfrm>
            <a:prstGeom prst="rect">
              <a:avLst/>
            </a:prstGeom>
            <a:solidFill>
              <a:srgbClr val="E2ECF6"/>
            </a:solidFill>
            <a:ln w="9525">
              <a:solidFill>
                <a:srgbClr val="96B9DC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lIns="45720" rIns="45720"/>
            <a:lstStyle/>
            <a:p>
              <a:pPr>
                <a:buFontTx/>
                <a:buNone/>
              </a:pPr>
              <a:r>
                <a:rPr lang="en-US" sz="800" b="1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Coverage Verification and Profiling</a:t>
              </a:r>
            </a:p>
            <a:p>
              <a:pPr>
                <a:buFontTx/>
                <a:buNone/>
              </a:pPr>
              <a:endParaRPr lang="en-US" sz="8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" name="Rectangle 32"/>
            <p:cNvSpPr>
              <a:spLocks noChangeArrowheads="1"/>
            </p:cNvSpPr>
            <p:nvPr/>
          </p:nvSpPr>
          <p:spPr bwMode="auto">
            <a:xfrm>
              <a:off x="3962400" y="4191000"/>
              <a:ext cx="1524000" cy="2133600"/>
            </a:xfrm>
            <a:prstGeom prst="rect">
              <a:avLst/>
            </a:prstGeom>
            <a:solidFill>
              <a:srgbClr val="E2ECF6"/>
            </a:solidFill>
            <a:ln w="9525">
              <a:solidFill>
                <a:srgbClr val="96B9DC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lIns="45720" rIns="45720"/>
            <a:lstStyle/>
            <a:p>
              <a:pPr>
                <a:buFontTx/>
                <a:buNone/>
              </a:pPr>
              <a:r>
                <a:rPr lang="en-US" sz="800" b="1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Fraud Management</a:t>
              </a:r>
            </a:p>
            <a:p>
              <a:pPr>
                <a:buFontTx/>
                <a:buNone/>
              </a:pPr>
              <a:r>
                <a:rPr lang="en-US" sz="800" b="1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Physical Damage Processing</a:t>
              </a:r>
            </a:p>
            <a:p>
              <a:pPr>
                <a:buFontTx/>
                <a:buNone/>
              </a:pPr>
              <a:r>
                <a:rPr lang="en-US" sz="800" b="1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Property Damage and Liability Evaluation </a:t>
              </a:r>
            </a:p>
            <a:p>
              <a:pPr>
                <a:buFontTx/>
                <a:buNone/>
              </a:pPr>
              <a:r>
                <a:rPr lang="en-US" sz="800" b="1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Injury Tracking</a:t>
              </a:r>
            </a:p>
            <a:p>
              <a:pPr>
                <a:buFontTx/>
                <a:buNone/>
              </a:pPr>
              <a:r>
                <a:rPr lang="en-US" sz="800" b="1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Accident Information Processing</a:t>
              </a:r>
            </a:p>
            <a:p>
              <a:pPr>
                <a:buFontTx/>
                <a:buNone/>
              </a:pPr>
              <a:r>
                <a:rPr lang="en-US" sz="800" b="1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Catastrophe</a:t>
              </a:r>
            </a:p>
          </p:txBody>
        </p:sp>
        <p:sp>
          <p:nvSpPr>
            <p:cNvPr id="13" name="Rectangle 33"/>
            <p:cNvSpPr>
              <a:spLocks noChangeArrowheads="1"/>
            </p:cNvSpPr>
            <p:nvPr/>
          </p:nvSpPr>
          <p:spPr bwMode="auto">
            <a:xfrm>
              <a:off x="7315200" y="4191000"/>
              <a:ext cx="1371600" cy="338554"/>
            </a:xfrm>
            <a:prstGeom prst="rect">
              <a:avLst/>
            </a:prstGeom>
            <a:solidFill>
              <a:srgbClr val="E2ECF6"/>
            </a:solidFill>
            <a:ln w="9525">
              <a:solidFill>
                <a:srgbClr val="96B9DC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lIns="45720" rIns="45720">
              <a:spAutoFit/>
            </a:bodyPr>
            <a:lstStyle/>
            <a:p>
              <a:pPr>
                <a:buFontTx/>
                <a:buNone/>
              </a:pPr>
              <a:r>
                <a:rPr lang="en-US" sz="800" b="1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Salvage Recovery </a:t>
              </a:r>
            </a:p>
            <a:p>
              <a:pPr>
                <a:buFontTx/>
                <a:buNone/>
              </a:pPr>
              <a:r>
                <a:rPr lang="en-US" sz="800" b="1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Subrogation Recovery</a:t>
              </a:r>
            </a:p>
          </p:txBody>
        </p:sp>
        <p:sp>
          <p:nvSpPr>
            <p:cNvPr id="14" name="Rectangle 34"/>
            <p:cNvSpPr>
              <a:spLocks noChangeArrowheads="1"/>
            </p:cNvSpPr>
            <p:nvPr/>
          </p:nvSpPr>
          <p:spPr bwMode="auto">
            <a:xfrm>
              <a:off x="609600" y="5334000"/>
              <a:ext cx="3048000" cy="1219200"/>
            </a:xfrm>
            <a:prstGeom prst="rect">
              <a:avLst/>
            </a:prstGeom>
            <a:solidFill>
              <a:srgbClr val="FFF2E5"/>
            </a:solidFill>
            <a:ln w="9525">
              <a:solidFill>
                <a:srgbClr val="FFCC99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lIns="45720" rIns="45720"/>
            <a:lstStyle/>
            <a:p>
              <a:pPr>
                <a:lnSpc>
                  <a:spcPct val="110000"/>
                </a:lnSpc>
                <a:buFontTx/>
                <a:buNone/>
              </a:pPr>
              <a:r>
                <a:rPr lang="en-US" sz="800" b="1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Workflow and Notification</a:t>
              </a:r>
            </a:p>
            <a:p>
              <a:pPr>
                <a:lnSpc>
                  <a:spcPct val="110000"/>
                </a:lnSpc>
                <a:buFontTx/>
                <a:buNone/>
              </a:pPr>
              <a:r>
                <a:rPr lang="en-US" sz="800" b="1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Documentation </a:t>
              </a:r>
              <a:r>
                <a:rPr lang="en-US" sz="800" b="1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&amp; Correspondence</a:t>
              </a:r>
            </a:p>
            <a:p>
              <a:pPr>
                <a:lnSpc>
                  <a:spcPct val="110000"/>
                </a:lnSpc>
                <a:buFontTx/>
                <a:buNone/>
              </a:pPr>
              <a:r>
                <a:rPr lang="en-US" sz="800" b="1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Financial Admin</a:t>
              </a:r>
            </a:p>
            <a:p>
              <a:pPr>
                <a:lnSpc>
                  <a:spcPct val="110000"/>
                </a:lnSpc>
                <a:buFontTx/>
                <a:buNone/>
              </a:pPr>
              <a:r>
                <a:rPr lang="en-US" sz="800" b="1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Vendor Tracking</a:t>
              </a:r>
            </a:p>
            <a:p>
              <a:pPr>
                <a:lnSpc>
                  <a:spcPct val="110000"/>
                </a:lnSpc>
                <a:buFontTx/>
                <a:buNone/>
              </a:pPr>
              <a:r>
                <a:rPr lang="en-US" sz="800" b="1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Reporting</a:t>
              </a:r>
            </a:p>
          </p:txBody>
        </p:sp>
        <p:sp>
          <p:nvSpPr>
            <p:cNvPr id="15" name="Line 35"/>
            <p:cNvSpPr>
              <a:spLocks noChangeShapeType="1"/>
            </p:cNvSpPr>
            <p:nvPr/>
          </p:nvSpPr>
          <p:spPr bwMode="auto">
            <a:xfrm>
              <a:off x="1219200" y="3962400"/>
              <a:ext cx="0" cy="228600"/>
            </a:xfrm>
            <a:prstGeom prst="line">
              <a:avLst/>
            </a:prstGeom>
            <a:noFill/>
            <a:ln w="9525">
              <a:solidFill>
                <a:srgbClr val="339966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endParaRPr lang="en-US" sz="8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" name="Line 36"/>
            <p:cNvSpPr>
              <a:spLocks noChangeShapeType="1"/>
            </p:cNvSpPr>
            <p:nvPr/>
          </p:nvSpPr>
          <p:spPr bwMode="auto">
            <a:xfrm>
              <a:off x="2971800" y="3962400"/>
              <a:ext cx="0" cy="228600"/>
            </a:xfrm>
            <a:prstGeom prst="line">
              <a:avLst/>
            </a:prstGeom>
            <a:noFill/>
            <a:ln w="9525">
              <a:solidFill>
                <a:srgbClr val="339966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endParaRPr lang="en-US" sz="8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" name="Line 38"/>
            <p:cNvSpPr>
              <a:spLocks noChangeShapeType="1"/>
            </p:cNvSpPr>
            <p:nvPr/>
          </p:nvSpPr>
          <p:spPr bwMode="auto">
            <a:xfrm>
              <a:off x="4648200" y="3962400"/>
              <a:ext cx="0" cy="228600"/>
            </a:xfrm>
            <a:prstGeom prst="line">
              <a:avLst/>
            </a:prstGeom>
            <a:noFill/>
            <a:ln w="9525">
              <a:solidFill>
                <a:srgbClr val="339966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endParaRPr lang="en-US" sz="8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" name="Line 39"/>
            <p:cNvSpPr>
              <a:spLocks noChangeShapeType="1"/>
            </p:cNvSpPr>
            <p:nvPr/>
          </p:nvSpPr>
          <p:spPr bwMode="auto">
            <a:xfrm>
              <a:off x="8001000" y="3962400"/>
              <a:ext cx="0" cy="228600"/>
            </a:xfrm>
            <a:prstGeom prst="line">
              <a:avLst/>
            </a:prstGeom>
            <a:noFill/>
            <a:ln w="9525">
              <a:solidFill>
                <a:srgbClr val="339966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endParaRPr lang="en-US" sz="8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" name="Line 40"/>
            <p:cNvSpPr>
              <a:spLocks noChangeShapeType="1"/>
            </p:cNvSpPr>
            <p:nvPr/>
          </p:nvSpPr>
          <p:spPr bwMode="auto">
            <a:xfrm>
              <a:off x="1219200" y="5029200"/>
              <a:ext cx="0" cy="304800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miter lim="800000"/>
              <a:headEnd type="stealth" w="med" len="med"/>
              <a:tailEnd type="stealth" w="med" len="med"/>
            </a:ln>
          </p:spPr>
          <p:txBody>
            <a:bodyPr/>
            <a:lstStyle/>
            <a:p>
              <a:endParaRPr lang="en-US" sz="8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" name="Line 41"/>
            <p:cNvSpPr>
              <a:spLocks noChangeShapeType="1"/>
            </p:cNvSpPr>
            <p:nvPr/>
          </p:nvSpPr>
          <p:spPr bwMode="auto">
            <a:xfrm>
              <a:off x="2895600" y="5029200"/>
              <a:ext cx="0" cy="304800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miter lim="800000"/>
              <a:headEnd type="stealth" w="med" len="med"/>
              <a:tailEnd type="stealth" w="med" len="med"/>
            </a:ln>
          </p:spPr>
          <p:txBody>
            <a:bodyPr/>
            <a:lstStyle/>
            <a:p>
              <a:endParaRPr lang="en-US" sz="8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" name="Line 42"/>
            <p:cNvSpPr>
              <a:spLocks noChangeShapeType="1"/>
            </p:cNvSpPr>
            <p:nvPr/>
          </p:nvSpPr>
          <p:spPr bwMode="auto">
            <a:xfrm rot="5400000">
              <a:off x="3835400" y="5638800"/>
              <a:ext cx="0" cy="304800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miter lim="800000"/>
              <a:headEnd type="stealth" w="med" len="med"/>
              <a:tailEnd type="stealth" w="med" len="med"/>
            </a:ln>
          </p:spPr>
          <p:txBody>
            <a:bodyPr/>
            <a:lstStyle/>
            <a:p>
              <a:endParaRPr lang="en-US" sz="8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" name="AutoShape 44"/>
            <p:cNvSpPr>
              <a:spLocks noChangeArrowheads="1"/>
            </p:cNvSpPr>
            <p:nvPr/>
          </p:nvSpPr>
          <p:spPr bwMode="auto">
            <a:xfrm>
              <a:off x="1905000" y="3429000"/>
              <a:ext cx="381000" cy="152400"/>
            </a:xfrm>
            <a:prstGeom prst="rightArrow">
              <a:avLst>
                <a:gd name="adj1" fmla="val 50000"/>
                <a:gd name="adj2" fmla="val 62500"/>
              </a:avLst>
            </a:prstGeom>
            <a:solidFill>
              <a:srgbClr val="339966"/>
            </a:solidFill>
            <a:ln w="9525">
              <a:solidFill>
                <a:srgbClr val="339966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8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" name="AutoShape 45"/>
            <p:cNvSpPr>
              <a:spLocks noChangeArrowheads="1"/>
            </p:cNvSpPr>
            <p:nvPr/>
          </p:nvSpPr>
          <p:spPr bwMode="auto">
            <a:xfrm>
              <a:off x="3581400" y="3429000"/>
              <a:ext cx="381000" cy="152400"/>
            </a:xfrm>
            <a:prstGeom prst="rightArrow">
              <a:avLst>
                <a:gd name="adj1" fmla="val 50000"/>
                <a:gd name="adj2" fmla="val 62500"/>
              </a:avLst>
            </a:prstGeom>
            <a:solidFill>
              <a:srgbClr val="339966"/>
            </a:solidFill>
            <a:ln w="9525">
              <a:solidFill>
                <a:srgbClr val="339966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8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" name="AutoShape 46"/>
            <p:cNvSpPr>
              <a:spLocks noChangeArrowheads="1"/>
            </p:cNvSpPr>
            <p:nvPr/>
          </p:nvSpPr>
          <p:spPr bwMode="auto">
            <a:xfrm>
              <a:off x="5257800" y="3429000"/>
              <a:ext cx="381000" cy="152400"/>
            </a:xfrm>
            <a:prstGeom prst="rightArrow">
              <a:avLst>
                <a:gd name="adj1" fmla="val 50000"/>
                <a:gd name="adj2" fmla="val 62500"/>
              </a:avLst>
            </a:prstGeom>
            <a:solidFill>
              <a:srgbClr val="339966"/>
            </a:solidFill>
            <a:ln w="9525">
              <a:solidFill>
                <a:srgbClr val="339966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8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5" name="AutoShape 47"/>
            <p:cNvSpPr>
              <a:spLocks noChangeArrowheads="1"/>
            </p:cNvSpPr>
            <p:nvPr/>
          </p:nvSpPr>
          <p:spPr bwMode="auto">
            <a:xfrm>
              <a:off x="6934200" y="3429000"/>
              <a:ext cx="381000" cy="152400"/>
            </a:xfrm>
            <a:prstGeom prst="rightArrow">
              <a:avLst>
                <a:gd name="adj1" fmla="val 50000"/>
                <a:gd name="adj2" fmla="val 62500"/>
              </a:avLst>
            </a:prstGeom>
            <a:solidFill>
              <a:srgbClr val="339966"/>
            </a:solidFill>
            <a:ln w="9525">
              <a:solidFill>
                <a:srgbClr val="339966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8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6" name="AutoShape 49"/>
            <p:cNvSpPr>
              <a:spLocks noChangeArrowheads="1"/>
            </p:cNvSpPr>
            <p:nvPr/>
          </p:nvSpPr>
          <p:spPr bwMode="gray">
            <a:xfrm>
              <a:off x="762000" y="1920875"/>
              <a:ext cx="952500" cy="746125"/>
            </a:xfrm>
            <a:prstGeom prst="chevron">
              <a:avLst>
                <a:gd name="adj" fmla="val 12908"/>
              </a:avLst>
            </a:prstGeom>
            <a:solidFill>
              <a:srgbClr val="336699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lIns="54000" tIns="0" rIns="0" bIns="0" anchor="ctr"/>
            <a:lstStyle/>
            <a:p>
              <a:pPr marL="31750" algn="ctr" eaLnBrk="0" hangingPunct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sz="8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Notification &amp; Assignment</a:t>
              </a:r>
            </a:p>
          </p:txBody>
        </p:sp>
        <p:sp>
          <p:nvSpPr>
            <p:cNvPr id="27" name="AutoShape 50"/>
            <p:cNvSpPr>
              <a:spLocks noChangeArrowheads="1"/>
            </p:cNvSpPr>
            <p:nvPr/>
          </p:nvSpPr>
          <p:spPr bwMode="gray">
            <a:xfrm>
              <a:off x="1625600" y="1920875"/>
              <a:ext cx="979488" cy="746125"/>
            </a:xfrm>
            <a:prstGeom prst="chevron">
              <a:avLst>
                <a:gd name="adj" fmla="val 13249"/>
              </a:avLst>
            </a:prstGeom>
            <a:solidFill>
              <a:srgbClr val="336699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lIns="54000" tIns="0" rIns="0" bIns="0" anchor="ctr"/>
            <a:lstStyle/>
            <a:p>
              <a:pPr marL="31750" algn="ctr" eaLnBrk="0" hangingPunct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sz="8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Validation &amp; Investigation</a:t>
              </a:r>
            </a:p>
          </p:txBody>
        </p:sp>
        <p:sp>
          <p:nvSpPr>
            <p:cNvPr id="28" name="AutoShape 51"/>
            <p:cNvSpPr>
              <a:spLocks noChangeArrowheads="1"/>
            </p:cNvSpPr>
            <p:nvPr/>
          </p:nvSpPr>
          <p:spPr bwMode="gray">
            <a:xfrm>
              <a:off x="2516188" y="1920875"/>
              <a:ext cx="839787" cy="746125"/>
            </a:xfrm>
            <a:prstGeom prst="chevron">
              <a:avLst>
                <a:gd name="adj" fmla="val 11360"/>
              </a:avLst>
            </a:prstGeom>
            <a:solidFill>
              <a:srgbClr val="336699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lIns="54000" tIns="0" rIns="0" bIns="0" anchor="ctr"/>
            <a:lstStyle/>
            <a:p>
              <a:pPr marL="31750" eaLnBrk="0" hangingPunct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sz="8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Supplier</a:t>
              </a:r>
              <a:br>
                <a:rPr lang="en-US" sz="8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</a:br>
              <a:r>
                <a:rPr lang="en-US" sz="8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Selection &amp; Ordering</a:t>
              </a:r>
            </a:p>
          </p:txBody>
        </p:sp>
        <p:sp>
          <p:nvSpPr>
            <p:cNvPr id="29" name="AutoShape 52"/>
            <p:cNvSpPr>
              <a:spLocks noChangeArrowheads="1"/>
            </p:cNvSpPr>
            <p:nvPr/>
          </p:nvSpPr>
          <p:spPr bwMode="gray">
            <a:xfrm>
              <a:off x="4910138" y="1920875"/>
              <a:ext cx="842962" cy="746125"/>
            </a:xfrm>
            <a:prstGeom prst="chevron">
              <a:avLst>
                <a:gd name="adj" fmla="val 11382"/>
              </a:avLst>
            </a:prstGeom>
            <a:solidFill>
              <a:srgbClr val="336699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lIns="54000" tIns="0" rIns="0" bIns="0" anchor="ctr"/>
            <a:lstStyle/>
            <a:p>
              <a:pPr marL="31750" algn="ctr" eaLnBrk="0" hangingPunct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sz="8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Settlement</a:t>
              </a:r>
            </a:p>
          </p:txBody>
        </p:sp>
        <p:sp>
          <p:nvSpPr>
            <p:cNvPr id="30" name="AutoShape 53"/>
            <p:cNvSpPr>
              <a:spLocks noChangeArrowheads="1"/>
            </p:cNvSpPr>
            <p:nvPr/>
          </p:nvSpPr>
          <p:spPr bwMode="gray">
            <a:xfrm>
              <a:off x="5667375" y="1920875"/>
              <a:ext cx="835025" cy="746125"/>
            </a:xfrm>
            <a:prstGeom prst="chevron">
              <a:avLst>
                <a:gd name="adj" fmla="val 11316"/>
              </a:avLst>
            </a:prstGeom>
            <a:solidFill>
              <a:srgbClr val="336699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lIns="54000" tIns="0" rIns="0" bIns="0" anchor="ctr"/>
            <a:lstStyle/>
            <a:p>
              <a:pPr marL="31750" algn="ctr" eaLnBrk="0" hangingPunct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sz="8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Payments</a:t>
              </a:r>
            </a:p>
          </p:txBody>
        </p:sp>
        <p:sp>
          <p:nvSpPr>
            <p:cNvPr id="31" name="AutoShape 55"/>
            <p:cNvSpPr>
              <a:spLocks noChangeArrowheads="1"/>
            </p:cNvSpPr>
            <p:nvPr/>
          </p:nvSpPr>
          <p:spPr bwMode="gray">
            <a:xfrm>
              <a:off x="3276600" y="1920875"/>
              <a:ext cx="958850" cy="746125"/>
            </a:xfrm>
            <a:prstGeom prst="chevron">
              <a:avLst>
                <a:gd name="adj" fmla="val 12970"/>
              </a:avLst>
            </a:prstGeom>
            <a:solidFill>
              <a:srgbClr val="336699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lIns="54000" tIns="0" rIns="0" bIns="0" anchor="ctr"/>
            <a:lstStyle/>
            <a:p>
              <a:pPr marL="31750" algn="ctr" eaLnBrk="0" hangingPunct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sz="8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Repair and Replacement</a:t>
              </a:r>
            </a:p>
          </p:txBody>
        </p:sp>
        <p:sp>
          <p:nvSpPr>
            <p:cNvPr id="32" name="AutoShape 56"/>
            <p:cNvSpPr>
              <a:spLocks noChangeArrowheads="1"/>
            </p:cNvSpPr>
            <p:nvPr/>
          </p:nvSpPr>
          <p:spPr bwMode="gray">
            <a:xfrm>
              <a:off x="4141788" y="1920875"/>
              <a:ext cx="855662" cy="746125"/>
            </a:xfrm>
            <a:prstGeom prst="chevron">
              <a:avLst>
                <a:gd name="adj" fmla="val 11574"/>
              </a:avLst>
            </a:prstGeom>
            <a:solidFill>
              <a:srgbClr val="336699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lIns="54000" tIns="0" rIns="0" bIns="0" anchor="ctr"/>
            <a:lstStyle/>
            <a:p>
              <a:pPr marL="31750" algn="ctr" eaLnBrk="0" hangingPunct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sz="8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Litigation</a:t>
              </a:r>
            </a:p>
          </p:txBody>
        </p:sp>
        <p:sp>
          <p:nvSpPr>
            <p:cNvPr id="33" name="AutoShape 57"/>
            <p:cNvSpPr>
              <a:spLocks noChangeArrowheads="1"/>
            </p:cNvSpPr>
            <p:nvPr/>
          </p:nvSpPr>
          <p:spPr bwMode="gray">
            <a:xfrm>
              <a:off x="7162800" y="1920875"/>
              <a:ext cx="838200" cy="746125"/>
            </a:xfrm>
            <a:prstGeom prst="chevron">
              <a:avLst>
                <a:gd name="adj" fmla="val 11551"/>
              </a:avLst>
            </a:prstGeom>
            <a:solidFill>
              <a:srgbClr val="336699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lIns="54000" tIns="0" rIns="0" bIns="0" anchor="ctr"/>
            <a:lstStyle/>
            <a:p>
              <a:pPr marL="31750" algn="ctr" eaLnBrk="0" hangingPunct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sz="8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Financial Admin &amp; Process</a:t>
              </a:r>
            </a:p>
            <a:p>
              <a:pPr marL="31750" algn="ctr" eaLnBrk="0" hangingPunct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sz="8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Monitoring</a:t>
              </a:r>
            </a:p>
          </p:txBody>
        </p:sp>
        <p:sp>
          <p:nvSpPr>
            <p:cNvPr id="34" name="AutoShape 58"/>
            <p:cNvSpPr>
              <a:spLocks noChangeArrowheads="1"/>
            </p:cNvSpPr>
            <p:nvPr/>
          </p:nvSpPr>
          <p:spPr bwMode="gray">
            <a:xfrm>
              <a:off x="6415088" y="1920875"/>
              <a:ext cx="836612" cy="746125"/>
            </a:xfrm>
            <a:prstGeom prst="chevron">
              <a:avLst>
                <a:gd name="adj" fmla="val 11337"/>
              </a:avLst>
            </a:prstGeom>
            <a:solidFill>
              <a:srgbClr val="336699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lIns="54000" tIns="0" rIns="0" bIns="0" anchor="ctr"/>
            <a:lstStyle/>
            <a:p>
              <a:pPr marL="31750" algn="ctr" eaLnBrk="0" hangingPunct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sz="8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Recovery (Salvage, </a:t>
              </a:r>
              <a:r>
                <a:rPr lang="en-US" sz="800" b="1" dirty="0" err="1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Subro</a:t>
              </a:r>
              <a:r>
                <a:rPr lang="en-US" sz="8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, Reins)</a:t>
              </a:r>
            </a:p>
          </p:txBody>
        </p:sp>
        <p:cxnSp>
          <p:nvCxnSpPr>
            <p:cNvPr id="35" name="AutoShape 68"/>
            <p:cNvCxnSpPr>
              <a:cxnSpLocks noChangeShapeType="1"/>
              <a:stCxn id="27" idx="2"/>
              <a:endCxn id="7" idx="0"/>
            </p:cNvCxnSpPr>
            <p:nvPr/>
          </p:nvCxnSpPr>
          <p:spPr bwMode="auto">
            <a:xfrm rot="16200000" flipH="1">
              <a:off x="2270919" y="2461419"/>
              <a:ext cx="457200" cy="868362"/>
            </a:xfrm>
            <a:prstGeom prst="bentConnector3">
              <a:avLst>
                <a:gd name="adj1" fmla="val 73954"/>
              </a:avLst>
            </a:prstGeom>
            <a:noFill/>
            <a:ln w="9525">
              <a:solidFill>
                <a:srgbClr val="336699"/>
              </a:solidFill>
              <a:miter lim="800000"/>
              <a:headEnd type="triangle" w="med" len="med"/>
              <a:tailEnd/>
            </a:ln>
          </p:spPr>
        </p:cxnSp>
        <p:cxnSp>
          <p:nvCxnSpPr>
            <p:cNvPr id="36" name="AutoShape 69"/>
            <p:cNvCxnSpPr>
              <a:cxnSpLocks noChangeShapeType="1"/>
            </p:cNvCxnSpPr>
            <p:nvPr/>
          </p:nvCxnSpPr>
          <p:spPr bwMode="auto">
            <a:xfrm rot="16200000" flipH="1">
              <a:off x="3101182" y="1623218"/>
              <a:ext cx="457200" cy="2544763"/>
            </a:xfrm>
            <a:prstGeom prst="bentConnector3">
              <a:avLst>
                <a:gd name="adj1" fmla="val 76037"/>
              </a:avLst>
            </a:prstGeom>
            <a:noFill/>
            <a:ln w="9525">
              <a:solidFill>
                <a:srgbClr val="336699"/>
              </a:solidFill>
              <a:miter lim="800000"/>
              <a:headEnd type="triangle" w="med" len="med"/>
              <a:tailEnd/>
            </a:ln>
          </p:spPr>
        </p:cxnSp>
        <p:cxnSp>
          <p:nvCxnSpPr>
            <p:cNvPr id="37" name="AutoShape 76"/>
            <p:cNvCxnSpPr>
              <a:cxnSpLocks noChangeShapeType="1"/>
              <a:stCxn id="34" idx="2"/>
              <a:endCxn id="9" idx="0"/>
            </p:cNvCxnSpPr>
            <p:nvPr/>
          </p:nvCxnSpPr>
          <p:spPr bwMode="auto">
            <a:xfrm rot="16200000" flipH="1">
              <a:off x="7148513" y="2309812"/>
              <a:ext cx="457200" cy="1171575"/>
            </a:xfrm>
            <a:prstGeom prst="bentConnector3">
              <a:avLst>
                <a:gd name="adj1" fmla="val 34718"/>
              </a:avLst>
            </a:prstGeom>
            <a:noFill/>
            <a:ln w="9525">
              <a:solidFill>
                <a:srgbClr val="336699"/>
              </a:solidFill>
              <a:miter lim="800000"/>
              <a:headEnd type="triangle" w="med" len="med"/>
              <a:tailEnd/>
            </a:ln>
          </p:spPr>
        </p:cxnSp>
        <p:sp>
          <p:nvSpPr>
            <p:cNvPr id="38" name="Rectangle 79"/>
            <p:cNvSpPr>
              <a:spLocks noChangeArrowheads="1"/>
            </p:cNvSpPr>
            <p:nvPr/>
          </p:nvSpPr>
          <p:spPr bwMode="auto">
            <a:xfrm>
              <a:off x="685800" y="1295400"/>
              <a:ext cx="7924800" cy="304800"/>
            </a:xfrm>
            <a:prstGeom prst="rect">
              <a:avLst/>
            </a:prstGeom>
            <a:solidFill>
              <a:srgbClr val="E5F7EE"/>
            </a:solidFill>
            <a:ln w="9525">
              <a:solidFill>
                <a:srgbClr val="339966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lIns="0" rIns="0" anchor="ctr"/>
            <a:lstStyle/>
            <a:p>
              <a:pPr algn="ctr">
                <a:buFontTx/>
                <a:buNone/>
              </a:pPr>
              <a:r>
                <a:rPr lang="en-US" sz="8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Supporting Processes</a:t>
              </a:r>
            </a:p>
          </p:txBody>
        </p:sp>
        <p:cxnSp>
          <p:nvCxnSpPr>
            <p:cNvPr id="39" name="AutoShape 80"/>
            <p:cNvCxnSpPr>
              <a:cxnSpLocks noChangeShapeType="1"/>
              <a:stCxn id="28" idx="0"/>
              <a:endCxn id="38" idx="2"/>
            </p:cNvCxnSpPr>
            <p:nvPr/>
          </p:nvCxnSpPr>
          <p:spPr bwMode="auto">
            <a:xfrm rot="16200000">
              <a:off x="3610769" y="883444"/>
              <a:ext cx="320675" cy="1754187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rgbClr val="336699"/>
              </a:solidFill>
              <a:miter lim="800000"/>
              <a:headEnd type="triangle" w="med" len="med"/>
              <a:tailEnd/>
            </a:ln>
          </p:spPr>
        </p:cxnSp>
        <p:cxnSp>
          <p:nvCxnSpPr>
            <p:cNvPr id="40" name="AutoShape 82"/>
            <p:cNvCxnSpPr>
              <a:cxnSpLocks noChangeShapeType="1"/>
              <a:stCxn id="31" idx="0"/>
              <a:endCxn id="38" idx="2"/>
            </p:cNvCxnSpPr>
            <p:nvPr/>
          </p:nvCxnSpPr>
          <p:spPr bwMode="auto">
            <a:xfrm rot="16200000">
              <a:off x="4017962" y="1290638"/>
              <a:ext cx="320675" cy="939800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rgbClr val="336699"/>
              </a:solidFill>
              <a:miter lim="800000"/>
              <a:headEnd type="triangle" w="med" len="med"/>
              <a:tailEnd/>
            </a:ln>
          </p:spPr>
        </p:cxnSp>
        <p:cxnSp>
          <p:nvCxnSpPr>
            <p:cNvPr id="41" name="AutoShape 84"/>
            <p:cNvCxnSpPr>
              <a:cxnSpLocks noChangeShapeType="1"/>
              <a:stCxn id="33" idx="0"/>
              <a:endCxn id="38" idx="2"/>
            </p:cNvCxnSpPr>
            <p:nvPr/>
          </p:nvCxnSpPr>
          <p:spPr bwMode="auto">
            <a:xfrm rot="5400000" flipH="1">
              <a:off x="5933281" y="315119"/>
              <a:ext cx="320675" cy="2890838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rgbClr val="336699"/>
              </a:solidFill>
              <a:miter lim="800000"/>
              <a:headEnd type="triangle" w="med" len="med"/>
              <a:tailEnd/>
            </a:ln>
          </p:spPr>
        </p:cxnSp>
        <p:sp>
          <p:nvSpPr>
            <p:cNvPr id="42" name="Rectangle 90"/>
            <p:cNvSpPr>
              <a:spLocks noChangeArrowheads="1"/>
            </p:cNvSpPr>
            <p:nvPr/>
          </p:nvSpPr>
          <p:spPr bwMode="auto">
            <a:xfrm>
              <a:off x="8864600" y="4191000"/>
              <a:ext cx="203200" cy="2362200"/>
            </a:xfrm>
            <a:prstGeom prst="rect">
              <a:avLst/>
            </a:prstGeom>
            <a:solidFill>
              <a:srgbClr val="E2ECF6"/>
            </a:solidFill>
            <a:ln w="9525">
              <a:solidFill>
                <a:srgbClr val="96B9DC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pPr algn="ctr">
                <a:buFontTx/>
                <a:buNone/>
              </a:pPr>
              <a:r>
                <a:rPr lang="en-US" sz="800" b="1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Operations</a:t>
              </a:r>
            </a:p>
          </p:txBody>
        </p:sp>
        <p:sp>
          <p:nvSpPr>
            <p:cNvPr id="43" name="Rectangle 91"/>
            <p:cNvSpPr>
              <a:spLocks noChangeArrowheads="1"/>
            </p:cNvSpPr>
            <p:nvPr/>
          </p:nvSpPr>
          <p:spPr bwMode="auto">
            <a:xfrm>
              <a:off x="8864600" y="2971800"/>
              <a:ext cx="203200" cy="1143000"/>
            </a:xfrm>
            <a:prstGeom prst="rect">
              <a:avLst/>
            </a:prstGeom>
            <a:solidFill>
              <a:srgbClr val="E5F7EE"/>
            </a:solidFill>
            <a:ln w="9525">
              <a:solidFill>
                <a:srgbClr val="70D0A0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pPr algn="ctr">
                <a:buFontTx/>
                <a:buNone/>
              </a:pPr>
              <a:r>
                <a:rPr lang="en-US" sz="800" b="1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Processes</a:t>
              </a:r>
            </a:p>
          </p:txBody>
        </p:sp>
        <p:sp>
          <p:nvSpPr>
            <p:cNvPr id="44" name="Rectangle 92"/>
            <p:cNvSpPr>
              <a:spLocks noChangeArrowheads="1"/>
            </p:cNvSpPr>
            <p:nvPr/>
          </p:nvSpPr>
          <p:spPr bwMode="auto">
            <a:xfrm>
              <a:off x="8864600" y="1752600"/>
              <a:ext cx="203200" cy="1143000"/>
            </a:xfrm>
            <a:prstGeom prst="rect">
              <a:avLst/>
            </a:prstGeom>
            <a:solidFill>
              <a:srgbClr val="336699"/>
            </a:solidFill>
            <a:ln w="9525">
              <a:solidFill>
                <a:srgbClr val="E2ECF6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pPr algn="ctr">
                <a:buFontTx/>
                <a:buNone/>
              </a:pPr>
              <a:r>
                <a:rPr lang="en-US" sz="8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Value Chain</a:t>
              </a:r>
            </a:p>
          </p:txBody>
        </p:sp>
        <p:cxnSp>
          <p:nvCxnSpPr>
            <p:cNvPr id="45" name="AutoShape 94"/>
            <p:cNvCxnSpPr>
              <a:cxnSpLocks noChangeShapeType="1"/>
              <a:stCxn id="38" idx="1"/>
              <a:endCxn id="14" idx="1"/>
            </p:cNvCxnSpPr>
            <p:nvPr/>
          </p:nvCxnSpPr>
          <p:spPr bwMode="auto">
            <a:xfrm rot="10800000" flipV="1">
              <a:off x="609600" y="1447800"/>
              <a:ext cx="76200" cy="4495800"/>
            </a:xfrm>
            <a:prstGeom prst="bentConnector3">
              <a:avLst>
                <a:gd name="adj1" fmla="val 400000"/>
              </a:avLst>
            </a:prstGeom>
            <a:noFill/>
            <a:ln w="19050">
              <a:solidFill>
                <a:srgbClr val="FF6600"/>
              </a:solidFill>
              <a:miter lim="800000"/>
              <a:headEnd type="stealth" w="med" len="med"/>
              <a:tailEnd type="stealth" w="med" len="med"/>
            </a:ln>
          </p:spPr>
        </p:cxnSp>
        <p:sp>
          <p:nvSpPr>
            <p:cNvPr id="46" name="Line 95"/>
            <p:cNvSpPr>
              <a:spLocks noChangeShapeType="1"/>
            </p:cNvSpPr>
            <p:nvPr/>
          </p:nvSpPr>
          <p:spPr bwMode="auto">
            <a:xfrm flipV="1">
              <a:off x="1219200" y="2667000"/>
              <a:ext cx="0" cy="457200"/>
            </a:xfrm>
            <a:prstGeom prst="line">
              <a:avLst/>
            </a:prstGeom>
            <a:noFill/>
            <a:ln w="9525">
              <a:solidFill>
                <a:srgbClr val="336699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endParaRPr lang="en-US" sz="8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7" name="Rectangle 96"/>
            <p:cNvSpPr>
              <a:spLocks noChangeArrowheads="1"/>
            </p:cNvSpPr>
            <p:nvPr/>
          </p:nvSpPr>
          <p:spPr bwMode="auto">
            <a:xfrm>
              <a:off x="5638800" y="3124200"/>
              <a:ext cx="1295400" cy="762000"/>
            </a:xfrm>
            <a:prstGeom prst="rect">
              <a:avLst/>
            </a:prstGeom>
            <a:solidFill>
              <a:srgbClr val="E5F7EE"/>
            </a:solidFill>
            <a:ln w="9525">
              <a:solidFill>
                <a:srgbClr val="339966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lIns="0" rIns="0" anchor="ctr"/>
            <a:lstStyle/>
            <a:p>
              <a:pPr algn="ctr">
                <a:buFontTx/>
                <a:buNone/>
              </a:pPr>
              <a:r>
                <a:rPr lang="en-US" sz="8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Negotiation &amp; Settlement</a:t>
              </a:r>
            </a:p>
          </p:txBody>
        </p:sp>
        <p:sp>
          <p:nvSpPr>
            <p:cNvPr id="48" name="Rectangle 97"/>
            <p:cNvSpPr>
              <a:spLocks noChangeArrowheads="1"/>
            </p:cNvSpPr>
            <p:nvPr/>
          </p:nvSpPr>
          <p:spPr bwMode="auto">
            <a:xfrm>
              <a:off x="5715000" y="4191000"/>
              <a:ext cx="1295400" cy="461665"/>
            </a:xfrm>
            <a:prstGeom prst="rect">
              <a:avLst/>
            </a:prstGeom>
            <a:solidFill>
              <a:srgbClr val="E2ECF6"/>
            </a:solidFill>
            <a:ln w="9525">
              <a:solidFill>
                <a:srgbClr val="96B9DC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lIns="45720" rIns="45720">
              <a:spAutoFit/>
            </a:bodyPr>
            <a:lstStyle/>
            <a:p>
              <a:pPr>
                <a:buFontTx/>
                <a:buNone/>
              </a:pPr>
              <a:r>
                <a:rPr lang="en-US" sz="800" b="1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Litigation</a:t>
              </a:r>
            </a:p>
            <a:p>
              <a:pPr>
                <a:buFontTx/>
                <a:buNone/>
              </a:pPr>
              <a:r>
                <a:rPr lang="en-US" sz="800" b="1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Negotiation</a:t>
              </a:r>
            </a:p>
            <a:p>
              <a:pPr>
                <a:buFontTx/>
                <a:buNone/>
              </a:pPr>
              <a:r>
                <a:rPr lang="en-US" sz="800" b="1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Settlement</a:t>
              </a:r>
            </a:p>
          </p:txBody>
        </p:sp>
        <p:cxnSp>
          <p:nvCxnSpPr>
            <p:cNvPr id="49" name="AutoShape 99"/>
            <p:cNvCxnSpPr>
              <a:cxnSpLocks noChangeShapeType="1"/>
              <a:stCxn id="14" idx="2"/>
              <a:endCxn id="48" idx="2"/>
            </p:cNvCxnSpPr>
            <p:nvPr/>
          </p:nvCxnSpPr>
          <p:spPr bwMode="auto">
            <a:xfrm rot="5400000" flipH="1" flipV="1">
              <a:off x="3297882" y="3488383"/>
              <a:ext cx="1900535" cy="4229100"/>
            </a:xfrm>
            <a:prstGeom prst="bentConnector3">
              <a:avLst>
                <a:gd name="adj1" fmla="val -12028"/>
              </a:avLst>
            </a:prstGeom>
            <a:noFill/>
            <a:ln w="19050">
              <a:solidFill>
                <a:srgbClr val="FF6600"/>
              </a:solidFill>
              <a:miter lim="800000"/>
              <a:headEnd type="stealth" w="med" len="med"/>
              <a:tailEnd type="stealth" w="med" len="med"/>
            </a:ln>
          </p:spPr>
        </p:cxnSp>
        <p:cxnSp>
          <p:nvCxnSpPr>
            <p:cNvPr id="50" name="AutoShape 100"/>
            <p:cNvCxnSpPr>
              <a:cxnSpLocks noChangeShapeType="1"/>
              <a:stCxn id="14" idx="2"/>
              <a:endCxn id="13" idx="2"/>
            </p:cNvCxnSpPr>
            <p:nvPr/>
          </p:nvCxnSpPr>
          <p:spPr bwMode="auto">
            <a:xfrm rot="5400000" flipH="1" flipV="1">
              <a:off x="4055477" y="2607677"/>
              <a:ext cx="2023646" cy="5867400"/>
            </a:xfrm>
            <a:prstGeom prst="bentConnector3">
              <a:avLst>
                <a:gd name="adj1" fmla="val -11296"/>
              </a:avLst>
            </a:prstGeom>
            <a:noFill/>
            <a:ln w="19050">
              <a:solidFill>
                <a:srgbClr val="FF6600"/>
              </a:solidFill>
              <a:miter lim="800000"/>
              <a:headEnd type="stealth" w="med" len="med"/>
              <a:tailEnd type="stealth" w="med" len="med"/>
            </a:ln>
          </p:spPr>
        </p:cxnSp>
        <p:sp>
          <p:nvSpPr>
            <p:cNvPr id="51" name="Line 101"/>
            <p:cNvSpPr>
              <a:spLocks noChangeShapeType="1"/>
            </p:cNvSpPr>
            <p:nvPr/>
          </p:nvSpPr>
          <p:spPr bwMode="auto">
            <a:xfrm>
              <a:off x="6248400" y="3962400"/>
              <a:ext cx="0" cy="228600"/>
            </a:xfrm>
            <a:prstGeom prst="line">
              <a:avLst/>
            </a:prstGeom>
            <a:noFill/>
            <a:ln w="9525">
              <a:solidFill>
                <a:srgbClr val="339966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endParaRPr lang="en-US" sz="80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52" name="AutoShape 102"/>
            <p:cNvCxnSpPr>
              <a:cxnSpLocks noChangeShapeType="1"/>
              <a:stCxn id="9" idx="0"/>
              <a:endCxn id="30" idx="2"/>
            </p:cNvCxnSpPr>
            <p:nvPr/>
          </p:nvCxnSpPr>
          <p:spPr bwMode="auto">
            <a:xfrm rot="5400000" flipH="1">
              <a:off x="6773863" y="1935162"/>
              <a:ext cx="457200" cy="1920875"/>
            </a:xfrm>
            <a:prstGeom prst="bentConnector3">
              <a:avLst>
                <a:gd name="adj1" fmla="val 65625"/>
              </a:avLst>
            </a:prstGeom>
            <a:noFill/>
            <a:ln w="9525">
              <a:solidFill>
                <a:srgbClr val="336699"/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53" name="AutoShape 103"/>
            <p:cNvCxnSpPr>
              <a:cxnSpLocks noChangeShapeType="1"/>
              <a:stCxn id="47" idx="0"/>
              <a:endCxn id="32" idx="2"/>
            </p:cNvCxnSpPr>
            <p:nvPr/>
          </p:nvCxnSpPr>
          <p:spPr bwMode="auto">
            <a:xfrm rot="5400000" flipH="1">
              <a:off x="5177632" y="2015331"/>
              <a:ext cx="457200" cy="1760537"/>
            </a:xfrm>
            <a:prstGeom prst="bentConnector3">
              <a:avLst>
                <a:gd name="adj1" fmla="val 38542"/>
              </a:avLst>
            </a:prstGeom>
            <a:noFill/>
            <a:ln w="9525">
              <a:solidFill>
                <a:srgbClr val="336699"/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54" name="AutoShape 104"/>
            <p:cNvCxnSpPr>
              <a:cxnSpLocks noChangeShapeType="1"/>
              <a:stCxn id="47" idx="0"/>
              <a:endCxn id="29" idx="2"/>
            </p:cNvCxnSpPr>
            <p:nvPr/>
          </p:nvCxnSpPr>
          <p:spPr bwMode="auto">
            <a:xfrm rot="5400000" flipH="1">
              <a:off x="5559425" y="2397125"/>
              <a:ext cx="457200" cy="996950"/>
            </a:xfrm>
            <a:prstGeom prst="bentConnector3">
              <a:avLst>
                <a:gd name="adj1" fmla="val 40972"/>
              </a:avLst>
            </a:prstGeom>
            <a:noFill/>
            <a:ln w="9525">
              <a:solidFill>
                <a:srgbClr val="336699"/>
              </a:solidFill>
              <a:miter lim="800000"/>
              <a:headEnd/>
              <a:tailEnd type="triangle" w="med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>
              <a:defRPr/>
            </a:pPr>
            <a:fld id="{79334EC3-DEE9-4F00-8E9F-B95713FB0F9C}" type="slidenum">
              <a:rPr lang="en-US" smtClean="0"/>
              <a:pPr algn="r">
                <a:defRPr/>
              </a:pPr>
              <a:t>11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79512" y="0"/>
            <a:ext cx="8763000" cy="96043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500" dirty="0"/>
              <a:t>Key Claims Terminologies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51520" y="548680"/>
            <a:ext cx="8763000" cy="5832648"/>
          </a:xfrm>
        </p:spPr>
        <p:txBody>
          <a:bodyPr/>
          <a:lstStyle/>
          <a:p>
            <a:pPr marL="342900" indent="-342900">
              <a:lnSpc>
                <a:spcPct val="125000"/>
              </a:lnSpc>
              <a:buClrTx/>
              <a:buSzPct val="110000"/>
              <a:buFont typeface="Wingdings" pitchFamily="2" charset="2"/>
              <a:buChar char="Ø"/>
              <a:defRPr/>
            </a:pPr>
            <a:r>
              <a:rPr lang="en-US" sz="900" dirty="0" smtClean="0"/>
              <a:t>First Notice of Loss  - First Reports</a:t>
            </a:r>
          </a:p>
          <a:p>
            <a:pPr marL="742950" lvl="1" indent="-285750">
              <a:lnSpc>
                <a:spcPct val="120000"/>
              </a:lnSpc>
              <a:buFont typeface="Wingdings" pitchFamily="2" charset="2"/>
              <a:buChar char="Ø"/>
              <a:defRPr/>
            </a:pPr>
            <a:r>
              <a:rPr lang="en-US" sz="900" dirty="0" smtClean="0"/>
              <a:t>A telephone call from the insured, agent, claimant or the servicing hospital or a written claim report</a:t>
            </a:r>
          </a:p>
          <a:p>
            <a:pPr marL="342900" indent="-342900">
              <a:lnSpc>
                <a:spcPct val="125000"/>
              </a:lnSpc>
              <a:buClrTx/>
              <a:buSzPct val="110000"/>
              <a:buFont typeface="Wingdings" pitchFamily="2" charset="2"/>
              <a:buChar char="Ø"/>
              <a:defRPr/>
            </a:pPr>
            <a:r>
              <a:rPr lang="en-US" sz="900" dirty="0"/>
              <a:t>Claimant</a:t>
            </a:r>
          </a:p>
          <a:p>
            <a:pPr marL="742950" lvl="1" indent="-285750">
              <a:lnSpc>
                <a:spcPct val="120000"/>
              </a:lnSpc>
              <a:buFont typeface="Wingdings" pitchFamily="2" charset="2"/>
              <a:buChar char="Ø"/>
              <a:defRPr/>
            </a:pPr>
            <a:r>
              <a:rPr lang="en-US" sz="900" dirty="0" smtClean="0"/>
              <a:t>An person, a group of people or an organization who seek Insurance benefits for a covered loss occurred during the policy period</a:t>
            </a:r>
          </a:p>
          <a:p>
            <a:pPr marL="342900" indent="-342900">
              <a:lnSpc>
                <a:spcPct val="125000"/>
              </a:lnSpc>
              <a:buClrTx/>
              <a:buSzPct val="110000"/>
              <a:buFont typeface="Wingdings" pitchFamily="2" charset="2"/>
              <a:buChar char="Ø"/>
              <a:defRPr/>
            </a:pPr>
            <a:r>
              <a:rPr lang="en-US" sz="900" dirty="0"/>
              <a:t>Claim File</a:t>
            </a:r>
          </a:p>
          <a:p>
            <a:pPr marL="742950" lvl="1" indent="-285750">
              <a:lnSpc>
                <a:spcPct val="120000"/>
              </a:lnSpc>
              <a:buFont typeface="Wingdings" pitchFamily="2" charset="2"/>
              <a:buChar char="Ø"/>
              <a:defRPr/>
            </a:pPr>
            <a:r>
              <a:rPr lang="en-US" sz="900" dirty="0" smtClean="0"/>
              <a:t>Repository of documents on all activities related to a particular Claim till date</a:t>
            </a:r>
          </a:p>
          <a:p>
            <a:pPr marL="342900" indent="-342900">
              <a:lnSpc>
                <a:spcPct val="125000"/>
              </a:lnSpc>
              <a:buClrTx/>
              <a:buSzPct val="110000"/>
              <a:buFont typeface="Wingdings" pitchFamily="2" charset="2"/>
              <a:buChar char="Ø"/>
              <a:defRPr/>
            </a:pPr>
            <a:r>
              <a:rPr lang="en-US" sz="900" dirty="0"/>
              <a:t>Reserve</a:t>
            </a:r>
          </a:p>
          <a:p>
            <a:pPr marL="742950" lvl="1" indent="-285750">
              <a:lnSpc>
                <a:spcPct val="120000"/>
              </a:lnSpc>
              <a:buFont typeface="Wingdings" pitchFamily="2" charset="2"/>
              <a:buChar char="Ø"/>
              <a:defRPr/>
            </a:pPr>
            <a:r>
              <a:rPr lang="en-US" sz="900" dirty="0" smtClean="0"/>
              <a:t>Dollar amount reserved for a particular claim pertaining to initial and ongoing loss assessments in order to track Financial impact on the Insurance Company</a:t>
            </a:r>
          </a:p>
          <a:p>
            <a:pPr marL="342900" indent="-342900">
              <a:lnSpc>
                <a:spcPct val="125000"/>
              </a:lnSpc>
              <a:buClrTx/>
              <a:buSzPct val="110000"/>
              <a:buFont typeface="Wingdings" pitchFamily="2" charset="2"/>
              <a:buChar char="Ø"/>
              <a:defRPr/>
            </a:pPr>
            <a:r>
              <a:rPr lang="en-US" sz="900" dirty="0"/>
              <a:t>Litigation</a:t>
            </a:r>
          </a:p>
          <a:p>
            <a:pPr marL="742950" lvl="1" indent="-285750">
              <a:lnSpc>
                <a:spcPct val="120000"/>
              </a:lnSpc>
              <a:buFont typeface="Wingdings" pitchFamily="2" charset="2"/>
              <a:buChar char="Ø"/>
              <a:defRPr/>
            </a:pPr>
            <a:r>
              <a:rPr lang="en-US" sz="900" dirty="0" smtClean="0"/>
              <a:t>To seek resolution of a claim by judicial process i.e. filing a suit in court for claim</a:t>
            </a:r>
          </a:p>
          <a:p>
            <a:pPr marL="342900" indent="-342900">
              <a:lnSpc>
                <a:spcPct val="125000"/>
              </a:lnSpc>
              <a:buClrTx/>
              <a:buSzPct val="110000"/>
              <a:buFont typeface="Wingdings" pitchFamily="2" charset="2"/>
              <a:buChar char="Ø"/>
              <a:defRPr/>
            </a:pPr>
            <a:r>
              <a:rPr lang="en-US" sz="900" dirty="0"/>
              <a:t>Reinsurance</a:t>
            </a:r>
          </a:p>
          <a:p>
            <a:pPr marL="742950" lvl="1" indent="-285750">
              <a:lnSpc>
                <a:spcPct val="120000"/>
              </a:lnSpc>
              <a:buFont typeface="Wingdings" pitchFamily="2" charset="2"/>
              <a:buChar char="Ø"/>
              <a:defRPr/>
            </a:pPr>
            <a:r>
              <a:rPr lang="en-US" sz="900" dirty="0" smtClean="0"/>
              <a:t>Insurance company insuring their risk with another insurance company</a:t>
            </a:r>
          </a:p>
          <a:p>
            <a:pPr marL="342900" indent="-342900">
              <a:lnSpc>
                <a:spcPct val="125000"/>
              </a:lnSpc>
              <a:buClrTx/>
              <a:buSzPct val="110000"/>
              <a:buFont typeface="Wingdings" pitchFamily="2" charset="2"/>
              <a:buChar char="Ø"/>
              <a:defRPr/>
            </a:pPr>
            <a:r>
              <a:rPr lang="en-US" sz="900" dirty="0"/>
              <a:t>Coinsurance</a:t>
            </a:r>
          </a:p>
          <a:p>
            <a:pPr marL="742950" lvl="1" indent="-285750">
              <a:lnSpc>
                <a:spcPct val="120000"/>
              </a:lnSpc>
              <a:buFont typeface="Wingdings" pitchFamily="2" charset="2"/>
              <a:buChar char="Ø"/>
              <a:defRPr/>
            </a:pPr>
            <a:r>
              <a:rPr lang="en-US" sz="900" dirty="0" smtClean="0"/>
              <a:t>Sharing of the risk between the carrier and the insured or multiple carriers</a:t>
            </a:r>
          </a:p>
          <a:p>
            <a:pPr marL="342900" lvl="1" indent="-342900">
              <a:lnSpc>
                <a:spcPct val="125000"/>
              </a:lnSpc>
              <a:buClrTx/>
              <a:buSzPct val="110000"/>
              <a:buFont typeface="Wingdings" pitchFamily="2" charset="2"/>
              <a:buChar char="Ø"/>
              <a:defRPr/>
            </a:pPr>
            <a:r>
              <a:rPr lang="en-US" sz="900" dirty="0">
                <a:cs typeface="ＭＳ Ｐゴシック" charset="-128"/>
              </a:rPr>
              <a:t>Reinsurance</a:t>
            </a:r>
          </a:p>
          <a:p>
            <a:pPr marL="0" lvl="1" indent="0">
              <a:lnSpc>
                <a:spcPct val="125000"/>
              </a:lnSpc>
              <a:buClr>
                <a:srgbClr val="FFCB63"/>
              </a:buClr>
              <a:buSzPct val="110000"/>
              <a:buNone/>
              <a:defRPr/>
            </a:pPr>
            <a:r>
              <a:rPr lang="en-US" sz="900" dirty="0"/>
              <a:t> </a:t>
            </a:r>
            <a:r>
              <a:rPr lang="en-US" sz="900" dirty="0" smtClean="0"/>
              <a:t>                  The </a:t>
            </a:r>
            <a:r>
              <a:rPr lang="en-US" sz="900" dirty="0"/>
              <a:t>practice of insurers transferring portions of risk portfolios to other parties by some form of agreement in order to reduce the likelihood of having to pay a large obligation resulting from </a:t>
            </a:r>
            <a:r>
              <a:rPr lang="en-US" sz="900" dirty="0" smtClean="0"/>
              <a:t>an claim.</a:t>
            </a:r>
          </a:p>
          <a:p>
            <a:pPr marL="342900" lvl="1" indent="-342900">
              <a:lnSpc>
                <a:spcPct val="125000"/>
              </a:lnSpc>
              <a:buClrTx/>
              <a:buSzPct val="110000"/>
              <a:buFont typeface="Wingdings" pitchFamily="2" charset="2"/>
              <a:buChar char="Ø"/>
              <a:defRPr/>
            </a:pPr>
            <a:r>
              <a:rPr lang="en-US" sz="900" dirty="0">
                <a:cs typeface="ＭＳ Ｐゴシック" charset="-128"/>
              </a:rPr>
              <a:t>Subrogation</a:t>
            </a:r>
          </a:p>
          <a:p>
            <a:pPr marL="742950" lvl="1" indent="-285750">
              <a:lnSpc>
                <a:spcPct val="120000"/>
              </a:lnSpc>
              <a:buFont typeface="Wingdings" pitchFamily="2" charset="2"/>
              <a:buChar char="Ø"/>
              <a:defRPr/>
            </a:pPr>
            <a:r>
              <a:rPr lang="en-US" sz="900" dirty="0" smtClean="0"/>
              <a:t>The right of an insurer to take over the insured's right to collect damages from a third party responsible for the damage caused</a:t>
            </a:r>
          </a:p>
          <a:p>
            <a:pPr marL="342900" lvl="1" indent="-342900">
              <a:lnSpc>
                <a:spcPct val="125000"/>
              </a:lnSpc>
              <a:buClrTx/>
              <a:buSzPct val="110000"/>
              <a:buFont typeface="Wingdings" pitchFamily="2" charset="2"/>
              <a:buChar char="Ø"/>
              <a:defRPr/>
            </a:pPr>
            <a:r>
              <a:rPr lang="en-US" sz="900" dirty="0">
                <a:cs typeface="ＭＳ Ｐゴシック" charset="-128"/>
              </a:rPr>
              <a:t>Salvage</a:t>
            </a:r>
          </a:p>
          <a:p>
            <a:pPr marL="742950" lvl="1" indent="-285750">
              <a:lnSpc>
                <a:spcPct val="120000"/>
              </a:lnSpc>
              <a:buFont typeface="Wingdings" pitchFamily="2" charset="2"/>
              <a:buChar char="Ø"/>
              <a:defRPr/>
            </a:pPr>
            <a:r>
              <a:rPr lang="en-US" sz="900" dirty="0" smtClean="0"/>
              <a:t>Damaged property that retains some value- The insurance company recovers part of the proceeds by reselling it</a:t>
            </a:r>
          </a:p>
          <a:p>
            <a:pPr marL="342900" lvl="1" indent="-342900">
              <a:lnSpc>
                <a:spcPct val="125000"/>
              </a:lnSpc>
              <a:buClrTx/>
              <a:buSzPct val="110000"/>
              <a:buFont typeface="Wingdings" pitchFamily="2" charset="2"/>
              <a:buChar char="Ø"/>
              <a:defRPr/>
            </a:pPr>
            <a:r>
              <a:rPr lang="en-US" sz="900" dirty="0">
                <a:cs typeface="ＭＳ Ｐゴシック" charset="-128"/>
              </a:rPr>
              <a:t>Deductible</a:t>
            </a:r>
          </a:p>
          <a:p>
            <a:pPr marL="742950" lvl="1" indent="-285750">
              <a:lnSpc>
                <a:spcPct val="120000"/>
              </a:lnSpc>
              <a:buFont typeface="Wingdings" pitchFamily="2" charset="2"/>
              <a:buChar char="Ø"/>
              <a:defRPr/>
            </a:pPr>
            <a:r>
              <a:rPr lang="en-US" sz="900" dirty="0" smtClean="0"/>
              <a:t>The fixed dollar amount of any claim that is not covered by the insurance provider</a:t>
            </a:r>
          </a:p>
          <a:p>
            <a:pPr marL="342900" lvl="1" indent="-342900">
              <a:lnSpc>
                <a:spcPct val="125000"/>
              </a:lnSpc>
              <a:buClrTx/>
              <a:buSzPct val="110000"/>
              <a:buFont typeface="Wingdings" pitchFamily="2" charset="2"/>
              <a:buChar char="Ø"/>
              <a:defRPr/>
            </a:pPr>
            <a:r>
              <a:rPr lang="en-US" sz="900" dirty="0">
                <a:cs typeface="ＭＳ Ｐゴシック" charset="-128"/>
              </a:rPr>
              <a:t>Claim Personnel</a:t>
            </a:r>
          </a:p>
          <a:p>
            <a:pPr marL="742950" lvl="1" indent="-285750">
              <a:lnSpc>
                <a:spcPct val="120000"/>
              </a:lnSpc>
              <a:buFont typeface="Wingdings" pitchFamily="2" charset="2"/>
              <a:buChar char="Ø"/>
              <a:defRPr/>
            </a:pPr>
            <a:r>
              <a:rPr lang="en-US" sz="900" dirty="0" smtClean="0"/>
              <a:t>Claims Manager, Claims Supervisor, Claims Adjusters or File Handlers</a:t>
            </a:r>
          </a:p>
          <a:p>
            <a:pPr marL="342900" lvl="1" indent="-342900">
              <a:lnSpc>
                <a:spcPct val="125000"/>
              </a:lnSpc>
              <a:buClrTx/>
              <a:buSzPct val="110000"/>
              <a:buFont typeface="Wingdings" pitchFamily="2" charset="2"/>
              <a:buChar char="Ø"/>
              <a:defRPr/>
            </a:pPr>
            <a:r>
              <a:rPr lang="en-US" sz="900" dirty="0">
                <a:cs typeface="ＭＳ Ｐゴシック" charset="-128"/>
              </a:rPr>
              <a:t>Claim Vendors</a:t>
            </a:r>
          </a:p>
          <a:p>
            <a:pPr marL="742950" lvl="1" indent="-285750">
              <a:lnSpc>
                <a:spcPct val="120000"/>
              </a:lnSpc>
              <a:buFont typeface="Wingdings" pitchFamily="2" charset="2"/>
              <a:buChar char="Ø"/>
              <a:defRPr/>
            </a:pPr>
            <a:r>
              <a:rPr lang="en-US" sz="900" dirty="0" smtClean="0"/>
              <a:t>Auto Appraisers</a:t>
            </a:r>
          </a:p>
          <a:p>
            <a:pPr marL="742950" lvl="1" indent="-285750">
              <a:lnSpc>
                <a:spcPct val="120000"/>
              </a:lnSpc>
              <a:buFont typeface="Wingdings" pitchFamily="2" charset="2"/>
              <a:buChar char="Ø"/>
              <a:defRPr/>
            </a:pPr>
            <a:r>
              <a:rPr lang="en-US" sz="900" dirty="0" smtClean="0"/>
              <a:t>Liability Investigators</a:t>
            </a:r>
          </a:p>
          <a:p>
            <a:pPr marL="742950" lvl="1" indent="-285750">
              <a:lnSpc>
                <a:spcPct val="120000"/>
              </a:lnSpc>
              <a:buFont typeface="Wingdings" pitchFamily="2" charset="2"/>
              <a:buChar char="Ø"/>
              <a:defRPr/>
            </a:pPr>
            <a:r>
              <a:rPr lang="en-US" sz="900" dirty="0" smtClean="0"/>
              <a:t>Property Adjusters</a:t>
            </a:r>
          </a:p>
          <a:p>
            <a:pPr>
              <a:buFont typeface="Wingdings" pitchFamily="2" charset="2"/>
              <a:buChar char="Ø"/>
            </a:pPr>
            <a:endParaRPr lang="en-US" sz="9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Rectangle 2"/>
          <p:cNvSpPr>
            <a:spLocks noGrp="1" noChangeArrowheads="1"/>
          </p:cNvSpPr>
          <p:nvPr>
            <p:ph type="title"/>
          </p:nvPr>
        </p:nvSpPr>
        <p:spPr>
          <a:xfrm>
            <a:off x="95280" y="-24"/>
            <a:ext cx="8763000" cy="476696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/>
            </a:pPr>
            <a:r>
              <a:rPr lang="en-US" sz="2400" dirty="0"/>
              <a:t>P&amp;C Insurance –Brief </a:t>
            </a:r>
            <a:r>
              <a:rPr lang="en-US" sz="2400" dirty="0" smtClean="0"/>
              <a:t>Overview</a:t>
            </a:r>
            <a:endParaRPr lang="en-US" sz="2500" dirty="0"/>
          </a:p>
        </p:txBody>
      </p:sp>
      <p:sp>
        <p:nvSpPr>
          <p:cNvPr id="64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6200" y="6324600"/>
            <a:ext cx="457200" cy="457200"/>
          </a:xfr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>
              <a:lnSpc>
                <a:spcPct val="110000"/>
              </a:lnSpc>
              <a:defRPr/>
            </a:pPr>
            <a:fld id="{79334EC3-DEE9-4F00-8E9F-B95713FB0F9C}" type="slidenum">
              <a:rPr lang="en-US" smtClean="0"/>
              <a:pPr algn="r">
                <a:lnSpc>
                  <a:spcPct val="110000"/>
                </a:lnSpc>
                <a:defRPr/>
              </a:pPr>
              <a:t>1</a:t>
            </a:fld>
            <a:endParaRPr lang="en-US" dirty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gray">
          <a:xfrm>
            <a:off x="355600" y="2311401"/>
            <a:ext cx="8458200" cy="3687762"/>
          </a:xfrm>
          <a:prstGeom prst="rect">
            <a:avLst/>
          </a:prstGeom>
          <a:solidFill>
            <a:srgbClr val="FFFFFF"/>
          </a:solidFill>
          <a:ln w="9525">
            <a:solidFill>
              <a:srgbClr val="0099CC"/>
            </a:solidFill>
            <a:miter lim="800000"/>
            <a:headEnd/>
            <a:tailEnd/>
          </a:ln>
        </p:spPr>
        <p:txBody>
          <a:bodyPr lIns="90000" tIns="54000" rIns="90000" bIns="5400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9pPr>
          </a:lstStyle>
          <a:p>
            <a:pPr marL="187325" indent="-187325" eaLnBrk="0" hangingPunct="0"/>
            <a:endParaRPr lang="en-US" sz="1200">
              <a:solidFill>
                <a:srgbClr val="000000"/>
              </a:solidFill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gray">
          <a:xfrm>
            <a:off x="330200" y="849313"/>
            <a:ext cx="8458200" cy="1404938"/>
          </a:xfrm>
          <a:prstGeom prst="rect">
            <a:avLst/>
          </a:prstGeom>
          <a:solidFill>
            <a:srgbClr val="FFFFFF"/>
          </a:solidFill>
          <a:ln w="9525">
            <a:solidFill>
              <a:srgbClr val="0099CC"/>
            </a:solidFill>
            <a:miter lim="800000"/>
            <a:headEnd/>
            <a:tailEnd/>
          </a:ln>
        </p:spPr>
        <p:txBody>
          <a:bodyPr lIns="90000" tIns="54000" rIns="90000" bIns="5400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9pPr>
          </a:lstStyle>
          <a:p>
            <a:pPr marL="187325" indent="-187325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kern="0" dirty="0">
                <a:solidFill>
                  <a:srgbClr val="0066CC"/>
                </a:solidFill>
              </a:rPr>
              <a:t>	</a:t>
            </a:r>
          </a:p>
          <a:p>
            <a:pPr marL="187325" indent="-187325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n-US" sz="1800" kern="0" dirty="0">
              <a:solidFill>
                <a:srgbClr val="0066CC"/>
              </a:solidFill>
            </a:endParaRPr>
          </a:p>
          <a:p>
            <a:pPr marL="187325" indent="-187325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kern="0" dirty="0">
                <a:solidFill>
                  <a:srgbClr val="0066CC"/>
                </a:solidFill>
              </a:rPr>
              <a:t>Insurance</a:t>
            </a:r>
          </a:p>
          <a:p>
            <a:pPr marL="187325" indent="-187325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kern="0" dirty="0">
                <a:solidFill>
                  <a:srgbClr val="0066CC"/>
                </a:solidFill>
              </a:rPr>
              <a:t>Value Chain</a:t>
            </a:r>
            <a:endParaRPr lang="en-US" sz="1000" b="0" kern="0" dirty="0">
              <a:solidFill>
                <a:srgbClr val="0066CC"/>
              </a:solidFill>
            </a:endParaRPr>
          </a:p>
        </p:txBody>
      </p:sp>
      <p:sp>
        <p:nvSpPr>
          <p:cNvPr id="13" name="AutoShape 61"/>
          <p:cNvSpPr>
            <a:spLocks noChangeArrowheads="1"/>
          </p:cNvSpPr>
          <p:nvPr/>
        </p:nvSpPr>
        <p:spPr bwMode="gray">
          <a:xfrm>
            <a:off x="7142163" y="1039813"/>
            <a:ext cx="1566862" cy="1023938"/>
          </a:xfrm>
          <a:prstGeom prst="chevron">
            <a:avLst>
              <a:gd name="adj" fmla="val 38256"/>
            </a:avLst>
          </a:prstGeom>
          <a:noFill/>
          <a:ln w="12700">
            <a:solidFill>
              <a:srgbClr val="336699"/>
            </a:solidFill>
            <a:prstDash val="dash"/>
            <a:miter lim="800000"/>
            <a:headEnd/>
            <a:tailEnd/>
          </a:ln>
        </p:spPr>
        <p:txBody>
          <a:bodyPr wrap="none" lIns="43200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9pPr>
          </a:lstStyle>
          <a:p>
            <a:pPr marL="1588" algn="ctr" eaLnBrk="0" fontAlgn="auto" hangingPunct="0">
              <a:lnSpc>
                <a:spcPct val="90000"/>
              </a:lnSpc>
              <a:spcAft>
                <a:spcPts val="0"/>
              </a:spcAft>
              <a:defRPr/>
            </a:pPr>
            <a:r>
              <a:rPr lang="en-GB" sz="1000" kern="0" dirty="0">
                <a:solidFill>
                  <a:srgbClr val="000000"/>
                </a:solidFill>
              </a:rPr>
              <a:t>Distribution</a:t>
            </a:r>
          </a:p>
        </p:txBody>
      </p:sp>
      <p:sp>
        <p:nvSpPr>
          <p:cNvPr id="14" name="AutoShape 62"/>
          <p:cNvSpPr>
            <a:spLocks noChangeArrowheads="1"/>
          </p:cNvSpPr>
          <p:nvPr/>
        </p:nvSpPr>
        <p:spPr bwMode="gray">
          <a:xfrm>
            <a:off x="5965825" y="1039813"/>
            <a:ext cx="1570038" cy="1023938"/>
          </a:xfrm>
          <a:prstGeom prst="chevron">
            <a:avLst>
              <a:gd name="adj" fmla="val 38333"/>
            </a:avLst>
          </a:prstGeom>
          <a:noFill/>
          <a:ln w="12700">
            <a:solidFill>
              <a:srgbClr val="336699"/>
            </a:solidFill>
            <a:prstDash val="dash"/>
            <a:miter lim="800000"/>
            <a:headEnd/>
            <a:tailEnd/>
          </a:ln>
        </p:spPr>
        <p:txBody>
          <a:bodyPr wrap="none" lIns="43200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9pPr>
          </a:lstStyle>
          <a:p>
            <a:pPr marL="1588" algn="ctr" eaLnBrk="0" fontAlgn="auto" hangingPunct="0">
              <a:spcAft>
                <a:spcPts val="0"/>
              </a:spcAft>
              <a:defRPr/>
            </a:pPr>
            <a:r>
              <a:rPr lang="en-GB" sz="1000" kern="0" dirty="0">
                <a:solidFill>
                  <a:srgbClr val="000000"/>
                </a:solidFill>
              </a:rPr>
              <a:t>Claims</a:t>
            </a:r>
          </a:p>
        </p:txBody>
      </p:sp>
      <p:sp>
        <p:nvSpPr>
          <p:cNvPr id="15" name="AutoShape 63"/>
          <p:cNvSpPr>
            <a:spLocks noChangeArrowheads="1"/>
          </p:cNvSpPr>
          <p:nvPr/>
        </p:nvSpPr>
        <p:spPr bwMode="gray">
          <a:xfrm>
            <a:off x="3606800" y="1039813"/>
            <a:ext cx="1566863" cy="1023938"/>
          </a:xfrm>
          <a:prstGeom prst="chevron">
            <a:avLst>
              <a:gd name="adj" fmla="val 38256"/>
            </a:avLst>
          </a:prstGeom>
          <a:solidFill>
            <a:schemeClr val="bg1"/>
          </a:solidFill>
          <a:ln w="12700">
            <a:solidFill>
              <a:srgbClr val="336699"/>
            </a:solidFill>
            <a:prstDash val="dash"/>
            <a:miter lim="800000"/>
            <a:headEnd/>
            <a:tailEnd/>
          </a:ln>
        </p:spPr>
        <p:txBody>
          <a:bodyPr wrap="none" lIns="43200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9pPr>
          </a:lstStyle>
          <a:p>
            <a:pPr marL="1588" algn="ctr" eaLnBrk="0" fontAlgn="auto" hangingPunct="0">
              <a:spcAft>
                <a:spcPts val="0"/>
              </a:spcAft>
              <a:buFontTx/>
              <a:buNone/>
              <a:defRPr/>
            </a:pPr>
            <a:r>
              <a:rPr lang="en-GB" sz="1000" kern="0" dirty="0">
                <a:solidFill>
                  <a:srgbClr val="000000"/>
                </a:solidFill>
              </a:rPr>
              <a:t>Policy </a:t>
            </a:r>
          </a:p>
          <a:p>
            <a:pPr marL="1588" algn="ctr" eaLnBrk="0" fontAlgn="auto" hangingPunct="0">
              <a:spcAft>
                <a:spcPts val="0"/>
              </a:spcAft>
              <a:defRPr/>
            </a:pPr>
            <a:r>
              <a:rPr lang="en-GB" sz="1000" kern="0" dirty="0">
                <a:solidFill>
                  <a:srgbClr val="000000"/>
                </a:solidFill>
              </a:rPr>
              <a:t>Processing</a:t>
            </a:r>
          </a:p>
        </p:txBody>
      </p:sp>
      <p:sp>
        <p:nvSpPr>
          <p:cNvPr id="16" name="AutoShape 64"/>
          <p:cNvSpPr>
            <a:spLocks noChangeArrowheads="1"/>
          </p:cNvSpPr>
          <p:nvPr/>
        </p:nvSpPr>
        <p:spPr bwMode="gray">
          <a:xfrm>
            <a:off x="2425700" y="1039813"/>
            <a:ext cx="1571625" cy="1023938"/>
          </a:xfrm>
          <a:prstGeom prst="chevron">
            <a:avLst>
              <a:gd name="adj" fmla="val 38372"/>
            </a:avLst>
          </a:prstGeom>
          <a:noFill/>
          <a:ln w="12700">
            <a:solidFill>
              <a:srgbClr val="336699"/>
            </a:solidFill>
            <a:prstDash val="dash"/>
            <a:miter lim="800000"/>
            <a:headEnd/>
            <a:tailEnd/>
          </a:ln>
        </p:spPr>
        <p:txBody>
          <a:bodyPr wrap="none" lIns="43200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9pPr>
          </a:lstStyle>
          <a:p>
            <a:pPr marL="1588" algn="ctr" eaLnBrk="0" fontAlgn="auto" hangingPunct="0">
              <a:spcAft>
                <a:spcPts val="0"/>
              </a:spcAft>
              <a:defRPr/>
            </a:pPr>
            <a:r>
              <a:rPr lang="en-GB" sz="1000" kern="0" dirty="0">
                <a:solidFill>
                  <a:srgbClr val="000000"/>
                </a:solidFill>
              </a:rPr>
              <a:t>Product </a:t>
            </a:r>
          </a:p>
          <a:p>
            <a:pPr marL="1588" algn="ctr" eaLnBrk="0" fontAlgn="auto" hangingPunct="0">
              <a:spcAft>
                <a:spcPts val="0"/>
              </a:spcAft>
              <a:defRPr/>
            </a:pPr>
            <a:r>
              <a:rPr lang="en-GB" sz="1000" kern="0" dirty="0">
                <a:solidFill>
                  <a:srgbClr val="000000"/>
                </a:solidFill>
              </a:rPr>
              <a:t>Development</a:t>
            </a:r>
          </a:p>
        </p:txBody>
      </p:sp>
      <p:sp>
        <p:nvSpPr>
          <p:cNvPr id="17" name="AutoShape 65"/>
          <p:cNvSpPr>
            <a:spLocks noChangeArrowheads="1"/>
          </p:cNvSpPr>
          <p:nvPr/>
        </p:nvSpPr>
        <p:spPr bwMode="gray">
          <a:xfrm>
            <a:off x="1255713" y="1039813"/>
            <a:ext cx="1565275" cy="1023938"/>
          </a:xfrm>
          <a:prstGeom prst="homePlate">
            <a:avLst>
              <a:gd name="adj" fmla="val 38217"/>
            </a:avLst>
          </a:prstGeom>
          <a:noFill/>
          <a:ln w="12700">
            <a:solidFill>
              <a:srgbClr val="336699"/>
            </a:solidFill>
            <a:prstDash val="dash"/>
            <a:miter lim="800000"/>
            <a:headEnd/>
            <a:tailEnd/>
          </a:ln>
        </p:spPr>
        <p:txBody>
          <a:bodyPr wrap="none" lIns="18000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9pPr>
          </a:lstStyle>
          <a:p>
            <a:pPr algn="ctr" eaLnBrk="0" fontAlgn="auto" hangingPunct="0">
              <a:spcAft>
                <a:spcPts val="0"/>
              </a:spcAft>
              <a:defRPr/>
            </a:pPr>
            <a:r>
              <a:rPr lang="en-GB" sz="1000" kern="0" dirty="0">
                <a:solidFill>
                  <a:srgbClr val="000000"/>
                </a:solidFill>
              </a:rPr>
              <a:t>Investment </a:t>
            </a:r>
          </a:p>
          <a:p>
            <a:pPr algn="ctr" eaLnBrk="0" fontAlgn="auto" hangingPunct="0">
              <a:spcAft>
                <a:spcPts val="0"/>
              </a:spcAft>
              <a:defRPr/>
            </a:pPr>
            <a:r>
              <a:rPr lang="en-GB" sz="1000" kern="0" dirty="0">
                <a:solidFill>
                  <a:srgbClr val="000000"/>
                </a:solidFill>
              </a:rPr>
              <a:t>Management</a:t>
            </a:r>
          </a:p>
        </p:txBody>
      </p:sp>
      <p:sp>
        <p:nvSpPr>
          <p:cNvPr id="18" name="AutoShape 66"/>
          <p:cNvSpPr>
            <a:spLocks noChangeArrowheads="1"/>
          </p:cNvSpPr>
          <p:nvPr/>
        </p:nvSpPr>
        <p:spPr bwMode="gray">
          <a:xfrm>
            <a:off x="4791075" y="1039813"/>
            <a:ext cx="1568450" cy="1023938"/>
          </a:xfrm>
          <a:prstGeom prst="chevron">
            <a:avLst>
              <a:gd name="adj" fmla="val 38295"/>
            </a:avLst>
          </a:prstGeom>
          <a:noFill/>
          <a:ln w="12700">
            <a:solidFill>
              <a:srgbClr val="336699"/>
            </a:solidFill>
            <a:prstDash val="dash"/>
            <a:miter lim="800000"/>
            <a:headEnd/>
            <a:tailEnd/>
          </a:ln>
        </p:spPr>
        <p:txBody>
          <a:bodyPr wrap="none" lIns="43200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9pPr>
          </a:lstStyle>
          <a:p>
            <a:pPr marL="1588" algn="ctr" eaLnBrk="0" fontAlgn="auto" hangingPunct="0">
              <a:spcAft>
                <a:spcPts val="0"/>
              </a:spcAft>
              <a:buFontTx/>
              <a:buNone/>
              <a:defRPr/>
            </a:pPr>
            <a:r>
              <a:rPr lang="en-GB" sz="1000" kern="0" dirty="0">
                <a:solidFill>
                  <a:srgbClr val="000000"/>
                </a:solidFill>
              </a:rPr>
              <a:t>Rating and </a:t>
            </a:r>
          </a:p>
          <a:p>
            <a:pPr marL="1588" algn="ctr" eaLnBrk="0" fontAlgn="auto" hangingPunct="0">
              <a:spcAft>
                <a:spcPts val="0"/>
              </a:spcAft>
              <a:defRPr/>
            </a:pPr>
            <a:r>
              <a:rPr lang="en-GB" sz="1000" kern="0" dirty="0">
                <a:solidFill>
                  <a:srgbClr val="000000"/>
                </a:solidFill>
              </a:rPr>
              <a:t>Underwriting</a:t>
            </a:r>
          </a:p>
        </p:txBody>
      </p:sp>
      <p:sp>
        <p:nvSpPr>
          <p:cNvPr id="19" name="Text Box 32"/>
          <p:cNvSpPr txBox="1">
            <a:spLocks noChangeArrowheads="1"/>
          </p:cNvSpPr>
          <p:nvPr/>
        </p:nvSpPr>
        <p:spPr bwMode="auto">
          <a:xfrm>
            <a:off x="590550" y="2606676"/>
            <a:ext cx="8126413" cy="199707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9pPr>
          </a:lstStyle>
          <a:p>
            <a:r>
              <a:rPr lang="en-US" sz="1000" dirty="0"/>
              <a:t>Insurance is categorized into two lines of business </a:t>
            </a:r>
          </a:p>
          <a:p>
            <a:endParaRPr lang="en-US" sz="1000" dirty="0"/>
          </a:p>
          <a:p>
            <a:r>
              <a:rPr lang="en-US" sz="1000" dirty="0"/>
              <a:t>CL – Commercial Line (aka Business Insurance)</a:t>
            </a:r>
          </a:p>
          <a:p>
            <a:endParaRPr lang="en-US" sz="1000" dirty="0"/>
          </a:p>
          <a:p>
            <a:r>
              <a:rPr lang="en-US" sz="1000" dirty="0"/>
              <a:t>PL – Personal Line (Personal Insurance)</a:t>
            </a:r>
          </a:p>
          <a:p>
            <a:endParaRPr lang="en-US" sz="1000" dirty="0"/>
          </a:p>
          <a:p>
            <a:r>
              <a:rPr lang="en-US" sz="1000" dirty="0"/>
              <a:t>Type of Loss:-</a:t>
            </a:r>
          </a:p>
          <a:p>
            <a:endParaRPr lang="en-US" sz="1000" dirty="0"/>
          </a:p>
          <a:p>
            <a:r>
              <a:rPr lang="en-US" sz="1000" dirty="0"/>
              <a:t>In PL type of loss; Auto, Property, Liability (aka) APL</a:t>
            </a:r>
          </a:p>
          <a:p>
            <a:endParaRPr lang="en-US" sz="1000" dirty="0"/>
          </a:p>
          <a:p>
            <a:r>
              <a:rPr lang="en-US" sz="1000" dirty="0"/>
              <a:t>In CL it covers APL plus Worker Compensation</a:t>
            </a:r>
          </a:p>
          <a:p>
            <a:pPr>
              <a:spcBef>
                <a:spcPct val="50000"/>
              </a:spcBef>
            </a:pPr>
            <a:endParaRPr lang="en-US" sz="1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9719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>
              <a:defRPr/>
            </a:pPr>
            <a:fld id="{79334EC3-DEE9-4F00-8E9F-B95713FB0F9C}" type="slidenum">
              <a:rPr lang="en-US" sz="1100" smtClean="0">
                <a:latin typeface="Arial" pitchFamily="34" charset="0"/>
                <a:cs typeface="Arial" pitchFamily="34" charset="0"/>
              </a:rPr>
              <a:pPr algn="r">
                <a:defRPr/>
              </a:pPr>
              <a:t>2</a:t>
            </a:fld>
            <a:endParaRPr lang="en-US" sz="11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7504" y="0"/>
            <a:ext cx="8763000" cy="476672"/>
          </a:xfrm>
        </p:spPr>
        <p:txBody>
          <a:bodyPr>
            <a:normAutofit fontScale="90000"/>
          </a:bodyPr>
          <a:lstStyle/>
          <a:p>
            <a:r>
              <a:rPr lang="en-US" dirty="0"/>
              <a:t>Policy Administration Process Overview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28625" y="626269"/>
            <a:ext cx="8382000" cy="5638800"/>
            <a:chOff x="533400" y="1143000"/>
            <a:chExt cx="8382000" cy="5638800"/>
          </a:xfrm>
        </p:grpSpPr>
        <p:grpSp>
          <p:nvGrpSpPr>
            <p:cNvPr id="6" name="Group 5"/>
            <p:cNvGrpSpPr>
              <a:grpSpLocks/>
            </p:cNvGrpSpPr>
            <p:nvPr/>
          </p:nvGrpSpPr>
          <p:grpSpPr bwMode="auto">
            <a:xfrm>
              <a:off x="5467350" y="1143000"/>
              <a:ext cx="2743200" cy="1449388"/>
              <a:chOff x="3456" y="497"/>
              <a:chExt cx="1728" cy="1057"/>
            </a:xfrm>
          </p:grpSpPr>
          <p:pic>
            <p:nvPicPr>
              <p:cNvPr id="88" name="Picture 6" descr="bd19622_[1]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456" y="497"/>
                <a:ext cx="1728" cy="1057"/>
              </a:xfrm>
              <a:prstGeom prst="rect">
                <a:avLst/>
              </a:prstGeom>
              <a:noFill/>
            </p:spPr>
          </p:pic>
          <p:sp>
            <p:nvSpPr>
              <p:cNvPr id="89" name="Text Box 7"/>
              <p:cNvSpPr txBox="1">
                <a:spLocks noChangeArrowheads="1"/>
              </p:cNvSpPr>
              <p:nvPr/>
            </p:nvSpPr>
            <p:spPr bwMode="auto">
              <a:xfrm>
                <a:off x="4155" y="582"/>
                <a:ext cx="864" cy="1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 algn="r">
                  <a:lnSpc>
                    <a:spcPct val="80000"/>
                  </a:lnSpc>
                  <a:buClrTx/>
                  <a:buFontTx/>
                  <a:buNone/>
                </a:pPr>
                <a:r>
                  <a:rPr lang="en-US" sz="1100" b="1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In-force Policy Operations </a:t>
                </a:r>
              </a:p>
            </p:txBody>
          </p:sp>
        </p:grpSp>
        <p:grpSp>
          <p:nvGrpSpPr>
            <p:cNvPr id="7" name="Group 8"/>
            <p:cNvGrpSpPr>
              <a:grpSpLocks/>
            </p:cNvGrpSpPr>
            <p:nvPr/>
          </p:nvGrpSpPr>
          <p:grpSpPr bwMode="auto">
            <a:xfrm>
              <a:off x="4619625" y="2600325"/>
              <a:ext cx="1690688" cy="795338"/>
              <a:chOff x="2160" y="576"/>
              <a:chExt cx="1065" cy="501"/>
            </a:xfrm>
          </p:grpSpPr>
          <p:pic>
            <p:nvPicPr>
              <p:cNvPr id="85" name="Picture 9" descr="j0212957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2160" y="752"/>
                <a:ext cx="529" cy="295"/>
              </a:xfrm>
              <a:prstGeom prst="rect">
                <a:avLst/>
              </a:prstGeom>
              <a:noFill/>
            </p:spPr>
          </p:pic>
          <p:pic>
            <p:nvPicPr>
              <p:cNvPr id="86" name="Picture 10" descr="j0195384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2622" y="576"/>
                <a:ext cx="420" cy="382"/>
              </a:xfrm>
              <a:prstGeom prst="rect">
                <a:avLst/>
              </a:prstGeom>
              <a:noFill/>
            </p:spPr>
          </p:pic>
          <p:sp>
            <p:nvSpPr>
              <p:cNvPr id="87" name="Text Box 11"/>
              <p:cNvSpPr txBox="1">
                <a:spLocks noChangeArrowheads="1"/>
              </p:cNvSpPr>
              <p:nvPr/>
            </p:nvSpPr>
            <p:spPr bwMode="auto">
              <a:xfrm>
                <a:off x="2590" y="968"/>
                <a:ext cx="635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/>
              <a:lstStyle/>
              <a:p>
                <a:pPr algn="ctr">
                  <a:lnSpc>
                    <a:spcPct val="100000"/>
                  </a:lnSpc>
                  <a:buClrTx/>
                  <a:buFontTx/>
                  <a:buNone/>
                </a:pPr>
                <a:r>
                  <a:rPr lang="en-US" sz="11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Customers</a:t>
                </a:r>
              </a:p>
            </p:txBody>
          </p:sp>
        </p:grpSp>
        <p:grpSp>
          <p:nvGrpSpPr>
            <p:cNvPr id="8" name="Group 12"/>
            <p:cNvGrpSpPr>
              <a:grpSpLocks/>
            </p:cNvGrpSpPr>
            <p:nvPr/>
          </p:nvGrpSpPr>
          <p:grpSpPr bwMode="auto">
            <a:xfrm>
              <a:off x="5867400" y="3405188"/>
              <a:ext cx="838200" cy="661987"/>
              <a:chOff x="3648" y="1563"/>
              <a:chExt cx="528" cy="417"/>
            </a:xfrm>
          </p:grpSpPr>
          <p:sp>
            <p:nvSpPr>
              <p:cNvPr id="83" name="Line 13"/>
              <p:cNvSpPr>
                <a:spLocks noChangeShapeType="1"/>
              </p:cNvSpPr>
              <p:nvPr/>
            </p:nvSpPr>
            <p:spPr bwMode="auto">
              <a:xfrm>
                <a:off x="3663" y="1563"/>
                <a:ext cx="0" cy="417"/>
              </a:xfrm>
              <a:prstGeom prst="lin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 sz="110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84" name="Text Box 14"/>
              <p:cNvSpPr txBox="1">
                <a:spLocks noChangeArrowheads="1"/>
              </p:cNvSpPr>
              <p:nvPr/>
            </p:nvSpPr>
            <p:spPr bwMode="auto">
              <a:xfrm>
                <a:off x="3648" y="1728"/>
                <a:ext cx="528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0" rIns="0"/>
              <a:lstStyle/>
              <a:p>
                <a:pPr algn="ctr">
                  <a:lnSpc>
                    <a:spcPct val="69000"/>
                  </a:lnSpc>
                  <a:spcBef>
                    <a:spcPct val="51000"/>
                  </a:spcBef>
                  <a:buClrTx/>
                  <a:buFontTx/>
                  <a:buNone/>
                </a:pPr>
                <a:r>
                  <a:rPr lang="en-US" sz="1100">
                    <a:solidFill>
                      <a:srgbClr val="3366CC"/>
                    </a:solidFill>
                    <a:latin typeface="Arial" pitchFamily="34" charset="0"/>
                    <a:cs typeface="Arial" pitchFamily="34" charset="0"/>
                  </a:rPr>
                  <a:t>Request for Quotation </a:t>
                </a:r>
              </a:p>
            </p:txBody>
          </p:sp>
        </p:grpSp>
        <p:grpSp>
          <p:nvGrpSpPr>
            <p:cNvPr id="9" name="Group 15"/>
            <p:cNvGrpSpPr>
              <a:grpSpLocks/>
            </p:cNvGrpSpPr>
            <p:nvPr/>
          </p:nvGrpSpPr>
          <p:grpSpPr bwMode="auto">
            <a:xfrm>
              <a:off x="5610225" y="4953000"/>
              <a:ext cx="1323975" cy="1000125"/>
              <a:chOff x="3486" y="2538"/>
              <a:chExt cx="834" cy="630"/>
            </a:xfrm>
          </p:grpSpPr>
          <p:sp>
            <p:nvSpPr>
              <p:cNvPr id="81" name="Line 16"/>
              <p:cNvSpPr>
                <a:spLocks noChangeShapeType="1"/>
              </p:cNvSpPr>
              <p:nvPr/>
            </p:nvSpPr>
            <p:spPr bwMode="auto">
              <a:xfrm>
                <a:off x="3552" y="2538"/>
                <a:ext cx="0" cy="630"/>
              </a:xfrm>
              <a:prstGeom prst="lin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 sz="110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82" name="Text Box 17"/>
              <p:cNvSpPr txBox="1">
                <a:spLocks noChangeArrowheads="1"/>
              </p:cNvSpPr>
              <p:nvPr/>
            </p:nvSpPr>
            <p:spPr bwMode="auto">
              <a:xfrm>
                <a:off x="3486" y="2658"/>
                <a:ext cx="834" cy="1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0" rIns="0"/>
              <a:lstStyle/>
              <a:p>
                <a:pPr algn="ctr">
                  <a:lnSpc>
                    <a:spcPct val="69000"/>
                  </a:lnSpc>
                  <a:spcBef>
                    <a:spcPct val="51000"/>
                  </a:spcBef>
                  <a:buClrTx/>
                  <a:buFontTx/>
                  <a:buNone/>
                </a:pPr>
                <a:r>
                  <a:rPr lang="en-US" sz="1100">
                    <a:solidFill>
                      <a:srgbClr val="3366CC"/>
                    </a:solidFill>
                    <a:latin typeface="Arial" pitchFamily="34" charset="0"/>
                    <a:cs typeface="Arial" pitchFamily="34" charset="0"/>
                  </a:rPr>
                  <a:t>Customer/ Coverage Information</a:t>
                </a:r>
              </a:p>
            </p:txBody>
          </p:sp>
        </p:grpSp>
        <p:grpSp>
          <p:nvGrpSpPr>
            <p:cNvPr id="10" name="Group 18"/>
            <p:cNvGrpSpPr>
              <a:grpSpLocks/>
            </p:cNvGrpSpPr>
            <p:nvPr/>
          </p:nvGrpSpPr>
          <p:grpSpPr bwMode="auto">
            <a:xfrm>
              <a:off x="5029200" y="5967413"/>
              <a:ext cx="914400" cy="814387"/>
              <a:chOff x="2613" y="2055"/>
              <a:chExt cx="576" cy="513"/>
            </a:xfrm>
          </p:grpSpPr>
          <p:pic>
            <p:nvPicPr>
              <p:cNvPr id="79" name="Picture 19" descr="j0300520"/>
              <p:cNvPicPr>
                <a:picLocks noChangeAspect="1" noChangeArrowheads="1" noCrop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2613" y="2055"/>
                <a:ext cx="576" cy="496"/>
              </a:xfrm>
              <a:prstGeom prst="rect">
                <a:avLst/>
              </a:prstGeom>
              <a:noFill/>
            </p:spPr>
          </p:pic>
          <p:sp>
            <p:nvSpPr>
              <p:cNvPr id="80" name="Text Box 20"/>
              <p:cNvSpPr txBox="1">
                <a:spLocks noChangeArrowheads="1"/>
              </p:cNvSpPr>
              <p:nvPr/>
            </p:nvSpPr>
            <p:spPr bwMode="auto">
              <a:xfrm>
                <a:off x="2640" y="2424"/>
                <a:ext cx="519" cy="144"/>
              </a:xfrm>
              <a:prstGeom prst="rect">
                <a:avLst/>
              </a:prstGeom>
              <a:solidFill>
                <a:srgbClr val="CCFFCC">
                  <a:alpha val="71001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0" rIns="0"/>
              <a:lstStyle/>
              <a:p>
                <a:pPr algn="ctr">
                  <a:lnSpc>
                    <a:spcPct val="69000"/>
                  </a:lnSpc>
                  <a:spcBef>
                    <a:spcPct val="51000"/>
                  </a:spcBef>
                  <a:buClrTx/>
                  <a:buFontTx/>
                  <a:buNone/>
                </a:pPr>
                <a:r>
                  <a:rPr lang="en-US" sz="11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RATING </a:t>
                </a:r>
              </a:p>
            </p:txBody>
          </p:sp>
        </p:grpSp>
        <p:grpSp>
          <p:nvGrpSpPr>
            <p:cNvPr id="11" name="Group 21"/>
            <p:cNvGrpSpPr>
              <a:grpSpLocks/>
            </p:cNvGrpSpPr>
            <p:nvPr/>
          </p:nvGrpSpPr>
          <p:grpSpPr bwMode="auto">
            <a:xfrm>
              <a:off x="6086475" y="2676525"/>
              <a:ext cx="1828800" cy="242888"/>
              <a:chOff x="3084" y="624"/>
              <a:chExt cx="1152" cy="153"/>
            </a:xfrm>
          </p:grpSpPr>
          <p:sp>
            <p:nvSpPr>
              <p:cNvPr id="77" name="Line 22"/>
              <p:cNvSpPr>
                <a:spLocks noChangeShapeType="1"/>
              </p:cNvSpPr>
              <p:nvPr/>
            </p:nvSpPr>
            <p:spPr bwMode="auto">
              <a:xfrm>
                <a:off x="3084" y="777"/>
                <a:ext cx="1152" cy="0"/>
              </a:xfrm>
              <a:prstGeom prst="lin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 sz="110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78" name="Text Box 23"/>
              <p:cNvSpPr txBox="1">
                <a:spLocks noChangeArrowheads="1"/>
              </p:cNvSpPr>
              <p:nvPr/>
            </p:nvSpPr>
            <p:spPr bwMode="auto">
              <a:xfrm>
                <a:off x="3357" y="624"/>
                <a:ext cx="480" cy="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0" rIns="0"/>
              <a:lstStyle/>
              <a:p>
                <a:pPr algn="ctr">
                  <a:lnSpc>
                    <a:spcPct val="69000"/>
                  </a:lnSpc>
                  <a:spcBef>
                    <a:spcPct val="51000"/>
                  </a:spcBef>
                  <a:buClrTx/>
                  <a:buFontTx/>
                  <a:buNone/>
                </a:pPr>
                <a:r>
                  <a:rPr lang="en-US" sz="1100">
                    <a:solidFill>
                      <a:srgbClr val="3366CC"/>
                    </a:solidFill>
                    <a:latin typeface="Arial" pitchFamily="34" charset="0"/>
                    <a:cs typeface="Arial" pitchFamily="34" charset="0"/>
                  </a:rPr>
                  <a:t>Payments </a:t>
                </a:r>
              </a:p>
            </p:txBody>
          </p:sp>
        </p:grpSp>
        <p:grpSp>
          <p:nvGrpSpPr>
            <p:cNvPr id="12" name="Group 24"/>
            <p:cNvGrpSpPr>
              <a:grpSpLocks/>
            </p:cNvGrpSpPr>
            <p:nvPr/>
          </p:nvGrpSpPr>
          <p:grpSpPr bwMode="auto">
            <a:xfrm>
              <a:off x="6219825" y="2981325"/>
              <a:ext cx="1828800" cy="152400"/>
              <a:chOff x="3168" y="816"/>
              <a:chExt cx="1152" cy="96"/>
            </a:xfrm>
          </p:grpSpPr>
          <p:sp>
            <p:nvSpPr>
              <p:cNvPr id="75" name="Line 25"/>
              <p:cNvSpPr>
                <a:spLocks noChangeShapeType="1"/>
              </p:cNvSpPr>
              <p:nvPr/>
            </p:nvSpPr>
            <p:spPr bwMode="auto">
              <a:xfrm rot="10800000">
                <a:off x="3168" y="816"/>
                <a:ext cx="1152" cy="0"/>
              </a:xfrm>
              <a:prstGeom prst="lin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 sz="110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76" name="Text Box 26"/>
              <p:cNvSpPr txBox="1">
                <a:spLocks noChangeArrowheads="1"/>
              </p:cNvSpPr>
              <p:nvPr/>
            </p:nvSpPr>
            <p:spPr bwMode="auto">
              <a:xfrm>
                <a:off x="3453" y="816"/>
                <a:ext cx="480" cy="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0" rIns="0"/>
              <a:lstStyle/>
              <a:p>
                <a:pPr algn="ctr">
                  <a:lnSpc>
                    <a:spcPct val="69000"/>
                  </a:lnSpc>
                  <a:spcBef>
                    <a:spcPct val="51000"/>
                  </a:spcBef>
                  <a:buClrTx/>
                  <a:buFontTx/>
                  <a:buNone/>
                </a:pPr>
                <a:r>
                  <a:rPr lang="en-US" sz="1100">
                    <a:solidFill>
                      <a:srgbClr val="3366CC"/>
                    </a:solidFill>
                    <a:latin typeface="Arial" pitchFamily="34" charset="0"/>
                    <a:cs typeface="Arial" pitchFamily="34" charset="0"/>
                  </a:rPr>
                  <a:t>Re-funds</a:t>
                </a:r>
              </a:p>
            </p:txBody>
          </p:sp>
        </p:grpSp>
        <p:grpSp>
          <p:nvGrpSpPr>
            <p:cNvPr id="13" name="Group 27"/>
            <p:cNvGrpSpPr>
              <a:grpSpLocks/>
            </p:cNvGrpSpPr>
            <p:nvPr/>
          </p:nvGrpSpPr>
          <p:grpSpPr bwMode="auto">
            <a:xfrm>
              <a:off x="7972425" y="2471738"/>
              <a:ext cx="852488" cy="904875"/>
              <a:chOff x="4272" y="621"/>
              <a:chExt cx="537" cy="570"/>
            </a:xfrm>
          </p:grpSpPr>
          <p:pic>
            <p:nvPicPr>
              <p:cNvPr id="73" name="Picture 28" descr="j0283011[1]"/>
              <p:cNvPicPr>
                <a:picLocks noChangeAspect="1" noChangeArrowheads="1" noCrop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281" y="621"/>
                <a:ext cx="528" cy="528"/>
              </a:xfrm>
              <a:prstGeom prst="rect">
                <a:avLst/>
              </a:prstGeom>
              <a:noFill/>
            </p:spPr>
          </p:pic>
          <p:sp>
            <p:nvSpPr>
              <p:cNvPr id="74" name="Text Box 29"/>
              <p:cNvSpPr txBox="1">
                <a:spLocks noChangeArrowheads="1"/>
              </p:cNvSpPr>
              <p:nvPr/>
            </p:nvSpPr>
            <p:spPr bwMode="auto">
              <a:xfrm>
                <a:off x="4272" y="1095"/>
                <a:ext cx="474" cy="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0" rIns="0"/>
              <a:lstStyle/>
              <a:p>
                <a:pPr algn="ctr">
                  <a:lnSpc>
                    <a:spcPct val="69000"/>
                  </a:lnSpc>
                  <a:spcBef>
                    <a:spcPct val="51000"/>
                  </a:spcBef>
                  <a:buClrTx/>
                  <a:buFontTx/>
                  <a:buNone/>
                </a:pPr>
                <a:r>
                  <a:rPr lang="en-US" sz="11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Billing </a:t>
                </a:r>
              </a:p>
            </p:txBody>
          </p:sp>
        </p:grpSp>
        <p:grpSp>
          <p:nvGrpSpPr>
            <p:cNvPr id="14" name="Group 30"/>
            <p:cNvGrpSpPr>
              <a:grpSpLocks/>
            </p:cNvGrpSpPr>
            <p:nvPr/>
          </p:nvGrpSpPr>
          <p:grpSpPr bwMode="auto">
            <a:xfrm>
              <a:off x="7924800" y="3514725"/>
              <a:ext cx="990600" cy="1209675"/>
              <a:chOff x="4944" y="2166"/>
              <a:chExt cx="624" cy="762"/>
            </a:xfrm>
          </p:grpSpPr>
          <p:sp>
            <p:nvSpPr>
              <p:cNvPr id="68" name="Line 31"/>
              <p:cNvSpPr>
                <a:spLocks noChangeShapeType="1"/>
              </p:cNvSpPr>
              <p:nvPr/>
            </p:nvSpPr>
            <p:spPr bwMode="auto">
              <a:xfrm>
                <a:off x="5406" y="2166"/>
                <a:ext cx="0" cy="336"/>
              </a:xfrm>
              <a:prstGeom prst="lin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 sz="110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9" name="Line 32"/>
              <p:cNvSpPr>
                <a:spLocks noChangeShapeType="1"/>
              </p:cNvSpPr>
              <p:nvPr/>
            </p:nvSpPr>
            <p:spPr bwMode="auto">
              <a:xfrm flipV="1">
                <a:off x="5070" y="2166"/>
                <a:ext cx="0" cy="336"/>
              </a:xfrm>
              <a:prstGeom prst="lin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 sz="1100">
                  <a:latin typeface="Arial" pitchFamily="34" charset="0"/>
                  <a:cs typeface="Arial" pitchFamily="34" charset="0"/>
                </a:endParaRPr>
              </a:p>
            </p:txBody>
          </p:sp>
          <p:grpSp>
            <p:nvGrpSpPr>
              <p:cNvPr id="70" name="Group 33"/>
              <p:cNvGrpSpPr>
                <a:grpSpLocks/>
              </p:cNvGrpSpPr>
              <p:nvPr/>
            </p:nvGrpSpPr>
            <p:grpSpPr bwMode="auto">
              <a:xfrm>
                <a:off x="4944" y="2421"/>
                <a:ext cx="624" cy="507"/>
                <a:chOff x="4242" y="1440"/>
                <a:chExt cx="624" cy="507"/>
              </a:xfrm>
            </p:grpSpPr>
            <p:pic>
              <p:nvPicPr>
                <p:cNvPr id="71" name="Picture 34" descr="j0284114[1]"/>
                <p:cNvPicPr>
                  <a:picLocks noChangeAspect="1" noChangeArrowheads="1" noCrop="1"/>
                </p:cNvPicPr>
                <p:nvPr/>
              </p:nvPicPr>
              <p:blipFill>
                <a:blip r:embed="rId7" cstate="print"/>
                <a:srcRect/>
                <a:stretch>
                  <a:fillRect/>
                </a:stretch>
              </p:blipFill>
              <p:spPr bwMode="auto">
                <a:xfrm>
                  <a:off x="4272" y="1440"/>
                  <a:ext cx="546" cy="420"/>
                </a:xfrm>
                <a:prstGeom prst="rect">
                  <a:avLst/>
                </a:prstGeom>
                <a:noFill/>
              </p:spPr>
            </p:pic>
            <p:sp>
              <p:nvSpPr>
                <p:cNvPr id="72" name="Text Box 35"/>
                <p:cNvSpPr txBox="1">
                  <a:spLocks noChangeArrowheads="1"/>
                </p:cNvSpPr>
                <p:nvPr/>
              </p:nvSpPr>
              <p:spPr bwMode="auto">
                <a:xfrm>
                  <a:off x="4242" y="1833"/>
                  <a:ext cx="624" cy="11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0" rIns="0"/>
                <a:lstStyle/>
                <a:p>
                  <a:pPr algn="ctr">
                    <a:lnSpc>
                      <a:spcPct val="69000"/>
                    </a:lnSpc>
                    <a:spcBef>
                      <a:spcPct val="51000"/>
                    </a:spcBef>
                    <a:buClrTx/>
                    <a:buFontTx/>
                    <a:buNone/>
                  </a:pPr>
                  <a:r>
                    <a:rPr lang="en-US" sz="1100" dirty="0"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rPr>
                    <a:t>Accounts </a:t>
                  </a:r>
                </a:p>
              </p:txBody>
            </p:sp>
          </p:grpSp>
        </p:grpSp>
        <p:grpSp>
          <p:nvGrpSpPr>
            <p:cNvPr id="15" name="Group 36"/>
            <p:cNvGrpSpPr>
              <a:grpSpLocks/>
            </p:cNvGrpSpPr>
            <p:nvPr/>
          </p:nvGrpSpPr>
          <p:grpSpPr bwMode="auto">
            <a:xfrm>
              <a:off x="5929313" y="3214688"/>
              <a:ext cx="2043112" cy="2833687"/>
              <a:chOff x="2985" y="963"/>
              <a:chExt cx="1287" cy="1785"/>
            </a:xfrm>
          </p:grpSpPr>
          <p:grpSp>
            <p:nvGrpSpPr>
              <p:cNvPr id="63" name="Group 37"/>
              <p:cNvGrpSpPr>
                <a:grpSpLocks/>
              </p:cNvGrpSpPr>
              <p:nvPr/>
            </p:nvGrpSpPr>
            <p:grpSpPr bwMode="auto">
              <a:xfrm>
                <a:off x="3072" y="963"/>
                <a:ext cx="1200" cy="1785"/>
                <a:chOff x="3072" y="963"/>
                <a:chExt cx="1200" cy="1785"/>
              </a:xfrm>
            </p:grpSpPr>
            <p:sp>
              <p:nvSpPr>
                <p:cNvPr id="65" name="Line 38"/>
                <p:cNvSpPr>
                  <a:spLocks noChangeShapeType="1"/>
                </p:cNvSpPr>
                <p:nvPr/>
              </p:nvSpPr>
              <p:spPr bwMode="auto">
                <a:xfrm>
                  <a:off x="3984" y="963"/>
                  <a:ext cx="288" cy="0"/>
                </a:xfrm>
                <a:prstGeom prst="line">
                  <a:avLst/>
                </a:prstGeom>
                <a:noFill/>
                <a:ln w="9525">
                  <a:solidFill>
                    <a:srgbClr val="0000FF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 sz="110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66" name="Line 39"/>
                <p:cNvSpPr>
                  <a:spLocks noChangeShapeType="1"/>
                </p:cNvSpPr>
                <p:nvPr/>
              </p:nvSpPr>
              <p:spPr bwMode="auto">
                <a:xfrm>
                  <a:off x="3984" y="972"/>
                  <a:ext cx="0" cy="1776"/>
                </a:xfrm>
                <a:prstGeom prst="line">
                  <a:avLst/>
                </a:prstGeom>
                <a:noFill/>
                <a:ln w="9525">
                  <a:solidFill>
                    <a:srgbClr val="0000FF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 sz="110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67" name="Line 40"/>
                <p:cNvSpPr>
                  <a:spLocks noChangeShapeType="1"/>
                </p:cNvSpPr>
                <p:nvPr/>
              </p:nvSpPr>
              <p:spPr bwMode="auto">
                <a:xfrm>
                  <a:off x="3072" y="2745"/>
                  <a:ext cx="912" cy="0"/>
                </a:xfrm>
                <a:prstGeom prst="line">
                  <a:avLst/>
                </a:prstGeom>
                <a:noFill/>
                <a:ln w="9525">
                  <a:solidFill>
                    <a:srgbClr val="0000FF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 sz="1100"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sp>
            <p:nvSpPr>
              <p:cNvPr id="64" name="Text Box 41"/>
              <p:cNvSpPr txBox="1">
                <a:spLocks noChangeArrowheads="1"/>
              </p:cNvSpPr>
              <p:nvPr/>
            </p:nvSpPr>
            <p:spPr bwMode="auto">
              <a:xfrm>
                <a:off x="2985" y="2544"/>
                <a:ext cx="834" cy="2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0" rIns="0"/>
              <a:lstStyle/>
              <a:p>
                <a:pPr algn="ctr">
                  <a:lnSpc>
                    <a:spcPct val="70000"/>
                  </a:lnSpc>
                  <a:spcBef>
                    <a:spcPct val="51000"/>
                  </a:spcBef>
                  <a:buClrTx/>
                  <a:buFontTx/>
                  <a:buNone/>
                </a:pPr>
                <a:r>
                  <a:rPr lang="en-US" sz="1100" dirty="0">
                    <a:solidFill>
                      <a:srgbClr val="3366CC"/>
                    </a:solidFill>
                    <a:latin typeface="Arial" pitchFamily="34" charset="0"/>
                    <a:cs typeface="Arial" pitchFamily="34" charset="0"/>
                  </a:rPr>
                  <a:t>Premium Information</a:t>
                </a:r>
              </a:p>
            </p:txBody>
          </p:sp>
        </p:grpSp>
        <p:grpSp>
          <p:nvGrpSpPr>
            <p:cNvPr id="16" name="Group 42"/>
            <p:cNvGrpSpPr>
              <a:grpSpLocks/>
            </p:cNvGrpSpPr>
            <p:nvPr/>
          </p:nvGrpSpPr>
          <p:grpSpPr bwMode="auto">
            <a:xfrm>
              <a:off x="4814888" y="3925888"/>
              <a:ext cx="1509712" cy="1036637"/>
              <a:chOff x="2985" y="1891"/>
              <a:chExt cx="951" cy="653"/>
            </a:xfrm>
          </p:grpSpPr>
          <p:sp>
            <p:nvSpPr>
              <p:cNvPr id="61" name="Text Box 43"/>
              <p:cNvSpPr txBox="1">
                <a:spLocks noChangeArrowheads="1"/>
              </p:cNvSpPr>
              <p:nvPr/>
            </p:nvSpPr>
            <p:spPr bwMode="auto">
              <a:xfrm>
                <a:off x="2985" y="2334"/>
                <a:ext cx="951" cy="2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0" rIns="0"/>
              <a:lstStyle/>
              <a:p>
                <a:pPr algn="ctr">
                  <a:lnSpc>
                    <a:spcPct val="70000"/>
                  </a:lnSpc>
                  <a:spcBef>
                    <a:spcPct val="51000"/>
                  </a:spcBef>
                  <a:buClrTx/>
                  <a:buFontTx/>
                  <a:buNone/>
                </a:pPr>
                <a:r>
                  <a:rPr lang="en-US" sz="11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Producers (Agents/ Brokers/ </a:t>
                </a:r>
                <a:r>
                  <a:rPr lang="en-US" sz="11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Mktg</a:t>
                </a:r>
                <a:r>
                  <a:rPr lang="en-US" sz="11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)</a:t>
                </a:r>
              </a:p>
            </p:txBody>
          </p:sp>
          <p:pic>
            <p:nvPicPr>
              <p:cNvPr id="62" name="Picture 44" descr="j0233525[1]"/>
              <p:cNvPicPr>
                <a:picLocks noChangeAspect="1" noChangeArrowheads="1"/>
              </p:cNvPicPr>
              <p:nvPr/>
            </p:nvPicPr>
            <p:blipFill>
              <a:blip r:embed="rId8" cstate="print"/>
              <a:srcRect/>
              <a:stretch>
                <a:fillRect/>
              </a:stretch>
            </p:blipFill>
            <p:spPr bwMode="auto">
              <a:xfrm>
                <a:off x="3168" y="1891"/>
                <a:ext cx="576" cy="461"/>
              </a:xfrm>
              <a:prstGeom prst="rect">
                <a:avLst/>
              </a:prstGeom>
              <a:noFill/>
            </p:spPr>
          </p:pic>
        </p:grpSp>
        <p:grpSp>
          <p:nvGrpSpPr>
            <p:cNvPr id="17" name="Group 45"/>
            <p:cNvGrpSpPr>
              <a:grpSpLocks/>
            </p:cNvGrpSpPr>
            <p:nvPr/>
          </p:nvGrpSpPr>
          <p:grpSpPr bwMode="auto">
            <a:xfrm>
              <a:off x="4510088" y="5010150"/>
              <a:ext cx="762000" cy="914400"/>
              <a:chOff x="2793" y="2574"/>
              <a:chExt cx="480" cy="576"/>
            </a:xfrm>
          </p:grpSpPr>
          <p:sp>
            <p:nvSpPr>
              <p:cNvPr id="59" name="Line 46"/>
              <p:cNvSpPr>
                <a:spLocks noChangeShapeType="1"/>
              </p:cNvSpPr>
              <p:nvPr/>
            </p:nvSpPr>
            <p:spPr bwMode="auto">
              <a:xfrm rot="10800000">
                <a:off x="3273" y="2574"/>
                <a:ext cx="0" cy="576"/>
              </a:xfrm>
              <a:prstGeom prst="lin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 sz="110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0" name="Text Box 47"/>
              <p:cNvSpPr txBox="1">
                <a:spLocks noChangeArrowheads="1"/>
              </p:cNvSpPr>
              <p:nvPr/>
            </p:nvSpPr>
            <p:spPr bwMode="auto">
              <a:xfrm>
                <a:off x="2793" y="2784"/>
                <a:ext cx="471" cy="20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0" rIns="0"/>
              <a:lstStyle/>
              <a:p>
                <a:pPr algn="ctr">
                  <a:lnSpc>
                    <a:spcPct val="69000"/>
                  </a:lnSpc>
                  <a:spcBef>
                    <a:spcPct val="51000"/>
                  </a:spcBef>
                  <a:buClrTx/>
                  <a:buFontTx/>
                  <a:buNone/>
                </a:pPr>
                <a:r>
                  <a:rPr lang="en-US" sz="1100">
                    <a:solidFill>
                      <a:srgbClr val="3366CC"/>
                    </a:solidFill>
                    <a:latin typeface="Arial" pitchFamily="34" charset="0"/>
                    <a:cs typeface="Arial" pitchFamily="34" charset="0"/>
                  </a:rPr>
                  <a:t>Premium Information</a:t>
                </a:r>
              </a:p>
            </p:txBody>
          </p:sp>
        </p:grpSp>
        <p:grpSp>
          <p:nvGrpSpPr>
            <p:cNvPr id="18" name="Group 48"/>
            <p:cNvGrpSpPr>
              <a:grpSpLocks/>
            </p:cNvGrpSpPr>
            <p:nvPr/>
          </p:nvGrpSpPr>
          <p:grpSpPr bwMode="auto">
            <a:xfrm>
              <a:off x="2133600" y="2447925"/>
              <a:ext cx="957263" cy="790575"/>
              <a:chOff x="597" y="720"/>
              <a:chExt cx="672" cy="498"/>
            </a:xfrm>
          </p:grpSpPr>
          <p:pic>
            <p:nvPicPr>
              <p:cNvPr id="57" name="Picture 49" descr="j0234687"/>
              <p:cNvPicPr>
                <a:picLocks noChangeAspect="1" noChangeArrowheads="1" noCrop="1"/>
              </p:cNvPicPr>
              <p:nvPr/>
            </p:nvPicPr>
            <p:blipFill>
              <a:blip r:embed="rId9" cstate="print"/>
              <a:srcRect/>
              <a:stretch>
                <a:fillRect/>
              </a:stretch>
            </p:blipFill>
            <p:spPr bwMode="auto">
              <a:xfrm>
                <a:off x="597" y="720"/>
                <a:ext cx="672" cy="396"/>
              </a:xfrm>
              <a:prstGeom prst="rect">
                <a:avLst/>
              </a:prstGeom>
              <a:noFill/>
            </p:spPr>
          </p:pic>
          <p:sp>
            <p:nvSpPr>
              <p:cNvPr id="58" name="Text Box 50"/>
              <p:cNvSpPr txBox="1">
                <a:spLocks noChangeArrowheads="1"/>
              </p:cNvSpPr>
              <p:nvPr/>
            </p:nvSpPr>
            <p:spPr bwMode="auto">
              <a:xfrm>
                <a:off x="672" y="1122"/>
                <a:ext cx="432" cy="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0" rIns="0"/>
              <a:lstStyle/>
              <a:p>
                <a:pPr algn="ctr">
                  <a:lnSpc>
                    <a:spcPct val="70000"/>
                  </a:lnSpc>
                  <a:spcBef>
                    <a:spcPct val="51000"/>
                  </a:spcBef>
                  <a:buClrTx/>
                  <a:buFontTx/>
                  <a:buNone/>
                </a:pPr>
                <a:r>
                  <a:rPr lang="en-US" sz="11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Actuary</a:t>
                </a:r>
              </a:p>
            </p:txBody>
          </p:sp>
        </p:grpSp>
        <p:grpSp>
          <p:nvGrpSpPr>
            <p:cNvPr id="19" name="Group 51"/>
            <p:cNvGrpSpPr>
              <a:grpSpLocks/>
            </p:cNvGrpSpPr>
            <p:nvPr/>
          </p:nvGrpSpPr>
          <p:grpSpPr bwMode="auto">
            <a:xfrm>
              <a:off x="2224088" y="3943350"/>
              <a:ext cx="1066800" cy="762000"/>
              <a:chOff x="1353" y="1902"/>
              <a:chExt cx="672" cy="480"/>
            </a:xfrm>
          </p:grpSpPr>
          <p:pic>
            <p:nvPicPr>
              <p:cNvPr id="55" name="Picture 52" descr="j0284136[1]"/>
              <p:cNvPicPr>
                <a:picLocks noChangeAspect="1" noChangeArrowheads="1" noCrop="1"/>
              </p:cNvPicPr>
              <p:nvPr/>
            </p:nvPicPr>
            <p:blipFill>
              <a:blip r:embed="rId10" cstate="print"/>
              <a:srcRect/>
              <a:stretch>
                <a:fillRect/>
              </a:stretch>
            </p:blipFill>
            <p:spPr bwMode="auto">
              <a:xfrm>
                <a:off x="1353" y="1902"/>
                <a:ext cx="642" cy="390"/>
              </a:xfrm>
              <a:prstGeom prst="rect">
                <a:avLst/>
              </a:prstGeom>
              <a:noFill/>
            </p:spPr>
          </p:pic>
          <p:sp>
            <p:nvSpPr>
              <p:cNvPr id="56" name="Text Box 53"/>
              <p:cNvSpPr txBox="1">
                <a:spLocks noChangeArrowheads="1"/>
              </p:cNvSpPr>
              <p:nvPr/>
            </p:nvSpPr>
            <p:spPr bwMode="auto">
              <a:xfrm>
                <a:off x="1353" y="2286"/>
                <a:ext cx="672" cy="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0" rIns="0"/>
              <a:lstStyle/>
              <a:p>
                <a:pPr algn="ctr">
                  <a:lnSpc>
                    <a:spcPct val="70000"/>
                  </a:lnSpc>
                  <a:spcBef>
                    <a:spcPct val="51000"/>
                  </a:spcBef>
                  <a:buClrTx/>
                  <a:buFontTx/>
                  <a:buNone/>
                </a:pPr>
                <a:r>
                  <a:rPr lang="en-US" sz="11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Underwriter</a:t>
                </a:r>
              </a:p>
            </p:txBody>
          </p:sp>
        </p:grpSp>
        <p:grpSp>
          <p:nvGrpSpPr>
            <p:cNvPr id="20" name="Group 54"/>
            <p:cNvGrpSpPr>
              <a:grpSpLocks/>
            </p:cNvGrpSpPr>
            <p:nvPr/>
          </p:nvGrpSpPr>
          <p:grpSpPr bwMode="auto">
            <a:xfrm>
              <a:off x="3381375" y="4305300"/>
              <a:ext cx="1571625" cy="276225"/>
              <a:chOff x="2082" y="2130"/>
              <a:chExt cx="990" cy="174"/>
            </a:xfrm>
          </p:grpSpPr>
          <p:sp>
            <p:nvSpPr>
              <p:cNvPr id="53" name="Line 55"/>
              <p:cNvSpPr>
                <a:spLocks noChangeShapeType="1"/>
              </p:cNvSpPr>
              <p:nvPr/>
            </p:nvSpPr>
            <p:spPr bwMode="auto">
              <a:xfrm flipH="1">
                <a:off x="2112" y="2304"/>
                <a:ext cx="960" cy="0"/>
              </a:xfrm>
              <a:prstGeom prst="lin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 sz="110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4" name="Text Box 56"/>
              <p:cNvSpPr txBox="1">
                <a:spLocks noChangeArrowheads="1"/>
              </p:cNvSpPr>
              <p:nvPr/>
            </p:nvSpPr>
            <p:spPr bwMode="auto">
              <a:xfrm>
                <a:off x="2082" y="2130"/>
                <a:ext cx="978" cy="1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0" rIns="0"/>
              <a:lstStyle/>
              <a:p>
                <a:pPr algn="ctr">
                  <a:lnSpc>
                    <a:spcPct val="69000"/>
                  </a:lnSpc>
                  <a:spcBef>
                    <a:spcPct val="51000"/>
                  </a:spcBef>
                  <a:buClrTx/>
                  <a:buFontTx/>
                  <a:buNone/>
                </a:pPr>
                <a:r>
                  <a:rPr lang="en-US" sz="1100" dirty="0">
                    <a:solidFill>
                      <a:srgbClr val="3366CC"/>
                    </a:solidFill>
                    <a:latin typeface="Arial" pitchFamily="34" charset="0"/>
                    <a:cs typeface="Arial" pitchFamily="34" charset="0"/>
                  </a:rPr>
                  <a:t>Customer/ Coverage Information</a:t>
                </a:r>
              </a:p>
            </p:txBody>
          </p:sp>
        </p:grpSp>
        <p:grpSp>
          <p:nvGrpSpPr>
            <p:cNvPr id="21" name="Group 57"/>
            <p:cNvGrpSpPr>
              <a:grpSpLocks/>
            </p:cNvGrpSpPr>
            <p:nvPr/>
          </p:nvGrpSpPr>
          <p:grpSpPr bwMode="auto">
            <a:xfrm>
              <a:off x="3333750" y="3971925"/>
              <a:ext cx="1619250" cy="200025"/>
              <a:chOff x="2052" y="1920"/>
              <a:chExt cx="1020" cy="126"/>
            </a:xfrm>
          </p:grpSpPr>
          <p:sp>
            <p:nvSpPr>
              <p:cNvPr id="51" name="Line 58"/>
              <p:cNvSpPr>
                <a:spLocks noChangeShapeType="1"/>
              </p:cNvSpPr>
              <p:nvPr/>
            </p:nvSpPr>
            <p:spPr bwMode="auto">
              <a:xfrm>
                <a:off x="2106" y="2046"/>
                <a:ext cx="956" cy="0"/>
              </a:xfrm>
              <a:prstGeom prst="lin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 sz="110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2" name="Text Box 59"/>
              <p:cNvSpPr txBox="1">
                <a:spLocks noChangeArrowheads="1"/>
              </p:cNvSpPr>
              <p:nvPr/>
            </p:nvSpPr>
            <p:spPr bwMode="auto">
              <a:xfrm>
                <a:off x="2052" y="1920"/>
                <a:ext cx="1020" cy="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0" rIns="0"/>
              <a:lstStyle/>
              <a:p>
                <a:pPr algn="ctr">
                  <a:lnSpc>
                    <a:spcPct val="69000"/>
                  </a:lnSpc>
                  <a:spcBef>
                    <a:spcPct val="51000"/>
                  </a:spcBef>
                  <a:buClrTx/>
                  <a:buFontTx/>
                  <a:buNone/>
                </a:pPr>
                <a:r>
                  <a:rPr lang="en-US" sz="1100">
                    <a:solidFill>
                      <a:srgbClr val="3366CC"/>
                    </a:solidFill>
                    <a:latin typeface="Arial" pitchFamily="34" charset="0"/>
                    <a:cs typeface="Arial" pitchFamily="34" charset="0"/>
                  </a:rPr>
                  <a:t>Underwriting</a:t>
                </a:r>
                <a:r>
                  <a:rPr lang="en-US" sz="1100">
                    <a:solidFill>
                      <a:srgbClr val="0000FF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sz="1100">
                    <a:solidFill>
                      <a:srgbClr val="3366CC"/>
                    </a:solidFill>
                    <a:latin typeface="Arial" pitchFamily="34" charset="0"/>
                    <a:cs typeface="Arial" pitchFamily="34" charset="0"/>
                  </a:rPr>
                  <a:t>Guidelines</a:t>
                </a:r>
              </a:p>
            </p:txBody>
          </p:sp>
        </p:grpSp>
        <p:sp>
          <p:nvSpPr>
            <p:cNvPr id="22" name="Text Box 60"/>
            <p:cNvSpPr txBox="1">
              <a:spLocks noChangeArrowheads="1"/>
            </p:cNvSpPr>
            <p:nvPr/>
          </p:nvSpPr>
          <p:spPr bwMode="auto">
            <a:xfrm>
              <a:off x="2176463" y="2066925"/>
              <a:ext cx="838200" cy="3190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rIns="0"/>
            <a:lstStyle/>
            <a:p>
              <a:pPr algn="ctr">
                <a:lnSpc>
                  <a:spcPct val="69000"/>
                </a:lnSpc>
                <a:spcBef>
                  <a:spcPct val="51000"/>
                </a:spcBef>
                <a:buClrTx/>
                <a:buFontTx/>
                <a:buNone/>
              </a:pPr>
              <a:r>
                <a:rPr lang="en-US" sz="1100" dirty="0">
                  <a:solidFill>
                    <a:srgbClr val="3366CC"/>
                  </a:solidFill>
                  <a:latin typeface="Arial" pitchFamily="34" charset="0"/>
                  <a:cs typeface="Arial" pitchFamily="34" charset="0"/>
                </a:rPr>
                <a:t>Market</a:t>
              </a:r>
              <a:r>
                <a:rPr lang="en-US" sz="1100" dirty="0">
                  <a:solidFill>
                    <a:srgbClr val="0000FF"/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sz="1100" dirty="0">
                  <a:solidFill>
                    <a:srgbClr val="3366CC"/>
                  </a:solidFill>
                  <a:latin typeface="Arial" pitchFamily="34" charset="0"/>
                  <a:cs typeface="Arial" pitchFamily="34" charset="0"/>
                </a:rPr>
                <a:t>Information</a:t>
              </a:r>
            </a:p>
          </p:txBody>
        </p:sp>
        <p:grpSp>
          <p:nvGrpSpPr>
            <p:cNvPr id="23" name="Group 61"/>
            <p:cNvGrpSpPr>
              <a:grpSpLocks/>
            </p:cNvGrpSpPr>
            <p:nvPr/>
          </p:nvGrpSpPr>
          <p:grpSpPr bwMode="auto">
            <a:xfrm>
              <a:off x="4752975" y="3362325"/>
              <a:ext cx="504825" cy="457200"/>
              <a:chOff x="2946" y="1536"/>
              <a:chExt cx="318" cy="288"/>
            </a:xfrm>
          </p:grpSpPr>
          <p:sp>
            <p:nvSpPr>
              <p:cNvPr id="49" name="Text Box 62"/>
              <p:cNvSpPr txBox="1">
                <a:spLocks noChangeArrowheads="1"/>
              </p:cNvSpPr>
              <p:nvPr/>
            </p:nvSpPr>
            <p:spPr bwMode="auto">
              <a:xfrm>
                <a:off x="2946" y="1566"/>
                <a:ext cx="285" cy="1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0" rIns="0"/>
              <a:lstStyle/>
              <a:p>
                <a:pPr algn="ctr">
                  <a:lnSpc>
                    <a:spcPct val="69000"/>
                  </a:lnSpc>
                  <a:spcBef>
                    <a:spcPct val="51000"/>
                  </a:spcBef>
                  <a:buClrTx/>
                  <a:buFontTx/>
                  <a:buNone/>
                </a:pPr>
                <a:r>
                  <a:rPr lang="en-US" sz="1100">
                    <a:solidFill>
                      <a:srgbClr val="3366CC"/>
                    </a:solidFill>
                    <a:latin typeface="Arial" pitchFamily="34" charset="0"/>
                    <a:cs typeface="Arial" pitchFamily="34" charset="0"/>
                  </a:rPr>
                  <a:t>Quote</a:t>
                </a:r>
              </a:p>
            </p:txBody>
          </p:sp>
          <p:sp>
            <p:nvSpPr>
              <p:cNvPr id="50" name="Line 63"/>
              <p:cNvSpPr>
                <a:spLocks noChangeShapeType="1"/>
              </p:cNvSpPr>
              <p:nvPr/>
            </p:nvSpPr>
            <p:spPr bwMode="auto">
              <a:xfrm flipV="1">
                <a:off x="3264" y="1536"/>
                <a:ext cx="0" cy="288"/>
              </a:xfrm>
              <a:prstGeom prst="lin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 sz="1100"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24" name="Group 64"/>
            <p:cNvGrpSpPr>
              <a:grpSpLocks/>
            </p:cNvGrpSpPr>
            <p:nvPr/>
          </p:nvGrpSpPr>
          <p:grpSpPr bwMode="auto">
            <a:xfrm>
              <a:off x="1295400" y="4352925"/>
              <a:ext cx="1023938" cy="371475"/>
              <a:chOff x="768" y="2160"/>
              <a:chExt cx="645" cy="234"/>
            </a:xfrm>
          </p:grpSpPr>
          <p:sp>
            <p:nvSpPr>
              <p:cNvPr id="47" name="Line 65"/>
              <p:cNvSpPr>
                <a:spLocks noChangeShapeType="1"/>
              </p:cNvSpPr>
              <p:nvPr/>
            </p:nvSpPr>
            <p:spPr bwMode="auto">
              <a:xfrm>
                <a:off x="912" y="2160"/>
                <a:ext cx="384" cy="0"/>
              </a:xfrm>
              <a:prstGeom prst="lin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 sz="110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8" name="Text Box 66"/>
              <p:cNvSpPr txBox="1">
                <a:spLocks noChangeArrowheads="1"/>
              </p:cNvSpPr>
              <p:nvPr/>
            </p:nvSpPr>
            <p:spPr bwMode="auto">
              <a:xfrm>
                <a:off x="768" y="2177"/>
                <a:ext cx="645" cy="2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0" rIns="0"/>
              <a:lstStyle/>
              <a:p>
                <a:pPr algn="ctr">
                  <a:lnSpc>
                    <a:spcPct val="69000"/>
                  </a:lnSpc>
                  <a:spcBef>
                    <a:spcPct val="51000"/>
                  </a:spcBef>
                  <a:buClrTx/>
                  <a:buFontTx/>
                  <a:buNone/>
                </a:pPr>
                <a:r>
                  <a:rPr lang="en-US" sz="1100" dirty="0">
                    <a:solidFill>
                      <a:srgbClr val="3366CC"/>
                    </a:solidFill>
                    <a:latin typeface="Arial" pitchFamily="34" charset="0"/>
                    <a:cs typeface="Arial" pitchFamily="34" charset="0"/>
                  </a:rPr>
                  <a:t>Business Guidelines</a:t>
                </a:r>
                <a:r>
                  <a:rPr lang="en-US" sz="1100" dirty="0">
                    <a:solidFill>
                      <a:srgbClr val="0000FF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</a:p>
            </p:txBody>
          </p:sp>
        </p:grpSp>
        <p:grpSp>
          <p:nvGrpSpPr>
            <p:cNvPr id="25" name="Group 67"/>
            <p:cNvGrpSpPr>
              <a:grpSpLocks/>
            </p:cNvGrpSpPr>
            <p:nvPr/>
          </p:nvGrpSpPr>
          <p:grpSpPr bwMode="auto">
            <a:xfrm>
              <a:off x="1909763" y="3343275"/>
              <a:ext cx="730250" cy="509588"/>
              <a:chOff x="1155" y="1524"/>
              <a:chExt cx="460" cy="321"/>
            </a:xfrm>
          </p:grpSpPr>
          <p:sp>
            <p:nvSpPr>
              <p:cNvPr id="45" name="Text Box 68"/>
              <p:cNvSpPr txBox="1">
                <a:spLocks noChangeArrowheads="1"/>
              </p:cNvSpPr>
              <p:nvPr/>
            </p:nvSpPr>
            <p:spPr bwMode="auto">
              <a:xfrm>
                <a:off x="1155" y="1557"/>
                <a:ext cx="460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0" rIns="0"/>
              <a:lstStyle/>
              <a:p>
                <a:pPr algn="ctr">
                  <a:lnSpc>
                    <a:spcPct val="69000"/>
                  </a:lnSpc>
                  <a:spcBef>
                    <a:spcPct val="51000"/>
                  </a:spcBef>
                  <a:buClrTx/>
                  <a:buFontTx/>
                  <a:buNone/>
                </a:pPr>
                <a:r>
                  <a:rPr lang="en-US" sz="1100" dirty="0">
                    <a:solidFill>
                      <a:srgbClr val="3366CC"/>
                    </a:solidFill>
                    <a:latin typeface="Arial" pitchFamily="34" charset="0"/>
                    <a:cs typeface="Arial" pitchFamily="34" charset="0"/>
                  </a:rPr>
                  <a:t>Actuarial Guidelines</a:t>
                </a:r>
              </a:p>
            </p:txBody>
          </p:sp>
          <p:sp>
            <p:nvSpPr>
              <p:cNvPr id="46" name="Line 69"/>
              <p:cNvSpPr>
                <a:spLocks noChangeShapeType="1"/>
              </p:cNvSpPr>
              <p:nvPr/>
            </p:nvSpPr>
            <p:spPr bwMode="auto">
              <a:xfrm>
                <a:off x="1612" y="1524"/>
                <a:ext cx="2" cy="321"/>
              </a:xfrm>
              <a:prstGeom prst="lin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 sz="1100"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26" name="Group 70"/>
            <p:cNvGrpSpPr>
              <a:grpSpLocks/>
            </p:cNvGrpSpPr>
            <p:nvPr/>
          </p:nvGrpSpPr>
          <p:grpSpPr bwMode="auto">
            <a:xfrm>
              <a:off x="3276600" y="4795838"/>
              <a:ext cx="1543050" cy="152400"/>
              <a:chOff x="2016" y="2439"/>
              <a:chExt cx="972" cy="96"/>
            </a:xfrm>
          </p:grpSpPr>
          <p:sp>
            <p:nvSpPr>
              <p:cNvPr id="43" name="Text Box 71"/>
              <p:cNvSpPr txBox="1">
                <a:spLocks noChangeArrowheads="1"/>
              </p:cNvSpPr>
              <p:nvPr/>
            </p:nvSpPr>
            <p:spPr bwMode="auto">
              <a:xfrm>
                <a:off x="2016" y="2439"/>
                <a:ext cx="960" cy="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0" rIns="0"/>
              <a:lstStyle/>
              <a:p>
                <a:pPr algn="ctr">
                  <a:lnSpc>
                    <a:spcPct val="69000"/>
                  </a:lnSpc>
                  <a:spcBef>
                    <a:spcPct val="51000"/>
                  </a:spcBef>
                  <a:buClrTx/>
                  <a:buFontTx/>
                  <a:buNone/>
                </a:pPr>
                <a:r>
                  <a:rPr lang="en-US" sz="1100">
                    <a:solidFill>
                      <a:srgbClr val="3366CC"/>
                    </a:solidFill>
                    <a:latin typeface="Arial" pitchFamily="34" charset="0"/>
                    <a:cs typeface="Arial" pitchFamily="34" charset="0"/>
                  </a:rPr>
                  <a:t>Premium Information</a:t>
                </a:r>
              </a:p>
            </p:txBody>
          </p:sp>
          <p:sp>
            <p:nvSpPr>
              <p:cNvPr id="44" name="Line 72"/>
              <p:cNvSpPr>
                <a:spLocks noChangeShapeType="1"/>
              </p:cNvSpPr>
              <p:nvPr/>
            </p:nvSpPr>
            <p:spPr bwMode="auto">
              <a:xfrm>
                <a:off x="2076" y="2448"/>
                <a:ext cx="912" cy="0"/>
              </a:xfrm>
              <a:prstGeom prst="lin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 sz="1100"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27" name="Group 73"/>
            <p:cNvGrpSpPr>
              <a:grpSpLocks/>
            </p:cNvGrpSpPr>
            <p:nvPr/>
          </p:nvGrpSpPr>
          <p:grpSpPr bwMode="auto">
            <a:xfrm>
              <a:off x="2514600" y="4886325"/>
              <a:ext cx="2438400" cy="1524000"/>
              <a:chOff x="1536" y="2496"/>
              <a:chExt cx="1536" cy="960"/>
            </a:xfrm>
          </p:grpSpPr>
          <p:sp>
            <p:nvSpPr>
              <p:cNvPr id="40" name="Text Box 74"/>
              <p:cNvSpPr txBox="1">
                <a:spLocks noChangeArrowheads="1"/>
              </p:cNvSpPr>
              <p:nvPr/>
            </p:nvSpPr>
            <p:spPr bwMode="auto">
              <a:xfrm>
                <a:off x="1563" y="3312"/>
                <a:ext cx="645" cy="1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0" rIns="0"/>
              <a:lstStyle/>
              <a:p>
                <a:pPr algn="ctr">
                  <a:lnSpc>
                    <a:spcPct val="69000"/>
                  </a:lnSpc>
                  <a:spcBef>
                    <a:spcPct val="51000"/>
                  </a:spcBef>
                  <a:buClrTx/>
                  <a:buFontTx/>
                  <a:buNone/>
                </a:pPr>
                <a:r>
                  <a:rPr lang="en-US" sz="1100">
                    <a:solidFill>
                      <a:srgbClr val="3366CC"/>
                    </a:solidFill>
                    <a:latin typeface="Arial" pitchFamily="34" charset="0"/>
                    <a:cs typeface="Arial" pitchFamily="34" charset="0"/>
                  </a:rPr>
                  <a:t>Rating Rules</a:t>
                </a:r>
              </a:p>
            </p:txBody>
          </p:sp>
          <p:sp>
            <p:nvSpPr>
              <p:cNvPr id="41" name="Line 75"/>
              <p:cNvSpPr>
                <a:spLocks noChangeShapeType="1"/>
              </p:cNvSpPr>
              <p:nvPr/>
            </p:nvSpPr>
            <p:spPr bwMode="auto">
              <a:xfrm>
                <a:off x="1536" y="3456"/>
                <a:ext cx="1536" cy="0"/>
              </a:xfrm>
              <a:prstGeom prst="lin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 sz="110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2" name="Line 76"/>
              <p:cNvSpPr>
                <a:spLocks noChangeShapeType="1"/>
              </p:cNvSpPr>
              <p:nvPr/>
            </p:nvSpPr>
            <p:spPr bwMode="auto">
              <a:xfrm>
                <a:off x="1536" y="2496"/>
                <a:ext cx="0" cy="960"/>
              </a:xfrm>
              <a:prstGeom prst="lin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1100"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28" name="Text Box 78"/>
            <p:cNvSpPr txBox="1">
              <a:spLocks noChangeArrowheads="1"/>
            </p:cNvSpPr>
            <p:nvPr/>
          </p:nvSpPr>
          <p:spPr bwMode="auto">
            <a:xfrm>
              <a:off x="5562600" y="1508125"/>
              <a:ext cx="1371600" cy="169277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100000"/>
                </a:lnSpc>
                <a:buClrTx/>
                <a:buFontTx/>
                <a:buNone/>
              </a:pPr>
              <a:r>
                <a:rPr lang="en-US" sz="1100" b="1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Endorsement</a:t>
              </a:r>
            </a:p>
          </p:txBody>
        </p:sp>
        <p:sp>
          <p:nvSpPr>
            <p:cNvPr id="29" name="Text Box 80"/>
            <p:cNvSpPr txBox="1">
              <a:spLocks noChangeArrowheads="1"/>
            </p:cNvSpPr>
            <p:nvPr/>
          </p:nvSpPr>
          <p:spPr bwMode="auto">
            <a:xfrm>
              <a:off x="5557838" y="1706563"/>
              <a:ext cx="1376362" cy="169277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100000"/>
                </a:lnSpc>
                <a:buClrTx/>
                <a:buFontTx/>
                <a:buNone/>
              </a:pPr>
              <a:r>
                <a:rPr lang="en-US" sz="1100" b="1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Cancellation</a:t>
              </a:r>
            </a:p>
          </p:txBody>
        </p:sp>
        <p:sp>
          <p:nvSpPr>
            <p:cNvPr id="30" name="Text Box 81"/>
            <p:cNvSpPr txBox="1">
              <a:spLocks noChangeArrowheads="1"/>
            </p:cNvSpPr>
            <p:nvPr/>
          </p:nvSpPr>
          <p:spPr bwMode="auto">
            <a:xfrm>
              <a:off x="5557838" y="1903413"/>
              <a:ext cx="1376362" cy="169277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100000"/>
                </a:lnSpc>
                <a:buClrTx/>
                <a:buFontTx/>
                <a:buNone/>
              </a:pPr>
              <a:r>
                <a:rPr lang="en-US" sz="1100" b="1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Re-instatement</a:t>
              </a:r>
            </a:p>
          </p:txBody>
        </p:sp>
        <p:sp>
          <p:nvSpPr>
            <p:cNvPr id="31" name="Text Box 82"/>
            <p:cNvSpPr txBox="1">
              <a:spLocks noChangeArrowheads="1"/>
            </p:cNvSpPr>
            <p:nvPr/>
          </p:nvSpPr>
          <p:spPr bwMode="auto">
            <a:xfrm>
              <a:off x="5557838" y="2103438"/>
              <a:ext cx="1376362" cy="169277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100000"/>
                </a:lnSpc>
                <a:buClrTx/>
                <a:buFontTx/>
                <a:buNone/>
              </a:pPr>
              <a:r>
                <a:rPr lang="en-US" sz="1100" b="1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Renewals</a:t>
              </a:r>
            </a:p>
          </p:txBody>
        </p:sp>
        <p:sp>
          <p:nvSpPr>
            <p:cNvPr id="32" name="Text Box 88"/>
            <p:cNvSpPr txBox="1">
              <a:spLocks noChangeArrowheads="1"/>
            </p:cNvSpPr>
            <p:nvPr/>
          </p:nvSpPr>
          <p:spPr bwMode="auto">
            <a:xfrm>
              <a:off x="1219200" y="2514600"/>
              <a:ext cx="838200" cy="3190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rIns="0"/>
            <a:lstStyle/>
            <a:p>
              <a:pPr algn="ctr">
                <a:lnSpc>
                  <a:spcPct val="69000"/>
                </a:lnSpc>
                <a:spcBef>
                  <a:spcPct val="51000"/>
                </a:spcBef>
                <a:buClrTx/>
                <a:buFontTx/>
                <a:buNone/>
              </a:pPr>
              <a:r>
                <a:rPr lang="en-US" sz="1100">
                  <a:solidFill>
                    <a:srgbClr val="3366CC"/>
                  </a:solidFill>
                  <a:latin typeface="Arial" pitchFamily="34" charset="0"/>
                  <a:cs typeface="Arial" pitchFamily="34" charset="0"/>
                </a:rPr>
                <a:t>Internal Experience</a:t>
              </a:r>
            </a:p>
          </p:txBody>
        </p:sp>
        <p:grpSp>
          <p:nvGrpSpPr>
            <p:cNvPr id="33" name="Group 89"/>
            <p:cNvGrpSpPr>
              <a:grpSpLocks/>
            </p:cNvGrpSpPr>
            <p:nvPr/>
          </p:nvGrpSpPr>
          <p:grpSpPr bwMode="auto">
            <a:xfrm>
              <a:off x="4267200" y="2209800"/>
              <a:ext cx="1057275" cy="652463"/>
              <a:chOff x="2640" y="1344"/>
              <a:chExt cx="666" cy="411"/>
            </a:xfrm>
          </p:grpSpPr>
          <p:sp>
            <p:nvSpPr>
              <p:cNvPr id="38" name="Form"/>
              <p:cNvSpPr>
                <a:spLocks noEditPoints="1" noChangeArrowheads="1"/>
              </p:cNvSpPr>
              <p:nvPr/>
            </p:nvSpPr>
            <p:spPr bwMode="auto">
              <a:xfrm>
                <a:off x="3024" y="1392"/>
                <a:ext cx="282" cy="363"/>
              </a:xfrm>
              <a:custGeom>
                <a:avLst/>
                <a:gdLst>
                  <a:gd name="T0" fmla="*/ 0 w 21600"/>
                  <a:gd name="T1" fmla="*/ 0 h 21600"/>
                  <a:gd name="T2" fmla="*/ 10800 w 21600"/>
                  <a:gd name="T3" fmla="*/ 0 h 21600"/>
                  <a:gd name="T4" fmla="*/ 21600 w 21600"/>
                  <a:gd name="T5" fmla="*/ 0 h 21600"/>
                  <a:gd name="T6" fmla="*/ 21600 w 21600"/>
                  <a:gd name="T7" fmla="*/ 10800 h 21600"/>
                  <a:gd name="T8" fmla="*/ 21600 w 21600"/>
                  <a:gd name="T9" fmla="*/ 21600 h 21600"/>
                  <a:gd name="T10" fmla="*/ 10800 w 21600"/>
                  <a:gd name="T11" fmla="*/ 21600 h 21600"/>
                  <a:gd name="T12" fmla="*/ 0 w 21600"/>
                  <a:gd name="T13" fmla="*/ 10800 h 21600"/>
                  <a:gd name="T14" fmla="*/ 4740 w 21600"/>
                  <a:gd name="T15" fmla="*/ 1309 h 21600"/>
                  <a:gd name="T16" fmla="*/ 19410 w 21600"/>
                  <a:gd name="T17" fmla="*/ 16331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T14" t="T15" r="T16" b="T17"/>
                <a:pathLst>
                  <a:path w="21600" h="21600" extrusionOk="0">
                    <a:moveTo>
                      <a:pt x="10757" y="21632"/>
                    </a:moveTo>
                    <a:lnTo>
                      <a:pt x="5187" y="21632"/>
                    </a:lnTo>
                    <a:lnTo>
                      <a:pt x="85" y="17509"/>
                    </a:lnTo>
                    <a:lnTo>
                      <a:pt x="85" y="10849"/>
                    </a:lnTo>
                    <a:lnTo>
                      <a:pt x="85" y="81"/>
                    </a:lnTo>
                    <a:lnTo>
                      <a:pt x="10757" y="81"/>
                    </a:lnTo>
                    <a:lnTo>
                      <a:pt x="21706" y="81"/>
                    </a:lnTo>
                    <a:lnTo>
                      <a:pt x="21706" y="10652"/>
                    </a:lnTo>
                    <a:lnTo>
                      <a:pt x="21706" y="21632"/>
                    </a:lnTo>
                    <a:lnTo>
                      <a:pt x="10757" y="21632"/>
                    </a:lnTo>
                    <a:close/>
                  </a:path>
                  <a:path w="21600" h="21600" extrusionOk="0">
                    <a:moveTo>
                      <a:pt x="85" y="17509"/>
                    </a:moveTo>
                    <a:lnTo>
                      <a:pt x="5187" y="17509"/>
                    </a:lnTo>
                    <a:lnTo>
                      <a:pt x="5187" y="21632"/>
                    </a:lnTo>
                    <a:lnTo>
                      <a:pt x="85" y="17509"/>
                    </a:lnTo>
                    <a:close/>
                  </a:path>
                  <a:path w="21600" h="21600" extrusionOk="0">
                    <a:moveTo>
                      <a:pt x="12840" y="18507"/>
                    </a:moveTo>
                    <a:lnTo>
                      <a:pt x="16051" y="18507"/>
                    </a:lnTo>
                    <a:lnTo>
                      <a:pt x="16051" y="19260"/>
                    </a:lnTo>
                    <a:lnTo>
                      <a:pt x="12840" y="19260"/>
                    </a:lnTo>
                    <a:lnTo>
                      <a:pt x="12840" y="18507"/>
                    </a:lnTo>
                    <a:close/>
                  </a:path>
                  <a:path w="21600" h="21600" extrusionOk="0">
                    <a:moveTo>
                      <a:pt x="16731" y="18507"/>
                    </a:moveTo>
                    <a:lnTo>
                      <a:pt x="19941" y="18507"/>
                    </a:lnTo>
                    <a:lnTo>
                      <a:pt x="19941" y="19260"/>
                    </a:lnTo>
                    <a:lnTo>
                      <a:pt x="16731" y="19260"/>
                    </a:lnTo>
                    <a:lnTo>
                      <a:pt x="16731" y="18507"/>
                    </a:lnTo>
                    <a:close/>
                  </a:path>
                  <a:path w="21600" h="21600" extrusionOk="0">
                    <a:moveTo>
                      <a:pt x="1913" y="1194"/>
                    </a:moveTo>
                    <a:lnTo>
                      <a:pt x="3699" y="1194"/>
                    </a:lnTo>
                    <a:lnTo>
                      <a:pt x="2678" y="1832"/>
                    </a:lnTo>
                    <a:lnTo>
                      <a:pt x="2296" y="1538"/>
                    </a:lnTo>
                    <a:lnTo>
                      <a:pt x="2125" y="1636"/>
                    </a:lnTo>
                    <a:lnTo>
                      <a:pt x="2700" y="2078"/>
                    </a:lnTo>
                    <a:lnTo>
                      <a:pt x="3699" y="1440"/>
                    </a:lnTo>
                    <a:lnTo>
                      <a:pt x="3699" y="2176"/>
                    </a:lnTo>
                    <a:lnTo>
                      <a:pt x="1913" y="2176"/>
                    </a:lnTo>
                    <a:lnTo>
                      <a:pt x="1913" y="1194"/>
                    </a:lnTo>
                    <a:close/>
                  </a:path>
                  <a:path w="21600" h="21600" extrusionOk="0">
                    <a:moveTo>
                      <a:pt x="1913" y="2765"/>
                    </a:moveTo>
                    <a:lnTo>
                      <a:pt x="3699" y="2765"/>
                    </a:lnTo>
                    <a:lnTo>
                      <a:pt x="2678" y="3403"/>
                    </a:lnTo>
                    <a:lnTo>
                      <a:pt x="2296" y="3109"/>
                    </a:lnTo>
                    <a:lnTo>
                      <a:pt x="2125" y="3207"/>
                    </a:lnTo>
                    <a:lnTo>
                      <a:pt x="2700" y="3649"/>
                    </a:lnTo>
                    <a:lnTo>
                      <a:pt x="3699" y="3010"/>
                    </a:lnTo>
                    <a:lnTo>
                      <a:pt x="3699" y="3747"/>
                    </a:lnTo>
                    <a:lnTo>
                      <a:pt x="1913" y="3747"/>
                    </a:lnTo>
                    <a:lnTo>
                      <a:pt x="1913" y="2765"/>
                    </a:lnTo>
                    <a:close/>
                  </a:path>
                  <a:path w="21600" h="21600" extrusionOk="0">
                    <a:moveTo>
                      <a:pt x="1913" y="4336"/>
                    </a:moveTo>
                    <a:lnTo>
                      <a:pt x="3699" y="4336"/>
                    </a:lnTo>
                    <a:lnTo>
                      <a:pt x="2678" y="4974"/>
                    </a:lnTo>
                    <a:lnTo>
                      <a:pt x="2296" y="4680"/>
                    </a:lnTo>
                    <a:lnTo>
                      <a:pt x="2125" y="4778"/>
                    </a:lnTo>
                    <a:lnTo>
                      <a:pt x="2700" y="5220"/>
                    </a:lnTo>
                    <a:lnTo>
                      <a:pt x="3699" y="4581"/>
                    </a:lnTo>
                    <a:lnTo>
                      <a:pt x="3699" y="5318"/>
                    </a:lnTo>
                    <a:lnTo>
                      <a:pt x="1913" y="5318"/>
                    </a:lnTo>
                    <a:lnTo>
                      <a:pt x="1913" y="4336"/>
                    </a:lnTo>
                    <a:close/>
                  </a:path>
                  <a:path w="21600" h="21600" extrusionOk="0">
                    <a:moveTo>
                      <a:pt x="1913" y="5907"/>
                    </a:moveTo>
                    <a:lnTo>
                      <a:pt x="3699" y="5907"/>
                    </a:lnTo>
                    <a:lnTo>
                      <a:pt x="2678" y="6545"/>
                    </a:lnTo>
                    <a:lnTo>
                      <a:pt x="2296" y="6250"/>
                    </a:lnTo>
                    <a:lnTo>
                      <a:pt x="2125" y="6349"/>
                    </a:lnTo>
                    <a:lnTo>
                      <a:pt x="2700" y="6790"/>
                    </a:lnTo>
                    <a:lnTo>
                      <a:pt x="3699" y="6152"/>
                    </a:lnTo>
                    <a:lnTo>
                      <a:pt x="3699" y="6889"/>
                    </a:lnTo>
                    <a:lnTo>
                      <a:pt x="1913" y="6889"/>
                    </a:lnTo>
                    <a:lnTo>
                      <a:pt x="1913" y="5907"/>
                    </a:lnTo>
                    <a:close/>
                  </a:path>
                  <a:path w="21600" h="21600" extrusionOk="0">
                    <a:moveTo>
                      <a:pt x="1913" y="7478"/>
                    </a:moveTo>
                    <a:lnTo>
                      <a:pt x="3699" y="7478"/>
                    </a:lnTo>
                    <a:lnTo>
                      <a:pt x="2678" y="8116"/>
                    </a:lnTo>
                    <a:lnTo>
                      <a:pt x="2296" y="7821"/>
                    </a:lnTo>
                    <a:lnTo>
                      <a:pt x="2125" y="7919"/>
                    </a:lnTo>
                    <a:lnTo>
                      <a:pt x="2700" y="8361"/>
                    </a:lnTo>
                    <a:lnTo>
                      <a:pt x="3699" y="7723"/>
                    </a:lnTo>
                    <a:lnTo>
                      <a:pt x="3699" y="8460"/>
                    </a:lnTo>
                    <a:lnTo>
                      <a:pt x="1913" y="8460"/>
                    </a:lnTo>
                    <a:lnTo>
                      <a:pt x="1913" y="7478"/>
                    </a:lnTo>
                    <a:close/>
                  </a:path>
                  <a:path w="21600" h="21600" extrusionOk="0">
                    <a:moveTo>
                      <a:pt x="1913" y="9049"/>
                    </a:moveTo>
                    <a:lnTo>
                      <a:pt x="3699" y="9049"/>
                    </a:lnTo>
                    <a:lnTo>
                      <a:pt x="2678" y="9687"/>
                    </a:lnTo>
                    <a:lnTo>
                      <a:pt x="2296" y="9392"/>
                    </a:lnTo>
                    <a:lnTo>
                      <a:pt x="2125" y="9490"/>
                    </a:lnTo>
                    <a:lnTo>
                      <a:pt x="2700" y="9932"/>
                    </a:lnTo>
                    <a:lnTo>
                      <a:pt x="3699" y="9294"/>
                    </a:lnTo>
                    <a:lnTo>
                      <a:pt x="3699" y="10030"/>
                    </a:lnTo>
                    <a:lnTo>
                      <a:pt x="1913" y="10030"/>
                    </a:lnTo>
                    <a:lnTo>
                      <a:pt x="1913" y="9049"/>
                    </a:lnTo>
                    <a:close/>
                  </a:path>
                  <a:path w="21600" h="21600" extrusionOk="0">
                    <a:moveTo>
                      <a:pt x="1913" y="10620"/>
                    </a:moveTo>
                    <a:lnTo>
                      <a:pt x="3699" y="10620"/>
                    </a:lnTo>
                    <a:lnTo>
                      <a:pt x="2678" y="11258"/>
                    </a:lnTo>
                    <a:lnTo>
                      <a:pt x="2296" y="10963"/>
                    </a:lnTo>
                    <a:lnTo>
                      <a:pt x="2125" y="11061"/>
                    </a:lnTo>
                    <a:lnTo>
                      <a:pt x="2700" y="11503"/>
                    </a:lnTo>
                    <a:lnTo>
                      <a:pt x="3699" y="10865"/>
                    </a:lnTo>
                    <a:lnTo>
                      <a:pt x="3699" y="11601"/>
                    </a:lnTo>
                    <a:lnTo>
                      <a:pt x="1913" y="11601"/>
                    </a:lnTo>
                    <a:lnTo>
                      <a:pt x="1913" y="10620"/>
                    </a:lnTo>
                    <a:close/>
                  </a:path>
                  <a:path w="21600" h="21600" extrusionOk="0">
                    <a:moveTo>
                      <a:pt x="1913" y="12190"/>
                    </a:moveTo>
                    <a:lnTo>
                      <a:pt x="3699" y="12190"/>
                    </a:lnTo>
                    <a:lnTo>
                      <a:pt x="2678" y="12829"/>
                    </a:lnTo>
                    <a:lnTo>
                      <a:pt x="2296" y="12534"/>
                    </a:lnTo>
                    <a:lnTo>
                      <a:pt x="2125" y="12632"/>
                    </a:lnTo>
                    <a:lnTo>
                      <a:pt x="2700" y="13074"/>
                    </a:lnTo>
                    <a:lnTo>
                      <a:pt x="3699" y="12436"/>
                    </a:lnTo>
                    <a:lnTo>
                      <a:pt x="3699" y="13172"/>
                    </a:lnTo>
                    <a:lnTo>
                      <a:pt x="1913" y="13172"/>
                    </a:lnTo>
                    <a:lnTo>
                      <a:pt x="1913" y="12190"/>
                    </a:lnTo>
                    <a:close/>
                  </a:path>
                  <a:path w="21600" h="21600" extrusionOk="0">
                    <a:moveTo>
                      <a:pt x="1913" y="13761"/>
                    </a:moveTo>
                    <a:lnTo>
                      <a:pt x="3699" y="13761"/>
                    </a:lnTo>
                    <a:lnTo>
                      <a:pt x="2678" y="14400"/>
                    </a:lnTo>
                    <a:lnTo>
                      <a:pt x="2296" y="14105"/>
                    </a:lnTo>
                    <a:lnTo>
                      <a:pt x="2125" y="14203"/>
                    </a:lnTo>
                    <a:lnTo>
                      <a:pt x="2700" y="14645"/>
                    </a:lnTo>
                    <a:lnTo>
                      <a:pt x="3699" y="14007"/>
                    </a:lnTo>
                    <a:lnTo>
                      <a:pt x="3699" y="14743"/>
                    </a:lnTo>
                    <a:lnTo>
                      <a:pt x="1913" y="14743"/>
                    </a:lnTo>
                    <a:lnTo>
                      <a:pt x="1913" y="13761"/>
                    </a:lnTo>
                    <a:close/>
                  </a:path>
                  <a:path w="21600" h="21600" extrusionOk="0">
                    <a:moveTo>
                      <a:pt x="1913" y="15332"/>
                    </a:moveTo>
                    <a:lnTo>
                      <a:pt x="3699" y="15332"/>
                    </a:lnTo>
                    <a:lnTo>
                      <a:pt x="2678" y="15970"/>
                    </a:lnTo>
                    <a:lnTo>
                      <a:pt x="2296" y="15676"/>
                    </a:lnTo>
                    <a:lnTo>
                      <a:pt x="2125" y="15774"/>
                    </a:lnTo>
                    <a:lnTo>
                      <a:pt x="2700" y="16216"/>
                    </a:lnTo>
                    <a:lnTo>
                      <a:pt x="3699" y="15578"/>
                    </a:lnTo>
                    <a:lnTo>
                      <a:pt x="3699" y="16314"/>
                    </a:lnTo>
                    <a:lnTo>
                      <a:pt x="1913" y="16314"/>
                    </a:lnTo>
                    <a:lnTo>
                      <a:pt x="1913" y="15332"/>
                    </a:lnTo>
                    <a:close/>
                  </a:path>
                </a:pathLst>
              </a:custGeom>
              <a:solidFill>
                <a:srgbClr val="D8EBB3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808080"/>
                </a:outerShdw>
              </a:effectLst>
            </p:spPr>
            <p:txBody>
              <a:bodyPr/>
              <a:lstStyle/>
              <a:p>
                <a:endParaRPr lang="en-US" sz="110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9" name="Text Box 91"/>
              <p:cNvSpPr txBox="1">
                <a:spLocks noChangeArrowheads="1"/>
              </p:cNvSpPr>
              <p:nvPr/>
            </p:nvSpPr>
            <p:spPr bwMode="auto">
              <a:xfrm>
                <a:off x="2640" y="1344"/>
                <a:ext cx="384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0" rIns="0"/>
              <a:lstStyle/>
              <a:p>
                <a:pPr algn="ctr">
                  <a:lnSpc>
                    <a:spcPct val="69000"/>
                  </a:lnSpc>
                  <a:spcBef>
                    <a:spcPct val="51000"/>
                  </a:spcBef>
                  <a:buClrTx/>
                  <a:buFontTx/>
                  <a:buNone/>
                </a:pPr>
                <a:r>
                  <a:rPr lang="en-US" sz="1100">
                    <a:solidFill>
                      <a:srgbClr val="3366CC"/>
                    </a:solidFill>
                    <a:latin typeface="Arial" pitchFamily="34" charset="0"/>
                    <a:cs typeface="Arial" pitchFamily="34" charset="0"/>
                  </a:rPr>
                  <a:t>Policy Issuance</a:t>
                </a:r>
              </a:p>
            </p:txBody>
          </p:sp>
        </p:grpSp>
        <p:grpSp>
          <p:nvGrpSpPr>
            <p:cNvPr id="34" name="Group 92"/>
            <p:cNvGrpSpPr>
              <a:grpSpLocks/>
            </p:cNvGrpSpPr>
            <p:nvPr/>
          </p:nvGrpSpPr>
          <p:grpSpPr bwMode="auto">
            <a:xfrm>
              <a:off x="533400" y="3976688"/>
              <a:ext cx="1066800" cy="852487"/>
              <a:chOff x="0" y="2151"/>
              <a:chExt cx="672" cy="537"/>
            </a:xfrm>
          </p:grpSpPr>
          <p:sp>
            <p:nvSpPr>
              <p:cNvPr id="36" name="Text Box 93"/>
              <p:cNvSpPr txBox="1">
                <a:spLocks noChangeArrowheads="1"/>
              </p:cNvSpPr>
              <p:nvPr/>
            </p:nvSpPr>
            <p:spPr bwMode="auto">
              <a:xfrm>
                <a:off x="0" y="2496"/>
                <a:ext cx="67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0" rIns="0"/>
              <a:lstStyle/>
              <a:p>
                <a:pPr>
                  <a:lnSpc>
                    <a:spcPct val="70000"/>
                  </a:lnSpc>
                  <a:spcBef>
                    <a:spcPct val="51000"/>
                  </a:spcBef>
                  <a:buClrTx/>
                  <a:buFontTx/>
                  <a:buNone/>
                </a:pPr>
                <a:r>
                  <a:rPr lang="en-US" sz="11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Top Management </a:t>
                </a:r>
              </a:p>
            </p:txBody>
          </p:sp>
          <p:pic>
            <p:nvPicPr>
              <p:cNvPr id="37" name="Picture 94" descr="j0174011[1]"/>
              <p:cNvPicPr>
                <a:picLocks noChangeAspect="1" noChangeArrowheads="1" noCrop="1"/>
              </p:cNvPicPr>
              <p:nvPr/>
            </p:nvPicPr>
            <p:blipFill>
              <a:blip r:embed="rId11" cstate="print"/>
              <a:srcRect/>
              <a:stretch>
                <a:fillRect/>
              </a:stretch>
            </p:blipFill>
            <p:spPr bwMode="auto">
              <a:xfrm>
                <a:off x="81" y="2151"/>
                <a:ext cx="480" cy="465"/>
              </a:xfrm>
              <a:prstGeom prst="rect">
                <a:avLst/>
              </a:prstGeom>
              <a:noFill/>
            </p:spPr>
          </p:pic>
        </p:grpSp>
        <p:sp>
          <p:nvSpPr>
            <p:cNvPr id="35" name="Text Box 95"/>
            <p:cNvSpPr txBox="1">
              <a:spLocks noChangeArrowheads="1"/>
            </p:cNvSpPr>
            <p:nvPr/>
          </p:nvSpPr>
          <p:spPr bwMode="auto">
            <a:xfrm>
              <a:off x="5543550" y="2332038"/>
              <a:ext cx="1376363" cy="169277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100000"/>
                </a:lnSpc>
                <a:buClrTx/>
                <a:buFontTx/>
                <a:buNone/>
              </a:pPr>
              <a:r>
                <a:rPr lang="en-US" sz="1100" b="1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Expiry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90230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>
              <a:defRPr/>
            </a:pPr>
            <a:fld id="{79334EC3-DEE9-4F00-8E9F-B95713FB0F9C}" type="slidenum">
              <a:rPr lang="en-US" smtClean="0"/>
              <a:pPr algn="r">
                <a:defRPr/>
              </a:pPr>
              <a:t>3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7504" y="19472"/>
            <a:ext cx="8763000" cy="529208"/>
          </a:xfrm>
        </p:spPr>
        <p:txBody>
          <a:bodyPr>
            <a:normAutofit/>
          </a:bodyPr>
          <a:lstStyle/>
          <a:p>
            <a:r>
              <a:rPr lang="en-US" sz="2500" dirty="0"/>
              <a:t>Policy Administration Value Chain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28588" y="752128"/>
            <a:ext cx="8610600" cy="5257800"/>
            <a:chOff x="304800" y="1219200"/>
            <a:chExt cx="8610600" cy="5257800"/>
          </a:xfrm>
        </p:grpSpPr>
        <p:sp>
          <p:nvSpPr>
            <p:cNvPr id="6" name="Rectangle 60"/>
            <p:cNvSpPr>
              <a:spLocks noChangeArrowheads="1"/>
            </p:cNvSpPr>
            <p:nvPr/>
          </p:nvSpPr>
          <p:spPr bwMode="gray">
            <a:xfrm>
              <a:off x="533400" y="1219200"/>
              <a:ext cx="8382000" cy="13716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99CC"/>
              </a:solidFill>
              <a:miter lim="800000"/>
              <a:headEnd/>
              <a:tailEnd/>
            </a:ln>
            <a:effectLst/>
          </p:spPr>
          <p:txBody>
            <a:bodyPr lIns="90000" tIns="54000" rIns="90000" bIns="54000"/>
            <a:lstStyle/>
            <a:p>
              <a:pPr marL="187325" indent="-187325" eaLnBrk="0" hangingPunct="0">
                <a:lnSpc>
                  <a:spcPct val="100000"/>
                </a:lnSpc>
                <a:buClrTx/>
                <a:buFontTx/>
                <a:buNone/>
              </a:pPr>
              <a:r>
                <a:rPr lang="en-US" b="1" dirty="0">
                  <a:solidFill>
                    <a:schemeClr val="accent2"/>
                  </a:solidFill>
                </a:rPr>
                <a:t>	</a:t>
              </a:r>
            </a:p>
            <a:p>
              <a:pPr marL="187325" indent="-187325" eaLnBrk="0" hangingPunct="0">
                <a:lnSpc>
                  <a:spcPct val="100000"/>
                </a:lnSpc>
                <a:buClrTx/>
                <a:buFontTx/>
                <a:buNone/>
              </a:pPr>
              <a:endParaRPr lang="en-US" b="1" dirty="0">
                <a:solidFill>
                  <a:schemeClr val="accent2"/>
                </a:solidFill>
              </a:endParaRPr>
            </a:p>
            <a:p>
              <a:pPr marL="187325" indent="-187325" eaLnBrk="0" hangingPunct="0">
                <a:lnSpc>
                  <a:spcPct val="100000"/>
                </a:lnSpc>
                <a:buClrTx/>
                <a:buFontTx/>
                <a:buNone/>
              </a:pPr>
              <a:r>
                <a:rPr lang="en-US" sz="1000" b="1" dirty="0">
                  <a:solidFill>
                    <a:schemeClr val="accent2"/>
                  </a:solidFill>
                </a:rPr>
                <a:t>Insurance</a:t>
              </a:r>
            </a:p>
            <a:p>
              <a:pPr marL="187325" indent="-187325" eaLnBrk="0" hangingPunct="0">
                <a:lnSpc>
                  <a:spcPct val="100000"/>
                </a:lnSpc>
                <a:buClrTx/>
                <a:buFontTx/>
                <a:buNone/>
              </a:pPr>
              <a:r>
                <a:rPr lang="en-US" sz="1000" b="1" dirty="0">
                  <a:solidFill>
                    <a:schemeClr val="accent2"/>
                  </a:solidFill>
                </a:rPr>
                <a:t>Value Chain</a:t>
              </a:r>
              <a:endParaRPr lang="en-US" sz="1000" dirty="0">
                <a:solidFill>
                  <a:schemeClr val="accent2"/>
                </a:solidFill>
              </a:endParaRPr>
            </a:p>
          </p:txBody>
        </p:sp>
        <p:sp>
          <p:nvSpPr>
            <p:cNvPr id="7" name="AutoShape 61"/>
            <p:cNvSpPr>
              <a:spLocks noChangeArrowheads="1"/>
            </p:cNvSpPr>
            <p:nvPr/>
          </p:nvSpPr>
          <p:spPr bwMode="gray">
            <a:xfrm>
              <a:off x="7345363" y="1400175"/>
              <a:ext cx="1566862" cy="1023938"/>
            </a:xfrm>
            <a:prstGeom prst="chevron">
              <a:avLst>
                <a:gd name="adj" fmla="val 38256"/>
              </a:avLst>
            </a:prstGeom>
            <a:noFill/>
            <a:ln w="12700">
              <a:solidFill>
                <a:srgbClr val="336699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lIns="432000" anchor="ctr"/>
            <a:lstStyle/>
            <a:p>
              <a:pPr algn="ctr" eaLnBrk="0" hangingPunct="0">
                <a:lnSpc>
                  <a:spcPct val="9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GB" sz="1000" b="1" dirty="0">
                  <a:solidFill>
                    <a:schemeClr val="accent2"/>
                  </a:solidFill>
                </a:rPr>
                <a:t>Distribution</a:t>
              </a:r>
            </a:p>
          </p:txBody>
        </p:sp>
        <p:sp>
          <p:nvSpPr>
            <p:cNvPr id="8" name="AutoShape 62"/>
            <p:cNvSpPr>
              <a:spLocks noChangeArrowheads="1"/>
            </p:cNvSpPr>
            <p:nvPr/>
          </p:nvSpPr>
          <p:spPr bwMode="gray">
            <a:xfrm>
              <a:off x="6169025" y="1400175"/>
              <a:ext cx="1570038" cy="1023938"/>
            </a:xfrm>
            <a:prstGeom prst="chevron">
              <a:avLst>
                <a:gd name="adj" fmla="val 38333"/>
              </a:avLst>
            </a:prstGeom>
            <a:noFill/>
            <a:ln w="12700">
              <a:solidFill>
                <a:srgbClr val="336699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lIns="432000" anchor="ctr"/>
            <a:lstStyle/>
            <a:p>
              <a:pPr algn="ctr" eaLnBrk="0" hangingPunct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GB" sz="1000" b="1" dirty="0">
                  <a:solidFill>
                    <a:schemeClr val="accent2"/>
                  </a:solidFill>
                </a:rPr>
                <a:t>Claims</a:t>
              </a:r>
            </a:p>
          </p:txBody>
        </p:sp>
        <p:sp>
          <p:nvSpPr>
            <p:cNvPr id="9" name="AutoShape 63"/>
            <p:cNvSpPr>
              <a:spLocks noChangeArrowheads="1"/>
            </p:cNvSpPr>
            <p:nvPr/>
          </p:nvSpPr>
          <p:spPr bwMode="gray">
            <a:xfrm>
              <a:off x="3810000" y="1400175"/>
              <a:ext cx="1566863" cy="1023938"/>
            </a:xfrm>
            <a:prstGeom prst="chevron">
              <a:avLst>
                <a:gd name="adj" fmla="val 38256"/>
              </a:avLst>
            </a:prstGeom>
            <a:gradFill rotWithShape="1">
              <a:gsLst>
                <a:gs pos="0">
                  <a:srgbClr val="E2ECF6"/>
                </a:gs>
                <a:gs pos="100000">
                  <a:srgbClr val="FFFFFF"/>
                </a:gs>
              </a:gsLst>
              <a:lin ang="5400000" scaled="1"/>
            </a:gradFill>
            <a:ln w="12700">
              <a:solidFill>
                <a:srgbClr val="336699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lIns="432000" anchor="ctr"/>
            <a:lstStyle/>
            <a:p>
              <a:pPr marL="1588" algn="ctr">
                <a:buFontTx/>
                <a:buNone/>
              </a:pPr>
              <a:r>
                <a:rPr lang="en-GB" sz="1000" b="1" dirty="0">
                  <a:solidFill>
                    <a:schemeClr val="accent2"/>
                  </a:solidFill>
                </a:rPr>
                <a:t>Policy </a:t>
              </a:r>
            </a:p>
            <a:p>
              <a:pPr marL="1588"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GB" sz="1000" b="1" dirty="0">
                  <a:solidFill>
                    <a:schemeClr val="accent2"/>
                  </a:solidFill>
                </a:rPr>
                <a:t>Processing</a:t>
              </a:r>
            </a:p>
          </p:txBody>
        </p:sp>
        <p:sp>
          <p:nvSpPr>
            <p:cNvPr id="10" name="AutoShape 64"/>
            <p:cNvSpPr>
              <a:spLocks noChangeArrowheads="1"/>
            </p:cNvSpPr>
            <p:nvPr/>
          </p:nvSpPr>
          <p:spPr bwMode="gray">
            <a:xfrm>
              <a:off x="2628900" y="1400175"/>
              <a:ext cx="1571625" cy="1023938"/>
            </a:xfrm>
            <a:prstGeom prst="chevron">
              <a:avLst>
                <a:gd name="adj" fmla="val 38372"/>
              </a:avLst>
            </a:prstGeom>
            <a:noFill/>
            <a:ln w="12700">
              <a:solidFill>
                <a:srgbClr val="336699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lIns="432000" anchor="ctr"/>
            <a:lstStyle/>
            <a:p>
              <a:pPr marL="1588" algn="ctr" eaLnBrk="0" hangingPunct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GB" sz="1000" b="1" dirty="0">
                  <a:solidFill>
                    <a:schemeClr val="accent2"/>
                  </a:solidFill>
                </a:rPr>
                <a:t>Product </a:t>
              </a:r>
            </a:p>
            <a:p>
              <a:pPr marL="1588" algn="ctr" eaLnBrk="0" hangingPunct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GB" sz="1000" b="1" dirty="0">
                  <a:solidFill>
                    <a:schemeClr val="accent2"/>
                  </a:solidFill>
                </a:rPr>
                <a:t>Development</a:t>
              </a:r>
            </a:p>
          </p:txBody>
        </p:sp>
        <p:sp>
          <p:nvSpPr>
            <p:cNvPr id="11" name="AutoShape 65"/>
            <p:cNvSpPr>
              <a:spLocks noChangeArrowheads="1"/>
            </p:cNvSpPr>
            <p:nvPr/>
          </p:nvSpPr>
          <p:spPr bwMode="gray">
            <a:xfrm>
              <a:off x="1458913" y="1400175"/>
              <a:ext cx="1565275" cy="1023938"/>
            </a:xfrm>
            <a:prstGeom prst="homePlate">
              <a:avLst>
                <a:gd name="adj" fmla="val 38217"/>
              </a:avLst>
            </a:prstGeom>
            <a:noFill/>
            <a:ln w="12700">
              <a:solidFill>
                <a:srgbClr val="336699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lIns="180000" anchor="ctr"/>
            <a:lstStyle/>
            <a:p>
              <a:pPr algn="ctr" eaLnBrk="0" hangingPunct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GB" sz="1000" b="1" dirty="0">
                  <a:solidFill>
                    <a:schemeClr val="accent2"/>
                  </a:solidFill>
                </a:rPr>
                <a:t>Investment </a:t>
              </a:r>
            </a:p>
            <a:p>
              <a:pPr algn="ctr" eaLnBrk="0" hangingPunct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GB" sz="1000" b="1" dirty="0">
                  <a:solidFill>
                    <a:schemeClr val="accent2"/>
                  </a:solidFill>
                </a:rPr>
                <a:t>Management</a:t>
              </a:r>
            </a:p>
          </p:txBody>
        </p:sp>
        <p:sp>
          <p:nvSpPr>
            <p:cNvPr id="12" name="AutoShape 66"/>
            <p:cNvSpPr>
              <a:spLocks noChangeArrowheads="1"/>
            </p:cNvSpPr>
            <p:nvPr/>
          </p:nvSpPr>
          <p:spPr bwMode="gray">
            <a:xfrm>
              <a:off x="4994275" y="1400175"/>
              <a:ext cx="1568450" cy="1023938"/>
            </a:xfrm>
            <a:prstGeom prst="chevron">
              <a:avLst>
                <a:gd name="adj" fmla="val 38295"/>
              </a:avLst>
            </a:prstGeom>
            <a:gradFill rotWithShape="1">
              <a:gsLst>
                <a:gs pos="0">
                  <a:srgbClr val="E2ECF6"/>
                </a:gs>
                <a:gs pos="100000">
                  <a:srgbClr val="FFFFFF"/>
                </a:gs>
              </a:gsLst>
              <a:lin ang="5400000" scaled="1"/>
            </a:gradFill>
            <a:ln w="12700">
              <a:solidFill>
                <a:srgbClr val="336699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lIns="432000" anchor="ctr"/>
            <a:lstStyle/>
            <a:p>
              <a:pPr algn="ctr">
                <a:buFontTx/>
                <a:buNone/>
              </a:pPr>
              <a:r>
                <a:rPr lang="en-GB" sz="1000" b="1" dirty="0">
                  <a:solidFill>
                    <a:schemeClr val="accent2"/>
                  </a:solidFill>
                </a:rPr>
                <a:t>Rating and 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GB" sz="1000" b="1" dirty="0">
                  <a:solidFill>
                    <a:schemeClr val="accent2"/>
                  </a:solidFill>
                </a:rPr>
                <a:t>Underwriting</a:t>
              </a:r>
            </a:p>
          </p:txBody>
        </p:sp>
        <p:sp>
          <p:nvSpPr>
            <p:cNvPr id="13" name="AutoShape 67"/>
            <p:cNvSpPr>
              <a:spLocks noChangeArrowheads="1"/>
            </p:cNvSpPr>
            <p:nvPr/>
          </p:nvSpPr>
          <p:spPr bwMode="blackWhite">
            <a:xfrm>
              <a:off x="4151313" y="2978150"/>
              <a:ext cx="768350" cy="330200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rgbClr val="3366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14" name="Rectangle 68"/>
            <p:cNvSpPr>
              <a:spLocks noChangeArrowheads="1"/>
            </p:cNvSpPr>
            <p:nvPr/>
          </p:nvSpPr>
          <p:spPr bwMode="gray">
            <a:xfrm>
              <a:off x="533400" y="2789238"/>
              <a:ext cx="8382000" cy="36877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99CC"/>
              </a:solidFill>
              <a:miter lim="800000"/>
              <a:headEnd/>
              <a:tailEnd/>
            </a:ln>
            <a:effectLst/>
          </p:spPr>
          <p:txBody>
            <a:bodyPr lIns="90000" tIns="54000" rIns="90000" bIns="54000"/>
            <a:lstStyle/>
            <a:p>
              <a:pPr marL="187325" indent="-187325" eaLnBrk="0" hangingPunct="0">
                <a:lnSpc>
                  <a:spcPct val="100000"/>
                </a:lnSpc>
                <a:buClrTx/>
                <a:buFontTx/>
                <a:buNone/>
              </a:pPr>
              <a:r>
                <a:rPr lang="en-US" sz="1000" b="1" dirty="0">
                  <a:solidFill>
                    <a:srgbClr val="0066CC"/>
                  </a:solidFill>
                </a:rPr>
                <a:t>Policy Administration</a:t>
              </a:r>
            </a:p>
            <a:p>
              <a:pPr marL="187325" indent="-187325" eaLnBrk="0" hangingPunct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sz="1000" b="1" dirty="0">
                  <a:solidFill>
                    <a:srgbClr val="0066CC"/>
                  </a:solidFill>
                </a:rPr>
                <a:t>Business Issues</a:t>
              </a:r>
            </a:p>
            <a:p>
              <a:pPr marL="187325" indent="-187325" eaLnBrk="0" hangingPunct="0">
                <a:lnSpc>
                  <a:spcPct val="100000"/>
                </a:lnSpc>
                <a:buClrTx/>
                <a:buFontTx/>
                <a:buNone/>
              </a:pPr>
              <a:endParaRPr lang="en-US" sz="1000" b="1" dirty="0">
                <a:solidFill>
                  <a:schemeClr val="tx1"/>
                </a:solidFill>
              </a:endParaRPr>
            </a:p>
            <a:p>
              <a:pPr marL="187325" indent="-187325" eaLnBrk="0" hangingPunct="0">
                <a:lnSpc>
                  <a:spcPct val="100000"/>
                </a:lnSpc>
                <a:buClrTx/>
                <a:buFontTx/>
                <a:buNone/>
              </a:pPr>
              <a:endParaRPr 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73"/>
            <p:cNvSpPr>
              <a:spLocks noChangeArrowheads="1"/>
            </p:cNvSpPr>
            <p:nvPr/>
          </p:nvSpPr>
          <p:spPr bwMode="gray">
            <a:xfrm>
              <a:off x="304800" y="5334000"/>
              <a:ext cx="1447800" cy="838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0000" tIns="54000" rIns="90000" bIns="54000"/>
            <a:lstStyle/>
            <a:p>
              <a:pPr marL="187325" indent="-187325" eaLnBrk="0" hangingPunct="0">
                <a:lnSpc>
                  <a:spcPct val="100000"/>
                </a:lnSpc>
                <a:spcBef>
                  <a:spcPct val="0"/>
                </a:spcBef>
                <a:buClr>
                  <a:srgbClr val="FF3300"/>
                </a:buClr>
                <a:buFontTx/>
                <a:buNone/>
              </a:pPr>
              <a:r>
                <a:rPr lang="en-US" sz="1000" b="1" dirty="0">
                  <a:solidFill>
                    <a:srgbClr val="0066CC"/>
                  </a:solidFill>
                </a:rPr>
                <a:t>	Policy administration</a:t>
              </a:r>
            </a:p>
            <a:p>
              <a:pPr marL="187325" indent="-187325" eaLnBrk="0" hangingPunct="0">
                <a:lnSpc>
                  <a:spcPct val="100000"/>
                </a:lnSpc>
                <a:spcBef>
                  <a:spcPct val="0"/>
                </a:spcBef>
                <a:buClr>
                  <a:srgbClr val="FF3300"/>
                </a:buClr>
                <a:buFontTx/>
                <a:buNone/>
              </a:pPr>
              <a:r>
                <a:rPr lang="en-US" sz="1000" b="1" dirty="0">
                  <a:solidFill>
                    <a:srgbClr val="0066CC"/>
                  </a:solidFill>
                </a:rPr>
                <a:t>	Support </a:t>
              </a:r>
            </a:p>
            <a:p>
              <a:pPr marL="187325" indent="-187325" eaLnBrk="0" hangingPunct="0">
                <a:lnSpc>
                  <a:spcPct val="100000"/>
                </a:lnSpc>
                <a:spcBef>
                  <a:spcPct val="0"/>
                </a:spcBef>
                <a:buClr>
                  <a:srgbClr val="FF3300"/>
                </a:buClr>
                <a:buFontTx/>
                <a:buNone/>
              </a:pPr>
              <a:r>
                <a:rPr lang="en-US" sz="1000" b="1" dirty="0">
                  <a:solidFill>
                    <a:srgbClr val="0066CC"/>
                  </a:solidFill>
                </a:rPr>
                <a:t>	Functions</a:t>
              </a:r>
            </a:p>
          </p:txBody>
        </p:sp>
        <p:grpSp>
          <p:nvGrpSpPr>
            <p:cNvPr id="16" name="Group 96"/>
            <p:cNvGrpSpPr>
              <a:grpSpLocks/>
            </p:cNvGrpSpPr>
            <p:nvPr/>
          </p:nvGrpSpPr>
          <p:grpSpPr bwMode="auto">
            <a:xfrm>
              <a:off x="1524000" y="5181600"/>
              <a:ext cx="7335838" cy="1219200"/>
              <a:chOff x="960" y="3120"/>
              <a:chExt cx="4621" cy="768"/>
            </a:xfrm>
          </p:grpSpPr>
          <p:sp>
            <p:nvSpPr>
              <p:cNvPr id="36" name="AutoShape 74"/>
              <p:cNvSpPr>
                <a:spLocks noChangeArrowheads="1"/>
              </p:cNvSpPr>
              <p:nvPr/>
            </p:nvSpPr>
            <p:spPr bwMode="gray">
              <a:xfrm>
                <a:off x="960" y="3259"/>
                <a:ext cx="4621" cy="149"/>
              </a:xfrm>
              <a:prstGeom prst="chevron">
                <a:avLst>
                  <a:gd name="adj" fmla="val 55853"/>
                </a:avLst>
              </a:prstGeom>
              <a:solidFill>
                <a:srgbClr val="99CCFF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lIns="0" tIns="0" rIns="0" bIns="0" anchor="ctr"/>
              <a:lstStyle/>
              <a:p>
                <a:pPr algn="ctr" eaLnBrk="0" hangingPunct="0">
                  <a:lnSpc>
                    <a:spcPct val="100000"/>
                  </a:lnSpc>
                  <a:spcBef>
                    <a:spcPct val="0"/>
                  </a:spcBef>
                  <a:buClrTx/>
                  <a:buSzPct val="70000"/>
                  <a:buFont typeface="Monotype Sorts" pitchFamily="2" charset="2"/>
                  <a:buNone/>
                </a:pPr>
                <a:r>
                  <a:rPr lang="en-US" sz="1000" b="1" dirty="0">
                    <a:solidFill>
                      <a:schemeClr val="tx2"/>
                    </a:solidFill>
                  </a:rPr>
                  <a:t>Systems  </a:t>
                </a:r>
              </a:p>
            </p:txBody>
          </p:sp>
          <p:sp>
            <p:nvSpPr>
              <p:cNvPr id="37" name="AutoShape 75"/>
              <p:cNvSpPr>
                <a:spLocks noChangeArrowheads="1"/>
              </p:cNvSpPr>
              <p:nvPr/>
            </p:nvSpPr>
            <p:spPr bwMode="gray">
              <a:xfrm>
                <a:off x="960" y="3408"/>
                <a:ext cx="4621" cy="144"/>
              </a:xfrm>
              <a:prstGeom prst="chevron">
                <a:avLst>
                  <a:gd name="adj" fmla="val 57792"/>
                </a:avLst>
              </a:prstGeom>
              <a:solidFill>
                <a:srgbClr val="99CCFF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lIns="0" tIns="0" rIns="0" bIns="0" anchor="ctr"/>
              <a:lstStyle/>
              <a:p>
                <a:pPr algn="ctr" eaLnBrk="0" hangingPunct="0">
                  <a:lnSpc>
                    <a:spcPct val="100000"/>
                  </a:lnSpc>
                  <a:spcBef>
                    <a:spcPct val="0"/>
                  </a:spcBef>
                  <a:buClrTx/>
                  <a:buSzPct val="70000"/>
                  <a:buFont typeface="Monotype Sorts" pitchFamily="2" charset="2"/>
                  <a:buNone/>
                </a:pPr>
                <a:r>
                  <a:rPr lang="en-US" sz="1000" b="1" dirty="0">
                    <a:solidFill>
                      <a:schemeClr val="tx2"/>
                    </a:solidFill>
                  </a:rPr>
                  <a:t>Management Information</a:t>
                </a:r>
              </a:p>
            </p:txBody>
          </p:sp>
          <p:sp>
            <p:nvSpPr>
              <p:cNvPr id="38" name="AutoShape 76"/>
              <p:cNvSpPr>
                <a:spLocks noChangeArrowheads="1"/>
              </p:cNvSpPr>
              <p:nvPr/>
            </p:nvSpPr>
            <p:spPr bwMode="gray">
              <a:xfrm>
                <a:off x="960" y="3552"/>
                <a:ext cx="4621" cy="144"/>
              </a:xfrm>
              <a:prstGeom prst="chevron">
                <a:avLst>
                  <a:gd name="adj" fmla="val 57792"/>
                </a:avLst>
              </a:prstGeom>
              <a:solidFill>
                <a:srgbClr val="336699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lIns="0" tIns="0" rIns="0" bIns="0" anchor="ctr"/>
              <a:lstStyle/>
              <a:p>
                <a:pPr algn="ctr" eaLnBrk="0" hangingPunct="0">
                  <a:lnSpc>
                    <a:spcPct val="100000"/>
                  </a:lnSpc>
                  <a:spcBef>
                    <a:spcPct val="0"/>
                  </a:spcBef>
                  <a:buClrTx/>
                  <a:buSzPct val="70000"/>
                  <a:buFont typeface="Monotype Sorts" pitchFamily="2" charset="2"/>
                  <a:buNone/>
                </a:pPr>
                <a:r>
                  <a:rPr lang="en-US" sz="1000" b="1" dirty="0">
                    <a:solidFill>
                      <a:schemeClr val="bg1"/>
                    </a:solidFill>
                  </a:rPr>
                  <a:t>Financial Administration &amp; Reporting</a:t>
                </a:r>
              </a:p>
            </p:txBody>
          </p:sp>
          <p:sp>
            <p:nvSpPr>
              <p:cNvPr id="39" name="AutoShape 77"/>
              <p:cNvSpPr>
                <a:spLocks noChangeArrowheads="1"/>
              </p:cNvSpPr>
              <p:nvPr/>
            </p:nvSpPr>
            <p:spPr bwMode="gray">
              <a:xfrm>
                <a:off x="960" y="3696"/>
                <a:ext cx="4621" cy="192"/>
              </a:xfrm>
              <a:prstGeom prst="chevron">
                <a:avLst>
                  <a:gd name="adj" fmla="val 43344"/>
                </a:avLst>
              </a:prstGeom>
              <a:solidFill>
                <a:srgbClr val="336699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lIns="0" tIns="0" rIns="0" bIns="0" anchor="ctr"/>
              <a:lstStyle/>
              <a:p>
                <a:pPr algn="ctr" eaLnBrk="0" hangingPunct="0">
                  <a:lnSpc>
                    <a:spcPct val="100000"/>
                  </a:lnSpc>
                  <a:spcBef>
                    <a:spcPct val="0"/>
                  </a:spcBef>
                  <a:buClrTx/>
                  <a:buSzPct val="70000"/>
                  <a:buFont typeface="Monotype Sorts" pitchFamily="2" charset="2"/>
                  <a:buNone/>
                </a:pPr>
                <a:r>
                  <a:rPr lang="en-US" sz="1000" b="1" dirty="0">
                    <a:solidFill>
                      <a:schemeClr val="bg1"/>
                    </a:solidFill>
                  </a:rPr>
                  <a:t>Workflow and Notification</a:t>
                </a:r>
              </a:p>
            </p:txBody>
          </p:sp>
          <p:sp>
            <p:nvSpPr>
              <p:cNvPr id="40" name="AutoShape 78"/>
              <p:cNvSpPr>
                <a:spLocks noChangeArrowheads="1"/>
              </p:cNvSpPr>
              <p:nvPr/>
            </p:nvSpPr>
            <p:spPr bwMode="gray">
              <a:xfrm>
                <a:off x="960" y="3120"/>
                <a:ext cx="4621" cy="144"/>
              </a:xfrm>
              <a:prstGeom prst="chevron">
                <a:avLst>
                  <a:gd name="adj" fmla="val 57792"/>
                </a:avLst>
              </a:prstGeom>
              <a:solidFill>
                <a:srgbClr val="336699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lIns="0" tIns="0" rIns="0" bIns="0" anchor="ctr"/>
              <a:lstStyle/>
              <a:p>
                <a:pPr algn="ctr" eaLnBrk="0" hangingPunct="0">
                  <a:lnSpc>
                    <a:spcPct val="100000"/>
                  </a:lnSpc>
                  <a:spcBef>
                    <a:spcPct val="0"/>
                  </a:spcBef>
                  <a:buClrTx/>
                  <a:buSzPct val="70000"/>
                  <a:buFont typeface="Monotype Sorts" pitchFamily="2" charset="2"/>
                  <a:buNone/>
                </a:pPr>
                <a:r>
                  <a:rPr lang="en-US" sz="1000" b="1" dirty="0">
                    <a:solidFill>
                      <a:schemeClr val="bg1"/>
                    </a:solidFill>
                  </a:rPr>
                  <a:t>Organization Structure </a:t>
                </a:r>
              </a:p>
            </p:txBody>
          </p:sp>
        </p:grpSp>
        <p:grpSp>
          <p:nvGrpSpPr>
            <p:cNvPr id="17" name="Group 95"/>
            <p:cNvGrpSpPr>
              <a:grpSpLocks/>
            </p:cNvGrpSpPr>
            <p:nvPr/>
          </p:nvGrpSpPr>
          <p:grpSpPr bwMode="auto">
            <a:xfrm>
              <a:off x="3200400" y="2819400"/>
              <a:ext cx="3581400" cy="685800"/>
              <a:chOff x="1794" y="1920"/>
              <a:chExt cx="2094" cy="377"/>
            </a:xfrm>
          </p:grpSpPr>
          <p:sp>
            <p:nvSpPr>
              <p:cNvPr id="33" name="AutoShape 90"/>
              <p:cNvSpPr>
                <a:spLocks noChangeArrowheads="1"/>
              </p:cNvSpPr>
              <p:nvPr/>
            </p:nvSpPr>
            <p:spPr bwMode="gray">
              <a:xfrm>
                <a:off x="3141" y="1920"/>
                <a:ext cx="747" cy="377"/>
              </a:xfrm>
              <a:prstGeom prst="chevron">
                <a:avLst>
                  <a:gd name="adj" fmla="val 24080"/>
                </a:avLst>
              </a:prstGeom>
              <a:solidFill>
                <a:srgbClr val="336699"/>
              </a:solidFill>
              <a:ln w="9525">
                <a:solidFill>
                  <a:srgbClr val="CCECFF"/>
                </a:solidFill>
                <a:miter lim="800000"/>
                <a:headEnd/>
                <a:tailEnd/>
              </a:ln>
              <a:effectLst/>
            </p:spPr>
            <p:txBody>
              <a:bodyPr lIns="90000" tIns="0" rIns="0" bIns="0" anchor="ctr"/>
              <a:lstStyle/>
              <a:p>
                <a:pPr marL="31750" algn="ctr" eaLnBrk="0" hangingPunct="0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lang="en-US" sz="800" b="1" dirty="0">
                    <a:solidFill>
                      <a:schemeClr val="bg1"/>
                    </a:solidFill>
                  </a:rPr>
                  <a:t>Setting of vision,                     strategic imperatives &amp; objectives</a:t>
                </a:r>
              </a:p>
            </p:txBody>
          </p:sp>
          <p:sp>
            <p:nvSpPr>
              <p:cNvPr id="34" name="AutoShape 91"/>
              <p:cNvSpPr>
                <a:spLocks noChangeArrowheads="1"/>
              </p:cNvSpPr>
              <p:nvPr/>
            </p:nvSpPr>
            <p:spPr bwMode="gray">
              <a:xfrm>
                <a:off x="2468" y="1920"/>
                <a:ext cx="746" cy="377"/>
              </a:xfrm>
              <a:prstGeom prst="chevron">
                <a:avLst>
                  <a:gd name="adj" fmla="val 24048"/>
                </a:avLst>
              </a:prstGeom>
              <a:solidFill>
                <a:srgbClr val="336699"/>
              </a:solidFill>
              <a:ln w="9525">
                <a:solidFill>
                  <a:srgbClr val="CCECFF"/>
                </a:solidFill>
                <a:miter lim="800000"/>
                <a:headEnd/>
                <a:tailEnd/>
              </a:ln>
              <a:effectLst/>
            </p:spPr>
            <p:txBody>
              <a:bodyPr lIns="137160" tIns="0" rIns="0" bIns="0" anchor="ctr"/>
              <a:lstStyle/>
              <a:p>
                <a:pPr marL="31750" algn="ctr" eaLnBrk="0" hangingPunct="0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lang="en-US" sz="800" b="1" dirty="0">
                    <a:solidFill>
                      <a:schemeClr val="bg1"/>
                    </a:solidFill>
                  </a:rPr>
                  <a:t>Efficient Policy Processing at Least Cost</a:t>
                </a:r>
              </a:p>
            </p:txBody>
          </p:sp>
          <p:sp>
            <p:nvSpPr>
              <p:cNvPr id="35" name="AutoShape 92"/>
              <p:cNvSpPr>
                <a:spLocks noChangeArrowheads="1"/>
              </p:cNvSpPr>
              <p:nvPr/>
            </p:nvSpPr>
            <p:spPr bwMode="gray">
              <a:xfrm>
                <a:off x="1794" y="1920"/>
                <a:ext cx="747" cy="377"/>
              </a:xfrm>
              <a:prstGeom prst="chevron">
                <a:avLst>
                  <a:gd name="adj" fmla="val 24080"/>
                </a:avLst>
              </a:prstGeom>
              <a:solidFill>
                <a:srgbClr val="336699"/>
              </a:solidFill>
              <a:ln w="9525">
                <a:solidFill>
                  <a:srgbClr val="CCECFF"/>
                </a:solidFill>
                <a:miter lim="800000"/>
                <a:headEnd/>
                <a:tailEnd/>
              </a:ln>
              <a:effectLst/>
            </p:spPr>
            <p:txBody>
              <a:bodyPr lIns="90000" tIns="0" rIns="0" bIns="0" anchor="ctr"/>
              <a:lstStyle/>
              <a:p>
                <a:pPr marL="31750" algn="ctr" eaLnBrk="0" hangingPunct="0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lang="en-US" sz="800" b="1" dirty="0">
                    <a:solidFill>
                      <a:schemeClr val="bg1"/>
                    </a:solidFill>
                  </a:rPr>
                  <a:t>Aligning Profitability goals with Underwriting Guidelines</a:t>
                </a:r>
              </a:p>
            </p:txBody>
          </p:sp>
        </p:grpSp>
        <p:sp>
          <p:nvSpPr>
            <p:cNvPr id="18" name="AutoShape 93"/>
            <p:cNvSpPr>
              <a:spLocks noChangeArrowheads="1"/>
            </p:cNvSpPr>
            <p:nvPr/>
          </p:nvSpPr>
          <p:spPr bwMode="blackWhite">
            <a:xfrm>
              <a:off x="4191000" y="2438400"/>
              <a:ext cx="1524000" cy="317500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rgbClr val="3366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19" name="Rectangle 123"/>
            <p:cNvSpPr>
              <a:spLocks noChangeArrowheads="1"/>
            </p:cNvSpPr>
            <p:nvPr/>
          </p:nvSpPr>
          <p:spPr bwMode="auto">
            <a:xfrm>
              <a:off x="8610600" y="3429000"/>
              <a:ext cx="203200" cy="1087438"/>
            </a:xfrm>
            <a:prstGeom prst="rect">
              <a:avLst/>
            </a:prstGeom>
            <a:solidFill>
              <a:srgbClr val="336699"/>
            </a:solidFill>
            <a:ln w="9525">
              <a:solidFill>
                <a:srgbClr val="E2ECF6"/>
              </a:solidFill>
              <a:miter lim="800000"/>
              <a:headEnd/>
              <a:tailEnd/>
            </a:ln>
            <a:effectLst/>
          </p:spPr>
          <p:txBody>
            <a:bodyPr vert="eaVert" wrap="none" anchor="ctr"/>
            <a:lstStyle/>
            <a:p>
              <a:pPr algn="ctr">
                <a:buFontTx/>
                <a:buNone/>
              </a:pPr>
              <a:r>
                <a:rPr lang="en-US" sz="1000" b="1" dirty="0">
                  <a:solidFill>
                    <a:schemeClr val="bg1"/>
                  </a:solidFill>
                </a:rPr>
                <a:t>Value Chain</a:t>
              </a:r>
            </a:p>
          </p:txBody>
        </p:sp>
        <p:sp>
          <p:nvSpPr>
            <p:cNvPr id="20" name="Rectangle 125"/>
            <p:cNvSpPr>
              <a:spLocks noChangeArrowheads="1"/>
            </p:cNvSpPr>
            <p:nvPr/>
          </p:nvSpPr>
          <p:spPr bwMode="auto">
            <a:xfrm>
              <a:off x="609600" y="4419600"/>
              <a:ext cx="4800600" cy="228600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D0EDFC"/>
                </a:gs>
              </a:gsLst>
              <a:lin ang="5400000" scaled="1"/>
            </a:gradFill>
            <a:ln w="9525">
              <a:solidFill>
                <a:srgbClr val="0000FF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lIns="0" rIns="0" anchor="ctr"/>
            <a:lstStyle/>
            <a:p>
              <a:pPr algn="ctr">
                <a:buFontTx/>
                <a:buNone/>
              </a:pPr>
              <a:r>
                <a:rPr lang="en-US" sz="1000" b="1" dirty="0">
                  <a:solidFill>
                    <a:schemeClr val="accent2"/>
                  </a:solidFill>
                </a:rPr>
                <a:t>New Business / Binding</a:t>
              </a:r>
            </a:p>
          </p:txBody>
        </p:sp>
        <p:sp>
          <p:nvSpPr>
            <p:cNvPr id="21" name="Rectangle 127"/>
            <p:cNvSpPr>
              <a:spLocks noChangeArrowheads="1"/>
            </p:cNvSpPr>
            <p:nvPr/>
          </p:nvSpPr>
          <p:spPr bwMode="auto">
            <a:xfrm>
              <a:off x="5486400" y="4841875"/>
              <a:ext cx="3048000" cy="228600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339966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lIns="0" rIns="0" anchor="ctr"/>
            <a:lstStyle/>
            <a:p>
              <a:pPr algn="ctr">
                <a:buFontTx/>
                <a:buNone/>
              </a:pPr>
              <a:r>
                <a:rPr lang="en-US" sz="1000" b="1" dirty="0">
                  <a:solidFill>
                    <a:srgbClr val="008080"/>
                  </a:solidFill>
                </a:rPr>
                <a:t>Policy Maintenance</a:t>
              </a:r>
            </a:p>
          </p:txBody>
        </p:sp>
        <p:sp>
          <p:nvSpPr>
            <p:cNvPr id="22" name="Rectangle 136"/>
            <p:cNvSpPr>
              <a:spLocks noChangeArrowheads="1"/>
            </p:cNvSpPr>
            <p:nvPr/>
          </p:nvSpPr>
          <p:spPr bwMode="auto">
            <a:xfrm>
              <a:off x="2590800" y="4800600"/>
              <a:ext cx="1752600" cy="228600"/>
            </a:xfrm>
            <a:prstGeom prst="rect">
              <a:avLst/>
            </a:prstGeom>
            <a:gradFill rotWithShape="1">
              <a:gsLst>
                <a:gs pos="0">
                  <a:srgbClr val="E5F7EE"/>
                </a:gs>
                <a:gs pos="100000">
                  <a:srgbClr val="FFFFFF"/>
                </a:gs>
              </a:gsLst>
              <a:lin ang="5400000" scaled="1"/>
            </a:gradFill>
            <a:ln w="9525">
              <a:solidFill>
                <a:srgbClr val="339966"/>
              </a:solidFill>
              <a:prstDash val="dash"/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lIns="0" rIns="0" anchor="ctr"/>
            <a:lstStyle/>
            <a:p>
              <a:pPr algn="ctr">
                <a:buFontTx/>
                <a:buNone/>
              </a:pPr>
              <a:r>
                <a:rPr lang="en-US" sz="1000" b="1" dirty="0">
                  <a:solidFill>
                    <a:srgbClr val="008080"/>
                  </a:solidFill>
                </a:rPr>
                <a:t>Policy Maintenance</a:t>
              </a:r>
            </a:p>
          </p:txBody>
        </p:sp>
        <p:sp>
          <p:nvSpPr>
            <p:cNvPr id="23" name="Line 137"/>
            <p:cNvSpPr>
              <a:spLocks noChangeShapeType="1"/>
            </p:cNvSpPr>
            <p:nvPr/>
          </p:nvSpPr>
          <p:spPr bwMode="auto">
            <a:xfrm>
              <a:off x="4343400" y="4953000"/>
              <a:ext cx="1143000" cy="0"/>
            </a:xfrm>
            <a:prstGeom prst="line">
              <a:avLst/>
            </a:prstGeom>
            <a:noFill/>
            <a:ln w="9525">
              <a:solidFill>
                <a:srgbClr val="99CC00"/>
              </a:solidFill>
              <a:prstDash val="dash"/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grpSp>
          <p:nvGrpSpPr>
            <p:cNvPr id="24" name="Group 113"/>
            <p:cNvGrpSpPr>
              <a:grpSpLocks/>
            </p:cNvGrpSpPr>
            <p:nvPr/>
          </p:nvGrpSpPr>
          <p:grpSpPr bwMode="auto">
            <a:xfrm>
              <a:off x="609600" y="3733800"/>
              <a:ext cx="8001000" cy="574675"/>
              <a:chOff x="528" y="1337"/>
              <a:chExt cx="5040" cy="599"/>
            </a:xfrm>
          </p:grpSpPr>
          <p:sp>
            <p:nvSpPr>
              <p:cNvPr id="25" name="AutoShape 114"/>
              <p:cNvSpPr>
                <a:spLocks noChangeArrowheads="1"/>
              </p:cNvSpPr>
              <p:nvPr/>
            </p:nvSpPr>
            <p:spPr bwMode="gray">
              <a:xfrm>
                <a:off x="528" y="1337"/>
                <a:ext cx="714" cy="599"/>
              </a:xfrm>
              <a:prstGeom prst="chevron">
                <a:avLst>
                  <a:gd name="adj" fmla="val 12030"/>
                </a:avLst>
              </a:prstGeom>
              <a:gradFill rotWithShape="1">
                <a:gsLst>
                  <a:gs pos="0">
                    <a:srgbClr val="E1EBF7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solidFill>
                  <a:srgbClr val="99CCFF"/>
                </a:solidFill>
                <a:miter lim="800000"/>
                <a:headEnd/>
                <a:tailEnd/>
              </a:ln>
              <a:effectLst/>
            </p:spPr>
            <p:txBody>
              <a:bodyPr lIns="54000" tIns="0" rIns="0" bIns="0" anchor="ctr"/>
              <a:lstStyle/>
              <a:p>
                <a:pPr marL="31750" algn="ctr" eaLnBrk="0" hangingPunct="0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lang="en-US" sz="800" b="1" dirty="0">
                    <a:solidFill>
                      <a:schemeClr val="accent2"/>
                    </a:solidFill>
                  </a:rPr>
                  <a:t>Initiation by Prospect</a:t>
                </a:r>
              </a:p>
            </p:txBody>
          </p:sp>
          <p:sp>
            <p:nvSpPr>
              <p:cNvPr id="26" name="AutoShape 115"/>
              <p:cNvSpPr>
                <a:spLocks noChangeArrowheads="1"/>
              </p:cNvSpPr>
              <p:nvPr/>
            </p:nvSpPr>
            <p:spPr bwMode="gray">
              <a:xfrm>
                <a:off x="1164" y="1337"/>
                <a:ext cx="669" cy="599"/>
              </a:xfrm>
              <a:prstGeom prst="chevron">
                <a:avLst>
                  <a:gd name="adj" fmla="val 11272"/>
                </a:avLst>
              </a:prstGeom>
              <a:gradFill rotWithShape="1">
                <a:gsLst>
                  <a:gs pos="0">
                    <a:srgbClr val="E1EBF7"/>
                  </a:gs>
                  <a:gs pos="100000">
                    <a:schemeClr val="bg1"/>
                  </a:gs>
                </a:gsLst>
                <a:lin ang="5400000" scaled="1"/>
              </a:gradFill>
              <a:ln w="9525" algn="ctr">
                <a:solidFill>
                  <a:srgbClr val="99CCFF"/>
                </a:solidFill>
                <a:miter lim="800000"/>
                <a:headEnd/>
                <a:tailEnd/>
              </a:ln>
              <a:effectLst/>
            </p:spPr>
            <p:txBody>
              <a:bodyPr lIns="54864" tIns="0" rIns="0" bIns="0" anchor="ctr"/>
              <a:lstStyle/>
              <a:p>
                <a:pPr marL="31750" algn="ctr" eaLnBrk="0" hangingPunct="0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lang="en-US" sz="800" b="1" dirty="0">
                    <a:solidFill>
                      <a:schemeClr val="accent2"/>
                    </a:solidFill>
                  </a:rPr>
                  <a:t>Generate  New Quote</a:t>
                </a:r>
              </a:p>
            </p:txBody>
          </p:sp>
          <p:sp>
            <p:nvSpPr>
              <p:cNvPr id="27" name="AutoShape 116"/>
              <p:cNvSpPr>
                <a:spLocks noChangeArrowheads="1"/>
              </p:cNvSpPr>
              <p:nvPr/>
            </p:nvSpPr>
            <p:spPr bwMode="gray">
              <a:xfrm>
                <a:off x="4704" y="1337"/>
                <a:ext cx="864" cy="599"/>
              </a:xfrm>
              <a:prstGeom prst="chevron">
                <a:avLst>
                  <a:gd name="adj" fmla="val 14584"/>
                </a:avLst>
              </a:prstGeom>
              <a:gradFill rotWithShape="1">
                <a:gsLst>
                  <a:gs pos="0">
                    <a:srgbClr val="E1EBF7"/>
                  </a:gs>
                  <a:gs pos="100000">
                    <a:schemeClr val="bg1"/>
                  </a:gs>
                </a:gsLst>
                <a:lin ang="5400000" scaled="1"/>
              </a:gradFill>
              <a:ln w="9525" algn="ctr">
                <a:solidFill>
                  <a:srgbClr val="99CCFF"/>
                </a:solidFill>
                <a:miter lim="800000"/>
                <a:headEnd/>
                <a:tailEnd/>
              </a:ln>
              <a:effectLst/>
            </p:spPr>
            <p:txBody>
              <a:bodyPr lIns="118872" tIns="0" rIns="0" bIns="0" anchor="ctr"/>
              <a:lstStyle/>
              <a:p>
                <a:pPr marL="31750" algn="ctr" eaLnBrk="0" hangingPunct="0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lang="en-US" sz="800" b="1" dirty="0">
                    <a:solidFill>
                      <a:schemeClr val="accent2"/>
                    </a:solidFill>
                  </a:rPr>
                  <a:t>Cancellation, Reinstatement and Expiry</a:t>
                </a:r>
              </a:p>
            </p:txBody>
          </p:sp>
          <p:sp>
            <p:nvSpPr>
              <p:cNvPr id="28" name="AutoShape 117"/>
              <p:cNvSpPr>
                <a:spLocks noChangeArrowheads="1"/>
              </p:cNvSpPr>
              <p:nvPr/>
            </p:nvSpPr>
            <p:spPr bwMode="gray">
              <a:xfrm>
                <a:off x="2304" y="1337"/>
                <a:ext cx="743" cy="599"/>
              </a:xfrm>
              <a:prstGeom prst="chevron">
                <a:avLst>
                  <a:gd name="adj" fmla="val 12519"/>
                </a:avLst>
              </a:prstGeom>
              <a:gradFill rotWithShape="1">
                <a:gsLst>
                  <a:gs pos="0">
                    <a:srgbClr val="E1EBF7"/>
                  </a:gs>
                  <a:gs pos="100000">
                    <a:schemeClr val="bg1"/>
                  </a:gs>
                </a:gsLst>
                <a:lin ang="5400000" scaled="1"/>
              </a:gradFill>
              <a:ln w="9525" algn="ctr">
                <a:solidFill>
                  <a:srgbClr val="99CCFF"/>
                </a:solidFill>
                <a:miter lim="800000"/>
                <a:headEnd/>
                <a:tailEnd/>
              </a:ln>
              <a:effectLst/>
            </p:spPr>
            <p:txBody>
              <a:bodyPr lIns="54000" tIns="0" rIns="0" bIns="0" anchor="ctr"/>
              <a:lstStyle/>
              <a:p>
                <a:pPr marL="31750" algn="ctr" eaLnBrk="0" hangingPunct="0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lang="en-US" sz="800" b="1" dirty="0">
                    <a:solidFill>
                      <a:schemeClr val="accent2"/>
                    </a:solidFill>
                  </a:rPr>
                  <a:t>Rating</a:t>
                </a:r>
              </a:p>
            </p:txBody>
          </p:sp>
          <p:sp>
            <p:nvSpPr>
              <p:cNvPr id="29" name="AutoShape 118"/>
              <p:cNvSpPr>
                <a:spLocks noChangeArrowheads="1"/>
              </p:cNvSpPr>
              <p:nvPr/>
            </p:nvSpPr>
            <p:spPr bwMode="gray">
              <a:xfrm>
                <a:off x="1728" y="1337"/>
                <a:ext cx="771" cy="599"/>
              </a:xfrm>
              <a:prstGeom prst="chevron">
                <a:avLst>
                  <a:gd name="adj" fmla="val 12991"/>
                </a:avLst>
              </a:prstGeom>
              <a:gradFill rotWithShape="1">
                <a:gsLst>
                  <a:gs pos="0">
                    <a:srgbClr val="E1EBF7"/>
                  </a:gs>
                  <a:gs pos="100000">
                    <a:schemeClr val="bg1"/>
                  </a:gs>
                </a:gsLst>
                <a:lin ang="5400000" scaled="1"/>
              </a:gradFill>
              <a:ln w="9525" algn="ctr">
                <a:solidFill>
                  <a:srgbClr val="99CCFF"/>
                </a:solidFill>
                <a:miter lim="800000"/>
                <a:headEnd/>
                <a:tailEnd/>
              </a:ln>
              <a:effectLst/>
            </p:spPr>
            <p:txBody>
              <a:bodyPr lIns="54000" tIns="0" rIns="0" bIns="0" anchor="ctr"/>
              <a:lstStyle/>
              <a:p>
                <a:pPr marL="31750" algn="ctr" eaLnBrk="0" hangingPunct="0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lang="en-US" sz="800" b="1" dirty="0">
                    <a:solidFill>
                      <a:schemeClr val="accent2"/>
                    </a:solidFill>
                  </a:rPr>
                  <a:t>Underwriting</a:t>
                </a:r>
              </a:p>
            </p:txBody>
          </p:sp>
          <p:sp>
            <p:nvSpPr>
              <p:cNvPr id="30" name="AutoShape 119"/>
              <p:cNvSpPr>
                <a:spLocks noChangeArrowheads="1"/>
              </p:cNvSpPr>
              <p:nvPr/>
            </p:nvSpPr>
            <p:spPr bwMode="gray">
              <a:xfrm>
                <a:off x="4183" y="1337"/>
                <a:ext cx="617" cy="599"/>
              </a:xfrm>
              <a:prstGeom prst="chevron">
                <a:avLst>
                  <a:gd name="adj" fmla="val 10591"/>
                </a:avLst>
              </a:prstGeom>
              <a:gradFill rotWithShape="1">
                <a:gsLst>
                  <a:gs pos="0">
                    <a:srgbClr val="E1EBF7"/>
                  </a:gs>
                  <a:gs pos="100000">
                    <a:schemeClr val="bg1"/>
                  </a:gs>
                </a:gsLst>
                <a:lin ang="5400000" scaled="1"/>
              </a:gradFill>
              <a:ln w="9525" algn="ctr">
                <a:solidFill>
                  <a:srgbClr val="99CCFF"/>
                </a:solidFill>
                <a:miter lim="800000"/>
                <a:headEnd/>
                <a:tailEnd/>
              </a:ln>
              <a:effectLst/>
            </p:spPr>
            <p:txBody>
              <a:bodyPr lIns="54000" tIns="0" rIns="0" bIns="0" anchor="ctr"/>
              <a:lstStyle/>
              <a:p>
                <a:pPr marL="31750" algn="ctr" eaLnBrk="0" hangingPunct="0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lang="en-US" sz="800" b="1" dirty="0">
                    <a:solidFill>
                      <a:schemeClr val="accent2"/>
                    </a:solidFill>
                  </a:rPr>
                  <a:t>Reversal &amp; Renewal</a:t>
                </a:r>
              </a:p>
            </p:txBody>
          </p:sp>
          <p:sp>
            <p:nvSpPr>
              <p:cNvPr id="31" name="AutoShape 120"/>
              <p:cNvSpPr>
                <a:spLocks noChangeArrowheads="1"/>
              </p:cNvSpPr>
              <p:nvPr/>
            </p:nvSpPr>
            <p:spPr bwMode="gray">
              <a:xfrm>
                <a:off x="2832" y="1337"/>
                <a:ext cx="821" cy="599"/>
              </a:xfrm>
              <a:prstGeom prst="chevron">
                <a:avLst>
                  <a:gd name="adj" fmla="val 13833"/>
                </a:avLst>
              </a:prstGeom>
              <a:gradFill rotWithShape="1">
                <a:gsLst>
                  <a:gs pos="0">
                    <a:srgbClr val="E1EBF7"/>
                  </a:gs>
                  <a:gs pos="100000">
                    <a:schemeClr val="bg1"/>
                  </a:gs>
                </a:gsLst>
                <a:lin ang="5400000" scaled="1"/>
              </a:gradFill>
              <a:ln w="9525" algn="ctr">
                <a:solidFill>
                  <a:srgbClr val="99CCFF"/>
                </a:solidFill>
                <a:miter lim="800000"/>
                <a:headEnd/>
                <a:tailEnd/>
              </a:ln>
              <a:effectLst/>
            </p:spPr>
            <p:txBody>
              <a:bodyPr tIns="0" rIns="0" bIns="0" anchor="ctr"/>
              <a:lstStyle/>
              <a:p>
                <a:pPr marL="31750" algn="ctr" eaLnBrk="0" hangingPunct="0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lang="en-US" sz="800" b="1" dirty="0">
                    <a:solidFill>
                      <a:schemeClr val="accent2"/>
                    </a:solidFill>
                  </a:rPr>
                  <a:t>Policy Issuance</a:t>
                </a:r>
              </a:p>
            </p:txBody>
          </p:sp>
          <p:sp>
            <p:nvSpPr>
              <p:cNvPr id="32" name="AutoShape 121"/>
              <p:cNvSpPr>
                <a:spLocks noChangeArrowheads="1"/>
              </p:cNvSpPr>
              <p:nvPr/>
            </p:nvSpPr>
            <p:spPr bwMode="gray">
              <a:xfrm>
                <a:off x="3552" y="1337"/>
                <a:ext cx="751" cy="599"/>
              </a:xfrm>
              <a:prstGeom prst="chevron">
                <a:avLst>
                  <a:gd name="adj" fmla="val 12630"/>
                </a:avLst>
              </a:prstGeom>
              <a:gradFill rotWithShape="1">
                <a:gsLst>
                  <a:gs pos="0">
                    <a:srgbClr val="E1EBF7"/>
                  </a:gs>
                  <a:gs pos="100000">
                    <a:schemeClr val="bg1"/>
                  </a:gs>
                </a:gsLst>
                <a:lin ang="5400000" scaled="1"/>
              </a:gradFill>
              <a:ln w="9525" algn="ctr">
                <a:solidFill>
                  <a:srgbClr val="99CCFF"/>
                </a:solidFill>
                <a:miter lim="800000"/>
                <a:headEnd/>
                <a:tailEnd/>
              </a:ln>
              <a:effectLst/>
            </p:spPr>
            <p:txBody>
              <a:bodyPr lIns="54000" tIns="0" rIns="0" bIns="0" anchor="ctr"/>
              <a:lstStyle/>
              <a:p>
                <a:pPr marL="31750" algn="ctr" eaLnBrk="0" hangingPunct="0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lang="en-US" sz="800" b="1" dirty="0">
                    <a:solidFill>
                      <a:schemeClr val="accent2"/>
                    </a:solidFill>
                  </a:rPr>
                  <a:t>Endorsement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02411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Rectangle 2"/>
          <p:cNvSpPr>
            <a:spLocks noGrp="1" noChangeArrowheads="1"/>
          </p:cNvSpPr>
          <p:nvPr>
            <p:ph type="title"/>
          </p:nvPr>
        </p:nvSpPr>
        <p:spPr>
          <a:xfrm>
            <a:off x="95280" y="-24"/>
            <a:ext cx="8763000" cy="960438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/>
            </a:pPr>
            <a:r>
              <a:rPr lang="en-US" sz="2500" dirty="0"/>
              <a:t>Policy Billing Lifecycle</a:t>
            </a:r>
          </a:p>
        </p:txBody>
      </p:sp>
      <p:sp>
        <p:nvSpPr>
          <p:cNvPr id="64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6200" y="6324600"/>
            <a:ext cx="457200" cy="457200"/>
          </a:xfr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>
              <a:lnSpc>
                <a:spcPct val="110000"/>
              </a:lnSpc>
              <a:defRPr/>
            </a:pPr>
            <a:fld id="{79334EC3-DEE9-4F00-8E9F-B95713FB0F9C}" type="slidenum">
              <a:rPr lang="en-US" smtClean="0"/>
              <a:pPr algn="r">
                <a:lnSpc>
                  <a:spcPct val="110000"/>
                </a:lnSpc>
                <a:defRPr/>
              </a:pPr>
              <a:t>4</a:t>
            </a:fld>
            <a:endParaRPr lang="en-US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181342015"/>
              </p:ext>
            </p:extLst>
          </p:nvPr>
        </p:nvGraphicFramePr>
        <p:xfrm>
          <a:off x="611560" y="908720"/>
          <a:ext cx="8064896" cy="4896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145" name="Group 144"/>
          <p:cNvGrpSpPr/>
          <p:nvPr/>
        </p:nvGrpSpPr>
        <p:grpSpPr>
          <a:xfrm>
            <a:off x="3955177" y="2202363"/>
            <a:ext cx="1317240" cy="856206"/>
            <a:chOff x="3373827" y="2355"/>
            <a:chExt cx="1317240" cy="856206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146" name="Rounded Rectangle 145"/>
            <p:cNvSpPr/>
            <p:nvPr/>
          </p:nvSpPr>
          <p:spPr>
            <a:xfrm>
              <a:off x="3373827" y="2355"/>
              <a:ext cx="1317240" cy="856206"/>
            </a:xfrm>
            <a:prstGeom prst="roundRect">
              <a:avLst/>
            </a:prstGeom>
            <a:grpFill/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1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7" name="Rounded Rectangle 4"/>
            <p:cNvSpPr/>
            <p:nvPr/>
          </p:nvSpPr>
          <p:spPr>
            <a:xfrm>
              <a:off x="3415624" y="44152"/>
              <a:ext cx="1233646" cy="772612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5720" tIns="45720" rIns="45720" bIns="4572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Handle Exceptions</a:t>
              </a:r>
              <a:endParaRPr lang="en-US" sz="1200" kern="1200" dirty="0"/>
            </a:p>
          </p:txBody>
        </p:sp>
      </p:grpSp>
      <p:grpSp>
        <p:nvGrpSpPr>
          <p:cNvPr id="148" name="Group 147"/>
          <p:cNvGrpSpPr/>
          <p:nvPr/>
        </p:nvGrpSpPr>
        <p:grpSpPr>
          <a:xfrm>
            <a:off x="3913380" y="3436890"/>
            <a:ext cx="1317240" cy="856206"/>
            <a:chOff x="3373827" y="2355"/>
            <a:chExt cx="1317240" cy="856206"/>
          </a:xfrm>
        </p:grpSpPr>
        <p:sp>
          <p:nvSpPr>
            <p:cNvPr id="149" name="Rounded Rectangle 148"/>
            <p:cNvSpPr/>
            <p:nvPr/>
          </p:nvSpPr>
          <p:spPr>
            <a:xfrm>
              <a:off x="3373827" y="2355"/>
              <a:ext cx="1317240" cy="856206"/>
            </a:xfrm>
            <a:prstGeom prst="roundRect">
              <a:avLst/>
            </a:prstGeom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1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0" name="Rounded Rectangle 4"/>
            <p:cNvSpPr/>
            <p:nvPr/>
          </p:nvSpPr>
          <p:spPr>
            <a:xfrm>
              <a:off x="3415624" y="44152"/>
              <a:ext cx="1233646" cy="77261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5720" tIns="45720" rIns="45720" bIns="4572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 smtClean="0"/>
                <a:t>Handle Delinquency &amp; Collections</a:t>
              </a:r>
              <a:endParaRPr lang="en-US" sz="12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27271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>
              <a:defRPr/>
            </a:pPr>
            <a:fld id="{79334EC3-DEE9-4F00-8E9F-B95713FB0F9C}" type="slidenum">
              <a:rPr lang="en-US" smtClean="0"/>
              <a:pPr algn="r">
                <a:defRPr/>
              </a:pPr>
              <a:t>5</a:t>
            </a:fld>
            <a:endParaRPr lang="en-US" dirty="0"/>
          </a:p>
        </p:txBody>
      </p:sp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16818" y="0"/>
            <a:ext cx="8763000" cy="476672"/>
          </a:xfrm>
        </p:spPr>
        <p:txBody>
          <a:bodyPr>
            <a:normAutofit/>
          </a:bodyPr>
          <a:lstStyle/>
          <a:p>
            <a:r>
              <a:rPr lang="en-US" sz="2500" dirty="0"/>
              <a:t>Main Players in Insurance Billing</a:t>
            </a:r>
          </a:p>
        </p:txBody>
      </p:sp>
      <p:sp>
        <p:nvSpPr>
          <p:cNvPr id="6" name="Rounded Rectangle 5"/>
          <p:cNvSpPr/>
          <p:nvPr/>
        </p:nvSpPr>
        <p:spPr bwMode="auto">
          <a:xfrm>
            <a:off x="232754" y="802330"/>
            <a:ext cx="8640960" cy="4896544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>
            <a:reflection blurRad="1270000" stA="0" dist="1270000" dir="5400000" sy="-100000" algn="bl" rotWithShape="0"/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2" charset="0"/>
              <a:ea typeface="ＭＳ Ｐゴシック" pitchFamily="-12" charset="-128"/>
              <a:cs typeface="ＭＳ Ｐゴシック" pitchFamily="-12" charset="-128"/>
            </a:endParaRPr>
          </a:p>
        </p:txBody>
      </p:sp>
      <p:sp>
        <p:nvSpPr>
          <p:cNvPr id="7" name="Rounded Rectangle 15"/>
          <p:cNvSpPr>
            <a:spLocks noChangeArrowheads="1"/>
          </p:cNvSpPr>
          <p:nvPr/>
        </p:nvSpPr>
        <p:spPr bwMode="auto">
          <a:xfrm>
            <a:off x="4849663" y="1988840"/>
            <a:ext cx="1279525" cy="914400"/>
          </a:xfrm>
          <a:prstGeom prst="roundRect">
            <a:avLst>
              <a:gd name="adj" fmla="val 16667"/>
            </a:avLst>
          </a:prstGeom>
          <a:solidFill>
            <a:sysClr val="window" lastClr="FFFFFF"/>
          </a:solidFill>
          <a:ln w="12700" algn="ctr">
            <a:solidFill>
              <a:srgbClr val="4F81BD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 pitchFamily="34" charset="0"/>
              <a:ea typeface="ＭＳ Ｐゴシック" pitchFamily="34" charset="-128"/>
              <a:cs typeface="Segoe UI" pitchFamily="34" charset="0"/>
            </a:endParaRPr>
          </a:p>
        </p:txBody>
      </p:sp>
      <p:sp>
        <p:nvSpPr>
          <p:cNvPr id="8" name="TextBox 20"/>
          <p:cNvSpPr txBox="1">
            <a:spLocks noChangeArrowheads="1"/>
          </p:cNvSpPr>
          <p:nvPr/>
        </p:nvSpPr>
        <p:spPr bwMode="auto">
          <a:xfrm>
            <a:off x="4802038" y="1988840"/>
            <a:ext cx="1354138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800" dirty="0" smtClean="0">
                <a:solidFill>
                  <a:srgbClr val="000000"/>
                </a:solidFill>
                <a:latin typeface="Segoe UI" pitchFamily="34" charset="0"/>
                <a:ea typeface="+mn-ea"/>
                <a:cs typeface="Segoe UI" pitchFamily="34" charset="0"/>
              </a:rPr>
              <a:t>ACCOUNT</a:t>
            </a:r>
            <a:endParaRPr lang="en-US" sz="800" dirty="0">
              <a:solidFill>
                <a:srgbClr val="000000"/>
              </a:solidFill>
              <a:latin typeface="Segoe UI" pitchFamily="34" charset="0"/>
              <a:ea typeface="+mn-ea"/>
              <a:cs typeface="Segoe UI" pitchFamily="34" charset="0"/>
            </a:endParaRPr>
          </a:p>
        </p:txBody>
      </p:sp>
      <p:sp>
        <p:nvSpPr>
          <p:cNvPr id="9" name="Rounded Rectangle 15"/>
          <p:cNvSpPr>
            <a:spLocks noChangeArrowheads="1"/>
          </p:cNvSpPr>
          <p:nvPr/>
        </p:nvSpPr>
        <p:spPr bwMode="auto">
          <a:xfrm>
            <a:off x="2586955" y="1988840"/>
            <a:ext cx="1279525" cy="914400"/>
          </a:xfrm>
          <a:prstGeom prst="roundRect">
            <a:avLst>
              <a:gd name="adj" fmla="val 16667"/>
            </a:avLst>
          </a:prstGeom>
          <a:solidFill>
            <a:sysClr val="window" lastClr="FFFFFF"/>
          </a:solidFill>
          <a:ln w="12700" algn="ctr">
            <a:solidFill>
              <a:srgbClr val="4F81BD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 pitchFamily="34" charset="0"/>
              <a:ea typeface="ＭＳ Ｐゴシック" pitchFamily="34" charset="-128"/>
              <a:cs typeface="Segoe UI" pitchFamily="34" charset="0"/>
            </a:endParaRPr>
          </a:p>
        </p:txBody>
      </p:sp>
      <p:sp>
        <p:nvSpPr>
          <p:cNvPr id="10" name="TextBox 20"/>
          <p:cNvSpPr txBox="1">
            <a:spLocks noChangeArrowheads="1"/>
          </p:cNvSpPr>
          <p:nvPr/>
        </p:nvSpPr>
        <p:spPr bwMode="auto">
          <a:xfrm>
            <a:off x="2483768" y="1988840"/>
            <a:ext cx="1354137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800" dirty="0" smtClean="0">
                <a:solidFill>
                  <a:srgbClr val="000000"/>
                </a:solidFill>
                <a:latin typeface="Segoe UI" pitchFamily="34" charset="0"/>
                <a:ea typeface="+mn-ea"/>
                <a:cs typeface="Segoe UI" pitchFamily="34" charset="0"/>
              </a:rPr>
              <a:t>CAREER</a:t>
            </a:r>
            <a:endParaRPr lang="en-US" sz="800" dirty="0">
              <a:solidFill>
                <a:srgbClr val="000000"/>
              </a:solidFill>
              <a:latin typeface="Segoe UI" pitchFamily="34" charset="0"/>
              <a:ea typeface="+mn-ea"/>
              <a:cs typeface="Segoe UI" pitchFamily="34" charset="0"/>
            </a:endParaRPr>
          </a:p>
        </p:txBody>
      </p:sp>
      <p:sp>
        <p:nvSpPr>
          <p:cNvPr id="11" name="Rounded Rectangle 118"/>
          <p:cNvSpPr>
            <a:spLocks noChangeArrowheads="1"/>
          </p:cNvSpPr>
          <p:nvPr/>
        </p:nvSpPr>
        <p:spPr bwMode="auto">
          <a:xfrm>
            <a:off x="3769543" y="3882752"/>
            <a:ext cx="1279525" cy="914400"/>
          </a:xfrm>
          <a:prstGeom prst="roundRect">
            <a:avLst>
              <a:gd name="adj" fmla="val 16667"/>
            </a:avLst>
          </a:prstGeom>
          <a:solidFill>
            <a:sysClr val="window" lastClr="FFFFFF"/>
          </a:solidFill>
          <a:ln w="12700" algn="ctr">
            <a:solidFill>
              <a:srgbClr val="4F81BD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 pitchFamily="34" charset="0"/>
              <a:ea typeface="ＭＳ Ｐゴシック" pitchFamily="34" charset="-128"/>
              <a:cs typeface="Segoe UI" pitchFamily="34" charset="0"/>
            </a:endParaRPr>
          </a:p>
        </p:txBody>
      </p:sp>
      <p:sp>
        <p:nvSpPr>
          <p:cNvPr id="12" name="TextBox 119"/>
          <p:cNvSpPr txBox="1">
            <a:spLocks noChangeArrowheads="1"/>
          </p:cNvSpPr>
          <p:nvPr/>
        </p:nvSpPr>
        <p:spPr bwMode="auto">
          <a:xfrm>
            <a:off x="3721918" y="3882752"/>
            <a:ext cx="1354138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800" dirty="0" smtClean="0">
                <a:solidFill>
                  <a:srgbClr val="000000"/>
                </a:solidFill>
                <a:latin typeface="Segoe UI" pitchFamily="34" charset="0"/>
                <a:ea typeface="+mn-ea"/>
                <a:cs typeface="Segoe UI" pitchFamily="34" charset="0"/>
              </a:rPr>
              <a:t>PRODUCER</a:t>
            </a:r>
            <a:endParaRPr lang="en-US" sz="800" dirty="0">
              <a:solidFill>
                <a:srgbClr val="000000"/>
              </a:solidFill>
              <a:latin typeface="Segoe UI" pitchFamily="34" charset="0"/>
              <a:ea typeface="+mn-ea"/>
              <a:cs typeface="Segoe UI" pitchFamily="34" charset="0"/>
            </a:endParaRPr>
          </a:p>
        </p:txBody>
      </p:sp>
      <p:pic>
        <p:nvPicPr>
          <p:cNvPr id="13" name="Picture 6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2259" y="2186935"/>
            <a:ext cx="880886" cy="6792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bg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7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4564" y="4068744"/>
            <a:ext cx="953368" cy="68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bg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6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5863" y="2172509"/>
            <a:ext cx="625927" cy="6259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bg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Oval 15"/>
          <p:cNvSpPr/>
          <p:nvPr/>
        </p:nvSpPr>
        <p:spPr>
          <a:xfrm>
            <a:off x="2164432" y="908720"/>
            <a:ext cx="4495800" cy="4495800"/>
          </a:xfrm>
          <a:prstGeom prst="ellipse">
            <a:avLst/>
          </a:prstGeom>
          <a:noFill/>
          <a:ln w="76200" cap="flat" cmpd="sng" algn="ctr">
            <a:solidFill>
              <a:srgbClr val="1F497D">
                <a:lumMod val="60000"/>
                <a:lumOff val="4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pic>
        <p:nvPicPr>
          <p:cNvPr id="17" name="Picture 6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9107" y="2171619"/>
            <a:ext cx="533053" cy="6615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bg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Picture 7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88928">
            <a:off x="4211960" y="1196752"/>
            <a:ext cx="432047" cy="561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bg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Curved Left Arrow 18"/>
          <p:cNvSpPr/>
          <p:nvPr/>
        </p:nvSpPr>
        <p:spPr bwMode="auto">
          <a:xfrm rot="1356604">
            <a:off x="5275208" y="3017357"/>
            <a:ext cx="844292" cy="1543937"/>
          </a:xfrm>
          <a:prstGeom prst="curvedLeftArrow">
            <a:avLst>
              <a:gd name="adj1" fmla="val 7075"/>
              <a:gd name="adj2" fmla="val 12479"/>
              <a:gd name="adj3" fmla="val 25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2" charset="0"/>
              <a:ea typeface="ＭＳ Ｐゴシック" pitchFamily="-12" charset="-128"/>
              <a:cs typeface="ＭＳ Ｐゴシック" pitchFamily="-12" charset="-128"/>
            </a:endParaRPr>
          </a:p>
        </p:txBody>
      </p:sp>
      <p:sp>
        <p:nvSpPr>
          <p:cNvPr id="20" name="Curved Left Arrow 19"/>
          <p:cNvSpPr/>
          <p:nvPr/>
        </p:nvSpPr>
        <p:spPr bwMode="auto">
          <a:xfrm rot="9576802">
            <a:off x="2693144" y="3010496"/>
            <a:ext cx="844292" cy="1543937"/>
          </a:xfrm>
          <a:prstGeom prst="curvedLeftArrow">
            <a:avLst>
              <a:gd name="adj1" fmla="val 7075"/>
              <a:gd name="adj2" fmla="val 12479"/>
              <a:gd name="adj3" fmla="val 25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2" charset="0"/>
              <a:ea typeface="ＭＳ Ｐゴシック" pitchFamily="-12" charset="-128"/>
              <a:cs typeface="ＭＳ Ｐゴシック" pitchFamily="-12" charset="-128"/>
            </a:endParaRPr>
          </a:p>
        </p:txBody>
      </p:sp>
      <p:cxnSp>
        <p:nvCxnSpPr>
          <p:cNvPr id="21" name="Curved Connector 20"/>
          <p:cNvCxnSpPr>
            <a:stCxn id="9" idx="0"/>
            <a:endCxn id="18" idx="1"/>
          </p:cNvCxnSpPr>
          <p:nvPr/>
        </p:nvCxnSpPr>
        <p:spPr bwMode="auto">
          <a:xfrm rot="5400000" flipH="1" flipV="1">
            <a:off x="3454985" y="1231103"/>
            <a:ext cx="529470" cy="986005"/>
          </a:xfrm>
          <a:prstGeom prst="curved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sp>
        <p:nvSpPr>
          <p:cNvPr id="22" name="Cloud Callout 21"/>
          <p:cNvSpPr/>
          <p:nvPr/>
        </p:nvSpPr>
        <p:spPr bwMode="auto">
          <a:xfrm>
            <a:off x="436365" y="908720"/>
            <a:ext cx="2119411" cy="1368152"/>
          </a:xfrm>
          <a:prstGeom prst="cloudCallout">
            <a:avLst>
              <a:gd name="adj1" fmla="val 51501"/>
              <a:gd name="adj2" fmla="val 64692"/>
            </a:avLst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sz="1200" b="0" dirty="0"/>
              <a:t>A carrier is the insurance company that provides the policy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2" charset="0"/>
              <a:ea typeface="ＭＳ Ｐゴシック" pitchFamily="-12" charset="-128"/>
              <a:cs typeface="ＭＳ Ｐゴシック" pitchFamily="-12" charset="-128"/>
            </a:endParaRPr>
          </a:p>
        </p:txBody>
      </p:sp>
      <p:sp>
        <p:nvSpPr>
          <p:cNvPr id="23" name="Cloud Callout 22"/>
          <p:cNvSpPr/>
          <p:nvPr/>
        </p:nvSpPr>
        <p:spPr bwMode="auto">
          <a:xfrm>
            <a:off x="6349087" y="908720"/>
            <a:ext cx="2399377" cy="1368152"/>
          </a:xfrm>
          <a:prstGeom prst="cloudCallout">
            <a:avLst>
              <a:gd name="adj1" fmla="val -58817"/>
              <a:gd name="adj2" fmla="val 65538"/>
            </a:avLst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>
              <a:spcBef>
                <a:spcPct val="40000"/>
              </a:spcBef>
              <a:buClr>
                <a:srgbClr val="0146AD"/>
              </a:buClr>
              <a:defRPr/>
            </a:pPr>
            <a:r>
              <a:rPr lang="en-US" sz="1000" b="0" kern="0" dirty="0"/>
              <a:t>An account is an entity that </a:t>
            </a:r>
            <a:r>
              <a:rPr lang="en-US" sz="1000" b="0" kern="0" dirty="0" smtClean="0"/>
              <a:t>either owns </a:t>
            </a:r>
            <a:r>
              <a:rPr lang="en-US" sz="1000" b="0" kern="0" dirty="0"/>
              <a:t>the </a:t>
            </a:r>
            <a:r>
              <a:rPr lang="en-US" sz="1000" b="0" kern="0" dirty="0" smtClean="0"/>
              <a:t>policy, typically </a:t>
            </a:r>
            <a:r>
              <a:rPr lang="en-US" sz="1000" b="0" kern="0" dirty="0"/>
              <a:t>is </a:t>
            </a:r>
            <a:r>
              <a:rPr lang="en-US" sz="1000" b="0" kern="0" dirty="0" smtClean="0"/>
              <a:t>insured </a:t>
            </a:r>
            <a:r>
              <a:rPr lang="en-US" sz="1000" b="0" kern="0" dirty="0"/>
              <a:t>and payer of the </a:t>
            </a:r>
            <a:r>
              <a:rPr lang="en-US" sz="1000" b="0" kern="0" dirty="0" smtClean="0"/>
              <a:t>policy or </a:t>
            </a:r>
            <a:r>
              <a:rPr lang="en-US" sz="1000" b="0" kern="0" dirty="0"/>
              <a:t>is a business partner of the carrier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itchFamily="-12" charset="0"/>
              <a:ea typeface="ＭＳ Ｐゴシック" pitchFamily="-12" charset="-128"/>
              <a:cs typeface="ＭＳ Ｐゴシック" pitchFamily="-12" charset="-128"/>
            </a:endParaRPr>
          </a:p>
        </p:txBody>
      </p:sp>
      <p:sp>
        <p:nvSpPr>
          <p:cNvPr id="24" name="Cloud Callout 23"/>
          <p:cNvSpPr/>
          <p:nvPr/>
        </p:nvSpPr>
        <p:spPr bwMode="auto">
          <a:xfrm>
            <a:off x="226702" y="3182399"/>
            <a:ext cx="1778680" cy="1183332"/>
          </a:xfrm>
          <a:prstGeom prst="cloudCallout">
            <a:avLst>
              <a:gd name="adj1" fmla="val 137484"/>
              <a:gd name="adj2" fmla="val 30823"/>
            </a:avLst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>
              <a:spcBef>
                <a:spcPct val="40000"/>
              </a:spcBef>
              <a:buClr>
                <a:srgbClr val="0146AD"/>
              </a:buClr>
              <a:defRPr/>
            </a:pPr>
            <a:r>
              <a:rPr lang="en-US" sz="1000" b="0" kern="0" dirty="0"/>
              <a:t>A producer is an intermediary who brings business to the carrier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dirty="0">
              <a:ln>
                <a:noFill/>
              </a:ln>
              <a:effectLst/>
              <a:latin typeface="Arial" pitchFamily="-12" charset="0"/>
              <a:ea typeface="ＭＳ Ｐゴシック" pitchFamily="-12" charset="-128"/>
              <a:cs typeface="ＭＳ Ｐゴシック" pitchFamily="-12" charset="-128"/>
            </a:endParaRPr>
          </a:p>
        </p:txBody>
      </p:sp>
      <p:sp>
        <p:nvSpPr>
          <p:cNvPr id="25" name="TextBox 20"/>
          <p:cNvSpPr txBox="1">
            <a:spLocks noChangeArrowheads="1"/>
          </p:cNvSpPr>
          <p:nvPr/>
        </p:nvSpPr>
        <p:spPr bwMode="auto">
          <a:xfrm>
            <a:off x="3745477" y="1057895"/>
            <a:ext cx="1354137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800" dirty="0" smtClean="0">
                <a:solidFill>
                  <a:srgbClr val="000000"/>
                </a:solidFill>
                <a:latin typeface="Segoe UI" pitchFamily="34" charset="0"/>
                <a:ea typeface="+mn-ea"/>
                <a:cs typeface="Segoe UI" pitchFamily="34" charset="0"/>
              </a:rPr>
              <a:t>POLICY</a:t>
            </a:r>
            <a:endParaRPr lang="en-US" sz="800" dirty="0">
              <a:solidFill>
                <a:srgbClr val="000000"/>
              </a:solidFill>
              <a:latin typeface="Segoe UI" pitchFamily="34" charset="0"/>
              <a:ea typeface="+mn-ea"/>
              <a:cs typeface="Segoe UI" pitchFamily="34" charset="0"/>
            </a:endParaRPr>
          </a:p>
        </p:txBody>
      </p:sp>
      <p:cxnSp>
        <p:nvCxnSpPr>
          <p:cNvPr id="26" name="Curved Connector 25"/>
          <p:cNvCxnSpPr/>
          <p:nvPr/>
        </p:nvCxnSpPr>
        <p:spPr bwMode="auto">
          <a:xfrm>
            <a:off x="3293770" y="2935798"/>
            <a:ext cx="846182" cy="493202"/>
          </a:xfrm>
          <a:prstGeom prst="curved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scene3d>
            <a:camera prst="orthographicFront">
              <a:rot lat="0" lon="0" rev="10800000"/>
            </a:camera>
            <a:lightRig rig="threePt" dir="t"/>
          </a:scene3d>
        </p:spPr>
      </p:cxnSp>
      <p:grpSp>
        <p:nvGrpSpPr>
          <p:cNvPr id="27" name="Group 14"/>
          <p:cNvGrpSpPr>
            <a:grpSpLocks/>
          </p:cNvGrpSpPr>
          <p:nvPr/>
        </p:nvGrpSpPr>
        <p:grpSpPr bwMode="auto">
          <a:xfrm>
            <a:off x="4116802" y="3149737"/>
            <a:ext cx="504364" cy="495287"/>
            <a:chOff x="3153" y="1049"/>
            <a:chExt cx="752" cy="523"/>
          </a:xfrm>
        </p:grpSpPr>
        <p:sp>
          <p:nvSpPr>
            <p:cNvPr id="28" name="Rectangle 15"/>
            <p:cNvSpPr>
              <a:spLocks noChangeArrowheads="1"/>
            </p:cNvSpPr>
            <p:nvPr/>
          </p:nvSpPr>
          <p:spPr bwMode="auto">
            <a:xfrm>
              <a:off x="3153" y="1055"/>
              <a:ext cx="752" cy="517"/>
            </a:xfrm>
            <a:prstGeom prst="rect">
              <a:avLst/>
            </a:prstGeom>
            <a:solidFill>
              <a:srgbClr val="CCFFCC"/>
            </a:solidFill>
            <a:ln w="12700" algn="ctr">
              <a:solidFill>
                <a:schemeClr val="bg1"/>
              </a:solidFill>
              <a:miter lim="800000"/>
              <a:headEnd/>
              <a:tailEnd/>
            </a:ln>
          </p:spPr>
          <p:txBody>
            <a:bodyPr lIns="0" tIns="0" rIns="0" bIns="0" anchor="ctr">
              <a:spAutoFit/>
            </a:bodyPr>
            <a:lstStyle/>
            <a:p>
              <a:endParaRPr lang="en-US"/>
            </a:p>
          </p:txBody>
        </p:sp>
        <p:pic>
          <p:nvPicPr>
            <p:cNvPr id="29" name="Picture 16" descr="BS01887_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52" y="1049"/>
              <a:ext cx="347" cy="5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30" name="Curved Connector 29"/>
          <p:cNvCxnSpPr/>
          <p:nvPr/>
        </p:nvCxnSpPr>
        <p:spPr bwMode="auto">
          <a:xfrm>
            <a:off x="4654819" y="1449338"/>
            <a:ext cx="846182" cy="493202"/>
          </a:xfrm>
          <a:prstGeom prst="curved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31" name="Curved Connector 30"/>
          <p:cNvCxnSpPr/>
          <p:nvPr/>
        </p:nvCxnSpPr>
        <p:spPr bwMode="auto">
          <a:xfrm>
            <a:off x="4661922" y="2961506"/>
            <a:ext cx="846182" cy="493202"/>
          </a:xfrm>
          <a:prstGeom prst="curved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scene3d>
            <a:camera prst="orthographicFront">
              <a:rot lat="0" lon="0" rev="14400000"/>
            </a:camera>
            <a:lightRig rig="threePt" dir="t"/>
          </a:scene3d>
        </p:spPr>
      </p:cxnSp>
      <p:sp>
        <p:nvSpPr>
          <p:cNvPr id="32" name="TextBox 20"/>
          <p:cNvSpPr txBox="1">
            <a:spLocks noChangeArrowheads="1"/>
          </p:cNvSpPr>
          <p:nvPr/>
        </p:nvSpPr>
        <p:spPr bwMode="auto">
          <a:xfrm>
            <a:off x="3694931" y="2934624"/>
            <a:ext cx="1354137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800" dirty="0" smtClean="0">
                <a:solidFill>
                  <a:srgbClr val="000000"/>
                </a:solidFill>
                <a:latin typeface="Segoe UI" pitchFamily="34" charset="0"/>
                <a:ea typeface="+mn-ea"/>
                <a:cs typeface="Segoe UI" pitchFamily="34" charset="0"/>
              </a:rPr>
              <a:t>PAYMENT</a:t>
            </a:r>
            <a:endParaRPr lang="en-US" sz="800" dirty="0">
              <a:solidFill>
                <a:srgbClr val="000000"/>
              </a:solidFill>
              <a:latin typeface="Segoe UI" pitchFamily="34" charset="0"/>
              <a:ea typeface="+mn-ea"/>
              <a:cs typeface="Segoe UI" pitchFamily="34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646038" y="5711847"/>
            <a:ext cx="781439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The </a:t>
            </a:r>
            <a:r>
              <a:rPr lang="en-US" sz="1400" dirty="0" smtClean="0"/>
              <a:t>Billing Process </a:t>
            </a:r>
            <a:r>
              <a:rPr lang="en-US" sz="1400" dirty="0"/>
              <a:t>is the process in which the carrier manages the financial transactions required to keep policies in force</a:t>
            </a:r>
          </a:p>
        </p:txBody>
      </p:sp>
    </p:spTree>
    <p:extLst>
      <p:ext uri="{BB962C8B-B14F-4D97-AF65-F5344CB8AC3E}">
        <p14:creationId xmlns:p14="http://schemas.microsoft.com/office/powerpoint/2010/main" val="2418840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Rectangle 2"/>
          <p:cNvSpPr>
            <a:spLocks noGrp="1" noChangeArrowheads="1"/>
          </p:cNvSpPr>
          <p:nvPr>
            <p:ph type="title"/>
          </p:nvPr>
        </p:nvSpPr>
        <p:spPr>
          <a:xfrm>
            <a:off x="95280" y="-24"/>
            <a:ext cx="8763000" cy="960438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/>
            </a:pPr>
            <a:r>
              <a:rPr lang="en-US" sz="2500" dirty="0"/>
              <a:t>Billing - Invoice Typical Positive &amp; Negative Workflow</a:t>
            </a:r>
          </a:p>
        </p:txBody>
      </p:sp>
      <p:sp>
        <p:nvSpPr>
          <p:cNvPr id="64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6200" y="6324600"/>
            <a:ext cx="457200" cy="457200"/>
          </a:xfr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>
              <a:lnSpc>
                <a:spcPct val="110000"/>
              </a:lnSpc>
              <a:defRPr/>
            </a:pPr>
            <a:fld id="{79334EC3-DEE9-4F00-8E9F-B95713FB0F9C}" type="slidenum">
              <a:rPr lang="en-US" smtClean="0"/>
              <a:pPr algn="r">
                <a:lnSpc>
                  <a:spcPct val="110000"/>
                </a:lnSpc>
                <a:defRPr/>
              </a:pPr>
              <a:t>6</a:t>
            </a:fld>
            <a:endParaRPr lang="en-US" dirty="0"/>
          </a:p>
        </p:txBody>
      </p:sp>
      <p:sp>
        <p:nvSpPr>
          <p:cNvPr id="11" name="Rounded Rectangle 10"/>
          <p:cNvSpPr/>
          <p:nvPr/>
        </p:nvSpPr>
        <p:spPr bwMode="auto">
          <a:xfrm>
            <a:off x="706487" y="575145"/>
            <a:ext cx="7537921" cy="110242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7435" tIns="43717" rIns="87435" bIns="43717" anchor="ctr"/>
          <a:lstStyle/>
          <a:p>
            <a:pPr algn="ctr">
              <a:defRPr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2" name="Picture 2" descr="http://t0.gstatic.com/images?q=tbn:ANd9GcSRfdhkxi2c6qkv3taF5OQ-oMuZIQXhAy-N0UyxkXDmxG5qK95_vt4srwE-8Q"/>
          <p:cNvPicPr>
            <a:picLocks noChangeAspect="1" noChangeArrowheads="1"/>
          </p:cNvPicPr>
          <p:nvPr/>
        </p:nvPicPr>
        <p:blipFill>
          <a:blip r:embed="rId3" cstate="print"/>
          <a:srcRect l="10811" r="14679"/>
          <a:stretch>
            <a:fillRect/>
          </a:stretch>
        </p:blipFill>
        <p:spPr bwMode="auto">
          <a:xfrm>
            <a:off x="1252189" y="821208"/>
            <a:ext cx="501974" cy="532440"/>
          </a:xfrm>
          <a:prstGeom prst="rect">
            <a:avLst/>
          </a:prstGeom>
          <a:noFill/>
          <a:ln>
            <a:noFill/>
          </a:ln>
          <a:effectLst>
            <a:softEdge rad="63500"/>
          </a:effectLst>
        </p:spPr>
      </p:pic>
      <p:sp>
        <p:nvSpPr>
          <p:cNvPr id="13" name="TextBox 8"/>
          <p:cNvSpPr txBox="1">
            <a:spLocks noChangeArrowheads="1"/>
          </p:cNvSpPr>
          <p:nvPr/>
        </p:nvSpPr>
        <p:spPr bwMode="auto">
          <a:xfrm>
            <a:off x="2267744" y="620688"/>
            <a:ext cx="1066815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defPPr>
              <a:defRPr lang="en-US"/>
            </a:defPPr>
            <a:lvl1pPr algn="ctr">
              <a:defRPr sz="800">
                <a:solidFill>
                  <a:srgbClr val="000000"/>
                </a:solidFill>
                <a:latin typeface="Segoe UI" pitchFamily="34" charset="0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Policies</a:t>
            </a:r>
          </a:p>
        </p:txBody>
      </p:sp>
      <p:sp>
        <p:nvSpPr>
          <p:cNvPr id="14" name="Down Arrow 13"/>
          <p:cNvSpPr/>
          <p:nvPr/>
        </p:nvSpPr>
        <p:spPr bwMode="auto">
          <a:xfrm rot="16200000" flipH="1">
            <a:off x="2013470" y="829916"/>
            <a:ext cx="211138" cy="512763"/>
          </a:xfrm>
          <a:prstGeom prst="down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7435" tIns="43717" rIns="87435" bIns="43717" anchor="ctr"/>
          <a:lstStyle/>
          <a:p>
            <a:pPr algn="ctr">
              <a:defRPr/>
            </a:pPr>
            <a:endParaRPr 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5" name="Picture 4" descr="http://www.dreamstime.com/farmer-man-icons-thumb13557469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26363" y="836712"/>
            <a:ext cx="586427" cy="569157"/>
          </a:xfrm>
          <a:prstGeom prst="rect">
            <a:avLst/>
          </a:prstGeom>
          <a:noFill/>
          <a:effectLst>
            <a:softEdge rad="63500"/>
          </a:effectLst>
        </p:spPr>
      </p:pic>
      <p:pic>
        <p:nvPicPr>
          <p:cNvPr id="16" name="Picture 2" descr="http://automobilehitech.com/wp-content/uploads/2012/06/Mahindra-XUV-500-Colors.jpg"/>
          <p:cNvPicPr>
            <a:picLocks noChangeAspect="1" noChangeArrowheads="1"/>
          </p:cNvPicPr>
          <p:nvPr/>
        </p:nvPicPr>
        <p:blipFill>
          <a:blip r:embed="rId5" cstate="print"/>
          <a:stretch>
            <a:fillRect/>
          </a:stretch>
        </p:blipFill>
        <p:spPr bwMode="auto">
          <a:xfrm rot="20252274">
            <a:off x="4168639" y="636810"/>
            <a:ext cx="495735" cy="368762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softEdge rad="63500"/>
          </a:effectLst>
        </p:spPr>
      </p:pic>
      <p:sp>
        <p:nvSpPr>
          <p:cNvPr id="17" name="TextBox 16"/>
          <p:cNvSpPr txBox="1"/>
          <p:nvPr/>
        </p:nvSpPr>
        <p:spPr bwMode="auto">
          <a:xfrm>
            <a:off x="4150990" y="899195"/>
            <a:ext cx="7620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defPPr>
              <a:defRPr lang="en-US"/>
            </a:defPPr>
            <a:lvl1pPr algn="ctr">
              <a:defRPr sz="800">
                <a:solidFill>
                  <a:srgbClr val="000000"/>
                </a:solidFill>
                <a:latin typeface="Segoe UI" pitchFamily="34" charset="0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Auto</a:t>
            </a:r>
          </a:p>
        </p:txBody>
      </p:sp>
      <p:sp>
        <p:nvSpPr>
          <p:cNvPr id="18" name="TextBox 17"/>
          <p:cNvSpPr txBox="1"/>
          <p:nvPr/>
        </p:nvSpPr>
        <p:spPr bwMode="auto">
          <a:xfrm>
            <a:off x="4165848" y="1462122"/>
            <a:ext cx="8382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defPPr>
              <a:defRPr lang="en-US"/>
            </a:defPPr>
            <a:lvl1pPr algn="ctr">
              <a:defRPr sz="800">
                <a:solidFill>
                  <a:srgbClr val="000000"/>
                </a:solidFill>
                <a:latin typeface="Segoe UI" pitchFamily="34" charset="0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Home</a:t>
            </a:r>
          </a:p>
        </p:txBody>
      </p:sp>
      <p:sp useBgFill="1">
        <p:nvSpPr>
          <p:cNvPr id="19" name="TextBox 18"/>
          <p:cNvSpPr txBox="1"/>
          <p:nvPr/>
        </p:nvSpPr>
        <p:spPr bwMode="auto">
          <a:xfrm rot="20123592">
            <a:off x="5026949" y="727637"/>
            <a:ext cx="8382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defPPr>
              <a:defRPr lang="en-US"/>
            </a:defPPr>
            <a:lvl1pPr algn="ctr">
              <a:defRPr sz="800">
                <a:solidFill>
                  <a:srgbClr val="000000"/>
                </a:solidFill>
                <a:latin typeface="Segoe UI" pitchFamily="34" charset="0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Dwell</a:t>
            </a:r>
          </a:p>
          <a:p>
            <a:r>
              <a:rPr lang="en-US" dirty="0"/>
              <a:t>Fire</a:t>
            </a:r>
          </a:p>
        </p:txBody>
      </p:sp>
      <p:pic>
        <p:nvPicPr>
          <p:cNvPr id="20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 rot="20400374">
            <a:off x="6280156" y="1095701"/>
            <a:ext cx="486771" cy="389614"/>
          </a:xfrm>
          <a:prstGeom prst="rect">
            <a:avLst/>
          </a:prstGeom>
          <a:noFill/>
          <a:ln>
            <a:noFill/>
          </a:ln>
          <a:effectLst>
            <a:softEdge rad="63500"/>
          </a:effectLst>
        </p:spPr>
      </p:pic>
      <p:sp useBgFill="1">
        <p:nvSpPr>
          <p:cNvPr id="21" name="TextBox 20"/>
          <p:cNvSpPr txBox="1"/>
          <p:nvPr/>
        </p:nvSpPr>
        <p:spPr bwMode="auto">
          <a:xfrm rot="20640352">
            <a:off x="6141060" y="1394246"/>
            <a:ext cx="8382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defPPr>
              <a:defRPr lang="en-US"/>
            </a:defPPr>
            <a:lvl1pPr algn="ctr">
              <a:defRPr sz="800">
                <a:solidFill>
                  <a:srgbClr val="000000"/>
                </a:solidFill>
                <a:latin typeface="Segoe UI" pitchFamily="34" charset="0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Crime</a:t>
            </a:r>
          </a:p>
        </p:txBody>
      </p:sp>
      <p:pic>
        <p:nvPicPr>
          <p:cNvPr id="22" name="Picture 8" descr="http://im.rediff.com/getahead/2012/jul/16cognizant1.jpg"/>
          <p:cNvPicPr>
            <a:picLocks noChangeAspect="1" noChangeArrowheads="1"/>
          </p:cNvPicPr>
          <p:nvPr/>
        </p:nvPicPr>
        <p:blipFill>
          <a:blip r:embed="rId7"/>
          <a:srcRect l="9600" t="7251" r="48800" b="10574"/>
          <a:stretch>
            <a:fillRect/>
          </a:stretch>
        </p:blipFill>
        <p:spPr bwMode="auto">
          <a:xfrm rot="20321970">
            <a:off x="6303779" y="644767"/>
            <a:ext cx="189245" cy="247821"/>
          </a:xfrm>
          <a:prstGeom prst="rect">
            <a:avLst/>
          </a:prstGeom>
          <a:noFill/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sp useBgFill="1">
        <p:nvSpPr>
          <p:cNvPr id="23" name="TextBox 22"/>
          <p:cNvSpPr txBox="1"/>
          <p:nvPr/>
        </p:nvSpPr>
        <p:spPr bwMode="auto">
          <a:xfrm>
            <a:off x="6132511" y="842265"/>
            <a:ext cx="685801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defPPr>
              <a:defRPr lang="en-US"/>
            </a:defPPr>
            <a:lvl1pPr algn="ctr">
              <a:defRPr sz="800">
                <a:solidFill>
                  <a:srgbClr val="000000"/>
                </a:solidFill>
                <a:latin typeface="Segoe UI" pitchFamily="34" charset="0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BOP</a:t>
            </a:r>
          </a:p>
        </p:txBody>
      </p:sp>
      <p:pic>
        <p:nvPicPr>
          <p:cNvPr id="24" name="Picture 6"/>
          <p:cNvPicPr>
            <a:picLocks noChangeAspect="1" noChangeArrowheads="1"/>
          </p:cNvPicPr>
          <p:nvPr/>
        </p:nvPicPr>
        <p:blipFill>
          <a:blip r:embed="rId8" cstate="print"/>
          <a:srcRect l="10429" t="7500" r="8745" b="15000"/>
          <a:stretch>
            <a:fillRect/>
          </a:stretch>
        </p:blipFill>
        <p:spPr bwMode="auto">
          <a:xfrm>
            <a:off x="7365271" y="621464"/>
            <a:ext cx="365125" cy="365309"/>
          </a:xfrm>
          <a:prstGeom prst="rect">
            <a:avLst/>
          </a:prstGeom>
          <a:noFill/>
          <a:ln>
            <a:noFill/>
          </a:ln>
          <a:effectLst>
            <a:softEdge rad="63500"/>
          </a:effectLst>
        </p:spPr>
      </p:pic>
      <p:sp useBgFill="1">
        <p:nvSpPr>
          <p:cNvPr id="25" name="TextBox 24"/>
          <p:cNvSpPr txBox="1"/>
          <p:nvPr/>
        </p:nvSpPr>
        <p:spPr bwMode="auto">
          <a:xfrm>
            <a:off x="7158434" y="1124744"/>
            <a:ext cx="86995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defPPr>
              <a:defRPr lang="en-US"/>
            </a:defPPr>
            <a:lvl1pPr algn="ctr">
              <a:defRPr sz="800">
                <a:solidFill>
                  <a:srgbClr val="000000"/>
                </a:solidFill>
                <a:latin typeface="Segoe UI" pitchFamily="34" charset="0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Works </a:t>
            </a:r>
          </a:p>
          <a:p>
            <a:r>
              <a:rPr lang="en-US" dirty="0"/>
              <a:t>Comp</a:t>
            </a:r>
          </a:p>
        </p:txBody>
      </p:sp>
      <p:pic>
        <p:nvPicPr>
          <p:cNvPr id="26" name="Picture 7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232760" y="1113838"/>
            <a:ext cx="416963" cy="354427"/>
          </a:xfrm>
          <a:prstGeom prst="rect">
            <a:avLst/>
          </a:prstGeom>
          <a:noFill/>
          <a:ln>
            <a:noFill/>
          </a:ln>
          <a:effectLst>
            <a:reflection blurRad="6350" stA="52000" endA="300" endPos="35000" dir="5400000" sy="-100000" algn="bl" rotWithShape="0"/>
            <a:softEdge rad="63500"/>
          </a:effectLst>
        </p:spPr>
      </p:pic>
      <p:sp useBgFill="1">
        <p:nvSpPr>
          <p:cNvPr id="27" name="TextBox 26"/>
          <p:cNvSpPr txBox="1"/>
          <p:nvPr/>
        </p:nvSpPr>
        <p:spPr bwMode="auto">
          <a:xfrm>
            <a:off x="5129150" y="1417268"/>
            <a:ext cx="8382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defPPr>
              <a:defRPr lang="en-US"/>
            </a:defPPr>
            <a:lvl1pPr algn="ctr">
              <a:defRPr sz="800">
                <a:solidFill>
                  <a:srgbClr val="000000"/>
                </a:solidFill>
                <a:latin typeface="Segoe UI" pitchFamily="34" charset="0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Bonds</a:t>
            </a:r>
          </a:p>
        </p:txBody>
      </p:sp>
      <p:sp>
        <p:nvSpPr>
          <p:cNvPr id="28" name="TextBox 27"/>
          <p:cNvSpPr txBox="1">
            <a:spLocks noChangeArrowheads="1"/>
          </p:cNvSpPr>
          <p:nvPr/>
        </p:nvSpPr>
        <p:spPr bwMode="auto">
          <a:xfrm>
            <a:off x="952550" y="601638"/>
            <a:ext cx="1066815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defPPr>
              <a:defRPr lang="en-US"/>
            </a:defPPr>
            <a:lvl1pPr algn="ctr">
              <a:defRPr sz="800">
                <a:solidFill>
                  <a:srgbClr val="000000"/>
                </a:solidFill>
                <a:latin typeface="Segoe UI" pitchFamily="34" charset="0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Account</a:t>
            </a:r>
          </a:p>
        </p:txBody>
      </p:sp>
      <p:sp>
        <p:nvSpPr>
          <p:cNvPr id="29" name="Flowchart: Predefined Process 28"/>
          <p:cNvSpPr/>
          <p:nvPr/>
        </p:nvSpPr>
        <p:spPr bwMode="auto">
          <a:xfrm>
            <a:off x="3589858" y="627971"/>
            <a:ext cx="369888" cy="928822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7435" tIns="43717" rIns="87435" bIns="43717" anchor="ctr"/>
          <a:lstStyle/>
          <a:p>
            <a:pPr algn="ctr">
              <a:defRPr/>
            </a:pPr>
            <a:r>
              <a:rPr lang="en-US" sz="12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Type</a:t>
            </a:r>
          </a:p>
          <a:p>
            <a:pPr algn="ctr">
              <a:defRPr/>
            </a:pPr>
            <a:r>
              <a:rPr lang="en-US" sz="12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</a:t>
            </a:r>
          </a:p>
        </p:txBody>
      </p:sp>
      <p:pic>
        <p:nvPicPr>
          <p:cNvPr id="30" name="Picture 4" descr="http://survivaltipsforexpatsandspouses.com/wp-content/uploads/2010/07/home.png"/>
          <p:cNvPicPr>
            <a:picLocks noChangeAspect="1" noChangeArrowheads="1"/>
          </p:cNvPicPr>
          <p:nvPr/>
        </p:nvPicPr>
        <p:blipFill>
          <a:blip r:embed="rId10" cstate="print"/>
          <a:srcRect l="5839" t="5839" r="6569" b="9489"/>
          <a:stretch>
            <a:fillRect/>
          </a:stretch>
        </p:blipFill>
        <p:spPr bwMode="auto">
          <a:xfrm rot="20370507">
            <a:off x="4251640" y="1133780"/>
            <a:ext cx="407817" cy="3944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" name="Picture 3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 rot="19965885">
            <a:off x="5132495" y="607242"/>
            <a:ext cx="388403" cy="256412"/>
          </a:xfrm>
          <a:prstGeom prst="rect">
            <a:avLst/>
          </a:prstGeom>
          <a:noFill/>
          <a:ln>
            <a:noFill/>
          </a:ln>
          <a:effectLst>
            <a:softEdge rad="63500"/>
          </a:effectLst>
        </p:spPr>
      </p:pic>
      <p:grpSp>
        <p:nvGrpSpPr>
          <p:cNvPr id="32" name="Group 83"/>
          <p:cNvGrpSpPr>
            <a:grpSpLocks/>
          </p:cNvGrpSpPr>
          <p:nvPr/>
        </p:nvGrpSpPr>
        <p:grpSpPr bwMode="auto">
          <a:xfrm>
            <a:off x="6660232" y="5451499"/>
            <a:ext cx="1935785" cy="785813"/>
            <a:chOff x="6199518" y="5949280"/>
            <a:chExt cx="2589233" cy="785813"/>
          </a:xfrm>
        </p:grpSpPr>
        <p:sp>
          <p:nvSpPr>
            <p:cNvPr id="33" name="Rectangle 32"/>
            <p:cNvSpPr/>
            <p:nvPr/>
          </p:nvSpPr>
          <p:spPr>
            <a:xfrm>
              <a:off x="6199518" y="5949280"/>
              <a:ext cx="2589233" cy="78581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7435" tIns="43717" rIns="87435" bIns="43717" anchor="ctr"/>
            <a:lstStyle/>
            <a:p>
              <a:pPr>
                <a:defRPr/>
              </a:pPr>
              <a:endParaRPr lang="en-US" sz="75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34" name="Right Arrow 33"/>
            <p:cNvSpPr/>
            <p:nvPr/>
          </p:nvSpPr>
          <p:spPr>
            <a:xfrm>
              <a:off x="6398117" y="6285830"/>
              <a:ext cx="296865" cy="152400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7435" tIns="43717" rIns="87435" bIns="43717" anchor="ctr"/>
            <a:lstStyle/>
            <a:p>
              <a:pPr algn="ctr">
                <a:defRPr/>
              </a:pPr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5" name="Right Arrow 34"/>
            <p:cNvSpPr/>
            <p:nvPr/>
          </p:nvSpPr>
          <p:spPr>
            <a:xfrm>
              <a:off x="6398117" y="6015955"/>
              <a:ext cx="296865" cy="142875"/>
            </a:xfrm>
            <a:prstGeom prst="rightArrow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7435" tIns="43717" rIns="87435" bIns="43717" anchor="ctr"/>
            <a:lstStyle/>
            <a:p>
              <a:pPr algn="ctr">
                <a:defRPr/>
              </a:pPr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6" name="Straight Arrow Connector 35"/>
            <p:cNvCxnSpPr/>
            <p:nvPr/>
          </p:nvCxnSpPr>
          <p:spPr>
            <a:xfrm>
              <a:off x="6398117" y="6592218"/>
              <a:ext cx="296865" cy="0"/>
            </a:xfrm>
            <a:prstGeom prst="straightConnector1">
              <a:avLst/>
            </a:prstGeom>
            <a:ln w="28575" cmpd="thickThin">
              <a:solidFill>
                <a:srgbClr val="006600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7" name="Straight Connector 36"/>
          <p:cNvCxnSpPr/>
          <p:nvPr/>
        </p:nvCxnSpPr>
        <p:spPr>
          <a:xfrm>
            <a:off x="147513" y="2983235"/>
            <a:ext cx="8816975" cy="0"/>
          </a:xfrm>
          <a:prstGeom prst="line">
            <a:avLst/>
          </a:prstGeom>
          <a:ln w="19050">
            <a:solidFill>
              <a:srgbClr val="00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icture 10" descr="http://www.worldofstock.com/slides/MES3609.jp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00" t="8000" r="5600" b="13600"/>
          <a:stretch>
            <a:fillRect/>
          </a:stretch>
        </p:blipFill>
        <p:spPr bwMode="auto">
          <a:xfrm>
            <a:off x="1862658" y="3466504"/>
            <a:ext cx="750964" cy="47942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Right Arrow 38"/>
          <p:cNvSpPr/>
          <p:nvPr/>
        </p:nvSpPr>
        <p:spPr>
          <a:xfrm rot="5400000">
            <a:off x="423131" y="3031591"/>
            <a:ext cx="366588" cy="155575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7435" tIns="43717" rIns="87435" bIns="43717" anchor="ctr"/>
          <a:lstStyle/>
          <a:p>
            <a:pPr algn="ctr">
              <a:defRPr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" name="Picture 4" descr="http://www.clipartillustration.com/royalty-free-image-4495/email-icon-orange-man.jp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33" t="1778" r="7556" b="5779"/>
          <a:stretch>
            <a:fillRect/>
          </a:stretch>
        </p:blipFill>
        <p:spPr bwMode="auto">
          <a:xfrm>
            <a:off x="389326" y="2132856"/>
            <a:ext cx="582274" cy="6173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TextBox 30"/>
          <p:cNvSpPr txBox="1">
            <a:spLocks noChangeArrowheads="1"/>
          </p:cNvSpPr>
          <p:nvPr/>
        </p:nvSpPr>
        <p:spPr bwMode="auto">
          <a:xfrm rot="21127488">
            <a:off x="12700" y="1959400"/>
            <a:ext cx="1387475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defPPr>
              <a:defRPr lang="en-US"/>
            </a:defPPr>
            <a:lvl1pPr algn="ctr">
              <a:defRPr sz="800">
                <a:solidFill>
                  <a:srgbClr val="000000"/>
                </a:solidFill>
                <a:latin typeface="Segoe UI" pitchFamily="34" charset="0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Invoice Generation</a:t>
            </a:r>
          </a:p>
        </p:txBody>
      </p:sp>
      <p:pic>
        <p:nvPicPr>
          <p:cNvPr id="42" name="Picture 6" descr="C:\Naveen\poster\paymentrecieved.jp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61" b="8789"/>
          <a:stretch>
            <a:fillRect/>
          </a:stretch>
        </p:blipFill>
        <p:spPr bwMode="auto">
          <a:xfrm rot="20153637">
            <a:off x="6625580" y="2206346"/>
            <a:ext cx="509672" cy="46116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6" descr="http://www.artistsvalley.com/images/icons/Financial%20Accounting%20Icons%20Var/Invoice%20Paid%20Configuration/256x256/Invoice%20Paid%20Configuration.jpg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75" r="3125"/>
          <a:stretch>
            <a:fillRect/>
          </a:stretch>
        </p:blipFill>
        <p:spPr bwMode="auto">
          <a:xfrm>
            <a:off x="2085545" y="2134518"/>
            <a:ext cx="579752" cy="61570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4" name="Group 36"/>
          <p:cNvGrpSpPr>
            <a:grpSpLocks/>
          </p:cNvGrpSpPr>
          <p:nvPr/>
        </p:nvGrpSpPr>
        <p:grpSpPr bwMode="auto">
          <a:xfrm>
            <a:off x="279062" y="3504405"/>
            <a:ext cx="590058" cy="441524"/>
            <a:chOff x="353630" y="4774124"/>
            <a:chExt cx="1038062" cy="620486"/>
          </a:xfrm>
        </p:grpSpPr>
        <p:pic>
          <p:nvPicPr>
            <p:cNvPr id="45" name="Picture 8" descr="http://www.soulmixer.org/web5/images/uploads/blog/notpaid.jpg"/>
            <p:cNvPicPr>
              <a:picLocks noChangeAspect="1" noChangeArrowheads="1"/>
            </p:cNvPicPr>
            <p:nvPr/>
          </p:nvPicPr>
          <p:blipFill>
            <a:blip r:embed="rId16" cstate="print"/>
            <a:srcRect/>
            <a:stretch>
              <a:fillRect/>
            </a:stretch>
          </p:blipFill>
          <p:spPr bwMode="auto">
            <a:xfrm>
              <a:off x="451757" y="4774124"/>
              <a:ext cx="930727" cy="6204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>
              <a:glow rad="101600">
                <a:schemeClr val="accent2">
                  <a:satMod val="175000"/>
                  <a:alpha val="40000"/>
                </a:schemeClr>
              </a:glow>
            </a:effectLst>
          </p:spPr>
        </p:pic>
        <p:sp>
          <p:nvSpPr>
            <p:cNvPr id="46" name="Rectangle 38"/>
            <p:cNvSpPr>
              <a:spLocks noChangeArrowheads="1"/>
            </p:cNvSpPr>
            <p:nvPr/>
          </p:nvSpPr>
          <p:spPr bwMode="auto">
            <a:xfrm>
              <a:off x="353630" y="4897515"/>
              <a:ext cx="1038062" cy="3569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200" b="1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rPr>
                <a:t>Invoice</a:t>
              </a:r>
              <a:endParaRPr lang="en-US" sz="12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pic>
        <p:nvPicPr>
          <p:cNvPr id="47" name="Picture 4" descr="C:\Naveen\poster\Due.jpg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322134" y="4990352"/>
            <a:ext cx="541751" cy="45486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</p:pic>
      <p:sp>
        <p:nvSpPr>
          <p:cNvPr id="48" name="TextBox 40"/>
          <p:cNvSpPr txBox="1">
            <a:spLocks noChangeArrowheads="1"/>
          </p:cNvSpPr>
          <p:nvPr/>
        </p:nvSpPr>
        <p:spPr bwMode="auto">
          <a:xfrm>
            <a:off x="-78060" y="5394702"/>
            <a:ext cx="13716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800">
                <a:solidFill>
                  <a:srgbClr val="000000"/>
                </a:solidFill>
                <a:latin typeface="Segoe UI" pitchFamily="34" charset="0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Invoice amount</a:t>
            </a:r>
          </a:p>
          <a:p>
            <a:r>
              <a:rPr lang="en-US" dirty="0"/>
              <a:t>as Due</a:t>
            </a:r>
          </a:p>
        </p:txBody>
      </p:sp>
      <p:pic>
        <p:nvPicPr>
          <p:cNvPr id="49" name="Picture 4" descr="http://marineinsight.com/wp-content/uploads/2010/12/insurance_policy.jpg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" t="9589" r="6250" b="10959"/>
          <a:stretch>
            <a:fillRect/>
          </a:stretch>
        </p:blipFill>
        <p:spPr bwMode="auto">
          <a:xfrm rot="20400730">
            <a:off x="1885215" y="5046526"/>
            <a:ext cx="688581" cy="35435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TextBox 49"/>
          <p:cNvSpPr txBox="1"/>
          <p:nvPr/>
        </p:nvSpPr>
        <p:spPr>
          <a:xfrm rot="20484108">
            <a:off x="1893036" y="5340274"/>
            <a:ext cx="85545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800">
                <a:solidFill>
                  <a:srgbClr val="000000"/>
                </a:solidFill>
                <a:latin typeface="Segoe UI" pitchFamily="34" charset="0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Intend to Cancel</a:t>
            </a:r>
          </a:p>
        </p:txBody>
      </p:sp>
      <p:pic>
        <p:nvPicPr>
          <p:cNvPr id="52" name="Picture 10" descr="http://t2.gstatic.com/images?q=tbn:ANd9GcRhbvB4k7m9VRweV2-3-qbm45EknUq7t7I47nY8L2LFUwzw_TN9y4tYf9zk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2124" y="3512934"/>
            <a:ext cx="544492" cy="43299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4" descr="http://t2.gstatic.com/images?q=tbn:ANd9GcSmy-WDzFntrC1WpUxjSpWNJ3LvV866KcDHtaLLxLr4sC9iAW3csLKcqRBJ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3490113"/>
            <a:ext cx="548566" cy="48895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Rectangle 60"/>
          <p:cNvSpPr/>
          <p:nvPr/>
        </p:nvSpPr>
        <p:spPr>
          <a:xfrm>
            <a:off x="3312142" y="3466504"/>
            <a:ext cx="971826" cy="457620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lIns="87435" tIns="43717" rIns="87435" bIns="43717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1200" b="1" spc="48" dirty="0" smtClean="0">
                <a:ln w="11430"/>
                <a:solidFill>
                  <a:srgbClr val="C0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Important </a:t>
            </a:r>
          </a:p>
          <a:p>
            <a:pPr algn="ctr">
              <a:defRPr/>
            </a:pPr>
            <a:r>
              <a:rPr lang="en-US" sz="1200" b="1" spc="48" dirty="0" smtClean="0">
                <a:ln w="11430"/>
                <a:solidFill>
                  <a:srgbClr val="C0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notice</a:t>
            </a:r>
            <a:endParaRPr lang="en-US" sz="1200" b="1" spc="48" dirty="0">
              <a:ln w="11430"/>
              <a:solidFill>
                <a:srgbClr val="C0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2" name="TextBox 57"/>
          <p:cNvSpPr txBox="1">
            <a:spLocks noChangeArrowheads="1"/>
          </p:cNvSpPr>
          <p:nvPr/>
        </p:nvSpPr>
        <p:spPr bwMode="auto">
          <a:xfrm>
            <a:off x="3203848" y="3864172"/>
            <a:ext cx="1280904" cy="4385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800">
                <a:solidFill>
                  <a:srgbClr val="000000"/>
                </a:solidFill>
                <a:latin typeface="Segoe UI" pitchFamily="34" charset="0"/>
                <a:ea typeface="+mn-ea"/>
                <a:cs typeface="Segoe UI" pitchFamily="34" charset="0"/>
              </a:defRPr>
            </a:lvl1pPr>
          </a:lstStyle>
          <a:p>
            <a:r>
              <a:rPr lang="en-US" sz="750" dirty="0"/>
              <a:t>First </a:t>
            </a:r>
            <a:r>
              <a:rPr lang="en-US" sz="750" dirty="0" smtClean="0"/>
              <a:t>letter / Second letter </a:t>
            </a:r>
            <a:r>
              <a:rPr lang="en-US" sz="750" dirty="0"/>
              <a:t>of notice </a:t>
            </a:r>
            <a:endParaRPr lang="en-US" sz="750" dirty="0" smtClean="0"/>
          </a:p>
          <a:p>
            <a:r>
              <a:rPr lang="en-US" sz="750" dirty="0" smtClean="0"/>
              <a:t>to </a:t>
            </a:r>
            <a:r>
              <a:rPr lang="en-US" sz="750" dirty="0"/>
              <a:t>pay the premium</a:t>
            </a:r>
          </a:p>
        </p:txBody>
      </p:sp>
      <p:sp useBgFill="1">
        <p:nvSpPr>
          <p:cNvPr id="63" name="Rectangle 62"/>
          <p:cNvSpPr/>
          <p:nvPr/>
        </p:nvSpPr>
        <p:spPr>
          <a:xfrm>
            <a:off x="3369292" y="4901335"/>
            <a:ext cx="874390" cy="457620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lIns="87435" tIns="43717" rIns="87435" bIns="43717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1200" spc="48" dirty="0">
                <a:ln w="11430"/>
                <a:solidFill>
                  <a:srgbClr val="C0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Urgent notice</a:t>
            </a:r>
          </a:p>
        </p:txBody>
      </p:sp>
      <p:sp>
        <p:nvSpPr>
          <p:cNvPr id="66" name="TextBox 60"/>
          <p:cNvSpPr txBox="1">
            <a:spLocks noChangeArrowheads="1"/>
          </p:cNvSpPr>
          <p:nvPr/>
        </p:nvSpPr>
        <p:spPr bwMode="auto">
          <a:xfrm>
            <a:off x="3171363" y="5338075"/>
            <a:ext cx="1403350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750">
                <a:solidFill>
                  <a:srgbClr val="000000"/>
                </a:solidFill>
                <a:latin typeface="Segoe UI" pitchFamily="34" charset="0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Second letter of</a:t>
            </a:r>
          </a:p>
          <a:p>
            <a:r>
              <a:rPr lang="en-US" dirty="0"/>
              <a:t> notice to pay the premium</a:t>
            </a:r>
          </a:p>
        </p:txBody>
      </p:sp>
      <p:sp useBgFill="1">
        <p:nvSpPr>
          <p:cNvPr id="67" name="Rectangle 66"/>
          <p:cNvSpPr/>
          <p:nvPr/>
        </p:nvSpPr>
        <p:spPr>
          <a:xfrm>
            <a:off x="5011298" y="4880455"/>
            <a:ext cx="739382" cy="457620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lIns="87435" tIns="43717" rIns="87435" bIns="43717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1200" spc="48" dirty="0">
                <a:ln w="11430"/>
                <a:solidFill>
                  <a:srgbClr val="C0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Write </a:t>
            </a:r>
            <a:endParaRPr lang="en-US" sz="1200" spc="48" dirty="0" smtClean="0">
              <a:ln w="11430"/>
              <a:solidFill>
                <a:srgbClr val="C0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1200" spc="48" dirty="0" smtClean="0">
                <a:ln w="11430"/>
                <a:solidFill>
                  <a:srgbClr val="C0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off</a:t>
            </a:r>
            <a:endParaRPr lang="en-US" sz="1200" spc="48" dirty="0">
              <a:ln w="11430"/>
              <a:solidFill>
                <a:srgbClr val="C0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8" name="TextBox 62"/>
          <p:cNvSpPr txBox="1">
            <a:spLocks noChangeArrowheads="1"/>
          </p:cNvSpPr>
          <p:nvPr/>
        </p:nvSpPr>
        <p:spPr bwMode="auto">
          <a:xfrm>
            <a:off x="4895317" y="5373974"/>
            <a:ext cx="972827" cy="4385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750">
                <a:solidFill>
                  <a:srgbClr val="000000"/>
                </a:solidFill>
                <a:latin typeface="Segoe UI" pitchFamily="34" charset="0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Write off amount </a:t>
            </a:r>
          </a:p>
          <a:p>
            <a:r>
              <a:rPr lang="en-US" dirty="0"/>
              <a:t>(Threshold value)</a:t>
            </a:r>
          </a:p>
          <a:p>
            <a:r>
              <a:rPr lang="en-US" dirty="0"/>
              <a:t>to be paid</a:t>
            </a:r>
          </a:p>
        </p:txBody>
      </p:sp>
      <p:sp>
        <p:nvSpPr>
          <p:cNvPr id="70" name="TextBox 64"/>
          <p:cNvSpPr txBox="1">
            <a:spLocks noChangeArrowheads="1"/>
          </p:cNvSpPr>
          <p:nvPr/>
        </p:nvSpPr>
        <p:spPr bwMode="auto">
          <a:xfrm>
            <a:off x="1748830" y="3908400"/>
            <a:ext cx="93849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800">
                <a:solidFill>
                  <a:srgbClr val="000000"/>
                </a:solidFill>
                <a:latin typeface="Segoe UI" pitchFamily="34" charset="0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Policy in </a:t>
            </a:r>
          </a:p>
          <a:p>
            <a:r>
              <a:rPr lang="en-US" dirty="0"/>
              <a:t>Cancelled stage</a:t>
            </a:r>
          </a:p>
        </p:txBody>
      </p:sp>
      <p:pic>
        <p:nvPicPr>
          <p:cNvPr id="72" name="Picture 8" descr="http://www.perilpro.com/GOLD_INSURED_SECURE.jpg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88" b="4330"/>
          <a:stretch>
            <a:fillRect/>
          </a:stretch>
        </p:blipFill>
        <p:spPr bwMode="auto">
          <a:xfrm>
            <a:off x="8028384" y="2132856"/>
            <a:ext cx="617955" cy="63579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il_fi" descr="http://t3.gstatic.com/images?q=tbn:ANd9GcTMcmhCFc5Gykna1TwtKT5nc5GGmZyd8SqqjqzYfMT4zNrqD6GXhkkcMaM"/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193"/>
          <a:stretch>
            <a:fillRect/>
          </a:stretch>
        </p:blipFill>
        <p:spPr bwMode="auto">
          <a:xfrm>
            <a:off x="5042124" y="2126042"/>
            <a:ext cx="544492" cy="6173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2" descr="http://www.mumbailocal.net/wp-content/uploads/2010/11/Money-Exchangers-In-Mumbai.jpg"/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51257">
            <a:off x="3539860" y="2269607"/>
            <a:ext cx="577742" cy="43547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7" name="Elbow Connector 76"/>
          <p:cNvCxnSpPr>
            <a:endCxn id="72" idx="0"/>
          </p:cNvCxnSpPr>
          <p:nvPr/>
        </p:nvCxnSpPr>
        <p:spPr>
          <a:xfrm flipV="1">
            <a:off x="4403701" y="2132856"/>
            <a:ext cx="3933661" cy="1459352"/>
          </a:xfrm>
          <a:prstGeom prst="bentConnector4">
            <a:avLst>
              <a:gd name="adj1" fmla="val 12900"/>
              <a:gd name="adj2" fmla="val 115664"/>
            </a:avLst>
          </a:prstGeom>
          <a:ln w="22225" cmpd="thickThin">
            <a:solidFill>
              <a:srgbClr val="0066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46"/>
          <p:cNvSpPr txBox="1">
            <a:spLocks noChangeArrowheads="1"/>
          </p:cNvSpPr>
          <p:nvPr/>
        </p:nvSpPr>
        <p:spPr bwMode="auto">
          <a:xfrm>
            <a:off x="4499991" y="3889623"/>
            <a:ext cx="1925363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750">
                <a:solidFill>
                  <a:srgbClr val="000000"/>
                </a:solidFill>
                <a:latin typeface="Segoe UI" pitchFamily="34" charset="0"/>
                <a:ea typeface="+mn-ea"/>
                <a:cs typeface="Segoe UI" pitchFamily="34" charset="0"/>
              </a:defRPr>
            </a:lvl1pPr>
          </a:lstStyle>
          <a:p>
            <a:pPr algn="l"/>
            <a:r>
              <a:rPr lang="en-US" dirty="0" smtClean="0"/>
              <a:t>Final </a:t>
            </a:r>
            <a:r>
              <a:rPr lang="en-US" dirty="0"/>
              <a:t>notice sent to the insured to pay premium.</a:t>
            </a:r>
          </a:p>
          <a:p>
            <a:pPr algn="l"/>
            <a:r>
              <a:rPr lang="en-US" dirty="0"/>
              <a:t>If not policy details sent to Collections team to collect the premium.</a:t>
            </a:r>
          </a:p>
        </p:txBody>
      </p:sp>
      <p:sp>
        <p:nvSpPr>
          <p:cNvPr id="84" name="Right Arrow 83"/>
          <p:cNvSpPr/>
          <p:nvPr/>
        </p:nvSpPr>
        <p:spPr>
          <a:xfrm>
            <a:off x="1307357" y="2348880"/>
            <a:ext cx="384323" cy="169589"/>
          </a:xfrm>
          <a:prstGeom prst="rightArrow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7435" tIns="43717" rIns="87435" bIns="43717" anchor="ctr"/>
          <a:lstStyle/>
          <a:p>
            <a:pPr algn="ctr">
              <a:defRPr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7" name="Right Arrow 86"/>
          <p:cNvSpPr/>
          <p:nvPr/>
        </p:nvSpPr>
        <p:spPr>
          <a:xfrm rot="5400000">
            <a:off x="445405" y="4521426"/>
            <a:ext cx="366588" cy="155575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7435" tIns="43717" rIns="87435" bIns="43717" anchor="ctr"/>
          <a:lstStyle/>
          <a:p>
            <a:pPr algn="ctr">
              <a:defRPr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8" name="Right Arrow 87"/>
          <p:cNvSpPr/>
          <p:nvPr/>
        </p:nvSpPr>
        <p:spPr>
          <a:xfrm>
            <a:off x="1223614" y="5085176"/>
            <a:ext cx="366588" cy="155575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7435" tIns="43717" rIns="87435" bIns="43717" anchor="ctr"/>
          <a:lstStyle/>
          <a:p>
            <a:pPr algn="ctr">
              <a:defRPr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9" name="Right Arrow 88"/>
          <p:cNvSpPr/>
          <p:nvPr/>
        </p:nvSpPr>
        <p:spPr>
          <a:xfrm>
            <a:off x="2856905" y="2348880"/>
            <a:ext cx="384323" cy="169589"/>
          </a:xfrm>
          <a:prstGeom prst="rightArrow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7435" tIns="43717" rIns="87435" bIns="43717" anchor="ctr"/>
          <a:lstStyle/>
          <a:p>
            <a:pPr algn="ctr">
              <a:defRPr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0" name="Right Arrow 89"/>
          <p:cNvSpPr/>
          <p:nvPr/>
        </p:nvSpPr>
        <p:spPr>
          <a:xfrm>
            <a:off x="4403701" y="2348880"/>
            <a:ext cx="384323" cy="169589"/>
          </a:xfrm>
          <a:prstGeom prst="rightArrow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7435" tIns="43717" rIns="87435" bIns="43717" anchor="ctr"/>
          <a:lstStyle/>
          <a:p>
            <a:pPr algn="ctr">
              <a:defRPr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1" name="Right Arrow 90"/>
          <p:cNvSpPr/>
          <p:nvPr/>
        </p:nvSpPr>
        <p:spPr>
          <a:xfrm>
            <a:off x="5915869" y="2348880"/>
            <a:ext cx="384323" cy="169589"/>
          </a:xfrm>
          <a:prstGeom prst="rightArrow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7435" tIns="43717" rIns="87435" bIns="43717" anchor="ctr"/>
          <a:lstStyle/>
          <a:p>
            <a:pPr algn="ctr">
              <a:defRPr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2" name="Right Arrow 91"/>
          <p:cNvSpPr/>
          <p:nvPr/>
        </p:nvSpPr>
        <p:spPr>
          <a:xfrm>
            <a:off x="7452320" y="2348880"/>
            <a:ext cx="384323" cy="169589"/>
          </a:xfrm>
          <a:prstGeom prst="rightArrow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7435" tIns="43717" rIns="87435" bIns="43717" anchor="ctr"/>
          <a:lstStyle/>
          <a:p>
            <a:pPr algn="ctr">
              <a:defRPr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3" name="Right Arrow 92"/>
          <p:cNvSpPr/>
          <p:nvPr/>
        </p:nvSpPr>
        <p:spPr>
          <a:xfrm rot="16200000">
            <a:off x="2018222" y="4536070"/>
            <a:ext cx="366588" cy="155575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7435" tIns="43717" rIns="87435" bIns="43717" anchor="ctr"/>
          <a:lstStyle/>
          <a:p>
            <a:pPr algn="ctr">
              <a:defRPr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4" name="Right Arrow 93"/>
          <p:cNvSpPr/>
          <p:nvPr/>
        </p:nvSpPr>
        <p:spPr>
          <a:xfrm>
            <a:off x="2874640" y="3644304"/>
            <a:ext cx="366588" cy="155575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7435" tIns="43717" rIns="87435" bIns="43717" anchor="ctr"/>
          <a:lstStyle/>
          <a:p>
            <a:pPr algn="ctr">
              <a:defRPr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3" name="Right Arrow 102"/>
          <p:cNvSpPr/>
          <p:nvPr/>
        </p:nvSpPr>
        <p:spPr>
          <a:xfrm rot="5400000">
            <a:off x="3631244" y="4523569"/>
            <a:ext cx="366588" cy="155575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7435" tIns="43717" rIns="87435" bIns="43717" anchor="ctr"/>
          <a:lstStyle/>
          <a:p>
            <a:pPr algn="ctr">
              <a:defRPr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5" name="Right Arrow 104"/>
          <p:cNvSpPr/>
          <p:nvPr/>
        </p:nvSpPr>
        <p:spPr>
          <a:xfrm>
            <a:off x="4493444" y="5085176"/>
            <a:ext cx="366588" cy="155575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7435" tIns="43717" rIns="87435" bIns="43717" anchor="ctr"/>
          <a:lstStyle/>
          <a:p>
            <a:pPr algn="ctr">
              <a:defRPr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6" name="Right Arrow 105"/>
          <p:cNvSpPr/>
          <p:nvPr/>
        </p:nvSpPr>
        <p:spPr>
          <a:xfrm rot="16200000">
            <a:off x="5180160" y="4542619"/>
            <a:ext cx="366588" cy="155575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7435" tIns="43717" rIns="87435" bIns="43717" anchor="ctr"/>
          <a:lstStyle/>
          <a:p>
            <a:pPr algn="ctr">
              <a:defRPr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7" name="Right Arrow 106"/>
          <p:cNvSpPr/>
          <p:nvPr/>
        </p:nvSpPr>
        <p:spPr>
          <a:xfrm>
            <a:off x="5970798" y="3628429"/>
            <a:ext cx="366588" cy="155575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7435" tIns="43717" rIns="87435" bIns="43717" anchor="ctr"/>
          <a:lstStyle/>
          <a:p>
            <a:pPr algn="ctr">
              <a:defRPr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9" name="TextBox 60"/>
          <p:cNvSpPr txBox="1">
            <a:spLocks noChangeArrowheads="1"/>
          </p:cNvSpPr>
          <p:nvPr/>
        </p:nvSpPr>
        <p:spPr bwMode="auto">
          <a:xfrm>
            <a:off x="7188475" y="5470799"/>
            <a:ext cx="1403350" cy="207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750">
                <a:solidFill>
                  <a:srgbClr val="000000"/>
                </a:solidFill>
                <a:latin typeface="Segoe UI" pitchFamily="34" charset="0"/>
                <a:ea typeface="+mn-ea"/>
                <a:cs typeface="Segoe UI" pitchFamily="34" charset="0"/>
              </a:defRPr>
            </a:lvl1pPr>
          </a:lstStyle>
          <a:p>
            <a:pPr algn="l"/>
            <a:r>
              <a:rPr lang="en-US" dirty="0" smtClean="0"/>
              <a:t>Invoice Paid Workflow</a:t>
            </a:r>
            <a:endParaRPr lang="en-US" dirty="0"/>
          </a:p>
        </p:txBody>
      </p:sp>
      <p:sp>
        <p:nvSpPr>
          <p:cNvPr id="110" name="TextBox 60"/>
          <p:cNvSpPr txBox="1">
            <a:spLocks noChangeArrowheads="1"/>
          </p:cNvSpPr>
          <p:nvPr/>
        </p:nvSpPr>
        <p:spPr bwMode="auto">
          <a:xfrm>
            <a:off x="7188475" y="5738281"/>
            <a:ext cx="1403350" cy="207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750">
                <a:solidFill>
                  <a:srgbClr val="000000"/>
                </a:solidFill>
                <a:latin typeface="Segoe UI" pitchFamily="34" charset="0"/>
                <a:ea typeface="+mn-ea"/>
                <a:cs typeface="Segoe UI" pitchFamily="34" charset="0"/>
              </a:defRPr>
            </a:lvl1pPr>
          </a:lstStyle>
          <a:p>
            <a:pPr algn="l"/>
            <a:r>
              <a:rPr lang="en-US" dirty="0" smtClean="0"/>
              <a:t>Invoice Default Workflow</a:t>
            </a:r>
            <a:endParaRPr lang="en-US" dirty="0"/>
          </a:p>
        </p:txBody>
      </p:sp>
      <p:sp>
        <p:nvSpPr>
          <p:cNvPr id="112" name="TextBox 60"/>
          <p:cNvSpPr txBox="1">
            <a:spLocks noChangeArrowheads="1"/>
          </p:cNvSpPr>
          <p:nvPr/>
        </p:nvSpPr>
        <p:spPr bwMode="auto">
          <a:xfrm>
            <a:off x="7192667" y="5977547"/>
            <a:ext cx="1403350" cy="207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750">
                <a:solidFill>
                  <a:srgbClr val="000000"/>
                </a:solidFill>
                <a:latin typeface="Segoe UI" pitchFamily="34" charset="0"/>
                <a:ea typeface="+mn-ea"/>
                <a:cs typeface="Segoe UI" pitchFamily="34" charset="0"/>
              </a:defRPr>
            </a:lvl1pPr>
          </a:lstStyle>
          <a:p>
            <a:pPr algn="l"/>
            <a:r>
              <a:rPr lang="en-US" dirty="0" smtClean="0"/>
              <a:t>Invoice Paid at first Notice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529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Rectangle 2"/>
          <p:cNvSpPr>
            <a:spLocks noGrp="1" noChangeArrowheads="1"/>
          </p:cNvSpPr>
          <p:nvPr>
            <p:ph type="title"/>
          </p:nvPr>
        </p:nvSpPr>
        <p:spPr>
          <a:xfrm>
            <a:off x="95280" y="-24"/>
            <a:ext cx="8763000" cy="960438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/>
            </a:pPr>
            <a:r>
              <a:rPr lang="en-US" sz="2500" dirty="0"/>
              <a:t>Key Policy Billing Modules / Terminology</a:t>
            </a:r>
          </a:p>
        </p:txBody>
      </p:sp>
      <p:sp>
        <p:nvSpPr>
          <p:cNvPr id="64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6200" y="6324600"/>
            <a:ext cx="457200" cy="457200"/>
          </a:xfr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>
              <a:lnSpc>
                <a:spcPct val="110000"/>
              </a:lnSpc>
              <a:defRPr/>
            </a:pPr>
            <a:fld id="{79334EC3-DEE9-4F00-8E9F-B95713FB0F9C}" type="slidenum">
              <a:rPr lang="en-US" sz="900" smtClean="0">
                <a:latin typeface="+mn-lt"/>
              </a:rPr>
              <a:pPr algn="r">
                <a:lnSpc>
                  <a:spcPct val="110000"/>
                </a:lnSpc>
                <a:defRPr/>
              </a:pPr>
              <a:t>7</a:t>
            </a:fld>
            <a:endParaRPr lang="en-US" sz="900" dirty="0">
              <a:latin typeface="+mn-lt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323528" y="628012"/>
            <a:ext cx="8280920" cy="5753316"/>
          </a:xfrm>
          <a:prstGeom prst="roundRect">
            <a:avLst>
              <a:gd name="adj" fmla="val 11379"/>
            </a:avLst>
          </a:prstGeom>
          <a:gradFill flip="none" rotWithShape="1">
            <a:gsLst>
              <a:gs pos="14000">
                <a:srgbClr val="D4E9F8"/>
              </a:gs>
              <a:gs pos="94000">
                <a:srgbClr val="FFFFFF"/>
              </a:gs>
            </a:gsLst>
            <a:lin ang="5400000" scaled="0"/>
            <a:tileRect/>
          </a:gradFill>
          <a:ln w="12700">
            <a:noFill/>
            <a:round/>
            <a:headEnd/>
            <a:tailEnd/>
          </a:ln>
          <a:effectLst/>
        </p:spPr>
        <p:txBody>
          <a:bodyPr lIns="45720" tIns="91440" rIns="45720"/>
          <a:lstStyle/>
          <a:p>
            <a:pPr marL="114300" indent="-114300" fontAlgn="auto">
              <a:spcBef>
                <a:spcPts val="400"/>
              </a:spcBef>
              <a:spcAft>
                <a:spcPts val="400"/>
              </a:spcAft>
              <a:buFont typeface="Wingdings" pitchFamily="2" charset="2"/>
              <a:buChar char="§"/>
              <a:defRPr/>
            </a:pPr>
            <a:endParaRPr lang="en-US" sz="900" b="1" kern="0" dirty="0">
              <a:solidFill>
                <a:srgbClr val="000000"/>
              </a:solidFill>
              <a:latin typeface="+mn-lt"/>
              <a:cs typeface="Segoe UI" pitchFamily="34" charset="0"/>
            </a:endParaRPr>
          </a:p>
        </p:txBody>
      </p:sp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550606" y="653587"/>
            <a:ext cx="1527175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rgbClr val="708688"/>
            </a:prst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900" dirty="0">
                <a:solidFill>
                  <a:srgbClr val="0070C0"/>
                </a:solidFill>
                <a:latin typeface="+mn-lt"/>
                <a:ea typeface="MS PGothic" pitchFamily="34" charset="-128"/>
                <a:cs typeface="Segoe UI" pitchFamily="34" charset="0"/>
              </a:rPr>
              <a:t>Agency Bills</a:t>
            </a:r>
            <a:endParaRPr lang="en-US" sz="900" b="1" i="0" dirty="0" smtClean="0">
              <a:solidFill>
                <a:srgbClr val="0070C0"/>
              </a:solidFill>
              <a:latin typeface="+mn-lt"/>
              <a:ea typeface="MS PGothic" pitchFamily="34" charset="-128"/>
              <a:cs typeface="Segoe UI" pitchFamily="34" charset="0"/>
            </a:endParaRPr>
          </a:p>
        </p:txBody>
      </p:sp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574401" y="996487"/>
            <a:ext cx="1277938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rgbClr val="708688"/>
            </a:prst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900" dirty="0">
                <a:solidFill>
                  <a:srgbClr val="0070C0"/>
                </a:solidFill>
                <a:latin typeface="+mn-lt"/>
                <a:ea typeface="MS PGothic" pitchFamily="34" charset="-128"/>
                <a:cs typeface="Segoe UI" pitchFamily="34" charset="0"/>
              </a:rPr>
              <a:t>Bill Account</a:t>
            </a:r>
            <a:endParaRPr lang="en-US" sz="900" b="1" dirty="0" smtClean="0">
              <a:solidFill>
                <a:srgbClr val="0070C0"/>
              </a:solidFill>
              <a:latin typeface="+mn-lt"/>
              <a:ea typeface="MS PGothic" pitchFamily="34" charset="-128"/>
              <a:cs typeface="Segoe UI" pitchFamily="34" charset="0"/>
            </a:endParaRPr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574400" y="1329802"/>
            <a:ext cx="1450975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rgbClr val="708688"/>
            </a:prstShdw>
          </a:effec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900" dirty="0">
                <a:solidFill>
                  <a:srgbClr val="0070C0"/>
                </a:solidFill>
                <a:latin typeface="+mn-lt"/>
                <a:ea typeface="MS PGothic" pitchFamily="34" charset="-128"/>
                <a:cs typeface="Segoe UI" pitchFamily="34" charset="0"/>
              </a:rPr>
              <a:t>Collection Agency</a:t>
            </a:r>
            <a:endParaRPr lang="en-US" sz="900" b="1" dirty="0" smtClean="0">
              <a:solidFill>
                <a:srgbClr val="0070C0"/>
              </a:solidFill>
              <a:latin typeface="+mn-lt"/>
              <a:ea typeface="MS PGothic" pitchFamily="34" charset="-128"/>
              <a:cs typeface="Segoe UI" pitchFamily="34" charset="0"/>
            </a:endParaRPr>
          </a:p>
        </p:txBody>
      </p:sp>
      <p:cxnSp>
        <p:nvCxnSpPr>
          <p:cNvPr id="16" name="Straight Connector 145"/>
          <p:cNvCxnSpPr>
            <a:cxnSpLocks noChangeShapeType="1"/>
          </p:cNvCxnSpPr>
          <p:nvPr/>
        </p:nvCxnSpPr>
        <p:spPr bwMode="auto">
          <a:xfrm rot="10800000">
            <a:off x="603449" y="1885157"/>
            <a:ext cx="7620000" cy="0"/>
          </a:xfrm>
          <a:prstGeom prst="line">
            <a:avLst/>
          </a:prstGeom>
          <a:noFill/>
          <a:ln w="3175" algn="ctr">
            <a:solidFill>
              <a:sysClr val="windowText" lastClr="000000"/>
            </a:solidFill>
            <a:prstDash val="dash"/>
            <a:round/>
            <a:headEnd/>
            <a:tailEnd/>
          </a:ln>
        </p:spPr>
      </p:cxnSp>
      <p:sp>
        <p:nvSpPr>
          <p:cNvPr id="17" name="Text Box 13"/>
          <p:cNvSpPr txBox="1">
            <a:spLocks noChangeArrowheads="1"/>
          </p:cNvSpPr>
          <p:nvPr/>
        </p:nvSpPr>
        <p:spPr bwMode="auto">
          <a:xfrm>
            <a:off x="574401" y="2023034"/>
            <a:ext cx="1450975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rgbClr val="708688"/>
            </a:prst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900" dirty="0">
                <a:solidFill>
                  <a:srgbClr val="0070C0"/>
                </a:solidFill>
                <a:latin typeface="+mn-lt"/>
                <a:ea typeface="MS PGothic" pitchFamily="34" charset="-128"/>
                <a:cs typeface="Segoe UI" pitchFamily="34" charset="0"/>
              </a:rPr>
              <a:t>Delinquency</a:t>
            </a:r>
            <a:endParaRPr lang="en-US" sz="900" b="1" dirty="0" smtClean="0">
              <a:solidFill>
                <a:srgbClr val="0070C0"/>
              </a:solidFill>
              <a:latin typeface="+mn-lt"/>
              <a:ea typeface="MS PGothic" pitchFamily="34" charset="-128"/>
              <a:cs typeface="Segoe UI" pitchFamily="34" charset="0"/>
            </a:endParaRP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577576" y="1609750"/>
            <a:ext cx="144780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rgbClr val="708688"/>
            </a:prst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900" dirty="0">
                <a:solidFill>
                  <a:srgbClr val="0070C0"/>
                </a:solidFill>
                <a:latin typeface="+mn-lt"/>
                <a:ea typeface="MS PGothic" pitchFamily="34" charset="-128"/>
                <a:cs typeface="Segoe UI" pitchFamily="34" charset="0"/>
              </a:rPr>
              <a:t>Contracts</a:t>
            </a:r>
            <a:endParaRPr lang="en-US" sz="900" b="1" dirty="0" smtClean="0">
              <a:solidFill>
                <a:srgbClr val="0070C0"/>
              </a:solidFill>
              <a:latin typeface="+mn-lt"/>
              <a:ea typeface="MS PGothic" pitchFamily="34" charset="-128"/>
              <a:cs typeface="Segoe UI" pitchFamily="34" charset="0"/>
            </a:endParaRPr>
          </a:p>
        </p:txBody>
      </p:sp>
      <p:cxnSp>
        <p:nvCxnSpPr>
          <p:cNvPr id="19" name="Straight Connector 145"/>
          <p:cNvCxnSpPr>
            <a:cxnSpLocks noChangeShapeType="1"/>
          </p:cNvCxnSpPr>
          <p:nvPr/>
        </p:nvCxnSpPr>
        <p:spPr bwMode="auto">
          <a:xfrm rot="10800000">
            <a:off x="603448" y="2276872"/>
            <a:ext cx="7620000" cy="0"/>
          </a:xfrm>
          <a:prstGeom prst="line">
            <a:avLst/>
          </a:prstGeom>
          <a:noFill/>
          <a:ln w="3175" algn="ctr">
            <a:solidFill>
              <a:sysClr val="windowText" lastClr="000000"/>
            </a:solidFill>
            <a:prstDash val="dash"/>
            <a:round/>
            <a:headEnd/>
            <a:tailEnd/>
          </a:ln>
        </p:spPr>
      </p:cxnSp>
      <p:sp>
        <p:nvSpPr>
          <p:cNvPr id="20" name="Text Box 13"/>
          <p:cNvSpPr txBox="1">
            <a:spLocks noChangeArrowheads="1"/>
          </p:cNvSpPr>
          <p:nvPr/>
        </p:nvSpPr>
        <p:spPr bwMode="auto">
          <a:xfrm>
            <a:off x="553782" y="2785690"/>
            <a:ext cx="1595437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rgbClr val="708688"/>
            </a:prstShdw>
          </a:effec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900" dirty="0">
                <a:solidFill>
                  <a:srgbClr val="0070C0"/>
                </a:solidFill>
                <a:latin typeface="+mn-lt"/>
                <a:ea typeface="MS PGothic" pitchFamily="34" charset="-128"/>
                <a:cs typeface="Segoe UI" pitchFamily="34" charset="0"/>
              </a:rPr>
              <a:t>Disbursements</a:t>
            </a:r>
            <a:endParaRPr lang="en-US" sz="900" b="1" dirty="0" smtClean="0">
              <a:solidFill>
                <a:srgbClr val="0070C0"/>
              </a:solidFill>
              <a:latin typeface="+mn-lt"/>
              <a:ea typeface="MS PGothic" pitchFamily="34" charset="-128"/>
              <a:cs typeface="Segoe UI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127448" y="2780928"/>
            <a:ext cx="6324600" cy="23083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lvl="0" indent="-171450" eaLnBrk="0" hangingPunct="0">
              <a:spcBef>
                <a:spcPts val="0"/>
              </a:spcBef>
              <a:spcAft>
                <a:spcPts val="0"/>
              </a:spcAft>
              <a:buBlip>
                <a:blip r:embed="rId3"/>
              </a:buBlip>
              <a:defRPr/>
            </a:pPr>
            <a:r>
              <a:rPr lang="en-US" altLang="ja-JP" sz="900" b="0" dirty="0">
                <a:solidFill>
                  <a:srgbClr val="000000"/>
                </a:solidFill>
                <a:latin typeface="+mn-lt"/>
                <a:cs typeface="Segoe UI" pitchFamily="34" charset="0"/>
              </a:rPr>
              <a:t>Paying out in the discharge of a debt or expense</a:t>
            </a:r>
            <a:endParaRPr lang="en-US" altLang="ja-JP" sz="900" b="0" dirty="0" smtClean="0">
              <a:solidFill>
                <a:srgbClr val="000000"/>
              </a:solidFill>
              <a:latin typeface="+mn-lt"/>
              <a:cs typeface="Segoe UI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117923" y="1883295"/>
            <a:ext cx="6324600" cy="36933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eaLnBrk="0" hangingPunct="0">
              <a:buBlip>
                <a:blip r:embed="rId3"/>
              </a:buBlip>
              <a:defRPr/>
            </a:pPr>
            <a:r>
              <a:rPr lang="en-US" altLang="ja-JP" sz="900" b="0" dirty="0" smtClean="0">
                <a:solidFill>
                  <a:srgbClr val="000000"/>
                </a:solidFill>
                <a:latin typeface="+mn-lt"/>
                <a:cs typeface="Segoe UI" pitchFamily="34" charset="0"/>
              </a:rPr>
              <a:t>A invoice </a:t>
            </a:r>
            <a:r>
              <a:rPr lang="en-US" altLang="ja-JP" sz="900" b="0" dirty="0">
                <a:solidFill>
                  <a:srgbClr val="000000"/>
                </a:solidFill>
                <a:latin typeface="+mn-lt"/>
                <a:cs typeface="Segoe UI" pitchFamily="34" charset="0"/>
              </a:rPr>
              <a:t>or statement remains unpaid or partially paid after its due date, the policy and its owner become delinquent</a:t>
            </a:r>
            <a:endParaRPr lang="en-US" altLang="ja-JP" sz="900" b="0" dirty="0" smtClean="0">
              <a:solidFill>
                <a:srgbClr val="000000"/>
              </a:solidFill>
              <a:latin typeface="+mn-lt"/>
              <a:cs typeface="Segoe UI" pitchFamily="34" charset="0"/>
            </a:endParaRPr>
          </a:p>
        </p:txBody>
      </p:sp>
      <p:cxnSp>
        <p:nvCxnSpPr>
          <p:cNvPr id="23" name="Straight Connector 145"/>
          <p:cNvCxnSpPr>
            <a:cxnSpLocks noChangeShapeType="1"/>
          </p:cNvCxnSpPr>
          <p:nvPr/>
        </p:nvCxnSpPr>
        <p:spPr bwMode="auto">
          <a:xfrm rot="10800000">
            <a:off x="603448" y="1605557"/>
            <a:ext cx="7620000" cy="0"/>
          </a:xfrm>
          <a:prstGeom prst="line">
            <a:avLst/>
          </a:prstGeom>
          <a:noFill/>
          <a:ln w="3175" algn="ctr">
            <a:solidFill>
              <a:sysClr val="windowText" lastClr="000000"/>
            </a:solidFill>
            <a:prstDash val="dash"/>
            <a:round/>
            <a:headEnd/>
            <a:tailEnd/>
          </a:ln>
        </p:spPr>
      </p:cxnSp>
      <p:cxnSp>
        <p:nvCxnSpPr>
          <p:cNvPr id="24" name="Straight Connector 145"/>
          <p:cNvCxnSpPr>
            <a:cxnSpLocks noChangeShapeType="1"/>
          </p:cNvCxnSpPr>
          <p:nvPr/>
        </p:nvCxnSpPr>
        <p:spPr bwMode="auto">
          <a:xfrm rot="10800000">
            <a:off x="603448" y="1320337"/>
            <a:ext cx="7620000" cy="0"/>
          </a:xfrm>
          <a:prstGeom prst="line">
            <a:avLst/>
          </a:prstGeom>
          <a:noFill/>
          <a:ln w="3175" algn="ctr">
            <a:solidFill>
              <a:sysClr val="windowText" lastClr="000000"/>
            </a:solidFill>
            <a:prstDash val="dash"/>
            <a:round/>
            <a:headEnd/>
            <a:tailEnd/>
          </a:ln>
        </p:spPr>
      </p:cxnSp>
      <p:cxnSp>
        <p:nvCxnSpPr>
          <p:cNvPr id="25" name="Straight Connector 145"/>
          <p:cNvCxnSpPr>
            <a:cxnSpLocks noChangeShapeType="1"/>
          </p:cNvCxnSpPr>
          <p:nvPr/>
        </p:nvCxnSpPr>
        <p:spPr bwMode="auto">
          <a:xfrm rot="10800000">
            <a:off x="603448" y="923579"/>
            <a:ext cx="7620000" cy="0"/>
          </a:xfrm>
          <a:prstGeom prst="line">
            <a:avLst/>
          </a:prstGeom>
          <a:noFill/>
          <a:ln w="3175" algn="ctr">
            <a:solidFill>
              <a:sysClr val="windowText" lastClr="000000"/>
            </a:solidFill>
            <a:prstDash val="dash"/>
            <a:round/>
            <a:headEnd/>
            <a:tailEnd/>
          </a:ln>
        </p:spPr>
      </p:cxnSp>
      <p:sp>
        <p:nvSpPr>
          <p:cNvPr id="26" name="TextBox 25"/>
          <p:cNvSpPr txBox="1"/>
          <p:nvPr/>
        </p:nvSpPr>
        <p:spPr>
          <a:xfrm>
            <a:off x="2117923" y="1600225"/>
            <a:ext cx="6324600" cy="23083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eaLnBrk="0" hangingPunct="0">
              <a:spcBef>
                <a:spcPts val="0"/>
              </a:spcBef>
              <a:spcAft>
                <a:spcPts val="0"/>
              </a:spcAft>
              <a:buBlip>
                <a:blip r:embed="rId3"/>
              </a:buBlip>
              <a:defRPr/>
            </a:pPr>
            <a:r>
              <a:rPr lang="en-US" altLang="ja-JP" sz="900" b="0" dirty="0">
                <a:solidFill>
                  <a:srgbClr val="000000"/>
                </a:solidFill>
                <a:latin typeface="+mn-lt"/>
                <a:cs typeface="Segoe UI" pitchFamily="34" charset="0"/>
              </a:rPr>
              <a:t>A contract is a legally enforceable agreement between two or more parties with mutual obligations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117923" y="1339327"/>
            <a:ext cx="6324600" cy="23083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lvl="0" indent="-171450" eaLnBrk="0" hangingPunct="0">
              <a:buBlip>
                <a:blip r:embed="rId3"/>
              </a:buBlip>
              <a:defRPr/>
            </a:pPr>
            <a:r>
              <a:rPr lang="en-US" altLang="ja-JP" sz="900" b="0" dirty="0" smtClean="0">
                <a:solidFill>
                  <a:srgbClr val="000000"/>
                </a:solidFill>
                <a:latin typeface="+mn-lt"/>
                <a:cs typeface="Segoe UI" pitchFamily="34" charset="0"/>
              </a:rPr>
              <a:t>A </a:t>
            </a:r>
            <a:r>
              <a:rPr lang="en-US" altLang="ja-JP" sz="900" b="0" dirty="0">
                <a:solidFill>
                  <a:srgbClr val="000000"/>
                </a:solidFill>
                <a:latin typeface="+mn-lt"/>
                <a:cs typeface="Segoe UI" pitchFamily="34" charset="0"/>
              </a:rPr>
              <a:t>business </a:t>
            </a:r>
            <a:r>
              <a:rPr lang="en-US" altLang="ja-JP" sz="900" b="0" dirty="0" smtClean="0">
                <a:solidFill>
                  <a:srgbClr val="000000"/>
                </a:solidFill>
                <a:latin typeface="+mn-lt"/>
                <a:cs typeface="Segoe UI" pitchFamily="34" charset="0"/>
              </a:rPr>
              <a:t>unit that </a:t>
            </a:r>
            <a:r>
              <a:rPr lang="en-US" altLang="ja-JP" sz="900" b="0" dirty="0">
                <a:solidFill>
                  <a:srgbClr val="000000"/>
                </a:solidFill>
                <a:latin typeface="+mn-lt"/>
                <a:cs typeface="Segoe UI" pitchFamily="34" charset="0"/>
              </a:rPr>
              <a:t>pursues payments of debts owed by individuals or </a:t>
            </a:r>
            <a:r>
              <a:rPr lang="en-US" altLang="ja-JP" sz="900" b="0" dirty="0" smtClean="0">
                <a:solidFill>
                  <a:srgbClr val="000000"/>
                </a:solidFill>
                <a:latin typeface="+mn-lt"/>
                <a:cs typeface="Segoe UI" pitchFamily="34" charset="0"/>
              </a:rPr>
              <a:t>businesses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117923" y="929812"/>
            <a:ext cx="6324600" cy="36933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eaLnBrk="0" hangingPunct="0">
              <a:spcBef>
                <a:spcPts val="0"/>
              </a:spcBef>
              <a:spcAft>
                <a:spcPts val="0"/>
              </a:spcAft>
              <a:buBlip>
                <a:blip r:embed="rId3"/>
              </a:buBlip>
              <a:defRPr/>
            </a:pPr>
            <a:r>
              <a:rPr lang="en-US" altLang="ja-JP" sz="900" b="0" dirty="0">
                <a:solidFill>
                  <a:srgbClr val="000000"/>
                </a:solidFill>
                <a:latin typeface="+mn-lt"/>
                <a:cs typeface="Segoe UI" pitchFamily="34" charset="0"/>
              </a:rPr>
              <a:t>Account bill is a way of billing multiple policies on one statement on either a monthly (both Personal and Commercial Lines policies) or quarterly (Commercial Lines policies only) basis</a:t>
            </a:r>
            <a:endParaRPr lang="en-US" altLang="ja-JP" sz="900" b="0" dirty="0" smtClean="0">
              <a:solidFill>
                <a:srgbClr val="000000"/>
              </a:solidFill>
              <a:latin typeface="+mn-lt"/>
              <a:cs typeface="Segoe UI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127448" y="663112"/>
            <a:ext cx="6324600" cy="23083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eaLnBrk="0" hangingPunct="0">
              <a:buBlip>
                <a:blip r:embed="rId3"/>
              </a:buBlip>
              <a:defRPr/>
            </a:pPr>
            <a:r>
              <a:rPr lang="en-US" altLang="ja-JP" sz="900" b="0" dirty="0" smtClean="0">
                <a:solidFill>
                  <a:srgbClr val="000000"/>
                </a:solidFill>
                <a:latin typeface="+mn-lt"/>
                <a:cs typeface="Segoe UI" pitchFamily="34" charset="0"/>
              </a:rPr>
              <a:t>Carrier’s </a:t>
            </a:r>
            <a:r>
              <a:rPr lang="en-US" altLang="ja-JP" sz="900" b="0" dirty="0">
                <a:solidFill>
                  <a:srgbClr val="000000"/>
                </a:solidFill>
                <a:latin typeface="+mn-lt"/>
                <a:cs typeface="Segoe UI" pitchFamily="34" charset="0"/>
              </a:rPr>
              <a:t>receives net payments for all premium payments directly from the </a:t>
            </a:r>
            <a:r>
              <a:rPr lang="en-US" altLang="ja-JP" sz="900" b="0" dirty="0" smtClean="0">
                <a:solidFill>
                  <a:srgbClr val="000000"/>
                </a:solidFill>
                <a:latin typeface="+mn-lt"/>
                <a:cs typeface="Segoe UI" pitchFamily="34" charset="0"/>
              </a:rPr>
              <a:t>Agents</a:t>
            </a:r>
          </a:p>
        </p:txBody>
      </p:sp>
      <p:cxnSp>
        <p:nvCxnSpPr>
          <p:cNvPr id="30" name="Straight Connector 145"/>
          <p:cNvCxnSpPr>
            <a:cxnSpLocks noChangeShapeType="1"/>
          </p:cNvCxnSpPr>
          <p:nvPr/>
        </p:nvCxnSpPr>
        <p:spPr bwMode="auto">
          <a:xfrm rot="10800000">
            <a:off x="603448" y="2753122"/>
            <a:ext cx="7620000" cy="0"/>
          </a:xfrm>
          <a:prstGeom prst="line">
            <a:avLst/>
          </a:prstGeom>
          <a:noFill/>
          <a:ln w="3175" algn="ctr">
            <a:solidFill>
              <a:sysClr val="windowText" lastClr="000000"/>
            </a:solidFill>
            <a:prstDash val="dash"/>
            <a:round/>
            <a:headEnd/>
            <a:tailEnd/>
          </a:ln>
        </p:spPr>
      </p:cxnSp>
      <p:sp>
        <p:nvSpPr>
          <p:cNvPr id="31" name="Text Box 13"/>
          <p:cNvSpPr txBox="1">
            <a:spLocks noChangeArrowheads="1"/>
          </p:cNvSpPr>
          <p:nvPr/>
        </p:nvSpPr>
        <p:spPr bwMode="auto">
          <a:xfrm>
            <a:off x="582339" y="2373551"/>
            <a:ext cx="1277938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rgbClr val="708688"/>
            </a:prst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900" dirty="0">
                <a:solidFill>
                  <a:srgbClr val="0070C0"/>
                </a:solidFill>
                <a:latin typeface="+mn-lt"/>
                <a:ea typeface="MS PGothic" pitchFamily="34" charset="-128"/>
                <a:cs typeface="Segoe UI" pitchFamily="34" charset="0"/>
              </a:rPr>
              <a:t>Direct Bills</a:t>
            </a:r>
            <a:endParaRPr lang="en-US" sz="900" b="1" dirty="0" smtClean="0">
              <a:solidFill>
                <a:srgbClr val="0070C0"/>
              </a:solidFill>
              <a:latin typeface="+mn-lt"/>
              <a:ea typeface="MS PGothic" pitchFamily="34" charset="-128"/>
              <a:cs typeface="Segoe UI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127448" y="2295922"/>
            <a:ext cx="6324600" cy="36933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eaLnBrk="0" hangingPunct="0">
              <a:buBlip>
                <a:blip r:embed="rId3"/>
              </a:buBlip>
              <a:defRPr/>
            </a:pPr>
            <a:r>
              <a:rPr lang="en-US" altLang="ja-JP" sz="900" b="0" dirty="0">
                <a:solidFill>
                  <a:srgbClr val="000000"/>
                </a:solidFill>
                <a:latin typeface="+mn-lt"/>
                <a:cs typeface="Segoe UI" pitchFamily="34" charset="0"/>
              </a:rPr>
              <a:t>A system for the collection of premiums whereby the insurance company "directly bills" the insured for the premium in lieu of the conventional collection of premiums by the agent or broker</a:t>
            </a:r>
            <a:endParaRPr lang="en-US" altLang="ja-JP" sz="900" b="0" dirty="0" smtClean="0">
              <a:solidFill>
                <a:srgbClr val="000000"/>
              </a:solidFill>
              <a:latin typeface="+mn-lt"/>
              <a:cs typeface="Segoe UI" pitchFamily="34" charset="0"/>
            </a:endParaRPr>
          </a:p>
        </p:txBody>
      </p:sp>
      <p:cxnSp>
        <p:nvCxnSpPr>
          <p:cNvPr id="33" name="Straight Connector 145"/>
          <p:cNvCxnSpPr>
            <a:cxnSpLocks noChangeShapeType="1"/>
          </p:cNvCxnSpPr>
          <p:nvPr/>
        </p:nvCxnSpPr>
        <p:spPr bwMode="auto">
          <a:xfrm rot="10800000">
            <a:off x="603448" y="3356992"/>
            <a:ext cx="7620000" cy="0"/>
          </a:xfrm>
          <a:prstGeom prst="line">
            <a:avLst/>
          </a:prstGeom>
          <a:noFill/>
          <a:ln w="3175" algn="ctr">
            <a:solidFill>
              <a:sysClr val="windowText" lastClr="000000"/>
            </a:solidFill>
            <a:prstDash val="dash"/>
            <a:round/>
            <a:headEnd/>
            <a:tailEnd/>
          </a:ln>
        </p:spPr>
      </p:cxnSp>
      <p:sp>
        <p:nvSpPr>
          <p:cNvPr id="34" name="TextBox 33"/>
          <p:cNvSpPr txBox="1"/>
          <p:nvPr/>
        </p:nvSpPr>
        <p:spPr bwMode="auto">
          <a:xfrm>
            <a:off x="574401" y="3068960"/>
            <a:ext cx="1434142" cy="23083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b">
              <a:spcBef>
                <a:spcPct val="50000"/>
              </a:spcBef>
              <a:defRPr/>
            </a:pPr>
            <a:r>
              <a:rPr lang="en-US" sz="900" dirty="0">
                <a:solidFill>
                  <a:srgbClr val="0070C0"/>
                </a:solidFill>
                <a:latin typeface="+mn-lt"/>
                <a:ea typeface="MS PGothic" pitchFamily="34" charset="-128"/>
                <a:cs typeface="Segoe UI" pitchFamily="34" charset="0"/>
              </a:rPr>
              <a:t>EFT Payments</a:t>
            </a:r>
            <a:endParaRPr lang="en-US" sz="900" b="1" dirty="0">
              <a:solidFill>
                <a:srgbClr val="0070C0"/>
              </a:solidFill>
              <a:latin typeface="+mn-lt"/>
              <a:ea typeface="MS PGothic" pitchFamily="34" charset="-128"/>
              <a:cs typeface="Segoe UI" pitchFamily="34" charset="0"/>
            </a:endParaRPr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2136154" y="3081334"/>
            <a:ext cx="5964238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marL="171450" indent="-171450" eaLnBrk="0" hangingPunct="0">
              <a:buBlip>
                <a:blip r:embed="rId3"/>
              </a:buBlip>
              <a:defRPr/>
            </a:pPr>
            <a:r>
              <a:rPr lang="en-US" altLang="ja-JP" sz="900" b="0" dirty="0">
                <a:solidFill>
                  <a:srgbClr val="000000"/>
                </a:solidFill>
                <a:latin typeface="+mn-lt"/>
                <a:cs typeface="Segoe UI" pitchFamily="34" charset="0"/>
              </a:rPr>
              <a:t>Payments </a:t>
            </a:r>
            <a:r>
              <a:rPr lang="en-US" altLang="ja-JP" sz="900" b="0" dirty="0" smtClean="0">
                <a:solidFill>
                  <a:srgbClr val="000000"/>
                </a:solidFill>
                <a:latin typeface="+mn-lt"/>
                <a:cs typeface="Segoe UI" pitchFamily="34" charset="0"/>
              </a:rPr>
              <a:t>the insured </a:t>
            </a:r>
            <a:r>
              <a:rPr lang="en-US" altLang="ja-JP" sz="900" b="0" dirty="0">
                <a:solidFill>
                  <a:srgbClr val="000000"/>
                </a:solidFill>
                <a:latin typeface="+mn-lt"/>
                <a:cs typeface="Segoe UI" pitchFamily="34" charset="0"/>
              </a:rPr>
              <a:t>designate are </a:t>
            </a:r>
            <a:r>
              <a:rPr lang="en-US" altLang="ja-JP" sz="900" b="0" dirty="0" smtClean="0">
                <a:solidFill>
                  <a:srgbClr val="000000"/>
                </a:solidFill>
                <a:latin typeface="+mn-lt"/>
                <a:cs typeface="Segoe UI" pitchFamily="34" charset="0"/>
              </a:rPr>
              <a:t>directly debited </a:t>
            </a:r>
            <a:r>
              <a:rPr lang="en-US" altLang="ja-JP" sz="900" b="0" dirty="0">
                <a:solidFill>
                  <a:srgbClr val="000000"/>
                </a:solidFill>
                <a:latin typeface="+mn-lt"/>
                <a:cs typeface="Segoe UI" pitchFamily="34" charset="0"/>
              </a:rPr>
              <a:t>from </a:t>
            </a:r>
            <a:r>
              <a:rPr lang="en-US" altLang="ja-JP" sz="900" b="0" dirty="0" smtClean="0">
                <a:solidFill>
                  <a:srgbClr val="000000"/>
                </a:solidFill>
                <a:latin typeface="+mn-lt"/>
                <a:cs typeface="Segoe UI" pitchFamily="34" charset="0"/>
              </a:rPr>
              <a:t>the insured’s account </a:t>
            </a:r>
            <a:r>
              <a:rPr lang="en-US" altLang="ja-JP" sz="900" b="0" dirty="0">
                <a:solidFill>
                  <a:srgbClr val="000000"/>
                </a:solidFill>
                <a:latin typeface="+mn-lt"/>
                <a:cs typeface="Segoe UI" pitchFamily="34" charset="0"/>
              </a:rPr>
              <a:t>automatically</a:t>
            </a:r>
          </a:p>
        </p:txBody>
      </p:sp>
      <p:cxnSp>
        <p:nvCxnSpPr>
          <p:cNvPr id="36" name="Straight Connector 145"/>
          <p:cNvCxnSpPr>
            <a:cxnSpLocks noChangeShapeType="1"/>
          </p:cNvCxnSpPr>
          <p:nvPr/>
        </p:nvCxnSpPr>
        <p:spPr bwMode="auto">
          <a:xfrm rot="10800000">
            <a:off x="651344" y="3068960"/>
            <a:ext cx="7620000" cy="0"/>
          </a:xfrm>
          <a:prstGeom prst="line">
            <a:avLst/>
          </a:prstGeom>
          <a:noFill/>
          <a:ln w="3175" algn="ctr">
            <a:solidFill>
              <a:sysClr val="windowText" lastClr="000000"/>
            </a:solidFill>
            <a:prstDash val="dash"/>
            <a:round/>
            <a:headEnd/>
            <a:tailEnd/>
          </a:ln>
        </p:spPr>
      </p:cxnSp>
      <p:sp>
        <p:nvSpPr>
          <p:cNvPr id="37" name="TextBox 36"/>
          <p:cNvSpPr txBox="1"/>
          <p:nvPr/>
        </p:nvSpPr>
        <p:spPr bwMode="auto">
          <a:xfrm>
            <a:off x="539552" y="3392870"/>
            <a:ext cx="1434142" cy="23083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b">
              <a:spcBef>
                <a:spcPct val="50000"/>
              </a:spcBef>
              <a:defRPr/>
            </a:pPr>
            <a:r>
              <a:rPr lang="en-US" sz="900" dirty="0">
                <a:solidFill>
                  <a:srgbClr val="0070C0"/>
                </a:solidFill>
                <a:latin typeface="+mn-lt"/>
                <a:ea typeface="MS PGothic" pitchFamily="34" charset="-128"/>
                <a:cs typeface="Segoe UI" pitchFamily="34" charset="0"/>
              </a:rPr>
              <a:t>Fees</a:t>
            </a:r>
            <a:endParaRPr lang="en-US" sz="900" b="1" dirty="0">
              <a:solidFill>
                <a:srgbClr val="0070C0"/>
              </a:solidFill>
              <a:latin typeface="+mn-lt"/>
              <a:ea typeface="MS PGothic" pitchFamily="34" charset="-128"/>
              <a:cs typeface="Segoe UI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121768" y="3352800"/>
            <a:ext cx="6324600" cy="23083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lvl="0" indent="-171450" eaLnBrk="0" hangingPunct="0">
              <a:spcBef>
                <a:spcPts val="0"/>
              </a:spcBef>
              <a:spcAft>
                <a:spcPts val="0"/>
              </a:spcAft>
              <a:buBlip>
                <a:blip r:embed="rId3"/>
              </a:buBlip>
              <a:defRPr/>
            </a:pPr>
            <a:r>
              <a:rPr lang="en-US" altLang="ja-JP" sz="900" b="0" dirty="0">
                <a:solidFill>
                  <a:srgbClr val="000000"/>
                </a:solidFill>
                <a:latin typeface="+mn-lt"/>
                <a:cs typeface="Segoe UI" pitchFamily="34" charset="0"/>
              </a:rPr>
              <a:t>Fee is the price one pays as remuneration for services</a:t>
            </a:r>
            <a:endParaRPr lang="en-US" altLang="ja-JP" sz="900" b="0" dirty="0" smtClean="0">
              <a:solidFill>
                <a:srgbClr val="000000"/>
              </a:solidFill>
              <a:latin typeface="+mn-lt"/>
              <a:cs typeface="Segoe UI" pitchFamily="34" charset="0"/>
            </a:endParaRPr>
          </a:p>
        </p:txBody>
      </p:sp>
      <p:sp>
        <p:nvSpPr>
          <p:cNvPr id="42" name="Text Box 13"/>
          <p:cNvSpPr txBox="1">
            <a:spLocks noChangeArrowheads="1"/>
          </p:cNvSpPr>
          <p:nvPr/>
        </p:nvSpPr>
        <p:spPr bwMode="auto">
          <a:xfrm>
            <a:off x="550606" y="3678932"/>
            <a:ext cx="15271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rgbClr val="708688"/>
            </a:prst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900" dirty="0">
                <a:solidFill>
                  <a:srgbClr val="0070C0"/>
                </a:solidFill>
                <a:latin typeface="+mn-lt"/>
                <a:ea typeface="MS PGothic" pitchFamily="34" charset="-128"/>
                <a:cs typeface="Segoe UI" pitchFamily="34" charset="0"/>
              </a:rPr>
              <a:t>Invoice Management</a:t>
            </a:r>
            <a:endParaRPr lang="en-US" sz="900" b="1" i="0" dirty="0" smtClean="0">
              <a:solidFill>
                <a:srgbClr val="0070C0"/>
              </a:solidFill>
              <a:latin typeface="+mn-lt"/>
              <a:ea typeface="MS PGothic" pitchFamily="34" charset="-128"/>
              <a:cs typeface="Segoe UI" pitchFamily="34" charset="0"/>
            </a:endParaRPr>
          </a:p>
        </p:txBody>
      </p:sp>
      <p:sp>
        <p:nvSpPr>
          <p:cNvPr id="43" name="Text Box 13"/>
          <p:cNvSpPr txBox="1">
            <a:spLocks noChangeArrowheads="1"/>
          </p:cNvSpPr>
          <p:nvPr/>
        </p:nvSpPr>
        <p:spPr bwMode="auto">
          <a:xfrm>
            <a:off x="574401" y="4125838"/>
            <a:ext cx="1277938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rgbClr val="708688"/>
            </a:prst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900" dirty="0">
                <a:solidFill>
                  <a:srgbClr val="0070C0"/>
                </a:solidFill>
                <a:latin typeface="+mn-lt"/>
                <a:ea typeface="MS PGothic" pitchFamily="34" charset="-128"/>
                <a:cs typeface="Segoe UI" pitchFamily="34" charset="0"/>
              </a:rPr>
              <a:t>Journal</a:t>
            </a:r>
            <a:endParaRPr lang="en-US" sz="900" b="1" dirty="0" smtClean="0">
              <a:solidFill>
                <a:srgbClr val="0070C0"/>
              </a:solidFill>
              <a:latin typeface="+mn-lt"/>
              <a:ea typeface="MS PGothic" pitchFamily="34" charset="-128"/>
              <a:cs typeface="Segoe UI" pitchFamily="34" charset="0"/>
            </a:endParaRPr>
          </a:p>
        </p:txBody>
      </p:sp>
      <p:sp>
        <p:nvSpPr>
          <p:cNvPr id="44" name="Text Box 13"/>
          <p:cNvSpPr txBox="1">
            <a:spLocks noChangeArrowheads="1"/>
          </p:cNvSpPr>
          <p:nvPr/>
        </p:nvSpPr>
        <p:spPr bwMode="auto">
          <a:xfrm>
            <a:off x="574401" y="4451970"/>
            <a:ext cx="1277938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rgbClr val="708688"/>
            </a:prst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900" dirty="0">
                <a:solidFill>
                  <a:srgbClr val="0070C0"/>
                </a:solidFill>
                <a:latin typeface="+mn-lt"/>
                <a:ea typeface="MS PGothic" pitchFamily="34" charset="-128"/>
                <a:cs typeface="Segoe UI" pitchFamily="34" charset="0"/>
              </a:rPr>
              <a:t>Ledger</a:t>
            </a:r>
            <a:endParaRPr lang="en-US" sz="900" b="1" dirty="0" smtClean="0">
              <a:solidFill>
                <a:srgbClr val="0070C0"/>
              </a:solidFill>
              <a:latin typeface="+mn-lt"/>
              <a:ea typeface="MS PGothic" pitchFamily="34" charset="-128"/>
              <a:cs typeface="Segoe UI" pitchFamily="34" charset="0"/>
            </a:endParaRPr>
          </a:p>
        </p:txBody>
      </p:sp>
      <p:cxnSp>
        <p:nvCxnSpPr>
          <p:cNvPr id="45" name="Straight Connector 145"/>
          <p:cNvCxnSpPr>
            <a:cxnSpLocks noChangeShapeType="1"/>
          </p:cNvCxnSpPr>
          <p:nvPr/>
        </p:nvCxnSpPr>
        <p:spPr bwMode="auto">
          <a:xfrm rot="10800000">
            <a:off x="603449" y="5373216"/>
            <a:ext cx="7620000" cy="0"/>
          </a:xfrm>
          <a:prstGeom prst="line">
            <a:avLst/>
          </a:prstGeom>
          <a:noFill/>
          <a:ln w="3175" algn="ctr">
            <a:solidFill>
              <a:sysClr val="windowText" lastClr="000000"/>
            </a:solidFill>
            <a:prstDash val="dash"/>
            <a:round/>
            <a:headEnd/>
            <a:tailEnd/>
          </a:ln>
        </p:spPr>
      </p:cxnSp>
      <p:sp>
        <p:nvSpPr>
          <p:cNvPr id="46" name="Text Box 13"/>
          <p:cNvSpPr txBox="1">
            <a:spLocks noChangeArrowheads="1"/>
          </p:cNvSpPr>
          <p:nvPr/>
        </p:nvSpPr>
        <p:spPr bwMode="auto">
          <a:xfrm>
            <a:off x="574401" y="5522480"/>
            <a:ext cx="1450975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rgbClr val="708688"/>
            </a:prst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900" dirty="0">
                <a:solidFill>
                  <a:srgbClr val="0070C0"/>
                </a:solidFill>
                <a:latin typeface="+mn-lt"/>
                <a:ea typeface="MS PGothic" pitchFamily="34" charset="-128"/>
                <a:cs typeface="Segoe UI" pitchFamily="34" charset="0"/>
              </a:rPr>
              <a:t>Receivables</a:t>
            </a:r>
            <a:endParaRPr lang="en-US" sz="900" b="1" dirty="0" smtClean="0">
              <a:solidFill>
                <a:srgbClr val="0070C0"/>
              </a:solidFill>
              <a:latin typeface="+mn-lt"/>
              <a:ea typeface="MS PGothic" pitchFamily="34" charset="-128"/>
              <a:cs typeface="Segoe UI" pitchFamily="34" charset="0"/>
            </a:endParaRPr>
          </a:p>
        </p:txBody>
      </p:sp>
      <p:sp>
        <p:nvSpPr>
          <p:cNvPr id="47" name="Text Box 13"/>
          <p:cNvSpPr txBox="1">
            <a:spLocks noChangeArrowheads="1"/>
          </p:cNvSpPr>
          <p:nvPr/>
        </p:nvSpPr>
        <p:spPr bwMode="auto">
          <a:xfrm>
            <a:off x="577576" y="5013176"/>
            <a:ext cx="144780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rgbClr val="708688"/>
            </a:prst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900" dirty="0">
                <a:solidFill>
                  <a:srgbClr val="0070C0"/>
                </a:solidFill>
                <a:latin typeface="+mn-lt"/>
                <a:ea typeface="MS PGothic" pitchFamily="34" charset="-128"/>
                <a:cs typeface="Segoe UI" pitchFamily="34" charset="0"/>
              </a:rPr>
              <a:t>Receipts</a:t>
            </a:r>
            <a:endParaRPr lang="en-US" sz="900" b="1" dirty="0" smtClean="0">
              <a:solidFill>
                <a:srgbClr val="0070C0"/>
              </a:solidFill>
              <a:latin typeface="+mn-lt"/>
              <a:ea typeface="MS PGothic" pitchFamily="34" charset="-128"/>
              <a:cs typeface="Segoe UI" pitchFamily="34" charset="0"/>
            </a:endParaRPr>
          </a:p>
        </p:txBody>
      </p:sp>
      <p:cxnSp>
        <p:nvCxnSpPr>
          <p:cNvPr id="48" name="Straight Connector 145"/>
          <p:cNvCxnSpPr>
            <a:cxnSpLocks noChangeShapeType="1"/>
          </p:cNvCxnSpPr>
          <p:nvPr/>
        </p:nvCxnSpPr>
        <p:spPr bwMode="auto">
          <a:xfrm rot="10800000">
            <a:off x="603448" y="5795739"/>
            <a:ext cx="7620000" cy="0"/>
          </a:xfrm>
          <a:prstGeom prst="line">
            <a:avLst/>
          </a:prstGeom>
          <a:noFill/>
          <a:ln w="3175" algn="ctr">
            <a:solidFill>
              <a:sysClr val="windowText" lastClr="000000"/>
            </a:solidFill>
            <a:prstDash val="dash"/>
            <a:round/>
            <a:headEnd/>
            <a:tailEnd/>
          </a:ln>
        </p:spPr>
      </p:cxnSp>
      <p:sp>
        <p:nvSpPr>
          <p:cNvPr id="51" name="TextBox 50"/>
          <p:cNvSpPr txBox="1"/>
          <p:nvPr/>
        </p:nvSpPr>
        <p:spPr>
          <a:xfrm>
            <a:off x="2117923" y="5382741"/>
            <a:ext cx="6324600" cy="36933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eaLnBrk="0" hangingPunct="0">
              <a:buBlip>
                <a:blip r:embed="rId3"/>
              </a:buBlip>
              <a:defRPr/>
            </a:pPr>
            <a:r>
              <a:rPr lang="en-US" altLang="ja-JP" sz="900" b="0" dirty="0">
                <a:solidFill>
                  <a:srgbClr val="000000"/>
                </a:solidFill>
                <a:latin typeface="+mn-lt"/>
                <a:cs typeface="Segoe UI" pitchFamily="34" charset="0"/>
              </a:rPr>
              <a:t>Receivables may refer to the amount due from individuals and companies. Receivables are claims that are expected to be collected in cash</a:t>
            </a:r>
            <a:endParaRPr lang="en-US" altLang="ja-JP" sz="900" b="0" dirty="0" smtClean="0">
              <a:solidFill>
                <a:srgbClr val="000000"/>
              </a:solidFill>
              <a:latin typeface="+mn-lt"/>
              <a:cs typeface="Segoe UI" pitchFamily="34" charset="0"/>
            </a:endParaRPr>
          </a:p>
        </p:txBody>
      </p:sp>
      <p:cxnSp>
        <p:nvCxnSpPr>
          <p:cNvPr id="52" name="Straight Connector 145"/>
          <p:cNvCxnSpPr>
            <a:cxnSpLocks noChangeShapeType="1"/>
          </p:cNvCxnSpPr>
          <p:nvPr/>
        </p:nvCxnSpPr>
        <p:spPr bwMode="auto">
          <a:xfrm rot="10800000">
            <a:off x="603448" y="4869160"/>
            <a:ext cx="7620000" cy="0"/>
          </a:xfrm>
          <a:prstGeom prst="line">
            <a:avLst/>
          </a:prstGeom>
          <a:noFill/>
          <a:ln w="3175" algn="ctr">
            <a:solidFill>
              <a:sysClr val="windowText" lastClr="000000"/>
            </a:solidFill>
            <a:prstDash val="dash"/>
            <a:round/>
            <a:headEnd/>
            <a:tailEnd/>
          </a:ln>
        </p:spPr>
      </p:cxnSp>
      <p:cxnSp>
        <p:nvCxnSpPr>
          <p:cNvPr id="53" name="Straight Connector 145"/>
          <p:cNvCxnSpPr>
            <a:cxnSpLocks noChangeShapeType="1"/>
          </p:cNvCxnSpPr>
          <p:nvPr/>
        </p:nvCxnSpPr>
        <p:spPr bwMode="auto">
          <a:xfrm rot="10800000">
            <a:off x="603448" y="4444355"/>
            <a:ext cx="7620000" cy="0"/>
          </a:xfrm>
          <a:prstGeom prst="line">
            <a:avLst/>
          </a:prstGeom>
          <a:noFill/>
          <a:ln w="3175" algn="ctr">
            <a:solidFill>
              <a:sysClr val="windowText" lastClr="000000"/>
            </a:solidFill>
            <a:prstDash val="dash"/>
            <a:round/>
            <a:headEnd/>
            <a:tailEnd/>
          </a:ln>
        </p:spPr>
      </p:cxnSp>
      <p:cxnSp>
        <p:nvCxnSpPr>
          <p:cNvPr id="54" name="Straight Connector 145"/>
          <p:cNvCxnSpPr>
            <a:cxnSpLocks noChangeShapeType="1"/>
          </p:cNvCxnSpPr>
          <p:nvPr/>
        </p:nvCxnSpPr>
        <p:spPr bwMode="auto">
          <a:xfrm rot="10800000">
            <a:off x="603448" y="4115172"/>
            <a:ext cx="7620000" cy="0"/>
          </a:xfrm>
          <a:prstGeom prst="line">
            <a:avLst/>
          </a:prstGeom>
          <a:noFill/>
          <a:ln w="3175" algn="ctr">
            <a:solidFill>
              <a:sysClr val="windowText" lastClr="000000"/>
            </a:solidFill>
            <a:prstDash val="dash"/>
            <a:round/>
            <a:headEnd/>
            <a:tailEnd/>
          </a:ln>
        </p:spPr>
      </p:cxnSp>
      <p:sp>
        <p:nvSpPr>
          <p:cNvPr id="55" name="TextBox 54"/>
          <p:cNvSpPr txBox="1"/>
          <p:nvPr/>
        </p:nvSpPr>
        <p:spPr>
          <a:xfrm>
            <a:off x="2117923" y="4966380"/>
            <a:ext cx="6324600" cy="36933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eaLnBrk="0" hangingPunct="0">
              <a:spcBef>
                <a:spcPts val="0"/>
              </a:spcBef>
              <a:spcAft>
                <a:spcPts val="0"/>
              </a:spcAft>
              <a:buBlip>
                <a:blip r:embed="rId3"/>
              </a:buBlip>
              <a:defRPr/>
            </a:pPr>
            <a:r>
              <a:rPr lang="en-US" altLang="ja-JP" sz="900" b="0" dirty="0">
                <a:solidFill>
                  <a:srgbClr val="000000"/>
                </a:solidFill>
                <a:latin typeface="+mn-lt"/>
                <a:cs typeface="Segoe UI" pitchFamily="34" charset="0"/>
              </a:rPr>
              <a:t>A receipt is a written acknowledgment that a specified article or sum of money has been received as an exchange for goods or </a:t>
            </a:r>
            <a:r>
              <a:rPr lang="en-US" altLang="ja-JP" sz="900" b="0" dirty="0" smtClean="0">
                <a:solidFill>
                  <a:srgbClr val="000000"/>
                </a:solidFill>
                <a:latin typeface="+mn-lt"/>
                <a:cs typeface="Segoe UI" pitchFamily="34" charset="0"/>
              </a:rPr>
              <a:t>services and also serve as evidence </a:t>
            </a:r>
            <a:r>
              <a:rPr lang="en-US" altLang="ja-JP" sz="900" b="0" dirty="0">
                <a:solidFill>
                  <a:srgbClr val="000000"/>
                </a:solidFill>
                <a:latin typeface="+mn-lt"/>
                <a:cs typeface="Segoe UI" pitchFamily="34" charset="0"/>
              </a:rPr>
              <a:t>of </a:t>
            </a:r>
            <a:r>
              <a:rPr lang="en-US" altLang="ja-JP" sz="900" b="0" dirty="0" smtClean="0">
                <a:solidFill>
                  <a:srgbClr val="000000"/>
                </a:solidFill>
                <a:latin typeface="+mn-lt"/>
                <a:cs typeface="Segoe UI" pitchFamily="34" charset="0"/>
              </a:rPr>
              <a:t>transaction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2117923" y="4461495"/>
            <a:ext cx="6324600" cy="36933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lvl="0" indent="-171450" eaLnBrk="0" hangingPunct="0">
              <a:buBlip>
                <a:blip r:embed="rId3"/>
              </a:buBlip>
              <a:defRPr/>
            </a:pPr>
            <a:r>
              <a:rPr lang="en-US" altLang="ja-JP" sz="900" b="0" dirty="0">
                <a:solidFill>
                  <a:srgbClr val="000000"/>
                </a:solidFill>
                <a:latin typeface="+mn-lt"/>
                <a:cs typeface="Segoe UI" pitchFamily="34" charset="0"/>
              </a:rPr>
              <a:t>A ledger is the principal book for recording transactions. </a:t>
            </a:r>
            <a:r>
              <a:rPr lang="en-US" altLang="ja-JP" sz="900" b="0" dirty="0" smtClean="0">
                <a:solidFill>
                  <a:srgbClr val="000000"/>
                </a:solidFill>
                <a:latin typeface="+mn-lt"/>
                <a:cs typeface="Segoe UI" pitchFamily="34" charset="0"/>
              </a:rPr>
              <a:t>The </a:t>
            </a:r>
            <a:r>
              <a:rPr lang="en-US" altLang="ja-JP" sz="900" b="0" dirty="0">
                <a:solidFill>
                  <a:srgbClr val="000000"/>
                </a:solidFill>
                <a:latin typeface="+mn-lt"/>
                <a:cs typeface="Segoe UI" pitchFamily="34" charset="0"/>
              </a:rPr>
              <a:t>ledger is a permanent summary of all your supporting journals and accounts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2117923" y="4136132"/>
            <a:ext cx="6324600" cy="23083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eaLnBrk="0" hangingPunct="0">
              <a:spcBef>
                <a:spcPts val="0"/>
              </a:spcBef>
              <a:spcAft>
                <a:spcPts val="0"/>
              </a:spcAft>
              <a:buBlip>
                <a:blip r:embed="rId3"/>
              </a:buBlip>
              <a:defRPr/>
            </a:pPr>
            <a:r>
              <a:rPr lang="en-US" altLang="ja-JP" sz="900" b="0" dirty="0">
                <a:solidFill>
                  <a:srgbClr val="000000"/>
                </a:solidFill>
                <a:latin typeface="+mn-lt"/>
                <a:cs typeface="Segoe UI" pitchFamily="34" charset="0"/>
              </a:rPr>
              <a:t>An accounting record where all business transactions are originally entered</a:t>
            </a:r>
            <a:endParaRPr lang="en-US" altLang="ja-JP" sz="900" b="0" dirty="0" smtClean="0">
              <a:solidFill>
                <a:srgbClr val="000000"/>
              </a:solidFill>
              <a:latin typeface="+mn-lt"/>
              <a:cs typeface="Segoe UI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127448" y="3688457"/>
            <a:ext cx="6324600" cy="36933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eaLnBrk="0" hangingPunct="0">
              <a:buBlip>
                <a:blip r:embed="rId3"/>
              </a:buBlip>
              <a:defRPr/>
            </a:pPr>
            <a:r>
              <a:rPr lang="en-US" altLang="ja-JP" sz="900" b="0" dirty="0">
                <a:solidFill>
                  <a:srgbClr val="000000"/>
                </a:solidFill>
                <a:latin typeface="+mn-lt"/>
                <a:cs typeface="Segoe UI" pitchFamily="34" charset="0"/>
              </a:rPr>
              <a:t>Invoice is the proof of payment in a transaction involving the sale of goods, provision of </a:t>
            </a:r>
            <a:r>
              <a:rPr lang="en-US" altLang="ja-JP" sz="900" b="0" dirty="0" smtClean="0">
                <a:solidFill>
                  <a:srgbClr val="000000"/>
                </a:solidFill>
                <a:latin typeface="+mn-lt"/>
                <a:cs typeface="Segoe UI" pitchFamily="34" charset="0"/>
              </a:rPr>
              <a:t>labor </a:t>
            </a:r>
            <a:r>
              <a:rPr lang="en-US" altLang="ja-JP" sz="900" b="0" dirty="0">
                <a:solidFill>
                  <a:srgbClr val="000000"/>
                </a:solidFill>
                <a:latin typeface="+mn-lt"/>
                <a:cs typeface="Segoe UI" pitchFamily="34" charset="0"/>
              </a:rPr>
              <a:t>service, or other business activities.</a:t>
            </a:r>
            <a:endParaRPr lang="en-US" altLang="ja-JP" sz="900" b="0" dirty="0" smtClean="0">
              <a:solidFill>
                <a:srgbClr val="000000"/>
              </a:solidFill>
              <a:latin typeface="+mn-lt"/>
              <a:cs typeface="Segoe UI" pitchFamily="34" charset="0"/>
            </a:endParaRPr>
          </a:p>
        </p:txBody>
      </p:sp>
      <p:sp>
        <p:nvSpPr>
          <p:cNvPr id="60" name="Text Box 13"/>
          <p:cNvSpPr txBox="1">
            <a:spLocks noChangeArrowheads="1"/>
          </p:cNvSpPr>
          <p:nvPr/>
        </p:nvSpPr>
        <p:spPr bwMode="auto">
          <a:xfrm>
            <a:off x="582339" y="5786214"/>
            <a:ext cx="12779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rgbClr val="708688"/>
            </a:prst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900" dirty="0">
                <a:solidFill>
                  <a:srgbClr val="0070C0"/>
                </a:solidFill>
                <a:latin typeface="+mn-lt"/>
                <a:ea typeface="MS PGothic" pitchFamily="34" charset="-128"/>
                <a:cs typeface="Segoe UI" pitchFamily="34" charset="0"/>
              </a:rPr>
              <a:t>Unidentified Cash</a:t>
            </a:r>
            <a:endParaRPr lang="en-US" sz="900" b="1" dirty="0" smtClean="0">
              <a:solidFill>
                <a:srgbClr val="0070C0"/>
              </a:solidFill>
              <a:latin typeface="+mn-lt"/>
              <a:ea typeface="MS PGothic" pitchFamily="34" charset="-128"/>
              <a:cs typeface="Segoe UI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127448" y="5824386"/>
            <a:ext cx="6324600" cy="36933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eaLnBrk="0" hangingPunct="0">
              <a:buBlip>
                <a:blip r:embed="rId3"/>
              </a:buBlip>
              <a:defRPr/>
            </a:pPr>
            <a:r>
              <a:rPr lang="en-US" altLang="ja-JP" sz="900" b="0" dirty="0" smtClean="0">
                <a:solidFill>
                  <a:srgbClr val="000000"/>
                </a:solidFill>
                <a:latin typeface="+mn-lt"/>
                <a:cs typeface="Segoe UI" pitchFamily="34" charset="0"/>
              </a:rPr>
              <a:t>A </a:t>
            </a:r>
            <a:r>
              <a:rPr lang="en-US" altLang="ja-JP" sz="900" b="0" dirty="0">
                <a:solidFill>
                  <a:srgbClr val="000000"/>
                </a:solidFill>
                <a:latin typeface="+mn-lt"/>
                <a:cs typeface="Segoe UI" pitchFamily="34" charset="0"/>
              </a:rPr>
              <a:t>temporary holding (suspense) account in which funds received but not yet identified as to which account receivable the amount should be properly assigned to are posted.</a:t>
            </a:r>
            <a:endParaRPr lang="en-US" altLang="ja-JP" sz="900" b="0" dirty="0" smtClean="0">
              <a:solidFill>
                <a:srgbClr val="000000"/>
              </a:solidFill>
              <a:latin typeface="+mn-lt"/>
              <a:cs typeface="Segoe UI" pitchFamily="34" charset="0"/>
            </a:endParaRPr>
          </a:p>
        </p:txBody>
      </p:sp>
      <p:cxnSp>
        <p:nvCxnSpPr>
          <p:cNvPr id="69" name="Straight Connector 145"/>
          <p:cNvCxnSpPr>
            <a:cxnSpLocks noChangeShapeType="1"/>
          </p:cNvCxnSpPr>
          <p:nvPr/>
        </p:nvCxnSpPr>
        <p:spPr bwMode="auto">
          <a:xfrm rot="10800000">
            <a:off x="670123" y="3645024"/>
            <a:ext cx="7620000" cy="0"/>
          </a:xfrm>
          <a:prstGeom prst="line">
            <a:avLst/>
          </a:prstGeom>
          <a:noFill/>
          <a:ln w="3175" algn="ctr">
            <a:solidFill>
              <a:sysClr val="windowText" lastClr="000000"/>
            </a:solidFill>
            <a:prstDash val="dash"/>
            <a:round/>
            <a:headEnd/>
            <a:tailEnd/>
          </a:ln>
        </p:spPr>
      </p:cxnSp>
    </p:spTree>
    <p:extLst>
      <p:ext uri="{BB962C8B-B14F-4D97-AF65-F5344CB8AC3E}">
        <p14:creationId xmlns:p14="http://schemas.microsoft.com/office/powerpoint/2010/main" val="2250330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Rectangle 2"/>
          <p:cNvSpPr>
            <a:spLocks noGrp="1" noChangeArrowheads="1"/>
          </p:cNvSpPr>
          <p:nvPr>
            <p:ph type="title"/>
          </p:nvPr>
        </p:nvSpPr>
        <p:spPr>
          <a:xfrm>
            <a:off x="95280" y="-24"/>
            <a:ext cx="8763000" cy="960438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/>
            </a:pPr>
            <a:r>
              <a:rPr lang="en-US" sz="2500" dirty="0"/>
              <a:t>Typical Billing Interfaces</a:t>
            </a:r>
          </a:p>
        </p:txBody>
      </p:sp>
      <p:sp>
        <p:nvSpPr>
          <p:cNvPr id="64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6200" y="6324600"/>
            <a:ext cx="457200" cy="457200"/>
          </a:xfr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>
              <a:lnSpc>
                <a:spcPct val="110000"/>
              </a:lnSpc>
              <a:defRPr/>
            </a:pPr>
            <a:fld id="{79334EC3-DEE9-4F00-8E9F-B95713FB0F9C}" type="slidenum">
              <a:rPr lang="en-US" sz="900" smtClean="0">
                <a:latin typeface="+mn-lt"/>
              </a:rPr>
              <a:pPr algn="r">
                <a:lnSpc>
                  <a:spcPct val="110000"/>
                </a:lnSpc>
                <a:defRPr/>
              </a:pPr>
              <a:t>8</a:t>
            </a:fld>
            <a:endParaRPr lang="en-US" sz="900" dirty="0">
              <a:latin typeface="+mn-lt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323528" y="628012"/>
            <a:ext cx="8280920" cy="5753316"/>
          </a:xfrm>
          <a:prstGeom prst="roundRect">
            <a:avLst>
              <a:gd name="adj" fmla="val 11379"/>
            </a:avLst>
          </a:prstGeom>
          <a:gradFill flip="none" rotWithShape="1">
            <a:gsLst>
              <a:gs pos="14000">
                <a:srgbClr val="D4E9F8"/>
              </a:gs>
              <a:gs pos="94000">
                <a:srgbClr val="FFFFFF"/>
              </a:gs>
            </a:gsLst>
            <a:lin ang="5400000" scaled="0"/>
            <a:tileRect/>
          </a:gradFill>
          <a:ln w="12700">
            <a:noFill/>
            <a:round/>
            <a:headEnd/>
            <a:tailEnd/>
          </a:ln>
          <a:effectLst/>
        </p:spPr>
        <p:txBody>
          <a:bodyPr lIns="45720" tIns="91440" rIns="45720"/>
          <a:lstStyle/>
          <a:p>
            <a:pPr marL="114300" indent="-114300" fontAlgn="auto">
              <a:spcBef>
                <a:spcPts val="400"/>
              </a:spcBef>
              <a:spcAft>
                <a:spcPts val="400"/>
              </a:spcAft>
              <a:buFont typeface="Wingdings" pitchFamily="2" charset="2"/>
              <a:buChar char="§"/>
              <a:defRPr/>
            </a:pPr>
            <a:endParaRPr lang="en-US" sz="900" b="1" kern="0" dirty="0">
              <a:solidFill>
                <a:srgbClr val="000000"/>
              </a:solidFill>
              <a:latin typeface="+mn-lt"/>
              <a:cs typeface="Segoe UI" pitchFamily="34" charset="0"/>
            </a:endParaRPr>
          </a:p>
        </p:txBody>
      </p:sp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550606" y="836712"/>
            <a:ext cx="15271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rgbClr val="708688"/>
            </a:prst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900" dirty="0" smtClean="0">
                <a:solidFill>
                  <a:srgbClr val="0070C0"/>
                </a:solidFill>
                <a:latin typeface="+mn-lt"/>
                <a:ea typeface="MS PGothic" pitchFamily="34" charset="-128"/>
                <a:cs typeface="Segoe UI" pitchFamily="34" charset="0"/>
              </a:rPr>
              <a:t>Policy Admin System Interface</a:t>
            </a:r>
            <a:endParaRPr lang="en-US" sz="900" b="1" i="0" dirty="0" smtClean="0">
              <a:solidFill>
                <a:srgbClr val="0070C0"/>
              </a:solidFill>
              <a:latin typeface="+mn-lt"/>
              <a:ea typeface="MS PGothic" pitchFamily="34" charset="-128"/>
              <a:cs typeface="Segoe UI" pitchFamily="34" charset="0"/>
            </a:endParaRPr>
          </a:p>
        </p:txBody>
      </p:sp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574401" y="1386903"/>
            <a:ext cx="150338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rgbClr val="708688"/>
            </a:prstShdw>
          </a:effec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900" dirty="0" smtClean="0">
                <a:solidFill>
                  <a:srgbClr val="0070C0"/>
                </a:solidFill>
                <a:latin typeface="+mn-lt"/>
                <a:ea typeface="MS PGothic" pitchFamily="34" charset="-128"/>
                <a:cs typeface="Segoe UI" pitchFamily="34" charset="0"/>
              </a:rPr>
              <a:t>Payment Lockboxes</a:t>
            </a:r>
            <a:endParaRPr lang="en-US" sz="900" b="1" dirty="0" smtClean="0">
              <a:solidFill>
                <a:srgbClr val="0070C0"/>
              </a:solidFill>
              <a:latin typeface="+mn-lt"/>
              <a:ea typeface="MS PGothic" pitchFamily="34" charset="-128"/>
              <a:cs typeface="Segoe UI" pitchFamily="34" charset="0"/>
            </a:endParaRPr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574400" y="1710274"/>
            <a:ext cx="1450975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rgbClr val="708688"/>
            </a:prstShdw>
          </a:effec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900" dirty="0">
                <a:solidFill>
                  <a:srgbClr val="0070C0"/>
                </a:solidFill>
                <a:latin typeface="+mn-lt"/>
                <a:ea typeface="MS PGothic" pitchFamily="34" charset="-128"/>
                <a:cs typeface="Segoe UI" pitchFamily="34" charset="0"/>
              </a:rPr>
              <a:t>Collection Agency</a:t>
            </a:r>
            <a:endParaRPr lang="en-US" sz="900" b="1" dirty="0" smtClean="0">
              <a:solidFill>
                <a:srgbClr val="0070C0"/>
              </a:solidFill>
              <a:latin typeface="+mn-lt"/>
              <a:ea typeface="MS PGothic" pitchFamily="34" charset="-128"/>
              <a:cs typeface="Segoe UI" pitchFamily="34" charset="0"/>
            </a:endParaRPr>
          </a:p>
        </p:txBody>
      </p:sp>
      <p:cxnSp>
        <p:nvCxnSpPr>
          <p:cNvPr id="16" name="Straight Connector 145"/>
          <p:cNvCxnSpPr>
            <a:cxnSpLocks noChangeShapeType="1"/>
          </p:cNvCxnSpPr>
          <p:nvPr/>
        </p:nvCxnSpPr>
        <p:spPr bwMode="auto">
          <a:xfrm rot="10800000">
            <a:off x="603449" y="2633812"/>
            <a:ext cx="7620000" cy="0"/>
          </a:xfrm>
          <a:prstGeom prst="line">
            <a:avLst/>
          </a:prstGeom>
          <a:noFill/>
          <a:ln w="3175" algn="ctr">
            <a:solidFill>
              <a:sysClr val="windowText" lastClr="000000"/>
            </a:solidFill>
            <a:prstDash val="dash"/>
            <a:round/>
            <a:headEnd/>
            <a:tailEnd/>
          </a:ln>
        </p:spPr>
      </p:cxnSp>
      <p:sp>
        <p:nvSpPr>
          <p:cNvPr id="17" name="Text Box 13"/>
          <p:cNvSpPr txBox="1">
            <a:spLocks noChangeArrowheads="1"/>
          </p:cNvSpPr>
          <p:nvPr/>
        </p:nvSpPr>
        <p:spPr bwMode="auto">
          <a:xfrm>
            <a:off x="574401" y="2771689"/>
            <a:ext cx="1450975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rgbClr val="708688"/>
            </a:prst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900" dirty="0" smtClean="0">
                <a:solidFill>
                  <a:srgbClr val="0070C0"/>
                </a:solidFill>
                <a:latin typeface="+mn-lt"/>
                <a:ea typeface="MS PGothic" pitchFamily="34" charset="-128"/>
                <a:cs typeface="Segoe UI" pitchFamily="34" charset="0"/>
              </a:rPr>
              <a:t>EFT Interface</a:t>
            </a:r>
            <a:endParaRPr lang="en-US" sz="900" b="1" dirty="0" smtClean="0">
              <a:solidFill>
                <a:srgbClr val="0070C0"/>
              </a:solidFill>
              <a:latin typeface="+mn-lt"/>
              <a:ea typeface="MS PGothic" pitchFamily="34" charset="-128"/>
              <a:cs typeface="Segoe UI" pitchFamily="34" charset="0"/>
            </a:endParaRP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577575" y="2214389"/>
            <a:ext cx="1540347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rgbClr val="708688"/>
            </a:prstShdw>
          </a:effec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900" dirty="0" smtClean="0">
                <a:solidFill>
                  <a:srgbClr val="0070C0"/>
                </a:solidFill>
                <a:latin typeface="+mn-lt"/>
                <a:ea typeface="MS PGothic" pitchFamily="34" charset="-128"/>
                <a:cs typeface="Segoe UI" pitchFamily="34" charset="0"/>
              </a:rPr>
              <a:t>Producer Integration</a:t>
            </a:r>
            <a:endParaRPr lang="en-US" sz="900" b="1" dirty="0" smtClean="0">
              <a:solidFill>
                <a:srgbClr val="0070C0"/>
              </a:solidFill>
              <a:latin typeface="+mn-lt"/>
              <a:ea typeface="MS PGothic" pitchFamily="34" charset="-128"/>
              <a:cs typeface="Segoe UI" pitchFamily="34" charset="0"/>
            </a:endParaRPr>
          </a:p>
        </p:txBody>
      </p:sp>
      <p:cxnSp>
        <p:nvCxnSpPr>
          <p:cNvPr id="19" name="Straight Connector 145"/>
          <p:cNvCxnSpPr>
            <a:cxnSpLocks noChangeShapeType="1"/>
          </p:cNvCxnSpPr>
          <p:nvPr/>
        </p:nvCxnSpPr>
        <p:spPr bwMode="auto">
          <a:xfrm rot="10800000">
            <a:off x="603448" y="3169543"/>
            <a:ext cx="7620000" cy="0"/>
          </a:xfrm>
          <a:prstGeom prst="line">
            <a:avLst/>
          </a:prstGeom>
          <a:noFill/>
          <a:ln w="3175" algn="ctr">
            <a:solidFill>
              <a:sysClr val="windowText" lastClr="000000"/>
            </a:solidFill>
            <a:prstDash val="dash"/>
            <a:round/>
            <a:headEnd/>
            <a:tailEnd/>
          </a:ln>
        </p:spPr>
      </p:cxnSp>
      <p:sp>
        <p:nvSpPr>
          <p:cNvPr id="20" name="Text Box 13"/>
          <p:cNvSpPr txBox="1">
            <a:spLocks noChangeArrowheads="1"/>
          </p:cNvSpPr>
          <p:nvPr/>
        </p:nvSpPr>
        <p:spPr bwMode="auto">
          <a:xfrm>
            <a:off x="553782" y="3822377"/>
            <a:ext cx="1595437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rgbClr val="708688"/>
            </a:prstShdw>
          </a:effec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900" dirty="0" smtClean="0">
                <a:solidFill>
                  <a:srgbClr val="0070C0"/>
                </a:solidFill>
                <a:latin typeface="+mn-lt"/>
                <a:ea typeface="MS PGothic" pitchFamily="34" charset="-128"/>
                <a:cs typeface="Segoe UI" pitchFamily="34" charset="0"/>
              </a:rPr>
              <a:t>IVR interface</a:t>
            </a:r>
            <a:endParaRPr lang="en-US" sz="900" b="1" dirty="0" smtClean="0">
              <a:solidFill>
                <a:srgbClr val="0070C0"/>
              </a:solidFill>
              <a:latin typeface="+mn-lt"/>
              <a:ea typeface="MS PGothic" pitchFamily="34" charset="-128"/>
              <a:cs typeface="Segoe UI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127448" y="3817615"/>
            <a:ext cx="6324600" cy="23083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lvl="0" indent="-171450" eaLnBrk="0" hangingPunct="0">
              <a:spcBef>
                <a:spcPts val="0"/>
              </a:spcBef>
              <a:spcAft>
                <a:spcPts val="0"/>
              </a:spcAft>
              <a:buBlip>
                <a:blip r:embed="rId3"/>
              </a:buBlip>
              <a:defRPr/>
            </a:pPr>
            <a:r>
              <a:rPr lang="en-US" altLang="ja-JP" sz="900" b="0" dirty="0">
                <a:solidFill>
                  <a:srgbClr val="000000"/>
                </a:solidFill>
                <a:latin typeface="+mn-lt"/>
                <a:cs typeface="Segoe UI" pitchFamily="34" charset="0"/>
              </a:rPr>
              <a:t>Paying out in the discharge of a debt or expense</a:t>
            </a:r>
            <a:endParaRPr lang="en-US" altLang="ja-JP" sz="900" b="0" dirty="0" smtClean="0">
              <a:solidFill>
                <a:srgbClr val="000000"/>
              </a:solidFill>
              <a:latin typeface="+mn-lt"/>
              <a:cs typeface="Segoe UI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117923" y="2631950"/>
            <a:ext cx="6324600" cy="36933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eaLnBrk="0" hangingPunct="0">
              <a:buBlip>
                <a:blip r:embed="rId3"/>
              </a:buBlip>
              <a:defRPr/>
            </a:pPr>
            <a:r>
              <a:rPr lang="en-US" altLang="ja-JP" sz="900" b="0" dirty="0" smtClean="0">
                <a:solidFill>
                  <a:srgbClr val="000000"/>
                </a:solidFill>
                <a:latin typeface="+mn-lt"/>
                <a:cs typeface="Segoe UI" pitchFamily="34" charset="0"/>
              </a:rPr>
              <a:t>A invoice </a:t>
            </a:r>
            <a:r>
              <a:rPr lang="en-US" altLang="ja-JP" sz="900" b="0" dirty="0">
                <a:solidFill>
                  <a:srgbClr val="000000"/>
                </a:solidFill>
                <a:latin typeface="+mn-lt"/>
                <a:cs typeface="Segoe UI" pitchFamily="34" charset="0"/>
              </a:rPr>
              <a:t>or statement remains unpaid or partially paid after its due date, the policy and its owner become delinquent</a:t>
            </a:r>
            <a:endParaRPr lang="en-US" altLang="ja-JP" sz="900" b="0" dirty="0" smtClean="0">
              <a:solidFill>
                <a:srgbClr val="000000"/>
              </a:solidFill>
              <a:latin typeface="+mn-lt"/>
              <a:cs typeface="Segoe UI" pitchFamily="34" charset="0"/>
            </a:endParaRPr>
          </a:p>
        </p:txBody>
      </p:sp>
      <p:cxnSp>
        <p:nvCxnSpPr>
          <p:cNvPr id="23" name="Straight Connector 145"/>
          <p:cNvCxnSpPr>
            <a:cxnSpLocks noChangeShapeType="1"/>
          </p:cNvCxnSpPr>
          <p:nvPr/>
        </p:nvCxnSpPr>
        <p:spPr bwMode="auto">
          <a:xfrm rot="10800000">
            <a:off x="603448" y="2210196"/>
            <a:ext cx="7620000" cy="0"/>
          </a:xfrm>
          <a:prstGeom prst="line">
            <a:avLst/>
          </a:prstGeom>
          <a:noFill/>
          <a:ln w="3175" algn="ctr">
            <a:solidFill>
              <a:sysClr val="windowText" lastClr="000000"/>
            </a:solidFill>
            <a:prstDash val="dash"/>
            <a:round/>
            <a:headEnd/>
            <a:tailEnd/>
          </a:ln>
        </p:spPr>
      </p:cxnSp>
      <p:cxnSp>
        <p:nvCxnSpPr>
          <p:cNvPr id="24" name="Straight Connector 145"/>
          <p:cNvCxnSpPr>
            <a:cxnSpLocks noChangeShapeType="1"/>
          </p:cNvCxnSpPr>
          <p:nvPr/>
        </p:nvCxnSpPr>
        <p:spPr bwMode="auto">
          <a:xfrm rot="10800000">
            <a:off x="603448" y="1700809"/>
            <a:ext cx="7620000" cy="0"/>
          </a:xfrm>
          <a:prstGeom prst="line">
            <a:avLst/>
          </a:prstGeom>
          <a:noFill/>
          <a:ln w="3175" algn="ctr">
            <a:solidFill>
              <a:sysClr val="windowText" lastClr="000000"/>
            </a:solidFill>
            <a:prstDash val="dash"/>
            <a:round/>
            <a:headEnd/>
            <a:tailEnd/>
          </a:ln>
        </p:spPr>
      </p:cxnSp>
      <p:cxnSp>
        <p:nvCxnSpPr>
          <p:cNvPr id="25" name="Straight Connector 145"/>
          <p:cNvCxnSpPr>
            <a:cxnSpLocks noChangeShapeType="1"/>
          </p:cNvCxnSpPr>
          <p:nvPr/>
        </p:nvCxnSpPr>
        <p:spPr bwMode="auto">
          <a:xfrm rot="10800000">
            <a:off x="603448" y="1313995"/>
            <a:ext cx="7620000" cy="0"/>
          </a:xfrm>
          <a:prstGeom prst="line">
            <a:avLst/>
          </a:prstGeom>
          <a:noFill/>
          <a:ln w="3175" algn="ctr">
            <a:solidFill>
              <a:sysClr val="windowText" lastClr="000000"/>
            </a:solidFill>
            <a:prstDash val="dash"/>
            <a:round/>
            <a:headEnd/>
            <a:tailEnd/>
          </a:ln>
        </p:spPr>
      </p:cxnSp>
      <p:sp>
        <p:nvSpPr>
          <p:cNvPr id="26" name="TextBox 25"/>
          <p:cNvSpPr txBox="1"/>
          <p:nvPr/>
        </p:nvSpPr>
        <p:spPr>
          <a:xfrm>
            <a:off x="2117923" y="2204864"/>
            <a:ext cx="6324600" cy="23083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eaLnBrk="0" hangingPunct="0">
              <a:spcBef>
                <a:spcPts val="0"/>
              </a:spcBef>
              <a:spcAft>
                <a:spcPts val="0"/>
              </a:spcAft>
              <a:buBlip>
                <a:blip r:embed="rId3"/>
              </a:buBlip>
              <a:defRPr/>
            </a:pPr>
            <a:r>
              <a:rPr lang="en-US" altLang="ja-JP" sz="900" b="0" dirty="0">
                <a:solidFill>
                  <a:srgbClr val="000000"/>
                </a:solidFill>
                <a:latin typeface="+mn-lt"/>
                <a:cs typeface="Segoe UI" pitchFamily="34" charset="0"/>
              </a:rPr>
              <a:t>A contract is a legally enforceable agreement between two or more parties with mutual obligations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117923" y="1719799"/>
            <a:ext cx="6324600" cy="36933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lvl="0" indent="-171450" eaLnBrk="0" hangingPunct="0">
              <a:buBlip>
                <a:blip r:embed="rId3"/>
              </a:buBlip>
              <a:defRPr/>
            </a:pPr>
            <a:r>
              <a:rPr lang="en-US" altLang="ja-JP" sz="900" b="0" dirty="0">
                <a:solidFill>
                  <a:srgbClr val="000000"/>
                </a:solidFill>
                <a:latin typeface="+mn-lt"/>
                <a:cs typeface="Segoe UI" pitchFamily="34" charset="0"/>
              </a:rPr>
              <a:t>Interface to </a:t>
            </a:r>
            <a:r>
              <a:rPr lang="en-US" altLang="ja-JP" sz="900" b="0" dirty="0" smtClean="0">
                <a:solidFill>
                  <a:srgbClr val="000000"/>
                </a:solidFill>
                <a:latin typeface="+mn-lt"/>
                <a:cs typeface="Segoe UI" pitchFamily="34" charset="0"/>
              </a:rPr>
              <a:t>send </a:t>
            </a:r>
            <a:r>
              <a:rPr lang="en-US" altLang="ja-JP" sz="900" b="0" dirty="0">
                <a:solidFill>
                  <a:srgbClr val="000000"/>
                </a:solidFill>
                <a:latin typeface="+mn-lt"/>
                <a:cs typeface="Segoe UI" pitchFamily="34" charset="0"/>
              </a:rPr>
              <a:t>a feed to the appropriate vendor for adjustments / collections processed on policies </a:t>
            </a:r>
            <a:r>
              <a:rPr lang="en-US" altLang="ja-JP" sz="900" b="0" dirty="0" smtClean="0">
                <a:solidFill>
                  <a:srgbClr val="000000"/>
                </a:solidFill>
                <a:latin typeface="+mn-lt"/>
                <a:cs typeface="Segoe UI" pitchFamily="34" charset="0"/>
              </a:rPr>
              <a:t>(Usually an external collection agency)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117923" y="1320228"/>
            <a:ext cx="6324600" cy="23083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eaLnBrk="0" hangingPunct="0">
              <a:spcBef>
                <a:spcPts val="0"/>
              </a:spcBef>
              <a:spcAft>
                <a:spcPts val="0"/>
              </a:spcAft>
              <a:buBlip>
                <a:blip r:embed="rId3"/>
              </a:buBlip>
              <a:defRPr/>
            </a:pPr>
            <a:r>
              <a:rPr lang="en-US" altLang="ja-JP" sz="900" b="0" dirty="0">
                <a:solidFill>
                  <a:srgbClr val="000000"/>
                </a:solidFill>
                <a:latin typeface="+mn-lt"/>
                <a:cs typeface="Segoe UI" pitchFamily="34" charset="0"/>
              </a:rPr>
              <a:t>Interface to receive &amp; apply the payments coming from </a:t>
            </a:r>
            <a:r>
              <a:rPr lang="en-US" altLang="ja-JP" sz="900" b="0" dirty="0" smtClean="0">
                <a:solidFill>
                  <a:srgbClr val="000000"/>
                </a:solidFill>
                <a:latin typeface="+mn-lt"/>
                <a:cs typeface="Segoe UI" pitchFamily="34" charset="0"/>
              </a:rPr>
              <a:t>lockboxes and other payment sources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127448" y="846237"/>
            <a:ext cx="6324600" cy="36933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eaLnBrk="0" hangingPunct="0">
              <a:buBlip>
                <a:blip r:embed="rId3"/>
              </a:buBlip>
              <a:defRPr/>
            </a:pPr>
            <a:r>
              <a:rPr lang="en-US" altLang="ja-JP" sz="900" b="0" dirty="0" smtClean="0">
                <a:solidFill>
                  <a:srgbClr val="000000"/>
                </a:solidFill>
                <a:latin typeface="+mn-lt"/>
                <a:cs typeface="Segoe UI" pitchFamily="34" charset="0"/>
              </a:rPr>
              <a:t>Receive and send policy information data to the Policy admin system interfaces (this will be act a source and target interface depending upon the transaction &amp; policy status)</a:t>
            </a:r>
          </a:p>
        </p:txBody>
      </p:sp>
      <p:cxnSp>
        <p:nvCxnSpPr>
          <p:cNvPr id="30" name="Straight Connector 145"/>
          <p:cNvCxnSpPr>
            <a:cxnSpLocks noChangeShapeType="1"/>
          </p:cNvCxnSpPr>
          <p:nvPr/>
        </p:nvCxnSpPr>
        <p:spPr bwMode="auto">
          <a:xfrm rot="10800000">
            <a:off x="603448" y="3789809"/>
            <a:ext cx="7620000" cy="0"/>
          </a:xfrm>
          <a:prstGeom prst="line">
            <a:avLst/>
          </a:prstGeom>
          <a:noFill/>
          <a:ln w="3175" algn="ctr">
            <a:solidFill>
              <a:sysClr val="windowText" lastClr="000000"/>
            </a:solidFill>
            <a:prstDash val="dash"/>
            <a:round/>
            <a:headEnd/>
            <a:tailEnd/>
          </a:ln>
        </p:spPr>
      </p:cxnSp>
      <p:sp>
        <p:nvSpPr>
          <p:cNvPr id="31" name="Text Box 13"/>
          <p:cNvSpPr txBox="1">
            <a:spLocks noChangeArrowheads="1"/>
          </p:cNvSpPr>
          <p:nvPr/>
        </p:nvSpPr>
        <p:spPr bwMode="auto">
          <a:xfrm>
            <a:off x="582339" y="3266222"/>
            <a:ext cx="1277938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rgbClr val="708688"/>
            </a:prst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900" dirty="0" smtClean="0">
                <a:solidFill>
                  <a:srgbClr val="0070C0"/>
                </a:solidFill>
                <a:latin typeface="+mn-lt"/>
                <a:ea typeface="MS PGothic" pitchFamily="34" charset="-128"/>
                <a:cs typeface="Segoe UI" pitchFamily="34" charset="0"/>
              </a:rPr>
              <a:t>MIS Interface</a:t>
            </a:r>
            <a:endParaRPr lang="en-US" sz="900" b="1" dirty="0" smtClean="0">
              <a:solidFill>
                <a:srgbClr val="0070C0"/>
              </a:solidFill>
              <a:latin typeface="+mn-lt"/>
              <a:ea typeface="MS PGothic" pitchFamily="34" charset="-128"/>
              <a:cs typeface="Segoe UI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127448" y="3188593"/>
            <a:ext cx="6324600" cy="36933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eaLnBrk="0" hangingPunct="0">
              <a:buBlip>
                <a:blip r:embed="rId3"/>
              </a:buBlip>
              <a:defRPr/>
            </a:pPr>
            <a:r>
              <a:rPr lang="en-US" altLang="ja-JP" sz="900" b="0" dirty="0">
                <a:solidFill>
                  <a:srgbClr val="000000"/>
                </a:solidFill>
                <a:latin typeface="+mn-lt"/>
                <a:cs typeface="Segoe UI" pitchFamily="34" charset="0"/>
              </a:rPr>
              <a:t>A system for the collection of premiums whereby the insurance company "directly bills" the insured for the premium in lieu of the conventional collection of premiums by the agent or broker</a:t>
            </a:r>
            <a:endParaRPr lang="en-US" altLang="ja-JP" sz="900" b="0" dirty="0" smtClean="0">
              <a:solidFill>
                <a:srgbClr val="000000"/>
              </a:solidFill>
              <a:latin typeface="+mn-lt"/>
              <a:cs typeface="Segoe UI" pitchFamily="34" charset="0"/>
            </a:endParaRPr>
          </a:p>
        </p:txBody>
      </p:sp>
      <p:sp>
        <p:nvSpPr>
          <p:cNvPr id="34" name="TextBox 33"/>
          <p:cNvSpPr txBox="1"/>
          <p:nvPr/>
        </p:nvSpPr>
        <p:spPr bwMode="auto">
          <a:xfrm>
            <a:off x="574400" y="4249663"/>
            <a:ext cx="1693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">
              <a:spcBef>
                <a:spcPct val="50000"/>
              </a:spcBef>
              <a:defRPr/>
            </a:pPr>
            <a:r>
              <a:rPr lang="en-US" sz="900" dirty="0" smtClean="0">
                <a:solidFill>
                  <a:srgbClr val="0070C0"/>
                </a:solidFill>
                <a:latin typeface="+mn-lt"/>
                <a:ea typeface="MS PGothic" pitchFamily="34" charset="-128"/>
                <a:cs typeface="Segoe UI" pitchFamily="34" charset="0"/>
              </a:rPr>
              <a:t>Document Generation Interface</a:t>
            </a:r>
            <a:endParaRPr lang="en-US" sz="900" b="1" dirty="0">
              <a:solidFill>
                <a:srgbClr val="0070C0"/>
              </a:solidFill>
              <a:latin typeface="+mn-lt"/>
              <a:ea typeface="MS PGothic" pitchFamily="34" charset="-128"/>
              <a:cs typeface="Segoe UI" pitchFamily="34" charset="0"/>
            </a:endParaRPr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2136154" y="4262037"/>
            <a:ext cx="5964238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marL="171450" indent="-171450" eaLnBrk="0" hangingPunct="0">
              <a:buBlip>
                <a:blip r:embed="rId3"/>
              </a:buBlip>
              <a:defRPr/>
            </a:pPr>
            <a:r>
              <a:rPr lang="en-US" altLang="ja-JP" sz="900" b="0" dirty="0">
                <a:solidFill>
                  <a:srgbClr val="000000"/>
                </a:solidFill>
                <a:latin typeface="+mn-lt"/>
                <a:cs typeface="Segoe UI" pitchFamily="34" charset="0"/>
              </a:rPr>
              <a:t>Payments </a:t>
            </a:r>
            <a:r>
              <a:rPr lang="en-US" altLang="ja-JP" sz="900" b="0" dirty="0" smtClean="0">
                <a:solidFill>
                  <a:srgbClr val="000000"/>
                </a:solidFill>
                <a:latin typeface="+mn-lt"/>
                <a:cs typeface="Segoe UI" pitchFamily="34" charset="0"/>
              </a:rPr>
              <a:t>the insured </a:t>
            </a:r>
            <a:r>
              <a:rPr lang="en-US" altLang="ja-JP" sz="900" b="0" dirty="0">
                <a:solidFill>
                  <a:srgbClr val="000000"/>
                </a:solidFill>
                <a:latin typeface="+mn-lt"/>
                <a:cs typeface="Segoe UI" pitchFamily="34" charset="0"/>
              </a:rPr>
              <a:t>designate are </a:t>
            </a:r>
            <a:r>
              <a:rPr lang="en-US" altLang="ja-JP" sz="900" b="0" dirty="0" smtClean="0">
                <a:solidFill>
                  <a:srgbClr val="000000"/>
                </a:solidFill>
                <a:latin typeface="+mn-lt"/>
                <a:cs typeface="Segoe UI" pitchFamily="34" charset="0"/>
              </a:rPr>
              <a:t>directly debited </a:t>
            </a:r>
            <a:r>
              <a:rPr lang="en-US" altLang="ja-JP" sz="900" b="0" dirty="0">
                <a:solidFill>
                  <a:srgbClr val="000000"/>
                </a:solidFill>
                <a:latin typeface="+mn-lt"/>
                <a:cs typeface="Segoe UI" pitchFamily="34" charset="0"/>
              </a:rPr>
              <a:t>from </a:t>
            </a:r>
            <a:r>
              <a:rPr lang="en-US" altLang="ja-JP" sz="900" b="0" dirty="0" smtClean="0">
                <a:solidFill>
                  <a:srgbClr val="000000"/>
                </a:solidFill>
                <a:latin typeface="+mn-lt"/>
                <a:cs typeface="Segoe UI" pitchFamily="34" charset="0"/>
              </a:rPr>
              <a:t>the insured’s account </a:t>
            </a:r>
            <a:r>
              <a:rPr lang="en-US" altLang="ja-JP" sz="900" b="0" dirty="0">
                <a:solidFill>
                  <a:srgbClr val="000000"/>
                </a:solidFill>
                <a:latin typeface="+mn-lt"/>
                <a:cs typeface="Segoe UI" pitchFamily="34" charset="0"/>
              </a:rPr>
              <a:t>automatically</a:t>
            </a:r>
          </a:p>
        </p:txBody>
      </p:sp>
      <p:cxnSp>
        <p:nvCxnSpPr>
          <p:cNvPr id="36" name="Straight Connector 145"/>
          <p:cNvCxnSpPr>
            <a:cxnSpLocks noChangeShapeType="1"/>
          </p:cNvCxnSpPr>
          <p:nvPr/>
        </p:nvCxnSpPr>
        <p:spPr bwMode="auto">
          <a:xfrm rot="10800000">
            <a:off x="651344" y="4249663"/>
            <a:ext cx="7620000" cy="0"/>
          </a:xfrm>
          <a:prstGeom prst="line">
            <a:avLst/>
          </a:prstGeom>
          <a:noFill/>
          <a:ln w="3175" algn="ctr">
            <a:solidFill>
              <a:sysClr val="windowText" lastClr="000000"/>
            </a:solidFill>
            <a:prstDash val="dash"/>
            <a:round/>
            <a:headEnd/>
            <a:tailEnd/>
          </a:ln>
        </p:spPr>
      </p:cxnSp>
      <p:sp>
        <p:nvSpPr>
          <p:cNvPr id="42" name="Text Box 13"/>
          <p:cNvSpPr txBox="1">
            <a:spLocks noChangeArrowheads="1"/>
          </p:cNvSpPr>
          <p:nvPr/>
        </p:nvSpPr>
        <p:spPr bwMode="auto">
          <a:xfrm>
            <a:off x="550606" y="4859635"/>
            <a:ext cx="1717138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rgbClr val="708688"/>
            </a:prstShdw>
          </a:effec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900" dirty="0" smtClean="0">
                <a:solidFill>
                  <a:srgbClr val="0070C0"/>
                </a:solidFill>
                <a:latin typeface="+mn-lt"/>
                <a:ea typeface="MS PGothic" pitchFamily="34" charset="-128"/>
                <a:cs typeface="Segoe UI" pitchFamily="34" charset="0"/>
              </a:rPr>
              <a:t>PeopleSoft Integration </a:t>
            </a:r>
            <a:endParaRPr lang="en-US" sz="900" b="1" i="0" dirty="0" smtClean="0">
              <a:solidFill>
                <a:srgbClr val="0070C0"/>
              </a:solidFill>
              <a:latin typeface="+mn-lt"/>
              <a:ea typeface="MS PGothic" pitchFamily="34" charset="-128"/>
              <a:cs typeface="Segoe UI" pitchFamily="34" charset="0"/>
            </a:endParaRPr>
          </a:p>
        </p:txBody>
      </p:sp>
      <p:sp>
        <p:nvSpPr>
          <p:cNvPr id="43" name="Text Box 13"/>
          <p:cNvSpPr txBox="1">
            <a:spLocks noChangeArrowheads="1"/>
          </p:cNvSpPr>
          <p:nvPr/>
        </p:nvSpPr>
        <p:spPr bwMode="auto">
          <a:xfrm>
            <a:off x="574401" y="5450557"/>
            <a:ext cx="1277938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rgbClr val="708688"/>
            </a:prst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900" dirty="0" smtClean="0">
                <a:solidFill>
                  <a:srgbClr val="0070C0"/>
                </a:solidFill>
                <a:latin typeface="+mn-lt"/>
                <a:ea typeface="MS PGothic" pitchFamily="34" charset="-128"/>
                <a:cs typeface="Segoe UI" pitchFamily="34" charset="0"/>
              </a:rPr>
              <a:t>1099 Interface</a:t>
            </a:r>
            <a:endParaRPr lang="en-US" sz="900" b="1" dirty="0" smtClean="0">
              <a:solidFill>
                <a:srgbClr val="0070C0"/>
              </a:solidFill>
              <a:latin typeface="+mn-lt"/>
              <a:ea typeface="MS PGothic" pitchFamily="34" charset="-128"/>
              <a:cs typeface="Segoe UI" pitchFamily="34" charset="0"/>
            </a:endParaRPr>
          </a:p>
        </p:txBody>
      </p:sp>
      <p:cxnSp>
        <p:nvCxnSpPr>
          <p:cNvPr id="54" name="Straight Connector 145"/>
          <p:cNvCxnSpPr>
            <a:cxnSpLocks noChangeShapeType="1"/>
          </p:cNvCxnSpPr>
          <p:nvPr/>
        </p:nvCxnSpPr>
        <p:spPr bwMode="auto">
          <a:xfrm rot="10800000">
            <a:off x="603448" y="5439891"/>
            <a:ext cx="7620000" cy="0"/>
          </a:xfrm>
          <a:prstGeom prst="line">
            <a:avLst/>
          </a:prstGeom>
          <a:noFill/>
          <a:ln w="3175" algn="ctr">
            <a:solidFill>
              <a:sysClr val="windowText" lastClr="000000"/>
            </a:solidFill>
            <a:prstDash val="dash"/>
            <a:round/>
            <a:headEnd/>
            <a:tailEnd/>
          </a:ln>
        </p:spPr>
      </p:cxnSp>
      <p:sp>
        <p:nvSpPr>
          <p:cNvPr id="57" name="TextBox 56"/>
          <p:cNvSpPr txBox="1"/>
          <p:nvPr/>
        </p:nvSpPr>
        <p:spPr>
          <a:xfrm>
            <a:off x="2117923" y="5460851"/>
            <a:ext cx="6324600" cy="23083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eaLnBrk="0" hangingPunct="0">
              <a:spcBef>
                <a:spcPts val="0"/>
              </a:spcBef>
              <a:spcAft>
                <a:spcPts val="0"/>
              </a:spcAft>
              <a:buBlip>
                <a:blip r:embed="rId3"/>
              </a:buBlip>
              <a:defRPr/>
            </a:pPr>
            <a:r>
              <a:rPr lang="en-US" altLang="ja-JP" sz="900" b="0" dirty="0">
                <a:solidFill>
                  <a:srgbClr val="000000"/>
                </a:solidFill>
                <a:latin typeface="+mn-lt"/>
                <a:cs typeface="Segoe UI" pitchFamily="34" charset="0"/>
              </a:rPr>
              <a:t>An accounting record where all business transactions are originally entered</a:t>
            </a:r>
            <a:endParaRPr lang="en-US" altLang="ja-JP" sz="900" b="0" dirty="0" smtClean="0">
              <a:solidFill>
                <a:srgbClr val="000000"/>
              </a:solidFill>
              <a:latin typeface="+mn-lt"/>
              <a:cs typeface="Segoe UI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127448" y="4869160"/>
            <a:ext cx="6324600" cy="36933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eaLnBrk="0" hangingPunct="0">
              <a:buBlip>
                <a:blip r:embed="rId3"/>
              </a:buBlip>
              <a:defRPr/>
            </a:pPr>
            <a:r>
              <a:rPr lang="en-US" altLang="ja-JP" sz="900" b="0" dirty="0">
                <a:solidFill>
                  <a:srgbClr val="000000"/>
                </a:solidFill>
                <a:latin typeface="+mn-lt"/>
                <a:cs typeface="Segoe UI" pitchFamily="34" charset="0"/>
              </a:rPr>
              <a:t>Invoice is the proof of payment in a transaction involving the sale of goods, provision of </a:t>
            </a:r>
            <a:r>
              <a:rPr lang="en-US" altLang="ja-JP" sz="900" b="0" dirty="0" smtClean="0">
                <a:solidFill>
                  <a:srgbClr val="000000"/>
                </a:solidFill>
                <a:latin typeface="+mn-lt"/>
                <a:cs typeface="Segoe UI" pitchFamily="34" charset="0"/>
              </a:rPr>
              <a:t>labor </a:t>
            </a:r>
            <a:r>
              <a:rPr lang="en-US" altLang="ja-JP" sz="900" b="0" dirty="0">
                <a:solidFill>
                  <a:srgbClr val="000000"/>
                </a:solidFill>
                <a:latin typeface="+mn-lt"/>
                <a:cs typeface="Segoe UI" pitchFamily="34" charset="0"/>
              </a:rPr>
              <a:t>service, or other business activities.</a:t>
            </a:r>
            <a:endParaRPr lang="en-US" altLang="ja-JP" sz="900" b="0" dirty="0" smtClean="0">
              <a:solidFill>
                <a:srgbClr val="000000"/>
              </a:solidFill>
              <a:latin typeface="+mn-lt"/>
              <a:cs typeface="Segoe UI" pitchFamily="34" charset="0"/>
            </a:endParaRPr>
          </a:p>
        </p:txBody>
      </p:sp>
      <p:cxnSp>
        <p:nvCxnSpPr>
          <p:cNvPr id="69" name="Straight Connector 145"/>
          <p:cNvCxnSpPr>
            <a:cxnSpLocks noChangeShapeType="1"/>
          </p:cNvCxnSpPr>
          <p:nvPr/>
        </p:nvCxnSpPr>
        <p:spPr bwMode="auto">
          <a:xfrm rot="10800000">
            <a:off x="670123" y="4825727"/>
            <a:ext cx="7620000" cy="0"/>
          </a:xfrm>
          <a:prstGeom prst="line">
            <a:avLst/>
          </a:prstGeom>
          <a:noFill/>
          <a:ln w="3175" algn="ctr">
            <a:solidFill>
              <a:sysClr val="windowText" lastClr="000000"/>
            </a:solidFill>
            <a:prstDash val="dash"/>
            <a:round/>
            <a:headEnd/>
            <a:tailEnd/>
          </a:ln>
        </p:spPr>
      </p:cxnSp>
    </p:spTree>
    <p:extLst>
      <p:ext uri="{BB962C8B-B14F-4D97-AF65-F5344CB8AC3E}">
        <p14:creationId xmlns:p14="http://schemas.microsoft.com/office/powerpoint/2010/main" val="3488612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Blank Presentatio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1_Blank Presentation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2" charset="0"/>
            <a:ea typeface="ＭＳ Ｐゴシック" pitchFamily="-12" charset="-128"/>
            <a:cs typeface="ＭＳ Ｐゴシック" pitchFamily="-12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2" charset="0"/>
            <a:ea typeface="ＭＳ Ｐゴシック" pitchFamily="-12" charset="-128"/>
            <a:cs typeface="ＭＳ Ｐゴシック" pitchFamily="-12" charset="-128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>
        <a:prstTxWarp prst="textNoShape">
          <a:avLst/>
        </a:prstTxWarp>
        <a:spAutoFit/>
      </a:bodyPr>
      <a:lstStyle>
        <a:defPPr eaLnBrk="0" hangingPunct="0">
          <a:defRPr sz="3200" b="0" dirty="0">
            <a:solidFill>
              <a:schemeClr val="bg1"/>
            </a:solidFill>
            <a:latin typeface="Verdana" charset="0"/>
          </a:defRPr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3E9AC0"/>
        </a:dk2>
        <a:lt2>
          <a:srgbClr val="ADAFB2"/>
        </a:lt2>
        <a:accent1>
          <a:srgbClr val="63AFE5"/>
        </a:accent1>
        <a:accent2>
          <a:srgbClr val="134575"/>
        </a:accent2>
        <a:accent3>
          <a:srgbClr val="FFFFFF"/>
        </a:accent3>
        <a:accent4>
          <a:srgbClr val="000000"/>
        </a:accent4>
        <a:accent5>
          <a:srgbClr val="B7D4F0"/>
        </a:accent5>
        <a:accent6>
          <a:srgbClr val="103E69"/>
        </a:accent6>
        <a:hlink>
          <a:srgbClr val="1E7226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LongProperties xmlns="http://schemas.microsoft.com/office/2006/metadata/longProperties"/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>
    <Trainer xmlns="90a479eb-1077-492a-9aa4-e8f6fb1ef25b" xsi:nil="true"/>
  </documentManagement>
</p:properti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F5AD3512F52D04D826F3D984F73C83F" ma:contentTypeVersion="7" ma:contentTypeDescription="Create a new document." ma:contentTypeScope="" ma:versionID="f475976ee63cc10e941f822b1c21c528">
  <xsd:schema xmlns:xsd="http://www.w3.org/2001/XMLSchema" xmlns:xs="http://www.w3.org/2001/XMLSchema" xmlns:p="http://schemas.microsoft.com/office/2006/metadata/properties" xmlns:ns2="90a479eb-1077-492a-9aa4-e8f6fb1ef25b" xmlns:ns3="55cf660b-6ce8-442c-a2ca-f3ce565bdb8b" targetNamespace="http://schemas.microsoft.com/office/2006/metadata/properties" ma:root="true" ma:fieldsID="7f113500e3ae968431afbb85545fbe45" ns2:_="" ns3:_="">
    <xsd:import namespace="90a479eb-1077-492a-9aa4-e8f6fb1ef25b"/>
    <xsd:import namespace="55cf660b-6ce8-442c-a2ca-f3ce565bdb8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3:SharedWithUsers" minOccurs="0"/>
                <xsd:element ref="ns3:SharedWithDetails" minOccurs="0"/>
                <xsd:element ref="ns2:Traine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0a479eb-1077-492a-9aa4-e8f6fb1ef25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Trainer" ma:index="14" nillable="true" ma:displayName="Trainer" ma:internalName="Trainer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5cf660b-6ce8-442c-a2ca-f3ce565bdb8b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B2932A0-D5CE-4F58-BE56-8770E1617A7A}">
  <ds:schemaRefs>
    <ds:schemaRef ds:uri="http://schemas.microsoft.com/office/2006/metadata/longProperties"/>
  </ds:schemaRefs>
</ds:datastoreItem>
</file>

<file path=customXml/itemProps2.xml><?xml version="1.0" encoding="utf-8"?>
<ds:datastoreItem xmlns:ds="http://schemas.openxmlformats.org/officeDocument/2006/customXml" ds:itemID="{815EAED4-7D78-4914-A7A4-86ADFA0A697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AE990E3-08CE-4BB0-984F-90A91046BC29}">
  <ds:schemaRefs>
    <ds:schemaRef ds:uri="http://schemas.microsoft.com/office/2006/metadata/properties"/>
    <ds:schemaRef ds:uri="90a479eb-1077-492a-9aa4-e8f6fb1ef25b"/>
  </ds:schemaRefs>
</ds:datastoreItem>
</file>

<file path=customXml/itemProps4.xml><?xml version="1.0" encoding="utf-8"?>
<ds:datastoreItem xmlns:ds="http://schemas.openxmlformats.org/officeDocument/2006/customXml" ds:itemID="{BFBFF179-B125-40BA-AEBF-955B7C83518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0a479eb-1077-492a-9aa4-e8f6fb1ef25b"/>
    <ds:schemaRef ds:uri="55cf660b-6ce8-442c-a2ca-f3ce565bdb8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24314</TotalTime>
  <Words>1439</Words>
  <Application>Microsoft Office PowerPoint</Application>
  <PresentationFormat>On-screen Show (4:3)</PresentationFormat>
  <Paragraphs>319</Paragraphs>
  <Slides>12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4" baseType="lpstr">
      <vt:lpstr>ＭＳ Ｐゴシック</vt:lpstr>
      <vt:lpstr>ＭＳ Ｐゴシック</vt:lpstr>
      <vt:lpstr>Arial</vt:lpstr>
      <vt:lpstr>Arial Black</vt:lpstr>
      <vt:lpstr>Calibri</vt:lpstr>
      <vt:lpstr>Calisto MT</vt:lpstr>
      <vt:lpstr>Monotype Sorts</vt:lpstr>
      <vt:lpstr>Segoe UI</vt:lpstr>
      <vt:lpstr>Times New Roman</vt:lpstr>
      <vt:lpstr>Verdana</vt:lpstr>
      <vt:lpstr>Wingdings</vt:lpstr>
      <vt:lpstr>1_Blank Presentation</vt:lpstr>
      <vt:lpstr>Insurance - A brief overview  Business Process Overview</vt:lpstr>
      <vt:lpstr>P&amp;C Insurance –Brief Overview</vt:lpstr>
      <vt:lpstr>Policy Administration Process Overview</vt:lpstr>
      <vt:lpstr>Policy Administration Value Chain</vt:lpstr>
      <vt:lpstr>Policy Billing Lifecycle</vt:lpstr>
      <vt:lpstr>Main Players in Insurance Billing</vt:lpstr>
      <vt:lpstr>Billing - Invoice Typical Positive &amp; Negative Workflow</vt:lpstr>
      <vt:lpstr>Key Policy Billing Modules / Terminology</vt:lpstr>
      <vt:lpstr>Typical Billing Interfaces</vt:lpstr>
      <vt:lpstr>Claims Processing – Overview </vt:lpstr>
      <vt:lpstr>Claims – Processes, Operations &amp; Value Chain</vt:lpstr>
      <vt:lpstr>Key Claims Terminologies</vt:lpstr>
    </vt:vector>
  </TitlesOfParts>
  <Company>뿿배᠜��뿿촄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Cognizant Insurance Testing Capability</dc:title>
  <dc:creator>Cognizant</dc:creator>
  <cp:lastModifiedBy>Thangavel, Suresh Babu (Cognizant)</cp:lastModifiedBy>
  <cp:revision>1123</cp:revision>
  <cp:lastPrinted>2010-08-26T20:44:14Z</cp:lastPrinted>
  <dcterms:created xsi:type="dcterms:W3CDTF">2010-09-13T14:16:27Z</dcterms:created>
  <dcterms:modified xsi:type="dcterms:W3CDTF">2020-07-06T15:16:16Z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">
    <vt:lpwstr>Document</vt:lpwstr>
  </property>
  <property fmtid="{D5CDD505-2E9C-101B-9397-08002B2CF9AE}" pid="3" name="ContentTypeId">
    <vt:lpwstr>0x010100EF5AD3512F52D04D826F3D984F73C83F</vt:lpwstr>
  </property>
  <property fmtid="{D5CDD505-2E9C-101B-9397-08002B2CF9AE}" pid="4" name="Collateral Type">
    <vt:lpwstr/>
  </property>
  <property fmtid="{D5CDD505-2E9C-101B-9397-08002B2CF9AE}" pid="5" name="LOB">
    <vt:lpwstr/>
  </property>
  <property fmtid="{D5CDD505-2E9C-101B-9397-08002B2CF9AE}" pid="6" name="Artifacts Keywords">
    <vt:lpwstr/>
  </property>
  <property fmtid="{D5CDD505-2E9C-101B-9397-08002B2CF9AE}" pid="7" name="Collateral">
    <vt:lpwstr/>
  </property>
  <property fmtid="{D5CDD505-2E9C-101B-9397-08002B2CF9AE}" pid="8" name="Summary">
    <vt:lpwstr/>
  </property>
  <property fmtid="{D5CDD505-2E9C-101B-9397-08002B2CF9AE}" pid="9" name="Technology">
    <vt:lpwstr/>
  </property>
  <property fmtid="{D5CDD505-2E9C-101B-9397-08002B2CF9AE}" pid="10" name="Date">
    <vt:lpwstr>2011-09-07T12:04:27Z</vt:lpwstr>
  </property>
  <property fmtid="{D5CDD505-2E9C-101B-9397-08002B2CF9AE}" pid="11" name="Client">
    <vt:lpwstr/>
  </property>
  <property fmtid="{D5CDD505-2E9C-101B-9397-08002B2CF9AE}" pid="12" name="ReportOwner">
    <vt:lpwstr/>
  </property>
  <property fmtid="{D5CDD505-2E9C-101B-9397-08002B2CF9AE}" pid="13" name="Collateral Type0">
    <vt:lpwstr>SOQ</vt:lpwstr>
  </property>
  <property fmtid="{D5CDD505-2E9C-101B-9397-08002B2CF9AE}" pid="14" name="Sub LOB">
    <vt:lpwstr/>
  </property>
  <property fmtid="{D5CDD505-2E9C-101B-9397-08002B2CF9AE}" pid="15" name="Service Offerings">
    <vt:lpwstr>AD</vt:lpwstr>
  </property>
</Properties>
</file>