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7"/>
  </p:notesMasterIdLst>
  <p:handoutMasterIdLst>
    <p:handoutMasterId r:id="rId18"/>
  </p:handoutMasterIdLst>
  <p:sldIdLst>
    <p:sldId id="436" r:id="rId5"/>
    <p:sldId id="402" r:id="rId6"/>
    <p:sldId id="433" r:id="rId7"/>
    <p:sldId id="434" r:id="rId8"/>
    <p:sldId id="344" r:id="rId9"/>
    <p:sldId id="416" r:id="rId10"/>
    <p:sldId id="430" r:id="rId11"/>
    <p:sldId id="438" r:id="rId12"/>
    <p:sldId id="749" r:id="rId13"/>
    <p:sldId id="413" r:id="rId14"/>
    <p:sldId id="265" r:id="rId15"/>
    <p:sldId id="435" r:id="rId16"/>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6327"/>
  </p:normalViewPr>
  <p:slideViewPr>
    <p:cSldViewPr snapToGrid="0" showGuides="1">
      <p:cViewPr varScale="1">
        <p:scale>
          <a:sx n="125" d="100"/>
          <a:sy n="125" d="100"/>
        </p:scale>
        <p:origin x="184" y="80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5177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de/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www.sap.de/trademark</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bwMode="gray">
          <a:xfrm>
            <a:off x="496889" y="533400"/>
            <a:ext cx="11188827" cy="381000"/>
          </a:xfrm>
          <a:prstGeom prst="rect">
            <a:avLst/>
          </a:prstGeom>
        </p:spPr>
        <p:txBody>
          <a:bodyPr vert="horz" wrap="square" lIns="0" tIns="0" rIns="0" bIns="0" rtlCol="0" anchor="t" anchorCtr="0">
            <a:spAutoFit/>
          </a:bodyPr>
          <a:lstStyle>
            <a:lvl1pPr>
              <a:defRPr/>
            </a:lvl1pPr>
          </a:lstStyle>
          <a:p>
            <a:r>
              <a:rPr lang="en-US" noProof="0" dirty="0"/>
              <a:t>Insert page title</a:t>
            </a:r>
          </a:p>
        </p:txBody>
      </p:sp>
    </p:spTree>
    <p:extLst>
      <p:ext uri="{BB962C8B-B14F-4D97-AF65-F5344CB8AC3E}">
        <p14:creationId xmlns:p14="http://schemas.microsoft.com/office/powerpoint/2010/main" val="3395096709"/>
      </p:ext>
    </p:extLst>
  </p:cSld>
  <p:clrMapOvr>
    <a:masterClrMapping/>
  </p:clrMapOvr>
  <p:extLst>
    <p:ext uri="{DCECCB84-F9BA-43D5-87BE-67443E8EF086}">
      <p15:sldGuideLst xmlns:p15="http://schemas.microsoft.com/office/powerpoint/2012/main">
        <p15:guide id="1" pos="7368">
          <p15:clr>
            <a:srgbClr val="FBAE40"/>
          </p15:clr>
        </p15:guide>
        <p15:guide id="2" orient="horz" pos="576">
          <p15:clr>
            <a:srgbClr val="FBAE40"/>
          </p15:clr>
        </p15:guide>
        <p15:guide id="3" orient="horz" pos="3984">
          <p15:clr>
            <a:srgbClr val="FBAE40"/>
          </p15:clr>
        </p15:guide>
        <p15:guide id="4" orient="horz" pos="336">
          <p15:clr>
            <a:srgbClr val="FBAE40"/>
          </p15:clr>
        </p15:guide>
        <p15:guide id="5" pos="30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 id="2147483781"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apbrandtools.com/imagelibrary/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AFCEBA-11F5-4F45-9A63-A30458470117}"/>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a:xfrm>
            <a:off x="288000" y="5130489"/>
            <a:ext cx="10899174" cy="430887"/>
          </a:xfrm>
        </p:spPr>
        <p:txBody>
          <a:bodyPr/>
          <a:lstStyle/>
          <a:p>
            <a:r>
              <a:rPr lang="en-US" dirty="0"/>
              <a:t>Speaker’s Name, SAP</a:t>
            </a:r>
          </a:p>
          <a:p>
            <a:pPr lvl="0"/>
            <a:r>
              <a:rPr lang="en-US" dirty="0"/>
              <a:t>Month 00, 2021</a:t>
            </a:r>
          </a:p>
        </p:txBody>
      </p:sp>
      <p:sp>
        <p:nvSpPr>
          <p:cNvPr id="8" name="Presentation 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
        <p:nvSpPr>
          <p:cNvPr id="11" name="Change Classification info"/>
          <p:cNvSpPr/>
          <p:nvPr/>
        </p:nvSpPr>
        <p:spPr bwMode="gray">
          <a:xfrm>
            <a:off x="1232661" y="5655747"/>
            <a:ext cx="4860000" cy="340519"/>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0" rIns="36000" bIns="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sp>
        <p:nvSpPr>
          <p:cNvPr id="12" name="Link SAP Image Library"/>
          <p:cNvSpPr/>
          <p:nvPr/>
        </p:nvSpPr>
        <p:spPr bwMode="gray">
          <a:xfrm>
            <a:off x="288000" y="604876"/>
            <a:ext cx="3322438" cy="50608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See the </a:t>
            </a:r>
            <a:r>
              <a:rPr lang="en-US" sz="1000" kern="0" dirty="0">
                <a:solidFill>
                  <a:sysClr val="windowText" lastClr="000000"/>
                </a:solidFill>
                <a:ea typeface="Arial Unicode MS" pitchFamily="34" charset="-128"/>
                <a:cs typeface="Arial Unicode MS" pitchFamily="34" charset="-128"/>
                <a:sym typeface="Arial"/>
                <a:hlinkClick r:id="rId4"/>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a:t>
            </a:r>
          </a:p>
        </p:txBody>
      </p:sp>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2021</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2021</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p:txBody>
          <a:bodyPr/>
          <a:lstStyle/>
          <a:p>
            <a:r>
              <a:rPr lang="en-US" dirty="0"/>
              <a:t>Speaker’s Name, SAP</a:t>
            </a:r>
          </a:p>
          <a:p>
            <a:pPr lvl="0"/>
            <a:r>
              <a:rPr lang="en-US" dirty="0"/>
              <a:t>Month 00, 2021</a:t>
            </a:r>
          </a:p>
        </p:txBody>
      </p:sp>
      <p:sp>
        <p:nvSpPr>
          <p:cNvPr id="4"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grpSp>
        <p:nvGrpSpPr>
          <p:cNvPr id="23" name="Group 22">
            <a:extLst>
              <a:ext uri="{FF2B5EF4-FFF2-40B4-BE49-F238E27FC236}">
                <a16:creationId xmlns:a16="http://schemas.microsoft.com/office/drawing/2014/main" id="{0265071F-9608-F568-C0DC-FB78A96C9536}"/>
              </a:ext>
            </a:extLst>
          </p:cNvPr>
          <p:cNvGrpSpPr/>
          <p:nvPr/>
        </p:nvGrpSpPr>
        <p:grpSpPr>
          <a:xfrm rot="5400000">
            <a:off x="4932352" y="-455158"/>
            <a:ext cx="3028223" cy="5740513"/>
            <a:chOff x="1543777" y="690769"/>
            <a:chExt cx="3028223" cy="5740513"/>
          </a:xfrm>
        </p:grpSpPr>
        <p:sp>
          <p:nvSpPr>
            <p:cNvPr id="6" name="Rectangle 4">
              <a:extLst>
                <a:ext uri="{FF2B5EF4-FFF2-40B4-BE49-F238E27FC236}">
                  <a16:creationId xmlns:a16="http://schemas.microsoft.com/office/drawing/2014/main" id="{7AA75C7C-956E-B02B-B36A-EDFBBFE6EE41}"/>
                </a:ext>
              </a:extLst>
            </p:cNvPr>
            <p:cNvSpPr>
              <a:spLocks noChangeArrowheads="1"/>
            </p:cNvSpPr>
            <p:nvPr/>
          </p:nvSpPr>
          <p:spPr bwMode="gray">
            <a:xfrm rot="16200000">
              <a:off x="-1171752" y="3406298"/>
              <a:ext cx="5740513" cy="309456"/>
            </a:xfrm>
            <a:prstGeom prst="rect">
              <a:avLst/>
            </a:prstGeom>
            <a:solidFill>
              <a:schemeClr val="accent1"/>
            </a:solidFill>
            <a:ln w="38100">
              <a:noFill/>
              <a:miter lim="800000"/>
              <a:headEnd/>
              <a:tailEnd/>
            </a:ln>
            <a:effectLst/>
          </p:spPr>
          <p:txBody>
            <a:bodyPr wrap="square" lIns="45685" rIns="45685" anchor="ctr"/>
            <a:lstStyle/>
            <a:p>
              <a:pPr algn="ctr" eaLnBrk="0" hangingPunct="0">
                <a:spcBef>
                  <a:spcPts val="1619"/>
                </a:spcBef>
              </a:pPr>
              <a:r>
                <a:rPr lang="en-GB" sz="1399" dirty="0">
                  <a:solidFill>
                    <a:schemeClr val="bg1"/>
                  </a:solidFill>
                </a:rPr>
                <a:t>Assessment results  in Cluster 365</a:t>
              </a:r>
            </a:p>
          </p:txBody>
        </p:sp>
        <p:grpSp>
          <p:nvGrpSpPr>
            <p:cNvPr id="13" name="Group 12">
              <a:extLst>
                <a:ext uri="{FF2B5EF4-FFF2-40B4-BE49-F238E27FC236}">
                  <a16:creationId xmlns:a16="http://schemas.microsoft.com/office/drawing/2014/main" id="{F01D160D-5D21-4F7D-2978-469F261065B1}"/>
                </a:ext>
              </a:extLst>
            </p:cNvPr>
            <p:cNvGrpSpPr/>
            <p:nvPr/>
          </p:nvGrpSpPr>
          <p:grpSpPr>
            <a:xfrm>
              <a:off x="1853233" y="1581906"/>
              <a:ext cx="2718767" cy="817695"/>
              <a:chOff x="7493672" y="3141817"/>
              <a:chExt cx="2474976" cy="781055"/>
            </a:xfrm>
          </p:grpSpPr>
          <p:sp>
            <p:nvSpPr>
              <p:cNvPr id="11" name="Right Arrow 10">
                <a:extLst>
                  <a:ext uri="{FF2B5EF4-FFF2-40B4-BE49-F238E27FC236}">
                    <a16:creationId xmlns:a16="http://schemas.microsoft.com/office/drawing/2014/main" id="{0C5D383B-4C9E-CC32-0606-8F67CE4BD032}"/>
                  </a:ext>
                </a:extLst>
              </p:cNvPr>
              <p:cNvSpPr/>
              <p:nvPr/>
            </p:nvSpPr>
            <p:spPr bwMode="gray">
              <a:xfrm>
                <a:off x="7493672" y="3141817"/>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A26BF766-7210-260E-15B5-E9020DC6D0D8}"/>
                  </a:ext>
                </a:extLst>
              </p:cNvPr>
              <p:cNvSpPr txBox="1"/>
              <p:nvPr/>
            </p:nvSpPr>
            <p:spPr>
              <a:xfrm>
                <a:off x="7827264" y="3373403"/>
                <a:ext cx="13978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Custom fields</a:t>
                </a:r>
              </a:p>
            </p:txBody>
          </p:sp>
        </p:grpSp>
        <p:grpSp>
          <p:nvGrpSpPr>
            <p:cNvPr id="14" name="Group 13">
              <a:extLst>
                <a:ext uri="{FF2B5EF4-FFF2-40B4-BE49-F238E27FC236}">
                  <a16:creationId xmlns:a16="http://schemas.microsoft.com/office/drawing/2014/main" id="{027BF69E-2224-76DF-8FDF-09333D65EE55}"/>
                </a:ext>
              </a:extLst>
            </p:cNvPr>
            <p:cNvGrpSpPr/>
            <p:nvPr/>
          </p:nvGrpSpPr>
          <p:grpSpPr>
            <a:xfrm>
              <a:off x="1853233" y="2526891"/>
              <a:ext cx="2718767" cy="817695"/>
              <a:chOff x="7493672" y="2857812"/>
              <a:chExt cx="2474976" cy="781055"/>
            </a:xfrm>
          </p:grpSpPr>
          <p:sp>
            <p:nvSpPr>
              <p:cNvPr id="15" name="Right Arrow 14">
                <a:extLst>
                  <a:ext uri="{FF2B5EF4-FFF2-40B4-BE49-F238E27FC236}">
                    <a16:creationId xmlns:a16="http://schemas.microsoft.com/office/drawing/2014/main" id="{00B37967-9C1E-DE3F-1DB8-BADE865C2C74}"/>
                  </a:ext>
                </a:extLst>
              </p:cNvPr>
              <p:cNvSpPr/>
              <p:nvPr/>
            </p:nvSpPr>
            <p:spPr bwMode="gray">
              <a:xfrm>
                <a:off x="7493672" y="2857812"/>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F3CC08AC-BC42-B580-F165-CFA9874D35C4}"/>
                  </a:ext>
                </a:extLst>
              </p:cNvPr>
              <p:cNvSpPr txBox="1"/>
              <p:nvPr/>
            </p:nvSpPr>
            <p:spPr>
              <a:xfrm>
                <a:off x="7827264" y="3097488"/>
                <a:ext cx="1400892"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Rules/Mapping</a:t>
                </a:r>
              </a:p>
            </p:txBody>
          </p:sp>
        </p:grpSp>
        <p:grpSp>
          <p:nvGrpSpPr>
            <p:cNvPr id="17" name="Group 16">
              <a:extLst>
                <a:ext uri="{FF2B5EF4-FFF2-40B4-BE49-F238E27FC236}">
                  <a16:creationId xmlns:a16="http://schemas.microsoft.com/office/drawing/2014/main" id="{0F976DFA-12B9-54B2-6AC4-0C9C7037784B}"/>
                </a:ext>
              </a:extLst>
            </p:cNvPr>
            <p:cNvGrpSpPr/>
            <p:nvPr/>
          </p:nvGrpSpPr>
          <p:grpSpPr>
            <a:xfrm>
              <a:off x="1853233" y="3524383"/>
              <a:ext cx="2718767" cy="817695"/>
              <a:chOff x="7482574" y="2583077"/>
              <a:chExt cx="2474976" cy="781055"/>
            </a:xfrm>
          </p:grpSpPr>
          <p:sp>
            <p:nvSpPr>
              <p:cNvPr id="18" name="Right Arrow 17">
                <a:extLst>
                  <a:ext uri="{FF2B5EF4-FFF2-40B4-BE49-F238E27FC236}">
                    <a16:creationId xmlns:a16="http://schemas.microsoft.com/office/drawing/2014/main" id="{F721F602-2C86-61D4-D73F-FBD35C900ED0}"/>
                  </a:ext>
                </a:extLst>
              </p:cNvPr>
              <p:cNvSpPr/>
              <p:nvPr/>
            </p:nvSpPr>
            <p:spPr bwMode="gray">
              <a:xfrm>
                <a:off x="7482574" y="2583077"/>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0C9D0658-A7BB-86C4-4018-4074A6D11801}"/>
                  </a:ext>
                </a:extLst>
              </p:cNvPr>
              <p:cNvSpPr txBox="1"/>
              <p:nvPr/>
            </p:nvSpPr>
            <p:spPr>
              <a:xfrm>
                <a:off x="7570739" y="2841310"/>
                <a:ext cx="2276449"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Custom forms/Programs</a:t>
                </a:r>
              </a:p>
            </p:txBody>
          </p:sp>
        </p:grpSp>
        <p:grpSp>
          <p:nvGrpSpPr>
            <p:cNvPr id="20" name="Group 19">
              <a:extLst>
                <a:ext uri="{FF2B5EF4-FFF2-40B4-BE49-F238E27FC236}">
                  <a16:creationId xmlns:a16="http://schemas.microsoft.com/office/drawing/2014/main" id="{4B56ED33-20D2-5180-1DAD-903A6F958F23}"/>
                </a:ext>
              </a:extLst>
            </p:cNvPr>
            <p:cNvGrpSpPr/>
            <p:nvPr/>
          </p:nvGrpSpPr>
          <p:grpSpPr>
            <a:xfrm>
              <a:off x="1853233" y="4484289"/>
              <a:ext cx="2718767" cy="817695"/>
              <a:chOff x="7493672" y="2324858"/>
              <a:chExt cx="2474976" cy="781055"/>
            </a:xfrm>
          </p:grpSpPr>
          <p:sp>
            <p:nvSpPr>
              <p:cNvPr id="21" name="Right Arrow 20">
                <a:extLst>
                  <a:ext uri="{FF2B5EF4-FFF2-40B4-BE49-F238E27FC236}">
                    <a16:creationId xmlns:a16="http://schemas.microsoft.com/office/drawing/2014/main" id="{FE6D0D39-20D0-0D84-E061-3A3BF8922C36}"/>
                  </a:ext>
                </a:extLst>
              </p:cNvPr>
              <p:cNvSpPr/>
              <p:nvPr/>
            </p:nvSpPr>
            <p:spPr bwMode="gray">
              <a:xfrm>
                <a:off x="7493672" y="2324858"/>
                <a:ext cx="2474976" cy="78105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646D8BA6-AA22-D233-0AB6-E244A610A5A8}"/>
                  </a:ext>
                </a:extLst>
              </p:cNvPr>
              <p:cNvSpPr txBox="1"/>
              <p:nvPr/>
            </p:nvSpPr>
            <p:spPr>
              <a:xfrm>
                <a:off x="7546239" y="2568396"/>
                <a:ext cx="2323145" cy="2645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SM30 table maintenance</a:t>
                </a:r>
              </a:p>
            </p:txBody>
          </p:sp>
        </p:grpSp>
      </p:grpSp>
      <p:sp>
        <p:nvSpPr>
          <p:cNvPr id="28" name="Text Placeholder column 2">
            <a:extLst>
              <a:ext uri="{FF2B5EF4-FFF2-40B4-BE49-F238E27FC236}">
                <a16:creationId xmlns:a16="http://schemas.microsoft.com/office/drawing/2014/main" id="{A33D7218-174C-50BE-1516-735F53D0E308}"/>
              </a:ext>
            </a:extLst>
          </p:cNvPr>
          <p:cNvSpPr txBox="1">
            <a:spLocks/>
          </p:cNvSpPr>
          <p:nvPr/>
        </p:nvSpPr>
        <p:spPr>
          <a:xfrm>
            <a:off x="1196506" y="4186621"/>
            <a:ext cx="3508999" cy="1330464"/>
          </a:xfrm>
          <a:prstGeom prst="rect">
            <a:avLst/>
          </a:prstGeom>
        </p:spPr>
        <p:txBody>
          <a:bodyPr>
            <a:normAutofit fontScale="9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Bef>
                <a:spcPct val="50000"/>
              </a:spcBef>
              <a:spcAft>
                <a:spcPct val="0"/>
              </a:spcAft>
              <a:buClr>
                <a:srgbClr val="F0AB00"/>
              </a:buClr>
            </a:pPr>
            <a:r>
              <a:rPr lang="en-US" sz="1800" kern="0" dirty="0">
                <a:ea typeface="Arial Unicode MS" pitchFamily="34" charset="-128"/>
                <a:cs typeface="Arial Unicode MS" pitchFamily="34" charset="-128"/>
              </a:rPr>
              <a:t>Classic</a:t>
            </a:r>
          </a:p>
          <a:p>
            <a:pPr lvl="1" fontAlgn="base">
              <a:spcAft>
                <a:spcPct val="0"/>
              </a:spcAft>
            </a:pPr>
            <a:r>
              <a:rPr lang="en-US" sz="1900" dirty="0"/>
              <a:t>OData </a:t>
            </a:r>
          </a:p>
          <a:p>
            <a:pPr lvl="1" fontAlgn="base">
              <a:spcAft>
                <a:spcPct val="0"/>
              </a:spcAft>
            </a:pPr>
            <a:r>
              <a:rPr lang="en-US" sz="1900" dirty="0"/>
              <a:t>Forms</a:t>
            </a:r>
          </a:p>
          <a:p>
            <a:pPr fontAlgn="base">
              <a:spcBef>
                <a:spcPct val="50000"/>
              </a:spcBef>
              <a:spcAft>
                <a:spcPct val="0"/>
              </a:spcAft>
              <a:buClr>
                <a:srgbClr val="F0AB00"/>
              </a:buClr>
            </a:pPr>
            <a:r>
              <a:rPr lang="en-US" sz="1800" kern="0" dirty="0">
                <a:ea typeface="Arial Unicode MS" pitchFamily="34" charset="-128"/>
                <a:cs typeface="Arial Unicode MS" pitchFamily="34" charset="-128"/>
              </a:rPr>
              <a:t>Custom form design</a:t>
            </a:r>
          </a:p>
        </p:txBody>
      </p:sp>
      <p:sp>
        <p:nvSpPr>
          <p:cNvPr id="29" name="Text Placeholder column 2">
            <a:extLst>
              <a:ext uri="{FF2B5EF4-FFF2-40B4-BE49-F238E27FC236}">
                <a16:creationId xmlns:a16="http://schemas.microsoft.com/office/drawing/2014/main" id="{0DA0039C-BF8F-2D39-EE76-8C751880F675}"/>
              </a:ext>
            </a:extLst>
          </p:cNvPr>
          <p:cNvSpPr txBox="1">
            <a:spLocks/>
          </p:cNvSpPr>
          <p:nvPr/>
        </p:nvSpPr>
        <p:spPr>
          <a:xfrm>
            <a:off x="5008420" y="4186621"/>
            <a:ext cx="3174713" cy="1330464"/>
          </a:xfrm>
          <a:prstGeom prst="rect">
            <a:avLst/>
          </a:prstGeom>
          <a:noFill/>
          <a:ln>
            <a:noFill/>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pPr>
            <a:r>
              <a:rPr lang="en-US" sz="2100" dirty="0"/>
              <a:t>Cloud</a:t>
            </a:r>
          </a:p>
          <a:p>
            <a:pPr lvl="1" fontAlgn="base">
              <a:spcAft>
                <a:spcPct val="0"/>
              </a:spcAft>
            </a:pPr>
            <a:r>
              <a:rPr lang="en-US" sz="1900" dirty="0"/>
              <a:t>Custom Business Objects </a:t>
            </a:r>
          </a:p>
          <a:p>
            <a:pPr fontAlgn="base">
              <a:spcBef>
                <a:spcPts val="600"/>
              </a:spcBef>
              <a:spcAft>
                <a:spcPct val="0"/>
              </a:spcAft>
            </a:pPr>
            <a:r>
              <a:rPr lang="en-US" sz="2100" dirty="0"/>
              <a:t>Developer extensibility : RAP service</a:t>
            </a:r>
          </a:p>
          <a:p>
            <a:pPr fontAlgn="base">
              <a:spcBef>
                <a:spcPts val="600"/>
              </a:spcBef>
              <a:spcAft>
                <a:spcPct val="0"/>
              </a:spcAft>
            </a:pPr>
            <a:r>
              <a:rPr lang="en-US" sz="2100" dirty="0"/>
              <a:t>Side-by-Side Extensibility</a:t>
            </a:r>
          </a:p>
          <a:p>
            <a:pPr lvl="1" fontAlgn="base">
              <a:spcAft>
                <a:spcPct val="0"/>
              </a:spcAft>
            </a:pPr>
            <a:r>
              <a:rPr lang="en-US" sz="1900" dirty="0"/>
              <a:t>BRM in BTP</a:t>
            </a:r>
          </a:p>
          <a:p>
            <a:pPr fontAlgn="base">
              <a:spcBef>
                <a:spcPct val="50000"/>
              </a:spcBef>
              <a:spcAft>
                <a:spcPct val="0"/>
              </a:spcAft>
              <a:buClr>
                <a:srgbClr val="F0AB00"/>
              </a:buClr>
            </a:pPr>
            <a:endParaRPr lang="en-US" sz="1800" kern="0" dirty="0">
              <a:ea typeface="Arial Unicode MS" pitchFamily="34" charset="-128"/>
              <a:cs typeface="Arial Unicode MS" pitchFamily="34" charset="-128"/>
            </a:endParaRPr>
          </a:p>
        </p:txBody>
      </p:sp>
      <p:sp>
        <p:nvSpPr>
          <p:cNvPr id="30" name="Text Placeholder column 2">
            <a:extLst>
              <a:ext uri="{FF2B5EF4-FFF2-40B4-BE49-F238E27FC236}">
                <a16:creationId xmlns:a16="http://schemas.microsoft.com/office/drawing/2014/main" id="{19C14785-F3F2-7C38-EEAB-83F549ABDE8E}"/>
              </a:ext>
            </a:extLst>
          </p:cNvPr>
          <p:cNvSpPr txBox="1">
            <a:spLocks/>
          </p:cNvSpPr>
          <p:nvPr/>
        </p:nvSpPr>
        <p:spPr>
          <a:xfrm>
            <a:off x="8597773" y="4208520"/>
            <a:ext cx="2836171" cy="1330464"/>
          </a:xfrm>
          <a:prstGeom prst="rect">
            <a:avLst/>
          </a:prstGeom>
          <a:noFill/>
          <a:ln>
            <a:noFill/>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pPr>
            <a:r>
              <a:rPr lang="en-US" sz="2100" dirty="0"/>
              <a:t>Core</a:t>
            </a:r>
          </a:p>
          <a:p>
            <a:pPr lvl="1" fontAlgn="base">
              <a:spcAft>
                <a:spcPct val="0"/>
              </a:spcAft>
            </a:pPr>
            <a:r>
              <a:rPr lang="en-US" sz="1900" dirty="0"/>
              <a:t>Custom Business Objects </a:t>
            </a:r>
          </a:p>
          <a:p>
            <a:pPr fontAlgn="base">
              <a:spcBef>
                <a:spcPts val="600"/>
              </a:spcBef>
              <a:spcAft>
                <a:spcPct val="0"/>
              </a:spcAft>
            </a:pPr>
            <a:r>
              <a:rPr lang="en-US" sz="2100" dirty="0"/>
              <a:t>Developer extensibility : RAP service</a:t>
            </a:r>
          </a:p>
          <a:p>
            <a:pPr fontAlgn="base">
              <a:spcBef>
                <a:spcPts val="600"/>
              </a:spcBef>
              <a:spcAft>
                <a:spcPct val="0"/>
              </a:spcAft>
            </a:pPr>
            <a:r>
              <a:rPr lang="en-US" sz="2100" dirty="0"/>
              <a:t>Side-by-Side Extensibility</a:t>
            </a:r>
          </a:p>
          <a:p>
            <a:pPr lvl="1" fontAlgn="base">
              <a:spcAft>
                <a:spcPct val="0"/>
              </a:spcAft>
            </a:pPr>
            <a:r>
              <a:rPr lang="en-US" sz="1900" dirty="0"/>
              <a:t>BRM in BTP</a:t>
            </a:r>
          </a:p>
          <a:p>
            <a:pPr fontAlgn="base">
              <a:spcBef>
                <a:spcPct val="50000"/>
              </a:spcBef>
              <a:spcAft>
                <a:spcPct val="0"/>
              </a:spcAft>
              <a:buClr>
                <a:srgbClr val="F0AB00"/>
              </a:buClr>
            </a:pPr>
            <a:endParaRPr lang="en-US" sz="1800" kern="0" dirty="0">
              <a:ea typeface="Arial Unicode MS" pitchFamily="34" charset="-128"/>
              <a:cs typeface="Arial Unicode MS" pitchFamily="34" charset="-128"/>
            </a:endParaRPr>
          </a:p>
        </p:txBody>
      </p:sp>
      <p:sp>
        <p:nvSpPr>
          <p:cNvPr id="31" name="Right Arrow 30">
            <a:extLst>
              <a:ext uri="{FF2B5EF4-FFF2-40B4-BE49-F238E27FC236}">
                <a16:creationId xmlns:a16="http://schemas.microsoft.com/office/drawing/2014/main" id="{4DD2F928-4DB4-41FF-420B-128ECBA21D47}"/>
              </a:ext>
            </a:extLst>
          </p:cNvPr>
          <p:cNvSpPr/>
          <p:nvPr/>
        </p:nvSpPr>
        <p:spPr bwMode="gray">
          <a:xfrm rot="5400000">
            <a:off x="2774838" y="2180689"/>
            <a:ext cx="2718767" cy="81769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15A8884C-0864-3E8D-81FE-88D4945D811B}"/>
              </a:ext>
            </a:extLst>
          </p:cNvPr>
          <p:cNvSpPr txBox="1"/>
          <p:nvPr/>
        </p:nvSpPr>
        <p:spPr>
          <a:xfrm rot="5400000">
            <a:off x="3233882" y="2206148"/>
            <a:ext cx="18210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NAST Output mgt</a:t>
            </a:r>
          </a:p>
        </p:txBody>
      </p:sp>
      <p:sp>
        <p:nvSpPr>
          <p:cNvPr id="33" name="Right Arrow 32">
            <a:extLst>
              <a:ext uri="{FF2B5EF4-FFF2-40B4-BE49-F238E27FC236}">
                <a16:creationId xmlns:a16="http://schemas.microsoft.com/office/drawing/2014/main" id="{ED45780D-D917-EF68-E7EA-BA69721C3FDB}"/>
              </a:ext>
            </a:extLst>
          </p:cNvPr>
          <p:cNvSpPr/>
          <p:nvPr/>
        </p:nvSpPr>
        <p:spPr bwMode="gray">
          <a:xfrm rot="5400000">
            <a:off x="7647237" y="2160979"/>
            <a:ext cx="2718767" cy="817695"/>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1ACB1563-387B-38C6-C7FC-0834779D9D8F}"/>
              </a:ext>
            </a:extLst>
          </p:cNvPr>
          <p:cNvSpPr txBox="1"/>
          <p:nvPr/>
        </p:nvSpPr>
        <p:spPr>
          <a:xfrm rot="5400000">
            <a:off x="8316290" y="2206149"/>
            <a:ext cx="14234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Enhancement</a:t>
            </a:r>
          </a:p>
        </p:txBody>
      </p:sp>
    </p:spTree>
    <p:extLst>
      <p:ext uri="{BB962C8B-B14F-4D97-AF65-F5344CB8AC3E}">
        <p14:creationId xmlns:p14="http://schemas.microsoft.com/office/powerpoint/2010/main" val="1181312128"/>
      </p:ext>
    </p:extLst>
  </p:cSld>
  <p:clrMapOvr>
    <a:masterClrMapping/>
  </p:clrMapOvr>
  <p:transition spd="med"/>
</p:sld>
</file>

<file path=ppt/theme/theme1.xml><?xml version="1.0" encoding="utf-8"?>
<a:theme xmlns:a="http://schemas.openxmlformats.org/drawingml/2006/main" name="SAP 2021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8" id="{A5279E89-E505-7341-AA52-0629D3102B02}" vid="{3DC7A9A0-D7EE-AE4D-94E1-A757C3B10F6E}"/>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615F0F9DCBF1E94796646FCF98A7C072" ma:contentTypeVersion="13" ma:contentTypeDescription="Ein neues Dokument erstellen." ma:contentTypeScope="" ma:versionID="35c4870f76107f1824caf51e384b5645">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9e6c4fb431539cf6566f50e157bdb217"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3.xml><?xml version="1.0" encoding="utf-8"?>
<ds:datastoreItem xmlns:ds="http://schemas.openxmlformats.org/officeDocument/2006/customXml" ds:itemID="{59D2F0B6-B288-4221-91F6-0FBEB29FBB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 2021 16x9 black</Template>
  <TotalTime>1612</TotalTime>
  <Words>222</Words>
  <Application>Microsoft Macintosh PowerPoint</Application>
  <PresentationFormat>Custom</PresentationFormat>
  <Paragraphs>65</Paragraphs>
  <Slides>12</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 New</vt:lpstr>
      <vt:lpstr>Symbol</vt:lpstr>
      <vt:lpstr>Wingdings</vt:lpstr>
      <vt:lpstr>Wingdings</vt:lpstr>
      <vt:lpstr>SAP 2021 16x9 black</vt:lpstr>
      <vt:lpstr>Title Goes Here and Here and Here</vt:lpstr>
      <vt:lpstr>Title Goes Here and Here and Here</vt:lpstr>
      <vt:lpstr>Title Goes Here and Here and Here</vt:lpstr>
      <vt:lpstr>Title Goes Here and Here and Here</vt:lpstr>
      <vt:lpstr>Agenda</vt:lpstr>
      <vt:lpstr>Divider page</vt:lpstr>
      <vt:lpstr>Divider page</vt:lpstr>
      <vt:lpstr>Divider page</vt:lpstr>
      <vt:lpstr>Insert page title </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Babu, Suresh</dc:creator>
  <cp:keywords>2021/16:9/black</cp:keywords>
  <dc:description/>
  <cp:lastModifiedBy>Babu, Suresh</cp:lastModifiedBy>
  <cp:revision>2</cp:revision>
  <dcterms:created xsi:type="dcterms:W3CDTF">2022-07-06T23:16:12Z</dcterms:created>
  <dcterms:modified xsi:type="dcterms:W3CDTF">2022-07-08T02:08:15Z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