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71" r:id="rId15"/>
  </p:sldIdLst>
  <p:sldSz cx="9144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A6CBCE-CE8B-4861-9E3A-B1B8C3087DD9}" type="slidenum">
              <a:rPr lang="en-IN" smtClean="0"/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5B1302-8099-43D1-A3D2-F53CC49426D4}" type="datetimeFigureOut">
              <a:rPr lang="en-US" smtClean="0"/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A6CBCE-CE8B-4861-9E3A-B1B8C3087DD9}" type="slidenum">
              <a:rPr lang="en-IN" smtClean="0"/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848" y="548680"/>
            <a:ext cx="9175848" cy="1433284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VERILOG PROJECT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714884"/>
            <a:ext cx="7854696" cy="1752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Made by:</a:t>
            </a:r>
            <a:endParaRPr lang="en-IN" dirty="0"/>
          </a:p>
          <a:p>
            <a:r>
              <a:rPr lang="en-IN" dirty="0"/>
              <a:t>Suraj Baddi(01fe19bec268)</a:t>
            </a:r>
            <a:endParaRPr lang="en-IN" dirty="0"/>
          </a:p>
          <a:p>
            <a:r>
              <a:rPr lang="en-IN" dirty="0"/>
              <a:t>Vishwas Banagar(01fe19bec258)</a:t>
            </a:r>
            <a:endParaRPr lang="en-IN" dirty="0"/>
          </a:p>
          <a:p>
            <a:r>
              <a:rPr lang="en-IN" dirty="0"/>
              <a:t>Niranjan Bhuti(01fe19bec248)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-31848" y="2552839"/>
            <a:ext cx="9144002" cy="17532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a 32-bit floating point multiplier in Verliog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240"/>
            <a:ext cx="8463915" cy="4434840"/>
          </a:xfrm>
        </p:spPr>
        <p:txBody>
          <a:bodyPr/>
          <a:lstStyle/>
          <a:p>
            <a:r>
              <a:rPr lang="en-US" dirty="0"/>
              <a:t>8 bits are allocated to represent the exponent of the floating point number.</a:t>
            </a:r>
            <a:endParaRPr lang="en-US" dirty="0"/>
          </a:p>
          <a:p>
            <a:r>
              <a:rPr lang="en-US" dirty="0"/>
              <a:t>Exponent of the product is calculated by the addition of exponents of the two operands and then subtracting 127 from it.</a:t>
            </a:r>
            <a:endParaRPr lang="en-US" dirty="0"/>
          </a:p>
          <a:p>
            <a:r>
              <a:rPr lang="en-US" dirty="0"/>
              <a:t>This is achieved by the following block of code.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4643755"/>
            <a:ext cx="82296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94715"/>
          </a:xfrm>
        </p:spPr>
        <p:txBody>
          <a:bodyPr/>
          <a:lstStyle/>
          <a:p>
            <a:r>
              <a:rPr lang="en-US" dirty="0"/>
              <a:t>Overflow</a:t>
            </a:r>
            <a:r>
              <a:rPr lang="en-IN" altLang="en-US" dirty="0"/>
              <a:t>/Underflow</a:t>
            </a:r>
            <a:r>
              <a:rPr lang="en-US" dirty="0"/>
              <a:t>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90" y="1847215"/>
            <a:ext cx="8373110" cy="490601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magnitude of number is too large to represent</a:t>
            </a:r>
            <a:endParaRPr lang="en-US" dirty="0"/>
          </a:p>
          <a:p>
            <a:r>
              <a:rPr lang="en-US" dirty="0"/>
              <a:t>Condition recognized by </a:t>
            </a:r>
            <a:r>
              <a:rPr lang="en-US" dirty="0" err="1"/>
              <a:t>exponent_sum’s</a:t>
            </a:r>
            <a:r>
              <a:rPr lang="en-US" dirty="0"/>
              <a:t> 8</a:t>
            </a:r>
            <a:r>
              <a:rPr lang="en-US" baseline="30000" dirty="0"/>
              <a:t>th</a:t>
            </a:r>
            <a:r>
              <a:rPr lang="en-US" dirty="0"/>
              <a:t> bit is 1 and 7</a:t>
            </a:r>
            <a:r>
              <a:rPr lang="en-US" baseline="30000" dirty="0"/>
              <a:t>th</a:t>
            </a:r>
            <a:r>
              <a:rPr lang="en-US" dirty="0"/>
              <a:t> bit is 0.</a:t>
            </a:r>
            <a:endParaRPr lang="en-US" dirty="0"/>
          </a:p>
          <a:p>
            <a:r>
              <a:rPr lang="en-US" dirty="0"/>
              <a:t>In such case output is positive infinity or negative infinity</a:t>
            </a:r>
            <a:endParaRPr lang="en-US" dirty="0"/>
          </a:p>
          <a:p>
            <a:r>
              <a:rPr lang="en-US" dirty="0"/>
              <a:t>Largest magnitude value 8388607 * 2</a:t>
            </a:r>
            <a:r>
              <a:rPr lang="en-US" baseline="30000" dirty="0"/>
              <a:t>+127</a:t>
            </a:r>
            <a:endParaRPr lang="en-US" baseline="30000" dirty="0"/>
          </a:p>
          <a:p>
            <a:r>
              <a:rPr lang="en-US" dirty="0">
                <a:sym typeface="+mn-ea"/>
              </a:rPr>
              <a:t>When magnitude of number is too small to represent</a:t>
            </a:r>
            <a:endParaRPr lang="en-US" dirty="0"/>
          </a:p>
          <a:p>
            <a:r>
              <a:rPr lang="en-US" dirty="0">
                <a:sym typeface="+mn-ea"/>
              </a:rPr>
              <a:t>Condition recognized by </a:t>
            </a:r>
            <a:r>
              <a:rPr lang="en-US" dirty="0" err="1">
                <a:sym typeface="+mn-ea"/>
              </a:rPr>
              <a:t>exponent_sum’s</a:t>
            </a:r>
            <a:r>
              <a:rPr lang="en-US" dirty="0">
                <a:sym typeface="+mn-ea"/>
              </a:rPr>
              <a:t> 8</a:t>
            </a:r>
            <a:r>
              <a:rPr lang="en-US" baseline="30000" dirty="0">
                <a:sym typeface="+mn-ea"/>
              </a:rPr>
              <a:t>th</a:t>
            </a:r>
            <a:r>
              <a:rPr lang="en-US" dirty="0">
                <a:sym typeface="+mn-ea"/>
              </a:rPr>
              <a:t> bit and  7</a:t>
            </a:r>
            <a:r>
              <a:rPr lang="en-US" baseline="30000" dirty="0">
                <a:sym typeface="+mn-ea"/>
              </a:rPr>
              <a:t>th</a:t>
            </a:r>
            <a:r>
              <a:rPr lang="en-US" dirty="0">
                <a:sym typeface="+mn-ea"/>
              </a:rPr>
              <a:t> bit is 1.</a:t>
            </a:r>
            <a:endParaRPr lang="en-US" dirty="0"/>
          </a:p>
          <a:p>
            <a:r>
              <a:rPr lang="en-US" dirty="0">
                <a:sym typeface="+mn-ea"/>
              </a:rPr>
              <a:t>In such case output is positive zero or negative zero (practically both values turn out to be same).</a:t>
            </a:r>
            <a:endParaRPr lang="en-US" dirty="0"/>
          </a:p>
          <a:p>
            <a:r>
              <a:rPr lang="en-US" dirty="0">
                <a:sym typeface="+mn-ea"/>
              </a:rPr>
              <a:t>Smallest magnitude value 1 * 2</a:t>
            </a:r>
            <a:r>
              <a:rPr lang="en-US" baseline="30000" dirty="0">
                <a:sym typeface="+mn-ea"/>
              </a:rPr>
              <a:t>-128</a:t>
            </a:r>
            <a:endParaRPr lang="en-US" baseline="30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8t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915" y="2357755"/>
            <a:ext cx="8385175" cy="1694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Simulation</a:t>
            </a:r>
            <a:endParaRPr lang="en-US" dirty="0"/>
          </a:p>
        </p:txBody>
      </p:sp>
      <p:pic>
        <p:nvPicPr>
          <p:cNvPr id="4" name="Content Placeholder 3" descr="9t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69770"/>
            <a:ext cx="8229600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IDEA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 floating point using IEEE standards.</a:t>
            </a:r>
            <a:endParaRPr lang="en-IN" dirty="0"/>
          </a:p>
          <a:p>
            <a:r>
              <a:rPr lang="en-IN" dirty="0"/>
              <a:t>Operate on the different parts i.e. Sign bit, mantissa and exponent.</a:t>
            </a:r>
            <a:endParaRPr lang="en-IN" dirty="0"/>
          </a:p>
          <a:p>
            <a:r>
              <a:rPr lang="en-IN" dirty="0"/>
              <a:t>Combine them back together.</a:t>
            </a:r>
            <a:endParaRPr lang="en-IN" dirty="0"/>
          </a:p>
          <a:p>
            <a:r>
              <a:rPr lang="en-IN" dirty="0"/>
              <a:t>Take care of corner cases.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IEEE – 754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   Represent the floating point number in standard form with exponent and mantissa. The exponent’s base should be 2. </a:t>
            </a:r>
            <a:endParaRPr lang="en-IN" dirty="0"/>
          </a:p>
          <a:p>
            <a:r>
              <a:rPr lang="en-IN" dirty="0"/>
              <a:t>First bit represents the sign.</a:t>
            </a:r>
            <a:endParaRPr lang="en-IN" dirty="0"/>
          </a:p>
          <a:p>
            <a:r>
              <a:rPr lang="en-IN" dirty="0"/>
              <a:t>Add 127 to the exponent and convert to binary.</a:t>
            </a:r>
            <a:endParaRPr lang="en-IN" dirty="0"/>
          </a:p>
          <a:p>
            <a:r>
              <a:rPr lang="en-IN" dirty="0"/>
              <a:t>8 bits assigned to exponent.</a:t>
            </a:r>
            <a:endParaRPr lang="en-IN" dirty="0"/>
          </a:p>
          <a:p>
            <a:r>
              <a:rPr lang="en-IN" dirty="0"/>
              <a:t>For the mantissa, represent only its fractional part in the 23 bits assigned to it.</a:t>
            </a:r>
            <a:endParaRPr lang="en-IN" dirty="0"/>
          </a:p>
          <a:p>
            <a:r>
              <a:rPr lang="en-IN" sz="2200" dirty="0"/>
              <a:t>S </a:t>
            </a:r>
            <a:r>
              <a:rPr lang="en-IN" sz="2200" dirty="0">
                <a:solidFill>
                  <a:srgbClr val="FF0000"/>
                </a:solidFill>
              </a:rPr>
              <a:t>EEEEEEEE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MMMMMMMMMMMMMMMMMMMMMMM</a:t>
            </a:r>
            <a:endParaRPr lang="en-IN" sz="2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/>
              <a:t>We better show this with an example.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664210"/>
            <a:ext cx="8229600" cy="67310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30" y="1418590"/>
            <a:ext cx="8421370" cy="5260340"/>
          </a:xfrm>
        </p:spPr>
        <p:txBody>
          <a:bodyPr>
            <a:normAutofit fontScale="90000"/>
          </a:bodyPr>
          <a:lstStyle/>
          <a:p>
            <a:r>
              <a:rPr lang="en-IN" dirty="0"/>
              <a:t>Let’s take the floating number = 2.5</a:t>
            </a:r>
            <a:endParaRPr lang="en-IN" dirty="0"/>
          </a:p>
          <a:p>
            <a:r>
              <a:rPr lang="en-IN" dirty="0"/>
              <a:t>Binary of 2=10</a:t>
            </a:r>
            <a:endParaRPr lang="en-IN" dirty="0"/>
          </a:p>
          <a:p>
            <a:r>
              <a:rPr lang="en-IN" dirty="0"/>
              <a:t>Binary of 0.5=1</a:t>
            </a:r>
            <a:endParaRPr lang="en-IN" dirty="0"/>
          </a:p>
          <a:p>
            <a:r>
              <a:rPr lang="en-IN" dirty="0"/>
              <a:t>Therefore binary of 2.5=10.1</a:t>
            </a:r>
            <a:endParaRPr lang="en-IN" dirty="0"/>
          </a:p>
          <a:p>
            <a:r>
              <a:rPr lang="en-IN" dirty="0"/>
              <a:t>We first represent it as : 1.01 x 2^1</a:t>
            </a:r>
            <a:endParaRPr lang="en-IN" dirty="0"/>
          </a:p>
          <a:p>
            <a:r>
              <a:rPr lang="en-IN" dirty="0"/>
              <a:t>Here the mantissa is = 01</a:t>
            </a:r>
            <a:endParaRPr lang="en-IN" baseline="30000" dirty="0"/>
          </a:p>
          <a:p>
            <a:r>
              <a:rPr lang="en-IN" dirty="0"/>
              <a:t>The exponent = 1</a:t>
            </a:r>
            <a:endParaRPr lang="en-IN" dirty="0"/>
          </a:p>
          <a:p>
            <a:r>
              <a:rPr lang="en-IN" dirty="0"/>
              <a:t>Biased exponent =127+1=128= 10000000</a:t>
            </a:r>
            <a:endParaRPr lang="en-IN" dirty="0"/>
          </a:p>
          <a:p>
            <a:r>
              <a:rPr lang="en-IN" dirty="0"/>
              <a:t>The sign bit = 0</a:t>
            </a:r>
            <a:endParaRPr lang="en-IN" dirty="0"/>
          </a:p>
          <a:p>
            <a:r>
              <a:rPr lang="en-IN" dirty="0"/>
              <a:t>The mantissa bits will represent only 0.01</a:t>
            </a:r>
            <a:endParaRPr lang="en-IN" dirty="0"/>
          </a:p>
          <a:p>
            <a:r>
              <a:rPr lang="en-IN" dirty="0"/>
              <a:t>Hence the final number comes out to be: </a:t>
            </a:r>
            <a:endParaRPr lang="en-IN" dirty="0"/>
          </a:p>
          <a:p>
            <a:pPr algn="ctr">
              <a:buNone/>
            </a:pPr>
            <a:r>
              <a:rPr lang="en-IN" dirty="0"/>
              <a:t> 0 </a:t>
            </a:r>
            <a:r>
              <a:rPr lang="en-IN" dirty="0">
                <a:solidFill>
                  <a:srgbClr val="FF0000"/>
                </a:solidFill>
              </a:rPr>
              <a:t>10000000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01000000000000000000000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Inputs &amp; Outputs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240"/>
            <a:ext cx="8228965" cy="4740910"/>
          </a:xfrm>
        </p:spPr>
        <p:txBody>
          <a:bodyPr/>
          <a:lstStyle/>
          <a:p>
            <a:r>
              <a:rPr lang="en-IN" dirty="0"/>
              <a:t>We have taken two binary number of length 32 as inputs.</a:t>
            </a:r>
            <a:endParaRPr lang="en-IN" dirty="0"/>
          </a:p>
          <a:p>
            <a:r>
              <a:rPr lang="en-IN" dirty="0"/>
              <a:t>Output is formed from three variables:</a:t>
            </a:r>
            <a:endParaRPr lang="en-IN" dirty="0"/>
          </a:p>
          <a:p>
            <a:pPr marL="514350" indent="-514350">
              <a:buNone/>
            </a:pPr>
            <a:r>
              <a:rPr lang="en-IN" dirty="0"/>
              <a:t>          1. Sign</a:t>
            </a:r>
            <a:endParaRPr lang="en-IN" dirty="0"/>
          </a:p>
          <a:p>
            <a:pPr marL="514350" indent="-514350">
              <a:buNone/>
            </a:pPr>
            <a:r>
              <a:rPr lang="en-IN" dirty="0"/>
              <a:t>	   2. Exponent</a:t>
            </a:r>
            <a:endParaRPr lang="en-IN" dirty="0"/>
          </a:p>
          <a:p>
            <a:pPr marL="514350" indent="-514350">
              <a:buNone/>
            </a:pPr>
            <a:r>
              <a:rPr lang="en-IN" dirty="0"/>
              <a:t>	   3. Mantissa</a:t>
            </a:r>
            <a:endParaRPr lang="en-IN" dirty="0"/>
          </a:p>
        </p:txBody>
      </p:sp>
      <p:pic>
        <p:nvPicPr>
          <p:cNvPr id="7" name="Content Placeholder 6" descr="1s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9430" y="4753610"/>
            <a:ext cx="6306820" cy="181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240"/>
            <a:ext cx="8444230" cy="4434840"/>
          </a:xfrm>
        </p:spPr>
        <p:txBody>
          <a:bodyPr/>
          <a:lstStyle/>
          <a:p>
            <a:r>
              <a:rPr lang="en-IN" dirty="0"/>
              <a:t>Divide the numbers into three parts : Sign bit, mantissa and the exponent.</a:t>
            </a:r>
            <a:endParaRPr lang="en-IN" dirty="0"/>
          </a:p>
          <a:p>
            <a:r>
              <a:rPr lang="en-IN" dirty="0"/>
              <a:t>Operate on them individually and combine back the results.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Content Placeholder 3" descr="2n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8165" y="4095750"/>
            <a:ext cx="7846060" cy="1212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Sign Bit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240"/>
            <a:ext cx="8549640" cy="4434840"/>
          </a:xfrm>
        </p:spPr>
        <p:txBody>
          <a:bodyPr/>
          <a:lstStyle/>
          <a:p>
            <a:r>
              <a:rPr lang="en-IN" dirty="0"/>
              <a:t>1 represents negative and 0 represents positive.</a:t>
            </a:r>
            <a:endParaRPr lang="en-IN" dirty="0"/>
          </a:p>
          <a:p>
            <a:r>
              <a:rPr lang="en-IN" dirty="0"/>
              <a:t>Hence to find the sign bit of the product, we essentially have to take XOR of the sign bits of the numbers.</a:t>
            </a:r>
            <a:endParaRPr lang="en-IN" dirty="0"/>
          </a:p>
          <a:p>
            <a:pPr>
              <a:buNone/>
            </a:pPr>
            <a:r>
              <a:rPr lang="en-IN" dirty="0"/>
              <a:t> 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3571876"/>
          <a:ext cx="2286015" cy="184912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762005"/>
                <a:gridCol w="762005"/>
                <a:gridCol w="762005"/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</a:t>
                      </a:r>
                      <a:r>
                        <a:rPr lang="en-IN" baseline="0" dirty="0"/>
                        <a:t> Table</a:t>
                      </a:r>
                      <a:endParaRPr lang="en-IN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29124" y="3500438"/>
          <a:ext cx="2286015" cy="1849120"/>
        </p:xfrm>
        <a:graphic>
          <a:graphicData uri="http://schemas.openxmlformats.org/drawingml/2006/table">
            <a:tbl>
              <a:tblPr lastCol="1" bandRow="1">
                <a:tableStyleId>{5C22544A-7EE6-4342-B048-85BDC9FD1C3A}</a:tableStyleId>
              </a:tblPr>
              <a:tblGrid>
                <a:gridCol w="762005"/>
                <a:gridCol w="762005"/>
                <a:gridCol w="762005"/>
              </a:tblGrid>
              <a:tr h="2994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Xor</a:t>
                      </a:r>
                      <a:r>
                        <a:rPr lang="en-IN" dirty="0"/>
                        <a:t> Table</a:t>
                      </a:r>
                      <a:endParaRPr lang="en-IN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4" name="Content Placeholder 3" descr="3r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5674995"/>
            <a:ext cx="7938770" cy="680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Mantissa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32 bit floating point number , 23 bits are dedicated to determine the mantissa.</a:t>
            </a:r>
            <a:endParaRPr lang="en-IN" dirty="0"/>
          </a:p>
          <a:p>
            <a:r>
              <a:rPr lang="en-IN" dirty="0"/>
              <a:t>The mantissa of product is calculated by the binary multiplication of 23 bits of the operands.</a:t>
            </a:r>
            <a:endParaRPr lang="en-IN" dirty="0"/>
          </a:p>
          <a:p>
            <a:r>
              <a:rPr lang="en-IN" dirty="0"/>
              <a:t>This is achieved by implementing the following code. 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4th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7330" y="1348105"/>
            <a:ext cx="8818245" cy="3480435"/>
          </a:xfrm>
          <a:prstGeom prst="rect">
            <a:avLst/>
          </a:prstGeom>
        </p:spPr>
      </p:pic>
      <p:pic>
        <p:nvPicPr>
          <p:cNvPr id="8" name="Content Placeholder 7" descr="6th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330" y="5199380"/>
            <a:ext cx="8458835" cy="72771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2625</Words>
  <Application>WPS Presentation</Application>
  <PresentationFormat/>
  <Paragraphs>152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Flow</vt:lpstr>
      <vt:lpstr>VHDL Project</vt:lpstr>
      <vt:lpstr>IDEA</vt:lpstr>
      <vt:lpstr>IEEE – 754 </vt:lpstr>
      <vt:lpstr>Example </vt:lpstr>
      <vt:lpstr>Inputs &amp; Outputs</vt:lpstr>
      <vt:lpstr>Procedure</vt:lpstr>
      <vt:lpstr>The Sign Bit</vt:lpstr>
      <vt:lpstr>Mantissa</vt:lpstr>
      <vt:lpstr>PowerPoint 演示文稿</vt:lpstr>
      <vt:lpstr>Exponent</vt:lpstr>
      <vt:lpstr>Overflow condition</vt:lpstr>
      <vt:lpstr>PowerPoint 演示文稿</vt:lpstr>
      <vt:lpstr>Stimulation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PROJECT</dc:title>
  <dc:creator/>
  <cp:lastModifiedBy>Suraj</cp:lastModifiedBy>
  <cp:revision>1</cp:revision>
  <dcterms:created xsi:type="dcterms:W3CDTF">2021-06-25T09:20:41Z</dcterms:created>
  <dcterms:modified xsi:type="dcterms:W3CDTF">2021-06-25T09:20:41Z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