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7" r:id="rId21"/>
    <p:sldId id="288" r:id="rId22"/>
    <p:sldId id="276" r:id="rId23"/>
    <p:sldId id="289" r:id="rId24"/>
    <p:sldId id="277" r:id="rId25"/>
    <p:sldId id="278" r:id="rId26"/>
    <p:sldId id="290" r:id="rId27"/>
    <p:sldId id="279" r:id="rId28"/>
    <p:sldId id="291" r:id="rId29"/>
    <p:sldId id="280" r:id="rId30"/>
    <p:sldId id="281" r:id="rId31"/>
    <p:sldId id="292" r:id="rId32"/>
    <p:sldId id="28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5BBF9-B32D-48B8-9D36-2FB9AC7E9BEA}" type="datetimeFigureOut">
              <a:rPr lang="en-IN" smtClean="0"/>
              <a:t>19-06-2022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CB3BB-D8D3-4FC9-90F4-B8F843569628}" type="slidenum">
              <a:rPr lang="en-IN" smtClean="0"/>
              <a:t>‹#›</a:t>
            </a:fld>
            <a:endParaRPr lang="en-IN"/>
          </a:p>
        </p:txBody>
      </p:sp>
    </p:spTree>
    <p:extLst>
      <p:ext uri="{BB962C8B-B14F-4D97-AF65-F5344CB8AC3E}">
        <p14:creationId xmlns:p14="http://schemas.microsoft.com/office/powerpoint/2010/main" val="104023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2CB3BB-D8D3-4FC9-90F4-B8F843569628}" type="slidenum">
              <a:rPr lang="en-IN" smtClean="0"/>
              <a:t>3</a:t>
            </a:fld>
            <a:endParaRPr lang="en-IN"/>
          </a:p>
        </p:txBody>
      </p:sp>
    </p:spTree>
    <p:extLst>
      <p:ext uri="{BB962C8B-B14F-4D97-AF65-F5344CB8AC3E}">
        <p14:creationId xmlns:p14="http://schemas.microsoft.com/office/powerpoint/2010/main" val="105682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904999"/>
          </a:xfrm>
        </p:spPr>
        <p:txBody>
          <a:bodyPr/>
          <a:lstStyle/>
          <a:p>
            <a:r>
              <a:rPr lang="en-US" b="1" u="sng" dirty="0"/>
              <a:t>RTOS REVIEW REPORT</a:t>
            </a:r>
            <a:br>
              <a:rPr lang="en-US" dirty="0"/>
            </a:br>
            <a:endParaRPr lang="en-US" dirty="0"/>
          </a:p>
        </p:txBody>
      </p:sp>
      <p:sp>
        <p:nvSpPr>
          <p:cNvPr id="3" name="Subtitle 2"/>
          <p:cNvSpPr>
            <a:spLocks noGrp="1"/>
          </p:cNvSpPr>
          <p:nvPr>
            <p:ph type="subTitle" idx="1"/>
          </p:nvPr>
        </p:nvSpPr>
        <p:spPr>
          <a:xfrm>
            <a:off x="1371600" y="3352800"/>
            <a:ext cx="6400800" cy="1752600"/>
          </a:xfrm>
        </p:spPr>
        <p:txBody>
          <a:bodyPr/>
          <a:lstStyle/>
          <a:p>
            <a:r>
              <a:rPr lang="en-US" b="1" dirty="0">
                <a:solidFill>
                  <a:schemeClr val="tx1"/>
                </a:solidFill>
              </a:rPr>
              <a:t>“TRAFFIC RULES VIOLATIONS TRACKING SYSTEM”</a:t>
            </a:r>
            <a:endParaRPr lang="en-US" dirty="0">
              <a:solidFill>
                <a:schemeClr val="tx1"/>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dirty="0">
                <a:solidFill>
                  <a:schemeClr val="bg1"/>
                </a:solidFill>
              </a:rPr>
              <a:t>0</a:t>
            </a:r>
            <a:endParaRPr lang="en-US" dirty="0">
              <a:solidFill>
                <a:schemeClr val="bg1"/>
              </a:solidFill>
            </a:endParaRPr>
          </a:p>
        </p:txBody>
      </p:sp>
      <p:graphicFrame>
        <p:nvGraphicFramePr>
          <p:cNvPr id="4" name="Content Placeholder 3"/>
          <p:cNvGraphicFramePr>
            <a:graphicFrameLocks noGrp="1"/>
          </p:cNvGraphicFramePr>
          <p:nvPr>
            <p:ph idx="1"/>
          </p:nvPr>
        </p:nvGraphicFramePr>
        <p:xfrm>
          <a:off x="457200" y="1600200"/>
          <a:ext cx="8229600" cy="350719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27546">
                <a:tc>
                  <a:txBody>
                    <a:bodyPr/>
                    <a:lstStyle/>
                    <a:p>
                      <a:pPr algn="ctr">
                        <a:lnSpc>
                          <a:spcPct val="107000"/>
                        </a:lnSpc>
                        <a:spcAft>
                          <a:spcPts val="0"/>
                        </a:spcAft>
                      </a:pPr>
                      <a:r>
                        <a:rPr lang="en-US" sz="2000" b="1" u="sng" dirty="0">
                          <a:latin typeface="Times New Roman"/>
                          <a:ea typeface="Calibri"/>
                          <a:cs typeface="Times New Roman"/>
                        </a:rPr>
                        <a:t>Objectives</a:t>
                      </a:r>
                      <a:endParaRPr lang="en-US" sz="2000" dirty="0">
                        <a:latin typeface="Calibri"/>
                        <a:ea typeface="Calibri"/>
                        <a:cs typeface="Times New Roman"/>
                      </a:endParaRPr>
                    </a:p>
                  </a:txBody>
                  <a:tcPr marL="68580" marR="68580" marT="0" marB="0"/>
                </a:tc>
                <a:tc>
                  <a:txBody>
                    <a:bodyPr/>
                    <a:lstStyle/>
                    <a:p>
                      <a:pPr algn="ctr">
                        <a:lnSpc>
                          <a:spcPct val="107000"/>
                        </a:lnSpc>
                        <a:spcAft>
                          <a:spcPts val="0"/>
                        </a:spcAft>
                      </a:pPr>
                      <a:r>
                        <a:rPr lang="en-US" sz="2000" b="1" u="sng">
                          <a:latin typeface="Times New Roman"/>
                          <a:ea typeface="Calibri"/>
                          <a:cs typeface="Times New Roman"/>
                        </a:rPr>
                        <a:t>Chosen Solution</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56814">
                <a:tc>
                  <a:txBody>
                    <a:bodyPr/>
                    <a:lstStyle/>
                    <a:p>
                      <a:pPr>
                        <a:lnSpc>
                          <a:spcPct val="107000"/>
                        </a:lnSpc>
                        <a:spcAft>
                          <a:spcPts val="0"/>
                        </a:spcAft>
                      </a:pPr>
                      <a:r>
                        <a:rPr lang="en-IN" sz="2000" dirty="0">
                          <a:latin typeface="Times New Roman"/>
                          <a:ea typeface="Calibri"/>
                          <a:cs typeface="Times New Roman"/>
                        </a:rPr>
                        <a:t>Detection of violation</a:t>
                      </a:r>
                      <a:endParaRPr lang="en-US" sz="2000" dirty="0">
                        <a:latin typeface="Calibri"/>
                        <a:ea typeface="Calibri"/>
                        <a:cs typeface="Times New Roman"/>
                      </a:endParaRPr>
                    </a:p>
                  </a:txBody>
                  <a:tcPr marL="68580" marR="68580" marT="0" marB="0"/>
                </a:tc>
                <a:tc>
                  <a:txBody>
                    <a:bodyPr/>
                    <a:lstStyle/>
                    <a:p>
                      <a:pPr>
                        <a:lnSpc>
                          <a:spcPct val="107000"/>
                        </a:lnSpc>
                        <a:spcAft>
                          <a:spcPts val="0"/>
                        </a:spcAft>
                      </a:pPr>
                      <a:r>
                        <a:rPr lang="en-IN" sz="2000" dirty="0">
                          <a:latin typeface="Times New Roman"/>
                          <a:ea typeface="Calibri"/>
                          <a:cs typeface="Times New Roman"/>
                        </a:rPr>
                        <a:t>Manually(pictures are taken using camera manually </a:t>
                      </a:r>
                      <a:r>
                        <a:rPr lang="en-IN" sz="2000" dirty="0" err="1">
                          <a:latin typeface="Times New Roman"/>
                          <a:ea typeface="Calibri"/>
                          <a:cs typeface="Times New Roman"/>
                        </a:rPr>
                        <a:t>i.e</a:t>
                      </a:r>
                      <a:r>
                        <a:rPr lang="en-IN" sz="2000" dirty="0">
                          <a:latin typeface="Times New Roman"/>
                          <a:ea typeface="Calibri"/>
                          <a:cs typeface="Times New Roman"/>
                        </a:rPr>
                        <a:t> camera is not self controlled.)</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7546">
                <a:tc>
                  <a:txBody>
                    <a:bodyPr/>
                    <a:lstStyle/>
                    <a:p>
                      <a:pPr>
                        <a:lnSpc>
                          <a:spcPct val="107000"/>
                        </a:lnSpc>
                        <a:spcAft>
                          <a:spcPts val="0"/>
                        </a:spcAft>
                      </a:pPr>
                      <a:r>
                        <a:rPr lang="en-IN" sz="2000">
                          <a:latin typeface="Times New Roman"/>
                          <a:ea typeface="Calibri"/>
                          <a:cs typeface="Times New Roman"/>
                        </a:rPr>
                        <a:t>Notification of detected violation</a:t>
                      </a:r>
                      <a:endParaRPr lang="en-US" sz="2000">
                        <a:latin typeface="Calibri"/>
                        <a:ea typeface="Calibri"/>
                        <a:cs typeface="Times New Roman"/>
                      </a:endParaRPr>
                    </a:p>
                  </a:txBody>
                  <a:tcPr marL="68580" marR="68580" marT="0" marB="0"/>
                </a:tc>
                <a:tc>
                  <a:txBody>
                    <a:bodyPr/>
                    <a:lstStyle/>
                    <a:p>
                      <a:pPr>
                        <a:lnSpc>
                          <a:spcPct val="107000"/>
                        </a:lnSpc>
                        <a:spcAft>
                          <a:spcPts val="0"/>
                        </a:spcAft>
                      </a:pPr>
                      <a:r>
                        <a:rPr lang="en-IN" sz="2000" dirty="0">
                          <a:latin typeface="Times New Roman"/>
                          <a:ea typeface="Calibri"/>
                          <a:cs typeface="Times New Roman"/>
                        </a:rPr>
                        <a:t>LED’s</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27546">
                <a:tc>
                  <a:txBody>
                    <a:bodyPr/>
                    <a:lstStyle/>
                    <a:p>
                      <a:pPr>
                        <a:lnSpc>
                          <a:spcPct val="107000"/>
                        </a:lnSpc>
                        <a:spcAft>
                          <a:spcPts val="0"/>
                        </a:spcAft>
                      </a:pPr>
                      <a:r>
                        <a:rPr lang="en-IN" sz="2000">
                          <a:latin typeface="Times New Roman"/>
                          <a:ea typeface="Calibri"/>
                          <a:cs typeface="Times New Roman"/>
                        </a:rPr>
                        <a:t>Information gathering</a:t>
                      </a:r>
                      <a:endParaRPr lang="en-US" sz="2000">
                        <a:latin typeface="Calibri"/>
                        <a:ea typeface="Calibri"/>
                        <a:cs typeface="Times New Roman"/>
                      </a:endParaRPr>
                    </a:p>
                  </a:txBody>
                  <a:tcPr marL="68580" marR="68580" marT="0" marB="0"/>
                </a:tc>
                <a:tc>
                  <a:txBody>
                    <a:bodyPr/>
                    <a:lstStyle/>
                    <a:p>
                      <a:pPr>
                        <a:lnSpc>
                          <a:spcPct val="107000"/>
                        </a:lnSpc>
                        <a:spcAft>
                          <a:spcPts val="0"/>
                        </a:spcAft>
                      </a:pPr>
                      <a:r>
                        <a:rPr lang="en-IN" sz="2000" dirty="0">
                          <a:latin typeface="Times New Roman"/>
                          <a:ea typeface="Calibri"/>
                          <a:cs typeface="Times New Roman"/>
                        </a:rPr>
                        <a:t>seeing from the </a:t>
                      </a:r>
                      <a:r>
                        <a:rPr lang="en-IN" sz="2000" dirty="0" err="1">
                          <a:latin typeface="Times New Roman"/>
                          <a:ea typeface="Calibri"/>
                          <a:cs typeface="Times New Roman"/>
                        </a:rPr>
                        <a:t>pics</a:t>
                      </a:r>
                      <a:r>
                        <a:rPr lang="en-IN" sz="2000" dirty="0">
                          <a:latin typeface="Times New Roman"/>
                          <a:ea typeface="Calibri"/>
                          <a:cs typeface="Times New Roman"/>
                        </a:rPr>
                        <a:t> taken(UART)</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27546">
                <a:tc>
                  <a:txBody>
                    <a:bodyPr/>
                    <a:lstStyle/>
                    <a:p>
                      <a:pPr>
                        <a:lnSpc>
                          <a:spcPct val="107000"/>
                        </a:lnSpc>
                        <a:spcAft>
                          <a:spcPts val="0"/>
                        </a:spcAft>
                      </a:pPr>
                      <a:r>
                        <a:rPr lang="en-IN" sz="2000">
                          <a:latin typeface="Times New Roman"/>
                          <a:ea typeface="Calibri"/>
                          <a:cs typeface="Times New Roman"/>
                        </a:rPr>
                        <a:t>Taking required actions</a:t>
                      </a:r>
                      <a:endParaRPr lang="en-US" sz="2000">
                        <a:latin typeface="Calibri"/>
                        <a:ea typeface="Calibri"/>
                        <a:cs typeface="Times New Roman"/>
                      </a:endParaRPr>
                    </a:p>
                  </a:txBody>
                  <a:tcPr marL="68580" marR="68580" marT="0" marB="0"/>
                </a:tc>
                <a:tc>
                  <a:txBody>
                    <a:bodyPr/>
                    <a:lstStyle/>
                    <a:p>
                      <a:pPr marL="457200">
                        <a:lnSpc>
                          <a:spcPct val="107000"/>
                        </a:lnSpc>
                        <a:spcAft>
                          <a:spcPts val="0"/>
                        </a:spcAft>
                      </a:pPr>
                      <a:r>
                        <a:rPr lang="en-IN" sz="2000" dirty="0">
                          <a:latin typeface="Times New Roman"/>
                          <a:ea typeface="Calibri"/>
                          <a:cs typeface="Times New Roman"/>
                        </a:rPr>
                        <a:t>Message to police and owner by a text (LCD/</a:t>
                      </a:r>
                      <a:endParaRPr lang="en-US" sz="2000" dirty="0">
                        <a:latin typeface="Calibri"/>
                        <a:ea typeface="Calibri"/>
                        <a:cs typeface="Times New Roman"/>
                      </a:endParaRPr>
                    </a:p>
                    <a:p>
                      <a:pPr>
                        <a:lnSpc>
                          <a:spcPct val="107000"/>
                        </a:lnSpc>
                        <a:spcAft>
                          <a:spcPts val="0"/>
                        </a:spcAft>
                      </a:pPr>
                      <a:r>
                        <a:rPr lang="en-IN" sz="2000" dirty="0">
                          <a:latin typeface="Times New Roman"/>
                          <a:ea typeface="Calibri"/>
                          <a:cs typeface="Times New Roman"/>
                        </a:rPr>
                        <a:t>UART)</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Functions involved in the selected solution:</a:t>
            </a:r>
            <a:endParaRPr lang="en-US" u="sng" dirty="0"/>
          </a:p>
        </p:txBody>
      </p:sp>
      <p:sp>
        <p:nvSpPr>
          <p:cNvPr id="3" name="Content Placeholder 2"/>
          <p:cNvSpPr>
            <a:spLocks noGrp="1"/>
          </p:cNvSpPr>
          <p:nvPr>
            <p:ph idx="1"/>
          </p:nvPr>
        </p:nvSpPr>
        <p:spPr/>
        <p:txBody>
          <a:bodyPr>
            <a:normAutofit lnSpcReduction="10000"/>
          </a:bodyPr>
          <a:lstStyle/>
          <a:p>
            <a:pPr lvl="0" algn="just"/>
            <a:r>
              <a:rPr lang="en-US" dirty="0"/>
              <a:t>Firstly, we use the camera to detect the violations.</a:t>
            </a:r>
          </a:p>
          <a:p>
            <a:pPr lvl="0" algn="just"/>
            <a:r>
              <a:rPr lang="en-US" dirty="0"/>
              <a:t>As soon as the violations occur in front the camera the photographs are taken.</a:t>
            </a:r>
          </a:p>
          <a:p>
            <a:pPr lvl="0" algn="just"/>
            <a:r>
              <a:rPr lang="en-US" dirty="0"/>
              <a:t>Now we manually send the text message along with the photographs as proof to the police.</a:t>
            </a:r>
          </a:p>
          <a:p>
            <a:pPr lvl="0" algn="just"/>
            <a:r>
              <a:rPr lang="en-US" dirty="0"/>
              <a:t>The police receive the proof and carries out the action.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Use of the ARM components:</a:t>
            </a:r>
            <a:endParaRPr lang="en-US" u="sng" dirty="0"/>
          </a:p>
        </p:txBody>
      </p:sp>
      <p:sp>
        <p:nvSpPr>
          <p:cNvPr id="3" name="Content Placeholder 2"/>
          <p:cNvSpPr>
            <a:spLocks noGrp="1"/>
          </p:cNvSpPr>
          <p:nvPr>
            <p:ph idx="1"/>
          </p:nvPr>
        </p:nvSpPr>
        <p:spPr/>
        <p:txBody>
          <a:bodyPr>
            <a:normAutofit/>
          </a:bodyPr>
          <a:lstStyle/>
          <a:p>
            <a:pPr lvl="0" algn="just"/>
            <a:r>
              <a:rPr lang="en-US" dirty="0"/>
              <a:t>We use a sensor/camera to detect the violations.</a:t>
            </a:r>
          </a:p>
          <a:p>
            <a:pPr lvl="0" algn="just"/>
            <a:r>
              <a:rPr lang="en-US" dirty="0"/>
              <a:t>As soon as the violation is detected the LED’s blink.</a:t>
            </a:r>
          </a:p>
          <a:p>
            <a:pPr lvl="0" algn="just"/>
            <a:r>
              <a:rPr lang="en-US" dirty="0"/>
              <a:t>Now we send the text message through UART.</a:t>
            </a:r>
          </a:p>
          <a:p>
            <a:pPr lvl="0" algn="just"/>
            <a:r>
              <a:rPr lang="en-US" dirty="0"/>
              <a:t>As the message is sent to/received by police we get the indication on LCD.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pPr algn="l"/>
            <a:r>
              <a:rPr lang="en-US" dirty="0">
                <a:solidFill>
                  <a:schemeClr val="bg1"/>
                </a:solidFill>
              </a:rPr>
              <a:t>.</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marL="0" lvl="0" indent="0">
              <a:buNone/>
            </a:pPr>
            <a:r>
              <a:rPr lang="en-IN" b="1" u="sng" dirty="0"/>
              <a:t>Constraints:</a:t>
            </a:r>
            <a:endParaRPr lang="en-IN" u="sng" dirty="0"/>
          </a:p>
          <a:p>
            <a:pPr lvl="0"/>
            <a:r>
              <a:rPr lang="en-IN" dirty="0"/>
              <a:t>Sensors.</a:t>
            </a:r>
            <a:endParaRPr lang="en-US" dirty="0"/>
          </a:p>
          <a:p>
            <a:pPr lvl="0"/>
            <a:r>
              <a:rPr lang="en-IN" dirty="0"/>
              <a:t>Camera.</a:t>
            </a:r>
            <a:endParaRPr lang="en-US" dirty="0"/>
          </a:p>
          <a:p>
            <a:pPr>
              <a:buNone/>
            </a:pPr>
            <a:endParaRPr lang="en-US" dirty="0"/>
          </a:p>
          <a:p>
            <a:pPr marL="0" indent="0">
              <a:buNone/>
            </a:pPr>
            <a:r>
              <a:rPr lang="en-US" b="1" u="sng" dirty="0"/>
              <a:t>Peripherals Used:</a:t>
            </a:r>
            <a:endParaRPr lang="en-US" u="sng" dirty="0"/>
          </a:p>
          <a:p>
            <a:pPr lvl="0"/>
            <a:r>
              <a:rPr lang="en-IN" dirty="0"/>
              <a:t>LED’s</a:t>
            </a:r>
            <a:endParaRPr lang="en-US" dirty="0"/>
          </a:p>
          <a:p>
            <a:pPr lvl="0"/>
            <a:r>
              <a:rPr lang="en-US" dirty="0"/>
              <a:t>LCD</a:t>
            </a:r>
          </a:p>
          <a:p>
            <a:pPr lvl="0"/>
            <a:r>
              <a:rPr lang="en-US" dirty="0"/>
              <a:t>UART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Optimization Techniques:</a:t>
            </a:r>
            <a:endParaRPr lang="en-US" u="sng" dirty="0"/>
          </a:p>
        </p:txBody>
      </p:sp>
      <p:sp>
        <p:nvSpPr>
          <p:cNvPr id="3" name="Content Placeholder 2"/>
          <p:cNvSpPr>
            <a:spLocks noGrp="1"/>
          </p:cNvSpPr>
          <p:nvPr>
            <p:ph idx="1"/>
          </p:nvPr>
        </p:nvSpPr>
        <p:spPr/>
        <p:txBody>
          <a:bodyPr>
            <a:normAutofit fontScale="85000" lnSpcReduction="20000"/>
          </a:bodyPr>
          <a:lstStyle/>
          <a:p>
            <a:pPr lvl="0"/>
            <a:r>
              <a:rPr lang="en-IN" dirty="0"/>
              <a:t>Code minimization</a:t>
            </a:r>
            <a:endParaRPr lang="en-US" dirty="0"/>
          </a:p>
          <a:p>
            <a:pPr lvl="0"/>
            <a:r>
              <a:rPr lang="en-IN" dirty="0"/>
              <a:t>If-else</a:t>
            </a:r>
            <a:endParaRPr lang="en-US" dirty="0"/>
          </a:p>
          <a:p>
            <a:pPr lvl="0"/>
            <a:r>
              <a:rPr lang="en-IN" dirty="0"/>
              <a:t>While and for</a:t>
            </a:r>
            <a:endParaRPr lang="en-US" dirty="0"/>
          </a:p>
          <a:p>
            <a:pPr lvl="0"/>
            <a:r>
              <a:rPr lang="en-IN" dirty="0"/>
              <a:t>Data types</a:t>
            </a:r>
            <a:endParaRPr lang="en-US" dirty="0"/>
          </a:p>
          <a:p>
            <a:pPr lvl="0"/>
            <a:r>
              <a:rPr lang="en-IN" dirty="0"/>
              <a:t>Local and Global declaration</a:t>
            </a:r>
            <a:endParaRPr lang="en-US" dirty="0"/>
          </a:p>
          <a:p>
            <a:pPr lvl="0"/>
            <a:r>
              <a:rPr lang="en-IN" dirty="0"/>
              <a:t>Functions or modular approach</a:t>
            </a:r>
            <a:endParaRPr lang="en-US" dirty="0"/>
          </a:p>
          <a:p>
            <a:pPr lvl="0"/>
            <a:r>
              <a:rPr lang="en-IN" dirty="0"/>
              <a:t>Using header files</a:t>
            </a:r>
            <a:endParaRPr lang="en-US" dirty="0"/>
          </a:p>
          <a:p>
            <a:pPr lvl="0"/>
            <a:r>
              <a:rPr lang="en-IN" dirty="0"/>
              <a:t>Conditional execution</a:t>
            </a:r>
            <a:endParaRPr lang="en-US" dirty="0"/>
          </a:p>
          <a:p>
            <a:pPr lvl="0"/>
            <a:r>
              <a:rPr lang="en-IN" dirty="0"/>
              <a:t>Pass by value </a:t>
            </a:r>
            <a:endParaRPr lang="en-US" dirty="0"/>
          </a:p>
          <a:p>
            <a:pPr lvl="0"/>
            <a:r>
              <a:rPr lang="en-IN" dirty="0"/>
              <a:t>Pass by reference</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Block Diagram:</a:t>
            </a:r>
            <a:endParaRPr lang="en-US" u="sng" dirty="0"/>
          </a:p>
        </p:txBody>
      </p:sp>
      <p:sp>
        <p:nvSpPr>
          <p:cNvPr id="3" name="Content Placeholder 2"/>
          <p:cNvSpPr>
            <a:spLocks noGrp="1"/>
          </p:cNvSpPr>
          <p:nvPr>
            <p:ph idx="1"/>
          </p:nvPr>
        </p:nvSpPr>
        <p:spPr/>
        <p:txBody>
          <a:bodyPr/>
          <a:lstStyle/>
          <a:p>
            <a:pPr>
              <a:buNone/>
            </a:pPr>
            <a:br>
              <a:rPr lang="en-US" dirty="0"/>
            </a:br>
            <a:endParaRPr lang="en-US" dirty="0"/>
          </a:p>
        </p:txBody>
      </p:sp>
      <p:sp>
        <p:nvSpPr>
          <p:cNvPr id="4" name="Rounded Rectangle 3"/>
          <p:cNvSpPr/>
          <p:nvPr/>
        </p:nvSpPr>
        <p:spPr>
          <a:xfrm>
            <a:off x="533400" y="2819400"/>
            <a:ext cx="1676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Camera [captures the violation]</a:t>
            </a:r>
          </a:p>
        </p:txBody>
      </p:sp>
      <p:sp>
        <p:nvSpPr>
          <p:cNvPr id="5" name="Rectangle 4"/>
          <p:cNvSpPr/>
          <p:nvPr/>
        </p:nvSpPr>
        <p:spPr>
          <a:xfrm>
            <a:off x="2819400" y="2438400"/>
            <a:ext cx="1752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Notifies the detection of violation</a:t>
            </a:r>
          </a:p>
          <a:p>
            <a:pPr algn="ctr"/>
            <a:endParaRPr lang="en-US" dirty="0"/>
          </a:p>
        </p:txBody>
      </p:sp>
      <p:sp>
        <p:nvSpPr>
          <p:cNvPr id="6" name="Rounded Rectangle 5"/>
          <p:cNvSpPr/>
          <p:nvPr/>
        </p:nvSpPr>
        <p:spPr>
          <a:xfrm>
            <a:off x="5105400" y="2819400"/>
            <a:ext cx="1600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Violation reported</a:t>
            </a:r>
          </a:p>
        </p:txBody>
      </p:sp>
      <p:sp>
        <p:nvSpPr>
          <p:cNvPr id="7" name="Rounded Rectangle 6"/>
          <p:cNvSpPr/>
          <p:nvPr/>
        </p:nvSpPr>
        <p:spPr>
          <a:xfrm>
            <a:off x="7162800" y="2667000"/>
            <a:ext cx="1828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dirty="0">
                <a:solidFill>
                  <a:schemeClr val="bg1"/>
                </a:solidFill>
                <a:latin typeface="Calibri" pitchFamily="34" charset="0"/>
                <a:ea typeface="Calibri" pitchFamily="34" charset="0"/>
                <a:cs typeface="Times New Roman" pitchFamily="18" charset="0"/>
              </a:rPr>
              <a:t>Message sent to police </a:t>
            </a:r>
            <a:r>
              <a:rPr lang="en-US">
                <a:solidFill>
                  <a:schemeClr val="bg1"/>
                </a:solidFill>
                <a:latin typeface="Calibri" pitchFamily="34" charset="0"/>
                <a:ea typeface="Calibri" pitchFamily="34" charset="0"/>
                <a:cs typeface="Times New Roman" pitchFamily="18" charset="0"/>
              </a:rPr>
              <a:t>and the </a:t>
            </a:r>
            <a:r>
              <a:rPr lang="en-US" dirty="0">
                <a:solidFill>
                  <a:schemeClr val="bg1"/>
                </a:solidFill>
                <a:latin typeface="Calibri" pitchFamily="34" charset="0"/>
                <a:ea typeface="Calibri" pitchFamily="34" charset="0"/>
                <a:cs typeface="Times New Roman" pitchFamily="18" charset="0"/>
              </a:rPr>
              <a:t>owner</a:t>
            </a:r>
            <a:endParaRPr lang="en-US" sz="3200" dirty="0">
              <a:solidFill>
                <a:schemeClr val="bg1"/>
              </a:solidFill>
              <a:latin typeface="Arial" pitchFamily="34" charset="0"/>
              <a:cs typeface="Arial" pitchFamily="34" charset="0"/>
            </a:endParaRPr>
          </a:p>
        </p:txBody>
      </p:sp>
      <p:cxnSp>
        <p:nvCxnSpPr>
          <p:cNvPr id="13" name="Straight Arrow Connector 12"/>
          <p:cNvCxnSpPr>
            <a:stCxn id="4" idx="3"/>
          </p:cNvCxnSpPr>
          <p:nvPr/>
        </p:nvCxnSpPr>
        <p:spPr>
          <a:xfrm>
            <a:off x="2209800" y="3429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6" idx="1"/>
          </p:cNvCxnSpPr>
          <p:nvPr/>
        </p:nvCxnSpPr>
        <p:spPr>
          <a:xfrm>
            <a:off x="4572000" y="3352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3"/>
            <a:endCxn id="7" idx="1"/>
          </p:cNvCxnSpPr>
          <p:nvPr/>
        </p:nvCxnSpPr>
        <p:spPr>
          <a:xfrm>
            <a:off x="6705600" y="3352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Algorithm:</a:t>
            </a:r>
            <a:endParaRPr lang="en-US" u="sng" dirty="0"/>
          </a:p>
        </p:txBody>
      </p:sp>
      <p:sp>
        <p:nvSpPr>
          <p:cNvPr id="3" name="Content Placeholder 2"/>
          <p:cNvSpPr>
            <a:spLocks noGrp="1"/>
          </p:cNvSpPr>
          <p:nvPr>
            <p:ph idx="1"/>
          </p:nvPr>
        </p:nvSpPr>
        <p:spPr/>
        <p:txBody>
          <a:bodyPr>
            <a:normAutofit fontScale="85000" lnSpcReduction="20000"/>
          </a:bodyPr>
          <a:lstStyle/>
          <a:p>
            <a:pPr algn="just"/>
            <a:r>
              <a:rPr lang="en-US" u="sng" dirty="0"/>
              <a:t>Step 1:</a:t>
            </a:r>
            <a:r>
              <a:rPr lang="en-US" dirty="0"/>
              <a:t> Start</a:t>
            </a:r>
          </a:p>
          <a:p>
            <a:pPr algn="just"/>
            <a:r>
              <a:rPr lang="en-US" u="sng" dirty="0"/>
              <a:t>Step 2:</a:t>
            </a:r>
            <a:r>
              <a:rPr lang="en-US" dirty="0"/>
              <a:t> Take the input from the </a:t>
            </a:r>
            <a:r>
              <a:rPr lang="en-IN" dirty="0"/>
              <a:t>user</a:t>
            </a:r>
            <a:r>
              <a:rPr lang="en-US" dirty="0"/>
              <a:t> using UART.</a:t>
            </a:r>
          </a:p>
          <a:p>
            <a:pPr algn="just"/>
            <a:r>
              <a:rPr lang="en-US" u="sng" dirty="0"/>
              <a:t>Step 3:</a:t>
            </a:r>
            <a:r>
              <a:rPr lang="en-US" dirty="0"/>
              <a:t> Turn on the</a:t>
            </a:r>
            <a:r>
              <a:rPr lang="en-IN" dirty="0"/>
              <a:t> Buzzer</a:t>
            </a:r>
            <a:r>
              <a:rPr lang="en-US" dirty="0"/>
              <a:t> to notify that the</a:t>
            </a:r>
            <a:r>
              <a:rPr lang="en-IN" dirty="0"/>
              <a:t> violation is detected.</a:t>
            </a:r>
            <a:endParaRPr lang="en-US" dirty="0"/>
          </a:p>
          <a:p>
            <a:pPr algn="just"/>
            <a:r>
              <a:rPr lang="en-US" u="sng" dirty="0"/>
              <a:t>Step 4:</a:t>
            </a:r>
            <a:r>
              <a:rPr lang="en-US" dirty="0"/>
              <a:t> Display “</a:t>
            </a:r>
            <a:r>
              <a:rPr lang="en-IN" dirty="0"/>
              <a:t>Violation detected</a:t>
            </a:r>
            <a:r>
              <a:rPr lang="en-US" dirty="0"/>
              <a:t>” on</a:t>
            </a:r>
            <a:r>
              <a:rPr lang="en-IN" dirty="0"/>
              <a:t> LCD.</a:t>
            </a:r>
            <a:endParaRPr lang="en-US" dirty="0"/>
          </a:p>
          <a:p>
            <a:pPr algn="just"/>
            <a:r>
              <a:rPr lang="en-US" u="sng" dirty="0"/>
              <a:t>Step 5:</a:t>
            </a:r>
            <a:r>
              <a:rPr lang="en-US" dirty="0"/>
              <a:t> Take the input using UART.</a:t>
            </a:r>
          </a:p>
          <a:p>
            <a:pPr algn="just"/>
            <a:r>
              <a:rPr lang="en-US" u="sng" dirty="0"/>
              <a:t>Step 6: </a:t>
            </a:r>
            <a:r>
              <a:rPr lang="en-IN" dirty="0"/>
              <a:t>Select the type of violation made</a:t>
            </a:r>
            <a:r>
              <a:rPr lang="en-US" dirty="0"/>
              <a:t>.</a:t>
            </a:r>
          </a:p>
          <a:p>
            <a:pPr algn="just"/>
            <a:r>
              <a:rPr lang="en-US" u="sng" dirty="0"/>
              <a:t>Step 7: </a:t>
            </a:r>
            <a:r>
              <a:rPr lang="en-IN" dirty="0"/>
              <a:t>Display the type of violation on LCD.</a:t>
            </a:r>
            <a:endParaRPr lang="en-US" dirty="0"/>
          </a:p>
          <a:p>
            <a:pPr algn="just"/>
            <a:r>
              <a:rPr lang="en-US" u="sng" dirty="0"/>
              <a:t>Step 8: </a:t>
            </a:r>
            <a:r>
              <a:rPr lang="en-US" dirty="0"/>
              <a:t>After all the functions, Display “</a:t>
            </a:r>
            <a:r>
              <a:rPr lang="en-IN" dirty="0"/>
              <a:t>Report Sent</a:t>
            </a:r>
            <a:r>
              <a:rPr lang="en-US" dirty="0"/>
              <a:t>” on </a:t>
            </a:r>
            <a:r>
              <a:rPr lang="en-IN" dirty="0"/>
              <a:t>UART.</a:t>
            </a:r>
            <a:endParaRPr lang="en-US" dirty="0"/>
          </a:p>
          <a:p>
            <a:pPr algn="just"/>
            <a:r>
              <a:rPr lang="en-US" u="sng" dirty="0"/>
              <a:t>Step </a:t>
            </a:r>
            <a:r>
              <a:rPr lang="en-IN" u="sng" dirty="0"/>
              <a:t>9</a:t>
            </a:r>
            <a:r>
              <a:rPr lang="en-US" u="sng" dirty="0"/>
              <a:t>: </a:t>
            </a:r>
            <a:r>
              <a:rPr lang="en-IN" dirty="0"/>
              <a:t>Display “Report received by Police” on LCD.</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Flowchart:</a:t>
            </a:r>
            <a:endParaRPr lang="en-US" u="sng"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b="666"/>
          <a:stretch/>
        </p:blipFill>
        <p:spPr>
          <a:xfrm>
            <a:off x="2133600" y="1524000"/>
            <a:ext cx="5791200" cy="4724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LPC2148 Code:</a:t>
            </a:r>
            <a:endParaRPr lang="en-US" u="sng" dirty="0"/>
          </a:p>
        </p:txBody>
      </p:sp>
      <p:sp>
        <p:nvSpPr>
          <p:cNvPr id="3" name="Content Placeholder 2"/>
          <p:cNvSpPr>
            <a:spLocks noGrp="1"/>
          </p:cNvSpPr>
          <p:nvPr>
            <p:ph idx="1"/>
          </p:nvPr>
        </p:nvSpPr>
        <p:spPr>
          <a:xfrm>
            <a:off x="457200" y="1295400"/>
            <a:ext cx="8229600" cy="4830763"/>
          </a:xfrm>
        </p:spPr>
        <p:txBody>
          <a:bodyPr>
            <a:noAutofit/>
          </a:bodyPr>
          <a:lstStyle/>
          <a:p>
            <a:r>
              <a:rPr lang="en-IN" sz="1400" dirty="0"/>
              <a:t>#include &lt;lpc214x.h&gt;</a:t>
            </a:r>
            <a:endParaRPr lang="en-US" sz="1400" dirty="0"/>
          </a:p>
          <a:p>
            <a:r>
              <a:rPr lang="en-IN" sz="1400" dirty="0"/>
              <a:t>#include &lt;</a:t>
            </a:r>
            <a:r>
              <a:rPr lang="en-IN" sz="1400" dirty="0" err="1"/>
              <a:t>stdint.h</a:t>
            </a:r>
            <a:r>
              <a:rPr lang="en-IN" sz="1400" dirty="0"/>
              <a:t>&gt;</a:t>
            </a:r>
            <a:endParaRPr lang="en-US" sz="1400" dirty="0"/>
          </a:p>
          <a:p>
            <a:r>
              <a:rPr lang="en-IN" sz="1400" dirty="0"/>
              <a:t>#include &lt;</a:t>
            </a:r>
            <a:r>
              <a:rPr lang="en-IN" sz="1400" dirty="0" err="1"/>
              <a:t>stdlib.h</a:t>
            </a:r>
            <a:r>
              <a:rPr lang="en-IN" sz="1400" dirty="0"/>
              <a:t>&gt;</a:t>
            </a:r>
            <a:endParaRPr lang="en-US" sz="1400" dirty="0"/>
          </a:p>
          <a:p>
            <a:r>
              <a:rPr lang="en-IN" sz="1400" dirty="0"/>
              <a:t>#include &lt;</a:t>
            </a:r>
            <a:r>
              <a:rPr lang="en-IN" sz="1400" dirty="0" err="1"/>
              <a:t>stdio.h</a:t>
            </a:r>
            <a:r>
              <a:rPr lang="en-IN" sz="1400" dirty="0"/>
              <a:t>&gt;</a:t>
            </a:r>
            <a:endParaRPr lang="en-US" sz="1400" dirty="0"/>
          </a:p>
          <a:p>
            <a:r>
              <a:rPr lang="en-IN" sz="1400" dirty="0"/>
              <a:t>void serial()</a:t>
            </a:r>
            <a:endParaRPr lang="en-US" sz="1400" dirty="0"/>
          </a:p>
          <a:p>
            <a:r>
              <a:rPr lang="en-IN" sz="1400" dirty="0"/>
              <a:t>{</a:t>
            </a:r>
            <a:endParaRPr lang="en-US" sz="1400" dirty="0"/>
          </a:p>
          <a:p>
            <a:r>
              <a:rPr lang="en-IN" sz="1400" dirty="0"/>
              <a:t>  PINSEL0 = 5; 			</a:t>
            </a:r>
            <a:endParaRPr lang="en-US" sz="1400" dirty="0"/>
          </a:p>
          <a:p>
            <a:r>
              <a:rPr lang="en-IN" sz="1400" dirty="0"/>
              <a:t>  U0LCR = 0x83;</a:t>
            </a:r>
            <a:endParaRPr lang="en-US" sz="1400" dirty="0"/>
          </a:p>
          <a:p>
            <a:r>
              <a:rPr lang="en-IN" sz="1400" dirty="0"/>
              <a:t>  U0DLM = 0x00;	</a:t>
            </a:r>
            <a:endParaRPr lang="en-US" sz="1400" dirty="0"/>
          </a:p>
          <a:p>
            <a:r>
              <a:rPr lang="en-IN" sz="1400" dirty="0"/>
              <a:t>  U0DLL = 0x61; 					</a:t>
            </a:r>
            <a:endParaRPr lang="en-US" sz="1400" dirty="0"/>
          </a:p>
          <a:p>
            <a:r>
              <a:rPr lang="en-IN" sz="1400" dirty="0"/>
              <a:t>  U0LCR = 0x03; 								</a:t>
            </a:r>
            <a:endParaRPr lang="en-US" sz="1400" dirty="0"/>
          </a:p>
          <a:p>
            <a:r>
              <a:rPr lang="en-IN" sz="1400" dirty="0"/>
              <a:t>}</a:t>
            </a:r>
            <a:endParaRPr lang="en-US" sz="1400" dirty="0"/>
          </a:p>
          <a:p>
            <a:r>
              <a:rPr lang="en-IN" sz="1400" dirty="0"/>
              <a:t>unsigned char receive()</a:t>
            </a:r>
            <a:endParaRPr lang="en-US" sz="1400" dirty="0"/>
          </a:p>
          <a:p>
            <a:r>
              <a:rPr lang="en-IN" sz="1400" dirty="0"/>
              <a:t>{</a:t>
            </a:r>
            <a:endParaRPr lang="en-US" sz="1400" dirty="0"/>
          </a:p>
          <a:p>
            <a:r>
              <a:rPr lang="en-IN" sz="1400" dirty="0"/>
              <a:t>	while(!(U0LSR &amp; 0x01));</a:t>
            </a:r>
            <a:endParaRPr lang="en-US" sz="1400" dirty="0"/>
          </a:p>
          <a:p>
            <a:r>
              <a:rPr lang="en-IN" sz="1400" dirty="0"/>
              <a:t>return (U0RBR);</a:t>
            </a:r>
            <a:endParaRPr lang="en-US" sz="1400" dirty="0"/>
          </a:p>
          <a:p>
            <a:r>
              <a:rPr lang="en-IN" sz="1400" dirty="0"/>
              <a:t>} </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152400"/>
            <a:ext cx="3008313" cy="609600"/>
          </a:xfrm>
        </p:spPr>
        <p:txBody>
          <a:bodyPr>
            <a:normAutofit/>
          </a:bodyPr>
          <a:lstStyle/>
          <a:p>
            <a:r>
              <a:rPr lang="en-IN" dirty="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7924800" y="273050"/>
            <a:ext cx="762000" cy="5853113"/>
          </a:xfrm>
        </p:spPr>
        <p:txBody>
          <a:bodyPr/>
          <a:lstStyle/>
          <a:p>
            <a:r>
              <a:rPr lang="en-IN" dirty="0">
                <a:solidFill>
                  <a:schemeClr val="bg1"/>
                </a:solidFill>
              </a:rPr>
              <a:t>.</a:t>
            </a:r>
            <a:endParaRPr lang="en-US" dirty="0">
              <a:solidFill>
                <a:schemeClr val="bg1"/>
              </a:solidFill>
            </a:endParaRPr>
          </a:p>
        </p:txBody>
      </p:sp>
      <p:sp>
        <p:nvSpPr>
          <p:cNvPr id="4" name="Text Placeholder 3"/>
          <p:cNvSpPr>
            <a:spLocks noGrp="1"/>
          </p:cNvSpPr>
          <p:nvPr>
            <p:ph type="body" sz="half" idx="2"/>
          </p:nvPr>
        </p:nvSpPr>
        <p:spPr>
          <a:xfrm>
            <a:off x="457200" y="609600"/>
            <a:ext cx="3352800" cy="5516563"/>
          </a:xfrm>
        </p:spPr>
        <p:txBody>
          <a:bodyPr>
            <a:noAutofit/>
          </a:bodyPr>
          <a:lstStyle/>
          <a:p>
            <a:r>
              <a:rPr lang="en-IN" dirty="0"/>
              <a:t>void display(char *</a:t>
            </a:r>
            <a:r>
              <a:rPr lang="en-IN" dirty="0" err="1"/>
              <a:t>msg</a:t>
            </a:r>
            <a:r>
              <a:rPr lang="en-IN" dirty="0"/>
              <a:t>)</a:t>
            </a:r>
            <a:endParaRPr lang="en-US" dirty="0"/>
          </a:p>
          <a:p>
            <a:r>
              <a:rPr lang="en-IN" dirty="0"/>
              <a:t>{</a:t>
            </a:r>
            <a:endParaRPr lang="en-US" dirty="0"/>
          </a:p>
          <a:p>
            <a:r>
              <a:rPr lang="en-IN" dirty="0"/>
              <a:t>	uint8_t </a:t>
            </a:r>
            <a:r>
              <a:rPr lang="en-IN" dirty="0" err="1"/>
              <a:t>i</a:t>
            </a:r>
            <a:r>
              <a:rPr lang="en-IN" dirty="0"/>
              <a:t>=0;</a:t>
            </a:r>
            <a:endParaRPr lang="en-US" dirty="0"/>
          </a:p>
          <a:p>
            <a:r>
              <a:rPr lang="en-IN" dirty="0"/>
              <a:t>	for(</a:t>
            </a:r>
            <a:r>
              <a:rPr lang="en-IN" dirty="0" err="1"/>
              <a:t>i</a:t>
            </a:r>
            <a:r>
              <a:rPr lang="en-IN" dirty="0"/>
              <a:t>=0;msg[</a:t>
            </a:r>
            <a:r>
              <a:rPr lang="en-IN" dirty="0" err="1"/>
              <a:t>i</a:t>
            </a:r>
            <a:r>
              <a:rPr lang="en-IN" dirty="0"/>
              <a:t>]!=0;i++)</a:t>
            </a:r>
            <a:endParaRPr lang="en-US" dirty="0"/>
          </a:p>
          <a:p>
            <a:r>
              <a:rPr lang="en-IN" dirty="0"/>
              <a:t>   {	</a:t>
            </a:r>
            <a:endParaRPr lang="en-US" dirty="0"/>
          </a:p>
          <a:p>
            <a:r>
              <a:rPr lang="en-IN" dirty="0"/>
              <a:t>     U0THR = </a:t>
            </a:r>
            <a:r>
              <a:rPr lang="en-IN" dirty="0" err="1"/>
              <a:t>msg</a:t>
            </a:r>
            <a:r>
              <a:rPr lang="en-IN" dirty="0"/>
              <a:t>[</a:t>
            </a:r>
            <a:r>
              <a:rPr lang="en-IN" dirty="0" err="1"/>
              <a:t>i</a:t>
            </a:r>
            <a:r>
              <a:rPr lang="en-IN" dirty="0"/>
              <a:t>];</a:t>
            </a:r>
            <a:endParaRPr lang="en-US" dirty="0"/>
          </a:p>
          <a:p>
            <a:r>
              <a:rPr lang="en-IN" dirty="0"/>
              <a:t>while(!(U0LSR &amp; 0x20));			</a:t>
            </a:r>
            <a:endParaRPr lang="en-US" dirty="0"/>
          </a:p>
          <a:p>
            <a:r>
              <a:rPr lang="en-IN" dirty="0"/>
              <a:t>   }</a:t>
            </a:r>
            <a:endParaRPr lang="en-US" dirty="0"/>
          </a:p>
          <a:p>
            <a:r>
              <a:rPr lang="en-IN" dirty="0"/>
              <a:t>}</a:t>
            </a:r>
            <a:endParaRPr lang="en-US" dirty="0"/>
          </a:p>
          <a:p>
            <a:endParaRPr lang="en-IN" dirty="0"/>
          </a:p>
          <a:p>
            <a:r>
              <a:rPr lang="en-IN" dirty="0" err="1"/>
              <a:t>int</a:t>
            </a:r>
            <a:r>
              <a:rPr lang="en-IN" dirty="0"/>
              <a:t> main(void)</a:t>
            </a:r>
            <a:endParaRPr lang="en-US" dirty="0"/>
          </a:p>
          <a:p>
            <a:r>
              <a:rPr lang="en-IN" dirty="0"/>
              <a:t>{</a:t>
            </a:r>
            <a:endParaRPr lang="en-US" dirty="0"/>
          </a:p>
          <a:p>
            <a:r>
              <a:rPr lang="en-IN" dirty="0"/>
              <a:t>	while(1){</a:t>
            </a:r>
            <a:endParaRPr lang="en-US" dirty="0"/>
          </a:p>
          <a:p>
            <a:r>
              <a:rPr lang="en-IN" dirty="0"/>
              <a:t>	unsigned </a:t>
            </a:r>
            <a:r>
              <a:rPr lang="en-IN" dirty="0" err="1"/>
              <a:t>int</a:t>
            </a:r>
            <a:r>
              <a:rPr lang="en-IN" dirty="0"/>
              <a:t> </a:t>
            </a:r>
            <a:r>
              <a:rPr lang="en-IN" dirty="0" err="1"/>
              <a:t>i</a:t>
            </a:r>
            <a:r>
              <a:rPr lang="en-IN" dirty="0"/>
              <a:t>;</a:t>
            </a:r>
            <a:endParaRPr lang="en-US" dirty="0"/>
          </a:p>
          <a:p>
            <a:r>
              <a:rPr lang="en-IN" dirty="0"/>
              <a:t>	unsigned char mg;</a:t>
            </a:r>
            <a:endParaRPr lang="en-US" dirty="0"/>
          </a:p>
          <a:p>
            <a:r>
              <a:rPr lang="en-IN" dirty="0"/>
              <a:t>	serial();</a:t>
            </a:r>
            <a:endParaRPr lang="en-US" dirty="0"/>
          </a:p>
          <a:p>
            <a:r>
              <a:rPr lang="en-IN" dirty="0"/>
              <a:t>	display("PRESS 1 TO REPORT A VOILATION\n");</a:t>
            </a:r>
            <a:endParaRPr lang="en-US" dirty="0"/>
          </a:p>
          <a:p>
            <a:r>
              <a:rPr lang="en-IN" dirty="0"/>
              <a:t>	 mg = receive();</a:t>
            </a:r>
            <a:endParaRPr lang="en-US" dirty="0"/>
          </a:p>
          <a:p>
            <a:r>
              <a:rPr lang="en-IN" dirty="0"/>
              <a:t>		//m = mg;</a:t>
            </a:r>
            <a:endParaRPr lang="en-US" dirty="0"/>
          </a:p>
          <a:p>
            <a:r>
              <a:rPr lang="en-IN" dirty="0"/>
              <a:t>	if(mg == '1'){</a:t>
            </a:r>
            <a:endParaRPr lang="en-US" dirty="0"/>
          </a:p>
          <a:p>
            <a:r>
              <a:rPr lang="en-IN" dirty="0"/>
              <a:t>//first line</a:t>
            </a:r>
            <a:endParaRPr lang="en-US" dirty="0"/>
          </a:p>
          <a:p>
            <a:r>
              <a:rPr lang="en-IN" dirty="0"/>
              <a:t>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u="sng" dirty="0"/>
              <a:t>Team No: -07</a:t>
            </a:r>
            <a:br>
              <a:rPr lang="en-US" dirty="0"/>
            </a:br>
            <a:endParaRPr lang="en-US" dirty="0"/>
          </a:p>
        </p:txBody>
      </p:sp>
      <p:graphicFrame>
        <p:nvGraphicFramePr>
          <p:cNvPr id="4" name="Content Placeholder 3"/>
          <p:cNvGraphicFramePr>
            <a:graphicFrameLocks noGrp="1"/>
          </p:cNvGraphicFramePr>
          <p:nvPr>
            <p:ph idx="1"/>
          </p:nvPr>
        </p:nvGraphicFramePr>
        <p:xfrm>
          <a:off x="533400" y="2286000"/>
          <a:ext cx="8229600" cy="21336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10134">
                <a:tc>
                  <a:txBody>
                    <a:bodyPr/>
                    <a:lstStyle/>
                    <a:p>
                      <a:pPr algn="ctr">
                        <a:lnSpc>
                          <a:spcPct val="107000"/>
                        </a:lnSpc>
                        <a:spcAft>
                          <a:spcPts val="0"/>
                        </a:spcAft>
                      </a:pPr>
                      <a:r>
                        <a:rPr lang="en-IN" sz="2000" b="1" u="sng" dirty="0">
                          <a:latin typeface="Times New Roman"/>
                          <a:ea typeface="Calibri"/>
                          <a:cs typeface="Times New Roman"/>
                        </a:rPr>
                        <a:t>NAME</a:t>
                      </a:r>
                      <a:endParaRPr lang="en-US" sz="2000" dirty="0">
                        <a:latin typeface="Calibri"/>
                        <a:ea typeface="Calibri"/>
                        <a:cs typeface="Times New Roman"/>
                      </a:endParaRPr>
                    </a:p>
                  </a:txBody>
                  <a:tcPr marL="68580" marR="68580" marT="0" marB="0"/>
                </a:tc>
                <a:tc>
                  <a:txBody>
                    <a:bodyPr/>
                    <a:lstStyle/>
                    <a:p>
                      <a:pPr algn="ctr">
                        <a:lnSpc>
                          <a:spcPct val="107000"/>
                        </a:lnSpc>
                        <a:spcAft>
                          <a:spcPts val="0"/>
                        </a:spcAft>
                      </a:pPr>
                      <a:r>
                        <a:rPr lang="en-IN" sz="2000" b="1" u="sng" dirty="0">
                          <a:latin typeface="Times New Roman"/>
                          <a:ea typeface="Calibri"/>
                          <a:cs typeface="Times New Roman"/>
                        </a:rPr>
                        <a:t>USN</a:t>
                      </a:r>
                      <a:endParaRPr lang="en-US" sz="2000" dirty="0">
                        <a:latin typeface="Calibri"/>
                        <a:ea typeface="Calibri"/>
                        <a:cs typeface="Times New Roman"/>
                      </a:endParaRPr>
                    </a:p>
                  </a:txBody>
                  <a:tcPr marL="68580" marR="68580" marT="0" marB="0"/>
                </a:tc>
                <a:tc>
                  <a:txBody>
                    <a:bodyPr/>
                    <a:lstStyle/>
                    <a:p>
                      <a:pPr algn="ctr">
                        <a:lnSpc>
                          <a:spcPct val="107000"/>
                        </a:lnSpc>
                        <a:spcAft>
                          <a:spcPts val="0"/>
                        </a:spcAft>
                      </a:pPr>
                      <a:r>
                        <a:rPr lang="en-IN" sz="2000" b="1" u="sng">
                          <a:latin typeface="Times New Roman"/>
                          <a:ea typeface="Calibri"/>
                          <a:cs typeface="Times New Roman"/>
                        </a:rPr>
                        <a:t>ROLL NO</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9292">
                <a:tc>
                  <a:txBody>
                    <a:bodyPr/>
                    <a:lstStyle/>
                    <a:p>
                      <a:pPr algn="ctr">
                        <a:lnSpc>
                          <a:spcPct val="107000"/>
                        </a:lnSpc>
                        <a:spcAft>
                          <a:spcPts val="0"/>
                        </a:spcAft>
                      </a:pPr>
                      <a:r>
                        <a:rPr lang="en-IN" sz="2000" dirty="0" err="1">
                          <a:latin typeface="Times New Roman"/>
                          <a:ea typeface="Calibri"/>
                          <a:cs typeface="Times New Roman"/>
                        </a:rPr>
                        <a:t>Suraj</a:t>
                      </a:r>
                      <a:r>
                        <a:rPr lang="en-IN" sz="2000" dirty="0">
                          <a:latin typeface="Times New Roman"/>
                          <a:ea typeface="Calibri"/>
                          <a:cs typeface="Times New Roman"/>
                        </a:rPr>
                        <a:t> </a:t>
                      </a:r>
                      <a:r>
                        <a:rPr lang="en-IN" sz="2000" dirty="0" err="1">
                          <a:latin typeface="Times New Roman"/>
                          <a:ea typeface="Calibri"/>
                          <a:cs typeface="Times New Roman"/>
                        </a:rPr>
                        <a:t>Baddi</a:t>
                      </a:r>
                      <a:endParaRPr lang="en-US" sz="2000" dirty="0">
                        <a:latin typeface="Calibri"/>
                        <a:ea typeface="Calibri"/>
                        <a:cs typeface="Times New Roman"/>
                      </a:endParaRPr>
                    </a:p>
                  </a:txBody>
                  <a:tcPr marL="68580" marR="68580" marT="0" marB="0"/>
                </a:tc>
                <a:tc>
                  <a:txBody>
                    <a:bodyPr/>
                    <a:lstStyle/>
                    <a:p>
                      <a:pPr algn="ctr">
                        <a:lnSpc>
                          <a:spcPct val="107000"/>
                        </a:lnSpc>
                        <a:spcAft>
                          <a:spcPts val="0"/>
                        </a:spcAft>
                      </a:pPr>
                      <a:r>
                        <a:rPr lang="en-IN" sz="2000" dirty="0">
                          <a:latin typeface="Times New Roman"/>
                          <a:ea typeface="Calibri"/>
                          <a:cs typeface="Times New Roman"/>
                        </a:rPr>
                        <a:t>01FE19BEC268</a:t>
                      </a:r>
                      <a:endParaRPr lang="en-US" sz="2000" dirty="0">
                        <a:latin typeface="Calibri"/>
                        <a:ea typeface="Calibri"/>
                        <a:cs typeface="Times New Roman"/>
                      </a:endParaRPr>
                    </a:p>
                  </a:txBody>
                  <a:tcPr marL="68580" marR="68580" marT="0" marB="0"/>
                </a:tc>
                <a:tc>
                  <a:txBody>
                    <a:bodyPr/>
                    <a:lstStyle/>
                    <a:p>
                      <a:pPr algn="ctr">
                        <a:lnSpc>
                          <a:spcPct val="107000"/>
                        </a:lnSpc>
                        <a:spcAft>
                          <a:spcPts val="0"/>
                        </a:spcAft>
                      </a:pPr>
                      <a:r>
                        <a:rPr lang="en-IN" sz="2000">
                          <a:latin typeface="Times New Roman"/>
                          <a:ea typeface="Calibri"/>
                          <a:cs typeface="Times New Roman"/>
                        </a:rPr>
                        <a:t>525</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9292">
                <a:tc>
                  <a:txBody>
                    <a:bodyPr/>
                    <a:lstStyle/>
                    <a:p>
                      <a:pPr algn="ctr">
                        <a:lnSpc>
                          <a:spcPct val="107000"/>
                        </a:lnSpc>
                        <a:spcAft>
                          <a:spcPts val="0"/>
                        </a:spcAft>
                      </a:pPr>
                      <a:r>
                        <a:rPr lang="en-IN" sz="2000">
                          <a:latin typeface="Times New Roman"/>
                          <a:ea typeface="Calibri"/>
                          <a:cs typeface="Times New Roman"/>
                        </a:rPr>
                        <a:t>Sandeep S P</a:t>
                      </a:r>
                      <a:endParaRPr lang="en-US" sz="2000">
                        <a:latin typeface="Calibri"/>
                        <a:ea typeface="Calibri"/>
                        <a:cs typeface="Times New Roman"/>
                      </a:endParaRPr>
                    </a:p>
                  </a:txBody>
                  <a:tcPr marL="68580" marR="68580" marT="0" marB="0"/>
                </a:tc>
                <a:tc>
                  <a:txBody>
                    <a:bodyPr/>
                    <a:lstStyle/>
                    <a:p>
                      <a:pPr algn="ctr">
                        <a:lnSpc>
                          <a:spcPct val="107000"/>
                        </a:lnSpc>
                        <a:spcAft>
                          <a:spcPts val="0"/>
                        </a:spcAft>
                      </a:pPr>
                      <a:r>
                        <a:rPr lang="en-IN" sz="2000" dirty="0">
                          <a:latin typeface="Times New Roman"/>
                          <a:ea typeface="Calibri"/>
                          <a:cs typeface="Times New Roman"/>
                        </a:rPr>
                        <a:t>01FE19BEC269</a:t>
                      </a:r>
                      <a:endParaRPr lang="en-US" sz="2000" dirty="0">
                        <a:latin typeface="Calibri"/>
                        <a:ea typeface="Calibri"/>
                        <a:cs typeface="Times New Roman"/>
                      </a:endParaRPr>
                    </a:p>
                  </a:txBody>
                  <a:tcPr marL="68580" marR="68580" marT="0" marB="0"/>
                </a:tc>
                <a:tc>
                  <a:txBody>
                    <a:bodyPr/>
                    <a:lstStyle/>
                    <a:p>
                      <a:pPr algn="ctr">
                        <a:lnSpc>
                          <a:spcPct val="107000"/>
                        </a:lnSpc>
                        <a:spcAft>
                          <a:spcPts val="0"/>
                        </a:spcAft>
                      </a:pPr>
                      <a:r>
                        <a:rPr lang="en-IN" sz="2000" dirty="0">
                          <a:latin typeface="Times New Roman"/>
                          <a:ea typeface="Calibri"/>
                          <a:cs typeface="Times New Roman"/>
                        </a:rPr>
                        <a:t>526</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9292">
                <a:tc>
                  <a:txBody>
                    <a:bodyPr/>
                    <a:lstStyle/>
                    <a:p>
                      <a:pPr marL="457200" algn="ctr">
                        <a:lnSpc>
                          <a:spcPct val="107000"/>
                        </a:lnSpc>
                        <a:spcAft>
                          <a:spcPts val="0"/>
                        </a:spcAft>
                      </a:pPr>
                      <a:r>
                        <a:rPr lang="en-IN" sz="2000">
                          <a:latin typeface="Times New Roman"/>
                          <a:ea typeface="Calibri"/>
                          <a:cs typeface="Times New Roman"/>
                        </a:rPr>
                        <a:t>Daneshwari S Hurali</a:t>
                      </a:r>
                      <a:endParaRPr lang="en-US" sz="2000">
                        <a:latin typeface="Calibri"/>
                        <a:ea typeface="Calibri"/>
                        <a:cs typeface="Times New Roman"/>
                      </a:endParaRPr>
                    </a:p>
                  </a:txBody>
                  <a:tcPr marL="68580" marR="68580" marT="0" marB="0"/>
                </a:tc>
                <a:tc>
                  <a:txBody>
                    <a:bodyPr/>
                    <a:lstStyle/>
                    <a:p>
                      <a:pPr algn="ctr">
                        <a:lnSpc>
                          <a:spcPct val="107000"/>
                        </a:lnSpc>
                        <a:spcAft>
                          <a:spcPts val="0"/>
                        </a:spcAft>
                      </a:pPr>
                      <a:r>
                        <a:rPr lang="en-IN" sz="2000" dirty="0">
                          <a:latin typeface="Times New Roman"/>
                          <a:ea typeface="Calibri"/>
                          <a:cs typeface="Times New Roman"/>
                        </a:rPr>
                        <a:t>01FE19BEC270</a:t>
                      </a:r>
                      <a:endParaRPr lang="en-US" sz="2000" dirty="0">
                        <a:latin typeface="Calibri"/>
                        <a:ea typeface="Calibri"/>
                        <a:cs typeface="Times New Roman"/>
                      </a:endParaRPr>
                    </a:p>
                  </a:txBody>
                  <a:tcPr marL="68580" marR="68580" marT="0" marB="0"/>
                </a:tc>
                <a:tc>
                  <a:txBody>
                    <a:bodyPr/>
                    <a:lstStyle/>
                    <a:p>
                      <a:pPr algn="ctr">
                        <a:lnSpc>
                          <a:spcPct val="107000"/>
                        </a:lnSpc>
                        <a:spcAft>
                          <a:spcPts val="0"/>
                        </a:spcAft>
                      </a:pPr>
                      <a:r>
                        <a:rPr lang="en-IN" sz="2000" dirty="0">
                          <a:latin typeface="Times New Roman"/>
                          <a:ea typeface="Calibri"/>
                          <a:cs typeface="Times New Roman"/>
                        </a:rPr>
                        <a:t>527</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5590">
                <a:tc>
                  <a:txBody>
                    <a:bodyPr/>
                    <a:lstStyle/>
                    <a:p>
                      <a:pPr algn="ctr">
                        <a:lnSpc>
                          <a:spcPct val="107000"/>
                        </a:lnSpc>
                        <a:spcAft>
                          <a:spcPts val="0"/>
                        </a:spcAft>
                      </a:pPr>
                      <a:r>
                        <a:rPr lang="en-IN" sz="2000" dirty="0">
                          <a:latin typeface="Times New Roman"/>
                          <a:ea typeface="Calibri"/>
                          <a:cs typeface="Times New Roman"/>
                        </a:rPr>
                        <a:t>    G B </a:t>
                      </a:r>
                      <a:r>
                        <a:rPr lang="en-IN" sz="2000" dirty="0" err="1">
                          <a:latin typeface="Times New Roman"/>
                          <a:ea typeface="Calibri"/>
                          <a:cs typeface="Times New Roman"/>
                        </a:rPr>
                        <a:t>Madhuritha</a:t>
                      </a:r>
                      <a:endParaRPr lang="en-US" sz="2000" dirty="0">
                        <a:latin typeface="Calibri"/>
                        <a:ea typeface="Calibri"/>
                        <a:cs typeface="Times New Roman"/>
                      </a:endParaRPr>
                    </a:p>
                  </a:txBody>
                  <a:tcPr marL="68580" marR="68580" marT="0" marB="0"/>
                </a:tc>
                <a:tc>
                  <a:txBody>
                    <a:bodyPr/>
                    <a:lstStyle/>
                    <a:p>
                      <a:pPr marL="457200" algn="ctr">
                        <a:lnSpc>
                          <a:spcPct val="107000"/>
                        </a:lnSpc>
                        <a:spcAft>
                          <a:spcPts val="0"/>
                        </a:spcAft>
                      </a:pPr>
                      <a:r>
                        <a:rPr lang="en-IN" sz="2000" dirty="0">
                          <a:latin typeface="Times New Roman"/>
                          <a:ea typeface="Calibri"/>
                          <a:cs typeface="Times New Roman"/>
                        </a:rPr>
                        <a:t>01FE19BEC271</a:t>
                      </a:r>
                      <a:endParaRPr lang="en-US" sz="2000" dirty="0">
                        <a:latin typeface="Calibri"/>
                        <a:ea typeface="Calibri"/>
                        <a:cs typeface="Times New Roman"/>
                      </a:endParaRPr>
                    </a:p>
                  </a:txBody>
                  <a:tcPr marL="68580" marR="68580" marT="0" marB="0"/>
                </a:tc>
                <a:tc>
                  <a:txBody>
                    <a:bodyPr/>
                    <a:lstStyle/>
                    <a:p>
                      <a:pPr algn="ctr">
                        <a:lnSpc>
                          <a:spcPct val="107000"/>
                        </a:lnSpc>
                        <a:spcAft>
                          <a:spcPts val="0"/>
                        </a:spcAft>
                      </a:pPr>
                      <a:r>
                        <a:rPr lang="en-IN" sz="2000" dirty="0">
                          <a:latin typeface="Times New Roman"/>
                          <a:ea typeface="Calibri"/>
                          <a:cs typeface="Times New Roman"/>
                        </a:rPr>
                        <a:t>528</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r>
              <a:rPr lang="en-IN" sz="1400" dirty="0"/>
              <a:t>serial();</a:t>
            </a:r>
            <a:endParaRPr lang="en-US" sz="1400" dirty="0"/>
          </a:p>
          <a:p>
            <a:r>
              <a:rPr lang="en-IN" sz="1400" dirty="0"/>
              <a:t>		display("OUTPUT :: VOILATION FOUND\n");</a:t>
            </a:r>
            <a:endParaRPr lang="en-US" sz="1400" dirty="0"/>
          </a:p>
          <a:p>
            <a:r>
              <a:rPr lang="en-IN" sz="1400" dirty="0"/>
              <a:t>			serial();</a:t>
            </a:r>
            <a:endParaRPr lang="en-US" sz="1400" dirty="0"/>
          </a:p>
          <a:p>
            <a:r>
              <a:rPr lang="en-IN" sz="1400" dirty="0"/>
              <a:t>	display("ENTER 1-OVER SPEED 2-DRINK AND DRIVE 3-NO HELMET AND SEND PHOTO PROOF\n");</a:t>
            </a:r>
            <a:endParaRPr lang="en-US" sz="1400" dirty="0"/>
          </a:p>
          <a:p>
            <a:r>
              <a:rPr lang="en-IN" sz="1400" dirty="0"/>
              <a:t>		 mg = receive();</a:t>
            </a:r>
            <a:endParaRPr lang="en-US" sz="1400" dirty="0"/>
          </a:p>
          <a:p>
            <a:r>
              <a:rPr lang="en-IN" sz="1400" dirty="0"/>
              <a:t>		</a:t>
            </a:r>
            <a:endParaRPr lang="en-US" sz="1400" dirty="0"/>
          </a:p>
          <a:p>
            <a:r>
              <a:rPr lang="en-IN" sz="1400" dirty="0"/>
              <a:t>		if(mg == '1'){</a:t>
            </a:r>
            <a:endParaRPr lang="en-US" sz="1400" dirty="0"/>
          </a:p>
          <a:p>
            <a:r>
              <a:rPr lang="en-IN" sz="1400" dirty="0"/>
              <a:t>	//second line</a:t>
            </a:r>
            <a:endParaRPr lang="en-US" sz="1400" dirty="0"/>
          </a:p>
          <a:p>
            <a:r>
              <a:rPr lang="en-IN" sz="1400" dirty="0"/>
              <a:t>			display("OUTPUT :: OVER SPEED\n");</a:t>
            </a:r>
            <a:endParaRPr lang="en-US" sz="1400" dirty="0"/>
          </a:p>
          <a:p>
            <a:r>
              <a:rPr lang="en-IN" sz="1400" dirty="0"/>
              <a:t>	}</a:t>
            </a:r>
            <a:endParaRPr lang="en-US" sz="1400" dirty="0"/>
          </a:p>
          <a:p>
            <a:r>
              <a:rPr lang="en-IN" sz="1400" dirty="0"/>
              <a:t>	 else if(mg == '2')</a:t>
            </a:r>
            <a:endParaRPr lang="en-US" sz="1400" dirty="0"/>
          </a:p>
          <a:p>
            <a:r>
              <a:rPr lang="en-IN" sz="1400" dirty="0"/>
              <a:t>	 {</a:t>
            </a:r>
            <a:endParaRPr lang="en-US" sz="1400" dirty="0"/>
          </a:p>
          <a:p>
            <a:r>
              <a:rPr lang="en-IN" sz="1400" dirty="0"/>
              <a:t>		display("OUTPUT :: DRINK AND DRIVE\n");</a:t>
            </a:r>
            <a:endParaRPr lang="en-US" sz="1400" dirty="0"/>
          </a:p>
          <a:p>
            <a:r>
              <a:rPr lang="en-IN" sz="1400" dirty="0"/>
              <a:t>	 }</a:t>
            </a:r>
            <a:endParaRPr lang="en-US" sz="1400" dirty="0"/>
          </a:p>
          <a:p>
            <a:r>
              <a:rPr lang="en-IN" sz="1400" dirty="0"/>
              <a:t>	 else if(mg == '3')</a:t>
            </a:r>
            <a:endParaRPr lang="en-US" sz="1400" dirty="0"/>
          </a:p>
          <a:p>
            <a:r>
              <a:rPr lang="en-IN" sz="1400" dirty="0"/>
              <a:t>	 {</a:t>
            </a:r>
            <a:endParaRPr lang="en-US" sz="1400" dirty="0"/>
          </a:p>
          <a:p>
            <a:r>
              <a:rPr lang="en-IN" sz="1400" dirty="0"/>
              <a:t>		display("OUTPUT :: NO HELMET\n");</a:t>
            </a:r>
            <a:endParaRPr lang="en-US" sz="1400" dirty="0"/>
          </a:p>
          <a:p>
            <a:r>
              <a:rPr lang="en-IN" sz="1400" dirty="0"/>
              <a:t>	 }</a:t>
            </a:r>
            <a:endParaRPr lang="en-US" sz="1400" dirty="0"/>
          </a:p>
          <a:p>
            <a:r>
              <a:rPr lang="en-IN" sz="1400" dirty="0"/>
              <a:t>	else{}</a:t>
            </a:r>
            <a:endParaRPr lang="en-US" sz="1400" dirty="0"/>
          </a:p>
        </p:txBody>
      </p:sp>
      <p:sp>
        <p:nvSpPr>
          <p:cNvPr id="2" name="Title 1"/>
          <p:cNvSpPr>
            <a:spLocks noGrp="1"/>
          </p:cNvSpPr>
          <p:nvPr>
            <p:ph type="title"/>
          </p:nvPr>
        </p:nvSpPr>
        <p:spPr>
          <a:xfrm>
            <a:off x="457200" y="274638"/>
            <a:ext cx="8229600" cy="106362"/>
          </a:xfrm>
        </p:spPr>
        <p:txBody>
          <a:bodyPr>
            <a:normAutofit fontScale="90000"/>
          </a:bodyPr>
          <a:lstStyle/>
          <a:p>
            <a:r>
              <a:rPr lang="en-IN" dirty="0">
                <a:solidFill>
                  <a:schemeClr val="bg1"/>
                </a:solidFill>
              </a:rPr>
              <a:t>.</a:t>
            </a:r>
            <a:endParaRPr lang="en-US"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IN" dirty="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N" sz="1500" dirty="0"/>
              <a:t>serial();</a:t>
            </a:r>
            <a:endParaRPr lang="en-US" sz="1500" dirty="0"/>
          </a:p>
          <a:p>
            <a:r>
              <a:rPr lang="en-IN" sz="1500" dirty="0"/>
              <a:t>	display("REPORT SENT\n");</a:t>
            </a:r>
            <a:endParaRPr lang="en-US" sz="1500" dirty="0"/>
          </a:p>
          <a:p>
            <a:r>
              <a:rPr lang="en-IN" sz="1500" dirty="0"/>
              <a:t>		display("OUTPUT :: PHOTOS RECEIVED\n");</a:t>
            </a:r>
            <a:endParaRPr lang="en-US" sz="1500" dirty="0"/>
          </a:p>
          <a:p>
            <a:r>
              <a:rPr lang="en-IN" sz="1500" dirty="0"/>
              <a:t>		display("BY POLICE\n");</a:t>
            </a:r>
            <a:endParaRPr lang="en-US" sz="1500" dirty="0"/>
          </a:p>
          <a:p>
            <a:r>
              <a:rPr lang="en-IN" sz="1500" dirty="0"/>
              <a:t>		display("OUTPUT :: OWNER FOUND\n");</a:t>
            </a:r>
            <a:endParaRPr lang="en-US" sz="1500" dirty="0"/>
          </a:p>
          <a:p>
            <a:r>
              <a:rPr lang="en-IN" sz="1500" dirty="0"/>
              <a:t>	display("OUTPUT :: MESSAGE SENT\n");</a:t>
            </a:r>
            <a:endParaRPr lang="en-US" sz="1500" dirty="0"/>
          </a:p>
          <a:p>
            <a:r>
              <a:rPr lang="en-IN" sz="1500" dirty="0"/>
              <a:t>}}</a:t>
            </a:r>
            <a:endParaRPr lang="en-US" sz="1500" dirty="0"/>
          </a:p>
          <a:p>
            <a:r>
              <a:rPr lang="en-IN" sz="1500" dirty="0"/>
              <a:t>}</a:t>
            </a:r>
            <a:endParaRPr lang="en-US" sz="1500" dirty="0"/>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Proteus Code:</a:t>
            </a:r>
            <a:endParaRPr lang="en-US" u="sng" dirty="0"/>
          </a:p>
        </p:txBody>
      </p:sp>
      <p:sp>
        <p:nvSpPr>
          <p:cNvPr id="3" name="Content Placeholder 2"/>
          <p:cNvSpPr>
            <a:spLocks noGrp="1"/>
          </p:cNvSpPr>
          <p:nvPr>
            <p:ph idx="1"/>
          </p:nvPr>
        </p:nvSpPr>
        <p:spPr>
          <a:xfrm>
            <a:off x="457200" y="1295400"/>
            <a:ext cx="8229600" cy="5410200"/>
          </a:xfrm>
        </p:spPr>
        <p:txBody>
          <a:bodyPr>
            <a:noAutofit/>
          </a:bodyPr>
          <a:lstStyle/>
          <a:p>
            <a:r>
              <a:rPr lang="en-IN" sz="1400" dirty="0"/>
              <a:t>#include &lt;lpc214x.h&gt;</a:t>
            </a:r>
            <a:endParaRPr lang="en-US" sz="1400" dirty="0"/>
          </a:p>
          <a:p>
            <a:r>
              <a:rPr lang="en-IN" sz="1400" dirty="0"/>
              <a:t>#include &lt;</a:t>
            </a:r>
            <a:r>
              <a:rPr lang="en-IN" sz="1400" dirty="0" err="1"/>
              <a:t>stdint.h</a:t>
            </a:r>
            <a:r>
              <a:rPr lang="en-IN" sz="1400" dirty="0"/>
              <a:t>&gt;</a:t>
            </a:r>
            <a:endParaRPr lang="en-US" sz="1400" dirty="0"/>
          </a:p>
          <a:p>
            <a:r>
              <a:rPr lang="en-IN" sz="1400" dirty="0"/>
              <a:t>#include &lt;</a:t>
            </a:r>
            <a:r>
              <a:rPr lang="en-IN" sz="1400" dirty="0" err="1"/>
              <a:t>stdlib.h</a:t>
            </a:r>
            <a:r>
              <a:rPr lang="en-IN" sz="1400" dirty="0"/>
              <a:t>&gt;</a:t>
            </a:r>
            <a:endParaRPr lang="en-US" sz="1400" dirty="0"/>
          </a:p>
          <a:p>
            <a:r>
              <a:rPr lang="en-IN" sz="1400" dirty="0"/>
              <a:t>#include &lt;</a:t>
            </a:r>
            <a:r>
              <a:rPr lang="en-IN" sz="1400" dirty="0" err="1"/>
              <a:t>stdio.h</a:t>
            </a:r>
            <a:r>
              <a:rPr lang="en-IN" sz="1400" dirty="0"/>
              <a:t>&gt;</a:t>
            </a:r>
            <a:endParaRPr lang="en-US" sz="1400" dirty="0"/>
          </a:p>
          <a:p>
            <a:r>
              <a:rPr lang="en-IN" sz="1400" dirty="0"/>
              <a:t> </a:t>
            </a:r>
            <a:endParaRPr lang="en-US" sz="1400" dirty="0"/>
          </a:p>
          <a:p>
            <a:r>
              <a:rPr lang="en-IN" sz="1400" dirty="0"/>
              <a:t>void </a:t>
            </a:r>
            <a:r>
              <a:rPr lang="en-IN" sz="1400" dirty="0" err="1"/>
              <a:t>delay_ms</a:t>
            </a:r>
            <a:r>
              <a:rPr lang="en-IN" sz="1400" dirty="0"/>
              <a:t>(uint16_t j) /* Function for delay in milliseconds  */</a:t>
            </a:r>
            <a:endParaRPr lang="en-US" sz="1400" dirty="0"/>
          </a:p>
          <a:p>
            <a:r>
              <a:rPr lang="en-IN" sz="1400" dirty="0"/>
              <a:t>{</a:t>
            </a:r>
            <a:endParaRPr lang="en-US" sz="1400" dirty="0"/>
          </a:p>
          <a:p>
            <a:r>
              <a:rPr lang="en-IN" sz="1400" dirty="0"/>
              <a:t>    uint16_t </a:t>
            </a:r>
            <a:r>
              <a:rPr lang="en-IN" sz="1400" dirty="0" err="1"/>
              <a:t>x,i</a:t>
            </a:r>
            <a:r>
              <a:rPr lang="en-IN" sz="1400" dirty="0"/>
              <a:t>;</a:t>
            </a:r>
            <a:endParaRPr lang="en-US" sz="1400" dirty="0"/>
          </a:p>
          <a:p>
            <a:r>
              <a:rPr lang="en-IN" sz="1400" dirty="0"/>
              <a:t>	for(</a:t>
            </a:r>
            <a:r>
              <a:rPr lang="en-IN" sz="1400" dirty="0" err="1"/>
              <a:t>i</a:t>
            </a:r>
            <a:r>
              <a:rPr lang="en-IN" sz="1400" dirty="0"/>
              <a:t>=0;i&lt;</a:t>
            </a:r>
            <a:r>
              <a:rPr lang="en-IN" sz="1400" dirty="0" err="1"/>
              <a:t>j;i</a:t>
            </a:r>
            <a:r>
              <a:rPr lang="en-IN" sz="1400" dirty="0"/>
              <a:t>++)</a:t>
            </a:r>
            <a:endParaRPr lang="en-US" sz="1400" dirty="0"/>
          </a:p>
          <a:p>
            <a:r>
              <a:rPr lang="en-IN" sz="1400" dirty="0"/>
              <a:t>	{</a:t>
            </a:r>
            <a:endParaRPr lang="en-US" sz="1400" dirty="0"/>
          </a:p>
          <a:p>
            <a:r>
              <a:rPr lang="en-IN" sz="1400" dirty="0"/>
              <a:t>for(x=0; x&lt;6000; x++);    /* loop to generate 1 millisecond delay with </a:t>
            </a:r>
            <a:r>
              <a:rPr lang="en-IN" sz="1400" dirty="0" err="1"/>
              <a:t>Cclk</a:t>
            </a:r>
            <a:r>
              <a:rPr lang="en-IN" sz="1400" dirty="0"/>
              <a:t> = 60MHz */</a:t>
            </a:r>
            <a:endParaRPr lang="en-US" sz="1400" dirty="0"/>
          </a:p>
          <a:p>
            <a:r>
              <a:rPr lang="en-IN" sz="1400" dirty="0"/>
              <a:t>	}</a:t>
            </a:r>
            <a:endParaRPr lang="en-US" sz="1400" dirty="0"/>
          </a:p>
          <a:p>
            <a:r>
              <a:rPr lang="en-IN" sz="1400" dirty="0"/>
              <a:t>}</a:t>
            </a:r>
            <a:endParaRPr lang="en-US" sz="1400" dirty="0"/>
          </a:p>
          <a:p>
            <a:r>
              <a:rPr lang="en-IN" sz="1400" dirty="0"/>
              <a:t> void LCD_CMD(char command)</a:t>
            </a:r>
            <a:endParaRPr lang="en-US" sz="1400" dirty="0"/>
          </a:p>
          <a:p>
            <a:r>
              <a:rPr lang="en-IN" sz="1400" dirty="0"/>
              <a:t>{</a:t>
            </a:r>
            <a:endParaRPr lang="en-US" sz="1400" dirty="0"/>
          </a:p>
          <a:p>
            <a:r>
              <a:rPr lang="en-IN" sz="1400" dirty="0"/>
              <a:t>	IO0PIN = ( (IO0PIN &amp; 0xFFFF00FF) | (command&lt;&lt;8) );</a:t>
            </a:r>
            <a:endParaRPr lang="en-US" sz="1400" dirty="0"/>
          </a:p>
          <a:p>
            <a:r>
              <a:rPr lang="en-IN" sz="1400" dirty="0"/>
              <a:t>	IO0SET = 0x00080000; /* EN = 1 */</a:t>
            </a:r>
            <a:endParaRPr lang="en-US" sz="1400" dirty="0"/>
          </a:p>
          <a:p>
            <a:r>
              <a:rPr lang="en-IN" sz="1400" dirty="0"/>
              <a:t>	IO0CLR = 0x00060000; /* RS = 0, RW = 0 */</a:t>
            </a:r>
            <a:endParaRPr lang="en-US" sz="1400" dirty="0"/>
          </a:p>
          <a:p>
            <a:r>
              <a:rPr lang="en-IN" sz="1400" dirty="0"/>
              <a:t>               </a:t>
            </a:r>
            <a:r>
              <a:rPr lang="en-IN" sz="1400" dirty="0" err="1"/>
              <a:t>delay_ms</a:t>
            </a:r>
            <a:r>
              <a:rPr lang="en-IN" sz="1400" dirty="0"/>
              <a:t>(2);</a:t>
            </a:r>
            <a:endParaRPr lang="en-US" sz="1400" dirty="0"/>
          </a:p>
          <a:p>
            <a:r>
              <a:rPr lang="en-IN" sz="1400" dirty="0"/>
              <a:t>	IO0CLR = 0x00080000; /* EN = 0, RS and RW unchanged(i.e. RS = RW = 0) */ </a:t>
            </a:r>
            <a:endParaRPr lang="en-US" sz="1400" dirty="0"/>
          </a:p>
          <a:p>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dirty="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381000"/>
            <a:ext cx="8229600" cy="5745163"/>
          </a:xfrm>
        </p:spPr>
        <p:txBody>
          <a:bodyPr>
            <a:noAutofit/>
          </a:bodyPr>
          <a:lstStyle/>
          <a:p>
            <a:r>
              <a:rPr lang="en-IN" sz="1400" dirty="0"/>
              <a:t>		</a:t>
            </a:r>
            <a:r>
              <a:rPr lang="en-IN" sz="1400" dirty="0" err="1"/>
              <a:t>delay_ms</a:t>
            </a:r>
            <a:r>
              <a:rPr lang="en-IN" sz="1400" dirty="0"/>
              <a:t>(5);</a:t>
            </a:r>
            <a:endParaRPr lang="en-US" sz="1400" dirty="0"/>
          </a:p>
          <a:p>
            <a:r>
              <a:rPr lang="en-IN" sz="1400" dirty="0"/>
              <a:t>}</a:t>
            </a:r>
            <a:endParaRPr lang="en-US" sz="1400" dirty="0"/>
          </a:p>
          <a:p>
            <a:r>
              <a:rPr lang="en-IN" sz="1400" dirty="0"/>
              <a:t> </a:t>
            </a:r>
            <a:endParaRPr lang="en-US" sz="1400" dirty="0"/>
          </a:p>
          <a:p>
            <a:r>
              <a:rPr lang="en-IN" sz="1400" dirty="0"/>
              <a:t>void LCD_INIT(void)</a:t>
            </a:r>
            <a:endParaRPr lang="en-US" sz="1400" dirty="0"/>
          </a:p>
          <a:p>
            <a:r>
              <a:rPr lang="en-IN" sz="1400" dirty="0"/>
              <a:t>{</a:t>
            </a:r>
            <a:endParaRPr lang="en-US" sz="1400" dirty="0"/>
          </a:p>
          <a:p>
            <a:r>
              <a:rPr lang="en-IN" sz="1400" dirty="0"/>
              <a:t>	IO0DIR = 0x000FFF00; /* P0.8 to P0.15 LCD Data. P0.4,5,6 as RS RW and EN */</a:t>
            </a:r>
            <a:endParaRPr lang="en-US" sz="1400" dirty="0"/>
          </a:p>
          <a:p>
            <a:r>
              <a:rPr lang="en-IN" sz="1400" dirty="0"/>
              <a:t>	</a:t>
            </a:r>
            <a:r>
              <a:rPr lang="en-IN" sz="1400" dirty="0" err="1"/>
              <a:t>delay_ms</a:t>
            </a:r>
            <a:r>
              <a:rPr lang="en-IN" sz="1400" dirty="0"/>
              <a:t>(20);</a:t>
            </a:r>
            <a:endParaRPr lang="en-US" sz="1400" dirty="0"/>
          </a:p>
          <a:p>
            <a:r>
              <a:rPr lang="en-IN" sz="1400" dirty="0"/>
              <a:t>	LCD_CMD(0x38);  /* Initialize </a:t>
            </a:r>
            <a:r>
              <a:rPr lang="en-IN" sz="1400" dirty="0" err="1"/>
              <a:t>lcd</a:t>
            </a:r>
            <a:r>
              <a:rPr lang="en-IN" sz="1400" dirty="0"/>
              <a:t> */</a:t>
            </a:r>
            <a:endParaRPr lang="en-US" sz="1400" dirty="0"/>
          </a:p>
          <a:p>
            <a:r>
              <a:rPr lang="en-IN" sz="1400" dirty="0"/>
              <a:t>	LCD_CMD(0x0C);   /* Display on cursor off */</a:t>
            </a:r>
            <a:endParaRPr lang="en-US" sz="1400" dirty="0"/>
          </a:p>
          <a:p>
            <a:r>
              <a:rPr lang="en-IN" sz="1400" dirty="0"/>
              <a:t>	LCD_CMD(0x06);  /* Auto increment cursor */</a:t>
            </a:r>
            <a:endParaRPr lang="en-US" sz="1400" dirty="0"/>
          </a:p>
          <a:p>
            <a:r>
              <a:rPr lang="en-IN" sz="1400" dirty="0"/>
              <a:t>	LCD_CMD(0x01);   /* Display clear */</a:t>
            </a:r>
            <a:endParaRPr lang="en-US" sz="1400" dirty="0"/>
          </a:p>
          <a:p>
            <a:r>
              <a:rPr lang="en-IN" sz="1400" dirty="0"/>
              <a:t>	LCD_CMD(0x80);  /* First line first position */</a:t>
            </a:r>
            <a:endParaRPr lang="en-US" sz="1400" dirty="0"/>
          </a:p>
          <a:p>
            <a:r>
              <a:rPr lang="en-IN" sz="1400" dirty="0"/>
              <a:t>}</a:t>
            </a:r>
            <a:endParaRPr lang="en-US" sz="1400" dirty="0"/>
          </a:p>
          <a:p>
            <a:r>
              <a:rPr lang="en-IN" sz="1400" dirty="0"/>
              <a:t>void LCD_STRING (char* </a:t>
            </a:r>
            <a:r>
              <a:rPr lang="en-IN" sz="1400" dirty="0" err="1"/>
              <a:t>msg</a:t>
            </a:r>
            <a:r>
              <a:rPr lang="en-IN" sz="1400" dirty="0"/>
              <a:t>)</a:t>
            </a:r>
            <a:endParaRPr lang="en-US" sz="1400" dirty="0"/>
          </a:p>
          <a:p>
            <a:r>
              <a:rPr lang="en-IN" sz="1400" dirty="0"/>
              <a:t>{</a:t>
            </a:r>
            <a:endParaRPr lang="en-US" sz="1400" dirty="0"/>
          </a:p>
          <a:p>
            <a:r>
              <a:rPr lang="en-IN" sz="1400" dirty="0"/>
              <a:t>	uint8_t </a:t>
            </a:r>
            <a:r>
              <a:rPr lang="en-IN" sz="1400" dirty="0" err="1"/>
              <a:t>i</a:t>
            </a:r>
            <a:r>
              <a:rPr lang="en-IN" sz="1400" dirty="0"/>
              <a:t>=0;</a:t>
            </a:r>
            <a:endParaRPr lang="en-US" sz="1400" dirty="0"/>
          </a:p>
          <a:p>
            <a:r>
              <a:rPr lang="en-IN" sz="1400" dirty="0"/>
              <a:t>	while(</a:t>
            </a:r>
            <a:r>
              <a:rPr lang="en-IN" sz="1400" dirty="0" err="1"/>
              <a:t>msg</a:t>
            </a:r>
            <a:r>
              <a:rPr lang="en-IN" sz="1400" dirty="0"/>
              <a:t>[</a:t>
            </a:r>
            <a:r>
              <a:rPr lang="en-IN" sz="1400" dirty="0" err="1"/>
              <a:t>i</a:t>
            </a:r>
            <a:r>
              <a:rPr lang="en-IN" sz="1400" dirty="0"/>
              <a:t>]!=0)</a:t>
            </a:r>
            <a:endParaRPr lang="en-US" sz="1400" dirty="0"/>
          </a:p>
          <a:p>
            <a:r>
              <a:rPr lang="en-IN" sz="1400" dirty="0"/>
              <a:t>	{</a:t>
            </a:r>
            <a:endParaRPr lang="en-US" sz="1400" dirty="0"/>
          </a:p>
          <a:p>
            <a:r>
              <a:rPr lang="en-IN" sz="1400" dirty="0"/>
              <a:t>		IO0PIN = ( (IO0PIN &amp; 0xFFFF00FF) | (</a:t>
            </a:r>
            <a:r>
              <a:rPr lang="en-IN" sz="1400" dirty="0" err="1"/>
              <a:t>msg</a:t>
            </a:r>
            <a:r>
              <a:rPr lang="en-IN" sz="1400" dirty="0"/>
              <a:t>[</a:t>
            </a:r>
            <a:r>
              <a:rPr lang="en-IN" sz="1400" dirty="0" err="1"/>
              <a:t>i</a:t>
            </a:r>
            <a:r>
              <a:rPr lang="en-IN" sz="1400" dirty="0"/>
              <a:t>]&lt;&lt;8) );</a:t>
            </a:r>
            <a:endParaRPr lang="en-US" sz="1400" dirty="0"/>
          </a:p>
          <a:p>
            <a:r>
              <a:rPr lang="en-IN" sz="1400" dirty="0"/>
              <a:t>		IO0SET = 0x000A0000; /* RS = 1, , EN = 1 */</a:t>
            </a:r>
            <a:endParaRPr lang="en-US" sz="1400" dirty="0"/>
          </a:p>
          <a:p>
            <a:r>
              <a:rPr lang="en-IN" sz="1400" dirty="0"/>
              <a:t>		IO0CLR = 0x00040000; /* RW = 0 */</a:t>
            </a:r>
            <a:endParaRPr lang="en-US" sz="1400" dirty="0"/>
          </a:p>
          <a:p>
            <a:r>
              <a:rPr lang="en-IN" sz="1400" dirty="0"/>
              <a:t>		</a:t>
            </a:r>
            <a:r>
              <a:rPr lang="en-IN" sz="1400" dirty="0" err="1"/>
              <a:t>delay_ms</a:t>
            </a:r>
            <a:r>
              <a:rPr lang="en-IN" sz="1400" dirty="0"/>
              <a:t>(2);</a:t>
            </a:r>
            <a:endParaRPr lang="en-US" sz="1400" dirty="0"/>
          </a:p>
          <a:p>
            <a:r>
              <a:rPr lang="en-IN" sz="1400" dirty="0"/>
              <a:t>		IO0CLR = 0x00080000; /* EN = 0, RS and RW unchanged(i.e. RS = 1, RW = 0) */</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IN" dirty="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0"/>
            <a:ext cx="8229600" cy="6629400"/>
          </a:xfrm>
        </p:spPr>
        <p:txBody>
          <a:bodyPr>
            <a:noAutofit/>
          </a:bodyPr>
          <a:lstStyle/>
          <a:p>
            <a:r>
              <a:rPr lang="en-IN" sz="1400" dirty="0"/>
              <a:t>               </a:t>
            </a:r>
            <a:r>
              <a:rPr lang="en-IN" sz="1400" dirty="0" err="1"/>
              <a:t>delay_ms</a:t>
            </a:r>
            <a:r>
              <a:rPr lang="en-IN" sz="1400" dirty="0"/>
              <a:t>(5);</a:t>
            </a:r>
            <a:endParaRPr lang="en-US" sz="1400" dirty="0"/>
          </a:p>
          <a:p>
            <a:r>
              <a:rPr lang="en-IN" sz="1400" dirty="0"/>
              <a:t>		</a:t>
            </a:r>
            <a:r>
              <a:rPr lang="en-IN" sz="1400" dirty="0" err="1"/>
              <a:t>i</a:t>
            </a:r>
            <a:r>
              <a:rPr lang="en-IN" sz="1400" dirty="0"/>
              <a:t>++;</a:t>
            </a:r>
          </a:p>
          <a:p>
            <a:r>
              <a:rPr lang="en-IN" sz="1400" dirty="0"/>
              <a:t>       }</a:t>
            </a:r>
            <a:endParaRPr lang="en-US" sz="1400" dirty="0"/>
          </a:p>
          <a:p>
            <a:r>
              <a:rPr lang="en-IN" sz="1400" dirty="0"/>
              <a:t>}</a:t>
            </a:r>
            <a:endParaRPr lang="en-US" sz="1400" dirty="0"/>
          </a:p>
          <a:p>
            <a:r>
              <a:rPr lang="en-IN" sz="1400" dirty="0"/>
              <a:t>void serial()</a:t>
            </a:r>
            <a:endParaRPr lang="en-US" sz="1400" dirty="0"/>
          </a:p>
          <a:p>
            <a:r>
              <a:rPr lang="en-IN" sz="1400" dirty="0"/>
              <a:t>{</a:t>
            </a:r>
            <a:endParaRPr lang="en-US" sz="1400" dirty="0"/>
          </a:p>
          <a:p>
            <a:r>
              <a:rPr lang="en-IN" sz="1400" dirty="0"/>
              <a:t>  PINSEL0 = 5; 			</a:t>
            </a:r>
            <a:endParaRPr lang="en-US" sz="1400" dirty="0"/>
          </a:p>
          <a:p>
            <a:r>
              <a:rPr lang="en-IN" sz="1400" dirty="0"/>
              <a:t>  U0LCR = 0x83;</a:t>
            </a:r>
            <a:endParaRPr lang="en-US" sz="1400" dirty="0"/>
          </a:p>
          <a:p>
            <a:r>
              <a:rPr lang="en-IN" sz="1400" dirty="0"/>
              <a:t>  U0DLM = 0x00;	</a:t>
            </a:r>
            <a:endParaRPr lang="en-US" sz="1400" dirty="0"/>
          </a:p>
          <a:p>
            <a:r>
              <a:rPr lang="en-IN" sz="1400" dirty="0"/>
              <a:t>  U0DLL = 0x61; 					</a:t>
            </a:r>
            <a:endParaRPr lang="en-US" sz="1400" dirty="0"/>
          </a:p>
          <a:p>
            <a:r>
              <a:rPr lang="en-IN" sz="1400" dirty="0"/>
              <a:t>  U0LCR = 0x03; 							</a:t>
            </a:r>
            <a:endParaRPr lang="en-US" sz="1400" dirty="0"/>
          </a:p>
          <a:p>
            <a:r>
              <a:rPr lang="en-IN" sz="1400" dirty="0"/>
              <a:t>}</a:t>
            </a:r>
          </a:p>
          <a:p>
            <a:r>
              <a:rPr lang="en-IN" sz="1400" dirty="0"/>
              <a:t>unsigned char receive()</a:t>
            </a:r>
            <a:endParaRPr lang="en-US" sz="1400" dirty="0"/>
          </a:p>
          <a:p>
            <a:r>
              <a:rPr lang="en-IN" sz="1400" dirty="0"/>
              <a:t>{</a:t>
            </a:r>
            <a:endParaRPr lang="en-US" sz="1400" dirty="0"/>
          </a:p>
          <a:p>
            <a:r>
              <a:rPr lang="en-IN" sz="1400" dirty="0"/>
              <a:t>	serial();</a:t>
            </a:r>
            <a:endParaRPr lang="en-US" sz="1400" dirty="0"/>
          </a:p>
          <a:p>
            <a:r>
              <a:rPr lang="en-IN" sz="1400" dirty="0"/>
              <a:t>	while(!(U0LSR &amp; 0x01));</a:t>
            </a:r>
            <a:endParaRPr lang="en-US" sz="1400" dirty="0"/>
          </a:p>
          <a:p>
            <a:r>
              <a:rPr lang="en-IN" sz="1400" dirty="0"/>
              <a:t>return (U0RBR);</a:t>
            </a:r>
            <a:endParaRPr lang="en-US" sz="1400" dirty="0"/>
          </a:p>
          <a:p>
            <a:r>
              <a:rPr lang="en-IN" sz="1400" dirty="0"/>
              <a:t>}</a:t>
            </a:r>
            <a:endParaRPr lang="en-US" sz="1400" dirty="0"/>
          </a:p>
          <a:p>
            <a:r>
              <a:rPr lang="en-IN" sz="1400" dirty="0"/>
              <a:t>void display(char *</a:t>
            </a:r>
            <a:r>
              <a:rPr lang="en-IN" sz="1400" dirty="0" err="1"/>
              <a:t>msg</a:t>
            </a:r>
            <a:r>
              <a:rPr lang="en-IN" sz="1400" dirty="0"/>
              <a:t>)</a:t>
            </a:r>
            <a:endParaRPr lang="en-US" sz="1400" dirty="0"/>
          </a:p>
          <a:p>
            <a:r>
              <a:rPr lang="en-IN" sz="1400" dirty="0"/>
              <a:t>{</a:t>
            </a:r>
            <a:endParaRPr lang="en-US" sz="1400" dirty="0"/>
          </a:p>
          <a:p>
            <a:r>
              <a:rPr lang="en-IN" sz="1400" dirty="0"/>
              <a:t>	uint8_t </a:t>
            </a:r>
            <a:r>
              <a:rPr lang="en-IN" sz="1400" dirty="0" err="1"/>
              <a:t>i</a:t>
            </a:r>
            <a:r>
              <a:rPr lang="en-IN" sz="1400" dirty="0"/>
              <a:t>=0;</a:t>
            </a:r>
            <a:endParaRPr lang="en-US" sz="1400" dirty="0"/>
          </a:p>
          <a:p>
            <a:r>
              <a:rPr lang="en-IN" sz="1400" dirty="0"/>
              <a:t>	for(</a:t>
            </a:r>
            <a:r>
              <a:rPr lang="en-IN" sz="1400" dirty="0" err="1"/>
              <a:t>i</a:t>
            </a:r>
            <a:r>
              <a:rPr lang="en-IN" sz="1400" dirty="0"/>
              <a:t>=0;msg[</a:t>
            </a:r>
            <a:r>
              <a:rPr lang="en-IN" sz="1400" dirty="0" err="1"/>
              <a:t>i</a:t>
            </a:r>
            <a:r>
              <a:rPr lang="en-IN" sz="1400" dirty="0"/>
              <a:t>]!=0;i++)</a:t>
            </a:r>
            <a:endParaRPr lang="en-US" sz="1400" dirty="0"/>
          </a:p>
          <a:p>
            <a:r>
              <a:rPr lang="en-IN" sz="1400" dirty="0"/>
              <a:t>   {	</a:t>
            </a:r>
            <a:endParaRPr lang="en-US" sz="1400" dirty="0"/>
          </a:p>
          <a:p>
            <a:r>
              <a:rPr lang="en-IN" sz="1400" dirty="0"/>
              <a:t>     U0THR = </a:t>
            </a:r>
            <a:r>
              <a:rPr lang="en-IN" sz="1400" dirty="0" err="1"/>
              <a:t>msg</a:t>
            </a:r>
            <a:r>
              <a:rPr lang="en-IN" sz="1400" dirty="0"/>
              <a:t>[</a:t>
            </a:r>
            <a:r>
              <a:rPr lang="en-IN" sz="1400" dirty="0" err="1"/>
              <a:t>i</a:t>
            </a:r>
            <a:r>
              <a:rPr lang="en-IN" sz="1400" dirty="0"/>
              <a:t>];</a:t>
            </a:r>
            <a:endParaRPr lang="en-US" sz="1400" dirty="0"/>
          </a:p>
          <a:p>
            <a:r>
              <a:rPr lang="en-IN" sz="1400" dirty="0"/>
              <a:t>while(!(U0LSR &amp; 0x20));			</a:t>
            </a:r>
            <a:endParaRPr lang="en-US" sz="1400" dirty="0"/>
          </a:p>
          <a:p>
            <a:r>
              <a:rPr lang="en-IN" sz="1400" dirty="0"/>
              <a:t>   } }</a:t>
            </a:r>
            <a:endParaRPr lang="en-US" sz="1400" dirty="0"/>
          </a:p>
          <a:p>
            <a:endParaRPr lang="en-US" sz="1400" dirty="0"/>
          </a:p>
          <a:p>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IN" dirty="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304800"/>
            <a:ext cx="8229600" cy="5821363"/>
          </a:xfrm>
        </p:spPr>
        <p:txBody>
          <a:bodyPr>
            <a:normAutofit fontScale="25000" lnSpcReduction="20000"/>
          </a:bodyPr>
          <a:lstStyle/>
          <a:p>
            <a:r>
              <a:rPr lang="en-IN" sz="5600" dirty="0" err="1"/>
              <a:t>int</a:t>
            </a:r>
            <a:r>
              <a:rPr lang="en-IN" sz="5600" dirty="0"/>
              <a:t> main(void)</a:t>
            </a:r>
            <a:endParaRPr lang="en-US" sz="5600" dirty="0"/>
          </a:p>
          <a:p>
            <a:r>
              <a:rPr lang="en-IN" sz="5600" dirty="0"/>
              <a:t>{</a:t>
            </a:r>
            <a:endParaRPr lang="en-US" sz="5600" dirty="0"/>
          </a:p>
          <a:p>
            <a:r>
              <a:rPr lang="en-IN" sz="5600" dirty="0"/>
              <a:t>	while(1){</a:t>
            </a:r>
            <a:endParaRPr lang="en-US" sz="5600" dirty="0"/>
          </a:p>
          <a:p>
            <a:r>
              <a:rPr lang="en-IN" sz="5600" dirty="0"/>
              <a:t>	unsigned </a:t>
            </a:r>
            <a:r>
              <a:rPr lang="en-IN" sz="5600" dirty="0" err="1"/>
              <a:t>int</a:t>
            </a:r>
            <a:r>
              <a:rPr lang="en-IN" sz="5600" dirty="0"/>
              <a:t> </a:t>
            </a:r>
            <a:r>
              <a:rPr lang="en-IN" sz="5600" dirty="0" err="1"/>
              <a:t>i</a:t>
            </a:r>
            <a:r>
              <a:rPr lang="en-IN" sz="5600" dirty="0"/>
              <a:t>;</a:t>
            </a:r>
            <a:endParaRPr lang="en-US" sz="5600" dirty="0"/>
          </a:p>
          <a:p>
            <a:r>
              <a:rPr lang="en-IN" sz="5600" dirty="0"/>
              <a:t>	unsigned char mg;</a:t>
            </a:r>
            <a:endParaRPr lang="en-US" sz="5600" dirty="0"/>
          </a:p>
          <a:p>
            <a:r>
              <a:rPr lang="en-IN" sz="5600" dirty="0"/>
              <a:t>	serial();</a:t>
            </a:r>
            <a:endParaRPr lang="en-US" sz="5600" dirty="0"/>
          </a:p>
          <a:p>
            <a:r>
              <a:rPr lang="en-IN" sz="5600" dirty="0"/>
              <a:t>	display("PRESS 1 TO REPORT A VOILATION  ////  \n");</a:t>
            </a:r>
            <a:endParaRPr lang="en-US" sz="5600" dirty="0"/>
          </a:p>
          <a:p>
            <a:r>
              <a:rPr lang="en-IN" sz="5600" dirty="0"/>
              <a:t>	 mg = receive();</a:t>
            </a:r>
            <a:endParaRPr lang="en-US" sz="5600" dirty="0"/>
          </a:p>
          <a:p>
            <a:r>
              <a:rPr lang="en-IN" sz="5600" dirty="0"/>
              <a:t>		//m = mg;</a:t>
            </a:r>
            <a:endParaRPr lang="en-US" sz="5600" dirty="0"/>
          </a:p>
          <a:p>
            <a:r>
              <a:rPr lang="en-IN" sz="5600" dirty="0"/>
              <a:t>	if(mg == '1'){</a:t>
            </a:r>
            <a:endParaRPr lang="en-US" sz="5600" dirty="0"/>
          </a:p>
          <a:p>
            <a:r>
              <a:rPr lang="en-IN" sz="5600" dirty="0"/>
              <a:t>	LCD_INIT();</a:t>
            </a:r>
            <a:endParaRPr lang="en-US" sz="5600" dirty="0"/>
          </a:p>
          <a:p>
            <a:r>
              <a:rPr lang="en-IN" sz="5600" dirty="0"/>
              <a:t>	LCD_STRING("</a:t>
            </a:r>
            <a:r>
              <a:rPr lang="en-IN" sz="5600" dirty="0" err="1"/>
              <a:t>voilation</a:t>
            </a:r>
            <a:r>
              <a:rPr lang="en-IN" sz="5600" dirty="0"/>
              <a:t> found");//first line</a:t>
            </a:r>
            <a:endParaRPr lang="en-US" sz="5600" dirty="0"/>
          </a:p>
          <a:p>
            <a:r>
              <a:rPr lang="en-IN" sz="5600" dirty="0"/>
              <a:t>			//serial();</a:t>
            </a:r>
            <a:endParaRPr lang="en-US" sz="5600" dirty="0"/>
          </a:p>
          <a:p>
            <a:r>
              <a:rPr lang="en-IN" sz="5600" dirty="0"/>
              <a:t>	display("ENTER 1-OVER SPEED 2-DRINK AND DRIVE 3-NO HELMET AND SEND PHOTO PROOF  ////  \n");</a:t>
            </a:r>
            <a:endParaRPr lang="en-US" sz="5600" dirty="0"/>
          </a:p>
          <a:p>
            <a:r>
              <a:rPr lang="en-IN" sz="5600" dirty="0"/>
              <a:t>		 mg = receive();</a:t>
            </a:r>
            <a:endParaRPr lang="en-US" sz="5600" dirty="0"/>
          </a:p>
          <a:p>
            <a:r>
              <a:rPr lang="en-IN" sz="5600" dirty="0"/>
              <a:t>		 LCD_INIT();</a:t>
            </a:r>
            <a:endParaRPr lang="en-US" sz="5600" dirty="0"/>
          </a:p>
          <a:p>
            <a:r>
              <a:rPr lang="en-IN" sz="5600" dirty="0"/>
              <a:t>		if(mg == '1'){</a:t>
            </a:r>
            <a:endParaRPr lang="en-US" sz="5600" dirty="0"/>
          </a:p>
          <a:p>
            <a:r>
              <a:rPr lang="en-IN" sz="5600" dirty="0"/>
              <a:t>	LCD_STRING("OVER SPEED");//second line</a:t>
            </a:r>
            <a:endParaRPr lang="en-US" sz="5600" dirty="0"/>
          </a:p>
          <a:p>
            <a:r>
              <a:rPr lang="en-IN" sz="5600" dirty="0"/>
              <a:t>	}</a:t>
            </a:r>
            <a:endParaRPr lang="en-US" sz="5600" dirty="0"/>
          </a:p>
          <a:p>
            <a:r>
              <a:rPr lang="en-IN" sz="5600" dirty="0"/>
              <a:t>	 else if(mg == '2')</a:t>
            </a:r>
            <a:endParaRPr lang="en-US" sz="5600" dirty="0"/>
          </a:p>
          <a:p>
            <a:r>
              <a:rPr lang="en-IN" sz="5600" dirty="0"/>
              <a:t>	 {LCD_STRING("DRINK AND DRIVE");</a:t>
            </a:r>
            <a:endParaRPr lang="en-US" sz="5600" dirty="0"/>
          </a:p>
          <a:p>
            <a:r>
              <a:rPr lang="en-IN" sz="5600" dirty="0"/>
              <a:t>	 }</a:t>
            </a:r>
            <a:endParaRPr lang="en-US" sz="5600" dirty="0"/>
          </a:p>
          <a:p>
            <a:r>
              <a:rPr lang="en-IN" sz="5600" dirty="0"/>
              <a:t>	 else if(mg == '3')</a:t>
            </a:r>
            <a:endParaRPr lang="en-US" sz="5600" dirty="0"/>
          </a:p>
          <a:p>
            <a:r>
              <a:rPr lang="en-IN" sz="5600" dirty="0"/>
              <a:t>	 {LCD_STRING("NO HELMET");</a:t>
            </a:r>
            <a:endParaRPr lang="en-US" sz="5600" dirty="0"/>
          </a:p>
          <a:p>
            <a:r>
              <a:rPr lang="en-IN" sz="5600" dirty="0"/>
              <a:t>	 }</a:t>
            </a:r>
            <a:endParaRPr lang="en-US" sz="5600" dirty="0"/>
          </a:p>
          <a:p>
            <a:r>
              <a:rPr lang="en-IN" sz="5600" dirty="0"/>
              <a:t>	</a:t>
            </a:r>
            <a:endParaRPr lang="en-US" sz="5600"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IN" sz="2500" dirty="0"/>
              <a:t>else{}</a:t>
            </a:r>
            <a:endParaRPr lang="en-US" sz="2500" dirty="0"/>
          </a:p>
          <a:p>
            <a:r>
              <a:rPr lang="en-IN" sz="2500" dirty="0"/>
              <a:t>	</a:t>
            </a:r>
            <a:endParaRPr lang="en-US" sz="2500" dirty="0"/>
          </a:p>
          <a:p>
            <a:r>
              <a:rPr lang="en-IN" sz="2500" dirty="0"/>
              <a:t>				serial();</a:t>
            </a:r>
            <a:endParaRPr lang="en-US" sz="2500" dirty="0"/>
          </a:p>
          <a:p>
            <a:r>
              <a:rPr lang="en-IN" sz="2500" dirty="0"/>
              <a:t>	display("REPORT SENT  ////  \n");</a:t>
            </a:r>
            <a:endParaRPr lang="en-US" sz="2500" dirty="0"/>
          </a:p>
          <a:p>
            <a:r>
              <a:rPr lang="en-IN" sz="2500" dirty="0"/>
              <a:t>	 LCD_INIT();</a:t>
            </a:r>
            <a:endParaRPr lang="en-US" sz="2500" dirty="0"/>
          </a:p>
          <a:p>
            <a:r>
              <a:rPr lang="en-IN" sz="2500" dirty="0"/>
              <a:t>	LCD_STRING("PHOTOS RECEIVED");</a:t>
            </a:r>
            <a:endParaRPr lang="en-US" sz="2500" dirty="0"/>
          </a:p>
          <a:p>
            <a:r>
              <a:rPr lang="en-IN" sz="2500" dirty="0"/>
              <a:t>	 LCD_CMD(0xC0);</a:t>
            </a:r>
            <a:endParaRPr lang="en-US" sz="2500" dirty="0"/>
          </a:p>
          <a:p>
            <a:r>
              <a:rPr lang="en-IN" sz="2500" dirty="0"/>
              <a:t>	 LCD_STRING("BY POLICE");</a:t>
            </a:r>
            <a:endParaRPr lang="en-US" sz="2500" dirty="0"/>
          </a:p>
          <a:p>
            <a:r>
              <a:rPr lang="en-IN" sz="2500" dirty="0"/>
              <a:t>		  mg = receive();</a:t>
            </a:r>
            <a:endParaRPr lang="en-US" sz="2500" dirty="0"/>
          </a:p>
          <a:p>
            <a:r>
              <a:rPr lang="en-IN" sz="2500" dirty="0"/>
              <a:t>		 LCD_INIT();</a:t>
            </a:r>
            <a:endParaRPr lang="en-US" sz="2500" dirty="0"/>
          </a:p>
          <a:p>
            <a:r>
              <a:rPr lang="en-IN" sz="2500" dirty="0"/>
              <a:t>	LCD_STRING("OWNER FOUND");</a:t>
            </a:r>
            <a:endParaRPr lang="en-US" sz="2500" dirty="0"/>
          </a:p>
          <a:p>
            <a:r>
              <a:rPr lang="en-IN" sz="2500" dirty="0"/>
              <a:t>		  mg = receive();</a:t>
            </a:r>
            <a:endParaRPr lang="en-US" sz="2500" dirty="0"/>
          </a:p>
          <a:p>
            <a:r>
              <a:rPr lang="en-IN" sz="2500" dirty="0"/>
              <a:t>	 LCD_CMD(0xC0);</a:t>
            </a:r>
            <a:endParaRPr lang="en-US" sz="2500" dirty="0"/>
          </a:p>
          <a:p>
            <a:r>
              <a:rPr lang="en-IN" sz="2500" dirty="0"/>
              <a:t>	 LCD_STRING("MESSAGE SENT");</a:t>
            </a:r>
            <a:endParaRPr lang="en-US" sz="2500" dirty="0"/>
          </a:p>
          <a:p>
            <a:r>
              <a:rPr lang="en-IN" sz="2500" dirty="0"/>
              <a:t>	</a:t>
            </a:r>
            <a:endParaRPr lang="en-US" sz="2500" dirty="0"/>
          </a:p>
          <a:p>
            <a:r>
              <a:rPr lang="en-IN" sz="2500" dirty="0"/>
              <a:t>}}</a:t>
            </a:r>
            <a:endParaRPr lang="en-US" sz="2500" dirty="0"/>
          </a:p>
          <a:p>
            <a:r>
              <a:rPr lang="en-IN" sz="2500" dirty="0"/>
              <a:t>}</a:t>
            </a:r>
            <a:endParaRPr lang="en-US" sz="2500"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Execution Profiling:</a:t>
            </a:r>
            <a:br>
              <a:rPr lang="en-US" u="sng" dirty="0"/>
            </a:br>
            <a:endParaRPr lang="en-US" u="sng" dirty="0"/>
          </a:p>
        </p:txBody>
      </p:sp>
      <p:pic>
        <p:nvPicPr>
          <p:cNvPr id="4" name="Content Placeholder 3" descr="Screenshot (13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3000" y="1524000"/>
            <a:ext cx="6705600" cy="3733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a:t>
            </a:r>
            <a:endParaRPr lang="en-US" dirty="0">
              <a:solidFill>
                <a:schemeClr val="bg1"/>
              </a:solidFill>
            </a:endParaRPr>
          </a:p>
        </p:txBody>
      </p:sp>
      <p:pic>
        <p:nvPicPr>
          <p:cNvPr id="4" name="Content Placeholder 3" descr="Screenshot (138)"/>
          <p:cNvPicPr>
            <a:picLocks noGrp="1"/>
          </p:cNvPicPr>
          <p:nvPr>
            <p:ph idx="1"/>
          </p:nvPr>
        </p:nvPicPr>
        <p:blipFill>
          <a:blip r:embed="rId2"/>
          <a:stretch>
            <a:fillRect/>
          </a:stretch>
        </p:blipFill>
        <p:spPr>
          <a:xfrm>
            <a:off x="1524000" y="1752600"/>
            <a:ext cx="6248400" cy="3962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a:t>
            </a:r>
            <a:endParaRPr lang="en-US" dirty="0">
              <a:solidFill>
                <a:schemeClr val="bg1"/>
              </a:solidFill>
            </a:endParaRPr>
          </a:p>
        </p:txBody>
      </p:sp>
      <p:pic>
        <p:nvPicPr>
          <p:cNvPr id="4" name="Content Placeholder 3" descr="Screenshot (139)"/>
          <p:cNvPicPr>
            <a:picLocks noGrp="1"/>
          </p:cNvPicPr>
          <p:nvPr>
            <p:ph idx="1"/>
          </p:nvPr>
        </p:nvPicPr>
        <p:blipFill>
          <a:blip r:embed="rId2"/>
          <a:stretch>
            <a:fillRect/>
          </a:stretch>
        </p:blipFill>
        <p:spPr>
          <a:xfrm>
            <a:off x="1600200" y="1828800"/>
            <a:ext cx="5867400" cy="3581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u="sng" dirty="0"/>
              <a:t>Problem statement:</a:t>
            </a:r>
            <a:endParaRPr lang="en-US" u="sng" dirty="0"/>
          </a:p>
        </p:txBody>
      </p:sp>
      <p:sp>
        <p:nvSpPr>
          <p:cNvPr id="3" name="Content Placeholder 2"/>
          <p:cNvSpPr>
            <a:spLocks noGrp="1"/>
          </p:cNvSpPr>
          <p:nvPr>
            <p:ph idx="1"/>
          </p:nvPr>
        </p:nvSpPr>
        <p:spPr/>
        <p:txBody>
          <a:bodyPr>
            <a:normAutofit fontScale="77500" lnSpcReduction="20000"/>
          </a:bodyPr>
          <a:lstStyle/>
          <a:p>
            <a:pPr algn="just"/>
            <a:r>
              <a:rPr lang="en-US" sz="2900" dirty="0"/>
              <a:t>Currently, traffic police and cameras are only deployed at traffic signals. This limits them to report violations only if they happen within the vicinity leaving room for many blind spots. Another constraint is the capacity of this personnel to quickly capture as many violations photographs as possible towards proof before the vehicle rushes away. Vehicles automatically identify and report traffic violations on the road around them as they move around, thus acting as crowd sourced law enforcement.</a:t>
            </a:r>
          </a:p>
          <a:p>
            <a:pPr>
              <a:buNone/>
            </a:pPr>
            <a:endParaRPr lang="en-US" sz="2900" dirty="0"/>
          </a:p>
          <a:p>
            <a:pPr algn="just"/>
            <a:r>
              <a:rPr lang="en-US" sz="2900" b="1" dirty="0"/>
              <a:t>Solution Ask</a:t>
            </a:r>
            <a:r>
              <a:rPr lang="en-US" sz="2900" dirty="0"/>
              <a:t>- Leverage front-mounted mobile phone/dedicated cameras on car windshield to identify, photograph, and report traffic violations anywhere on the road, thus reducing dependency on static cameras and human personnel.</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Simulation Results:</a:t>
            </a:r>
            <a:br>
              <a:rPr lang="en-US" u="sng" dirty="0"/>
            </a:br>
            <a:endParaRPr lang="en-US" u="sng" dirty="0"/>
          </a:p>
        </p:txBody>
      </p:sp>
      <p:pic>
        <p:nvPicPr>
          <p:cNvPr id="4" name="Content Placeholder 3" descr="Screenshot (134)"/>
          <p:cNvPicPr>
            <a:picLocks noGrp="1"/>
          </p:cNvPicPr>
          <p:nvPr>
            <p:ph idx="1"/>
          </p:nvPr>
        </p:nvPicPr>
        <p:blipFill>
          <a:blip r:embed="rId2"/>
          <a:stretch>
            <a:fillRect/>
          </a:stretch>
        </p:blipFill>
        <p:spPr>
          <a:xfrm>
            <a:off x="548922" y="1600200"/>
            <a:ext cx="8046156" cy="45259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a:t>
            </a:r>
            <a:endParaRPr lang="en-US" dirty="0">
              <a:solidFill>
                <a:schemeClr val="bg1"/>
              </a:solidFill>
            </a:endParaRPr>
          </a:p>
        </p:txBody>
      </p:sp>
      <p:pic>
        <p:nvPicPr>
          <p:cNvPr id="4" name="Content Placeholder 3" descr="Screenshot (13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8922" y="1600200"/>
            <a:ext cx="8046156" cy="452596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lnSpcReduction="10000"/>
          </a:bodyPr>
          <a:lstStyle/>
          <a:p>
            <a:pPr marL="0" indent="0">
              <a:buNone/>
            </a:pPr>
            <a:r>
              <a:rPr lang="en-IN" b="1" dirty="0"/>
              <a:t>    </a:t>
            </a:r>
            <a:r>
              <a:rPr lang="en-IN" b="1" u="sng" dirty="0"/>
              <a:t>References:</a:t>
            </a:r>
            <a:endParaRPr lang="en-US" u="sng" dirty="0"/>
          </a:p>
          <a:p>
            <a:pPr lvl="0"/>
            <a:r>
              <a:rPr lang="en-IN" dirty="0"/>
              <a:t>www.nevonprojects.com</a:t>
            </a:r>
            <a:endParaRPr lang="en-US" dirty="0"/>
          </a:p>
          <a:p>
            <a:pPr lvl="0"/>
            <a:r>
              <a:rPr lang="en-IN" dirty="0"/>
              <a:t>www.8051projects.com</a:t>
            </a:r>
            <a:endParaRPr lang="en-US" dirty="0"/>
          </a:p>
          <a:p>
            <a:pPr lvl="0"/>
            <a:r>
              <a:rPr lang="en-IN" dirty="0"/>
              <a:t>www.youtube.com</a:t>
            </a:r>
            <a:endParaRPr lang="en-US" dirty="0"/>
          </a:p>
          <a:p>
            <a:pPr lvl="0"/>
            <a:r>
              <a:rPr lang="en-IN" dirty="0"/>
              <a:t>www.github.com</a:t>
            </a:r>
            <a:endParaRPr lang="en-US" dirty="0"/>
          </a:p>
          <a:p>
            <a:pPr lvl="0"/>
            <a:r>
              <a:rPr lang="en-IN" dirty="0"/>
              <a:t>https://morth.nic.in/road-accident-in-india</a:t>
            </a:r>
            <a:endParaRPr lang="en-US" dirty="0"/>
          </a:p>
          <a:p>
            <a:pPr>
              <a:buNone/>
            </a:pPr>
            <a:endParaRPr lang="en-US" dirty="0"/>
          </a:p>
          <a:p>
            <a:pPr marL="0" indent="0">
              <a:buNone/>
            </a:pPr>
            <a:r>
              <a:rPr lang="en-IN" b="1" dirty="0"/>
              <a:t>     </a:t>
            </a:r>
            <a:r>
              <a:rPr lang="en-IN" b="1" u="sng" dirty="0"/>
              <a:t>Books:</a:t>
            </a:r>
            <a:endParaRPr lang="en-US" u="sng" dirty="0"/>
          </a:p>
          <a:p>
            <a:pPr lvl="0"/>
            <a:r>
              <a:rPr lang="en-IN" dirty="0"/>
              <a:t>Steve </a:t>
            </a:r>
            <a:r>
              <a:rPr lang="en-IN" dirty="0" err="1"/>
              <a:t>Furber</a:t>
            </a:r>
            <a:endParaRPr lang="en-US" dirty="0"/>
          </a:p>
          <a:p>
            <a:pPr lvl="0"/>
            <a:r>
              <a:rPr lang="en-IN" dirty="0"/>
              <a:t>William </a:t>
            </a:r>
            <a:r>
              <a:rPr lang="en-IN" dirty="0" err="1"/>
              <a:t>Hohl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b="1" u="sng" dirty="0"/>
              <a:t>Introduction:</a:t>
            </a:r>
            <a:endParaRPr lang="en-US" u="sng"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a:t>Traffic rule violation leads to various road accidents. Statistics show that traffic violations are the most important cause of the accidents. Street mischance is most undesirable thing to happen to a street client, however they happen frequently. The most deplorable thing is that we don't gain from our errors on street. The majority of the street clients are very much aware of the general tenets and security measures while utilizing streets however it is just the laxity on part of street clients, which cause mishaps and accidents. These days’ movement police confronting numerous challenges to identify the vehicles that violets activity rules. More than one officer is required for activity checking. Still large portions of the culprits are effortlessly gotten away from the police.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a:t>Literature Survey on Road Accidents:</a:t>
            </a:r>
            <a:endParaRPr lang="en-US" sz="4000" u="sng" dirty="0"/>
          </a:p>
        </p:txBody>
      </p:sp>
      <p:sp>
        <p:nvSpPr>
          <p:cNvPr id="3" name="Content Placeholder 2"/>
          <p:cNvSpPr>
            <a:spLocks noGrp="1"/>
          </p:cNvSpPr>
          <p:nvPr>
            <p:ph idx="1"/>
          </p:nvPr>
        </p:nvSpPr>
        <p:spPr/>
        <p:txBody>
          <a:bodyPr>
            <a:normAutofit fontScale="77500" lnSpcReduction="20000"/>
          </a:bodyPr>
          <a:lstStyle/>
          <a:p>
            <a:pPr algn="just"/>
            <a:r>
              <a:rPr lang="en-US" sz="3100" dirty="0"/>
              <a:t>Road safety continues to be a major developmental issue, a public health concern and a leading cause of death and injury across the world, killing more than 1.35 million globally as reported in the</a:t>
            </a:r>
            <a:r>
              <a:rPr lang="en-US" sz="3100" b="1" dirty="0"/>
              <a:t> Global Status report on Road Safety 2018 with 90% of these casualties taking place in the developing countries and 11% alone being accounted for by India. </a:t>
            </a:r>
            <a:endParaRPr lang="en-US" sz="3100" dirty="0"/>
          </a:p>
          <a:p>
            <a:pPr algn="just"/>
            <a:r>
              <a:rPr lang="en-US" sz="3100" dirty="0"/>
              <a:t>As per the </a:t>
            </a:r>
            <a:r>
              <a:rPr lang="en-US" sz="3100" b="1" dirty="0"/>
              <a:t>Report on Road accidents in India 2019</a:t>
            </a:r>
            <a:r>
              <a:rPr lang="en-US" sz="3100" dirty="0"/>
              <a:t>, the accident-related deaths in India in 2019 were</a:t>
            </a:r>
            <a:r>
              <a:rPr lang="en-US" sz="3100" b="1" dirty="0"/>
              <a:t> 1,51,113 </a:t>
            </a:r>
            <a:r>
              <a:rPr lang="en-US" sz="3100" dirty="0"/>
              <a:t>in number. It is indeed a matter of great concern that despite the continuing efforts of the Government in this regard and our commitments for halving fatalities we have not been able to register significant progress on this front.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IN" dirty="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algn="just"/>
            <a:r>
              <a:rPr lang="en-US" b="1" dirty="0"/>
              <a:t>Road accidents, Number of persons killed and injured in the last five years 2015- 2019</a:t>
            </a:r>
          </a:p>
          <a:p>
            <a:endParaRPr lang="en-US" dirty="0"/>
          </a:p>
          <a:p>
            <a:endParaRPr lang="en-IN" dirty="0"/>
          </a:p>
          <a:p>
            <a:endParaRPr lang="en-IN" dirty="0"/>
          </a:p>
          <a:p>
            <a:endParaRPr lang="en-IN" dirty="0"/>
          </a:p>
          <a:p>
            <a:endParaRPr lang="en-IN" dirty="0"/>
          </a:p>
          <a:p>
            <a:endParaRPr lang="en-US" dirty="0"/>
          </a:p>
          <a:p>
            <a:endParaRPr lang="en-US" dirty="0"/>
          </a:p>
          <a:p>
            <a:pPr>
              <a:buNone/>
            </a:pPr>
            <a:endParaRPr lang="en-IN" dirty="0"/>
          </a:p>
          <a:p>
            <a:pPr>
              <a:buNone/>
            </a:pPr>
            <a:endParaRPr lang="en-US" dirty="0"/>
          </a:p>
          <a:p>
            <a:pPr algn="just"/>
            <a:r>
              <a:rPr lang="en-US" dirty="0"/>
              <a:t>It will be noted that in 2019 a total of 4,49,002 road accidents were reported by States and Union Territories (UTs) killing 1,51,113 people and causing injury to 4,51,361 persons. The number of 4,49,002 accidents and 1,51,113 deaths in 2019 translates into an average of 1,230 accidents and 414 deaths every day and nearly 51 accidents and 17 deaths every hour.</a:t>
            </a:r>
          </a:p>
        </p:txBody>
      </p:sp>
      <p:graphicFrame>
        <p:nvGraphicFramePr>
          <p:cNvPr id="4" name="Table 3"/>
          <p:cNvGraphicFramePr>
            <a:graphicFrameLocks noGrp="1"/>
          </p:cNvGraphicFramePr>
          <p:nvPr/>
        </p:nvGraphicFramePr>
        <p:xfrm>
          <a:off x="1219200" y="1371600"/>
          <a:ext cx="6095999" cy="2465896"/>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nSpc>
                          <a:spcPct val="107000"/>
                        </a:lnSpc>
                        <a:spcAft>
                          <a:spcPts val="0"/>
                        </a:spcAft>
                      </a:pPr>
                      <a:endParaRPr lang="en-US" sz="1100" dirty="0">
                        <a:latin typeface="Calibri"/>
                        <a:ea typeface="Calibri"/>
                        <a:cs typeface="Times New Roman"/>
                      </a:endParaRPr>
                    </a:p>
                    <a:p>
                      <a:pPr>
                        <a:lnSpc>
                          <a:spcPct val="107000"/>
                        </a:lnSpc>
                        <a:spcAft>
                          <a:spcPts val="0"/>
                        </a:spcAft>
                      </a:pPr>
                      <a:r>
                        <a:rPr lang="en-US" sz="900" b="1" dirty="0">
                          <a:latin typeface="Calibri"/>
                          <a:ea typeface="Calibri"/>
                          <a:cs typeface="Calibri"/>
                        </a:rPr>
                        <a:t>   Year </a:t>
                      </a:r>
                      <a:endParaRPr lang="en-US" sz="1100" dirty="0">
                        <a:latin typeface="Calibri"/>
                        <a:ea typeface="Calibri"/>
                        <a:cs typeface="Times New Roman"/>
                      </a:endParaRPr>
                    </a:p>
                  </a:txBody>
                  <a:tcPr marL="68580" marR="68580" marT="0" marB="0"/>
                </a:tc>
                <a:tc>
                  <a:txBody>
                    <a:bodyPr/>
                    <a:lstStyle/>
                    <a:p>
                      <a:pPr>
                        <a:lnSpc>
                          <a:spcPct val="107000"/>
                        </a:lnSpc>
                        <a:spcAft>
                          <a:spcPts val="0"/>
                        </a:spcAft>
                      </a:pPr>
                      <a:r>
                        <a:rPr lang="en-US" sz="900" b="1" dirty="0">
                          <a:latin typeface="Calibri"/>
                          <a:ea typeface="Calibri"/>
                          <a:cs typeface="Calibri"/>
                        </a:rPr>
                        <a:t>Total Number of Road Accidents (in numbers</a:t>
                      </a:r>
                      <a:r>
                        <a:rPr lang="en-US" sz="1100" dirty="0">
                          <a:latin typeface="Calibri"/>
                          <a:ea typeface="Calibri"/>
                          <a:cs typeface="Calibri"/>
                        </a:rPr>
                        <a:t>)</a:t>
                      </a:r>
                      <a:endParaRPr lang="en-US" sz="1100" dirty="0">
                        <a:latin typeface="Calibri"/>
                        <a:ea typeface="Calibri"/>
                        <a:cs typeface="Times New Roman"/>
                      </a:endParaRPr>
                    </a:p>
                  </a:txBody>
                  <a:tcPr marL="68580" marR="68580" marT="0" marB="0"/>
                </a:tc>
                <a:tc>
                  <a:txBody>
                    <a:bodyPr/>
                    <a:lstStyle/>
                    <a:p>
                      <a:pPr>
                        <a:lnSpc>
                          <a:spcPct val="107000"/>
                        </a:lnSpc>
                        <a:spcAft>
                          <a:spcPts val="0"/>
                        </a:spcAft>
                      </a:pPr>
                      <a:endParaRPr lang="en-US" sz="1100" dirty="0">
                        <a:latin typeface="Calibri"/>
                        <a:ea typeface="Calibri"/>
                        <a:cs typeface="Times New Roman"/>
                      </a:endParaRPr>
                    </a:p>
                    <a:p>
                      <a:pPr>
                        <a:lnSpc>
                          <a:spcPct val="107000"/>
                        </a:lnSpc>
                        <a:spcAft>
                          <a:spcPts val="0"/>
                        </a:spcAft>
                      </a:pPr>
                      <a:r>
                        <a:rPr lang="en-US" sz="900" b="1" dirty="0">
                          <a:latin typeface="Calibri"/>
                          <a:ea typeface="Calibri"/>
                          <a:cs typeface="Calibri"/>
                        </a:rPr>
                        <a:t>% Change</a:t>
                      </a:r>
                      <a:endParaRPr lang="en-US" sz="1100" dirty="0">
                        <a:latin typeface="Calibri"/>
                        <a:ea typeface="Calibri"/>
                        <a:cs typeface="Times New Roman"/>
                      </a:endParaRPr>
                    </a:p>
                  </a:txBody>
                  <a:tcPr marL="68580" marR="68580" marT="0" marB="0"/>
                </a:tc>
                <a:tc>
                  <a:txBody>
                    <a:bodyPr/>
                    <a:lstStyle/>
                    <a:p>
                      <a:pPr>
                        <a:lnSpc>
                          <a:spcPct val="107000"/>
                        </a:lnSpc>
                        <a:spcAft>
                          <a:spcPts val="0"/>
                        </a:spcAft>
                      </a:pPr>
                      <a:r>
                        <a:rPr lang="en-US" sz="900" b="1">
                          <a:latin typeface="Calibri"/>
                          <a:ea typeface="Calibri"/>
                          <a:cs typeface="Calibri"/>
                        </a:rPr>
                        <a:t>Total Number of Persons Killed (in numbers)</a:t>
                      </a:r>
                      <a:endParaRPr lang="en-US" sz="1100">
                        <a:latin typeface="Calibri"/>
                        <a:ea typeface="Calibri"/>
                        <a:cs typeface="Times New Roman"/>
                      </a:endParaRPr>
                    </a:p>
                  </a:txBody>
                  <a:tcPr marL="68580" marR="68580" marT="0" marB="0"/>
                </a:tc>
                <a:tc>
                  <a:txBody>
                    <a:bodyPr/>
                    <a:lstStyle/>
                    <a:p>
                      <a:pPr>
                        <a:lnSpc>
                          <a:spcPct val="107000"/>
                        </a:lnSpc>
                        <a:spcAft>
                          <a:spcPts val="0"/>
                        </a:spcAft>
                      </a:pPr>
                      <a:endParaRPr lang="en-US" sz="1100">
                        <a:latin typeface="Calibri"/>
                        <a:ea typeface="Calibri"/>
                        <a:cs typeface="Times New Roman"/>
                      </a:endParaRPr>
                    </a:p>
                    <a:p>
                      <a:pPr>
                        <a:lnSpc>
                          <a:spcPct val="107000"/>
                        </a:lnSpc>
                        <a:spcAft>
                          <a:spcPts val="0"/>
                        </a:spcAft>
                      </a:pPr>
                      <a:r>
                        <a:rPr lang="en-US" sz="900" b="1">
                          <a:latin typeface="Calibri"/>
                          <a:ea typeface="Calibri"/>
                          <a:cs typeface="Calibri"/>
                        </a:rPr>
                        <a:t>% Change</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900" b="1">
                          <a:latin typeface="Calibri"/>
                          <a:ea typeface="Calibri"/>
                          <a:cs typeface="Calibri"/>
                        </a:rPr>
                        <a:t>Total Number of Persons Injured (in numbers)</a:t>
                      </a:r>
                      <a:endParaRPr lang="en-US" sz="1100">
                        <a:latin typeface="Calibri"/>
                        <a:ea typeface="Calibri"/>
                        <a:cs typeface="Times New Roman"/>
                      </a:endParaRPr>
                    </a:p>
                  </a:txBody>
                  <a:tcPr marL="68580" marR="68580" marT="0" marB="0"/>
                </a:tc>
                <a:tc>
                  <a:txBody>
                    <a:bodyPr/>
                    <a:lstStyle/>
                    <a:p>
                      <a:pPr>
                        <a:lnSpc>
                          <a:spcPct val="107000"/>
                        </a:lnSpc>
                        <a:spcAft>
                          <a:spcPts val="0"/>
                        </a:spcAft>
                      </a:pPr>
                      <a:endParaRPr lang="en-US" sz="1100">
                        <a:latin typeface="Calibri"/>
                        <a:ea typeface="Calibri"/>
                        <a:cs typeface="Times New Roman"/>
                      </a:endParaRPr>
                    </a:p>
                    <a:p>
                      <a:pPr>
                        <a:lnSpc>
                          <a:spcPct val="107000"/>
                        </a:lnSpc>
                        <a:spcAft>
                          <a:spcPts val="0"/>
                        </a:spcAft>
                      </a:pPr>
                      <a:r>
                        <a:rPr lang="en-US" sz="900" b="1">
                          <a:latin typeface="Calibri"/>
                          <a:ea typeface="Calibri"/>
                          <a:cs typeface="Calibri"/>
                        </a:rPr>
                        <a:t>% Change</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nSpc>
                          <a:spcPct val="107000"/>
                        </a:lnSpc>
                        <a:spcAft>
                          <a:spcPts val="0"/>
                        </a:spcAft>
                      </a:pPr>
                      <a:r>
                        <a:rPr lang="en-US" sz="1100" b="1">
                          <a:latin typeface="Calibri"/>
                          <a:ea typeface="Calibri"/>
                          <a:cs typeface="Calibri"/>
                        </a:rPr>
                        <a:t> 2015</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5,01,423</a:t>
                      </a:r>
                      <a:endParaRPr lang="en-US" sz="1100">
                        <a:latin typeface="Calibri"/>
                        <a:ea typeface="Calibri"/>
                        <a:cs typeface="Times New Roman"/>
                      </a:endParaRPr>
                    </a:p>
                  </a:txBody>
                  <a:tcPr marL="68580" marR="68580" marT="0" marB="0"/>
                </a:tc>
                <a:tc>
                  <a:txBody>
                    <a:bodyPr/>
                    <a:lstStyle/>
                    <a:p>
                      <a:pPr>
                        <a:lnSpc>
                          <a:spcPct val="107000"/>
                        </a:lnSpc>
                        <a:spcAft>
                          <a:spcPts val="0"/>
                        </a:spcAft>
                      </a:pPr>
                      <a:endParaRPr lang="en-US" sz="1100" dirty="0">
                        <a:latin typeface="Calibri"/>
                        <a:ea typeface="Calibri"/>
                        <a:cs typeface="Calibri"/>
                      </a:endParaRPr>
                    </a:p>
                  </a:txBody>
                  <a:tcPr marL="68580" marR="68580" marT="0" marB="0"/>
                </a:tc>
                <a:tc>
                  <a:txBody>
                    <a:bodyPr/>
                    <a:lstStyle/>
                    <a:p>
                      <a:pPr>
                        <a:lnSpc>
                          <a:spcPct val="107000"/>
                        </a:lnSpc>
                        <a:spcAft>
                          <a:spcPts val="0"/>
                        </a:spcAft>
                      </a:pPr>
                      <a:r>
                        <a:rPr lang="en-US" sz="1100" b="1" dirty="0">
                          <a:latin typeface="Calibri"/>
                          <a:ea typeface="Calibri"/>
                          <a:cs typeface="Calibri"/>
                        </a:rPr>
                        <a:t>1,46,133</a:t>
                      </a:r>
                      <a:endParaRPr lang="en-US" sz="1100" dirty="0">
                        <a:latin typeface="Calibri"/>
                        <a:ea typeface="Calibri"/>
                        <a:cs typeface="Times New Roman"/>
                      </a:endParaRPr>
                    </a:p>
                  </a:txBody>
                  <a:tcPr marL="68580" marR="68580" marT="0" marB="0"/>
                </a:tc>
                <a:tc>
                  <a:txBody>
                    <a:bodyPr/>
                    <a:lstStyle/>
                    <a:p>
                      <a:pPr>
                        <a:lnSpc>
                          <a:spcPct val="107000"/>
                        </a:lnSpc>
                        <a:spcAft>
                          <a:spcPts val="0"/>
                        </a:spcAft>
                      </a:pP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5,00,279</a:t>
                      </a:r>
                      <a:endParaRPr lang="en-US" sz="1100">
                        <a:latin typeface="Calibri"/>
                        <a:ea typeface="Calibri"/>
                        <a:cs typeface="Times New Roman"/>
                      </a:endParaRPr>
                    </a:p>
                  </a:txBody>
                  <a:tcPr marL="68580" marR="68580" marT="0" marB="0"/>
                </a:tc>
                <a:tc>
                  <a:txBody>
                    <a:bodyPr/>
                    <a:lstStyle/>
                    <a:p>
                      <a:pPr>
                        <a:lnSpc>
                          <a:spcPct val="107000"/>
                        </a:lnSpc>
                        <a:spcAft>
                          <a:spcPts val="0"/>
                        </a:spcAft>
                      </a:pP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nSpc>
                          <a:spcPct val="107000"/>
                        </a:lnSpc>
                        <a:spcAft>
                          <a:spcPts val="0"/>
                        </a:spcAft>
                      </a:pPr>
                      <a:r>
                        <a:rPr lang="en-US" sz="1100" b="1">
                          <a:latin typeface="Calibri"/>
                          <a:ea typeface="Calibri"/>
                          <a:cs typeface="Calibri"/>
                        </a:rPr>
                        <a:t> 2016</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4,80,652</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-4.14 </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dirty="0">
                          <a:latin typeface="Calibri"/>
                          <a:ea typeface="Calibri"/>
                          <a:cs typeface="Calibri"/>
                        </a:rPr>
                        <a:t>1,50,785</a:t>
                      </a:r>
                      <a:endParaRPr lang="en-US" sz="1100" dirty="0">
                        <a:latin typeface="Calibri"/>
                        <a:ea typeface="Calibri"/>
                        <a:cs typeface="Times New Roman"/>
                      </a:endParaRPr>
                    </a:p>
                  </a:txBody>
                  <a:tcPr marL="68580" marR="68580" marT="0" marB="0"/>
                </a:tc>
                <a:tc>
                  <a:txBody>
                    <a:bodyPr/>
                    <a:lstStyle/>
                    <a:p>
                      <a:pPr>
                        <a:lnSpc>
                          <a:spcPct val="107000"/>
                        </a:lnSpc>
                        <a:spcAft>
                          <a:spcPts val="0"/>
                        </a:spcAft>
                      </a:pPr>
                      <a:r>
                        <a:rPr lang="en-US" sz="1100" b="1" dirty="0">
                          <a:latin typeface="Calibri"/>
                          <a:ea typeface="Calibri"/>
                          <a:cs typeface="Calibri"/>
                        </a:rPr>
                        <a:t>3.18</a:t>
                      </a:r>
                      <a:endParaRPr lang="en-US" sz="1100" dirty="0">
                        <a:latin typeface="Calibri"/>
                        <a:ea typeface="Calibri"/>
                        <a:cs typeface="Times New Roman"/>
                      </a:endParaRPr>
                    </a:p>
                  </a:txBody>
                  <a:tcPr marL="68580" marR="68580" marT="0" marB="0"/>
                </a:tc>
                <a:tc>
                  <a:txBody>
                    <a:bodyPr/>
                    <a:lstStyle/>
                    <a:p>
                      <a:pPr>
                        <a:lnSpc>
                          <a:spcPct val="107000"/>
                        </a:lnSpc>
                        <a:spcAft>
                          <a:spcPts val="0"/>
                        </a:spcAft>
                      </a:pPr>
                      <a:r>
                        <a:rPr lang="en-US" sz="1100" b="1" dirty="0">
                          <a:latin typeface="Calibri"/>
                          <a:ea typeface="Calibri"/>
                          <a:cs typeface="Calibri"/>
                        </a:rPr>
                        <a:t>4,94,624</a:t>
                      </a:r>
                      <a:endParaRPr lang="en-US" sz="1100" dirty="0">
                        <a:latin typeface="Calibri"/>
                        <a:ea typeface="Calibri"/>
                        <a:cs typeface="Times New Roman"/>
                      </a:endParaRPr>
                    </a:p>
                  </a:txBody>
                  <a:tcPr marL="68580" marR="68580" marT="0" marB="0"/>
                </a:tc>
                <a:tc>
                  <a:txBody>
                    <a:bodyPr/>
                    <a:lstStyle/>
                    <a:p>
                      <a:pPr>
                        <a:lnSpc>
                          <a:spcPct val="107000"/>
                        </a:lnSpc>
                        <a:spcAft>
                          <a:spcPts val="0"/>
                        </a:spcAft>
                      </a:pPr>
                      <a:r>
                        <a:rPr lang="en-US" sz="1100" b="1" dirty="0">
                          <a:latin typeface="Calibri"/>
                          <a:ea typeface="Calibri"/>
                          <a:cs typeface="Calibri"/>
                        </a:rPr>
                        <a:t>-1.13</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nSpc>
                          <a:spcPct val="107000"/>
                        </a:lnSpc>
                        <a:spcAft>
                          <a:spcPts val="0"/>
                        </a:spcAft>
                      </a:pPr>
                      <a:r>
                        <a:rPr lang="en-US" sz="1100" b="1">
                          <a:latin typeface="Calibri"/>
                          <a:ea typeface="Calibri"/>
                          <a:cs typeface="Calibri"/>
                        </a:rPr>
                        <a:t> 2017</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4,64,910</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-3.28</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1,47,913</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-1.90</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4,70,975</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dirty="0">
                          <a:latin typeface="Calibri"/>
                          <a:ea typeface="Calibri"/>
                          <a:cs typeface="Calibri"/>
                        </a:rPr>
                        <a:t>-4.78</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nSpc>
                          <a:spcPct val="107000"/>
                        </a:lnSpc>
                        <a:spcAft>
                          <a:spcPts val="0"/>
                        </a:spcAft>
                      </a:pPr>
                      <a:r>
                        <a:rPr lang="en-US" sz="1100" b="1">
                          <a:latin typeface="Calibri"/>
                          <a:ea typeface="Calibri"/>
                          <a:cs typeface="Calibri"/>
                        </a:rPr>
                        <a:t> 2018</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4,67,044</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0.46</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1,51,417</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2.37</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4,69,418</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dirty="0">
                          <a:latin typeface="Calibri"/>
                          <a:ea typeface="Calibri"/>
                          <a:cs typeface="Calibri"/>
                        </a:rPr>
                        <a:t>-0.33</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a:lnSpc>
                          <a:spcPct val="107000"/>
                        </a:lnSpc>
                        <a:spcAft>
                          <a:spcPts val="0"/>
                        </a:spcAft>
                      </a:pPr>
                      <a:r>
                        <a:rPr lang="en-US" sz="1100" b="1">
                          <a:latin typeface="Calibri"/>
                          <a:ea typeface="Calibri"/>
                          <a:cs typeface="Calibri"/>
                        </a:rPr>
                        <a:t> 2019</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4,49,002</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-3.86</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1,51,113</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a:latin typeface="Calibri"/>
                          <a:ea typeface="Calibri"/>
                          <a:cs typeface="Calibri"/>
                        </a:rPr>
                        <a:t>-0.20</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US" sz="1100" b="1" dirty="0">
                          <a:latin typeface="Calibri"/>
                          <a:ea typeface="Calibri"/>
                          <a:cs typeface="Calibri"/>
                        </a:rPr>
                        <a:t>4,51,361</a:t>
                      </a:r>
                      <a:endParaRPr lang="en-US" sz="1100" dirty="0">
                        <a:latin typeface="Calibri"/>
                        <a:ea typeface="Calibri"/>
                        <a:cs typeface="Times New Roman"/>
                      </a:endParaRPr>
                    </a:p>
                  </a:txBody>
                  <a:tcPr marL="68580" marR="68580" marT="0" marB="0"/>
                </a:tc>
                <a:tc>
                  <a:txBody>
                    <a:bodyPr/>
                    <a:lstStyle/>
                    <a:p>
                      <a:pPr>
                        <a:lnSpc>
                          <a:spcPct val="107000"/>
                        </a:lnSpc>
                        <a:spcAft>
                          <a:spcPts val="0"/>
                        </a:spcAft>
                      </a:pPr>
                      <a:r>
                        <a:rPr lang="en-US" sz="1100" b="1" dirty="0">
                          <a:latin typeface="Calibri"/>
                          <a:ea typeface="Calibri"/>
                          <a:cs typeface="Calibri"/>
                        </a:rPr>
                        <a:t>-3.85</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Multiple Solutions:</a:t>
            </a:r>
            <a:endParaRPr lang="en-US" u="sng" dirty="0"/>
          </a:p>
        </p:txBody>
      </p:sp>
      <p:sp>
        <p:nvSpPr>
          <p:cNvPr id="3" name="Content Placeholder 2"/>
          <p:cNvSpPr>
            <a:spLocks noGrp="1"/>
          </p:cNvSpPr>
          <p:nvPr>
            <p:ph idx="1"/>
          </p:nvPr>
        </p:nvSpPr>
        <p:spPr/>
        <p:txBody>
          <a:bodyPr/>
          <a:lstStyle/>
          <a:p>
            <a:pPr algn="just"/>
            <a:r>
              <a:rPr lang="en-US" dirty="0"/>
              <a:t>In accordance with the Problem Statement below listed are some solutions: </a:t>
            </a:r>
            <a:endParaRPr lang="en-US" sz="2800" dirty="0"/>
          </a:p>
          <a:p>
            <a:pPr lvl="1" algn="just"/>
            <a:r>
              <a:rPr lang="en-US" dirty="0"/>
              <a:t>Leverage dedicated cameras on car windshield to identify photographs and report traffic violations anywhere on the road.</a:t>
            </a:r>
            <a:endParaRPr lang="en-US" sz="2400" dirty="0"/>
          </a:p>
          <a:p>
            <a:pPr lvl="1" algn="just"/>
            <a:r>
              <a:rPr lang="en-US" dirty="0"/>
              <a:t>Citizen’s involvement in enforcement road safety regulations by reporting about the traffic rules violations through their phones.</a:t>
            </a:r>
            <a:endParaRPr lang="en-US" sz="24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IN" dirty="0">
                <a:solidFill>
                  <a:schemeClr val="bg1"/>
                </a:solidFill>
              </a:rPr>
              <a:t>.</a:t>
            </a:r>
            <a:endParaRPr lang="en-US" dirty="0">
              <a:solidFill>
                <a:schemeClr val="bg1"/>
              </a:solidFill>
            </a:endParaRPr>
          </a:p>
        </p:txBody>
      </p:sp>
      <p:graphicFrame>
        <p:nvGraphicFramePr>
          <p:cNvPr id="8" name="Content Placeholder 7"/>
          <p:cNvGraphicFramePr>
            <a:graphicFrameLocks noGrp="1"/>
          </p:cNvGraphicFramePr>
          <p:nvPr>
            <p:ph idx="1"/>
          </p:nvPr>
        </p:nvGraphicFramePr>
        <p:xfrm>
          <a:off x="457200" y="1371599"/>
          <a:ext cx="8229600" cy="403984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6866">
                <a:tc>
                  <a:txBody>
                    <a:bodyPr/>
                    <a:lstStyle/>
                    <a:p>
                      <a:pPr algn="ctr">
                        <a:lnSpc>
                          <a:spcPct val="107000"/>
                        </a:lnSpc>
                        <a:spcAft>
                          <a:spcPts val="0"/>
                        </a:spcAft>
                      </a:pPr>
                      <a:r>
                        <a:rPr lang="en-US" sz="2000" b="1" u="sng" dirty="0">
                          <a:latin typeface="Times New Roman"/>
                          <a:ea typeface="Calibri"/>
                          <a:cs typeface="Times New Roman"/>
                        </a:rPr>
                        <a:t>Objectives</a:t>
                      </a:r>
                      <a:endParaRPr lang="en-US" sz="2000" dirty="0">
                        <a:latin typeface="Calibri"/>
                        <a:ea typeface="Calibri"/>
                        <a:cs typeface="Times New Roman"/>
                      </a:endParaRPr>
                    </a:p>
                  </a:txBody>
                  <a:tcPr marL="68580" marR="68580" marT="0" marB="0"/>
                </a:tc>
                <a:tc>
                  <a:txBody>
                    <a:bodyPr/>
                    <a:lstStyle/>
                    <a:p>
                      <a:pPr algn="ctr">
                        <a:lnSpc>
                          <a:spcPct val="107000"/>
                        </a:lnSpc>
                        <a:spcAft>
                          <a:spcPts val="0"/>
                        </a:spcAft>
                      </a:pPr>
                      <a:r>
                        <a:rPr lang="en-US" sz="2000" b="1" u="sng">
                          <a:latin typeface="Times New Roman"/>
                          <a:ea typeface="Calibri"/>
                          <a:cs typeface="Times New Roman"/>
                        </a:rPr>
                        <a:t>Multiple Solutions</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818311">
                <a:tc>
                  <a:txBody>
                    <a:bodyPr/>
                    <a:lstStyle/>
                    <a:p>
                      <a:pPr algn="ctr">
                        <a:lnSpc>
                          <a:spcPct val="107000"/>
                        </a:lnSpc>
                        <a:spcAft>
                          <a:spcPts val="0"/>
                        </a:spcAft>
                      </a:pPr>
                      <a:endParaRPr lang="en-US" sz="2000" dirty="0">
                        <a:latin typeface="Times New Roman"/>
                        <a:ea typeface="Calibri"/>
                        <a:cs typeface="Times New Roman"/>
                      </a:endParaRPr>
                    </a:p>
                    <a:p>
                      <a:pPr algn="ctr">
                        <a:lnSpc>
                          <a:spcPct val="107000"/>
                        </a:lnSpc>
                        <a:spcAft>
                          <a:spcPts val="0"/>
                        </a:spcAft>
                      </a:pPr>
                      <a:r>
                        <a:rPr lang="en-IN" sz="2000" dirty="0">
                          <a:latin typeface="Times New Roman"/>
                          <a:ea typeface="Calibri"/>
                          <a:cs typeface="Times New Roman"/>
                        </a:rPr>
                        <a:t>Detection of violation</a:t>
                      </a:r>
                      <a:endParaRPr lang="en-US" sz="2000" dirty="0">
                        <a:latin typeface="Calibri"/>
                        <a:ea typeface="Calibri"/>
                        <a:cs typeface="Times New Roman"/>
                      </a:endParaRPr>
                    </a:p>
                  </a:txBody>
                  <a:tcPr marL="68580" marR="68580" marT="0" marB="0"/>
                </a:tc>
                <a:tc>
                  <a:txBody>
                    <a:bodyPr/>
                    <a:lstStyle/>
                    <a:p>
                      <a:pPr marL="342900" lvl="0" indent="-342900">
                        <a:lnSpc>
                          <a:spcPct val="107000"/>
                        </a:lnSpc>
                        <a:spcAft>
                          <a:spcPts val="0"/>
                        </a:spcAft>
                        <a:buFont typeface="Symbol"/>
                        <a:buChar char=""/>
                      </a:pPr>
                      <a:r>
                        <a:rPr lang="en-IN" sz="2000" dirty="0">
                          <a:latin typeface="Times New Roman"/>
                          <a:ea typeface="Calibri"/>
                          <a:cs typeface="Times New Roman"/>
                        </a:rPr>
                        <a:t>Camera</a:t>
                      </a:r>
                      <a:endParaRPr lang="en-US" sz="2000" dirty="0">
                        <a:latin typeface="Calibri"/>
                        <a:ea typeface="Calibri"/>
                        <a:cs typeface="Times New Roman"/>
                      </a:endParaRPr>
                    </a:p>
                    <a:p>
                      <a:pPr marL="342900" lvl="0" indent="-342900">
                        <a:lnSpc>
                          <a:spcPct val="107000"/>
                        </a:lnSpc>
                        <a:spcAft>
                          <a:spcPts val="0"/>
                        </a:spcAft>
                        <a:buFont typeface="Symbol"/>
                        <a:buChar char=""/>
                      </a:pPr>
                      <a:r>
                        <a:rPr lang="en-IN" sz="2000" dirty="0">
                          <a:latin typeface="Times New Roman"/>
                          <a:ea typeface="Calibri"/>
                          <a:cs typeface="Times New Roman"/>
                        </a:rPr>
                        <a:t>Sensors</a:t>
                      </a:r>
                      <a:endParaRPr lang="en-US" sz="2000" dirty="0">
                        <a:latin typeface="Calibri"/>
                        <a:ea typeface="Calibri"/>
                        <a:cs typeface="Times New Roman"/>
                      </a:endParaRPr>
                    </a:p>
                    <a:p>
                      <a:pPr marL="342900" lvl="0" indent="-342900">
                        <a:lnSpc>
                          <a:spcPct val="107000"/>
                        </a:lnSpc>
                        <a:spcAft>
                          <a:spcPts val="0"/>
                        </a:spcAft>
                        <a:buFont typeface="Symbol"/>
                        <a:buChar char=""/>
                      </a:pPr>
                      <a:r>
                        <a:rPr lang="en-IN" sz="2000" dirty="0">
                          <a:latin typeface="Times New Roman"/>
                          <a:ea typeface="Calibri"/>
                          <a:cs typeface="Times New Roman"/>
                        </a:rPr>
                        <a:t>Manually (through bare eyes)</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45541">
                <a:tc>
                  <a:txBody>
                    <a:bodyPr/>
                    <a:lstStyle/>
                    <a:p>
                      <a:pPr algn="ctr">
                        <a:lnSpc>
                          <a:spcPct val="107000"/>
                        </a:lnSpc>
                        <a:spcAft>
                          <a:spcPts val="0"/>
                        </a:spcAft>
                      </a:pPr>
                      <a:endParaRPr lang="en-US" sz="2000" dirty="0">
                        <a:latin typeface="Times New Roman"/>
                        <a:ea typeface="Calibri"/>
                        <a:cs typeface="Times New Roman"/>
                      </a:endParaRPr>
                    </a:p>
                    <a:p>
                      <a:pPr algn="ctr">
                        <a:lnSpc>
                          <a:spcPct val="107000"/>
                        </a:lnSpc>
                        <a:spcAft>
                          <a:spcPts val="0"/>
                        </a:spcAft>
                      </a:pPr>
                      <a:r>
                        <a:rPr lang="en-IN" sz="2000" dirty="0">
                          <a:latin typeface="Times New Roman"/>
                          <a:ea typeface="Calibri"/>
                          <a:cs typeface="Times New Roman"/>
                        </a:rPr>
                        <a:t>Notification of detected violation</a:t>
                      </a:r>
                      <a:endParaRPr lang="en-US" sz="2000" dirty="0">
                        <a:latin typeface="Calibri"/>
                        <a:ea typeface="Calibri"/>
                        <a:cs typeface="Times New Roman"/>
                      </a:endParaRPr>
                    </a:p>
                  </a:txBody>
                  <a:tcPr marL="68580" marR="68580" marT="0" marB="0"/>
                </a:tc>
                <a:tc>
                  <a:txBody>
                    <a:bodyPr/>
                    <a:lstStyle/>
                    <a:p>
                      <a:pPr marL="342900" lvl="0" indent="-342900">
                        <a:lnSpc>
                          <a:spcPct val="107000"/>
                        </a:lnSpc>
                        <a:spcAft>
                          <a:spcPts val="0"/>
                        </a:spcAft>
                        <a:buFont typeface="Symbol"/>
                        <a:buChar char=""/>
                      </a:pPr>
                      <a:r>
                        <a:rPr lang="en-IN" sz="2000" dirty="0">
                          <a:latin typeface="Times New Roman"/>
                          <a:ea typeface="Calibri"/>
                          <a:cs typeface="Times New Roman"/>
                        </a:rPr>
                        <a:t>LED’s</a:t>
                      </a:r>
                      <a:endParaRPr lang="en-US" sz="2000" dirty="0">
                        <a:latin typeface="Calibri"/>
                        <a:ea typeface="Calibri"/>
                        <a:cs typeface="Times New Roman"/>
                      </a:endParaRPr>
                    </a:p>
                    <a:p>
                      <a:pPr marL="342900" lvl="0" indent="-342900">
                        <a:lnSpc>
                          <a:spcPct val="107000"/>
                        </a:lnSpc>
                        <a:spcAft>
                          <a:spcPts val="0"/>
                        </a:spcAft>
                        <a:buFont typeface="Symbol"/>
                        <a:buChar char=""/>
                      </a:pPr>
                      <a:r>
                        <a:rPr lang="en-IN" sz="2000" dirty="0">
                          <a:latin typeface="Times New Roman"/>
                          <a:ea typeface="Calibri"/>
                          <a:cs typeface="Times New Roman"/>
                        </a:rPr>
                        <a:t>Buzzer</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45541">
                <a:tc>
                  <a:txBody>
                    <a:bodyPr/>
                    <a:lstStyle/>
                    <a:p>
                      <a:pPr algn="ctr">
                        <a:lnSpc>
                          <a:spcPct val="107000"/>
                        </a:lnSpc>
                        <a:spcAft>
                          <a:spcPts val="0"/>
                        </a:spcAft>
                      </a:pPr>
                      <a:endParaRPr lang="en-US" sz="2000" dirty="0">
                        <a:latin typeface="Times New Roman"/>
                        <a:ea typeface="Calibri"/>
                        <a:cs typeface="Times New Roman"/>
                      </a:endParaRPr>
                    </a:p>
                    <a:p>
                      <a:pPr algn="ctr">
                        <a:lnSpc>
                          <a:spcPct val="107000"/>
                        </a:lnSpc>
                        <a:spcAft>
                          <a:spcPts val="0"/>
                        </a:spcAft>
                      </a:pPr>
                      <a:r>
                        <a:rPr lang="en-IN" sz="2000" dirty="0">
                          <a:latin typeface="Times New Roman"/>
                          <a:ea typeface="Calibri"/>
                          <a:cs typeface="Times New Roman"/>
                        </a:rPr>
                        <a:t>Information gathering</a:t>
                      </a:r>
                      <a:endParaRPr lang="en-US" sz="2000" dirty="0">
                        <a:latin typeface="Calibri"/>
                        <a:ea typeface="Calibri"/>
                        <a:cs typeface="Times New Roman"/>
                      </a:endParaRPr>
                    </a:p>
                  </a:txBody>
                  <a:tcPr marL="68580" marR="68580" marT="0" marB="0"/>
                </a:tc>
                <a:tc>
                  <a:txBody>
                    <a:bodyPr/>
                    <a:lstStyle/>
                    <a:p>
                      <a:pPr marL="342900" lvl="0" indent="-342900">
                        <a:lnSpc>
                          <a:spcPct val="107000"/>
                        </a:lnSpc>
                        <a:spcAft>
                          <a:spcPts val="0"/>
                        </a:spcAft>
                        <a:buFont typeface="Symbol"/>
                        <a:buChar char=""/>
                      </a:pPr>
                      <a:r>
                        <a:rPr lang="en-IN" sz="2000" dirty="0">
                          <a:latin typeface="Times New Roman"/>
                          <a:ea typeface="Calibri"/>
                          <a:cs typeface="Times New Roman"/>
                        </a:rPr>
                        <a:t>Camera(photo’s)</a:t>
                      </a:r>
                      <a:endParaRPr lang="en-US" sz="2000" dirty="0">
                        <a:latin typeface="Calibri"/>
                        <a:ea typeface="Calibri"/>
                        <a:cs typeface="Times New Roman"/>
                      </a:endParaRPr>
                    </a:p>
                    <a:p>
                      <a:pPr marL="342900" lvl="0" indent="-342900">
                        <a:lnSpc>
                          <a:spcPct val="107000"/>
                        </a:lnSpc>
                        <a:spcAft>
                          <a:spcPts val="0"/>
                        </a:spcAft>
                        <a:buFont typeface="Symbol"/>
                        <a:buChar char=""/>
                      </a:pPr>
                      <a:r>
                        <a:rPr lang="en-IN" sz="2000" dirty="0">
                          <a:latin typeface="Times New Roman"/>
                          <a:ea typeface="Calibri"/>
                          <a:cs typeface="Times New Roman"/>
                        </a:rPr>
                        <a:t>Manually (UART/keypad)</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45541">
                <a:tc>
                  <a:txBody>
                    <a:bodyPr/>
                    <a:lstStyle/>
                    <a:p>
                      <a:pPr algn="ctr">
                        <a:lnSpc>
                          <a:spcPct val="107000"/>
                        </a:lnSpc>
                        <a:spcAft>
                          <a:spcPts val="0"/>
                        </a:spcAft>
                      </a:pPr>
                      <a:endParaRPr lang="en-US" sz="2000" dirty="0">
                        <a:latin typeface="Times New Roman"/>
                        <a:ea typeface="Calibri"/>
                        <a:cs typeface="Times New Roman"/>
                      </a:endParaRPr>
                    </a:p>
                    <a:p>
                      <a:pPr algn="ctr">
                        <a:lnSpc>
                          <a:spcPct val="107000"/>
                        </a:lnSpc>
                        <a:spcAft>
                          <a:spcPts val="0"/>
                        </a:spcAft>
                      </a:pPr>
                      <a:r>
                        <a:rPr lang="en-IN" sz="2000" dirty="0">
                          <a:latin typeface="Times New Roman"/>
                          <a:ea typeface="Calibri"/>
                          <a:cs typeface="Times New Roman"/>
                        </a:rPr>
                        <a:t>Taking required actions</a:t>
                      </a:r>
                      <a:endParaRPr lang="en-US" sz="2000" dirty="0">
                        <a:latin typeface="Calibri"/>
                        <a:ea typeface="Calibri"/>
                        <a:cs typeface="Times New Roman"/>
                      </a:endParaRPr>
                    </a:p>
                  </a:txBody>
                  <a:tcPr marL="68580" marR="68580" marT="0" marB="0"/>
                </a:tc>
                <a:tc>
                  <a:txBody>
                    <a:bodyPr/>
                    <a:lstStyle/>
                    <a:p>
                      <a:pPr marL="342900" lvl="0" indent="-342900">
                        <a:lnSpc>
                          <a:spcPct val="107000"/>
                        </a:lnSpc>
                        <a:spcAft>
                          <a:spcPts val="0"/>
                        </a:spcAft>
                        <a:buFont typeface="Symbol"/>
                        <a:buChar char=""/>
                      </a:pPr>
                      <a:r>
                        <a:rPr lang="en-IN" sz="2000" dirty="0">
                          <a:latin typeface="Times New Roman"/>
                          <a:ea typeface="Calibri"/>
                          <a:cs typeface="Times New Roman"/>
                        </a:rPr>
                        <a:t>Message to police and owner by a call(LCD/UART)</a:t>
                      </a:r>
                      <a:endParaRPr lang="en-US" sz="2000" dirty="0">
                        <a:latin typeface="Calibri"/>
                        <a:ea typeface="Calibri"/>
                        <a:cs typeface="Times New Roman"/>
                      </a:endParaRPr>
                    </a:p>
                    <a:p>
                      <a:pPr marL="342900" lvl="0" indent="-342900">
                        <a:lnSpc>
                          <a:spcPct val="107000"/>
                        </a:lnSpc>
                        <a:spcAft>
                          <a:spcPts val="0"/>
                        </a:spcAft>
                        <a:buFont typeface="Symbol"/>
                        <a:buChar char=""/>
                      </a:pPr>
                      <a:r>
                        <a:rPr lang="en-IN" sz="2000" dirty="0">
                          <a:latin typeface="Times New Roman"/>
                          <a:ea typeface="Calibri"/>
                          <a:cs typeface="Times New Roman"/>
                        </a:rPr>
                        <a:t>Message to police and owner by a text(LCD/UART)</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Best suited solution:</a:t>
            </a:r>
            <a:endParaRPr lang="en-US" u="sng" dirty="0"/>
          </a:p>
        </p:txBody>
      </p:sp>
      <p:sp>
        <p:nvSpPr>
          <p:cNvPr id="3" name="Content Placeholder 2"/>
          <p:cNvSpPr>
            <a:spLocks noGrp="1"/>
          </p:cNvSpPr>
          <p:nvPr>
            <p:ph idx="1"/>
          </p:nvPr>
        </p:nvSpPr>
        <p:spPr/>
        <p:txBody>
          <a:bodyPr>
            <a:normAutofit fontScale="77500" lnSpcReduction="20000"/>
          </a:bodyPr>
          <a:lstStyle/>
          <a:p>
            <a:pPr algn="just"/>
            <a:r>
              <a:rPr lang="en-US" dirty="0"/>
              <a:t>Leveraging dedicated cameras on car windshield to identify photographs and report traffic violations anywhere on the road thus reducing dependency on static cameras and human personnel.</a:t>
            </a:r>
            <a:endParaRPr lang="en-US" sz="2800" dirty="0"/>
          </a:p>
          <a:p>
            <a:pPr algn="just"/>
            <a:r>
              <a:rPr lang="en-US" dirty="0"/>
              <a:t>As traffic rule violations largely go unchecked because of manpower and resources   constraints while vehicles hitting the roads continue to increase exponentially.</a:t>
            </a:r>
            <a:endParaRPr lang="en-US" sz="2800" dirty="0"/>
          </a:p>
          <a:p>
            <a:pPr algn="just"/>
            <a:r>
              <a:rPr lang="en-US" dirty="0"/>
              <a:t>So, the use of cameras on car windshield helps to:</a:t>
            </a:r>
            <a:endParaRPr lang="en-US" sz="2800" dirty="0"/>
          </a:p>
          <a:p>
            <a:pPr lvl="1" algn="just"/>
            <a:r>
              <a:rPr lang="en-US" dirty="0"/>
              <a:t>Deter Crime</a:t>
            </a:r>
            <a:endParaRPr lang="en-US" sz="2400" dirty="0"/>
          </a:p>
          <a:p>
            <a:pPr lvl="1" algn="just"/>
            <a:r>
              <a:rPr lang="en-US" dirty="0"/>
              <a:t>Monitor Scenarios and Activities</a:t>
            </a:r>
            <a:endParaRPr lang="en-US" sz="2400" dirty="0"/>
          </a:p>
          <a:p>
            <a:pPr lvl="1" algn="just"/>
            <a:r>
              <a:rPr lang="en-US" dirty="0"/>
              <a:t>Gather Evidence</a:t>
            </a:r>
            <a:endParaRPr lang="en-US" sz="2400" dirty="0"/>
          </a:p>
          <a:p>
            <a:pPr lvl="1" algn="just"/>
            <a:r>
              <a:rPr lang="en-US" dirty="0"/>
              <a:t>Maintain Records</a:t>
            </a:r>
            <a:endParaRPr lang="en-US" sz="2400" dirty="0"/>
          </a:p>
          <a:p>
            <a:pPr lvl="1" algn="just"/>
            <a:r>
              <a:rPr lang="en-US" dirty="0"/>
              <a:t>Arrive at the right decisions</a:t>
            </a:r>
            <a:endParaRPr lang="en-US" sz="2400"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2389</Words>
  <Application>Microsoft Office PowerPoint</Application>
  <PresentationFormat>On-screen Show (4:3)</PresentationFormat>
  <Paragraphs>378</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Symbol</vt:lpstr>
      <vt:lpstr>Times New Roman</vt:lpstr>
      <vt:lpstr>Office Theme</vt:lpstr>
      <vt:lpstr>RTOS REVIEW REPORT </vt:lpstr>
      <vt:lpstr>Team No: -07 </vt:lpstr>
      <vt:lpstr>Problem statement:</vt:lpstr>
      <vt:lpstr>Introduction:</vt:lpstr>
      <vt:lpstr>Literature Survey on Road Accidents:</vt:lpstr>
      <vt:lpstr>.</vt:lpstr>
      <vt:lpstr>Multiple Solutions:</vt:lpstr>
      <vt:lpstr>.</vt:lpstr>
      <vt:lpstr>Best suited solution:</vt:lpstr>
      <vt:lpstr>0</vt:lpstr>
      <vt:lpstr>Functions involved in the selected solution:</vt:lpstr>
      <vt:lpstr>Use of the ARM components:</vt:lpstr>
      <vt:lpstr>. </vt:lpstr>
      <vt:lpstr>Optimization Techniques:</vt:lpstr>
      <vt:lpstr>Block Diagram:</vt:lpstr>
      <vt:lpstr>Algorithm:</vt:lpstr>
      <vt:lpstr>Flowchart:</vt:lpstr>
      <vt:lpstr>LPC2148 Code:</vt:lpstr>
      <vt:lpstr>.</vt:lpstr>
      <vt:lpstr>.</vt:lpstr>
      <vt:lpstr>.</vt:lpstr>
      <vt:lpstr>Proteus Code:</vt:lpstr>
      <vt:lpstr>.</vt:lpstr>
      <vt:lpstr>.</vt:lpstr>
      <vt:lpstr>.</vt:lpstr>
      <vt:lpstr>.</vt:lpstr>
      <vt:lpstr>Execution Profiling: </vt:lpstr>
      <vt:lpstr>.</vt:lpstr>
      <vt:lpstr>.</vt:lpstr>
      <vt:lpstr>Simulation Results: </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RTOS REVIEW REPORT</dc:title>
  <dc:creator>DELL</dc:creator>
  <cp:lastModifiedBy>suraj baddi</cp:lastModifiedBy>
  <cp:revision>13</cp:revision>
  <dcterms:created xsi:type="dcterms:W3CDTF">2006-08-16T00:00:00Z</dcterms:created>
  <dcterms:modified xsi:type="dcterms:W3CDTF">2022-06-19T09:12:39Z</dcterms:modified>
</cp:coreProperties>
</file>